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3.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4.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749" r:id="rId6"/>
    <p:sldMasterId id="2147483784" r:id="rId7"/>
    <p:sldMasterId id="2147483714" r:id="rId8"/>
    <p:sldMasterId id="2147483684" r:id="rId9"/>
  </p:sldMasterIdLst>
  <p:notesMasterIdLst>
    <p:notesMasterId r:id="rId109"/>
  </p:notesMasterIdLst>
  <p:handoutMasterIdLst>
    <p:handoutMasterId r:id="rId110"/>
  </p:handoutMasterIdLst>
  <p:sldIdLst>
    <p:sldId id="256" r:id="rId10"/>
    <p:sldId id="257" r:id="rId11"/>
    <p:sldId id="258" r:id="rId12"/>
    <p:sldId id="259" r:id="rId13"/>
    <p:sldId id="360" r:id="rId14"/>
    <p:sldId id="342" r:id="rId15"/>
    <p:sldId id="265" r:id="rId16"/>
    <p:sldId id="359" r:id="rId17"/>
    <p:sldId id="267" r:id="rId18"/>
    <p:sldId id="268" r:id="rId19"/>
    <p:sldId id="269" r:id="rId20"/>
    <p:sldId id="270" r:id="rId21"/>
    <p:sldId id="271" r:id="rId22"/>
    <p:sldId id="272" r:id="rId23"/>
    <p:sldId id="273" r:id="rId24"/>
    <p:sldId id="274" r:id="rId25"/>
    <p:sldId id="352" r:id="rId26"/>
    <p:sldId id="276" r:id="rId27"/>
    <p:sldId id="277" r:id="rId28"/>
    <p:sldId id="278" r:id="rId29"/>
    <p:sldId id="279" r:id="rId30"/>
    <p:sldId id="280" r:id="rId31"/>
    <p:sldId id="281" r:id="rId32"/>
    <p:sldId id="282" r:id="rId33"/>
    <p:sldId id="364" r:id="rId34"/>
    <p:sldId id="283" r:id="rId35"/>
    <p:sldId id="289" r:id="rId36"/>
    <p:sldId id="284" r:id="rId37"/>
    <p:sldId id="285" r:id="rId38"/>
    <p:sldId id="363" r:id="rId39"/>
    <p:sldId id="286" r:id="rId40"/>
    <p:sldId id="287" r:id="rId41"/>
    <p:sldId id="292" r:id="rId42"/>
    <p:sldId id="293" r:id="rId43"/>
    <p:sldId id="343" r:id="rId44"/>
    <p:sldId id="344" r:id="rId45"/>
    <p:sldId id="345" r:id="rId46"/>
    <p:sldId id="294" r:id="rId47"/>
    <p:sldId id="290" r:id="rId48"/>
    <p:sldId id="295" r:id="rId49"/>
    <p:sldId id="296" r:id="rId50"/>
    <p:sldId id="305" r:id="rId51"/>
    <p:sldId id="306" r:id="rId52"/>
    <p:sldId id="304" r:id="rId53"/>
    <p:sldId id="297" r:id="rId54"/>
    <p:sldId id="298" r:id="rId55"/>
    <p:sldId id="299" r:id="rId56"/>
    <p:sldId id="354" r:id="rId57"/>
    <p:sldId id="300" r:id="rId58"/>
    <p:sldId id="301" r:id="rId59"/>
    <p:sldId id="302" r:id="rId60"/>
    <p:sldId id="303" r:id="rId61"/>
    <p:sldId id="307" r:id="rId62"/>
    <p:sldId id="311" r:id="rId63"/>
    <p:sldId id="313" r:id="rId64"/>
    <p:sldId id="357" r:id="rId65"/>
    <p:sldId id="356" r:id="rId66"/>
    <p:sldId id="323" r:id="rId67"/>
    <p:sldId id="326" r:id="rId68"/>
    <p:sldId id="309" r:id="rId69"/>
    <p:sldId id="366" r:id="rId70"/>
    <p:sldId id="310" r:id="rId71"/>
    <p:sldId id="314" r:id="rId72"/>
    <p:sldId id="346" r:id="rId73"/>
    <p:sldId id="330" r:id="rId74"/>
    <p:sldId id="355" r:id="rId75"/>
    <p:sldId id="347" r:id="rId76"/>
    <p:sldId id="328" r:id="rId77"/>
    <p:sldId id="349" r:id="rId78"/>
    <p:sldId id="348" r:id="rId79"/>
    <p:sldId id="350" r:id="rId80"/>
    <p:sldId id="332" r:id="rId81"/>
    <p:sldId id="351" r:id="rId82"/>
    <p:sldId id="331" r:id="rId83"/>
    <p:sldId id="327" r:id="rId84"/>
    <p:sldId id="353" r:id="rId85"/>
    <p:sldId id="365" r:id="rId86"/>
    <p:sldId id="362" r:id="rId87"/>
    <p:sldId id="361" r:id="rId88"/>
    <p:sldId id="315" r:id="rId89"/>
    <p:sldId id="316" r:id="rId90"/>
    <p:sldId id="317" r:id="rId91"/>
    <p:sldId id="318" r:id="rId92"/>
    <p:sldId id="319" r:id="rId93"/>
    <p:sldId id="320" r:id="rId94"/>
    <p:sldId id="321" r:id="rId95"/>
    <p:sldId id="322" r:id="rId96"/>
    <p:sldId id="324" r:id="rId97"/>
    <p:sldId id="358" r:id="rId98"/>
    <p:sldId id="312" r:id="rId99"/>
    <p:sldId id="325" r:id="rId100"/>
    <p:sldId id="335" r:id="rId101"/>
    <p:sldId id="341" r:id="rId102"/>
    <p:sldId id="333" r:id="rId103"/>
    <p:sldId id="334" r:id="rId104"/>
    <p:sldId id="336" r:id="rId105"/>
    <p:sldId id="337" r:id="rId106"/>
    <p:sldId id="338" r:id="rId107"/>
    <p:sldId id="339" r:id="rId108"/>
  </p:sldIdLst>
  <p:sldSz cx="12192000" cy="6858000"/>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obokova, Katya" initials="GK" lastIdx="10" clrIdx="0">
    <p:extLst>
      <p:ext uri="{19B8F6BF-5375-455C-9EA6-DF929625EA0E}">
        <p15:presenceInfo xmlns:p15="http://schemas.microsoft.com/office/powerpoint/2012/main" userId="S-1-5-21-2957929095-3120739573-999721741-94313" providerId="AD"/>
      </p:ext>
    </p:extLst>
  </p:cmAuthor>
  <p:cmAuthor id="2" name="Keks, Matthew" initials="KM" lastIdx="1" clrIdx="1">
    <p:extLst>
      <p:ext uri="{19B8F6BF-5375-455C-9EA6-DF929625EA0E}">
        <p15:presenceInfo xmlns:p15="http://schemas.microsoft.com/office/powerpoint/2012/main" userId="S-1-5-21-2957929095-3120739573-999721741-103364" providerId="AD"/>
      </p:ext>
    </p:extLst>
  </p:cmAuthor>
  <p:cmAuthor id="3" name="Heasman, Libby" initials="HL" lastIdx="1" clrIdx="2">
    <p:extLst>
      <p:ext uri="{19B8F6BF-5375-455C-9EA6-DF929625EA0E}">
        <p15:presenceInfo xmlns:p15="http://schemas.microsoft.com/office/powerpoint/2012/main" userId="S-1-5-21-2957929095-3120739573-999721741-119422" providerId="AD"/>
      </p:ext>
    </p:extLst>
  </p:cmAuthor>
  <p:cmAuthor id="4" name="Grace, Anna" initials="GA" lastIdx="1" clrIdx="3">
    <p:extLst>
      <p:ext uri="{19B8F6BF-5375-455C-9EA6-DF929625EA0E}">
        <p15:presenceInfo xmlns:p15="http://schemas.microsoft.com/office/powerpoint/2012/main" userId="S-1-5-21-2957929095-3120739573-999721741-745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AE28"/>
    <a:srgbClr val="FBCE7D"/>
    <a:srgbClr val="E1F2DA"/>
    <a:srgbClr val="77AA41"/>
    <a:srgbClr val="0785C8"/>
    <a:srgbClr val="F1E72A"/>
    <a:srgbClr val="FCDDA6"/>
    <a:srgbClr val="F9BC4D"/>
    <a:srgbClr val="3B8CC3"/>
    <a:srgbClr val="EA4A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21" autoAdjust="0"/>
    <p:restoredTop sz="77958" autoAdjust="0"/>
  </p:normalViewPr>
  <p:slideViewPr>
    <p:cSldViewPr snapToGrid="0">
      <p:cViewPr varScale="1">
        <p:scale>
          <a:sx n="57" d="100"/>
          <a:sy n="57" d="100"/>
        </p:scale>
        <p:origin x="1056" y="36"/>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00" d="100"/>
        <a:sy n="100" d="100"/>
      </p:scale>
      <p:origin x="0" y="-1758"/>
    </p:cViewPr>
  </p:sorterViewPr>
  <p:notesViewPr>
    <p:cSldViewPr snapToGrid="0">
      <p:cViewPr varScale="1">
        <p:scale>
          <a:sx n="78" d="100"/>
          <a:sy n="78" d="100"/>
        </p:scale>
        <p:origin x="3438" y="5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presProps" Target="presProps.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5" Type="http://schemas.openxmlformats.org/officeDocument/2006/relationships/slideMaster" Target="slideMasters/slideMaster1.xml"/><Relationship Id="rId90" Type="http://schemas.openxmlformats.org/officeDocument/2006/relationships/slide" Target="slides/slide81.xml"/><Relationship Id="rId95" Type="http://schemas.openxmlformats.org/officeDocument/2006/relationships/slide" Target="slides/slide86.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113" Type="http://schemas.openxmlformats.org/officeDocument/2006/relationships/viewProps" Target="viewProps.xml"/><Relationship Id="rId80" Type="http://schemas.openxmlformats.org/officeDocument/2006/relationships/slide" Target="slides/slide71.xml"/><Relationship Id="rId85" Type="http://schemas.openxmlformats.org/officeDocument/2006/relationships/slide" Target="slides/slide76.xml"/><Relationship Id="rId12" Type="http://schemas.openxmlformats.org/officeDocument/2006/relationships/slide" Target="slides/slide3.xml"/><Relationship Id="rId17" Type="http://schemas.openxmlformats.org/officeDocument/2006/relationships/slide" Target="slides/slide8.xml"/><Relationship Id="rId33" Type="http://schemas.openxmlformats.org/officeDocument/2006/relationships/slide" Target="slides/slide24.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08" Type="http://schemas.openxmlformats.org/officeDocument/2006/relationships/slide" Target="slides/slide99.xml"/><Relationship Id="rId54" Type="http://schemas.openxmlformats.org/officeDocument/2006/relationships/slide" Target="slides/slide45.xml"/><Relationship Id="rId70" Type="http://schemas.openxmlformats.org/officeDocument/2006/relationships/slide" Target="slides/slide61.xml"/><Relationship Id="rId75" Type="http://schemas.openxmlformats.org/officeDocument/2006/relationships/slide" Target="slides/slide66.xml"/><Relationship Id="rId91" Type="http://schemas.openxmlformats.org/officeDocument/2006/relationships/slide" Target="slides/slide82.xml"/><Relationship Id="rId96" Type="http://schemas.openxmlformats.org/officeDocument/2006/relationships/slide" Target="slides/slide87.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slide" Target="slides/slide97.xml"/><Relationship Id="rId114" Type="http://schemas.openxmlformats.org/officeDocument/2006/relationships/theme" Target="theme/theme1.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notesMaster" Target="notesMasters/notesMaster1.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7" Type="http://schemas.openxmlformats.org/officeDocument/2006/relationships/slideMaster" Target="slideMasters/slideMaster3.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customXml" Target="../customXml/item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handoutMaster" Target="handoutMasters/handoutMaster1.xml"/><Relationship Id="rId115" Type="http://schemas.openxmlformats.org/officeDocument/2006/relationships/tableStyles" Target="tableStyles.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8" Type="http://schemas.openxmlformats.org/officeDocument/2006/relationships/slideMaster" Target="slideMasters/slideMaster4.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C7FD48-D95C-431D-9323-9671996EEADD}" type="doc">
      <dgm:prSet loTypeId="urn:microsoft.com/office/officeart/2005/8/layout/venn1" loCatId="relationship" qsTypeId="urn:microsoft.com/office/officeart/2005/8/quickstyle/simple1" qsCatId="simple" csTypeId="urn:microsoft.com/office/officeart/2005/8/colors/colorful2" csCatId="colorful" phldr="1"/>
      <dgm:spPr/>
    </dgm:pt>
    <dgm:pt modelId="{EDCA16FD-FD57-489B-85EE-D7FEF9CBE5C5}">
      <dgm:prSet phldrT="[Text]" custT="1"/>
      <dgm:spPr/>
      <dgm:t>
        <a:bodyPr/>
        <a:lstStyle/>
        <a:p>
          <a:r>
            <a:rPr lang="en-AU" sz="2000" b="1" dirty="0" smtClean="0"/>
            <a:t>Desirable</a:t>
          </a:r>
        </a:p>
        <a:p>
          <a:r>
            <a:rPr lang="en-AU" sz="2000" dirty="0" smtClean="0"/>
            <a:t>Do end-users need it?</a:t>
          </a:r>
          <a:endParaRPr lang="en-AU" sz="2000" dirty="0"/>
        </a:p>
      </dgm:t>
    </dgm:pt>
    <dgm:pt modelId="{E20F7432-0DE4-4060-886C-A550960070F9}" type="parTrans" cxnId="{25D36BB5-95B9-4E67-B9A1-50C2237ADF55}">
      <dgm:prSet/>
      <dgm:spPr/>
      <dgm:t>
        <a:bodyPr/>
        <a:lstStyle/>
        <a:p>
          <a:endParaRPr lang="en-AU" sz="2000"/>
        </a:p>
      </dgm:t>
    </dgm:pt>
    <dgm:pt modelId="{38B3FFCF-E74B-42FC-826C-C4937E381431}" type="sibTrans" cxnId="{25D36BB5-95B9-4E67-B9A1-50C2237ADF55}">
      <dgm:prSet/>
      <dgm:spPr/>
      <dgm:t>
        <a:bodyPr/>
        <a:lstStyle/>
        <a:p>
          <a:endParaRPr lang="en-AU" sz="2000"/>
        </a:p>
      </dgm:t>
    </dgm:pt>
    <dgm:pt modelId="{1604E662-B9D1-4336-884A-082D70810839}">
      <dgm:prSet phldrT="[Text]" custT="1"/>
      <dgm:spPr/>
      <dgm:t>
        <a:bodyPr/>
        <a:lstStyle/>
        <a:p>
          <a:r>
            <a:rPr lang="en-AU" sz="2000" b="1" dirty="0" smtClean="0"/>
            <a:t>Viable</a:t>
          </a:r>
        </a:p>
        <a:p>
          <a:r>
            <a:rPr lang="en-AU" sz="2000" dirty="0" smtClean="0"/>
            <a:t>Does it generate value?</a:t>
          </a:r>
          <a:endParaRPr lang="en-AU" sz="2000" dirty="0"/>
        </a:p>
      </dgm:t>
    </dgm:pt>
    <dgm:pt modelId="{8ECF6269-5E33-404D-8A8A-726CB952E101}" type="parTrans" cxnId="{C77DBDA4-9846-41A8-BEFA-B1ABF8904777}">
      <dgm:prSet/>
      <dgm:spPr/>
      <dgm:t>
        <a:bodyPr/>
        <a:lstStyle/>
        <a:p>
          <a:endParaRPr lang="en-AU" sz="2000"/>
        </a:p>
      </dgm:t>
    </dgm:pt>
    <dgm:pt modelId="{67D410FF-9F85-47B0-A344-573E0072062A}" type="sibTrans" cxnId="{C77DBDA4-9846-41A8-BEFA-B1ABF8904777}">
      <dgm:prSet/>
      <dgm:spPr/>
      <dgm:t>
        <a:bodyPr/>
        <a:lstStyle/>
        <a:p>
          <a:endParaRPr lang="en-AU" sz="2000"/>
        </a:p>
      </dgm:t>
    </dgm:pt>
    <dgm:pt modelId="{7FED6434-913D-4169-930D-BD10D9E6A581}">
      <dgm:prSet phldrT="[Text]" custT="1"/>
      <dgm:spPr/>
      <dgm:t>
        <a:bodyPr/>
        <a:lstStyle/>
        <a:p>
          <a:r>
            <a:rPr lang="en-AU" sz="2000" b="1" dirty="0" smtClean="0"/>
            <a:t>Feasible</a:t>
          </a:r>
        </a:p>
        <a:p>
          <a:r>
            <a:rPr lang="en-AU" sz="2000" dirty="0" smtClean="0"/>
            <a:t>Can we make it?</a:t>
          </a:r>
          <a:endParaRPr lang="en-AU" sz="2000" dirty="0"/>
        </a:p>
      </dgm:t>
    </dgm:pt>
    <dgm:pt modelId="{EDAF8119-ECDA-4AC1-9897-D09C9A10F938}" type="parTrans" cxnId="{20BC92D1-F3D5-4986-A80C-624AD64160C5}">
      <dgm:prSet/>
      <dgm:spPr/>
      <dgm:t>
        <a:bodyPr/>
        <a:lstStyle/>
        <a:p>
          <a:endParaRPr lang="en-AU" sz="2000"/>
        </a:p>
      </dgm:t>
    </dgm:pt>
    <dgm:pt modelId="{62A41901-C00D-4D5F-B52A-C5F8618D8731}" type="sibTrans" cxnId="{20BC92D1-F3D5-4986-A80C-624AD64160C5}">
      <dgm:prSet/>
      <dgm:spPr/>
      <dgm:t>
        <a:bodyPr/>
        <a:lstStyle/>
        <a:p>
          <a:endParaRPr lang="en-AU" sz="2000"/>
        </a:p>
      </dgm:t>
    </dgm:pt>
    <dgm:pt modelId="{CA111CBD-AB23-4AAF-9F20-3307A1D87E5E}" type="pres">
      <dgm:prSet presAssocID="{08C7FD48-D95C-431D-9323-9671996EEADD}" presName="compositeShape" presStyleCnt="0">
        <dgm:presLayoutVars>
          <dgm:chMax val="7"/>
          <dgm:dir/>
          <dgm:resizeHandles val="exact"/>
        </dgm:presLayoutVars>
      </dgm:prSet>
      <dgm:spPr/>
    </dgm:pt>
    <dgm:pt modelId="{8E5B3158-24D2-49E2-8818-DED00991DCFB}" type="pres">
      <dgm:prSet presAssocID="{EDCA16FD-FD57-489B-85EE-D7FEF9CBE5C5}" presName="circ1" presStyleLbl="vennNode1" presStyleIdx="0" presStyleCnt="3"/>
      <dgm:spPr/>
      <dgm:t>
        <a:bodyPr/>
        <a:lstStyle/>
        <a:p>
          <a:endParaRPr lang="en-AU"/>
        </a:p>
      </dgm:t>
    </dgm:pt>
    <dgm:pt modelId="{F207D18C-1D43-4475-9E58-63A9268FA4BD}" type="pres">
      <dgm:prSet presAssocID="{EDCA16FD-FD57-489B-85EE-D7FEF9CBE5C5}" presName="circ1Tx" presStyleLbl="revTx" presStyleIdx="0" presStyleCnt="0">
        <dgm:presLayoutVars>
          <dgm:chMax val="0"/>
          <dgm:chPref val="0"/>
          <dgm:bulletEnabled val="1"/>
        </dgm:presLayoutVars>
      </dgm:prSet>
      <dgm:spPr/>
      <dgm:t>
        <a:bodyPr/>
        <a:lstStyle/>
        <a:p>
          <a:endParaRPr lang="en-AU"/>
        </a:p>
      </dgm:t>
    </dgm:pt>
    <dgm:pt modelId="{F21432E6-86E7-40A7-ABB6-D08193F0BB30}" type="pres">
      <dgm:prSet presAssocID="{1604E662-B9D1-4336-884A-082D70810839}" presName="circ2" presStyleLbl="vennNode1" presStyleIdx="1" presStyleCnt="3"/>
      <dgm:spPr/>
      <dgm:t>
        <a:bodyPr/>
        <a:lstStyle/>
        <a:p>
          <a:endParaRPr lang="en-AU"/>
        </a:p>
      </dgm:t>
    </dgm:pt>
    <dgm:pt modelId="{07241DD4-9423-46AA-B895-8C464A73BB72}" type="pres">
      <dgm:prSet presAssocID="{1604E662-B9D1-4336-884A-082D70810839}" presName="circ2Tx" presStyleLbl="revTx" presStyleIdx="0" presStyleCnt="0">
        <dgm:presLayoutVars>
          <dgm:chMax val="0"/>
          <dgm:chPref val="0"/>
          <dgm:bulletEnabled val="1"/>
        </dgm:presLayoutVars>
      </dgm:prSet>
      <dgm:spPr/>
      <dgm:t>
        <a:bodyPr/>
        <a:lstStyle/>
        <a:p>
          <a:endParaRPr lang="en-AU"/>
        </a:p>
      </dgm:t>
    </dgm:pt>
    <dgm:pt modelId="{43D5E441-292C-46E9-8D09-6DDE3AB46E72}" type="pres">
      <dgm:prSet presAssocID="{7FED6434-913D-4169-930D-BD10D9E6A581}" presName="circ3" presStyleLbl="vennNode1" presStyleIdx="2" presStyleCnt="3"/>
      <dgm:spPr/>
      <dgm:t>
        <a:bodyPr/>
        <a:lstStyle/>
        <a:p>
          <a:endParaRPr lang="en-AU"/>
        </a:p>
      </dgm:t>
    </dgm:pt>
    <dgm:pt modelId="{68A403F7-7A37-4F47-ADC5-27F3CCED9F64}" type="pres">
      <dgm:prSet presAssocID="{7FED6434-913D-4169-930D-BD10D9E6A581}" presName="circ3Tx" presStyleLbl="revTx" presStyleIdx="0" presStyleCnt="0">
        <dgm:presLayoutVars>
          <dgm:chMax val="0"/>
          <dgm:chPref val="0"/>
          <dgm:bulletEnabled val="1"/>
        </dgm:presLayoutVars>
      </dgm:prSet>
      <dgm:spPr/>
      <dgm:t>
        <a:bodyPr/>
        <a:lstStyle/>
        <a:p>
          <a:endParaRPr lang="en-AU"/>
        </a:p>
      </dgm:t>
    </dgm:pt>
  </dgm:ptLst>
  <dgm:cxnLst>
    <dgm:cxn modelId="{C77DBDA4-9846-41A8-BEFA-B1ABF8904777}" srcId="{08C7FD48-D95C-431D-9323-9671996EEADD}" destId="{1604E662-B9D1-4336-884A-082D70810839}" srcOrd="1" destOrd="0" parTransId="{8ECF6269-5E33-404D-8A8A-726CB952E101}" sibTransId="{67D410FF-9F85-47B0-A344-573E0072062A}"/>
    <dgm:cxn modelId="{397BA953-3E8A-41C8-A36F-0C31FF740BF9}" type="presOf" srcId="{7FED6434-913D-4169-930D-BD10D9E6A581}" destId="{43D5E441-292C-46E9-8D09-6DDE3AB46E72}" srcOrd="0" destOrd="0" presId="urn:microsoft.com/office/officeart/2005/8/layout/venn1"/>
    <dgm:cxn modelId="{20BC92D1-F3D5-4986-A80C-624AD64160C5}" srcId="{08C7FD48-D95C-431D-9323-9671996EEADD}" destId="{7FED6434-913D-4169-930D-BD10D9E6A581}" srcOrd="2" destOrd="0" parTransId="{EDAF8119-ECDA-4AC1-9897-D09C9A10F938}" sibTransId="{62A41901-C00D-4D5F-B52A-C5F8618D8731}"/>
    <dgm:cxn modelId="{1997B109-03CA-4DB3-98FD-9D7A0ECB29DD}" type="presOf" srcId="{1604E662-B9D1-4336-884A-082D70810839}" destId="{07241DD4-9423-46AA-B895-8C464A73BB72}" srcOrd="1" destOrd="0" presId="urn:microsoft.com/office/officeart/2005/8/layout/venn1"/>
    <dgm:cxn modelId="{25D36BB5-95B9-4E67-B9A1-50C2237ADF55}" srcId="{08C7FD48-D95C-431D-9323-9671996EEADD}" destId="{EDCA16FD-FD57-489B-85EE-D7FEF9CBE5C5}" srcOrd="0" destOrd="0" parTransId="{E20F7432-0DE4-4060-886C-A550960070F9}" sibTransId="{38B3FFCF-E74B-42FC-826C-C4937E381431}"/>
    <dgm:cxn modelId="{A9EB0A1B-7C74-4FAB-B7E5-4E0C5AA61822}" type="presOf" srcId="{1604E662-B9D1-4336-884A-082D70810839}" destId="{F21432E6-86E7-40A7-ABB6-D08193F0BB30}" srcOrd="0" destOrd="0" presId="urn:microsoft.com/office/officeart/2005/8/layout/venn1"/>
    <dgm:cxn modelId="{528A7147-7A84-40FF-BEC9-F52D1F13B455}" type="presOf" srcId="{08C7FD48-D95C-431D-9323-9671996EEADD}" destId="{CA111CBD-AB23-4AAF-9F20-3307A1D87E5E}" srcOrd="0" destOrd="0" presId="urn:microsoft.com/office/officeart/2005/8/layout/venn1"/>
    <dgm:cxn modelId="{24C68C0A-4065-498C-A151-6EBDF87E414B}" type="presOf" srcId="{EDCA16FD-FD57-489B-85EE-D7FEF9CBE5C5}" destId="{F207D18C-1D43-4475-9E58-63A9268FA4BD}" srcOrd="1" destOrd="0" presId="urn:microsoft.com/office/officeart/2005/8/layout/venn1"/>
    <dgm:cxn modelId="{D423B947-EFF5-44C9-B200-92D38213530E}" type="presOf" srcId="{EDCA16FD-FD57-489B-85EE-D7FEF9CBE5C5}" destId="{8E5B3158-24D2-49E2-8818-DED00991DCFB}" srcOrd="0" destOrd="0" presId="urn:microsoft.com/office/officeart/2005/8/layout/venn1"/>
    <dgm:cxn modelId="{C1A5AC08-DD91-4C22-967A-3D7416253B75}" type="presOf" srcId="{7FED6434-913D-4169-930D-BD10D9E6A581}" destId="{68A403F7-7A37-4F47-ADC5-27F3CCED9F64}" srcOrd="1" destOrd="0" presId="urn:microsoft.com/office/officeart/2005/8/layout/venn1"/>
    <dgm:cxn modelId="{81E3EE82-16BB-496D-AFBD-FA16CF941DC0}" type="presParOf" srcId="{CA111CBD-AB23-4AAF-9F20-3307A1D87E5E}" destId="{8E5B3158-24D2-49E2-8818-DED00991DCFB}" srcOrd="0" destOrd="0" presId="urn:microsoft.com/office/officeart/2005/8/layout/venn1"/>
    <dgm:cxn modelId="{27BB5915-2DAB-4B20-8803-9DC70B234007}" type="presParOf" srcId="{CA111CBD-AB23-4AAF-9F20-3307A1D87E5E}" destId="{F207D18C-1D43-4475-9E58-63A9268FA4BD}" srcOrd="1" destOrd="0" presId="urn:microsoft.com/office/officeart/2005/8/layout/venn1"/>
    <dgm:cxn modelId="{AA3136F4-D0EA-4C7E-9A57-3559B46D556D}" type="presParOf" srcId="{CA111CBD-AB23-4AAF-9F20-3307A1D87E5E}" destId="{F21432E6-86E7-40A7-ABB6-D08193F0BB30}" srcOrd="2" destOrd="0" presId="urn:microsoft.com/office/officeart/2005/8/layout/venn1"/>
    <dgm:cxn modelId="{9C03651E-4E58-4084-86E8-9C44DBB4B7B0}" type="presParOf" srcId="{CA111CBD-AB23-4AAF-9F20-3307A1D87E5E}" destId="{07241DD4-9423-46AA-B895-8C464A73BB72}" srcOrd="3" destOrd="0" presId="urn:microsoft.com/office/officeart/2005/8/layout/venn1"/>
    <dgm:cxn modelId="{FB965A6E-4CAA-4A07-93A2-392F04166E60}" type="presParOf" srcId="{CA111CBD-AB23-4AAF-9F20-3307A1D87E5E}" destId="{43D5E441-292C-46E9-8D09-6DDE3AB46E72}" srcOrd="4" destOrd="0" presId="urn:microsoft.com/office/officeart/2005/8/layout/venn1"/>
    <dgm:cxn modelId="{AD2ED20E-A3F4-429B-BF2A-F91FCEC3C18D}" type="presParOf" srcId="{CA111CBD-AB23-4AAF-9F20-3307A1D87E5E}" destId="{68A403F7-7A37-4F47-ADC5-27F3CCED9F64}"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
            <a:ext cx="2949575" cy="498475"/>
          </a:xfrm>
          <a:prstGeom prst="rect">
            <a:avLst/>
          </a:prstGeom>
        </p:spPr>
        <p:txBody>
          <a:bodyPr vert="horz" lIns="91409" tIns="45704" rIns="91409" bIns="45704" rtlCol="0"/>
          <a:lstStyle>
            <a:lvl1pPr algn="l">
              <a:defRPr sz="1200"/>
            </a:lvl1pPr>
          </a:lstStyle>
          <a:p>
            <a:endParaRPr lang="en-AU" dirty="0"/>
          </a:p>
        </p:txBody>
      </p:sp>
      <p:sp>
        <p:nvSpPr>
          <p:cNvPr id="3" name="Date Placeholder 2"/>
          <p:cNvSpPr>
            <a:spLocks noGrp="1"/>
          </p:cNvSpPr>
          <p:nvPr>
            <p:ph type="dt" sz="quarter" idx="1"/>
          </p:nvPr>
        </p:nvSpPr>
        <p:spPr>
          <a:xfrm>
            <a:off x="3854451" y="1"/>
            <a:ext cx="2949575" cy="498475"/>
          </a:xfrm>
          <a:prstGeom prst="rect">
            <a:avLst/>
          </a:prstGeom>
        </p:spPr>
        <p:txBody>
          <a:bodyPr vert="horz" lIns="91409" tIns="45704" rIns="91409" bIns="45704" rtlCol="0"/>
          <a:lstStyle>
            <a:lvl1pPr algn="r">
              <a:defRPr sz="1200"/>
            </a:lvl1pPr>
          </a:lstStyle>
          <a:p>
            <a:fld id="{0B8DBA4C-453D-4E45-9B2A-2FA04879DD34}" type="datetimeFigureOut">
              <a:rPr lang="en-AU" smtClean="0"/>
              <a:t>24/03/2020</a:t>
            </a:fld>
            <a:endParaRPr lang="en-AU" dirty="0"/>
          </a:p>
        </p:txBody>
      </p:sp>
      <p:sp>
        <p:nvSpPr>
          <p:cNvPr id="4" name="Footer Placeholder 3"/>
          <p:cNvSpPr>
            <a:spLocks noGrp="1"/>
          </p:cNvSpPr>
          <p:nvPr>
            <p:ph type="ftr" sz="quarter" idx="2"/>
          </p:nvPr>
        </p:nvSpPr>
        <p:spPr>
          <a:xfrm>
            <a:off x="3" y="9440866"/>
            <a:ext cx="2949575" cy="498475"/>
          </a:xfrm>
          <a:prstGeom prst="rect">
            <a:avLst/>
          </a:prstGeom>
        </p:spPr>
        <p:txBody>
          <a:bodyPr vert="horz" lIns="91409" tIns="45704" rIns="91409" bIns="45704"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4451" y="9440866"/>
            <a:ext cx="2949575" cy="498475"/>
          </a:xfrm>
          <a:prstGeom prst="rect">
            <a:avLst/>
          </a:prstGeom>
        </p:spPr>
        <p:txBody>
          <a:bodyPr vert="horz" lIns="91409" tIns="45704" rIns="91409" bIns="45704" rtlCol="0" anchor="b"/>
          <a:lstStyle>
            <a:lvl1pPr algn="r">
              <a:defRPr sz="1200"/>
            </a:lvl1pPr>
          </a:lstStyle>
          <a:p>
            <a:fld id="{F4F9FBCB-39F2-47A4-9EF1-576531FDC740}" type="slidenum">
              <a:rPr lang="en-AU" smtClean="0"/>
              <a:t>‹#›</a:t>
            </a:fld>
            <a:endParaRPr lang="en-AU" dirty="0"/>
          </a:p>
        </p:txBody>
      </p:sp>
    </p:spTree>
    <p:extLst>
      <p:ext uri="{BB962C8B-B14F-4D97-AF65-F5344CB8AC3E}">
        <p14:creationId xmlns:p14="http://schemas.microsoft.com/office/powerpoint/2010/main" val="1980636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3"/>
            <a:ext cx="2949099" cy="498693"/>
          </a:xfrm>
          <a:prstGeom prst="rect">
            <a:avLst/>
          </a:prstGeom>
        </p:spPr>
        <p:txBody>
          <a:bodyPr vert="horz" lIns="91409" tIns="45704" rIns="91409" bIns="45704" rtlCol="0"/>
          <a:lstStyle>
            <a:lvl1pPr algn="l">
              <a:defRPr sz="1200"/>
            </a:lvl1pPr>
          </a:lstStyle>
          <a:p>
            <a:endParaRPr lang="en-AU" dirty="0"/>
          </a:p>
        </p:txBody>
      </p:sp>
      <p:sp>
        <p:nvSpPr>
          <p:cNvPr id="3" name="Date Placeholder 2"/>
          <p:cNvSpPr>
            <a:spLocks noGrp="1"/>
          </p:cNvSpPr>
          <p:nvPr>
            <p:ph type="dt" idx="1"/>
          </p:nvPr>
        </p:nvSpPr>
        <p:spPr>
          <a:xfrm>
            <a:off x="3854942" y="3"/>
            <a:ext cx="2949099" cy="498693"/>
          </a:xfrm>
          <a:prstGeom prst="rect">
            <a:avLst/>
          </a:prstGeom>
        </p:spPr>
        <p:txBody>
          <a:bodyPr vert="horz" lIns="91409" tIns="45704" rIns="91409" bIns="45704" rtlCol="0"/>
          <a:lstStyle>
            <a:lvl1pPr algn="r">
              <a:defRPr sz="1200"/>
            </a:lvl1pPr>
          </a:lstStyle>
          <a:p>
            <a:fld id="{633CBF37-E234-46CC-B784-3273A89649E8}" type="datetimeFigureOut">
              <a:rPr lang="en-AU" smtClean="0"/>
              <a:t>24/03/2020</a:t>
            </a:fld>
            <a:endParaRPr lang="en-AU" dirty="0"/>
          </a:p>
        </p:txBody>
      </p:sp>
      <p:sp>
        <p:nvSpPr>
          <p:cNvPr id="4" name="Slide Image Placeholder 3"/>
          <p:cNvSpPr>
            <a:spLocks noGrp="1" noRot="1" noChangeAspect="1"/>
          </p:cNvSpPr>
          <p:nvPr>
            <p:ph type="sldImg" idx="2"/>
          </p:nvPr>
        </p:nvSpPr>
        <p:spPr>
          <a:xfrm>
            <a:off x="422275" y="1243013"/>
            <a:ext cx="5961063" cy="3354387"/>
          </a:xfrm>
          <a:prstGeom prst="rect">
            <a:avLst/>
          </a:prstGeom>
          <a:noFill/>
          <a:ln w="12700">
            <a:solidFill>
              <a:prstClr val="black"/>
            </a:solidFill>
          </a:ln>
        </p:spPr>
        <p:txBody>
          <a:bodyPr vert="horz" lIns="91409" tIns="45704" rIns="91409" bIns="45704" rtlCol="0" anchor="ctr"/>
          <a:lstStyle/>
          <a:p>
            <a:endParaRPr lang="en-AU" dirty="0"/>
          </a:p>
        </p:txBody>
      </p:sp>
      <p:sp>
        <p:nvSpPr>
          <p:cNvPr id="5" name="Notes Placeholder 4"/>
          <p:cNvSpPr>
            <a:spLocks noGrp="1"/>
          </p:cNvSpPr>
          <p:nvPr>
            <p:ph type="body" sz="quarter" idx="3"/>
          </p:nvPr>
        </p:nvSpPr>
        <p:spPr>
          <a:xfrm>
            <a:off x="680562" y="4783307"/>
            <a:ext cx="5444490" cy="3913614"/>
          </a:xfrm>
          <a:prstGeom prst="rect">
            <a:avLst/>
          </a:prstGeom>
        </p:spPr>
        <p:txBody>
          <a:bodyPr vert="horz" lIns="91409" tIns="45704" rIns="91409" bIns="4570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3" y="9440649"/>
            <a:ext cx="2949099" cy="498692"/>
          </a:xfrm>
          <a:prstGeom prst="rect">
            <a:avLst/>
          </a:prstGeom>
        </p:spPr>
        <p:txBody>
          <a:bodyPr vert="horz" lIns="91409" tIns="45704" rIns="91409" bIns="45704"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54942" y="9440649"/>
            <a:ext cx="2949099" cy="498692"/>
          </a:xfrm>
          <a:prstGeom prst="rect">
            <a:avLst/>
          </a:prstGeom>
        </p:spPr>
        <p:txBody>
          <a:bodyPr vert="horz" lIns="91409" tIns="45704" rIns="91409" bIns="45704" rtlCol="0" anchor="b"/>
          <a:lstStyle>
            <a:lvl1pPr algn="r">
              <a:defRPr sz="1200"/>
            </a:lvl1pPr>
          </a:lstStyle>
          <a:p>
            <a:fld id="{6235FB79-F35C-4267-8C28-D3EA29794483}" type="slidenum">
              <a:rPr lang="en-AU" smtClean="0"/>
              <a:t>‹#›</a:t>
            </a:fld>
            <a:endParaRPr lang="en-AU" dirty="0"/>
          </a:p>
        </p:txBody>
      </p:sp>
    </p:spTree>
    <p:extLst>
      <p:ext uri="{BB962C8B-B14F-4D97-AF65-F5344CB8AC3E}">
        <p14:creationId xmlns:p14="http://schemas.microsoft.com/office/powerpoint/2010/main" val="3863262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unsplash.com/@glenncarstenspeters?utm_source=unsplash&amp;utm_medium=referral&amp;utm_content=creditCopyText"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unsplash.com/s/photos/research?utm_source=unsplash&amp;utm_medium=referral&amp;utm_content=creditCopyText"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Materials</a:t>
            </a:r>
          </a:p>
          <a:p>
            <a:pPr marL="171392" indent="-171392">
              <a:buFont typeface="Arial" panose="020B0604020202020204" pitchFamily="34" charset="0"/>
              <a:buChar char="•"/>
            </a:pPr>
            <a:r>
              <a:rPr lang="en-AU" dirty="0" smtClean="0"/>
              <a:t>CHECK VIDEO AND AUDIO SETUP</a:t>
            </a:r>
          </a:p>
          <a:p>
            <a:pPr marL="171392" indent="-171392">
              <a:buFont typeface="Arial" panose="020B0604020202020204" pitchFamily="34" charset="0"/>
              <a:buChar char="•"/>
            </a:pPr>
            <a:r>
              <a:rPr lang="en-AU" dirty="0" smtClean="0"/>
              <a:t>Insert Facilitator’s names below</a:t>
            </a:r>
          </a:p>
          <a:p>
            <a:pPr marL="171392" indent="-171392">
              <a:buFont typeface="Arial" panose="020B0604020202020204" pitchFamily="34" charset="0"/>
              <a:buChar char="•"/>
            </a:pPr>
            <a:r>
              <a:rPr lang="en-AU" dirty="0" smtClean="0"/>
              <a:t>Rules </a:t>
            </a:r>
            <a:r>
              <a:rPr lang="en-AU" dirty="0"/>
              <a:t>for the day written up on butchers paper</a:t>
            </a:r>
          </a:p>
          <a:p>
            <a:pPr marL="171392" indent="-171392">
              <a:buFont typeface="Arial" panose="020B0604020202020204" pitchFamily="34" charset="0"/>
              <a:buChar char="•"/>
            </a:pPr>
            <a:r>
              <a:rPr lang="en-AU" dirty="0"/>
              <a:t>Name tags</a:t>
            </a:r>
          </a:p>
          <a:p>
            <a:pPr marL="171392" indent="-171392">
              <a:buFont typeface="Arial" panose="020B0604020202020204" pitchFamily="34" charset="0"/>
              <a:buChar char="•"/>
            </a:pPr>
            <a:endParaRPr lang="en-AU" dirty="0"/>
          </a:p>
          <a:p>
            <a:r>
              <a:rPr lang="en-AU" b="1" dirty="0"/>
              <a:t>Introduction</a:t>
            </a:r>
          </a:p>
          <a:p>
            <a:pPr marL="171392" indent="-171392">
              <a:buFont typeface="Arial" panose="020B0604020202020204" pitchFamily="34" charset="0"/>
              <a:buChar char="•"/>
            </a:pPr>
            <a:r>
              <a:rPr lang="en-AU" dirty="0"/>
              <a:t>Welcome to the first day of the BizLab Academy Human Centred Design 1.01 training </a:t>
            </a:r>
            <a:r>
              <a:rPr lang="en-AU" dirty="0" smtClean="0"/>
              <a:t>course</a:t>
            </a:r>
          </a:p>
          <a:p>
            <a:pPr marL="171392" indent="-171392">
              <a:buFont typeface="Arial" panose="020B0604020202020204" pitchFamily="34" charset="0"/>
              <a:buChar char="•"/>
            </a:pPr>
            <a:r>
              <a:rPr lang="en-AU" dirty="0" smtClean="0"/>
              <a:t>Before we </a:t>
            </a:r>
            <a:r>
              <a:rPr lang="en-AU" dirty="0"/>
              <a:t>begin I’d like to start by acknowledging the Traditional Owners of the land on which we meet today, the [Ngnunnawal] people. I would also like to pay my respects to Elders </a:t>
            </a:r>
            <a:r>
              <a:rPr lang="en-AU" dirty="0" smtClean="0"/>
              <a:t>past,</a:t>
            </a:r>
            <a:r>
              <a:rPr lang="en-AU" baseline="0" dirty="0" smtClean="0"/>
              <a:t> </a:t>
            </a:r>
            <a:r>
              <a:rPr lang="en-AU" dirty="0" smtClean="0"/>
              <a:t>present and emerging</a:t>
            </a:r>
            <a:r>
              <a:rPr lang="en-AU" baseline="0" dirty="0" smtClean="0"/>
              <a:t> and extend that respect to Aboriginal and Torres Strait islander people joining us today. </a:t>
            </a:r>
            <a:r>
              <a:rPr lang="en-AU" dirty="0" smtClean="0"/>
              <a:t> </a:t>
            </a:r>
            <a:endParaRPr lang="en-AU" dirty="0"/>
          </a:p>
          <a:p>
            <a:pPr marL="171392" indent="-171392">
              <a:buFont typeface="Arial" panose="020B0604020202020204" pitchFamily="34" charset="0"/>
              <a:buChar char="•"/>
            </a:pPr>
            <a:r>
              <a:rPr lang="en-AU" dirty="0" smtClean="0"/>
              <a:t>Hello </a:t>
            </a:r>
            <a:r>
              <a:rPr lang="en-AU" dirty="0"/>
              <a:t>I am [name] This is [name] We will be facilitating the training sessions over the next three days. </a:t>
            </a:r>
            <a:r>
              <a:rPr lang="en-AU" dirty="0" smtClean="0"/>
              <a:t>My </a:t>
            </a:r>
            <a:r>
              <a:rPr lang="en-AU" dirty="0"/>
              <a:t>background is in… </a:t>
            </a:r>
          </a:p>
          <a:p>
            <a:pPr marL="171392" indent="-171392">
              <a:buFont typeface="Arial" panose="020B0604020202020204" pitchFamily="34" charset="0"/>
              <a:buChar char="•"/>
            </a:pPr>
            <a:r>
              <a:rPr lang="en-AU" dirty="0"/>
              <a:t>If you haven’t already please write a name tag </a:t>
            </a:r>
          </a:p>
          <a:p>
            <a:pPr marL="171392" indent="-171392">
              <a:buFont typeface="Arial" panose="020B0604020202020204" pitchFamily="34" charset="0"/>
              <a:buChar char="•"/>
            </a:pPr>
            <a:r>
              <a:rPr lang="en-AU" dirty="0"/>
              <a:t>Housekeeping: Where the bathrooms are and what to do in case of a fire emergency (if in the BizLab space: the closest bathrooms are out the sliding doors and to the right, you will see lifts to your right and </a:t>
            </a:r>
            <a:r>
              <a:rPr lang="en-AU" dirty="0" smtClean="0"/>
              <a:t>men's </a:t>
            </a:r>
            <a:r>
              <a:rPr lang="en-AU" dirty="0"/>
              <a:t>and </a:t>
            </a:r>
            <a:r>
              <a:rPr lang="en-AU" dirty="0" smtClean="0"/>
              <a:t>women's </a:t>
            </a:r>
            <a:r>
              <a:rPr lang="en-AU" dirty="0"/>
              <a:t>are just to the left of the lifts. In the case of a fire, we have fire wardens who will be the people in the red hats who will direct us out of the building</a:t>
            </a:r>
            <a:r>
              <a:rPr lang="en-AU" dirty="0" smtClean="0"/>
              <a:t>)</a:t>
            </a:r>
          </a:p>
          <a:p>
            <a:pPr marL="171392" indent="-171392" defTabSz="914308">
              <a:buFont typeface="Arial" panose="020B0604020202020204" pitchFamily="34" charset="0"/>
              <a:buChar char="•"/>
              <a:defRPr/>
            </a:pPr>
            <a:r>
              <a:rPr lang="en-AU" b="1" dirty="0"/>
              <a:t>Inclusion</a:t>
            </a:r>
            <a:r>
              <a:rPr lang="en-AU" dirty="0"/>
              <a:t>: If there are any adaptations that will make the course more accessible for you (e.g. seating for better sound or vision, ability to stand, space for prayer, etc.), please let us know and we’ll work with you to make the course as accessible as we can.</a:t>
            </a:r>
          </a:p>
          <a:p>
            <a:pPr marL="171392" indent="-171392">
              <a:buFont typeface="Arial" panose="020B0604020202020204" pitchFamily="34" charset="0"/>
              <a:buChar char="•"/>
            </a:pPr>
            <a:r>
              <a:rPr lang="en-AU" dirty="0"/>
              <a:t>Run through the agenda – timings etc </a:t>
            </a:r>
          </a:p>
          <a:p>
            <a:pPr marL="171392" indent="-171392">
              <a:buFont typeface="Arial" panose="020B0604020202020204" pitchFamily="34" charset="0"/>
              <a:buChar char="•"/>
            </a:pPr>
            <a:r>
              <a:rPr lang="en-AU" dirty="0"/>
              <a:t>Please sign the sign in sheet and put on a name tag</a:t>
            </a:r>
          </a:p>
          <a:p>
            <a:pPr marL="171392" indent="-171392">
              <a:buFont typeface="Arial" panose="020B0604020202020204" pitchFamily="34" charset="0"/>
              <a:buChar char="•"/>
            </a:pPr>
            <a:endParaRPr lang="en-AU" dirty="0"/>
          </a:p>
          <a:p>
            <a:r>
              <a:rPr lang="en-AU" b="1" dirty="0"/>
              <a:t>Rules for the day (kind of more behaviours)</a:t>
            </a:r>
          </a:p>
          <a:p>
            <a:pPr marL="171392" indent="-171392">
              <a:buFont typeface="Arial" panose="020B0604020202020204" pitchFamily="34" charset="0"/>
              <a:buChar char="•"/>
            </a:pPr>
            <a:r>
              <a:rPr lang="en-AU" b="1" dirty="0"/>
              <a:t>Be present: </a:t>
            </a:r>
            <a:r>
              <a:rPr lang="en-AU" dirty="0"/>
              <a:t>If you do need to check emails or take a phone call please take yourself out of the room, you may see X or I checking our phones because we’re using them to keep time</a:t>
            </a:r>
          </a:p>
          <a:p>
            <a:pPr marL="171392" indent="-171392">
              <a:buFont typeface="Arial" panose="020B0604020202020204" pitchFamily="34" charset="0"/>
              <a:buChar char="•"/>
            </a:pPr>
            <a:r>
              <a:rPr lang="en-AU" b="1" dirty="0"/>
              <a:t>Listen to each other: </a:t>
            </a:r>
            <a:r>
              <a:rPr lang="en-AU" dirty="0"/>
              <a:t>One person speaking at a time, give space for everyone to speak </a:t>
            </a:r>
          </a:p>
          <a:p>
            <a:pPr marL="171392" indent="-171392">
              <a:buFont typeface="Arial" panose="020B0604020202020204" pitchFamily="34" charset="0"/>
              <a:buChar char="•"/>
            </a:pPr>
            <a:r>
              <a:rPr lang="en-AU" b="1" dirty="0"/>
              <a:t>Ask us anything: </a:t>
            </a:r>
            <a:r>
              <a:rPr lang="en-AU" dirty="0"/>
              <a:t>There are no silly questions! This is a learning experience for you guys, and we want you to ask questions as we go along. Having said that…</a:t>
            </a:r>
          </a:p>
          <a:p>
            <a:pPr marL="171392" indent="-171392">
              <a:buFont typeface="Arial" panose="020B0604020202020204" pitchFamily="34" charset="0"/>
              <a:buChar char="•"/>
            </a:pPr>
            <a:r>
              <a:rPr lang="en-AU" b="1" dirty="0"/>
              <a:t>But don’t be offended when… </a:t>
            </a:r>
            <a:r>
              <a:rPr lang="en-AU" dirty="0"/>
              <a:t>We cut you off! We have a really packed schedule, so while we have space for discussion and reflection is really important, we also need to be keeping on </a:t>
            </a:r>
            <a:r>
              <a:rPr lang="en-AU" dirty="0" smtClean="0"/>
              <a:t>track.</a:t>
            </a:r>
            <a:r>
              <a:rPr lang="en-AU" baseline="0" dirty="0" smtClean="0"/>
              <a:t> We’re going to push you hard on a lot of the points, please bear with us.</a:t>
            </a:r>
            <a:endParaRPr lang="en-AU" dirty="0"/>
          </a:p>
          <a:p>
            <a:pPr marL="171392" indent="-171392">
              <a:buFont typeface="Arial" panose="020B0604020202020204" pitchFamily="34" charset="0"/>
              <a:buChar char="•"/>
            </a:pPr>
            <a:r>
              <a:rPr lang="en-AU" b="1" dirty="0"/>
              <a:t>Jump in: </a:t>
            </a:r>
            <a:r>
              <a:rPr lang="en-AU" dirty="0"/>
              <a:t>The way that we’ve structured these three days is really hands on, you’re going to get to do a lot of doing and I’m not going to be talking at you for three days because that wouldn’t be very fun and also wouldn’t give you the best learning experience! There might be some activities that you find you’re a little bit uncomfortable with at first, but I’d encourage all of you to jump in and give it a go – we’re all learning here – part of human centred design is to try, fail, learn, repeat – if we don’t try we don’t learn and failure isn’t the opposite of success it’s part of it! (i.e. </a:t>
            </a:r>
            <a:r>
              <a:rPr lang="en-AU" dirty="0" smtClean="0"/>
              <a:t>cooking, </a:t>
            </a:r>
            <a:r>
              <a:rPr lang="en-AU" dirty="0"/>
              <a:t>you start </a:t>
            </a:r>
            <a:r>
              <a:rPr lang="en-AU" dirty="0" smtClean="0"/>
              <a:t>small, </a:t>
            </a:r>
            <a:r>
              <a:rPr lang="en-AU" dirty="0"/>
              <a:t>and </a:t>
            </a:r>
            <a:r>
              <a:rPr lang="en-AU" dirty="0" smtClean="0"/>
              <a:t>develop</a:t>
            </a:r>
            <a:r>
              <a:rPr lang="en-AU" baseline="0" dirty="0" smtClean="0"/>
              <a:t> with </a:t>
            </a:r>
            <a:r>
              <a:rPr lang="en-AU" dirty="0" smtClean="0"/>
              <a:t>practice</a:t>
            </a:r>
            <a:r>
              <a:rPr lang="en-AU" dirty="0"/>
              <a:t>) – we’re not expecting you to get everything perfect, it’s about trying and learning </a:t>
            </a:r>
          </a:p>
          <a:p>
            <a:pPr marL="171392" indent="-171392">
              <a:buFont typeface="Arial" panose="020B0604020202020204" pitchFamily="34" charset="0"/>
              <a:buChar char="•"/>
            </a:pPr>
            <a:r>
              <a:rPr lang="en-AU" b="1" dirty="0"/>
              <a:t>Celebrate success: </a:t>
            </a:r>
            <a:r>
              <a:rPr lang="en-AU" dirty="0"/>
              <a:t>When you “get” something, congratulate yourselves! You’re going to be making a lot of artefacts over these three days so you’ll be able to step back and see what you’ve made</a:t>
            </a:r>
          </a:p>
          <a:p>
            <a:pPr marL="171392" indent="-171392">
              <a:buFont typeface="Arial" panose="020B0604020202020204" pitchFamily="34" charset="0"/>
              <a:buChar char="•"/>
            </a:pPr>
            <a:r>
              <a:rPr lang="en-AU" b="1" dirty="0"/>
              <a:t>Design is a team sport: </a:t>
            </a:r>
            <a:r>
              <a:rPr lang="en-AU" dirty="0"/>
              <a:t>You’ll be working in a team for most of your activities - Help each other! Draw on each other’s strengths! </a:t>
            </a:r>
            <a:endParaRPr lang="en-AU" b="1"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1</a:t>
            </a:fld>
            <a:endParaRPr lang="en-AU" dirty="0">
              <a:solidFill>
                <a:prstClr val="black"/>
              </a:solidFill>
            </a:endParaRPr>
          </a:p>
        </p:txBody>
      </p:sp>
    </p:spTree>
    <p:extLst>
      <p:ext uri="{BB962C8B-B14F-4D97-AF65-F5344CB8AC3E}">
        <p14:creationId xmlns:p14="http://schemas.microsoft.com/office/powerpoint/2010/main" val="286393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17">
              <a:defRPr/>
            </a:pPr>
            <a:r>
              <a:rPr lang="en-AU" dirty="0" smtClean="0">
                <a:effectLst/>
              </a:rPr>
              <a:t>As this diagram from The Australian Centre for</a:t>
            </a:r>
            <a:r>
              <a:rPr lang="en-AU" baseline="0" dirty="0" smtClean="0">
                <a:effectLst/>
              </a:rPr>
              <a:t> Social Innovation neatly shows, o</a:t>
            </a:r>
            <a:r>
              <a:rPr lang="en-AU" dirty="0" smtClean="0">
                <a:effectLst/>
              </a:rPr>
              <a:t>ne of the biggest benefits</a:t>
            </a:r>
            <a:r>
              <a:rPr lang="en-AU" baseline="0" dirty="0" smtClean="0">
                <a:effectLst/>
              </a:rPr>
              <a:t> that human centred design offers to the public service is low-cost risk mitigation. </a:t>
            </a:r>
            <a:r>
              <a:rPr lang="en-AU" dirty="0" smtClean="0">
                <a:effectLst/>
              </a:rPr>
              <a:t>By understanding problems from the perspectives of citizens and running prototypes that inexpensively test solutions at a small scale, it is cheaper and less embarrassing to make changes to policy or services </a:t>
            </a:r>
            <a:r>
              <a:rPr lang="en-AU" i="1" dirty="0" smtClean="0">
                <a:effectLst/>
              </a:rPr>
              <a:t>before</a:t>
            </a:r>
            <a:r>
              <a:rPr lang="en-AU" dirty="0" smtClean="0">
                <a:effectLst/>
              </a:rPr>
              <a:t> they are rolled out.</a:t>
            </a:r>
            <a:endParaRPr lang="en-AU" dirty="0">
              <a:cs typeface="Calibri"/>
            </a:endParaRPr>
          </a:p>
        </p:txBody>
      </p:sp>
      <p:sp>
        <p:nvSpPr>
          <p:cNvPr id="4" name="Slide Number Placeholder 3"/>
          <p:cNvSpPr>
            <a:spLocks noGrp="1"/>
          </p:cNvSpPr>
          <p:nvPr>
            <p:ph type="sldNum" sz="quarter" idx="10"/>
          </p:nvPr>
        </p:nvSpPr>
        <p:spPr/>
        <p:txBody>
          <a:bodyPr/>
          <a:lstStyle/>
          <a:p>
            <a:fld id="{2F3B6A20-CE8C-7E4E-A575-46230F6630EA}" type="slidenum">
              <a:rPr lang="en-US" smtClean="0"/>
              <a:t>10</a:t>
            </a:fld>
            <a:endParaRPr lang="en-US" dirty="0"/>
          </a:p>
        </p:txBody>
      </p:sp>
    </p:spTree>
    <p:extLst>
      <p:ext uri="{BB962C8B-B14F-4D97-AF65-F5344CB8AC3E}">
        <p14:creationId xmlns:p14="http://schemas.microsoft.com/office/powerpoint/2010/main" val="3709640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a:p>
            <a:r>
              <a:rPr lang="en-AU" dirty="0"/>
              <a:t>So what is innovation? There are a couple of different definitions of innovation. The one we are using is this one.  A process or it's a mindset of making improvements by bringing in something new or novel that adds value. </a:t>
            </a:r>
          </a:p>
          <a:p>
            <a:endParaRPr lang="en-AU" dirty="0"/>
          </a:p>
          <a:p>
            <a:r>
              <a:rPr lang="en-AU" dirty="0"/>
              <a:t>A few things to dive into here.  Process - there's a way of doing innovation, the approach you take, things like HCD that we are focusing on in this course, but there is also a mindset.</a:t>
            </a:r>
          </a:p>
          <a:p>
            <a:endParaRPr lang="en-AU" dirty="0"/>
          </a:p>
          <a:p>
            <a:pPr defTabSz="914090">
              <a:defRPr/>
            </a:pPr>
            <a:r>
              <a:rPr lang="en-AU" dirty="0"/>
              <a:t>Making improvements - so it doesn't have to be something that starkly different or really disruptive, there are different levels of innovation. But you're making it better somehow. Bring in something new or novel, it doesn't have to be something that is new to the world, it can be something that is new in the context you're putting it into. It might be something even that works really well in another country but we're introducing it into our context</a:t>
            </a:r>
          </a:p>
          <a:p>
            <a:pPr defTabSz="914090">
              <a:defRPr/>
            </a:pPr>
            <a:endParaRPr lang="en-AU" dirty="0"/>
          </a:p>
          <a:p>
            <a:pPr defTabSz="914090">
              <a:defRPr/>
            </a:pPr>
            <a:r>
              <a:rPr lang="en-AU" dirty="0"/>
              <a:t>And finally Adds value - making improvements that adds value.  That is what we are aiming to do. Make a change that improves something and adds value to somebody's life and their experience. Weather it’s a policy, a program, a service making sure that it's actually adding value.  It's not an improvement for the sake of saying we did something, we need to actually make somebody's life a bit better.</a:t>
            </a:r>
          </a:p>
          <a:p>
            <a:endParaRPr lang="en-AU" dirty="0"/>
          </a:p>
          <a:p>
            <a:r>
              <a:rPr lang="en-AU" dirty="0"/>
              <a:t>One thing to remember is there are many ways to innovate. Our focus is on HCD. There are many other approaches, and you need to consider the best fit for your problem. HCD is something that can be applied to complex, wicked problems – problems that are hard to define, uncertain, lots of moving parts. We will talk about other methodologies soon.</a:t>
            </a:r>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907591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Notes</a:t>
            </a:r>
          </a:p>
          <a:p>
            <a:pPr marL="171392" indent="-171392">
              <a:buFont typeface="Arial" panose="020B0604020202020204" pitchFamily="34" charset="0"/>
              <a:buChar char="•"/>
            </a:pPr>
            <a:r>
              <a:rPr lang="en-AU" b="0" dirty="0" smtClean="0"/>
              <a:t>You know “what” HCD, the next question is “how” do we do it</a:t>
            </a:r>
          </a:p>
          <a:p>
            <a:pPr marL="171392" indent="-171392">
              <a:buFont typeface="Arial" panose="020B0604020202020204" pitchFamily="34" charset="0"/>
              <a:buChar char="•"/>
            </a:pPr>
            <a:r>
              <a:rPr lang="en-AU" b="0" dirty="0" smtClean="0"/>
              <a:t>This</a:t>
            </a:r>
            <a:r>
              <a:rPr lang="en-AU" b="0" baseline="0" dirty="0" smtClean="0"/>
              <a:t> is the BizLab model of Human Centred Design </a:t>
            </a:r>
          </a:p>
          <a:p>
            <a:pPr marL="171392" indent="-171392">
              <a:buFont typeface="Arial" panose="020B0604020202020204" pitchFamily="34" charset="0"/>
              <a:buChar char="•"/>
            </a:pPr>
            <a:r>
              <a:rPr lang="en-AU" b="0" baseline="0" dirty="0" smtClean="0"/>
              <a:t>Each of our projects go through three stages: Discover, Create and Deliver</a:t>
            </a:r>
            <a:endParaRPr lang="en-AU" b="0" dirty="0" smtClean="0"/>
          </a:p>
          <a:p>
            <a:endParaRPr lang="en-AU" b="1" dirty="0" smtClean="0"/>
          </a:p>
          <a:p>
            <a:r>
              <a:rPr lang="en-AU" b="1" dirty="0" smtClean="0"/>
              <a:t>Discover</a:t>
            </a:r>
            <a:r>
              <a:rPr lang="en-AU" b="1" baseline="0" dirty="0" smtClean="0"/>
              <a:t>: </a:t>
            </a:r>
          </a:p>
          <a:p>
            <a:pPr marL="171392" indent="-171392">
              <a:buFont typeface="Arial" panose="020B0604020202020204" pitchFamily="34" charset="0"/>
              <a:buChar char="•"/>
            </a:pPr>
            <a:r>
              <a:rPr lang="en-AU" b="0" baseline="0" dirty="0" smtClean="0"/>
              <a:t>In the Discover phase, we are looking to deeply understand our users and their needs. </a:t>
            </a:r>
          </a:p>
          <a:p>
            <a:pPr marL="171392" indent="-171392">
              <a:buFont typeface="Arial" panose="020B0604020202020204" pitchFamily="34" charset="0"/>
              <a:buChar char="•"/>
            </a:pPr>
            <a:r>
              <a:rPr lang="en-AU" b="0" baseline="0" dirty="0" smtClean="0"/>
              <a:t>We begin by identifying a Focus Question and scope for our project, then park our assumptions and hypotheses and conduct user research through interviews, focus groups and surveys to try and understand the problem from our user’s perspective. We explore their behaviours, mental models, drivers, challenges and highlights. </a:t>
            </a:r>
          </a:p>
          <a:p>
            <a:pPr marL="171392" indent="-171392">
              <a:buFont typeface="Arial" panose="020B0604020202020204" pitchFamily="34" charset="0"/>
              <a:buChar char="•"/>
            </a:pPr>
            <a:r>
              <a:rPr lang="en-AU" b="0" baseline="0" dirty="0" smtClean="0"/>
              <a:t>We also conduct desk based research to understand the context of our research, what is happening elsewhere and what has already been found. </a:t>
            </a:r>
          </a:p>
          <a:p>
            <a:pPr marL="171392" indent="-171392">
              <a:buFont typeface="Arial" panose="020B0604020202020204" pitchFamily="34" charset="0"/>
              <a:buChar char="•"/>
            </a:pPr>
            <a:r>
              <a:rPr lang="en-AU" b="0" baseline="0" dirty="0" smtClean="0"/>
              <a:t>We then take our research and synthesise it to identify our findings (key insights about our users and representations of their life experience), and define the specific design questions that we think we can come up with some ideas to solve. </a:t>
            </a:r>
            <a:endParaRPr lang="en-AU" b="1" baseline="0" dirty="0" smtClean="0"/>
          </a:p>
          <a:p>
            <a:endParaRPr lang="en-AU" b="1" baseline="0" dirty="0" smtClean="0"/>
          </a:p>
          <a:p>
            <a:r>
              <a:rPr lang="en-AU" b="1" baseline="0" dirty="0" smtClean="0"/>
              <a:t>Create: </a:t>
            </a:r>
          </a:p>
          <a:p>
            <a:pPr marL="171392" indent="-171392">
              <a:buFont typeface="Arial" panose="020B0604020202020204" pitchFamily="34" charset="0"/>
              <a:buChar char="•"/>
            </a:pPr>
            <a:r>
              <a:rPr lang="en-AU" b="0" baseline="0" dirty="0" smtClean="0"/>
              <a:t>In the Create phase, we work with users to come up with lots of ideas for how we might solve the design questions we identified in our Discover process</a:t>
            </a:r>
          </a:p>
          <a:p>
            <a:pPr marL="171392" indent="-171392">
              <a:buFont typeface="Arial" panose="020B0604020202020204" pitchFamily="34" charset="0"/>
              <a:buChar char="•"/>
            </a:pPr>
            <a:r>
              <a:rPr lang="en-AU" b="0" baseline="0" dirty="0" smtClean="0"/>
              <a:t>We then prototype and test our ideas to refine them and identify the ideas with the most potential to recommend for implementation in the Deliver phase</a:t>
            </a:r>
          </a:p>
          <a:p>
            <a:pPr marL="171392" indent="-171392">
              <a:buFont typeface="Arial" panose="020B0604020202020204" pitchFamily="34" charset="0"/>
              <a:buChar char="•"/>
            </a:pPr>
            <a:r>
              <a:rPr lang="en-AU" b="0" baseline="0" dirty="0" smtClean="0"/>
              <a:t>This includes working out which ideas are desirable from a users perspective, but also viable and feasible from a business perspective. We’ll explore these terms more on day two and three of training. </a:t>
            </a:r>
          </a:p>
          <a:p>
            <a:endParaRPr lang="en-AU" b="1" baseline="0" dirty="0" smtClean="0"/>
          </a:p>
          <a:p>
            <a:r>
              <a:rPr lang="en-AU" b="1" baseline="0" dirty="0" smtClean="0"/>
              <a:t>Deliver: </a:t>
            </a:r>
          </a:p>
          <a:p>
            <a:pPr marL="171392" indent="-171392">
              <a:buFont typeface="Arial" panose="020B0604020202020204" pitchFamily="34" charset="0"/>
              <a:buChar char="•"/>
            </a:pPr>
            <a:r>
              <a:rPr lang="en-AU" b="0" baseline="0" dirty="0" smtClean="0"/>
              <a:t>The Deliver phase is a detailed design phase for the ideas developed in the Create phase</a:t>
            </a:r>
          </a:p>
          <a:p>
            <a:pPr marL="171392" indent="-171392">
              <a:buFont typeface="Arial" panose="020B0604020202020204" pitchFamily="34" charset="0"/>
              <a:buChar char="•"/>
            </a:pPr>
            <a:r>
              <a:rPr lang="en-AU" b="0" baseline="0" dirty="0" smtClean="0"/>
              <a:t>The implementation pathway for a solution will be different depending on the solution. Steps to implement might involve more refined prototyping, for example moving from paper prototypes to “clickable” or more developed physical prototypes, conducting a small scale pilot of specific solutions, or developing a detailed policy or program design</a:t>
            </a:r>
            <a:endParaRPr lang="en-AU" b="1" baseline="0" dirty="0" smtClean="0"/>
          </a:p>
          <a:p>
            <a:endParaRPr lang="en-AU" b="1" baseline="0" dirty="0" smtClean="0"/>
          </a:p>
          <a:p>
            <a:r>
              <a:rPr lang="en-AU" b="1" baseline="0" dirty="0" smtClean="0"/>
              <a:t>All phases: </a:t>
            </a:r>
          </a:p>
          <a:p>
            <a:pPr marL="171392" indent="-171392">
              <a:buFont typeface="Arial" panose="020B0604020202020204" pitchFamily="34" charset="0"/>
              <a:buChar char="•"/>
            </a:pPr>
            <a:r>
              <a:rPr lang="en-AU" b="0" baseline="0" dirty="0" smtClean="0"/>
              <a:t>In each phase we go through a process of diverging and converging – broadening out then narrowing in. </a:t>
            </a:r>
          </a:p>
          <a:p>
            <a:pPr marL="171392" indent="-171392">
              <a:buFont typeface="Arial" panose="020B0604020202020204" pitchFamily="34" charset="0"/>
              <a:buChar char="•"/>
            </a:pPr>
            <a:r>
              <a:rPr lang="en-AU" b="0" baseline="0" dirty="0" smtClean="0"/>
              <a:t>As we go from Discover to Create to Deliver, our level of uncertainty reduces as we find out more about our users and refine our solution(s). </a:t>
            </a:r>
          </a:p>
          <a:p>
            <a:pPr marL="171392" indent="-171392">
              <a:buFont typeface="Arial" panose="020B0604020202020204" pitchFamily="34" charset="0"/>
              <a:buChar char="•"/>
            </a:pPr>
            <a:r>
              <a:rPr lang="en-AU" b="0" baseline="0" dirty="0" smtClean="0"/>
              <a:t>While this process looks linear, in reality it isn’t – we might move back and forth between activities, such as be in ideation and need to do some more empathising. </a:t>
            </a:r>
          </a:p>
          <a:p>
            <a:pPr marL="171392" indent="-171392">
              <a:buFont typeface="Arial" panose="020B0604020202020204" pitchFamily="34" charset="0"/>
              <a:buChar char="•"/>
            </a:pPr>
            <a:r>
              <a:rPr lang="en-AU" b="0" baseline="0" dirty="0" smtClean="0"/>
              <a:t>It’s also important to note that the time frame involved in Deliver may well be a longer than in Discover, but the level of uncertainty is reduced as we have a more concrete understanding of our users and what we’re developing (hence the smaller part of the wave). The effort shifts from design to implementation. </a:t>
            </a:r>
          </a:p>
          <a:p>
            <a:pPr marL="171392" indent="-171392">
              <a:buFont typeface="Arial" panose="020B0604020202020204" pitchFamily="34" charset="0"/>
              <a:buChar char="•"/>
            </a:pPr>
            <a:r>
              <a:rPr lang="en-AU" b="0" baseline="0" dirty="0" smtClean="0"/>
              <a:t>Our users are engaged throughout the whole process, from building empathy with them at the beginning through to co-creating and testing solutions </a:t>
            </a:r>
            <a:endParaRPr lang="en-AU" b="0" dirty="0" smtClean="0"/>
          </a:p>
          <a:p>
            <a:endParaRPr lang="en-AU" b="1" dirty="0" smtClean="0"/>
          </a:p>
          <a:p>
            <a:r>
              <a:rPr lang="en-AU" b="1" dirty="0" smtClean="0"/>
              <a:t>Overview</a:t>
            </a:r>
            <a:r>
              <a:rPr lang="en-AU" b="1" baseline="0" dirty="0" smtClean="0"/>
              <a:t> of Day 1-3</a:t>
            </a:r>
            <a:r>
              <a:rPr lang="en-AU" b="1" dirty="0" smtClean="0"/>
              <a:t>:</a:t>
            </a:r>
            <a:r>
              <a:rPr lang="en-AU" b="1" baseline="0" dirty="0" smtClean="0"/>
              <a:t> </a:t>
            </a:r>
            <a:endParaRPr lang="en-AU" b="1" dirty="0" smtClean="0"/>
          </a:p>
          <a:p>
            <a:pPr marL="171392" indent="-171392">
              <a:buFont typeface="Arial" panose="020B0604020202020204" pitchFamily="34" charset="0"/>
              <a:buChar char="•"/>
            </a:pPr>
            <a:r>
              <a:rPr lang="en-AU" dirty="0" smtClean="0"/>
              <a:t>Through this course you will be working in groups on a real world problem, going through each phase of design: Discover,</a:t>
            </a:r>
            <a:r>
              <a:rPr lang="en-AU" baseline="0" dirty="0" smtClean="0"/>
              <a:t> Create and Deliver</a:t>
            </a:r>
            <a:r>
              <a:rPr lang="en-AU" dirty="0" smtClean="0"/>
              <a:t>. This will give you the opportunity to experience the design process and get a</a:t>
            </a:r>
            <a:r>
              <a:rPr lang="en-AU" baseline="0" dirty="0" smtClean="0"/>
              <a:t> hands-on understanding of the tools and techniques we use – this is not a course where I am going to be talking at you for the next three days! </a:t>
            </a:r>
            <a:r>
              <a:rPr lang="en-AU" dirty="0" smtClean="0"/>
              <a:t>We will be o</a:t>
            </a:r>
            <a:r>
              <a:rPr lang="en-AU" baseline="0" dirty="0" smtClean="0"/>
              <a:t>rganising you into your groups and going through each of the problem areas a bit later this morning. </a:t>
            </a:r>
            <a:endParaRPr lang="en-AU" dirty="0" smtClean="0"/>
          </a:p>
          <a:p>
            <a:pPr marL="171392" indent="-171392">
              <a:buFont typeface="Arial" panose="020B0604020202020204" pitchFamily="34" charset="0"/>
              <a:buChar char="•"/>
            </a:pPr>
            <a:endParaRPr lang="en-AU" dirty="0" smtClean="0"/>
          </a:p>
          <a:p>
            <a:pPr marL="171392" indent="-171392">
              <a:buFont typeface="Arial" panose="020B0604020202020204" pitchFamily="34" charset="0"/>
              <a:buChar char="•"/>
            </a:pPr>
            <a:r>
              <a:rPr lang="en-AU" dirty="0" smtClean="0"/>
              <a:t>Our focus today (day one) are the first two steps in Discover: Identifying</a:t>
            </a:r>
            <a:r>
              <a:rPr lang="en-AU" baseline="0" dirty="0" smtClean="0"/>
              <a:t> the problem you want to solve, and empathising with your users. You will have an opportunity today to firstly scope your problem, identify the specific problem you want to focus on, and plan and conduct some user interviews</a:t>
            </a:r>
          </a:p>
          <a:p>
            <a:pPr marL="171392" indent="-171392">
              <a:buFont typeface="Arial" panose="020B0604020202020204" pitchFamily="34" charset="0"/>
              <a:buChar char="•"/>
            </a:pPr>
            <a:r>
              <a:rPr lang="en-AU" baseline="0" dirty="0" smtClean="0"/>
              <a:t>Next week on day 2 you will be synthesising your research to define your insights and areas of opportunity to help you to come up with some potential ideas</a:t>
            </a:r>
          </a:p>
          <a:p>
            <a:pPr marL="171392" indent="-171392">
              <a:buFont typeface="Arial" panose="020B0604020202020204" pitchFamily="34" charset="0"/>
              <a:buChar char="•"/>
            </a:pPr>
            <a:r>
              <a:rPr lang="en-AU" baseline="0" dirty="0" smtClean="0"/>
              <a:t>On day 3, you will be refining your ideas through prototyping and testing and looking at how you might implement these ideas</a:t>
            </a:r>
          </a:p>
          <a:p>
            <a:pPr marL="171392" indent="-171392">
              <a:buFont typeface="Arial" panose="020B0604020202020204" pitchFamily="34" charset="0"/>
              <a:buChar char="•"/>
            </a:pPr>
            <a:endParaRPr lang="en-AU" baseline="0" dirty="0" smtClean="0"/>
          </a:p>
          <a:p>
            <a:pPr marL="171392" indent="-171392">
              <a:buFont typeface="Arial" panose="020B0604020202020204" pitchFamily="34" charset="0"/>
              <a:buChar char="•"/>
            </a:pPr>
            <a:r>
              <a:rPr lang="en-AU" baseline="0" dirty="0" smtClean="0"/>
              <a:t>By the end of the course, you will:</a:t>
            </a:r>
          </a:p>
          <a:p>
            <a:pPr marL="1085482" lvl="2" indent="-171392">
              <a:buFont typeface="Arial" panose="020B0604020202020204" pitchFamily="34" charset="0"/>
              <a:buChar char="•"/>
            </a:pPr>
            <a:r>
              <a:rPr lang="en-AU" dirty="0" smtClean="0">
                <a:effectLst/>
              </a:rPr>
              <a:t>Understand how to apply HCD principles to complex problems or opportunities in the public sector</a:t>
            </a:r>
          </a:p>
          <a:p>
            <a:pPr marL="1085482" lvl="2" indent="-171392">
              <a:buFont typeface="Arial" panose="020B0604020202020204" pitchFamily="34" charset="0"/>
              <a:buChar char="•"/>
            </a:pPr>
            <a:r>
              <a:rPr lang="en-AU" dirty="0" smtClean="0">
                <a:effectLst/>
              </a:rPr>
              <a:t>Understand how to plan and manage projects using HCD tools and techniques</a:t>
            </a:r>
          </a:p>
          <a:p>
            <a:pPr marL="914090" lvl="2"/>
            <a:endParaRPr lang="en-AU" dirty="0" smtClean="0">
              <a:effectLst/>
            </a:endParaRPr>
          </a:p>
          <a:p>
            <a:pPr marL="914090" lvl="2"/>
            <a:r>
              <a:rPr lang="en-AU" dirty="0" smtClean="0">
                <a:effectLst/>
              </a:rPr>
              <a:t>Throughout</a:t>
            </a:r>
            <a:r>
              <a:rPr lang="en-AU" baseline="0" dirty="0" smtClean="0">
                <a:effectLst/>
              </a:rPr>
              <a:t> the course you will also: </a:t>
            </a:r>
            <a:endParaRPr lang="en-AU" dirty="0" smtClean="0">
              <a:effectLst/>
            </a:endParaRPr>
          </a:p>
          <a:p>
            <a:pPr marL="1085482" lvl="2" indent="-171392">
              <a:buFont typeface="Arial" panose="020B0604020202020204" pitchFamily="34" charset="0"/>
              <a:buChar char="•"/>
            </a:pPr>
            <a:r>
              <a:rPr lang="en-AU" dirty="0" smtClean="0">
                <a:effectLst/>
              </a:rPr>
              <a:t>Gain additional skills to drive innovation in Government</a:t>
            </a:r>
          </a:p>
          <a:p>
            <a:pPr marL="1085482" lvl="2" indent="-171392">
              <a:buFont typeface="Arial" panose="020B0604020202020204" pitchFamily="34" charset="0"/>
              <a:buChar char="•"/>
            </a:pPr>
            <a:r>
              <a:rPr lang="en-AU" dirty="0" smtClean="0">
                <a:effectLst/>
              </a:rPr>
              <a:t>Make connections with others trained in HCD to form a community of practice</a:t>
            </a:r>
          </a:p>
          <a:p>
            <a:pPr marL="171392" indent="-171392">
              <a:buFont typeface="Arial" panose="020B0604020202020204" pitchFamily="34" charset="0"/>
              <a:buChar char="•"/>
            </a:pPr>
            <a:endParaRPr lang="en-AU" dirty="0" smtClean="0"/>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12</a:t>
            </a:fld>
            <a:endParaRPr lang="en-AU" dirty="0">
              <a:solidFill>
                <a:prstClr val="black"/>
              </a:solidFill>
            </a:endParaRPr>
          </a:p>
        </p:txBody>
      </p:sp>
    </p:spTree>
    <p:extLst>
      <p:ext uri="{BB962C8B-B14F-4D97-AF65-F5344CB8AC3E}">
        <p14:creationId xmlns:p14="http://schemas.microsoft.com/office/powerpoint/2010/main" val="3487353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cs typeface="Calibri"/>
              </a:rPr>
              <a:t>Quick tour of other models</a:t>
            </a:r>
          </a:p>
          <a:p>
            <a:r>
              <a:rPr lang="en-US" b="0" baseline="0" dirty="0" smtClean="0">
                <a:cs typeface="Calibri"/>
              </a:rPr>
              <a:t>There are many different models for human Centred design in use today. You might recognize some of the models on the screen here. We’ll be teaching the BizLab model, but be aware that there’s a variety of options, all of which come down to similar fundamental principles and approaches.</a:t>
            </a:r>
          </a:p>
          <a:p>
            <a:pPr defTabSz="914217">
              <a:defRPr/>
            </a:pPr>
            <a:r>
              <a:rPr lang="en-AU" baseline="0" dirty="0" smtClean="0"/>
              <a:t>The different models or processes provide us with a framework to do design – they are a tool to help us organise our design activities. Many designers will follow one model loosely, adapting it to fit each piece of work. This is a lot like the way we use thinking tools like a project management process or the policy cycle. They’re mental models that help guide people’s work, not prescriptive approaches.</a:t>
            </a:r>
          </a:p>
          <a:p>
            <a:pPr defTabSz="914217">
              <a:defRPr/>
            </a:pPr>
            <a:endParaRPr lang="en-AU" baseline="0" dirty="0" smtClean="0"/>
          </a:p>
          <a:p>
            <a:pPr defTabSz="914217">
              <a:defRPr/>
            </a:pPr>
            <a:r>
              <a:rPr lang="en-AU" b="1" baseline="0" dirty="0" smtClean="0"/>
              <a:t>IF ASKED (do not overwhelm people with models unless there’s a specific part that’s raised by the class):</a:t>
            </a:r>
            <a:endParaRPr lang="en-AU" b="0" dirty="0" smtClean="0">
              <a:cs typeface="Calibri"/>
            </a:endParaRPr>
          </a:p>
          <a:p>
            <a:r>
              <a:rPr lang="en-US" b="1" dirty="0" smtClean="0">
                <a:cs typeface="Calibri"/>
              </a:rPr>
              <a:t>DTA Model</a:t>
            </a:r>
          </a:p>
          <a:p>
            <a:r>
              <a:rPr lang="en-US" b="0" dirty="0" smtClean="0">
                <a:cs typeface="Calibri"/>
              </a:rPr>
              <a:t>Those of you who are familiar with the DTA’s service design</a:t>
            </a:r>
            <a:r>
              <a:rPr lang="en-US" b="0" baseline="0" dirty="0" smtClean="0">
                <a:cs typeface="Calibri"/>
              </a:rPr>
              <a:t> and delivery model will have noticed some similarities. Both models come from the same initial thinking. They are structured around working with people to understand their needs, then making rough versions of a solution to try out with people, adding more and more detail to build towards a final release that will work for their diverse audience.</a:t>
            </a:r>
          </a:p>
          <a:p>
            <a:endParaRPr lang="en-US" b="0" baseline="0" dirty="0" smtClean="0">
              <a:cs typeface="Calibri"/>
            </a:endParaRPr>
          </a:p>
          <a:p>
            <a:r>
              <a:rPr lang="en-AU" b="1" dirty="0" smtClean="0"/>
              <a:t>Double diamond</a:t>
            </a:r>
          </a:p>
          <a:p>
            <a:pPr marL="171392" indent="-171392">
              <a:buFont typeface="Arial" panose="020B0604020202020204" pitchFamily="34" charset="0"/>
              <a:buChar char="•"/>
            </a:pPr>
            <a:r>
              <a:rPr lang="en-AU" b="0" dirty="0" smtClean="0"/>
              <a:t>This model</a:t>
            </a:r>
            <a:r>
              <a:rPr lang="en-AU" b="0" baseline="0" dirty="0" smtClean="0"/>
              <a:t> is called the “double diamond” – it reflects the process of “diverging and converging” first to understand and define the problem, then develop and deliver a solution </a:t>
            </a:r>
          </a:p>
          <a:p>
            <a:pPr marL="171392" indent="-171392">
              <a:buFont typeface="Arial" panose="020B0604020202020204" pitchFamily="34" charset="0"/>
              <a:buChar char="•"/>
            </a:pPr>
            <a:r>
              <a:rPr lang="en-AU" b="0" dirty="0" smtClean="0"/>
              <a:t>Again, you’ll see similar phases in this process of e</a:t>
            </a:r>
            <a:r>
              <a:rPr lang="en-AU" b="0" baseline="0" dirty="0" smtClean="0"/>
              <a:t>xploring users needs and experiences, defining the problem/opportunity, exploring potential solutions, and refining to a set of recommended solutions</a:t>
            </a:r>
            <a:endParaRPr lang="en-AU" b="0" dirty="0" smtClean="0"/>
          </a:p>
          <a:p>
            <a:endParaRPr lang="en-AU" b="0" baseline="0" dirty="0" smtClean="0"/>
          </a:p>
          <a:p>
            <a:r>
              <a:rPr lang="en-AU" b="1" dirty="0" smtClean="0"/>
              <a:t>IBM Loop</a:t>
            </a:r>
          </a:p>
          <a:p>
            <a:pPr marL="171392" indent="-171392">
              <a:buFont typeface="Arial" panose="020B0604020202020204" pitchFamily="34" charset="0"/>
              <a:buChar char="•"/>
            </a:pPr>
            <a:r>
              <a:rPr lang="en-AU" b="0" dirty="0" smtClean="0"/>
              <a:t>This is the IBM</a:t>
            </a:r>
            <a:r>
              <a:rPr lang="en-AU" b="0" baseline="0" dirty="0" smtClean="0"/>
              <a:t> Loop</a:t>
            </a:r>
          </a:p>
          <a:p>
            <a:pPr marL="171392" indent="-171392">
              <a:buFont typeface="Arial" panose="020B0604020202020204" pitchFamily="34" charset="0"/>
              <a:buChar char="•"/>
            </a:pPr>
            <a:r>
              <a:rPr lang="en-AU" b="0" baseline="0" dirty="0" smtClean="0"/>
              <a:t>The key activities they have are: Observe (user research), Reflect (draw out insights) and Make (based on your research findings) </a:t>
            </a:r>
            <a:endParaRPr lang="en-AU" b="0" dirty="0" smtClean="0"/>
          </a:p>
          <a:p>
            <a:pPr marL="171392" indent="-171392">
              <a:buFont typeface="Arial" panose="020B0604020202020204" pitchFamily="34" charset="0"/>
              <a:buChar char="•"/>
            </a:pPr>
            <a:r>
              <a:rPr lang="en-AU" dirty="0" smtClean="0"/>
              <a:t>It doesn’t matter in</a:t>
            </a:r>
            <a:r>
              <a:rPr lang="en-AU" baseline="0" dirty="0" smtClean="0"/>
              <a:t> which order you observe, reflect and make, just that you do all three before you commit to a solution </a:t>
            </a:r>
          </a:p>
          <a:p>
            <a:pPr marL="171392" indent="-171392">
              <a:buFont typeface="Arial" panose="020B0604020202020204" pitchFamily="34" charset="0"/>
              <a:buChar char="•"/>
            </a:pPr>
            <a:r>
              <a:rPr lang="en-AU" baseline="0" dirty="0" smtClean="0"/>
              <a:t>You will likely go through the loop several times before you settle on any one solution </a:t>
            </a:r>
          </a:p>
          <a:p>
            <a:endParaRPr lang="en-US" b="0" baseline="0" dirty="0" smtClean="0">
              <a:cs typeface="Calibri"/>
            </a:endParaRPr>
          </a:p>
          <a:p>
            <a:r>
              <a:rPr lang="en-AU" b="1" dirty="0" smtClean="0"/>
              <a:t>ATO Design</a:t>
            </a:r>
            <a:r>
              <a:rPr lang="en-AU" b="1" baseline="0" dirty="0" smtClean="0"/>
              <a:t> Diamonds</a:t>
            </a:r>
          </a:p>
          <a:p>
            <a:pPr marL="171392" indent="-171392">
              <a:buFont typeface="Arial" panose="020B0604020202020204" pitchFamily="34" charset="0"/>
              <a:buChar char="•"/>
            </a:pPr>
            <a:r>
              <a:rPr lang="en-AU" b="0" baseline="0" dirty="0" smtClean="0"/>
              <a:t>The ATO uses a similar model to the double diamond, but they reflect the design process as four diamonds: Discover &amp; Describe = the first problem space diamond in the previous model, but they break the solution space up into two diamonds: Explore &amp; Define to develop ideas and solutions, and Develop and Deliver to implement solutions. </a:t>
            </a:r>
          </a:p>
          <a:p>
            <a:pPr marL="171392" indent="-171392">
              <a:buFont typeface="Arial" panose="020B0604020202020204" pitchFamily="34" charset="0"/>
              <a:buChar char="•"/>
            </a:pPr>
            <a:r>
              <a:rPr lang="en-AU" b="0" baseline="0" dirty="0" smtClean="0"/>
              <a:t>The biggest point of difference is the “Evaluate &amp; Improve” diamond, which illustrates that the design process isn’t “finished” when a product or service or program is delivered, we need to continuously be evaluating how successful these are and how we can continuously improve our services / programs </a:t>
            </a:r>
          </a:p>
          <a:p>
            <a:pPr marL="171392" indent="-171392">
              <a:buFont typeface="Arial" panose="020B0604020202020204" pitchFamily="34" charset="0"/>
              <a:buChar char="•"/>
            </a:pPr>
            <a:r>
              <a:rPr lang="en-AU" b="0" dirty="0" smtClean="0"/>
              <a:t>You can also see the services underneath each phase – things like user</a:t>
            </a:r>
            <a:r>
              <a:rPr lang="en-AU" b="0" baseline="0" dirty="0" smtClean="0"/>
              <a:t> research, observation in the first diamond, and exploring potential solutions and refining ideas in the second diamond</a:t>
            </a:r>
          </a:p>
          <a:p>
            <a:pPr marL="171392" indent="-171392" defTabSz="914090">
              <a:buFont typeface="Arial" panose="020B0604020202020204" pitchFamily="34" charset="0"/>
              <a:buChar char="•"/>
              <a:defRPr/>
            </a:pPr>
            <a:r>
              <a:rPr lang="en-AU" b="0" baseline="0" dirty="0" smtClean="0"/>
              <a:t>The other point of difference in this model is that it calls out the continuous user feedback throughout each of the design phases </a:t>
            </a:r>
          </a:p>
          <a:p>
            <a:pPr marL="171392" indent="-171392" defTabSz="914090">
              <a:buFont typeface="Arial" panose="020B0604020202020204" pitchFamily="34" charset="0"/>
              <a:buChar char="•"/>
              <a:defRPr/>
            </a:pPr>
            <a:endParaRPr lang="en-AU" b="0" baseline="0" dirty="0" smtClean="0"/>
          </a:p>
          <a:p>
            <a:r>
              <a:rPr lang="en-AU" b="1" dirty="0" smtClean="0"/>
              <a:t>Stanford d.school</a:t>
            </a:r>
            <a:r>
              <a:rPr lang="en-AU" b="1" baseline="0" dirty="0" smtClean="0"/>
              <a:t> Hexagons</a:t>
            </a:r>
            <a:endParaRPr lang="en-AU" b="1" dirty="0" smtClean="0"/>
          </a:p>
          <a:p>
            <a:pPr marL="171392" indent="-171392">
              <a:buFont typeface="Arial" panose="020B0604020202020204" pitchFamily="34" charset="0"/>
              <a:buChar char="•"/>
            </a:pPr>
            <a:r>
              <a:rPr lang="en-AU" b="0" dirty="0" smtClean="0"/>
              <a:t>Stanford</a:t>
            </a:r>
            <a:r>
              <a:rPr lang="en-AU" b="0" baseline="0" dirty="0" smtClean="0"/>
              <a:t> d. school use five hexagons to describe a similar process of empathise, define, ideate, prototype and test </a:t>
            </a:r>
          </a:p>
          <a:p>
            <a:pPr marL="171392" indent="-171392">
              <a:buFont typeface="Arial" panose="020B0604020202020204" pitchFamily="34" charset="0"/>
              <a:buChar char="•"/>
            </a:pPr>
            <a:r>
              <a:rPr lang="en-AU" b="0" baseline="0" dirty="0" smtClean="0"/>
              <a:t>Each of these has particular techniques that go with it, i.e. interviews and seeking to understand for the empathise step</a:t>
            </a:r>
          </a:p>
          <a:p>
            <a:pPr marL="171392" indent="-171392">
              <a:buFont typeface="Arial" panose="020B0604020202020204" pitchFamily="34" charset="0"/>
              <a:buChar char="•"/>
            </a:pPr>
            <a:r>
              <a:rPr lang="en-AU" b="0" baseline="0" dirty="0" smtClean="0"/>
              <a:t>We are going to touch on a lot of these techniques over the next three days</a:t>
            </a:r>
            <a:endParaRPr lang="en-AU" dirty="0" smtClean="0"/>
          </a:p>
          <a:p>
            <a:pPr marL="171392" indent="-171392">
              <a:buFont typeface="Arial" panose="020B0604020202020204" pitchFamily="34" charset="0"/>
              <a:buChar char="•"/>
            </a:pPr>
            <a:r>
              <a:rPr lang="en-AU" dirty="0" smtClean="0"/>
              <a:t>You can see that while this is a slightly different model,</a:t>
            </a:r>
            <a:r>
              <a:rPr lang="en-AU" baseline="0" dirty="0" smtClean="0"/>
              <a:t> the steps of empathise, define, ideate, prototype and test are consistent with the BizLab model, and align with the HCD principles we ran through earlier</a:t>
            </a:r>
          </a:p>
          <a:p>
            <a:pPr defTabSz="914090">
              <a:defRPr/>
            </a:pPr>
            <a:endParaRPr lang="en-AU" b="0" baseline="0" dirty="0" smtClean="0"/>
          </a:p>
          <a:p>
            <a:endParaRPr lang="en-US" b="0" baseline="0" dirty="0" smtClean="0">
              <a:cs typeface="Calibri"/>
            </a:endParaRPr>
          </a:p>
          <a:p>
            <a:endParaRPr lang="en-US" b="0" baseline="0" dirty="0" smtClean="0">
              <a:cs typeface="Calibri"/>
            </a:endParaRPr>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13</a:t>
            </a:fld>
            <a:endParaRPr lang="en-AU" dirty="0">
              <a:solidFill>
                <a:prstClr val="black"/>
              </a:solidFill>
            </a:endParaRPr>
          </a:p>
        </p:txBody>
      </p:sp>
    </p:spTree>
    <p:extLst>
      <p:ext uri="{BB962C8B-B14F-4D97-AF65-F5344CB8AC3E}">
        <p14:creationId xmlns:p14="http://schemas.microsoft.com/office/powerpoint/2010/main" val="2013987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You’ve seen some of the methodologies and how they have been used.  There were some really good models, but in reality, it really looks like this. </a:t>
            </a:r>
          </a:p>
          <a:p>
            <a:endParaRPr lang="en-AU" dirty="0"/>
          </a:p>
          <a:p>
            <a:r>
              <a:rPr lang="en-AU" dirty="0"/>
              <a:t>This is </a:t>
            </a:r>
            <a:r>
              <a:rPr lang="en-AU" dirty="0" smtClean="0"/>
              <a:t>a variation of the design squiggle by Liz Sanders,</a:t>
            </a:r>
            <a:r>
              <a:rPr lang="en-AU" baseline="0" dirty="0" smtClean="0"/>
              <a:t> author of the ‘Convivial Toolbox’. The original </a:t>
            </a:r>
            <a:r>
              <a:rPr lang="en-AU" dirty="0" smtClean="0"/>
              <a:t>really </a:t>
            </a:r>
            <a:r>
              <a:rPr lang="en-AU" dirty="0"/>
              <a:t>resonated </a:t>
            </a:r>
            <a:r>
              <a:rPr lang="en-AU" dirty="0" smtClean="0"/>
              <a:t>with designers to show the fog</a:t>
            </a:r>
            <a:r>
              <a:rPr lang="en-AU" baseline="0" dirty="0" smtClean="0"/>
              <a:t> that exists at the beginning of any design undertaking. </a:t>
            </a:r>
            <a:r>
              <a:rPr lang="en-AU" dirty="0" smtClean="0"/>
              <a:t>At </a:t>
            </a:r>
            <a:r>
              <a:rPr lang="en-AU" dirty="0"/>
              <a:t>the beginning you've got a lot of uncertainty, you're trying to understand what the patterns are, it feels really messy and a bit overwhelming at the start, but as you go through the process you start to make sense it starts to become a little bit more </a:t>
            </a:r>
            <a:r>
              <a:rPr lang="en-AU" dirty="0" smtClean="0"/>
              <a:t>clear. Then</a:t>
            </a:r>
            <a:r>
              <a:rPr lang="en-AU" baseline="0" dirty="0" smtClean="0"/>
              <a:t> you hit the ‘anxiety gap’ and trust us when we say this is real. Your energy and enthusiasm can take a dive as you try and pick you way through what you have learned in order to design a solution. Once you get over this hurdle</a:t>
            </a:r>
            <a:r>
              <a:rPr lang="en-AU" dirty="0" smtClean="0"/>
              <a:t> </a:t>
            </a:r>
            <a:r>
              <a:rPr lang="en-AU" dirty="0"/>
              <a:t>you do some concept testing or prototyping and you might kind of end up a little bit messy again.  Maybe your solution isn't quite working and you've got to do some changes, maybe small ones or maybe dramatic ones, but as you go through the process it will become clearer.</a:t>
            </a:r>
          </a:p>
          <a:p>
            <a:endParaRPr lang="en-AU" dirty="0"/>
          </a:p>
          <a:p>
            <a:r>
              <a:rPr lang="en-AU" dirty="0"/>
              <a:t>So if you do find yourself feeling a little bit confused, you're just in the squiggle. It's okay, you're probably feeling the way you're supposed to be feeling when you're in the squiggle. </a:t>
            </a:r>
          </a:p>
          <a:p>
            <a:endParaRPr lang="en-AU" dirty="0"/>
          </a:p>
          <a:p>
            <a:r>
              <a:rPr lang="en-AU" dirty="0"/>
              <a:t>That also leads into this emotional journey of creating anything great. </a:t>
            </a:r>
          </a:p>
        </p:txBody>
      </p:sp>
      <p:sp>
        <p:nvSpPr>
          <p:cNvPr id="4" name="Slide Number Placeholder 3"/>
          <p:cNvSpPr>
            <a:spLocks noGrp="1"/>
          </p:cNvSpPr>
          <p:nvPr>
            <p:ph type="sldNum" sz="quarter" idx="10"/>
          </p:nvPr>
        </p:nvSpPr>
        <p:spPr/>
        <p:txBody>
          <a:bodyPr/>
          <a:lstStyle/>
          <a:p>
            <a:fld id="{6235FB79-F35C-4267-8C28-D3EA29794483}" type="slidenum">
              <a:rPr lang="en-AU" smtClean="0"/>
              <a:t>14</a:t>
            </a:fld>
            <a:endParaRPr lang="en-AU" dirty="0"/>
          </a:p>
        </p:txBody>
      </p:sp>
    </p:spTree>
    <p:extLst>
      <p:ext uri="{BB962C8B-B14F-4D97-AF65-F5344CB8AC3E}">
        <p14:creationId xmlns:p14="http://schemas.microsoft.com/office/powerpoint/2010/main" val="3877542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Notes: </a:t>
            </a:r>
          </a:p>
          <a:p>
            <a:pPr marL="171392" indent="-171392">
              <a:buFont typeface="Arial" panose="020B0604020202020204" pitchFamily="34" charset="0"/>
              <a:buChar char="•"/>
            </a:pPr>
            <a:endParaRPr lang="en-AU" b="0" dirty="0" smtClean="0"/>
          </a:p>
          <a:p>
            <a:pPr marL="171392" indent="-171392" defTabSz="914090">
              <a:buFont typeface="Arial" panose="020B0604020202020204" pitchFamily="34" charset="0"/>
              <a:buChar char="•"/>
              <a:defRPr/>
            </a:pPr>
            <a:r>
              <a:rPr lang="en-AU" dirty="0"/>
              <a:t>That also leads into this emotional journey of creating anything great. So we use this a lot in our projects when we're first starting, kicking them off. It reflects on the journey that he went on when setting up his </a:t>
            </a:r>
            <a:r>
              <a:rPr lang="en-AU" dirty="0" smtClean="0"/>
              <a:t>start-up</a:t>
            </a:r>
            <a:r>
              <a:rPr lang="en-AU" dirty="0"/>
              <a:t>.  </a:t>
            </a:r>
          </a:p>
          <a:p>
            <a:pPr marL="171392" indent="-171392" defTabSz="914090">
              <a:buFont typeface="Arial" panose="020B0604020202020204" pitchFamily="34" charset="0"/>
              <a:buChar char="•"/>
              <a:defRPr/>
            </a:pPr>
            <a:r>
              <a:rPr lang="en-AU" dirty="0"/>
              <a:t>He said at the beginning when you start off "This is the best idea ever, it's going to be really great, it's going to be fun." And then as you start doing something you realize "This is kind of harder than I thought it was going to be." And then you realize "Oh man, it's going to be a whole lot work." You have a moment of saying "Oh, this sucks and I've got no idea what I'm doing." You can potentially fall into a dark slump of despair which is in the squiggly down in the bottom of it. </a:t>
            </a:r>
          </a:p>
          <a:p>
            <a:pPr marL="171392" indent="-171392" defTabSz="914090">
              <a:buFont typeface="Arial" panose="020B0604020202020204" pitchFamily="34" charset="0"/>
              <a:buChar char="•"/>
              <a:defRPr/>
            </a:pPr>
            <a:r>
              <a:rPr lang="en-AU" dirty="0"/>
              <a:t>As you go though, you start to climb up, you start to think “alright, it still sucks, alright quick let's call it a day and just say we learned something”, but then you start to see. "Oh wow, it's getting better I've really done something, I really understand this and you know, this is one of the best things I‘ve ever done… </a:t>
            </a:r>
          </a:p>
          <a:p>
            <a:pPr marL="171392" indent="-171392">
              <a:buFont typeface="Arial" panose="020B0604020202020204" pitchFamily="34" charset="0"/>
              <a:buChar char="•"/>
            </a:pPr>
            <a:r>
              <a:rPr lang="en-AU" b="0" i="0" baseline="0" dirty="0" smtClean="0"/>
              <a:t>It is a graphic that definitely applies in a project looking to tackle a complex problem using HCD: the team starts out feeling excited and confident and then as you start things get daunting and there’s a lot of work, there are hurdles to overcome, and you can end up in the dark swamp of despair, and what pulls you out of that is family + humour, or in a work context team + humour (you can see the bits of the bridge hanging down which I like to think of as ropes offered down to any team members in the swamp of despair)</a:t>
            </a:r>
          </a:p>
          <a:p>
            <a:pPr marL="171392" indent="-171392">
              <a:buFont typeface="Arial" panose="020B0604020202020204" pitchFamily="34" charset="0"/>
              <a:buChar char="•"/>
            </a:pPr>
            <a:r>
              <a:rPr lang="en-AU" b="0" i="0" baseline="0" dirty="0" smtClean="0"/>
              <a:t>This is a really good visual to keep in mind over the next few days, if you feel like at any point you’re in the swamp a) that’s completely normal and b) there’s a really great reward on the other side. As a team, keeping the humour and connection with each other is what’s going to help pull you out of that. </a:t>
            </a:r>
          </a:p>
          <a:p>
            <a:endParaRPr lang="en-AU" b="0" dirty="0"/>
          </a:p>
        </p:txBody>
      </p:sp>
      <p:sp>
        <p:nvSpPr>
          <p:cNvPr id="4" name="Slide Number Placeholder 3"/>
          <p:cNvSpPr>
            <a:spLocks noGrp="1"/>
          </p:cNvSpPr>
          <p:nvPr>
            <p:ph type="sldNum" sz="quarter" idx="10"/>
          </p:nvPr>
        </p:nvSpPr>
        <p:spPr/>
        <p:txBody>
          <a:bodyPr/>
          <a:lstStyle/>
          <a:p>
            <a:fld id="{44111B5A-960F-4438-B680-2E8EB7729B2B}" type="slidenum">
              <a:rPr lang="en-AU" smtClean="0">
                <a:solidFill>
                  <a:prstClr val="black"/>
                </a:solidFill>
              </a:rPr>
              <a:pPr/>
              <a:t>15</a:t>
            </a:fld>
            <a:endParaRPr lang="en-AU" dirty="0">
              <a:solidFill>
                <a:prstClr val="black"/>
              </a:solidFill>
            </a:endParaRPr>
          </a:p>
        </p:txBody>
      </p:sp>
    </p:spTree>
    <p:extLst>
      <p:ext uri="{BB962C8B-B14F-4D97-AF65-F5344CB8AC3E}">
        <p14:creationId xmlns:p14="http://schemas.microsoft.com/office/powerpoint/2010/main" val="4186564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Time: </a:t>
            </a:r>
            <a:r>
              <a:rPr lang="en-AU" b="1" dirty="0" smtClean="0"/>
              <a:t>5mins</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16</a:t>
            </a:fld>
            <a:endParaRPr lang="en-AU" dirty="0"/>
          </a:p>
        </p:txBody>
      </p:sp>
    </p:spTree>
    <p:extLst>
      <p:ext uri="{BB962C8B-B14F-4D97-AF65-F5344CB8AC3E}">
        <p14:creationId xmlns:p14="http://schemas.microsoft.com/office/powerpoint/2010/main" val="16925653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AU" dirty="0"/>
              <a:t>This</a:t>
            </a:r>
            <a:r>
              <a:rPr lang="en-AU"/>
              <a:t> project sought to validate this data, understand why business investment in work-related training is declining and identify opportunities for government intervention. </a:t>
            </a:r>
            <a:endParaRPr lang="en-AU" sz="1400" b="1" i="1" dirty="0">
              <a:solidFill>
                <a:schemeClr val="tx1">
                  <a:lumMod val="75000"/>
                  <a:lumOff val="25000"/>
                </a:schemeClr>
              </a:solidFill>
            </a:endParaRPr>
          </a:p>
          <a:p>
            <a:endParaRPr lang="en-AU" b="1" dirty="0"/>
          </a:p>
          <a:p>
            <a:pPr>
              <a:defRPr/>
            </a:pPr>
            <a:r>
              <a:rPr lang="en-AU">
                <a:solidFill>
                  <a:srgbClr val="373737"/>
                </a:solidFill>
                <a:latin typeface="Arial" panose="020B0604020202020204" pitchFamily="34" charset="0"/>
                <a:cs typeface="Arial" panose="020B0604020202020204" pitchFamily="34" charset="0"/>
              </a:rPr>
              <a:t>These changes may not be captured by ABS and HILDA surveys, particularly given the responses to these surveys are from employees, not businesses. </a:t>
            </a:r>
            <a:endParaRPr lang="en-AU" dirty="0">
              <a:solidFill>
                <a:srgbClr val="373737"/>
              </a:solidFill>
              <a:latin typeface="Arial" panose="020B0604020202020204" pitchFamily="34" charset="0"/>
              <a:cs typeface="Arial" panose="020B0604020202020204" pitchFamily="34" charset="0"/>
            </a:endParaRPr>
          </a:p>
          <a:p>
            <a:endParaRPr lang="en-AU" b="1" dirty="0"/>
          </a:p>
        </p:txBody>
      </p:sp>
      <p:sp>
        <p:nvSpPr>
          <p:cNvPr id="4" name="Slide Number Placeholder 3"/>
          <p:cNvSpPr>
            <a:spLocks noGrp="1"/>
          </p:cNvSpPr>
          <p:nvPr>
            <p:ph type="sldNum" sz="quarter" idx="10"/>
          </p:nvPr>
        </p:nvSpPr>
        <p:spPr/>
        <p:txBody>
          <a:bodyPr/>
          <a:lstStyle/>
          <a:p>
            <a:fld id="{6235FB79-F35C-4267-8C28-D3EA29794483}" type="slidenum">
              <a:rPr lang="en-AU" smtClean="0"/>
              <a:t>17</a:t>
            </a:fld>
            <a:endParaRPr lang="en-AU" dirty="0"/>
          </a:p>
        </p:txBody>
      </p:sp>
    </p:spTree>
    <p:extLst>
      <p:ext uri="{BB962C8B-B14F-4D97-AF65-F5344CB8AC3E}">
        <p14:creationId xmlns:p14="http://schemas.microsoft.com/office/powerpoint/2010/main" val="3132637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solidFill>
                  <a:schemeClr val="accent6"/>
                </a:solidFill>
              </a:rPr>
              <a:t>Five types of businesses with shared characteristics, experiences and challenges (personas) emerged from our research. Each persona has a range of different attributes. The thick line represents where most businesses we spoke to in this persona group sit (the hotspot). The dotted lines show the outliers in our research sample. </a:t>
            </a:r>
          </a:p>
          <a:p>
            <a:r>
              <a:rPr lang="en-AU" dirty="0">
                <a:solidFill>
                  <a:schemeClr val="accent6"/>
                </a:solidFill>
              </a:rPr>
              <a:t>There were patterns in business size for each persona group. For example every “survivor” was a small business, and “future focused” were commonly large businesses. This gives an indication for how Australian businesses may be spread. Some persona groups are more likely to experience certain challenges than others. </a:t>
            </a:r>
          </a:p>
          <a:p>
            <a:r>
              <a:rPr lang="en-US" dirty="0"/>
              <a:t>We spoke to a diverse spread </a:t>
            </a:r>
            <a:r>
              <a:rPr lang="en-AU" dirty="0"/>
              <a:t>of </a:t>
            </a:r>
            <a:r>
              <a:rPr lang="en-US" dirty="0"/>
              <a:t>industry sectors</a:t>
            </a:r>
            <a:r>
              <a:rPr lang="en-AU" dirty="0"/>
              <a:t>, </a:t>
            </a:r>
            <a:r>
              <a:rPr lang="en-US" dirty="0"/>
              <a:t>typically n=1 for each industry. While some </a:t>
            </a:r>
            <a:r>
              <a:rPr lang="en-AU" dirty="0"/>
              <a:t>patterns </a:t>
            </a:r>
            <a:r>
              <a:rPr lang="en-US" dirty="0"/>
              <a:t>emerged </a:t>
            </a:r>
            <a:r>
              <a:rPr lang="en-AU" dirty="0"/>
              <a:t>in the </a:t>
            </a:r>
            <a:r>
              <a:rPr lang="en-US" dirty="0"/>
              <a:t>type of industries </a:t>
            </a:r>
            <a:r>
              <a:rPr lang="en-AU" dirty="0"/>
              <a:t>that </a:t>
            </a:r>
            <a:r>
              <a:rPr lang="en-US" dirty="0"/>
              <a:t>may be more </a:t>
            </a:r>
            <a:r>
              <a:rPr lang="en-AU" dirty="0"/>
              <a:t>likely </a:t>
            </a:r>
            <a:r>
              <a:rPr lang="en-US" dirty="0"/>
              <a:t>for some persona groups, we recommend further research </a:t>
            </a:r>
            <a:r>
              <a:rPr lang="en-AU" dirty="0"/>
              <a:t>to </a:t>
            </a:r>
            <a:r>
              <a:rPr lang="en-US" dirty="0"/>
              <a:t>validate which industries are most likely </a:t>
            </a:r>
            <a:r>
              <a:rPr lang="en-AU" dirty="0"/>
              <a:t>within each persona group. </a:t>
            </a:r>
            <a:endParaRPr lang="en-US" dirty="0"/>
          </a:p>
          <a:p>
            <a:endParaRPr lang="en-AU" dirty="0"/>
          </a:p>
        </p:txBody>
      </p:sp>
      <p:sp>
        <p:nvSpPr>
          <p:cNvPr id="4" name="Slide Number Placeholder 3"/>
          <p:cNvSpPr>
            <a:spLocks noGrp="1"/>
          </p:cNvSpPr>
          <p:nvPr>
            <p:ph type="sldNum" sz="quarter" idx="10"/>
          </p:nvPr>
        </p:nvSpPr>
        <p:spPr/>
        <p:txBody>
          <a:bodyPr/>
          <a:lstStyle/>
          <a:p>
            <a:fld id="{60A53A1F-8EDF-4E43-8EF6-008D66BC685E}" type="slidenum">
              <a:rPr lang="en-AU" smtClean="0">
                <a:solidFill>
                  <a:prstClr val="black"/>
                </a:solidFill>
              </a:rPr>
              <a:pPr/>
              <a:t>18</a:t>
            </a:fld>
            <a:endParaRPr lang="en-AU" dirty="0">
              <a:solidFill>
                <a:prstClr val="black"/>
              </a:solidFill>
            </a:endParaRPr>
          </a:p>
        </p:txBody>
      </p:sp>
    </p:spTree>
    <p:extLst>
      <p:ext uri="{BB962C8B-B14F-4D97-AF65-F5344CB8AC3E}">
        <p14:creationId xmlns:p14="http://schemas.microsoft.com/office/powerpoint/2010/main" val="309243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3130">
              <a:defRPr/>
            </a:pPr>
            <a:r>
              <a:rPr lang="en-US" baseline="0" dirty="0" smtClean="0"/>
              <a:t>Introduce the challenges that teams will be working on for the three days of the training.</a:t>
            </a:r>
          </a:p>
          <a:p>
            <a:endParaRPr lang="en-US" baseline="0" dirty="0" smtClean="0"/>
          </a:p>
          <a:p>
            <a:r>
              <a:rPr lang="en-US" baseline="0" dirty="0" smtClean="0"/>
              <a:t>For the next three days you will be working on one of these problems. You will see around the room 4 stations; 2 for building skills and 2 for engaging with risk. Stand up and move to the topic that most interests you that you would like to work with.</a:t>
            </a:r>
          </a:p>
          <a:p>
            <a:endParaRPr lang="en-US" baseline="0" dirty="0" smtClean="0"/>
          </a:p>
          <a:p>
            <a:pPr defTabSz="914090">
              <a:defRPr/>
            </a:pPr>
            <a:r>
              <a:rPr lang="en-AU" b="1" dirty="0" smtClean="0"/>
              <a:t>Objective: </a:t>
            </a:r>
            <a:r>
              <a:rPr lang="en-AU" b="0" dirty="0" smtClean="0"/>
              <a:t>Form teams of 5-6 around each problem area (</a:t>
            </a:r>
            <a:r>
              <a:rPr lang="en-AU" b="0" baseline="0" dirty="0" smtClean="0"/>
              <a:t>skills for the future x 2 teams, managing risk x 2 teams) </a:t>
            </a:r>
          </a:p>
          <a:p>
            <a:pPr defTabSz="914090">
              <a:defRPr/>
            </a:pPr>
            <a:endParaRPr lang="en-US" b="1" baseline="0" dirty="0" smtClean="0"/>
          </a:p>
          <a:p>
            <a:pPr defTabSz="914090">
              <a:defRPr/>
            </a:pPr>
            <a:r>
              <a:rPr lang="en-US" b="1" baseline="0" dirty="0" smtClean="0"/>
              <a:t>Timing: </a:t>
            </a:r>
            <a:r>
              <a:rPr lang="en-US" b="0" baseline="0" dirty="0" smtClean="0"/>
              <a:t>3 minutes</a:t>
            </a:r>
          </a:p>
          <a:p>
            <a:pPr defTabSz="914090">
              <a:defRPr/>
            </a:pPr>
            <a:endParaRPr lang="en-US" b="1" baseline="0" dirty="0" smtClean="0"/>
          </a:p>
          <a:p>
            <a:pPr defTabSz="914090">
              <a:defRPr/>
            </a:pPr>
            <a:r>
              <a:rPr lang="en-US" b="1" baseline="0" dirty="0" smtClean="0"/>
              <a:t>Organize teams </a:t>
            </a:r>
            <a:r>
              <a:rPr lang="en-AU" b="0" baseline="0" dirty="0" smtClean="0"/>
              <a:t>Groups select their problem area (go to one of the four “zones”) </a:t>
            </a:r>
          </a:p>
          <a:p>
            <a:pPr marL="228523" indent="-228523" defTabSz="914090">
              <a:buFontTx/>
              <a:buAutoNum type="arabicPeriod"/>
              <a:defRPr/>
            </a:pPr>
            <a:r>
              <a:rPr lang="en-US" b="0" baseline="0" dirty="0" smtClean="0"/>
              <a:t>As a facilitator, check that the teams have a mix of participants (i.e. not all from same business area) </a:t>
            </a:r>
          </a:p>
          <a:p>
            <a:pPr marL="228523" indent="-228523" defTabSz="914090">
              <a:buFontTx/>
              <a:buAutoNum type="arabicPeriod"/>
              <a:defRPr/>
            </a:pPr>
            <a:r>
              <a:rPr lang="en-US" b="0" baseline="0" dirty="0" smtClean="0"/>
              <a:t>Ask teams to sit down at their zone’s table </a:t>
            </a:r>
            <a:endParaRPr lang="en-AU" b="0" baseline="0" dirty="0" smtClean="0"/>
          </a:p>
          <a:p>
            <a:endParaRPr lang="en-US" baseline="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19</a:t>
            </a:fld>
            <a:endParaRPr lang="en-AU" dirty="0">
              <a:solidFill>
                <a:prstClr val="black"/>
              </a:solidFill>
            </a:endParaRPr>
          </a:p>
        </p:txBody>
      </p:sp>
    </p:spTree>
    <p:extLst>
      <p:ext uri="{BB962C8B-B14F-4D97-AF65-F5344CB8AC3E}">
        <p14:creationId xmlns:p14="http://schemas.microsoft.com/office/powerpoint/2010/main" val="349669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Timing: </a:t>
            </a:r>
            <a:r>
              <a:rPr lang="en-AU" b="0" dirty="0"/>
              <a:t>5</a:t>
            </a:r>
            <a:r>
              <a:rPr lang="en-AU" dirty="0" smtClean="0"/>
              <a:t> </a:t>
            </a:r>
            <a:r>
              <a:rPr lang="en-AU" dirty="0"/>
              <a:t>minutes</a:t>
            </a:r>
          </a:p>
          <a:p>
            <a:endParaRPr lang="en-AU" dirty="0"/>
          </a:p>
          <a:p>
            <a:r>
              <a:rPr lang="en-AU" b="1" dirty="0"/>
              <a:t>Presenter: </a:t>
            </a:r>
            <a:r>
              <a:rPr lang="en-AU" dirty="0"/>
              <a:t>BizLab support facilitator</a:t>
            </a:r>
          </a:p>
          <a:p>
            <a:endParaRPr lang="en-AU" b="1" dirty="0"/>
          </a:p>
          <a:p>
            <a:r>
              <a:rPr lang="en-AU" b="1" dirty="0"/>
              <a:t>Objective: </a:t>
            </a:r>
            <a:r>
              <a:rPr lang="en-AU" dirty="0"/>
              <a:t>Share a bit about BizLab and what we do </a:t>
            </a:r>
          </a:p>
          <a:p>
            <a:pPr defTabSz="914090">
              <a:defRPr/>
            </a:pPr>
            <a:endParaRPr lang="en-US" dirty="0" smtClean="0"/>
          </a:p>
          <a:p>
            <a:r>
              <a:rPr lang="en-AU" b="1" dirty="0" smtClean="0"/>
              <a:t>Why this method is important for our Department </a:t>
            </a:r>
          </a:p>
          <a:p>
            <a:endParaRPr lang="en-AU" b="1" dirty="0" smtClean="0"/>
          </a:p>
          <a:p>
            <a:r>
              <a:rPr lang="en-AU" dirty="0" smtClean="0"/>
              <a:t>Given creating a culture of innovation is important to the Australian Government, teaching staff how to use HCD and design thinking techniques will help move us towards this goal. Some of the things you may have seen include:</a:t>
            </a:r>
            <a:endParaRPr lang="en-AU" b="1" dirty="0" smtClean="0"/>
          </a:p>
          <a:p>
            <a:endParaRPr lang="en-AU" b="1" dirty="0" smtClean="0"/>
          </a:p>
          <a:p>
            <a:r>
              <a:rPr lang="en-AU" b="1" dirty="0" smtClean="0"/>
              <a:t>Scope of the APS review</a:t>
            </a:r>
          </a:p>
          <a:p>
            <a:pPr marL="171392" indent="-171392">
              <a:buFont typeface="Arial" panose="020B0604020202020204" pitchFamily="34" charset="0"/>
              <a:buChar char="•"/>
            </a:pPr>
            <a:r>
              <a:rPr lang="en-AU" dirty="0" smtClean="0"/>
              <a:t>Improving citizen's experience of government and delivering fair outcomes for them </a:t>
            </a:r>
          </a:p>
          <a:p>
            <a:pPr marL="171392" indent="-171392">
              <a:buFont typeface="Arial" panose="020B0604020202020204" pitchFamily="34" charset="0"/>
              <a:buChar char="•"/>
            </a:pPr>
            <a:r>
              <a:rPr lang="en-AU" dirty="0" smtClean="0"/>
              <a:t>Tackling complex, multi-sectoral challenges in collaboration with the community, business and citizens</a:t>
            </a:r>
          </a:p>
          <a:p>
            <a:pPr marL="171392" indent="-171392">
              <a:buFont typeface="Arial" panose="020B0604020202020204" pitchFamily="34" charset="0"/>
              <a:buChar char="•"/>
            </a:pPr>
            <a:endParaRPr lang="en-AU" dirty="0" smtClean="0"/>
          </a:p>
          <a:p>
            <a:r>
              <a:rPr lang="en-AU" b="1" dirty="0" smtClean="0"/>
              <a:t>Terms of reference APS review</a:t>
            </a:r>
          </a:p>
          <a:p>
            <a:pPr marL="171392" indent="-171392">
              <a:buFont typeface="Arial" panose="020B0604020202020204" pitchFamily="34" charset="0"/>
              <a:buChar char="•"/>
            </a:pPr>
            <a:r>
              <a:rPr lang="en-AU" dirty="0" smtClean="0"/>
              <a:t>Ensure Australia capitalises on the opportunities to drive innovation, increase productivity, create jobs, improve citizen’s experience of government and deliver better services </a:t>
            </a:r>
          </a:p>
          <a:p>
            <a:endParaRPr lang="en-AU" b="1" dirty="0" smtClean="0"/>
          </a:p>
          <a:p>
            <a:r>
              <a:rPr lang="en-AU" b="1" dirty="0" smtClean="0"/>
              <a:t>Heather’s IPAA speech</a:t>
            </a:r>
          </a:p>
          <a:p>
            <a:pPr marL="171392" indent="-171392">
              <a:buFont typeface="Arial" panose="020B0604020202020204" pitchFamily="34" charset="0"/>
              <a:buChar char="•"/>
            </a:pPr>
            <a:r>
              <a:rPr lang="en-AU" dirty="0" smtClean="0"/>
              <a:t>Importance of tacking a citizen-centric approach to drive innovation and productivity </a:t>
            </a:r>
          </a:p>
          <a:p>
            <a:pPr defTabSz="914090">
              <a:defRPr/>
            </a:pPr>
            <a:endParaRPr lang="en-US" dirty="0" smtClean="0"/>
          </a:p>
          <a:p>
            <a:pPr defTabSz="914090">
              <a:defRPr/>
            </a:pPr>
            <a:endParaRPr lang="en-AU" dirty="0"/>
          </a:p>
          <a:p>
            <a:pPr defTabSz="914090">
              <a:defRPr/>
            </a:pPr>
            <a:r>
              <a:rPr lang="en-AU" b="0" dirty="0" smtClean="0">
                <a:solidFill>
                  <a:srgbClr val="FF0000"/>
                </a:solidFill>
              </a:rPr>
              <a:t>Narrative: </a:t>
            </a:r>
          </a:p>
          <a:p>
            <a:endParaRPr lang="en-AU" b="0" dirty="0" smtClean="0">
              <a:solidFill>
                <a:srgbClr val="FF0000"/>
              </a:solidFill>
            </a:endParaRPr>
          </a:p>
          <a:p>
            <a:r>
              <a:rPr lang="en-AU" b="0" dirty="0" smtClean="0">
                <a:solidFill>
                  <a:srgbClr val="FF0000"/>
                </a:solidFill>
              </a:rPr>
              <a:t>Let’s talk a little bit about Bizlab and who we are. For those of you who don't know, we were set up almost three years ago. Our purpose is really to embed in Australian public service a citizen centric culture. Putting the citizens that we serve at the centre of the work that we do as public servants. We do this in a couple of ways: </a:t>
            </a:r>
          </a:p>
          <a:p>
            <a:r>
              <a:rPr lang="en-AU" b="0" dirty="0" smtClean="0">
                <a:solidFill>
                  <a:srgbClr val="FF0000"/>
                </a:solidFill>
              </a:rPr>
              <a:t>Projects</a:t>
            </a:r>
          </a:p>
          <a:p>
            <a:pPr marL="171392" indent="-171392">
              <a:buFont typeface="Arial" panose="020B0604020202020204" pitchFamily="34" charset="0"/>
              <a:buChar char="•"/>
            </a:pPr>
            <a:r>
              <a:rPr lang="en-AU" b="0" dirty="0" smtClean="0">
                <a:solidFill>
                  <a:srgbClr val="FF0000"/>
                </a:solidFill>
              </a:rPr>
              <a:t>The main way we do this is through project work. We work with other areas of the department to run projects, so tackling the kind of wicked or complex problems that they face in their sector. Some of the examples of that are, things like the business research collaboration project we recently worked on, R&amp;D tax incentive and helping small businesses to digitize. That one links into the digital strategy work that's happening. </a:t>
            </a:r>
          </a:p>
          <a:p>
            <a:pPr marL="171392" indent="-171392">
              <a:buFont typeface="Arial" panose="020B0604020202020204" pitchFamily="34" charset="0"/>
              <a:buChar char="•"/>
            </a:pPr>
            <a:r>
              <a:rPr lang="en-AU" b="0" dirty="0" smtClean="0">
                <a:solidFill>
                  <a:srgbClr val="FF0000"/>
                </a:solidFill>
              </a:rPr>
              <a:t>We’ve worked across different parts of the department. Also some more internal challenges.  Looking at things like domestic travel, how we do that, and how managers deal with staff with measure health issues in the Australian public service. </a:t>
            </a:r>
          </a:p>
          <a:p>
            <a:pPr marL="171392" indent="-171392">
              <a:buFont typeface="Arial" panose="020B0604020202020204" pitchFamily="34" charset="0"/>
              <a:buChar char="•"/>
            </a:pPr>
            <a:r>
              <a:rPr lang="en-AU" b="0" dirty="0" smtClean="0">
                <a:solidFill>
                  <a:srgbClr val="FF0000"/>
                </a:solidFill>
              </a:rPr>
              <a:t>We work with lots of different areas, lots of different context, applying a human centred design approach to solving these problems.</a:t>
            </a:r>
          </a:p>
          <a:p>
            <a:pPr marL="171392" indent="-171392">
              <a:buFont typeface="Arial" panose="020B0604020202020204" pitchFamily="34" charset="0"/>
              <a:buChar char="•"/>
            </a:pPr>
            <a:endParaRPr lang="en-AU" b="0" dirty="0" smtClean="0">
              <a:solidFill>
                <a:srgbClr val="FF0000"/>
              </a:solidFill>
            </a:endParaRPr>
          </a:p>
          <a:p>
            <a:r>
              <a:rPr lang="en-AU" b="0" dirty="0" smtClean="0">
                <a:solidFill>
                  <a:srgbClr val="FF0000"/>
                </a:solidFill>
              </a:rPr>
              <a:t>Capability build</a:t>
            </a:r>
          </a:p>
          <a:p>
            <a:pPr marL="171392" indent="-171392" defTabSz="914090">
              <a:buFont typeface="Arial" panose="020B0604020202020204" pitchFamily="34" charset="0"/>
              <a:buChar char="•"/>
              <a:defRPr/>
            </a:pPr>
            <a:r>
              <a:rPr lang="en-AU" b="0" dirty="0" smtClean="0">
                <a:solidFill>
                  <a:srgbClr val="FF0000"/>
                </a:solidFill>
              </a:rPr>
              <a:t>Capability ability, is part of each of our projects.  We have team members from the policy or program areas embedded in our team and our goal is to upscale and encourage design thinking the whole way through. </a:t>
            </a:r>
          </a:p>
          <a:p>
            <a:pPr marL="171392" indent="-171392" defTabSz="914090">
              <a:buFont typeface="Arial" panose="020B0604020202020204" pitchFamily="34" charset="0"/>
              <a:buChar char="•"/>
              <a:defRPr/>
            </a:pPr>
            <a:r>
              <a:rPr lang="en-AU" b="0" dirty="0" smtClean="0">
                <a:solidFill>
                  <a:srgbClr val="FF0000"/>
                </a:solidFill>
              </a:rPr>
              <a:t>This training is another example of our capability building. </a:t>
            </a:r>
          </a:p>
          <a:p>
            <a:pPr marL="171392" indent="-171392" defTabSz="914090">
              <a:buFont typeface="Arial" panose="020B0604020202020204" pitchFamily="34" charset="0"/>
              <a:buChar char="•"/>
              <a:defRPr/>
            </a:pPr>
            <a:r>
              <a:rPr lang="en-AU" b="0" dirty="0" smtClean="0">
                <a:solidFill>
                  <a:srgbClr val="FF0000"/>
                </a:solidFill>
              </a:rPr>
              <a:t>We also have Executive training and offering a train the trainer program to other agencies</a:t>
            </a:r>
          </a:p>
          <a:p>
            <a:pPr defTabSz="914090">
              <a:defRPr/>
            </a:pPr>
            <a:endParaRPr lang="en-AU" b="0" dirty="0" smtClean="0">
              <a:solidFill>
                <a:srgbClr val="FF0000"/>
              </a:solidFill>
            </a:endParaRPr>
          </a:p>
          <a:p>
            <a:pPr defTabSz="914090">
              <a:defRPr/>
            </a:pPr>
            <a:r>
              <a:rPr lang="en-AU" b="0" dirty="0" smtClean="0">
                <a:solidFill>
                  <a:srgbClr val="FF0000"/>
                </a:solidFill>
              </a:rPr>
              <a:t>Consultancy services</a:t>
            </a:r>
          </a:p>
          <a:p>
            <a:pPr marL="171392" indent="-171392" defTabSz="914090">
              <a:buFont typeface="Arial" panose="020B0604020202020204" pitchFamily="34" charset="0"/>
              <a:buChar char="•"/>
              <a:defRPr/>
            </a:pPr>
            <a:r>
              <a:rPr lang="en-AU" b="0" dirty="0" smtClean="0">
                <a:solidFill>
                  <a:srgbClr val="FF0000"/>
                </a:solidFill>
              </a:rPr>
              <a:t>The consulting work is more where someone might have a project that's coming up and they want to come and have a chat to us about what kind of approach might they take in that context.  </a:t>
            </a:r>
          </a:p>
          <a:p>
            <a:pPr marL="171392" indent="-171392" defTabSz="914090">
              <a:buFont typeface="Arial" panose="020B0604020202020204" pitchFamily="34" charset="0"/>
              <a:buChar char="•"/>
              <a:defRPr/>
            </a:pPr>
            <a:r>
              <a:rPr lang="en-AU" b="0" dirty="0" smtClean="0">
                <a:solidFill>
                  <a:srgbClr val="FF0000"/>
                </a:solidFill>
              </a:rPr>
              <a:t>One off facilitations to help areas tackle a strategic challenge or scope a piece of work. </a:t>
            </a:r>
          </a:p>
          <a:p>
            <a:pPr marL="171392" indent="-171392" defTabSz="914090">
              <a:buFont typeface="Arial" panose="020B0604020202020204" pitchFamily="34" charset="0"/>
              <a:buChar char="•"/>
              <a:defRPr/>
            </a:pPr>
            <a:r>
              <a:rPr lang="en-AU" b="0" dirty="0" smtClean="0">
                <a:solidFill>
                  <a:srgbClr val="FF0000"/>
                </a:solidFill>
              </a:rPr>
              <a:t>We're coaches, and although I'm not here today as an expert, we will be asking you questions and challenge you, because our role is to coach you and to get you to build your skills up as well. </a:t>
            </a:r>
          </a:p>
          <a:p>
            <a:pPr defTabSz="914090">
              <a:defRPr/>
            </a:pPr>
            <a:endParaRPr lang="en-AU" b="0" dirty="0" smtClean="0">
              <a:solidFill>
                <a:srgbClr val="FF0000"/>
              </a:solidFill>
            </a:endParaRPr>
          </a:p>
          <a:p>
            <a:pPr defTabSz="914090">
              <a:defRPr/>
            </a:pPr>
            <a:r>
              <a:rPr lang="en-AU" b="0" dirty="0" smtClean="0">
                <a:solidFill>
                  <a:srgbClr val="FF0000"/>
                </a:solidFill>
              </a:rPr>
              <a:t>Our skills</a:t>
            </a:r>
          </a:p>
          <a:p>
            <a:pPr marL="171392" indent="-171392" defTabSz="914090">
              <a:buFont typeface="Arial" panose="020B0604020202020204" pitchFamily="34" charset="0"/>
              <a:buChar char="•"/>
              <a:defRPr/>
            </a:pPr>
            <a:r>
              <a:rPr lang="en-AU" b="0" dirty="0" smtClean="0">
                <a:solidFill>
                  <a:srgbClr val="FF0000"/>
                </a:solidFill>
              </a:rPr>
              <a:t>We're innovation and  human centred design experts. We have lots of different backgrounds. Some worked in private consulting companies, some have worked in design areas of the public service for a long time, university lecturers, we have psychology, human research, Agile project management experts, just to name a few.</a:t>
            </a:r>
          </a:p>
          <a:p>
            <a:pPr marL="171392" indent="-171392" defTabSz="914090">
              <a:buFont typeface="Arial" panose="020B0604020202020204" pitchFamily="34" charset="0"/>
              <a:buChar char="•"/>
              <a:defRPr/>
            </a:pPr>
            <a:r>
              <a:rPr lang="en-AU" b="0" dirty="0" smtClean="0">
                <a:solidFill>
                  <a:srgbClr val="FF0000"/>
                </a:solidFill>
              </a:rPr>
              <a:t>Our goal is to inject a different way of working, or a different way of thinking – frame as a culture change, don’t have to be practitioners</a:t>
            </a:r>
            <a:r>
              <a:rPr lang="en-AU" b="0" baseline="0" dirty="0" smtClean="0">
                <a:solidFill>
                  <a:srgbClr val="FF0000"/>
                </a:solidFill>
              </a:rPr>
              <a:t> using every tool, break/blend/bend techniques. Best way to teach is to go through the process and learn some tools</a:t>
            </a:r>
            <a:endParaRPr lang="en-AU" b="0" dirty="0" smtClean="0">
              <a:solidFill>
                <a:srgbClr val="FF0000"/>
              </a:solidFill>
            </a:endParaRPr>
          </a:p>
          <a:p>
            <a:pPr marL="171392" indent="-171392" defTabSz="914090">
              <a:buFont typeface="Arial" panose="020B0604020202020204" pitchFamily="34" charset="0"/>
              <a:buChar char="•"/>
              <a:defRPr/>
            </a:pPr>
            <a:endParaRPr lang="en-AU" dirty="0" smtClean="0"/>
          </a:p>
          <a:p>
            <a:pPr marL="171392" indent="-171392">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a:t>
            </a:fld>
            <a:endParaRPr lang="en-AU" dirty="0"/>
          </a:p>
        </p:txBody>
      </p:sp>
    </p:spTree>
    <p:extLst>
      <p:ext uri="{BB962C8B-B14F-4D97-AF65-F5344CB8AC3E}">
        <p14:creationId xmlns:p14="http://schemas.microsoft.com/office/powerpoint/2010/main" val="26495018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90">
              <a:defRPr/>
            </a:pPr>
            <a:endParaRPr lang="en-AU" b="0" baseline="0" dirty="0" smtClean="0"/>
          </a:p>
          <a:p>
            <a:pPr defTabSz="914090">
              <a:defRPr/>
            </a:pPr>
            <a:r>
              <a:rPr lang="en-AU" b="1" dirty="0" smtClean="0"/>
              <a:t>Objective: </a:t>
            </a:r>
            <a:r>
              <a:rPr lang="en-AU" b="0" dirty="0" smtClean="0"/>
              <a:t>Newly</a:t>
            </a:r>
            <a:r>
              <a:rPr lang="en-AU" b="0" baseline="0" dirty="0" smtClean="0"/>
              <a:t> formed teams get to know each other</a:t>
            </a:r>
          </a:p>
          <a:p>
            <a:pPr defTabSz="914090">
              <a:defRPr/>
            </a:pPr>
            <a:endParaRPr lang="en-AU" b="1" baseline="0" dirty="0" smtClean="0"/>
          </a:p>
          <a:p>
            <a:pPr defTabSz="914090">
              <a:defRPr/>
            </a:pPr>
            <a:r>
              <a:rPr lang="en-AU" b="1" baseline="0" dirty="0" smtClean="0"/>
              <a:t>Materials</a:t>
            </a:r>
            <a:r>
              <a:rPr lang="en-AU" b="0" u="none" baseline="0" dirty="0" smtClean="0"/>
              <a:t>: Post-its and sharpies</a:t>
            </a:r>
          </a:p>
          <a:p>
            <a:pPr defTabSz="914090">
              <a:defRPr/>
            </a:pPr>
            <a:r>
              <a:rPr lang="en-AU" b="0" u="none" baseline="0" dirty="0" smtClean="0"/>
              <a:t> </a:t>
            </a:r>
            <a:endParaRPr lang="en-AU" b="0" baseline="0" dirty="0" smtClean="0"/>
          </a:p>
          <a:p>
            <a:pPr defTabSz="914090">
              <a:defRPr/>
            </a:pPr>
            <a:r>
              <a:rPr lang="en-AU" b="1" baseline="0" dirty="0" smtClean="0"/>
              <a:t>Timing: </a:t>
            </a:r>
            <a:r>
              <a:rPr lang="en-AU" b="0" baseline="0" dirty="0" smtClean="0"/>
              <a:t>7 minutes </a:t>
            </a:r>
            <a:endParaRPr lang="en-AU" b="1" baseline="0" dirty="0" smtClean="0"/>
          </a:p>
          <a:p>
            <a:pPr defTabSz="914090">
              <a:defRPr/>
            </a:pPr>
            <a:endParaRPr lang="en-AU" b="0" baseline="0" dirty="0" smtClean="0"/>
          </a:p>
          <a:p>
            <a:pPr defTabSz="914090">
              <a:defRPr/>
            </a:pPr>
            <a:r>
              <a:rPr lang="en-AU" b="1" baseline="0" dirty="0" smtClean="0"/>
              <a:t>Steps: </a:t>
            </a:r>
          </a:p>
          <a:p>
            <a:pPr defTabSz="914090">
              <a:defRPr/>
            </a:pPr>
            <a:endParaRPr lang="en-US" b="0" baseline="0" dirty="0" smtClean="0"/>
          </a:p>
          <a:p>
            <a:pPr defTabSz="914090">
              <a:defRPr/>
            </a:pPr>
            <a:r>
              <a:rPr lang="en-US" b="1" baseline="0" dirty="0" smtClean="0"/>
              <a:t>Get to know each other </a:t>
            </a:r>
          </a:p>
          <a:p>
            <a:pPr marL="220783" indent="-220783" defTabSz="914090">
              <a:buFont typeface="+mj-lt"/>
              <a:buAutoNum type="arabicPeriod"/>
              <a:defRPr/>
            </a:pPr>
            <a:r>
              <a:rPr lang="en-AU" b="0" baseline="0" dirty="0" smtClean="0"/>
              <a:t>Individually, write down one post-it on what makes a good day for you and 1 fun fact</a:t>
            </a:r>
          </a:p>
          <a:p>
            <a:pPr marL="228523" indent="-228523" defTabSz="914090">
              <a:buFontTx/>
              <a:buAutoNum type="arabicPeriod"/>
              <a:defRPr/>
            </a:pPr>
            <a:r>
              <a:rPr lang="en-AU" b="0" baseline="0" dirty="0" smtClean="0"/>
              <a:t>Groups introduce themselves to each other and share their good days and fun fact</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20</a:t>
            </a:fld>
            <a:endParaRPr lang="en-AU" dirty="0"/>
          </a:p>
        </p:txBody>
      </p:sp>
    </p:spTree>
    <p:extLst>
      <p:ext uri="{BB962C8B-B14F-4D97-AF65-F5344CB8AC3E}">
        <p14:creationId xmlns:p14="http://schemas.microsoft.com/office/powerpoint/2010/main" val="6110524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90">
              <a:defRPr/>
            </a:pPr>
            <a:r>
              <a:rPr lang="en-AU" b="1" dirty="0" smtClean="0"/>
              <a:t>Objective: </a:t>
            </a:r>
            <a:r>
              <a:rPr lang="en-AU" b="0" dirty="0" smtClean="0"/>
              <a:t>For teams to agree how</a:t>
            </a:r>
            <a:r>
              <a:rPr lang="en-AU" b="0" baseline="0" dirty="0" smtClean="0"/>
              <a:t> they will work together throughout the project and identify core values and behaviours they will embody.</a:t>
            </a:r>
          </a:p>
          <a:p>
            <a:pPr defTabSz="914090">
              <a:defRPr/>
            </a:pPr>
            <a:endParaRPr lang="en-AU" b="0" baseline="0" dirty="0" smtClean="0"/>
          </a:p>
          <a:p>
            <a:pPr defTabSz="914090">
              <a:defRPr/>
            </a:pPr>
            <a:r>
              <a:rPr lang="en-AU" b="1" baseline="0" dirty="0" smtClean="0"/>
              <a:t>Materials</a:t>
            </a:r>
            <a:r>
              <a:rPr lang="en-AU" b="0" u="none" baseline="0" dirty="0" smtClean="0"/>
              <a:t>: Social contract template</a:t>
            </a:r>
          </a:p>
          <a:p>
            <a:pPr defTabSz="914090">
              <a:defRPr/>
            </a:pPr>
            <a:endParaRPr lang="en-AU" b="0" baseline="0" dirty="0" smtClean="0"/>
          </a:p>
          <a:p>
            <a:pPr defTabSz="914090">
              <a:defRPr/>
            </a:pPr>
            <a:r>
              <a:rPr lang="en-AU" b="1" baseline="0" dirty="0" smtClean="0"/>
              <a:t>Timing: </a:t>
            </a:r>
            <a:r>
              <a:rPr lang="en-AU" b="0" baseline="0" dirty="0" smtClean="0"/>
              <a:t>15 minutes </a:t>
            </a:r>
            <a:endParaRPr lang="en-AU" b="1" baseline="0" dirty="0" smtClean="0"/>
          </a:p>
          <a:p>
            <a:pPr defTabSz="914090">
              <a:defRPr/>
            </a:pPr>
            <a:endParaRPr lang="en-AU" b="0" baseline="0" dirty="0" smtClean="0"/>
          </a:p>
          <a:p>
            <a:pPr defTabSz="914090">
              <a:defRPr/>
            </a:pPr>
            <a:r>
              <a:rPr lang="en-AU" b="1" baseline="0" dirty="0" smtClean="0"/>
              <a:t>Steps: </a:t>
            </a:r>
          </a:p>
          <a:p>
            <a:pPr defTabSz="914090">
              <a:defRPr/>
            </a:pPr>
            <a:endParaRPr lang="en-US" b="0" baseline="0" dirty="0" smtClean="0"/>
          </a:p>
          <a:p>
            <a:pPr defTabSz="914090">
              <a:defRPr/>
            </a:pPr>
            <a:r>
              <a:rPr lang="en-US" b="1" baseline="0" dirty="0" smtClean="0"/>
              <a:t>Write social contract </a:t>
            </a:r>
            <a:endParaRPr lang="en-AU" b="1" baseline="0" dirty="0" smtClean="0"/>
          </a:p>
          <a:p>
            <a:pPr marL="228523" indent="-228523" defTabSz="914090">
              <a:buFontTx/>
              <a:buAutoNum type="arabicPeriod"/>
              <a:defRPr/>
            </a:pPr>
            <a:r>
              <a:rPr lang="en-AU" b="0" baseline="0" dirty="0" smtClean="0"/>
              <a:t>Develop a list of team “norms” of behaviour that you will stick to for the next three days (i.e. listening to each other)</a:t>
            </a:r>
          </a:p>
          <a:p>
            <a:pPr marL="228523" indent="-228523" defTabSz="914090">
              <a:buFontTx/>
              <a:buAutoNum type="arabicPeriod"/>
              <a:defRPr/>
            </a:pPr>
            <a:r>
              <a:rPr lang="en-US" b="0" baseline="0" dirty="0" smtClean="0"/>
              <a:t>Come up with a team name</a:t>
            </a:r>
          </a:p>
          <a:p>
            <a:pPr marL="228523" indent="-228523" defTabSz="914090">
              <a:buFontTx/>
              <a:buAutoNum type="arabicPeriod"/>
              <a:defRPr/>
            </a:pPr>
            <a:r>
              <a:rPr lang="en-US" b="0" baseline="0" dirty="0" smtClean="0"/>
              <a:t>All teams sign the social contract </a:t>
            </a:r>
          </a:p>
          <a:p>
            <a:pPr defTabSz="914090">
              <a:defRPr/>
            </a:pPr>
            <a:endParaRPr lang="en-US" b="0" baseline="0" dirty="0" smtClean="0"/>
          </a:p>
          <a:p>
            <a:r>
              <a:rPr lang="en-AU" dirty="0" smtClean="0"/>
              <a:t>Consider individual</a:t>
            </a:r>
            <a:r>
              <a:rPr lang="en-AU" baseline="0" dirty="0" smtClean="0"/>
              <a:t> needs which might need to be </a:t>
            </a:r>
            <a:r>
              <a:rPr lang="en-AU" baseline="0" dirty="0" err="1" smtClean="0"/>
              <a:t>acoomodated</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21</a:t>
            </a:fld>
            <a:endParaRPr lang="en-AU" dirty="0"/>
          </a:p>
        </p:txBody>
      </p:sp>
    </p:spTree>
    <p:extLst>
      <p:ext uri="{BB962C8B-B14F-4D97-AF65-F5344CB8AC3E}">
        <p14:creationId xmlns:p14="http://schemas.microsoft.com/office/powerpoint/2010/main" val="28774180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a:t>
            </a:r>
            <a:r>
              <a:rPr lang="en-AU" baseline="0" dirty="0" smtClean="0"/>
              <a:t> is the first of many reflection slides. These are designed to show participants how tools and methods are used in projects or as a tool. There is also a time guide for each one. Explain this one and let them know they will have many more </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22</a:t>
            </a:fld>
            <a:endParaRPr lang="en-AU" dirty="0"/>
          </a:p>
        </p:txBody>
      </p:sp>
    </p:spTree>
    <p:extLst>
      <p:ext uri="{BB962C8B-B14F-4D97-AF65-F5344CB8AC3E}">
        <p14:creationId xmlns:p14="http://schemas.microsoft.com/office/powerpoint/2010/main" val="11012501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10.20-10.40 (20 minutes)</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23</a:t>
            </a:fld>
            <a:endParaRPr lang="en-AU" dirty="0">
              <a:solidFill>
                <a:prstClr val="black"/>
              </a:solidFill>
            </a:endParaRPr>
          </a:p>
        </p:txBody>
      </p:sp>
    </p:spTree>
    <p:extLst>
      <p:ext uri="{BB962C8B-B14F-4D97-AF65-F5344CB8AC3E}">
        <p14:creationId xmlns:p14="http://schemas.microsoft.com/office/powerpoint/2010/main" val="3249863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Introduction to the problem identification phase</a:t>
            </a:r>
          </a:p>
          <a:p>
            <a:pPr marL="171392" indent="-171392">
              <a:buFont typeface="Arial" panose="020B0604020202020204" pitchFamily="34" charset="0"/>
              <a:buChar char="•"/>
            </a:pPr>
            <a:r>
              <a:rPr lang="en-AU" b="0" baseline="0" dirty="0" smtClean="0"/>
              <a:t>In the problem identification stage, you will be working out </a:t>
            </a:r>
          </a:p>
          <a:p>
            <a:pPr marL="628500" lvl="1" indent="-171392">
              <a:buFont typeface="Arial" panose="020B0604020202020204" pitchFamily="34" charset="0"/>
              <a:buChar char="•"/>
            </a:pPr>
            <a:r>
              <a:rPr lang="en-AU" b="0" baseline="0" dirty="0" smtClean="0"/>
              <a:t>the scope of the problem </a:t>
            </a:r>
          </a:p>
          <a:p>
            <a:pPr marL="628500" lvl="1" indent="-171392">
              <a:buFont typeface="Arial" panose="020B0604020202020204" pitchFamily="34" charset="0"/>
              <a:buChar char="•"/>
            </a:pPr>
            <a:r>
              <a:rPr lang="en-AU" b="0" baseline="0" dirty="0" smtClean="0"/>
              <a:t>the scope of your project </a:t>
            </a:r>
          </a:p>
          <a:p>
            <a:pPr marL="628500" lvl="1" indent="-171392">
              <a:buFont typeface="Arial" panose="020B0604020202020204" pitchFamily="34" charset="0"/>
              <a:buChar char="•"/>
            </a:pPr>
            <a:r>
              <a:rPr lang="en-AU" b="0" baseline="0" dirty="0" smtClean="0"/>
              <a:t>identifying who your affected stakeholders are and how you are going to engage with them throughout the project. </a:t>
            </a:r>
          </a:p>
          <a:p>
            <a:pPr marL="171392" indent="-171392">
              <a:buFont typeface="Arial" panose="020B0604020202020204" pitchFamily="34" charset="0"/>
              <a:buChar char="•"/>
            </a:pPr>
            <a:r>
              <a:rPr lang="en-AU" b="0" baseline="0" dirty="0" smtClean="0"/>
              <a:t>In a real life project this would inform your project plan and approach. </a:t>
            </a:r>
          </a:p>
          <a:p>
            <a:endParaRPr lang="en-AU" b="0" baseline="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24</a:t>
            </a:fld>
            <a:endParaRPr lang="en-AU" dirty="0">
              <a:solidFill>
                <a:prstClr val="black"/>
              </a:solidFill>
            </a:endParaRPr>
          </a:p>
        </p:txBody>
      </p:sp>
    </p:spTree>
    <p:extLst>
      <p:ext uri="{BB962C8B-B14F-4D97-AF65-F5344CB8AC3E}">
        <p14:creationId xmlns:p14="http://schemas.microsoft.com/office/powerpoint/2010/main" val="884162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This project looked at </a:t>
            </a:r>
            <a:r>
              <a:rPr lang="en-GB" sz="1200" b="1" kern="1200" dirty="0" smtClean="0">
                <a:solidFill>
                  <a:schemeClr val="tx1"/>
                </a:solidFill>
                <a:effectLst/>
                <a:latin typeface="+mn-lt"/>
                <a:ea typeface="+mn-ea"/>
                <a:cs typeface="+mn-cs"/>
              </a:rPr>
              <a:t>how staff</a:t>
            </a:r>
            <a:r>
              <a:rPr lang="en-GB" sz="1200" kern="1200" dirty="0" smtClean="0">
                <a:solidFill>
                  <a:schemeClr val="tx1"/>
                </a:solidFill>
                <a:effectLst/>
                <a:latin typeface="+mn-lt"/>
                <a:ea typeface="+mn-ea"/>
                <a:cs typeface="+mn-cs"/>
              </a:rPr>
              <a:t> within the Department of Industry </a:t>
            </a:r>
            <a:r>
              <a:rPr lang="en-GB" sz="1200" b="1" kern="1200" dirty="0" smtClean="0">
                <a:solidFill>
                  <a:schemeClr val="tx1"/>
                </a:solidFill>
                <a:effectLst/>
                <a:latin typeface="+mn-lt"/>
                <a:ea typeface="+mn-ea"/>
                <a:cs typeface="+mn-cs"/>
              </a:rPr>
              <a:t>were using</a:t>
            </a:r>
            <a:r>
              <a:rPr lang="en-GB" sz="1200" kern="1200" dirty="0" smtClean="0">
                <a:solidFill>
                  <a:schemeClr val="tx1"/>
                </a:solidFill>
                <a:effectLst/>
                <a:latin typeface="+mn-lt"/>
                <a:ea typeface="+mn-ea"/>
                <a:cs typeface="+mn-cs"/>
              </a:rPr>
              <a:t> and implementing the </a:t>
            </a:r>
            <a:r>
              <a:rPr lang="en-GB" sz="1200" b="1" kern="1200" dirty="0" smtClean="0">
                <a:solidFill>
                  <a:schemeClr val="tx1"/>
                </a:solidFill>
                <a:effectLst/>
                <a:latin typeface="+mn-lt"/>
                <a:ea typeface="+mn-ea"/>
                <a:cs typeface="+mn-cs"/>
              </a:rPr>
              <a:t>internal processes around domestic travel</a:t>
            </a:r>
            <a:r>
              <a:rPr lang="en-GB" sz="1200" kern="1200" dirty="0" smtClean="0">
                <a:solidFill>
                  <a:schemeClr val="tx1"/>
                </a:solidFill>
                <a:effectLst/>
                <a:latin typeface="+mn-lt"/>
                <a:ea typeface="+mn-ea"/>
                <a:cs typeface="+mn-cs"/>
              </a:rPr>
              <a:t>.</a:t>
            </a:r>
            <a:endParaRPr lang="en-AU"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This project came about because there was a </a:t>
            </a:r>
            <a:r>
              <a:rPr lang="en-GB" sz="1200" b="1" kern="1200" dirty="0" smtClean="0">
                <a:solidFill>
                  <a:schemeClr val="tx1"/>
                </a:solidFill>
                <a:effectLst/>
                <a:latin typeface="+mn-lt"/>
                <a:ea typeface="+mn-ea"/>
                <a:cs typeface="+mn-cs"/>
              </a:rPr>
              <a:t>strong sense within HR that there were many ways</a:t>
            </a:r>
            <a:r>
              <a:rPr lang="en-GB" sz="1200" kern="1200" dirty="0" smtClean="0">
                <a:solidFill>
                  <a:schemeClr val="tx1"/>
                </a:solidFill>
                <a:effectLst/>
                <a:latin typeface="+mn-lt"/>
                <a:ea typeface="+mn-ea"/>
                <a:cs typeface="+mn-cs"/>
              </a:rPr>
              <a:t> in which staff were going about </a:t>
            </a:r>
            <a:r>
              <a:rPr lang="en-GB" sz="1200" b="1" kern="1200" dirty="0" smtClean="0">
                <a:solidFill>
                  <a:schemeClr val="tx1"/>
                </a:solidFill>
                <a:effectLst/>
                <a:latin typeface="+mn-lt"/>
                <a:ea typeface="+mn-ea"/>
                <a:cs typeface="+mn-cs"/>
              </a:rPr>
              <a:t>booking and administering</a:t>
            </a:r>
            <a:r>
              <a:rPr lang="en-GB" sz="1200" kern="1200" dirty="0" smtClean="0">
                <a:solidFill>
                  <a:schemeClr val="tx1"/>
                </a:solidFill>
                <a:effectLst/>
                <a:latin typeface="+mn-lt"/>
                <a:ea typeface="+mn-ea"/>
                <a:cs typeface="+mn-cs"/>
              </a:rPr>
              <a:t> their domestic travel. </a:t>
            </a:r>
            <a:endParaRPr lang="en-AU"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And this was </a:t>
            </a:r>
            <a:r>
              <a:rPr lang="en-GB" sz="1200" b="1" kern="1200" dirty="0" smtClean="0">
                <a:solidFill>
                  <a:schemeClr val="tx1"/>
                </a:solidFill>
                <a:effectLst/>
                <a:latin typeface="+mn-lt"/>
                <a:ea typeface="+mn-ea"/>
                <a:cs typeface="+mn-cs"/>
              </a:rPr>
              <a:t>causing a lot of staff frustration </a:t>
            </a:r>
            <a:r>
              <a:rPr lang="en-GB" sz="1200" kern="1200" dirty="0" smtClean="0">
                <a:solidFill>
                  <a:schemeClr val="tx1"/>
                </a:solidFill>
                <a:effectLst/>
                <a:latin typeface="+mn-lt"/>
                <a:ea typeface="+mn-ea"/>
                <a:cs typeface="+mn-cs"/>
              </a:rPr>
              <a:t>and </a:t>
            </a:r>
            <a:r>
              <a:rPr lang="en-GB" sz="1200" b="1" kern="1200" dirty="0" smtClean="0">
                <a:solidFill>
                  <a:schemeClr val="tx1"/>
                </a:solidFill>
                <a:effectLst/>
                <a:latin typeface="+mn-lt"/>
                <a:ea typeface="+mn-ea"/>
                <a:cs typeface="+mn-cs"/>
              </a:rPr>
              <a:t>resource inefficiencies</a:t>
            </a:r>
            <a:r>
              <a:rPr lang="en-GB" sz="1200" kern="1200" dirty="0" smtClean="0">
                <a:solidFill>
                  <a:schemeClr val="tx1"/>
                </a:solidFill>
                <a:effectLst/>
                <a:latin typeface="+mn-lt"/>
                <a:ea typeface="+mn-ea"/>
                <a:cs typeface="+mn-cs"/>
              </a:rPr>
              <a:t> because staff were developing all of these </a:t>
            </a:r>
            <a:r>
              <a:rPr lang="en-GB" sz="1200" b="1" kern="1200" dirty="0" smtClean="0">
                <a:solidFill>
                  <a:schemeClr val="tx1"/>
                </a:solidFill>
                <a:effectLst/>
                <a:latin typeface="+mn-lt"/>
                <a:ea typeface="+mn-ea"/>
                <a:cs typeface="+mn-cs"/>
              </a:rPr>
              <a:t>work-arounds</a:t>
            </a:r>
            <a:r>
              <a:rPr lang="en-GB" sz="1200" kern="1200" dirty="0" smtClean="0">
                <a:solidFill>
                  <a:schemeClr val="tx1"/>
                </a:solidFill>
                <a:effectLst/>
                <a:latin typeface="+mn-lt"/>
                <a:ea typeface="+mn-ea"/>
                <a:cs typeface="+mn-cs"/>
              </a:rPr>
              <a:t> in order to manage the process, so they were essentially </a:t>
            </a:r>
            <a:r>
              <a:rPr lang="en-GB" sz="1200" b="1" kern="1200" dirty="0" smtClean="0">
                <a:solidFill>
                  <a:schemeClr val="tx1"/>
                </a:solidFill>
                <a:effectLst/>
                <a:latin typeface="+mn-lt"/>
                <a:ea typeface="+mn-ea"/>
                <a:cs typeface="+mn-cs"/>
              </a:rPr>
              <a:t>adding an additional layer of work on top</a:t>
            </a:r>
            <a:r>
              <a:rPr lang="en-GB" sz="1200" kern="1200" dirty="0" smtClean="0">
                <a:solidFill>
                  <a:schemeClr val="tx1"/>
                </a:solidFill>
                <a:effectLst/>
                <a:latin typeface="+mn-lt"/>
                <a:ea typeface="+mn-ea"/>
                <a:cs typeface="+mn-cs"/>
              </a:rPr>
              <a:t> of what was already required.</a:t>
            </a:r>
            <a:endParaRPr lang="en-AU"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So, with this mind there was a </a:t>
            </a:r>
            <a:r>
              <a:rPr lang="en-GB" sz="1200" b="1" kern="1200" dirty="0" smtClean="0">
                <a:solidFill>
                  <a:schemeClr val="tx1"/>
                </a:solidFill>
                <a:effectLst/>
                <a:latin typeface="+mn-lt"/>
                <a:ea typeface="+mn-ea"/>
                <a:cs typeface="+mn-cs"/>
              </a:rPr>
              <a:t>need to get a better understanding of how staff were currently using domestic travel processes</a:t>
            </a:r>
            <a:r>
              <a:rPr lang="en-GB" sz="1200" kern="1200" dirty="0" smtClean="0">
                <a:solidFill>
                  <a:schemeClr val="tx1"/>
                </a:solidFill>
                <a:effectLst/>
                <a:latin typeface="+mn-lt"/>
                <a:ea typeface="+mn-ea"/>
                <a:cs typeface="+mn-cs"/>
              </a:rPr>
              <a:t> within the department.</a:t>
            </a:r>
            <a:endParaRPr lang="en-AU" sz="1200" kern="1200" dirty="0" smtClean="0">
              <a:solidFill>
                <a:schemeClr val="tx1"/>
              </a:solidFill>
              <a:effectLst/>
              <a:latin typeface="+mn-lt"/>
              <a:ea typeface="+mn-ea"/>
              <a:cs typeface="+mn-cs"/>
            </a:endParaRPr>
          </a:p>
          <a:p>
            <a:pPr lvl="0"/>
            <a:r>
              <a:rPr lang="en-GB" sz="1200" b="1" kern="1200" dirty="0" smtClean="0">
                <a:solidFill>
                  <a:schemeClr val="tx1"/>
                </a:solidFill>
                <a:effectLst/>
                <a:latin typeface="+mn-lt"/>
                <a:ea typeface="+mn-ea"/>
                <a:cs typeface="+mn-cs"/>
              </a:rPr>
              <a:t>Through a workshop</a:t>
            </a:r>
            <a:r>
              <a:rPr lang="en-GB" sz="1200" kern="1200" dirty="0" smtClean="0">
                <a:solidFill>
                  <a:schemeClr val="tx1"/>
                </a:solidFill>
                <a:effectLst/>
                <a:latin typeface="+mn-lt"/>
                <a:ea typeface="+mn-ea"/>
                <a:cs typeface="+mn-cs"/>
              </a:rPr>
              <a:t> with the project team and project sponsors, </a:t>
            </a:r>
            <a:r>
              <a:rPr lang="en-GB" sz="1200" b="1" kern="1200" dirty="0" smtClean="0">
                <a:solidFill>
                  <a:schemeClr val="tx1"/>
                </a:solidFill>
                <a:effectLst/>
                <a:latin typeface="+mn-lt"/>
                <a:ea typeface="+mn-ea"/>
                <a:cs typeface="+mn-cs"/>
              </a:rPr>
              <a:t>three key users or</a:t>
            </a:r>
            <a:r>
              <a:rPr lang="en-GB"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actors </a:t>
            </a:r>
            <a:r>
              <a:rPr lang="en-GB" sz="1200" kern="1200" dirty="0" smtClean="0">
                <a:solidFill>
                  <a:schemeClr val="tx1"/>
                </a:solidFill>
                <a:effectLst/>
                <a:latin typeface="+mn-lt"/>
                <a:ea typeface="+mn-ea"/>
                <a:cs typeface="+mn-cs"/>
              </a:rPr>
              <a:t>were identified who we</a:t>
            </a:r>
            <a:r>
              <a:rPr lang="en-GB" sz="1200" b="1" kern="1200" dirty="0" smtClean="0">
                <a:solidFill>
                  <a:schemeClr val="tx1"/>
                </a:solidFill>
                <a:effectLst/>
                <a:latin typeface="+mn-lt"/>
                <a:ea typeface="+mn-ea"/>
                <a:cs typeface="+mn-cs"/>
              </a:rPr>
              <a:t> needed to talk to</a:t>
            </a:r>
            <a:r>
              <a:rPr lang="en-GB" sz="1200" kern="1200" dirty="0" smtClean="0">
                <a:solidFill>
                  <a:schemeClr val="tx1"/>
                </a:solidFill>
                <a:effectLst/>
                <a:latin typeface="+mn-lt"/>
                <a:ea typeface="+mn-ea"/>
                <a:cs typeface="+mn-cs"/>
              </a:rPr>
              <a:t> in order to get a better understanding of what was happening, those were:</a:t>
            </a:r>
            <a:endParaRPr lang="en-AU"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Travellers</a:t>
            </a:r>
            <a:endParaRPr lang="en-AU"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Travel bookers</a:t>
            </a:r>
            <a:endParaRPr lang="en-AU"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Travel approvers</a:t>
            </a:r>
            <a:endParaRPr lang="en-AU"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In this same workshop, the </a:t>
            </a:r>
            <a:r>
              <a:rPr lang="en-GB" sz="1200" b="1" kern="1200" dirty="0" smtClean="0">
                <a:solidFill>
                  <a:schemeClr val="tx1"/>
                </a:solidFill>
                <a:effectLst/>
                <a:latin typeface="+mn-lt"/>
                <a:ea typeface="+mn-ea"/>
                <a:cs typeface="+mn-cs"/>
              </a:rPr>
              <a:t>scope</a:t>
            </a:r>
            <a:r>
              <a:rPr lang="en-GB" sz="1200" kern="1200" dirty="0" smtClean="0">
                <a:solidFill>
                  <a:schemeClr val="tx1"/>
                </a:solidFill>
                <a:effectLst/>
                <a:latin typeface="+mn-lt"/>
                <a:ea typeface="+mn-ea"/>
                <a:cs typeface="+mn-cs"/>
              </a:rPr>
              <a:t> or </a:t>
            </a:r>
            <a:r>
              <a:rPr lang="en-GB" sz="1200" b="1" kern="1200" dirty="0" smtClean="0">
                <a:solidFill>
                  <a:schemeClr val="tx1"/>
                </a:solidFill>
                <a:effectLst/>
                <a:latin typeface="+mn-lt"/>
                <a:ea typeface="+mn-ea"/>
                <a:cs typeface="+mn-cs"/>
              </a:rPr>
              <a:t>key objectives</a:t>
            </a:r>
            <a:r>
              <a:rPr lang="en-GB" sz="1200" kern="1200" dirty="0" smtClean="0">
                <a:solidFill>
                  <a:schemeClr val="tx1"/>
                </a:solidFill>
                <a:effectLst/>
                <a:latin typeface="+mn-lt"/>
                <a:ea typeface="+mn-ea"/>
                <a:cs typeface="+mn-cs"/>
              </a:rPr>
              <a:t> were identified and included:</a:t>
            </a:r>
            <a:endParaRPr lang="en-AU" sz="1200" kern="1200" dirty="0" smtClean="0">
              <a:solidFill>
                <a:schemeClr val="tx1"/>
              </a:solidFill>
              <a:effectLst/>
              <a:latin typeface="+mn-lt"/>
              <a:ea typeface="+mn-ea"/>
              <a:cs typeface="+mn-cs"/>
            </a:endParaRPr>
          </a:p>
          <a:p>
            <a:pPr lvl="1"/>
            <a:r>
              <a:rPr lang="en-GB" sz="1200" b="1" kern="1200" dirty="0" smtClean="0">
                <a:solidFill>
                  <a:schemeClr val="tx1"/>
                </a:solidFill>
                <a:effectLst/>
                <a:latin typeface="+mn-lt"/>
                <a:ea typeface="+mn-ea"/>
                <a:cs typeface="+mn-cs"/>
              </a:rPr>
              <a:t>Drivers of behaviour</a:t>
            </a:r>
            <a:r>
              <a:rPr lang="en-GB" sz="1200" kern="1200" dirty="0" smtClean="0">
                <a:solidFill>
                  <a:schemeClr val="tx1"/>
                </a:solidFill>
                <a:effectLst/>
                <a:latin typeface="+mn-lt"/>
                <a:ea typeface="+mn-ea"/>
                <a:cs typeface="+mn-cs"/>
              </a:rPr>
              <a:t> of the key user groups</a:t>
            </a:r>
            <a:endParaRPr lang="en-AU"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Understand the </a:t>
            </a:r>
            <a:r>
              <a:rPr lang="en-GB" sz="1200" b="1" kern="1200" dirty="0" smtClean="0">
                <a:solidFill>
                  <a:schemeClr val="tx1"/>
                </a:solidFill>
                <a:effectLst/>
                <a:latin typeface="+mn-lt"/>
                <a:ea typeface="+mn-ea"/>
                <a:cs typeface="+mn-cs"/>
              </a:rPr>
              <a:t>user experiences</a:t>
            </a:r>
            <a:r>
              <a:rPr lang="en-GB" sz="1200" kern="1200" dirty="0" smtClean="0">
                <a:solidFill>
                  <a:schemeClr val="tx1"/>
                </a:solidFill>
                <a:effectLst/>
                <a:latin typeface="+mn-lt"/>
                <a:ea typeface="+mn-ea"/>
                <a:cs typeface="+mn-cs"/>
              </a:rPr>
              <a:t> for staff involved in the domestic travel process</a:t>
            </a:r>
            <a:endParaRPr lang="en-AU" sz="1200" kern="1200" dirty="0" smtClean="0">
              <a:solidFill>
                <a:schemeClr val="tx1"/>
              </a:solidFill>
              <a:effectLst/>
              <a:latin typeface="+mn-lt"/>
              <a:ea typeface="+mn-ea"/>
              <a:cs typeface="+mn-cs"/>
            </a:endParaRPr>
          </a:p>
          <a:p>
            <a:pPr lvl="1"/>
            <a:r>
              <a:rPr lang="en-GB" sz="1200" b="1" kern="1200" dirty="0" smtClean="0">
                <a:solidFill>
                  <a:schemeClr val="tx1"/>
                </a:solidFill>
                <a:effectLst/>
                <a:latin typeface="+mn-lt"/>
                <a:ea typeface="+mn-ea"/>
                <a:cs typeface="+mn-cs"/>
              </a:rPr>
              <a:t>Pain points</a:t>
            </a:r>
            <a:r>
              <a:rPr lang="en-GB" sz="1200" kern="1200" dirty="0" smtClean="0">
                <a:solidFill>
                  <a:schemeClr val="tx1"/>
                </a:solidFill>
                <a:effectLst/>
                <a:latin typeface="+mn-lt"/>
                <a:ea typeface="+mn-ea"/>
                <a:cs typeface="+mn-cs"/>
              </a:rPr>
              <a:t> for the key user groups</a:t>
            </a:r>
            <a:endParaRPr lang="en-AU"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Based on this understanding, an initial problem statement was written, this was:</a:t>
            </a:r>
            <a:endParaRPr lang="en-AU"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How might we develop domestic travel procedures that are </a:t>
            </a:r>
            <a:r>
              <a:rPr lang="en-GB" sz="1200" b="1" kern="1200" dirty="0" smtClean="0">
                <a:solidFill>
                  <a:schemeClr val="tx1"/>
                </a:solidFill>
                <a:effectLst/>
                <a:latin typeface="+mn-lt"/>
                <a:ea typeface="+mn-ea"/>
                <a:cs typeface="+mn-cs"/>
              </a:rPr>
              <a:t>fit for purpose</a:t>
            </a:r>
            <a:r>
              <a:rPr lang="en-GB" sz="1200" kern="1200" dirty="0" smtClean="0">
                <a:solidFill>
                  <a:schemeClr val="tx1"/>
                </a:solidFill>
                <a:effectLst/>
                <a:latin typeface="+mn-lt"/>
                <a:ea typeface="+mn-ea"/>
                <a:cs typeface="+mn-cs"/>
              </a:rPr>
              <a:t> for the department</a:t>
            </a:r>
            <a:endParaRPr lang="en-AU" sz="1200" kern="1200" dirty="0" smtClean="0">
              <a:solidFill>
                <a:schemeClr val="tx1"/>
              </a:solidFill>
              <a:effectLst/>
              <a:latin typeface="+mn-lt"/>
              <a:ea typeface="+mn-ea"/>
              <a:cs typeface="+mn-cs"/>
            </a:endParaRPr>
          </a:p>
          <a:p>
            <a:pPr lvl="2"/>
            <a:r>
              <a:rPr lang="en-GB" sz="1200" kern="1200" dirty="0" smtClean="0">
                <a:solidFill>
                  <a:schemeClr val="tx1"/>
                </a:solidFill>
                <a:effectLst/>
                <a:latin typeface="+mn-lt"/>
                <a:ea typeface="+mn-ea"/>
                <a:cs typeface="+mn-cs"/>
              </a:rPr>
              <a:t>based on the initial assumption that the reason why there were many approaches to booking and administering travel was because it was not “fit for purpose”</a:t>
            </a:r>
            <a:endParaRPr lang="en-AU"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However, after talking with staff, it wasn’t just that the process wasn’t just fit for purpose, but it was also because </a:t>
            </a:r>
            <a:r>
              <a:rPr lang="en-GB" sz="1200" b="1" kern="1200" dirty="0" smtClean="0">
                <a:solidFill>
                  <a:schemeClr val="tx1"/>
                </a:solidFill>
                <a:effectLst/>
                <a:latin typeface="+mn-lt"/>
                <a:ea typeface="+mn-ea"/>
                <a:cs typeface="+mn-cs"/>
              </a:rPr>
              <a:t>staff lacked clarity around the domestic travel policy </a:t>
            </a:r>
            <a:r>
              <a:rPr lang="en-GB" sz="1200" kern="1200" dirty="0" smtClean="0">
                <a:solidFill>
                  <a:schemeClr val="tx1"/>
                </a:solidFill>
                <a:effectLst/>
                <a:latin typeface="+mn-lt"/>
                <a:ea typeface="+mn-ea"/>
                <a:cs typeface="+mn-cs"/>
              </a:rPr>
              <a:t>and process. So, the problem statement was re-worked into:</a:t>
            </a:r>
            <a:endParaRPr lang="en-AU"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How might we ensure we have the </a:t>
            </a:r>
            <a:r>
              <a:rPr lang="en-GB" sz="1200" b="1" kern="1200" dirty="0" smtClean="0">
                <a:solidFill>
                  <a:schemeClr val="tx1"/>
                </a:solidFill>
                <a:effectLst/>
                <a:latin typeface="+mn-lt"/>
                <a:ea typeface="+mn-ea"/>
                <a:cs typeface="+mn-cs"/>
              </a:rPr>
              <a:t>ideal process</a:t>
            </a:r>
            <a:r>
              <a:rPr lang="en-GB" sz="1200" kern="1200" dirty="0" smtClean="0">
                <a:solidFill>
                  <a:schemeClr val="tx1"/>
                </a:solidFill>
                <a:effectLst/>
                <a:latin typeface="+mn-lt"/>
                <a:ea typeface="+mn-ea"/>
                <a:cs typeface="+mn-cs"/>
              </a:rPr>
              <a:t> for domestic travel and </a:t>
            </a:r>
            <a:r>
              <a:rPr lang="en-GB" sz="1200" b="1" kern="1200" dirty="0" smtClean="0">
                <a:solidFill>
                  <a:schemeClr val="tx1"/>
                </a:solidFill>
                <a:effectLst/>
                <a:latin typeface="+mn-lt"/>
                <a:ea typeface="+mn-ea"/>
                <a:cs typeface="+mn-cs"/>
              </a:rPr>
              <a:t>help staff to better understand </a:t>
            </a:r>
            <a:r>
              <a:rPr lang="en-GB" sz="1200" kern="1200" dirty="0" smtClean="0">
                <a:solidFill>
                  <a:schemeClr val="tx1"/>
                </a:solidFill>
                <a:effectLst/>
                <a:latin typeface="+mn-lt"/>
                <a:ea typeface="+mn-ea"/>
                <a:cs typeface="+mn-cs"/>
              </a:rPr>
              <a:t>the departmental policy and </a:t>
            </a:r>
            <a:r>
              <a:rPr lang="en-GB" sz="1200" b="1" kern="1200" dirty="0" smtClean="0">
                <a:solidFill>
                  <a:schemeClr val="tx1"/>
                </a:solidFill>
                <a:effectLst/>
                <a:latin typeface="+mn-lt"/>
                <a:ea typeface="+mn-ea"/>
                <a:cs typeface="+mn-cs"/>
              </a:rPr>
              <a:t>know where to access support</a:t>
            </a:r>
            <a:r>
              <a:rPr lang="en-GB" sz="1200" kern="1200" dirty="0" smtClean="0">
                <a:solidFill>
                  <a:schemeClr val="tx1"/>
                </a:solidFill>
                <a:effectLst/>
                <a:latin typeface="+mn-lt"/>
                <a:ea typeface="+mn-ea"/>
                <a:cs typeface="+mn-cs"/>
              </a:rPr>
              <a:t>?</a:t>
            </a:r>
            <a:endParaRPr lang="en-AU"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So, the key thing to point out here is that once you develop a problem statement or direction for your project, if you find out more information that </a:t>
            </a:r>
            <a:r>
              <a:rPr lang="en-GB" sz="1200" b="1" kern="1200" dirty="0" smtClean="0">
                <a:solidFill>
                  <a:schemeClr val="tx1"/>
                </a:solidFill>
                <a:effectLst/>
                <a:latin typeface="+mn-lt"/>
                <a:ea typeface="+mn-ea"/>
                <a:cs typeface="+mn-cs"/>
              </a:rPr>
              <a:t>suggests you are on the wrong path</a:t>
            </a:r>
            <a:r>
              <a:rPr lang="en-GB"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don’t be afraid to</a:t>
            </a:r>
            <a:r>
              <a:rPr lang="en-GB"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pivot or change your direction </a:t>
            </a:r>
            <a:r>
              <a:rPr lang="en-GB" sz="1200" kern="1200" dirty="0" smtClean="0">
                <a:solidFill>
                  <a:schemeClr val="tx1"/>
                </a:solidFill>
                <a:effectLst/>
                <a:latin typeface="+mn-lt"/>
                <a:ea typeface="+mn-ea"/>
                <a:cs typeface="+mn-cs"/>
              </a:rPr>
              <a:t>so that you can solve the actual problem or challenge that your users are having.</a:t>
            </a:r>
            <a:endParaRPr lang="en-AU" sz="1200" kern="1200" dirty="0" smtClean="0">
              <a:solidFill>
                <a:schemeClr val="tx1"/>
              </a:solidFill>
              <a:effectLst/>
              <a:latin typeface="+mn-lt"/>
              <a:ea typeface="+mn-ea"/>
              <a:cs typeface="+mn-cs"/>
            </a:endParaRPr>
          </a:p>
          <a:p>
            <a:pPr lvl="1"/>
            <a:r>
              <a:rPr lang="en-GB" sz="1200" kern="1200" dirty="0" smtClean="0">
                <a:solidFill>
                  <a:schemeClr val="tx1"/>
                </a:solidFill>
                <a:effectLst/>
                <a:latin typeface="+mn-lt"/>
                <a:ea typeface="+mn-ea"/>
                <a:cs typeface="+mn-cs"/>
              </a:rPr>
              <a:t>Rather than risk going down a path to develop solutions that your users don’t need. </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25</a:t>
            </a:fld>
            <a:endParaRPr lang="en-AU" dirty="0"/>
          </a:p>
        </p:txBody>
      </p:sp>
    </p:spTree>
    <p:extLst>
      <p:ext uri="{BB962C8B-B14F-4D97-AF65-F5344CB8AC3E}">
        <p14:creationId xmlns:p14="http://schemas.microsoft.com/office/powerpoint/2010/main" val="29018259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Case study</a:t>
            </a:r>
          </a:p>
          <a:p>
            <a:endParaRPr lang="en-AU" b="1" dirty="0" smtClean="0"/>
          </a:p>
          <a:p>
            <a:r>
              <a:rPr lang="en-AU" b="1" dirty="0" smtClean="0"/>
              <a:t>Introduction</a:t>
            </a:r>
          </a:p>
          <a:p>
            <a:pPr marL="171392" indent="-171392">
              <a:buFont typeface="Arial" panose="020B0604020202020204" pitchFamily="34" charset="0"/>
              <a:buChar char="•"/>
            </a:pPr>
            <a:r>
              <a:rPr lang="en-AU" b="0" baseline="0" dirty="0" smtClean="0"/>
              <a:t>Bec Bodel/Anna Grace/Necia Fisher is from BizLab and they’re going to give a quick overview of a project we did recently around Mental Health </a:t>
            </a:r>
          </a:p>
          <a:p>
            <a:endParaRPr lang="en-AU" b="0" baseline="0" dirty="0" smtClean="0"/>
          </a:p>
          <a:p>
            <a:r>
              <a:rPr lang="en-AU" b="1" baseline="0" dirty="0" smtClean="0"/>
              <a:t>Timing: </a:t>
            </a:r>
            <a:r>
              <a:rPr lang="en-AU" b="0" baseline="0" dirty="0" smtClean="0"/>
              <a:t>10 minutes </a:t>
            </a:r>
            <a:endParaRPr lang="en-AU" b="1" baseline="0" dirty="0" smtClean="0"/>
          </a:p>
          <a:p>
            <a:endParaRPr lang="en-AU" b="0" baseline="0" dirty="0" smtClean="0"/>
          </a:p>
          <a:p>
            <a:pPr defTabSz="914217">
              <a:defRPr/>
            </a:pPr>
            <a:r>
              <a:rPr lang="en-AU" b="1" baseline="0" dirty="0" smtClean="0"/>
              <a:t>To cover:</a:t>
            </a:r>
          </a:p>
          <a:p>
            <a:pPr marL="171415" indent="-171415">
              <a:buFont typeface="Arial" panose="020B0604020202020204" pitchFamily="34" charset="0"/>
              <a:buChar char="•"/>
            </a:pPr>
            <a:r>
              <a:rPr lang="en-AU" dirty="0"/>
              <a:t>Project initiation – This project was initiated by the Secretaries’ Council who wanted to investigate the management of disability in the APS. The first step in this project was to refine the scope to something that was achievable given the time and resource restrictions. This took place in the form of a scoping discussion with relevant SES to discuss the core focus of the project. Through some preliminary research, it was identified that the most significant area for improvement was exploring mental health disabilities. </a:t>
            </a:r>
          </a:p>
          <a:p>
            <a:pPr marL="171415" indent="-171415">
              <a:buFont typeface="Arial" panose="020B0604020202020204" pitchFamily="34" charset="0"/>
              <a:buChar char="•"/>
            </a:pPr>
            <a:r>
              <a:rPr lang="en-AU" dirty="0"/>
              <a:t>Scope: The project was proposed as an initial 12 weeks discovery, bringing together a multidisciplinary team to explore the issues before committing to a next stage.</a:t>
            </a:r>
          </a:p>
          <a:p>
            <a:pPr marL="171415" indent="-171415">
              <a:buFont typeface="Arial" panose="020B0604020202020204" pitchFamily="34" charset="0"/>
              <a:buChar char="•"/>
            </a:pPr>
            <a:r>
              <a:rPr lang="en-AU" dirty="0"/>
              <a:t>Initial desktop research – The team undertook initial desktop research to explore some of the available quantitative data in the space. This helped inform the questions asked in the research sessions, as well as providing justification for the focus of the research. </a:t>
            </a:r>
          </a:p>
          <a:p>
            <a:pPr marL="171415" indent="-171415" defTabSz="914217">
              <a:buFont typeface="Arial" panose="020B0604020202020204" pitchFamily="34" charset="0"/>
              <a:buChar char="•"/>
              <a:defRPr/>
            </a:pPr>
            <a:r>
              <a:rPr lang="en-AU" dirty="0"/>
              <a:t>Actor mapping/stakeholder ID - The decision was made to focus manager’s as a core actor in the challenge at hand. Stakeholder identification and actor mapping helped identify peripheral users and scope out the research. </a:t>
            </a:r>
          </a:p>
          <a:p>
            <a:pPr marL="171415" indent="-171415">
              <a:buFont typeface="Arial" panose="020B0604020202020204" pitchFamily="34" charset="0"/>
              <a:buChar char="•"/>
            </a:pPr>
            <a:endParaRPr lang="en-AU" dirty="0"/>
          </a:p>
          <a:p>
            <a:pPr marL="171415" indent="-171415">
              <a:buFont typeface="Arial" panose="020B0604020202020204" pitchFamily="34" charset="0"/>
              <a:buChar char="•"/>
            </a:pPr>
            <a:r>
              <a:rPr lang="en-AU" dirty="0"/>
              <a:t>Problem statement and focus question was refined after these initial stages to ensure it was reflective of the focus of the research, which could then be communicated to project sponsors. </a:t>
            </a:r>
            <a:endParaRPr lang="en-AU" b="1" baseline="0" dirty="0" smtClean="0"/>
          </a:p>
          <a:p>
            <a:endParaRPr lang="en-AU" b="0" baseline="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t>26</a:t>
            </a:fld>
            <a:endParaRPr lang="en-AU" dirty="0"/>
          </a:p>
        </p:txBody>
      </p:sp>
    </p:spTree>
    <p:extLst>
      <p:ext uri="{BB962C8B-B14F-4D97-AF65-F5344CB8AC3E}">
        <p14:creationId xmlns:p14="http://schemas.microsoft.com/office/powerpoint/2010/main" val="19521826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Notes:</a:t>
            </a:r>
          </a:p>
          <a:p>
            <a:pPr marL="171392" indent="-171392">
              <a:buFont typeface="Arial" panose="020B0604020202020204" pitchFamily="34" charset="0"/>
              <a:buChar char="•"/>
            </a:pPr>
            <a:r>
              <a:rPr lang="en-AU" dirty="0" smtClean="0"/>
              <a:t>The </a:t>
            </a:r>
            <a:r>
              <a:rPr lang="en-AU" dirty="0"/>
              <a:t>way you </a:t>
            </a:r>
            <a:r>
              <a:rPr lang="en-AU" b="1" dirty="0"/>
              <a:t>frame</a:t>
            </a:r>
            <a:r>
              <a:rPr lang="en-AU" dirty="0"/>
              <a:t> your problem has an impact on </a:t>
            </a:r>
            <a:r>
              <a:rPr lang="en-AU" dirty="0" smtClean="0"/>
              <a:t>your</a:t>
            </a:r>
            <a:r>
              <a:rPr lang="en-AU" b="1" dirty="0" smtClean="0"/>
              <a:t> scope</a:t>
            </a:r>
            <a:r>
              <a:rPr lang="en-AU" dirty="0" smtClean="0"/>
              <a:t>, what you find </a:t>
            </a:r>
            <a:r>
              <a:rPr lang="en-AU" baseline="0" dirty="0" smtClean="0"/>
              <a:t>and the </a:t>
            </a:r>
            <a:r>
              <a:rPr lang="en-AU" dirty="0" smtClean="0"/>
              <a:t>kind of solution you develop. </a:t>
            </a:r>
          </a:p>
          <a:p>
            <a:pPr marL="171392" indent="-171392">
              <a:buFont typeface="Arial" panose="020B0604020202020204" pitchFamily="34" charset="0"/>
              <a:buChar char="•"/>
            </a:pPr>
            <a:r>
              <a:rPr lang="en-AU" dirty="0" smtClean="0"/>
              <a:t>For </a:t>
            </a:r>
            <a:r>
              <a:rPr lang="en-AU" dirty="0"/>
              <a:t>example if you look at </a:t>
            </a:r>
            <a:r>
              <a:rPr lang="en-AU" dirty="0" smtClean="0"/>
              <a:t>skin cancer the kind of problem you’re addressing is going to be very different depending on what lens</a:t>
            </a:r>
            <a:r>
              <a:rPr lang="en-AU" baseline="0" dirty="0" smtClean="0"/>
              <a:t> you’re looking at it through:</a:t>
            </a:r>
          </a:p>
          <a:p>
            <a:pPr marL="628437" lvl="1" indent="-171392" defTabSz="914090">
              <a:buFont typeface="Arial" panose="020B0604020202020204" pitchFamily="34" charset="0"/>
              <a:buChar char="•"/>
              <a:defRPr/>
            </a:pPr>
            <a:r>
              <a:rPr lang="en-AU" dirty="0"/>
              <a:t>you might be looking at it from the molecular or cellular level</a:t>
            </a:r>
          </a:p>
          <a:p>
            <a:pPr marL="628437" lvl="1" indent="-171392" defTabSz="914090">
              <a:buFont typeface="Arial" panose="020B0604020202020204" pitchFamily="34" charset="0"/>
              <a:buChar char="•"/>
              <a:defRPr/>
            </a:pPr>
            <a:r>
              <a:rPr lang="en-AU" dirty="0"/>
              <a:t>you might be looking at it from the skin level, the impact on skin </a:t>
            </a:r>
          </a:p>
          <a:p>
            <a:pPr marL="628437" lvl="1" indent="-171392" defTabSz="914090">
              <a:buFont typeface="Arial" panose="020B0604020202020204" pitchFamily="34" charset="0"/>
              <a:buChar char="•"/>
              <a:defRPr/>
            </a:pPr>
            <a:r>
              <a:rPr lang="en-AU" dirty="0"/>
              <a:t>you might be looking at it from the human level of a man who's sunbathing, trying to change his behaviour and wearing a hat for example. </a:t>
            </a:r>
          </a:p>
          <a:p>
            <a:pPr marL="628437" lvl="1" indent="-171392" defTabSz="914090">
              <a:buFont typeface="Arial" panose="020B0604020202020204" pitchFamily="34" charset="0"/>
              <a:buChar char="•"/>
              <a:defRPr/>
            </a:pPr>
            <a:r>
              <a:rPr lang="en-AU" dirty="0"/>
              <a:t>you might be looking at things like global warming or holes in the ozone layer and how that's contributing more to skin cancer</a:t>
            </a:r>
          </a:p>
          <a:p>
            <a:endParaRPr lang="en-AU" baseline="0" dirty="0" smtClean="0"/>
          </a:p>
          <a:p>
            <a:pPr marL="171392" indent="-171392" defTabSz="914090">
              <a:buFont typeface="Arial" panose="020B0604020202020204" pitchFamily="34" charset="0"/>
              <a:buChar char="•"/>
              <a:defRPr/>
            </a:pPr>
            <a:r>
              <a:rPr lang="en-AU" dirty="0"/>
              <a:t>All of these things are looking at the broad problem of skin cancer, but there are so many different angles and lenses you could be exploring from.</a:t>
            </a:r>
          </a:p>
          <a:p>
            <a:pPr marL="171392" indent="-171392" defTabSz="914090">
              <a:buFont typeface="Arial" panose="020B0604020202020204" pitchFamily="34" charset="0"/>
              <a:buChar char="•"/>
              <a:defRPr/>
            </a:pPr>
            <a:r>
              <a:rPr lang="en-AU" baseline="0" dirty="0" smtClean="0"/>
              <a:t>When you’re coming up with the specific problem you want to address, it helps to think about what level you’re going to zoom in to in your context. </a:t>
            </a:r>
          </a:p>
          <a:p>
            <a:endParaRPr lang="en-AU" dirty="0"/>
          </a:p>
          <a:p>
            <a:pPr marL="171392" indent="-171392">
              <a:buFont typeface="Arial" panose="020B0604020202020204" pitchFamily="34" charset="0"/>
              <a:buChar char="•"/>
            </a:pPr>
            <a:r>
              <a:rPr lang="en-AU" dirty="0" smtClean="0"/>
              <a:t>[Note for the presenter - These</a:t>
            </a:r>
            <a:r>
              <a:rPr lang="en-AU" baseline="0" dirty="0" smtClean="0"/>
              <a:t> images are from a video </a:t>
            </a:r>
            <a:r>
              <a:rPr lang="en-AU" dirty="0" smtClean="0"/>
              <a:t>Charles </a:t>
            </a:r>
            <a:r>
              <a:rPr lang="en-AU" dirty="0"/>
              <a:t>and Ray </a:t>
            </a:r>
            <a:r>
              <a:rPr lang="en-AU" dirty="0" smtClean="0"/>
              <a:t>Eames (the design </a:t>
            </a:r>
            <a:r>
              <a:rPr lang="en-AU" dirty="0"/>
              <a:t>legends </a:t>
            </a:r>
            <a:r>
              <a:rPr lang="en-AU" dirty="0" smtClean="0"/>
              <a:t>who</a:t>
            </a:r>
            <a:r>
              <a:rPr lang="en-AU" baseline="0" dirty="0" smtClean="0"/>
              <a:t> created </a:t>
            </a:r>
            <a:r>
              <a:rPr lang="en-AU" dirty="0" smtClean="0"/>
              <a:t>Eames </a:t>
            </a:r>
            <a:r>
              <a:rPr lang="en-AU" dirty="0"/>
              <a:t>Chairs) </a:t>
            </a:r>
            <a:r>
              <a:rPr lang="en-AU" dirty="0" smtClean="0"/>
              <a:t>made</a:t>
            </a:r>
            <a:r>
              <a:rPr lang="en-AU" baseline="0" dirty="0" smtClean="0"/>
              <a:t> </a:t>
            </a:r>
            <a:r>
              <a:rPr lang="en-AU" dirty="0" smtClean="0"/>
              <a:t>for </a:t>
            </a:r>
            <a:r>
              <a:rPr lang="en-AU" dirty="0"/>
              <a:t>IBM about dealing with the relative size of things in the universe </a:t>
            </a:r>
            <a:r>
              <a:rPr lang="en-AU" dirty="0" smtClean="0"/>
              <a:t>and </a:t>
            </a:r>
            <a:r>
              <a:rPr lang="en-AU" dirty="0"/>
              <a:t>the effect of adding a </a:t>
            </a:r>
            <a:r>
              <a:rPr lang="en-AU" dirty="0" smtClean="0"/>
              <a:t>zero, called </a:t>
            </a:r>
            <a:r>
              <a:rPr lang="en-AU" baseline="0" dirty="0" smtClean="0"/>
              <a:t>‘</a:t>
            </a:r>
            <a:r>
              <a:rPr lang="en-AU" dirty="0" smtClean="0"/>
              <a:t>Powers </a:t>
            </a:r>
            <a:r>
              <a:rPr lang="en-AU" dirty="0"/>
              <a:t>of </a:t>
            </a:r>
            <a:r>
              <a:rPr lang="en-AU" dirty="0" smtClean="0"/>
              <a:t>ten’. It’s worth a watch outside</a:t>
            </a:r>
            <a:r>
              <a:rPr lang="en-AU" baseline="0" dirty="0" smtClean="0"/>
              <a:t> of the course</a:t>
            </a:r>
            <a:r>
              <a:rPr lang="en-AU" dirty="0" smtClean="0"/>
              <a:t>.]</a:t>
            </a:r>
            <a:endParaRPr lang="en-AU" dirty="0"/>
          </a:p>
        </p:txBody>
      </p:sp>
      <p:sp>
        <p:nvSpPr>
          <p:cNvPr id="4" name="Slide Number Placeholder 3"/>
          <p:cNvSpPr>
            <a:spLocks noGrp="1"/>
          </p:cNvSpPr>
          <p:nvPr>
            <p:ph type="sldNum" sz="quarter" idx="10"/>
          </p:nvPr>
        </p:nvSpPr>
        <p:spPr/>
        <p:txBody>
          <a:bodyPr/>
          <a:lstStyle/>
          <a:p>
            <a:fld id="{44111B5A-960F-4438-B680-2E8EB7729B2B}" type="slidenum">
              <a:rPr lang="en-AU" smtClean="0">
                <a:solidFill>
                  <a:prstClr val="black"/>
                </a:solidFill>
              </a:rPr>
              <a:pPr/>
              <a:t>27</a:t>
            </a:fld>
            <a:endParaRPr lang="en-AU" dirty="0">
              <a:solidFill>
                <a:prstClr val="black"/>
              </a:solidFill>
            </a:endParaRPr>
          </a:p>
        </p:txBody>
      </p:sp>
    </p:spTree>
    <p:extLst>
      <p:ext uri="{BB962C8B-B14F-4D97-AF65-F5344CB8AC3E}">
        <p14:creationId xmlns:p14="http://schemas.microsoft.com/office/powerpoint/2010/main" val="1807567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Introduction</a:t>
            </a:r>
          </a:p>
          <a:p>
            <a:pPr marL="171392" indent="-171392">
              <a:buFont typeface="Arial" panose="020B0604020202020204" pitchFamily="34" charset="0"/>
              <a:buChar char="•"/>
            </a:pPr>
            <a:r>
              <a:rPr lang="en-AU" b="0" baseline="0" dirty="0" smtClean="0"/>
              <a:t>I’m going to give you about 10 minutes now to really check out your problem</a:t>
            </a:r>
          </a:p>
          <a:p>
            <a:pPr marL="171392" indent="-171392">
              <a:buFont typeface="Arial" panose="020B0604020202020204" pitchFamily="34" charset="0"/>
              <a:buChar char="•"/>
            </a:pPr>
            <a:r>
              <a:rPr lang="en-AU" b="0" baseline="0" dirty="0" smtClean="0"/>
              <a:t>This is an opportunity for you to read through some information about your problem area and start to get an understanding of your problem. It’s a bit of a mini-literature review. In practice checking out your problem might involve bringing key stakeholders like your project sponsors and other subject matter experts together to explore these questions as a group. </a:t>
            </a:r>
          </a:p>
          <a:p>
            <a:pPr marL="171392" indent="-171392">
              <a:buFont typeface="Arial" panose="020B0604020202020204" pitchFamily="34" charset="0"/>
              <a:buChar char="•"/>
            </a:pPr>
            <a:endParaRPr lang="en-AU" b="0" baseline="0" dirty="0" smtClean="0"/>
          </a:p>
          <a:p>
            <a:r>
              <a:rPr lang="en-AU" b="1" baseline="0" dirty="0" smtClean="0"/>
              <a:t>Materials: </a:t>
            </a:r>
            <a:r>
              <a:rPr lang="en-AU" b="0" baseline="0" dirty="0" smtClean="0"/>
              <a:t>3 x butchers paper for each team, stuck up on a wall or whiteboard, with the headings: What we know… What we </a:t>
            </a:r>
            <a:r>
              <a:rPr lang="en-AU" b="0" i="1" baseline="0" dirty="0" smtClean="0"/>
              <a:t>think </a:t>
            </a:r>
            <a:r>
              <a:rPr lang="en-AU" b="0" i="0" baseline="0" dirty="0" smtClean="0"/>
              <a:t>we know… What we </a:t>
            </a:r>
            <a:r>
              <a:rPr lang="en-AU" b="0" i="1" baseline="0" dirty="0" smtClean="0"/>
              <a:t>want </a:t>
            </a:r>
            <a:r>
              <a:rPr lang="en-AU" b="0" i="0" baseline="0" dirty="0" smtClean="0"/>
              <a:t>to know…</a:t>
            </a:r>
            <a:endParaRPr lang="en-AU" b="1" baseline="0" dirty="0" smtClean="0"/>
          </a:p>
          <a:p>
            <a:pPr marL="171392" indent="-171392">
              <a:buFont typeface="Arial" panose="020B0604020202020204" pitchFamily="34" charset="0"/>
              <a:buChar char="•"/>
            </a:pPr>
            <a:endParaRPr lang="en-AU" b="0" baseline="0" dirty="0" smtClean="0"/>
          </a:p>
          <a:p>
            <a:r>
              <a:rPr lang="en-AU" b="1" baseline="0" dirty="0" smtClean="0"/>
              <a:t>Timing: </a:t>
            </a:r>
            <a:r>
              <a:rPr lang="en-AU" b="0" baseline="0" dirty="0" smtClean="0"/>
              <a:t>20 minutes </a:t>
            </a:r>
            <a:endParaRPr lang="en-AU" b="1" baseline="0" dirty="0" smtClean="0"/>
          </a:p>
          <a:p>
            <a:endParaRPr lang="en-AU" b="0" baseline="0" dirty="0" smtClean="0"/>
          </a:p>
          <a:p>
            <a:r>
              <a:rPr lang="en-AU" b="1" baseline="0" dirty="0" smtClean="0"/>
              <a:t>Steps </a:t>
            </a:r>
          </a:p>
          <a:p>
            <a:pPr marL="171392" indent="-171392">
              <a:buFont typeface="Arial" panose="020B0604020202020204" pitchFamily="34" charset="0"/>
              <a:buChar char="•"/>
            </a:pPr>
            <a:r>
              <a:rPr lang="en-AU" b="0" dirty="0" smtClean="0"/>
              <a:t>Provide</a:t>
            </a:r>
            <a:r>
              <a:rPr lang="en-AU" b="0" baseline="0" dirty="0" smtClean="0"/>
              <a:t> teams with the background material </a:t>
            </a:r>
          </a:p>
          <a:p>
            <a:pPr marL="171392" indent="-171392">
              <a:buFont typeface="Arial" panose="020B0604020202020204" pitchFamily="34" charset="0"/>
              <a:buChar char="•"/>
            </a:pPr>
            <a:r>
              <a:rPr lang="en-AU" b="0" baseline="0" dirty="0" smtClean="0"/>
              <a:t>Ask them to each spend a few minutes reading through the material individually, and post it note according to the three statements: </a:t>
            </a:r>
          </a:p>
          <a:p>
            <a:pPr marL="612956" lvl="1" indent="-171392">
              <a:buFont typeface="Arial" panose="020B0604020202020204" pitchFamily="34" charset="0"/>
              <a:buChar char="•"/>
            </a:pPr>
            <a:r>
              <a:rPr lang="en-AU" b="0" baseline="0" dirty="0" smtClean="0"/>
              <a:t>What we know… these are things for which you can provide evidence e.g. a policy, document, article</a:t>
            </a:r>
          </a:p>
          <a:p>
            <a:pPr marL="612956" lvl="1" indent="-171392">
              <a:buFont typeface="Arial" panose="020B0604020202020204" pitchFamily="34" charset="0"/>
              <a:buChar char="•"/>
            </a:pPr>
            <a:r>
              <a:rPr lang="en-AU" b="0" baseline="0" dirty="0" smtClean="0"/>
              <a:t>What we </a:t>
            </a:r>
            <a:r>
              <a:rPr lang="en-AU" b="0" i="1" baseline="0" dirty="0" smtClean="0"/>
              <a:t>think </a:t>
            </a:r>
            <a:r>
              <a:rPr lang="en-AU" b="0" i="0" baseline="0" dirty="0" smtClean="0"/>
              <a:t>we know… these are things that we have observed or experienced either ourselves or by working with others. These can also be assumptions.</a:t>
            </a:r>
          </a:p>
          <a:p>
            <a:pPr marL="612956" lvl="1" indent="-171392">
              <a:buFont typeface="Arial" panose="020B0604020202020204" pitchFamily="34" charset="0"/>
              <a:buChar char="•"/>
            </a:pPr>
            <a:r>
              <a:rPr lang="en-AU" b="0" i="0" baseline="0" dirty="0" smtClean="0"/>
              <a:t>What we </a:t>
            </a:r>
            <a:r>
              <a:rPr lang="en-AU" b="0" i="1" baseline="0" dirty="0" smtClean="0"/>
              <a:t>want </a:t>
            </a:r>
            <a:r>
              <a:rPr lang="en-AU" b="0" i="0" baseline="0" dirty="0" smtClean="0"/>
              <a:t>to know… these are questions you have from either the desktop research or the </a:t>
            </a:r>
            <a:r>
              <a:rPr lang="en-AU" b="0" i="1" baseline="0" dirty="0" smtClean="0"/>
              <a:t>what we think we know </a:t>
            </a:r>
            <a:r>
              <a:rPr lang="en-AU" b="0" i="0" baseline="0" dirty="0" smtClean="0"/>
              <a:t>that you would like to get answers to, usually during user research.</a:t>
            </a:r>
          </a:p>
          <a:p>
            <a:pPr marL="171392" indent="-171392">
              <a:buFont typeface="Arial" panose="020B0604020202020204" pitchFamily="34" charset="0"/>
              <a:buChar char="•"/>
            </a:pPr>
            <a:r>
              <a:rPr lang="en-AU" b="0" i="0" baseline="0" dirty="0" smtClean="0"/>
              <a:t>Before they break into groups, tell them the rule of a good post it note: A good post it note is a short sentence, written in sharpie, with no acronyms. This means it can be read and understood easily. A bad post it note example: Treat foods. On it’s own this doesn’t mean anything. A good post it note: Parents reward good behaviour with treat foods when they are grocery shopping. Writing a good post it note makes sure your thoughts are captured in a way that is meaningful for the rest of your team and for you when you look back at it later.</a:t>
            </a:r>
          </a:p>
          <a:p>
            <a:pPr marL="171392" indent="-171392">
              <a:buFont typeface="Arial" panose="020B0604020202020204" pitchFamily="34" charset="0"/>
              <a:buChar char="•"/>
            </a:pPr>
            <a:r>
              <a:rPr lang="en-AU" b="0" i="0" baseline="0" dirty="0" smtClean="0"/>
              <a:t>Once everyone has spent a few minutes reading through the material, ask the teams to stand up and post-it note their answers to each of those questions on the butchers paper provided, grouping similar answers </a:t>
            </a: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28</a:t>
            </a:fld>
            <a:endParaRPr lang="en-AU" dirty="0">
              <a:solidFill>
                <a:prstClr val="black"/>
              </a:solidFill>
            </a:endParaRPr>
          </a:p>
        </p:txBody>
      </p:sp>
    </p:spTree>
    <p:extLst>
      <p:ext uri="{BB962C8B-B14F-4D97-AF65-F5344CB8AC3E}">
        <p14:creationId xmlns:p14="http://schemas.microsoft.com/office/powerpoint/2010/main" val="42808883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29</a:t>
            </a:fld>
            <a:endParaRPr lang="en-AU" dirty="0"/>
          </a:p>
        </p:txBody>
      </p:sp>
    </p:spTree>
    <p:extLst>
      <p:ext uri="{BB962C8B-B14F-4D97-AF65-F5344CB8AC3E}">
        <p14:creationId xmlns:p14="http://schemas.microsoft.com/office/powerpoint/2010/main" val="1344383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Timing: </a:t>
            </a:r>
            <a:r>
              <a:rPr lang="en-AU" dirty="0"/>
              <a:t>10 minutes</a:t>
            </a:r>
          </a:p>
          <a:p>
            <a:endParaRPr lang="en-AU" dirty="0"/>
          </a:p>
          <a:p>
            <a:r>
              <a:rPr lang="en-AU" b="1" dirty="0"/>
              <a:t>Materials: </a:t>
            </a:r>
            <a:r>
              <a:rPr lang="en-AU" dirty="0"/>
              <a:t>Butchers paper/whiteboard with the two questions below + markers</a:t>
            </a:r>
            <a:endParaRPr lang="en-AU" b="1" dirty="0"/>
          </a:p>
          <a:p>
            <a:endParaRPr lang="en-AU" b="1" dirty="0"/>
          </a:p>
          <a:p>
            <a:r>
              <a:rPr lang="en-AU" b="1" dirty="0"/>
              <a:t>Objective: </a:t>
            </a:r>
            <a:r>
              <a:rPr lang="en-AU" dirty="0"/>
              <a:t>Understand what participants already know about HCD, what they want to learn and how that relates back to the course learning outcomes. </a:t>
            </a:r>
          </a:p>
          <a:p>
            <a:pPr defTabSz="914090">
              <a:defRPr/>
            </a:pPr>
            <a:endParaRPr lang="en-AU" dirty="0"/>
          </a:p>
          <a:p>
            <a:pPr defTabSz="914090">
              <a:defRPr/>
            </a:pPr>
            <a:r>
              <a:rPr lang="en-US" b="1" dirty="0"/>
              <a:t>A good post-it note has:</a:t>
            </a:r>
          </a:p>
          <a:p>
            <a:pPr marL="171392" indent="-171392" defTabSz="914090">
              <a:buFont typeface="Arial" panose="020B0604020202020204" pitchFamily="34" charset="0"/>
              <a:buChar char="•"/>
              <a:defRPr/>
            </a:pPr>
            <a:r>
              <a:rPr lang="en-US" dirty="0"/>
              <a:t>One idea per post-it note</a:t>
            </a:r>
          </a:p>
          <a:p>
            <a:pPr marL="171392" indent="-171392" defTabSz="914090">
              <a:buFont typeface="Arial" panose="020B0604020202020204" pitchFamily="34" charset="0"/>
              <a:buChar char="•"/>
              <a:defRPr/>
            </a:pPr>
            <a:r>
              <a:rPr lang="en-US" dirty="0"/>
              <a:t>No acronyms </a:t>
            </a:r>
          </a:p>
          <a:p>
            <a:pPr marL="171392" indent="-171392" defTabSz="914090">
              <a:buFont typeface="Arial" panose="020B0604020202020204" pitchFamily="34" charset="0"/>
              <a:buChar char="•"/>
              <a:defRPr/>
            </a:pPr>
            <a:r>
              <a:rPr lang="en-US" dirty="0"/>
              <a:t>Is a sentence / has context (i.e. “junk food” vs. “parents treat children with junk food”)</a:t>
            </a:r>
          </a:p>
          <a:p>
            <a:pPr marL="171392" indent="-171392" defTabSz="914090">
              <a:buFont typeface="Arial" panose="020B0604020202020204" pitchFamily="34" charset="0"/>
              <a:buChar char="•"/>
              <a:defRPr/>
            </a:pPr>
            <a:r>
              <a:rPr lang="en-US" dirty="0"/>
              <a:t>Uses sharpies</a:t>
            </a:r>
          </a:p>
          <a:p>
            <a:pPr defTabSz="914090">
              <a:defRPr/>
            </a:pPr>
            <a:r>
              <a:rPr lang="en-AU" b="1" dirty="0"/>
              <a:t>Steps: </a:t>
            </a:r>
          </a:p>
          <a:p>
            <a:pPr marL="228554" indent="-228554" defTabSz="914090">
              <a:buAutoNum type="arabicPeriod"/>
              <a:defRPr/>
            </a:pPr>
            <a:r>
              <a:rPr lang="en-US" b="1" dirty="0"/>
              <a:t>Walk through what makes a good post-it</a:t>
            </a:r>
          </a:p>
          <a:p>
            <a:pPr marL="228554" indent="-228554" defTabSz="914090">
              <a:buAutoNum type="arabicPeriod"/>
              <a:defRPr/>
            </a:pPr>
            <a:endParaRPr lang="en-AU" b="1" dirty="0"/>
          </a:p>
          <a:p>
            <a:pPr marL="228523" indent="-228523" defTabSz="914090">
              <a:buFontTx/>
              <a:buAutoNum type="arabicPeriod"/>
              <a:defRPr/>
            </a:pPr>
            <a:r>
              <a:rPr lang="en-US" b="1" dirty="0"/>
              <a:t>At the table, write down on post-it notes:</a:t>
            </a:r>
          </a:p>
          <a:p>
            <a:pPr marL="228523" indent="-228523" defTabSz="914090">
              <a:buFont typeface="Arial" panose="020B0604020202020204" pitchFamily="34" charset="0"/>
              <a:buChar char="•"/>
              <a:defRPr/>
            </a:pPr>
            <a:r>
              <a:rPr lang="en-AU" dirty="0"/>
              <a:t>What would you like to get out of this training </a:t>
            </a:r>
          </a:p>
          <a:p>
            <a:pPr marL="228523" indent="-228523" defTabSz="914090">
              <a:buFont typeface="Arial" panose="020B0604020202020204" pitchFamily="34" charset="0"/>
              <a:buChar char="•"/>
              <a:defRPr/>
            </a:pPr>
            <a:r>
              <a:rPr lang="en-AU" dirty="0"/>
              <a:t>How could they describe human centred design in one sentence?</a:t>
            </a:r>
          </a:p>
          <a:p>
            <a:pPr marL="171392" indent="-171392" defTabSz="914090">
              <a:buFont typeface="Arial" panose="020B0604020202020204" pitchFamily="34" charset="0"/>
              <a:buChar char="•"/>
              <a:defRPr/>
            </a:pPr>
            <a:endParaRPr lang="en-US" dirty="0"/>
          </a:p>
          <a:p>
            <a:pPr defTabSz="914090">
              <a:defRPr/>
            </a:pPr>
            <a:r>
              <a:rPr lang="en-AU" b="1" dirty="0"/>
              <a:t>3.</a:t>
            </a:r>
            <a:r>
              <a:rPr lang="en-AU" b="1" baseline="0" dirty="0"/>
              <a:t> </a:t>
            </a:r>
            <a:r>
              <a:rPr lang="en-US" b="1" dirty="0"/>
              <a:t>Go</a:t>
            </a:r>
            <a:r>
              <a:rPr lang="en-US" b="1" baseline="0" dirty="0"/>
              <a:t> around the table and each person to say their name and what department/division they’re from and share what they wrote on their post-its</a:t>
            </a:r>
            <a:endParaRPr lang="en-US" b="1" dirty="0"/>
          </a:p>
          <a:p>
            <a:pPr marL="457046" lvl="1" defTabSz="914090">
              <a:defRPr/>
            </a:pPr>
            <a:endParaRPr lang="en-US" dirty="0"/>
          </a:p>
          <a:p>
            <a:pPr defTabSz="914090">
              <a:defRPr/>
            </a:pPr>
            <a:r>
              <a:rPr lang="en-US" b="1" dirty="0"/>
              <a:t>4. Ask tables to report back on themes to the room</a:t>
            </a:r>
          </a:p>
          <a:p>
            <a:endParaRPr lang="en-AU" dirty="0"/>
          </a:p>
          <a:p>
            <a:endParaRPr lang="en-AU" b="1" dirty="0"/>
          </a:p>
        </p:txBody>
      </p:sp>
      <p:sp>
        <p:nvSpPr>
          <p:cNvPr id="4" name="Slide Number Placeholder 3"/>
          <p:cNvSpPr>
            <a:spLocks noGrp="1"/>
          </p:cNvSpPr>
          <p:nvPr>
            <p:ph type="sldNum" sz="quarter" idx="10"/>
          </p:nvPr>
        </p:nvSpPr>
        <p:spPr/>
        <p:txBody>
          <a:bodyPr/>
          <a:lstStyle/>
          <a:p>
            <a:fld id="{44111B5A-960F-4438-B680-2E8EB7729B2B}" type="slidenum">
              <a:rPr lang="en-AU" smtClean="0">
                <a:solidFill>
                  <a:prstClr val="black"/>
                </a:solidFill>
              </a:rPr>
              <a:pPr/>
              <a:t>3</a:t>
            </a:fld>
            <a:endParaRPr lang="en-AU" dirty="0">
              <a:solidFill>
                <a:prstClr val="black"/>
              </a:solidFill>
            </a:endParaRPr>
          </a:p>
        </p:txBody>
      </p:sp>
    </p:spTree>
    <p:extLst>
      <p:ext uri="{BB962C8B-B14F-4D97-AF65-F5344CB8AC3E}">
        <p14:creationId xmlns:p14="http://schemas.microsoft.com/office/powerpoint/2010/main" val="42494700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09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smtClean="0"/>
              <a:t>SPEND 5 MINUTES ON THIS SLIDE</a:t>
            </a:r>
          </a:p>
          <a:p>
            <a:pPr marL="0" marR="0" lvl="0" indent="0" algn="l" defTabSz="91409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smtClean="0"/>
          </a:p>
          <a:p>
            <a:pPr marL="0" marR="0" lvl="0" indent="0" algn="l" defTabSz="91409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1" dirty="0" smtClean="0"/>
              <a:t>Ecosystem map explanation</a:t>
            </a:r>
          </a:p>
          <a:p>
            <a:pPr marL="171392" marR="0" lvl="0" indent="-171392" algn="l" defTabSz="9140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smtClean="0"/>
              <a:t>Actors are the key players or users that operate within an ecosystem.</a:t>
            </a:r>
            <a:endParaRPr lang="en-AU" baseline="0" dirty="0" smtClean="0"/>
          </a:p>
          <a:p>
            <a:pPr marL="171392" indent="-171392" defTabSz="914090">
              <a:buFont typeface="Arial" panose="020B0604020202020204" pitchFamily="34" charset="0"/>
              <a:buChar char="•"/>
              <a:defRPr/>
            </a:pPr>
            <a:r>
              <a:rPr lang="en-AU" baseline="0" dirty="0" smtClean="0"/>
              <a:t>Ecosystem Maps (like this one) help to visualise and understand the services and relationships between services within the space (ecosystem) they operate in.</a:t>
            </a:r>
          </a:p>
          <a:p>
            <a:pPr marL="171392" indent="-171392" defTabSz="914090">
              <a:buFont typeface="Arial" panose="020B0604020202020204" pitchFamily="34" charset="0"/>
              <a:buChar char="•"/>
              <a:defRPr/>
            </a:pPr>
            <a:r>
              <a:rPr lang="en-AU" baseline="0" dirty="0" smtClean="0"/>
              <a:t>Every ecosystem element is polymorphous, by that I mean any individual element could either be an actor or a touchpoint with the space.</a:t>
            </a:r>
          </a:p>
          <a:p>
            <a:pPr marL="171392" indent="-171392" defTabSz="914090">
              <a:buFont typeface="Arial" panose="020B0604020202020204" pitchFamily="34" charset="0"/>
              <a:buChar char="•"/>
              <a:defRPr/>
            </a:pPr>
            <a:r>
              <a:rPr lang="en-AU" baseline="0" dirty="0" smtClean="0"/>
              <a:t>In this example, an existing storage company with locations across the country are looking to expand their business and switch some locations into retirement homes.</a:t>
            </a:r>
          </a:p>
          <a:p>
            <a:pPr marL="628592" lvl="1" indent="-171392" defTabSz="914090">
              <a:buFont typeface="Arial" panose="020B0604020202020204" pitchFamily="34" charset="0"/>
              <a:buChar char="•"/>
              <a:defRPr/>
            </a:pPr>
            <a:r>
              <a:rPr lang="en-AU" baseline="0" dirty="0" smtClean="0"/>
              <a:t>You can see the “storage co.” and the “seniors co.” represented in the centre of the image. By drilling down further into retirement home sector/industry and asking what services, relationships and users exist in that space, we can get a better understanding of the various elements and processes that exist within that ecosystem.</a:t>
            </a:r>
          </a:p>
          <a:p>
            <a:pPr marL="628592" lvl="1" indent="-171392" defTabSz="914090">
              <a:buFont typeface="Arial" panose="020B0604020202020204" pitchFamily="34" charset="0"/>
              <a:buChar char="•"/>
              <a:defRPr/>
            </a:pPr>
            <a:r>
              <a:rPr lang="en-AU" baseline="0" dirty="0" smtClean="0"/>
              <a:t>To be successful in converting their storage company locations into retirement home locations, the storage company needs to know what are the key needs, challenges and behaviours of the retirees who will reside in their retirement homes. By asking these questions we begin to reveal other elements or touchpoints that exist within the ecosystem:</a:t>
            </a:r>
          </a:p>
          <a:p>
            <a:pPr marL="1085792" lvl="2" indent="-171392" defTabSz="914090">
              <a:buFont typeface="Arial" panose="020B0604020202020204" pitchFamily="34" charset="0"/>
              <a:buChar char="•"/>
              <a:defRPr/>
            </a:pPr>
            <a:r>
              <a:rPr lang="en-AU" baseline="0" dirty="0" smtClean="0"/>
              <a:t>Community centres are important to retirees to provide a sense of independence and source of social engagement and activities</a:t>
            </a:r>
          </a:p>
          <a:p>
            <a:pPr marL="1085792" lvl="2" indent="-171392" defTabSz="914090">
              <a:buFont typeface="Arial" panose="020B0604020202020204" pitchFamily="34" charset="0"/>
              <a:buChar char="•"/>
              <a:defRPr/>
            </a:pPr>
            <a:r>
              <a:rPr lang="en-AU" baseline="0" dirty="0" smtClean="0"/>
              <a:t>Transport helps get retirees from A-to-B, such as from the retirement home to community centre</a:t>
            </a:r>
          </a:p>
          <a:p>
            <a:pPr marL="1085792" lvl="2" indent="-171392" defTabSz="914090">
              <a:buFont typeface="Arial" panose="020B0604020202020204" pitchFamily="34" charset="0"/>
              <a:buChar char="•"/>
              <a:defRPr/>
            </a:pPr>
            <a:r>
              <a:rPr lang="en-AU" baseline="0" dirty="0" smtClean="0"/>
              <a:t>Continual connection and relationships with family and friends also helps with the social needs of retirees</a:t>
            </a:r>
          </a:p>
          <a:p>
            <a:pPr marL="1085792" lvl="2" indent="-171392" defTabSz="914090">
              <a:buFont typeface="Arial" panose="020B0604020202020204" pitchFamily="34" charset="0"/>
              <a:buChar char="•"/>
              <a:defRPr/>
            </a:pPr>
            <a:r>
              <a:rPr lang="en-AU" baseline="0" dirty="0" smtClean="0"/>
              <a:t>Telecommunications facilitates these ongoing connections</a:t>
            </a:r>
          </a:p>
          <a:p>
            <a:pPr marL="1085792" lvl="2" indent="-171392" defTabSz="914090">
              <a:buFont typeface="Arial" panose="020B0604020202020204" pitchFamily="34" charset="0"/>
              <a:buChar char="•"/>
              <a:defRPr/>
            </a:pPr>
            <a:r>
              <a:rPr lang="en-AU" baseline="0" dirty="0" smtClean="0"/>
              <a:t>Hospitals provide the medical support and medication that retirees need to maintain health</a:t>
            </a:r>
          </a:p>
          <a:p>
            <a:pPr marL="1085792" lvl="2" indent="-171392" defTabSz="914090">
              <a:buFont typeface="Arial" panose="020B0604020202020204" pitchFamily="34" charset="0"/>
              <a:buChar char="•"/>
              <a:defRPr/>
            </a:pPr>
            <a:r>
              <a:rPr lang="en-AU" baseline="0" dirty="0" smtClean="0"/>
              <a:t>Doctors provide the medical services retirees need at the hospital</a:t>
            </a:r>
          </a:p>
          <a:p>
            <a:pPr marL="1085792" lvl="2" indent="-171392" defTabSz="914090">
              <a:buFont typeface="Arial" panose="020B0604020202020204" pitchFamily="34" charset="0"/>
              <a:buChar char="•"/>
              <a:defRPr/>
            </a:pPr>
            <a:r>
              <a:rPr lang="en-AU" baseline="0" dirty="0" smtClean="0"/>
              <a:t>Emergency medical services (EMS) help to service any unforeseen medical events</a:t>
            </a:r>
          </a:p>
          <a:p>
            <a:pPr marL="1085792" lvl="2" indent="-171392" defTabSz="914090">
              <a:buFont typeface="Arial" panose="020B0604020202020204" pitchFamily="34" charset="0"/>
              <a:buChar char="•"/>
              <a:defRPr/>
            </a:pPr>
            <a:r>
              <a:rPr lang="en-AU" baseline="0" dirty="0" smtClean="0"/>
              <a:t>Around-the-clock care is needed to service the retirees at the retirement home, e.g. food, bathing, washing, caretaker</a:t>
            </a:r>
          </a:p>
          <a:p>
            <a:pPr marL="1085792" lvl="2" indent="-171392" defTabSz="914090">
              <a:buFont typeface="Arial" panose="020B0604020202020204" pitchFamily="34" charset="0"/>
              <a:buChar char="•"/>
              <a:defRPr/>
            </a:pPr>
            <a:r>
              <a:rPr lang="en-AU" baseline="0" dirty="0" smtClean="0"/>
              <a:t>Security services help to monitor the safety of the retirees</a:t>
            </a:r>
          </a:p>
          <a:p>
            <a:pPr marL="1085792" lvl="2" indent="-171392" defTabSz="914090">
              <a:buFont typeface="Arial" panose="020B0604020202020204" pitchFamily="34" charset="0"/>
              <a:buChar char="•"/>
              <a:defRPr/>
            </a:pPr>
            <a:endParaRPr lang="en-AU" baseline="0" dirty="0" smtClean="0"/>
          </a:p>
          <a:p>
            <a:pPr marL="628592" lvl="1" indent="-171392" defTabSz="914090">
              <a:buFont typeface="Arial" panose="020B0604020202020204" pitchFamily="34" charset="0"/>
              <a:buChar char="•"/>
              <a:defRPr/>
            </a:pPr>
            <a:r>
              <a:rPr lang="en-AU" b="1" baseline="0" dirty="0" smtClean="0"/>
              <a:t>ASK THE PARTICIPANTS</a:t>
            </a:r>
          </a:p>
          <a:p>
            <a:pPr marL="1085792" lvl="2" indent="-171392" defTabSz="914090">
              <a:buFont typeface="Arial" panose="020B0604020202020204" pitchFamily="34" charset="0"/>
              <a:buChar char="•"/>
              <a:defRPr/>
            </a:pPr>
            <a:r>
              <a:rPr lang="en-AU" baseline="0" dirty="0" smtClean="0"/>
              <a:t>After explaining the retirement home ecosystem (as above) ask the participants who they think are the key actors or users that exist in the system.</a:t>
            </a:r>
          </a:p>
          <a:p>
            <a:pPr marL="1085792" lvl="2" indent="-171392" defTabSz="914090">
              <a:buFont typeface="Arial" panose="020B0604020202020204" pitchFamily="34" charset="0"/>
              <a:buChar char="•"/>
              <a:defRPr/>
            </a:pPr>
            <a:r>
              <a:rPr lang="en-AU" baseline="0" dirty="0" smtClean="0"/>
              <a:t>After giving participants a chance to identify who they think the key actors are, reveal the labels (grey circles) for each of the actors in the system.</a:t>
            </a:r>
          </a:p>
          <a:p>
            <a:pPr marL="1085792" lvl="2" indent="-171392" defTabSz="914090">
              <a:buFont typeface="Arial" panose="020B0604020202020204" pitchFamily="34" charset="0"/>
              <a:buChar char="•"/>
              <a:defRPr/>
            </a:pPr>
            <a:r>
              <a:rPr lang="en-AU" baseline="0" dirty="0" smtClean="0"/>
              <a:t>Emphasise that the actors represented here are the people that provide or are receiving the services within the ecosystem.</a:t>
            </a:r>
          </a:p>
          <a:p>
            <a:pPr marL="0" marR="0" lvl="0" indent="0" algn="l" defTabSz="91409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1" baseline="0" dirty="0" smtClean="0"/>
          </a:p>
          <a:p>
            <a:pPr marL="0" marR="0" lvl="0" indent="0" algn="l" defTabSz="91409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1" baseline="0" dirty="0" smtClean="0"/>
              <a:t>Actor map explanation</a:t>
            </a:r>
          </a:p>
          <a:p>
            <a:pPr marL="0" lvl="0" indent="0" defTabSz="914090">
              <a:buFont typeface="Arial" panose="020B0604020202020204" pitchFamily="34" charset="0"/>
              <a:buNone/>
              <a:defRPr/>
            </a:pPr>
            <a:endParaRPr lang="en-AU" baseline="0" dirty="0" smtClean="0"/>
          </a:p>
          <a:p>
            <a:pPr marL="628592" lvl="1" indent="-171392" defTabSz="914090">
              <a:buFont typeface="Arial" panose="020B0604020202020204" pitchFamily="34" charset="0"/>
              <a:buChar char="•"/>
              <a:defRPr/>
            </a:pPr>
            <a:r>
              <a:rPr lang="en-AU" baseline="0" dirty="0" smtClean="0"/>
              <a:t>Reveal the bullseye (top right-hand corner). Actor mapping using a bullseye as seen here is another way to get an understanding of the actors or users that exist with the ecosystem or problem space that you are researching.</a:t>
            </a:r>
          </a:p>
          <a:p>
            <a:pPr marL="628592" lvl="1" indent="-171392" defTabSz="914090">
              <a:buFont typeface="Arial" panose="020B0604020202020204" pitchFamily="34" charset="0"/>
              <a:buChar char="•"/>
              <a:defRPr/>
            </a:pPr>
            <a:r>
              <a:rPr lang="en-AU" baseline="0" dirty="0" smtClean="0"/>
              <a:t>Actors can be identified as primary, secondary or tertiary. This classification identifies what users or actors are directly influenced by the problem or challenge that you are trying to solve at the centre of the bullseye. Those who are less impacted or indirectly influenced by the problem progressively fill the outer rings of the bullseye, with those being the least impacted occurring the furthest away from the centre of the bullseye.</a:t>
            </a:r>
          </a:p>
          <a:p>
            <a:pPr marL="628592" lvl="1" indent="-171392" defTabSz="914090">
              <a:buFont typeface="Arial" panose="020B0604020202020204" pitchFamily="34" charset="0"/>
              <a:buChar char="•"/>
              <a:defRPr/>
            </a:pPr>
            <a:endParaRPr lang="en-AU" baseline="0" dirty="0" smtClean="0"/>
          </a:p>
          <a:p>
            <a:pPr marL="628592" marR="0" lvl="1" indent="-171392" algn="l" defTabSz="91409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baseline="0" dirty="0" smtClean="0"/>
              <a:t>ASK THE PARTICIPANTS</a:t>
            </a:r>
          </a:p>
          <a:p>
            <a:pPr marL="1085792" lvl="2" indent="-171392" defTabSz="914090">
              <a:buFont typeface="Arial" panose="020B0604020202020204" pitchFamily="34" charset="0"/>
              <a:buChar char="•"/>
              <a:defRPr/>
            </a:pPr>
            <a:r>
              <a:rPr lang="en-AU" baseline="0" dirty="0" smtClean="0"/>
              <a:t>After giving this explanation (as above), ask the participants who they think are the primary, secondary and tertiary actors in this retirement home ecosystem.</a:t>
            </a:r>
          </a:p>
          <a:p>
            <a:pPr marL="1085792" lvl="2" indent="-171392" defTabSz="914090">
              <a:buFont typeface="Arial" panose="020B0604020202020204" pitchFamily="34" charset="0"/>
              <a:buChar char="•"/>
              <a:defRPr/>
            </a:pPr>
            <a:r>
              <a:rPr lang="en-AU" baseline="0" dirty="0" smtClean="0"/>
              <a:t>After giving participants a chance to identify who they think are the primary (pink circles), secondary (dark blue circles) and tertiary (light blue) actors, reveal the labels to indicate where each of the actors or user groups are positioned within the bullseye.</a:t>
            </a:r>
          </a:p>
          <a:p>
            <a:pPr marL="1085792" lvl="2" indent="-171392" defTabSz="914090">
              <a:buFont typeface="Arial" panose="020B0604020202020204" pitchFamily="34" charset="0"/>
              <a:buChar char="•"/>
              <a:defRPr/>
            </a:pPr>
            <a:r>
              <a:rPr lang="en-AU" baseline="0" dirty="0" smtClean="0"/>
              <a:t>Emphasise that the:</a:t>
            </a:r>
          </a:p>
          <a:p>
            <a:pPr marL="1542992" lvl="3" indent="-171392" defTabSz="914090">
              <a:buFont typeface="Arial" panose="020B0604020202020204" pitchFamily="34" charset="0"/>
              <a:buChar char="•"/>
              <a:defRPr/>
            </a:pPr>
            <a:r>
              <a:rPr lang="en-AU" baseline="0" dirty="0" smtClean="0"/>
              <a:t>Retirees exist at the centre because they are the final recipients actually being serviced by the retirement homes</a:t>
            </a:r>
          </a:p>
          <a:p>
            <a:pPr marL="1542992" lvl="3" indent="-171392" defTabSz="914090">
              <a:buFont typeface="Arial" panose="020B0604020202020204" pitchFamily="34" charset="0"/>
              <a:buChar char="•"/>
              <a:defRPr/>
            </a:pPr>
            <a:r>
              <a:rPr lang="en-AU" baseline="0" dirty="0" smtClean="0"/>
              <a:t>The storage company is secondary because they are the ones directly providing the service to the retirees</a:t>
            </a:r>
          </a:p>
          <a:p>
            <a:pPr marL="1542992" lvl="3" indent="-171392" defTabSz="914090">
              <a:buFont typeface="Arial" panose="020B0604020202020204" pitchFamily="34" charset="0"/>
              <a:buChar char="•"/>
              <a:defRPr/>
            </a:pPr>
            <a:r>
              <a:rPr lang="en-AU" baseline="0" dirty="0" smtClean="0"/>
              <a:t>Remaining actors are tertiary because they provide services that allow the storage company, now retirement home, to support the various needs of the retirees while residing at the retirement home</a:t>
            </a:r>
          </a:p>
          <a:p>
            <a:pPr marL="171392" indent="-171392" defTabSz="914090">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30</a:t>
            </a:fld>
            <a:endParaRPr lang="en-AU" dirty="0">
              <a:solidFill>
                <a:prstClr val="black"/>
              </a:solidFill>
            </a:endParaRPr>
          </a:p>
        </p:txBody>
      </p:sp>
    </p:spTree>
    <p:extLst>
      <p:ext uri="{BB962C8B-B14F-4D97-AF65-F5344CB8AC3E}">
        <p14:creationId xmlns:p14="http://schemas.microsoft.com/office/powerpoint/2010/main" val="713277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Introduction</a:t>
            </a:r>
          </a:p>
          <a:p>
            <a:pPr defTabSz="914217">
              <a:defRPr/>
            </a:pPr>
            <a:r>
              <a:rPr lang="en-AU" dirty="0" smtClean="0"/>
              <a:t>Creating an actor map helps us to understand the problem ecosystem and identify key stakeholders to engage with for our research</a:t>
            </a:r>
          </a:p>
          <a:p>
            <a:endParaRPr lang="en-AU" b="0" baseline="0" dirty="0" smtClean="0"/>
          </a:p>
          <a:p>
            <a:r>
              <a:rPr lang="en-AU" b="1" baseline="0" dirty="0" smtClean="0"/>
              <a:t>Materials: </a:t>
            </a:r>
            <a:r>
              <a:rPr lang="en-AU" b="0" baseline="0" dirty="0" smtClean="0"/>
              <a:t>1 x butchers paper for each team, stuck up on a wall or whiteboard, with three concentric circles drawn on</a:t>
            </a:r>
            <a:endParaRPr lang="en-AU" b="1" baseline="0" dirty="0" smtClean="0"/>
          </a:p>
          <a:p>
            <a:pPr marL="171392" indent="-171392">
              <a:buFont typeface="Arial" panose="020B0604020202020204" pitchFamily="34" charset="0"/>
              <a:buChar char="•"/>
            </a:pPr>
            <a:endParaRPr lang="en-AU" b="0" baseline="0" dirty="0" smtClean="0"/>
          </a:p>
          <a:p>
            <a:r>
              <a:rPr lang="en-AU" b="1" baseline="0" dirty="0" smtClean="0"/>
              <a:t>Timing: </a:t>
            </a:r>
            <a:r>
              <a:rPr lang="en-AU" b="0" baseline="0" dirty="0" smtClean="0"/>
              <a:t>10 minutes </a:t>
            </a:r>
            <a:endParaRPr lang="en-AU" b="1" baseline="0" dirty="0" smtClean="0"/>
          </a:p>
          <a:p>
            <a:endParaRPr lang="en-AU" b="0" baseline="0" dirty="0" smtClean="0"/>
          </a:p>
          <a:p>
            <a:r>
              <a:rPr lang="en-AU" b="1" baseline="0" dirty="0" smtClean="0"/>
              <a:t>Steps </a:t>
            </a:r>
          </a:p>
          <a:p>
            <a:r>
              <a:rPr lang="en-US" b="0" baseline="0" dirty="0" smtClean="0"/>
              <a:t>Agree on your key user, noting that it will be important to interview people from your group of users as part of the work. Since user research will have to be done with the people in the room, it’s important to pick a relevant key user group, e.g. public servants.</a:t>
            </a:r>
          </a:p>
          <a:p>
            <a:r>
              <a:rPr lang="en-US" b="0" baseline="0" dirty="0" smtClean="0"/>
              <a:t>Brainstorm other people who are involved in your problem, and place them on the map to show how close they are to your core user in the context of the issue at hand.</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31</a:t>
            </a:fld>
            <a:endParaRPr lang="en-AU" dirty="0">
              <a:solidFill>
                <a:prstClr val="black"/>
              </a:solidFill>
            </a:endParaRPr>
          </a:p>
        </p:txBody>
      </p:sp>
    </p:spTree>
    <p:extLst>
      <p:ext uri="{BB962C8B-B14F-4D97-AF65-F5344CB8AC3E}">
        <p14:creationId xmlns:p14="http://schemas.microsoft.com/office/powerpoint/2010/main" val="3369234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32</a:t>
            </a:fld>
            <a:endParaRPr lang="en-AU" dirty="0"/>
          </a:p>
        </p:txBody>
      </p:sp>
    </p:spTree>
    <p:extLst>
      <p:ext uri="{BB962C8B-B14F-4D97-AF65-F5344CB8AC3E}">
        <p14:creationId xmlns:p14="http://schemas.microsoft.com/office/powerpoint/2010/main" val="40023651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Notes: </a:t>
            </a:r>
          </a:p>
          <a:p>
            <a:pPr marL="171392" indent="-171392">
              <a:buFont typeface="Arial" panose="020B0604020202020204" pitchFamily="34" charset="0"/>
              <a:buChar char="•"/>
            </a:pPr>
            <a:endParaRPr lang="en-AU" b="0" baseline="0" dirty="0" smtClean="0"/>
          </a:p>
          <a:p>
            <a:pPr marL="171392" indent="-171392">
              <a:buFont typeface="Arial" panose="020B0604020202020204" pitchFamily="34" charset="0"/>
              <a:buChar char="•"/>
            </a:pPr>
            <a:r>
              <a:rPr lang="en-AU" dirty="0"/>
              <a:t>The outcome could </a:t>
            </a:r>
            <a:r>
              <a:rPr lang="en-AU" b="1" dirty="0">
                <a:solidFill>
                  <a:srgbClr val="77AA41"/>
                </a:solidFill>
              </a:rPr>
              <a:t>provide them with companionship to make them feel less isolated and assimilate into their new environment</a:t>
            </a:r>
            <a:endParaRPr lang="en-AU" b="0" dirty="0" smtClean="0"/>
          </a:p>
          <a:p>
            <a:pPr marL="171392" indent="-171392">
              <a:buFont typeface="Arial" panose="020B0604020202020204" pitchFamily="34" charset="0"/>
              <a:buChar char="•"/>
            </a:pPr>
            <a:endParaRPr lang="en-AU" b="0" dirty="0" smtClean="0"/>
          </a:p>
          <a:p>
            <a:pPr marL="171392" indent="-171392">
              <a:buFont typeface="Arial" panose="020B0604020202020204" pitchFamily="34" charset="0"/>
              <a:buChar char="•"/>
            </a:pPr>
            <a:r>
              <a:rPr lang="en-AU" b="0" dirty="0" smtClean="0"/>
              <a:t>The next activity we’re going to do is write a Problem Statement</a:t>
            </a:r>
          </a:p>
          <a:p>
            <a:pPr marL="171392" indent="-171392">
              <a:buFont typeface="Arial" panose="020B0604020202020204" pitchFamily="34" charset="0"/>
              <a:buChar char="•"/>
            </a:pPr>
            <a:r>
              <a:rPr lang="en-AU" b="0" dirty="0" smtClean="0"/>
              <a:t>A Problem Statement helps</a:t>
            </a:r>
            <a:r>
              <a:rPr lang="en-AU" b="0" baseline="0" dirty="0" smtClean="0"/>
              <a:t> you to be specific about the problem you’re trying to solve</a:t>
            </a:r>
          </a:p>
          <a:p>
            <a:pPr marL="171392" indent="-171392">
              <a:buFont typeface="Arial" panose="020B0604020202020204" pitchFamily="34" charset="0"/>
              <a:buChar char="•"/>
            </a:pPr>
            <a:r>
              <a:rPr lang="en-AU" b="0" baseline="0" dirty="0" smtClean="0"/>
              <a:t>This is an example whereby a research team discovered that many nursing home residents liked visits from companion dogs but instead of focusing on dogs as a solution they focused on companionship.</a:t>
            </a:r>
          </a:p>
          <a:p>
            <a:pPr marL="171392" indent="-171392">
              <a:buFont typeface="Arial" panose="020B0604020202020204" pitchFamily="34" charset="0"/>
              <a:buChar char="•"/>
            </a:pPr>
            <a:r>
              <a:rPr lang="en-AU" b="0" baseline="0" dirty="0" smtClean="0"/>
              <a:t>When you come up with your Problem Statement you will likely go through a number of iterations and refinements</a:t>
            </a:r>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33</a:t>
            </a:fld>
            <a:endParaRPr lang="en-AU" dirty="0">
              <a:solidFill>
                <a:prstClr val="black"/>
              </a:solidFill>
            </a:endParaRPr>
          </a:p>
        </p:txBody>
      </p:sp>
    </p:spTree>
    <p:extLst>
      <p:ext uri="{BB962C8B-B14F-4D97-AF65-F5344CB8AC3E}">
        <p14:creationId xmlns:p14="http://schemas.microsoft.com/office/powerpoint/2010/main" val="8020066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AU" b="1" dirty="0" smtClean="0"/>
              <a:t>2 minutes</a:t>
            </a:r>
            <a:endParaRPr lang="en-AU" b="1" dirty="0"/>
          </a:p>
          <a:p>
            <a:pPr lvl="1"/>
            <a:endParaRPr lang="en-AU" b="1" dirty="0"/>
          </a:p>
          <a:p>
            <a:pPr lvl="1"/>
            <a:r>
              <a:rPr lang="en-AU" b="1" dirty="0"/>
              <a:t>Objective:</a:t>
            </a:r>
            <a:r>
              <a:rPr lang="en-AU" b="1" baseline="0" dirty="0"/>
              <a:t> </a:t>
            </a:r>
            <a:r>
              <a:rPr lang="en-AU" b="0" baseline="0" dirty="0"/>
              <a:t>Participants </a:t>
            </a:r>
            <a:r>
              <a:rPr lang="en-AU" dirty="0" smtClean="0"/>
              <a:t>brainstorm Who</a:t>
            </a:r>
            <a:endParaRPr lang="en-AU" b="0" baseline="0" dirty="0"/>
          </a:p>
          <a:p>
            <a:pPr lvl="1"/>
            <a:endParaRPr lang="en-AU" b="0" baseline="0" dirty="0"/>
          </a:p>
          <a:p>
            <a:pPr lvl="1"/>
            <a:r>
              <a:rPr lang="en-AU" b="1" baseline="0" dirty="0"/>
              <a:t>Materials: </a:t>
            </a:r>
            <a:r>
              <a:rPr lang="en-AU" b="0" baseline="0" dirty="0"/>
              <a:t>Butchers paper + pens for each team. Keep this slide on the screen as prompts</a:t>
            </a:r>
            <a:endParaRPr lang="en-AU" b="1" baseline="0" dirty="0"/>
          </a:p>
          <a:p>
            <a:pPr lvl="1"/>
            <a:endParaRPr lang="en-AU" b="1" baseline="0" dirty="0"/>
          </a:p>
          <a:p>
            <a:pPr lvl="1"/>
            <a:r>
              <a:rPr lang="en-AU" b="1" baseline="0" dirty="0" smtClean="0"/>
              <a:t>Steps</a:t>
            </a:r>
            <a:r>
              <a:rPr lang="en-AU" b="1" baseline="0" dirty="0"/>
              <a:t>:</a:t>
            </a:r>
          </a:p>
          <a:p>
            <a:pPr marL="685567" lvl="1" indent="-228523">
              <a:buAutoNum type="arabicPeriod"/>
            </a:pPr>
            <a:r>
              <a:rPr lang="en-AU" dirty="0" smtClean="0"/>
              <a:t>Add APS staff to the </a:t>
            </a:r>
            <a:r>
              <a:rPr lang="en-AU" b="1" dirty="0" smtClean="0"/>
              <a:t>Who</a:t>
            </a:r>
            <a:r>
              <a:rPr lang="en-AU" b="0" baseline="0" dirty="0" smtClean="0"/>
              <a:t> quadrant of the butchers paper</a:t>
            </a:r>
            <a:endParaRPr lang="en-AU" b="0" baseline="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34</a:t>
            </a:fld>
            <a:endParaRPr lang="en-AU" dirty="0">
              <a:solidFill>
                <a:prstClr val="black"/>
              </a:solidFill>
            </a:endParaRPr>
          </a:p>
        </p:txBody>
      </p:sp>
    </p:spTree>
    <p:extLst>
      <p:ext uri="{BB962C8B-B14F-4D97-AF65-F5344CB8AC3E}">
        <p14:creationId xmlns:p14="http://schemas.microsoft.com/office/powerpoint/2010/main" val="15810188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AU" b="1" dirty="0" smtClean="0"/>
              <a:t>5 minutes</a:t>
            </a:r>
            <a:endParaRPr lang="en-AU" b="1" dirty="0"/>
          </a:p>
          <a:p>
            <a:pPr lvl="1"/>
            <a:endParaRPr lang="en-AU" b="1" dirty="0"/>
          </a:p>
          <a:p>
            <a:pPr lvl="1"/>
            <a:r>
              <a:rPr lang="en-AU" b="1" dirty="0"/>
              <a:t>Objective:</a:t>
            </a:r>
            <a:r>
              <a:rPr lang="en-AU" b="1" baseline="0" dirty="0"/>
              <a:t> </a:t>
            </a:r>
            <a:r>
              <a:rPr lang="en-AU" b="0" baseline="0" dirty="0"/>
              <a:t>Participants </a:t>
            </a:r>
            <a:r>
              <a:rPr lang="en-AU" dirty="0" smtClean="0"/>
              <a:t>brainstorm What</a:t>
            </a:r>
            <a:endParaRPr lang="en-AU" b="0" baseline="0" dirty="0"/>
          </a:p>
          <a:p>
            <a:pPr lvl="1"/>
            <a:endParaRPr lang="en-AU" b="0" baseline="0" dirty="0"/>
          </a:p>
          <a:p>
            <a:pPr lvl="1"/>
            <a:r>
              <a:rPr lang="en-AU" b="1" baseline="0" dirty="0" smtClean="0"/>
              <a:t>Materials: </a:t>
            </a:r>
            <a:r>
              <a:rPr lang="en-AU" b="0" baseline="0" dirty="0" smtClean="0"/>
              <a:t>Butchers paper + pens for each team. Keep this slide on the screen as prompts</a:t>
            </a:r>
            <a:endParaRPr lang="en-AU" b="1" baseline="0" dirty="0" smtClean="0"/>
          </a:p>
          <a:p>
            <a:pPr lvl="1"/>
            <a:endParaRPr lang="en-AU" b="1" baseline="0" dirty="0" smtClean="0"/>
          </a:p>
          <a:p>
            <a:pPr lvl="1"/>
            <a:r>
              <a:rPr lang="en-AU" b="1" baseline="0" dirty="0" smtClean="0"/>
              <a:t>Steps:</a:t>
            </a:r>
          </a:p>
          <a:p>
            <a:pPr marL="685567" lvl="1" indent="-228523">
              <a:buAutoNum type="arabicPeriod"/>
            </a:pPr>
            <a:r>
              <a:rPr lang="en-AU" dirty="0" smtClean="0"/>
              <a:t>As a team add to the </a:t>
            </a:r>
            <a:r>
              <a:rPr lang="en-AU" b="1" dirty="0" smtClean="0"/>
              <a:t>What</a:t>
            </a:r>
            <a:r>
              <a:rPr lang="en-AU" b="1" baseline="0" dirty="0" smtClean="0"/>
              <a:t> </a:t>
            </a:r>
            <a:r>
              <a:rPr lang="en-AU" b="0" baseline="0" dirty="0" smtClean="0"/>
              <a:t>quadrant of the butchers paper</a:t>
            </a:r>
            <a:endParaRPr lang="en-AU" b="0" baseline="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35</a:t>
            </a:fld>
            <a:endParaRPr lang="en-AU" dirty="0">
              <a:solidFill>
                <a:prstClr val="black"/>
              </a:solidFill>
            </a:endParaRPr>
          </a:p>
        </p:txBody>
      </p:sp>
    </p:spTree>
    <p:extLst>
      <p:ext uri="{BB962C8B-B14F-4D97-AF65-F5344CB8AC3E}">
        <p14:creationId xmlns:p14="http://schemas.microsoft.com/office/powerpoint/2010/main" val="19935710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AU" b="1" dirty="0" smtClean="0"/>
              <a:t>5 minutes</a:t>
            </a:r>
            <a:endParaRPr lang="en-AU" b="1" dirty="0"/>
          </a:p>
          <a:p>
            <a:pPr lvl="1"/>
            <a:endParaRPr lang="en-AU" b="1" dirty="0"/>
          </a:p>
          <a:p>
            <a:pPr lvl="1"/>
            <a:r>
              <a:rPr lang="en-AU" b="1" dirty="0"/>
              <a:t>Objective:</a:t>
            </a:r>
            <a:r>
              <a:rPr lang="en-AU" b="1" baseline="0" dirty="0"/>
              <a:t> </a:t>
            </a:r>
            <a:r>
              <a:rPr lang="en-AU" b="0" baseline="0" dirty="0"/>
              <a:t>Participants </a:t>
            </a:r>
            <a:r>
              <a:rPr lang="en-AU" dirty="0" smtClean="0"/>
              <a:t>brainstorm Where</a:t>
            </a:r>
            <a:endParaRPr lang="en-AU" b="0" baseline="0" dirty="0"/>
          </a:p>
          <a:p>
            <a:pPr lvl="1"/>
            <a:endParaRPr lang="en-AU" b="0" baseline="0" dirty="0"/>
          </a:p>
          <a:p>
            <a:pPr lvl="1"/>
            <a:r>
              <a:rPr lang="en-AU" b="1" baseline="0" dirty="0" smtClean="0"/>
              <a:t>Materials: </a:t>
            </a:r>
            <a:r>
              <a:rPr lang="en-AU" b="0" baseline="0" dirty="0" smtClean="0"/>
              <a:t>Butchers paper + pens for each team. Keep this slide on the screen as prompts</a:t>
            </a:r>
            <a:endParaRPr lang="en-AU" b="1" baseline="0" dirty="0" smtClean="0"/>
          </a:p>
          <a:p>
            <a:pPr lvl="1"/>
            <a:endParaRPr lang="en-AU" b="1" baseline="0" dirty="0" smtClean="0"/>
          </a:p>
          <a:p>
            <a:pPr lvl="1"/>
            <a:r>
              <a:rPr lang="en-AU" b="1" baseline="0" dirty="0" smtClean="0"/>
              <a:t>Steps:</a:t>
            </a:r>
          </a:p>
          <a:p>
            <a:pPr marL="685567" lvl="1" indent="-228523">
              <a:buAutoNum type="arabicPeriod"/>
            </a:pPr>
            <a:r>
              <a:rPr lang="en-AU" dirty="0" smtClean="0"/>
              <a:t>As a team add to the </a:t>
            </a:r>
            <a:r>
              <a:rPr lang="en-AU" b="1" dirty="0" smtClean="0"/>
              <a:t>Where </a:t>
            </a:r>
            <a:r>
              <a:rPr lang="en-AU" b="0" baseline="0" dirty="0" smtClean="0"/>
              <a:t>quadrant of the butchers paper</a:t>
            </a:r>
            <a:endParaRPr lang="en-AU" b="0" baseline="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36</a:t>
            </a:fld>
            <a:endParaRPr lang="en-AU" dirty="0">
              <a:solidFill>
                <a:prstClr val="black"/>
              </a:solidFill>
            </a:endParaRPr>
          </a:p>
        </p:txBody>
      </p:sp>
    </p:spTree>
    <p:extLst>
      <p:ext uri="{BB962C8B-B14F-4D97-AF65-F5344CB8AC3E}">
        <p14:creationId xmlns:p14="http://schemas.microsoft.com/office/powerpoint/2010/main" val="30235098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AU" b="1" dirty="0" smtClean="0"/>
              <a:t>5 minutes</a:t>
            </a:r>
            <a:endParaRPr lang="en-AU" b="1" dirty="0"/>
          </a:p>
          <a:p>
            <a:pPr lvl="1"/>
            <a:endParaRPr lang="en-AU" b="1" dirty="0"/>
          </a:p>
          <a:p>
            <a:pPr lvl="1"/>
            <a:r>
              <a:rPr lang="en-AU" b="1" dirty="0"/>
              <a:t>Objective:</a:t>
            </a:r>
            <a:r>
              <a:rPr lang="en-AU" b="1" baseline="0" dirty="0"/>
              <a:t> </a:t>
            </a:r>
            <a:r>
              <a:rPr lang="en-AU" b="0" baseline="0" dirty="0"/>
              <a:t>Participants </a:t>
            </a:r>
            <a:r>
              <a:rPr lang="en-AU" dirty="0" smtClean="0"/>
              <a:t>brainstorm</a:t>
            </a:r>
            <a:r>
              <a:rPr lang="en-AU" baseline="0" dirty="0" smtClean="0"/>
              <a:t> Why</a:t>
            </a:r>
            <a:endParaRPr lang="en-AU" b="0" baseline="0" dirty="0"/>
          </a:p>
          <a:p>
            <a:pPr lvl="1"/>
            <a:endParaRPr lang="en-AU" b="0" baseline="0" dirty="0"/>
          </a:p>
          <a:p>
            <a:pPr lvl="1"/>
            <a:r>
              <a:rPr lang="en-AU" b="1" baseline="0" dirty="0" smtClean="0"/>
              <a:t>Materials: </a:t>
            </a:r>
            <a:r>
              <a:rPr lang="en-AU" b="0" baseline="0" dirty="0" smtClean="0"/>
              <a:t>Butchers paper + pens for each team. Keep this slide on the screen as prompts</a:t>
            </a:r>
            <a:endParaRPr lang="en-AU" b="1" baseline="0" dirty="0" smtClean="0"/>
          </a:p>
          <a:p>
            <a:pPr lvl="1"/>
            <a:endParaRPr lang="en-AU" b="1" baseline="0" dirty="0" smtClean="0"/>
          </a:p>
          <a:p>
            <a:pPr lvl="1"/>
            <a:r>
              <a:rPr lang="en-AU" b="1" baseline="0" dirty="0" smtClean="0"/>
              <a:t>Steps:</a:t>
            </a:r>
          </a:p>
          <a:p>
            <a:pPr marL="685567" lvl="1" indent="-228523">
              <a:buAutoNum type="arabicPeriod"/>
            </a:pPr>
            <a:r>
              <a:rPr lang="en-AU" dirty="0" smtClean="0"/>
              <a:t>As a team add to the </a:t>
            </a:r>
            <a:r>
              <a:rPr lang="en-AU" b="1" dirty="0" smtClean="0"/>
              <a:t>Why </a:t>
            </a:r>
            <a:r>
              <a:rPr lang="en-AU" b="0" baseline="0" dirty="0" smtClean="0"/>
              <a:t>quadrant of the butchers paper</a:t>
            </a:r>
            <a:endParaRPr lang="en-AU" b="0" baseline="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37</a:t>
            </a:fld>
            <a:endParaRPr lang="en-AU" dirty="0">
              <a:solidFill>
                <a:prstClr val="black"/>
              </a:solidFill>
            </a:endParaRPr>
          </a:p>
        </p:txBody>
      </p:sp>
    </p:spTree>
    <p:extLst>
      <p:ext uri="{BB962C8B-B14F-4D97-AF65-F5344CB8AC3E}">
        <p14:creationId xmlns:p14="http://schemas.microsoft.com/office/powerpoint/2010/main" val="3272867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045" lvl="1" defTabSz="914217">
              <a:defRPr/>
            </a:pPr>
            <a:r>
              <a:rPr lang="en-AU" b="1" baseline="0" dirty="0" smtClean="0"/>
              <a:t>*make sure ‘the why’ is anchored in a ‘so what’ so that the solution isn’t too broad and it speaks to the best outcome for the user </a:t>
            </a:r>
          </a:p>
          <a:p>
            <a:pPr marL="457045" lvl="1" defTabSz="914217">
              <a:defRPr/>
            </a:pPr>
            <a:endParaRPr lang="en-AU" b="1" baseline="0" dirty="0" smtClean="0"/>
          </a:p>
          <a:p>
            <a:pPr marL="457045" lvl="1" defTabSz="914217">
              <a:defRPr/>
            </a:pPr>
            <a:r>
              <a:rPr lang="en-AU" b="1" baseline="0" dirty="0" smtClean="0"/>
              <a:t>15 minutes </a:t>
            </a:r>
          </a:p>
          <a:p>
            <a:pPr marL="457045" lvl="1" defTabSz="914217">
              <a:defRPr/>
            </a:pPr>
            <a:r>
              <a:rPr lang="en-AU" b="1" baseline="0" dirty="0" smtClean="0"/>
              <a:t>Steps: </a:t>
            </a:r>
            <a:r>
              <a:rPr lang="en-AU" dirty="0" smtClean="0"/>
              <a:t>Ask people (or each group) to stick their best sticky notes on the whiteboard in the corresponding area. </a:t>
            </a:r>
          </a:p>
          <a:p>
            <a:r>
              <a:rPr lang="en-AU" dirty="0" smtClean="0"/>
              <a:t>	If you have a lot of material gathered in each of the 4W areas, give everyone a sticky-dot or marker and put one vote on a sticky-note in each "W" to allow 	the most relevant or significant material to come to the surface. </a:t>
            </a:r>
          </a:p>
          <a:p>
            <a:r>
              <a:rPr lang="en-AU" dirty="0" smtClean="0"/>
              <a:t>	As a full group, explore each area and try to reach consensus. Which two points in each area are the most revealing? Are there further questions to 	research?</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38</a:t>
            </a:fld>
            <a:endParaRPr lang="en-AU" dirty="0">
              <a:solidFill>
                <a:prstClr val="black"/>
              </a:solidFill>
            </a:endParaRPr>
          </a:p>
        </p:txBody>
      </p:sp>
    </p:spTree>
    <p:extLst>
      <p:ext uri="{BB962C8B-B14F-4D97-AF65-F5344CB8AC3E}">
        <p14:creationId xmlns:p14="http://schemas.microsoft.com/office/powerpoint/2010/main" val="10476401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principals of a really strong </a:t>
            </a:r>
            <a:r>
              <a:rPr lang="en-AU" dirty="0" smtClean="0"/>
              <a:t>Problem Statement are </a:t>
            </a:r>
            <a:r>
              <a:rPr lang="en-AU" dirty="0"/>
              <a:t>to:</a:t>
            </a:r>
          </a:p>
          <a:p>
            <a:pPr marL="171392" indent="-171392">
              <a:buFont typeface="Arial" panose="020B0604020202020204" pitchFamily="34" charset="0"/>
              <a:buChar char="•"/>
            </a:pPr>
            <a:r>
              <a:rPr lang="en-AU" b="1" dirty="0" smtClean="0"/>
              <a:t>Make </a:t>
            </a:r>
            <a:r>
              <a:rPr lang="en-AU" b="1" dirty="0"/>
              <a:t>it human</a:t>
            </a:r>
            <a:r>
              <a:rPr lang="en-AU" dirty="0"/>
              <a:t>: have a user somewhere in the </a:t>
            </a:r>
            <a:r>
              <a:rPr lang="en-AU" dirty="0" smtClean="0"/>
              <a:t>problem statement.</a:t>
            </a:r>
          </a:p>
          <a:p>
            <a:pPr marL="171392" indent="-171392">
              <a:buFont typeface="Arial" panose="020B0604020202020204" pitchFamily="34" charset="0"/>
              <a:buChar char="•"/>
            </a:pPr>
            <a:r>
              <a:rPr lang="en-AU" b="1" dirty="0" smtClean="0"/>
              <a:t>Broad</a:t>
            </a:r>
            <a:r>
              <a:rPr lang="en-AU" b="1" baseline="0" dirty="0" smtClean="0"/>
              <a:t> enough for creative freedom:</a:t>
            </a:r>
            <a:r>
              <a:rPr lang="en-AU" b="0" baseline="0" dirty="0" smtClean="0"/>
              <a:t> the problem shouldn’t provide too much focus or list methods towards the solution.</a:t>
            </a:r>
          </a:p>
          <a:p>
            <a:pPr marL="171392" indent="-171392">
              <a:buFont typeface="Arial" panose="020B0604020202020204" pitchFamily="34" charset="0"/>
              <a:buChar char="•"/>
            </a:pPr>
            <a:r>
              <a:rPr lang="en-AU" b="1" baseline="0" dirty="0" smtClean="0"/>
              <a:t>Narrow enough to make it manageable</a:t>
            </a:r>
            <a:r>
              <a:rPr lang="en-AU" b="0" baseline="0" dirty="0" smtClean="0"/>
              <a:t>: on the other hand too broad a state e.g. ‘improve the human condition’ can make your team feel overwhelmed.</a:t>
            </a:r>
            <a:endParaRPr lang="en-AU" b="1" dirty="0"/>
          </a:p>
          <a:p>
            <a:pPr marL="171392" indent="-171392">
              <a:buFont typeface="Arial" panose="020B0604020202020204" pitchFamily="34" charset="0"/>
              <a:buChar char="•"/>
            </a:pPr>
            <a:r>
              <a:rPr lang="en-AU" b="1" dirty="0"/>
              <a:t>Make sure the solution isn't baked in</a:t>
            </a:r>
          </a:p>
          <a:p>
            <a:pPr marL="628437" lvl="1" indent="-171392">
              <a:buFont typeface="Arial" panose="020B0604020202020204" pitchFamily="34" charset="0"/>
              <a:buChar char="•"/>
            </a:pPr>
            <a:r>
              <a:rPr lang="en-AU" dirty="0"/>
              <a:t>When you think about the example of </a:t>
            </a:r>
            <a:r>
              <a:rPr lang="en-AU" dirty="0" smtClean="0"/>
              <a:t>the Mental</a:t>
            </a:r>
            <a:r>
              <a:rPr lang="en-AU" baseline="0" dirty="0" smtClean="0"/>
              <a:t> Health Discovery Project</a:t>
            </a:r>
            <a:r>
              <a:rPr lang="en-AU" dirty="0" smtClean="0"/>
              <a:t>, </a:t>
            </a:r>
            <a:r>
              <a:rPr lang="en-AU" dirty="0"/>
              <a:t>if the </a:t>
            </a:r>
            <a:r>
              <a:rPr lang="en-AU" dirty="0" smtClean="0"/>
              <a:t>Focus Question </a:t>
            </a:r>
            <a:r>
              <a:rPr lang="en-AU" dirty="0"/>
              <a:t>was </a:t>
            </a:r>
            <a:r>
              <a:rPr lang="en-AU" dirty="0" smtClean="0"/>
              <a:t>“How might we improve</a:t>
            </a:r>
            <a:r>
              <a:rPr lang="en-AU" baseline="0" dirty="0" smtClean="0"/>
              <a:t> the department for people with a disability</a:t>
            </a:r>
            <a:r>
              <a:rPr lang="en-AU" dirty="0" smtClean="0"/>
              <a:t>” </a:t>
            </a:r>
            <a:r>
              <a:rPr lang="en-AU" dirty="0"/>
              <a:t>it might have limited their thinking too much. </a:t>
            </a:r>
          </a:p>
          <a:p>
            <a:pPr marL="171392" indent="-171392">
              <a:buFont typeface="Arial" panose="020B0604020202020204" pitchFamily="34" charset="0"/>
              <a:buChar char="•"/>
            </a:pPr>
            <a:r>
              <a:rPr lang="en-AU" b="1" dirty="0" smtClean="0"/>
              <a:t>Make </a:t>
            </a:r>
            <a:r>
              <a:rPr lang="en-AU" b="1" dirty="0"/>
              <a:t>it emotive: </a:t>
            </a:r>
            <a:r>
              <a:rPr lang="en-AU" dirty="0"/>
              <a:t>have a human element and references to making a bigger impact, so words like confidence, capability</a:t>
            </a:r>
          </a:p>
          <a:p>
            <a:pPr marL="171392" indent="-171392">
              <a:buFont typeface="Arial" panose="020B0604020202020204" pitchFamily="34" charset="0"/>
              <a:buChar char="•"/>
            </a:pPr>
            <a:r>
              <a:rPr lang="en-AU" b="1" dirty="0"/>
              <a:t>Make it appropriate for your constraints: </a:t>
            </a:r>
            <a:r>
              <a:rPr lang="en-AU" dirty="0"/>
              <a:t>for example time, budget, level of engagement from stakeholders, the users who are available, the users who potentially are most at need</a:t>
            </a:r>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39</a:t>
            </a:fld>
            <a:endParaRPr lang="en-AU" dirty="0">
              <a:solidFill>
                <a:prstClr val="black"/>
              </a:solidFill>
            </a:endParaRPr>
          </a:p>
        </p:txBody>
      </p:sp>
    </p:spTree>
    <p:extLst>
      <p:ext uri="{BB962C8B-B14F-4D97-AF65-F5344CB8AC3E}">
        <p14:creationId xmlns:p14="http://schemas.microsoft.com/office/powerpoint/2010/main" val="4095621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1" dirty="0"/>
          </a:p>
        </p:txBody>
      </p:sp>
      <p:sp>
        <p:nvSpPr>
          <p:cNvPr id="4" name="Slide Number Placeholder 3"/>
          <p:cNvSpPr>
            <a:spLocks noGrp="1"/>
          </p:cNvSpPr>
          <p:nvPr>
            <p:ph type="sldNum" sz="quarter" idx="10"/>
          </p:nvPr>
        </p:nvSpPr>
        <p:spPr/>
        <p:txBody>
          <a:bodyPr/>
          <a:lstStyle/>
          <a:p>
            <a:fld id="{6235FB79-F35C-4267-8C28-D3EA29794483}" type="slidenum">
              <a:rPr lang="en-AU" smtClean="0"/>
              <a:t>4</a:t>
            </a:fld>
            <a:endParaRPr lang="en-AU" dirty="0"/>
          </a:p>
        </p:txBody>
      </p:sp>
    </p:spTree>
    <p:extLst>
      <p:ext uri="{BB962C8B-B14F-4D97-AF65-F5344CB8AC3E}">
        <p14:creationId xmlns:p14="http://schemas.microsoft.com/office/powerpoint/2010/main" val="6506498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6473" lvl="1" defTabSz="914217">
              <a:defRPr/>
            </a:pPr>
            <a:r>
              <a:rPr lang="en-US" b="1" baseline="0" dirty="0" smtClean="0">
                <a:cs typeface="Calibri"/>
              </a:rPr>
              <a:t>5 minutes</a:t>
            </a:r>
            <a:endParaRPr lang="en-AU" b="1" baseline="0" dirty="0">
              <a:cs typeface="Calibri"/>
            </a:endParaRPr>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40</a:t>
            </a:fld>
            <a:endParaRPr lang="en-AU" dirty="0">
              <a:solidFill>
                <a:prstClr val="black"/>
              </a:solidFill>
            </a:endParaRPr>
          </a:p>
        </p:txBody>
      </p:sp>
    </p:spTree>
    <p:extLst>
      <p:ext uri="{BB962C8B-B14F-4D97-AF65-F5344CB8AC3E}">
        <p14:creationId xmlns:p14="http://schemas.microsoft.com/office/powerpoint/2010/main" val="43156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41</a:t>
            </a:fld>
            <a:endParaRPr lang="en-AU" dirty="0"/>
          </a:p>
        </p:txBody>
      </p:sp>
    </p:spTree>
    <p:extLst>
      <p:ext uri="{BB962C8B-B14F-4D97-AF65-F5344CB8AC3E}">
        <p14:creationId xmlns:p14="http://schemas.microsoft.com/office/powerpoint/2010/main" val="4220451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15 minutes</a:t>
            </a:r>
          </a:p>
          <a:p>
            <a:endParaRPr lang="en-AU" b="1" dirty="0" smtClean="0"/>
          </a:p>
          <a:p>
            <a:r>
              <a:rPr lang="en-AU" b="1" dirty="0" smtClean="0"/>
              <a:t>Objective:</a:t>
            </a:r>
            <a:r>
              <a:rPr lang="en-AU" b="1" baseline="0" dirty="0" smtClean="0"/>
              <a:t> </a:t>
            </a:r>
          </a:p>
          <a:p>
            <a:pPr defTabSz="914090">
              <a:defRPr/>
            </a:pPr>
            <a:r>
              <a:rPr lang="en-AU" dirty="0"/>
              <a:t>Verbalising our hunches and hypotheses before we do our research helps us to be aware of any assumptions we are making. We deliberately “park” these so that we can go into our research with an open mind. </a:t>
            </a:r>
          </a:p>
          <a:p>
            <a:pPr marL="171392" indent="-171392" defTabSz="914090">
              <a:buFont typeface="Arial" panose="020B0604020202020204" pitchFamily="34" charset="0"/>
              <a:buChar char="•"/>
              <a:defRPr/>
            </a:pPr>
            <a:r>
              <a:rPr lang="en-AU" dirty="0"/>
              <a:t>A hunch is something you think you're going to find out when you talk to the user or what you think the problem is (e.g. lack of education for parents around healthy eating)</a:t>
            </a:r>
          </a:p>
          <a:p>
            <a:pPr marL="171392" indent="-171392" defTabSz="914090">
              <a:buFont typeface="Arial" panose="020B0604020202020204" pitchFamily="34" charset="0"/>
              <a:buChar char="•"/>
              <a:defRPr/>
            </a:pPr>
            <a:r>
              <a:rPr lang="en-AU" dirty="0"/>
              <a:t>A hypothesis is any kind of solutions that you have, ideas of how to solve the problem (e.g. a CIT class to educate parents around healthy eating)</a:t>
            </a:r>
          </a:p>
          <a:p>
            <a:endParaRPr lang="en-AU" b="1" baseline="0" dirty="0"/>
          </a:p>
          <a:p>
            <a:r>
              <a:rPr lang="en-AU" b="1" baseline="0" dirty="0" smtClean="0"/>
              <a:t>Steps: </a:t>
            </a:r>
          </a:p>
          <a:p>
            <a:pPr marL="171392" indent="-171392">
              <a:buFont typeface="Arial" panose="020B0604020202020204" pitchFamily="34" charset="0"/>
              <a:buChar char="•"/>
            </a:pPr>
            <a:r>
              <a:rPr lang="en-AU" b="0" baseline="0" dirty="0" smtClean="0"/>
              <a:t>Give participants 2 minutes to write down on post-it notes their hunches and hypotheses.</a:t>
            </a:r>
          </a:p>
          <a:p>
            <a:pPr marL="171392" indent="-171392">
              <a:buFont typeface="Arial" panose="020B0604020202020204" pitchFamily="34" charset="0"/>
              <a:buChar char="•"/>
            </a:pPr>
            <a:r>
              <a:rPr lang="en-AU" b="0" baseline="0" dirty="0" smtClean="0"/>
              <a:t>Prompt participants to share their hunches and hypotheses in their group and stick them up on their butchers paper, grouping similar thoughts together </a:t>
            </a:r>
          </a:p>
          <a:p>
            <a:pPr marL="171392" indent="-171392">
              <a:buFont typeface="Arial" panose="020B0604020202020204" pitchFamily="34" charset="0"/>
              <a:buChar char="•"/>
            </a:pPr>
            <a:endParaRPr lang="en-AU" b="0" baseline="0" dirty="0" smtClean="0"/>
          </a:p>
          <a:p>
            <a:r>
              <a:rPr lang="en-AU" b="1" baseline="0" dirty="0" smtClean="0"/>
              <a:t>Notes: </a:t>
            </a:r>
          </a:p>
          <a:p>
            <a:pPr marL="171392" indent="-171392">
              <a:buFont typeface="Arial" panose="020B0604020202020204" pitchFamily="34" charset="0"/>
              <a:buChar char="•"/>
            </a:pPr>
            <a:r>
              <a:rPr lang="en-AU" b="0" baseline="0" dirty="0" smtClean="0"/>
              <a:t>Some of our hunches and hypotheses might be validated by our research and some will be disproved</a:t>
            </a:r>
          </a:p>
          <a:p>
            <a:pPr marL="171392" indent="-171392">
              <a:buFont typeface="Arial" panose="020B0604020202020204" pitchFamily="34" charset="0"/>
              <a:buChar char="•"/>
            </a:pPr>
            <a:r>
              <a:rPr lang="en-AU" b="0" baseline="0" dirty="0" smtClean="0"/>
              <a:t>Getting them out in the open means that we’re not less likely to unconsciously make links from what we hear that meet our assumptions about what we will hear – we can “check” ourselves and each other </a:t>
            </a:r>
          </a:p>
          <a:p>
            <a:pPr marL="171392" indent="-171392">
              <a:buFont typeface="Arial" panose="020B0604020202020204" pitchFamily="34" charset="0"/>
              <a:buChar char="•"/>
            </a:pPr>
            <a:r>
              <a:rPr lang="en-AU" b="0" baseline="0" dirty="0" smtClean="0"/>
              <a:t>Emptying our heads gives us space to then fill them up with our research – we’re verbalising what’s going on in our minds when we think about the Focus Question (We will all have our own assumptions based on our personal life experience – we need to be able to park these to really listen and have empathy with our user’s life experience) </a:t>
            </a:r>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42</a:t>
            </a:fld>
            <a:endParaRPr lang="en-AU" dirty="0">
              <a:solidFill>
                <a:prstClr val="black"/>
              </a:solidFill>
            </a:endParaRPr>
          </a:p>
        </p:txBody>
      </p:sp>
    </p:spTree>
    <p:extLst>
      <p:ext uri="{BB962C8B-B14F-4D97-AF65-F5344CB8AC3E}">
        <p14:creationId xmlns:p14="http://schemas.microsoft.com/office/powerpoint/2010/main" val="39626911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43</a:t>
            </a:fld>
            <a:endParaRPr lang="en-AU" dirty="0"/>
          </a:p>
        </p:txBody>
      </p:sp>
    </p:spTree>
    <p:extLst>
      <p:ext uri="{BB962C8B-B14F-4D97-AF65-F5344CB8AC3E}">
        <p14:creationId xmlns:p14="http://schemas.microsoft.com/office/powerpoint/2010/main" val="1488384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50 minutes</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44</a:t>
            </a:fld>
            <a:endParaRPr lang="en-AU" dirty="0">
              <a:solidFill>
                <a:prstClr val="black"/>
              </a:solidFill>
            </a:endParaRPr>
          </a:p>
        </p:txBody>
      </p:sp>
    </p:spTree>
    <p:extLst>
      <p:ext uri="{BB962C8B-B14F-4D97-AF65-F5344CB8AC3E}">
        <p14:creationId xmlns:p14="http://schemas.microsoft.com/office/powerpoint/2010/main" val="32659832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5 minutes</a:t>
            </a:r>
          </a:p>
          <a:p>
            <a:r>
              <a:rPr lang="en-US" b="1" dirty="0" smtClean="0"/>
              <a:t>Presenter note: be</a:t>
            </a:r>
            <a:r>
              <a:rPr lang="en-US" b="1" baseline="0" dirty="0" smtClean="0"/>
              <a:t> sure to play both videos</a:t>
            </a:r>
            <a:endParaRPr lang="en-AU" b="1" dirty="0" smtClean="0"/>
          </a:p>
          <a:p>
            <a:endParaRPr lang="en-AU" dirty="0" smtClean="0"/>
          </a:p>
          <a:p>
            <a:r>
              <a:rPr lang="en-AU" dirty="0" smtClean="0"/>
              <a:t>Here </a:t>
            </a:r>
            <a:r>
              <a:rPr lang="en-AU" dirty="0"/>
              <a:t>is an example of what can go wrong when you go straight to solutions without understanding your users. </a:t>
            </a:r>
            <a:endParaRPr lang="en-US" b="1" baseline="0" dirty="0" smtClean="0"/>
          </a:p>
          <a:p>
            <a:endParaRPr lang="en-AU" b="1" baseline="0" dirty="0" smtClean="0"/>
          </a:p>
          <a:p>
            <a:pPr marL="171392" indent="-171392">
              <a:buFont typeface="Arial" panose="020B0604020202020204" pitchFamily="34" charset="0"/>
              <a:buChar char="•"/>
            </a:pPr>
            <a:r>
              <a:rPr lang="en-AU" b="0" baseline="0" dirty="0" smtClean="0"/>
              <a:t>Does anyone know where this is? Martin Place in Sydney </a:t>
            </a:r>
          </a:p>
          <a:p>
            <a:pPr marL="171392" indent="-171392">
              <a:buFont typeface="Arial" panose="020B0604020202020204" pitchFamily="34" charset="0"/>
              <a:buChar char="•"/>
            </a:pPr>
            <a:r>
              <a:rPr lang="en-AU" b="0" baseline="0" dirty="0" smtClean="0"/>
              <a:t>2018 there was a </a:t>
            </a:r>
            <a:r>
              <a:rPr lang="en-AU" dirty="0" smtClean="0"/>
              <a:t>tent city protest against housing unaffordability</a:t>
            </a:r>
            <a:r>
              <a:rPr lang="en-AU" baseline="0" dirty="0" smtClean="0"/>
              <a:t> in Sydney </a:t>
            </a:r>
          </a:p>
          <a:p>
            <a:pPr marL="171392" indent="-171392" defTabSz="914090">
              <a:buFont typeface="Arial" panose="020B0604020202020204" pitchFamily="34" charset="0"/>
              <a:buChar char="•"/>
              <a:defRPr/>
            </a:pPr>
            <a:r>
              <a:rPr lang="en-AU" b="0" baseline="0" dirty="0" smtClean="0"/>
              <a:t>The state government said </a:t>
            </a:r>
            <a:r>
              <a:rPr lang="en-AU" dirty="0"/>
              <a:t>"What we need to do then is we need to take these people and we need to rehome them because what they need are places live. That's what homelessness is.“</a:t>
            </a:r>
          </a:p>
          <a:p>
            <a:pPr marL="171392" indent="-171392" defTabSz="914090">
              <a:buFont typeface="Arial" panose="020B0604020202020204" pitchFamily="34" charset="0"/>
              <a:buChar char="•"/>
              <a:defRPr/>
            </a:pPr>
            <a:r>
              <a:rPr lang="en-AU" dirty="0"/>
              <a:t>The state government </a:t>
            </a:r>
            <a:r>
              <a:rPr lang="en-AU" b="0" baseline="0" dirty="0" smtClean="0"/>
              <a:t>found</a:t>
            </a:r>
            <a:r>
              <a:rPr lang="en-AU" baseline="0" dirty="0" smtClean="0"/>
              <a:t> temporary emergency housing for many individuals on the basis of this protest but within a week or so they were back in tent city. </a:t>
            </a:r>
          </a:p>
          <a:p>
            <a:pPr marL="171392" indent="-171392">
              <a:buFont typeface="Arial" panose="020B0604020202020204" pitchFamily="34" charset="0"/>
              <a:buChar char="•"/>
            </a:pPr>
            <a:r>
              <a:rPr lang="en-AU" b="0" baseline="0" dirty="0" smtClean="0"/>
              <a:t>The assumed need here was affordable housing but that wasn’t the real problem</a:t>
            </a:r>
          </a:p>
          <a:p>
            <a:pPr marL="171392" indent="-171392" defTabSz="914090">
              <a:buFont typeface="Arial" panose="020B0604020202020204" pitchFamily="34" charset="0"/>
              <a:buChar char="•"/>
              <a:defRPr/>
            </a:pPr>
            <a:r>
              <a:rPr lang="en-AU" baseline="0" dirty="0" smtClean="0"/>
              <a:t>So what was going on? If instead we reframe the problem in the context of individuals’ lives it’s obvious that the problems and therefore the support they need is more complex than providing housing alone. It involves health care, education, domestic violence, drug &amp; alcohol support and most especially being able to provide disenfranchised people with a sense of a </a:t>
            </a:r>
            <a:r>
              <a:rPr lang="en-AU" b="1" baseline="0" dirty="0" smtClean="0"/>
              <a:t>supportive community from their own tribe. </a:t>
            </a:r>
            <a:r>
              <a:rPr lang="en-AU" baseline="0" dirty="0" smtClean="0"/>
              <a:t>People came back because they were lonely – they felt safety in numbers. </a:t>
            </a:r>
            <a:endParaRPr lang="en-AU" b="1" baseline="0" dirty="0" smtClean="0"/>
          </a:p>
          <a:p>
            <a:pPr marL="171392" indent="-171392" defTabSz="914090">
              <a:buFont typeface="Arial" panose="020B0604020202020204" pitchFamily="34" charset="0"/>
              <a:buChar char="•"/>
              <a:defRPr/>
            </a:pPr>
            <a:r>
              <a:rPr lang="en-US" b="0" baseline="0" dirty="0" smtClean="0"/>
              <a:t>Not as simple as a roof over their head</a:t>
            </a:r>
            <a:endParaRPr lang="en-AU" b="0" baseline="0" dirty="0" smtClean="0"/>
          </a:p>
          <a:p>
            <a:pPr marL="171392" indent="-171392" defTabSz="914090">
              <a:buFont typeface="Arial" panose="020B0604020202020204" pitchFamily="34" charset="0"/>
              <a:buChar char="•"/>
              <a:defRPr/>
            </a:pPr>
            <a:r>
              <a:rPr lang="en-AU" baseline="0" dirty="0" smtClean="0"/>
              <a:t>Applying social science techniques such as ethnographic research which looks at social problems in the full context of peoples lives (one of the core tenets of HCD) can help provide more robust, thought-out solutions to such complex problems. </a:t>
            </a:r>
          </a:p>
          <a:p>
            <a:pPr marL="171392" indent="-171392" defTabSz="914090">
              <a:buFont typeface="Arial" panose="020B0604020202020204" pitchFamily="34" charset="0"/>
              <a:buChar char="•"/>
              <a:defRPr/>
            </a:pPr>
            <a:r>
              <a:rPr lang="en-AU" baseline="0" dirty="0" smtClean="0"/>
              <a:t>The problem that we are tyring to solve for here is MUCH broader than housing affordability alone, it’s about disenfranchised people and how might we assist them to reconnect and function in mainstream society. </a:t>
            </a:r>
          </a:p>
          <a:p>
            <a:pPr marL="171392" indent="-171392" defTabSz="914090">
              <a:buFont typeface="Arial" panose="020B0604020202020204" pitchFamily="34" charset="0"/>
              <a:buChar char="•"/>
              <a:defRPr/>
            </a:pPr>
            <a:r>
              <a:rPr lang="en-AU" baseline="0" dirty="0" smtClean="0"/>
              <a:t>HCD seeks to understand the full ecosystem of complex problems in order to know where/how to intervene on such adaptive wicked challenges. </a:t>
            </a:r>
            <a:endParaRPr lang="en-AU" dirty="0" smtClean="0"/>
          </a:p>
          <a:p>
            <a:pPr marL="171392" indent="-171392">
              <a:buFont typeface="Arial" panose="020B0604020202020204" pitchFamily="34" charset="0"/>
              <a:buChar char="•"/>
            </a:pPr>
            <a:r>
              <a:rPr lang="en-AU" b="0" baseline="0" dirty="0" smtClean="0"/>
              <a:t>Understanding what our users’ actual needs are and what’s driving their behaviour before we come up with a solution is really critical to developing a solution that works </a:t>
            </a:r>
          </a:p>
          <a:p>
            <a:pPr marL="171392" indent="-171392">
              <a:buFont typeface="Arial" panose="020B0604020202020204" pitchFamily="34" charset="0"/>
              <a:buChar char="•"/>
            </a:pP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45</a:t>
            </a:fld>
            <a:endParaRPr lang="en-AU" dirty="0">
              <a:solidFill>
                <a:prstClr val="black"/>
              </a:solidFill>
            </a:endParaRPr>
          </a:p>
        </p:txBody>
      </p:sp>
    </p:spTree>
    <p:extLst>
      <p:ext uri="{BB962C8B-B14F-4D97-AF65-F5344CB8AC3E}">
        <p14:creationId xmlns:p14="http://schemas.microsoft.com/office/powerpoint/2010/main" val="4342583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These</a:t>
            </a:r>
            <a:r>
              <a:rPr lang="en-AU" baseline="0" dirty="0" smtClean="0"/>
              <a:t> videos lead into the next stage of our process: Empathise.</a:t>
            </a:r>
          </a:p>
          <a:p>
            <a:r>
              <a:rPr lang="en-AU" baseline="0" dirty="0" smtClean="0"/>
              <a:t>During this stage you’ll work to identify and review existing research, using it to identify what your team already knows and the specific things you need to find out. </a:t>
            </a:r>
          </a:p>
          <a:p>
            <a:r>
              <a:rPr lang="en-AU" baseline="0" dirty="0" smtClean="0"/>
              <a:t>You will also have your first taste of how to effectively lead and support an interview, and we’ll talk about the roles of quantitative and qualitative research.</a:t>
            </a:r>
          </a:p>
          <a:p>
            <a:endParaRPr lang="en-AU" baseline="0" dirty="0" smtClean="0"/>
          </a:p>
          <a:p>
            <a:r>
              <a:rPr lang="en-AU" dirty="0" smtClean="0"/>
              <a:t>Behaviours for empathise</a:t>
            </a:r>
          </a:p>
          <a:p>
            <a:pPr marL="171415" indent="-171415">
              <a:buFont typeface="Arial" panose="020B0604020202020204" pitchFamily="34" charset="0"/>
              <a:buChar char="•"/>
            </a:pPr>
            <a:r>
              <a:rPr lang="en-AU" b="1" dirty="0" smtClean="0"/>
              <a:t>Open minded</a:t>
            </a:r>
          </a:p>
          <a:p>
            <a:pPr marL="171415" indent="-171415">
              <a:buFont typeface="Arial" panose="020B0604020202020204" pitchFamily="34" charset="0"/>
              <a:buChar char="•"/>
            </a:pPr>
            <a:r>
              <a:rPr lang="en-AU" b="1" dirty="0" smtClean="0"/>
              <a:t>Park</a:t>
            </a:r>
            <a:r>
              <a:rPr lang="en-AU" b="1" baseline="0" dirty="0" smtClean="0"/>
              <a:t> your hypotheses and assumptions</a:t>
            </a:r>
          </a:p>
          <a:p>
            <a:pPr marL="171415" indent="-171415">
              <a:buFont typeface="Arial" panose="020B0604020202020204" pitchFamily="34" charset="0"/>
              <a:buChar char="•"/>
            </a:pPr>
            <a:r>
              <a:rPr lang="en-AU" b="1" baseline="0" dirty="0" smtClean="0"/>
              <a:t>Avoid jumping to conclusions </a:t>
            </a:r>
          </a:p>
          <a:p>
            <a:pPr marL="171415" indent="-171415">
              <a:buFont typeface="Arial" panose="020B0604020202020204" pitchFamily="34" charset="0"/>
              <a:buChar char="•"/>
            </a:pPr>
            <a:r>
              <a:rPr lang="en-AU" b="1" baseline="0" dirty="0" smtClean="0"/>
              <a:t>Active listening</a:t>
            </a:r>
            <a:endParaRPr lang="en-AU" b="1"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46</a:t>
            </a:fld>
            <a:endParaRPr lang="en-AU" dirty="0">
              <a:solidFill>
                <a:prstClr val="black"/>
              </a:solidFill>
            </a:endParaRPr>
          </a:p>
        </p:txBody>
      </p:sp>
    </p:spTree>
    <p:extLst>
      <p:ext uri="{BB962C8B-B14F-4D97-AF65-F5344CB8AC3E}">
        <p14:creationId xmlns:p14="http://schemas.microsoft.com/office/powerpoint/2010/main" val="1625812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r>
              <a:rPr lang="en-AU" dirty="0"/>
              <a:t>There are a different levels and activities you can do to build empathy. </a:t>
            </a:r>
          </a:p>
          <a:p>
            <a:pPr marL="171392" indent="-171392" defTabSz="914090">
              <a:buFont typeface="Arial" panose="020B0604020202020204" pitchFamily="34" charset="0"/>
              <a:buChar char="•"/>
              <a:defRPr/>
            </a:pPr>
            <a:r>
              <a:rPr lang="en-AU" b="0" baseline="0" dirty="0" smtClean="0"/>
              <a:t>Depending on your research activity you will gain more or less empathy with your users. </a:t>
            </a:r>
          </a:p>
          <a:p>
            <a:pPr marL="171392" indent="-171392" defTabSz="914090">
              <a:buFont typeface="Arial" panose="020B0604020202020204" pitchFamily="34" charset="0"/>
              <a:buChar char="•"/>
              <a:defRPr/>
            </a:pPr>
            <a:r>
              <a:rPr lang="en-AU" dirty="0" smtClean="0"/>
              <a:t>User research (ethnographic) is NOT traditional consultation or interviewing</a:t>
            </a:r>
            <a:endParaRPr lang="en-AU" b="0" baseline="0" dirty="0" smtClean="0"/>
          </a:p>
          <a:p>
            <a:endParaRPr lang="en-AU" b="0" baseline="0" dirty="0" smtClean="0"/>
          </a:p>
          <a:p>
            <a:r>
              <a:rPr lang="en-AU" b="1" baseline="0" dirty="0" smtClean="0"/>
              <a:t>Review</a:t>
            </a:r>
          </a:p>
          <a:p>
            <a:pPr marL="171392" indent="-171392">
              <a:buFont typeface="Arial" panose="020B0604020202020204" pitchFamily="34" charset="0"/>
              <a:buChar char="•"/>
            </a:pPr>
            <a:r>
              <a:rPr lang="en-AU" b="0" baseline="0" dirty="0" smtClean="0"/>
              <a:t>Reading about a person’s experience through second hand knowledge </a:t>
            </a:r>
          </a:p>
          <a:p>
            <a:pPr marL="171392" indent="-171392">
              <a:buFont typeface="Arial" panose="020B0604020202020204" pitchFamily="34" charset="0"/>
              <a:buChar char="•"/>
            </a:pPr>
            <a:r>
              <a:rPr lang="en-AU" b="0" baseline="0" dirty="0" smtClean="0"/>
              <a:t>Conducting something like a desktop review or reviewing stakeholder knowledge will give you some insight into your problem but minimal empathy with your user</a:t>
            </a:r>
            <a:endParaRPr lang="en-AU" b="0" dirty="0" smtClean="0"/>
          </a:p>
          <a:p>
            <a:pPr marL="171392" indent="-171392">
              <a:buFont typeface="Arial" panose="020B0604020202020204" pitchFamily="34" charset="0"/>
              <a:buChar char="•"/>
            </a:pPr>
            <a:endParaRPr lang="en-AU" b="0" baseline="0" dirty="0" smtClean="0"/>
          </a:p>
          <a:p>
            <a:r>
              <a:rPr lang="en-AU" b="1" dirty="0" smtClean="0"/>
              <a:t>Observe</a:t>
            </a:r>
            <a:endParaRPr lang="en-AU" b="1" baseline="0" dirty="0" smtClean="0"/>
          </a:p>
          <a:p>
            <a:pPr marL="171392" indent="-171392">
              <a:buFont typeface="Arial" panose="020B0604020202020204" pitchFamily="34" charset="0"/>
              <a:buChar char="•"/>
            </a:pPr>
            <a:r>
              <a:rPr lang="en-AU" b="0" baseline="0" dirty="0" smtClean="0"/>
              <a:t>The next level of building empathy is to observe someone’s lived experience </a:t>
            </a:r>
          </a:p>
          <a:p>
            <a:pPr marL="171392" indent="-171392">
              <a:buFont typeface="Arial" panose="020B0604020202020204" pitchFamily="34" charset="0"/>
              <a:buChar char="•"/>
            </a:pPr>
            <a:r>
              <a:rPr lang="en-US" b="0" baseline="0" dirty="0" smtClean="0"/>
              <a:t>Watch them doing a task: how does someone get to work in the morning? Accompany them on their journey and watch their interactions with people,</a:t>
            </a:r>
            <a:r>
              <a:rPr lang="en-AU" b="0" baseline="0" dirty="0" smtClean="0"/>
              <a:t> go shopping with a family to Woolworths and observe the shopping experience</a:t>
            </a:r>
          </a:p>
          <a:p>
            <a:pPr marL="171392" indent="-171392">
              <a:buFont typeface="Arial" panose="020B0604020202020204" pitchFamily="34" charset="0"/>
              <a:buChar char="•"/>
            </a:pPr>
            <a:r>
              <a:rPr lang="en-AU" b="0" baseline="0" dirty="0" smtClean="0"/>
              <a:t>This starts to give you some empathy into what that experience is like, but you’re making assumptions about why they made a certain choice (i.e. buying a bag of chips) and you’re not understanding the real why behind their action </a:t>
            </a:r>
          </a:p>
          <a:p>
            <a:pPr marL="171392" indent="-171392">
              <a:buFont typeface="Arial" panose="020B0604020202020204" pitchFamily="34" charset="0"/>
              <a:buChar char="•"/>
            </a:pPr>
            <a:r>
              <a:rPr lang="en-AU" b="0" baseline="0" dirty="0" smtClean="0"/>
              <a:t>This is a really valuable way of understanding an experience, but it is best when it’s paired with asking </a:t>
            </a:r>
          </a:p>
          <a:p>
            <a:pPr marL="171392" indent="-171392">
              <a:buFont typeface="Arial" panose="020B0604020202020204" pitchFamily="34" charset="0"/>
              <a:buChar char="•"/>
            </a:pPr>
            <a:r>
              <a:rPr lang="en-US" b="0" baseline="0" dirty="0" smtClean="0"/>
              <a:t>When we observe without asking we can make incorrect assumptions</a:t>
            </a:r>
            <a:endParaRPr lang="en-AU" b="0" baseline="0" dirty="0" smtClean="0"/>
          </a:p>
          <a:p>
            <a:pPr marL="171392" indent="-171392">
              <a:buFont typeface="Arial" panose="020B0604020202020204" pitchFamily="34" charset="0"/>
              <a:buChar char="•"/>
            </a:pPr>
            <a:endParaRPr lang="en-AU" b="0" baseline="0" dirty="0" smtClean="0"/>
          </a:p>
          <a:p>
            <a:r>
              <a:rPr lang="en-AU" b="1" baseline="0" dirty="0" smtClean="0"/>
              <a:t>Ask</a:t>
            </a:r>
          </a:p>
          <a:p>
            <a:pPr marL="171392" indent="-171392">
              <a:buFont typeface="Arial" panose="020B0604020202020204" pitchFamily="34" charset="0"/>
              <a:buChar char="•"/>
            </a:pPr>
            <a:r>
              <a:rPr lang="en-US" b="0" baseline="0" dirty="0" smtClean="0"/>
              <a:t>The next level is to talk to and ask people, spend time with them</a:t>
            </a:r>
            <a:endParaRPr lang="en-AU" b="0" baseline="0" dirty="0" smtClean="0"/>
          </a:p>
          <a:p>
            <a:pPr marL="171392" indent="-171392">
              <a:buFont typeface="Arial" panose="020B0604020202020204" pitchFamily="34" charset="0"/>
              <a:buChar char="•"/>
            </a:pPr>
            <a:r>
              <a:rPr lang="en-AU" b="0" baseline="0" dirty="0" smtClean="0"/>
              <a:t>Usually through a one-on-one interview or a focus group or it might be in-context field research so asking the participant questions as they’re going about their shopping experience vs. asking them in an interview to talk to you about the last time they went shopping </a:t>
            </a:r>
          </a:p>
          <a:p>
            <a:pPr marL="171392" indent="-171392">
              <a:buFont typeface="Arial" panose="020B0604020202020204" pitchFamily="34" charset="0"/>
              <a:buChar char="•"/>
            </a:pPr>
            <a:r>
              <a:rPr lang="en-US" b="0" baseline="0" dirty="0" smtClean="0"/>
              <a:t>More powerful when combined with observations</a:t>
            </a:r>
            <a:r>
              <a:rPr lang="en-AU" b="0" baseline="0" dirty="0" smtClean="0"/>
              <a:t>, hearing stories of their experience </a:t>
            </a:r>
          </a:p>
          <a:p>
            <a:pPr marL="171392" indent="-171392" defTabSz="914090">
              <a:buFont typeface="Arial" panose="020B0604020202020204" pitchFamily="34" charset="0"/>
              <a:buChar char="•"/>
              <a:defRPr/>
            </a:pPr>
            <a:r>
              <a:rPr lang="en-AU" dirty="0"/>
              <a:t>For example: watching the soccer game and then reflecting on it afterwards with the child. "What was that like for you? What were you thinking when that happened, or when you kicked the goal, or when your mom responded in that way?" Or whatever it is that you're wanting to unpack. And doing the same with the parents. Exploring what that experience is like for them as well as observing. So you're seeing it happen and then asking. </a:t>
            </a:r>
            <a:endParaRPr lang="en-AU" dirty="0" smtClean="0"/>
          </a:p>
          <a:p>
            <a:pPr marL="171392" indent="-171392" defTabSz="914090">
              <a:buFont typeface="Arial" panose="020B0604020202020204" pitchFamily="34" charset="0"/>
              <a:buChar char="•"/>
              <a:defRPr/>
            </a:pPr>
            <a:r>
              <a:rPr lang="en-AU" dirty="0" smtClean="0"/>
              <a:t>Ethnographic</a:t>
            </a:r>
            <a:r>
              <a:rPr lang="en-AU" baseline="0" dirty="0" smtClean="0"/>
              <a:t> interviews: Not TRUE ethnography, but drawing on some of the principles e.g. in context, open and exploratory.</a:t>
            </a:r>
            <a:endParaRPr lang="en-AU" dirty="0" smtClean="0"/>
          </a:p>
          <a:p>
            <a:pPr marL="171392" indent="-171392">
              <a:buFont typeface="Arial" panose="020B0604020202020204" pitchFamily="34" charset="0"/>
              <a:buChar char="•"/>
            </a:pPr>
            <a:endParaRPr lang="en-AU" b="0" baseline="0" dirty="0" smtClean="0"/>
          </a:p>
          <a:p>
            <a:r>
              <a:rPr lang="en-AU" b="1" dirty="0" smtClean="0"/>
              <a:t>Do</a:t>
            </a:r>
          </a:p>
          <a:p>
            <a:pPr marL="171392" indent="-171392">
              <a:buFont typeface="Arial" panose="020B0604020202020204" pitchFamily="34" charset="0"/>
              <a:buChar char="•"/>
            </a:pPr>
            <a:r>
              <a:rPr lang="en-AU" b="0" dirty="0" smtClean="0"/>
              <a:t>Living</a:t>
            </a:r>
            <a:r>
              <a:rPr lang="en-AU" b="0" baseline="0" dirty="0" smtClean="0"/>
              <a:t> their experience is the most empathetic you can be</a:t>
            </a:r>
          </a:p>
          <a:p>
            <a:pPr marL="171392" indent="-171392">
              <a:buFont typeface="Arial" panose="020B0604020202020204" pitchFamily="34" charset="0"/>
              <a:buChar char="•"/>
            </a:pPr>
            <a:r>
              <a:rPr lang="en-AU" b="0" baseline="0" dirty="0" smtClean="0"/>
              <a:t>One example of this is Ford having their designers wear “old people suits” that restricted their mobility to replicate the experience of aging and disability on the activity of driving a car. It restricted their ability to look over their shoulder or change gears – building empathy into their car design for this target market </a:t>
            </a:r>
          </a:p>
          <a:p>
            <a:pPr marL="171392" indent="-171392">
              <a:buFont typeface="Arial" panose="020B0604020202020204" pitchFamily="34" charset="0"/>
              <a:buChar char="•"/>
            </a:pPr>
            <a:r>
              <a:rPr lang="en-US" b="0" baseline="0" dirty="0" smtClean="0"/>
              <a:t>Literally putting yourself into someone else’s shoes</a:t>
            </a:r>
          </a:p>
          <a:p>
            <a:pPr marL="171392" indent="-171392">
              <a:buFont typeface="Arial" panose="020B0604020202020204" pitchFamily="34" charset="0"/>
              <a:buChar char="•"/>
            </a:pPr>
            <a:endParaRPr lang="en-US" b="0" baseline="0" dirty="0" smtClean="0"/>
          </a:p>
          <a:p>
            <a:r>
              <a:rPr lang="en-US" b="0" baseline="0" dirty="0" smtClean="0"/>
              <a:t>The level we’re going to be doing today is </a:t>
            </a:r>
            <a:r>
              <a:rPr lang="en-US" b="1" baseline="0" dirty="0" smtClean="0"/>
              <a:t>Asking</a:t>
            </a:r>
          </a:p>
          <a:p>
            <a:r>
              <a:rPr lang="en-AU" dirty="0" smtClean="0"/>
              <a:t>Empathy</a:t>
            </a:r>
            <a:r>
              <a:rPr lang="en-AU" baseline="0" dirty="0" smtClean="0"/>
              <a:t> through doing is a great way to improve government policies and services, and has been used in formal HCD projects across the APS. In this course, we hear a lot of people say they’re </a:t>
            </a:r>
            <a:r>
              <a:rPr lang="en-AU" dirty="0" smtClean="0"/>
              <a:t>limited </a:t>
            </a:r>
            <a:r>
              <a:rPr lang="en-AU" dirty="0"/>
              <a:t>in terms of being able to do the Do, or being in the user's </a:t>
            </a:r>
            <a:r>
              <a:rPr lang="en-AU" dirty="0" smtClean="0"/>
              <a:t>shoes. In these cases, a the </a:t>
            </a:r>
            <a:r>
              <a:rPr lang="en-AU" dirty="0"/>
              <a:t>combination of </a:t>
            </a:r>
            <a:r>
              <a:rPr lang="en-AU" dirty="0" smtClean="0"/>
              <a:t>observing</a:t>
            </a:r>
            <a:r>
              <a:rPr lang="en-AU" baseline="0" dirty="0" smtClean="0"/>
              <a:t> </a:t>
            </a:r>
            <a:r>
              <a:rPr lang="en-AU" dirty="0" smtClean="0"/>
              <a:t>and </a:t>
            </a:r>
            <a:r>
              <a:rPr lang="en-AU" dirty="0"/>
              <a:t>asking is often what we do to gain as much empathy as we can. </a:t>
            </a:r>
            <a:endParaRPr lang="en-AU" dirty="0" smtClean="0"/>
          </a:p>
          <a:p>
            <a:endParaRPr lang="en-AU" b="1" baseline="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47</a:t>
            </a:fld>
            <a:endParaRPr lang="en-AU" dirty="0">
              <a:solidFill>
                <a:prstClr val="black"/>
              </a:solidFill>
            </a:endParaRPr>
          </a:p>
        </p:txBody>
      </p:sp>
    </p:spTree>
    <p:extLst>
      <p:ext uri="{BB962C8B-B14F-4D97-AF65-F5344CB8AC3E}">
        <p14:creationId xmlns:p14="http://schemas.microsoft.com/office/powerpoint/2010/main" val="31749547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r>
              <a:rPr lang="en-AU" dirty="0"/>
              <a:t>There are a different levels and activities you can do to build empathy. </a:t>
            </a:r>
          </a:p>
          <a:p>
            <a:pPr marL="171392" indent="-171392" defTabSz="914090">
              <a:buFont typeface="Arial" panose="020B0604020202020204" pitchFamily="34" charset="0"/>
              <a:buChar char="•"/>
              <a:defRPr/>
            </a:pPr>
            <a:r>
              <a:rPr lang="en-AU" b="0" baseline="0" dirty="0" smtClean="0"/>
              <a:t>Depending on your research activity you will gain more or less empathy with your users. </a:t>
            </a:r>
          </a:p>
          <a:p>
            <a:pPr marL="171392" indent="-171392" defTabSz="914090">
              <a:buFont typeface="Arial" panose="020B0604020202020204" pitchFamily="34" charset="0"/>
              <a:buChar char="•"/>
              <a:defRPr/>
            </a:pPr>
            <a:r>
              <a:rPr lang="en-AU" dirty="0" smtClean="0"/>
              <a:t>User research (ethnographic) is NOT traditional consultation or interviewing</a:t>
            </a:r>
            <a:endParaRPr lang="en-AU" b="0" baseline="0" dirty="0" smtClean="0"/>
          </a:p>
          <a:p>
            <a:endParaRPr lang="en-AU" b="0" baseline="0" dirty="0" smtClean="0"/>
          </a:p>
          <a:p>
            <a:r>
              <a:rPr lang="en-AU" b="1" baseline="0" dirty="0" smtClean="0"/>
              <a:t>Review</a:t>
            </a:r>
          </a:p>
          <a:p>
            <a:pPr marL="171392" indent="-171392">
              <a:buFont typeface="Arial" panose="020B0604020202020204" pitchFamily="34" charset="0"/>
              <a:buChar char="•"/>
            </a:pPr>
            <a:r>
              <a:rPr lang="en-AU" b="0" baseline="0" dirty="0" smtClean="0"/>
              <a:t>Reading about a person’s experience through second hand knowledge </a:t>
            </a:r>
          </a:p>
          <a:p>
            <a:pPr marL="171392" indent="-171392">
              <a:buFont typeface="Arial" panose="020B0604020202020204" pitchFamily="34" charset="0"/>
              <a:buChar char="•"/>
            </a:pPr>
            <a:r>
              <a:rPr lang="en-AU" b="0" baseline="0" dirty="0" smtClean="0"/>
              <a:t>Conducting something like a desktop review or reviewing stakeholder knowledge will give you some insight into your problem but minimal empathy with your user</a:t>
            </a:r>
            <a:endParaRPr lang="en-AU" b="0" dirty="0" smtClean="0"/>
          </a:p>
          <a:p>
            <a:pPr marL="171392" indent="-171392">
              <a:buFont typeface="Arial" panose="020B0604020202020204" pitchFamily="34" charset="0"/>
              <a:buChar char="•"/>
            </a:pPr>
            <a:endParaRPr lang="en-AU" b="0" baseline="0" dirty="0" smtClean="0"/>
          </a:p>
          <a:p>
            <a:r>
              <a:rPr lang="en-AU" b="1" dirty="0" smtClean="0"/>
              <a:t>Observe</a:t>
            </a:r>
            <a:endParaRPr lang="en-AU" b="1" baseline="0" dirty="0" smtClean="0"/>
          </a:p>
          <a:p>
            <a:pPr marL="171392" indent="-171392">
              <a:buFont typeface="Arial" panose="020B0604020202020204" pitchFamily="34" charset="0"/>
              <a:buChar char="•"/>
            </a:pPr>
            <a:r>
              <a:rPr lang="en-AU" b="0" baseline="0" dirty="0" smtClean="0"/>
              <a:t>The next level of building empathy is to observe someone’s lived experience </a:t>
            </a:r>
          </a:p>
          <a:p>
            <a:pPr marL="171392" indent="-171392">
              <a:buFont typeface="Arial" panose="020B0604020202020204" pitchFamily="34" charset="0"/>
              <a:buChar char="•"/>
            </a:pPr>
            <a:r>
              <a:rPr lang="en-US" b="0" baseline="0" dirty="0" smtClean="0"/>
              <a:t>Watch them doing a task: how does someone get to work in the morning? Accompany them on their journey and watch their interactions with people,</a:t>
            </a:r>
            <a:r>
              <a:rPr lang="en-AU" b="0" baseline="0" dirty="0" smtClean="0"/>
              <a:t> go shopping with a family to Woolworths and observe the shopping experience</a:t>
            </a:r>
          </a:p>
          <a:p>
            <a:pPr marL="171392" indent="-171392">
              <a:buFont typeface="Arial" panose="020B0604020202020204" pitchFamily="34" charset="0"/>
              <a:buChar char="•"/>
            </a:pPr>
            <a:r>
              <a:rPr lang="en-AU" b="0" baseline="0" dirty="0" smtClean="0"/>
              <a:t>This starts to give you some empathy into what that experience is like, but you’re making assumptions about why they made a certain choice (i.e. buying a bag of chips) and you’re not understanding the real why behind their action </a:t>
            </a:r>
          </a:p>
          <a:p>
            <a:pPr marL="171392" indent="-171392">
              <a:buFont typeface="Arial" panose="020B0604020202020204" pitchFamily="34" charset="0"/>
              <a:buChar char="•"/>
            </a:pPr>
            <a:r>
              <a:rPr lang="en-AU" b="0" baseline="0" dirty="0" smtClean="0"/>
              <a:t>This is a really valuable way of understanding an experience, but it is best when it’s paired with asking </a:t>
            </a:r>
          </a:p>
          <a:p>
            <a:pPr marL="171392" indent="-171392">
              <a:buFont typeface="Arial" panose="020B0604020202020204" pitchFamily="34" charset="0"/>
              <a:buChar char="•"/>
            </a:pPr>
            <a:r>
              <a:rPr lang="en-US" b="0" baseline="0" dirty="0" smtClean="0"/>
              <a:t>When we observe without asking we can make incorrect assumptions</a:t>
            </a:r>
            <a:endParaRPr lang="en-AU" b="0" baseline="0" dirty="0" smtClean="0"/>
          </a:p>
          <a:p>
            <a:pPr marL="171392" indent="-171392">
              <a:buFont typeface="Arial" panose="020B0604020202020204" pitchFamily="34" charset="0"/>
              <a:buChar char="•"/>
            </a:pPr>
            <a:endParaRPr lang="en-AU" b="0" baseline="0" dirty="0" smtClean="0"/>
          </a:p>
          <a:p>
            <a:r>
              <a:rPr lang="en-AU" b="1" baseline="0" dirty="0" smtClean="0"/>
              <a:t>Ask</a:t>
            </a:r>
          </a:p>
          <a:p>
            <a:pPr marL="171392" indent="-171392">
              <a:buFont typeface="Arial" panose="020B0604020202020204" pitchFamily="34" charset="0"/>
              <a:buChar char="•"/>
            </a:pPr>
            <a:r>
              <a:rPr lang="en-US" b="0" baseline="0" dirty="0" smtClean="0"/>
              <a:t>The next level is to talk to and ask people, spend time with them</a:t>
            </a:r>
            <a:endParaRPr lang="en-AU" b="0" baseline="0" dirty="0" smtClean="0"/>
          </a:p>
          <a:p>
            <a:pPr marL="171392" indent="-171392">
              <a:buFont typeface="Arial" panose="020B0604020202020204" pitchFamily="34" charset="0"/>
              <a:buChar char="•"/>
            </a:pPr>
            <a:r>
              <a:rPr lang="en-AU" b="0" baseline="0" dirty="0" smtClean="0"/>
              <a:t>Usually through a one-on-one interview or a focus group or it might be in-context field research so asking the participant questions as they’re going about their shopping experience vs. asking them in an interview to talk to you about the last time they went shopping </a:t>
            </a:r>
          </a:p>
          <a:p>
            <a:pPr marL="171392" indent="-171392">
              <a:buFont typeface="Arial" panose="020B0604020202020204" pitchFamily="34" charset="0"/>
              <a:buChar char="•"/>
            </a:pPr>
            <a:r>
              <a:rPr lang="en-US" b="0" baseline="0" dirty="0" smtClean="0"/>
              <a:t>More powerful when combined with observations</a:t>
            </a:r>
            <a:r>
              <a:rPr lang="en-AU" b="0" baseline="0" dirty="0" smtClean="0"/>
              <a:t>, hearing stories of their experience </a:t>
            </a:r>
          </a:p>
          <a:p>
            <a:pPr marL="171392" indent="-171392" defTabSz="914090">
              <a:buFont typeface="Arial" panose="020B0604020202020204" pitchFamily="34" charset="0"/>
              <a:buChar char="•"/>
              <a:defRPr/>
            </a:pPr>
            <a:r>
              <a:rPr lang="en-AU" dirty="0"/>
              <a:t>For example: watching the soccer game and then reflecting on it afterwards with the child. "What was that like for you? What were you thinking when that happened, or when you kicked the goal, or when your mom responded in that way?" Or whatever it is that you're wanting to unpack. And doing the same with the parents. Exploring what that experience is like for them as well as observing. So you're seeing it happen and then asking. </a:t>
            </a:r>
            <a:endParaRPr lang="en-AU" dirty="0" smtClean="0"/>
          </a:p>
          <a:p>
            <a:pPr marL="171392" indent="-171392" defTabSz="914090">
              <a:buFont typeface="Arial" panose="020B0604020202020204" pitchFamily="34" charset="0"/>
              <a:buChar char="•"/>
              <a:defRPr/>
            </a:pPr>
            <a:r>
              <a:rPr lang="en-AU" dirty="0" smtClean="0"/>
              <a:t>Ethnographic</a:t>
            </a:r>
            <a:r>
              <a:rPr lang="en-AU" baseline="0" dirty="0" smtClean="0"/>
              <a:t> interviews: Not TRUE ethnography, but drawing on some of the principles e.g. in context, open and exploratory.</a:t>
            </a:r>
            <a:endParaRPr lang="en-AU" dirty="0" smtClean="0"/>
          </a:p>
          <a:p>
            <a:pPr marL="171392" indent="-171392">
              <a:buFont typeface="Arial" panose="020B0604020202020204" pitchFamily="34" charset="0"/>
              <a:buChar char="•"/>
            </a:pPr>
            <a:endParaRPr lang="en-AU" b="0" baseline="0" dirty="0" smtClean="0"/>
          </a:p>
          <a:p>
            <a:r>
              <a:rPr lang="en-AU" b="1" dirty="0" smtClean="0"/>
              <a:t>Do</a:t>
            </a:r>
          </a:p>
          <a:p>
            <a:pPr marL="171392" indent="-171392">
              <a:buFont typeface="Arial" panose="020B0604020202020204" pitchFamily="34" charset="0"/>
              <a:buChar char="•"/>
            </a:pPr>
            <a:r>
              <a:rPr lang="en-AU" b="0" dirty="0" smtClean="0"/>
              <a:t>Living</a:t>
            </a:r>
            <a:r>
              <a:rPr lang="en-AU" b="0" baseline="0" dirty="0" smtClean="0"/>
              <a:t> their experience is the most empathetic you can be</a:t>
            </a:r>
          </a:p>
          <a:p>
            <a:pPr marL="171392" indent="-171392">
              <a:buFont typeface="Arial" panose="020B0604020202020204" pitchFamily="34" charset="0"/>
              <a:buChar char="•"/>
            </a:pPr>
            <a:r>
              <a:rPr lang="en-AU" b="0" baseline="0" dirty="0" smtClean="0"/>
              <a:t>One example of this is Ford having their designers wear “old people suits” that restricted their mobility to replicate the experience of aging and disability on the activity of driving a car. It restricted their ability to look over their shoulder or change gears – building empathy into their car design for this target market </a:t>
            </a:r>
          </a:p>
          <a:p>
            <a:pPr marL="171392" indent="-171392">
              <a:buFont typeface="Arial" panose="020B0604020202020204" pitchFamily="34" charset="0"/>
              <a:buChar char="•"/>
            </a:pPr>
            <a:r>
              <a:rPr lang="en-US" b="0" baseline="0" dirty="0" smtClean="0"/>
              <a:t>Literally putting yourself into someone else’s shoes</a:t>
            </a:r>
          </a:p>
          <a:p>
            <a:pPr marL="171392" indent="-171392">
              <a:buFont typeface="Arial" panose="020B0604020202020204" pitchFamily="34" charset="0"/>
              <a:buChar char="•"/>
            </a:pPr>
            <a:endParaRPr lang="en-US" b="0" baseline="0" dirty="0" smtClean="0"/>
          </a:p>
          <a:p>
            <a:r>
              <a:rPr lang="en-US" b="0" baseline="0" dirty="0" smtClean="0"/>
              <a:t>The level we’re going to be doing today is </a:t>
            </a:r>
            <a:r>
              <a:rPr lang="en-US" b="1" baseline="0" dirty="0" smtClean="0"/>
              <a:t>Asking</a:t>
            </a:r>
          </a:p>
          <a:p>
            <a:r>
              <a:rPr lang="en-AU" dirty="0" smtClean="0"/>
              <a:t>Empathy</a:t>
            </a:r>
            <a:r>
              <a:rPr lang="en-AU" baseline="0" dirty="0" smtClean="0"/>
              <a:t> through doing is a great way to improve government policies and services, and has been used in formal HCD projects across the APS. In this course, we hear a lot of people say they’re </a:t>
            </a:r>
            <a:r>
              <a:rPr lang="en-AU" dirty="0" smtClean="0"/>
              <a:t>limited </a:t>
            </a:r>
            <a:r>
              <a:rPr lang="en-AU" dirty="0"/>
              <a:t>in terms of being able to do the Do, or being in the user's </a:t>
            </a:r>
            <a:r>
              <a:rPr lang="en-AU" dirty="0" smtClean="0"/>
              <a:t>shoes. In these cases, a the </a:t>
            </a:r>
            <a:r>
              <a:rPr lang="en-AU" dirty="0"/>
              <a:t>combination of </a:t>
            </a:r>
            <a:r>
              <a:rPr lang="en-AU" dirty="0" smtClean="0"/>
              <a:t>observing</a:t>
            </a:r>
            <a:r>
              <a:rPr lang="en-AU" baseline="0" dirty="0" smtClean="0"/>
              <a:t> </a:t>
            </a:r>
            <a:r>
              <a:rPr lang="en-AU" dirty="0" smtClean="0"/>
              <a:t>and </a:t>
            </a:r>
            <a:r>
              <a:rPr lang="en-AU" dirty="0"/>
              <a:t>asking is often what we do to gain as much empathy as we can. </a:t>
            </a:r>
            <a:endParaRPr lang="en-AU" dirty="0" smtClean="0"/>
          </a:p>
          <a:p>
            <a:endParaRPr lang="en-AU" b="1" baseline="0" dirty="0" smtClean="0"/>
          </a:p>
          <a:p>
            <a:r>
              <a:rPr lang="en-AU" b="1" baseline="0" dirty="0" smtClean="0"/>
              <a:t>Attribution</a:t>
            </a:r>
          </a:p>
          <a:p>
            <a:r>
              <a:rPr lang="en-AU" dirty="0"/>
              <a:t/>
            </a:r>
            <a:br>
              <a:rPr lang="en-AU" dirty="0"/>
            </a:br>
            <a:r>
              <a:rPr lang="en-AU" dirty="0"/>
              <a:t>Computer Photo by </a:t>
            </a:r>
            <a:r>
              <a:rPr lang="en-AU" dirty="0">
                <a:hlinkClick r:id="rId3"/>
              </a:rPr>
              <a:t>Glenn </a:t>
            </a:r>
            <a:r>
              <a:rPr lang="en-AU" dirty="0" err="1">
                <a:hlinkClick r:id="rId3"/>
              </a:rPr>
              <a:t>Carstens</a:t>
            </a:r>
            <a:r>
              <a:rPr lang="en-AU" dirty="0">
                <a:hlinkClick r:id="rId3"/>
              </a:rPr>
              <a:t>-Peters</a:t>
            </a:r>
            <a:r>
              <a:rPr lang="en-AU" dirty="0"/>
              <a:t> on </a:t>
            </a:r>
            <a:r>
              <a:rPr lang="en-AU" dirty="0" err="1">
                <a:hlinkClick r:id="rId4"/>
              </a:rPr>
              <a:t>Unsplash</a:t>
            </a:r>
            <a:endParaRPr lang="en-AU" dirty="0"/>
          </a:p>
          <a:p>
            <a:r>
              <a:rPr lang="en-AU" b="0" baseline="0" dirty="0" smtClean="0"/>
              <a:t>https://www.hyperisland.com/blog/what-is-human-centered-design</a:t>
            </a:r>
          </a:p>
          <a:p>
            <a:r>
              <a:rPr lang="en-AU" b="0" baseline="0" dirty="0" smtClean="0"/>
              <a:t>https://medium.com/uber-design/field-research-at-uber-297a46892843</a:t>
            </a:r>
          </a:p>
          <a:p>
            <a:r>
              <a:rPr lang="en-US" b="0" baseline="0" dirty="0" smtClean="0"/>
              <a:t>http://blog.4wheelonline.com/2015/06/15/fords-third-age-suit-aids-in-the-simulation-of-elderly-driving/</a:t>
            </a:r>
          </a:p>
          <a:p>
            <a:endParaRPr lang="en-US" b="1" baseline="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48</a:t>
            </a:fld>
            <a:endParaRPr lang="en-AU" dirty="0">
              <a:solidFill>
                <a:prstClr val="black"/>
              </a:solidFill>
            </a:endParaRPr>
          </a:p>
        </p:txBody>
      </p:sp>
    </p:spTree>
    <p:extLst>
      <p:ext uri="{BB962C8B-B14F-4D97-AF65-F5344CB8AC3E}">
        <p14:creationId xmlns:p14="http://schemas.microsoft.com/office/powerpoint/2010/main" val="40218476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a:buFont typeface="Arial" panose="020B0604020202020204" pitchFamily="34" charset="0"/>
              <a:buChar char="•"/>
            </a:pPr>
            <a:r>
              <a:rPr lang="en-AU" b="0" dirty="0" smtClean="0"/>
              <a:t>Cupboard junk food</a:t>
            </a:r>
            <a:r>
              <a:rPr lang="en-AU" b="0" baseline="0" dirty="0" smtClean="0"/>
              <a:t> example (what people say vs what they do) </a:t>
            </a:r>
          </a:p>
          <a:p>
            <a:pPr marL="628437" lvl="1" indent="-171392" defTabSz="914090">
              <a:buFont typeface="Arial" panose="020B0604020202020204" pitchFamily="34" charset="0"/>
              <a:buChar char="•"/>
              <a:defRPr/>
            </a:pPr>
            <a:r>
              <a:rPr lang="en-AU" dirty="0"/>
              <a:t>I was doing research into healthy eating in children. We did an interview at a lady's house and was talking to her about their meal plans, what they eat and how she shops. </a:t>
            </a:r>
          </a:p>
          <a:p>
            <a:pPr marL="628437" lvl="1" indent="-171392" defTabSz="914090">
              <a:buFont typeface="Arial" panose="020B0604020202020204" pitchFamily="34" charset="0"/>
              <a:buChar char="•"/>
              <a:defRPr/>
            </a:pPr>
            <a:r>
              <a:rPr lang="en-AU" dirty="0"/>
              <a:t>She said “We don't really have chips and chocolate and stuff in the house because the kids might eat it and we don't really eat it very often." </a:t>
            </a:r>
          </a:p>
          <a:p>
            <a:pPr marL="628437" lvl="1" indent="-171392" defTabSz="914090">
              <a:buFont typeface="Arial" panose="020B0604020202020204" pitchFamily="34" charset="0"/>
              <a:buChar char="•"/>
              <a:defRPr/>
            </a:pPr>
            <a:r>
              <a:rPr lang="en-AU" dirty="0"/>
              <a:t>Then I had a look in the pantry and tucked away on the shelf was chocolate bars and chip packets. </a:t>
            </a:r>
          </a:p>
          <a:p>
            <a:pPr marL="628437" lvl="1" indent="-171392" defTabSz="914090">
              <a:buFont typeface="Arial" panose="020B0604020202020204" pitchFamily="34" charset="0"/>
              <a:buChar char="•"/>
              <a:defRPr/>
            </a:pPr>
            <a:r>
              <a:rPr lang="en-AU" dirty="0"/>
              <a:t>I said, “You said you don't really have that very often, or you don't like the kids to have it but, so when would you be likely to have those ones up there?" And she says, "I put it up there so the kids can't see it and then when they go to bed we have them." </a:t>
            </a:r>
          </a:p>
          <a:p>
            <a:pPr marL="628437" lvl="1" indent="-171392" defTabSz="914090">
              <a:buFont typeface="Arial" panose="020B0604020202020204" pitchFamily="34" charset="0"/>
              <a:buChar char="•"/>
              <a:defRPr/>
            </a:pPr>
            <a:r>
              <a:rPr lang="en-AU" dirty="0"/>
              <a:t>Not a judgement of that person at all, just demonstrating ‘saying’ versus ‘doing’, and understanding the difference.</a:t>
            </a:r>
          </a:p>
          <a:p>
            <a:pPr marL="628437" lvl="1" indent="-171392" defTabSz="914090">
              <a:buFont typeface="Arial" panose="020B0604020202020204" pitchFamily="34" charset="0"/>
              <a:buChar char="•"/>
              <a:defRPr/>
            </a:pPr>
            <a:r>
              <a:rPr lang="en-US" dirty="0"/>
              <a:t>Much more powerful to do that research in the person’s home/in context rather than in a lab or café – wouldn’t have discovered that!</a:t>
            </a:r>
            <a:endParaRPr lang="en-AU" dirty="0"/>
          </a:p>
          <a:p>
            <a:pPr marL="171392" indent="-171392" defTabSz="914090">
              <a:buFont typeface="Arial" panose="020B0604020202020204" pitchFamily="34" charset="0"/>
              <a:buChar char="•"/>
              <a:defRPr/>
            </a:pPr>
            <a:r>
              <a:rPr lang="en-US" b="0" baseline="0" dirty="0" smtClean="0"/>
              <a:t>Also applies to doing research with businesses – go to their workplace to understand their unique challenges</a:t>
            </a:r>
            <a:endParaRPr lang="en-AU" b="0" dirty="0" smtClean="0"/>
          </a:p>
          <a:p>
            <a:pPr marL="171392" indent="-171392" defTabSz="914090">
              <a:buFont typeface="Arial" panose="020B0604020202020204" pitchFamily="34" charset="0"/>
              <a:buChar char="•"/>
              <a:defRPr/>
            </a:pPr>
            <a:r>
              <a:rPr lang="en-AU" dirty="0" smtClean="0">
                <a:cs typeface="Arial" panose="020B0604020202020204" pitchFamily="34" charset="0"/>
              </a:rPr>
              <a:t>ethnography helps understand why people make the decisions they do to avoid false assumptions</a:t>
            </a:r>
          </a:p>
          <a:p>
            <a:pPr marL="171392" indent="-171392" defTabSz="914090">
              <a:buFont typeface="Arial" panose="020B0604020202020204" pitchFamily="34" charset="0"/>
              <a:buChar char="•"/>
              <a:defRPr/>
            </a:pPr>
            <a:r>
              <a:rPr lang="en-AU" dirty="0" smtClean="0">
                <a:cs typeface="Arial" panose="020B0604020202020204" pitchFamily="34" charset="0"/>
              </a:rPr>
              <a:t>they may not even realise this themselves and observation helps identify contradictions and dig into their cause</a:t>
            </a:r>
          </a:p>
          <a:p>
            <a:pPr marL="171392" indent="-171392" defTabSz="914090">
              <a:buFont typeface="Arial" panose="020B0604020202020204" pitchFamily="34" charset="0"/>
              <a:buChar char="•"/>
              <a:defRPr/>
            </a:pPr>
            <a:r>
              <a:rPr lang="en-AU" dirty="0" smtClean="0">
                <a:cs typeface="Arial" panose="020B0604020202020204" pitchFamily="34" charset="0"/>
              </a:rPr>
              <a:t>seeing the reality of the world people operate within vs. our interpretation it</a:t>
            </a:r>
          </a:p>
          <a:p>
            <a:pPr marL="171392" indent="-171392" defTabSz="914090">
              <a:buFont typeface="Arial" panose="020B0604020202020204" pitchFamily="34" charset="0"/>
              <a:buChar char="•"/>
              <a:defRPr/>
            </a:pPr>
            <a:endParaRPr lang="en-AU" dirty="0" smtClean="0">
              <a:cs typeface="Arial" panose="020B0604020202020204" pitchFamily="34" charset="0"/>
            </a:endParaRPr>
          </a:p>
          <a:p>
            <a:pPr marL="171392" indent="-171392">
              <a:buFont typeface="Arial" panose="020B0604020202020204" pitchFamily="34" charset="0"/>
              <a:buChar char="•"/>
            </a:pP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49</a:t>
            </a:fld>
            <a:endParaRPr lang="en-AU" dirty="0">
              <a:solidFill>
                <a:prstClr val="black"/>
              </a:solidFill>
            </a:endParaRPr>
          </a:p>
        </p:txBody>
      </p:sp>
    </p:spTree>
    <p:extLst>
      <p:ext uri="{BB962C8B-B14F-4D97-AF65-F5344CB8AC3E}">
        <p14:creationId xmlns:p14="http://schemas.microsoft.com/office/powerpoint/2010/main" val="4069092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254F90"/>
              </a:buClr>
            </a:pPr>
            <a:r>
              <a:rPr lang="en-AU" b="1" dirty="0" smtClean="0">
                <a:solidFill>
                  <a:srgbClr val="254F90"/>
                </a:solidFill>
              </a:rPr>
              <a:t>HCD augments traditional practices to:</a:t>
            </a:r>
          </a:p>
          <a:p>
            <a:pPr marL="342866" indent="-342866">
              <a:buClr>
                <a:srgbClr val="254F90"/>
              </a:buClr>
              <a:buFont typeface="Arial" panose="020B0604020202020204" pitchFamily="34" charset="0"/>
              <a:buChar char="•"/>
            </a:pPr>
            <a:r>
              <a:rPr lang="en-AU" b="1" dirty="0" smtClean="0"/>
              <a:t>ensure solutions matter </a:t>
            </a:r>
            <a:r>
              <a:rPr lang="en-AU" dirty="0" smtClean="0"/>
              <a:t>to our target population</a:t>
            </a:r>
          </a:p>
          <a:p>
            <a:pPr marL="342866" indent="-342866">
              <a:buClr>
                <a:srgbClr val="254F90"/>
              </a:buClr>
              <a:buFont typeface="Arial" panose="020B0604020202020204" pitchFamily="34" charset="0"/>
              <a:buChar char="•"/>
            </a:pPr>
            <a:r>
              <a:rPr lang="en-AU" b="1" dirty="0" smtClean="0"/>
              <a:t>improve evidence</a:t>
            </a:r>
            <a:r>
              <a:rPr lang="en-AU" dirty="0" smtClean="0"/>
              <a:t> based decisions</a:t>
            </a:r>
          </a:p>
          <a:p>
            <a:pPr marL="342866" indent="-342866">
              <a:buClr>
                <a:srgbClr val="254F90"/>
              </a:buClr>
              <a:buFont typeface="Arial" panose="020B0604020202020204" pitchFamily="34" charset="0"/>
              <a:buChar char="•"/>
            </a:pPr>
            <a:r>
              <a:rPr lang="en-AU" dirty="0" smtClean="0"/>
              <a:t>deliver </a:t>
            </a:r>
            <a:r>
              <a:rPr lang="en-AU" b="1" dirty="0" smtClean="0"/>
              <a:t>impactful</a:t>
            </a:r>
            <a:r>
              <a:rPr lang="en-AU" dirty="0" smtClean="0"/>
              <a:t> outcomes</a:t>
            </a:r>
          </a:p>
          <a:p>
            <a:pPr marL="342866" indent="-342866">
              <a:buClr>
                <a:srgbClr val="254F90"/>
              </a:buClr>
              <a:buFont typeface="Arial" panose="020B0604020202020204" pitchFamily="34" charset="0"/>
              <a:buChar char="•"/>
            </a:pPr>
            <a:r>
              <a:rPr lang="en-AU" dirty="0" smtClean="0"/>
              <a:t>and manage </a:t>
            </a:r>
            <a:r>
              <a:rPr lang="en-AU" b="1" dirty="0" smtClean="0"/>
              <a:t>risk</a:t>
            </a:r>
          </a:p>
          <a:p>
            <a:pPr marL="171433" indent="-171433" defTabSz="914308">
              <a:buFont typeface="Arial" panose="020B0604020202020204" pitchFamily="34" charset="0"/>
              <a:buChar char="•"/>
              <a:defRPr/>
            </a:pPr>
            <a:r>
              <a:rPr lang="en-AU" dirty="0" smtClean="0"/>
              <a:t>One question that</a:t>
            </a:r>
            <a:r>
              <a:rPr lang="en-AU" baseline="0" dirty="0" smtClean="0"/>
              <a:t> we are often asked is what is the difference between </a:t>
            </a:r>
            <a:r>
              <a:rPr lang="en-AU" dirty="0" smtClean="0"/>
              <a:t>HCD, Service</a:t>
            </a:r>
            <a:r>
              <a:rPr lang="en-AU" baseline="0" dirty="0" smtClean="0"/>
              <a:t> design, UCD,</a:t>
            </a:r>
            <a:r>
              <a:rPr lang="en-AU" dirty="0" smtClean="0"/>
              <a:t> experience design?  My answer, HCD</a:t>
            </a:r>
            <a:r>
              <a:rPr lang="en-AU" baseline="0" dirty="0" smtClean="0"/>
              <a:t> is the practice that underpins all of these.  It </a:t>
            </a:r>
            <a:r>
              <a:rPr lang="en-AU" dirty="0" smtClean="0"/>
              <a:t>is best applied to complex, wicked problems – problems that are hard to define, uncertain, with lots of moving parts.</a:t>
            </a:r>
          </a:p>
          <a:p>
            <a:pPr marL="171433" indent="-171433" defTabSz="914308">
              <a:buFont typeface="Arial" panose="020B0604020202020204" pitchFamily="34" charset="0"/>
              <a:buChar char="•"/>
              <a:defRPr/>
            </a:pPr>
            <a:r>
              <a:rPr lang="en-AU" dirty="0" smtClean="0"/>
              <a:t>What the difference is,</a:t>
            </a:r>
            <a:r>
              <a:rPr lang="en-AU" baseline="0" dirty="0" smtClean="0"/>
              <a:t> is the lens that you are applying while practicing HCD.  It might be improving an existing service (often called service design) , it might be a policy problem (sometimes called policy design)</a:t>
            </a:r>
          </a:p>
          <a:p>
            <a:pPr marL="171433" indent="-171433" defTabSz="914308">
              <a:buFont typeface="Arial" panose="020B0604020202020204" pitchFamily="34" charset="0"/>
              <a:buChar char="•"/>
              <a:defRPr/>
            </a:pPr>
            <a:r>
              <a:rPr lang="en-US" dirty="0" smtClean="0">
                <a:solidFill>
                  <a:schemeClr val="tx1">
                    <a:lumMod val="50000"/>
                    <a:lumOff val="50000"/>
                  </a:schemeClr>
                </a:solidFill>
              </a:rPr>
              <a:t>It’s essential to consider context and</a:t>
            </a:r>
            <a:r>
              <a:rPr lang="en-US" baseline="0" dirty="0" smtClean="0">
                <a:solidFill>
                  <a:schemeClr val="tx1">
                    <a:lumMod val="50000"/>
                    <a:lumOff val="50000"/>
                  </a:schemeClr>
                </a:solidFill>
              </a:rPr>
              <a:t> to look at the whole system so that when we develop a solution for a user we understand where it fits in the bigger picture of their world. </a:t>
            </a:r>
            <a:r>
              <a:rPr lang="en-AU" baseline="0" dirty="0" smtClean="0"/>
              <a:t>Taking a HCD approach</a:t>
            </a:r>
            <a:r>
              <a:rPr lang="en-US" baseline="0" dirty="0" smtClean="0">
                <a:solidFill>
                  <a:schemeClr val="tx1">
                    <a:lumMod val="50000"/>
                    <a:lumOff val="50000"/>
                  </a:schemeClr>
                </a:solidFill>
              </a:rPr>
              <a:t> helps us understand the impact of our intervention.</a:t>
            </a:r>
          </a:p>
          <a:p>
            <a:pPr marL="171433" indent="-171433">
              <a:buFont typeface="Arial" panose="020B0604020202020204" pitchFamily="34" charset="0"/>
              <a:buChar char="•"/>
            </a:pPr>
            <a:r>
              <a:rPr lang="en-US" baseline="0" dirty="0" smtClean="0">
                <a:solidFill>
                  <a:schemeClr val="tx1">
                    <a:lumMod val="50000"/>
                    <a:lumOff val="50000"/>
                  </a:schemeClr>
                </a:solidFill>
              </a:rPr>
              <a:t>Another really important aspect is that taking an HCD approach helps manage risk – it takes big complex problems, breaks them down, allows us to experiment and test, fail fast, learn, evolve our thinking and ultimately deliver more impactful outcomes. So you can contain risk.</a:t>
            </a:r>
          </a:p>
          <a:p>
            <a:pPr marL="171433" indent="-171433">
              <a:buFont typeface="Arial" panose="020B0604020202020204" pitchFamily="34" charset="0"/>
              <a:buChar char="•"/>
            </a:pPr>
            <a:r>
              <a:rPr lang="en-US" baseline="0" dirty="0" smtClean="0">
                <a:solidFill>
                  <a:schemeClr val="tx1">
                    <a:lumMod val="50000"/>
                    <a:lumOff val="50000"/>
                  </a:schemeClr>
                </a:solidFill>
              </a:rPr>
              <a:t>It helps build confidence that we’re heading in the right direction: moves us away from “what we think” towards “what we know”.</a:t>
            </a:r>
            <a:endParaRPr lang="en-AU" dirty="0" smtClean="0">
              <a:solidFill>
                <a:schemeClr val="tx1">
                  <a:lumMod val="50000"/>
                  <a:lumOff val="50000"/>
                </a:schemeClr>
              </a:solidFill>
            </a:endParaRPr>
          </a:p>
          <a:p>
            <a:endParaRPr lang="en-US" dirty="0" smtClean="0"/>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5</a:t>
            </a:fld>
            <a:endParaRPr lang="en-US"/>
          </a:p>
        </p:txBody>
      </p:sp>
    </p:spTree>
    <p:extLst>
      <p:ext uri="{BB962C8B-B14F-4D97-AF65-F5344CB8AC3E}">
        <p14:creationId xmlns:p14="http://schemas.microsoft.com/office/powerpoint/2010/main" val="35399611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a:buFont typeface="Arial" panose="020B0604020202020204" pitchFamily="34" charset="0"/>
              <a:buChar char="•"/>
            </a:pPr>
            <a:r>
              <a:rPr lang="en-AU" i="1" dirty="0"/>
              <a:t>*uncomfortable truth: people don’t know what they want and it’s difficult for image the future so it’s important to ask about people’s past and present to understand needs* </a:t>
            </a:r>
            <a:endParaRPr lang="en-AU" dirty="0" smtClean="0"/>
          </a:p>
          <a:p>
            <a:pPr marL="171392" indent="-171392">
              <a:buFont typeface="Arial" panose="020B0604020202020204" pitchFamily="34" charset="0"/>
              <a:buChar char="•"/>
            </a:pPr>
            <a:endParaRPr lang="en-AU" dirty="0" smtClean="0"/>
          </a:p>
          <a:p>
            <a:pPr marL="171392" indent="-171392">
              <a:buFont typeface="Arial" panose="020B0604020202020204" pitchFamily="34" charset="0"/>
              <a:buChar char="•"/>
            </a:pPr>
            <a:r>
              <a:rPr lang="en-AU" dirty="0" smtClean="0"/>
              <a:t>The </a:t>
            </a:r>
            <a:r>
              <a:rPr lang="en-AU" dirty="0"/>
              <a:t>value of qualitative research really is bringing that user story to life. </a:t>
            </a:r>
          </a:p>
          <a:p>
            <a:pPr marL="171392" indent="-171392">
              <a:buFont typeface="Arial" panose="020B0604020202020204" pitchFamily="34" charset="0"/>
              <a:buChar char="•"/>
            </a:pPr>
            <a:r>
              <a:rPr lang="en-AU" dirty="0"/>
              <a:t>Sometimes people find it difficult to connect with facts and quantitative data but if the human story is what we identify with as people, and that's really powerful when we're wanting to make a case for change.</a:t>
            </a:r>
          </a:p>
          <a:p>
            <a:pPr marL="171392" indent="-171392">
              <a:buFont typeface="Arial" panose="020B0604020202020204" pitchFamily="34" charset="0"/>
              <a:buChar char="•"/>
            </a:pPr>
            <a:r>
              <a:rPr lang="en-AU" dirty="0"/>
              <a:t>It’s also really powerful when wanting to understand a complex system, we can simplify our problems so we break it down into component parts. Zooming in into people's life experiences, different elements of the system, zooming out and having the whole view. </a:t>
            </a:r>
          </a:p>
          <a:p>
            <a:pPr marL="171392" indent="-171392">
              <a:buFont typeface="Arial" panose="020B0604020202020204" pitchFamily="34" charset="0"/>
              <a:buChar char="•"/>
            </a:pPr>
            <a:r>
              <a:rPr lang="en-AU" dirty="0"/>
              <a:t>Qual research can give us ‘gems’ for solution design. Often we do an exercises around assumptions. We start off thinking that we know what the problem is, and then through the process of uncovering things you realise, “Actually that's not it at all" </a:t>
            </a:r>
            <a:endParaRPr lang="en-AU" dirty="0" smtClean="0"/>
          </a:p>
          <a:p>
            <a:pPr marL="171392" indent="-171392">
              <a:buFont typeface="Arial" panose="020B0604020202020204" pitchFamily="34" charset="0"/>
              <a:buChar char="•"/>
            </a:pPr>
            <a:r>
              <a:rPr lang="en-AU" dirty="0" smtClean="0"/>
              <a:t>Understanding </a:t>
            </a:r>
            <a:r>
              <a:rPr lang="en-AU" dirty="0"/>
              <a:t>people's explicit and implicit needs: what they tell us they need versus what they actually need. Users often aren’t able to identify or articulate their underlying/implicit/tacit needs (The Henry Ford faster horse example – people don’t need a faster horse, they need a solution that gets them from A to B more quickly)</a:t>
            </a:r>
          </a:p>
          <a:p>
            <a:pPr marL="171392" indent="-171392">
              <a:buFont typeface="Arial" panose="020B0604020202020204" pitchFamily="34" charset="0"/>
              <a:buChar char="•"/>
            </a:pPr>
            <a:r>
              <a:rPr lang="en-AU" dirty="0"/>
              <a:t>There is a richness that qual research can give to us in terms of our understanding of a problem.</a:t>
            </a:r>
          </a:p>
          <a:p>
            <a:pPr marL="171392" indent="-171392">
              <a:buFont typeface="Arial" panose="020B0604020202020204" pitchFamily="34" charset="0"/>
              <a:buChar cha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50</a:t>
            </a:fld>
            <a:endParaRPr lang="en-AU" dirty="0">
              <a:solidFill>
                <a:prstClr val="black"/>
              </a:solidFill>
            </a:endParaRPr>
          </a:p>
        </p:txBody>
      </p:sp>
    </p:spTree>
    <p:extLst>
      <p:ext uri="{BB962C8B-B14F-4D97-AF65-F5344CB8AC3E}">
        <p14:creationId xmlns:p14="http://schemas.microsoft.com/office/powerpoint/2010/main" val="31187022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Notes: </a:t>
            </a:r>
            <a:endParaRPr lang="en-AU" b="0" dirty="0" smtClean="0"/>
          </a:p>
          <a:p>
            <a:pPr marL="171392" indent="-171392">
              <a:buFont typeface="Arial" panose="020B0604020202020204" pitchFamily="34" charset="0"/>
              <a:buChar char="•"/>
            </a:pPr>
            <a:r>
              <a:rPr lang="en-AU" b="0" baseline="0" dirty="0" smtClean="0"/>
              <a:t>We know this can be challenging in government because traditionally there’s a preference towards more quantitative methods, however there is lots of value to be realised from qualitative methods. </a:t>
            </a:r>
          </a:p>
          <a:p>
            <a:pPr marL="171392" indent="-171392">
              <a:buFont typeface="Arial" panose="020B0604020202020204" pitchFamily="34" charset="0"/>
              <a:buChar char="•"/>
            </a:pPr>
            <a:endParaRPr lang="en-US" b="0" baseline="0" dirty="0" smtClean="0"/>
          </a:p>
          <a:p>
            <a:pPr marL="171392" indent="-171392">
              <a:buFont typeface="Arial" panose="020B0604020202020204" pitchFamily="34" charset="0"/>
              <a:buChar char="•"/>
            </a:pPr>
            <a:r>
              <a:rPr lang="en-AU" dirty="0"/>
              <a:t>Qualitative research</a:t>
            </a:r>
          </a:p>
          <a:p>
            <a:pPr marL="628437" lvl="1" indent="-171392">
              <a:buFont typeface="Arial" panose="020B0604020202020204" pitchFamily="34" charset="0"/>
              <a:buChar char="•"/>
            </a:pPr>
            <a:r>
              <a:rPr lang="en-AU" dirty="0"/>
              <a:t>often with a small sample and goes quite deep as opposed to going broad.</a:t>
            </a:r>
          </a:p>
          <a:p>
            <a:pPr marL="628437" lvl="1" indent="-171392">
              <a:buFont typeface="Arial" panose="020B0604020202020204" pitchFamily="34" charset="0"/>
              <a:buChar char="•"/>
            </a:pPr>
            <a:r>
              <a:rPr lang="en-AU" dirty="0"/>
              <a:t>Although some qual research can be spontaneous (e.g. </a:t>
            </a:r>
            <a:r>
              <a:rPr lang="en-AU" dirty="0" smtClean="0"/>
              <a:t>guerrilla </a:t>
            </a:r>
            <a:r>
              <a:rPr lang="en-AU" dirty="0"/>
              <a:t>research, street vox pops etc) usually when we’re doing interviews know we're going to be there, we're not just popping in and saying hi. Participants are pre-recruited based on identified criteria</a:t>
            </a:r>
          </a:p>
          <a:p>
            <a:pPr marL="628437" lvl="1" indent="-171392">
              <a:buFont typeface="Arial" panose="020B0604020202020204" pitchFamily="34" charset="0"/>
              <a:buChar char="•"/>
            </a:pPr>
            <a:r>
              <a:rPr lang="en-US" dirty="0"/>
              <a:t>However the actual discussion is flexible and can follow a spontaneous path of </a:t>
            </a:r>
            <a:r>
              <a:rPr lang="en-US" dirty="0" smtClean="0"/>
              <a:t>questioning</a:t>
            </a:r>
            <a:endParaRPr lang="en-AU" dirty="0"/>
          </a:p>
          <a:p>
            <a:pPr marL="628437" lvl="1" indent="-171392">
              <a:buFont typeface="Arial" panose="020B0604020202020204" pitchFamily="34" charset="0"/>
              <a:buChar char="•"/>
            </a:pPr>
            <a:r>
              <a:rPr lang="en-AU" dirty="0"/>
              <a:t>Understanding the what, why, and the how. Not just then when. </a:t>
            </a:r>
          </a:p>
          <a:p>
            <a:pPr marL="628437" lvl="1" indent="-171392" defTabSz="914090">
              <a:buFont typeface="Arial" panose="020B0604020202020204" pitchFamily="34" charset="0"/>
              <a:buChar char="•"/>
              <a:defRPr/>
            </a:pPr>
            <a:r>
              <a:rPr lang="en-AU" dirty="0"/>
              <a:t>It’s more descriptive, richer and is about feelings and the emotional context. </a:t>
            </a:r>
          </a:p>
          <a:p>
            <a:pPr marL="628437" lvl="1" indent="-171392">
              <a:buFont typeface="Arial" panose="020B0604020202020204" pitchFamily="34" charset="0"/>
              <a:buChar char="•"/>
            </a:pPr>
            <a:endParaRPr lang="en-AU" dirty="0"/>
          </a:p>
          <a:p>
            <a:pPr marL="171392" indent="-171392">
              <a:buFont typeface="Arial" panose="020B0604020202020204" pitchFamily="34" charset="0"/>
              <a:buChar char="•"/>
            </a:pPr>
            <a:r>
              <a:rPr lang="en-AU" dirty="0"/>
              <a:t>Quantitative research</a:t>
            </a:r>
          </a:p>
          <a:p>
            <a:pPr marL="628437" lvl="1" indent="-171392">
              <a:buFont typeface="Arial" panose="020B0604020202020204" pitchFamily="34" charset="0"/>
              <a:buChar char="•"/>
            </a:pPr>
            <a:r>
              <a:rPr lang="en-AU" dirty="0"/>
              <a:t>usually a bigger sample size</a:t>
            </a:r>
          </a:p>
          <a:p>
            <a:pPr marL="628437" lvl="1" indent="-171392">
              <a:buFont typeface="Arial" panose="020B0604020202020204" pitchFamily="34" charset="0"/>
              <a:buChar char="•"/>
            </a:pPr>
            <a:r>
              <a:rPr lang="en-AU" dirty="0"/>
              <a:t>a structured question and answer so what you're asking them is more specific, you know what answers you want to get back as opposed to it being more open and qualitative. </a:t>
            </a:r>
          </a:p>
          <a:p>
            <a:pPr marL="628437" lvl="1" indent="-171392">
              <a:buFont typeface="Arial" panose="020B0604020202020204" pitchFamily="34" charset="0"/>
              <a:buChar char="•"/>
            </a:pPr>
            <a:r>
              <a:rPr lang="en-US" dirty="0"/>
              <a:t>can be generated automatically using data gathering technology e.g. online surveys, heart rate monitors, air quality data, passenger/traffic flow data</a:t>
            </a:r>
            <a:endParaRPr lang="en-AU" dirty="0"/>
          </a:p>
          <a:p>
            <a:pPr marL="628437" lvl="1" indent="-171392">
              <a:buFont typeface="Arial" panose="020B0604020202020204" pitchFamily="34" charset="0"/>
              <a:buChar char="•"/>
            </a:pPr>
            <a:r>
              <a:rPr lang="en-AU" dirty="0"/>
              <a:t>Things like numbers and statistics. You might be looking at attitudinal data but you already know what you're measuring as opposed to uncovering issues through conversation.</a:t>
            </a:r>
          </a:p>
          <a:p>
            <a:pPr marL="628437" lvl="1" indent="-171392">
              <a:buFont typeface="Arial" panose="020B0604020202020204" pitchFamily="34" charset="0"/>
              <a:buChar char="•"/>
            </a:pPr>
            <a:endParaRPr lang="en-AU" b="0" baseline="0" dirty="0" smtClean="0"/>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51</a:t>
            </a:fld>
            <a:endParaRPr lang="en-AU" dirty="0">
              <a:solidFill>
                <a:prstClr val="black"/>
              </a:solidFill>
            </a:endParaRPr>
          </a:p>
        </p:txBody>
      </p:sp>
    </p:spTree>
    <p:extLst>
      <p:ext uri="{BB962C8B-B14F-4D97-AF65-F5344CB8AC3E}">
        <p14:creationId xmlns:p14="http://schemas.microsoft.com/office/powerpoint/2010/main" val="9496079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comic is a great example</a:t>
            </a:r>
            <a:r>
              <a:rPr lang="en-AU" baseline="0" dirty="0" smtClean="0"/>
              <a:t> of confirmation bias. That you will agree with something that already supports what you believe.</a:t>
            </a:r>
          </a:p>
          <a:p>
            <a:endParaRPr lang="en-AU" dirty="0" smtClean="0"/>
          </a:p>
          <a:p>
            <a:r>
              <a:rPr lang="en-AU" dirty="0" smtClean="0"/>
              <a:t>It’s really important we empathise</a:t>
            </a:r>
            <a:r>
              <a:rPr lang="en-AU" baseline="0" dirty="0" smtClean="0"/>
              <a:t> that we are remaining neutral and challenging our own biases. While this is not always easy to do it requires you to think about what you read and hear and make sure you don’t immediately dismiss something without first exploring it further.</a:t>
            </a:r>
          </a:p>
          <a:p>
            <a:r>
              <a:rPr lang="en-AU" baseline="0" dirty="0" smtClean="0"/>
              <a:t>Empathy building can bring out your bias especially if you form a rapport with your interviewee or discover you have many things in common. This bias is called the false consensus effect, which means that because you share similarities or interests with another person you are led to overestimate how much of your beliefs and opinions are shared by others, which in turn can lead you to make decision that suit you and not the people you are designing with.</a:t>
            </a:r>
          </a:p>
          <a:p>
            <a:endParaRPr lang="en-AU" b="0" baseline="0" dirty="0" smtClean="0"/>
          </a:p>
          <a:p>
            <a:pPr defTabSz="883130">
              <a:defRPr/>
            </a:pPr>
            <a:r>
              <a:rPr lang="en-AU" b="1" dirty="0" smtClean="0"/>
              <a:t>Useful resource:  </a:t>
            </a:r>
            <a:r>
              <a:rPr lang="en-AU" dirty="0" smtClean="0"/>
              <a:t>Yourbias.is</a:t>
            </a:r>
          </a:p>
          <a:p>
            <a:endParaRPr lang="en-AU" b="0" baseline="0" dirty="0" smtClean="0"/>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52</a:t>
            </a:fld>
            <a:endParaRPr lang="en-AU" dirty="0"/>
          </a:p>
        </p:txBody>
      </p:sp>
    </p:spTree>
    <p:extLst>
      <p:ext uri="{BB962C8B-B14F-4D97-AF65-F5344CB8AC3E}">
        <p14:creationId xmlns:p14="http://schemas.microsoft.com/office/powerpoint/2010/main" val="9921406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300"/>
              </a:spcBef>
              <a:spcAft>
                <a:spcPts val="300"/>
              </a:spcAft>
            </a:pPr>
            <a:r>
              <a:rPr lang="en-AU" dirty="0" smtClean="0"/>
              <a:t>Discovery </a:t>
            </a:r>
            <a:r>
              <a:rPr lang="en-AU" dirty="0"/>
              <a:t>interviews are different from a normal interview where you may ask a series of pre-planned questions and record the interviewee’s answers for each one. </a:t>
            </a:r>
          </a:p>
          <a:p>
            <a:pPr>
              <a:spcBef>
                <a:spcPts val="300"/>
              </a:spcBef>
              <a:spcAft>
                <a:spcPts val="300"/>
              </a:spcAft>
            </a:pPr>
            <a:r>
              <a:rPr lang="en-AU" dirty="0"/>
              <a:t>Discovery interviews are designed so that rather than the interviewer “leading” the conversation, the interviewer “sparks” the conversation with an open question, and then gives the interviewee plenty of freedom to explore topics and perspectives that are important to them</a:t>
            </a:r>
            <a:r>
              <a:rPr lang="en-AU" dirty="0" smtClean="0"/>
              <a:t>.</a:t>
            </a:r>
          </a:p>
          <a:p>
            <a:pPr defTabSz="914217">
              <a:spcBef>
                <a:spcPts val="300"/>
              </a:spcBef>
              <a:spcAft>
                <a:spcPts val="300"/>
              </a:spcAft>
              <a:defRPr/>
            </a:pPr>
            <a:r>
              <a:rPr lang="en-AU" b="1" baseline="0" dirty="0" smtClean="0"/>
              <a:t>Ethnographic interviews versus Discovery interviews – </a:t>
            </a:r>
            <a:r>
              <a:rPr lang="en-AU" b="0" baseline="0" dirty="0" smtClean="0"/>
              <a:t>We are unable to do true ethnographic research as we’re limited to this room, we’re not going out into the field</a:t>
            </a:r>
            <a:endParaRPr lang="en-AU" b="1" baseline="0" dirty="0" smtClean="0"/>
          </a:p>
          <a:p>
            <a:pPr>
              <a:spcBef>
                <a:spcPts val="300"/>
              </a:spcBef>
              <a:spcAft>
                <a:spcPts val="300"/>
              </a:spcAft>
            </a:pPr>
            <a:endParaRPr lang="en-AU" dirty="0"/>
          </a:p>
          <a:p>
            <a:pPr>
              <a:spcBef>
                <a:spcPts val="300"/>
              </a:spcBef>
              <a:spcAft>
                <a:spcPts val="300"/>
              </a:spcAft>
            </a:pPr>
            <a:endParaRPr lang="en-AU" dirty="0"/>
          </a:p>
          <a:p>
            <a:pPr>
              <a:spcBef>
                <a:spcPts val="300"/>
              </a:spcBef>
              <a:spcAft>
                <a:spcPts val="300"/>
              </a:spcAft>
            </a:pPr>
            <a:r>
              <a:rPr lang="en-AU" dirty="0"/>
              <a:t>During this process, we:</a:t>
            </a:r>
          </a:p>
          <a:p>
            <a:pPr marL="171392" indent="-171392" defTabSz="914090">
              <a:spcBef>
                <a:spcPts val="300"/>
              </a:spcBef>
              <a:spcAft>
                <a:spcPts val="1200"/>
              </a:spcAft>
              <a:buFont typeface="Arial" panose="020B0604020202020204" pitchFamily="34" charset="0"/>
              <a:buChar char="•"/>
              <a:defRPr/>
            </a:pPr>
            <a:r>
              <a:rPr lang="en-AU" dirty="0"/>
              <a:t>ask a series of open-ended questions to “spark” conversation</a:t>
            </a:r>
          </a:p>
          <a:p>
            <a:pPr marL="171392" indent="-171392" defTabSz="914090">
              <a:spcBef>
                <a:spcPts val="300"/>
              </a:spcBef>
              <a:spcAft>
                <a:spcPts val="1200"/>
              </a:spcAft>
              <a:buFont typeface="Arial" panose="020B0604020202020204" pitchFamily="34" charset="0"/>
              <a:buChar char="•"/>
              <a:defRPr/>
            </a:pPr>
            <a:r>
              <a:rPr lang="en-AU" dirty="0"/>
              <a:t>are not going in with a set of specific, structured questions we're going to ask. They’re more prompts for discussion rather than a script</a:t>
            </a:r>
          </a:p>
          <a:p>
            <a:pPr marL="171392" indent="-171392" defTabSz="914090">
              <a:spcBef>
                <a:spcPts val="300"/>
              </a:spcBef>
              <a:spcAft>
                <a:spcPts val="1200"/>
              </a:spcAft>
              <a:buFont typeface="Arial" panose="020B0604020202020204" pitchFamily="34" charset="0"/>
              <a:buChar char="•"/>
              <a:defRPr/>
            </a:pPr>
            <a:r>
              <a:rPr lang="en-AU" dirty="0"/>
              <a:t>want the participant actively involved and taking the lead in the conversation. </a:t>
            </a:r>
          </a:p>
          <a:p>
            <a:pPr defTabSz="914090">
              <a:spcBef>
                <a:spcPts val="300"/>
              </a:spcBef>
              <a:spcAft>
                <a:spcPts val="1200"/>
              </a:spcAft>
              <a:defRPr/>
            </a:pPr>
            <a:endParaRPr lang="en-AU" dirty="0"/>
          </a:p>
          <a:p>
            <a:pPr defTabSz="914090">
              <a:spcBef>
                <a:spcPts val="300"/>
              </a:spcBef>
              <a:spcAft>
                <a:spcPts val="1200"/>
              </a:spcAft>
              <a:defRPr/>
            </a:pPr>
            <a:r>
              <a:rPr lang="en-AU" dirty="0"/>
              <a:t>As an interviewer you should</a:t>
            </a:r>
            <a:r>
              <a:rPr lang="en-AU" dirty="0" smtClean="0"/>
              <a:t>:</a:t>
            </a:r>
            <a:endParaRPr lang="en-AU" dirty="0"/>
          </a:p>
          <a:p>
            <a:pPr marL="171392" indent="-171392" defTabSz="914090">
              <a:spcBef>
                <a:spcPts val="300"/>
              </a:spcBef>
              <a:spcAft>
                <a:spcPts val="1200"/>
              </a:spcAft>
              <a:buFont typeface="Arial" panose="020B0604020202020204" pitchFamily="34" charset="0"/>
              <a:buChar char="•"/>
              <a:defRPr/>
            </a:pPr>
            <a:r>
              <a:rPr lang="en-AU" dirty="0" smtClean="0"/>
              <a:t>Respect the generosity of your user in</a:t>
            </a:r>
            <a:r>
              <a:rPr lang="en-AU" baseline="0" dirty="0" smtClean="0"/>
              <a:t> sharing their lived experience, an interview should be a safe and sacred space and the user’s stories are a gift to you – be appreciative!</a:t>
            </a:r>
            <a:endParaRPr lang="en-AU" dirty="0" smtClean="0"/>
          </a:p>
          <a:p>
            <a:pPr marL="171392" indent="-171392" defTabSz="914090">
              <a:spcBef>
                <a:spcPts val="300"/>
              </a:spcBef>
              <a:spcAft>
                <a:spcPts val="1200"/>
              </a:spcAft>
              <a:buFont typeface="Arial" panose="020B0604020202020204" pitchFamily="34" charset="0"/>
              <a:buChar char="•"/>
              <a:defRPr/>
            </a:pPr>
            <a:r>
              <a:rPr lang="en-AU" dirty="0" smtClean="0"/>
              <a:t>listen </a:t>
            </a:r>
            <a:r>
              <a:rPr lang="en-AU" dirty="0"/>
              <a:t>more than you </a:t>
            </a:r>
            <a:r>
              <a:rPr lang="en-AU" dirty="0" smtClean="0"/>
              <a:t>talk</a:t>
            </a:r>
          </a:p>
          <a:p>
            <a:pPr marL="171392" indent="-171392" defTabSz="914090">
              <a:spcBef>
                <a:spcPts val="300"/>
              </a:spcBef>
              <a:spcAft>
                <a:spcPts val="1200"/>
              </a:spcAft>
              <a:buFont typeface="Arial" panose="020B0604020202020204" pitchFamily="34" charset="0"/>
              <a:buChar char="•"/>
              <a:defRPr/>
            </a:pPr>
            <a:r>
              <a:rPr lang="en-AU" dirty="0" smtClean="0"/>
              <a:t>Don’t rush through your discussion guide, actively listen </a:t>
            </a:r>
            <a:endParaRPr lang="en-AU" dirty="0"/>
          </a:p>
          <a:p>
            <a:pPr marL="171392" indent="-171392" defTabSz="914090">
              <a:spcBef>
                <a:spcPts val="300"/>
              </a:spcBef>
              <a:spcAft>
                <a:spcPts val="1200"/>
              </a:spcAft>
              <a:buFont typeface="Arial" panose="020B0604020202020204" pitchFamily="34" charset="0"/>
              <a:buChar char="•"/>
              <a:defRPr/>
            </a:pPr>
            <a:r>
              <a:rPr lang="en-AU" dirty="0"/>
              <a:t>Be flexible about the structure of the interview. This is a bit of an art form and takes some practice to do. You might be more used to, "I ask this question first, and this question next." </a:t>
            </a:r>
          </a:p>
          <a:p>
            <a:pPr marL="171392" indent="-171392" defTabSz="914090">
              <a:spcBef>
                <a:spcPts val="300"/>
              </a:spcBef>
              <a:spcAft>
                <a:spcPts val="1200"/>
              </a:spcAft>
              <a:buFont typeface="Arial" panose="020B0604020202020204" pitchFamily="34" charset="0"/>
              <a:buChar char="•"/>
              <a:defRPr/>
            </a:pPr>
            <a:r>
              <a:rPr lang="en-AU" dirty="0"/>
              <a:t>Allow the participant to take the lead, drawing the conversation back to cover key topics but in no particular order</a:t>
            </a:r>
          </a:p>
          <a:p>
            <a:pPr marL="171392" indent="-171392" defTabSz="914090">
              <a:spcBef>
                <a:spcPts val="300"/>
              </a:spcBef>
              <a:spcAft>
                <a:spcPts val="1200"/>
              </a:spcAft>
              <a:buFont typeface="Arial" panose="020B0604020202020204" pitchFamily="34" charset="0"/>
              <a:buChar char="•"/>
              <a:defRPr/>
            </a:pPr>
            <a:r>
              <a:rPr lang="en-AU" dirty="0"/>
              <a:t>Give the participant space to share the things that are most important to them (rather than what we think is most important)</a:t>
            </a:r>
          </a:p>
          <a:p>
            <a:pPr marL="171392" indent="-171392" defTabSz="914090">
              <a:spcBef>
                <a:spcPts val="300"/>
              </a:spcBef>
              <a:spcAft>
                <a:spcPts val="1200"/>
              </a:spcAft>
              <a:buFont typeface="Arial" panose="020B0604020202020204" pitchFamily="34" charset="0"/>
              <a:buChar char="•"/>
              <a:defRPr/>
            </a:pPr>
            <a:r>
              <a:rPr lang="en-AU" dirty="0"/>
              <a:t>Encourage storytelling about their experience in its full richness and complexity, rather than theoretical reflection or hastily related summaries.</a:t>
            </a:r>
            <a:endParaRPr lang="en-AU" dirty="0" smtClean="0"/>
          </a:p>
          <a:p>
            <a:endParaRPr lang="en-AU" dirty="0"/>
          </a:p>
          <a:p>
            <a:r>
              <a:rPr lang="en-AU" dirty="0"/>
              <a:t>We can sometimes “flick over” into a design ethnography mode, where we may ask a user to show us an example of something – e.g. how they perform a task, or a particular user interface that they use. By encouraging the user to “show”, not just tell – we get a deep understanding of their world and their experience</a:t>
            </a:r>
            <a:endParaRPr lang="en-AU" dirty="0" smtClean="0"/>
          </a:p>
          <a:p>
            <a:pPr>
              <a:spcBef>
                <a:spcPts val="300"/>
              </a:spcBef>
              <a:spcAft>
                <a:spcPts val="300"/>
              </a:spcAft>
            </a:pPr>
            <a:endParaRPr lang="en-AU" dirty="0"/>
          </a:p>
          <a:p>
            <a:pPr>
              <a:spcBef>
                <a:spcPts val="300"/>
              </a:spcBef>
              <a:spcAft>
                <a:spcPts val="300"/>
              </a:spcAft>
            </a:pPr>
            <a:endParaRPr lang="en-AU" dirty="0"/>
          </a:p>
          <a:p>
            <a:pPr>
              <a:spcBef>
                <a:spcPts val="300"/>
              </a:spcBef>
              <a:spcAft>
                <a:spcPts val="300"/>
              </a:spcAft>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53</a:t>
            </a:fld>
            <a:endParaRPr lang="en-AU" dirty="0"/>
          </a:p>
        </p:txBody>
      </p:sp>
    </p:spTree>
    <p:extLst>
      <p:ext uri="{BB962C8B-B14F-4D97-AF65-F5344CB8AC3E}">
        <p14:creationId xmlns:p14="http://schemas.microsoft.com/office/powerpoint/2010/main" val="10491375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3130">
              <a:defRPr/>
            </a:pPr>
            <a:r>
              <a:rPr lang="en-AU" b="1" dirty="0" smtClean="0"/>
              <a:t>* Incentives are not</a:t>
            </a:r>
            <a:r>
              <a:rPr lang="en-AU" b="1" baseline="0" dirty="0" smtClean="0"/>
              <a:t> a reward for being there, they’re a ‘thank you’ for coming*</a:t>
            </a:r>
            <a:endParaRPr lang="en-AU" b="1" dirty="0" smtClean="0"/>
          </a:p>
          <a:p>
            <a:pPr defTabSz="883130">
              <a:defRPr/>
            </a:pPr>
            <a:endParaRPr lang="en-AU" b="1" dirty="0" smtClean="0"/>
          </a:p>
          <a:p>
            <a:pPr defTabSz="883130">
              <a:defRPr/>
            </a:pPr>
            <a:r>
              <a:rPr lang="en-AU" b="1" dirty="0" smtClean="0"/>
              <a:t>Risk o</a:t>
            </a:r>
            <a:r>
              <a:rPr lang="en-AU" b="1" baseline="0" dirty="0" smtClean="0"/>
              <a:t>f harm </a:t>
            </a:r>
            <a:r>
              <a:rPr lang="en-AU" b="0" baseline="0" dirty="0" smtClean="0"/>
              <a:t>– psychological stress and discomfort. Social disadvantage. </a:t>
            </a:r>
            <a:r>
              <a:rPr lang="en-US" dirty="0"/>
              <a:t>Treat participants with respect and kindness – be sensitive. Be honest with participants, explain what you’re doing and what they should expect from the research</a:t>
            </a:r>
            <a:endParaRPr lang="en-AU" b="0" baseline="0" dirty="0" smtClean="0"/>
          </a:p>
          <a:p>
            <a:pPr defTabSz="883130">
              <a:defRPr/>
            </a:pPr>
            <a:r>
              <a:rPr lang="en-AU" b="0" baseline="0" dirty="0" smtClean="0"/>
              <a:t>Informed consent - </a:t>
            </a:r>
            <a:r>
              <a:rPr lang="en-AU" dirty="0" smtClean="0"/>
              <a:t>Simply put, </a:t>
            </a:r>
            <a:r>
              <a:rPr lang="en-AU" b="1" dirty="0" smtClean="0"/>
              <a:t>informed consent</a:t>
            </a:r>
            <a:r>
              <a:rPr lang="en-AU" dirty="0" smtClean="0"/>
              <a:t> means that participants should understand that </a:t>
            </a:r>
            <a:r>
              <a:rPr lang="en-AU" b="1" dirty="0" smtClean="0"/>
              <a:t>(a)</a:t>
            </a:r>
            <a:r>
              <a:rPr lang="en-AU" dirty="0" smtClean="0"/>
              <a:t> they are taking part in research and </a:t>
            </a:r>
            <a:r>
              <a:rPr lang="en-AU" b="1" dirty="0" smtClean="0"/>
              <a:t>(b)</a:t>
            </a:r>
            <a:r>
              <a:rPr lang="en-AU" dirty="0" smtClean="0"/>
              <a:t> what the research requires of them</a:t>
            </a:r>
          </a:p>
          <a:p>
            <a:pPr defTabSz="883130">
              <a:spcBef>
                <a:spcPts val="290"/>
              </a:spcBef>
              <a:spcAft>
                <a:spcPts val="1159"/>
              </a:spcAft>
              <a:defRPr/>
            </a:pPr>
            <a:r>
              <a:rPr lang="en-AU" b="1" dirty="0"/>
              <a:t>Protect anonymity and confidentiality </a:t>
            </a:r>
            <a:r>
              <a:rPr lang="en-AU" dirty="0"/>
              <a:t>- </a:t>
            </a:r>
            <a:r>
              <a:rPr lang="en-US" dirty="0"/>
              <a:t>Ensure that the raw data you gather is de-identifiable and de-identify it as soon as possible. Carefully guard, store and delete personal data after the project is completed – don’t share it with anyone unless authorized by the participant. Gather only the data you need and that is agreed to by the participant</a:t>
            </a:r>
          </a:p>
          <a:p>
            <a:pPr>
              <a:spcBef>
                <a:spcPts val="290"/>
              </a:spcBef>
              <a:spcAft>
                <a:spcPts val="1159"/>
              </a:spcAft>
            </a:pPr>
            <a:r>
              <a:rPr lang="en-US" b="1" dirty="0"/>
              <a:t>Avoid deceptive practices </a:t>
            </a:r>
            <a:r>
              <a:rPr lang="en-US" dirty="0"/>
              <a:t>– on the surface this doesn’t seem possible when participants have given informed consent. Sometimes it is required e.g. if you want to observe organizational culture you may have to go undercover knowing that people may behave differently if they know why they are being observed.</a:t>
            </a:r>
          </a:p>
          <a:p>
            <a:pPr defTabSz="883130">
              <a:spcBef>
                <a:spcPts val="290"/>
              </a:spcBef>
              <a:spcAft>
                <a:spcPts val="1159"/>
              </a:spcAft>
              <a:defRPr/>
            </a:pPr>
            <a:r>
              <a:rPr lang="en-AU" b="1" dirty="0"/>
              <a:t>Providing the right to withdraw – </a:t>
            </a:r>
            <a:r>
              <a:rPr lang="en-AU" dirty="0"/>
              <a:t>you are responsible for the safekeeping and destruction of research data. If a participant asks to be removed you need to do that immediately/</a:t>
            </a:r>
            <a:endParaRPr lang="en-AU" b="1" dirty="0"/>
          </a:p>
          <a:p>
            <a:pPr>
              <a:spcBef>
                <a:spcPts val="290"/>
              </a:spcBef>
              <a:spcAft>
                <a:spcPts val="1159"/>
              </a:spcAft>
            </a:pPr>
            <a:endParaRPr lang="en-US" dirty="0"/>
          </a:p>
          <a:p>
            <a:pPr>
              <a:spcBef>
                <a:spcPts val="290"/>
              </a:spcBef>
              <a:spcAft>
                <a:spcPts val="1159"/>
              </a:spcAft>
            </a:pPr>
            <a:endParaRPr lang="en-US" dirty="0"/>
          </a:p>
          <a:p>
            <a:pPr>
              <a:spcBef>
                <a:spcPts val="290"/>
              </a:spcBef>
              <a:spcAft>
                <a:spcPts val="1159"/>
              </a:spcAft>
            </a:pPr>
            <a:endParaRPr lang="en-US" dirty="0"/>
          </a:p>
          <a:p>
            <a:pPr>
              <a:spcBef>
                <a:spcPts val="290"/>
              </a:spcBef>
              <a:spcAft>
                <a:spcPts val="1159"/>
              </a:spcAft>
            </a:pPr>
            <a:endParaRPr lang="en-US" dirty="0"/>
          </a:p>
          <a:p>
            <a:pPr defTabSz="883130">
              <a:defRPr/>
            </a:pPr>
            <a:endParaRPr lang="en-AU" dirty="0"/>
          </a:p>
          <a:p>
            <a:pPr defTabSz="883130">
              <a:defRPr/>
            </a:pP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t>54</a:t>
            </a:fld>
            <a:endParaRPr lang="en-AU" dirty="0"/>
          </a:p>
        </p:txBody>
      </p:sp>
    </p:spTree>
    <p:extLst>
      <p:ext uri="{BB962C8B-B14F-4D97-AF65-F5344CB8AC3E}">
        <p14:creationId xmlns:p14="http://schemas.microsoft.com/office/powerpoint/2010/main" val="24186757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15" indent="-171415">
              <a:buFont typeface="Arial" panose="020B0604020202020204" pitchFamily="34" charset="0"/>
              <a:buChar char="•"/>
            </a:pPr>
            <a:r>
              <a:rPr lang="en-AU" b="1" dirty="0" smtClean="0"/>
              <a:t>Given</a:t>
            </a:r>
            <a:r>
              <a:rPr lang="en-AU" b="1" baseline="0" dirty="0" smtClean="0"/>
              <a:t> our time constraints we’ve developed a questionnaire </a:t>
            </a:r>
          </a:p>
          <a:p>
            <a:pPr marL="171415" indent="-171415">
              <a:buFont typeface="Arial" panose="020B0604020202020204" pitchFamily="34" charset="0"/>
              <a:buChar char="•"/>
            </a:pPr>
            <a:r>
              <a:rPr lang="en-AU" b="1" baseline="0" dirty="0" smtClean="0"/>
              <a:t>Usually how we’d use this… </a:t>
            </a:r>
            <a:endParaRPr lang="en-AU" b="1" dirty="0"/>
          </a:p>
        </p:txBody>
      </p:sp>
      <p:sp>
        <p:nvSpPr>
          <p:cNvPr id="4" name="Slide Number Placeholder 3"/>
          <p:cNvSpPr>
            <a:spLocks noGrp="1"/>
          </p:cNvSpPr>
          <p:nvPr>
            <p:ph type="sldNum" sz="quarter" idx="10"/>
          </p:nvPr>
        </p:nvSpPr>
        <p:spPr/>
        <p:txBody>
          <a:bodyPr/>
          <a:lstStyle/>
          <a:p>
            <a:fld id="{6235FB79-F35C-4267-8C28-D3EA29794483}" type="slidenum">
              <a:rPr lang="en-AU" smtClean="0"/>
              <a:t>55</a:t>
            </a:fld>
            <a:endParaRPr lang="en-AU" dirty="0"/>
          </a:p>
        </p:txBody>
      </p:sp>
    </p:spTree>
    <p:extLst>
      <p:ext uri="{BB962C8B-B14F-4D97-AF65-F5344CB8AC3E}">
        <p14:creationId xmlns:p14="http://schemas.microsoft.com/office/powerpoint/2010/main" val="39301053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shows</a:t>
            </a:r>
            <a:r>
              <a:rPr lang="en-AU" baseline="0" dirty="0" smtClean="0"/>
              <a:t> the flow of an a typical 60-90 minute interview. </a:t>
            </a:r>
          </a:p>
          <a:p>
            <a:endParaRPr lang="en-AU" baseline="0" dirty="0" smtClean="0"/>
          </a:p>
          <a:p>
            <a:r>
              <a:rPr lang="en-AU" b="1" baseline="0" dirty="0" smtClean="0"/>
              <a:t>This is different to the flow of today’s 10/15min training interviews! Less time to build rapport and wrap up! </a:t>
            </a:r>
            <a:endParaRPr lang="en-AU" b="1" dirty="0"/>
          </a:p>
        </p:txBody>
      </p:sp>
      <p:sp>
        <p:nvSpPr>
          <p:cNvPr id="4" name="Slide Number Placeholder 3"/>
          <p:cNvSpPr>
            <a:spLocks noGrp="1"/>
          </p:cNvSpPr>
          <p:nvPr>
            <p:ph type="sldNum" sz="quarter" idx="10"/>
          </p:nvPr>
        </p:nvSpPr>
        <p:spPr/>
        <p:txBody>
          <a:bodyPr/>
          <a:lstStyle/>
          <a:p>
            <a:fld id="{6235FB79-F35C-4267-8C28-D3EA29794483}" type="slidenum">
              <a:rPr lang="en-AU" smtClean="0"/>
              <a:t>56</a:t>
            </a:fld>
            <a:endParaRPr lang="en-AU" dirty="0"/>
          </a:p>
        </p:txBody>
      </p:sp>
    </p:spTree>
    <p:extLst>
      <p:ext uri="{BB962C8B-B14F-4D97-AF65-F5344CB8AC3E}">
        <p14:creationId xmlns:p14="http://schemas.microsoft.com/office/powerpoint/2010/main" val="39420478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shows</a:t>
            </a:r>
            <a:r>
              <a:rPr lang="en-AU" baseline="0" dirty="0" smtClean="0"/>
              <a:t> the flow the interview we will be doing today. You see there is not a lot of time to build rapport or to pull back.</a:t>
            </a:r>
          </a:p>
          <a:p>
            <a:endParaRPr lang="en-AU" baseline="0" dirty="0" smtClean="0"/>
          </a:p>
          <a:p>
            <a:r>
              <a:rPr lang="en-AU" b="1" baseline="0" dirty="0" smtClean="0"/>
              <a:t>This is different to the flow of today’s 10/15min training interviews! Less time to build rapport and wrap up! </a:t>
            </a:r>
            <a:endParaRPr lang="en-AU" b="1" dirty="0"/>
          </a:p>
        </p:txBody>
      </p:sp>
      <p:sp>
        <p:nvSpPr>
          <p:cNvPr id="4" name="Slide Number Placeholder 3"/>
          <p:cNvSpPr>
            <a:spLocks noGrp="1"/>
          </p:cNvSpPr>
          <p:nvPr>
            <p:ph type="sldNum" sz="quarter" idx="10"/>
          </p:nvPr>
        </p:nvSpPr>
        <p:spPr/>
        <p:txBody>
          <a:bodyPr/>
          <a:lstStyle/>
          <a:p>
            <a:fld id="{6235FB79-F35C-4267-8C28-D3EA29794483}" type="slidenum">
              <a:rPr lang="en-AU" smtClean="0"/>
              <a:t>57</a:t>
            </a:fld>
            <a:endParaRPr lang="en-AU" dirty="0"/>
          </a:p>
        </p:txBody>
      </p:sp>
    </p:spTree>
    <p:extLst>
      <p:ext uri="{BB962C8B-B14F-4D97-AF65-F5344CB8AC3E}">
        <p14:creationId xmlns:p14="http://schemas.microsoft.com/office/powerpoint/2010/main" val="20211627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379413"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343400"/>
            <a:ext cx="5486400" cy="4114800"/>
          </a:xfrm>
          <a:prstGeom prst="rect">
            <a:avLst/>
          </a:prstGeom>
        </p:spPr>
        <p:txBody>
          <a:bodyPr lIns="91394" tIns="91394" rIns="91394" bIns="91394" anchor="t" anchorCtr="0">
            <a:noAutofit/>
          </a:bodyPr>
          <a:lstStyle/>
          <a:p>
            <a:r>
              <a:rPr lang="en-AU" dirty="0"/>
              <a:t>There are three roles in an interview</a:t>
            </a:r>
            <a:endParaRPr lang="en" dirty="0"/>
          </a:p>
          <a:p>
            <a:pPr marL="171392" indent="-171392" defTabSz="914090">
              <a:buFont typeface="Arial" panose="020B0604020202020204" pitchFamily="34" charset="0"/>
              <a:buChar char="•"/>
              <a:defRPr/>
            </a:pPr>
            <a:r>
              <a:rPr lang="en-AU" dirty="0"/>
              <a:t>The participant: the person who's being interviewed. </a:t>
            </a:r>
          </a:p>
          <a:p>
            <a:pPr marL="171392" indent="-171392" defTabSz="914090">
              <a:buFont typeface="Arial" panose="020B0604020202020204" pitchFamily="34" charset="0"/>
              <a:buChar char="•"/>
              <a:defRPr/>
            </a:pPr>
            <a:r>
              <a:rPr lang="en-AU" dirty="0"/>
              <a:t>The interviewer, or the lead researcher: the person who is asking the questions, prompting the interview, guiding the interview. </a:t>
            </a:r>
          </a:p>
          <a:p>
            <a:pPr marL="171392" indent="-171392" defTabSz="914090">
              <a:buFont typeface="Arial" panose="020B0604020202020204" pitchFamily="34" charset="0"/>
              <a:buChar char="•"/>
              <a:defRPr/>
            </a:pPr>
            <a:r>
              <a:rPr lang="en-AU" dirty="0"/>
              <a:t>The observer: takes notes while the participant is speaking, records their responses as much in their words as possible. </a:t>
            </a:r>
            <a:endParaRPr lang="en" dirty="0"/>
          </a:p>
          <a:p>
            <a:pPr marL="628437" lvl="1" indent="-171392">
              <a:buFont typeface="Arial" panose="020B0604020202020204" pitchFamily="34" charset="0"/>
              <a:buChar char="•"/>
            </a:pPr>
            <a:r>
              <a:rPr lang="en" dirty="0"/>
              <a:t>When working as a pair you can have primary and secondary researcher roles, where one person leads and the second person supports and documents. </a:t>
            </a:r>
          </a:p>
          <a:p>
            <a:pPr marL="628437" lvl="1" indent="-171392">
              <a:buFont typeface="Arial" panose="020B0604020202020204" pitchFamily="34" charset="0"/>
              <a:buChar char="•"/>
            </a:pPr>
            <a:r>
              <a:rPr lang="en" dirty="0"/>
              <a:t>This doesn’t just benefit the research team, but helps in the interview itself to provide the interviewee with a single focal point for the conversation, and for the primary researcher and interviewee to build rapport and understanding.</a:t>
            </a:r>
          </a:p>
          <a:p>
            <a:pPr marL="628437" lvl="1" indent="-171392">
              <a:buClr>
                <a:schemeClr val="dk1"/>
              </a:buClr>
              <a:buSzPct val="91666"/>
              <a:buFont typeface="Arial" panose="020B0604020202020204" pitchFamily="34" charset="0"/>
              <a:buChar char="•"/>
            </a:pPr>
            <a:r>
              <a:rPr lang="en" dirty="0"/>
              <a:t>If you work in a pair, don’t let one person do all the talking. The secondary researcher has a critical role in supporting the primary researcher, able to follow up on areas of interest, spotting gaps, helping keep the interview on track. Rotating the roles between interviews can be a great way of keeping fresh and avoiding tiredness, too.</a:t>
            </a:r>
          </a:p>
          <a:p>
            <a:endParaRPr lang="en-US" dirty="0"/>
          </a:p>
          <a:p>
            <a:pPr marL="171392" indent="-171392" defTabSz="914090">
              <a:buFont typeface="Arial" panose="020B0604020202020204" pitchFamily="34" charset="0"/>
              <a:buChar char="•"/>
              <a:defRPr/>
            </a:pPr>
            <a:r>
              <a:rPr lang="en-AU" dirty="0"/>
              <a:t>The note taker/observer is </a:t>
            </a:r>
            <a:r>
              <a:rPr lang="en-AU" b="1" dirty="0"/>
              <a:t>very</a:t>
            </a:r>
            <a:r>
              <a:rPr lang="en-AU" dirty="0"/>
              <a:t> important!! What they're doing is capturing the interview, your notes are what we're going to have to use on day two for synthesis. Try to write as much as possible, even if it doesn't seem like it's important. Whatever the person is saying just write it down. Write everything down. Capture body language too, facial reactions to questions</a:t>
            </a:r>
          </a:p>
          <a:p>
            <a:pPr marL="171392" indent="-171392" defTabSz="914090">
              <a:buFont typeface="Arial" panose="020B0604020202020204" pitchFamily="34" charset="0"/>
              <a:buChar char="•"/>
              <a:defRPr/>
            </a:pPr>
            <a:r>
              <a:rPr lang="en-AU" dirty="0"/>
              <a:t>It can be good to clarify the roles at the beginning of the interview: "Good morning, I'm Amy, I'm here to run an interview. I've got Matthew with me. He's observing today, he's going to be madly taking notes and writing down what we're saying.“</a:t>
            </a:r>
          </a:p>
          <a:p>
            <a:pPr marL="171392" indent="-171392" defTabSz="914090">
              <a:buFont typeface="Arial" panose="020B0604020202020204" pitchFamily="34" charset="0"/>
              <a:buChar char="•"/>
              <a:defRPr/>
            </a:pPr>
            <a:r>
              <a:rPr lang="en-US" dirty="0"/>
              <a:t>The interviewer might want to check with the observer at the end if they have any questions.</a:t>
            </a:r>
          </a:p>
          <a:p>
            <a:pPr marL="171392" indent="-171392" defTabSz="914090">
              <a:buFont typeface="Arial" panose="020B0604020202020204" pitchFamily="34" charset="0"/>
              <a:buChar char="•"/>
              <a:defRPr/>
            </a:pPr>
            <a:r>
              <a:rPr lang="en-US" dirty="0"/>
              <a:t>Some </a:t>
            </a:r>
            <a:r>
              <a:rPr lang="en-US" dirty="0" smtClean="0"/>
              <a:t>interviewers </a:t>
            </a:r>
            <a:r>
              <a:rPr lang="en-US" dirty="0"/>
              <a:t>can take notes themselves at the same time. This can be a good way of capturing things that you want to follow up on or probe later</a:t>
            </a:r>
            <a:endParaRPr dirty="0"/>
          </a:p>
        </p:txBody>
      </p:sp>
    </p:spTree>
    <p:extLst>
      <p:ext uri="{BB962C8B-B14F-4D97-AF65-F5344CB8AC3E}">
        <p14:creationId xmlns:p14="http://schemas.microsoft.com/office/powerpoint/2010/main" val="55651122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r>
              <a:rPr lang="en-AU" dirty="0"/>
              <a:t>It’s important to have a debrief at the end of each interview to talk about how it went, not just what you heard but how the experience was. What you missed and didn't miss. You might need to refine the discussion guide, or tighten up the questions</a:t>
            </a:r>
          </a:p>
          <a:p>
            <a:pPr marL="171392" indent="-171392" defTabSz="914090">
              <a:buFont typeface="Arial" panose="020B0604020202020204" pitchFamily="34" charset="0"/>
              <a:buChar char="•"/>
              <a:defRPr/>
            </a:pPr>
            <a:r>
              <a:rPr lang="en-AU" dirty="0"/>
              <a:t>You'll have different strengths and weaknesses as an interviewer: You might be really good at following up on stuff, but you might be less good at reading facial or body language cues </a:t>
            </a:r>
          </a:p>
          <a:p>
            <a:pPr marL="171392" indent="-171392" defTabSz="914090">
              <a:buFont typeface="Arial" panose="020B0604020202020204" pitchFamily="34" charset="0"/>
              <a:buChar char="•"/>
              <a:defRPr/>
            </a:pPr>
            <a:r>
              <a:rPr lang="en-US" dirty="0"/>
              <a:t>It takes practice to be a good interviewer and even with practice it’s still easy to make mistakes: asking closed or leading questions, not probing the right stuff, not being aware of body language, over-or-under empathizing </a:t>
            </a:r>
            <a:r>
              <a:rPr lang="en-US" dirty="0" smtClean="0"/>
              <a:t>etc.</a:t>
            </a:r>
            <a:endParaRPr lang="en-US" dirty="0"/>
          </a:p>
          <a:p>
            <a:pPr marL="171392" indent="-171392" defTabSz="914090">
              <a:buFont typeface="Arial" panose="020B0604020202020204" pitchFamily="34" charset="0"/>
              <a:buChar char="•"/>
              <a:defRPr/>
            </a:pPr>
            <a:endParaRPr lang="en-US" dirty="0"/>
          </a:p>
          <a:p>
            <a:pPr marL="171392" indent="-171392" defTabSz="914090">
              <a:buFont typeface="Arial" panose="020B0604020202020204" pitchFamily="34" charset="0"/>
              <a:buChar char="•"/>
              <a:defRPr/>
            </a:pPr>
            <a:r>
              <a:rPr lang="en-US" dirty="0"/>
              <a:t>Together (interviewer and observer) take 5-10 minutes capturing on post-its what you thought were the key takeaways/insights from the interview: What stood out? What was interesting? What surprised you? Likes/dislikes? </a:t>
            </a:r>
          </a:p>
          <a:p>
            <a:pPr marL="171392" indent="-171392" defTabSz="914090">
              <a:buFont typeface="Arial" panose="020B0604020202020204" pitchFamily="34" charset="0"/>
              <a:buChar char="•"/>
              <a:defRPr/>
            </a:pPr>
            <a:r>
              <a:rPr lang="en-US" dirty="0"/>
              <a:t>Remember to code the post-its – add the participant’s number or name, date, session number, topic </a:t>
            </a:r>
            <a:r>
              <a:rPr lang="en-US" dirty="0" smtClean="0"/>
              <a:t>etc.. </a:t>
            </a:r>
            <a:r>
              <a:rPr lang="en-US" dirty="0"/>
              <a:t>This helps keep track of the insights later on when you’re doing your data synthesis and analysis</a:t>
            </a:r>
          </a:p>
          <a:p>
            <a:pPr marL="171392" indent="-171392" defTabSz="914090">
              <a:buFont typeface="Arial" panose="020B0604020202020204" pitchFamily="34" charset="0"/>
              <a:buChar char="•"/>
              <a:defRPr/>
            </a:pPr>
            <a:r>
              <a:rPr lang="en-US" dirty="0"/>
              <a:t>In the context of this training you have the unique ability to gather feedback from the participants about their experience. Ask them to critique your performance: What did you do well? What could be improved? How did they feel when they were being interviewed</a:t>
            </a:r>
            <a:r>
              <a:rPr lang="en-US" dirty="0" smtClean="0"/>
              <a:t>?</a:t>
            </a:r>
          </a:p>
          <a:p>
            <a:pPr marL="171392" indent="-171392" defTabSz="914090">
              <a:buFont typeface="Arial" panose="020B0604020202020204" pitchFamily="34" charset="0"/>
              <a:buChar char="•"/>
              <a:defRPr/>
            </a:pPr>
            <a:endParaRPr lang="en-US" dirty="0" smtClean="0"/>
          </a:p>
          <a:p>
            <a:pPr marL="171392" indent="-171392" defTabSz="914090">
              <a:buFont typeface="Arial" panose="020B0604020202020204" pitchFamily="34" charset="0"/>
              <a:buChar char="•"/>
              <a:defRPr/>
            </a:pPr>
            <a:r>
              <a:rPr lang="en-US" dirty="0" smtClean="0"/>
              <a:t>BEC – quantitative as lead in questions</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59</a:t>
            </a:fld>
            <a:endParaRPr lang="en-AU" dirty="0">
              <a:solidFill>
                <a:prstClr val="black"/>
              </a:solidFill>
            </a:endParaRPr>
          </a:p>
        </p:txBody>
      </p:sp>
    </p:spTree>
    <p:extLst>
      <p:ext uri="{BB962C8B-B14F-4D97-AF65-F5344CB8AC3E}">
        <p14:creationId xmlns:p14="http://schemas.microsoft.com/office/powerpoint/2010/main" val="3622400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Objective: </a:t>
            </a:r>
            <a:r>
              <a:rPr lang="en-AU" dirty="0"/>
              <a:t>Different design approaches</a:t>
            </a:r>
          </a:p>
          <a:p>
            <a:pPr defTabSz="914090">
              <a:defRPr/>
            </a:pPr>
            <a:endParaRPr lang="en-AU" dirty="0"/>
          </a:p>
          <a:p>
            <a:pPr defTabSz="914090">
              <a:defRPr/>
            </a:pPr>
            <a:r>
              <a:rPr lang="en-AU" b="1" dirty="0"/>
              <a:t>Narrative: </a:t>
            </a:r>
          </a:p>
          <a:p>
            <a:r>
              <a:rPr lang="en-AU" dirty="0"/>
              <a:t>There is no one answer to solving a problem however the design approach may change depending on the complexity of the problem. You can pick things from all of these methodologies. There are overlaps. HCD is a methodology that draws on other tools – can sit over the top of the other methodologies. </a:t>
            </a:r>
          </a:p>
          <a:p>
            <a:endParaRPr lang="en-AU" dirty="0"/>
          </a:p>
          <a:p>
            <a:pPr marL="171392" indent="-171392" defTabSz="914090">
              <a:buFont typeface="Arial" panose="020B0604020202020204" pitchFamily="34" charset="0"/>
              <a:buChar char="•"/>
              <a:defRPr/>
            </a:pPr>
            <a:r>
              <a:rPr lang="en-AU" dirty="0"/>
              <a:t>There are lots of different tools that we use in an innovation context, and while we're focusing on human centred design in this course, there are other approaches that are used in other innovation labs and will help drive innovation across the public service. </a:t>
            </a:r>
          </a:p>
          <a:p>
            <a:pPr marL="171392" indent="-171392" defTabSz="914090">
              <a:buFont typeface="Arial" panose="020B0604020202020204" pitchFamily="34" charset="0"/>
              <a:buChar char="•"/>
              <a:defRPr/>
            </a:pPr>
            <a:r>
              <a:rPr lang="en-AU" dirty="0"/>
              <a:t>Behavioural economics = understanding and leveraging the psychological-social drivers for people, their emotional, cultural influences that affect peoples decision making. We know that decision making often isn't rational, so we try to understand their drivers. Understanding and leveraging the psychological, cognitive, emotional, social and cultural influences on decision making.  </a:t>
            </a:r>
          </a:p>
          <a:p>
            <a:pPr marL="171392" indent="-171392" defTabSz="914090">
              <a:buFont typeface="Arial" panose="020B0604020202020204" pitchFamily="34" charset="0"/>
              <a:buChar char="•"/>
              <a:defRPr/>
            </a:pPr>
            <a:r>
              <a:rPr lang="en-AU" dirty="0"/>
              <a:t>Data analytics = looking at what we can pull from the data to gain insights on current processes.  Mining it in different ways and trying to understand the situation or what's happening using our data.</a:t>
            </a:r>
          </a:p>
          <a:p>
            <a:pPr marL="171392" indent="-171392" defTabSz="914090">
              <a:buFont typeface="Arial" panose="020B0604020202020204" pitchFamily="34" charset="0"/>
              <a:buChar char="•"/>
              <a:defRPr/>
            </a:pPr>
            <a:r>
              <a:rPr lang="en-AU" dirty="0"/>
              <a:t>Fore sighting = so looking at what the future's going to be like, and it might be used to inform things like a risk analysis, or where we think we might need to be focusing our design.  If we are looking at something that is likely to be a big disruptive change, or we think the world's going to be quite different in a few years, so it's a bit of an experimental approach, but looking at the future and what it will be like tomorrow that will inform what we're doing today. </a:t>
            </a:r>
          </a:p>
          <a:p>
            <a:pPr marL="171392" indent="-171392" defTabSz="914090">
              <a:buFont typeface="Arial" panose="020B0604020202020204" pitchFamily="34" charset="0"/>
              <a:buChar char="•"/>
              <a:defRPr/>
            </a:pPr>
            <a:r>
              <a:rPr lang="en-AU" dirty="0"/>
              <a:t>Speculative design is another tool used to design solutions that are based in the future</a:t>
            </a:r>
          </a:p>
          <a:p>
            <a:pPr marL="171392" indent="-171392" defTabSz="914090">
              <a:buFont typeface="Arial" panose="020B0604020202020204" pitchFamily="34" charset="0"/>
              <a:buChar char="•"/>
              <a:defRPr/>
            </a:pPr>
            <a:endParaRPr lang="en-AU" dirty="0"/>
          </a:p>
          <a:p>
            <a:pPr defTabSz="914090">
              <a:defRPr/>
            </a:pPr>
            <a:r>
              <a:rPr lang="en-AU" dirty="0"/>
              <a:t>The main message here is, there are many approaches you can use.  Come and talk to us and we can help navigate what is the best approach for you.</a:t>
            </a:r>
          </a:p>
          <a:p>
            <a:pPr defTabSz="914090">
              <a:defRPr/>
            </a:pPr>
            <a:r>
              <a:rPr lang="en-AU" dirty="0"/>
              <a:t>You can use tools like behavioural economics for insights as part of that process. You can be using data analytics at the beginning or throughout to kind of understand what's going on and paint the picture, you can be looking at fore sight and say well what do we think the complex problems are we're going to face in the future? </a:t>
            </a:r>
          </a:p>
          <a:p>
            <a:pPr defTabSz="914090">
              <a:defRPr/>
            </a:pPr>
            <a:r>
              <a:rPr lang="en-AU" dirty="0"/>
              <a:t>Looking at how these things can all work together, so they're not discreet, separate things, they all use a human centred design approach and gives us an overarching methodology that helps run a project or to check our approach to our work.</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6</a:t>
            </a:fld>
            <a:endParaRPr lang="en-AU" dirty="0"/>
          </a:p>
        </p:txBody>
      </p:sp>
    </p:spTree>
    <p:extLst>
      <p:ext uri="{BB962C8B-B14F-4D97-AF65-F5344CB8AC3E}">
        <p14:creationId xmlns:p14="http://schemas.microsoft.com/office/powerpoint/2010/main" val="2045536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r>
              <a:rPr lang="en-AU" dirty="0"/>
              <a:t>This is the basic structure of how a discovery interview runs. </a:t>
            </a:r>
          </a:p>
          <a:p>
            <a:pPr marL="171392" indent="-171392" defTabSz="914090">
              <a:buFont typeface="Arial" panose="020B0604020202020204" pitchFamily="34" charset="0"/>
              <a:buChar char="•"/>
              <a:defRPr/>
            </a:pPr>
            <a:r>
              <a:rPr lang="en-AU" dirty="0"/>
              <a:t>We start with an introduction and rapport building</a:t>
            </a:r>
          </a:p>
          <a:p>
            <a:pPr marL="628437" lvl="1" indent="-171392" defTabSz="914090">
              <a:buFont typeface="Arial" panose="020B0604020202020204" pitchFamily="34" charset="0"/>
              <a:buChar char="•"/>
              <a:defRPr/>
            </a:pPr>
            <a:r>
              <a:rPr lang="en-AU" dirty="0"/>
              <a:t>"Hi, my name is x and I'm here today to talk to you a little bit about your experience commuting in Canberra." </a:t>
            </a:r>
          </a:p>
          <a:p>
            <a:pPr marL="171392" indent="-171392" defTabSz="914090">
              <a:buFont typeface="Arial" panose="020B0604020202020204" pitchFamily="34" charset="0"/>
              <a:buChar char="•"/>
              <a:defRPr/>
            </a:pPr>
            <a:r>
              <a:rPr lang="en-AU" dirty="0"/>
              <a:t>We don't have them today but usually we have a participation form or consent form. This is </a:t>
            </a:r>
            <a:r>
              <a:rPr lang="en-AU" b="1" dirty="0"/>
              <a:t>really</a:t>
            </a:r>
            <a:r>
              <a:rPr lang="en-AU" dirty="0"/>
              <a:t> important, particularly because we often do video or audio recording, take photos, collect personal information (e.g. name, age, job title etc), gather quotes and get the interview transcribed. </a:t>
            </a:r>
          </a:p>
          <a:p>
            <a:pPr marL="628437" lvl="1" indent="-171392" defTabSz="914090">
              <a:buFont typeface="Arial" panose="020B0604020202020204" pitchFamily="34" charset="0"/>
              <a:buChar char="•"/>
              <a:defRPr/>
            </a:pPr>
            <a:r>
              <a:rPr lang="en-AU" dirty="0"/>
              <a:t>You need to make sure you have written consent from the person you’re doing the research with. </a:t>
            </a:r>
          </a:p>
          <a:p>
            <a:pPr marL="628437" lvl="1" indent="-171392" defTabSz="914090">
              <a:buFont typeface="Arial" panose="020B0604020202020204" pitchFamily="34" charset="0"/>
              <a:buChar char="•"/>
              <a:defRPr/>
            </a:pPr>
            <a:r>
              <a:rPr lang="en-AU" dirty="0"/>
              <a:t>Have a participation agreement that you read them through, they sign it, you as the researcher sign it, and you're good to go. </a:t>
            </a:r>
          </a:p>
          <a:p>
            <a:pPr marL="628437" lvl="1" indent="-171392" defTabSz="914090">
              <a:buFont typeface="Arial" panose="020B0604020202020204" pitchFamily="34" charset="0"/>
              <a:buChar char="•"/>
              <a:defRPr/>
            </a:pPr>
            <a:r>
              <a:rPr lang="en-AU" dirty="0"/>
              <a:t>It’s important that they understand what they’re agreeing to participate to, what the research is about/for, what the data will be used for (how and where it will be used), how the data will be stored/anonymised/destroyed etc</a:t>
            </a:r>
          </a:p>
          <a:p>
            <a:pPr marL="171392" indent="-171392">
              <a:buFont typeface="Arial" panose="020B0604020202020204" pitchFamily="34" charset="0"/>
              <a:buChar char="•"/>
            </a:pPr>
            <a:r>
              <a:rPr lang="en-AU" dirty="0"/>
              <a:t>Warm-up</a:t>
            </a:r>
          </a:p>
          <a:p>
            <a:pPr marL="628437" lvl="1" indent="-171392">
              <a:buFont typeface="Arial" panose="020B0604020202020204" pitchFamily="34" charset="0"/>
              <a:buChar char="•"/>
            </a:pPr>
            <a:r>
              <a:rPr lang="en-AU" dirty="0"/>
              <a:t>"Can you tell me a little bit about yourself?" Often I will start out quite general, no matter what topic I'm doing I'll ask that question. Helps to understand them as a person so when you come back to thinking about what characteristics they have, you're understanding a little bit about their family size, or the age of their children, or whatever it is that's important to you to know to work out which kind of user they are.</a:t>
            </a:r>
          </a:p>
          <a:p>
            <a:pPr marL="171392" indent="-171392" defTabSz="914090">
              <a:buFont typeface="Arial" panose="020B0604020202020204" pitchFamily="34" charset="0"/>
              <a:buChar char="•"/>
              <a:defRPr/>
            </a:pPr>
            <a:r>
              <a:rPr lang="en-AU" dirty="0"/>
              <a:t>General experience question</a:t>
            </a:r>
          </a:p>
          <a:p>
            <a:pPr marL="628437" lvl="1" indent="-171392" defTabSz="914090">
              <a:buFont typeface="Arial" panose="020B0604020202020204" pitchFamily="34" charset="0"/>
              <a:buChar char="•"/>
              <a:defRPr/>
            </a:pPr>
            <a:r>
              <a:rPr lang="en-AU" dirty="0"/>
              <a:t>"Can you tell me a bit about your experience with travelling in Canberra or commuting in Canberra?" </a:t>
            </a:r>
          </a:p>
          <a:p>
            <a:pPr marL="171392" indent="-171392" defTabSz="914090">
              <a:buFont typeface="Arial" panose="020B0604020202020204" pitchFamily="34" charset="0"/>
              <a:buChar char="•"/>
              <a:defRPr/>
            </a:pPr>
            <a:r>
              <a:rPr lang="en-AU" dirty="0"/>
              <a:t>Narrative story telling</a:t>
            </a:r>
          </a:p>
          <a:p>
            <a:pPr marL="628437" lvl="1" indent="-171392" defTabSz="914090">
              <a:buFont typeface="Arial" panose="020B0604020202020204" pitchFamily="34" charset="0"/>
              <a:buChar char="•"/>
              <a:defRPr/>
            </a:pPr>
            <a:r>
              <a:rPr lang="en-AU" dirty="0"/>
              <a:t>"Can you tell me about a time when you caught the bus? What things were you thinking, what were you feeling, what were you doing in that time?" Unpack that more. </a:t>
            </a:r>
          </a:p>
          <a:p>
            <a:pPr marL="171392" indent="-171392" defTabSz="914090">
              <a:buFont typeface="Arial" panose="020B0604020202020204" pitchFamily="34" charset="0"/>
              <a:buChar char="•"/>
              <a:defRPr/>
            </a:pPr>
            <a:r>
              <a:rPr lang="en-AU" dirty="0"/>
              <a:t>Reflective</a:t>
            </a:r>
          </a:p>
          <a:p>
            <a:pPr marL="628437" lvl="1" indent="-171392" defTabSz="914090">
              <a:buFont typeface="Arial" panose="020B0604020202020204" pitchFamily="34" charset="0"/>
              <a:buChar char="•"/>
              <a:defRPr/>
            </a:pPr>
            <a:r>
              <a:rPr lang="en-AU" dirty="0"/>
              <a:t>"So what do you see as the biggest barrier or challenge to that? What is the biggest barrier for you with shopping for your family? What's the biggest barrier for you with trying to stay healthy or modelling healthy behaviour, whatever it is." </a:t>
            </a:r>
          </a:p>
          <a:p>
            <a:pPr marL="171392" indent="-171392" defTabSz="914090">
              <a:buFont typeface="Arial" panose="020B0604020202020204" pitchFamily="34" charset="0"/>
              <a:buChar char="•"/>
              <a:defRPr/>
            </a:pPr>
            <a:r>
              <a:rPr lang="en-AU" dirty="0"/>
              <a:t>Magic Wand</a:t>
            </a:r>
          </a:p>
          <a:p>
            <a:pPr marL="628437" lvl="1" indent="-171392" defTabSz="914090">
              <a:buFont typeface="Arial" panose="020B0604020202020204" pitchFamily="34" charset="0"/>
              <a:buChar char="•"/>
              <a:defRPr/>
            </a:pPr>
            <a:r>
              <a:rPr lang="en-AU" dirty="0"/>
              <a:t>If we're going to do one thing what could we do? If I had a magic wand you could take a single thing away what's that? What's that one thing we could potentially be doing? </a:t>
            </a:r>
          </a:p>
          <a:p>
            <a:pPr marL="171392" indent="-171392" defTabSz="914090">
              <a:buFont typeface="Arial" panose="020B0604020202020204" pitchFamily="34" charset="0"/>
              <a:buChar char="•"/>
              <a:defRPr/>
            </a:pPr>
            <a:r>
              <a:rPr lang="en-AU" dirty="0"/>
              <a:t>Close</a:t>
            </a:r>
          </a:p>
          <a:p>
            <a:pPr marL="628437" lvl="1" indent="-171392" defTabSz="914090">
              <a:buFont typeface="Arial" panose="020B0604020202020204" pitchFamily="34" charset="0"/>
              <a:buChar char="•"/>
              <a:defRPr/>
            </a:pPr>
            <a:r>
              <a:rPr lang="en-AU" dirty="0"/>
              <a:t>thank you</a:t>
            </a:r>
          </a:p>
          <a:p>
            <a:pPr defTabSz="914090">
              <a:defRPr/>
            </a:pPr>
            <a:endParaRPr lang="en-AU" dirty="0"/>
          </a:p>
          <a:p>
            <a:pPr marL="171392" indent="-171392" defTabSz="914090">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60</a:t>
            </a:fld>
            <a:endParaRPr lang="en-AU" dirty="0"/>
          </a:p>
        </p:txBody>
      </p:sp>
    </p:spTree>
    <p:extLst>
      <p:ext uri="{BB962C8B-B14F-4D97-AF65-F5344CB8AC3E}">
        <p14:creationId xmlns:p14="http://schemas.microsoft.com/office/powerpoint/2010/main" val="24375379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What is another way to think about your creative challenge?</a:t>
            </a:r>
          </a:p>
          <a:p>
            <a:endParaRPr lang="en-US" baseline="0" dirty="0" smtClean="0"/>
          </a:p>
          <a:p>
            <a:r>
              <a:rPr lang="en-US" baseline="0" dirty="0" smtClean="0"/>
              <a:t>Let’s spend a few minutes as a group to come up with some alternative words for </a:t>
            </a:r>
            <a:r>
              <a:rPr lang="en-US" b="1" baseline="0" dirty="0" smtClean="0"/>
              <a:t>Risk</a:t>
            </a:r>
            <a:r>
              <a:rPr lang="en-US" b="0" baseline="0" dirty="0" smtClean="0"/>
              <a:t> and </a:t>
            </a:r>
            <a:r>
              <a:rPr lang="en-US" b="1" baseline="0" dirty="0" smtClean="0"/>
              <a:t>Building Skills</a:t>
            </a:r>
          </a:p>
          <a:p>
            <a:endParaRPr lang="en-US" b="1" baseline="0" dirty="0" smtClean="0"/>
          </a:p>
          <a:p>
            <a:r>
              <a:rPr lang="en-US" b="1" baseline="0" dirty="0" smtClean="0"/>
              <a:t>Timing: </a:t>
            </a:r>
            <a:r>
              <a:rPr lang="en-US" b="0" baseline="0" dirty="0" smtClean="0"/>
              <a:t>5 mins</a:t>
            </a:r>
          </a:p>
          <a:p>
            <a:endParaRPr lang="en-US" b="1" baseline="0" dirty="0" smtClean="0"/>
          </a:p>
          <a:p>
            <a:r>
              <a:rPr lang="en-US" b="1" baseline="0" dirty="0" smtClean="0"/>
              <a:t>Materials</a:t>
            </a:r>
            <a:r>
              <a:rPr lang="en-US" b="0" baseline="0" dirty="0" smtClean="0"/>
              <a:t>: Whiteboard divided in two columns, on for risk and one for building skills. As a whole group brainstorm alternate words for Risk and Building skills</a:t>
            </a:r>
          </a:p>
          <a:p>
            <a:endParaRPr lang="en-US" b="0" baseline="0" dirty="0" smtClean="0"/>
          </a:p>
          <a:p>
            <a:r>
              <a:rPr lang="en-US" b="0" baseline="0" dirty="0" smtClean="0"/>
              <a:t>These alternative words allow teams to expand there perception of the problem and may provide assistance for developing questions.</a:t>
            </a:r>
            <a:endParaRPr lang="en-US" b="1" baseline="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61</a:t>
            </a:fld>
            <a:endParaRPr lang="en-AU" dirty="0">
              <a:solidFill>
                <a:prstClr val="black"/>
              </a:solidFill>
            </a:endParaRPr>
          </a:p>
        </p:txBody>
      </p:sp>
    </p:spTree>
    <p:extLst>
      <p:ext uri="{BB962C8B-B14F-4D97-AF65-F5344CB8AC3E}">
        <p14:creationId xmlns:p14="http://schemas.microsoft.com/office/powerpoint/2010/main" val="34637839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TELL ME ABOUT A TIME WHEN…</a:t>
            </a:r>
          </a:p>
          <a:p>
            <a:r>
              <a:rPr lang="en-AU" dirty="0"/>
              <a:t>Ask participants to tell a story about an event in their past, e.g. “Tell me about a time when you made a significant discovery in your lab.”</a:t>
            </a:r>
          </a:p>
          <a:p>
            <a:r>
              <a:rPr lang="en-AU" b="1" dirty="0"/>
              <a:t>5 WHY’S.</a:t>
            </a:r>
          </a:p>
          <a:p>
            <a:r>
              <a:rPr lang="en-AU" dirty="0"/>
              <a:t>Asking “why” in response to five consecutive answers pushes the interviewee to examine and express the motivations behind their behaviour and attitudes.</a:t>
            </a:r>
          </a:p>
          <a:p>
            <a:r>
              <a:rPr lang="en-AU" b="1" dirty="0"/>
              <a:t>ASK NAÏVE QUESTIONS.</a:t>
            </a:r>
          </a:p>
          <a:p>
            <a:r>
              <a:rPr lang="en-AU" dirty="0"/>
              <a:t>Unassuming questions encourage people to explain the logic of their behaviours. Be careful to pose these questions with genuine curiosity to avoid sounding patronizing.</a:t>
            </a:r>
          </a:p>
          <a:p>
            <a:r>
              <a:rPr lang="en-AU" b="1" dirty="0"/>
              <a:t>ALLOW FOR PREGNANT PAUSES.</a:t>
            </a:r>
          </a:p>
          <a:p>
            <a:r>
              <a:rPr lang="en-AU" dirty="0"/>
              <a:t>Try not to fill any silence. After asking a question give them time to reflect and answer. Don’t assume you know what they’re going to say or put words in their mouth. Let them articulate their thoughts in their own words.</a:t>
            </a:r>
          </a:p>
          <a:p>
            <a:r>
              <a:rPr lang="en-AU" b="1" dirty="0"/>
              <a:t>STAY UNBIASED.</a:t>
            </a:r>
          </a:p>
          <a:p>
            <a:r>
              <a:rPr lang="en-AU" dirty="0"/>
              <a:t>Observe and ask questions without judging. Don’t correct, refute or challenge.</a:t>
            </a:r>
            <a:endParaRPr lang="en-US" dirty="0"/>
          </a:p>
          <a:p>
            <a:pPr marL="609378" indent="-473961">
              <a:buFont typeface="Arial" panose="020B0604020202020204" pitchFamily="34" charset="0"/>
              <a:buChar char="•"/>
            </a:pPr>
            <a:r>
              <a:rPr lang="en-AU" dirty="0" smtClean="0"/>
              <a:t>Look for stories and examples, encourage story-telling:</a:t>
            </a:r>
            <a:br>
              <a:rPr lang="en-AU" dirty="0" smtClean="0"/>
            </a:br>
            <a:r>
              <a:rPr lang="en-AU" i="1" dirty="0" smtClean="0"/>
              <a:t>“Can you tell me more about…?</a:t>
            </a:r>
            <a:r>
              <a:rPr lang="en-AU" i="1" baseline="0" dirty="0" smtClean="0"/>
              <a:t> What happened when..? What were you thinking when..?</a:t>
            </a:r>
            <a:endParaRPr lang="en-AU" i="1" dirty="0" smtClean="0"/>
          </a:p>
          <a:p>
            <a:pPr marL="609378" indent="-473961">
              <a:buFont typeface="Arial" panose="020B0604020202020204" pitchFamily="34" charset="0"/>
              <a:buChar char="•"/>
            </a:pPr>
            <a:r>
              <a:rPr lang="en-AU" dirty="0" smtClean="0"/>
              <a:t>Critical incidents - things that worked well/didn’t work well </a:t>
            </a:r>
            <a:br>
              <a:rPr lang="en-AU" dirty="0" smtClean="0"/>
            </a:br>
            <a:r>
              <a:rPr lang="en-AU" i="1" dirty="0" smtClean="0"/>
              <a:t>“Can you tell me about a time that it didn’t work as you wanted?”</a:t>
            </a:r>
          </a:p>
          <a:p>
            <a:pPr marL="609378" indent="-473961">
              <a:buFont typeface="Arial" panose="020B0604020202020204" pitchFamily="34" charset="0"/>
              <a:buChar char="•"/>
            </a:pPr>
            <a:r>
              <a:rPr lang="en-AU" dirty="0" smtClean="0"/>
              <a:t>Recent incidents - Stronger memories provide more useful detail</a:t>
            </a:r>
            <a:br>
              <a:rPr lang="en-AU" dirty="0" smtClean="0"/>
            </a:br>
            <a:r>
              <a:rPr lang="en-AU" i="1" dirty="0" smtClean="0"/>
              <a:t>“Can you tell me about the last time you…?”</a:t>
            </a:r>
          </a:p>
          <a:p>
            <a:pPr marL="135417"/>
            <a:r>
              <a:rPr lang="en-AU" b="1" dirty="0" smtClean="0"/>
              <a:t>VALIDATE</a:t>
            </a:r>
          </a:p>
          <a:p>
            <a:pPr marL="609378" indent="-473961" defTabSz="914090">
              <a:buFont typeface="Arial" panose="020B0604020202020204" pitchFamily="34" charset="0"/>
              <a:buChar char="•"/>
              <a:defRPr/>
            </a:pPr>
            <a:r>
              <a:rPr lang="en-US" dirty="0" smtClean="0"/>
              <a:t>Be an active listener, clarify and reflect back</a:t>
            </a:r>
            <a:endParaRPr lang="en-AU" dirty="0" smtClean="0"/>
          </a:p>
          <a:p>
            <a:pPr marL="135419" defTabSz="914090">
              <a:defRPr/>
            </a:pPr>
            <a:r>
              <a:rPr lang="en-AU" i="0" baseline="0" dirty="0" smtClean="0"/>
              <a:t>            </a:t>
            </a:r>
            <a:r>
              <a:rPr lang="en-AU" i="1" dirty="0" smtClean="0"/>
              <a:t>“It sounds like you’re saying…, I’m hearing that… When you said x, did you mean..?”</a:t>
            </a:r>
            <a:endParaRPr lang="en-AU" dirty="0"/>
          </a:p>
          <a:p>
            <a:pPr marL="171392" indent="-171392">
              <a:spcBef>
                <a:spcPts val="300"/>
              </a:spcBef>
              <a:spcAft>
                <a:spcPts val="300"/>
              </a:spcAft>
            </a:pPr>
            <a:r>
              <a:rPr lang="en-AU" dirty="0"/>
              <a:t>Invite the interviewee to be a more active participant in their interview</a:t>
            </a:r>
          </a:p>
          <a:p>
            <a:pPr marL="171392" indent="-171392">
              <a:spcBef>
                <a:spcPts val="300"/>
              </a:spcBef>
              <a:spcAft>
                <a:spcPts val="300"/>
              </a:spcAft>
            </a:pPr>
            <a:r>
              <a:rPr lang="en-AU" dirty="0"/>
              <a:t>Invite the interviewee to explore and reflect on their story beyond our assumption of where it begins and ends</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62</a:t>
            </a:fld>
            <a:endParaRPr lang="en-AU" dirty="0"/>
          </a:p>
        </p:txBody>
      </p:sp>
    </p:spTree>
    <p:extLst>
      <p:ext uri="{BB962C8B-B14F-4D97-AF65-F5344CB8AC3E}">
        <p14:creationId xmlns:p14="http://schemas.microsoft.com/office/powerpoint/2010/main" val="381559727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15" indent="-171415">
              <a:buFont typeface="Arial" panose="020B0604020202020204" pitchFamily="34" charset="0"/>
              <a:buChar char="•"/>
            </a:pPr>
            <a:r>
              <a:rPr lang="en-US" b="0" dirty="0" smtClean="0"/>
              <a:t>This is a good way to help someone walk you through an experience</a:t>
            </a:r>
          </a:p>
          <a:p>
            <a:pPr marL="171415" indent="-171415">
              <a:buFont typeface="Arial" panose="020B0604020202020204" pitchFamily="34" charset="0"/>
              <a:buChar char="•"/>
            </a:pPr>
            <a:r>
              <a:rPr lang="en-US" b="0" dirty="0" smtClean="0"/>
              <a:t>Helps them explain steps in a more linear</a:t>
            </a:r>
            <a:r>
              <a:rPr lang="en-US" b="0" baseline="0" dirty="0" smtClean="0"/>
              <a:t> fashion</a:t>
            </a:r>
          </a:p>
          <a:p>
            <a:pPr marL="171415" indent="-171415">
              <a:buFont typeface="Arial" panose="020B0604020202020204" pitchFamily="34" charset="0"/>
              <a:buChar char="•"/>
            </a:pPr>
            <a:r>
              <a:rPr lang="en-US" b="0" baseline="0" dirty="0" smtClean="0"/>
              <a:t>Gives you an idea or where people’s steps are the same/different</a:t>
            </a:r>
          </a:p>
          <a:p>
            <a:pPr marL="171415" indent="-171415">
              <a:buFont typeface="Arial" panose="020B0604020202020204" pitchFamily="34" charset="0"/>
              <a:buChar char="•"/>
            </a:pPr>
            <a:r>
              <a:rPr lang="en-US" b="0" baseline="0" dirty="0" smtClean="0"/>
              <a:t>This is yours to adapt, don’t be too committed to a straight line, work with it as you need – sometimes it can look like a circle or arrows coming off in different </a:t>
            </a:r>
          </a:p>
          <a:p>
            <a:pPr marL="171415" indent="-171415">
              <a:buFont typeface="Arial" panose="020B0604020202020204" pitchFamily="34" charset="0"/>
              <a:buChar char="•"/>
            </a:pPr>
            <a:r>
              <a:rPr lang="en-US" b="0" baseline="0" dirty="0" smtClean="0"/>
              <a:t>This will also come in handy later when we’re analyzing our data. </a:t>
            </a:r>
          </a:p>
          <a:p>
            <a:pPr marL="171415" indent="-171415">
              <a:buFont typeface="Arial" panose="020B0604020202020204" pitchFamily="34" charset="0"/>
              <a:buChar char="•"/>
            </a:pPr>
            <a:r>
              <a:rPr lang="en-US" b="0" baseline="0" dirty="0" smtClean="0"/>
              <a:t>Make sure you put a reference to this in your discussion guide so you remember to use it </a:t>
            </a:r>
          </a:p>
          <a:p>
            <a:pPr marL="171415" indent="-171415">
              <a:buFont typeface="Arial" panose="020B0604020202020204" pitchFamily="34" charset="0"/>
              <a:buChar char="•"/>
            </a:pP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t>63</a:t>
            </a:fld>
            <a:endParaRPr lang="en-AU" dirty="0"/>
          </a:p>
        </p:txBody>
      </p:sp>
    </p:spTree>
    <p:extLst>
      <p:ext uri="{BB962C8B-B14F-4D97-AF65-F5344CB8AC3E}">
        <p14:creationId xmlns:p14="http://schemas.microsoft.com/office/powerpoint/2010/main" val="21591703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TELL ME ABOUT A TIME WHEN…</a:t>
            </a:r>
          </a:p>
          <a:p>
            <a:r>
              <a:rPr lang="en-AU" dirty="0"/>
              <a:t>Ask participants to tell a story about an event in their past, e.g. “Tell me about a time when you made a significant discovery in your lab.”</a:t>
            </a:r>
          </a:p>
          <a:p>
            <a:r>
              <a:rPr lang="en-AU" b="1" dirty="0"/>
              <a:t>5 WHY’S.</a:t>
            </a:r>
          </a:p>
          <a:p>
            <a:r>
              <a:rPr lang="en-AU" dirty="0"/>
              <a:t>Asking “why” in response to five consecutive answers pushes the interviewee to examine and express the motivations behind their behaviour and attitudes.</a:t>
            </a:r>
          </a:p>
          <a:p>
            <a:r>
              <a:rPr lang="en-AU" b="1" dirty="0"/>
              <a:t>ASK NAÏVE QUESTIONS.</a:t>
            </a:r>
          </a:p>
          <a:p>
            <a:r>
              <a:rPr lang="en-AU" dirty="0"/>
              <a:t>Unassuming questions encourage people to explain the logic of their behaviours. Be careful to pose these questions with genuine curiosity to avoid sounding patronizing.</a:t>
            </a:r>
          </a:p>
          <a:p>
            <a:r>
              <a:rPr lang="en-AU" b="1" dirty="0"/>
              <a:t>ALLOW FOR PREGNANT PAUSES.</a:t>
            </a:r>
          </a:p>
          <a:p>
            <a:r>
              <a:rPr lang="en-AU" dirty="0"/>
              <a:t>Try not to fill any silence. After asking a question give them time to reflect and answer. Don’t assume you know what they’re going to say or put words in their mouth. Let them articulate their thoughts in their own words.</a:t>
            </a:r>
          </a:p>
          <a:p>
            <a:r>
              <a:rPr lang="en-AU" b="1" dirty="0"/>
              <a:t>STAY UNBIASED.</a:t>
            </a:r>
          </a:p>
          <a:p>
            <a:r>
              <a:rPr lang="en-AU" dirty="0"/>
              <a:t>Observe and ask questions without judging. Don’t correct, refute or challenge.</a:t>
            </a:r>
            <a:endParaRPr lang="en-US" dirty="0"/>
          </a:p>
          <a:p>
            <a:pPr marL="609378" indent="-473961">
              <a:buFont typeface="Arial" panose="020B0604020202020204" pitchFamily="34" charset="0"/>
              <a:buChar char="•"/>
            </a:pPr>
            <a:r>
              <a:rPr lang="en-AU" dirty="0" smtClean="0"/>
              <a:t>Look for stories and examples, encourage story-telling:</a:t>
            </a:r>
            <a:br>
              <a:rPr lang="en-AU" dirty="0" smtClean="0"/>
            </a:br>
            <a:r>
              <a:rPr lang="en-AU" i="1" dirty="0" smtClean="0"/>
              <a:t>“Can you tell me more about…?</a:t>
            </a:r>
            <a:r>
              <a:rPr lang="en-AU" i="1" baseline="0" dirty="0" smtClean="0"/>
              <a:t> What happened when..? What were you thinking when..?</a:t>
            </a:r>
            <a:endParaRPr lang="en-AU" i="1" dirty="0" smtClean="0"/>
          </a:p>
          <a:p>
            <a:pPr marL="609378" indent="-473961">
              <a:buFont typeface="Arial" panose="020B0604020202020204" pitchFamily="34" charset="0"/>
              <a:buChar char="•"/>
            </a:pPr>
            <a:r>
              <a:rPr lang="en-AU" dirty="0" smtClean="0"/>
              <a:t>Critical incidents - things that worked well/didn’t work well </a:t>
            </a:r>
            <a:br>
              <a:rPr lang="en-AU" dirty="0" smtClean="0"/>
            </a:br>
            <a:r>
              <a:rPr lang="en-AU" i="1" dirty="0" smtClean="0"/>
              <a:t>“Can you tell me about a time that it didn’t work as you wanted?”</a:t>
            </a:r>
          </a:p>
          <a:p>
            <a:pPr marL="609378" indent="-473961">
              <a:buFont typeface="Arial" panose="020B0604020202020204" pitchFamily="34" charset="0"/>
              <a:buChar char="•"/>
            </a:pPr>
            <a:r>
              <a:rPr lang="en-AU" dirty="0" smtClean="0"/>
              <a:t>Recent incidents - Stronger memories provide more useful detail</a:t>
            </a:r>
            <a:br>
              <a:rPr lang="en-AU" dirty="0" smtClean="0"/>
            </a:br>
            <a:r>
              <a:rPr lang="en-AU" i="1" dirty="0" smtClean="0"/>
              <a:t>“Can you tell me about the last time you…?”</a:t>
            </a:r>
          </a:p>
          <a:p>
            <a:pPr marL="135417"/>
            <a:r>
              <a:rPr lang="en-AU" b="1" dirty="0" smtClean="0"/>
              <a:t>VALIDATE</a:t>
            </a:r>
          </a:p>
          <a:p>
            <a:pPr marL="609378" indent="-473961" defTabSz="914090">
              <a:buFont typeface="Arial" panose="020B0604020202020204" pitchFamily="34" charset="0"/>
              <a:buChar char="•"/>
              <a:defRPr/>
            </a:pPr>
            <a:r>
              <a:rPr lang="en-US" dirty="0" smtClean="0"/>
              <a:t>Be an active listener, clarify and reflect back</a:t>
            </a:r>
            <a:endParaRPr lang="en-AU" dirty="0" smtClean="0"/>
          </a:p>
          <a:p>
            <a:pPr marL="135419" defTabSz="914090">
              <a:defRPr/>
            </a:pPr>
            <a:r>
              <a:rPr lang="en-AU" i="0" baseline="0" dirty="0" smtClean="0"/>
              <a:t>            </a:t>
            </a:r>
            <a:r>
              <a:rPr lang="en-AU" i="1" dirty="0" smtClean="0"/>
              <a:t>“It sounds like you’re saying…, I’m hearing that… When you said x, did you mean..?”</a:t>
            </a:r>
            <a:endParaRPr lang="en-AU" dirty="0"/>
          </a:p>
          <a:p>
            <a:pPr marL="171392" indent="-171392">
              <a:spcBef>
                <a:spcPts val="300"/>
              </a:spcBef>
              <a:spcAft>
                <a:spcPts val="300"/>
              </a:spcAft>
            </a:pPr>
            <a:r>
              <a:rPr lang="en-AU" dirty="0"/>
              <a:t>Invite the interviewee to be a more active participant in their interview</a:t>
            </a:r>
          </a:p>
          <a:p>
            <a:pPr marL="171392" indent="-171392">
              <a:spcBef>
                <a:spcPts val="300"/>
              </a:spcBef>
              <a:spcAft>
                <a:spcPts val="300"/>
              </a:spcAft>
            </a:pPr>
            <a:r>
              <a:rPr lang="en-AU" dirty="0"/>
              <a:t>Invite the interviewee to explore and reflect on their story beyond our assumption of where it begins and ends</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64</a:t>
            </a:fld>
            <a:endParaRPr lang="en-AU" dirty="0"/>
          </a:p>
        </p:txBody>
      </p:sp>
    </p:spTree>
    <p:extLst>
      <p:ext uri="{BB962C8B-B14F-4D97-AF65-F5344CB8AC3E}">
        <p14:creationId xmlns:p14="http://schemas.microsoft.com/office/powerpoint/2010/main" val="41465493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a:spLocks noGrp="1" noRot="1" noChangeAspect="1"/>
          </p:cNvSpPr>
          <p:nvPr>
            <p:ph type="sldImg" idx="2"/>
          </p:nvPr>
        </p:nvSpPr>
        <p:spPr>
          <a:xfrm>
            <a:off x="379413"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1" name="Shape 251"/>
          <p:cNvSpPr txBox="1">
            <a:spLocks noGrp="1"/>
          </p:cNvSpPr>
          <p:nvPr>
            <p:ph type="body" idx="1"/>
          </p:nvPr>
        </p:nvSpPr>
        <p:spPr>
          <a:xfrm>
            <a:off x="685800" y="4343400"/>
            <a:ext cx="5486400" cy="4114800"/>
          </a:xfrm>
          <a:prstGeom prst="rect">
            <a:avLst/>
          </a:prstGeom>
        </p:spPr>
        <p:txBody>
          <a:bodyPr lIns="91394" tIns="91394" rIns="91394" bIns="91394" anchor="t" anchorCtr="0">
            <a:noAutofit/>
          </a:bodyPr>
          <a:lstStyle/>
          <a:p>
            <a:r>
              <a:rPr lang="en" sz="1400"/>
              <a:t>Ask why in different ways</a:t>
            </a:r>
          </a:p>
        </p:txBody>
      </p:sp>
    </p:spTree>
    <p:extLst>
      <p:ext uri="{BB962C8B-B14F-4D97-AF65-F5344CB8AC3E}">
        <p14:creationId xmlns:p14="http://schemas.microsoft.com/office/powerpoint/2010/main" val="332083235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66</a:t>
            </a:fld>
            <a:endParaRPr lang="en-AU" dirty="0"/>
          </a:p>
        </p:txBody>
      </p:sp>
    </p:spTree>
    <p:extLst>
      <p:ext uri="{BB962C8B-B14F-4D97-AF65-F5344CB8AC3E}">
        <p14:creationId xmlns:p14="http://schemas.microsoft.com/office/powerpoint/2010/main" val="38784966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err="1"/>
              <a:t>Eg</a:t>
            </a:r>
            <a:r>
              <a:rPr lang="en-AU" b="1" dirty="0"/>
              <a:t>. “when did you fail?” or “tell me about a time you tried something that didn’t work as expected” </a:t>
            </a:r>
          </a:p>
          <a:p>
            <a:endParaRPr lang="en-AU" b="1" dirty="0"/>
          </a:p>
          <a:p>
            <a:r>
              <a:rPr lang="en-AU" b="1" dirty="0"/>
              <a:t>TELL ME ABOUT A TIME WHEN…</a:t>
            </a:r>
          </a:p>
          <a:p>
            <a:r>
              <a:rPr lang="en-AU" dirty="0"/>
              <a:t>Ask participants to tell a story about an event in their past, e.g. “Tell me about a time when you made a significant discovery in your lab.”</a:t>
            </a:r>
          </a:p>
          <a:p>
            <a:r>
              <a:rPr lang="en-AU" b="1" dirty="0"/>
              <a:t>5 WHY’S.</a:t>
            </a:r>
          </a:p>
          <a:p>
            <a:r>
              <a:rPr lang="en-AU" dirty="0"/>
              <a:t>Asking “why” in response to five consecutive answers pushes the interviewee to examine and express the motivations behind their behaviour and attitudes.</a:t>
            </a:r>
          </a:p>
          <a:p>
            <a:r>
              <a:rPr lang="en-AU" b="1" dirty="0"/>
              <a:t>ASK NAÏVE QUESTIONS.</a:t>
            </a:r>
          </a:p>
          <a:p>
            <a:r>
              <a:rPr lang="en-AU" dirty="0"/>
              <a:t>Unassuming questions encourage people to explain the logic of their behaviours. Be careful to pose these questions with genuine curiosity to avoid sounding patronizing.</a:t>
            </a:r>
          </a:p>
          <a:p>
            <a:r>
              <a:rPr lang="en-AU" b="1" dirty="0"/>
              <a:t>ALLOW FOR PREGNANT PAUSES.</a:t>
            </a:r>
          </a:p>
          <a:p>
            <a:r>
              <a:rPr lang="en-AU" dirty="0"/>
              <a:t>Try not to fill any silence. After asking a question give them time to reflect and answer. Don’t assume you know what they’re going to say or put words in their mouth. Let them articulate their thoughts in their own words.</a:t>
            </a:r>
          </a:p>
          <a:p>
            <a:r>
              <a:rPr lang="en-AU" b="1" dirty="0"/>
              <a:t>STAY UNBIASED.</a:t>
            </a:r>
          </a:p>
          <a:p>
            <a:r>
              <a:rPr lang="en-AU" dirty="0"/>
              <a:t>Observe and ask questions without judging. Don’t correct, refute or challenge.</a:t>
            </a:r>
            <a:endParaRPr lang="en-US" dirty="0"/>
          </a:p>
          <a:p>
            <a:pPr marL="609378" indent="-473961">
              <a:buFont typeface="Arial" panose="020B0604020202020204" pitchFamily="34" charset="0"/>
              <a:buChar char="•"/>
            </a:pPr>
            <a:r>
              <a:rPr lang="en-AU" dirty="0" smtClean="0"/>
              <a:t>Look for stories and examples, encourage story-telling:</a:t>
            </a:r>
            <a:br>
              <a:rPr lang="en-AU" dirty="0" smtClean="0"/>
            </a:br>
            <a:r>
              <a:rPr lang="en-AU" i="1" dirty="0" smtClean="0"/>
              <a:t>“Can you tell me more about…?</a:t>
            </a:r>
            <a:r>
              <a:rPr lang="en-AU" i="1" baseline="0" dirty="0" smtClean="0"/>
              <a:t> What happened when..? What were you thinking when..?</a:t>
            </a:r>
            <a:endParaRPr lang="en-AU" i="1" dirty="0" smtClean="0"/>
          </a:p>
          <a:p>
            <a:pPr marL="609378" indent="-473961">
              <a:buFont typeface="Arial" panose="020B0604020202020204" pitchFamily="34" charset="0"/>
              <a:buChar char="•"/>
            </a:pPr>
            <a:r>
              <a:rPr lang="en-AU" dirty="0" smtClean="0"/>
              <a:t>Critical incidents - things that worked well/didn’t work well </a:t>
            </a:r>
            <a:br>
              <a:rPr lang="en-AU" dirty="0" smtClean="0"/>
            </a:br>
            <a:r>
              <a:rPr lang="en-AU" i="1" dirty="0" smtClean="0"/>
              <a:t>“Can you tell me about a time that it didn’t work as you wanted?”</a:t>
            </a:r>
          </a:p>
          <a:p>
            <a:pPr marL="609378" indent="-473961">
              <a:buFont typeface="Arial" panose="020B0604020202020204" pitchFamily="34" charset="0"/>
              <a:buChar char="•"/>
            </a:pPr>
            <a:r>
              <a:rPr lang="en-AU" dirty="0" smtClean="0"/>
              <a:t>Recent incidents - Stronger memories provide more useful detail</a:t>
            </a:r>
            <a:br>
              <a:rPr lang="en-AU" dirty="0" smtClean="0"/>
            </a:br>
            <a:r>
              <a:rPr lang="en-AU" i="1" dirty="0" smtClean="0"/>
              <a:t>“Can you tell me about the last time you…?”</a:t>
            </a:r>
          </a:p>
          <a:p>
            <a:pPr marL="135417"/>
            <a:r>
              <a:rPr lang="en-AU" b="1" dirty="0" smtClean="0"/>
              <a:t>VALIDATE</a:t>
            </a:r>
          </a:p>
          <a:p>
            <a:pPr marL="609378" indent="-473961" defTabSz="914090">
              <a:buFont typeface="Arial" panose="020B0604020202020204" pitchFamily="34" charset="0"/>
              <a:buChar char="•"/>
              <a:defRPr/>
            </a:pPr>
            <a:r>
              <a:rPr lang="en-US" dirty="0" smtClean="0"/>
              <a:t>Be an active listener, clarify and reflect back</a:t>
            </a:r>
            <a:endParaRPr lang="en-AU" dirty="0" smtClean="0"/>
          </a:p>
          <a:p>
            <a:pPr marL="135419" defTabSz="914090">
              <a:defRPr/>
            </a:pPr>
            <a:r>
              <a:rPr lang="en-AU" i="0" baseline="0" dirty="0" smtClean="0"/>
              <a:t>            </a:t>
            </a:r>
            <a:r>
              <a:rPr lang="en-AU" i="1" dirty="0" smtClean="0"/>
              <a:t>“It sounds like you’re saying…, I’m hearing that… When you said x, did you mean..?”</a:t>
            </a:r>
            <a:endParaRPr lang="en-AU" dirty="0"/>
          </a:p>
          <a:p>
            <a:pPr marL="171392" indent="-171392">
              <a:spcBef>
                <a:spcPts val="300"/>
              </a:spcBef>
              <a:spcAft>
                <a:spcPts val="300"/>
              </a:spcAft>
            </a:pPr>
            <a:r>
              <a:rPr lang="en-AU" dirty="0"/>
              <a:t>Invite the interviewee to be a more active participant in their interview</a:t>
            </a:r>
          </a:p>
          <a:p>
            <a:pPr marL="171392" indent="-171392">
              <a:spcBef>
                <a:spcPts val="300"/>
              </a:spcBef>
              <a:spcAft>
                <a:spcPts val="300"/>
              </a:spcAft>
            </a:pPr>
            <a:r>
              <a:rPr lang="en-AU" dirty="0"/>
              <a:t>Invite the interviewee to explore and reflect on their story beyond our assumption of where it begins and ends</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67</a:t>
            </a:fld>
            <a:endParaRPr lang="en-AU" dirty="0"/>
          </a:p>
        </p:txBody>
      </p:sp>
    </p:spTree>
    <p:extLst>
      <p:ext uri="{BB962C8B-B14F-4D97-AF65-F5344CB8AC3E}">
        <p14:creationId xmlns:p14="http://schemas.microsoft.com/office/powerpoint/2010/main" val="3428595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379413"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Shape 208"/>
          <p:cNvSpPr txBox="1">
            <a:spLocks noGrp="1"/>
          </p:cNvSpPr>
          <p:nvPr>
            <p:ph type="body" idx="1"/>
          </p:nvPr>
        </p:nvSpPr>
        <p:spPr>
          <a:xfrm>
            <a:off x="685800" y="4343400"/>
            <a:ext cx="5486400" cy="4114800"/>
          </a:xfrm>
          <a:prstGeom prst="rect">
            <a:avLst/>
          </a:prstGeom>
        </p:spPr>
        <p:txBody>
          <a:bodyPr lIns="91394" tIns="91394" rIns="91394" bIns="91394" anchor="t" anchorCtr="0">
            <a:noAutofit/>
          </a:bodyPr>
          <a:lstStyle/>
          <a:p>
            <a:r>
              <a:rPr lang="en-AU" dirty="0"/>
              <a:t>The closed question example:</a:t>
            </a:r>
          </a:p>
          <a:p>
            <a:r>
              <a:rPr lang="en-AU" dirty="0"/>
              <a:t>Q: “Do you like catching the bus?“ </a:t>
            </a:r>
          </a:p>
          <a:p>
            <a:r>
              <a:rPr lang="en-AU" dirty="0"/>
              <a:t>A: “Yes” </a:t>
            </a:r>
          </a:p>
          <a:p>
            <a:endParaRPr lang="en-AU" dirty="0"/>
          </a:p>
          <a:p>
            <a:r>
              <a:rPr lang="en-AU" dirty="0"/>
              <a:t>Rather than leaving it there you might probe further for example:</a:t>
            </a:r>
          </a:p>
          <a:p>
            <a:r>
              <a:rPr lang="en-AU" dirty="0"/>
              <a:t>Q: "Why do you love catching the bus?“</a:t>
            </a:r>
          </a:p>
          <a:p>
            <a:r>
              <a:rPr lang="en-AU" dirty="0"/>
              <a:t>A: "Well I really like meeting new people and having random conversations.“</a:t>
            </a:r>
          </a:p>
          <a:p>
            <a:r>
              <a:rPr lang="en-AU" dirty="0"/>
              <a:t>Q: "Why do you like that?” Or “What is it about the bus that helps you to do that?" Or "Why do you like the people you meet on the bus?" </a:t>
            </a:r>
          </a:p>
          <a:p>
            <a:r>
              <a:rPr lang="en-AU" dirty="0"/>
              <a:t>A: “I don't know. They're similar people to me cause I catch the bus." </a:t>
            </a:r>
          </a:p>
          <a:p>
            <a:endParaRPr lang="en-AU" dirty="0"/>
          </a:p>
          <a:p>
            <a:r>
              <a:rPr lang="en-AU" dirty="0"/>
              <a:t>Whatever their reasoning is, trying to really understand that rather than taking it for granted or assuming something.</a:t>
            </a:r>
            <a:endParaRPr dirty="0"/>
          </a:p>
        </p:txBody>
      </p:sp>
    </p:spTree>
    <p:extLst>
      <p:ext uri="{BB962C8B-B14F-4D97-AF65-F5344CB8AC3E}">
        <p14:creationId xmlns:p14="http://schemas.microsoft.com/office/powerpoint/2010/main" val="2728637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TELL ME ABOUT A TIME WHEN…</a:t>
            </a:r>
          </a:p>
          <a:p>
            <a:r>
              <a:rPr lang="en-AU" dirty="0"/>
              <a:t>Ask participants to tell a story about an event in their past, e.g. “Tell me about a time when you made a significant discovery in your lab.”</a:t>
            </a:r>
          </a:p>
          <a:p>
            <a:r>
              <a:rPr lang="en-AU" b="1" dirty="0"/>
              <a:t>5 WHY’S.</a:t>
            </a:r>
          </a:p>
          <a:p>
            <a:r>
              <a:rPr lang="en-AU" dirty="0"/>
              <a:t>Asking “why” in response to five consecutive answers pushes the interviewee to examine and express the motivations behind their behaviour and attitudes.</a:t>
            </a:r>
          </a:p>
          <a:p>
            <a:r>
              <a:rPr lang="en-AU" b="1" dirty="0"/>
              <a:t>ASK NAÏVE QUESTIONS.</a:t>
            </a:r>
          </a:p>
          <a:p>
            <a:r>
              <a:rPr lang="en-AU" dirty="0"/>
              <a:t>Unassuming questions encourage people to explain the logic of their behaviours. Be careful to pose these questions with genuine curiosity to avoid sounding patronizing.</a:t>
            </a:r>
          </a:p>
          <a:p>
            <a:r>
              <a:rPr lang="en-AU" b="1" dirty="0"/>
              <a:t>ALLOW FOR PREGNANT PAUSES.</a:t>
            </a:r>
          </a:p>
          <a:p>
            <a:r>
              <a:rPr lang="en-AU" dirty="0"/>
              <a:t>Try not to fill any silence. After asking a question give them time to reflect and answer. Don’t assume you know what they’re going to say or put words in their mouth. Let them articulate their thoughts in their own words.</a:t>
            </a:r>
          </a:p>
          <a:p>
            <a:r>
              <a:rPr lang="en-AU" b="1" dirty="0"/>
              <a:t>STAY UNBIASED.</a:t>
            </a:r>
          </a:p>
          <a:p>
            <a:r>
              <a:rPr lang="en-AU" dirty="0"/>
              <a:t>Observe and ask questions without judging. Don’t correct, refute or challenge.</a:t>
            </a:r>
            <a:endParaRPr lang="en-US" dirty="0"/>
          </a:p>
          <a:p>
            <a:pPr marL="609378" indent="-473961">
              <a:buFont typeface="Arial" panose="020B0604020202020204" pitchFamily="34" charset="0"/>
              <a:buChar char="•"/>
            </a:pPr>
            <a:r>
              <a:rPr lang="en-AU" dirty="0" smtClean="0"/>
              <a:t>Look for stories and examples, encourage story-telling:</a:t>
            </a:r>
            <a:br>
              <a:rPr lang="en-AU" dirty="0" smtClean="0"/>
            </a:br>
            <a:r>
              <a:rPr lang="en-AU" i="1" dirty="0" smtClean="0"/>
              <a:t>“Can you tell me more about…?</a:t>
            </a:r>
            <a:r>
              <a:rPr lang="en-AU" i="1" baseline="0" dirty="0" smtClean="0"/>
              <a:t> What happened when..? What were you thinking when..?</a:t>
            </a:r>
            <a:endParaRPr lang="en-AU" i="1" dirty="0" smtClean="0"/>
          </a:p>
          <a:p>
            <a:pPr marL="609378" indent="-473961">
              <a:buFont typeface="Arial" panose="020B0604020202020204" pitchFamily="34" charset="0"/>
              <a:buChar char="•"/>
            </a:pPr>
            <a:r>
              <a:rPr lang="en-AU" dirty="0" smtClean="0"/>
              <a:t>Critical incidents - things that worked well/didn’t work well </a:t>
            </a:r>
            <a:br>
              <a:rPr lang="en-AU" dirty="0" smtClean="0"/>
            </a:br>
            <a:r>
              <a:rPr lang="en-AU" i="1" dirty="0" smtClean="0"/>
              <a:t>“Can you tell me about a time that it didn’t work as you wanted?”</a:t>
            </a:r>
          </a:p>
          <a:p>
            <a:pPr marL="609378" indent="-473961">
              <a:buFont typeface="Arial" panose="020B0604020202020204" pitchFamily="34" charset="0"/>
              <a:buChar char="•"/>
            </a:pPr>
            <a:r>
              <a:rPr lang="en-AU" dirty="0" smtClean="0"/>
              <a:t>Recent incidents - Stronger memories provide more useful detail</a:t>
            </a:r>
            <a:br>
              <a:rPr lang="en-AU" dirty="0" smtClean="0"/>
            </a:br>
            <a:r>
              <a:rPr lang="en-AU" i="1" dirty="0" smtClean="0"/>
              <a:t>“Can you tell me about the last time you…?”</a:t>
            </a:r>
          </a:p>
          <a:p>
            <a:pPr marL="135417"/>
            <a:r>
              <a:rPr lang="en-AU" b="1" dirty="0" smtClean="0"/>
              <a:t>VALIDATE</a:t>
            </a:r>
          </a:p>
          <a:p>
            <a:pPr marL="609378" indent="-473961" defTabSz="914090">
              <a:buFont typeface="Arial" panose="020B0604020202020204" pitchFamily="34" charset="0"/>
              <a:buChar char="•"/>
              <a:defRPr/>
            </a:pPr>
            <a:r>
              <a:rPr lang="en-US" dirty="0" smtClean="0"/>
              <a:t>Be an active listener, clarify and reflect back</a:t>
            </a:r>
            <a:endParaRPr lang="en-AU" dirty="0" smtClean="0"/>
          </a:p>
          <a:p>
            <a:pPr marL="135419" defTabSz="914090">
              <a:defRPr/>
            </a:pPr>
            <a:r>
              <a:rPr lang="en-AU" i="0" baseline="0" dirty="0" smtClean="0"/>
              <a:t>            </a:t>
            </a:r>
            <a:r>
              <a:rPr lang="en-AU" i="1" dirty="0" smtClean="0"/>
              <a:t>“It sounds like you’re saying…, I’m hearing that… When you said x, did you mean..?”</a:t>
            </a:r>
            <a:endParaRPr lang="en-AU" dirty="0"/>
          </a:p>
          <a:p>
            <a:pPr marL="171392" indent="-171392">
              <a:spcBef>
                <a:spcPts val="300"/>
              </a:spcBef>
              <a:spcAft>
                <a:spcPts val="300"/>
              </a:spcAft>
            </a:pPr>
            <a:r>
              <a:rPr lang="en-AU" dirty="0"/>
              <a:t>Invite the interviewee to be a more active participant in their interview</a:t>
            </a:r>
          </a:p>
          <a:p>
            <a:pPr marL="171392" indent="-171392">
              <a:spcBef>
                <a:spcPts val="300"/>
              </a:spcBef>
              <a:spcAft>
                <a:spcPts val="300"/>
              </a:spcAft>
            </a:pPr>
            <a:r>
              <a:rPr lang="en-AU" dirty="0"/>
              <a:t>Invite the interviewee to explore and reflect on their story beyond our assumption of where it begins and ends</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69</a:t>
            </a:fld>
            <a:endParaRPr lang="en-AU" dirty="0"/>
          </a:p>
        </p:txBody>
      </p:sp>
    </p:spTree>
    <p:extLst>
      <p:ext uri="{BB962C8B-B14F-4D97-AF65-F5344CB8AC3E}">
        <p14:creationId xmlns:p14="http://schemas.microsoft.com/office/powerpoint/2010/main" val="1332364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HCD</a:t>
            </a:r>
            <a:r>
              <a:rPr lang="en-AU" b="1" baseline="0" dirty="0" smtClean="0"/>
              <a:t> exists at the intersect of these three</a:t>
            </a:r>
            <a:r>
              <a:rPr lang="en-AU" b="1" dirty="0" smtClean="0"/>
              <a:t>, </a:t>
            </a:r>
            <a:r>
              <a:rPr lang="en-AU" b="1" dirty="0"/>
              <a:t>it’s valuable to assess its desirability, feasibility and viability.</a:t>
            </a:r>
            <a:endParaRPr lang="en-AU" dirty="0"/>
          </a:p>
          <a:p>
            <a:endParaRPr lang="en-AU" dirty="0"/>
          </a:p>
          <a:p>
            <a:r>
              <a:rPr lang="en-AU" b="1" dirty="0"/>
              <a:t>desirable? </a:t>
            </a:r>
            <a:endParaRPr lang="en-AU" dirty="0"/>
          </a:p>
          <a:p>
            <a:r>
              <a:rPr lang="en-AU" dirty="0"/>
              <a:t>desirability is about asking what do our end users actually want it? Is it a thing that they're going to use. Is it a thing that they need? Is it meeting their needs? You find this out through testing and considering the user needs that we’ve discovered through our research. Usually this is the first question we ask of a solution: is it desirable? </a:t>
            </a:r>
          </a:p>
          <a:p>
            <a:r>
              <a:rPr lang="en-AU" dirty="0"/>
              <a:t>Desirability is really important at the beginning when you're first doing testing, because it’s less negotiable than feasibility and viability. If we have a concept that’s viable and highly desirable, we might be able to work something out by asking questions like “how could we do the same thing with less money?" You don't need to have those conversations if it's a thing that's not desirable anyway. </a:t>
            </a:r>
          </a:p>
          <a:p>
            <a:endParaRPr lang="en-AU" dirty="0"/>
          </a:p>
          <a:p>
            <a:r>
              <a:rPr lang="en-AU" b="1" dirty="0"/>
              <a:t>feasible?</a:t>
            </a:r>
          </a:p>
          <a:p>
            <a:r>
              <a:rPr lang="en-AU" dirty="0"/>
              <a:t>Can we actually make it? Does it generate value? In a government context, these questions might be ‘Do we at the department actually have the skills and capabilities to do this? the resources potentially to do this? Is it something we can build support for?”</a:t>
            </a:r>
          </a:p>
          <a:p>
            <a:endParaRPr lang="en-AU" dirty="0"/>
          </a:p>
          <a:p>
            <a:r>
              <a:rPr lang="en-AU" b="1" dirty="0"/>
              <a:t>viable? </a:t>
            </a:r>
            <a:r>
              <a:rPr lang="en-AU" dirty="0"/>
              <a:t>Viability is about whether it achieves the organisation’s needs. You might be asking questions like “Is investment actually going to achieve the department objectives? Or is it going to achieve our end objectives for us for whatever our outcome? Is it going to give us the return, the money investment that we need?”</a:t>
            </a:r>
          </a:p>
          <a:p>
            <a:endParaRPr lang="en-AU" dirty="0"/>
          </a:p>
        </p:txBody>
      </p:sp>
      <p:sp>
        <p:nvSpPr>
          <p:cNvPr id="4" name="Slide Number Placeholder 3"/>
          <p:cNvSpPr>
            <a:spLocks noGrp="1"/>
          </p:cNvSpPr>
          <p:nvPr>
            <p:ph type="sldNum" sz="quarter" idx="10"/>
          </p:nvPr>
        </p:nvSpPr>
        <p:spPr/>
        <p:txBody>
          <a:bodyPr/>
          <a:lstStyle/>
          <a:p>
            <a:fld id="{2F3B6A20-CE8C-7E4E-A575-46230F6630EA}" type="slidenum">
              <a:rPr lang="en-US" smtClean="0"/>
              <a:t>7</a:t>
            </a:fld>
            <a:endParaRPr lang="en-US" dirty="0"/>
          </a:p>
        </p:txBody>
      </p:sp>
    </p:spTree>
    <p:extLst>
      <p:ext uri="{BB962C8B-B14F-4D97-AF65-F5344CB8AC3E}">
        <p14:creationId xmlns:p14="http://schemas.microsoft.com/office/powerpoint/2010/main" val="36675074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379413"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Shape 208"/>
          <p:cNvSpPr txBox="1">
            <a:spLocks noGrp="1"/>
          </p:cNvSpPr>
          <p:nvPr>
            <p:ph type="body" idx="1"/>
          </p:nvPr>
        </p:nvSpPr>
        <p:spPr>
          <a:xfrm>
            <a:off x="685800" y="4343400"/>
            <a:ext cx="5486400" cy="4114800"/>
          </a:xfrm>
          <a:prstGeom prst="rect">
            <a:avLst/>
          </a:prstGeom>
        </p:spPr>
        <p:txBody>
          <a:bodyPr lIns="91394" tIns="91394" rIns="91394" bIns="91394" anchor="t" anchorCtr="0">
            <a:noAutofit/>
          </a:bodyPr>
          <a:lstStyle/>
          <a:p>
            <a:r>
              <a:rPr lang="en-AU" dirty="0"/>
              <a:t>The closed question example:</a:t>
            </a:r>
          </a:p>
          <a:p>
            <a:r>
              <a:rPr lang="en-AU" dirty="0"/>
              <a:t>Q: “Do you like catching the bus?“ </a:t>
            </a:r>
          </a:p>
          <a:p>
            <a:r>
              <a:rPr lang="en-AU" dirty="0"/>
              <a:t>A: “Yes” </a:t>
            </a:r>
          </a:p>
          <a:p>
            <a:endParaRPr lang="en-AU" dirty="0"/>
          </a:p>
          <a:p>
            <a:r>
              <a:rPr lang="en-AU" dirty="0"/>
              <a:t>Rather than leaving it there you might probe further for example:</a:t>
            </a:r>
          </a:p>
          <a:p>
            <a:r>
              <a:rPr lang="en-AU" dirty="0"/>
              <a:t>Q: "Why do you love catching the bus?“</a:t>
            </a:r>
          </a:p>
          <a:p>
            <a:r>
              <a:rPr lang="en-AU" dirty="0"/>
              <a:t>A: "Well I really like meeting new people and having random conversations.“</a:t>
            </a:r>
          </a:p>
          <a:p>
            <a:r>
              <a:rPr lang="en-AU" dirty="0"/>
              <a:t>Q: "Why do you like that?” Or “What is it about the bus that helps you to do that?" Or "Why do you like the people you meet on the bus?" </a:t>
            </a:r>
          </a:p>
          <a:p>
            <a:r>
              <a:rPr lang="en-AU" dirty="0"/>
              <a:t>A: “I don't know. They're similar people to me cause I catch the bus." </a:t>
            </a:r>
          </a:p>
          <a:p>
            <a:endParaRPr lang="en-AU" dirty="0"/>
          </a:p>
          <a:p>
            <a:r>
              <a:rPr lang="en-AU" dirty="0"/>
              <a:t>Whatever their reasoning is, trying to really understand that rather than taking it for granted or assuming something.</a:t>
            </a:r>
            <a:endParaRPr dirty="0"/>
          </a:p>
        </p:txBody>
      </p:sp>
    </p:spTree>
    <p:extLst>
      <p:ext uri="{BB962C8B-B14F-4D97-AF65-F5344CB8AC3E}">
        <p14:creationId xmlns:p14="http://schemas.microsoft.com/office/powerpoint/2010/main" val="42814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TELL ME ABOUT A TIME WHEN…</a:t>
            </a:r>
          </a:p>
          <a:p>
            <a:r>
              <a:rPr lang="en-AU" dirty="0"/>
              <a:t>Ask participants to tell a story about an event in their past, e.g. “Tell me about a time when you made a significant discovery in your lab.”</a:t>
            </a:r>
          </a:p>
          <a:p>
            <a:r>
              <a:rPr lang="en-AU" b="1" dirty="0"/>
              <a:t>5 WHY’S.</a:t>
            </a:r>
          </a:p>
          <a:p>
            <a:r>
              <a:rPr lang="en-AU" dirty="0"/>
              <a:t>Asking “why” in response to five consecutive answers pushes the interviewee to examine and express the motivations behind their behaviour and attitudes.</a:t>
            </a:r>
          </a:p>
          <a:p>
            <a:r>
              <a:rPr lang="en-AU" b="1" dirty="0"/>
              <a:t>ASK NAÏVE QUESTIONS.</a:t>
            </a:r>
          </a:p>
          <a:p>
            <a:r>
              <a:rPr lang="en-AU" dirty="0"/>
              <a:t>Unassuming questions encourage people to explain the logic of their behaviours. Be careful to pose these questions with genuine curiosity to avoid sounding patronizing.</a:t>
            </a:r>
          </a:p>
          <a:p>
            <a:r>
              <a:rPr lang="en-AU" b="1" dirty="0"/>
              <a:t>ALLOW FOR PREGNANT PAUSES.</a:t>
            </a:r>
          </a:p>
          <a:p>
            <a:r>
              <a:rPr lang="en-AU" dirty="0"/>
              <a:t>Try not to fill any silence. After asking a question give them time to reflect and answer. Don’t assume you know what they’re going to say or put words in their mouth. Let them articulate their thoughts in their own words.</a:t>
            </a:r>
          </a:p>
          <a:p>
            <a:r>
              <a:rPr lang="en-AU" b="1" dirty="0"/>
              <a:t>STAY UNBIASED.</a:t>
            </a:r>
          </a:p>
          <a:p>
            <a:r>
              <a:rPr lang="en-AU" dirty="0"/>
              <a:t>Observe and ask questions without judging. Don’t correct, refute or challenge.</a:t>
            </a:r>
            <a:endParaRPr lang="en-US" dirty="0"/>
          </a:p>
          <a:p>
            <a:pPr marL="609378" indent="-473961">
              <a:buFont typeface="Arial" panose="020B0604020202020204" pitchFamily="34" charset="0"/>
              <a:buChar char="•"/>
            </a:pPr>
            <a:r>
              <a:rPr lang="en-AU" dirty="0" smtClean="0"/>
              <a:t>Look for stories and examples, encourage story-telling:</a:t>
            </a:r>
            <a:br>
              <a:rPr lang="en-AU" dirty="0" smtClean="0"/>
            </a:br>
            <a:r>
              <a:rPr lang="en-AU" i="1" dirty="0" smtClean="0"/>
              <a:t>“Can you tell me more about…?</a:t>
            </a:r>
            <a:r>
              <a:rPr lang="en-AU" i="1" baseline="0" dirty="0" smtClean="0"/>
              <a:t> What happened when..? What were you thinking when..?</a:t>
            </a:r>
            <a:endParaRPr lang="en-AU" i="1" dirty="0" smtClean="0"/>
          </a:p>
          <a:p>
            <a:pPr marL="609378" indent="-473961">
              <a:buFont typeface="Arial" panose="020B0604020202020204" pitchFamily="34" charset="0"/>
              <a:buChar char="•"/>
            </a:pPr>
            <a:r>
              <a:rPr lang="en-AU" dirty="0" smtClean="0"/>
              <a:t>Critical incidents - things that worked well/didn’t work well </a:t>
            </a:r>
            <a:br>
              <a:rPr lang="en-AU" dirty="0" smtClean="0"/>
            </a:br>
            <a:r>
              <a:rPr lang="en-AU" i="1" dirty="0" smtClean="0"/>
              <a:t>“Can you tell me about a time that it didn’t work as you wanted?”</a:t>
            </a:r>
          </a:p>
          <a:p>
            <a:pPr marL="609378" indent="-473961">
              <a:buFont typeface="Arial" panose="020B0604020202020204" pitchFamily="34" charset="0"/>
              <a:buChar char="•"/>
            </a:pPr>
            <a:r>
              <a:rPr lang="en-AU" dirty="0" smtClean="0"/>
              <a:t>Recent incidents - Stronger memories provide more useful detail</a:t>
            </a:r>
            <a:br>
              <a:rPr lang="en-AU" dirty="0" smtClean="0"/>
            </a:br>
            <a:r>
              <a:rPr lang="en-AU" i="1" dirty="0" smtClean="0"/>
              <a:t>“Can you tell me about the last time you…?”</a:t>
            </a:r>
          </a:p>
          <a:p>
            <a:pPr marL="135417"/>
            <a:r>
              <a:rPr lang="en-AU" b="1" dirty="0" smtClean="0"/>
              <a:t>VALIDATE</a:t>
            </a:r>
          </a:p>
          <a:p>
            <a:pPr marL="609378" indent="-473961" defTabSz="914090">
              <a:buFont typeface="Arial" panose="020B0604020202020204" pitchFamily="34" charset="0"/>
              <a:buChar char="•"/>
              <a:defRPr/>
            </a:pPr>
            <a:r>
              <a:rPr lang="en-US" dirty="0" smtClean="0"/>
              <a:t>Be an active listener, clarify and reflect back</a:t>
            </a:r>
            <a:endParaRPr lang="en-AU" dirty="0" smtClean="0"/>
          </a:p>
          <a:p>
            <a:pPr marL="135419" defTabSz="914090">
              <a:defRPr/>
            </a:pPr>
            <a:r>
              <a:rPr lang="en-AU" i="0" baseline="0" dirty="0" smtClean="0"/>
              <a:t>            </a:t>
            </a:r>
            <a:r>
              <a:rPr lang="en-AU" i="1" dirty="0" smtClean="0"/>
              <a:t>“It sounds like you’re saying…, I’m hearing that… When you said x, did you mean..?”</a:t>
            </a:r>
            <a:endParaRPr lang="en-AU" dirty="0"/>
          </a:p>
          <a:p>
            <a:pPr marL="171392" indent="-171392">
              <a:spcBef>
                <a:spcPts val="300"/>
              </a:spcBef>
              <a:spcAft>
                <a:spcPts val="300"/>
              </a:spcAft>
            </a:pPr>
            <a:r>
              <a:rPr lang="en-AU" dirty="0"/>
              <a:t>Invite the interviewee to be a more active participant in their interview</a:t>
            </a:r>
          </a:p>
          <a:p>
            <a:pPr marL="171392" indent="-171392">
              <a:spcBef>
                <a:spcPts val="300"/>
              </a:spcBef>
              <a:spcAft>
                <a:spcPts val="300"/>
              </a:spcAft>
            </a:pPr>
            <a:r>
              <a:rPr lang="en-AU" dirty="0"/>
              <a:t>Invite the interviewee to explore and reflect on their story beyond our assumption of where it begins and ends</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71</a:t>
            </a:fld>
            <a:endParaRPr lang="en-AU" dirty="0"/>
          </a:p>
        </p:txBody>
      </p:sp>
    </p:spTree>
    <p:extLst>
      <p:ext uri="{BB962C8B-B14F-4D97-AF65-F5344CB8AC3E}">
        <p14:creationId xmlns:p14="http://schemas.microsoft.com/office/powerpoint/2010/main" val="132717094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Shape 294"/>
          <p:cNvSpPr>
            <a:spLocks noGrp="1" noRot="1" noChangeAspect="1"/>
          </p:cNvSpPr>
          <p:nvPr>
            <p:ph type="sldImg" idx="2"/>
          </p:nvPr>
        </p:nvSpPr>
        <p:spPr>
          <a:xfrm>
            <a:off x="379413"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5" name="Shape 295"/>
          <p:cNvSpPr txBox="1">
            <a:spLocks noGrp="1"/>
          </p:cNvSpPr>
          <p:nvPr>
            <p:ph type="body" idx="1"/>
          </p:nvPr>
        </p:nvSpPr>
        <p:spPr>
          <a:xfrm>
            <a:off x="685800" y="4343400"/>
            <a:ext cx="5486400" cy="4114800"/>
          </a:xfrm>
          <a:prstGeom prst="rect">
            <a:avLst/>
          </a:prstGeom>
        </p:spPr>
        <p:txBody>
          <a:bodyPr lIns="91394" tIns="91394" rIns="91394" bIns="91394" anchor="t" anchorCtr="0">
            <a:noAutofit/>
          </a:bodyPr>
          <a:lstStyle/>
          <a:p>
            <a:pPr defTabSz="914090">
              <a:defRPr/>
            </a:pPr>
            <a:r>
              <a:rPr lang="en-AU" dirty="0"/>
              <a:t>You might find that your participant goes off on a tangent, or you need to keep on schedule and move the conversation along. It's usually helpful to say something like:</a:t>
            </a:r>
          </a:p>
          <a:p>
            <a:pPr marL="171392" indent="-171392" defTabSz="914090">
              <a:buFont typeface="Arial" panose="020B0604020202020204" pitchFamily="34" charset="0"/>
              <a:buChar char="•"/>
              <a:defRPr/>
            </a:pPr>
            <a:r>
              <a:rPr lang="en-AU" dirty="0"/>
              <a:t>“Thank you for sharing that. I just wanted to ask you, you mentioned before this other thing, can I just come back to that?" </a:t>
            </a:r>
          </a:p>
          <a:p>
            <a:pPr marL="171392" indent="-171392" defTabSz="914090">
              <a:buFont typeface="Arial" panose="020B0604020202020204" pitchFamily="34" charset="0"/>
              <a:buChar char="•"/>
              <a:defRPr/>
            </a:pPr>
            <a:r>
              <a:rPr lang="en-AU" dirty="0"/>
              <a:t>"I'm a little bit crunched for time and I have a couple other things I really want to talk to you about and get your answers to.“</a:t>
            </a:r>
          </a:p>
          <a:p>
            <a:pPr marL="171392" indent="-171392" defTabSz="914090">
              <a:buFont typeface="Arial" panose="020B0604020202020204" pitchFamily="34" charset="0"/>
              <a:buChar char="•"/>
              <a:defRPr/>
            </a:pPr>
            <a:r>
              <a:rPr lang="en-AU" dirty="0"/>
              <a:t>"I'd like to go back to something you mentioned earlier." </a:t>
            </a:r>
          </a:p>
          <a:p>
            <a:pPr marL="171392" indent="-171392" defTabSz="914090">
              <a:buFont typeface="Arial" panose="020B0604020202020204" pitchFamily="34" charset="0"/>
              <a:buChar char="•"/>
              <a:defRPr/>
            </a:pPr>
            <a:r>
              <a:rPr lang="en-AU" dirty="0"/>
              <a:t>“I’m just aware that we’re running out of time, so let’s come back to this”</a:t>
            </a:r>
          </a:p>
          <a:p>
            <a:pPr marL="171392" indent="-171392" defTabSz="914090">
              <a:buFont typeface="Arial" panose="020B0604020202020204" pitchFamily="34" charset="0"/>
              <a:buChar char="•"/>
              <a:defRPr/>
            </a:pPr>
            <a:r>
              <a:rPr lang="en-US" dirty="0"/>
              <a:t>“That’s really interesting. Could I just circle back to…”</a:t>
            </a:r>
            <a:endParaRPr lang="en-AU" dirty="0"/>
          </a:p>
          <a:p>
            <a:pPr defTabSz="914090">
              <a:defRPr/>
            </a:pPr>
            <a:r>
              <a:rPr lang="en-AU" dirty="0"/>
              <a:t>It depends what's natural for you, it depends on your style and mannerisms how you go about it. But gently nudge them back on track.</a:t>
            </a:r>
          </a:p>
          <a:p>
            <a:endParaRPr lang="en-US" dirty="0" smtClean="0"/>
          </a:p>
          <a:p>
            <a:r>
              <a:rPr lang="en-US" dirty="0" smtClean="0"/>
              <a:t>Space is really important in an interview:</a:t>
            </a:r>
            <a:r>
              <a:rPr lang="en-US" baseline="0" dirty="0" smtClean="0"/>
              <a:t> a</a:t>
            </a:r>
            <a:r>
              <a:rPr lang="en-US" dirty="0" smtClean="0"/>
              <a:t>llow people a bit of time to think, give them space</a:t>
            </a:r>
            <a:r>
              <a:rPr lang="en-US" baseline="0" dirty="0" smtClean="0"/>
              <a:t> before they talk.</a:t>
            </a:r>
          </a:p>
          <a:p>
            <a:r>
              <a:rPr lang="en-US" baseline="0" dirty="0" smtClean="0"/>
              <a:t>Don’t be afraid of silence – if you’re talking it means the participant isn’t. </a:t>
            </a:r>
          </a:p>
          <a:p>
            <a:r>
              <a:rPr lang="en-US" baseline="0" dirty="0" smtClean="0"/>
              <a:t>Sometimes just leaving a pause, or taking a few moments to write something down will encourage the participant to “fill the space”: elaborate, spell out their thoughts in more detail, mention something that’s on their minds, add depth, ask their own question, think, reflect on their experience etc.</a:t>
            </a:r>
            <a:endParaRPr dirty="0"/>
          </a:p>
        </p:txBody>
      </p:sp>
    </p:spTree>
    <p:extLst>
      <p:ext uri="{BB962C8B-B14F-4D97-AF65-F5344CB8AC3E}">
        <p14:creationId xmlns:p14="http://schemas.microsoft.com/office/powerpoint/2010/main" val="332992284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TELL ME ABOUT A TIME WHEN…</a:t>
            </a:r>
          </a:p>
          <a:p>
            <a:r>
              <a:rPr lang="en-AU" dirty="0"/>
              <a:t>Ask participants to tell a story about an event in their past, e.g. “Tell me about a time when you made a significant discovery in your lab.”</a:t>
            </a:r>
          </a:p>
          <a:p>
            <a:r>
              <a:rPr lang="en-AU" b="1" dirty="0"/>
              <a:t>5 WHY’S.</a:t>
            </a:r>
          </a:p>
          <a:p>
            <a:r>
              <a:rPr lang="en-AU" dirty="0"/>
              <a:t>Asking “why” in response to five consecutive answers pushes the interviewee to examine and express the motivations behind their behaviour and attitudes.</a:t>
            </a:r>
          </a:p>
          <a:p>
            <a:r>
              <a:rPr lang="en-AU" b="1" dirty="0"/>
              <a:t>ASK NAÏVE QUESTIONS.</a:t>
            </a:r>
          </a:p>
          <a:p>
            <a:r>
              <a:rPr lang="en-AU" dirty="0"/>
              <a:t>Unassuming questions encourage people to explain the logic of their behaviours. Be careful to pose these questions with genuine curiosity to avoid sounding patronizing.</a:t>
            </a:r>
          </a:p>
          <a:p>
            <a:r>
              <a:rPr lang="en-AU" b="1" dirty="0"/>
              <a:t>ALLOW FOR PREGNANT PAUSES.</a:t>
            </a:r>
          </a:p>
          <a:p>
            <a:r>
              <a:rPr lang="en-AU" dirty="0"/>
              <a:t>Try not to fill any silence. After asking a question give them time to reflect and answer. Don’t assume you know what they’re going to say or put words in their mouth. Let them articulate their thoughts in their own words.</a:t>
            </a:r>
          </a:p>
          <a:p>
            <a:r>
              <a:rPr lang="en-AU" b="1" dirty="0"/>
              <a:t>STAY UNBIASED.</a:t>
            </a:r>
          </a:p>
          <a:p>
            <a:r>
              <a:rPr lang="en-AU" dirty="0"/>
              <a:t>Observe and ask questions without judging. Don’t correct, refute or challenge.</a:t>
            </a:r>
            <a:endParaRPr lang="en-US" dirty="0"/>
          </a:p>
          <a:p>
            <a:pPr marL="609378" indent="-473961">
              <a:buFont typeface="Arial" panose="020B0604020202020204" pitchFamily="34" charset="0"/>
              <a:buChar char="•"/>
            </a:pPr>
            <a:r>
              <a:rPr lang="en-AU" dirty="0" smtClean="0"/>
              <a:t>Look for stories and examples, encourage story-telling:</a:t>
            </a:r>
            <a:br>
              <a:rPr lang="en-AU" dirty="0" smtClean="0"/>
            </a:br>
            <a:r>
              <a:rPr lang="en-AU" i="1" dirty="0" smtClean="0"/>
              <a:t>“Can you tell me more about…?</a:t>
            </a:r>
            <a:r>
              <a:rPr lang="en-AU" i="1" baseline="0" dirty="0" smtClean="0"/>
              <a:t> What happened when..? What were you thinking when..?</a:t>
            </a:r>
            <a:endParaRPr lang="en-AU" i="1" dirty="0" smtClean="0"/>
          </a:p>
          <a:p>
            <a:pPr marL="609378" indent="-473961">
              <a:buFont typeface="Arial" panose="020B0604020202020204" pitchFamily="34" charset="0"/>
              <a:buChar char="•"/>
            </a:pPr>
            <a:r>
              <a:rPr lang="en-AU" dirty="0" smtClean="0"/>
              <a:t>Critical incidents - things that worked well/didn’t work well </a:t>
            </a:r>
            <a:br>
              <a:rPr lang="en-AU" dirty="0" smtClean="0"/>
            </a:br>
            <a:r>
              <a:rPr lang="en-AU" i="1" dirty="0" smtClean="0"/>
              <a:t>“Can you tell me about a time that it didn’t work as you wanted?”</a:t>
            </a:r>
          </a:p>
          <a:p>
            <a:pPr marL="609378" indent="-473961">
              <a:buFont typeface="Arial" panose="020B0604020202020204" pitchFamily="34" charset="0"/>
              <a:buChar char="•"/>
            </a:pPr>
            <a:r>
              <a:rPr lang="en-AU" dirty="0" smtClean="0"/>
              <a:t>Recent incidents - Stronger memories provide more useful detail</a:t>
            </a:r>
            <a:br>
              <a:rPr lang="en-AU" dirty="0" smtClean="0"/>
            </a:br>
            <a:r>
              <a:rPr lang="en-AU" i="1" dirty="0" smtClean="0"/>
              <a:t>“Can you tell me about the last time you…?”</a:t>
            </a:r>
          </a:p>
          <a:p>
            <a:pPr marL="135417"/>
            <a:r>
              <a:rPr lang="en-AU" b="1" dirty="0" smtClean="0"/>
              <a:t>VALIDATE</a:t>
            </a:r>
          </a:p>
          <a:p>
            <a:pPr marL="609378" indent="-473961" defTabSz="914090">
              <a:buFont typeface="Arial" panose="020B0604020202020204" pitchFamily="34" charset="0"/>
              <a:buChar char="•"/>
              <a:defRPr/>
            </a:pPr>
            <a:r>
              <a:rPr lang="en-US" dirty="0" smtClean="0"/>
              <a:t>Be an active listener, clarify and reflect back</a:t>
            </a:r>
            <a:endParaRPr lang="en-AU" dirty="0" smtClean="0"/>
          </a:p>
          <a:p>
            <a:pPr marL="135419" defTabSz="914090">
              <a:defRPr/>
            </a:pPr>
            <a:r>
              <a:rPr lang="en-AU" i="0" baseline="0" dirty="0" smtClean="0"/>
              <a:t>            </a:t>
            </a:r>
            <a:r>
              <a:rPr lang="en-AU" i="1" dirty="0" smtClean="0"/>
              <a:t>“It sounds like you’re saying…, I’m hearing that… When you said x, did you mean..?”</a:t>
            </a:r>
            <a:endParaRPr lang="en-AU" dirty="0"/>
          </a:p>
          <a:p>
            <a:pPr marL="171392" indent="-171392">
              <a:spcBef>
                <a:spcPts val="300"/>
              </a:spcBef>
              <a:spcAft>
                <a:spcPts val="300"/>
              </a:spcAft>
            </a:pPr>
            <a:r>
              <a:rPr lang="en-AU" dirty="0"/>
              <a:t>Invite the interviewee to be a more active participant in their interview</a:t>
            </a:r>
          </a:p>
          <a:p>
            <a:pPr marL="171392" indent="-171392">
              <a:spcBef>
                <a:spcPts val="300"/>
              </a:spcBef>
              <a:spcAft>
                <a:spcPts val="300"/>
              </a:spcAft>
            </a:pPr>
            <a:r>
              <a:rPr lang="en-AU" dirty="0"/>
              <a:t>Invite the interviewee to explore and reflect on their story beyond our assumption of where it begins and ends</a:t>
            </a:r>
          </a:p>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73</a:t>
            </a:fld>
            <a:endParaRPr lang="en-AU" dirty="0"/>
          </a:p>
        </p:txBody>
      </p:sp>
    </p:spTree>
    <p:extLst>
      <p:ext uri="{BB962C8B-B14F-4D97-AF65-F5344CB8AC3E}">
        <p14:creationId xmlns:p14="http://schemas.microsoft.com/office/powerpoint/2010/main" val="366802739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Shape 275"/>
          <p:cNvSpPr>
            <a:spLocks noGrp="1" noRot="1" noChangeAspect="1"/>
          </p:cNvSpPr>
          <p:nvPr>
            <p:ph type="sldImg" idx="2"/>
          </p:nvPr>
        </p:nvSpPr>
        <p:spPr>
          <a:xfrm>
            <a:off x="379413"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6" name="Shape 276"/>
          <p:cNvSpPr txBox="1">
            <a:spLocks noGrp="1"/>
          </p:cNvSpPr>
          <p:nvPr>
            <p:ph type="body" idx="1"/>
          </p:nvPr>
        </p:nvSpPr>
        <p:spPr>
          <a:xfrm>
            <a:off x="685800" y="4343400"/>
            <a:ext cx="5486400" cy="4114800"/>
          </a:xfrm>
          <a:prstGeom prst="rect">
            <a:avLst/>
          </a:prstGeom>
        </p:spPr>
        <p:txBody>
          <a:bodyPr lIns="91394" tIns="91394" rIns="91394" bIns="91394" anchor="t" anchorCtr="0">
            <a:noAutofit/>
          </a:bodyPr>
          <a:lstStyle/>
          <a:p>
            <a:r>
              <a:rPr lang="en" sz="1400" dirty="0"/>
              <a:t>Reframing what the interviewee has just said isn’t just about checking and validating what we think we’ve heard, but also allowing space for the interviewee to clarify a point and add depth.</a:t>
            </a:r>
          </a:p>
          <a:p>
            <a:endParaRPr sz="1400" dirty="0"/>
          </a:p>
          <a:p>
            <a:r>
              <a:rPr lang="en" sz="1400" dirty="0"/>
              <a:t>One of the challenges of interviewing is mitigating against an interviewee unintentionally but inaccurately describing their own behaviour: self-reporting error. </a:t>
            </a:r>
          </a:p>
          <a:p>
            <a:endParaRPr sz="1400" dirty="0"/>
          </a:p>
          <a:p>
            <a:pPr>
              <a:buClr>
                <a:schemeClr val="dk1"/>
              </a:buClr>
              <a:buSzPct val="78571"/>
            </a:pPr>
            <a:r>
              <a:rPr lang="en" sz="1400" dirty="0"/>
              <a:t>Part of this relates to the interviewing environment you create, and how much you can put your interviewee at ease and able to share openly with you.</a:t>
            </a:r>
          </a:p>
          <a:p>
            <a:pPr>
              <a:buClr>
                <a:schemeClr val="dk1"/>
              </a:buClr>
              <a:buSzPct val="78571"/>
            </a:pPr>
            <a:endParaRPr sz="1400" dirty="0"/>
          </a:p>
          <a:p>
            <a:pPr>
              <a:buClr>
                <a:schemeClr val="dk1"/>
              </a:buClr>
              <a:buSzPct val="78571"/>
            </a:pPr>
            <a:r>
              <a:rPr lang="en" sz="1400" dirty="0"/>
              <a:t>But watch out for interviewees generalising or using absolutes: “I always...”, “I never...”.</a:t>
            </a:r>
          </a:p>
          <a:p>
            <a:endParaRPr dirty="0"/>
          </a:p>
        </p:txBody>
      </p:sp>
    </p:spTree>
    <p:extLst>
      <p:ext uri="{BB962C8B-B14F-4D97-AF65-F5344CB8AC3E}">
        <p14:creationId xmlns:p14="http://schemas.microsoft.com/office/powerpoint/2010/main" val="1342684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379413"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Shape 187"/>
          <p:cNvSpPr txBox="1">
            <a:spLocks noGrp="1"/>
          </p:cNvSpPr>
          <p:nvPr>
            <p:ph type="body" idx="1"/>
          </p:nvPr>
        </p:nvSpPr>
        <p:spPr>
          <a:xfrm>
            <a:off x="685800" y="4343400"/>
            <a:ext cx="5486400" cy="4114800"/>
          </a:xfrm>
          <a:prstGeom prst="rect">
            <a:avLst/>
          </a:prstGeom>
        </p:spPr>
        <p:txBody>
          <a:bodyPr lIns="91394" tIns="91394" rIns="91394" bIns="91394" anchor="t" anchorCtr="0">
            <a:noAutofit/>
          </a:bodyPr>
          <a:lstStyle/>
          <a:p>
            <a:pPr marL="171392" indent="-171392">
              <a:buFont typeface="Arial" panose="020B0604020202020204" pitchFamily="34" charset="0"/>
              <a:buChar char="•"/>
            </a:pPr>
            <a:r>
              <a:rPr lang="en-AU" dirty="0"/>
              <a:t>A closed question would be, "Do you like catching the bus?“ Their response might be “Yes."</a:t>
            </a:r>
          </a:p>
          <a:p>
            <a:pPr marL="171392" indent="-171392">
              <a:buFont typeface="Arial" panose="020B0604020202020204" pitchFamily="34" charset="0"/>
              <a:buChar char="•"/>
            </a:pPr>
            <a:r>
              <a:rPr lang="en-AU" dirty="0"/>
              <a:t>If you are asking closed questions you're going to get closed responses.</a:t>
            </a:r>
          </a:p>
          <a:p>
            <a:pPr marL="171392" indent="-171392">
              <a:buFont typeface="Arial" panose="020B0604020202020204" pitchFamily="34" charset="0"/>
              <a:buChar char="•"/>
            </a:pPr>
            <a:r>
              <a:rPr lang="en-AU" dirty="0"/>
              <a:t>Also asking “Do you like catching the bus?” assumes they can either like or don’t like it. They might feel they have to pick one or the other. "I don't care about catching the bus, whatever. Buses, whatever." So you don't want to presuppose that they have a strong emotional reaction to something.</a:t>
            </a:r>
          </a:p>
          <a:p>
            <a:pPr marL="171392" indent="-171392">
              <a:buFont typeface="Arial" panose="020B0604020202020204" pitchFamily="34" charset="0"/>
              <a:buChar char="•"/>
            </a:pPr>
            <a:r>
              <a:rPr lang="en-AU" dirty="0"/>
              <a:t>"It must have been really frustrating for you when the bus was late." versus, "How does it impact you when the bus is late?" Maybe the person says, “It was great actually because I got to read my book for an extra 5 minutes. I love it when the bus is late, because I'm always early." Whatever it was like, their experience is not what your experience is, so try to be open to that.</a:t>
            </a:r>
          </a:p>
          <a:p>
            <a:endParaRPr dirty="0"/>
          </a:p>
        </p:txBody>
      </p:sp>
    </p:spTree>
    <p:extLst>
      <p:ext uri="{BB962C8B-B14F-4D97-AF65-F5344CB8AC3E}">
        <p14:creationId xmlns:p14="http://schemas.microsoft.com/office/powerpoint/2010/main" val="178333088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r>
              <a:rPr lang="en-AU" dirty="0" smtClean="0"/>
              <a:t>This</a:t>
            </a:r>
            <a:r>
              <a:rPr lang="en-AU" baseline="0" dirty="0" smtClean="0"/>
              <a:t> is a good interview guide to use for the interviews you will do today. We are going to look at creating questions for our discussion guide. You should have been 5-7 questions for the 10 minute interview. We will give you a template to work with.</a:t>
            </a:r>
            <a:endParaRPr lang="en-AU" dirty="0" smtClean="0"/>
          </a:p>
          <a:p>
            <a:pPr defTabSz="914090">
              <a:defRPr/>
            </a:pPr>
            <a:endParaRPr lang="en-AU"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t>76</a:t>
            </a:fld>
            <a:endParaRPr lang="en-AU" dirty="0"/>
          </a:p>
        </p:txBody>
      </p:sp>
    </p:spTree>
    <p:extLst>
      <p:ext uri="{BB962C8B-B14F-4D97-AF65-F5344CB8AC3E}">
        <p14:creationId xmlns:p14="http://schemas.microsoft.com/office/powerpoint/2010/main" val="24211724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r>
              <a:rPr lang="en-AU" dirty="0" smtClean="0"/>
              <a:t>This</a:t>
            </a:r>
            <a:r>
              <a:rPr lang="en-AU" baseline="0" dirty="0" smtClean="0"/>
              <a:t> is a good interview guide to use for the interviews you will do today. We are going to look at creating questions for our discussion guide. You should have been 5-7 questions for the 10 minute interview. We will give you a template to work with.</a:t>
            </a:r>
            <a:endParaRPr lang="en-AU" dirty="0" smtClean="0"/>
          </a:p>
          <a:p>
            <a:pPr defTabSz="914090">
              <a:defRPr/>
            </a:pPr>
            <a:endParaRPr lang="en-AU"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t>78</a:t>
            </a:fld>
            <a:endParaRPr lang="en-AU" dirty="0"/>
          </a:p>
        </p:txBody>
      </p:sp>
    </p:spTree>
    <p:extLst>
      <p:ext uri="{BB962C8B-B14F-4D97-AF65-F5344CB8AC3E}">
        <p14:creationId xmlns:p14="http://schemas.microsoft.com/office/powerpoint/2010/main" val="106786617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5 minutes </a:t>
            </a:r>
          </a:p>
          <a:p>
            <a:endParaRPr lang="en-AU" b="0" dirty="0" smtClean="0"/>
          </a:p>
          <a:p>
            <a:pPr marL="171392" indent="-171392">
              <a:buFont typeface="Arial" panose="020B0604020202020204" pitchFamily="34" charset="0"/>
              <a:buChar char="•"/>
            </a:pPr>
            <a:r>
              <a:rPr lang="en-AU" b="0" dirty="0" smtClean="0"/>
              <a:t>Turn</a:t>
            </a:r>
            <a:r>
              <a:rPr lang="en-AU" b="0" baseline="0" dirty="0" smtClean="0"/>
              <a:t> your statements into discussion guide questions. </a:t>
            </a:r>
          </a:p>
          <a:p>
            <a:pPr marL="171392" indent="-171392">
              <a:buFont typeface="Arial" panose="020B0604020202020204" pitchFamily="34" charset="0"/>
              <a:buChar char="•"/>
            </a:pPr>
            <a:r>
              <a:rPr lang="en-AU" dirty="0"/>
              <a:t>What are the questions you want answers to?</a:t>
            </a:r>
            <a:endParaRPr lang="en-AU" b="0" baseline="0" dirty="0" smtClean="0"/>
          </a:p>
          <a:p>
            <a:pPr marL="171392" indent="-171392" defTabSz="914090">
              <a:buFont typeface="Arial" panose="020B0604020202020204" pitchFamily="34" charset="0"/>
              <a:buChar char="•"/>
              <a:defRPr/>
            </a:pPr>
            <a:r>
              <a:rPr lang="en-US" dirty="0"/>
              <a:t>Remember to phrase them as open-ended questions: who, what, where, when, why, how </a:t>
            </a:r>
            <a:r>
              <a:rPr lang="en-US" dirty="0" smtClean="0"/>
              <a:t>etc.</a:t>
            </a:r>
            <a:endParaRPr lang="en-US" dirty="0"/>
          </a:p>
          <a:p>
            <a:pPr marL="171392" indent="-171392" defTabSz="914090">
              <a:buFont typeface="Arial" panose="020B0604020202020204" pitchFamily="34" charset="0"/>
              <a:buChar char="•"/>
              <a:defRPr/>
            </a:pPr>
            <a:r>
              <a:rPr lang="en-US" dirty="0"/>
              <a:t>Don’t ask leading questions: Don’t you think it would be great if we had </a:t>
            </a:r>
            <a:r>
              <a:rPr lang="en-US" dirty="0" smtClean="0"/>
              <a:t>free ice-cream</a:t>
            </a:r>
            <a:r>
              <a:rPr lang="en-US" baseline="0" dirty="0" smtClean="0"/>
              <a:t> days every month in the APS?</a:t>
            </a:r>
            <a:endParaRPr lang="en-AU" b="0" baseline="0" dirty="0" smtClean="0"/>
          </a:p>
          <a:p>
            <a:pPr marL="171392" indent="-171392">
              <a:buFont typeface="Arial" panose="020B0604020202020204" pitchFamily="34" charset="0"/>
              <a:buChar char="•"/>
            </a:pPr>
            <a:r>
              <a:rPr lang="en-AU" b="0" baseline="0" dirty="0" smtClean="0"/>
              <a:t>You will have 20 minutes for your interviews so will be constrained in how much you can ask, how much you’ll be able to cover. </a:t>
            </a:r>
          </a:p>
          <a:p>
            <a:endParaRPr lang="en-AU" b="0" dirty="0" smtClean="0"/>
          </a:p>
          <a:p>
            <a:r>
              <a:rPr lang="en-AU" b="1" dirty="0"/>
              <a:t>Types of questions to include</a:t>
            </a:r>
            <a:endParaRPr lang="en-AU" dirty="0"/>
          </a:p>
          <a:p>
            <a:r>
              <a:rPr lang="en-AU" dirty="0"/>
              <a:t>A good discussion guide includes these kinds of questions: </a:t>
            </a:r>
          </a:p>
          <a:p>
            <a:pPr lvl="0"/>
            <a:r>
              <a:rPr lang="en-AU" b="1" dirty="0"/>
              <a:t>Warm up question: </a:t>
            </a:r>
            <a:r>
              <a:rPr lang="en-AU" dirty="0"/>
              <a:t>Can you tell me a bit about yourself?</a:t>
            </a:r>
          </a:p>
          <a:p>
            <a:pPr lvl="0"/>
            <a:r>
              <a:rPr lang="en-AU" b="1" dirty="0"/>
              <a:t>General experience: </a:t>
            </a:r>
            <a:r>
              <a:rPr lang="en-AU" dirty="0"/>
              <a:t>Can you tell me about your experience with X?</a:t>
            </a:r>
          </a:p>
          <a:p>
            <a:pPr lvl="0"/>
            <a:r>
              <a:rPr lang="en-AU" b="1" dirty="0"/>
              <a:t>Narrative question: </a:t>
            </a:r>
            <a:r>
              <a:rPr lang="en-AU" dirty="0"/>
              <a:t>Can you tell me about a time when….What were you thinking? Feeling? Doing?</a:t>
            </a:r>
          </a:p>
          <a:p>
            <a:pPr lvl="0"/>
            <a:r>
              <a:rPr lang="en-AU" b="1" dirty="0"/>
              <a:t>Reflective questions:</a:t>
            </a:r>
            <a:r>
              <a:rPr lang="en-AU" dirty="0"/>
              <a:t> What do you see as the biggest barrier / challenge to….</a:t>
            </a:r>
          </a:p>
          <a:p>
            <a:pPr lvl="0"/>
            <a:r>
              <a:rPr lang="en-AU" b="1" dirty="0"/>
              <a:t>Magic wand: </a:t>
            </a:r>
            <a:r>
              <a:rPr lang="en-AU" dirty="0"/>
              <a:t>If we could only do one thing, what could we do?</a:t>
            </a:r>
          </a:p>
          <a:p>
            <a:endParaRPr lang="en-AU" b="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79</a:t>
            </a:fld>
            <a:endParaRPr lang="en-AU" dirty="0">
              <a:solidFill>
                <a:prstClr val="black"/>
              </a:solidFill>
            </a:endParaRPr>
          </a:p>
        </p:txBody>
      </p:sp>
    </p:spTree>
    <p:extLst>
      <p:ext uri="{BB962C8B-B14F-4D97-AF65-F5344CB8AC3E}">
        <p14:creationId xmlns:p14="http://schemas.microsoft.com/office/powerpoint/2010/main" val="41040655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i="0" dirty="0" smtClean="0"/>
              <a:t>5 minutes</a:t>
            </a:r>
          </a:p>
          <a:p>
            <a:endParaRPr lang="en-AU" b="0" i="1" dirty="0" smtClean="0"/>
          </a:p>
          <a:p>
            <a:r>
              <a:rPr lang="en-AU" b="0" i="1" dirty="0" smtClean="0"/>
              <a:t>Materials: </a:t>
            </a:r>
            <a:r>
              <a:rPr lang="en-AU" b="0" i="0" dirty="0" smtClean="0"/>
              <a:t>Template</a:t>
            </a:r>
          </a:p>
          <a:p>
            <a:endParaRPr lang="en-US" b="0" dirty="0" smtClean="0"/>
          </a:p>
          <a:p>
            <a:r>
              <a:rPr lang="en-US" b="0" dirty="0" smtClean="0"/>
              <a:t>Individually think</a:t>
            </a:r>
            <a:r>
              <a:rPr lang="en-US" b="0" baseline="0" dirty="0" smtClean="0"/>
              <a:t> about:</a:t>
            </a:r>
            <a:endParaRPr lang="en-AU" b="0" dirty="0" smtClean="0"/>
          </a:p>
          <a:p>
            <a:pPr marL="171392" indent="-171392">
              <a:buFont typeface="Arial" panose="020B0604020202020204" pitchFamily="34" charset="0"/>
              <a:buChar char="•"/>
            </a:pPr>
            <a:r>
              <a:rPr lang="en-AU" dirty="0"/>
              <a:t>What do you want to find out through your interviews? </a:t>
            </a:r>
          </a:p>
          <a:p>
            <a:pPr marL="171392" indent="-171392" defTabSz="914090">
              <a:buFont typeface="Arial" panose="020B0604020202020204" pitchFamily="34" charset="0"/>
              <a:buChar char="•"/>
              <a:defRPr/>
            </a:pPr>
            <a:r>
              <a:rPr lang="en-AU" dirty="0"/>
              <a:t>What are the things that we want to know? </a:t>
            </a:r>
          </a:p>
          <a:p>
            <a:pPr marL="171392" indent="-171392" defTabSz="914090">
              <a:buFont typeface="Arial" panose="020B0604020202020204" pitchFamily="34" charset="0"/>
              <a:buChar char="•"/>
              <a:defRPr/>
            </a:pPr>
            <a:r>
              <a:rPr lang="en-US" b="0" baseline="0" dirty="0" smtClean="0"/>
              <a:t>Refer back to your problem statement to establish what you’re trying to find out</a:t>
            </a:r>
            <a:endParaRPr lang="en-AU" b="0" baseline="0" dirty="0" smtClean="0"/>
          </a:p>
          <a:p>
            <a:pPr marL="171392" indent="-171392" defTabSz="914090">
              <a:buFont typeface="Arial" panose="020B0604020202020204" pitchFamily="34" charset="0"/>
              <a:buChar char="•"/>
              <a:defRPr/>
            </a:pPr>
            <a:endParaRPr lang="en-AU" dirty="0"/>
          </a:p>
          <a:p>
            <a:pPr marL="171392" indent="-171392" defTabSz="914090">
              <a:buFont typeface="Arial" panose="020B0604020202020204" pitchFamily="34" charset="0"/>
              <a:buChar char="•"/>
              <a:defRPr/>
            </a:pPr>
            <a:endParaRPr lang="en-AU" b="0" dirty="0" smtClean="0"/>
          </a:p>
          <a:p>
            <a:pPr marL="171392" indent="-171392">
              <a:buFont typeface="Arial" panose="020B0604020202020204" pitchFamily="34" charset="0"/>
              <a:buChar char="•"/>
            </a:pP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80</a:t>
            </a:fld>
            <a:endParaRPr lang="en-AU" dirty="0">
              <a:solidFill>
                <a:prstClr val="black"/>
              </a:solidFill>
            </a:endParaRPr>
          </a:p>
        </p:txBody>
      </p:sp>
    </p:spTree>
    <p:extLst>
      <p:ext uri="{BB962C8B-B14F-4D97-AF65-F5344CB8AC3E}">
        <p14:creationId xmlns:p14="http://schemas.microsoft.com/office/powerpoint/2010/main" val="414510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These Mindsets are core to human-centred design, and they reflect the underlying spirit that big problems demand innovative, impactful solutions.</a:t>
            </a:r>
          </a:p>
          <a:p>
            <a:pPr marL="228577" indent="-228577">
              <a:buAutoNum type="arabicPeriod"/>
            </a:pPr>
            <a:r>
              <a:rPr lang="en-AU" dirty="0"/>
              <a:t>First, </a:t>
            </a:r>
            <a:r>
              <a:rPr lang="en-AU" b="1" dirty="0"/>
              <a:t>Creative Confidence </a:t>
            </a:r>
            <a:r>
              <a:rPr lang="en-AU" dirty="0"/>
              <a:t>is the belief that everyone is creative, and that creativity isn’t just the capacity to draw or compose or sculpt, but more a way of understanding and approaching the world. Trust in your ability to come up with creative solutions to big problems.</a:t>
            </a:r>
          </a:p>
          <a:p>
            <a:pPr marL="228577" indent="-228577">
              <a:buAutoNum type="arabicPeriod"/>
            </a:pPr>
            <a:r>
              <a:rPr lang="en-AU" b="1" dirty="0"/>
              <a:t>Empathy</a:t>
            </a:r>
            <a:r>
              <a:rPr lang="en-AU" dirty="0"/>
              <a:t> is the capacity to step into other people’s shoes, to understand their lives, and start to solve problems from their perspectives. </a:t>
            </a:r>
          </a:p>
          <a:p>
            <a:pPr marL="228577" indent="-228577">
              <a:buAutoNum type="arabicPeriod"/>
            </a:pPr>
            <a:r>
              <a:rPr lang="en-AU" b="1" dirty="0"/>
              <a:t>Embracing Ambiguity </a:t>
            </a:r>
            <a:r>
              <a:rPr lang="en-AU" dirty="0"/>
              <a:t>means starting from the place of not knowing the answer to the problem you're looking to solve and knowing that, although it’s not particularly comfortable, it allows you to open up creatively, pursue lots of ideas, and arrive at unexpected solutions. Give yourself permission to explore so that the right answer can reveal itself.</a:t>
            </a:r>
          </a:p>
          <a:p>
            <a:pPr marL="228577" indent="-228577">
              <a:buAutoNum type="arabicPeriod"/>
            </a:pPr>
            <a:r>
              <a:rPr lang="en-AU" dirty="0"/>
              <a:t>The </a:t>
            </a:r>
            <a:r>
              <a:rPr lang="en-AU" b="1" dirty="0"/>
              <a:t>"Make It" Mindset </a:t>
            </a:r>
            <a:r>
              <a:rPr lang="en-AU" dirty="0"/>
              <a:t>reflects the belief in the power of tangibility. When the goal is to get impactful solutions out into the world, you can't live in abstractions. You have to make your ideas real.</a:t>
            </a:r>
          </a:p>
          <a:p>
            <a:pPr marL="228577" indent="-228577">
              <a:buAutoNum type="arabicPeriod"/>
            </a:pPr>
            <a:r>
              <a:rPr lang="en-AU" b="1" dirty="0"/>
              <a:t>Failure</a:t>
            </a:r>
            <a:r>
              <a:rPr lang="en-AU" dirty="0"/>
              <a:t> is an incredibly powerful tool for learning. For human-centred designers, sorting out what won't work is part of finding out what will.</a:t>
            </a:r>
          </a:p>
          <a:p>
            <a:pPr marL="228577" indent="-228577">
              <a:buAutoNum type="arabicPeriod"/>
            </a:pPr>
            <a:r>
              <a:rPr lang="en-AU" dirty="0"/>
              <a:t>By continually </a:t>
            </a:r>
            <a:r>
              <a:rPr lang="en-AU" b="1" dirty="0"/>
              <a:t>Iterating</a:t>
            </a:r>
            <a:r>
              <a:rPr lang="en-AU" dirty="0"/>
              <a:t>, refining, and improving your work, you’ll have more ideas, try a variety of approaches, unlock your creativity, and arrive more quickly at successful solutions.</a:t>
            </a:r>
          </a:p>
          <a:p>
            <a:pPr marL="228577" indent="-228577">
              <a:buAutoNum type="arabicPeriod"/>
            </a:pPr>
            <a:r>
              <a:rPr lang="en-AU" dirty="0"/>
              <a:t>Design is inherently </a:t>
            </a:r>
            <a:r>
              <a:rPr lang="en-AU" b="1" dirty="0"/>
              <a:t>optimistic</a:t>
            </a:r>
            <a:r>
              <a:rPr lang="en-AU" dirty="0"/>
              <a:t>. To take on a big challenge, you first have to believe that progress is even an option. So embrace the idea that a solution is out there, and that you can find it.</a:t>
            </a:r>
          </a:p>
        </p:txBody>
      </p:sp>
      <p:sp>
        <p:nvSpPr>
          <p:cNvPr id="4" name="Slide Number Placeholder 3"/>
          <p:cNvSpPr>
            <a:spLocks noGrp="1"/>
          </p:cNvSpPr>
          <p:nvPr>
            <p:ph type="sldNum" sz="quarter" idx="10"/>
          </p:nvPr>
        </p:nvSpPr>
        <p:spPr/>
        <p:txBody>
          <a:bodyPr/>
          <a:lstStyle/>
          <a:p>
            <a:fld id="{2F3B6A20-CE8C-7E4E-A575-46230F6630EA}" type="slidenum">
              <a:rPr lang="en-US" smtClean="0"/>
              <a:t>8</a:t>
            </a:fld>
            <a:endParaRPr lang="en-US" dirty="0"/>
          </a:p>
        </p:txBody>
      </p:sp>
    </p:spTree>
    <p:extLst>
      <p:ext uri="{BB962C8B-B14F-4D97-AF65-F5344CB8AC3E}">
        <p14:creationId xmlns:p14="http://schemas.microsoft.com/office/powerpoint/2010/main" val="3091959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0" i="1" dirty="0" smtClean="0"/>
              <a:t>5 minutes</a:t>
            </a:r>
          </a:p>
          <a:p>
            <a:endParaRPr lang="en-AU" b="0" i="1" dirty="0" smtClean="0"/>
          </a:p>
          <a:p>
            <a:r>
              <a:rPr lang="en-AU" b="0" i="1" dirty="0" smtClean="0"/>
              <a:t>Materials: </a:t>
            </a:r>
            <a:r>
              <a:rPr lang="en-AU" b="0" i="0" dirty="0" smtClean="0"/>
              <a:t>Template</a:t>
            </a:r>
          </a:p>
          <a:p>
            <a:endParaRPr lang="en-US" b="0" dirty="0" smtClean="0"/>
          </a:p>
          <a:p>
            <a:r>
              <a:rPr lang="en-US" b="0" dirty="0" smtClean="0"/>
              <a:t>Individually think</a:t>
            </a:r>
            <a:r>
              <a:rPr lang="en-US" b="0" baseline="0" dirty="0" smtClean="0"/>
              <a:t> about:</a:t>
            </a:r>
            <a:endParaRPr lang="en-AU" b="0" dirty="0" smtClean="0"/>
          </a:p>
          <a:p>
            <a:pPr marL="171392" indent="-171392">
              <a:buFont typeface="Arial" panose="020B0604020202020204" pitchFamily="34" charset="0"/>
              <a:buChar char="•"/>
            </a:pPr>
            <a:r>
              <a:rPr lang="en-AU" dirty="0"/>
              <a:t>What do you want to find out through your interviews? </a:t>
            </a:r>
          </a:p>
          <a:p>
            <a:pPr marL="171392" indent="-171392" defTabSz="914090">
              <a:buFont typeface="Arial" panose="020B0604020202020204" pitchFamily="34" charset="0"/>
              <a:buChar char="•"/>
              <a:defRPr/>
            </a:pPr>
            <a:r>
              <a:rPr lang="en-AU" dirty="0"/>
              <a:t>What are the things that we want to know? </a:t>
            </a:r>
          </a:p>
          <a:p>
            <a:pPr marL="171392" indent="-171392" defTabSz="914090">
              <a:buFont typeface="Arial" panose="020B0604020202020204" pitchFamily="34" charset="0"/>
              <a:buChar char="•"/>
              <a:defRPr/>
            </a:pPr>
            <a:r>
              <a:rPr lang="en-US" b="0" baseline="0" dirty="0" smtClean="0"/>
              <a:t>Refer back to your problem statement to establish what you’re trying to find out</a:t>
            </a:r>
            <a:endParaRPr lang="en-AU" b="0" baseline="0" dirty="0" smtClean="0"/>
          </a:p>
          <a:p>
            <a:pPr marL="171392" indent="-171392" defTabSz="914090">
              <a:buFont typeface="Arial" panose="020B0604020202020204" pitchFamily="34" charset="0"/>
              <a:buChar char="•"/>
              <a:defRPr/>
            </a:pPr>
            <a:endParaRPr lang="en-AU" dirty="0"/>
          </a:p>
          <a:p>
            <a:pPr marL="171392" indent="-171392" defTabSz="914090">
              <a:buFont typeface="Arial" panose="020B0604020202020204" pitchFamily="34" charset="0"/>
              <a:buChar char="•"/>
              <a:defRPr/>
            </a:pPr>
            <a:endParaRPr lang="en-AU" b="0" dirty="0" smtClean="0"/>
          </a:p>
          <a:p>
            <a:pPr marL="171392" indent="-171392">
              <a:buFont typeface="Arial" panose="020B0604020202020204" pitchFamily="34" charset="0"/>
              <a:buChar char="•"/>
            </a:pP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81</a:t>
            </a:fld>
            <a:endParaRPr lang="en-AU" dirty="0">
              <a:solidFill>
                <a:prstClr val="black"/>
              </a:solidFill>
            </a:endParaRPr>
          </a:p>
        </p:txBody>
      </p:sp>
    </p:spTree>
    <p:extLst>
      <p:ext uri="{BB962C8B-B14F-4D97-AF65-F5344CB8AC3E}">
        <p14:creationId xmlns:p14="http://schemas.microsoft.com/office/powerpoint/2010/main" val="44251852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5 minutes </a:t>
            </a:r>
          </a:p>
          <a:p>
            <a:endParaRPr lang="en-AU" b="0" dirty="0" smtClean="0"/>
          </a:p>
          <a:p>
            <a:pPr marL="171392" indent="-171392">
              <a:buFont typeface="Arial" panose="020B0604020202020204" pitchFamily="34" charset="0"/>
              <a:buChar char="•"/>
            </a:pPr>
            <a:r>
              <a:rPr lang="en-AU" b="0" dirty="0" smtClean="0"/>
              <a:t>Turn</a:t>
            </a:r>
            <a:r>
              <a:rPr lang="en-AU" b="0" baseline="0" dirty="0" smtClean="0"/>
              <a:t> your statements into discussion guide questions. </a:t>
            </a:r>
          </a:p>
          <a:p>
            <a:pPr marL="171392" indent="-171392">
              <a:buFont typeface="Arial" panose="020B0604020202020204" pitchFamily="34" charset="0"/>
              <a:buChar char="•"/>
            </a:pPr>
            <a:r>
              <a:rPr lang="en-AU" dirty="0"/>
              <a:t>What are the questions you want answers to?</a:t>
            </a:r>
            <a:endParaRPr lang="en-AU" b="0" baseline="0" dirty="0" smtClean="0"/>
          </a:p>
          <a:p>
            <a:pPr marL="171392" indent="-171392" defTabSz="914090">
              <a:buFont typeface="Arial" panose="020B0604020202020204" pitchFamily="34" charset="0"/>
              <a:buChar char="•"/>
              <a:defRPr/>
            </a:pPr>
            <a:r>
              <a:rPr lang="en-US" dirty="0"/>
              <a:t>Remember to phrase them as open-ended questions: who, what, where, when, why, how </a:t>
            </a:r>
            <a:r>
              <a:rPr lang="en-US" dirty="0" smtClean="0"/>
              <a:t>etc.</a:t>
            </a:r>
            <a:endParaRPr lang="en-US" dirty="0"/>
          </a:p>
          <a:p>
            <a:pPr marL="171392" indent="-171392" defTabSz="914090">
              <a:buFont typeface="Arial" panose="020B0604020202020204" pitchFamily="34" charset="0"/>
              <a:buChar char="•"/>
              <a:defRPr/>
            </a:pPr>
            <a:r>
              <a:rPr lang="en-US" dirty="0"/>
              <a:t>Don’t ask leading questions: Don’t you think it would be great if we had </a:t>
            </a:r>
            <a:r>
              <a:rPr lang="en-US" dirty="0" smtClean="0"/>
              <a:t>free ice-cream</a:t>
            </a:r>
            <a:r>
              <a:rPr lang="en-US" baseline="0" dirty="0" smtClean="0"/>
              <a:t> days every month in the APS?</a:t>
            </a:r>
            <a:endParaRPr lang="en-AU" b="0" baseline="0" dirty="0" smtClean="0"/>
          </a:p>
          <a:p>
            <a:pPr marL="171392" indent="-171392">
              <a:buFont typeface="Arial" panose="020B0604020202020204" pitchFamily="34" charset="0"/>
              <a:buChar char="•"/>
            </a:pPr>
            <a:r>
              <a:rPr lang="en-AU" b="0" baseline="0" dirty="0" smtClean="0"/>
              <a:t>You will have 20 minutes for your interviews so will be constrained in how much you can ask, how much you’ll be able to cover. </a:t>
            </a:r>
          </a:p>
          <a:p>
            <a:endParaRPr lang="en-AU" b="0" dirty="0" smtClean="0"/>
          </a:p>
          <a:p>
            <a:r>
              <a:rPr lang="en-AU" b="1" dirty="0"/>
              <a:t>Types of questions to include</a:t>
            </a:r>
            <a:endParaRPr lang="en-AU" dirty="0"/>
          </a:p>
          <a:p>
            <a:r>
              <a:rPr lang="en-AU" dirty="0"/>
              <a:t>A good discussion guide includes these kinds of questions: </a:t>
            </a:r>
          </a:p>
          <a:p>
            <a:pPr lvl="0"/>
            <a:r>
              <a:rPr lang="en-AU" b="1" dirty="0"/>
              <a:t>Warm up question: </a:t>
            </a:r>
            <a:r>
              <a:rPr lang="en-AU" dirty="0"/>
              <a:t>Can you tell me a bit about yourself?</a:t>
            </a:r>
          </a:p>
          <a:p>
            <a:pPr lvl="0"/>
            <a:r>
              <a:rPr lang="en-AU" b="1" dirty="0"/>
              <a:t>General experience: </a:t>
            </a:r>
            <a:r>
              <a:rPr lang="en-AU" dirty="0"/>
              <a:t>Can you tell me about your experience with X?</a:t>
            </a:r>
          </a:p>
          <a:p>
            <a:pPr lvl="0"/>
            <a:r>
              <a:rPr lang="en-AU" b="1" dirty="0"/>
              <a:t>Narrative question: </a:t>
            </a:r>
            <a:r>
              <a:rPr lang="en-AU" dirty="0"/>
              <a:t>Can you tell me about a time when….What were you thinking? Feeling? Doing?</a:t>
            </a:r>
          </a:p>
          <a:p>
            <a:pPr lvl="0"/>
            <a:r>
              <a:rPr lang="en-AU" b="1" dirty="0"/>
              <a:t>Reflective questions:</a:t>
            </a:r>
            <a:r>
              <a:rPr lang="en-AU" dirty="0"/>
              <a:t> What do you see as the biggest barrier / challenge to….</a:t>
            </a:r>
          </a:p>
          <a:p>
            <a:pPr lvl="0"/>
            <a:r>
              <a:rPr lang="en-AU" b="1" dirty="0"/>
              <a:t>Magic wand: </a:t>
            </a:r>
            <a:r>
              <a:rPr lang="en-AU" dirty="0"/>
              <a:t>If we could only do one thing, what could we do?</a:t>
            </a:r>
          </a:p>
          <a:p>
            <a:endParaRPr lang="en-AU" b="0"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82</a:t>
            </a:fld>
            <a:endParaRPr lang="en-AU" dirty="0">
              <a:solidFill>
                <a:prstClr val="black"/>
              </a:solidFill>
            </a:endParaRPr>
          </a:p>
        </p:txBody>
      </p:sp>
    </p:spTree>
    <p:extLst>
      <p:ext uri="{BB962C8B-B14F-4D97-AF65-F5344CB8AC3E}">
        <p14:creationId xmlns:p14="http://schemas.microsoft.com/office/powerpoint/2010/main" val="266783085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10 minutes</a:t>
            </a:r>
          </a:p>
          <a:p>
            <a:pPr marL="171392" indent="-171392">
              <a:buFont typeface="Arial" panose="020B0604020202020204" pitchFamily="34" charset="0"/>
              <a:buChar char="•"/>
            </a:pPr>
            <a:endParaRPr lang="en-AU" b="0" dirty="0" smtClean="0"/>
          </a:p>
          <a:p>
            <a:pPr marL="171392" indent="-171392">
              <a:buFont typeface="Arial" panose="020B0604020202020204" pitchFamily="34" charset="0"/>
              <a:buChar char="•"/>
            </a:pPr>
            <a:endParaRPr lang="en-AU" b="0" dirty="0" smtClean="0"/>
          </a:p>
          <a:p>
            <a:pPr lvl="0"/>
            <a:r>
              <a:rPr lang="en-AU" dirty="0"/>
              <a:t>Seek feedback. Particularly, test questions with others how they felt as the interviewer / participant. </a:t>
            </a:r>
          </a:p>
          <a:p>
            <a:pPr lvl="0"/>
            <a:r>
              <a:rPr lang="en-AU" dirty="0"/>
              <a:t>about and be realistic with timing</a:t>
            </a:r>
          </a:p>
          <a:p>
            <a:pPr marL="171392" indent="-171392">
              <a:buFont typeface="Arial" panose="020B0604020202020204" pitchFamily="34" charset="0"/>
              <a:buChar char="•"/>
            </a:pP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83</a:t>
            </a:fld>
            <a:endParaRPr lang="en-AU" dirty="0">
              <a:solidFill>
                <a:prstClr val="black"/>
              </a:solidFill>
            </a:endParaRPr>
          </a:p>
        </p:txBody>
      </p:sp>
    </p:spTree>
    <p:extLst>
      <p:ext uri="{BB962C8B-B14F-4D97-AF65-F5344CB8AC3E}">
        <p14:creationId xmlns:p14="http://schemas.microsoft.com/office/powerpoint/2010/main" val="40723961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smtClean="0"/>
              <a:t>7.5 minutes </a:t>
            </a:r>
          </a:p>
          <a:p>
            <a:r>
              <a:rPr lang="en-AU" b="1" dirty="0" smtClean="0"/>
              <a:t>Facilitator note: </a:t>
            </a:r>
            <a:r>
              <a:rPr lang="en-AU" b="0" dirty="0" smtClean="0"/>
              <a:t>Photocopy the finalised discussion guides now</a:t>
            </a:r>
            <a:endParaRPr lang="en-AU" b="1" dirty="0" smtClean="0"/>
          </a:p>
          <a:p>
            <a:endParaRPr lang="en-AU" b="0" dirty="0" smtClean="0"/>
          </a:p>
          <a:p>
            <a:r>
              <a:rPr lang="en-AU" b="0" dirty="0" smtClean="0"/>
              <a:t>Notes</a:t>
            </a:r>
          </a:p>
          <a:p>
            <a:pPr marL="171392" indent="-171392">
              <a:buFont typeface="Arial" panose="020B0604020202020204" pitchFamily="34" charset="0"/>
              <a:buChar char="•"/>
            </a:pPr>
            <a:r>
              <a:rPr lang="en-AU" b="0" dirty="0" smtClean="0"/>
              <a:t>Don’t aim to have exactly the same, but help each other refine and improve</a:t>
            </a:r>
          </a:p>
          <a:p>
            <a:pPr marL="171392" indent="-171392" defTabSz="914217">
              <a:buFont typeface="Arial" panose="020B0604020202020204" pitchFamily="34" charset="0"/>
              <a:buChar char="•"/>
              <a:defRPr/>
            </a:pPr>
            <a:r>
              <a:rPr lang="en-AU" i="1" dirty="0">
                <a:cs typeface="Arial" panose="020B0604020202020204" pitchFamily="34" charset="0"/>
              </a:rPr>
              <a:t>Be realistic about timing. </a:t>
            </a:r>
            <a:r>
              <a:rPr lang="en-AU" dirty="0"/>
              <a:t>Be realistic about timing. In reality you would want to run a pilot trial to check the timing, prioritise what’s most important to cover et</a:t>
            </a:r>
            <a:endParaRPr lang="en-US" dirty="0"/>
          </a:p>
          <a:p>
            <a:pPr marL="171392" indent="-171392">
              <a:buFont typeface="Arial" panose="020B0604020202020204" pitchFamily="34" charset="0"/>
              <a:buChar char="•"/>
            </a:pPr>
            <a:endParaRPr lang="en-AU" b="0"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84</a:t>
            </a:fld>
            <a:endParaRPr lang="en-AU" dirty="0">
              <a:solidFill>
                <a:prstClr val="black"/>
              </a:solidFill>
            </a:endParaRPr>
          </a:p>
        </p:txBody>
      </p:sp>
    </p:spTree>
    <p:extLst>
      <p:ext uri="{BB962C8B-B14F-4D97-AF65-F5344CB8AC3E}">
        <p14:creationId xmlns:p14="http://schemas.microsoft.com/office/powerpoint/2010/main" val="4130101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85</a:t>
            </a:fld>
            <a:endParaRPr lang="en-AU" dirty="0"/>
          </a:p>
        </p:txBody>
      </p:sp>
    </p:spTree>
    <p:extLst>
      <p:ext uri="{BB962C8B-B14F-4D97-AF65-F5344CB8AC3E}">
        <p14:creationId xmlns:p14="http://schemas.microsoft.com/office/powerpoint/2010/main" val="229389948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20 minutes</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86</a:t>
            </a:fld>
            <a:endParaRPr lang="en-AU" dirty="0">
              <a:solidFill>
                <a:prstClr val="black"/>
              </a:solidFill>
            </a:endParaRPr>
          </a:p>
        </p:txBody>
      </p:sp>
    </p:spTree>
    <p:extLst>
      <p:ext uri="{BB962C8B-B14F-4D97-AF65-F5344CB8AC3E}">
        <p14:creationId xmlns:p14="http://schemas.microsoft.com/office/powerpoint/2010/main" val="30020480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379413"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 name="Shape 132"/>
          <p:cNvSpPr txBox="1">
            <a:spLocks noGrp="1"/>
          </p:cNvSpPr>
          <p:nvPr>
            <p:ph type="body" idx="1"/>
          </p:nvPr>
        </p:nvSpPr>
        <p:spPr>
          <a:xfrm>
            <a:off x="685800" y="4343400"/>
            <a:ext cx="5486400" cy="4114800"/>
          </a:xfrm>
          <a:prstGeom prst="rect">
            <a:avLst/>
          </a:prstGeom>
        </p:spPr>
        <p:txBody>
          <a:bodyPr lIns="91394" tIns="91394" rIns="91394" bIns="91394" anchor="t" anchorCtr="0">
            <a:noAutofit/>
          </a:bodyPr>
          <a:lstStyle/>
          <a:p>
            <a:pPr>
              <a:buClr>
                <a:schemeClr val="dk1"/>
              </a:buClr>
              <a:buSzPct val="91666"/>
            </a:pPr>
            <a:r>
              <a:rPr lang="en" dirty="0"/>
              <a:t>Spending time with people, understanding their world and uncovering their needs is a privilege.</a:t>
            </a:r>
          </a:p>
          <a:p>
            <a:pPr>
              <a:buClr>
                <a:schemeClr val="dk1"/>
              </a:buClr>
              <a:buSzPct val="91666"/>
            </a:pPr>
            <a:endParaRPr dirty="0"/>
          </a:p>
          <a:p>
            <a:pPr>
              <a:buClr>
                <a:schemeClr val="dk1"/>
              </a:buClr>
              <a:buSzPct val="91666"/>
            </a:pPr>
            <a:r>
              <a:rPr lang="en" dirty="0"/>
              <a:t>To make the most of the precious opportunity that interviewing presents, we need to think of it as something other than an everyday chat. And conducting a good interview is hard, hard work.</a:t>
            </a:r>
          </a:p>
          <a:p>
            <a:endParaRPr sz="1400" dirty="0"/>
          </a:p>
        </p:txBody>
      </p:sp>
    </p:spTree>
    <p:extLst>
      <p:ext uri="{BB962C8B-B14F-4D97-AF65-F5344CB8AC3E}">
        <p14:creationId xmlns:p14="http://schemas.microsoft.com/office/powerpoint/2010/main" val="123398597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r>
              <a:rPr lang="en-AU" dirty="0"/>
              <a:t>The observer should usually be very familiar with the discussion guide as well, so quite often you might alternate roles. </a:t>
            </a:r>
          </a:p>
          <a:p>
            <a:pPr marL="171392" indent="-171392" defTabSz="914090">
              <a:buFont typeface="Arial" panose="020B0604020202020204" pitchFamily="34" charset="0"/>
              <a:buChar char="•"/>
              <a:defRPr/>
            </a:pPr>
            <a:r>
              <a:rPr lang="en-AU" dirty="0"/>
              <a:t>It might be that the participants feels more comfortable talking to the observer so be flexible e.g. they might respond better to a female or male interviewer, or they might have better rapport with someone right off the bat</a:t>
            </a:r>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88</a:t>
            </a:fld>
            <a:endParaRPr lang="en-AU" dirty="0">
              <a:solidFill>
                <a:prstClr val="black"/>
              </a:solidFill>
            </a:endParaRPr>
          </a:p>
        </p:txBody>
      </p:sp>
    </p:spTree>
    <p:extLst>
      <p:ext uri="{BB962C8B-B14F-4D97-AF65-F5344CB8AC3E}">
        <p14:creationId xmlns:p14="http://schemas.microsoft.com/office/powerpoint/2010/main" val="294467727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235FB79-F35C-4267-8C28-D3EA29794483}" type="slidenum">
              <a:rPr lang="en-AU" smtClean="0"/>
              <a:t>89</a:t>
            </a:fld>
            <a:endParaRPr lang="en-AU" dirty="0"/>
          </a:p>
        </p:txBody>
      </p:sp>
    </p:spTree>
    <p:extLst>
      <p:ext uri="{BB962C8B-B14F-4D97-AF65-F5344CB8AC3E}">
        <p14:creationId xmlns:p14="http://schemas.microsoft.com/office/powerpoint/2010/main" val="289556502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15" indent="-171415">
              <a:buFont typeface="Arial" panose="020B0604020202020204" pitchFamily="34" charset="0"/>
              <a:buChar char="•"/>
            </a:pPr>
            <a:r>
              <a:rPr lang="en-AU" dirty="0"/>
              <a:t>Interview booklets will be handed out later – the reason we code is to ensure we’re de-identifying from the start </a:t>
            </a:r>
          </a:p>
          <a:p>
            <a:pPr marL="171415" indent="-171415">
              <a:buFont typeface="Arial" panose="020B0604020202020204" pitchFamily="34" charset="0"/>
              <a:buChar char="•"/>
            </a:pPr>
            <a:r>
              <a:rPr lang="en-AU" dirty="0"/>
              <a:t>We have already created a coding </a:t>
            </a:r>
            <a:r>
              <a:rPr lang="en-AU" dirty="0" smtClean="0"/>
              <a:t>system that uses the interviewers</a:t>
            </a:r>
            <a:r>
              <a:rPr lang="en-AU" baseline="0" dirty="0" smtClean="0"/>
              <a:t> initials and the participant number for that interviewer.</a:t>
            </a:r>
            <a:endParaRPr lang="en-AU" dirty="0"/>
          </a:p>
          <a:p>
            <a:pPr marL="171415" indent="-171415">
              <a:buFont typeface="Arial" panose="020B0604020202020204" pitchFamily="34" charset="0"/>
              <a:buChar char="•"/>
            </a:pPr>
            <a:r>
              <a:rPr lang="en-AU" dirty="0" smtClean="0"/>
              <a:t>Another way to do this might be by topic e.g. HE </a:t>
            </a:r>
            <a:r>
              <a:rPr lang="en-AU" dirty="0"/>
              <a:t>or TC (Healthy Eating or Traffic Congestion)</a:t>
            </a:r>
          </a:p>
          <a:p>
            <a:pPr marL="171415" indent="-171415">
              <a:buFont typeface="Arial" panose="020B0604020202020204" pitchFamily="34" charset="0"/>
              <a:buChar char="•"/>
            </a:pPr>
            <a:r>
              <a:rPr lang="en-AU" dirty="0"/>
              <a:t>1 or 2 (rounds of interviews)</a:t>
            </a:r>
          </a:p>
          <a:p>
            <a:pPr marL="171415" indent="-171415">
              <a:buFont typeface="Arial" panose="020B0604020202020204" pitchFamily="34" charset="0"/>
              <a:buChar char="•"/>
            </a:pPr>
            <a:r>
              <a:rPr lang="en-AU" dirty="0"/>
              <a:t>A,B,C or D (Per topic there will be 4x groups of 3 people – Interviewer, Observer and Interviewee)</a:t>
            </a:r>
            <a:endParaRPr lang="en-AU" b="0" dirty="0" smtClean="0"/>
          </a:p>
          <a:p>
            <a:endParaRPr lang="en-AU" dirty="0" smtClean="0"/>
          </a:p>
          <a:p>
            <a:r>
              <a:rPr lang="en-AU" dirty="0" smtClean="0"/>
              <a:t>So in the first round we will have the following codes:</a:t>
            </a:r>
          </a:p>
          <a:p>
            <a:r>
              <a:rPr lang="en-AU" dirty="0"/>
              <a:t>HE1A, HE1B, HE1C, HE1D, </a:t>
            </a:r>
          </a:p>
          <a:p>
            <a:r>
              <a:rPr lang="en-AU" dirty="0"/>
              <a:t>TC1A, TC1B, TC1C, TC1D</a:t>
            </a:r>
          </a:p>
          <a:p>
            <a:endParaRPr lang="en-AU" dirty="0"/>
          </a:p>
          <a:p>
            <a:r>
              <a:rPr lang="en-AU" dirty="0" smtClean="0"/>
              <a:t>And in the second round we will have the following codes:</a:t>
            </a:r>
          </a:p>
          <a:p>
            <a:r>
              <a:rPr lang="en-AU" dirty="0"/>
              <a:t>HE2A, HE2B, TC2A, TC2B</a:t>
            </a:r>
          </a:p>
          <a:p>
            <a:r>
              <a:rPr lang="en-AU" dirty="0"/>
              <a:t>TC2A, TC2B, TC2C, TC2D</a:t>
            </a:r>
          </a:p>
        </p:txBody>
      </p:sp>
      <p:sp>
        <p:nvSpPr>
          <p:cNvPr id="4" name="Slide Number Placeholder 3"/>
          <p:cNvSpPr>
            <a:spLocks noGrp="1"/>
          </p:cNvSpPr>
          <p:nvPr>
            <p:ph type="sldNum" sz="quarter" idx="10"/>
          </p:nvPr>
        </p:nvSpPr>
        <p:spPr/>
        <p:txBody>
          <a:bodyPr/>
          <a:lstStyle/>
          <a:p>
            <a:fld id="{6235FB79-F35C-4267-8C28-D3EA29794483}" type="slidenum">
              <a:rPr lang="en-AU" smtClean="0"/>
              <a:t>90</a:t>
            </a:fld>
            <a:endParaRPr lang="en-AU" dirty="0"/>
          </a:p>
        </p:txBody>
      </p:sp>
    </p:spTree>
    <p:extLst>
      <p:ext uri="{BB962C8B-B14F-4D97-AF65-F5344CB8AC3E}">
        <p14:creationId xmlns:p14="http://schemas.microsoft.com/office/powerpoint/2010/main" val="3678517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a:buFont typeface="Arial" panose="020B0604020202020204" pitchFamily="34" charset="0"/>
              <a:buChar char="•"/>
            </a:pPr>
            <a:r>
              <a:rPr lang="en-AU" b="0" dirty="0" smtClean="0"/>
              <a:t>One of the key strengths of human centred design is that</a:t>
            </a:r>
            <a:r>
              <a:rPr lang="en-AU" b="0" baseline="0" dirty="0" smtClean="0"/>
              <a:t> it brings together the end user with the people who are involved in setting the policy / program intent and design</a:t>
            </a:r>
          </a:p>
          <a:p>
            <a:pPr marL="171392" indent="-171392">
              <a:buFont typeface="Arial" panose="020B0604020202020204" pitchFamily="34" charset="0"/>
              <a:buChar char="•"/>
            </a:pPr>
            <a:r>
              <a:rPr lang="en-AU" b="0" baseline="0" dirty="0" smtClean="0"/>
              <a:t>In every project there are four “voices” or kinds of actors who are involved: subject matter experts who might be from within the department (i.e. policy / program experts) or externals, the project sponsor or executive who is responsible for the work, the end users who share their lived experience of the problem, and the design team who’s role is to bring these different voices together and facilitate the design process </a:t>
            </a:r>
          </a:p>
          <a:p>
            <a:pPr marL="171392" indent="-171392">
              <a:buFont typeface="Arial" panose="020B0604020202020204" pitchFamily="34" charset="0"/>
              <a:buChar char="•"/>
            </a:pPr>
            <a:r>
              <a:rPr lang="en-AU" b="0" baseline="0" dirty="0" smtClean="0"/>
              <a:t>Engaging each of these voices is critical to having a good outcome at the end of your HCD process </a:t>
            </a:r>
          </a:p>
          <a:p>
            <a:pPr marL="171392" indent="-171392">
              <a:buFont typeface="Arial" panose="020B0604020202020204" pitchFamily="34" charset="0"/>
              <a:buChar char="•"/>
            </a:pPr>
            <a:r>
              <a:rPr lang="en-AU" b="0" baseline="0" dirty="0" smtClean="0"/>
              <a:t>If we talk to our users and subject matter experts, then our design won’t be aligned to the strategic intent of the organisation or the business needs</a:t>
            </a:r>
          </a:p>
          <a:p>
            <a:pPr marL="171392" indent="-171392">
              <a:buFont typeface="Arial" panose="020B0604020202020204" pitchFamily="34" charset="0"/>
              <a:buChar char="•"/>
            </a:pPr>
            <a:r>
              <a:rPr lang="en-AU" b="0" baseline="0" dirty="0" smtClean="0"/>
              <a:t>If we talk to our sponsor and subject matter experts but not our users, we end up with a solution that doesn’t meet the needs of the people we’re designing for</a:t>
            </a:r>
          </a:p>
          <a:p>
            <a:pPr marL="171392" indent="-171392">
              <a:buFont typeface="Arial" panose="020B0604020202020204" pitchFamily="34" charset="0"/>
              <a:buChar char="•"/>
            </a:pPr>
            <a:r>
              <a:rPr lang="en-AU" b="0" dirty="0" smtClean="0"/>
              <a:t>You might be involved in the</a:t>
            </a:r>
            <a:r>
              <a:rPr lang="en-AU" b="0" baseline="0" dirty="0" smtClean="0"/>
              <a:t> design process as a subject matter expert through a workshop or an interview, or embedded as part of the design team building your skills as a designer at the same time as bringing your subject matter expertise to bear on the project</a:t>
            </a:r>
          </a:p>
          <a:p>
            <a:pPr marL="171392" indent="-171392">
              <a:buFont typeface="Arial" panose="020B0604020202020204" pitchFamily="34" charset="0"/>
              <a:buChar char="•"/>
            </a:pPr>
            <a:endParaRPr lang="en-AU" b="0" baseline="0" dirty="0" smtClean="0"/>
          </a:p>
          <a:p>
            <a:r>
              <a:rPr lang="en-AU" b="0" baseline="0" dirty="0" smtClean="0"/>
              <a:t>“</a:t>
            </a:r>
            <a:r>
              <a:rPr lang="en-AU" dirty="0"/>
              <a:t>Co-design does not just mean you and your client designing together. It relates to all of the people who need to be part of creating something new</a:t>
            </a:r>
            <a:r>
              <a:rPr lang="en-AU" dirty="0" smtClean="0"/>
              <a:t>.”</a:t>
            </a:r>
            <a:endParaRPr lang="en-AU" dirty="0"/>
          </a:p>
          <a:p>
            <a:endParaRPr lang="en-US" dirty="0"/>
          </a:p>
          <a:p>
            <a:endParaRPr lang="en-US" dirty="0"/>
          </a:p>
          <a:p>
            <a:r>
              <a:rPr lang="en-AU" b="1" dirty="0"/>
              <a:t>ThinkPlace uses a model of four voices for each project</a:t>
            </a:r>
          </a:p>
          <a:p>
            <a:r>
              <a:rPr lang="en-AU" dirty="0"/>
              <a:t>There’s the voice of intent (who is pushing for this change? Who has the power to deliver it?). Then there’s the voice of expertise (who has the technical know-how about this hospital system, or information technology challenge or whatever).</a:t>
            </a:r>
          </a:p>
          <a:p>
            <a:endParaRPr lang="en-AU" dirty="0"/>
          </a:p>
          <a:p>
            <a:r>
              <a:rPr lang="en-AU" dirty="0"/>
              <a:t>The voice that often gets left out by government comes next: the voice of experience (who will use or navigate this system? How will it impact their lives?)</a:t>
            </a:r>
          </a:p>
          <a:p>
            <a:endParaRPr lang="en-AU" dirty="0"/>
          </a:p>
          <a:p>
            <a:r>
              <a:rPr lang="en-AU" dirty="0"/>
              <a:t>On their own these voices become a cacophony. An argument, even. That’s why we need the fourth voice: the voice of design. A designer’s job is to broker those voices in a constructive way. To go through a dialectic process that leads to a synthesis. And then to do it again and again until a final product is arrived at with broad understanding and buy-in from all.</a:t>
            </a:r>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9</a:t>
            </a:fld>
            <a:endParaRPr lang="en-AU" dirty="0">
              <a:solidFill>
                <a:prstClr val="black"/>
              </a:solidFill>
            </a:endParaRPr>
          </a:p>
        </p:txBody>
      </p:sp>
    </p:spTree>
    <p:extLst>
      <p:ext uri="{BB962C8B-B14F-4D97-AF65-F5344CB8AC3E}">
        <p14:creationId xmlns:p14="http://schemas.microsoft.com/office/powerpoint/2010/main" val="190264617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r>
              <a:rPr lang="en-AU" dirty="0" smtClean="0"/>
              <a:t>Only 10mins – we will tell you when you have 2 mins left. Use all</a:t>
            </a:r>
            <a:r>
              <a:rPr lang="en-AU" baseline="0" dirty="0" smtClean="0"/>
              <a:t> of your time! Circle back and dig deeper if run out of Qs to ask</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91</a:t>
            </a:fld>
            <a:endParaRPr lang="en-AU" dirty="0">
              <a:solidFill>
                <a:prstClr val="black"/>
              </a:solidFill>
            </a:endParaRPr>
          </a:p>
        </p:txBody>
      </p:sp>
    </p:spTree>
    <p:extLst>
      <p:ext uri="{BB962C8B-B14F-4D97-AF65-F5344CB8AC3E}">
        <p14:creationId xmlns:p14="http://schemas.microsoft.com/office/powerpoint/2010/main" val="92456432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600" dirty="0"/>
              <a:t>Materials: </a:t>
            </a:r>
            <a:r>
              <a:rPr lang="en-AU" sz="1600" b="1" dirty="0"/>
              <a:t>Interview capture sheet</a:t>
            </a:r>
          </a:p>
          <a:p>
            <a:endParaRPr lang="en-AU" sz="1600" dirty="0"/>
          </a:p>
          <a:p>
            <a:r>
              <a:rPr lang="en-AU" sz="1600" dirty="0"/>
              <a:t>Interviewer and observer get together to complete one capture sheet.</a:t>
            </a:r>
            <a:endParaRPr lang="en-US" sz="1600" b="1" dirty="0"/>
          </a:p>
          <a:p>
            <a:pPr defTabSz="883008">
              <a:defRPr/>
            </a:pPr>
            <a:endParaRPr lang="en-US" sz="1600" b="1" dirty="0"/>
          </a:p>
          <a:p>
            <a:pPr defTabSz="883008">
              <a:defRPr/>
            </a:pPr>
            <a:r>
              <a:rPr lang="en-US" sz="1600" b="1" dirty="0"/>
              <a:t>Activity</a:t>
            </a:r>
          </a:p>
          <a:p>
            <a:pPr marL="165564" indent="-165564">
              <a:buFont typeface="Arial" panose="020B0604020202020204" pitchFamily="34" charset="0"/>
              <a:buChar char="•"/>
            </a:pPr>
            <a:r>
              <a:rPr lang="en-AU" sz="1600" dirty="0"/>
              <a:t>Complete the capture sheet with key quotes, favourite story etc.</a:t>
            </a:r>
          </a:p>
          <a:p>
            <a:pPr marL="165564" indent="-165564">
              <a:buFont typeface="Arial" panose="020B0604020202020204" pitchFamily="34" charset="0"/>
              <a:buChar char="•"/>
            </a:pPr>
            <a:r>
              <a:rPr lang="en-AU" sz="1600" dirty="0"/>
              <a:t>The reason we do this is to note down anything interesting as soon as the interview is completed</a:t>
            </a:r>
          </a:p>
          <a:p>
            <a:pPr marL="165564" indent="-165564">
              <a:buFont typeface="Arial" panose="020B0604020202020204" pitchFamily="34" charset="0"/>
              <a:buChar char="•"/>
            </a:pPr>
            <a:r>
              <a:rPr lang="en-AU" sz="1600" dirty="0"/>
              <a:t>Refer to your capture notes to help you with this</a:t>
            </a:r>
          </a:p>
          <a:p>
            <a:pPr marL="165564" indent="-165564">
              <a:buFont typeface="Arial" panose="020B0604020202020204" pitchFamily="34" charset="0"/>
              <a:buChar char="•"/>
            </a:pPr>
            <a:endParaRPr lang="en-AU" sz="1600" dirty="0"/>
          </a:p>
          <a:p>
            <a:pPr>
              <a:buFont typeface="Arial" panose="020B0604020202020204" pitchFamily="34" charset="0"/>
              <a:buNone/>
            </a:pPr>
            <a:r>
              <a:rPr lang="en-AU" sz="1600" b="1" dirty="0"/>
              <a:t>Activity Notes</a:t>
            </a:r>
          </a:p>
          <a:p>
            <a:pPr marL="165564" indent="-165564" defTabSz="883008">
              <a:buFont typeface="Arial" panose="020B0604020202020204" pitchFamily="34" charset="0"/>
              <a:buChar char="•"/>
              <a:defRPr/>
            </a:pPr>
            <a:r>
              <a:rPr lang="en-AU" sz="1600" dirty="0"/>
              <a:t>You can give them a fictional name and demographic information is time allows.</a:t>
            </a:r>
          </a:p>
          <a:p>
            <a:pPr marL="165564" indent="-165564" defTabSz="883008">
              <a:buFont typeface="Arial" panose="020B0604020202020204" pitchFamily="34" charset="0"/>
              <a:buChar char="•"/>
              <a:defRPr/>
            </a:pPr>
            <a:endParaRPr lang="en-AU" sz="1600" dirty="0"/>
          </a:p>
          <a:p>
            <a:pPr marL="165564" indent="-165564">
              <a:buFont typeface="Arial" panose="020B0604020202020204" pitchFamily="34" charset="0"/>
              <a:buChar char="•"/>
            </a:pPr>
            <a:endParaRPr lang="en-AU" sz="1600" dirty="0"/>
          </a:p>
        </p:txBody>
      </p:sp>
      <p:sp>
        <p:nvSpPr>
          <p:cNvPr id="4" name="Slide Number Placeholder 3"/>
          <p:cNvSpPr>
            <a:spLocks noGrp="1"/>
          </p:cNvSpPr>
          <p:nvPr>
            <p:ph type="sldNum" sz="quarter" idx="10"/>
          </p:nvPr>
        </p:nvSpPr>
        <p:spPr/>
        <p:txBody>
          <a:bodyPr/>
          <a:lstStyle/>
          <a:p>
            <a:fld id="{6235FB79-F35C-4267-8C28-D3EA29794483}" type="slidenum">
              <a:rPr lang="en-AU" smtClean="0"/>
              <a:t>92</a:t>
            </a:fld>
            <a:endParaRPr lang="en-AU" dirty="0"/>
          </a:p>
        </p:txBody>
      </p:sp>
    </p:spTree>
    <p:extLst>
      <p:ext uri="{BB962C8B-B14F-4D97-AF65-F5344CB8AC3E}">
        <p14:creationId xmlns:p14="http://schemas.microsoft.com/office/powerpoint/2010/main" val="320953032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r>
              <a:rPr lang="en-AU" dirty="0"/>
              <a:t>It’s important to have a debrief at the end of each interview to talk about how it went, not just what you heard but how the experience was. What you missed and didn't miss. You might need to refine the discussion guide, or tighten up the questions</a:t>
            </a:r>
          </a:p>
          <a:p>
            <a:pPr marL="171392" indent="-171392" defTabSz="914090">
              <a:buFont typeface="Arial" panose="020B0604020202020204" pitchFamily="34" charset="0"/>
              <a:buChar char="•"/>
              <a:defRPr/>
            </a:pPr>
            <a:r>
              <a:rPr lang="en-AU" dirty="0"/>
              <a:t>You'll have different strengths and weaknesses as an interviewer: You might be really good at following up on stuff, but you might be less good at reading facial or body language cues </a:t>
            </a:r>
          </a:p>
          <a:p>
            <a:pPr marL="171392" indent="-171392" defTabSz="914090">
              <a:buFont typeface="Arial" panose="020B0604020202020204" pitchFamily="34" charset="0"/>
              <a:buChar char="•"/>
              <a:defRPr/>
            </a:pPr>
            <a:r>
              <a:rPr lang="en-US" dirty="0"/>
              <a:t>It takes practice to be a good interviewer and even with practice it’s still easy to make mistakes: asking closed or leading questions, not probing the right stuff, not being aware of body language, over-or-under empathizing </a:t>
            </a:r>
            <a:r>
              <a:rPr lang="en-US" dirty="0" smtClean="0"/>
              <a:t>etc.</a:t>
            </a:r>
            <a:endParaRPr lang="en-US" dirty="0"/>
          </a:p>
          <a:p>
            <a:pPr marL="171392" indent="-171392" defTabSz="914090">
              <a:buFont typeface="Arial" panose="020B0604020202020204" pitchFamily="34" charset="0"/>
              <a:buChar char="•"/>
              <a:defRPr/>
            </a:pPr>
            <a:endParaRPr lang="en-US" dirty="0"/>
          </a:p>
          <a:p>
            <a:pPr marL="171392" indent="-171392" defTabSz="914090">
              <a:buFont typeface="Arial" panose="020B0604020202020204" pitchFamily="34" charset="0"/>
              <a:buChar char="•"/>
              <a:defRPr/>
            </a:pPr>
            <a:r>
              <a:rPr lang="en-US" dirty="0"/>
              <a:t>Together (interviewer and observer) take 5-10 minutes capturing on post-its what you thought were the key takeaways/insights from the interview: What stood out? What was interesting? What surprised you? Likes/dislikes? </a:t>
            </a:r>
          </a:p>
          <a:p>
            <a:pPr marL="171392" indent="-171392" defTabSz="914090">
              <a:buFont typeface="Arial" panose="020B0604020202020204" pitchFamily="34" charset="0"/>
              <a:buChar char="•"/>
              <a:defRPr/>
            </a:pPr>
            <a:r>
              <a:rPr lang="en-US" dirty="0"/>
              <a:t>Remember to code the post-its – add the participant’s number or name, date, session number, topic </a:t>
            </a:r>
            <a:r>
              <a:rPr lang="en-US" dirty="0" smtClean="0"/>
              <a:t>etc.. </a:t>
            </a:r>
            <a:r>
              <a:rPr lang="en-US" dirty="0"/>
              <a:t>This helps keep track of the insights later on when you’re doing your data synthesis and analysis</a:t>
            </a:r>
          </a:p>
          <a:p>
            <a:pPr marL="171392" indent="-171392" defTabSz="914090">
              <a:buFont typeface="Arial" panose="020B0604020202020204" pitchFamily="34" charset="0"/>
              <a:buChar char="•"/>
              <a:defRPr/>
            </a:pPr>
            <a:r>
              <a:rPr lang="en-US" dirty="0"/>
              <a:t>In the context of this training you have the unique ability to gather feedback from the participants about their experience. Ask them to critique your performance: What did you do well? What could be improved? How did they feel when they were being interviewed</a:t>
            </a:r>
            <a:r>
              <a:rPr lang="en-US" dirty="0" smtClean="0"/>
              <a:t>?</a:t>
            </a:r>
          </a:p>
          <a:p>
            <a:pPr marL="171392" indent="-171392" defTabSz="914090">
              <a:buFont typeface="Arial" panose="020B0604020202020204" pitchFamily="34" charset="0"/>
              <a:buChar char="•"/>
              <a:defRPr/>
            </a:pPr>
            <a:endParaRPr lang="en-US" dirty="0" smtClean="0"/>
          </a:p>
          <a:p>
            <a:pPr marL="171392" indent="-171392" defTabSz="914090">
              <a:buFont typeface="Arial" panose="020B0604020202020204" pitchFamily="34" charset="0"/>
              <a:buChar char="•"/>
              <a:defRPr/>
            </a:pPr>
            <a:r>
              <a:rPr lang="en-US" dirty="0" smtClean="0"/>
              <a:t>BEC – quantitative as lead in questions</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93</a:t>
            </a:fld>
            <a:endParaRPr lang="en-AU" dirty="0">
              <a:solidFill>
                <a:prstClr val="black"/>
              </a:solidFill>
            </a:endParaRPr>
          </a:p>
        </p:txBody>
      </p:sp>
    </p:spTree>
    <p:extLst>
      <p:ext uri="{BB962C8B-B14F-4D97-AF65-F5344CB8AC3E}">
        <p14:creationId xmlns:p14="http://schemas.microsoft.com/office/powerpoint/2010/main" val="144653892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94</a:t>
            </a:fld>
            <a:endParaRPr lang="en-AU" dirty="0">
              <a:solidFill>
                <a:prstClr val="black"/>
              </a:solidFill>
            </a:endParaRPr>
          </a:p>
        </p:txBody>
      </p:sp>
    </p:spTree>
    <p:extLst>
      <p:ext uri="{BB962C8B-B14F-4D97-AF65-F5344CB8AC3E}">
        <p14:creationId xmlns:p14="http://schemas.microsoft.com/office/powerpoint/2010/main" val="326969663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392" indent="-171392" defTabSz="914090">
              <a:buFont typeface="Arial" panose="020B0604020202020204" pitchFamily="34" charset="0"/>
              <a:buChar char="•"/>
              <a:defRPr/>
            </a:pPr>
            <a:r>
              <a:rPr lang="en-AU" dirty="0"/>
              <a:t>It’s important to have a debrief at the end of each interview to talk about how it went, not just what you heard but how the experience was. What you missed and didn't miss. You might need to refine the discussion guide, or tighten up the questions</a:t>
            </a:r>
          </a:p>
          <a:p>
            <a:pPr marL="171392" indent="-171392" defTabSz="914090">
              <a:buFont typeface="Arial" panose="020B0604020202020204" pitchFamily="34" charset="0"/>
              <a:buChar char="•"/>
              <a:defRPr/>
            </a:pPr>
            <a:r>
              <a:rPr lang="en-AU" dirty="0"/>
              <a:t>You'll have different strengths and weaknesses as an interviewer: You might be really good at following up on stuff, but you might be less good at reading facial or body language cues </a:t>
            </a:r>
          </a:p>
          <a:p>
            <a:pPr marL="171392" indent="-171392" defTabSz="914090">
              <a:buFont typeface="Arial" panose="020B0604020202020204" pitchFamily="34" charset="0"/>
              <a:buChar char="•"/>
              <a:defRPr/>
            </a:pPr>
            <a:r>
              <a:rPr lang="en-US" dirty="0"/>
              <a:t>It takes practice to be a good interviewer and even with practice it’s still easy to make mistakes: asking closed or leading questions, not probing the right stuff, not being aware of body language, over-or-under empathizing </a:t>
            </a:r>
            <a:r>
              <a:rPr lang="en-US" dirty="0" smtClean="0"/>
              <a:t>etc.</a:t>
            </a:r>
            <a:endParaRPr lang="en-US" dirty="0"/>
          </a:p>
          <a:p>
            <a:pPr marL="171392" indent="-171392" defTabSz="914090">
              <a:buFont typeface="Arial" panose="020B0604020202020204" pitchFamily="34" charset="0"/>
              <a:buChar char="•"/>
              <a:defRPr/>
            </a:pPr>
            <a:endParaRPr lang="en-US" dirty="0"/>
          </a:p>
          <a:p>
            <a:pPr marL="171392" indent="-171392" defTabSz="914090">
              <a:buFont typeface="Arial" panose="020B0604020202020204" pitchFamily="34" charset="0"/>
              <a:buChar char="•"/>
              <a:defRPr/>
            </a:pPr>
            <a:r>
              <a:rPr lang="en-US" dirty="0"/>
              <a:t>Together (interviewer and observer) take 5-10 minutes capturing on post-its what you thought were the key takeaways/insights from the interview: What stood out? What was interesting? What surprised you? Likes/dislikes? </a:t>
            </a:r>
          </a:p>
          <a:p>
            <a:pPr marL="171392" indent="-171392" defTabSz="914090">
              <a:buFont typeface="Arial" panose="020B0604020202020204" pitchFamily="34" charset="0"/>
              <a:buChar char="•"/>
              <a:defRPr/>
            </a:pPr>
            <a:r>
              <a:rPr lang="en-US" dirty="0"/>
              <a:t>Remember to code the post-its – add the participant’s number or name, date, session number, topic </a:t>
            </a:r>
            <a:r>
              <a:rPr lang="en-US" dirty="0" smtClean="0"/>
              <a:t>etc.. </a:t>
            </a:r>
            <a:r>
              <a:rPr lang="en-US" dirty="0"/>
              <a:t>This helps keep track of the insights later on when you’re doing your data synthesis and analysis</a:t>
            </a:r>
          </a:p>
          <a:p>
            <a:pPr marL="171392" indent="-171392" defTabSz="914090">
              <a:buFont typeface="Arial" panose="020B0604020202020204" pitchFamily="34" charset="0"/>
              <a:buChar char="•"/>
              <a:defRPr/>
            </a:pPr>
            <a:r>
              <a:rPr lang="en-US" dirty="0"/>
              <a:t>In the context of this training you have the unique ability to gather feedback from the participants about their experience. Ask them to critique your performance: What did you do well? What could be improved? How did they feel when they were being interviewed?</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95</a:t>
            </a:fld>
            <a:endParaRPr lang="en-AU" dirty="0">
              <a:solidFill>
                <a:prstClr val="black"/>
              </a:solidFill>
            </a:endParaRPr>
          </a:p>
        </p:txBody>
      </p:sp>
    </p:spTree>
    <p:extLst>
      <p:ext uri="{BB962C8B-B14F-4D97-AF65-F5344CB8AC3E}">
        <p14:creationId xmlns:p14="http://schemas.microsoft.com/office/powerpoint/2010/main" val="54620741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96</a:t>
            </a:fld>
            <a:endParaRPr lang="en-AU" dirty="0"/>
          </a:p>
        </p:txBody>
      </p:sp>
    </p:spTree>
    <p:extLst>
      <p:ext uri="{BB962C8B-B14F-4D97-AF65-F5344CB8AC3E}">
        <p14:creationId xmlns:p14="http://schemas.microsoft.com/office/powerpoint/2010/main" val="265302654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t>97</a:t>
            </a:fld>
            <a:endParaRPr lang="en-AU" dirty="0"/>
          </a:p>
        </p:txBody>
      </p:sp>
    </p:spTree>
    <p:extLst>
      <p:ext uri="{BB962C8B-B14F-4D97-AF65-F5344CB8AC3E}">
        <p14:creationId xmlns:p14="http://schemas.microsoft.com/office/powerpoint/2010/main" val="160257496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Digitise it with 3m App and Mural</a:t>
            </a:r>
          </a:p>
          <a:p>
            <a:endParaRPr lang="en-AU" dirty="0" smtClean="0"/>
          </a:p>
          <a:p>
            <a:endParaRPr lang="en-AU" dirty="0" smtClean="0"/>
          </a:p>
        </p:txBody>
      </p:sp>
      <p:sp>
        <p:nvSpPr>
          <p:cNvPr id="4" name="Slide Number Placeholder 3"/>
          <p:cNvSpPr>
            <a:spLocks noGrp="1"/>
          </p:cNvSpPr>
          <p:nvPr>
            <p:ph type="sldNum" sz="quarter" idx="10"/>
          </p:nvPr>
        </p:nvSpPr>
        <p:spPr/>
        <p:txBody>
          <a:bodyPr/>
          <a:lstStyle/>
          <a:p>
            <a:fld id="{6235FB79-F35C-4267-8C28-D3EA29794483}" type="slidenum">
              <a:rPr lang="en-AU" smtClean="0"/>
              <a:t>98</a:t>
            </a:fld>
            <a:endParaRPr lang="en-AU" dirty="0"/>
          </a:p>
        </p:txBody>
      </p:sp>
    </p:spTree>
    <p:extLst>
      <p:ext uri="{BB962C8B-B14F-4D97-AF65-F5344CB8AC3E}">
        <p14:creationId xmlns:p14="http://schemas.microsoft.com/office/powerpoint/2010/main" val="92550067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What’s next… </a:t>
            </a:r>
            <a:endParaRPr lang="en-AU" dirty="0"/>
          </a:p>
        </p:txBody>
      </p:sp>
      <p:sp>
        <p:nvSpPr>
          <p:cNvPr id="4" name="Slide Number Placeholder 3"/>
          <p:cNvSpPr>
            <a:spLocks noGrp="1"/>
          </p:cNvSpPr>
          <p:nvPr>
            <p:ph type="sldNum" sz="quarter" idx="10"/>
          </p:nvPr>
        </p:nvSpPr>
        <p:spPr/>
        <p:txBody>
          <a:bodyPr/>
          <a:lstStyle/>
          <a:p>
            <a:fld id="{6235FB79-F35C-4267-8C28-D3EA29794483}" type="slidenum">
              <a:rPr lang="en-AU" smtClean="0">
                <a:solidFill>
                  <a:prstClr val="black"/>
                </a:solidFill>
              </a:rPr>
              <a:pPr/>
              <a:t>99</a:t>
            </a:fld>
            <a:endParaRPr lang="en-AU" dirty="0">
              <a:solidFill>
                <a:prstClr val="black"/>
              </a:solidFill>
            </a:endParaRPr>
          </a:p>
        </p:txBody>
      </p:sp>
    </p:spTree>
    <p:extLst>
      <p:ext uri="{BB962C8B-B14F-4D97-AF65-F5344CB8AC3E}">
        <p14:creationId xmlns:p14="http://schemas.microsoft.com/office/powerpoint/2010/main" val="1881879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F2DED83D-A09D-4FAD-9AED-C2C89D6142D4}"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548650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7138BBD-86C5-4704-B795-3292ACF6AB8B}"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57876848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9C84322-2FC4-4956-B6DE-321E98F0D629}" type="datetime1">
              <a:rPr lang="en-AU" smtClean="0"/>
              <a:t>24/03/2020</a:t>
            </a:fld>
            <a:endParaRPr lang="en-AU"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AU"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29F5579-5D8D-4B3E-A2F7-5D0CA39E3935}" type="slidenum">
              <a:rPr lang="en-AU" smtClean="0"/>
              <a:t>‹#›</a:t>
            </a:fld>
            <a:endParaRPr lang="en-AU" dirty="0"/>
          </a:p>
        </p:txBody>
      </p:sp>
    </p:spTree>
    <p:extLst>
      <p:ext uri="{BB962C8B-B14F-4D97-AF65-F5344CB8AC3E}">
        <p14:creationId xmlns:p14="http://schemas.microsoft.com/office/powerpoint/2010/main" val="93543451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x" preserve="1">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916400" y="711233"/>
            <a:ext cx="10609600" cy="699600"/>
          </a:xfrm>
          <a:prstGeom prst="rect">
            <a:avLst/>
          </a:prstGeom>
        </p:spPr>
        <p:txBody>
          <a:bodyPr lIns="91425" tIns="91425" rIns="91425" bIns="91425" anchor="t" anchorCtr="0"/>
          <a:lstStyle>
            <a:lvl1pPr lvl="0">
              <a:spcBef>
                <a:spcPts val="0"/>
              </a:spcBef>
              <a:buFont typeface="Arvo"/>
              <a:defRPr b="1">
                <a:latin typeface="Arvo"/>
                <a:ea typeface="Arvo"/>
                <a:cs typeface="Arvo"/>
                <a:sym typeface="Arvo"/>
              </a:defRPr>
            </a:lvl1pPr>
            <a:lvl2pPr lvl="1">
              <a:spcBef>
                <a:spcPts val="0"/>
              </a:spcBef>
              <a:buFont typeface="Arvo"/>
              <a:defRPr b="1">
                <a:latin typeface="Arvo"/>
                <a:ea typeface="Arvo"/>
                <a:cs typeface="Arvo"/>
                <a:sym typeface="Arvo"/>
              </a:defRPr>
            </a:lvl2pPr>
            <a:lvl3pPr lvl="2">
              <a:spcBef>
                <a:spcPts val="0"/>
              </a:spcBef>
              <a:buFont typeface="Arvo"/>
              <a:defRPr b="1">
                <a:latin typeface="Arvo"/>
                <a:ea typeface="Arvo"/>
                <a:cs typeface="Arvo"/>
                <a:sym typeface="Arvo"/>
              </a:defRPr>
            </a:lvl3pPr>
            <a:lvl4pPr lvl="3">
              <a:spcBef>
                <a:spcPts val="0"/>
              </a:spcBef>
              <a:buFont typeface="Arvo"/>
              <a:defRPr b="1">
                <a:latin typeface="Arvo"/>
                <a:ea typeface="Arvo"/>
                <a:cs typeface="Arvo"/>
                <a:sym typeface="Arvo"/>
              </a:defRPr>
            </a:lvl4pPr>
            <a:lvl5pPr lvl="4">
              <a:spcBef>
                <a:spcPts val="0"/>
              </a:spcBef>
              <a:buFont typeface="Arvo"/>
              <a:defRPr b="1">
                <a:latin typeface="Arvo"/>
                <a:ea typeface="Arvo"/>
                <a:cs typeface="Arvo"/>
                <a:sym typeface="Arvo"/>
              </a:defRPr>
            </a:lvl5pPr>
            <a:lvl6pPr lvl="5">
              <a:spcBef>
                <a:spcPts val="0"/>
              </a:spcBef>
              <a:buFont typeface="Arvo"/>
              <a:defRPr b="1">
                <a:latin typeface="Arvo"/>
                <a:ea typeface="Arvo"/>
                <a:cs typeface="Arvo"/>
                <a:sym typeface="Arvo"/>
              </a:defRPr>
            </a:lvl6pPr>
            <a:lvl7pPr lvl="6">
              <a:spcBef>
                <a:spcPts val="0"/>
              </a:spcBef>
              <a:buFont typeface="Arvo"/>
              <a:defRPr b="1">
                <a:latin typeface="Arvo"/>
                <a:ea typeface="Arvo"/>
                <a:cs typeface="Arvo"/>
                <a:sym typeface="Arvo"/>
              </a:defRPr>
            </a:lvl7pPr>
            <a:lvl8pPr lvl="7">
              <a:spcBef>
                <a:spcPts val="0"/>
              </a:spcBef>
              <a:buFont typeface="Arvo"/>
              <a:defRPr b="1">
                <a:latin typeface="Arvo"/>
                <a:ea typeface="Arvo"/>
                <a:cs typeface="Arvo"/>
                <a:sym typeface="Arvo"/>
              </a:defRPr>
            </a:lvl8pPr>
            <a:lvl9pPr lvl="8">
              <a:spcBef>
                <a:spcPts val="0"/>
              </a:spcBef>
              <a:buFont typeface="Arvo"/>
              <a:defRPr b="1">
                <a:latin typeface="Arvo"/>
                <a:ea typeface="Arvo"/>
                <a:cs typeface="Arvo"/>
                <a:sym typeface="Arvo"/>
              </a:defRPr>
            </a:lvl9pPr>
          </a:lstStyle>
          <a:p>
            <a:endParaRPr/>
          </a:p>
        </p:txBody>
      </p:sp>
      <p:sp>
        <p:nvSpPr>
          <p:cNvPr id="18" name="Shape 18"/>
          <p:cNvSpPr txBox="1">
            <a:spLocks noGrp="1"/>
          </p:cNvSpPr>
          <p:nvPr>
            <p:ph type="body" idx="1"/>
          </p:nvPr>
        </p:nvSpPr>
        <p:spPr>
          <a:xfrm>
            <a:off x="916400" y="1536633"/>
            <a:ext cx="10860000" cy="4555200"/>
          </a:xfrm>
          <a:prstGeom prst="rect">
            <a:avLst/>
          </a:prstGeom>
        </p:spPr>
        <p:txBody>
          <a:bodyPr lIns="91425" tIns="91425" rIns="91425" bIns="91425" anchor="t" anchorCtr="0"/>
          <a:lstStyle>
            <a:lvl1pPr lvl="0">
              <a:spcBef>
                <a:spcPts val="0"/>
              </a:spcBef>
              <a:buSzPct val="100000"/>
              <a:buFont typeface="Proxima Nova"/>
              <a:defRPr sz="1867">
                <a:latin typeface="Proxima Nova"/>
                <a:ea typeface="Proxima Nova"/>
                <a:cs typeface="Proxima Nova"/>
                <a:sym typeface="Proxima Nova"/>
              </a:defRPr>
            </a:lvl1pPr>
            <a:lvl2pPr lvl="1">
              <a:spcBef>
                <a:spcPts val="0"/>
              </a:spcBef>
              <a:buFont typeface="Proxima Nova"/>
              <a:defRPr>
                <a:latin typeface="Proxima Nova"/>
                <a:ea typeface="Proxima Nova"/>
                <a:cs typeface="Proxima Nova"/>
                <a:sym typeface="Proxima Nova"/>
              </a:defRPr>
            </a:lvl2pPr>
            <a:lvl3pPr lvl="2">
              <a:spcBef>
                <a:spcPts val="0"/>
              </a:spcBef>
              <a:buFont typeface="Proxima Nova"/>
              <a:defRPr>
                <a:latin typeface="Proxima Nova"/>
                <a:ea typeface="Proxima Nova"/>
                <a:cs typeface="Proxima Nova"/>
                <a:sym typeface="Proxima Nova"/>
              </a:defRPr>
            </a:lvl3pPr>
            <a:lvl4pPr lvl="3">
              <a:spcBef>
                <a:spcPts val="0"/>
              </a:spcBef>
              <a:buFont typeface="Proxima Nova"/>
              <a:defRPr>
                <a:latin typeface="Proxima Nova"/>
                <a:ea typeface="Proxima Nova"/>
                <a:cs typeface="Proxima Nova"/>
                <a:sym typeface="Proxima Nova"/>
              </a:defRPr>
            </a:lvl4pPr>
            <a:lvl5pPr lvl="4">
              <a:spcBef>
                <a:spcPts val="0"/>
              </a:spcBef>
              <a:buFont typeface="Proxima Nova"/>
              <a:defRPr>
                <a:latin typeface="Proxima Nova"/>
                <a:ea typeface="Proxima Nova"/>
                <a:cs typeface="Proxima Nova"/>
                <a:sym typeface="Proxima Nova"/>
              </a:defRPr>
            </a:lvl5pPr>
            <a:lvl6pPr lvl="5">
              <a:spcBef>
                <a:spcPts val="0"/>
              </a:spcBef>
              <a:buFont typeface="Proxima Nova"/>
              <a:defRPr>
                <a:latin typeface="Proxima Nova"/>
                <a:ea typeface="Proxima Nova"/>
                <a:cs typeface="Proxima Nova"/>
                <a:sym typeface="Proxima Nova"/>
              </a:defRPr>
            </a:lvl6pPr>
            <a:lvl7pPr lvl="6">
              <a:spcBef>
                <a:spcPts val="0"/>
              </a:spcBef>
              <a:buFont typeface="Proxima Nova"/>
              <a:defRPr>
                <a:latin typeface="Proxima Nova"/>
                <a:ea typeface="Proxima Nova"/>
                <a:cs typeface="Proxima Nova"/>
                <a:sym typeface="Proxima Nova"/>
              </a:defRPr>
            </a:lvl7pPr>
            <a:lvl8pPr lvl="7">
              <a:spcBef>
                <a:spcPts val="0"/>
              </a:spcBef>
              <a:buFont typeface="Proxima Nova"/>
              <a:defRPr>
                <a:latin typeface="Proxima Nova"/>
                <a:ea typeface="Proxima Nova"/>
                <a:cs typeface="Proxima Nova"/>
                <a:sym typeface="Proxima Nova"/>
              </a:defRPr>
            </a:lvl8pPr>
            <a:lvl9pPr lvl="8">
              <a:spcBef>
                <a:spcPts val="0"/>
              </a:spcBef>
              <a:buFont typeface="Proxima Nova"/>
              <a:defRPr>
                <a:latin typeface="Proxima Nova"/>
                <a:ea typeface="Proxima Nova"/>
                <a:cs typeface="Proxima Nova"/>
                <a:sym typeface="Proxima Nova"/>
              </a:defRPr>
            </a:lvl9pPr>
          </a:lstStyle>
          <a:p>
            <a:endParaRPr/>
          </a:p>
        </p:txBody>
      </p:sp>
      <p:sp>
        <p:nvSpPr>
          <p:cNvPr id="19" name="Shape 19"/>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mtClean="0"/>
              <a:pPr/>
              <a:t>‹#›</a:t>
            </a:fld>
            <a:endParaRPr lang="en"/>
          </a:p>
        </p:txBody>
      </p:sp>
    </p:spTree>
    <p:extLst>
      <p:ext uri="{BB962C8B-B14F-4D97-AF65-F5344CB8AC3E}">
        <p14:creationId xmlns:p14="http://schemas.microsoft.com/office/powerpoint/2010/main" val="325949241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Reflection">
    <p:spTree>
      <p:nvGrpSpPr>
        <p:cNvPr id="1" name=""/>
        <p:cNvGrpSpPr/>
        <p:nvPr/>
      </p:nvGrpSpPr>
      <p:grpSpPr>
        <a:xfrm>
          <a:off x="0" y="0"/>
          <a:ext cx="0" cy="0"/>
          <a:chOff x="0" y="0"/>
          <a:chExt cx="0" cy="0"/>
        </a:xfrm>
      </p:grpSpPr>
      <p:sp>
        <p:nvSpPr>
          <p:cNvPr id="4" name="Date Placeholder 6"/>
          <p:cNvSpPr>
            <a:spLocks noGrp="1"/>
          </p:cNvSpPr>
          <p:nvPr>
            <p:ph type="dt" sz="half" idx="10"/>
          </p:nvPr>
        </p:nvSpPr>
        <p:spPr>
          <a:xfrm>
            <a:off x="1096963" y="6459538"/>
            <a:ext cx="2473325" cy="365125"/>
          </a:xfrm>
          <a:prstGeom prst="rect">
            <a:avLst/>
          </a:prstGeom>
        </p:spPr>
        <p:txBody>
          <a:bodyPr/>
          <a:lstStyle>
            <a:lvl1pPr>
              <a:defRPr/>
            </a:lvl1pPr>
          </a:lstStyle>
          <a:p>
            <a:pPr>
              <a:defRPr/>
            </a:pPr>
            <a:fld id="{E13E7C51-0D71-43CC-8593-75025E9962EB}" type="datetimeFigureOut">
              <a:rPr lang="en-AU"/>
              <a:pPr>
                <a:defRPr/>
              </a:pPr>
              <a:t>24/03/2020</a:t>
            </a:fld>
            <a:endParaRPr lang="en-AU"/>
          </a:p>
        </p:txBody>
      </p:sp>
      <p:sp>
        <p:nvSpPr>
          <p:cNvPr id="5" name="Footer Placeholder 7"/>
          <p:cNvSpPr>
            <a:spLocks noGrp="1"/>
          </p:cNvSpPr>
          <p:nvPr>
            <p:ph type="ftr" sz="quarter" idx="11"/>
          </p:nvPr>
        </p:nvSpPr>
        <p:spPr>
          <a:xfrm>
            <a:off x="3686175" y="6459538"/>
            <a:ext cx="4822825" cy="365125"/>
          </a:xfrm>
          <a:prstGeom prst="rect">
            <a:avLst/>
          </a:prstGeom>
        </p:spPr>
        <p:txBody>
          <a:bodyPr/>
          <a:lstStyle>
            <a:lvl1pPr>
              <a:defRPr>
                <a:solidFill>
                  <a:srgbClr val="FFFFFF"/>
                </a:solidFill>
              </a:defRPr>
            </a:lvl1pPr>
          </a:lstStyle>
          <a:p>
            <a:pPr>
              <a:defRPr/>
            </a:pPr>
            <a:endParaRPr lang="en-AU"/>
          </a:p>
        </p:txBody>
      </p:sp>
      <p:sp>
        <p:nvSpPr>
          <p:cNvPr id="6" name="Slide Number Placeholder 8"/>
          <p:cNvSpPr>
            <a:spLocks noGrp="1"/>
          </p:cNvSpPr>
          <p:nvPr>
            <p:ph type="sldNum" sz="quarter" idx="12"/>
          </p:nvPr>
        </p:nvSpPr>
        <p:spPr>
          <a:xfrm>
            <a:off x="9901238" y="6459538"/>
            <a:ext cx="1311275" cy="365125"/>
          </a:xfrm>
          <a:prstGeom prst="rect">
            <a:avLst/>
          </a:prstGeom>
        </p:spPr>
        <p:txBody>
          <a:bodyPr/>
          <a:lstStyle>
            <a:lvl1pPr>
              <a:defRPr/>
            </a:lvl1pPr>
          </a:lstStyle>
          <a:p>
            <a:pPr>
              <a:defRPr/>
            </a:pPr>
            <a:fld id="{CCFF7AE8-82D5-4318-B009-9C578A0FDDCD}" type="slidenum">
              <a:rPr lang="en-AU"/>
              <a:pPr>
                <a:defRPr/>
              </a:pPr>
              <a:t>‹#›</a:t>
            </a:fld>
            <a:endParaRPr lang="en-AU"/>
          </a:p>
        </p:txBody>
      </p:sp>
      <p:pic>
        <p:nvPicPr>
          <p:cNvPr id="7" name="Picture 6">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3"/>
          <p:cNvSpPr>
            <a:spLocks noGrp="1"/>
          </p:cNvSpPr>
          <p:nvPr>
            <p:ph type="body" sz="quarter" idx="4294967295"/>
          </p:nvPr>
        </p:nvSpPr>
        <p:spPr>
          <a:xfrm>
            <a:off x="2483318" y="1478479"/>
            <a:ext cx="8999621" cy="952500"/>
          </a:xfrm>
          <a:noFill/>
        </p:spPr>
        <p:txBody>
          <a:bodyPr>
            <a:noAutofit/>
          </a:bodyPr>
          <a:lstStyle/>
          <a:p>
            <a:pPr marL="0" indent="0">
              <a:buNone/>
            </a:pPr>
            <a:endParaRPr lang="en-AU" dirty="0"/>
          </a:p>
        </p:txBody>
      </p:sp>
      <p:sp>
        <p:nvSpPr>
          <p:cNvPr id="9" name="Text Placeholder 3"/>
          <p:cNvSpPr txBox="1">
            <a:spLocks/>
          </p:cNvSpPr>
          <p:nvPr userDrawn="1"/>
        </p:nvSpPr>
        <p:spPr>
          <a:xfrm>
            <a:off x="741145"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smtClean="0"/>
          </a:p>
          <a:p>
            <a:pPr marL="0" indent="0">
              <a:lnSpc>
                <a:spcPct val="100000"/>
              </a:lnSpc>
              <a:spcBef>
                <a:spcPts val="0"/>
              </a:spcBef>
              <a:buNone/>
            </a:pPr>
            <a:endParaRPr lang="en-AU" b="1" dirty="0" smtClean="0"/>
          </a:p>
        </p:txBody>
      </p:sp>
      <p:sp>
        <p:nvSpPr>
          <p:cNvPr id="10" name="Text Placeholder 3"/>
          <p:cNvSpPr txBox="1">
            <a:spLocks/>
          </p:cNvSpPr>
          <p:nvPr userDrawn="1"/>
        </p:nvSpPr>
        <p:spPr>
          <a:xfrm>
            <a:off x="6380599"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a:p>
          <a:p>
            <a:pPr marL="0" indent="0">
              <a:lnSpc>
                <a:spcPct val="100000"/>
              </a:lnSpc>
              <a:spcBef>
                <a:spcPts val="0"/>
              </a:spcBef>
              <a:buNone/>
            </a:pPr>
            <a:endParaRPr lang="en-AU" dirty="0"/>
          </a:p>
        </p:txBody>
      </p:sp>
      <p:sp>
        <p:nvSpPr>
          <p:cNvPr id="11" name="Text Placeholder 3"/>
          <p:cNvSpPr txBox="1">
            <a:spLocks/>
          </p:cNvSpPr>
          <p:nvPr userDrawn="1"/>
        </p:nvSpPr>
        <p:spPr>
          <a:xfrm>
            <a:off x="634983" y="2563813"/>
            <a:ext cx="1710832" cy="497021"/>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AU" sz="2800" b="1" dirty="0"/>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2936" y="998314"/>
            <a:ext cx="1054925" cy="1054925"/>
          </a:xfrm>
          <a:prstGeom prst="rect">
            <a:avLst/>
          </a:prstGeom>
        </p:spPr>
      </p:pic>
    </p:spTree>
    <p:extLst>
      <p:ext uri="{BB962C8B-B14F-4D97-AF65-F5344CB8AC3E}">
        <p14:creationId xmlns:p14="http://schemas.microsoft.com/office/powerpoint/2010/main" val="2105545195"/>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394B914D-5D3E-4089-839D-730AEDC16CCE}" type="datetime1">
              <a:rPr lang="en-AU" smtClean="0"/>
              <a:t>24/03/2020</a:t>
            </a:fld>
            <a:endParaRPr lang="en-AU" dirty="0"/>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AU"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529F5579-5D8D-4B3E-A2F7-5D0CA39E3935}" type="slidenum">
              <a:rPr lang="en-AU" smtClean="0"/>
              <a:t>‹#›</a:t>
            </a:fld>
            <a:endParaRPr lang="en-AU" dirty="0"/>
          </a:p>
        </p:txBody>
      </p:sp>
    </p:spTree>
    <p:extLst>
      <p:ext uri="{BB962C8B-B14F-4D97-AF65-F5344CB8AC3E}">
        <p14:creationId xmlns:p14="http://schemas.microsoft.com/office/powerpoint/2010/main" val="83519015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 column grid">
    <p:spTree>
      <p:nvGrpSpPr>
        <p:cNvPr id="1" name=""/>
        <p:cNvGrpSpPr/>
        <p:nvPr/>
      </p:nvGrpSpPr>
      <p:grpSpPr>
        <a:xfrm>
          <a:off x="0" y="0"/>
          <a:ext cx="0" cy="0"/>
          <a:chOff x="0" y="0"/>
          <a:chExt cx="0" cy="0"/>
        </a:xfrm>
      </p:grpSpPr>
      <p:sp>
        <p:nvSpPr>
          <p:cNvPr id="2" name="Title 1"/>
          <p:cNvSpPr>
            <a:spLocks noGrp="1"/>
          </p:cNvSpPr>
          <p:nvPr>
            <p:ph type="title"/>
          </p:nvPr>
        </p:nvSpPr>
        <p:spPr>
          <a:xfrm>
            <a:off x="605368" y="806026"/>
            <a:ext cx="10979149"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605368"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4327103"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2"/>
          </p:nvPr>
        </p:nvSpPr>
        <p:spPr>
          <a:xfrm>
            <a:off x="8048837"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4"/>
          </p:nvPr>
        </p:nvSpPr>
        <p:spPr>
          <a:xfrm>
            <a:off x="605368" y="320040"/>
            <a:ext cx="10979149" cy="213360"/>
          </a:xfrm>
        </p:spPr>
        <p:txBody>
          <a:bodyPr/>
          <a:lstStyle>
            <a:lvl1pPr>
              <a:buNone/>
              <a:defRPr sz="1200">
                <a:solidFill>
                  <a:srgbClr val="F30617"/>
                </a:solidFill>
              </a:defRPr>
            </a:lvl1pPr>
            <a:lvl2pPr>
              <a:buNone/>
              <a:defRPr sz="1000">
                <a:solidFill>
                  <a:srgbClr val="F30617"/>
                </a:solidFill>
              </a:defRPr>
            </a:lvl2pPr>
            <a:lvl3pPr>
              <a:buNone/>
              <a:defRPr sz="1000">
                <a:solidFill>
                  <a:srgbClr val="F30617"/>
                </a:solidFill>
              </a:defRPr>
            </a:lvl3pPr>
            <a:lvl4pPr>
              <a:buNone/>
              <a:defRPr sz="1000">
                <a:solidFill>
                  <a:srgbClr val="F30617"/>
                </a:solidFill>
              </a:defRPr>
            </a:lvl4pPr>
            <a:lvl5pPr>
              <a:buNone/>
              <a:defRPr sz="1000">
                <a:solidFill>
                  <a:srgbClr val="F30617"/>
                </a:solidFill>
              </a:defRPr>
            </a:lvl5pPr>
          </a:lstStyle>
          <a:p>
            <a:pPr lvl="0"/>
            <a:r>
              <a:rPr lang="en-US" smtClean="0"/>
              <a:t>Click to edit Master text styles</a:t>
            </a:r>
          </a:p>
        </p:txBody>
      </p:sp>
    </p:spTree>
    <p:extLst>
      <p:ext uri="{BB962C8B-B14F-4D97-AF65-F5344CB8AC3E}">
        <p14:creationId xmlns:p14="http://schemas.microsoft.com/office/powerpoint/2010/main" val="1163580713"/>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3322252"/>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5507455"/>
            <a:ext cx="9018947" cy="774076"/>
          </a:xfrm>
          <a:prstGeom prst="rect">
            <a:avLst/>
          </a:prstGeom>
        </p:spPr>
        <p:txBody>
          <a:bodyPr/>
          <a:lstStyle>
            <a:lvl1pPr marL="0" indent="0" algn="l">
              <a:buNone/>
              <a:defRPr sz="3600">
                <a:solidFill>
                  <a:schemeClr val="tx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AU" dirty="0"/>
          </a:p>
        </p:txBody>
      </p:sp>
    </p:spTree>
    <p:extLst>
      <p:ext uri="{BB962C8B-B14F-4D97-AF65-F5344CB8AC3E}">
        <p14:creationId xmlns:p14="http://schemas.microsoft.com/office/powerpoint/2010/main" val="290314569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hapter Header pink">
    <p:spTree>
      <p:nvGrpSpPr>
        <p:cNvPr id="1" name=""/>
        <p:cNvGrpSpPr/>
        <p:nvPr/>
      </p:nvGrpSpPr>
      <p:grpSpPr>
        <a:xfrm>
          <a:off x="0" y="0"/>
          <a:ext cx="0" cy="0"/>
          <a:chOff x="0" y="0"/>
          <a:chExt cx="0" cy="0"/>
        </a:xfrm>
      </p:grpSpPr>
      <p:sp>
        <p:nvSpPr>
          <p:cNvPr id="2" name="Title 1"/>
          <p:cNvSpPr>
            <a:spLocks noGrp="1"/>
          </p:cNvSpPr>
          <p:nvPr>
            <p:ph type="title"/>
          </p:nvPr>
        </p:nvSpPr>
        <p:spPr>
          <a:xfrm>
            <a:off x="608578" y="4140201"/>
            <a:ext cx="8234885" cy="1695849"/>
          </a:xfrm>
        </p:spPr>
        <p:txBody>
          <a:bodyPr wrap="square">
            <a:spAutoFit/>
          </a:bodyPr>
          <a:lstStyle>
            <a:lvl1pPr>
              <a:defRPr sz="5800" kern="100" spc="-200" baseline="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529492561"/>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Graphic elem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Tree>
    <p:extLst>
      <p:ext uri="{BB962C8B-B14F-4D97-AF65-F5344CB8AC3E}">
        <p14:creationId xmlns:p14="http://schemas.microsoft.com/office/powerpoint/2010/main" val="275414405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36706BD1-52BC-465A-A372-A346F91D7B04}" type="datetime1">
              <a:rPr lang="en-AU" smtClean="0">
                <a:solidFill>
                  <a:prstClr val="black">
                    <a:tint val="75000"/>
                  </a:prstClr>
                </a:solidFill>
              </a:rPr>
              <a:pPr/>
              <a:t>24/03/2020</a:t>
            </a:fld>
            <a:endParaRPr lang="en-AU" dirty="0">
              <a:solidFill>
                <a:prstClr val="black">
                  <a:tint val="75000"/>
                </a:prstClr>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AU" dirty="0">
              <a:solidFill>
                <a:prstClr val="black">
                  <a:tint val="75000"/>
                </a:prstClr>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780266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1771C348-9B38-474C-A60B-26A62B7CA066}"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374923799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ver with Gov Crest">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xmlns="" id="{D9B26590-1B3E-014D-8E40-AD1D7A4D2BBC}"/>
              </a:ext>
            </a:extLst>
          </p:cNvPr>
          <p:cNvSpPr>
            <a:spLocks noGrp="1"/>
          </p:cNvSpPr>
          <p:nvPr>
            <p:ph type="body" sz="quarter" idx="10" hasCustomPrompt="1"/>
          </p:nvPr>
        </p:nvSpPr>
        <p:spPr>
          <a:xfrm>
            <a:off x="379186" y="2079525"/>
            <a:ext cx="6986814" cy="2759175"/>
          </a:xfrm>
        </p:spPr>
        <p:txBody>
          <a:bodyPr>
            <a:normAutofit/>
          </a:bodyPr>
          <a:lstStyle>
            <a:lvl1pPr>
              <a:defRPr sz="4000" b="1">
                <a:latin typeface="Century Gothic" panose="020B0502020202020204" pitchFamily="34" charset="0"/>
              </a:defRPr>
            </a:lvl1pPr>
          </a:lstStyle>
          <a:p>
            <a:pPr lvl="0"/>
            <a:r>
              <a:rPr lang="en-US" dirty="0"/>
              <a:t>Insert presentation title</a:t>
            </a:r>
          </a:p>
        </p:txBody>
      </p:sp>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pic>
        <p:nvPicPr>
          <p:cNvPr id="1026" name="Picture 2" descr="http://icentral/Communications/Documents/DISER-stacked_Mono.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9186" y="200113"/>
            <a:ext cx="2758528" cy="1679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107414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ver slide (BizLab only)">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sp>
        <p:nvSpPr>
          <p:cNvPr id="6" name="Text Placeholder 3">
            <a:extLst>
              <a:ext uri="{FF2B5EF4-FFF2-40B4-BE49-F238E27FC236}">
                <a16:creationId xmlns:a16="http://schemas.microsoft.com/office/drawing/2014/main" xmlns="" id="{1D2F5D87-F5CF-7D4F-AD7A-DCFF7ADE18B6}"/>
              </a:ext>
            </a:extLst>
          </p:cNvPr>
          <p:cNvSpPr>
            <a:spLocks noGrp="1"/>
          </p:cNvSpPr>
          <p:nvPr>
            <p:ph type="body" sz="quarter" idx="10" hasCustomPrompt="1"/>
          </p:nvPr>
        </p:nvSpPr>
        <p:spPr>
          <a:xfrm>
            <a:off x="674915" y="674234"/>
            <a:ext cx="7173685" cy="4062865"/>
          </a:xfrm>
        </p:spPr>
        <p:txBody>
          <a:bodyPr>
            <a:normAutofit/>
          </a:bodyPr>
          <a:lstStyle>
            <a:lvl1pPr>
              <a:defRPr sz="4200" b="1">
                <a:latin typeface="Century Gothic" panose="020B0502020202020204" pitchFamily="34" charset="0"/>
              </a:defRPr>
            </a:lvl1pPr>
          </a:lstStyle>
          <a:p>
            <a:pPr lvl="0"/>
            <a:r>
              <a:rPr lang="en-US" dirty="0"/>
              <a:t>Insert presentation title</a:t>
            </a:r>
          </a:p>
        </p:txBody>
      </p:sp>
    </p:spTree>
    <p:extLst>
      <p:ext uri="{BB962C8B-B14F-4D97-AF65-F5344CB8AC3E}">
        <p14:creationId xmlns:p14="http://schemas.microsoft.com/office/powerpoint/2010/main" val="134052396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ull bleed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91450951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ull bleed picture with Headin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
        <p:nvSpPr>
          <p:cNvPr id="4" name="Title Placeholder 8">
            <a:extLst>
              <a:ext uri="{FF2B5EF4-FFF2-40B4-BE49-F238E27FC236}">
                <a16:creationId xmlns:a16="http://schemas.microsoft.com/office/drawing/2014/main" xmlns="" id="{F6036AF1-D1F7-6640-BA82-31A3E5EE6BA8}"/>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Tree>
    <p:extLst>
      <p:ext uri="{BB962C8B-B14F-4D97-AF65-F5344CB8AC3E}">
        <p14:creationId xmlns:p14="http://schemas.microsoft.com/office/powerpoint/2010/main" val="340436007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Picture with heading and footer">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1" name="Picture 10">
            <a:extLst>
              <a:ext uri="{FF2B5EF4-FFF2-40B4-BE49-F238E27FC236}">
                <a16:creationId xmlns:a16="http://schemas.microsoft.com/office/drawing/2014/main" xmlns="" id="{6714BD20-FBC3-0443-87B5-40AECA8D90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a16="http://schemas.microsoft.com/office/drawing/2014/main" xmlns=""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6" name="Picture Placeholder 2">
            <a:extLst>
              <a:ext uri="{FF2B5EF4-FFF2-40B4-BE49-F238E27FC236}">
                <a16:creationId xmlns:a16="http://schemas.microsoft.com/office/drawing/2014/main" xmlns="" id="{FFB8CD4F-536A-0044-AF25-961E067C64DA}"/>
              </a:ext>
            </a:extLst>
          </p:cNvPr>
          <p:cNvSpPr>
            <a:spLocks noGrp="1"/>
          </p:cNvSpPr>
          <p:nvPr>
            <p:ph type="pic" sz="quarter" idx="12" hasCustomPrompt="1"/>
          </p:nvPr>
        </p:nvSpPr>
        <p:spPr>
          <a:xfrm>
            <a:off x="0" y="1262146"/>
            <a:ext cx="12191999" cy="3894137"/>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28209912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column">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1" name="Picture 10">
            <a:extLst>
              <a:ext uri="{FF2B5EF4-FFF2-40B4-BE49-F238E27FC236}">
                <a16:creationId xmlns:a16="http://schemas.microsoft.com/office/drawing/2014/main" xmlns="" id="{6714BD20-FBC3-0443-87B5-40AECA8D90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a16="http://schemas.microsoft.com/office/drawing/2014/main" xmlns=""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ext Placeholder 13">
            <a:extLst>
              <a:ext uri="{FF2B5EF4-FFF2-40B4-BE49-F238E27FC236}">
                <a16:creationId xmlns:a16="http://schemas.microsoft.com/office/drawing/2014/main" xmlns="" id="{3800DFE4-B5DC-F440-ACE3-905752F3F965}"/>
              </a:ext>
            </a:extLst>
          </p:cNvPr>
          <p:cNvSpPr>
            <a:spLocks noGrp="1"/>
          </p:cNvSpPr>
          <p:nvPr>
            <p:ph type="body" sz="quarter" idx="11"/>
          </p:nvPr>
        </p:nvSpPr>
        <p:spPr>
          <a:xfrm>
            <a:off x="646113" y="1262146"/>
            <a:ext cx="10955114"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25489959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4" name="Text Placeholder 13">
            <a:extLst>
              <a:ext uri="{FF2B5EF4-FFF2-40B4-BE49-F238E27FC236}">
                <a16:creationId xmlns:a16="http://schemas.microsoft.com/office/drawing/2014/main" xmlns="" id="{898B829C-91C0-434B-B487-9FCBE4BD432F}"/>
              </a:ext>
            </a:extLst>
          </p:cNvPr>
          <p:cNvSpPr>
            <a:spLocks noGrp="1"/>
          </p:cNvSpPr>
          <p:nvPr>
            <p:ph type="body" sz="quarter" idx="11"/>
          </p:nvPr>
        </p:nvSpPr>
        <p:spPr>
          <a:xfrm>
            <a:off x="646113"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5" name="Text Placeholder 13">
            <a:extLst>
              <a:ext uri="{FF2B5EF4-FFF2-40B4-BE49-F238E27FC236}">
                <a16:creationId xmlns:a16="http://schemas.microsoft.com/office/drawing/2014/main" xmlns="" id="{F8861A46-1347-554A-84FB-52C732C38247}"/>
              </a:ext>
            </a:extLst>
          </p:cNvPr>
          <p:cNvSpPr>
            <a:spLocks noGrp="1"/>
          </p:cNvSpPr>
          <p:nvPr>
            <p:ph type="body" sz="quarter" idx="12"/>
          </p:nvPr>
        </p:nvSpPr>
        <p:spPr>
          <a:xfrm>
            <a:off x="6394527"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92054371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7" name="Text Placeholder 13">
            <a:extLst>
              <a:ext uri="{FF2B5EF4-FFF2-40B4-BE49-F238E27FC236}">
                <a16:creationId xmlns:a16="http://schemas.microsoft.com/office/drawing/2014/main" xmlns="" id="{DEB7D791-55B6-4748-8593-A435F9C407F4}"/>
              </a:ext>
            </a:extLst>
          </p:cNvPr>
          <p:cNvSpPr>
            <a:spLocks noGrp="1"/>
          </p:cNvSpPr>
          <p:nvPr>
            <p:ph type="body" sz="quarter" idx="12"/>
          </p:nvPr>
        </p:nvSpPr>
        <p:spPr>
          <a:xfrm>
            <a:off x="645460" y="1262146"/>
            <a:ext cx="3334216"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8" name="Text Placeholder 13">
            <a:extLst>
              <a:ext uri="{FF2B5EF4-FFF2-40B4-BE49-F238E27FC236}">
                <a16:creationId xmlns:a16="http://schemas.microsoft.com/office/drawing/2014/main" xmlns="" id="{BD3D5626-5497-904C-A991-C8E2422FBCA3}"/>
              </a:ext>
            </a:extLst>
          </p:cNvPr>
          <p:cNvSpPr>
            <a:spLocks noGrp="1"/>
          </p:cNvSpPr>
          <p:nvPr>
            <p:ph type="body" sz="quarter" idx="13"/>
          </p:nvPr>
        </p:nvSpPr>
        <p:spPr>
          <a:xfrm>
            <a:off x="8266358" y="1262146"/>
            <a:ext cx="3334216"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9" name="Text Placeholder 13">
            <a:extLst>
              <a:ext uri="{FF2B5EF4-FFF2-40B4-BE49-F238E27FC236}">
                <a16:creationId xmlns:a16="http://schemas.microsoft.com/office/drawing/2014/main" xmlns="" id="{DE756911-09E9-BA4A-926D-71CE7C1CD98E}"/>
              </a:ext>
            </a:extLst>
          </p:cNvPr>
          <p:cNvSpPr>
            <a:spLocks noGrp="1"/>
          </p:cNvSpPr>
          <p:nvPr>
            <p:ph type="body" sz="quarter" idx="14"/>
          </p:nvPr>
        </p:nvSpPr>
        <p:spPr>
          <a:xfrm>
            <a:off x="4455255" y="1262146"/>
            <a:ext cx="3334869"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129976987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Picture on RH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Picture Placeholder 2">
            <a:extLst>
              <a:ext uri="{FF2B5EF4-FFF2-40B4-BE49-F238E27FC236}">
                <a16:creationId xmlns:a16="http://schemas.microsoft.com/office/drawing/2014/main" xmlns="" id="{FFB8CD4F-536A-0044-AF25-961E067C64DA}"/>
              </a:ext>
            </a:extLst>
          </p:cNvPr>
          <p:cNvSpPr>
            <a:spLocks noGrp="1"/>
          </p:cNvSpPr>
          <p:nvPr>
            <p:ph type="pic" sz="quarter" idx="11" hasCustomPrompt="1"/>
          </p:nvPr>
        </p:nvSpPr>
        <p:spPr>
          <a:xfrm>
            <a:off x="6394526" y="1327462"/>
            <a:ext cx="5797473" cy="3894137"/>
          </a:xfrm>
        </p:spPr>
        <p:txBody>
          <a:bodyPr>
            <a:normAutofit/>
          </a:bodyPr>
          <a:lstStyle>
            <a:lvl1pPr>
              <a:defRPr sz="2200"/>
            </a:lvl1pPr>
          </a:lstStyle>
          <a:p>
            <a:r>
              <a:rPr lang="en-US" dirty="0"/>
              <a:t>Insert picture here</a:t>
            </a:r>
          </a:p>
        </p:txBody>
      </p:sp>
      <p:sp>
        <p:nvSpPr>
          <p:cNvPr id="8" name="Text Placeholder 13">
            <a:extLst>
              <a:ext uri="{FF2B5EF4-FFF2-40B4-BE49-F238E27FC236}">
                <a16:creationId xmlns:a16="http://schemas.microsoft.com/office/drawing/2014/main" xmlns="" id="{8F5DDB74-1D4A-4848-857D-823E394DE022}"/>
              </a:ext>
            </a:extLst>
          </p:cNvPr>
          <p:cNvSpPr>
            <a:spLocks noGrp="1"/>
          </p:cNvSpPr>
          <p:nvPr>
            <p:ph type="body" sz="quarter" idx="14"/>
          </p:nvPr>
        </p:nvSpPr>
        <p:spPr>
          <a:xfrm>
            <a:off x="646113"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87161982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Picture on LH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8" name="Picture Placeholder 2">
            <a:extLst>
              <a:ext uri="{FF2B5EF4-FFF2-40B4-BE49-F238E27FC236}">
                <a16:creationId xmlns:a16="http://schemas.microsoft.com/office/drawing/2014/main" xmlns="" id="{DC0847D4-0B6E-6E41-9AF2-EA6C2C06FC21}"/>
              </a:ext>
            </a:extLst>
          </p:cNvPr>
          <p:cNvSpPr>
            <a:spLocks noGrp="1"/>
          </p:cNvSpPr>
          <p:nvPr>
            <p:ph type="pic" sz="quarter" idx="12" hasCustomPrompt="1"/>
          </p:nvPr>
        </p:nvSpPr>
        <p:spPr>
          <a:xfrm>
            <a:off x="0" y="1327462"/>
            <a:ext cx="5797473" cy="3894137"/>
          </a:xfrm>
        </p:spPr>
        <p:txBody>
          <a:bodyPr>
            <a:normAutofit/>
          </a:bodyPr>
          <a:lstStyle>
            <a:lvl1pPr>
              <a:defRPr sz="2200"/>
            </a:lvl1pPr>
          </a:lstStyle>
          <a:p>
            <a:r>
              <a:rPr lang="en-US" dirty="0"/>
              <a:t>Insert picture here</a:t>
            </a:r>
          </a:p>
        </p:txBody>
      </p:sp>
      <p:sp>
        <p:nvSpPr>
          <p:cNvPr id="11" name="Text Placeholder 13">
            <a:extLst>
              <a:ext uri="{FF2B5EF4-FFF2-40B4-BE49-F238E27FC236}">
                <a16:creationId xmlns:a16="http://schemas.microsoft.com/office/drawing/2014/main" xmlns="" id="{2B272E72-EE37-DC47-BF29-C83C0C42D9EE}"/>
              </a:ext>
            </a:extLst>
          </p:cNvPr>
          <p:cNvSpPr>
            <a:spLocks noGrp="1"/>
          </p:cNvSpPr>
          <p:nvPr>
            <p:ph type="body" sz="quarter" idx="14"/>
          </p:nvPr>
        </p:nvSpPr>
        <p:spPr>
          <a:xfrm>
            <a:off x="6394526"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426001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838200" y="1109086"/>
            <a:ext cx="4335462" cy="1952625"/>
          </a:xfrm>
        </p:spPr>
        <p:txBody>
          <a:bodyPr/>
          <a:lstStyle/>
          <a:p>
            <a:endParaRPr lang="en-AU" dirty="0"/>
          </a:p>
        </p:txBody>
      </p:sp>
      <p:sp>
        <p:nvSpPr>
          <p:cNvPr id="2" name="Date Placeholder 1"/>
          <p:cNvSpPr>
            <a:spLocks noGrp="1"/>
          </p:cNvSpPr>
          <p:nvPr>
            <p:ph type="dt" sz="half" idx="10"/>
          </p:nvPr>
        </p:nvSpPr>
        <p:spPr/>
        <p:txBody>
          <a:bodyPr/>
          <a:lstStyle/>
          <a:p>
            <a:fld id="{BA613F05-FFC2-4561-B7E7-A79A06A883B1}" type="datetime1">
              <a:rPr lang="en-AU" smtClean="0">
                <a:solidFill>
                  <a:prstClr val="black">
                    <a:tint val="75000"/>
                  </a:prstClr>
                </a:solidFill>
              </a:rPr>
              <a:pPr/>
              <a:t>24/03/2020</a:t>
            </a:fld>
            <a:endParaRPr lang="en-AU"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AU"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67D40532-B581-4804-B01C-7FD81D473552}"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64457167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Multiple pictures &amp;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8" name="Picture Placeholder 2">
            <a:extLst>
              <a:ext uri="{FF2B5EF4-FFF2-40B4-BE49-F238E27FC236}">
                <a16:creationId xmlns:a16="http://schemas.microsoft.com/office/drawing/2014/main" xmlns="" id="{DC0847D4-0B6E-6E41-9AF2-EA6C2C06FC21}"/>
              </a:ext>
            </a:extLst>
          </p:cNvPr>
          <p:cNvSpPr>
            <a:spLocks noGrp="1"/>
          </p:cNvSpPr>
          <p:nvPr>
            <p:ph type="pic" sz="quarter" idx="12" hasCustomPrompt="1"/>
          </p:nvPr>
        </p:nvSpPr>
        <p:spPr>
          <a:xfrm>
            <a:off x="645461" y="1327462"/>
            <a:ext cx="2466040" cy="2077954"/>
          </a:xfrm>
        </p:spPr>
        <p:txBody>
          <a:bodyPr>
            <a:normAutofit/>
          </a:bodyPr>
          <a:lstStyle>
            <a:lvl1pPr>
              <a:defRPr sz="2200"/>
            </a:lvl1pPr>
          </a:lstStyle>
          <a:p>
            <a:r>
              <a:rPr lang="en-US" dirty="0"/>
              <a:t>Insert picture here</a:t>
            </a:r>
          </a:p>
        </p:txBody>
      </p:sp>
      <p:sp>
        <p:nvSpPr>
          <p:cNvPr id="11" name="Picture Placeholder 2">
            <a:extLst>
              <a:ext uri="{FF2B5EF4-FFF2-40B4-BE49-F238E27FC236}">
                <a16:creationId xmlns:a16="http://schemas.microsoft.com/office/drawing/2014/main" xmlns="" id="{EE0A8A0F-49BB-204E-9C88-057D492CB054}"/>
              </a:ext>
            </a:extLst>
          </p:cNvPr>
          <p:cNvSpPr>
            <a:spLocks noGrp="1"/>
          </p:cNvSpPr>
          <p:nvPr>
            <p:ph type="pic" sz="quarter" idx="13" hasCustomPrompt="1"/>
          </p:nvPr>
        </p:nvSpPr>
        <p:spPr>
          <a:xfrm>
            <a:off x="3475370" y="1327462"/>
            <a:ext cx="2466040" cy="2077954"/>
          </a:xfrm>
        </p:spPr>
        <p:txBody>
          <a:bodyPr>
            <a:normAutofit/>
          </a:bodyPr>
          <a:lstStyle>
            <a:lvl1pPr>
              <a:defRPr sz="2200"/>
            </a:lvl1pPr>
          </a:lstStyle>
          <a:p>
            <a:r>
              <a:rPr lang="en-US" dirty="0"/>
              <a:t>Insert picture here</a:t>
            </a:r>
          </a:p>
        </p:txBody>
      </p:sp>
      <p:sp>
        <p:nvSpPr>
          <p:cNvPr id="12" name="Picture Placeholder 2">
            <a:extLst>
              <a:ext uri="{FF2B5EF4-FFF2-40B4-BE49-F238E27FC236}">
                <a16:creationId xmlns:a16="http://schemas.microsoft.com/office/drawing/2014/main" xmlns="" id="{974FFABA-7182-B943-A52E-DF916B73F661}"/>
              </a:ext>
            </a:extLst>
          </p:cNvPr>
          <p:cNvSpPr>
            <a:spLocks noGrp="1"/>
          </p:cNvSpPr>
          <p:nvPr>
            <p:ph type="pic" sz="quarter" idx="14" hasCustomPrompt="1"/>
          </p:nvPr>
        </p:nvSpPr>
        <p:spPr>
          <a:xfrm>
            <a:off x="6305279" y="1327462"/>
            <a:ext cx="2466040" cy="2077954"/>
          </a:xfrm>
        </p:spPr>
        <p:txBody>
          <a:bodyPr>
            <a:normAutofit/>
          </a:bodyPr>
          <a:lstStyle>
            <a:lvl1pPr>
              <a:defRPr sz="2200"/>
            </a:lvl1pPr>
          </a:lstStyle>
          <a:p>
            <a:r>
              <a:rPr lang="en-US" dirty="0"/>
              <a:t>Insert picture here</a:t>
            </a:r>
          </a:p>
        </p:txBody>
      </p:sp>
      <p:sp>
        <p:nvSpPr>
          <p:cNvPr id="13" name="Picture Placeholder 2">
            <a:extLst>
              <a:ext uri="{FF2B5EF4-FFF2-40B4-BE49-F238E27FC236}">
                <a16:creationId xmlns:a16="http://schemas.microsoft.com/office/drawing/2014/main" xmlns="" id="{2BD4CD3C-5F4A-744D-830B-E79BB1B342E3}"/>
              </a:ext>
            </a:extLst>
          </p:cNvPr>
          <p:cNvSpPr>
            <a:spLocks noGrp="1"/>
          </p:cNvSpPr>
          <p:nvPr>
            <p:ph type="pic" sz="quarter" idx="15" hasCustomPrompt="1"/>
          </p:nvPr>
        </p:nvSpPr>
        <p:spPr>
          <a:xfrm>
            <a:off x="9135187" y="1327462"/>
            <a:ext cx="2466040" cy="2077954"/>
          </a:xfrm>
        </p:spPr>
        <p:txBody>
          <a:bodyPr>
            <a:normAutofit/>
          </a:bodyPr>
          <a:lstStyle>
            <a:lvl1pPr>
              <a:defRPr sz="2200"/>
            </a:lvl1pPr>
          </a:lstStyle>
          <a:p>
            <a:r>
              <a:rPr lang="en-US" dirty="0"/>
              <a:t>Insert picture here</a:t>
            </a:r>
          </a:p>
        </p:txBody>
      </p:sp>
      <p:sp>
        <p:nvSpPr>
          <p:cNvPr id="14" name="Text Placeholder 13">
            <a:extLst>
              <a:ext uri="{FF2B5EF4-FFF2-40B4-BE49-F238E27FC236}">
                <a16:creationId xmlns:a16="http://schemas.microsoft.com/office/drawing/2014/main" xmlns="" id="{8504FF3C-80D8-984F-85D2-C64F8FA43A93}"/>
              </a:ext>
            </a:extLst>
          </p:cNvPr>
          <p:cNvSpPr>
            <a:spLocks noGrp="1"/>
          </p:cNvSpPr>
          <p:nvPr>
            <p:ph type="body" sz="quarter" idx="16"/>
          </p:nvPr>
        </p:nvSpPr>
        <p:spPr>
          <a:xfrm>
            <a:off x="645460"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6" name="Text Placeholder 13">
            <a:extLst>
              <a:ext uri="{FF2B5EF4-FFF2-40B4-BE49-F238E27FC236}">
                <a16:creationId xmlns:a16="http://schemas.microsoft.com/office/drawing/2014/main" xmlns="" id="{F06261EA-24C3-654C-94AD-9E5370F51043}"/>
              </a:ext>
            </a:extLst>
          </p:cNvPr>
          <p:cNvSpPr>
            <a:spLocks noGrp="1"/>
          </p:cNvSpPr>
          <p:nvPr>
            <p:ph type="body" sz="quarter" idx="17"/>
          </p:nvPr>
        </p:nvSpPr>
        <p:spPr>
          <a:xfrm>
            <a:off x="3475369"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7" name="Text Placeholder 13">
            <a:extLst>
              <a:ext uri="{FF2B5EF4-FFF2-40B4-BE49-F238E27FC236}">
                <a16:creationId xmlns:a16="http://schemas.microsoft.com/office/drawing/2014/main" xmlns="" id="{938EC9FB-6756-944B-95F8-4DF8298B1CC5}"/>
              </a:ext>
            </a:extLst>
          </p:cNvPr>
          <p:cNvSpPr>
            <a:spLocks noGrp="1"/>
          </p:cNvSpPr>
          <p:nvPr>
            <p:ph type="body" sz="quarter" idx="18"/>
          </p:nvPr>
        </p:nvSpPr>
        <p:spPr>
          <a:xfrm>
            <a:off x="6305278"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8" name="Text Placeholder 13">
            <a:extLst>
              <a:ext uri="{FF2B5EF4-FFF2-40B4-BE49-F238E27FC236}">
                <a16:creationId xmlns:a16="http://schemas.microsoft.com/office/drawing/2014/main" xmlns="" id="{845CE4ED-2AEE-C148-ACBF-F38EB7150A39}"/>
              </a:ext>
            </a:extLst>
          </p:cNvPr>
          <p:cNvSpPr>
            <a:spLocks noGrp="1"/>
          </p:cNvSpPr>
          <p:nvPr>
            <p:ph type="body" sz="quarter" idx="19"/>
          </p:nvPr>
        </p:nvSpPr>
        <p:spPr>
          <a:xfrm>
            <a:off x="9135187"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Tree>
    <p:extLst>
      <p:ext uri="{BB962C8B-B14F-4D97-AF65-F5344CB8AC3E}">
        <p14:creationId xmlns:p14="http://schemas.microsoft.com/office/powerpoint/2010/main" val="41325174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4"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645460" y="736600"/>
            <a:ext cx="10955767" cy="3568700"/>
          </a:xfrm>
          <a:prstGeom prst="rect">
            <a:avLst/>
          </a:prstGeom>
        </p:spPr>
        <p:txBody>
          <a:bodyPr vert="horz" lIns="91440" tIns="45720" rIns="91440" bIns="45720" rtlCol="0" anchor="t">
            <a:normAutofit/>
          </a:bodyPr>
          <a:lstStyle>
            <a:lvl1pPr algn="l">
              <a:defRPr sz="4000"/>
            </a:lvl1pPr>
          </a:lstStyle>
          <a:p>
            <a:r>
              <a:rPr lang="en-US" dirty="0"/>
              <a:t>“Insert quote here”</a:t>
            </a:r>
          </a:p>
        </p:txBody>
      </p:sp>
      <p:pic>
        <p:nvPicPr>
          <p:cNvPr id="5" name="Picture 4">
            <a:extLst>
              <a:ext uri="{FF2B5EF4-FFF2-40B4-BE49-F238E27FC236}">
                <a16:creationId xmlns:a16="http://schemas.microsoft.com/office/drawing/2014/main" xmlns="" id="{9394E5AB-ED91-6640-AA39-58CC47F134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6" name="Picture 5">
            <a:extLst>
              <a:ext uri="{FF2B5EF4-FFF2-40B4-BE49-F238E27FC236}">
                <a16:creationId xmlns:a16="http://schemas.microsoft.com/office/drawing/2014/main" xmlns="" id="{F05F9F0B-4C3B-784B-9B9E-530E9A8581A0}"/>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7" name="Text Placeholder 13">
            <a:extLst>
              <a:ext uri="{FF2B5EF4-FFF2-40B4-BE49-F238E27FC236}">
                <a16:creationId xmlns:a16="http://schemas.microsoft.com/office/drawing/2014/main" xmlns="" id="{08661201-CA5D-2A45-94FF-E43FB45BAB0A}"/>
              </a:ext>
            </a:extLst>
          </p:cNvPr>
          <p:cNvSpPr>
            <a:spLocks noGrp="1"/>
          </p:cNvSpPr>
          <p:nvPr>
            <p:ph type="body" sz="quarter" idx="14" hasCustomPrompt="1"/>
          </p:nvPr>
        </p:nvSpPr>
        <p:spPr>
          <a:xfrm>
            <a:off x="646113" y="4508632"/>
            <a:ext cx="5206048" cy="952367"/>
          </a:xfrm>
        </p:spPr>
        <p:txBody>
          <a:bodyPr/>
          <a:lstStyle>
            <a:lvl1pPr marL="0" indent="0">
              <a:buClr>
                <a:srgbClr val="254F90"/>
              </a:buClr>
              <a:buFontTx/>
              <a:buNone/>
              <a:defRPr/>
            </a:lvl1pPr>
          </a:lstStyle>
          <a:p>
            <a:pPr lvl="0"/>
            <a:r>
              <a:rPr lang="en-US" dirty="0"/>
              <a:t>Insert Author Name </a:t>
            </a:r>
          </a:p>
        </p:txBody>
      </p:sp>
    </p:spTree>
    <p:extLst>
      <p:ext uri="{BB962C8B-B14F-4D97-AF65-F5344CB8AC3E}">
        <p14:creationId xmlns:p14="http://schemas.microsoft.com/office/powerpoint/2010/main" val="78570952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2FA98F41-D9E9-9743-A4F1-0F1995EC0282}"/>
              </a:ext>
            </a:extLst>
          </p:cNvPr>
          <p:cNvPicPr>
            <a:picLocks noChangeAspect="1"/>
          </p:cNvPicPr>
          <p:nvPr userDrawn="1"/>
        </p:nvPicPr>
        <p:blipFill>
          <a:blip r:embed="rId2"/>
          <a:stretch>
            <a:fillRect/>
          </a:stretch>
        </p:blipFill>
        <p:spPr>
          <a:xfrm>
            <a:off x="2946400" y="1663700"/>
            <a:ext cx="9245600" cy="5194300"/>
          </a:xfrm>
          <a:prstGeom prst="rect">
            <a:avLst/>
          </a:prstGeom>
        </p:spPr>
      </p:pic>
      <p:sp>
        <p:nvSpPr>
          <p:cNvPr id="4"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645460" y="736600"/>
            <a:ext cx="10955767" cy="4318000"/>
          </a:xfrm>
          <a:prstGeom prst="rect">
            <a:avLst/>
          </a:prstGeom>
        </p:spPr>
        <p:txBody>
          <a:bodyPr vert="horz" lIns="91440" tIns="45720" rIns="91440" bIns="45720" rtlCol="0" anchor="t">
            <a:normAutofit/>
          </a:bodyPr>
          <a:lstStyle>
            <a:lvl1pPr algn="l">
              <a:defRPr sz="4000"/>
            </a:lvl1pPr>
          </a:lstStyle>
          <a:p>
            <a:r>
              <a:rPr lang="en-US" dirty="0"/>
              <a:t>“Insert quote here”</a:t>
            </a:r>
          </a:p>
        </p:txBody>
      </p:sp>
      <p:sp>
        <p:nvSpPr>
          <p:cNvPr id="7" name="Text Placeholder 13">
            <a:extLst>
              <a:ext uri="{FF2B5EF4-FFF2-40B4-BE49-F238E27FC236}">
                <a16:creationId xmlns:a16="http://schemas.microsoft.com/office/drawing/2014/main" xmlns="" id="{08661201-CA5D-2A45-94FF-E43FB45BAB0A}"/>
              </a:ext>
            </a:extLst>
          </p:cNvPr>
          <p:cNvSpPr>
            <a:spLocks noGrp="1"/>
          </p:cNvSpPr>
          <p:nvPr>
            <p:ph type="body" sz="quarter" idx="14" hasCustomPrompt="1"/>
          </p:nvPr>
        </p:nvSpPr>
        <p:spPr>
          <a:xfrm>
            <a:off x="646113" y="5232400"/>
            <a:ext cx="5206048" cy="952367"/>
          </a:xfrm>
        </p:spPr>
        <p:txBody>
          <a:bodyPr/>
          <a:lstStyle>
            <a:lvl1pPr marL="0" indent="0">
              <a:buClr>
                <a:srgbClr val="254F90"/>
              </a:buClr>
              <a:buFontTx/>
              <a:buNone/>
              <a:defRPr/>
            </a:lvl1pPr>
          </a:lstStyle>
          <a:p>
            <a:pPr lvl="0"/>
            <a:r>
              <a:rPr lang="en-US" dirty="0"/>
              <a:t>Insert Author Name </a:t>
            </a:r>
          </a:p>
        </p:txBody>
      </p:sp>
    </p:spTree>
    <p:extLst>
      <p:ext uri="{BB962C8B-B14F-4D97-AF65-F5344CB8AC3E}">
        <p14:creationId xmlns:p14="http://schemas.microsoft.com/office/powerpoint/2010/main" val="264048098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reak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
        <p:nvSpPr>
          <p:cNvPr id="3"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1114799" y="1173570"/>
            <a:ext cx="7632691" cy="1820483"/>
          </a:xfrm>
          <a:prstGeom prst="rect">
            <a:avLst/>
          </a:prstGeom>
        </p:spPr>
        <p:txBody>
          <a:bodyPr vert="horz" lIns="91440" tIns="45720" rIns="91440" bIns="45720" rtlCol="0" anchor="t">
            <a:normAutofit/>
          </a:bodyPr>
          <a:lstStyle>
            <a:lvl1pPr algn="l">
              <a:defRPr sz="4400"/>
            </a:lvl1pPr>
          </a:lstStyle>
          <a:p>
            <a:r>
              <a:rPr lang="en-US" dirty="0" smtClean="0"/>
              <a:t>Break slide</a:t>
            </a:r>
            <a:endParaRPr lang="en-US" dirty="0"/>
          </a:p>
        </p:txBody>
      </p:sp>
    </p:spTree>
    <p:extLst>
      <p:ext uri="{BB962C8B-B14F-4D97-AF65-F5344CB8AC3E}">
        <p14:creationId xmlns:p14="http://schemas.microsoft.com/office/powerpoint/2010/main" val="392431707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hank you / Questions">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rcRect l="18" r="18"/>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xmlns="" id="{D9B26590-1B3E-014D-8E40-AD1D7A4D2BBC}"/>
              </a:ext>
            </a:extLst>
          </p:cNvPr>
          <p:cNvSpPr>
            <a:spLocks noGrp="1"/>
          </p:cNvSpPr>
          <p:nvPr>
            <p:ph type="body" sz="quarter" idx="10" hasCustomPrompt="1"/>
          </p:nvPr>
        </p:nvSpPr>
        <p:spPr>
          <a:xfrm>
            <a:off x="674915" y="674234"/>
            <a:ext cx="6233885" cy="2243137"/>
          </a:xfrm>
        </p:spPr>
        <p:txBody>
          <a:bodyPr>
            <a:normAutofit/>
          </a:bodyPr>
          <a:lstStyle>
            <a:lvl1pPr>
              <a:defRPr sz="4200" b="1">
                <a:latin typeface="Century Gothic" panose="020B0502020202020204" pitchFamily="34" charset="0"/>
              </a:defRPr>
            </a:lvl1pPr>
          </a:lstStyle>
          <a:p>
            <a:pPr lvl="0"/>
            <a:r>
              <a:rPr lang="en-US" dirty="0"/>
              <a:t>Thank you / Questions?</a:t>
            </a:r>
          </a:p>
        </p:txBody>
      </p:sp>
    </p:spTree>
    <p:extLst>
      <p:ext uri="{BB962C8B-B14F-4D97-AF65-F5344CB8AC3E}">
        <p14:creationId xmlns:p14="http://schemas.microsoft.com/office/powerpoint/2010/main" val="98098739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Further info / Contact us">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sp>
        <p:nvSpPr>
          <p:cNvPr id="5" name="Title Placeholder 8">
            <a:extLst>
              <a:ext uri="{FF2B5EF4-FFF2-40B4-BE49-F238E27FC236}">
                <a16:creationId xmlns:a16="http://schemas.microsoft.com/office/drawing/2014/main" xmlns="" id="{0DA85A07-2452-394B-8866-A8DA0B62C4D7}"/>
              </a:ext>
            </a:extLst>
          </p:cNvPr>
          <p:cNvSpPr>
            <a:spLocks noGrp="1"/>
          </p:cNvSpPr>
          <p:nvPr>
            <p:ph type="title" hasCustomPrompt="1"/>
          </p:nvPr>
        </p:nvSpPr>
        <p:spPr>
          <a:xfrm>
            <a:off x="645460" y="408155"/>
            <a:ext cx="10955767" cy="549275"/>
          </a:xfrm>
          <a:prstGeom prst="rect">
            <a:avLst/>
          </a:prstGeom>
        </p:spPr>
        <p:txBody>
          <a:bodyPr vert="horz" lIns="91440" tIns="45720" rIns="91440" bIns="45720" rtlCol="0" anchor="t">
            <a:normAutofit/>
          </a:bodyPr>
          <a:lstStyle>
            <a:lvl1pPr algn="l">
              <a:defRPr/>
            </a:lvl1pPr>
          </a:lstStyle>
          <a:p>
            <a:r>
              <a:rPr lang="en-US" dirty="0"/>
              <a:t>Further information / Contact us</a:t>
            </a:r>
          </a:p>
        </p:txBody>
      </p:sp>
      <p:sp>
        <p:nvSpPr>
          <p:cNvPr id="8" name="Text Placeholder 13">
            <a:extLst>
              <a:ext uri="{FF2B5EF4-FFF2-40B4-BE49-F238E27FC236}">
                <a16:creationId xmlns:a16="http://schemas.microsoft.com/office/drawing/2014/main" xmlns="" id="{F6911827-FA22-F645-9216-2960098F4197}"/>
              </a:ext>
            </a:extLst>
          </p:cNvPr>
          <p:cNvSpPr>
            <a:spLocks noGrp="1"/>
          </p:cNvSpPr>
          <p:nvPr>
            <p:ph type="body" sz="quarter" idx="11" hasCustomPrompt="1"/>
          </p:nvPr>
        </p:nvSpPr>
        <p:spPr>
          <a:xfrm>
            <a:off x="646113" y="3238752"/>
            <a:ext cx="10955114" cy="439654"/>
          </a:xfrm>
        </p:spPr>
        <p:txBody>
          <a:bodyPr/>
          <a:lstStyle>
            <a:lvl1pPr marL="0" indent="0">
              <a:buClr>
                <a:srgbClr val="254F90"/>
              </a:buClr>
              <a:buFontTx/>
              <a:buNone/>
              <a:defRPr b="1"/>
            </a:lvl1pPr>
          </a:lstStyle>
          <a:p>
            <a:pPr lvl="0"/>
            <a:r>
              <a:rPr lang="en-US" dirty="0"/>
              <a:t>Name Surname</a:t>
            </a:r>
          </a:p>
        </p:txBody>
      </p:sp>
      <p:sp>
        <p:nvSpPr>
          <p:cNvPr id="9" name="Text Placeholder 13">
            <a:extLst>
              <a:ext uri="{FF2B5EF4-FFF2-40B4-BE49-F238E27FC236}">
                <a16:creationId xmlns:a16="http://schemas.microsoft.com/office/drawing/2014/main" xmlns="" id="{3DEBF085-F5D1-7241-BB29-FD37D9364AC2}"/>
              </a:ext>
            </a:extLst>
          </p:cNvPr>
          <p:cNvSpPr>
            <a:spLocks noGrp="1"/>
          </p:cNvSpPr>
          <p:nvPr>
            <p:ph type="body" sz="quarter" idx="12" hasCustomPrompt="1"/>
          </p:nvPr>
        </p:nvSpPr>
        <p:spPr>
          <a:xfrm>
            <a:off x="645460" y="3792203"/>
            <a:ext cx="10955114" cy="439654"/>
          </a:xfrm>
        </p:spPr>
        <p:txBody>
          <a:bodyPr/>
          <a:lstStyle>
            <a:lvl1pPr marL="0" indent="0">
              <a:buClr>
                <a:srgbClr val="254F90"/>
              </a:buClr>
              <a:buFontTx/>
              <a:buNone/>
              <a:defRPr/>
            </a:lvl1pPr>
          </a:lstStyle>
          <a:p>
            <a:pPr lvl="0"/>
            <a:r>
              <a:rPr lang="en-US" dirty="0"/>
              <a:t>Phone: (02) </a:t>
            </a:r>
            <a:r>
              <a:rPr lang="en-US" dirty="0" err="1"/>
              <a:t>xxxx</a:t>
            </a:r>
            <a:r>
              <a:rPr lang="en-US" dirty="0"/>
              <a:t> </a:t>
            </a:r>
            <a:r>
              <a:rPr lang="en-US" dirty="0" err="1"/>
              <a:t>xxxx</a:t>
            </a:r>
            <a:endParaRPr lang="en-US" dirty="0"/>
          </a:p>
        </p:txBody>
      </p:sp>
      <p:sp>
        <p:nvSpPr>
          <p:cNvPr id="10" name="Text Placeholder 13">
            <a:extLst>
              <a:ext uri="{FF2B5EF4-FFF2-40B4-BE49-F238E27FC236}">
                <a16:creationId xmlns:a16="http://schemas.microsoft.com/office/drawing/2014/main" xmlns="" id="{71225068-2FD7-C14E-87DD-8A6DF76A5922}"/>
              </a:ext>
            </a:extLst>
          </p:cNvPr>
          <p:cNvSpPr>
            <a:spLocks noGrp="1"/>
          </p:cNvSpPr>
          <p:nvPr>
            <p:ph type="body" sz="quarter" idx="13" hasCustomPrompt="1"/>
          </p:nvPr>
        </p:nvSpPr>
        <p:spPr>
          <a:xfrm>
            <a:off x="645460" y="4340223"/>
            <a:ext cx="10955114" cy="439654"/>
          </a:xfrm>
        </p:spPr>
        <p:txBody>
          <a:bodyPr/>
          <a:lstStyle>
            <a:lvl1pPr marL="0" indent="0">
              <a:buClr>
                <a:srgbClr val="254F90"/>
              </a:buClr>
              <a:buFontTx/>
              <a:buNone/>
              <a:defRPr/>
            </a:lvl1pPr>
          </a:lstStyle>
          <a:p>
            <a:pPr lvl="0"/>
            <a:r>
              <a:rPr lang="en-US" dirty="0"/>
              <a:t>Email: </a:t>
            </a:r>
            <a:r>
              <a:rPr lang="en-US" dirty="0" err="1"/>
              <a:t>bizlab@industry.gov.au</a:t>
            </a:r>
            <a:endParaRPr lang="en-US" dirty="0"/>
          </a:p>
        </p:txBody>
      </p:sp>
      <p:sp>
        <p:nvSpPr>
          <p:cNvPr id="11" name="Picture Placeholder 2">
            <a:extLst>
              <a:ext uri="{FF2B5EF4-FFF2-40B4-BE49-F238E27FC236}">
                <a16:creationId xmlns:a16="http://schemas.microsoft.com/office/drawing/2014/main" xmlns="" id="{709D526E-2FF1-9843-B317-84BDBA03E95A}"/>
              </a:ext>
            </a:extLst>
          </p:cNvPr>
          <p:cNvSpPr>
            <a:spLocks noGrp="1"/>
          </p:cNvSpPr>
          <p:nvPr>
            <p:ph type="pic" sz="quarter" idx="14" hasCustomPrompt="1"/>
          </p:nvPr>
        </p:nvSpPr>
        <p:spPr>
          <a:xfrm>
            <a:off x="645461" y="1327463"/>
            <a:ext cx="3380439" cy="1695892"/>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314943456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No dots 1-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1" name="Text Placeholder 13">
            <a:extLst>
              <a:ext uri="{FF2B5EF4-FFF2-40B4-BE49-F238E27FC236}">
                <a16:creationId xmlns:a16="http://schemas.microsoft.com/office/drawing/2014/main" xmlns="" id="{27BDBD3F-FAC0-6242-A721-D846F1A5EF73}"/>
              </a:ext>
            </a:extLst>
          </p:cNvPr>
          <p:cNvSpPr>
            <a:spLocks noGrp="1"/>
          </p:cNvSpPr>
          <p:nvPr>
            <p:ph type="body" sz="quarter" idx="11"/>
          </p:nvPr>
        </p:nvSpPr>
        <p:spPr>
          <a:xfrm>
            <a:off x="646113" y="1262146"/>
            <a:ext cx="10955114"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213004150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No dots 2-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5" name="Text Placeholder 13">
            <a:extLst>
              <a:ext uri="{FF2B5EF4-FFF2-40B4-BE49-F238E27FC236}">
                <a16:creationId xmlns:a16="http://schemas.microsoft.com/office/drawing/2014/main" xmlns="" id="{9B6FF730-DF18-D140-922C-7F26BF907F06}"/>
              </a:ext>
            </a:extLst>
          </p:cNvPr>
          <p:cNvSpPr>
            <a:spLocks noGrp="1"/>
          </p:cNvSpPr>
          <p:nvPr>
            <p:ph type="body" sz="quarter" idx="11"/>
          </p:nvPr>
        </p:nvSpPr>
        <p:spPr>
          <a:xfrm>
            <a:off x="646113" y="1262146"/>
            <a:ext cx="5206047"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6" name="Text Placeholder 13">
            <a:extLst>
              <a:ext uri="{FF2B5EF4-FFF2-40B4-BE49-F238E27FC236}">
                <a16:creationId xmlns:a16="http://schemas.microsoft.com/office/drawing/2014/main" xmlns="" id="{5469B53A-647D-BB40-BFF1-EAF5CBB73447}"/>
              </a:ext>
            </a:extLst>
          </p:cNvPr>
          <p:cNvSpPr>
            <a:spLocks noGrp="1"/>
          </p:cNvSpPr>
          <p:nvPr>
            <p:ph type="body" sz="quarter" idx="12"/>
          </p:nvPr>
        </p:nvSpPr>
        <p:spPr>
          <a:xfrm>
            <a:off x="6394527" y="1262147"/>
            <a:ext cx="52060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2332600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2333985" y="503323"/>
            <a:ext cx="8608645" cy="549275"/>
          </a:xfrm>
          <a:prstGeom prst="rect">
            <a:avLst/>
          </a:prstGeom>
        </p:spPr>
        <p:txBody>
          <a:bodyPr vert="horz" lIns="91440" tIns="45720" rIns="91440" bIns="45720" rtlCol="0" anchor="t">
            <a:normAutofit/>
          </a:bodyPr>
          <a:lstStyle>
            <a:lvl1pPr algn="l">
              <a:defRPr/>
            </a:lvl1pPr>
          </a:lstStyle>
          <a:p>
            <a:r>
              <a:rPr lang="en-US" dirty="0" smtClean="0"/>
              <a:t>Click to edit Master title style</a:t>
            </a:r>
            <a:endParaRPr lang="en-US" dirty="0"/>
          </a:p>
        </p:txBody>
      </p:sp>
      <p:sp>
        <p:nvSpPr>
          <p:cNvPr id="5" name="Text Placeholder 13">
            <a:extLst>
              <a:ext uri="{FF2B5EF4-FFF2-40B4-BE49-F238E27FC236}">
                <a16:creationId xmlns:a16="http://schemas.microsoft.com/office/drawing/2014/main" xmlns="" id="{9B6FF730-DF18-D140-922C-7F26BF907F06}"/>
              </a:ext>
            </a:extLst>
          </p:cNvPr>
          <p:cNvSpPr>
            <a:spLocks noGrp="1"/>
          </p:cNvSpPr>
          <p:nvPr>
            <p:ph type="body" sz="quarter" idx="11"/>
          </p:nvPr>
        </p:nvSpPr>
        <p:spPr>
          <a:xfrm>
            <a:off x="2333985" y="1612798"/>
            <a:ext cx="4639470" cy="4513430"/>
          </a:xfrm>
        </p:spPr>
        <p:txBody>
          <a:bodyPr/>
          <a:lstStyle>
            <a:lvl1pPr marL="342900" indent="-342900">
              <a:buClr>
                <a:srgbClr val="254F90"/>
              </a:buClr>
              <a:buFont typeface="Arial" panose="020B0604020202020204" pitchFamily="34" charset="0"/>
              <a:buChar char="•"/>
              <a:defRPr/>
            </a:lvl1pPr>
          </a:lstStyle>
          <a:p>
            <a:pPr lvl="0"/>
            <a:r>
              <a:rPr lang="en-US" dirty="0" smtClean="0"/>
              <a:t>Click to edit Master text styles</a:t>
            </a:r>
          </a:p>
        </p:txBody>
      </p:sp>
      <p:sp>
        <p:nvSpPr>
          <p:cNvPr id="6" name="Text Placeholder 13">
            <a:extLst>
              <a:ext uri="{FF2B5EF4-FFF2-40B4-BE49-F238E27FC236}">
                <a16:creationId xmlns:a16="http://schemas.microsoft.com/office/drawing/2014/main" xmlns="" id="{5469B53A-647D-BB40-BFF1-EAF5CBB73447}"/>
              </a:ext>
            </a:extLst>
          </p:cNvPr>
          <p:cNvSpPr>
            <a:spLocks noGrp="1"/>
          </p:cNvSpPr>
          <p:nvPr>
            <p:ph type="body" sz="quarter" idx="12"/>
          </p:nvPr>
        </p:nvSpPr>
        <p:spPr>
          <a:xfrm>
            <a:off x="7333673" y="1612798"/>
            <a:ext cx="46695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8885"/>
            <a:ext cx="2447282" cy="2439178"/>
          </a:xfrm>
          <a:prstGeom prst="rect">
            <a:avLst/>
          </a:prstGeom>
        </p:spPr>
      </p:pic>
    </p:spTree>
    <p:extLst>
      <p:ext uri="{BB962C8B-B14F-4D97-AF65-F5344CB8AC3E}">
        <p14:creationId xmlns:p14="http://schemas.microsoft.com/office/powerpoint/2010/main" val="4194829747"/>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No dots 3-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13">
            <a:extLst>
              <a:ext uri="{FF2B5EF4-FFF2-40B4-BE49-F238E27FC236}">
                <a16:creationId xmlns:a16="http://schemas.microsoft.com/office/drawing/2014/main" xmlns="" id="{AB7D9F21-3541-DB4C-A36F-2BA259F1849D}"/>
              </a:ext>
            </a:extLst>
          </p:cNvPr>
          <p:cNvSpPr>
            <a:spLocks noGrp="1"/>
          </p:cNvSpPr>
          <p:nvPr>
            <p:ph type="body" sz="quarter" idx="12"/>
          </p:nvPr>
        </p:nvSpPr>
        <p:spPr>
          <a:xfrm>
            <a:off x="645460" y="1262146"/>
            <a:ext cx="3334216"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9" name="Text Placeholder 13">
            <a:extLst>
              <a:ext uri="{FF2B5EF4-FFF2-40B4-BE49-F238E27FC236}">
                <a16:creationId xmlns:a16="http://schemas.microsoft.com/office/drawing/2014/main" xmlns="" id="{34E92E4E-9FE9-384E-9664-AC2EA75BF51C}"/>
              </a:ext>
            </a:extLst>
          </p:cNvPr>
          <p:cNvSpPr>
            <a:spLocks noGrp="1"/>
          </p:cNvSpPr>
          <p:nvPr>
            <p:ph type="body" sz="quarter" idx="13"/>
          </p:nvPr>
        </p:nvSpPr>
        <p:spPr>
          <a:xfrm>
            <a:off x="8266358" y="1262147"/>
            <a:ext cx="3334216" cy="34368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1" name="Text Placeholder 13">
            <a:extLst>
              <a:ext uri="{FF2B5EF4-FFF2-40B4-BE49-F238E27FC236}">
                <a16:creationId xmlns:a16="http://schemas.microsoft.com/office/drawing/2014/main" xmlns="" id="{3FE24139-D8F6-0241-B425-615D99A87E52}"/>
              </a:ext>
            </a:extLst>
          </p:cNvPr>
          <p:cNvSpPr>
            <a:spLocks noGrp="1"/>
          </p:cNvSpPr>
          <p:nvPr>
            <p:ph type="body" sz="quarter" idx="14"/>
          </p:nvPr>
        </p:nvSpPr>
        <p:spPr>
          <a:xfrm>
            <a:off x="4455255" y="1262146"/>
            <a:ext cx="3334869"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0281504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43E16C4A-5CEA-48CE-9BAB-36A4B77DCDC4}"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66CE1B9-8978-46B6-8274-8621F20CF11F}" type="slidenum">
              <a:rPr lang="en-AU" smtClean="0">
                <a:solidFill>
                  <a:prstClr val="black">
                    <a:tint val="75000"/>
                  </a:prstClr>
                </a:solidFill>
              </a:rPr>
              <a:pPr/>
              <a:t>‹#›</a:t>
            </a:fld>
            <a:endParaRPr lang="en-AU" dirty="0">
              <a:solidFill>
                <a:prstClr val="black">
                  <a:tint val="75000"/>
                </a:prstClr>
              </a:solidFill>
            </a:endParaRPr>
          </a:p>
        </p:txBody>
      </p:sp>
      <p:sp>
        <p:nvSpPr>
          <p:cNvPr id="8" name="Content Placeholder 7"/>
          <p:cNvSpPr>
            <a:spLocks noGrp="1"/>
          </p:cNvSpPr>
          <p:nvPr>
            <p:ph sz="quarter" idx="13"/>
          </p:nvPr>
        </p:nvSpPr>
        <p:spPr>
          <a:xfrm>
            <a:off x="11780838" y="6054725"/>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06536" y="5263939"/>
            <a:ext cx="1094528" cy="1092411"/>
          </a:xfrm>
          <a:prstGeom prst="rect">
            <a:avLst/>
          </a:prstGeom>
        </p:spPr>
      </p:pic>
    </p:spTree>
    <p:extLst>
      <p:ext uri="{BB962C8B-B14F-4D97-AF65-F5344CB8AC3E}">
        <p14:creationId xmlns:p14="http://schemas.microsoft.com/office/powerpoint/2010/main" val="3824169293"/>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No dots picture on RHS">
    <p:spTree>
      <p:nvGrpSpPr>
        <p:cNvPr id="1" name=""/>
        <p:cNvGrpSpPr/>
        <p:nvPr/>
      </p:nvGrpSpPr>
      <p:grpSpPr>
        <a:xfrm>
          <a:off x="0" y="0"/>
          <a:ext cx="0" cy="0"/>
          <a:chOff x="0" y="0"/>
          <a:chExt cx="0" cy="0"/>
        </a:xfrm>
      </p:grpSpPr>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3" name="Picture 2">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5" name="Picture Placeholder 2">
            <a:extLst>
              <a:ext uri="{FF2B5EF4-FFF2-40B4-BE49-F238E27FC236}">
                <a16:creationId xmlns:a16="http://schemas.microsoft.com/office/drawing/2014/main" xmlns="" id="{6AA76BB3-7A31-0849-99EC-60D74C3158F1}"/>
              </a:ext>
            </a:extLst>
          </p:cNvPr>
          <p:cNvSpPr>
            <a:spLocks noGrp="1"/>
          </p:cNvSpPr>
          <p:nvPr>
            <p:ph type="pic" sz="quarter" idx="11" hasCustomPrompt="1"/>
          </p:nvPr>
        </p:nvSpPr>
        <p:spPr>
          <a:xfrm>
            <a:off x="6394526" y="1327463"/>
            <a:ext cx="5797473" cy="3333438"/>
          </a:xfrm>
        </p:spPr>
        <p:txBody>
          <a:bodyPr>
            <a:normAutofit/>
          </a:bodyPr>
          <a:lstStyle>
            <a:lvl1pPr>
              <a:defRPr sz="2200"/>
            </a:lvl1pPr>
          </a:lstStyle>
          <a:p>
            <a:r>
              <a:rPr lang="en-US" dirty="0"/>
              <a:t>Insert picture here</a:t>
            </a:r>
          </a:p>
        </p:txBody>
      </p:sp>
      <p:sp>
        <p:nvSpPr>
          <p:cNvPr id="19" name="Text Placeholder 13">
            <a:extLst>
              <a:ext uri="{FF2B5EF4-FFF2-40B4-BE49-F238E27FC236}">
                <a16:creationId xmlns:a16="http://schemas.microsoft.com/office/drawing/2014/main" xmlns="" id="{51B3F044-D522-F844-B96C-197E375BF961}"/>
              </a:ext>
            </a:extLst>
          </p:cNvPr>
          <p:cNvSpPr>
            <a:spLocks noGrp="1"/>
          </p:cNvSpPr>
          <p:nvPr>
            <p:ph type="body" sz="quarter" idx="14"/>
          </p:nvPr>
        </p:nvSpPr>
        <p:spPr>
          <a:xfrm>
            <a:off x="646113" y="1327462"/>
            <a:ext cx="5206048" cy="4908238"/>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899880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No dots picture RHS + 2-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13">
            <a:extLst>
              <a:ext uri="{FF2B5EF4-FFF2-40B4-BE49-F238E27FC236}">
                <a16:creationId xmlns:a16="http://schemas.microsoft.com/office/drawing/2014/main" xmlns="" id="{74CBAA1C-5284-C64E-90C6-372EE0D664DE}"/>
              </a:ext>
            </a:extLst>
          </p:cNvPr>
          <p:cNvSpPr>
            <a:spLocks noGrp="1"/>
          </p:cNvSpPr>
          <p:nvPr>
            <p:ph type="body" sz="quarter" idx="12"/>
          </p:nvPr>
        </p:nvSpPr>
        <p:spPr>
          <a:xfrm>
            <a:off x="645460" y="1262146"/>
            <a:ext cx="3334216"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1" name="Text Placeholder 13">
            <a:extLst>
              <a:ext uri="{FF2B5EF4-FFF2-40B4-BE49-F238E27FC236}">
                <a16:creationId xmlns:a16="http://schemas.microsoft.com/office/drawing/2014/main" xmlns="" id="{946DF8E2-F44D-A643-AD5D-7AF27F5C4794}"/>
              </a:ext>
            </a:extLst>
          </p:cNvPr>
          <p:cNvSpPr>
            <a:spLocks noGrp="1"/>
          </p:cNvSpPr>
          <p:nvPr>
            <p:ph type="body" sz="quarter" idx="14"/>
          </p:nvPr>
        </p:nvSpPr>
        <p:spPr>
          <a:xfrm>
            <a:off x="4455255" y="1262146"/>
            <a:ext cx="3334869"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2" name="Picture Placeholder 2">
            <a:extLst>
              <a:ext uri="{FF2B5EF4-FFF2-40B4-BE49-F238E27FC236}">
                <a16:creationId xmlns:a16="http://schemas.microsoft.com/office/drawing/2014/main" xmlns="" id="{B9D90109-D3AA-3B47-A5D1-04BDD68835D8}"/>
              </a:ext>
            </a:extLst>
          </p:cNvPr>
          <p:cNvSpPr>
            <a:spLocks noGrp="1"/>
          </p:cNvSpPr>
          <p:nvPr>
            <p:ph type="pic" sz="quarter" idx="11" hasCustomPrompt="1"/>
          </p:nvPr>
        </p:nvSpPr>
        <p:spPr>
          <a:xfrm>
            <a:off x="8265703" y="1262146"/>
            <a:ext cx="3926296" cy="3333438"/>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46137229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D4C2FD-E873-984A-8D8D-0C8363CEF83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E39E5E41-B395-0F42-9DCB-79BCA5A3D6B3}"/>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9136BF45-435F-C441-AC14-7D4A9122E5E6}"/>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xmlns="" id="{352DC95F-4397-0548-9E54-7ABD27D70A6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9" name="Picture 8">
            <a:extLst>
              <a:ext uri="{FF2B5EF4-FFF2-40B4-BE49-F238E27FC236}">
                <a16:creationId xmlns:a16="http://schemas.microsoft.com/office/drawing/2014/main" xmlns="" id="{BC3E5C05-DB36-1741-B21C-44FA1CF8FBB6}"/>
              </a:ext>
            </a:extLst>
          </p:cNvPr>
          <p:cNvPicPr>
            <a:picLocks noChangeAspect="1"/>
          </p:cNvPicPr>
          <p:nvPr userDrawn="1"/>
        </p:nvPicPr>
        <p:blipFill>
          <a:blip r:embed="rId3"/>
          <a:stretch>
            <a:fillRect/>
          </a:stretch>
        </p:blipFill>
        <p:spPr>
          <a:xfrm>
            <a:off x="10744200" y="5461000"/>
            <a:ext cx="914400" cy="1295400"/>
          </a:xfrm>
          <a:prstGeom prst="rect">
            <a:avLst/>
          </a:prstGeom>
        </p:spPr>
      </p:pic>
    </p:spTree>
    <p:extLst>
      <p:ext uri="{BB962C8B-B14F-4D97-AF65-F5344CB8AC3E}">
        <p14:creationId xmlns:p14="http://schemas.microsoft.com/office/powerpoint/2010/main" val="60453100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125315144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9C84322-2FC4-4956-B6DE-321E98F0D629}" type="datetime1">
              <a:rPr lang="en-AU" smtClean="0"/>
              <a:t>24/03/2020</a:t>
            </a:fld>
            <a:endParaRPr lang="en-AU"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AU"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29F5579-5D8D-4B3E-A2F7-5D0CA39E3935}" type="slidenum">
              <a:rPr lang="en-AU" smtClean="0"/>
              <a:t>‹#›</a:t>
            </a:fld>
            <a:endParaRPr lang="en-AU" dirty="0"/>
          </a:p>
        </p:txBody>
      </p:sp>
    </p:spTree>
    <p:extLst>
      <p:ext uri="{BB962C8B-B14F-4D97-AF65-F5344CB8AC3E}">
        <p14:creationId xmlns:p14="http://schemas.microsoft.com/office/powerpoint/2010/main" val="272124068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x" preserve="1">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916400" y="711233"/>
            <a:ext cx="10609600" cy="699600"/>
          </a:xfrm>
          <a:prstGeom prst="rect">
            <a:avLst/>
          </a:prstGeom>
        </p:spPr>
        <p:txBody>
          <a:bodyPr lIns="91425" tIns="91425" rIns="91425" bIns="91425" anchor="t" anchorCtr="0"/>
          <a:lstStyle>
            <a:lvl1pPr lvl="0">
              <a:spcBef>
                <a:spcPts val="0"/>
              </a:spcBef>
              <a:buFont typeface="Arvo"/>
              <a:defRPr b="1">
                <a:latin typeface="Arvo"/>
                <a:ea typeface="Arvo"/>
                <a:cs typeface="Arvo"/>
                <a:sym typeface="Arvo"/>
              </a:defRPr>
            </a:lvl1pPr>
            <a:lvl2pPr lvl="1">
              <a:spcBef>
                <a:spcPts val="0"/>
              </a:spcBef>
              <a:buFont typeface="Arvo"/>
              <a:defRPr b="1">
                <a:latin typeface="Arvo"/>
                <a:ea typeface="Arvo"/>
                <a:cs typeface="Arvo"/>
                <a:sym typeface="Arvo"/>
              </a:defRPr>
            </a:lvl2pPr>
            <a:lvl3pPr lvl="2">
              <a:spcBef>
                <a:spcPts val="0"/>
              </a:spcBef>
              <a:buFont typeface="Arvo"/>
              <a:defRPr b="1">
                <a:latin typeface="Arvo"/>
                <a:ea typeface="Arvo"/>
                <a:cs typeface="Arvo"/>
                <a:sym typeface="Arvo"/>
              </a:defRPr>
            </a:lvl3pPr>
            <a:lvl4pPr lvl="3">
              <a:spcBef>
                <a:spcPts val="0"/>
              </a:spcBef>
              <a:buFont typeface="Arvo"/>
              <a:defRPr b="1">
                <a:latin typeface="Arvo"/>
                <a:ea typeface="Arvo"/>
                <a:cs typeface="Arvo"/>
                <a:sym typeface="Arvo"/>
              </a:defRPr>
            </a:lvl4pPr>
            <a:lvl5pPr lvl="4">
              <a:spcBef>
                <a:spcPts val="0"/>
              </a:spcBef>
              <a:buFont typeface="Arvo"/>
              <a:defRPr b="1">
                <a:latin typeface="Arvo"/>
                <a:ea typeface="Arvo"/>
                <a:cs typeface="Arvo"/>
                <a:sym typeface="Arvo"/>
              </a:defRPr>
            </a:lvl5pPr>
            <a:lvl6pPr lvl="5">
              <a:spcBef>
                <a:spcPts val="0"/>
              </a:spcBef>
              <a:buFont typeface="Arvo"/>
              <a:defRPr b="1">
                <a:latin typeface="Arvo"/>
                <a:ea typeface="Arvo"/>
                <a:cs typeface="Arvo"/>
                <a:sym typeface="Arvo"/>
              </a:defRPr>
            </a:lvl6pPr>
            <a:lvl7pPr lvl="6">
              <a:spcBef>
                <a:spcPts val="0"/>
              </a:spcBef>
              <a:buFont typeface="Arvo"/>
              <a:defRPr b="1">
                <a:latin typeface="Arvo"/>
                <a:ea typeface="Arvo"/>
                <a:cs typeface="Arvo"/>
                <a:sym typeface="Arvo"/>
              </a:defRPr>
            </a:lvl7pPr>
            <a:lvl8pPr lvl="7">
              <a:spcBef>
                <a:spcPts val="0"/>
              </a:spcBef>
              <a:buFont typeface="Arvo"/>
              <a:defRPr b="1">
                <a:latin typeface="Arvo"/>
                <a:ea typeface="Arvo"/>
                <a:cs typeface="Arvo"/>
                <a:sym typeface="Arvo"/>
              </a:defRPr>
            </a:lvl8pPr>
            <a:lvl9pPr lvl="8">
              <a:spcBef>
                <a:spcPts val="0"/>
              </a:spcBef>
              <a:buFont typeface="Arvo"/>
              <a:defRPr b="1">
                <a:latin typeface="Arvo"/>
                <a:ea typeface="Arvo"/>
                <a:cs typeface="Arvo"/>
                <a:sym typeface="Arvo"/>
              </a:defRPr>
            </a:lvl9pPr>
          </a:lstStyle>
          <a:p>
            <a:endParaRPr/>
          </a:p>
        </p:txBody>
      </p:sp>
      <p:sp>
        <p:nvSpPr>
          <p:cNvPr id="18" name="Shape 18"/>
          <p:cNvSpPr txBox="1">
            <a:spLocks noGrp="1"/>
          </p:cNvSpPr>
          <p:nvPr>
            <p:ph type="body" idx="1"/>
          </p:nvPr>
        </p:nvSpPr>
        <p:spPr>
          <a:xfrm>
            <a:off x="916400" y="1536633"/>
            <a:ext cx="10860000" cy="4555200"/>
          </a:xfrm>
          <a:prstGeom prst="rect">
            <a:avLst/>
          </a:prstGeom>
        </p:spPr>
        <p:txBody>
          <a:bodyPr lIns="91425" tIns="91425" rIns="91425" bIns="91425" anchor="t" anchorCtr="0"/>
          <a:lstStyle>
            <a:lvl1pPr lvl="0">
              <a:spcBef>
                <a:spcPts val="0"/>
              </a:spcBef>
              <a:buSzPct val="100000"/>
              <a:buFont typeface="Proxima Nova"/>
              <a:defRPr sz="1867">
                <a:latin typeface="Proxima Nova"/>
                <a:ea typeface="Proxima Nova"/>
                <a:cs typeface="Proxima Nova"/>
                <a:sym typeface="Proxima Nova"/>
              </a:defRPr>
            </a:lvl1pPr>
            <a:lvl2pPr lvl="1">
              <a:spcBef>
                <a:spcPts val="0"/>
              </a:spcBef>
              <a:buFont typeface="Proxima Nova"/>
              <a:defRPr>
                <a:latin typeface="Proxima Nova"/>
                <a:ea typeface="Proxima Nova"/>
                <a:cs typeface="Proxima Nova"/>
                <a:sym typeface="Proxima Nova"/>
              </a:defRPr>
            </a:lvl2pPr>
            <a:lvl3pPr lvl="2">
              <a:spcBef>
                <a:spcPts val="0"/>
              </a:spcBef>
              <a:buFont typeface="Proxima Nova"/>
              <a:defRPr>
                <a:latin typeface="Proxima Nova"/>
                <a:ea typeface="Proxima Nova"/>
                <a:cs typeface="Proxima Nova"/>
                <a:sym typeface="Proxima Nova"/>
              </a:defRPr>
            </a:lvl3pPr>
            <a:lvl4pPr lvl="3">
              <a:spcBef>
                <a:spcPts val="0"/>
              </a:spcBef>
              <a:buFont typeface="Proxima Nova"/>
              <a:defRPr>
                <a:latin typeface="Proxima Nova"/>
                <a:ea typeface="Proxima Nova"/>
                <a:cs typeface="Proxima Nova"/>
                <a:sym typeface="Proxima Nova"/>
              </a:defRPr>
            </a:lvl4pPr>
            <a:lvl5pPr lvl="4">
              <a:spcBef>
                <a:spcPts val="0"/>
              </a:spcBef>
              <a:buFont typeface="Proxima Nova"/>
              <a:defRPr>
                <a:latin typeface="Proxima Nova"/>
                <a:ea typeface="Proxima Nova"/>
                <a:cs typeface="Proxima Nova"/>
                <a:sym typeface="Proxima Nova"/>
              </a:defRPr>
            </a:lvl5pPr>
            <a:lvl6pPr lvl="5">
              <a:spcBef>
                <a:spcPts val="0"/>
              </a:spcBef>
              <a:buFont typeface="Proxima Nova"/>
              <a:defRPr>
                <a:latin typeface="Proxima Nova"/>
                <a:ea typeface="Proxima Nova"/>
                <a:cs typeface="Proxima Nova"/>
                <a:sym typeface="Proxima Nova"/>
              </a:defRPr>
            </a:lvl6pPr>
            <a:lvl7pPr lvl="6">
              <a:spcBef>
                <a:spcPts val="0"/>
              </a:spcBef>
              <a:buFont typeface="Proxima Nova"/>
              <a:defRPr>
                <a:latin typeface="Proxima Nova"/>
                <a:ea typeface="Proxima Nova"/>
                <a:cs typeface="Proxima Nova"/>
                <a:sym typeface="Proxima Nova"/>
              </a:defRPr>
            </a:lvl7pPr>
            <a:lvl8pPr lvl="7">
              <a:spcBef>
                <a:spcPts val="0"/>
              </a:spcBef>
              <a:buFont typeface="Proxima Nova"/>
              <a:defRPr>
                <a:latin typeface="Proxima Nova"/>
                <a:ea typeface="Proxima Nova"/>
                <a:cs typeface="Proxima Nova"/>
                <a:sym typeface="Proxima Nova"/>
              </a:defRPr>
            </a:lvl8pPr>
            <a:lvl9pPr lvl="8">
              <a:spcBef>
                <a:spcPts val="0"/>
              </a:spcBef>
              <a:buFont typeface="Proxima Nova"/>
              <a:defRPr>
                <a:latin typeface="Proxima Nova"/>
                <a:ea typeface="Proxima Nova"/>
                <a:cs typeface="Proxima Nova"/>
                <a:sym typeface="Proxima Nova"/>
              </a:defRPr>
            </a:lvl9pPr>
          </a:lstStyle>
          <a:p>
            <a:endParaRPr/>
          </a:p>
        </p:txBody>
      </p:sp>
      <p:sp>
        <p:nvSpPr>
          <p:cNvPr id="19" name="Shape 19"/>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mtClean="0"/>
              <a:pPr/>
              <a:t>‹#›</a:t>
            </a:fld>
            <a:endParaRPr lang="en"/>
          </a:p>
        </p:txBody>
      </p:sp>
    </p:spTree>
    <p:extLst>
      <p:ext uri="{BB962C8B-B14F-4D97-AF65-F5344CB8AC3E}">
        <p14:creationId xmlns:p14="http://schemas.microsoft.com/office/powerpoint/2010/main" val="362504342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Reflection">
    <p:spTree>
      <p:nvGrpSpPr>
        <p:cNvPr id="1" name=""/>
        <p:cNvGrpSpPr/>
        <p:nvPr/>
      </p:nvGrpSpPr>
      <p:grpSpPr>
        <a:xfrm>
          <a:off x="0" y="0"/>
          <a:ext cx="0" cy="0"/>
          <a:chOff x="0" y="0"/>
          <a:chExt cx="0" cy="0"/>
        </a:xfrm>
      </p:grpSpPr>
      <p:sp>
        <p:nvSpPr>
          <p:cNvPr id="4" name="Date Placeholder 6"/>
          <p:cNvSpPr>
            <a:spLocks noGrp="1"/>
          </p:cNvSpPr>
          <p:nvPr>
            <p:ph type="dt" sz="half" idx="10"/>
          </p:nvPr>
        </p:nvSpPr>
        <p:spPr>
          <a:xfrm>
            <a:off x="1096963" y="6459538"/>
            <a:ext cx="2473325" cy="365125"/>
          </a:xfrm>
          <a:prstGeom prst="rect">
            <a:avLst/>
          </a:prstGeom>
        </p:spPr>
        <p:txBody>
          <a:bodyPr/>
          <a:lstStyle>
            <a:lvl1pPr>
              <a:defRPr/>
            </a:lvl1pPr>
          </a:lstStyle>
          <a:p>
            <a:pPr>
              <a:defRPr/>
            </a:pPr>
            <a:fld id="{E13E7C51-0D71-43CC-8593-75025E9962EB}" type="datetimeFigureOut">
              <a:rPr lang="en-AU"/>
              <a:pPr>
                <a:defRPr/>
              </a:pPr>
              <a:t>24/03/2020</a:t>
            </a:fld>
            <a:endParaRPr lang="en-AU"/>
          </a:p>
        </p:txBody>
      </p:sp>
      <p:sp>
        <p:nvSpPr>
          <p:cNvPr id="5" name="Footer Placeholder 7"/>
          <p:cNvSpPr>
            <a:spLocks noGrp="1"/>
          </p:cNvSpPr>
          <p:nvPr>
            <p:ph type="ftr" sz="quarter" idx="11"/>
          </p:nvPr>
        </p:nvSpPr>
        <p:spPr>
          <a:xfrm>
            <a:off x="3686175" y="6459538"/>
            <a:ext cx="4822825" cy="365125"/>
          </a:xfrm>
          <a:prstGeom prst="rect">
            <a:avLst/>
          </a:prstGeom>
        </p:spPr>
        <p:txBody>
          <a:bodyPr/>
          <a:lstStyle>
            <a:lvl1pPr>
              <a:defRPr>
                <a:solidFill>
                  <a:srgbClr val="FFFFFF"/>
                </a:solidFill>
              </a:defRPr>
            </a:lvl1pPr>
          </a:lstStyle>
          <a:p>
            <a:pPr>
              <a:defRPr/>
            </a:pPr>
            <a:endParaRPr lang="en-AU"/>
          </a:p>
        </p:txBody>
      </p:sp>
      <p:sp>
        <p:nvSpPr>
          <p:cNvPr id="6" name="Slide Number Placeholder 8"/>
          <p:cNvSpPr>
            <a:spLocks noGrp="1"/>
          </p:cNvSpPr>
          <p:nvPr>
            <p:ph type="sldNum" sz="quarter" idx="12"/>
          </p:nvPr>
        </p:nvSpPr>
        <p:spPr>
          <a:xfrm>
            <a:off x="9901238" y="6459538"/>
            <a:ext cx="1311275" cy="365125"/>
          </a:xfrm>
          <a:prstGeom prst="rect">
            <a:avLst/>
          </a:prstGeom>
        </p:spPr>
        <p:txBody>
          <a:bodyPr/>
          <a:lstStyle>
            <a:lvl1pPr>
              <a:defRPr/>
            </a:lvl1pPr>
          </a:lstStyle>
          <a:p>
            <a:pPr>
              <a:defRPr/>
            </a:pPr>
            <a:fld id="{CCFF7AE8-82D5-4318-B009-9C578A0FDDCD}" type="slidenum">
              <a:rPr lang="en-AU"/>
              <a:pPr>
                <a:defRPr/>
              </a:pPr>
              <a:t>‹#›</a:t>
            </a:fld>
            <a:endParaRPr lang="en-AU"/>
          </a:p>
        </p:txBody>
      </p:sp>
      <p:pic>
        <p:nvPicPr>
          <p:cNvPr id="7" name="Picture 6">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3"/>
          <p:cNvSpPr>
            <a:spLocks noGrp="1"/>
          </p:cNvSpPr>
          <p:nvPr>
            <p:ph type="body" sz="quarter" idx="4294967295"/>
          </p:nvPr>
        </p:nvSpPr>
        <p:spPr>
          <a:xfrm>
            <a:off x="2483318" y="1478479"/>
            <a:ext cx="8999621" cy="952500"/>
          </a:xfrm>
          <a:noFill/>
        </p:spPr>
        <p:txBody>
          <a:bodyPr>
            <a:noAutofit/>
          </a:bodyPr>
          <a:lstStyle/>
          <a:p>
            <a:pPr marL="0" indent="0">
              <a:buNone/>
            </a:pPr>
            <a:endParaRPr lang="en-AU" dirty="0"/>
          </a:p>
        </p:txBody>
      </p:sp>
      <p:sp>
        <p:nvSpPr>
          <p:cNvPr id="9" name="Text Placeholder 3"/>
          <p:cNvSpPr txBox="1">
            <a:spLocks/>
          </p:cNvSpPr>
          <p:nvPr userDrawn="1"/>
        </p:nvSpPr>
        <p:spPr>
          <a:xfrm>
            <a:off x="741145"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smtClean="0"/>
          </a:p>
          <a:p>
            <a:pPr marL="0" indent="0">
              <a:lnSpc>
                <a:spcPct val="100000"/>
              </a:lnSpc>
              <a:spcBef>
                <a:spcPts val="0"/>
              </a:spcBef>
              <a:buNone/>
            </a:pPr>
            <a:endParaRPr lang="en-AU" b="1" dirty="0" smtClean="0"/>
          </a:p>
        </p:txBody>
      </p:sp>
      <p:sp>
        <p:nvSpPr>
          <p:cNvPr id="10" name="Text Placeholder 3"/>
          <p:cNvSpPr txBox="1">
            <a:spLocks/>
          </p:cNvSpPr>
          <p:nvPr userDrawn="1"/>
        </p:nvSpPr>
        <p:spPr>
          <a:xfrm>
            <a:off x="6380599"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a:p>
          <a:p>
            <a:pPr marL="0" indent="0">
              <a:lnSpc>
                <a:spcPct val="100000"/>
              </a:lnSpc>
              <a:spcBef>
                <a:spcPts val="0"/>
              </a:spcBef>
              <a:buNone/>
            </a:pPr>
            <a:endParaRPr lang="en-AU" dirty="0"/>
          </a:p>
        </p:txBody>
      </p:sp>
      <p:sp>
        <p:nvSpPr>
          <p:cNvPr id="11" name="Text Placeholder 3"/>
          <p:cNvSpPr txBox="1">
            <a:spLocks/>
          </p:cNvSpPr>
          <p:nvPr userDrawn="1"/>
        </p:nvSpPr>
        <p:spPr>
          <a:xfrm>
            <a:off x="634983" y="2563813"/>
            <a:ext cx="1710832" cy="497021"/>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AU" sz="2800" b="1" dirty="0"/>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2936" y="998314"/>
            <a:ext cx="1054925" cy="1054925"/>
          </a:xfrm>
          <a:prstGeom prst="rect">
            <a:avLst/>
          </a:prstGeom>
        </p:spPr>
      </p:pic>
    </p:spTree>
    <p:extLst>
      <p:ext uri="{BB962C8B-B14F-4D97-AF65-F5344CB8AC3E}">
        <p14:creationId xmlns:p14="http://schemas.microsoft.com/office/powerpoint/2010/main" val="2558288764"/>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394B914D-5D3E-4089-839D-730AEDC16CCE}" type="datetime1">
              <a:rPr lang="en-AU" smtClean="0"/>
              <a:t>24/03/2020</a:t>
            </a:fld>
            <a:endParaRPr lang="en-AU" dirty="0"/>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AU"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529F5579-5D8D-4B3E-A2F7-5D0CA39E3935}" type="slidenum">
              <a:rPr lang="en-AU" smtClean="0"/>
              <a:t>‹#›</a:t>
            </a:fld>
            <a:endParaRPr lang="en-AU" dirty="0"/>
          </a:p>
        </p:txBody>
      </p:sp>
    </p:spTree>
    <p:extLst>
      <p:ext uri="{BB962C8B-B14F-4D97-AF65-F5344CB8AC3E}">
        <p14:creationId xmlns:p14="http://schemas.microsoft.com/office/powerpoint/2010/main" val="249777359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 column grid">
    <p:spTree>
      <p:nvGrpSpPr>
        <p:cNvPr id="1" name=""/>
        <p:cNvGrpSpPr/>
        <p:nvPr/>
      </p:nvGrpSpPr>
      <p:grpSpPr>
        <a:xfrm>
          <a:off x="0" y="0"/>
          <a:ext cx="0" cy="0"/>
          <a:chOff x="0" y="0"/>
          <a:chExt cx="0" cy="0"/>
        </a:xfrm>
      </p:grpSpPr>
      <p:sp>
        <p:nvSpPr>
          <p:cNvPr id="2" name="Title 1"/>
          <p:cNvSpPr>
            <a:spLocks noGrp="1"/>
          </p:cNvSpPr>
          <p:nvPr>
            <p:ph type="title"/>
          </p:nvPr>
        </p:nvSpPr>
        <p:spPr>
          <a:xfrm>
            <a:off x="605368" y="806026"/>
            <a:ext cx="10979149"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605368"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4327103"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2"/>
          </p:nvPr>
        </p:nvSpPr>
        <p:spPr>
          <a:xfrm>
            <a:off x="8048837"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4"/>
          </p:nvPr>
        </p:nvSpPr>
        <p:spPr>
          <a:xfrm>
            <a:off x="605368" y="320040"/>
            <a:ext cx="10979149" cy="213360"/>
          </a:xfrm>
        </p:spPr>
        <p:txBody>
          <a:bodyPr/>
          <a:lstStyle>
            <a:lvl1pPr>
              <a:buNone/>
              <a:defRPr sz="1200">
                <a:solidFill>
                  <a:srgbClr val="F30617"/>
                </a:solidFill>
              </a:defRPr>
            </a:lvl1pPr>
            <a:lvl2pPr>
              <a:buNone/>
              <a:defRPr sz="1000">
                <a:solidFill>
                  <a:srgbClr val="F30617"/>
                </a:solidFill>
              </a:defRPr>
            </a:lvl2pPr>
            <a:lvl3pPr>
              <a:buNone/>
              <a:defRPr sz="1000">
                <a:solidFill>
                  <a:srgbClr val="F30617"/>
                </a:solidFill>
              </a:defRPr>
            </a:lvl3pPr>
            <a:lvl4pPr>
              <a:buNone/>
              <a:defRPr sz="1000">
                <a:solidFill>
                  <a:srgbClr val="F30617"/>
                </a:solidFill>
              </a:defRPr>
            </a:lvl4pPr>
            <a:lvl5pPr>
              <a:buNone/>
              <a:defRPr sz="1000">
                <a:solidFill>
                  <a:srgbClr val="F30617"/>
                </a:solidFill>
              </a:defRPr>
            </a:lvl5pPr>
          </a:lstStyle>
          <a:p>
            <a:pPr lvl="0"/>
            <a:r>
              <a:rPr lang="en-US" smtClean="0"/>
              <a:t>Click to edit Master text styles</a:t>
            </a:r>
          </a:p>
        </p:txBody>
      </p:sp>
    </p:spTree>
    <p:extLst>
      <p:ext uri="{BB962C8B-B14F-4D97-AF65-F5344CB8AC3E}">
        <p14:creationId xmlns:p14="http://schemas.microsoft.com/office/powerpoint/2010/main" val="961185414"/>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083794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A3883C5-C667-4EDC-B801-5946AB58EF1D}"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66CE1B9-8978-46B6-8274-8621F20CF11F}" type="slidenum">
              <a:rPr lang="en-AU" smtClean="0">
                <a:solidFill>
                  <a:prstClr val="black">
                    <a:tint val="75000"/>
                  </a:prstClr>
                </a:solidFill>
              </a:rPr>
              <a:pPr/>
              <a:t>‹#›</a:t>
            </a:fld>
            <a:endParaRPr lang="en-AU" dirty="0">
              <a:solidFill>
                <a:prstClr val="black">
                  <a:tint val="75000"/>
                </a:prstClr>
              </a:solidFill>
            </a:endParaRPr>
          </a:p>
        </p:txBody>
      </p:sp>
      <p:sp>
        <p:nvSpPr>
          <p:cNvPr id="8" name="Content Placeholder 7"/>
          <p:cNvSpPr>
            <a:spLocks noGrp="1"/>
          </p:cNvSpPr>
          <p:nvPr>
            <p:ph sz="quarter" idx="13"/>
          </p:nvPr>
        </p:nvSpPr>
        <p:spPr>
          <a:xfrm>
            <a:off x="11780838" y="6054725"/>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06536" y="5263939"/>
            <a:ext cx="1094528" cy="1092411"/>
          </a:xfrm>
          <a:prstGeom prst="rect">
            <a:avLst/>
          </a:prstGeom>
        </p:spPr>
      </p:pic>
    </p:spTree>
    <p:extLst>
      <p:ext uri="{BB962C8B-B14F-4D97-AF65-F5344CB8AC3E}">
        <p14:creationId xmlns:p14="http://schemas.microsoft.com/office/powerpoint/2010/main" val="3735766225"/>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5507455"/>
            <a:ext cx="9018947" cy="774076"/>
          </a:xfrm>
          <a:prstGeom prst="rect">
            <a:avLst/>
          </a:prstGeom>
        </p:spPr>
        <p:txBody>
          <a:bodyPr/>
          <a:lstStyle>
            <a:lvl1pPr marL="0" indent="0" algn="l">
              <a:buNone/>
              <a:defRPr sz="3600">
                <a:solidFill>
                  <a:schemeClr val="tx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AU" dirty="0"/>
          </a:p>
        </p:txBody>
      </p:sp>
    </p:spTree>
    <p:extLst>
      <p:ext uri="{BB962C8B-B14F-4D97-AF65-F5344CB8AC3E}">
        <p14:creationId xmlns:p14="http://schemas.microsoft.com/office/powerpoint/2010/main" val="14568915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hapter Header pink">
    <p:spTree>
      <p:nvGrpSpPr>
        <p:cNvPr id="1" name=""/>
        <p:cNvGrpSpPr/>
        <p:nvPr/>
      </p:nvGrpSpPr>
      <p:grpSpPr>
        <a:xfrm>
          <a:off x="0" y="0"/>
          <a:ext cx="0" cy="0"/>
          <a:chOff x="0" y="0"/>
          <a:chExt cx="0" cy="0"/>
        </a:xfrm>
      </p:grpSpPr>
      <p:sp>
        <p:nvSpPr>
          <p:cNvPr id="2" name="Title 1"/>
          <p:cNvSpPr>
            <a:spLocks noGrp="1"/>
          </p:cNvSpPr>
          <p:nvPr>
            <p:ph type="title"/>
          </p:nvPr>
        </p:nvSpPr>
        <p:spPr>
          <a:xfrm>
            <a:off x="608578" y="4140201"/>
            <a:ext cx="8234885" cy="1695849"/>
          </a:xfrm>
        </p:spPr>
        <p:txBody>
          <a:bodyPr wrap="square">
            <a:spAutoFit/>
          </a:bodyPr>
          <a:lstStyle>
            <a:lvl1pPr>
              <a:defRPr sz="5800" kern="100" spc="-200" baseline="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934339534"/>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Graphic elem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Tree>
    <p:extLst>
      <p:ext uri="{BB962C8B-B14F-4D97-AF65-F5344CB8AC3E}">
        <p14:creationId xmlns:p14="http://schemas.microsoft.com/office/powerpoint/2010/main" val="189867553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36706BD1-52BC-465A-A372-A346F91D7B04}" type="datetime1">
              <a:rPr lang="en-AU" smtClean="0">
                <a:solidFill>
                  <a:prstClr val="black">
                    <a:tint val="75000"/>
                  </a:prstClr>
                </a:solidFill>
              </a:rPr>
              <a:pPr/>
              <a:t>24/03/2020</a:t>
            </a:fld>
            <a:endParaRPr lang="en-AU" dirty="0">
              <a:solidFill>
                <a:prstClr val="black">
                  <a:tint val="75000"/>
                </a:prstClr>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AU" dirty="0">
              <a:solidFill>
                <a:prstClr val="black">
                  <a:tint val="75000"/>
                </a:prstClr>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33053889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25358682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379596102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37673371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AU"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364295044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AU"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51652672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AU"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2676906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3383C37-FB9A-4FA1-B7DB-FF95229B52C4}"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66CE1B9-8978-46B6-8274-8621F20CF11F}" type="slidenum">
              <a:rPr lang="en-AU" smtClean="0">
                <a:solidFill>
                  <a:prstClr val="black">
                    <a:tint val="75000"/>
                  </a:prstClr>
                </a:solidFill>
              </a:rPr>
              <a:pPr/>
              <a:t>‹#›</a:t>
            </a:fld>
            <a:endParaRPr lang="en-AU" dirty="0">
              <a:solidFill>
                <a:prstClr val="black">
                  <a:tint val="75000"/>
                </a:prstClr>
              </a:solidFill>
            </a:endParaRPr>
          </a:p>
        </p:txBody>
      </p:sp>
      <p:sp>
        <p:nvSpPr>
          <p:cNvPr id="8" name="Content Placeholder 7"/>
          <p:cNvSpPr>
            <a:spLocks noGrp="1"/>
          </p:cNvSpPr>
          <p:nvPr>
            <p:ph sz="quarter" idx="13"/>
          </p:nvPr>
        </p:nvSpPr>
        <p:spPr>
          <a:xfrm>
            <a:off x="11780838" y="6054725"/>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19520" y="5459751"/>
            <a:ext cx="1094528" cy="1092411"/>
          </a:xfrm>
          <a:prstGeom prst="rect">
            <a:avLst/>
          </a:prstGeom>
        </p:spPr>
      </p:pic>
    </p:spTree>
    <p:extLst>
      <p:ext uri="{BB962C8B-B14F-4D97-AF65-F5344CB8AC3E}">
        <p14:creationId xmlns:p14="http://schemas.microsoft.com/office/powerpoint/2010/main" val="4275452042"/>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AU"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032297439"/>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AU"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31718913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AU"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32120076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21681336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73562491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2FFAFF5-3131-4ED5-BE3B-0E414F89E1B2}"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66CE1B9-8978-46B6-8274-8621F20CF11F}" type="slidenum">
              <a:rPr lang="en-AU" smtClean="0">
                <a:solidFill>
                  <a:prstClr val="black">
                    <a:tint val="75000"/>
                  </a:prstClr>
                </a:solidFill>
              </a:rPr>
              <a:pPr/>
              <a:t>‹#›</a:t>
            </a:fld>
            <a:endParaRPr lang="en-AU" dirty="0">
              <a:solidFill>
                <a:prstClr val="black">
                  <a:tint val="75000"/>
                </a:prstClr>
              </a:solidFill>
            </a:endParaRPr>
          </a:p>
        </p:txBody>
      </p:sp>
      <p:sp>
        <p:nvSpPr>
          <p:cNvPr id="8" name="Content Placeholder 7"/>
          <p:cNvSpPr>
            <a:spLocks noGrp="1"/>
          </p:cNvSpPr>
          <p:nvPr>
            <p:ph sz="quarter" idx="13"/>
          </p:nvPr>
        </p:nvSpPr>
        <p:spPr>
          <a:xfrm>
            <a:off x="11780838" y="6054725"/>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19520" y="5459751"/>
            <a:ext cx="1094528" cy="1092411"/>
          </a:xfrm>
          <a:prstGeom prst="rect">
            <a:avLst/>
          </a:prstGeom>
        </p:spPr>
      </p:pic>
    </p:spTree>
    <p:extLst>
      <p:ext uri="{BB962C8B-B14F-4D97-AF65-F5344CB8AC3E}">
        <p14:creationId xmlns:p14="http://schemas.microsoft.com/office/powerpoint/2010/main" val="318123946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1787BA8-A814-45CE-95FA-034F7C23DF79}"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66CE1B9-8978-46B6-8274-8621F20CF11F}" type="slidenum">
              <a:rPr lang="en-AU" smtClean="0">
                <a:solidFill>
                  <a:prstClr val="black">
                    <a:tint val="75000"/>
                  </a:prstClr>
                </a:solidFill>
              </a:rPr>
              <a:pPr/>
              <a:t>‹#›</a:t>
            </a:fld>
            <a:endParaRPr lang="en-AU" dirty="0">
              <a:solidFill>
                <a:prstClr val="black">
                  <a:tint val="75000"/>
                </a:prstClr>
              </a:solidFill>
            </a:endParaRPr>
          </a:p>
        </p:txBody>
      </p:sp>
      <p:sp>
        <p:nvSpPr>
          <p:cNvPr id="8" name="Content Placeholder 7"/>
          <p:cNvSpPr>
            <a:spLocks noGrp="1"/>
          </p:cNvSpPr>
          <p:nvPr>
            <p:ph sz="quarter" idx="13"/>
          </p:nvPr>
        </p:nvSpPr>
        <p:spPr>
          <a:xfrm>
            <a:off x="11780838" y="6054725"/>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19520" y="5459751"/>
            <a:ext cx="1094528" cy="1092411"/>
          </a:xfrm>
          <a:prstGeom prst="rect">
            <a:avLst/>
          </a:prstGeom>
        </p:spPr>
      </p:pic>
    </p:spTree>
    <p:extLst>
      <p:ext uri="{BB962C8B-B14F-4D97-AF65-F5344CB8AC3E}">
        <p14:creationId xmlns:p14="http://schemas.microsoft.com/office/powerpoint/2010/main" val="69288091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F59A63F-B71B-48E8-979F-6E018FDAC57A}"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66CE1B9-8978-46B6-8274-8621F20CF11F}" type="slidenum">
              <a:rPr lang="en-AU" smtClean="0">
                <a:solidFill>
                  <a:prstClr val="black">
                    <a:tint val="75000"/>
                  </a:prstClr>
                </a:solidFill>
              </a:rPr>
              <a:pPr/>
              <a:t>‹#›</a:t>
            </a:fld>
            <a:endParaRPr lang="en-AU" dirty="0">
              <a:solidFill>
                <a:prstClr val="black">
                  <a:tint val="75000"/>
                </a:prstClr>
              </a:solidFill>
            </a:endParaRPr>
          </a:p>
        </p:txBody>
      </p:sp>
      <p:sp>
        <p:nvSpPr>
          <p:cNvPr id="8" name="Content Placeholder 7"/>
          <p:cNvSpPr>
            <a:spLocks noGrp="1"/>
          </p:cNvSpPr>
          <p:nvPr>
            <p:ph sz="quarter" idx="13"/>
          </p:nvPr>
        </p:nvSpPr>
        <p:spPr>
          <a:xfrm>
            <a:off x="11780838" y="6054725"/>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19520" y="5459751"/>
            <a:ext cx="1094528" cy="1092411"/>
          </a:xfrm>
          <a:prstGeom prst="rect">
            <a:avLst/>
          </a:prstGeom>
        </p:spPr>
      </p:pic>
    </p:spTree>
    <p:extLst>
      <p:ext uri="{BB962C8B-B14F-4D97-AF65-F5344CB8AC3E}">
        <p14:creationId xmlns:p14="http://schemas.microsoft.com/office/powerpoint/2010/main" val="294414997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6EC5B0E9-253C-4884-B469-A4B4D04DF49A}"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66CE1B9-8978-46B6-8274-8621F20CF11F}" type="slidenum">
              <a:rPr lang="en-AU" smtClean="0">
                <a:solidFill>
                  <a:prstClr val="black">
                    <a:tint val="75000"/>
                  </a:prstClr>
                </a:solidFill>
              </a:rPr>
              <a:pPr/>
              <a:t>‹#›</a:t>
            </a:fld>
            <a:endParaRPr lang="en-AU" dirty="0">
              <a:solidFill>
                <a:prstClr val="black">
                  <a:tint val="75000"/>
                </a:prstClr>
              </a:solidFill>
            </a:endParaRPr>
          </a:p>
        </p:txBody>
      </p:sp>
      <p:sp>
        <p:nvSpPr>
          <p:cNvPr id="8" name="Content Placeholder 7"/>
          <p:cNvSpPr>
            <a:spLocks noGrp="1"/>
          </p:cNvSpPr>
          <p:nvPr>
            <p:ph sz="quarter" idx="13"/>
          </p:nvPr>
        </p:nvSpPr>
        <p:spPr>
          <a:xfrm>
            <a:off x="11780838" y="6054725"/>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19520" y="5459751"/>
            <a:ext cx="1094528" cy="1092411"/>
          </a:xfrm>
          <a:prstGeom prst="rect">
            <a:avLst/>
          </a:prstGeom>
        </p:spPr>
      </p:pic>
    </p:spTree>
    <p:extLst>
      <p:ext uri="{BB962C8B-B14F-4D97-AF65-F5344CB8AC3E}">
        <p14:creationId xmlns:p14="http://schemas.microsoft.com/office/powerpoint/2010/main" val="46839648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A820BB0-9B0A-4C2D-A154-356B11FBEE68}"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6026772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02D256F-9626-4C72-A4FC-E70042935D45}"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66CE1B9-8978-46B6-8274-8621F20CF11F}" type="slidenum">
              <a:rPr lang="en-AU" smtClean="0">
                <a:solidFill>
                  <a:prstClr val="black">
                    <a:tint val="75000"/>
                  </a:prstClr>
                </a:solidFill>
              </a:rPr>
              <a:pPr/>
              <a:t>‹#›</a:t>
            </a:fld>
            <a:endParaRPr lang="en-AU" dirty="0">
              <a:solidFill>
                <a:prstClr val="black">
                  <a:tint val="75000"/>
                </a:prstClr>
              </a:solidFill>
            </a:endParaRPr>
          </a:p>
        </p:txBody>
      </p:sp>
      <p:sp>
        <p:nvSpPr>
          <p:cNvPr id="8" name="Content Placeholder 7"/>
          <p:cNvSpPr>
            <a:spLocks noGrp="1"/>
          </p:cNvSpPr>
          <p:nvPr>
            <p:ph sz="quarter" idx="13"/>
          </p:nvPr>
        </p:nvSpPr>
        <p:spPr>
          <a:xfrm>
            <a:off x="11780838" y="6054725"/>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19520" y="5459751"/>
            <a:ext cx="1094528" cy="1092411"/>
          </a:xfrm>
          <a:prstGeom prst="rect">
            <a:avLst/>
          </a:prstGeom>
        </p:spPr>
      </p:pic>
    </p:spTree>
    <p:extLst>
      <p:ext uri="{BB962C8B-B14F-4D97-AF65-F5344CB8AC3E}">
        <p14:creationId xmlns:p14="http://schemas.microsoft.com/office/powerpoint/2010/main" val="319764819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FB9620A3-C8B3-4F00-BF01-0E40EFCF1D71}"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66CE1B9-8978-46B6-8274-8621F20CF11F}" type="slidenum">
              <a:rPr lang="en-AU" smtClean="0">
                <a:solidFill>
                  <a:prstClr val="black">
                    <a:tint val="75000"/>
                  </a:prstClr>
                </a:solidFill>
              </a:rPr>
              <a:pPr/>
              <a:t>‹#›</a:t>
            </a:fld>
            <a:endParaRPr lang="en-AU" dirty="0">
              <a:solidFill>
                <a:prstClr val="black">
                  <a:tint val="75000"/>
                </a:prstClr>
              </a:solidFill>
            </a:endParaRPr>
          </a:p>
        </p:txBody>
      </p:sp>
      <p:sp>
        <p:nvSpPr>
          <p:cNvPr id="8" name="Content Placeholder 7"/>
          <p:cNvSpPr>
            <a:spLocks noGrp="1"/>
          </p:cNvSpPr>
          <p:nvPr>
            <p:ph sz="quarter" idx="13"/>
          </p:nvPr>
        </p:nvSpPr>
        <p:spPr>
          <a:xfrm>
            <a:off x="11780838" y="6054725"/>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19520" y="5459751"/>
            <a:ext cx="1094528" cy="1092411"/>
          </a:xfrm>
          <a:prstGeom prst="rect">
            <a:avLst/>
          </a:prstGeom>
        </p:spPr>
      </p:pic>
    </p:spTree>
    <p:extLst>
      <p:ext uri="{BB962C8B-B14F-4D97-AF65-F5344CB8AC3E}">
        <p14:creationId xmlns:p14="http://schemas.microsoft.com/office/powerpoint/2010/main" val="178198734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Title and Content: bullets">
    <p:spTree>
      <p:nvGrpSpPr>
        <p:cNvPr id="1" name=""/>
        <p:cNvGrpSpPr/>
        <p:nvPr/>
      </p:nvGrpSpPr>
      <p:grpSpPr>
        <a:xfrm>
          <a:off x="0" y="0"/>
          <a:ext cx="0" cy="0"/>
          <a:chOff x="0" y="0"/>
          <a:chExt cx="0" cy="0"/>
        </a:xfrm>
      </p:grpSpPr>
      <p:sp>
        <p:nvSpPr>
          <p:cNvPr id="2" name="Title 1"/>
          <p:cNvSpPr>
            <a:spLocks noGrp="1"/>
          </p:cNvSpPr>
          <p:nvPr>
            <p:ph type="title"/>
          </p:nvPr>
        </p:nvSpPr>
        <p:spPr>
          <a:xfrm>
            <a:off x="605368" y="806026"/>
            <a:ext cx="10979149" cy="1143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605368" y="1804989"/>
            <a:ext cx="10979149" cy="4371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1"/>
          </p:nvPr>
        </p:nvSpPr>
        <p:spPr>
          <a:xfrm>
            <a:off x="605368" y="320040"/>
            <a:ext cx="10979149" cy="213360"/>
          </a:xfrm>
        </p:spPr>
        <p:txBody>
          <a:bodyPr/>
          <a:lstStyle>
            <a:lvl1pPr>
              <a:buNone/>
              <a:defRPr sz="1200">
                <a:solidFill>
                  <a:srgbClr val="FF0000"/>
                </a:solidFill>
              </a:defRPr>
            </a:lvl1pPr>
            <a:lvl2pPr>
              <a:buNone/>
              <a:defRPr sz="1000"/>
            </a:lvl2pPr>
            <a:lvl3pPr>
              <a:buNone/>
              <a:defRPr sz="1000"/>
            </a:lvl3pPr>
            <a:lvl4pPr>
              <a:buNone/>
              <a:defRPr sz="1000"/>
            </a:lvl4pPr>
            <a:lvl5pPr>
              <a:buNone/>
              <a:defRPr sz="1000"/>
            </a:lvl5pPr>
          </a:lstStyle>
          <a:p>
            <a:pPr lvl="0"/>
            <a:r>
              <a:rPr lang="en-US" smtClean="0"/>
              <a:t>Click to edit Master text styles</a:t>
            </a:r>
          </a:p>
        </p:txBody>
      </p:sp>
    </p:spTree>
    <p:extLst>
      <p:ext uri="{BB962C8B-B14F-4D97-AF65-F5344CB8AC3E}">
        <p14:creationId xmlns:p14="http://schemas.microsoft.com/office/powerpoint/2010/main" val="916035927"/>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5BD310C2-61B6-47FA-B992-2B71D1B33D16}"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66CE1B9-8978-46B6-8274-8621F20CF11F}" type="slidenum">
              <a:rPr lang="en-AU" smtClean="0">
                <a:solidFill>
                  <a:prstClr val="black">
                    <a:tint val="75000"/>
                  </a:prstClr>
                </a:solidFill>
              </a:rPr>
              <a:pPr/>
              <a:t>‹#›</a:t>
            </a:fld>
            <a:endParaRPr lang="en-AU" dirty="0">
              <a:solidFill>
                <a:prstClr val="black">
                  <a:tint val="75000"/>
                </a:prstClr>
              </a:solidFill>
            </a:endParaRPr>
          </a:p>
        </p:txBody>
      </p:sp>
      <p:sp>
        <p:nvSpPr>
          <p:cNvPr id="8" name="Content Placeholder 7"/>
          <p:cNvSpPr>
            <a:spLocks noGrp="1"/>
          </p:cNvSpPr>
          <p:nvPr>
            <p:ph sz="quarter" idx="13"/>
          </p:nvPr>
        </p:nvSpPr>
        <p:spPr>
          <a:xfrm>
            <a:off x="11780838" y="6054725"/>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719520" y="5459751"/>
            <a:ext cx="1094528" cy="1092411"/>
          </a:xfrm>
          <a:prstGeom prst="rect">
            <a:avLst/>
          </a:prstGeom>
        </p:spPr>
      </p:pic>
    </p:spTree>
    <p:extLst>
      <p:ext uri="{BB962C8B-B14F-4D97-AF65-F5344CB8AC3E}">
        <p14:creationId xmlns:p14="http://schemas.microsoft.com/office/powerpoint/2010/main" val="414496352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ver with Gov Crest">
    <p:spTree>
      <p:nvGrpSpPr>
        <p:cNvPr id="1" name=""/>
        <p:cNvGrpSpPr/>
        <p:nvPr/>
      </p:nvGrpSpPr>
      <p:grpSpPr>
        <a:xfrm>
          <a:off x="0" y="0"/>
          <a:ext cx="0" cy="0"/>
          <a:chOff x="0" y="0"/>
          <a:chExt cx="0" cy="0"/>
        </a:xfrm>
      </p:grpSpPr>
      <p:pic>
        <p:nvPicPr>
          <p:cNvPr id="2" name="Picture Placeholder 11">
            <a:extLst>
              <a:ext uri="{FF2B5EF4-FFF2-40B4-BE49-F238E27FC236}">
                <a16:creationId xmlns="" xmlns:a16="http://schemas.microsoft.com/office/drawing/2014/main"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Text Placeholder 3">
            <a:extLst>
              <a:ext uri="{FF2B5EF4-FFF2-40B4-BE49-F238E27FC236}">
                <a16:creationId xmlns="" xmlns:a16="http://schemas.microsoft.com/office/drawing/2014/main" id="{D9B26590-1B3E-014D-8E40-AD1D7A4D2BBC}"/>
              </a:ext>
            </a:extLst>
          </p:cNvPr>
          <p:cNvSpPr>
            <a:spLocks noGrp="1"/>
          </p:cNvSpPr>
          <p:nvPr>
            <p:ph type="body" sz="quarter" idx="10" hasCustomPrompt="1"/>
          </p:nvPr>
        </p:nvSpPr>
        <p:spPr>
          <a:xfrm>
            <a:off x="379186" y="2079525"/>
            <a:ext cx="6986814" cy="2759175"/>
          </a:xfrm>
        </p:spPr>
        <p:txBody>
          <a:bodyPr>
            <a:normAutofit/>
          </a:bodyPr>
          <a:lstStyle>
            <a:lvl1pPr>
              <a:defRPr sz="4000" b="1">
                <a:latin typeface="Century Gothic" panose="020B0502020202020204" pitchFamily="34" charset="0"/>
              </a:defRPr>
            </a:lvl1pPr>
          </a:lstStyle>
          <a:p>
            <a:pPr lvl="0"/>
            <a:r>
              <a:rPr lang="en-US" dirty="0"/>
              <a:t>Insert presentation title</a:t>
            </a:r>
          </a:p>
        </p:txBody>
      </p:sp>
      <p:pic>
        <p:nvPicPr>
          <p:cNvPr id="7" name="Picture 6">
            <a:extLst>
              <a:ext uri="{FF2B5EF4-FFF2-40B4-BE49-F238E27FC236}">
                <a16:creationId xmlns="" xmlns:a16="http://schemas.microsoft.com/office/drawing/2014/main"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24254" y="548639"/>
            <a:ext cx="1877572" cy="1143002"/>
          </a:xfrm>
          <a:prstGeom prst="rect">
            <a:avLst/>
          </a:prstGeom>
        </p:spPr>
      </p:pic>
    </p:spTree>
    <p:extLst>
      <p:ext uri="{BB962C8B-B14F-4D97-AF65-F5344CB8AC3E}">
        <p14:creationId xmlns:p14="http://schemas.microsoft.com/office/powerpoint/2010/main" val="15464585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icture on LHS">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 xmlns:a16="http://schemas.microsoft.com/office/drawing/2014/main"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 xmlns:a16="http://schemas.microsoft.com/office/drawing/2014/main"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dirty="0"/>
              <a:t>Click to edit Master title style</a:t>
            </a:r>
          </a:p>
        </p:txBody>
      </p:sp>
      <p:sp>
        <p:nvSpPr>
          <p:cNvPr id="8" name="Picture Placeholder 2">
            <a:extLst>
              <a:ext uri="{FF2B5EF4-FFF2-40B4-BE49-F238E27FC236}">
                <a16:creationId xmlns="" xmlns:a16="http://schemas.microsoft.com/office/drawing/2014/main" id="{DC0847D4-0B6E-6E41-9AF2-EA6C2C06FC21}"/>
              </a:ext>
            </a:extLst>
          </p:cNvPr>
          <p:cNvSpPr>
            <a:spLocks noGrp="1"/>
          </p:cNvSpPr>
          <p:nvPr>
            <p:ph type="pic" sz="quarter" idx="12" hasCustomPrompt="1"/>
          </p:nvPr>
        </p:nvSpPr>
        <p:spPr>
          <a:xfrm>
            <a:off x="0" y="1327462"/>
            <a:ext cx="5797473" cy="3894137"/>
          </a:xfrm>
        </p:spPr>
        <p:txBody>
          <a:bodyPr>
            <a:normAutofit/>
          </a:bodyPr>
          <a:lstStyle>
            <a:lvl1pPr>
              <a:defRPr sz="2200"/>
            </a:lvl1pPr>
          </a:lstStyle>
          <a:p>
            <a:r>
              <a:rPr lang="en-US" dirty="0"/>
              <a:t>Insert picture here</a:t>
            </a:r>
          </a:p>
        </p:txBody>
      </p:sp>
      <p:sp>
        <p:nvSpPr>
          <p:cNvPr id="11" name="Text Placeholder 13">
            <a:extLst>
              <a:ext uri="{FF2B5EF4-FFF2-40B4-BE49-F238E27FC236}">
                <a16:creationId xmlns="" xmlns:a16="http://schemas.microsoft.com/office/drawing/2014/main" id="{2B272E72-EE37-DC47-BF29-C83C0C42D9EE}"/>
              </a:ext>
            </a:extLst>
          </p:cNvPr>
          <p:cNvSpPr>
            <a:spLocks noGrp="1"/>
          </p:cNvSpPr>
          <p:nvPr>
            <p:ph type="body" sz="quarter" idx="14"/>
          </p:nvPr>
        </p:nvSpPr>
        <p:spPr>
          <a:xfrm>
            <a:off x="6394526"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dirty="0"/>
              <a:t>Edit Master text styles</a:t>
            </a:r>
          </a:p>
        </p:txBody>
      </p:sp>
    </p:spTree>
    <p:extLst>
      <p:ext uri="{BB962C8B-B14F-4D97-AF65-F5344CB8AC3E}">
        <p14:creationId xmlns:p14="http://schemas.microsoft.com/office/powerpoint/2010/main" val="36026167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Full bleed picture with Heading">
    <p:spTree>
      <p:nvGrpSpPr>
        <p:cNvPr id="1" name=""/>
        <p:cNvGrpSpPr/>
        <p:nvPr/>
      </p:nvGrpSpPr>
      <p:grpSpPr>
        <a:xfrm>
          <a:off x="0" y="0"/>
          <a:ext cx="0" cy="0"/>
          <a:chOff x="0" y="0"/>
          <a:chExt cx="0" cy="0"/>
        </a:xfrm>
      </p:grpSpPr>
      <p:sp>
        <p:nvSpPr>
          <p:cNvPr id="3" name="Picture Placeholder 2">
            <a:extLst>
              <a:ext uri="{FF2B5EF4-FFF2-40B4-BE49-F238E27FC236}">
                <a16:creationId xmlns="" xmlns:a16="http://schemas.microsoft.com/office/drawing/2014/main"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
        <p:nvSpPr>
          <p:cNvPr id="4" name="Title Placeholder 8">
            <a:extLst>
              <a:ext uri="{FF2B5EF4-FFF2-40B4-BE49-F238E27FC236}">
                <a16:creationId xmlns="" xmlns:a16="http://schemas.microsoft.com/office/drawing/2014/main" id="{F6036AF1-D1F7-6640-BA82-31A3E5EE6BA8}"/>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dirty="0"/>
              <a:t>Click to edit Master title style</a:t>
            </a:r>
          </a:p>
        </p:txBody>
      </p:sp>
    </p:spTree>
    <p:extLst>
      <p:ext uri="{BB962C8B-B14F-4D97-AF65-F5344CB8AC3E}">
        <p14:creationId xmlns:p14="http://schemas.microsoft.com/office/powerpoint/2010/main" val="7878343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column">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 xmlns:a16="http://schemas.microsoft.com/office/drawing/2014/main"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 xmlns:a16="http://schemas.microsoft.com/office/drawing/2014/main"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dirty="0"/>
              <a:t>Click to edit Master title style</a:t>
            </a:r>
          </a:p>
        </p:txBody>
      </p:sp>
      <p:sp>
        <p:nvSpPr>
          <p:cNvPr id="14" name="Text Placeholder 13">
            <a:extLst>
              <a:ext uri="{FF2B5EF4-FFF2-40B4-BE49-F238E27FC236}">
                <a16:creationId xmlns="" xmlns:a16="http://schemas.microsoft.com/office/drawing/2014/main" id="{898B829C-91C0-434B-B487-9FCBE4BD432F}"/>
              </a:ext>
            </a:extLst>
          </p:cNvPr>
          <p:cNvSpPr>
            <a:spLocks noGrp="1"/>
          </p:cNvSpPr>
          <p:nvPr>
            <p:ph type="body" sz="quarter" idx="11"/>
          </p:nvPr>
        </p:nvSpPr>
        <p:spPr>
          <a:xfrm>
            <a:off x="646113"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dirty="0"/>
              <a:t>Edit Master text styles</a:t>
            </a:r>
          </a:p>
        </p:txBody>
      </p:sp>
      <p:sp>
        <p:nvSpPr>
          <p:cNvPr id="15" name="Text Placeholder 13">
            <a:extLst>
              <a:ext uri="{FF2B5EF4-FFF2-40B4-BE49-F238E27FC236}">
                <a16:creationId xmlns="" xmlns:a16="http://schemas.microsoft.com/office/drawing/2014/main" id="{F8861A46-1347-554A-84FB-52C732C38247}"/>
              </a:ext>
            </a:extLst>
          </p:cNvPr>
          <p:cNvSpPr>
            <a:spLocks noGrp="1"/>
          </p:cNvSpPr>
          <p:nvPr>
            <p:ph type="body" sz="quarter" idx="12"/>
          </p:nvPr>
        </p:nvSpPr>
        <p:spPr>
          <a:xfrm>
            <a:off x="6394527"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dirty="0"/>
              <a:t>Edit Master text styles</a:t>
            </a:r>
          </a:p>
        </p:txBody>
      </p:sp>
    </p:spTree>
    <p:extLst>
      <p:ext uri="{BB962C8B-B14F-4D97-AF65-F5344CB8AC3E}">
        <p14:creationId xmlns:p14="http://schemas.microsoft.com/office/powerpoint/2010/main" val="11557365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icture on RHS">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 xmlns:a16="http://schemas.microsoft.com/office/drawing/2014/main"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 xmlns:a16="http://schemas.microsoft.com/office/drawing/2014/main"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dirty="0"/>
              <a:t>Click to edit Master title style</a:t>
            </a:r>
          </a:p>
        </p:txBody>
      </p:sp>
      <p:sp>
        <p:nvSpPr>
          <p:cNvPr id="3" name="Picture Placeholder 2">
            <a:extLst>
              <a:ext uri="{FF2B5EF4-FFF2-40B4-BE49-F238E27FC236}">
                <a16:creationId xmlns="" xmlns:a16="http://schemas.microsoft.com/office/drawing/2014/main" id="{FFB8CD4F-536A-0044-AF25-961E067C64DA}"/>
              </a:ext>
            </a:extLst>
          </p:cNvPr>
          <p:cNvSpPr>
            <a:spLocks noGrp="1"/>
          </p:cNvSpPr>
          <p:nvPr>
            <p:ph type="pic" sz="quarter" idx="11" hasCustomPrompt="1"/>
          </p:nvPr>
        </p:nvSpPr>
        <p:spPr>
          <a:xfrm>
            <a:off x="6394526" y="1327462"/>
            <a:ext cx="5797473" cy="3894137"/>
          </a:xfrm>
        </p:spPr>
        <p:txBody>
          <a:bodyPr>
            <a:normAutofit/>
          </a:bodyPr>
          <a:lstStyle>
            <a:lvl1pPr>
              <a:defRPr sz="2200"/>
            </a:lvl1pPr>
          </a:lstStyle>
          <a:p>
            <a:r>
              <a:rPr lang="en-US" dirty="0"/>
              <a:t>Insert picture here</a:t>
            </a:r>
          </a:p>
        </p:txBody>
      </p:sp>
      <p:sp>
        <p:nvSpPr>
          <p:cNvPr id="8" name="Text Placeholder 13">
            <a:extLst>
              <a:ext uri="{FF2B5EF4-FFF2-40B4-BE49-F238E27FC236}">
                <a16:creationId xmlns="" xmlns:a16="http://schemas.microsoft.com/office/drawing/2014/main" id="{8F5DDB74-1D4A-4848-857D-823E394DE022}"/>
              </a:ext>
            </a:extLst>
          </p:cNvPr>
          <p:cNvSpPr>
            <a:spLocks noGrp="1"/>
          </p:cNvSpPr>
          <p:nvPr>
            <p:ph type="body" sz="quarter" idx="14"/>
          </p:nvPr>
        </p:nvSpPr>
        <p:spPr>
          <a:xfrm>
            <a:off x="646113"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dirty="0"/>
              <a:t>Edit Master text styles</a:t>
            </a:r>
          </a:p>
        </p:txBody>
      </p:sp>
    </p:spTree>
    <p:extLst>
      <p:ext uri="{BB962C8B-B14F-4D97-AF65-F5344CB8AC3E}">
        <p14:creationId xmlns:p14="http://schemas.microsoft.com/office/powerpoint/2010/main" val="28913315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No dots 1-column">
    <p:spTree>
      <p:nvGrpSpPr>
        <p:cNvPr id="1" name=""/>
        <p:cNvGrpSpPr/>
        <p:nvPr/>
      </p:nvGrpSpPr>
      <p:grpSpPr>
        <a:xfrm>
          <a:off x="0" y="0"/>
          <a:ext cx="0" cy="0"/>
          <a:chOff x="0" y="0"/>
          <a:chExt cx="0" cy="0"/>
        </a:xfrm>
      </p:grpSpPr>
      <p:sp>
        <p:nvSpPr>
          <p:cNvPr id="7" name="Title Placeholder 8">
            <a:extLst>
              <a:ext uri="{FF2B5EF4-FFF2-40B4-BE49-F238E27FC236}">
                <a16:creationId xmlns="" xmlns:a16="http://schemas.microsoft.com/office/drawing/2014/main"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dirty="0"/>
              <a:t>Click to edit Master title style</a:t>
            </a:r>
          </a:p>
        </p:txBody>
      </p:sp>
      <p:pic>
        <p:nvPicPr>
          <p:cNvPr id="10" name="Picture 9">
            <a:extLst>
              <a:ext uri="{FF2B5EF4-FFF2-40B4-BE49-F238E27FC236}">
                <a16:creationId xmlns="" xmlns:a16="http://schemas.microsoft.com/office/drawing/2014/main"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1" name="Text Placeholder 13">
            <a:extLst>
              <a:ext uri="{FF2B5EF4-FFF2-40B4-BE49-F238E27FC236}">
                <a16:creationId xmlns="" xmlns:a16="http://schemas.microsoft.com/office/drawing/2014/main" id="{27BDBD3F-FAC0-6242-A721-D846F1A5EF73}"/>
              </a:ext>
            </a:extLst>
          </p:cNvPr>
          <p:cNvSpPr>
            <a:spLocks noGrp="1"/>
          </p:cNvSpPr>
          <p:nvPr>
            <p:ph type="body" sz="quarter" idx="11"/>
          </p:nvPr>
        </p:nvSpPr>
        <p:spPr>
          <a:xfrm>
            <a:off x="646113" y="1262146"/>
            <a:ext cx="10955114" cy="4986254"/>
          </a:xfrm>
        </p:spPr>
        <p:txBody>
          <a:bodyPr/>
          <a:lstStyle>
            <a:lvl1pPr marL="342900" indent="-342900">
              <a:buClr>
                <a:srgbClr val="254F90"/>
              </a:buClr>
              <a:buFont typeface="Arial" panose="020B0604020202020204" pitchFamily="34" charset="0"/>
              <a:buChar char="•"/>
              <a:defRPr/>
            </a:lvl1pPr>
          </a:lstStyle>
          <a:p>
            <a:pPr lvl="0"/>
            <a:r>
              <a:rPr lang="en-US" dirty="0"/>
              <a:t>Edit Master text styles</a:t>
            </a:r>
          </a:p>
        </p:txBody>
      </p:sp>
    </p:spTree>
    <p:extLst>
      <p:ext uri="{BB962C8B-B14F-4D97-AF65-F5344CB8AC3E}">
        <p14:creationId xmlns:p14="http://schemas.microsoft.com/office/powerpoint/2010/main" val="209884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F2356D-3315-4FFE-8223-4BC73E539980}"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5162804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column">
    <p:spTree>
      <p:nvGrpSpPr>
        <p:cNvPr id="1" name=""/>
        <p:cNvGrpSpPr/>
        <p:nvPr/>
      </p:nvGrpSpPr>
      <p:grpSpPr>
        <a:xfrm>
          <a:off x="0" y="0"/>
          <a:ext cx="0" cy="0"/>
          <a:chOff x="0" y="0"/>
          <a:chExt cx="0" cy="0"/>
        </a:xfrm>
      </p:grpSpPr>
      <p:sp>
        <p:nvSpPr>
          <p:cNvPr id="9" name="Title Placeholder 8">
            <a:extLst>
              <a:ext uri="{FF2B5EF4-FFF2-40B4-BE49-F238E27FC236}">
                <a16:creationId xmlns="" xmlns:a16="http://schemas.microsoft.com/office/drawing/2014/main"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dirty="0"/>
              <a:t>Click to edit Master title style</a:t>
            </a:r>
          </a:p>
        </p:txBody>
      </p:sp>
      <p:pic>
        <p:nvPicPr>
          <p:cNvPr id="11" name="Picture 10">
            <a:extLst>
              <a:ext uri="{FF2B5EF4-FFF2-40B4-BE49-F238E27FC236}">
                <a16:creationId xmlns="" xmlns:a16="http://schemas.microsoft.com/office/drawing/2014/main" id="{6714BD20-FBC3-0443-87B5-40AECA8D90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 xmlns:a16="http://schemas.microsoft.com/office/drawing/2014/main"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ext Placeholder 13">
            <a:extLst>
              <a:ext uri="{FF2B5EF4-FFF2-40B4-BE49-F238E27FC236}">
                <a16:creationId xmlns="" xmlns:a16="http://schemas.microsoft.com/office/drawing/2014/main" id="{3800DFE4-B5DC-F440-ACE3-905752F3F965}"/>
              </a:ext>
            </a:extLst>
          </p:cNvPr>
          <p:cNvSpPr>
            <a:spLocks noGrp="1"/>
          </p:cNvSpPr>
          <p:nvPr>
            <p:ph type="body" sz="quarter" idx="11"/>
          </p:nvPr>
        </p:nvSpPr>
        <p:spPr>
          <a:xfrm>
            <a:off x="646113" y="1262146"/>
            <a:ext cx="10955114" cy="3894137"/>
          </a:xfrm>
        </p:spPr>
        <p:txBody>
          <a:bodyPr/>
          <a:lstStyle>
            <a:lvl1pPr marL="342900" indent="-342900">
              <a:buClr>
                <a:srgbClr val="254F90"/>
              </a:buClr>
              <a:buFont typeface="Arial" panose="020B0604020202020204" pitchFamily="34" charset="0"/>
              <a:buChar char="•"/>
              <a:defRPr/>
            </a:lvl1pPr>
          </a:lstStyle>
          <a:p>
            <a:pPr lvl="0"/>
            <a:r>
              <a:rPr lang="en-US" dirty="0"/>
              <a:t>Edit Master text styles</a:t>
            </a:r>
          </a:p>
        </p:txBody>
      </p:sp>
    </p:spTree>
    <p:extLst>
      <p:ext uri="{BB962C8B-B14F-4D97-AF65-F5344CB8AC3E}">
        <p14:creationId xmlns:p14="http://schemas.microsoft.com/office/powerpoint/2010/main" val="25887679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Full bleed picture">
    <p:spTree>
      <p:nvGrpSpPr>
        <p:cNvPr id="1" name=""/>
        <p:cNvGrpSpPr/>
        <p:nvPr/>
      </p:nvGrpSpPr>
      <p:grpSpPr>
        <a:xfrm>
          <a:off x="0" y="0"/>
          <a:ext cx="0" cy="0"/>
          <a:chOff x="0" y="0"/>
          <a:chExt cx="0" cy="0"/>
        </a:xfrm>
      </p:grpSpPr>
      <p:sp>
        <p:nvSpPr>
          <p:cNvPr id="3" name="Picture Placeholder 2">
            <a:extLst>
              <a:ext uri="{FF2B5EF4-FFF2-40B4-BE49-F238E27FC236}">
                <a16:creationId xmlns="" xmlns:a16="http://schemas.microsoft.com/office/drawing/2014/main"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25637804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5" name="Picture Placeholder 14"/>
          <p:cNvSpPr>
            <a:spLocks noGrp="1"/>
          </p:cNvSpPr>
          <p:nvPr>
            <p:ph type="pic" sz="quarter" idx="16"/>
          </p:nvPr>
        </p:nvSpPr>
        <p:spPr>
          <a:xfrm>
            <a:off x="0" y="-1"/>
            <a:ext cx="12192000" cy="5328416"/>
          </a:xfrm>
        </p:spPr>
        <p:txBody>
          <a:bodyPr/>
          <a:lstStyle/>
          <a:p>
            <a:endParaRPr lang="en-AU" dirty="0"/>
          </a:p>
        </p:txBody>
      </p:sp>
      <p:sp>
        <p:nvSpPr>
          <p:cNvPr id="4" name="Date Placeholder 3"/>
          <p:cNvSpPr>
            <a:spLocks noGrp="1"/>
          </p:cNvSpPr>
          <p:nvPr>
            <p:ph type="dt" sz="half" idx="10"/>
          </p:nvPr>
        </p:nvSpPr>
        <p:spPr/>
        <p:txBody>
          <a:bodyPr/>
          <a:lstStyle/>
          <a:p>
            <a:fld id="{B58BD408-3FC5-4266-81DE-B738D465E5D7}" type="datetimeFigureOut">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AU"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3049691B-41EF-41F4-8BEE-027BB0724EFA}" type="slidenum">
              <a:rPr lang="en-AU" smtClean="0">
                <a:solidFill>
                  <a:prstClr val="black">
                    <a:tint val="75000"/>
                  </a:prstClr>
                </a:solidFill>
              </a:rPr>
              <a:pPr/>
              <a:t>‹#›</a:t>
            </a:fld>
            <a:endParaRPr lang="en-AU" dirty="0">
              <a:solidFill>
                <a:prstClr val="black">
                  <a:tint val="75000"/>
                </a:prstClr>
              </a:solidFill>
            </a:endParaRPr>
          </a:p>
        </p:txBody>
      </p:sp>
      <p:sp>
        <p:nvSpPr>
          <p:cNvPr id="17" name="Rectangle 16"/>
          <p:cNvSpPr/>
          <p:nvPr userDrawn="1"/>
        </p:nvSpPr>
        <p:spPr>
          <a:xfrm>
            <a:off x="0" y="5177690"/>
            <a:ext cx="12192000" cy="1680315"/>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9" name="Text Placeholder 8"/>
          <p:cNvSpPr>
            <a:spLocks noGrp="1"/>
          </p:cNvSpPr>
          <p:nvPr>
            <p:ph type="body" sz="quarter" idx="13" hasCustomPrompt="1"/>
          </p:nvPr>
        </p:nvSpPr>
        <p:spPr>
          <a:xfrm>
            <a:off x="114300" y="5417673"/>
            <a:ext cx="8205216" cy="661080"/>
          </a:xfrm>
        </p:spPr>
        <p:txBody>
          <a:bodyPr>
            <a:noAutofit/>
          </a:bodyPr>
          <a:lstStyle>
            <a:lvl1pPr marL="0" indent="0">
              <a:buNone/>
              <a:defRPr sz="2925" b="1" baseline="0">
                <a:solidFill>
                  <a:schemeClr val="tx1"/>
                </a:solidFill>
                <a:latin typeface="Century Gothic" panose="020B0502020202020204" pitchFamily="34" charset="0"/>
              </a:defRPr>
            </a:lvl1pPr>
          </a:lstStyle>
          <a:p>
            <a:pPr lvl="0"/>
            <a:r>
              <a:rPr lang="en-AU" dirty="0" smtClean="0"/>
              <a:t>Insert project title here</a:t>
            </a:r>
          </a:p>
          <a:p>
            <a:pPr lvl="0"/>
            <a:endParaRPr lang="en-AU" dirty="0"/>
          </a:p>
        </p:txBody>
      </p:sp>
      <p:sp>
        <p:nvSpPr>
          <p:cNvPr id="11" name="Text Placeholder 10"/>
          <p:cNvSpPr>
            <a:spLocks noGrp="1"/>
          </p:cNvSpPr>
          <p:nvPr>
            <p:ph type="body" sz="quarter" idx="14" hasCustomPrompt="1"/>
          </p:nvPr>
        </p:nvSpPr>
        <p:spPr>
          <a:xfrm>
            <a:off x="114303" y="6163903"/>
            <a:ext cx="2637065" cy="604838"/>
          </a:xfrm>
        </p:spPr>
        <p:txBody>
          <a:bodyPr>
            <a:noAutofit/>
          </a:bodyPr>
          <a:lstStyle>
            <a:lvl1pPr marL="0" indent="0">
              <a:buNone/>
              <a:defRPr sz="2275" baseline="0">
                <a:solidFill>
                  <a:schemeClr val="tx2">
                    <a:lumMod val="75000"/>
                  </a:schemeClr>
                </a:solidFill>
              </a:defRPr>
            </a:lvl1pPr>
          </a:lstStyle>
          <a:p>
            <a:pPr lvl="0"/>
            <a:r>
              <a:rPr lang="en-US" dirty="0" smtClean="0"/>
              <a:t>Report type</a:t>
            </a:r>
            <a:endParaRPr lang="en-AU" dirty="0"/>
          </a:p>
        </p:txBody>
      </p:sp>
      <p:sp>
        <p:nvSpPr>
          <p:cNvPr id="13" name="Text Placeholder 12"/>
          <p:cNvSpPr>
            <a:spLocks noGrp="1"/>
          </p:cNvSpPr>
          <p:nvPr>
            <p:ph type="body" sz="quarter" idx="15" hasCustomPrompt="1"/>
          </p:nvPr>
        </p:nvSpPr>
        <p:spPr>
          <a:xfrm>
            <a:off x="2865670" y="6163903"/>
            <a:ext cx="2424791" cy="604838"/>
          </a:xfrm>
        </p:spPr>
        <p:txBody>
          <a:bodyPr/>
          <a:lstStyle>
            <a:lvl1pPr marL="0" indent="0">
              <a:buNone/>
              <a:defRPr>
                <a:solidFill>
                  <a:schemeClr val="tx2">
                    <a:lumMod val="75000"/>
                  </a:schemeClr>
                </a:solidFill>
              </a:defRPr>
            </a:lvl1pPr>
          </a:lstStyle>
          <a:p>
            <a:pPr lvl="0"/>
            <a:r>
              <a:rPr lang="en-AU" dirty="0" smtClean="0"/>
              <a:t>MMYYYY</a:t>
            </a:r>
            <a:endParaRPr lang="en-AU" dirty="0"/>
          </a:p>
        </p:txBody>
      </p:sp>
      <p:pic>
        <p:nvPicPr>
          <p:cNvPr id="2" name="Picture 1"/>
          <p:cNvPicPr>
            <a:picLocks noChangeAspect="1"/>
          </p:cNvPicPr>
          <p:nvPr userDrawn="1"/>
        </p:nvPicPr>
        <p:blipFill>
          <a:blip r:embed="rId2"/>
          <a:stretch>
            <a:fillRect/>
          </a:stretch>
        </p:blipFill>
        <p:spPr>
          <a:xfrm>
            <a:off x="7234552" y="5464617"/>
            <a:ext cx="4957449" cy="1228272"/>
          </a:xfrm>
          <a:prstGeom prst="rect">
            <a:avLst/>
          </a:prstGeom>
        </p:spPr>
      </p:pic>
    </p:spTree>
    <p:extLst>
      <p:ext uri="{BB962C8B-B14F-4D97-AF65-F5344CB8AC3E}">
        <p14:creationId xmlns:p14="http://schemas.microsoft.com/office/powerpoint/2010/main" val="725586746"/>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6_Section title slide (2-col text)">
    <p:spTree>
      <p:nvGrpSpPr>
        <p:cNvPr id="1" name=""/>
        <p:cNvGrpSpPr/>
        <p:nvPr/>
      </p:nvGrpSpPr>
      <p:grpSpPr>
        <a:xfrm>
          <a:off x="0" y="0"/>
          <a:ext cx="0" cy="0"/>
          <a:chOff x="0" y="0"/>
          <a:chExt cx="0" cy="0"/>
        </a:xfrm>
      </p:grpSpPr>
      <p:sp>
        <p:nvSpPr>
          <p:cNvPr id="9" name="Rectangle 8"/>
          <p:cNvSpPr/>
          <p:nvPr userDrawn="1"/>
        </p:nvSpPr>
        <p:spPr>
          <a:xfrm>
            <a:off x="-1" y="0"/>
            <a:ext cx="12192000" cy="96778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27" dirty="0"/>
          </a:p>
        </p:txBody>
      </p:sp>
      <p:cxnSp>
        <p:nvCxnSpPr>
          <p:cNvPr id="10" name="Straight Connector 9"/>
          <p:cNvCxnSpPr/>
          <p:nvPr userDrawn="1"/>
        </p:nvCxnSpPr>
        <p:spPr>
          <a:xfrm>
            <a:off x="3" y="6432475"/>
            <a:ext cx="12192001" cy="0"/>
          </a:xfrm>
          <a:prstGeom prst="line">
            <a:avLst/>
          </a:prstGeom>
          <a:ln/>
        </p:spPr>
        <p:style>
          <a:lnRef idx="1">
            <a:schemeClr val="dk1"/>
          </a:lnRef>
          <a:fillRef idx="0">
            <a:schemeClr val="dk1"/>
          </a:fillRef>
          <a:effectRef idx="0">
            <a:schemeClr val="dk1"/>
          </a:effectRef>
          <a:fontRef idx="minor">
            <a:schemeClr val="tx1"/>
          </a:fontRef>
        </p:style>
      </p:cxnSp>
      <p:sp>
        <p:nvSpPr>
          <p:cNvPr id="17" name="Text Placeholder 16"/>
          <p:cNvSpPr>
            <a:spLocks noGrp="1"/>
          </p:cNvSpPr>
          <p:nvPr>
            <p:ph type="body" sz="quarter" idx="13" hasCustomPrompt="1"/>
          </p:nvPr>
        </p:nvSpPr>
        <p:spPr>
          <a:xfrm>
            <a:off x="423600" y="1234210"/>
            <a:ext cx="11393681" cy="4948360"/>
          </a:xfrm>
          <a:prstGeom prst="rect">
            <a:avLst/>
          </a:prstGeom>
        </p:spPr>
        <p:txBody>
          <a:bodyPr numCol="2" spcCol="432000"/>
          <a:lstStyle>
            <a:lvl1pPr marL="0" indent="0">
              <a:buNone/>
              <a:defRPr sz="885" baseline="0">
                <a:solidFill>
                  <a:srgbClr val="373737"/>
                </a:solidFill>
              </a:defRPr>
            </a:lvl1pPr>
            <a:lvl2pPr marL="371495" indent="0">
              <a:buNone/>
              <a:defRPr sz="885">
                <a:solidFill>
                  <a:srgbClr val="373737"/>
                </a:solidFill>
              </a:defRPr>
            </a:lvl2pPr>
            <a:lvl3pPr>
              <a:defRPr sz="885">
                <a:solidFill>
                  <a:srgbClr val="373737"/>
                </a:solidFill>
              </a:defRPr>
            </a:lvl3pPr>
            <a:lvl4pPr>
              <a:defRPr sz="885">
                <a:solidFill>
                  <a:srgbClr val="373737"/>
                </a:solidFill>
              </a:defRPr>
            </a:lvl4pPr>
            <a:lvl5pPr>
              <a:defRPr sz="885">
                <a:solidFill>
                  <a:srgbClr val="373737"/>
                </a:solidFill>
              </a:defRPr>
            </a:lvl5pPr>
          </a:lstStyle>
          <a:p>
            <a:pPr lvl="0"/>
            <a:r>
              <a:rPr lang="en-US" dirty="0"/>
              <a:t>Click to edit Master body text styles (Calibri, Regular, 12pt)</a:t>
            </a:r>
          </a:p>
          <a:p>
            <a:pPr lvl="0"/>
            <a:endParaRPr lang="en-US" dirty="0"/>
          </a:p>
        </p:txBody>
      </p:sp>
      <p:sp>
        <p:nvSpPr>
          <p:cNvPr id="8" name="Slide Number Placeholder 5"/>
          <p:cNvSpPr txBox="1">
            <a:spLocks/>
          </p:cNvSpPr>
          <p:nvPr userDrawn="1"/>
        </p:nvSpPr>
        <p:spPr>
          <a:xfrm>
            <a:off x="9074758" y="6432481"/>
            <a:ext cx="2742521" cy="425525"/>
          </a:xfrm>
          <a:prstGeom prst="rect">
            <a:avLst/>
          </a:prstGeom>
        </p:spPr>
        <p:txBody>
          <a:bodyPr vert="horz" lIns="67399" tIns="33699" rIns="67399" bIns="33699"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73253F-924A-4707-A78D-0E054B47A5B5}" type="slidenum">
              <a:rPr lang="en-AU" sz="885" b="1" smtClean="0">
                <a:solidFill>
                  <a:srgbClr val="373737"/>
                </a:solidFill>
              </a:rPr>
              <a:pPr/>
              <a:t>‹#›</a:t>
            </a:fld>
            <a:endParaRPr lang="en-AU" sz="1032" b="1" dirty="0">
              <a:solidFill>
                <a:srgbClr val="373737"/>
              </a:solidFill>
            </a:endParaRPr>
          </a:p>
        </p:txBody>
      </p:sp>
      <p:sp>
        <p:nvSpPr>
          <p:cNvPr id="3" name="Text Placeholder 2"/>
          <p:cNvSpPr>
            <a:spLocks noGrp="1"/>
          </p:cNvSpPr>
          <p:nvPr>
            <p:ph type="body" sz="quarter" idx="15" hasCustomPrompt="1"/>
          </p:nvPr>
        </p:nvSpPr>
        <p:spPr>
          <a:xfrm>
            <a:off x="423598" y="1"/>
            <a:ext cx="11393680" cy="967782"/>
          </a:xfrm>
          <a:prstGeom prst="rect">
            <a:avLst/>
          </a:prstGeom>
        </p:spPr>
        <p:txBody>
          <a:bodyPr anchor="ctr"/>
          <a:lstStyle>
            <a:lvl1pPr marL="0" indent="0">
              <a:buNone/>
              <a:defRPr sz="2359" b="1">
                <a:solidFill>
                  <a:srgbClr val="373737"/>
                </a:solidFill>
                <a:latin typeface="Century Gothic" panose="020B0502020202020204" pitchFamily="34" charset="0"/>
              </a:defRPr>
            </a:lvl1pPr>
            <a:lvl2pPr marL="371495" indent="0">
              <a:buNone/>
              <a:defRPr sz="2359" b="1">
                <a:solidFill>
                  <a:srgbClr val="373737"/>
                </a:solidFill>
                <a:latin typeface="Century Gothic" panose="020B0502020202020204" pitchFamily="34" charset="0"/>
              </a:defRPr>
            </a:lvl2pPr>
            <a:lvl3pPr marL="742992" indent="0">
              <a:buNone/>
              <a:defRPr sz="2359" b="1">
                <a:solidFill>
                  <a:srgbClr val="373737"/>
                </a:solidFill>
                <a:latin typeface="Century Gothic" panose="020B0502020202020204" pitchFamily="34" charset="0"/>
              </a:defRPr>
            </a:lvl3pPr>
            <a:lvl4pPr marL="1114488" indent="0">
              <a:buNone/>
              <a:defRPr sz="2359" b="1">
                <a:solidFill>
                  <a:srgbClr val="373737"/>
                </a:solidFill>
                <a:latin typeface="Century Gothic" panose="020B0502020202020204" pitchFamily="34" charset="0"/>
              </a:defRPr>
            </a:lvl4pPr>
            <a:lvl5pPr marL="1485985" indent="0">
              <a:buNone/>
              <a:defRPr sz="2359" b="1">
                <a:solidFill>
                  <a:srgbClr val="373737"/>
                </a:solidFill>
                <a:latin typeface="Century Gothic" panose="020B0502020202020204" pitchFamily="34" charset="0"/>
              </a:defRPr>
            </a:lvl5pPr>
          </a:lstStyle>
          <a:p>
            <a:pPr lvl="0"/>
            <a:r>
              <a:rPr lang="en-US" dirty="0"/>
              <a:t>Click to edit Section Heading</a:t>
            </a:r>
            <a:br>
              <a:rPr lang="en-US" dirty="0"/>
            </a:br>
            <a:r>
              <a:rPr lang="en-US" dirty="0"/>
              <a:t>(Cent. Gothic, Bold, 32pt)</a:t>
            </a:r>
          </a:p>
        </p:txBody>
      </p:sp>
      <p:sp>
        <p:nvSpPr>
          <p:cNvPr id="12" name="TextBox 11"/>
          <p:cNvSpPr txBox="1"/>
          <p:nvPr userDrawn="1"/>
        </p:nvSpPr>
        <p:spPr>
          <a:xfrm>
            <a:off x="423599" y="6539022"/>
            <a:ext cx="6609316" cy="211468"/>
          </a:xfrm>
          <a:prstGeom prst="rect">
            <a:avLst/>
          </a:prstGeom>
          <a:noFill/>
        </p:spPr>
        <p:txBody>
          <a:bodyPr wrap="square" rtlCol="0" anchor="ctr">
            <a:spAutoFit/>
          </a:bodyPr>
          <a:lstStyle/>
          <a:p>
            <a:pPr marL="0" marR="0" lvl="0" indent="0" algn="l" defTabSz="674039" rtl="0" eaLnBrk="1" fontAlgn="auto" latinLnBrk="0" hangingPunct="1">
              <a:lnSpc>
                <a:spcPct val="100000"/>
              </a:lnSpc>
              <a:spcBef>
                <a:spcPts val="0"/>
              </a:spcBef>
              <a:spcAft>
                <a:spcPts val="0"/>
              </a:spcAft>
              <a:buClrTx/>
              <a:buSzTx/>
              <a:buFontTx/>
              <a:buNone/>
              <a:tabLst/>
              <a:defRPr/>
            </a:pPr>
            <a:r>
              <a:rPr lang="en-AU" sz="774" b="1" dirty="0" smtClean="0">
                <a:solidFill>
                  <a:srgbClr val="373737"/>
                </a:solidFill>
              </a:rPr>
              <a:t>Business Investment in Training </a:t>
            </a:r>
            <a:r>
              <a:rPr lang="en-US" sz="774" dirty="0" smtClean="0">
                <a:solidFill>
                  <a:srgbClr val="373737"/>
                </a:solidFill>
              </a:rPr>
              <a:t>Report | June 2019</a:t>
            </a:r>
            <a:endParaRPr lang="en-AU" sz="774" dirty="0"/>
          </a:p>
        </p:txBody>
      </p:sp>
    </p:spTree>
    <p:extLst>
      <p:ext uri="{BB962C8B-B14F-4D97-AF65-F5344CB8AC3E}">
        <p14:creationId xmlns:p14="http://schemas.microsoft.com/office/powerpoint/2010/main" val="138565894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8_Section title slide (2-col text)">
    <p:spTree>
      <p:nvGrpSpPr>
        <p:cNvPr id="1" name=""/>
        <p:cNvGrpSpPr/>
        <p:nvPr/>
      </p:nvGrpSpPr>
      <p:grpSpPr>
        <a:xfrm>
          <a:off x="0" y="0"/>
          <a:ext cx="0" cy="0"/>
          <a:chOff x="0" y="0"/>
          <a:chExt cx="0" cy="0"/>
        </a:xfrm>
      </p:grpSpPr>
      <p:sp>
        <p:nvSpPr>
          <p:cNvPr id="9" name="Rectangle 8"/>
          <p:cNvSpPr/>
          <p:nvPr userDrawn="1"/>
        </p:nvSpPr>
        <p:spPr>
          <a:xfrm>
            <a:off x="-1" y="0"/>
            <a:ext cx="12192000" cy="967782"/>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27" dirty="0">
              <a:solidFill>
                <a:prstClr val="white"/>
              </a:solidFill>
            </a:endParaRPr>
          </a:p>
        </p:txBody>
      </p:sp>
      <p:cxnSp>
        <p:nvCxnSpPr>
          <p:cNvPr id="10" name="Straight Connector 9"/>
          <p:cNvCxnSpPr/>
          <p:nvPr userDrawn="1"/>
        </p:nvCxnSpPr>
        <p:spPr>
          <a:xfrm>
            <a:off x="3" y="6432475"/>
            <a:ext cx="12192001" cy="0"/>
          </a:xfrm>
          <a:prstGeom prst="line">
            <a:avLst/>
          </a:prstGeom>
          <a:ln/>
        </p:spPr>
        <p:style>
          <a:lnRef idx="1">
            <a:schemeClr val="dk1"/>
          </a:lnRef>
          <a:fillRef idx="0">
            <a:schemeClr val="dk1"/>
          </a:fillRef>
          <a:effectRef idx="0">
            <a:schemeClr val="dk1"/>
          </a:effectRef>
          <a:fontRef idx="minor">
            <a:schemeClr val="tx1"/>
          </a:fontRef>
        </p:style>
      </p:cxnSp>
      <p:sp>
        <p:nvSpPr>
          <p:cNvPr id="17" name="Text Placeholder 16"/>
          <p:cNvSpPr>
            <a:spLocks noGrp="1"/>
          </p:cNvSpPr>
          <p:nvPr>
            <p:ph type="body" sz="quarter" idx="13" hasCustomPrompt="1"/>
          </p:nvPr>
        </p:nvSpPr>
        <p:spPr>
          <a:xfrm>
            <a:off x="423600" y="1234210"/>
            <a:ext cx="11393681" cy="4948360"/>
          </a:xfrm>
          <a:prstGeom prst="rect">
            <a:avLst/>
          </a:prstGeom>
        </p:spPr>
        <p:txBody>
          <a:bodyPr numCol="2" spcCol="432000"/>
          <a:lstStyle>
            <a:lvl1pPr marL="0" indent="0">
              <a:buNone/>
              <a:defRPr sz="885" baseline="0">
                <a:solidFill>
                  <a:srgbClr val="373737"/>
                </a:solidFill>
              </a:defRPr>
            </a:lvl1pPr>
            <a:lvl2pPr marL="371495" indent="0">
              <a:buNone/>
              <a:defRPr sz="885">
                <a:solidFill>
                  <a:srgbClr val="373737"/>
                </a:solidFill>
              </a:defRPr>
            </a:lvl2pPr>
            <a:lvl3pPr>
              <a:defRPr sz="885">
                <a:solidFill>
                  <a:srgbClr val="373737"/>
                </a:solidFill>
              </a:defRPr>
            </a:lvl3pPr>
            <a:lvl4pPr>
              <a:defRPr sz="885">
                <a:solidFill>
                  <a:srgbClr val="373737"/>
                </a:solidFill>
              </a:defRPr>
            </a:lvl4pPr>
            <a:lvl5pPr>
              <a:defRPr sz="885">
                <a:solidFill>
                  <a:srgbClr val="373737"/>
                </a:solidFill>
              </a:defRPr>
            </a:lvl5pPr>
          </a:lstStyle>
          <a:p>
            <a:pPr lvl="0"/>
            <a:r>
              <a:rPr lang="en-US" dirty="0"/>
              <a:t>Click to edit Master body text styles (Calibri, Regular, 12pt)</a:t>
            </a:r>
          </a:p>
          <a:p>
            <a:pPr lvl="0"/>
            <a:endParaRPr lang="en-US" dirty="0"/>
          </a:p>
        </p:txBody>
      </p:sp>
      <p:sp>
        <p:nvSpPr>
          <p:cNvPr id="8" name="Slide Number Placeholder 5"/>
          <p:cNvSpPr txBox="1">
            <a:spLocks/>
          </p:cNvSpPr>
          <p:nvPr userDrawn="1"/>
        </p:nvSpPr>
        <p:spPr>
          <a:xfrm>
            <a:off x="9074758" y="6432481"/>
            <a:ext cx="2742521" cy="425525"/>
          </a:xfrm>
          <a:prstGeom prst="rect">
            <a:avLst/>
          </a:prstGeom>
        </p:spPr>
        <p:txBody>
          <a:bodyPr vert="horz" lIns="67399" tIns="33699" rIns="67399" bIns="33699"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73253F-924A-4707-A78D-0E054B47A5B5}" type="slidenum">
              <a:rPr lang="en-AU" sz="885" b="1" smtClean="0">
                <a:solidFill>
                  <a:srgbClr val="373737"/>
                </a:solidFill>
              </a:rPr>
              <a:pPr/>
              <a:t>‹#›</a:t>
            </a:fld>
            <a:endParaRPr lang="en-AU" sz="1032" b="1" dirty="0">
              <a:solidFill>
                <a:srgbClr val="373737"/>
              </a:solidFill>
            </a:endParaRPr>
          </a:p>
        </p:txBody>
      </p:sp>
      <p:sp>
        <p:nvSpPr>
          <p:cNvPr id="3" name="Text Placeholder 2"/>
          <p:cNvSpPr>
            <a:spLocks noGrp="1"/>
          </p:cNvSpPr>
          <p:nvPr>
            <p:ph type="body" sz="quarter" idx="15" hasCustomPrompt="1"/>
          </p:nvPr>
        </p:nvSpPr>
        <p:spPr>
          <a:xfrm>
            <a:off x="423598" y="1"/>
            <a:ext cx="11393680" cy="967782"/>
          </a:xfrm>
          <a:prstGeom prst="rect">
            <a:avLst/>
          </a:prstGeom>
        </p:spPr>
        <p:txBody>
          <a:bodyPr anchor="ctr"/>
          <a:lstStyle>
            <a:lvl1pPr marL="0" indent="0">
              <a:buNone/>
              <a:defRPr sz="2359" b="1">
                <a:solidFill>
                  <a:srgbClr val="373737"/>
                </a:solidFill>
                <a:latin typeface="Century Gothic" panose="020B0502020202020204" pitchFamily="34" charset="0"/>
              </a:defRPr>
            </a:lvl1pPr>
            <a:lvl2pPr marL="371495" indent="0">
              <a:buNone/>
              <a:defRPr sz="2359" b="1">
                <a:solidFill>
                  <a:srgbClr val="373737"/>
                </a:solidFill>
                <a:latin typeface="Century Gothic" panose="020B0502020202020204" pitchFamily="34" charset="0"/>
              </a:defRPr>
            </a:lvl2pPr>
            <a:lvl3pPr marL="742992" indent="0">
              <a:buNone/>
              <a:defRPr sz="2359" b="1">
                <a:solidFill>
                  <a:srgbClr val="373737"/>
                </a:solidFill>
                <a:latin typeface="Century Gothic" panose="020B0502020202020204" pitchFamily="34" charset="0"/>
              </a:defRPr>
            </a:lvl3pPr>
            <a:lvl4pPr marL="1114488" indent="0">
              <a:buNone/>
              <a:defRPr sz="2359" b="1">
                <a:solidFill>
                  <a:srgbClr val="373737"/>
                </a:solidFill>
                <a:latin typeface="Century Gothic" panose="020B0502020202020204" pitchFamily="34" charset="0"/>
              </a:defRPr>
            </a:lvl4pPr>
            <a:lvl5pPr marL="1485985" indent="0">
              <a:buNone/>
              <a:defRPr sz="2359" b="1">
                <a:solidFill>
                  <a:srgbClr val="373737"/>
                </a:solidFill>
                <a:latin typeface="Century Gothic" panose="020B0502020202020204" pitchFamily="34" charset="0"/>
              </a:defRPr>
            </a:lvl5pPr>
          </a:lstStyle>
          <a:p>
            <a:pPr lvl="0"/>
            <a:r>
              <a:rPr lang="en-US" dirty="0"/>
              <a:t>Click to edit Section Heading</a:t>
            </a:r>
            <a:br>
              <a:rPr lang="en-US" dirty="0"/>
            </a:br>
            <a:r>
              <a:rPr lang="en-US" dirty="0"/>
              <a:t>(Cent. Gothic, Bold, 32pt)</a:t>
            </a:r>
          </a:p>
        </p:txBody>
      </p:sp>
      <p:sp>
        <p:nvSpPr>
          <p:cNvPr id="12" name="TextBox 11"/>
          <p:cNvSpPr txBox="1"/>
          <p:nvPr userDrawn="1"/>
        </p:nvSpPr>
        <p:spPr>
          <a:xfrm>
            <a:off x="423599" y="6539022"/>
            <a:ext cx="6609316" cy="211468"/>
          </a:xfrm>
          <a:prstGeom prst="rect">
            <a:avLst/>
          </a:prstGeom>
          <a:noFill/>
        </p:spPr>
        <p:txBody>
          <a:bodyPr wrap="square" rtlCol="0" anchor="ctr">
            <a:spAutoFit/>
          </a:bodyPr>
          <a:lstStyle/>
          <a:p>
            <a:pPr defTabSz="674039">
              <a:defRPr/>
            </a:pPr>
            <a:r>
              <a:rPr lang="en-AU" sz="774" b="1" dirty="0" smtClean="0">
                <a:solidFill>
                  <a:srgbClr val="373737"/>
                </a:solidFill>
              </a:rPr>
              <a:t>Business Investment in Training </a:t>
            </a:r>
            <a:r>
              <a:rPr lang="en-US" sz="774" dirty="0" smtClean="0">
                <a:solidFill>
                  <a:srgbClr val="373737"/>
                </a:solidFill>
              </a:rPr>
              <a:t>Report | June 2019</a:t>
            </a:r>
            <a:endParaRPr lang="en-AU" sz="774" dirty="0">
              <a:solidFill>
                <a:prstClr val="black"/>
              </a:solidFill>
            </a:endParaRPr>
          </a:p>
        </p:txBody>
      </p:sp>
    </p:spTree>
    <p:extLst>
      <p:ext uri="{BB962C8B-B14F-4D97-AF65-F5344CB8AC3E}">
        <p14:creationId xmlns:p14="http://schemas.microsoft.com/office/powerpoint/2010/main" val="2059319404"/>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Reflection">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4" name="Date Placeholder 6"/>
          <p:cNvSpPr>
            <a:spLocks noGrp="1"/>
          </p:cNvSpPr>
          <p:nvPr>
            <p:ph type="dt" sz="half" idx="10"/>
          </p:nvPr>
        </p:nvSpPr>
        <p:spPr>
          <a:xfrm>
            <a:off x="1096963" y="6459538"/>
            <a:ext cx="2473325" cy="365125"/>
          </a:xfrm>
          <a:prstGeom prst="rect">
            <a:avLst/>
          </a:prstGeom>
        </p:spPr>
        <p:txBody>
          <a:bodyPr/>
          <a:lstStyle>
            <a:lvl1pPr>
              <a:defRPr/>
            </a:lvl1pPr>
          </a:lstStyle>
          <a:p>
            <a:pPr>
              <a:defRPr/>
            </a:pPr>
            <a:fld id="{E13E7C51-0D71-43CC-8593-75025E9962EB}" type="datetimeFigureOut">
              <a:rPr lang="en-AU"/>
              <a:pPr>
                <a:defRPr/>
              </a:pPr>
              <a:t>24/03/2020</a:t>
            </a:fld>
            <a:endParaRPr lang="en-AU"/>
          </a:p>
        </p:txBody>
      </p:sp>
      <p:sp>
        <p:nvSpPr>
          <p:cNvPr id="5" name="Footer Placeholder 7"/>
          <p:cNvSpPr>
            <a:spLocks noGrp="1"/>
          </p:cNvSpPr>
          <p:nvPr>
            <p:ph type="ftr" sz="quarter" idx="11"/>
          </p:nvPr>
        </p:nvSpPr>
        <p:spPr>
          <a:xfrm>
            <a:off x="3686175" y="6459538"/>
            <a:ext cx="4822825" cy="365125"/>
          </a:xfrm>
          <a:prstGeom prst="rect">
            <a:avLst/>
          </a:prstGeom>
        </p:spPr>
        <p:txBody>
          <a:bodyPr/>
          <a:lstStyle>
            <a:lvl1pPr>
              <a:defRPr>
                <a:solidFill>
                  <a:srgbClr val="FFFFFF"/>
                </a:solidFill>
              </a:defRPr>
            </a:lvl1pPr>
          </a:lstStyle>
          <a:p>
            <a:pPr>
              <a:defRPr/>
            </a:pPr>
            <a:endParaRPr lang="en-AU"/>
          </a:p>
        </p:txBody>
      </p:sp>
      <p:sp>
        <p:nvSpPr>
          <p:cNvPr id="6" name="Slide Number Placeholder 8"/>
          <p:cNvSpPr>
            <a:spLocks noGrp="1"/>
          </p:cNvSpPr>
          <p:nvPr>
            <p:ph type="sldNum" sz="quarter" idx="12"/>
          </p:nvPr>
        </p:nvSpPr>
        <p:spPr>
          <a:xfrm>
            <a:off x="9901238" y="6459538"/>
            <a:ext cx="1311275" cy="365125"/>
          </a:xfrm>
          <a:prstGeom prst="rect">
            <a:avLst/>
          </a:prstGeom>
        </p:spPr>
        <p:txBody>
          <a:bodyPr/>
          <a:lstStyle>
            <a:lvl1pPr>
              <a:defRPr/>
            </a:lvl1pPr>
          </a:lstStyle>
          <a:p>
            <a:pPr>
              <a:defRPr/>
            </a:pPr>
            <a:fld id="{CCFF7AE8-82D5-4318-B009-9C578A0FDDCD}" type="slidenum">
              <a:rPr lang="en-AU"/>
              <a:pPr>
                <a:defRPr/>
              </a:pPr>
              <a:t>‹#›</a:t>
            </a:fld>
            <a:endParaRPr lang="en-AU"/>
          </a:p>
        </p:txBody>
      </p:sp>
      <p:pic>
        <p:nvPicPr>
          <p:cNvPr id="7" name="Picture 6">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3"/>
          <p:cNvSpPr>
            <a:spLocks noGrp="1"/>
          </p:cNvSpPr>
          <p:nvPr>
            <p:ph type="body" sz="quarter" idx="4294967295"/>
          </p:nvPr>
        </p:nvSpPr>
        <p:spPr>
          <a:xfrm>
            <a:off x="2483318" y="1478479"/>
            <a:ext cx="8999621" cy="952500"/>
          </a:xfrm>
          <a:noFill/>
        </p:spPr>
        <p:txBody>
          <a:bodyPr>
            <a:noAutofit/>
          </a:bodyPr>
          <a:lstStyle/>
          <a:p>
            <a:pPr marL="0" indent="0">
              <a:buNone/>
            </a:pPr>
            <a:endParaRPr lang="en-AU" dirty="0"/>
          </a:p>
        </p:txBody>
      </p:sp>
      <p:sp>
        <p:nvSpPr>
          <p:cNvPr id="9" name="Text Placeholder 3"/>
          <p:cNvSpPr txBox="1">
            <a:spLocks/>
          </p:cNvSpPr>
          <p:nvPr userDrawn="1"/>
        </p:nvSpPr>
        <p:spPr>
          <a:xfrm>
            <a:off x="741145"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smtClean="0"/>
          </a:p>
          <a:p>
            <a:pPr marL="0" indent="0">
              <a:lnSpc>
                <a:spcPct val="100000"/>
              </a:lnSpc>
              <a:spcBef>
                <a:spcPts val="0"/>
              </a:spcBef>
              <a:buNone/>
            </a:pPr>
            <a:endParaRPr lang="en-AU" b="1" dirty="0" smtClean="0"/>
          </a:p>
        </p:txBody>
      </p:sp>
      <p:sp>
        <p:nvSpPr>
          <p:cNvPr id="10" name="Text Placeholder 3"/>
          <p:cNvSpPr txBox="1">
            <a:spLocks/>
          </p:cNvSpPr>
          <p:nvPr userDrawn="1"/>
        </p:nvSpPr>
        <p:spPr>
          <a:xfrm>
            <a:off x="6380599"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a:p>
          <a:p>
            <a:pPr marL="0" indent="0">
              <a:lnSpc>
                <a:spcPct val="100000"/>
              </a:lnSpc>
              <a:spcBef>
                <a:spcPts val="0"/>
              </a:spcBef>
              <a:buNone/>
            </a:pPr>
            <a:endParaRPr lang="en-AU" dirty="0"/>
          </a:p>
        </p:txBody>
      </p:sp>
      <p:sp>
        <p:nvSpPr>
          <p:cNvPr id="11" name="Text Placeholder 3"/>
          <p:cNvSpPr txBox="1">
            <a:spLocks/>
          </p:cNvSpPr>
          <p:nvPr userDrawn="1"/>
        </p:nvSpPr>
        <p:spPr>
          <a:xfrm>
            <a:off x="634983" y="2563813"/>
            <a:ext cx="1710832" cy="497021"/>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AU" sz="2800" b="1" dirty="0"/>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2936" y="951016"/>
            <a:ext cx="1054925" cy="1054925"/>
          </a:xfrm>
          <a:prstGeom prst="rect">
            <a:avLst/>
          </a:prstGeom>
        </p:spPr>
      </p:pic>
    </p:spTree>
    <p:extLst>
      <p:ext uri="{BB962C8B-B14F-4D97-AF65-F5344CB8AC3E}">
        <p14:creationId xmlns:p14="http://schemas.microsoft.com/office/powerpoint/2010/main" val="2063982169"/>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Full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37189233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No dots 2-column">
    <p:spTree>
      <p:nvGrpSpPr>
        <p:cNvPr id="1" name=""/>
        <p:cNvGrpSpPr/>
        <p:nvPr/>
      </p:nvGrpSpPr>
      <p:grpSpPr>
        <a:xfrm>
          <a:off x="0" y="0"/>
          <a:ext cx="0" cy="0"/>
          <a:chOff x="0" y="0"/>
          <a:chExt cx="0" cy="0"/>
        </a:xfrm>
      </p:grpSpPr>
      <p:sp>
        <p:nvSpPr>
          <p:cNvPr id="7" name="Title Placeholder 8">
            <a:extLst>
              <a:ext uri="{FF2B5EF4-FFF2-40B4-BE49-F238E27FC236}">
                <a16:creationId xmlns="" xmlns:a16="http://schemas.microsoft.com/office/drawing/2014/main"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dirty="0"/>
              <a:t>Click to edit Master title style</a:t>
            </a:r>
          </a:p>
        </p:txBody>
      </p:sp>
      <p:pic>
        <p:nvPicPr>
          <p:cNvPr id="10" name="Picture 9">
            <a:extLst>
              <a:ext uri="{FF2B5EF4-FFF2-40B4-BE49-F238E27FC236}">
                <a16:creationId xmlns="" xmlns:a16="http://schemas.microsoft.com/office/drawing/2014/main"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5" name="Text Placeholder 13">
            <a:extLst>
              <a:ext uri="{FF2B5EF4-FFF2-40B4-BE49-F238E27FC236}">
                <a16:creationId xmlns="" xmlns:a16="http://schemas.microsoft.com/office/drawing/2014/main" id="{9B6FF730-DF18-D140-922C-7F26BF907F06}"/>
              </a:ext>
            </a:extLst>
          </p:cNvPr>
          <p:cNvSpPr>
            <a:spLocks noGrp="1"/>
          </p:cNvSpPr>
          <p:nvPr>
            <p:ph type="body" sz="quarter" idx="11"/>
          </p:nvPr>
        </p:nvSpPr>
        <p:spPr>
          <a:xfrm>
            <a:off x="646113" y="1262146"/>
            <a:ext cx="5206047" cy="4986254"/>
          </a:xfrm>
        </p:spPr>
        <p:txBody>
          <a:bodyPr/>
          <a:lstStyle>
            <a:lvl1pPr marL="342900" indent="-342900">
              <a:buClr>
                <a:srgbClr val="254F90"/>
              </a:buClr>
              <a:buFont typeface="Arial" panose="020B0604020202020204" pitchFamily="34" charset="0"/>
              <a:buChar char="•"/>
              <a:defRPr/>
            </a:lvl1pPr>
          </a:lstStyle>
          <a:p>
            <a:pPr lvl="0"/>
            <a:r>
              <a:rPr lang="en-US" dirty="0"/>
              <a:t>Edit Master text styles</a:t>
            </a:r>
          </a:p>
        </p:txBody>
      </p:sp>
      <p:sp>
        <p:nvSpPr>
          <p:cNvPr id="6" name="Text Placeholder 13">
            <a:extLst>
              <a:ext uri="{FF2B5EF4-FFF2-40B4-BE49-F238E27FC236}">
                <a16:creationId xmlns="" xmlns:a16="http://schemas.microsoft.com/office/drawing/2014/main" id="{5469B53A-647D-BB40-BFF1-EAF5CBB73447}"/>
              </a:ext>
            </a:extLst>
          </p:cNvPr>
          <p:cNvSpPr>
            <a:spLocks noGrp="1"/>
          </p:cNvSpPr>
          <p:nvPr>
            <p:ph type="body" sz="quarter" idx="12"/>
          </p:nvPr>
        </p:nvSpPr>
        <p:spPr>
          <a:xfrm>
            <a:off x="6394527" y="1262147"/>
            <a:ext cx="5206047" cy="3398754"/>
          </a:xfrm>
        </p:spPr>
        <p:txBody>
          <a:bodyPr/>
          <a:lstStyle>
            <a:lvl1pPr marL="342900" indent="-342900">
              <a:buClr>
                <a:srgbClr val="254F90"/>
              </a:buClr>
              <a:buFont typeface="Arial" panose="020B0604020202020204" pitchFamily="34" charset="0"/>
              <a:buChar char="•"/>
              <a:defRPr/>
            </a:lvl1pPr>
          </a:lstStyle>
          <a:p>
            <a:pPr lvl="0"/>
            <a:r>
              <a:rPr lang="en-US" dirty="0"/>
              <a:t>Edit Master text styles</a:t>
            </a:r>
          </a:p>
        </p:txBody>
      </p:sp>
    </p:spTree>
    <p:extLst>
      <p:ext uri="{BB962C8B-B14F-4D97-AF65-F5344CB8AC3E}">
        <p14:creationId xmlns:p14="http://schemas.microsoft.com/office/powerpoint/2010/main" val="26005037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Graphic element">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Tree>
    <p:extLst>
      <p:ext uri="{BB962C8B-B14F-4D97-AF65-F5344CB8AC3E}">
        <p14:creationId xmlns:p14="http://schemas.microsoft.com/office/powerpoint/2010/main" val="41942961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Multiple pictures &amp; text">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 xmlns:a16="http://schemas.microsoft.com/office/drawing/2014/main"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 xmlns:a16="http://schemas.microsoft.com/office/drawing/2014/main"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dirty="0"/>
              <a:t>Click to edit Master title style</a:t>
            </a:r>
          </a:p>
        </p:txBody>
      </p:sp>
      <p:sp>
        <p:nvSpPr>
          <p:cNvPr id="8" name="Picture Placeholder 2">
            <a:extLst>
              <a:ext uri="{FF2B5EF4-FFF2-40B4-BE49-F238E27FC236}">
                <a16:creationId xmlns="" xmlns:a16="http://schemas.microsoft.com/office/drawing/2014/main" id="{DC0847D4-0B6E-6E41-9AF2-EA6C2C06FC21}"/>
              </a:ext>
            </a:extLst>
          </p:cNvPr>
          <p:cNvSpPr>
            <a:spLocks noGrp="1"/>
          </p:cNvSpPr>
          <p:nvPr>
            <p:ph type="pic" sz="quarter" idx="12" hasCustomPrompt="1"/>
          </p:nvPr>
        </p:nvSpPr>
        <p:spPr>
          <a:xfrm>
            <a:off x="645461" y="1327462"/>
            <a:ext cx="2466040" cy="2077954"/>
          </a:xfrm>
        </p:spPr>
        <p:txBody>
          <a:bodyPr>
            <a:normAutofit/>
          </a:bodyPr>
          <a:lstStyle>
            <a:lvl1pPr>
              <a:defRPr sz="2200"/>
            </a:lvl1pPr>
          </a:lstStyle>
          <a:p>
            <a:r>
              <a:rPr lang="en-US" dirty="0"/>
              <a:t>Insert picture here</a:t>
            </a:r>
          </a:p>
        </p:txBody>
      </p:sp>
      <p:sp>
        <p:nvSpPr>
          <p:cNvPr id="11" name="Picture Placeholder 2">
            <a:extLst>
              <a:ext uri="{FF2B5EF4-FFF2-40B4-BE49-F238E27FC236}">
                <a16:creationId xmlns="" xmlns:a16="http://schemas.microsoft.com/office/drawing/2014/main" id="{EE0A8A0F-49BB-204E-9C88-057D492CB054}"/>
              </a:ext>
            </a:extLst>
          </p:cNvPr>
          <p:cNvSpPr>
            <a:spLocks noGrp="1"/>
          </p:cNvSpPr>
          <p:nvPr>
            <p:ph type="pic" sz="quarter" idx="13" hasCustomPrompt="1"/>
          </p:nvPr>
        </p:nvSpPr>
        <p:spPr>
          <a:xfrm>
            <a:off x="3475370" y="1327462"/>
            <a:ext cx="2466040" cy="2077954"/>
          </a:xfrm>
        </p:spPr>
        <p:txBody>
          <a:bodyPr>
            <a:normAutofit/>
          </a:bodyPr>
          <a:lstStyle>
            <a:lvl1pPr>
              <a:defRPr sz="2200"/>
            </a:lvl1pPr>
          </a:lstStyle>
          <a:p>
            <a:r>
              <a:rPr lang="en-US" dirty="0"/>
              <a:t>Insert picture here</a:t>
            </a:r>
          </a:p>
        </p:txBody>
      </p:sp>
      <p:sp>
        <p:nvSpPr>
          <p:cNvPr id="12" name="Picture Placeholder 2">
            <a:extLst>
              <a:ext uri="{FF2B5EF4-FFF2-40B4-BE49-F238E27FC236}">
                <a16:creationId xmlns="" xmlns:a16="http://schemas.microsoft.com/office/drawing/2014/main" id="{974FFABA-7182-B943-A52E-DF916B73F661}"/>
              </a:ext>
            </a:extLst>
          </p:cNvPr>
          <p:cNvSpPr>
            <a:spLocks noGrp="1"/>
          </p:cNvSpPr>
          <p:nvPr>
            <p:ph type="pic" sz="quarter" idx="14" hasCustomPrompt="1"/>
          </p:nvPr>
        </p:nvSpPr>
        <p:spPr>
          <a:xfrm>
            <a:off x="6305279" y="1327462"/>
            <a:ext cx="2466040" cy="2077954"/>
          </a:xfrm>
        </p:spPr>
        <p:txBody>
          <a:bodyPr>
            <a:normAutofit/>
          </a:bodyPr>
          <a:lstStyle>
            <a:lvl1pPr>
              <a:defRPr sz="2200"/>
            </a:lvl1pPr>
          </a:lstStyle>
          <a:p>
            <a:r>
              <a:rPr lang="en-US" dirty="0"/>
              <a:t>Insert picture here</a:t>
            </a:r>
          </a:p>
        </p:txBody>
      </p:sp>
      <p:sp>
        <p:nvSpPr>
          <p:cNvPr id="13" name="Picture Placeholder 2">
            <a:extLst>
              <a:ext uri="{FF2B5EF4-FFF2-40B4-BE49-F238E27FC236}">
                <a16:creationId xmlns="" xmlns:a16="http://schemas.microsoft.com/office/drawing/2014/main" id="{2BD4CD3C-5F4A-744D-830B-E79BB1B342E3}"/>
              </a:ext>
            </a:extLst>
          </p:cNvPr>
          <p:cNvSpPr>
            <a:spLocks noGrp="1"/>
          </p:cNvSpPr>
          <p:nvPr>
            <p:ph type="pic" sz="quarter" idx="15" hasCustomPrompt="1"/>
          </p:nvPr>
        </p:nvSpPr>
        <p:spPr>
          <a:xfrm>
            <a:off x="9135187" y="1327462"/>
            <a:ext cx="2466040" cy="2077954"/>
          </a:xfrm>
        </p:spPr>
        <p:txBody>
          <a:bodyPr>
            <a:normAutofit/>
          </a:bodyPr>
          <a:lstStyle>
            <a:lvl1pPr>
              <a:defRPr sz="2200"/>
            </a:lvl1pPr>
          </a:lstStyle>
          <a:p>
            <a:r>
              <a:rPr lang="en-US" dirty="0"/>
              <a:t>Insert picture here</a:t>
            </a:r>
          </a:p>
        </p:txBody>
      </p:sp>
      <p:sp>
        <p:nvSpPr>
          <p:cNvPr id="14" name="Text Placeholder 13">
            <a:extLst>
              <a:ext uri="{FF2B5EF4-FFF2-40B4-BE49-F238E27FC236}">
                <a16:creationId xmlns="" xmlns:a16="http://schemas.microsoft.com/office/drawing/2014/main" id="{8504FF3C-80D8-984F-85D2-C64F8FA43A93}"/>
              </a:ext>
            </a:extLst>
          </p:cNvPr>
          <p:cNvSpPr>
            <a:spLocks noGrp="1"/>
          </p:cNvSpPr>
          <p:nvPr>
            <p:ph type="body" sz="quarter" idx="16"/>
          </p:nvPr>
        </p:nvSpPr>
        <p:spPr>
          <a:xfrm>
            <a:off x="645460" y="3615664"/>
            <a:ext cx="2466041" cy="1743736"/>
          </a:xfrm>
        </p:spPr>
        <p:txBody>
          <a:bodyPr>
            <a:normAutofit/>
          </a:bodyPr>
          <a:lstStyle>
            <a:lvl1pPr marL="0" indent="0">
              <a:buClr>
                <a:srgbClr val="254F90"/>
              </a:buClr>
              <a:buFontTx/>
              <a:buNone/>
              <a:defRPr sz="2000"/>
            </a:lvl1pPr>
          </a:lstStyle>
          <a:p>
            <a:pPr lvl="0"/>
            <a:r>
              <a:rPr lang="en-US" dirty="0"/>
              <a:t>Edit Master text styles</a:t>
            </a:r>
          </a:p>
        </p:txBody>
      </p:sp>
      <p:sp>
        <p:nvSpPr>
          <p:cNvPr id="16" name="Text Placeholder 13">
            <a:extLst>
              <a:ext uri="{FF2B5EF4-FFF2-40B4-BE49-F238E27FC236}">
                <a16:creationId xmlns="" xmlns:a16="http://schemas.microsoft.com/office/drawing/2014/main" id="{F06261EA-24C3-654C-94AD-9E5370F51043}"/>
              </a:ext>
            </a:extLst>
          </p:cNvPr>
          <p:cNvSpPr>
            <a:spLocks noGrp="1"/>
          </p:cNvSpPr>
          <p:nvPr>
            <p:ph type="body" sz="quarter" idx="17"/>
          </p:nvPr>
        </p:nvSpPr>
        <p:spPr>
          <a:xfrm>
            <a:off x="3475369" y="3615664"/>
            <a:ext cx="2466041" cy="1743736"/>
          </a:xfrm>
        </p:spPr>
        <p:txBody>
          <a:bodyPr>
            <a:normAutofit/>
          </a:bodyPr>
          <a:lstStyle>
            <a:lvl1pPr marL="0" indent="0">
              <a:buClr>
                <a:srgbClr val="254F90"/>
              </a:buClr>
              <a:buFontTx/>
              <a:buNone/>
              <a:defRPr sz="2000"/>
            </a:lvl1pPr>
          </a:lstStyle>
          <a:p>
            <a:pPr lvl="0"/>
            <a:r>
              <a:rPr lang="en-US" dirty="0"/>
              <a:t>Edit Master text styles</a:t>
            </a:r>
          </a:p>
        </p:txBody>
      </p:sp>
      <p:sp>
        <p:nvSpPr>
          <p:cNvPr id="17" name="Text Placeholder 13">
            <a:extLst>
              <a:ext uri="{FF2B5EF4-FFF2-40B4-BE49-F238E27FC236}">
                <a16:creationId xmlns="" xmlns:a16="http://schemas.microsoft.com/office/drawing/2014/main" id="{938EC9FB-6756-944B-95F8-4DF8298B1CC5}"/>
              </a:ext>
            </a:extLst>
          </p:cNvPr>
          <p:cNvSpPr>
            <a:spLocks noGrp="1"/>
          </p:cNvSpPr>
          <p:nvPr>
            <p:ph type="body" sz="quarter" idx="18"/>
          </p:nvPr>
        </p:nvSpPr>
        <p:spPr>
          <a:xfrm>
            <a:off x="6305278" y="3615664"/>
            <a:ext cx="2466041" cy="1743736"/>
          </a:xfrm>
        </p:spPr>
        <p:txBody>
          <a:bodyPr>
            <a:normAutofit/>
          </a:bodyPr>
          <a:lstStyle>
            <a:lvl1pPr marL="0" indent="0">
              <a:buClr>
                <a:srgbClr val="254F90"/>
              </a:buClr>
              <a:buFontTx/>
              <a:buNone/>
              <a:defRPr sz="2000"/>
            </a:lvl1pPr>
          </a:lstStyle>
          <a:p>
            <a:pPr lvl="0"/>
            <a:r>
              <a:rPr lang="en-US" dirty="0"/>
              <a:t>Edit Master text styles</a:t>
            </a:r>
          </a:p>
        </p:txBody>
      </p:sp>
      <p:sp>
        <p:nvSpPr>
          <p:cNvPr id="18" name="Text Placeholder 13">
            <a:extLst>
              <a:ext uri="{FF2B5EF4-FFF2-40B4-BE49-F238E27FC236}">
                <a16:creationId xmlns="" xmlns:a16="http://schemas.microsoft.com/office/drawing/2014/main" id="{845CE4ED-2AEE-C148-ACBF-F38EB7150A39}"/>
              </a:ext>
            </a:extLst>
          </p:cNvPr>
          <p:cNvSpPr>
            <a:spLocks noGrp="1"/>
          </p:cNvSpPr>
          <p:nvPr>
            <p:ph type="body" sz="quarter" idx="19"/>
          </p:nvPr>
        </p:nvSpPr>
        <p:spPr>
          <a:xfrm>
            <a:off x="9135187" y="3615664"/>
            <a:ext cx="2466041" cy="1743736"/>
          </a:xfrm>
        </p:spPr>
        <p:txBody>
          <a:bodyPr>
            <a:normAutofit/>
          </a:bodyPr>
          <a:lstStyle>
            <a:lvl1pPr marL="0" indent="0">
              <a:buClr>
                <a:srgbClr val="254F90"/>
              </a:buClr>
              <a:buFontTx/>
              <a:buNone/>
              <a:defRPr sz="2000"/>
            </a:lvl1pPr>
          </a:lstStyle>
          <a:p>
            <a:pPr lvl="0"/>
            <a:r>
              <a:rPr lang="en-US" dirty="0"/>
              <a:t>Edit Master text styles</a:t>
            </a:r>
          </a:p>
        </p:txBody>
      </p:sp>
    </p:spTree>
    <p:extLst>
      <p:ext uri="{BB962C8B-B14F-4D97-AF65-F5344CB8AC3E}">
        <p14:creationId xmlns:p14="http://schemas.microsoft.com/office/powerpoint/2010/main" val="3691839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DE9E4606-DCE5-4557-9AED-1E36CDF76312}" type="datetime1">
              <a:rPr lang="en-AU" smtClean="0">
                <a:solidFill>
                  <a:prstClr val="black">
                    <a:tint val="75000"/>
                  </a:prstClr>
                </a:solidFill>
              </a:rPr>
              <a:pPr/>
              <a:t>24/03/2020</a:t>
            </a:fld>
            <a:endParaRPr lang="en-AU"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AU"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3717901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916400" y="711233"/>
            <a:ext cx="10609600" cy="699600"/>
          </a:xfrm>
          <a:prstGeom prst="rect">
            <a:avLst/>
          </a:prstGeom>
        </p:spPr>
        <p:txBody>
          <a:bodyPr lIns="91425" tIns="91425" rIns="91425" bIns="91425" anchor="t" anchorCtr="0"/>
          <a:lstStyle>
            <a:lvl1pPr lvl="0">
              <a:spcBef>
                <a:spcPts val="0"/>
              </a:spcBef>
              <a:buFont typeface="Arvo"/>
              <a:defRPr b="1">
                <a:latin typeface="Arvo"/>
                <a:ea typeface="Arvo"/>
                <a:cs typeface="Arvo"/>
                <a:sym typeface="Arvo"/>
              </a:defRPr>
            </a:lvl1pPr>
            <a:lvl2pPr lvl="1">
              <a:spcBef>
                <a:spcPts val="0"/>
              </a:spcBef>
              <a:buFont typeface="Arvo"/>
              <a:defRPr b="1">
                <a:latin typeface="Arvo"/>
                <a:ea typeface="Arvo"/>
                <a:cs typeface="Arvo"/>
                <a:sym typeface="Arvo"/>
              </a:defRPr>
            </a:lvl2pPr>
            <a:lvl3pPr lvl="2">
              <a:spcBef>
                <a:spcPts val="0"/>
              </a:spcBef>
              <a:buFont typeface="Arvo"/>
              <a:defRPr b="1">
                <a:latin typeface="Arvo"/>
                <a:ea typeface="Arvo"/>
                <a:cs typeface="Arvo"/>
                <a:sym typeface="Arvo"/>
              </a:defRPr>
            </a:lvl3pPr>
            <a:lvl4pPr lvl="3">
              <a:spcBef>
                <a:spcPts val="0"/>
              </a:spcBef>
              <a:buFont typeface="Arvo"/>
              <a:defRPr b="1">
                <a:latin typeface="Arvo"/>
                <a:ea typeface="Arvo"/>
                <a:cs typeface="Arvo"/>
                <a:sym typeface="Arvo"/>
              </a:defRPr>
            </a:lvl4pPr>
            <a:lvl5pPr lvl="4">
              <a:spcBef>
                <a:spcPts val="0"/>
              </a:spcBef>
              <a:buFont typeface="Arvo"/>
              <a:defRPr b="1">
                <a:latin typeface="Arvo"/>
                <a:ea typeface="Arvo"/>
                <a:cs typeface="Arvo"/>
                <a:sym typeface="Arvo"/>
              </a:defRPr>
            </a:lvl5pPr>
            <a:lvl6pPr lvl="5">
              <a:spcBef>
                <a:spcPts val="0"/>
              </a:spcBef>
              <a:buFont typeface="Arvo"/>
              <a:defRPr b="1">
                <a:latin typeface="Arvo"/>
                <a:ea typeface="Arvo"/>
                <a:cs typeface="Arvo"/>
                <a:sym typeface="Arvo"/>
              </a:defRPr>
            </a:lvl6pPr>
            <a:lvl7pPr lvl="6">
              <a:spcBef>
                <a:spcPts val="0"/>
              </a:spcBef>
              <a:buFont typeface="Arvo"/>
              <a:defRPr b="1">
                <a:latin typeface="Arvo"/>
                <a:ea typeface="Arvo"/>
                <a:cs typeface="Arvo"/>
                <a:sym typeface="Arvo"/>
              </a:defRPr>
            </a:lvl7pPr>
            <a:lvl8pPr lvl="7">
              <a:spcBef>
                <a:spcPts val="0"/>
              </a:spcBef>
              <a:buFont typeface="Arvo"/>
              <a:defRPr b="1">
                <a:latin typeface="Arvo"/>
                <a:ea typeface="Arvo"/>
                <a:cs typeface="Arvo"/>
                <a:sym typeface="Arvo"/>
              </a:defRPr>
            </a:lvl8pPr>
            <a:lvl9pPr lvl="8">
              <a:spcBef>
                <a:spcPts val="0"/>
              </a:spcBef>
              <a:buFont typeface="Arvo"/>
              <a:defRPr b="1">
                <a:latin typeface="Arvo"/>
                <a:ea typeface="Arvo"/>
                <a:cs typeface="Arvo"/>
                <a:sym typeface="Arvo"/>
              </a:defRPr>
            </a:lvl9pPr>
          </a:lstStyle>
          <a:p>
            <a:endParaRPr/>
          </a:p>
        </p:txBody>
      </p:sp>
      <p:sp>
        <p:nvSpPr>
          <p:cNvPr id="18" name="Shape 18"/>
          <p:cNvSpPr txBox="1">
            <a:spLocks noGrp="1"/>
          </p:cNvSpPr>
          <p:nvPr>
            <p:ph type="body" idx="1"/>
          </p:nvPr>
        </p:nvSpPr>
        <p:spPr>
          <a:xfrm>
            <a:off x="916400" y="1536633"/>
            <a:ext cx="10860000" cy="4555200"/>
          </a:xfrm>
          <a:prstGeom prst="rect">
            <a:avLst/>
          </a:prstGeom>
        </p:spPr>
        <p:txBody>
          <a:bodyPr lIns="91425" tIns="91425" rIns="91425" bIns="91425" anchor="t" anchorCtr="0"/>
          <a:lstStyle>
            <a:lvl1pPr lvl="0">
              <a:spcBef>
                <a:spcPts val="0"/>
              </a:spcBef>
              <a:buSzPct val="100000"/>
              <a:buFont typeface="Proxima Nova"/>
              <a:defRPr sz="1867">
                <a:latin typeface="Proxima Nova"/>
                <a:ea typeface="Proxima Nova"/>
                <a:cs typeface="Proxima Nova"/>
                <a:sym typeface="Proxima Nova"/>
              </a:defRPr>
            </a:lvl1pPr>
            <a:lvl2pPr lvl="1">
              <a:spcBef>
                <a:spcPts val="0"/>
              </a:spcBef>
              <a:buFont typeface="Proxima Nova"/>
              <a:defRPr>
                <a:latin typeface="Proxima Nova"/>
                <a:ea typeface="Proxima Nova"/>
                <a:cs typeface="Proxima Nova"/>
                <a:sym typeface="Proxima Nova"/>
              </a:defRPr>
            </a:lvl2pPr>
            <a:lvl3pPr lvl="2">
              <a:spcBef>
                <a:spcPts val="0"/>
              </a:spcBef>
              <a:buFont typeface="Proxima Nova"/>
              <a:defRPr>
                <a:latin typeface="Proxima Nova"/>
                <a:ea typeface="Proxima Nova"/>
                <a:cs typeface="Proxima Nova"/>
                <a:sym typeface="Proxima Nova"/>
              </a:defRPr>
            </a:lvl3pPr>
            <a:lvl4pPr lvl="3">
              <a:spcBef>
                <a:spcPts val="0"/>
              </a:spcBef>
              <a:buFont typeface="Proxima Nova"/>
              <a:defRPr>
                <a:latin typeface="Proxima Nova"/>
                <a:ea typeface="Proxima Nova"/>
                <a:cs typeface="Proxima Nova"/>
                <a:sym typeface="Proxima Nova"/>
              </a:defRPr>
            </a:lvl4pPr>
            <a:lvl5pPr lvl="4">
              <a:spcBef>
                <a:spcPts val="0"/>
              </a:spcBef>
              <a:buFont typeface="Proxima Nova"/>
              <a:defRPr>
                <a:latin typeface="Proxima Nova"/>
                <a:ea typeface="Proxima Nova"/>
                <a:cs typeface="Proxima Nova"/>
                <a:sym typeface="Proxima Nova"/>
              </a:defRPr>
            </a:lvl5pPr>
            <a:lvl6pPr lvl="5">
              <a:spcBef>
                <a:spcPts val="0"/>
              </a:spcBef>
              <a:buFont typeface="Proxima Nova"/>
              <a:defRPr>
                <a:latin typeface="Proxima Nova"/>
                <a:ea typeface="Proxima Nova"/>
                <a:cs typeface="Proxima Nova"/>
                <a:sym typeface="Proxima Nova"/>
              </a:defRPr>
            </a:lvl6pPr>
            <a:lvl7pPr lvl="6">
              <a:spcBef>
                <a:spcPts val="0"/>
              </a:spcBef>
              <a:buFont typeface="Proxima Nova"/>
              <a:defRPr>
                <a:latin typeface="Proxima Nova"/>
                <a:ea typeface="Proxima Nova"/>
                <a:cs typeface="Proxima Nova"/>
                <a:sym typeface="Proxima Nova"/>
              </a:defRPr>
            </a:lvl7pPr>
            <a:lvl8pPr lvl="7">
              <a:spcBef>
                <a:spcPts val="0"/>
              </a:spcBef>
              <a:buFont typeface="Proxima Nova"/>
              <a:defRPr>
                <a:latin typeface="Proxima Nova"/>
                <a:ea typeface="Proxima Nova"/>
                <a:cs typeface="Proxima Nova"/>
                <a:sym typeface="Proxima Nova"/>
              </a:defRPr>
            </a:lvl8pPr>
            <a:lvl9pPr lvl="8">
              <a:spcBef>
                <a:spcPts val="0"/>
              </a:spcBef>
              <a:buFont typeface="Proxima Nova"/>
              <a:defRPr>
                <a:latin typeface="Proxima Nova"/>
                <a:ea typeface="Proxima Nova"/>
                <a:cs typeface="Proxima Nova"/>
                <a:sym typeface="Proxima Nova"/>
              </a:defRPr>
            </a:lvl9pPr>
          </a:lstStyle>
          <a:p>
            <a:endParaRPr/>
          </a:p>
        </p:txBody>
      </p:sp>
      <p:sp>
        <p:nvSpPr>
          <p:cNvPr id="19" name="Shape 19"/>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a:solidFill>
                  <a:prstClr val="black"/>
                </a:solidFill>
              </a:rPr>
              <a:pPr/>
              <a:t>‹#›</a:t>
            </a:fld>
            <a:endParaRPr lang="en">
              <a:solidFill>
                <a:prstClr val="black"/>
              </a:solidFill>
            </a:endParaRPr>
          </a:p>
        </p:txBody>
      </p:sp>
    </p:spTree>
    <p:extLst>
      <p:ext uri="{BB962C8B-B14F-4D97-AF65-F5344CB8AC3E}">
        <p14:creationId xmlns:p14="http://schemas.microsoft.com/office/powerpoint/2010/main" val="18983834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ver with Gov Crest">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xmlns="" id="{D9B26590-1B3E-014D-8E40-AD1D7A4D2BBC}"/>
              </a:ext>
            </a:extLst>
          </p:cNvPr>
          <p:cNvSpPr>
            <a:spLocks noGrp="1"/>
          </p:cNvSpPr>
          <p:nvPr>
            <p:ph type="body" sz="quarter" idx="10" hasCustomPrompt="1"/>
          </p:nvPr>
        </p:nvSpPr>
        <p:spPr>
          <a:xfrm>
            <a:off x="379186" y="2079525"/>
            <a:ext cx="6986814" cy="2759175"/>
          </a:xfrm>
        </p:spPr>
        <p:txBody>
          <a:bodyPr>
            <a:normAutofit/>
          </a:bodyPr>
          <a:lstStyle>
            <a:lvl1pPr>
              <a:defRPr sz="4000" b="1">
                <a:latin typeface="Century Gothic" panose="020B0502020202020204" pitchFamily="34" charset="0"/>
              </a:defRPr>
            </a:lvl1pPr>
          </a:lstStyle>
          <a:p>
            <a:pPr lvl="0"/>
            <a:r>
              <a:rPr lang="en-US" dirty="0"/>
              <a:t>Insert presentation title</a:t>
            </a:r>
          </a:p>
        </p:txBody>
      </p:sp>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pic>
        <p:nvPicPr>
          <p:cNvPr id="1026" name="Picture 2" descr="http://icentral/Communications/Documents/DISER-stacked_Mono.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9186" y="200113"/>
            <a:ext cx="2758528" cy="1679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45772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ver slide (BizLab only)">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sp>
        <p:nvSpPr>
          <p:cNvPr id="6" name="Text Placeholder 3">
            <a:extLst>
              <a:ext uri="{FF2B5EF4-FFF2-40B4-BE49-F238E27FC236}">
                <a16:creationId xmlns:a16="http://schemas.microsoft.com/office/drawing/2014/main" xmlns="" id="{1D2F5D87-F5CF-7D4F-AD7A-DCFF7ADE18B6}"/>
              </a:ext>
            </a:extLst>
          </p:cNvPr>
          <p:cNvSpPr>
            <a:spLocks noGrp="1"/>
          </p:cNvSpPr>
          <p:nvPr>
            <p:ph type="body" sz="quarter" idx="10" hasCustomPrompt="1"/>
          </p:nvPr>
        </p:nvSpPr>
        <p:spPr>
          <a:xfrm>
            <a:off x="674915" y="674234"/>
            <a:ext cx="7173685" cy="4062865"/>
          </a:xfrm>
        </p:spPr>
        <p:txBody>
          <a:bodyPr>
            <a:normAutofit/>
          </a:bodyPr>
          <a:lstStyle>
            <a:lvl1pPr>
              <a:defRPr sz="4200" b="1">
                <a:latin typeface="Century Gothic" panose="020B0502020202020204" pitchFamily="34" charset="0"/>
              </a:defRPr>
            </a:lvl1pPr>
          </a:lstStyle>
          <a:p>
            <a:pPr lvl="0"/>
            <a:r>
              <a:rPr lang="en-US" dirty="0"/>
              <a:t>Insert presentation title</a:t>
            </a:r>
          </a:p>
        </p:txBody>
      </p:sp>
    </p:spTree>
    <p:extLst>
      <p:ext uri="{BB962C8B-B14F-4D97-AF65-F5344CB8AC3E}">
        <p14:creationId xmlns:p14="http://schemas.microsoft.com/office/powerpoint/2010/main" val="2439489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ull bleed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39535783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ull bleed picture with Headin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
        <p:nvSpPr>
          <p:cNvPr id="4" name="Title Placeholder 8">
            <a:extLst>
              <a:ext uri="{FF2B5EF4-FFF2-40B4-BE49-F238E27FC236}">
                <a16:creationId xmlns:a16="http://schemas.microsoft.com/office/drawing/2014/main" xmlns="" id="{F6036AF1-D1F7-6640-BA82-31A3E5EE6BA8}"/>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Tree>
    <p:extLst>
      <p:ext uri="{BB962C8B-B14F-4D97-AF65-F5344CB8AC3E}">
        <p14:creationId xmlns:p14="http://schemas.microsoft.com/office/powerpoint/2010/main" val="15081458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icture with heading and footer">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1" name="Picture 10">
            <a:extLst>
              <a:ext uri="{FF2B5EF4-FFF2-40B4-BE49-F238E27FC236}">
                <a16:creationId xmlns:a16="http://schemas.microsoft.com/office/drawing/2014/main" xmlns="" id="{6714BD20-FBC3-0443-87B5-40AECA8D90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a16="http://schemas.microsoft.com/office/drawing/2014/main" xmlns=""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6" name="Picture Placeholder 2">
            <a:extLst>
              <a:ext uri="{FF2B5EF4-FFF2-40B4-BE49-F238E27FC236}">
                <a16:creationId xmlns:a16="http://schemas.microsoft.com/office/drawing/2014/main" xmlns="" id="{FFB8CD4F-536A-0044-AF25-961E067C64DA}"/>
              </a:ext>
            </a:extLst>
          </p:cNvPr>
          <p:cNvSpPr>
            <a:spLocks noGrp="1"/>
          </p:cNvSpPr>
          <p:nvPr>
            <p:ph type="pic" sz="quarter" idx="12" hasCustomPrompt="1"/>
          </p:nvPr>
        </p:nvSpPr>
        <p:spPr>
          <a:xfrm>
            <a:off x="0" y="1262146"/>
            <a:ext cx="12191999" cy="3894137"/>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32225879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column">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1" name="Picture 10">
            <a:extLst>
              <a:ext uri="{FF2B5EF4-FFF2-40B4-BE49-F238E27FC236}">
                <a16:creationId xmlns:a16="http://schemas.microsoft.com/office/drawing/2014/main" xmlns="" id="{6714BD20-FBC3-0443-87B5-40AECA8D90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a16="http://schemas.microsoft.com/office/drawing/2014/main" xmlns=""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ext Placeholder 13">
            <a:extLst>
              <a:ext uri="{FF2B5EF4-FFF2-40B4-BE49-F238E27FC236}">
                <a16:creationId xmlns:a16="http://schemas.microsoft.com/office/drawing/2014/main" xmlns="" id="{3800DFE4-B5DC-F440-ACE3-905752F3F965}"/>
              </a:ext>
            </a:extLst>
          </p:cNvPr>
          <p:cNvSpPr>
            <a:spLocks noGrp="1"/>
          </p:cNvSpPr>
          <p:nvPr>
            <p:ph type="body" sz="quarter" idx="11"/>
          </p:nvPr>
        </p:nvSpPr>
        <p:spPr>
          <a:xfrm>
            <a:off x="646113" y="1262146"/>
            <a:ext cx="10955114"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9661198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4" name="Text Placeholder 13">
            <a:extLst>
              <a:ext uri="{FF2B5EF4-FFF2-40B4-BE49-F238E27FC236}">
                <a16:creationId xmlns:a16="http://schemas.microsoft.com/office/drawing/2014/main" xmlns="" id="{898B829C-91C0-434B-B487-9FCBE4BD432F}"/>
              </a:ext>
            </a:extLst>
          </p:cNvPr>
          <p:cNvSpPr>
            <a:spLocks noGrp="1"/>
          </p:cNvSpPr>
          <p:nvPr>
            <p:ph type="body" sz="quarter" idx="11"/>
          </p:nvPr>
        </p:nvSpPr>
        <p:spPr>
          <a:xfrm>
            <a:off x="646113"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5" name="Text Placeholder 13">
            <a:extLst>
              <a:ext uri="{FF2B5EF4-FFF2-40B4-BE49-F238E27FC236}">
                <a16:creationId xmlns:a16="http://schemas.microsoft.com/office/drawing/2014/main" xmlns="" id="{F8861A46-1347-554A-84FB-52C732C38247}"/>
              </a:ext>
            </a:extLst>
          </p:cNvPr>
          <p:cNvSpPr>
            <a:spLocks noGrp="1"/>
          </p:cNvSpPr>
          <p:nvPr>
            <p:ph type="body" sz="quarter" idx="12"/>
          </p:nvPr>
        </p:nvSpPr>
        <p:spPr>
          <a:xfrm>
            <a:off x="6394527"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26741226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7" name="Text Placeholder 13">
            <a:extLst>
              <a:ext uri="{FF2B5EF4-FFF2-40B4-BE49-F238E27FC236}">
                <a16:creationId xmlns:a16="http://schemas.microsoft.com/office/drawing/2014/main" xmlns="" id="{DEB7D791-55B6-4748-8593-A435F9C407F4}"/>
              </a:ext>
            </a:extLst>
          </p:cNvPr>
          <p:cNvSpPr>
            <a:spLocks noGrp="1"/>
          </p:cNvSpPr>
          <p:nvPr>
            <p:ph type="body" sz="quarter" idx="12"/>
          </p:nvPr>
        </p:nvSpPr>
        <p:spPr>
          <a:xfrm>
            <a:off x="645460" y="1262146"/>
            <a:ext cx="3334216"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8" name="Text Placeholder 13">
            <a:extLst>
              <a:ext uri="{FF2B5EF4-FFF2-40B4-BE49-F238E27FC236}">
                <a16:creationId xmlns:a16="http://schemas.microsoft.com/office/drawing/2014/main" xmlns="" id="{BD3D5626-5497-904C-A991-C8E2422FBCA3}"/>
              </a:ext>
            </a:extLst>
          </p:cNvPr>
          <p:cNvSpPr>
            <a:spLocks noGrp="1"/>
          </p:cNvSpPr>
          <p:nvPr>
            <p:ph type="body" sz="quarter" idx="13"/>
          </p:nvPr>
        </p:nvSpPr>
        <p:spPr>
          <a:xfrm>
            <a:off x="8266358" y="1262146"/>
            <a:ext cx="3334216"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9" name="Text Placeholder 13">
            <a:extLst>
              <a:ext uri="{FF2B5EF4-FFF2-40B4-BE49-F238E27FC236}">
                <a16:creationId xmlns:a16="http://schemas.microsoft.com/office/drawing/2014/main" xmlns="" id="{DE756911-09E9-BA4A-926D-71CE7C1CD98E}"/>
              </a:ext>
            </a:extLst>
          </p:cNvPr>
          <p:cNvSpPr>
            <a:spLocks noGrp="1"/>
          </p:cNvSpPr>
          <p:nvPr>
            <p:ph type="body" sz="quarter" idx="14"/>
          </p:nvPr>
        </p:nvSpPr>
        <p:spPr>
          <a:xfrm>
            <a:off x="4455255" y="1262146"/>
            <a:ext cx="3334869"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2954856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Picture on RH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Picture Placeholder 2">
            <a:extLst>
              <a:ext uri="{FF2B5EF4-FFF2-40B4-BE49-F238E27FC236}">
                <a16:creationId xmlns:a16="http://schemas.microsoft.com/office/drawing/2014/main" xmlns="" id="{FFB8CD4F-536A-0044-AF25-961E067C64DA}"/>
              </a:ext>
            </a:extLst>
          </p:cNvPr>
          <p:cNvSpPr>
            <a:spLocks noGrp="1"/>
          </p:cNvSpPr>
          <p:nvPr>
            <p:ph type="pic" sz="quarter" idx="11" hasCustomPrompt="1"/>
          </p:nvPr>
        </p:nvSpPr>
        <p:spPr>
          <a:xfrm>
            <a:off x="6394526" y="1327462"/>
            <a:ext cx="5797473" cy="3894137"/>
          </a:xfrm>
        </p:spPr>
        <p:txBody>
          <a:bodyPr>
            <a:normAutofit/>
          </a:bodyPr>
          <a:lstStyle>
            <a:lvl1pPr>
              <a:defRPr sz="2200"/>
            </a:lvl1pPr>
          </a:lstStyle>
          <a:p>
            <a:r>
              <a:rPr lang="en-US" dirty="0"/>
              <a:t>Insert picture here</a:t>
            </a:r>
          </a:p>
        </p:txBody>
      </p:sp>
      <p:sp>
        <p:nvSpPr>
          <p:cNvPr id="8" name="Text Placeholder 13">
            <a:extLst>
              <a:ext uri="{FF2B5EF4-FFF2-40B4-BE49-F238E27FC236}">
                <a16:creationId xmlns:a16="http://schemas.microsoft.com/office/drawing/2014/main" xmlns="" id="{8F5DDB74-1D4A-4848-857D-823E394DE022}"/>
              </a:ext>
            </a:extLst>
          </p:cNvPr>
          <p:cNvSpPr>
            <a:spLocks noGrp="1"/>
          </p:cNvSpPr>
          <p:nvPr>
            <p:ph type="body" sz="quarter" idx="14"/>
          </p:nvPr>
        </p:nvSpPr>
        <p:spPr>
          <a:xfrm>
            <a:off x="646113"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1285415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64C60F2F-4712-47E6-A91A-896605411938}" type="datetime1">
              <a:rPr lang="en-AU" smtClean="0">
                <a:solidFill>
                  <a:prstClr val="black">
                    <a:tint val="75000"/>
                  </a:prstClr>
                </a:solidFill>
              </a:rPr>
              <a:pPr/>
              <a:t>24/03/2020</a:t>
            </a:fld>
            <a:endParaRPr lang="en-AU"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AU"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16675108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on LH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8" name="Picture Placeholder 2">
            <a:extLst>
              <a:ext uri="{FF2B5EF4-FFF2-40B4-BE49-F238E27FC236}">
                <a16:creationId xmlns:a16="http://schemas.microsoft.com/office/drawing/2014/main" xmlns="" id="{DC0847D4-0B6E-6E41-9AF2-EA6C2C06FC21}"/>
              </a:ext>
            </a:extLst>
          </p:cNvPr>
          <p:cNvSpPr>
            <a:spLocks noGrp="1"/>
          </p:cNvSpPr>
          <p:nvPr>
            <p:ph type="pic" sz="quarter" idx="12" hasCustomPrompt="1"/>
          </p:nvPr>
        </p:nvSpPr>
        <p:spPr>
          <a:xfrm>
            <a:off x="0" y="1327462"/>
            <a:ext cx="5797473" cy="3894137"/>
          </a:xfrm>
        </p:spPr>
        <p:txBody>
          <a:bodyPr>
            <a:normAutofit/>
          </a:bodyPr>
          <a:lstStyle>
            <a:lvl1pPr>
              <a:defRPr sz="2200"/>
            </a:lvl1pPr>
          </a:lstStyle>
          <a:p>
            <a:r>
              <a:rPr lang="en-US" dirty="0"/>
              <a:t>Insert picture here</a:t>
            </a:r>
          </a:p>
        </p:txBody>
      </p:sp>
      <p:sp>
        <p:nvSpPr>
          <p:cNvPr id="11" name="Text Placeholder 13">
            <a:extLst>
              <a:ext uri="{FF2B5EF4-FFF2-40B4-BE49-F238E27FC236}">
                <a16:creationId xmlns:a16="http://schemas.microsoft.com/office/drawing/2014/main" xmlns="" id="{2B272E72-EE37-DC47-BF29-C83C0C42D9EE}"/>
              </a:ext>
            </a:extLst>
          </p:cNvPr>
          <p:cNvSpPr>
            <a:spLocks noGrp="1"/>
          </p:cNvSpPr>
          <p:nvPr>
            <p:ph type="body" sz="quarter" idx="14"/>
          </p:nvPr>
        </p:nvSpPr>
        <p:spPr>
          <a:xfrm>
            <a:off x="6394526"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400994427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Multiple pictures &amp;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8" name="Picture Placeholder 2">
            <a:extLst>
              <a:ext uri="{FF2B5EF4-FFF2-40B4-BE49-F238E27FC236}">
                <a16:creationId xmlns:a16="http://schemas.microsoft.com/office/drawing/2014/main" xmlns="" id="{DC0847D4-0B6E-6E41-9AF2-EA6C2C06FC21}"/>
              </a:ext>
            </a:extLst>
          </p:cNvPr>
          <p:cNvSpPr>
            <a:spLocks noGrp="1"/>
          </p:cNvSpPr>
          <p:nvPr>
            <p:ph type="pic" sz="quarter" idx="12" hasCustomPrompt="1"/>
          </p:nvPr>
        </p:nvSpPr>
        <p:spPr>
          <a:xfrm>
            <a:off x="645461" y="1327462"/>
            <a:ext cx="2466040" cy="2077954"/>
          </a:xfrm>
        </p:spPr>
        <p:txBody>
          <a:bodyPr>
            <a:normAutofit/>
          </a:bodyPr>
          <a:lstStyle>
            <a:lvl1pPr>
              <a:defRPr sz="2200"/>
            </a:lvl1pPr>
          </a:lstStyle>
          <a:p>
            <a:r>
              <a:rPr lang="en-US" dirty="0"/>
              <a:t>Insert picture here</a:t>
            </a:r>
          </a:p>
        </p:txBody>
      </p:sp>
      <p:sp>
        <p:nvSpPr>
          <p:cNvPr id="11" name="Picture Placeholder 2">
            <a:extLst>
              <a:ext uri="{FF2B5EF4-FFF2-40B4-BE49-F238E27FC236}">
                <a16:creationId xmlns:a16="http://schemas.microsoft.com/office/drawing/2014/main" xmlns="" id="{EE0A8A0F-49BB-204E-9C88-057D492CB054}"/>
              </a:ext>
            </a:extLst>
          </p:cNvPr>
          <p:cNvSpPr>
            <a:spLocks noGrp="1"/>
          </p:cNvSpPr>
          <p:nvPr>
            <p:ph type="pic" sz="quarter" idx="13" hasCustomPrompt="1"/>
          </p:nvPr>
        </p:nvSpPr>
        <p:spPr>
          <a:xfrm>
            <a:off x="3475370" y="1327462"/>
            <a:ext cx="2466040" cy="2077954"/>
          </a:xfrm>
        </p:spPr>
        <p:txBody>
          <a:bodyPr>
            <a:normAutofit/>
          </a:bodyPr>
          <a:lstStyle>
            <a:lvl1pPr>
              <a:defRPr sz="2200"/>
            </a:lvl1pPr>
          </a:lstStyle>
          <a:p>
            <a:r>
              <a:rPr lang="en-US" dirty="0"/>
              <a:t>Insert picture here</a:t>
            </a:r>
          </a:p>
        </p:txBody>
      </p:sp>
      <p:sp>
        <p:nvSpPr>
          <p:cNvPr id="12" name="Picture Placeholder 2">
            <a:extLst>
              <a:ext uri="{FF2B5EF4-FFF2-40B4-BE49-F238E27FC236}">
                <a16:creationId xmlns:a16="http://schemas.microsoft.com/office/drawing/2014/main" xmlns="" id="{974FFABA-7182-B943-A52E-DF916B73F661}"/>
              </a:ext>
            </a:extLst>
          </p:cNvPr>
          <p:cNvSpPr>
            <a:spLocks noGrp="1"/>
          </p:cNvSpPr>
          <p:nvPr>
            <p:ph type="pic" sz="quarter" idx="14" hasCustomPrompt="1"/>
          </p:nvPr>
        </p:nvSpPr>
        <p:spPr>
          <a:xfrm>
            <a:off x="6305279" y="1327462"/>
            <a:ext cx="2466040" cy="2077954"/>
          </a:xfrm>
        </p:spPr>
        <p:txBody>
          <a:bodyPr>
            <a:normAutofit/>
          </a:bodyPr>
          <a:lstStyle>
            <a:lvl1pPr>
              <a:defRPr sz="2200"/>
            </a:lvl1pPr>
          </a:lstStyle>
          <a:p>
            <a:r>
              <a:rPr lang="en-US" dirty="0"/>
              <a:t>Insert picture here</a:t>
            </a:r>
          </a:p>
        </p:txBody>
      </p:sp>
      <p:sp>
        <p:nvSpPr>
          <p:cNvPr id="13" name="Picture Placeholder 2">
            <a:extLst>
              <a:ext uri="{FF2B5EF4-FFF2-40B4-BE49-F238E27FC236}">
                <a16:creationId xmlns:a16="http://schemas.microsoft.com/office/drawing/2014/main" xmlns="" id="{2BD4CD3C-5F4A-744D-830B-E79BB1B342E3}"/>
              </a:ext>
            </a:extLst>
          </p:cNvPr>
          <p:cNvSpPr>
            <a:spLocks noGrp="1"/>
          </p:cNvSpPr>
          <p:nvPr>
            <p:ph type="pic" sz="quarter" idx="15" hasCustomPrompt="1"/>
          </p:nvPr>
        </p:nvSpPr>
        <p:spPr>
          <a:xfrm>
            <a:off x="9135187" y="1327462"/>
            <a:ext cx="2466040" cy="2077954"/>
          </a:xfrm>
        </p:spPr>
        <p:txBody>
          <a:bodyPr>
            <a:normAutofit/>
          </a:bodyPr>
          <a:lstStyle>
            <a:lvl1pPr>
              <a:defRPr sz="2200"/>
            </a:lvl1pPr>
          </a:lstStyle>
          <a:p>
            <a:r>
              <a:rPr lang="en-US" dirty="0"/>
              <a:t>Insert picture here</a:t>
            </a:r>
          </a:p>
        </p:txBody>
      </p:sp>
      <p:sp>
        <p:nvSpPr>
          <p:cNvPr id="14" name="Text Placeholder 13">
            <a:extLst>
              <a:ext uri="{FF2B5EF4-FFF2-40B4-BE49-F238E27FC236}">
                <a16:creationId xmlns:a16="http://schemas.microsoft.com/office/drawing/2014/main" xmlns="" id="{8504FF3C-80D8-984F-85D2-C64F8FA43A93}"/>
              </a:ext>
            </a:extLst>
          </p:cNvPr>
          <p:cNvSpPr>
            <a:spLocks noGrp="1"/>
          </p:cNvSpPr>
          <p:nvPr>
            <p:ph type="body" sz="quarter" idx="16"/>
          </p:nvPr>
        </p:nvSpPr>
        <p:spPr>
          <a:xfrm>
            <a:off x="645460"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6" name="Text Placeholder 13">
            <a:extLst>
              <a:ext uri="{FF2B5EF4-FFF2-40B4-BE49-F238E27FC236}">
                <a16:creationId xmlns:a16="http://schemas.microsoft.com/office/drawing/2014/main" xmlns="" id="{F06261EA-24C3-654C-94AD-9E5370F51043}"/>
              </a:ext>
            </a:extLst>
          </p:cNvPr>
          <p:cNvSpPr>
            <a:spLocks noGrp="1"/>
          </p:cNvSpPr>
          <p:nvPr>
            <p:ph type="body" sz="quarter" idx="17"/>
          </p:nvPr>
        </p:nvSpPr>
        <p:spPr>
          <a:xfrm>
            <a:off x="3475369"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7" name="Text Placeholder 13">
            <a:extLst>
              <a:ext uri="{FF2B5EF4-FFF2-40B4-BE49-F238E27FC236}">
                <a16:creationId xmlns:a16="http://schemas.microsoft.com/office/drawing/2014/main" xmlns="" id="{938EC9FB-6756-944B-95F8-4DF8298B1CC5}"/>
              </a:ext>
            </a:extLst>
          </p:cNvPr>
          <p:cNvSpPr>
            <a:spLocks noGrp="1"/>
          </p:cNvSpPr>
          <p:nvPr>
            <p:ph type="body" sz="quarter" idx="18"/>
          </p:nvPr>
        </p:nvSpPr>
        <p:spPr>
          <a:xfrm>
            <a:off x="6305278"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8" name="Text Placeholder 13">
            <a:extLst>
              <a:ext uri="{FF2B5EF4-FFF2-40B4-BE49-F238E27FC236}">
                <a16:creationId xmlns:a16="http://schemas.microsoft.com/office/drawing/2014/main" xmlns="" id="{845CE4ED-2AEE-C148-ACBF-F38EB7150A39}"/>
              </a:ext>
            </a:extLst>
          </p:cNvPr>
          <p:cNvSpPr>
            <a:spLocks noGrp="1"/>
          </p:cNvSpPr>
          <p:nvPr>
            <p:ph type="body" sz="quarter" idx="19"/>
          </p:nvPr>
        </p:nvSpPr>
        <p:spPr>
          <a:xfrm>
            <a:off x="9135187"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Tree>
    <p:extLst>
      <p:ext uri="{BB962C8B-B14F-4D97-AF65-F5344CB8AC3E}">
        <p14:creationId xmlns:p14="http://schemas.microsoft.com/office/powerpoint/2010/main" val="40835993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4"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645460" y="736600"/>
            <a:ext cx="10955767" cy="3568700"/>
          </a:xfrm>
          <a:prstGeom prst="rect">
            <a:avLst/>
          </a:prstGeom>
        </p:spPr>
        <p:txBody>
          <a:bodyPr vert="horz" lIns="91440" tIns="45720" rIns="91440" bIns="45720" rtlCol="0" anchor="t">
            <a:normAutofit/>
          </a:bodyPr>
          <a:lstStyle>
            <a:lvl1pPr algn="l">
              <a:defRPr sz="4000"/>
            </a:lvl1pPr>
          </a:lstStyle>
          <a:p>
            <a:r>
              <a:rPr lang="en-US" dirty="0"/>
              <a:t>“Insert quote here”</a:t>
            </a:r>
          </a:p>
        </p:txBody>
      </p:sp>
      <p:pic>
        <p:nvPicPr>
          <p:cNvPr id="5" name="Picture 4">
            <a:extLst>
              <a:ext uri="{FF2B5EF4-FFF2-40B4-BE49-F238E27FC236}">
                <a16:creationId xmlns:a16="http://schemas.microsoft.com/office/drawing/2014/main" xmlns="" id="{9394E5AB-ED91-6640-AA39-58CC47F134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6" name="Picture 5">
            <a:extLst>
              <a:ext uri="{FF2B5EF4-FFF2-40B4-BE49-F238E27FC236}">
                <a16:creationId xmlns:a16="http://schemas.microsoft.com/office/drawing/2014/main" xmlns="" id="{F05F9F0B-4C3B-784B-9B9E-530E9A8581A0}"/>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7" name="Text Placeholder 13">
            <a:extLst>
              <a:ext uri="{FF2B5EF4-FFF2-40B4-BE49-F238E27FC236}">
                <a16:creationId xmlns:a16="http://schemas.microsoft.com/office/drawing/2014/main" xmlns="" id="{08661201-CA5D-2A45-94FF-E43FB45BAB0A}"/>
              </a:ext>
            </a:extLst>
          </p:cNvPr>
          <p:cNvSpPr>
            <a:spLocks noGrp="1"/>
          </p:cNvSpPr>
          <p:nvPr>
            <p:ph type="body" sz="quarter" idx="14" hasCustomPrompt="1"/>
          </p:nvPr>
        </p:nvSpPr>
        <p:spPr>
          <a:xfrm>
            <a:off x="646113" y="4508632"/>
            <a:ext cx="5206048" cy="952367"/>
          </a:xfrm>
        </p:spPr>
        <p:txBody>
          <a:bodyPr/>
          <a:lstStyle>
            <a:lvl1pPr marL="0" indent="0">
              <a:buClr>
                <a:srgbClr val="254F90"/>
              </a:buClr>
              <a:buFontTx/>
              <a:buNone/>
              <a:defRPr/>
            </a:lvl1pPr>
          </a:lstStyle>
          <a:p>
            <a:pPr lvl="0"/>
            <a:r>
              <a:rPr lang="en-US" dirty="0"/>
              <a:t>Insert Author Name </a:t>
            </a:r>
          </a:p>
        </p:txBody>
      </p:sp>
    </p:spTree>
    <p:extLst>
      <p:ext uri="{BB962C8B-B14F-4D97-AF65-F5344CB8AC3E}">
        <p14:creationId xmlns:p14="http://schemas.microsoft.com/office/powerpoint/2010/main" val="42317552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2FA98F41-D9E9-9743-A4F1-0F1995EC0282}"/>
              </a:ext>
            </a:extLst>
          </p:cNvPr>
          <p:cNvPicPr>
            <a:picLocks noChangeAspect="1"/>
          </p:cNvPicPr>
          <p:nvPr userDrawn="1"/>
        </p:nvPicPr>
        <p:blipFill>
          <a:blip r:embed="rId2"/>
          <a:stretch>
            <a:fillRect/>
          </a:stretch>
        </p:blipFill>
        <p:spPr>
          <a:xfrm>
            <a:off x="2946400" y="1663700"/>
            <a:ext cx="9245600" cy="5194300"/>
          </a:xfrm>
          <a:prstGeom prst="rect">
            <a:avLst/>
          </a:prstGeom>
        </p:spPr>
      </p:pic>
      <p:sp>
        <p:nvSpPr>
          <p:cNvPr id="4"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645460" y="736600"/>
            <a:ext cx="10955767" cy="4318000"/>
          </a:xfrm>
          <a:prstGeom prst="rect">
            <a:avLst/>
          </a:prstGeom>
        </p:spPr>
        <p:txBody>
          <a:bodyPr vert="horz" lIns="91440" tIns="45720" rIns="91440" bIns="45720" rtlCol="0" anchor="t">
            <a:normAutofit/>
          </a:bodyPr>
          <a:lstStyle>
            <a:lvl1pPr algn="l">
              <a:defRPr sz="4000"/>
            </a:lvl1pPr>
          </a:lstStyle>
          <a:p>
            <a:r>
              <a:rPr lang="en-US" dirty="0"/>
              <a:t>“Insert quote here”</a:t>
            </a:r>
          </a:p>
        </p:txBody>
      </p:sp>
      <p:sp>
        <p:nvSpPr>
          <p:cNvPr id="7" name="Text Placeholder 13">
            <a:extLst>
              <a:ext uri="{FF2B5EF4-FFF2-40B4-BE49-F238E27FC236}">
                <a16:creationId xmlns:a16="http://schemas.microsoft.com/office/drawing/2014/main" xmlns="" id="{08661201-CA5D-2A45-94FF-E43FB45BAB0A}"/>
              </a:ext>
            </a:extLst>
          </p:cNvPr>
          <p:cNvSpPr>
            <a:spLocks noGrp="1"/>
          </p:cNvSpPr>
          <p:nvPr>
            <p:ph type="body" sz="quarter" idx="14" hasCustomPrompt="1"/>
          </p:nvPr>
        </p:nvSpPr>
        <p:spPr>
          <a:xfrm>
            <a:off x="646113" y="5232400"/>
            <a:ext cx="5206048" cy="952367"/>
          </a:xfrm>
        </p:spPr>
        <p:txBody>
          <a:bodyPr/>
          <a:lstStyle>
            <a:lvl1pPr marL="0" indent="0">
              <a:buClr>
                <a:srgbClr val="254F90"/>
              </a:buClr>
              <a:buFontTx/>
              <a:buNone/>
              <a:defRPr/>
            </a:lvl1pPr>
          </a:lstStyle>
          <a:p>
            <a:pPr lvl="0"/>
            <a:r>
              <a:rPr lang="en-US" dirty="0"/>
              <a:t>Insert Author Name </a:t>
            </a:r>
          </a:p>
        </p:txBody>
      </p:sp>
    </p:spTree>
    <p:extLst>
      <p:ext uri="{BB962C8B-B14F-4D97-AF65-F5344CB8AC3E}">
        <p14:creationId xmlns:p14="http://schemas.microsoft.com/office/powerpoint/2010/main" val="40478530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reak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
        <p:nvSpPr>
          <p:cNvPr id="3"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1114799" y="1173570"/>
            <a:ext cx="7632691" cy="1820483"/>
          </a:xfrm>
          <a:prstGeom prst="rect">
            <a:avLst/>
          </a:prstGeom>
        </p:spPr>
        <p:txBody>
          <a:bodyPr vert="horz" lIns="91440" tIns="45720" rIns="91440" bIns="45720" rtlCol="0" anchor="t">
            <a:normAutofit/>
          </a:bodyPr>
          <a:lstStyle>
            <a:lvl1pPr algn="l">
              <a:defRPr sz="4400"/>
            </a:lvl1pPr>
          </a:lstStyle>
          <a:p>
            <a:r>
              <a:rPr lang="en-US" dirty="0" smtClean="0"/>
              <a:t>Break slide</a:t>
            </a:r>
            <a:endParaRPr lang="en-US" dirty="0"/>
          </a:p>
        </p:txBody>
      </p:sp>
    </p:spTree>
    <p:extLst>
      <p:ext uri="{BB962C8B-B14F-4D97-AF65-F5344CB8AC3E}">
        <p14:creationId xmlns:p14="http://schemas.microsoft.com/office/powerpoint/2010/main" val="14203408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hank you / Questions">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rcRect l="18" r="18"/>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xmlns="" id="{D9B26590-1B3E-014D-8E40-AD1D7A4D2BBC}"/>
              </a:ext>
            </a:extLst>
          </p:cNvPr>
          <p:cNvSpPr>
            <a:spLocks noGrp="1"/>
          </p:cNvSpPr>
          <p:nvPr>
            <p:ph type="body" sz="quarter" idx="10" hasCustomPrompt="1"/>
          </p:nvPr>
        </p:nvSpPr>
        <p:spPr>
          <a:xfrm>
            <a:off x="674915" y="674234"/>
            <a:ext cx="6233885" cy="2243137"/>
          </a:xfrm>
        </p:spPr>
        <p:txBody>
          <a:bodyPr>
            <a:normAutofit/>
          </a:bodyPr>
          <a:lstStyle>
            <a:lvl1pPr>
              <a:defRPr sz="4200" b="1">
                <a:latin typeface="Century Gothic" panose="020B0502020202020204" pitchFamily="34" charset="0"/>
              </a:defRPr>
            </a:lvl1pPr>
          </a:lstStyle>
          <a:p>
            <a:pPr lvl="0"/>
            <a:r>
              <a:rPr lang="en-US" dirty="0"/>
              <a:t>Thank you / Questions?</a:t>
            </a:r>
          </a:p>
        </p:txBody>
      </p:sp>
    </p:spTree>
    <p:extLst>
      <p:ext uri="{BB962C8B-B14F-4D97-AF65-F5344CB8AC3E}">
        <p14:creationId xmlns:p14="http://schemas.microsoft.com/office/powerpoint/2010/main" val="19376066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urther info / Contact us">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sp>
        <p:nvSpPr>
          <p:cNvPr id="5" name="Title Placeholder 8">
            <a:extLst>
              <a:ext uri="{FF2B5EF4-FFF2-40B4-BE49-F238E27FC236}">
                <a16:creationId xmlns:a16="http://schemas.microsoft.com/office/drawing/2014/main" xmlns="" id="{0DA85A07-2452-394B-8866-A8DA0B62C4D7}"/>
              </a:ext>
            </a:extLst>
          </p:cNvPr>
          <p:cNvSpPr>
            <a:spLocks noGrp="1"/>
          </p:cNvSpPr>
          <p:nvPr>
            <p:ph type="title" hasCustomPrompt="1"/>
          </p:nvPr>
        </p:nvSpPr>
        <p:spPr>
          <a:xfrm>
            <a:off x="645460" y="408155"/>
            <a:ext cx="10955767" cy="549275"/>
          </a:xfrm>
          <a:prstGeom prst="rect">
            <a:avLst/>
          </a:prstGeom>
        </p:spPr>
        <p:txBody>
          <a:bodyPr vert="horz" lIns="91440" tIns="45720" rIns="91440" bIns="45720" rtlCol="0" anchor="t">
            <a:normAutofit/>
          </a:bodyPr>
          <a:lstStyle>
            <a:lvl1pPr algn="l">
              <a:defRPr/>
            </a:lvl1pPr>
          </a:lstStyle>
          <a:p>
            <a:r>
              <a:rPr lang="en-US" dirty="0"/>
              <a:t>Further information / Contact us</a:t>
            </a:r>
          </a:p>
        </p:txBody>
      </p:sp>
      <p:sp>
        <p:nvSpPr>
          <p:cNvPr id="8" name="Text Placeholder 13">
            <a:extLst>
              <a:ext uri="{FF2B5EF4-FFF2-40B4-BE49-F238E27FC236}">
                <a16:creationId xmlns:a16="http://schemas.microsoft.com/office/drawing/2014/main" xmlns="" id="{F6911827-FA22-F645-9216-2960098F4197}"/>
              </a:ext>
            </a:extLst>
          </p:cNvPr>
          <p:cNvSpPr>
            <a:spLocks noGrp="1"/>
          </p:cNvSpPr>
          <p:nvPr>
            <p:ph type="body" sz="quarter" idx="11" hasCustomPrompt="1"/>
          </p:nvPr>
        </p:nvSpPr>
        <p:spPr>
          <a:xfrm>
            <a:off x="646113" y="3238752"/>
            <a:ext cx="10955114" cy="439654"/>
          </a:xfrm>
        </p:spPr>
        <p:txBody>
          <a:bodyPr/>
          <a:lstStyle>
            <a:lvl1pPr marL="0" indent="0">
              <a:buClr>
                <a:srgbClr val="254F90"/>
              </a:buClr>
              <a:buFontTx/>
              <a:buNone/>
              <a:defRPr b="1"/>
            </a:lvl1pPr>
          </a:lstStyle>
          <a:p>
            <a:pPr lvl="0"/>
            <a:r>
              <a:rPr lang="en-US" dirty="0"/>
              <a:t>Name Surname</a:t>
            </a:r>
          </a:p>
        </p:txBody>
      </p:sp>
      <p:sp>
        <p:nvSpPr>
          <p:cNvPr id="9" name="Text Placeholder 13">
            <a:extLst>
              <a:ext uri="{FF2B5EF4-FFF2-40B4-BE49-F238E27FC236}">
                <a16:creationId xmlns:a16="http://schemas.microsoft.com/office/drawing/2014/main" xmlns="" id="{3DEBF085-F5D1-7241-BB29-FD37D9364AC2}"/>
              </a:ext>
            </a:extLst>
          </p:cNvPr>
          <p:cNvSpPr>
            <a:spLocks noGrp="1"/>
          </p:cNvSpPr>
          <p:nvPr>
            <p:ph type="body" sz="quarter" idx="12" hasCustomPrompt="1"/>
          </p:nvPr>
        </p:nvSpPr>
        <p:spPr>
          <a:xfrm>
            <a:off x="645460" y="3792203"/>
            <a:ext cx="10955114" cy="439654"/>
          </a:xfrm>
        </p:spPr>
        <p:txBody>
          <a:bodyPr/>
          <a:lstStyle>
            <a:lvl1pPr marL="0" indent="0">
              <a:buClr>
                <a:srgbClr val="254F90"/>
              </a:buClr>
              <a:buFontTx/>
              <a:buNone/>
              <a:defRPr/>
            </a:lvl1pPr>
          </a:lstStyle>
          <a:p>
            <a:pPr lvl="0"/>
            <a:r>
              <a:rPr lang="en-US" dirty="0"/>
              <a:t>Phone: (02) </a:t>
            </a:r>
            <a:r>
              <a:rPr lang="en-US" dirty="0" err="1"/>
              <a:t>xxxx</a:t>
            </a:r>
            <a:r>
              <a:rPr lang="en-US" dirty="0"/>
              <a:t> </a:t>
            </a:r>
            <a:r>
              <a:rPr lang="en-US" dirty="0" err="1"/>
              <a:t>xxxx</a:t>
            </a:r>
            <a:endParaRPr lang="en-US" dirty="0"/>
          </a:p>
        </p:txBody>
      </p:sp>
      <p:sp>
        <p:nvSpPr>
          <p:cNvPr id="10" name="Text Placeholder 13">
            <a:extLst>
              <a:ext uri="{FF2B5EF4-FFF2-40B4-BE49-F238E27FC236}">
                <a16:creationId xmlns:a16="http://schemas.microsoft.com/office/drawing/2014/main" xmlns="" id="{71225068-2FD7-C14E-87DD-8A6DF76A5922}"/>
              </a:ext>
            </a:extLst>
          </p:cNvPr>
          <p:cNvSpPr>
            <a:spLocks noGrp="1"/>
          </p:cNvSpPr>
          <p:nvPr>
            <p:ph type="body" sz="quarter" idx="13" hasCustomPrompt="1"/>
          </p:nvPr>
        </p:nvSpPr>
        <p:spPr>
          <a:xfrm>
            <a:off x="645460" y="4340223"/>
            <a:ext cx="10955114" cy="439654"/>
          </a:xfrm>
        </p:spPr>
        <p:txBody>
          <a:bodyPr/>
          <a:lstStyle>
            <a:lvl1pPr marL="0" indent="0">
              <a:buClr>
                <a:srgbClr val="254F90"/>
              </a:buClr>
              <a:buFontTx/>
              <a:buNone/>
              <a:defRPr/>
            </a:lvl1pPr>
          </a:lstStyle>
          <a:p>
            <a:pPr lvl="0"/>
            <a:r>
              <a:rPr lang="en-US" dirty="0"/>
              <a:t>Email: </a:t>
            </a:r>
            <a:r>
              <a:rPr lang="en-US" dirty="0" err="1"/>
              <a:t>bizlab@industry.gov.au</a:t>
            </a:r>
            <a:endParaRPr lang="en-US" dirty="0"/>
          </a:p>
        </p:txBody>
      </p:sp>
      <p:sp>
        <p:nvSpPr>
          <p:cNvPr id="11" name="Picture Placeholder 2">
            <a:extLst>
              <a:ext uri="{FF2B5EF4-FFF2-40B4-BE49-F238E27FC236}">
                <a16:creationId xmlns:a16="http://schemas.microsoft.com/office/drawing/2014/main" xmlns="" id="{709D526E-2FF1-9843-B317-84BDBA03E95A}"/>
              </a:ext>
            </a:extLst>
          </p:cNvPr>
          <p:cNvSpPr>
            <a:spLocks noGrp="1"/>
          </p:cNvSpPr>
          <p:nvPr>
            <p:ph type="pic" sz="quarter" idx="14" hasCustomPrompt="1"/>
          </p:nvPr>
        </p:nvSpPr>
        <p:spPr>
          <a:xfrm>
            <a:off x="645461" y="1327463"/>
            <a:ext cx="3380439" cy="1695892"/>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232761038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No dots 1-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1" name="Text Placeholder 13">
            <a:extLst>
              <a:ext uri="{FF2B5EF4-FFF2-40B4-BE49-F238E27FC236}">
                <a16:creationId xmlns:a16="http://schemas.microsoft.com/office/drawing/2014/main" xmlns="" id="{27BDBD3F-FAC0-6242-A721-D846F1A5EF73}"/>
              </a:ext>
            </a:extLst>
          </p:cNvPr>
          <p:cNvSpPr>
            <a:spLocks noGrp="1"/>
          </p:cNvSpPr>
          <p:nvPr>
            <p:ph type="body" sz="quarter" idx="11"/>
          </p:nvPr>
        </p:nvSpPr>
        <p:spPr>
          <a:xfrm>
            <a:off x="646113" y="1262146"/>
            <a:ext cx="10955114"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19318761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o dots 2-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5" name="Text Placeholder 13">
            <a:extLst>
              <a:ext uri="{FF2B5EF4-FFF2-40B4-BE49-F238E27FC236}">
                <a16:creationId xmlns:a16="http://schemas.microsoft.com/office/drawing/2014/main" xmlns="" id="{9B6FF730-DF18-D140-922C-7F26BF907F06}"/>
              </a:ext>
            </a:extLst>
          </p:cNvPr>
          <p:cNvSpPr>
            <a:spLocks noGrp="1"/>
          </p:cNvSpPr>
          <p:nvPr>
            <p:ph type="body" sz="quarter" idx="11"/>
          </p:nvPr>
        </p:nvSpPr>
        <p:spPr>
          <a:xfrm>
            <a:off x="646113" y="1262146"/>
            <a:ext cx="5206047"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6" name="Text Placeholder 13">
            <a:extLst>
              <a:ext uri="{FF2B5EF4-FFF2-40B4-BE49-F238E27FC236}">
                <a16:creationId xmlns:a16="http://schemas.microsoft.com/office/drawing/2014/main" xmlns="" id="{5469B53A-647D-BB40-BFF1-EAF5CBB73447}"/>
              </a:ext>
            </a:extLst>
          </p:cNvPr>
          <p:cNvSpPr>
            <a:spLocks noGrp="1"/>
          </p:cNvSpPr>
          <p:nvPr>
            <p:ph type="body" sz="quarter" idx="12"/>
          </p:nvPr>
        </p:nvSpPr>
        <p:spPr>
          <a:xfrm>
            <a:off x="6394527" y="1262147"/>
            <a:ext cx="52060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7660494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2333985" y="503323"/>
            <a:ext cx="8608645" cy="549275"/>
          </a:xfrm>
          <a:prstGeom prst="rect">
            <a:avLst/>
          </a:prstGeom>
        </p:spPr>
        <p:txBody>
          <a:bodyPr vert="horz" lIns="91440" tIns="45720" rIns="91440" bIns="45720" rtlCol="0" anchor="t">
            <a:normAutofit/>
          </a:bodyPr>
          <a:lstStyle>
            <a:lvl1pPr algn="l">
              <a:defRPr/>
            </a:lvl1pPr>
          </a:lstStyle>
          <a:p>
            <a:r>
              <a:rPr lang="en-US" dirty="0" smtClean="0"/>
              <a:t>Click to edit Master title style</a:t>
            </a:r>
            <a:endParaRPr lang="en-US" dirty="0"/>
          </a:p>
        </p:txBody>
      </p:sp>
      <p:sp>
        <p:nvSpPr>
          <p:cNvPr id="5" name="Text Placeholder 13">
            <a:extLst>
              <a:ext uri="{FF2B5EF4-FFF2-40B4-BE49-F238E27FC236}">
                <a16:creationId xmlns:a16="http://schemas.microsoft.com/office/drawing/2014/main" xmlns="" id="{9B6FF730-DF18-D140-922C-7F26BF907F06}"/>
              </a:ext>
            </a:extLst>
          </p:cNvPr>
          <p:cNvSpPr>
            <a:spLocks noGrp="1"/>
          </p:cNvSpPr>
          <p:nvPr>
            <p:ph type="body" sz="quarter" idx="11"/>
          </p:nvPr>
        </p:nvSpPr>
        <p:spPr>
          <a:xfrm>
            <a:off x="2333985" y="1612798"/>
            <a:ext cx="4639470" cy="4513430"/>
          </a:xfrm>
        </p:spPr>
        <p:txBody>
          <a:bodyPr/>
          <a:lstStyle>
            <a:lvl1pPr marL="342900" indent="-342900">
              <a:buClr>
                <a:srgbClr val="254F90"/>
              </a:buClr>
              <a:buFont typeface="Arial" panose="020B0604020202020204" pitchFamily="34" charset="0"/>
              <a:buChar char="•"/>
              <a:defRPr/>
            </a:lvl1pPr>
          </a:lstStyle>
          <a:p>
            <a:pPr lvl="0"/>
            <a:r>
              <a:rPr lang="en-US" dirty="0" smtClean="0"/>
              <a:t>Click to edit Master text styles</a:t>
            </a:r>
          </a:p>
        </p:txBody>
      </p:sp>
      <p:sp>
        <p:nvSpPr>
          <p:cNvPr id="6" name="Text Placeholder 13">
            <a:extLst>
              <a:ext uri="{FF2B5EF4-FFF2-40B4-BE49-F238E27FC236}">
                <a16:creationId xmlns:a16="http://schemas.microsoft.com/office/drawing/2014/main" xmlns="" id="{5469B53A-647D-BB40-BFF1-EAF5CBB73447}"/>
              </a:ext>
            </a:extLst>
          </p:cNvPr>
          <p:cNvSpPr>
            <a:spLocks noGrp="1"/>
          </p:cNvSpPr>
          <p:nvPr>
            <p:ph type="body" sz="quarter" idx="12"/>
          </p:nvPr>
        </p:nvSpPr>
        <p:spPr>
          <a:xfrm>
            <a:off x="7333673" y="1612798"/>
            <a:ext cx="46695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8885"/>
            <a:ext cx="2447282" cy="2439178"/>
          </a:xfrm>
          <a:prstGeom prst="rect">
            <a:avLst/>
          </a:prstGeom>
        </p:spPr>
      </p:pic>
    </p:spTree>
    <p:extLst>
      <p:ext uri="{BB962C8B-B14F-4D97-AF65-F5344CB8AC3E}">
        <p14:creationId xmlns:p14="http://schemas.microsoft.com/office/powerpoint/2010/main" val="411181579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636A6637-D9D6-4036-86B1-1FD25B0D028B}" type="datetime1">
              <a:rPr lang="en-AU" smtClean="0">
                <a:solidFill>
                  <a:prstClr val="black">
                    <a:tint val="75000"/>
                  </a:prstClr>
                </a:solidFill>
              </a:rPr>
              <a:pPr/>
              <a:t>24/03/2020</a:t>
            </a:fld>
            <a:endParaRPr lang="en-AU"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AU"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314282005"/>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No dots 3-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13">
            <a:extLst>
              <a:ext uri="{FF2B5EF4-FFF2-40B4-BE49-F238E27FC236}">
                <a16:creationId xmlns:a16="http://schemas.microsoft.com/office/drawing/2014/main" xmlns="" id="{AB7D9F21-3541-DB4C-A36F-2BA259F1849D}"/>
              </a:ext>
            </a:extLst>
          </p:cNvPr>
          <p:cNvSpPr>
            <a:spLocks noGrp="1"/>
          </p:cNvSpPr>
          <p:nvPr>
            <p:ph type="body" sz="quarter" idx="12"/>
          </p:nvPr>
        </p:nvSpPr>
        <p:spPr>
          <a:xfrm>
            <a:off x="645460" y="1262146"/>
            <a:ext cx="3334216"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9" name="Text Placeholder 13">
            <a:extLst>
              <a:ext uri="{FF2B5EF4-FFF2-40B4-BE49-F238E27FC236}">
                <a16:creationId xmlns:a16="http://schemas.microsoft.com/office/drawing/2014/main" xmlns="" id="{34E92E4E-9FE9-384E-9664-AC2EA75BF51C}"/>
              </a:ext>
            </a:extLst>
          </p:cNvPr>
          <p:cNvSpPr>
            <a:spLocks noGrp="1"/>
          </p:cNvSpPr>
          <p:nvPr>
            <p:ph type="body" sz="quarter" idx="13"/>
          </p:nvPr>
        </p:nvSpPr>
        <p:spPr>
          <a:xfrm>
            <a:off x="8266358" y="1262147"/>
            <a:ext cx="3334216" cy="34368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1" name="Text Placeholder 13">
            <a:extLst>
              <a:ext uri="{FF2B5EF4-FFF2-40B4-BE49-F238E27FC236}">
                <a16:creationId xmlns:a16="http://schemas.microsoft.com/office/drawing/2014/main" xmlns="" id="{3FE24139-D8F6-0241-B425-615D99A87E52}"/>
              </a:ext>
            </a:extLst>
          </p:cNvPr>
          <p:cNvSpPr>
            <a:spLocks noGrp="1"/>
          </p:cNvSpPr>
          <p:nvPr>
            <p:ph type="body" sz="quarter" idx="14"/>
          </p:nvPr>
        </p:nvSpPr>
        <p:spPr>
          <a:xfrm>
            <a:off x="4455255" y="1262146"/>
            <a:ext cx="3334869"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41484170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No dots picture on RHS">
    <p:spTree>
      <p:nvGrpSpPr>
        <p:cNvPr id="1" name=""/>
        <p:cNvGrpSpPr/>
        <p:nvPr/>
      </p:nvGrpSpPr>
      <p:grpSpPr>
        <a:xfrm>
          <a:off x="0" y="0"/>
          <a:ext cx="0" cy="0"/>
          <a:chOff x="0" y="0"/>
          <a:chExt cx="0" cy="0"/>
        </a:xfrm>
      </p:grpSpPr>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3" name="Picture 2">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5" name="Picture Placeholder 2">
            <a:extLst>
              <a:ext uri="{FF2B5EF4-FFF2-40B4-BE49-F238E27FC236}">
                <a16:creationId xmlns:a16="http://schemas.microsoft.com/office/drawing/2014/main" xmlns="" id="{6AA76BB3-7A31-0849-99EC-60D74C3158F1}"/>
              </a:ext>
            </a:extLst>
          </p:cNvPr>
          <p:cNvSpPr>
            <a:spLocks noGrp="1"/>
          </p:cNvSpPr>
          <p:nvPr>
            <p:ph type="pic" sz="quarter" idx="11" hasCustomPrompt="1"/>
          </p:nvPr>
        </p:nvSpPr>
        <p:spPr>
          <a:xfrm>
            <a:off x="6394526" y="1327463"/>
            <a:ext cx="5797473" cy="3333438"/>
          </a:xfrm>
        </p:spPr>
        <p:txBody>
          <a:bodyPr>
            <a:normAutofit/>
          </a:bodyPr>
          <a:lstStyle>
            <a:lvl1pPr>
              <a:defRPr sz="2200"/>
            </a:lvl1pPr>
          </a:lstStyle>
          <a:p>
            <a:r>
              <a:rPr lang="en-US" dirty="0"/>
              <a:t>Insert picture here</a:t>
            </a:r>
          </a:p>
        </p:txBody>
      </p:sp>
      <p:sp>
        <p:nvSpPr>
          <p:cNvPr id="19" name="Text Placeholder 13">
            <a:extLst>
              <a:ext uri="{FF2B5EF4-FFF2-40B4-BE49-F238E27FC236}">
                <a16:creationId xmlns:a16="http://schemas.microsoft.com/office/drawing/2014/main" xmlns="" id="{51B3F044-D522-F844-B96C-197E375BF961}"/>
              </a:ext>
            </a:extLst>
          </p:cNvPr>
          <p:cNvSpPr>
            <a:spLocks noGrp="1"/>
          </p:cNvSpPr>
          <p:nvPr>
            <p:ph type="body" sz="quarter" idx="14"/>
          </p:nvPr>
        </p:nvSpPr>
        <p:spPr>
          <a:xfrm>
            <a:off x="646113" y="1327462"/>
            <a:ext cx="5206048" cy="4908238"/>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15365048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No dots picture RHS + 2-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13">
            <a:extLst>
              <a:ext uri="{FF2B5EF4-FFF2-40B4-BE49-F238E27FC236}">
                <a16:creationId xmlns:a16="http://schemas.microsoft.com/office/drawing/2014/main" xmlns="" id="{74CBAA1C-5284-C64E-90C6-372EE0D664DE}"/>
              </a:ext>
            </a:extLst>
          </p:cNvPr>
          <p:cNvSpPr>
            <a:spLocks noGrp="1"/>
          </p:cNvSpPr>
          <p:nvPr>
            <p:ph type="body" sz="quarter" idx="12"/>
          </p:nvPr>
        </p:nvSpPr>
        <p:spPr>
          <a:xfrm>
            <a:off x="645460" y="1262146"/>
            <a:ext cx="3334216"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1" name="Text Placeholder 13">
            <a:extLst>
              <a:ext uri="{FF2B5EF4-FFF2-40B4-BE49-F238E27FC236}">
                <a16:creationId xmlns:a16="http://schemas.microsoft.com/office/drawing/2014/main" xmlns="" id="{946DF8E2-F44D-A643-AD5D-7AF27F5C4794}"/>
              </a:ext>
            </a:extLst>
          </p:cNvPr>
          <p:cNvSpPr>
            <a:spLocks noGrp="1"/>
          </p:cNvSpPr>
          <p:nvPr>
            <p:ph type="body" sz="quarter" idx="14"/>
          </p:nvPr>
        </p:nvSpPr>
        <p:spPr>
          <a:xfrm>
            <a:off x="4455255" y="1262146"/>
            <a:ext cx="3334869"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2" name="Picture Placeholder 2">
            <a:extLst>
              <a:ext uri="{FF2B5EF4-FFF2-40B4-BE49-F238E27FC236}">
                <a16:creationId xmlns:a16="http://schemas.microsoft.com/office/drawing/2014/main" xmlns="" id="{B9D90109-D3AA-3B47-A5D1-04BDD68835D8}"/>
              </a:ext>
            </a:extLst>
          </p:cNvPr>
          <p:cNvSpPr>
            <a:spLocks noGrp="1"/>
          </p:cNvSpPr>
          <p:nvPr>
            <p:ph type="pic" sz="quarter" idx="11" hasCustomPrompt="1"/>
          </p:nvPr>
        </p:nvSpPr>
        <p:spPr>
          <a:xfrm>
            <a:off x="8265703" y="1262146"/>
            <a:ext cx="3926296" cy="3333438"/>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31708052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D4C2FD-E873-984A-8D8D-0C8363CEF83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E39E5E41-B395-0F42-9DCB-79BCA5A3D6B3}"/>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9136BF45-435F-C441-AC14-7D4A9122E5E6}"/>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xmlns="" id="{352DC95F-4397-0548-9E54-7ABD27D70A6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9" name="Picture 8">
            <a:extLst>
              <a:ext uri="{FF2B5EF4-FFF2-40B4-BE49-F238E27FC236}">
                <a16:creationId xmlns:a16="http://schemas.microsoft.com/office/drawing/2014/main" xmlns="" id="{BC3E5C05-DB36-1741-B21C-44FA1CF8FBB6}"/>
              </a:ext>
            </a:extLst>
          </p:cNvPr>
          <p:cNvPicPr>
            <a:picLocks noChangeAspect="1"/>
          </p:cNvPicPr>
          <p:nvPr userDrawn="1"/>
        </p:nvPicPr>
        <p:blipFill>
          <a:blip r:embed="rId3"/>
          <a:stretch>
            <a:fillRect/>
          </a:stretch>
        </p:blipFill>
        <p:spPr>
          <a:xfrm>
            <a:off x="10744200" y="5461000"/>
            <a:ext cx="914400" cy="1295400"/>
          </a:xfrm>
          <a:prstGeom prst="rect">
            <a:avLst/>
          </a:prstGeom>
        </p:spPr>
      </p:pic>
    </p:spTree>
    <p:extLst>
      <p:ext uri="{BB962C8B-B14F-4D97-AF65-F5344CB8AC3E}">
        <p14:creationId xmlns:p14="http://schemas.microsoft.com/office/powerpoint/2010/main" val="9594237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18517788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9C84322-2FC4-4956-B6DE-321E98F0D629}" type="datetime1">
              <a:rPr lang="en-AU" smtClean="0"/>
              <a:t>24/03/2020</a:t>
            </a:fld>
            <a:endParaRPr lang="en-AU"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AU"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529F5579-5D8D-4B3E-A2F7-5D0CA39E3935}" type="slidenum">
              <a:rPr lang="en-AU" smtClean="0"/>
              <a:t>‹#›</a:t>
            </a:fld>
            <a:endParaRPr lang="en-AU" dirty="0"/>
          </a:p>
        </p:txBody>
      </p:sp>
    </p:spTree>
    <p:extLst>
      <p:ext uri="{BB962C8B-B14F-4D97-AF65-F5344CB8AC3E}">
        <p14:creationId xmlns:p14="http://schemas.microsoft.com/office/powerpoint/2010/main" val="26033989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x" preserve="1">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916400" y="711233"/>
            <a:ext cx="10609600" cy="699600"/>
          </a:xfrm>
          <a:prstGeom prst="rect">
            <a:avLst/>
          </a:prstGeom>
        </p:spPr>
        <p:txBody>
          <a:bodyPr lIns="91425" tIns="91425" rIns="91425" bIns="91425" anchor="t" anchorCtr="0"/>
          <a:lstStyle>
            <a:lvl1pPr lvl="0">
              <a:spcBef>
                <a:spcPts val="0"/>
              </a:spcBef>
              <a:buFont typeface="Arvo"/>
              <a:defRPr b="1">
                <a:latin typeface="Arvo"/>
                <a:ea typeface="Arvo"/>
                <a:cs typeface="Arvo"/>
                <a:sym typeface="Arvo"/>
              </a:defRPr>
            </a:lvl1pPr>
            <a:lvl2pPr lvl="1">
              <a:spcBef>
                <a:spcPts val="0"/>
              </a:spcBef>
              <a:buFont typeface="Arvo"/>
              <a:defRPr b="1">
                <a:latin typeface="Arvo"/>
                <a:ea typeface="Arvo"/>
                <a:cs typeface="Arvo"/>
                <a:sym typeface="Arvo"/>
              </a:defRPr>
            </a:lvl2pPr>
            <a:lvl3pPr lvl="2">
              <a:spcBef>
                <a:spcPts val="0"/>
              </a:spcBef>
              <a:buFont typeface="Arvo"/>
              <a:defRPr b="1">
                <a:latin typeface="Arvo"/>
                <a:ea typeface="Arvo"/>
                <a:cs typeface="Arvo"/>
                <a:sym typeface="Arvo"/>
              </a:defRPr>
            </a:lvl3pPr>
            <a:lvl4pPr lvl="3">
              <a:spcBef>
                <a:spcPts val="0"/>
              </a:spcBef>
              <a:buFont typeface="Arvo"/>
              <a:defRPr b="1">
                <a:latin typeface="Arvo"/>
                <a:ea typeface="Arvo"/>
                <a:cs typeface="Arvo"/>
                <a:sym typeface="Arvo"/>
              </a:defRPr>
            </a:lvl4pPr>
            <a:lvl5pPr lvl="4">
              <a:spcBef>
                <a:spcPts val="0"/>
              </a:spcBef>
              <a:buFont typeface="Arvo"/>
              <a:defRPr b="1">
                <a:latin typeface="Arvo"/>
                <a:ea typeface="Arvo"/>
                <a:cs typeface="Arvo"/>
                <a:sym typeface="Arvo"/>
              </a:defRPr>
            </a:lvl5pPr>
            <a:lvl6pPr lvl="5">
              <a:spcBef>
                <a:spcPts val="0"/>
              </a:spcBef>
              <a:buFont typeface="Arvo"/>
              <a:defRPr b="1">
                <a:latin typeface="Arvo"/>
                <a:ea typeface="Arvo"/>
                <a:cs typeface="Arvo"/>
                <a:sym typeface="Arvo"/>
              </a:defRPr>
            </a:lvl6pPr>
            <a:lvl7pPr lvl="6">
              <a:spcBef>
                <a:spcPts val="0"/>
              </a:spcBef>
              <a:buFont typeface="Arvo"/>
              <a:defRPr b="1">
                <a:latin typeface="Arvo"/>
                <a:ea typeface="Arvo"/>
                <a:cs typeface="Arvo"/>
                <a:sym typeface="Arvo"/>
              </a:defRPr>
            </a:lvl7pPr>
            <a:lvl8pPr lvl="7">
              <a:spcBef>
                <a:spcPts val="0"/>
              </a:spcBef>
              <a:buFont typeface="Arvo"/>
              <a:defRPr b="1">
                <a:latin typeface="Arvo"/>
                <a:ea typeface="Arvo"/>
                <a:cs typeface="Arvo"/>
                <a:sym typeface="Arvo"/>
              </a:defRPr>
            </a:lvl8pPr>
            <a:lvl9pPr lvl="8">
              <a:spcBef>
                <a:spcPts val="0"/>
              </a:spcBef>
              <a:buFont typeface="Arvo"/>
              <a:defRPr b="1">
                <a:latin typeface="Arvo"/>
                <a:ea typeface="Arvo"/>
                <a:cs typeface="Arvo"/>
                <a:sym typeface="Arvo"/>
              </a:defRPr>
            </a:lvl9pPr>
          </a:lstStyle>
          <a:p>
            <a:endParaRPr/>
          </a:p>
        </p:txBody>
      </p:sp>
      <p:sp>
        <p:nvSpPr>
          <p:cNvPr id="18" name="Shape 18"/>
          <p:cNvSpPr txBox="1">
            <a:spLocks noGrp="1"/>
          </p:cNvSpPr>
          <p:nvPr>
            <p:ph type="body" idx="1"/>
          </p:nvPr>
        </p:nvSpPr>
        <p:spPr>
          <a:xfrm>
            <a:off x="916400" y="1536633"/>
            <a:ext cx="10860000" cy="4555200"/>
          </a:xfrm>
          <a:prstGeom prst="rect">
            <a:avLst/>
          </a:prstGeom>
        </p:spPr>
        <p:txBody>
          <a:bodyPr lIns="91425" tIns="91425" rIns="91425" bIns="91425" anchor="t" anchorCtr="0"/>
          <a:lstStyle>
            <a:lvl1pPr lvl="0">
              <a:spcBef>
                <a:spcPts val="0"/>
              </a:spcBef>
              <a:buSzPct val="100000"/>
              <a:buFont typeface="Proxima Nova"/>
              <a:defRPr sz="1867">
                <a:latin typeface="Proxima Nova"/>
                <a:ea typeface="Proxima Nova"/>
                <a:cs typeface="Proxima Nova"/>
                <a:sym typeface="Proxima Nova"/>
              </a:defRPr>
            </a:lvl1pPr>
            <a:lvl2pPr lvl="1">
              <a:spcBef>
                <a:spcPts val="0"/>
              </a:spcBef>
              <a:buFont typeface="Proxima Nova"/>
              <a:defRPr>
                <a:latin typeface="Proxima Nova"/>
                <a:ea typeface="Proxima Nova"/>
                <a:cs typeface="Proxima Nova"/>
                <a:sym typeface="Proxima Nova"/>
              </a:defRPr>
            </a:lvl2pPr>
            <a:lvl3pPr lvl="2">
              <a:spcBef>
                <a:spcPts val="0"/>
              </a:spcBef>
              <a:buFont typeface="Proxima Nova"/>
              <a:defRPr>
                <a:latin typeface="Proxima Nova"/>
                <a:ea typeface="Proxima Nova"/>
                <a:cs typeface="Proxima Nova"/>
                <a:sym typeface="Proxima Nova"/>
              </a:defRPr>
            </a:lvl3pPr>
            <a:lvl4pPr lvl="3">
              <a:spcBef>
                <a:spcPts val="0"/>
              </a:spcBef>
              <a:buFont typeface="Proxima Nova"/>
              <a:defRPr>
                <a:latin typeface="Proxima Nova"/>
                <a:ea typeface="Proxima Nova"/>
                <a:cs typeface="Proxima Nova"/>
                <a:sym typeface="Proxima Nova"/>
              </a:defRPr>
            </a:lvl4pPr>
            <a:lvl5pPr lvl="4">
              <a:spcBef>
                <a:spcPts val="0"/>
              </a:spcBef>
              <a:buFont typeface="Proxima Nova"/>
              <a:defRPr>
                <a:latin typeface="Proxima Nova"/>
                <a:ea typeface="Proxima Nova"/>
                <a:cs typeface="Proxima Nova"/>
                <a:sym typeface="Proxima Nova"/>
              </a:defRPr>
            </a:lvl5pPr>
            <a:lvl6pPr lvl="5">
              <a:spcBef>
                <a:spcPts val="0"/>
              </a:spcBef>
              <a:buFont typeface="Proxima Nova"/>
              <a:defRPr>
                <a:latin typeface="Proxima Nova"/>
                <a:ea typeface="Proxima Nova"/>
                <a:cs typeface="Proxima Nova"/>
                <a:sym typeface="Proxima Nova"/>
              </a:defRPr>
            </a:lvl6pPr>
            <a:lvl7pPr lvl="6">
              <a:spcBef>
                <a:spcPts val="0"/>
              </a:spcBef>
              <a:buFont typeface="Proxima Nova"/>
              <a:defRPr>
                <a:latin typeface="Proxima Nova"/>
                <a:ea typeface="Proxima Nova"/>
                <a:cs typeface="Proxima Nova"/>
                <a:sym typeface="Proxima Nova"/>
              </a:defRPr>
            </a:lvl7pPr>
            <a:lvl8pPr lvl="7">
              <a:spcBef>
                <a:spcPts val="0"/>
              </a:spcBef>
              <a:buFont typeface="Proxima Nova"/>
              <a:defRPr>
                <a:latin typeface="Proxima Nova"/>
                <a:ea typeface="Proxima Nova"/>
                <a:cs typeface="Proxima Nova"/>
                <a:sym typeface="Proxima Nova"/>
              </a:defRPr>
            </a:lvl8pPr>
            <a:lvl9pPr lvl="8">
              <a:spcBef>
                <a:spcPts val="0"/>
              </a:spcBef>
              <a:buFont typeface="Proxima Nova"/>
              <a:defRPr>
                <a:latin typeface="Proxima Nova"/>
                <a:ea typeface="Proxima Nova"/>
                <a:cs typeface="Proxima Nova"/>
                <a:sym typeface="Proxima Nova"/>
              </a:defRPr>
            </a:lvl9pPr>
          </a:lstStyle>
          <a:p>
            <a:endParaRPr/>
          </a:p>
        </p:txBody>
      </p:sp>
      <p:sp>
        <p:nvSpPr>
          <p:cNvPr id="19" name="Shape 19"/>
          <p:cNvSpPr txBox="1">
            <a:spLocks noGrp="1"/>
          </p:cNvSpPr>
          <p:nvPr>
            <p:ph type="sldNum" idx="12"/>
          </p:nvPr>
        </p:nvSpPr>
        <p:spPr>
          <a:xfrm>
            <a:off x="11296609" y="6217621"/>
            <a:ext cx="731600" cy="524800"/>
          </a:xfrm>
          <a:prstGeom prst="rect">
            <a:avLst/>
          </a:prstGeom>
        </p:spPr>
        <p:txBody>
          <a:bodyPr lIns="91425" tIns="91425" rIns="91425" bIns="91425" anchor="ctr" anchorCtr="0">
            <a:noAutofit/>
          </a:bodyPr>
          <a:lstStyle/>
          <a:p>
            <a:fld id="{00000000-1234-1234-1234-123412341234}" type="slidenum">
              <a:rPr lang="en" smtClean="0"/>
              <a:pPr/>
              <a:t>‹#›</a:t>
            </a:fld>
            <a:endParaRPr lang="en"/>
          </a:p>
        </p:txBody>
      </p:sp>
    </p:spTree>
    <p:extLst>
      <p:ext uri="{BB962C8B-B14F-4D97-AF65-F5344CB8AC3E}">
        <p14:creationId xmlns:p14="http://schemas.microsoft.com/office/powerpoint/2010/main" val="320451356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flection">
    <p:spTree>
      <p:nvGrpSpPr>
        <p:cNvPr id="1" name=""/>
        <p:cNvGrpSpPr/>
        <p:nvPr/>
      </p:nvGrpSpPr>
      <p:grpSpPr>
        <a:xfrm>
          <a:off x="0" y="0"/>
          <a:ext cx="0" cy="0"/>
          <a:chOff x="0" y="0"/>
          <a:chExt cx="0" cy="0"/>
        </a:xfrm>
      </p:grpSpPr>
      <p:sp>
        <p:nvSpPr>
          <p:cNvPr id="4" name="Date Placeholder 6"/>
          <p:cNvSpPr>
            <a:spLocks noGrp="1"/>
          </p:cNvSpPr>
          <p:nvPr>
            <p:ph type="dt" sz="half" idx="10"/>
          </p:nvPr>
        </p:nvSpPr>
        <p:spPr>
          <a:xfrm>
            <a:off x="1096963" y="6459538"/>
            <a:ext cx="2473325" cy="365125"/>
          </a:xfrm>
          <a:prstGeom prst="rect">
            <a:avLst/>
          </a:prstGeom>
        </p:spPr>
        <p:txBody>
          <a:bodyPr/>
          <a:lstStyle>
            <a:lvl1pPr>
              <a:defRPr/>
            </a:lvl1pPr>
          </a:lstStyle>
          <a:p>
            <a:pPr>
              <a:defRPr/>
            </a:pPr>
            <a:fld id="{E13E7C51-0D71-43CC-8593-75025E9962EB}" type="datetimeFigureOut">
              <a:rPr lang="en-AU"/>
              <a:pPr>
                <a:defRPr/>
              </a:pPr>
              <a:t>24/03/2020</a:t>
            </a:fld>
            <a:endParaRPr lang="en-AU"/>
          </a:p>
        </p:txBody>
      </p:sp>
      <p:sp>
        <p:nvSpPr>
          <p:cNvPr id="5" name="Footer Placeholder 7"/>
          <p:cNvSpPr>
            <a:spLocks noGrp="1"/>
          </p:cNvSpPr>
          <p:nvPr>
            <p:ph type="ftr" sz="quarter" idx="11"/>
          </p:nvPr>
        </p:nvSpPr>
        <p:spPr>
          <a:xfrm>
            <a:off x="3686175" y="6459538"/>
            <a:ext cx="4822825" cy="365125"/>
          </a:xfrm>
          <a:prstGeom prst="rect">
            <a:avLst/>
          </a:prstGeom>
        </p:spPr>
        <p:txBody>
          <a:bodyPr/>
          <a:lstStyle>
            <a:lvl1pPr>
              <a:defRPr>
                <a:solidFill>
                  <a:srgbClr val="FFFFFF"/>
                </a:solidFill>
              </a:defRPr>
            </a:lvl1pPr>
          </a:lstStyle>
          <a:p>
            <a:pPr>
              <a:defRPr/>
            </a:pPr>
            <a:endParaRPr lang="en-AU"/>
          </a:p>
        </p:txBody>
      </p:sp>
      <p:sp>
        <p:nvSpPr>
          <p:cNvPr id="6" name="Slide Number Placeholder 8"/>
          <p:cNvSpPr>
            <a:spLocks noGrp="1"/>
          </p:cNvSpPr>
          <p:nvPr>
            <p:ph type="sldNum" sz="quarter" idx="12"/>
          </p:nvPr>
        </p:nvSpPr>
        <p:spPr>
          <a:xfrm>
            <a:off x="9901238" y="6459538"/>
            <a:ext cx="1311275" cy="365125"/>
          </a:xfrm>
          <a:prstGeom prst="rect">
            <a:avLst/>
          </a:prstGeom>
        </p:spPr>
        <p:txBody>
          <a:bodyPr/>
          <a:lstStyle>
            <a:lvl1pPr>
              <a:defRPr/>
            </a:lvl1pPr>
          </a:lstStyle>
          <a:p>
            <a:pPr>
              <a:defRPr/>
            </a:pPr>
            <a:fld id="{CCFF7AE8-82D5-4318-B009-9C578A0FDDCD}" type="slidenum">
              <a:rPr lang="en-AU"/>
              <a:pPr>
                <a:defRPr/>
              </a:pPr>
              <a:t>‹#›</a:t>
            </a:fld>
            <a:endParaRPr lang="en-AU"/>
          </a:p>
        </p:txBody>
      </p:sp>
      <p:pic>
        <p:nvPicPr>
          <p:cNvPr id="7" name="Picture 6">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3"/>
          <p:cNvSpPr>
            <a:spLocks noGrp="1"/>
          </p:cNvSpPr>
          <p:nvPr>
            <p:ph type="body" sz="quarter" idx="4294967295"/>
          </p:nvPr>
        </p:nvSpPr>
        <p:spPr>
          <a:xfrm>
            <a:off x="2483318" y="1478479"/>
            <a:ext cx="8999621" cy="952500"/>
          </a:xfrm>
          <a:noFill/>
        </p:spPr>
        <p:txBody>
          <a:bodyPr>
            <a:noAutofit/>
          </a:bodyPr>
          <a:lstStyle/>
          <a:p>
            <a:pPr marL="0" indent="0">
              <a:buNone/>
            </a:pPr>
            <a:endParaRPr lang="en-AU" dirty="0"/>
          </a:p>
        </p:txBody>
      </p:sp>
      <p:sp>
        <p:nvSpPr>
          <p:cNvPr id="9" name="Text Placeholder 3"/>
          <p:cNvSpPr txBox="1">
            <a:spLocks/>
          </p:cNvSpPr>
          <p:nvPr userDrawn="1"/>
        </p:nvSpPr>
        <p:spPr>
          <a:xfrm>
            <a:off x="741145"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smtClean="0"/>
          </a:p>
          <a:p>
            <a:pPr marL="0" indent="0">
              <a:lnSpc>
                <a:spcPct val="100000"/>
              </a:lnSpc>
              <a:spcBef>
                <a:spcPts val="0"/>
              </a:spcBef>
              <a:buNone/>
            </a:pPr>
            <a:endParaRPr lang="en-AU" b="1" dirty="0" smtClean="0"/>
          </a:p>
        </p:txBody>
      </p:sp>
      <p:sp>
        <p:nvSpPr>
          <p:cNvPr id="10" name="Text Placeholder 3"/>
          <p:cNvSpPr txBox="1">
            <a:spLocks/>
          </p:cNvSpPr>
          <p:nvPr userDrawn="1"/>
        </p:nvSpPr>
        <p:spPr>
          <a:xfrm>
            <a:off x="6380599" y="3397984"/>
            <a:ext cx="5174395" cy="2733255"/>
          </a:xfrm>
          <a:prstGeom prst="rect">
            <a:avLst/>
          </a:prstGeom>
          <a:noFill/>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endParaRPr lang="en-AU" dirty="0"/>
          </a:p>
          <a:p>
            <a:pPr marL="0" indent="0">
              <a:lnSpc>
                <a:spcPct val="100000"/>
              </a:lnSpc>
              <a:spcBef>
                <a:spcPts val="0"/>
              </a:spcBef>
              <a:buNone/>
            </a:pPr>
            <a:endParaRPr lang="en-AU" dirty="0"/>
          </a:p>
          <a:p>
            <a:pPr marL="0" indent="0">
              <a:lnSpc>
                <a:spcPct val="100000"/>
              </a:lnSpc>
              <a:spcBef>
                <a:spcPts val="0"/>
              </a:spcBef>
              <a:buNone/>
            </a:pPr>
            <a:endParaRPr lang="en-AU" dirty="0"/>
          </a:p>
        </p:txBody>
      </p:sp>
      <p:sp>
        <p:nvSpPr>
          <p:cNvPr id="11" name="Text Placeholder 3"/>
          <p:cNvSpPr txBox="1">
            <a:spLocks/>
          </p:cNvSpPr>
          <p:nvPr userDrawn="1"/>
        </p:nvSpPr>
        <p:spPr>
          <a:xfrm>
            <a:off x="634983" y="2563813"/>
            <a:ext cx="1710832" cy="497021"/>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AU" sz="2800" b="1" dirty="0"/>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2936" y="998314"/>
            <a:ext cx="1054925" cy="1054925"/>
          </a:xfrm>
          <a:prstGeom prst="rect">
            <a:avLst/>
          </a:prstGeom>
        </p:spPr>
      </p:pic>
    </p:spTree>
    <p:extLst>
      <p:ext uri="{BB962C8B-B14F-4D97-AF65-F5344CB8AC3E}">
        <p14:creationId xmlns:p14="http://schemas.microsoft.com/office/powerpoint/2010/main" val="1584778915"/>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394B914D-5D3E-4089-839D-730AEDC16CCE}" type="datetime1">
              <a:rPr lang="en-AU" smtClean="0"/>
              <a:t>24/03/2020</a:t>
            </a:fld>
            <a:endParaRPr lang="en-AU" dirty="0"/>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AU" dirty="0"/>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529F5579-5D8D-4B3E-A2F7-5D0CA39E3935}" type="slidenum">
              <a:rPr lang="en-AU" smtClean="0"/>
              <a:t>‹#›</a:t>
            </a:fld>
            <a:endParaRPr lang="en-AU" dirty="0"/>
          </a:p>
        </p:txBody>
      </p:sp>
    </p:spTree>
    <p:extLst>
      <p:ext uri="{BB962C8B-B14F-4D97-AF65-F5344CB8AC3E}">
        <p14:creationId xmlns:p14="http://schemas.microsoft.com/office/powerpoint/2010/main" val="110215689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 column grid">
    <p:spTree>
      <p:nvGrpSpPr>
        <p:cNvPr id="1" name=""/>
        <p:cNvGrpSpPr/>
        <p:nvPr/>
      </p:nvGrpSpPr>
      <p:grpSpPr>
        <a:xfrm>
          <a:off x="0" y="0"/>
          <a:ext cx="0" cy="0"/>
          <a:chOff x="0" y="0"/>
          <a:chExt cx="0" cy="0"/>
        </a:xfrm>
      </p:grpSpPr>
      <p:sp>
        <p:nvSpPr>
          <p:cNvPr id="2" name="Title 1"/>
          <p:cNvSpPr>
            <a:spLocks noGrp="1"/>
          </p:cNvSpPr>
          <p:nvPr>
            <p:ph type="title"/>
          </p:nvPr>
        </p:nvSpPr>
        <p:spPr>
          <a:xfrm>
            <a:off x="605368" y="806026"/>
            <a:ext cx="10979149"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605368"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1"/>
          </p:nvPr>
        </p:nvSpPr>
        <p:spPr>
          <a:xfrm>
            <a:off x="4327103"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2"/>
          <p:cNvSpPr>
            <a:spLocks noGrp="1"/>
          </p:cNvSpPr>
          <p:nvPr>
            <p:ph idx="12"/>
          </p:nvPr>
        </p:nvSpPr>
        <p:spPr>
          <a:xfrm>
            <a:off x="8048837" y="1804460"/>
            <a:ext cx="3535680" cy="4372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4"/>
          </p:nvPr>
        </p:nvSpPr>
        <p:spPr>
          <a:xfrm>
            <a:off x="605368" y="320040"/>
            <a:ext cx="10979149" cy="213360"/>
          </a:xfrm>
        </p:spPr>
        <p:txBody>
          <a:bodyPr/>
          <a:lstStyle>
            <a:lvl1pPr>
              <a:buNone/>
              <a:defRPr sz="1200">
                <a:solidFill>
                  <a:srgbClr val="F30617"/>
                </a:solidFill>
              </a:defRPr>
            </a:lvl1pPr>
            <a:lvl2pPr>
              <a:buNone/>
              <a:defRPr sz="1000">
                <a:solidFill>
                  <a:srgbClr val="F30617"/>
                </a:solidFill>
              </a:defRPr>
            </a:lvl2pPr>
            <a:lvl3pPr>
              <a:buNone/>
              <a:defRPr sz="1000">
                <a:solidFill>
                  <a:srgbClr val="F30617"/>
                </a:solidFill>
              </a:defRPr>
            </a:lvl3pPr>
            <a:lvl4pPr>
              <a:buNone/>
              <a:defRPr sz="1000">
                <a:solidFill>
                  <a:srgbClr val="F30617"/>
                </a:solidFill>
              </a:defRPr>
            </a:lvl4pPr>
            <a:lvl5pPr>
              <a:buNone/>
              <a:defRPr sz="1000">
                <a:solidFill>
                  <a:srgbClr val="F30617"/>
                </a:solidFill>
              </a:defRPr>
            </a:lvl5pPr>
          </a:lstStyle>
          <a:p>
            <a:pPr lvl="0"/>
            <a:r>
              <a:rPr lang="en-US" smtClean="0"/>
              <a:t>Click to edit Master text styles</a:t>
            </a:r>
          </a:p>
        </p:txBody>
      </p:sp>
    </p:spTree>
    <p:extLst>
      <p:ext uri="{BB962C8B-B14F-4D97-AF65-F5344CB8AC3E}">
        <p14:creationId xmlns:p14="http://schemas.microsoft.com/office/powerpoint/2010/main" val="110181686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706BD1-52BC-465A-A372-A346F91D7B04}" type="datetime1">
              <a:rPr lang="en-AU" smtClean="0">
                <a:solidFill>
                  <a:prstClr val="black">
                    <a:tint val="75000"/>
                  </a:prstClr>
                </a:solidFill>
              </a:rPr>
              <a:pPr/>
              <a:t>24/03/2020</a:t>
            </a:fld>
            <a:endParaRPr lang="en-AU"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AU"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399738513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948702"/>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5507455"/>
            <a:ext cx="9018947" cy="774076"/>
          </a:xfrm>
          <a:prstGeom prst="rect">
            <a:avLst/>
          </a:prstGeom>
        </p:spPr>
        <p:txBody>
          <a:bodyPr/>
          <a:lstStyle>
            <a:lvl1pPr marL="0" indent="0" algn="l">
              <a:buNone/>
              <a:defRPr sz="3600">
                <a:solidFill>
                  <a:schemeClr val="tx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AU" dirty="0"/>
          </a:p>
        </p:txBody>
      </p:sp>
    </p:spTree>
    <p:extLst>
      <p:ext uri="{BB962C8B-B14F-4D97-AF65-F5344CB8AC3E}">
        <p14:creationId xmlns:p14="http://schemas.microsoft.com/office/powerpoint/2010/main" val="116228734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hapter Header pink">
    <p:spTree>
      <p:nvGrpSpPr>
        <p:cNvPr id="1" name=""/>
        <p:cNvGrpSpPr/>
        <p:nvPr/>
      </p:nvGrpSpPr>
      <p:grpSpPr>
        <a:xfrm>
          <a:off x="0" y="0"/>
          <a:ext cx="0" cy="0"/>
          <a:chOff x="0" y="0"/>
          <a:chExt cx="0" cy="0"/>
        </a:xfrm>
      </p:grpSpPr>
      <p:sp>
        <p:nvSpPr>
          <p:cNvPr id="2" name="Title 1"/>
          <p:cNvSpPr>
            <a:spLocks noGrp="1"/>
          </p:cNvSpPr>
          <p:nvPr>
            <p:ph type="title"/>
          </p:nvPr>
        </p:nvSpPr>
        <p:spPr>
          <a:xfrm>
            <a:off x="608578" y="4140201"/>
            <a:ext cx="8234885" cy="1695849"/>
          </a:xfrm>
        </p:spPr>
        <p:txBody>
          <a:bodyPr wrap="square">
            <a:spAutoFit/>
          </a:bodyPr>
          <a:lstStyle>
            <a:lvl1pPr>
              <a:defRPr sz="5800" kern="100" spc="-200" baseline="0">
                <a:solidFill>
                  <a:schemeClr val="bg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363061456"/>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Graphic elem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Tree>
    <p:extLst>
      <p:ext uri="{BB962C8B-B14F-4D97-AF65-F5344CB8AC3E}">
        <p14:creationId xmlns:p14="http://schemas.microsoft.com/office/powerpoint/2010/main" val="212236818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36706BD1-52BC-465A-A372-A346F91D7B04}" type="datetime1">
              <a:rPr lang="en-AU" smtClean="0">
                <a:solidFill>
                  <a:prstClr val="black">
                    <a:tint val="75000"/>
                  </a:prstClr>
                </a:solidFill>
              </a:rPr>
              <a:pPr/>
              <a:t>24/03/2020</a:t>
            </a:fld>
            <a:endParaRPr lang="en-AU" dirty="0">
              <a:solidFill>
                <a:prstClr val="black">
                  <a:tint val="75000"/>
                </a:prstClr>
              </a:solidFill>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AU" dirty="0">
              <a:solidFill>
                <a:prstClr val="black">
                  <a:tint val="75000"/>
                </a:prstClr>
              </a:solidFill>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52963269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Activity">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2333985" y="503323"/>
            <a:ext cx="8608645" cy="549275"/>
          </a:xfrm>
          <a:prstGeom prst="rect">
            <a:avLst/>
          </a:prstGeom>
        </p:spPr>
        <p:txBody>
          <a:bodyPr vert="horz" lIns="91440" tIns="45720" rIns="91440" bIns="45720" rtlCol="0" anchor="t">
            <a:normAutofit/>
          </a:bodyPr>
          <a:lstStyle>
            <a:lvl1pPr algn="l">
              <a:defRPr/>
            </a:lvl1pPr>
          </a:lstStyle>
          <a:p>
            <a:r>
              <a:rPr lang="en-US" dirty="0" smtClean="0"/>
              <a:t>Click to edit Master title style</a:t>
            </a:r>
            <a:endParaRPr lang="en-US" dirty="0"/>
          </a:p>
        </p:txBody>
      </p:sp>
      <p:sp>
        <p:nvSpPr>
          <p:cNvPr id="5" name="Text Placeholder 13">
            <a:extLst>
              <a:ext uri="{FF2B5EF4-FFF2-40B4-BE49-F238E27FC236}">
                <a16:creationId xmlns:a16="http://schemas.microsoft.com/office/drawing/2014/main" xmlns="" id="{9B6FF730-DF18-D140-922C-7F26BF907F06}"/>
              </a:ext>
            </a:extLst>
          </p:cNvPr>
          <p:cNvSpPr>
            <a:spLocks noGrp="1"/>
          </p:cNvSpPr>
          <p:nvPr>
            <p:ph type="body" sz="quarter" idx="11"/>
          </p:nvPr>
        </p:nvSpPr>
        <p:spPr>
          <a:xfrm>
            <a:off x="2333985" y="1612798"/>
            <a:ext cx="4639470" cy="4513430"/>
          </a:xfrm>
        </p:spPr>
        <p:txBody>
          <a:bodyPr/>
          <a:lstStyle>
            <a:lvl1pPr marL="342900" indent="-342900">
              <a:buClr>
                <a:srgbClr val="254F90"/>
              </a:buClr>
              <a:buFont typeface="Arial" panose="020B0604020202020204" pitchFamily="34" charset="0"/>
              <a:buChar char="•"/>
              <a:defRPr/>
            </a:lvl1pPr>
          </a:lstStyle>
          <a:p>
            <a:pPr lvl="0"/>
            <a:r>
              <a:rPr lang="en-US" dirty="0" smtClean="0"/>
              <a:t>Click to edit Master text styles</a:t>
            </a:r>
          </a:p>
        </p:txBody>
      </p:sp>
      <p:sp>
        <p:nvSpPr>
          <p:cNvPr id="6" name="Text Placeholder 13">
            <a:extLst>
              <a:ext uri="{FF2B5EF4-FFF2-40B4-BE49-F238E27FC236}">
                <a16:creationId xmlns:a16="http://schemas.microsoft.com/office/drawing/2014/main" xmlns="" id="{5469B53A-647D-BB40-BFF1-EAF5CBB73447}"/>
              </a:ext>
            </a:extLst>
          </p:cNvPr>
          <p:cNvSpPr>
            <a:spLocks noGrp="1"/>
          </p:cNvSpPr>
          <p:nvPr>
            <p:ph type="body" sz="quarter" idx="12"/>
          </p:nvPr>
        </p:nvSpPr>
        <p:spPr>
          <a:xfrm>
            <a:off x="7333673" y="1612798"/>
            <a:ext cx="46695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8885"/>
            <a:ext cx="2447282" cy="2439178"/>
          </a:xfrm>
          <a:prstGeom prst="rect">
            <a:avLst/>
          </a:prstGeom>
        </p:spPr>
      </p:pic>
    </p:spTree>
    <p:extLst>
      <p:ext uri="{BB962C8B-B14F-4D97-AF65-F5344CB8AC3E}">
        <p14:creationId xmlns:p14="http://schemas.microsoft.com/office/powerpoint/2010/main" val="2741965448"/>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ver with Gov Crest">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xmlns="" id="{D9B26590-1B3E-014D-8E40-AD1D7A4D2BBC}"/>
              </a:ext>
            </a:extLst>
          </p:cNvPr>
          <p:cNvSpPr>
            <a:spLocks noGrp="1"/>
          </p:cNvSpPr>
          <p:nvPr>
            <p:ph type="body" sz="quarter" idx="10" hasCustomPrompt="1"/>
          </p:nvPr>
        </p:nvSpPr>
        <p:spPr>
          <a:xfrm>
            <a:off x="379186" y="2079525"/>
            <a:ext cx="6986814" cy="2759175"/>
          </a:xfrm>
        </p:spPr>
        <p:txBody>
          <a:bodyPr>
            <a:normAutofit/>
          </a:bodyPr>
          <a:lstStyle>
            <a:lvl1pPr>
              <a:defRPr sz="4000" b="1">
                <a:latin typeface="Century Gothic" panose="020B0502020202020204" pitchFamily="34" charset="0"/>
              </a:defRPr>
            </a:lvl1pPr>
          </a:lstStyle>
          <a:p>
            <a:pPr lvl="0"/>
            <a:r>
              <a:rPr lang="en-US" dirty="0"/>
              <a:t>Insert presentation title</a:t>
            </a:r>
          </a:p>
        </p:txBody>
      </p:sp>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pic>
        <p:nvPicPr>
          <p:cNvPr id="1026" name="Picture 2" descr="http://icentral/Communications/Documents/DISER-stacked_Mono.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9186" y="200113"/>
            <a:ext cx="2758528" cy="1679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661361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ver slide (BizLab only)">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sp>
        <p:nvSpPr>
          <p:cNvPr id="6" name="Text Placeholder 3">
            <a:extLst>
              <a:ext uri="{FF2B5EF4-FFF2-40B4-BE49-F238E27FC236}">
                <a16:creationId xmlns:a16="http://schemas.microsoft.com/office/drawing/2014/main" xmlns="" id="{1D2F5D87-F5CF-7D4F-AD7A-DCFF7ADE18B6}"/>
              </a:ext>
            </a:extLst>
          </p:cNvPr>
          <p:cNvSpPr>
            <a:spLocks noGrp="1"/>
          </p:cNvSpPr>
          <p:nvPr>
            <p:ph type="body" sz="quarter" idx="10" hasCustomPrompt="1"/>
          </p:nvPr>
        </p:nvSpPr>
        <p:spPr>
          <a:xfrm>
            <a:off x="674915" y="674234"/>
            <a:ext cx="7173685" cy="4062865"/>
          </a:xfrm>
        </p:spPr>
        <p:txBody>
          <a:bodyPr>
            <a:normAutofit/>
          </a:bodyPr>
          <a:lstStyle>
            <a:lvl1pPr>
              <a:defRPr sz="4200" b="1">
                <a:latin typeface="Century Gothic" panose="020B0502020202020204" pitchFamily="34" charset="0"/>
              </a:defRPr>
            </a:lvl1pPr>
          </a:lstStyle>
          <a:p>
            <a:pPr lvl="0"/>
            <a:r>
              <a:rPr lang="en-US" dirty="0"/>
              <a:t>Insert presentation title</a:t>
            </a:r>
          </a:p>
        </p:txBody>
      </p:sp>
    </p:spTree>
    <p:extLst>
      <p:ext uri="{BB962C8B-B14F-4D97-AF65-F5344CB8AC3E}">
        <p14:creationId xmlns:p14="http://schemas.microsoft.com/office/powerpoint/2010/main" val="64747360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Full bleed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2294761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Full bleed picture with Headin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
        <p:nvSpPr>
          <p:cNvPr id="4" name="Title Placeholder 8">
            <a:extLst>
              <a:ext uri="{FF2B5EF4-FFF2-40B4-BE49-F238E27FC236}">
                <a16:creationId xmlns:a16="http://schemas.microsoft.com/office/drawing/2014/main" xmlns="" id="{F6036AF1-D1F7-6640-BA82-31A3E5EE6BA8}"/>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Tree>
    <p:extLst>
      <p:ext uri="{BB962C8B-B14F-4D97-AF65-F5344CB8AC3E}">
        <p14:creationId xmlns:p14="http://schemas.microsoft.com/office/powerpoint/2010/main" val="2226221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AFEBAE-3CDC-4A16-AF29-60EA4FF1A2C9}" type="datetime1">
              <a:rPr lang="en-AU" smtClean="0">
                <a:solidFill>
                  <a:prstClr val="black">
                    <a:tint val="75000"/>
                  </a:prstClr>
                </a:solidFill>
              </a:rPr>
              <a:pPr/>
              <a:t>24/03/2020</a:t>
            </a:fld>
            <a:endParaRPr lang="en-AU"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AU"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211646232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Picture with heading and footer">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1" name="Picture 10">
            <a:extLst>
              <a:ext uri="{FF2B5EF4-FFF2-40B4-BE49-F238E27FC236}">
                <a16:creationId xmlns:a16="http://schemas.microsoft.com/office/drawing/2014/main" xmlns="" id="{6714BD20-FBC3-0443-87B5-40AECA8D90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a16="http://schemas.microsoft.com/office/drawing/2014/main" xmlns=""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6" name="Picture Placeholder 2">
            <a:extLst>
              <a:ext uri="{FF2B5EF4-FFF2-40B4-BE49-F238E27FC236}">
                <a16:creationId xmlns:a16="http://schemas.microsoft.com/office/drawing/2014/main" xmlns="" id="{FFB8CD4F-536A-0044-AF25-961E067C64DA}"/>
              </a:ext>
            </a:extLst>
          </p:cNvPr>
          <p:cNvSpPr>
            <a:spLocks noGrp="1"/>
          </p:cNvSpPr>
          <p:nvPr>
            <p:ph type="pic" sz="quarter" idx="12" hasCustomPrompt="1"/>
          </p:nvPr>
        </p:nvSpPr>
        <p:spPr>
          <a:xfrm>
            <a:off x="0" y="1262146"/>
            <a:ext cx="12191999" cy="3894137"/>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246359366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column">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84A67AC-BCC7-234B-9196-2D714E5BF1DC}"/>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1" name="Picture 10">
            <a:extLst>
              <a:ext uri="{FF2B5EF4-FFF2-40B4-BE49-F238E27FC236}">
                <a16:creationId xmlns:a16="http://schemas.microsoft.com/office/drawing/2014/main" xmlns="" id="{6714BD20-FBC3-0443-87B5-40AECA8D90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12" name="Picture 11">
            <a:extLst>
              <a:ext uri="{FF2B5EF4-FFF2-40B4-BE49-F238E27FC236}">
                <a16:creationId xmlns:a16="http://schemas.microsoft.com/office/drawing/2014/main" xmlns="" id="{282B145E-E030-EB41-9438-A45300C4D559}"/>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ext Placeholder 13">
            <a:extLst>
              <a:ext uri="{FF2B5EF4-FFF2-40B4-BE49-F238E27FC236}">
                <a16:creationId xmlns:a16="http://schemas.microsoft.com/office/drawing/2014/main" xmlns="" id="{3800DFE4-B5DC-F440-ACE3-905752F3F965}"/>
              </a:ext>
            </a:extLst>
          </p:cNvPr>
          <p:cNvSpPr>
            <a:spLocks noGrp="1"/>
          </p:cNvSpPr>
          <p:nvPr>
            <p:ph type="body" sz="quarter" idx="11"/>
          </p:nvPr>
        </p:nvSpPr>
        <p:spPr>
          <a:xfrm>
            <a:off x="646113" y="1262146"/>
            <a:ext cx="10955114"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37165813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4" name="Text Placeholder 13">
            <a:extLst>
              <a:ext uri="{FF2B5EF4-FFF2-40B4-BE49-F238E27FC236}">
                <a16:creationId xmlns:a16="http://schemas.microsoft.com/office/drawing/2014/main" xmlns="" id="{898B829C-91C0-434B-B487-9FCBE4BD432F}"/>
              </a:ext>
            </a:extLst>
          </p:cNvPr>
          <p:cNvSpPr>
            <a:spLocks noGrp="1"/>
          </p:cNvSpPr>
          <p:nvPr>
            <p:ph type="body" sz="quarter" idx="11"/>
          </p:nvPr>
        </p:nvSpPr>
        <p:spPr>
          <a:xfrm>
            <a:off x="646113"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5" name="Text Placeholder 13">
            <a:extLst>
              <a:ext uri="{FF2B5EF4-FFF2-40B4-BE49-F238E27FC236}">
                <a16:creationId xmlns:a16="http://schemas.microsoft.com/office/drawing/2014/main" xmlns="" id="{F8861A46-1347-554A-84FB-52C732C38247}"/>
              </a:ext>
            </a:extLst>
          </p:cNvPr>
          <p:cNvSpPr>
            <a:spLocks noGrp="1"/>
          </p:cNvSpPr>
          <p:nvPr>
            <p:ph type="body" sz="quarter" idx="12"/>
          </p:nvPr>
        </p:nvSpPr>
        <p:spPr>
          <a:xfrm>
            <a:off x="6394527" y="1262146"/>
            <a:ext cx="5206047"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2405980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colum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7" name="Text Placeholder 13">
            <a:extLst>
              <a:ext uri="{FF2B5EF4-FFF2-40B4-BE49-F238E27FC236}">
                <a16:creationId xmlns:a16="http://schemas.microsoft.com/office/drawing/2014/main" xmlns="" id="{DEB7D791-55B6-4748-8593-A435F9C407F4}"/>
              </a:ext>
            </a:extLst>
          </p:cNvPr>
          <p:cNvSpPr>
            <a:spLocks noGrp="1"/>
          </p:cNvSpPr>
          <p:nvPr>
            <p:ph type="body" sz="quarter" idx="12"/>
          </p:nvPr>
        </p:nvSpPr>
        <p:spPr>
          <a:xfrm>
            <a:off x="645460" y="1262146"/>
            <a:ext cx="3334216"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8" name="Text Placeholder 13">
            <a:extLst>
              <a:ext uri="{FF2B5EF4-FFF2-40B4-BE49-F238E27FC236}">
                <a16:creationId xmlns:a16="http://schemas.microsoft.com/office/drawing/2014/main" xmlns="" id="{BD3D5626-5497-904C-A991-C8E2422FBCA3}"/>
              </a:ext>
            </a:extLst>
          </p:cNvPr>
          <p:cNvSpPr>
            <a:spLocks noGrp="1"/>
          </p:cNvSpPr>
          <p:nvPr>
            <p:ph type="body" sz="quarter" idx="13"/>
          </p:nvPr>
        </p:nvSpPr>
        <p:spPr>
          <a:xfrm>
            <a:off x="8266358" y="1262146"/>
            <a:ext cx="3334216"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9" name="Text Placeholder 13">
            <a:extLst>
              <a:ext uri="{FF2B5EF4-FFF2-40B4-BE49-F238E27FC236}">
                <a16:creationId xmlns:a16="http://schemas.microsoft.com/office/drawing/2014/main" xmlns="" id="{DE756911-09E9-BA4A-926D-71CE7C1CD98E}"/>
              </a:ext>
            </a:extLst>
          </p:cNvPr>
          <p:cNvSpPr>
            <a:spLocks noGrp="1"/>
          </p:cNvSpPr>
          <p:nvPr>
            <p:ph type="body" sz="quarter" idx="14"/>
          </p:nvPr>
        </p:nvSpPr>
        <p:spPr>
          <a:xfrm>
            <a:off x="4455255" y="1262146"/>
            <a:ext cx="3334869"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10423879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Picture on RH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Picture Placeholder 2">
            <a:extLst>
              <a:ext uri="{FF2B5EF4-FFF2-40B4-BE49-F238E27FC236}">
                <a16:creationId xmlns:a16="http://schemas.microsoft.com/office/drawing/2014/main" xmlns="" id="{FFB8CD4F-536A-0044-AF25-961E067C64DA}"/>
              </a:ext>
            </a:extLst>
          </p:cNvPr>
          <p:cNvSpPr>
            <a:spLocks noGrp="1"/>
          </p:cNvSpPr>
          <p:nvPr>
            <p:ph type="pic" sz="quarter" idx="11" hasCustomPrompt="1"/>
          </p:nvPr>
        </p:nvSpPr>
        <p:spPr>
          <a:xfrm>
            <a:off x="6394526" y="1327462"/>
            <a:ext cx="5797473" cy="3894137"/>
          </a:xfrm>
        </p:spPr>
        <p:txBody>
          <a:bodyPr>
            <a:normAutofit/>
          </a:bodyPr>
          <a:lstStyle>
            <a:lvl1pPr>
              <a:defRPr sz="2200"/>
            </a:lvl1pPr>
          </a:lstStyle>
          <a:p>
            <a:r>
              <a:rPr lang="en-US" dirty="0"/>
              <a:t>Insert picture here</a:t>
            </a:r>
          </a:p>
        </p:txBody>
      </p:sp>
      <p:sp>
        <p:nvSpPr>
          <p:cNvPr id="8" name="Text Placeholder 13">
            <a:extLst>
              <a:ext uri="{FF2B5EF4-FFF2-40B4-BE49-F238E27FC236}">
                <a16:creationId xmlns:a16="http://schemas.microsoft.com/office/drawing/2014/main" xmlns="" id="{8F5DDB74-1D4A-4848-857D-823E394DE022}"/>
              </a:ext>
            </a:extLst>
          </p:cNvPr>
          <p:cNvSpPr>
            <a:spLocks noGrp="1"/>
          </p:cNvSpPr>
          <p:nvPr>
            <p:ph type="body" sz="quarter" idx="14"/>
          </p:nvPr>
        </p:nvSpPr>
        <p:spPr>
          <a:xfrm>
            <a:off x="646113"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40199929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Picture on LH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8" name="Picture Placeholder 2">
            <a:extLst>
              <a:ext uri="{FF2B5EF4-FFF2-40B4-BE49-F238E27FC236}">
                <a16:creationId xmlns:a16="http://schemas.microsoft.com/office/drawing/2014/main" xmlns="" id="{DC0847D4-0B6E-6E41-9AF2-EA6C2C06FC21}"/>
              </a:ext>
            </a:extLst>
          </p:cNvPr>
          <p:cNvSpPr>
            <a:spLocks noGrp="1"/>
          </p:cNvSpPr>
          <p:nvPr>
            <p:ph type="pic" sz="quarter" idx="12" hasCustomPrompt="1"/>
          </p:nvPr>
        </p:nvSpPr>
        <p:spPr>
          <a:xfrm>
            <a:off x="0" y="1327462"/>
            <a:ext cx="5797473" cy="3894137"/>
          </a:xfrm>
        </p:spPr>
        <p:txBody>
          <a:bodyPr>
            <a:normAutofit/>
          </a:bodyPr>
          <a:lstStyle>
            <a:lvl1pPr>
              <a:defRPr sz="2200"/>
            </a:lvl1pPr>
          </a:lstStyle>
          <a:p>
            <a:r>
              <a:rPr lang="en-US" dirty="0"/>
              <a:t>Insert picture here</a:t>
            </a:r>
          </a:p>
        </p:txBody>
      </p:sp>
      <p:sp>
        <p:nvSpPr>
          <p:cNvPr id="11" name="Text Placeholder 13">
            <a:extLst>
              <a:ext uri="{FF2B5EF4-FFF2-40B4-BE49-F238E27FC236}">
                <a16:creationId xmlns:a16="http://schemas.microsoft.com/office/drawing/2014/main" xmlns="" id="{2B272E72-EE37-DC47-BF29-C83C0C42D9EE}"/>
              </a:ext>
            </a:extLst>
          </p:cNvPr>
          <p:cNvSpPr>
            <a:spLocks noGrp="1"/>
          </p:cNvSpPr>
          <p:nvPr>
            <p:ph type="body" sz="quarter" idx="14"/>
          </p:nvPr>
        </p:nvSpPr>
        <p:spPr>
          <a:xfrm>
            <a:off x="6394526" y="1327462"/>
            <a:ext cx="5206048" cy="3894137"/>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229193564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Multiple pictures &amp;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09DAE66-40A4-E34A-8EE1-D91BEF61F9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7" name="Picture 6">
            <a:extLst>
              <a:ext uri="{FF2B5EF4-FFF2-40B4-BE49-F238E27FC236}">
                <a16:creationId xmlns:a16="http://schemas.microsoft.com/office/drawing/2014/main" xmlns="" id="{1A107253-B73E-EA45-9DB0-DC8B72911EFB}"/>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8" name="Picture Placeholder 2">
            <a:extLst>
              <a:ext uri="{FF2B5EF4-FFF2-40B4-BE49-F238E27FC236}">
                <a16:creationId xmlns:a16="http://schemas.microsoft.com/office/drawing/2014/main" xmlns="" id="{DC0847D4-0B6E-6E41-9AF2-EA6C2C06FC21}"/>
              </a:ext>
            </a:extLst>
          </p:cNvPr>
          <p:cNvSpPr>
            <a:spLocks noGrp="1"/>
          </p:cNvSpPr>
          <p:nvPr>
            <p:ph type="pic" sz="quarter" idx="12" hasCustomPrompt="1"/>
          </p:nvPr>
        </p:nvSpPr>
        <p:spPr>
          <a:xfrm>
            <a:off x="645461" y="1327462"/>
            <a:ext cx="2466040" cy="2077954"/>
          </a:xfrm>
        </p:spPr>
        <p:txBody>
          <a:bodyPr>
            <a:normAutofit/>
          </a:bodyPr>
          <a:lstStyle>
            <a:lvl1pPr>
              <a:defRPr sz="2200"/>
            </a:lvl1pPr>
          </a:lstStyle>
          <a:p>
            <a:r>
              <a:rPr lang="en-US" dirty="0"/>
              <a:t>Insert picture here</a:t>
            </a:r>
          </a:p>
        </p:txBody>
      </p:sp>
      <p:sp>
        <p:nvSpPr>
          <p:cNvPr id="11" name="Picture Placeholder 2">
            <a:extLst>
              <a:ext uri="{FF2B5EF4-FFF2-40B4-BE49-F238E27FC236}">
                <a16:creationId xmlns:a16="http://schemas.microsoft.com/office/drawing/2014/main" xmlns="" id="{EE0A8A0F-49BB-204E-9C88-057D492CB054}"/>
              </a:ext>
            </a:extLst>
          </p:cNvPr>
          <p:cNvSpPr>
            <a:spLocks noGrp="1"/>
          </p:cNvSpPr>
          <p:nvPr>
            <p:ph type="pic" sz="quarter" idx="13" hasCustomPrompt="1"/>
          </p:nvPr>
        </p:nvSpPr>
        <p:spPr>
          <a:xfrm>
            <a:off x="3475370" y="1327462"/>
            <a:ext cx="2466040" cy="2077954"/>
          </a:xfrm>
        </p:spPr>
        <p:txBody>
          <a:bodyPr>
            <a:normAutofit/>
          </a:bodyPr>
          <a:lstStyle>
            <a:lvl1pPr>
              <a:defRPr sz="2200"/>
            </a:lvl1pPr>
          </a:lstStyle>
          <a:p>
            <a:r>
              <a:rPr lang="en-US" dirty="0"/>
              <a:t>Insert picture here</a:t>
            </a:r>
          </a:p>
        </p:txBody>
      </p:sp>
      <p:sp>
        <p:nvSpPr>
          <p:cNvPr id="12" name="Picture Placeholder 2">
            <a:extLst>
              <a:ext uri="{FF2B5EF4-FFF2-40B4-BE49-F238E27FC236}">
                <a16:creationId xmlns:a16="http://schemas.microsoft.com/office/drawing/2014/main" xmlns="" id="{974FFABA-7182-B943-A52E-DF916B73F661}"/>
              </a:ext>
            </a:extLst>
          </p:cNvPr>
          <p:cNvSpPr>
            <a:spLocks noGrp="1"/>
          </p:cNvSpPr>
          <p:nvPr>
            <p:ph type="pic" sz="quarter" idx="14" hasCustomPrompt="1"/>
          </p:nvPr>
        </p:nvSpPr>
        <p:spPr>
          <a:xfrm>
            <a:off x="6305279" y="1327462"/>
            <a:ext cx="2466040" cy="2077954"/>
          </a:xfrm>
        </p:spPr>
        <p:txBody>
          <a:bodyPr>
            <a:normAutofit/>
          </a:bodyPr>
          <a:lstStyle>
            <a:lvl1pPr>
              <a:defRPr sz="2200"/>
            </a:lvl1pPr>
          </a:lstStyle>
          <a:p>
            <a:r>
              <a:rPr lang="en-US" dirty="0"/>
              <a:t>Insert picture here</a:t>
            </a:r>
          </a:p>
        </p:txBody>
      </p:sp>
      <p:sp>
        <p:nvSpPr>
          <p:cNvPr id="13" name="Picture Placeholder 2">
            <a:extLst>
              <a:ext uri="{FF2B5EF4-FFF2-40B4-BE49-F238E27FC236}">
                <a16:creationId xmlns:a16="http://schemas.microsoft.com/office/drawing/2014/main" xmlns="" id="{2BD4CD3C-5F4A-744D-830B-E79BB1B342E3}"/>
              </a:ext>
            </a:extLst>
          </p:cNvPr>
          <p:cNvSpPr>
            <a:spLocks noGrp="1"/>
          </p:cNvSpPr>
          <p:nvPr>
            <p:ph type="pic" sz="quarter" idx="15" hasCustomPrompt="1"/>
          </p:nvPr>
        </p:nvSpPr>
        <p:spPr>
          <a:xfrm>
            <a:off x="9135187" y="1327462"/>
            <a:ext cx="2466040" cy="2077954"/>
          </a:xfrm>
        </p:spPr>
        <p:txBody>
          <a:bodyPr>
            <a:normAutofit/>
          </a:bodyPr>
          <a:lstStyle>
            <a:lvl1pPr>
              <a:defRPr sz="2200"/>
            </a:lvl1pPr>
          </a:lstStyle>
          <a:p>
            <a:r>
              <a:rPr lang="en-US" dirty="0"/>
              <a:t>Insert picture here</a:t>
            </a:r>
          </a:p>
        </p:txBody>
      </p:sp>
      <p:sp>
        <p:nvSpPr>
          <p:cNvPr id="14" name="Text Placeholder 13">
            <a:extLst>
              <a:ext uri="{FF2B5EF4-FFF2-40B4-BE49-F238E27FC236}">
                <a16:creationId xmlns:a16="http://schemas.microsoft.com/office/drawing/2014/main" xmlns="" id="{8504FF3C-80D8-984F-85D2-C64F8FA43A93}"/>
              </a:ext>
            </a:extLst>
          </p:cNvPr>
          <p:cNvSpPr>
            <a:spLocks noGrp="1"/>
          </p:cNvSpPr>
          <p:nvPr>
            <p:ph type="body" sz="quarter" idx="16"/>
          </p:nvPr>
        </p:nvSpPr>
        <p:spPr>
          <a:xfrm>
            <a:off x="645460"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6" name="Text Placeholder 13">
            <a:extLst>
              <a:ext uri="{FF2B5EF4-FFF2-40B4-BE49-F238E27FC236}">
                <a16:creationId xmlns:a16="http://schemas.microsoft.com/office/drawing/2014/main" xmlns="" id="{F06261EA-24C3-654C-94AD-9E5370F51043}"/>
              </a:ext>
            </a:extLst>
          </p:cNvPr>
          <p:cNvSpPr>
            <a:spLocks noGrp="1"/>
          </p:cNvSpPr>
          <p:nvPr>
            <p:ph type="body" sz="quarter" idx="17"/>
          </p:nvPr>
        </p:nvSpPr>
        <p:spPr>
          <a:xfrm>
            <a:off x="3475369"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7" name="Text Placeholder 13">
            <a:extLst>
              <a:ext uri="{FF2B5EF4-FFF2-40B4-BE49-F238E27FC236}">
                <a16:creationId xmlns:a16="http://schemas.microsoft.com/office/drawing/2014/main" xmlns="" id="{938EC9FB-6756-944B-95F8-4DF8298B1CC5}"/>
              </a:ext>
            </a:extLst>
          </p:cNvPr>
          <p:cNvSpPr>
            <a:spLocks noGrp="1"/>
          </p:cNvSpPr>
          <p:nvPr>
            <p:ph type="body" sz="quarter" idx="18"/>
          </p:nvPr>
        </p:nvSpPr>
        <p:spPr>
          <a:xfrm>
            <a:off x="6305278"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
        <p:nvSpPr>
          <p:cNvPr id="18" name="Text Placeholder 13">
            <a:extLst>
              <a:ext uri="{FF2B5EF4-FFF2-40B4-BE49-F238E27FC236}">
                <a16:creationId xmlns:a16="http://schemas.microsoft.com/office/drawing/2014/main" xmlns="" id="{845CE4ED-2AEE-C148-ACBF-F38EB7150A39}"/>
              </a:ext>
            </a:extLst>
          </p:cNvPr>
          <p:cNvSpPr>
            <a:spLocks noGrp="1"/>
          </p:cNvSpPr>
          <p:nvPr>
            <p:ph type="body" sz="quarter" idx="19"/>
          </p:nvPr>
        </p:nvSpPr>
        <p:spPr>
          <a:xfrm>
            <a:off x="9135187" y="3615664"/>
            <a:ext cx="2466041" cy="1743736"/>
          </a:xfrm>
        </p:spPr>
        <p:txBody>
          <a:bodyPr>
            <a:normAutofit/>
          </a:bodyPr>
          <a:lstStyle>
            <a:lvl1pPr marL="0" indent="0">
              <a:buClr>
                <a:srgbClr val="254F90"/>
              </a:buClr>
              <a:buFontTx/>
              <a:buNone/>
              <a:defRPr sz="2000"/>
            </a:lvl1pPr>
          </a:lstStyle>
          <a:p>
            <a:pPr lvl="0"/>
            <a:r>
              <a:rPr lang="en-US" smtClean="0"/>
              <a:t>Click to edit Master text styles</a:t>
            </a:r>
          </a:p>
        </p:txBody>
      </p:sp>
    </p:spTree>
    <p:extLst>
      <p:ext uri="{BB962C8B-B14F-4D97-AF65-F5344CB8AC3E}">
        <p14:creationId xmlns:p14="http://schemas.microsoft.com/office/powerpoint/2010/main" val="85948227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ote 1">
    <p:spTree>
      <p:nvGrpSpPr>
        <p:cNvPr id="1" name=""/>
        <p:cNvGrpSpPr/>
        <p:nvPr/>
      </p:nvGrpSpPr>
      <p:grpSpPr>
        <a:xfrm>
          <a:off x="0" y="0"/>
          <a:ext cx="0" cy="0"/>
          <a:chOff x="0" y="0"/>
          <a:chExt cx="0" cy="0"/>
        </a:xfrm>
      </p:grpSpPr>
      <p:sp>
        <p:nvSpPr>
          <p:cNvPr id="4"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645460" y="736600"/>
            <a:ext cx="10955767" cy="3568700"/>
          </a:xfrm>
          <a:prstGeom prst="rect">
            <a:avLst/>
          </a:prstGeom>
        </p:spPr>
        <p:txBody>
          <a:bodyPr vert="horz" lIns="91440" tIns="45720" rIns="91440" bIns="45720" rtlCol="0" anchor="t">
            <a:normAutofit/>
          </a:bodyPr>
          <a:lstStyle>
            <a:lvl1pPr algn="l">
              <a:defRPr sz="4000"/>
            </a:lvl1pPr>
          </a:lstStyle>
          <a:p>
            <a:r>
              <a:rPr lang="en-US" dirty="0"/>
              <a:t>“Insert quote here”</a:t>
            </a:r>
          </a:p>
        </p:txBody>
      </p:sp>
      <p:pic>
        <p:nvPicPr>
          <p:cNvPr id="5" name="Picture 4">
            <a:extLst>
              <a:ext uri="{FF2B5EF4-FFF2-40B4-BE49-F238E27FC236}">
                <a16:creationId xmlns:a16="http://schemas.microsoft.com/office/drawing/2014/main" xmlns="" id="{9394E5AB-ED91-6640-AA39-58CC47F1344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6" name="Picture 5">
            <a:extLst>
              <a:ext uri="{FF2B5EF4-FFF2-40B4-BE49-F238E27FC236}">
                <a16:creationId xmlns:a16="http://schemas.microsoft.com/office/drawing/2014/main" xmlns="" id="{F05F9F0B-4C3B-784B-9B9E-530E9A8581A0}"/>
              </a:ext>
            </a:extLst>
          </p:cNvPr>
          <p:cNvPicPr>
            <a:picLocks noChangeAspect="1"/>
          </p:cNvPicPr>
          <p:nvPr userDrawn="1"/>
        </p:nvPicPr>
        <p:blipFill>
          <a:blip r:embed="rId3"/>
          <a:stretch>
            <a:fillRect/>
          </a:stretch>
        </p:blipFill>
        <p:spPr>
          <a:xfrm>
            <a:off x="10744200" y="5461000"/>
            <a:ext cx="914400" cy="1295400"/>
          </a:xfrm>
          <a:prstGeom prst="rect">
            <a:avLst/>
          </a:prstGeom>
        </p:spPr>
      </p:pic>
      <p:sp>
        <p:nvSpPr>
          <p:cNvPr id="7" name="Text Placeholder 13">
            <a:extLst>
              <a:ext uri="{FF2B5EF4-FFF2-40B4-BE49-F238E27FC236}">
                <a16:creationId xmlns:a16="http://schemas.microsoft.com/office/drawing/2014/main" xmlns="" id="{08661201-CA5D-2A45-94FF-E43FB45BAB0A}"/>
              </a:ext>
            </a:extLst>
          </p:cNvPr>
          <p:cNvSpPr>
            <a:spLocks noGrp="1"/>
          </p:cNvSpPr>
          <p:nvPr>
            <p:ph type="body" sz="quarter" idx="14" hasCustomPrompt="1"/>
          </p:nvPr>
        </p:nvSpPr>
        <p:spPr>
          <a:xfrm>
            <a:off x="646113" y="4508632"/>
            <a:ext cx="5206048" cy="952367"/>
          </a:xfrm>
        </p:spPr>
        <p:txBody>
          <a:bodyPr/>
          <a:lstStyle>
            <a:lvl1pPr marL="0" indent="0">
              <a:buClr>
                <a:srgbClr val="254F90"/>
              </a:buClr>
              <a:buFontTx/>
              <a:buNone/>
              <a:defRPr/>
            </a:lvl1pPr>
          </a:lstStyle>
          <a:p>
            <a:pPr lvl="0"/>
            <a:r>
              <a:rPr lang="en-US" dirty="0"/>
              <a:t>Insert Author Name </a:t>
            </a:r>
          </a:p>
        </p:txBody>
      </p:sp>
    </p:spTree>
    <p:extLst>
      <p:ext uri="{BB962C8B-B14F-4D97-AF65-F5344CB8AC3E}">
        <p14:creationId xmlns:p14="http://schemas.microsoft.com/office/powerpoint/2010/main" val="279591046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2FA98F41-D9E9-9743-A4F1-0F1995EC0282}"/>
              </a:ext>
            </a:extLst>
          </p:cNvPr>
          <p:cNvPicPr>
            <a:picLocks noChangeAspect="1"/>
          </p:cNvPicPr>
          <p:nvPr userDrawn="1"/>
        </p:nvPicPr>
        <p:blipFill>
          <a:blip r:embed="rId2"/>
          <a:stretch>
            <a:fillRect/>
          </a:stretch>
        </p:blipFill>
        <p:spPr>
          <a:xfrm>
            <a:off x="2946400" y="1663700"/>
            <a:ext cx="9245600" cy="5194300"/>
          </a:xfrm>
          <a:prstGeom prst="rect">
            <a:avLst/>
          </a:prstGeom>
        </p:spPr>
      </p:pic>
      <p:sp>
        <p:nvSpPr>
          <p:cNvPr id="4"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645460" y="736600"/>
            <a:ext cx="10955767" cy="4318000"/>
          </a:xfrm>
          <a:prstGeom prst="rect">
            <a:avLst/>
          </a:prstGeom>
        </p:spPr>
        <p:txBody>
          <a:bodyPr vert="horz" lIns="91440" tIns="45720" rIns="91440" bIns="45720" rtlCol="0" anchor="t">
            <a:normAutofit/>
          </a:bodyPr>
          <a:lstStyle>
            <a:lvl1pPr algn="l">
              <a:defRPr sz="4000"/>
            </a:lvl1pPr>
          </a:lstStyle>
          <a:p>
            <a:r>
              <a:rPr lang="en-US" dirty="0"/>
              <a:t>“Insert quote here”</a:t>
            </a:r>
          </a:p>
        </p:txBody>
      </p:sp>
      <p:sp>
        <p:nvSpPr>
          <p:cNvPr id="7" name="Text Placeholder 13">
            <a:extLst>
              <a:ext uri="{FF2B5EF4-FFF2-40B4-BE49-F238E27FC236}">
                <a16:creationId xmlns:a16="http://schemas.microsoft.com/office/drawing/2014/main" xmlns="" id="{08661201-CA5D-2A45-94FF-E43FB45BAB0A}"/>
              </a:ext>
            </a:extLst>
          </p:cNvPr>
          <p:cNvSpPr>
            <a:spLocks noGrp="1"/>
          </p:cNvSpPr>
          <p:nvPr>
            <p:ph type="body" sz="quarter" idx="14" hasCustomPrompt="1"/>
          </p:nvPr>
        </p:nvSpPr>
        <p:spPr>
          <a:xfrm>
            <a:off x="646113" y="5232400"/>
            <a:ext cx="5206048" cy="952367"/>
          </a:xfrm>
        </p:spPr>
        <p:txBody>
          <a:bodyPr/>
          <a:lstStyle>
            <a:lvl1pPr marL="0" indent="0">
              <a:buClr>
                <a:srgbClr val="254F90"/>
              </a:buClr>
              <a:buFontTx/>
              <a:buNone/>
              <a:defRPr/>
            </a:lvl1pPr>
          </a:lstStyle>
          <a:p>
            <a:pPr lvl="0"/>
            <a:r>
              <a:rPr lang="en-US" dirty="0"/>
              <a:t>Insert Author Name </a:t>
            </a:r>
          </a:p>
        </p:txBody>
      </p:sp>
    </p:spTree>
    <p:extLst>
      <p:ext uri="{BB962C8B-B14F-4D97-AF65-F5344CB8AC3E}">
        <p14:creationId xmlns:p14="http://schemas.microsoft.com/office/powerpoint/2010/main" val="45366098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reak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9BF08A6-52B1-0243-AD5C-997D8699917B}"/>
              </a:ext>
            </a:extLst>
          </p:cNvPr>
          <p:cNvPicPr>
            <a:picLocks noChangeAspect="1"/>
          </p:cNvPicPr>
          <p:nvPr userDrawn="1"/>
        </p:nvPicPr>
        <p:blipFill>
          <a:blip r:embed="rId2"/>
          <a:stretch>
            <a:fillRect/>
          </a:stretch>
        </p:blipFill>
        <p:spPr>
          <a:xfrm>
            <a:off x="2946400" y="1663700"/>
            <a:ext cx="9245600" cy="5194300"/>
          </a:xfrm>
          <a:prstGeom prst="rect">
            <a:avLst/>
          </a:prstGeom>
        </p:spPr>
      </p:pic>
      <p:sp>
        <p:nvSpPr>
          <p:cNvPr id="3" name="Title Placeholder 8">
            <a:extLst>
              <a:ext uri="{FF2B5EF4-FFF2-40B4-BE49-F238E27FC236}">
                <a16:creationId xmlns:a16="http://schemas.microsoft.com/office/drawing/2014/main" xmlns="" id="{F6036AF1-D1F7-6640-BA82-31A3E5EE6BA8}"/>
              </a:ext>
            </a:extLst>
          </p:cNvPr>
          <p:cNvSpPr>
            <a:spLocks noGrp="1"/>
          </p:cNvSpPr>
          <p:nvPr>
            <p:ph type="title" hasCustomPrompt="1"/>
          </p:nvPr>
        </p:nvSpPr>
        <p:spPr>
          <a:xfrm>
            <a:off x="1114799" y="1173570"/>
            <a:ext cx="7632691" cy="1820483"/>
          </a:xfrm>
          <a:prstGeom prst="rect">
            <a:avLst/>
          </a:prstGeom>
        </p:spPr>
        <p:txBody>
          <a:bodyPr vert="horz" lIns="91440" tIns="45720" rIns="91440" bIns="45720" rtlCol="0" anchor="t">
            <a:normAutofit/>
          </a:bodyPr>
          <a:lstStyle>
            <a:lvl1pPr algn="l">
              <a:defRPr sz="4400"/>
            </a:lvl1pPr>
          </a:lstStyle>
          <a:p>
            <a:r>
              <a:rPr lang="en-US" dirty="0" smtClean="0"/>
              <a:t>Break slide</a:t>
            </a:r>
            <a:endParaRPr lang="en-US" dirty="0"/>
          </a:p>
        </p:txBody>
      </p:sp>
    </p:spTree>
    <p:extLst>
      <p:ext uri="{BB962C8B-B14F-4D97-AF65-F5344CB8AC3E}">
        <p14:creationId xmlns:p14="http://schemas.microsoft.com/office/powerpoint/2010/main" val="702631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A14FA5B-4EFC-46E7-87A0-E39C8D2ADA4A}" type="datetime1">
              <a:rPr lang="en-AU" smtClean="0">
                <a:solidFill>
                  <a:prstClr val="black">
                    <a:tint val="75000"/>
                  </a:prstClr>
                </a:solidFill>
              </a:rPr>
              <a:pPr/>
              <a:t>24/03/2020</a:t>
            </a:fld>
            <a:endParaRPr lang="en-AU"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AU"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319712412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hank you / Questions">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rcRect l="18" r="18"/>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xmlns="" id="{D9B26590-1B3E-014D-8E40-AD1D7A4D2BBC}"/>
              </a:ext>
            </a:extLst>
          </p:cNvPr>
          <p:cNvSpPr>
            <a:spLocks noGrp="1"/>
          </p:cNvSpPr>
          <p:nvPr>
            <p:ph type="body" sz="quarter" idx="10" hasCustomPrompt="1"/>
          </p:nvPr>
        </p:nvSpPr>
        <p:spPr>
          <a:xfrm>
            <a:off x="674915" y="674234"/>
            <a:ext cx="6233885" cy="2243137"/>
          </a:xfrm>
        </p:spPr>
        <p:txBody>
          <a:bodyPr>
            <a:normAutofit/>
          </a:bodyPr>
          <a:lstStyle>
            <a:lvl1pPr>
              <a:defRPr sz="4200" b="1">
                <a:latin typeface="Century Gothic" panose="020B0502020202020204" pitchFamily="34" charset="0"/>
              </a:defRPr>
            </a:lvl1pPr>
          </a:lstStyle>
          <a:p>
            <a:pPr lvl="0"/>
            <a:r>
              <a:rPr lang="en-US" dirty="0"/>
              <a:t>Thank you / Questions?</a:t>
            </a:r>
          </a:p>
        </p:txBody>
      </p:sp>
    </p:spTree>
    <p:extLst>
      <p:ext uri="{BB962C8B-B14F-4D97-AF65-F5344CB8AC3E}">
        <p14:creationId xmlns:p14="http://schemas.microsoft.com/office/powerpoint/2010/main" val="122307322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Further info / Contact us">
    <p:spTree>
      <p:nvGrpSpPr>
        <p:cNvPr id="1" name=""/>
        <p:cNvGrpSpPr/>
        <p:nvPr/>
      </p:nvGrpSpPr>
      <p:grpSpPr>
        <a:xfrm>
          <a:off x="0" y="0"/>
          <a:ext cx="0" cy="0"/>
          <a:chOff x="0" y="0"/>
          <a:chExt cx="0" cy="0"/>
        </a:xfrm>
      </p:grpSpPr>
      <p:pic>
        <p:nvPicPr>
          <p:cNvPr id="2" name="Picture Placeholder 11">
            <a:extLst>
              <a:ext uri="{FF2B5EF4-FFF2-40B4-BE49-F238E27FC236}">
                <a16:creationId xmlns:a16="http://schemas.microsoft.com/office/drawing/2014/main" xmlns="" id="{3BD8F036-555D-794C-B647-82F07569EE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xmlns="" id="{2D7B15C9-C0F8-1140-9D5C-B139F727E03F}"/>
              </a:ext>
            </a:extLst>
          </p:cNvPr>
          <p:cNvPicPr>
            <a:picLocks noChangeAspect="1"/>
          </p:cNvPicPr>
          <p:nvPr userDrawn="1"/>
        </p:nvPicPr>
        <p:blipFill>
          <a:blip r:embed="rId3"/>
          <a:stretch>
            <a:fillRect/>
          </a:stretch>
        </p:blipFill>
        <p:spPr>
          <a:xfrm>
            <a:off x="10312400" y="4737099"/>
            <a:ext cx="1219200" cy="1727201"/>
          </a:xfrm>
          <a:prstGeom prst="rect">
            <a:avLst/>
          </a:prstGeom>
        </p:spPr>
      </p:pic>
      <p:sp>
        <p:nvSpPr>
          <p:cNvPr id="5" name="Title Placeholder 8">
            <a:extLst>
              <a:ext uri="{FF2B5EF4-FFF2-40B4-BE49-F238E27FC236}">
                <a16:creationId xmlns:a16="http://schemas.microsoft.com/office/drawing/2014/main" xmlns="" id="{0DA85A07-2452-394B-8866-A8DA0B62C4D7}"/>
              </a:ext>
            </a:extLst>
          </p:cNvPr>
          <p:cNvSpPr>
            <a:spLocks noGrp="1"/>
          </p:cNvSpPr>
          <p:nvPr>
            <p:ph type="title" hasCustomPrompt="1"/>
          </p:nvPr>
        </p:nvSpPr>
        <p:spPr>
          <a:xfrm>
            <a:off x="645460" y="408155"/>
            <a:ext cx="10955767" cy="549275"/>
          </a:xfrm>
          <a:prstGeom prst="rect">
            <a:avLst/>
          </a:prstGeom>
        </p:spPr>
        <p:txBody>
          <a:bodyPr vert="horz" lIns="91440" tIns="45720" rIns="91440" bIns="45720" rtlCol="0" anchor="t">
            <a:normAutofit/>
          </a:bodyPr>
          <a:lstStyle>
            <a:lvl1pPr algn="l">
              <a:defRPr/>
            </a:lvl1pPr>
          </a:lstStyle>
          <a:p>
            <a:r>
              <a:rPr lang="en-US" dirty="0"/>
              <a:t>Further information / Contact us</a:t>
            </a:r>
          </a:p>
        </p:txBody>
      </p:sp>
      <p:sp>
        <p:nvSpPr>
          <p:cNvPr id="8" name="Text Placeholder 13">
            <a:extLst>
              <a:ext uri="{FF2B5EF4-FFF2-40B4-BE49-F238E27FC236}">
                <a16:creationId xmlns:a16="http://schemas.microsoft.com/office/drawing/2014/main" xmlns="" id="{F6911827-FA22-F645-9216-2960098F4197}"/>
              </a:ext>
            </a:extLst>
          </p:cNvPr>
          <p:cNvSpPr>
            <a:spLocks noGrp="1"/>
          </p:cNvSpPr>
          <p:nvPr>
            <p:ph type="body" sz="quarter" idx="11" hasCustomPrompt="1"/>
          </p:nvPr>
        </p:nvSpPr>
        <p:spPr>
          <a:xfrm>
            <a:off x="646113" y="3238752"/>
            <a:ext cx="10955114" cy="439654"/>
          </a:xfrm>
        </p:spPr>
        <p:txBody>
          <a:bodyPr/>
          <a:lstStyle>
            <a:lvl1pPr marL="0" indent="0">
              <a:buClr>
                <a:srgbClr val="254F90"/>
              </a:buClr>
              <a:buFontTx/>
              <a:buNone/>
              <a:defRPr b="1"/>
            </a:lvl1pPr>
          </a:lstStyle>
          <a:p>
            <a:pPr lvl="0"/>
            <a:r>
              <a:rPr lang="en-US" dirty="0"/>
              <a:t>Name Surname</a:t>
            </a:r>
          </a:p>
        </p:txBody>
      </p:sp>
      <p:sp>
        <p:nvSpPr>
          <p:cNvPr id="9" name="Text Placeholder 13">
            <a:extLst>
              <a:ext uri="{FF2B5EF4-FFF2-40B4-BE49-F238E27FC236}">
                <a16:creationId xmlns:a16="http://schemas.microsoft.com/office/drawing/2014/main" xmlns="" id="{3DEBF085-F5D1-7241-BB29-FD37D9364AC2}"/>
              </a:ext>
            </a:extLst>
          </p:cNvPr>
          <p:cNvSpPr>
            <a:spLocks noGrp="1"/>
          </p:cNvSpPr>
          <p:nvPr>
            <p:ph type="body" sz="quarter" idx="12" hasCustomPrompt="1"/>
          </p:nvPr>
        </p:nvSpPr>
        <p:spPr>
          <a:xfrm>
            <a:off x="645460" y="3792203"/>
            <a:ext cx="10955114" cy="439654"/>
          </a:xfrm>
        </p:spPr>
        <p:txBody>
          <a:bodyPr/>
          <a:lstStyle>
            <a:lvl1pPr marL="0" indent="0">
              <a:buClr>
                <a:srgbClr val="254F90"/>
              </a:buClr>
              <a:buFontTx/>
              <a:buNone/>
              <a:defRPr/>
            </a:lvl1pPr>
          </a:lstStyle>
          <a:p>
            <a:pPr lvl="0"/>
            <a:r>
              <a:rPr lang="en-US" dirty="0"/>
              <a:t>Phone: (02) </a:t>
            </a:r>
            <a:r>
              <a:rPr lang="en-US" dirty="0" err="1"/>
              <a:t>xxxx</a:t>
            </a:r>
            <a:r>
              <a:rPr lang="en-US" dirty="0"/>
              <a:t> </a:t>
            </a:r>
            <a:r>
              <a:rPr lang="en-US" dirty="0" err="1"/>
              <a:t>xxxx</a:t>
            </a:r>
            <a:endParaRPr lang="en-US" dirty="0"/>
          </a:p>
        </p:txBody>
      </p:sp>
      <p:sp>
        <p:nvSpPr>
          <p:cNvPr id="10" name="Text Placeholder 13">
            <a:extLst>
              <a:ext uri="{FF2B5EF4-FFF2-40B4-BE49-F238E27FC236}">
                <a16:creationId xmlns:a16="http://schemas.microsoft.com/office/drawing/2014/main" xmlns="" id="{71225068-2FD7-C14E-87DD-8A6DF76A5922}"/>
              </a:ext>
            </a:extLst>
          </p:cNvPr>
          <p:cNvSpPr>
            <a:spLocks noGrp="1"/>
          </p:cNvSpPr>
          <p:nvPr>
            <p:ph type="body" sz="quarter" idx="13" hasCustomPrompt="1"/>
          </p:nvPr>
        </p:nvSpPr>
        <p:spPr>
          <a:xfrm>
            <a:off x="645460" y="4340223"/>
            <a:ext cx="10955114" cy="439654"/>
          </a:xfrm>
        </p:spPr>
        <p:txBody>
          <a:bodyPr/>
          <a:lstStyle>
            <a:lvl1pPr marL="0" indent="0">
              <a:buClr>
                <a:srgbClr val="254F90"/>
              </a:buClr>
              <a:buFontTx/>
              <a:buNone/>
              <a:defRPr/>
            </a:lvl1pPr>
          </a:lstStyle>
          <a:p>
            <a:pPr lvl="0"/>
            <a:r>
              <a:rPr lang="en-US" dirty="0"/>
              <a:t>Email: </a:t>
            </a:r>
            <a:r>
              <a:rPr lang="en-US" dirty="0" err="1"/>
              <a:t>bizlab@industry.gov.au</a:t>
            </a:r>
            <a:endParaRPr lang="en-US" dirty="0"/>
          </a:p>
        </p:txBody>
      </p:sp>
      <p:sp>
        <p:nvSpPr>
          <p:cNvPr id="11" name="Picture Placeholder 2">
            <a:extLst>
              <a:ext uri="{FF2B5EF4-FFF2-40B4-BE49-F238E27FC236}">
                <a16:creationId xmlns:a16="http://schemas.microsoft.com/office/drawing/2014/main" xmlns="" id="{709D526E-2FF1-9843-B317-84BDBA03E95A}"/>
              </a:ext>
            </a:extLst>
          </p:cNvPr>
          <p:cNvSpPr>
            <a:spLocks noGrp="1"/>
          </p:cNvSpPr>
          <p:nvPr>
            <p:ph type="pic" sz="quarter" idx="14" hasCustomPrompt="1"/>
          </p:nvPr>
        </p:nvSpPr>
        <p:spPr>
          <a:xfrm>
            <a:off x="645461" y="1327463"/>
            <a:ext cx="3380439" cy="1695892"/>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314851629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No dots 1-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1" name="Text Placeholder 13">
            <a:extLst>
              <a:ext uri="{FF2B5EF4-FFF2-40B4-BE49-F238E27FC236}">
                <a16:creationId xmlns:a16="http://schemas.microsoft.com/office/drawing/2014/main" xmlns="" id="{27BDBD3F-FAC0-6242-A721-D846F1A5EF73}"/>
              </a:ext>
            </a:extLst>
          </p:cNvPr>
          <p:cNvSpPr>
            <a:spLocks noGrp="1"/>
          </p:cNvSpPr>
          <p:nvPr>
            <p:ph type="body" sz="quarter" idx="11"/>
          </p:nvPr>
        </p:nvSpPr>
        <p:spPr>
          <a:xfrm>
            <a:off x="646113" y="1262146"/>
            <a:ext cx="10955114"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281979422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No dots 2-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5" name="Text Placeholder 13">
            <a:extLst>
              <a:ext uri="{FF2B5EF4-FFF2-40B4-BE49-F238E27FC236}">
                <a16:creationId xmlns:a16="http://schemas.microsoft.com/office/drawing/2014/main" xmlns="" id="{9B6FF730-DF18-D140-922C-7F26BF907F06}"/>
              </a:ext>
            </a:extLst>
          </p:cNvPr>
          <p:cNvSpPr>
            <a:spLocks noGrp="1"/>
          </p:cNvSpPr>
          <p:nvPr>
            <p:ph type="body" sz="quarter" idx="11"/>
          </p:nvPr>
        </p:nvSpPr>
        <p:spPr>
          <a:xfrm>
            <a:off x="646113" y="1262146"/>
            <a:ext cx="5206047"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6" name="Text Placeholder 13">
            <a:extLst>
              <a:ext uri="{FF2B5EF4-FFF2-40B4-BE49-F238E27FC236}">
                <a16:creationId xmlns:a16="http://schemas.microsoft.com/office/drawing/2014/main" xmlns="" id="{5469B53A-647D-BB40-BFF1-EAF5CBB73447}"/>
              </a:ext>
            </a:extLst>
          </p:cNvPr>
          <p:cNvSpPr>
            <a:spLocks noGrp="1"/>
          </p:cNvSpPr>
          <p:nvPr>
            <p:ph type="body" sz="quarter" idx="12"/>
          </p:nvPr>
        </p:nvSpPr>
        <p:spPr>
          <a:xfrm>
            <a:off x="6394527" y="1262147"/>
            <a:ext cx="52060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408674918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2333985" y="503323"/>
            <a:ext cx="8608645" cy="549275"/>
          </a:xfrm>
          <a:prstGeom prst="rect">
            <a:avLst/>
          </a:prstGeom>
        </p:spPr>
        <p:txBody>
          <a:bodyPr vert="horz" lIns="91440" tIns="45720" rIns="91440" bIns="45720" rtlCol="0" anchor="t">
            <a:normAutofit/>
          </a:bodyPr>
          <a:lstStyle>
            <a:lvl1pPr algn="l">
              <a:defRPr/>
            </a:lvl1pPr>
          </a:lstStyle>
          <a:p>
            <a:r>
              <a:rPr lang="en-US" dirty="0" smtClean="0"/>
              <a:t>Click to edit Master title style</a:t>
            </a:r>
            <a:endParaRPr lang="en-US" dirty="0"/>
          </a:p>
        </p:txBody>
      </p:sp>
      <p:sp>
        <p:nvSpPr>
          <p:cNvPr id="5" name="Text Placeholder 13">
            <a:extLst>
              <a:ext uri="{FF2B5EF4-FFF2-40B4-BE49-F238E27FC236}">
                <a16:creationId xmlns:a16="http://schemas.microsoft.com/office/drawing/2014/main" xmlns="" id="{9B6FF730-DF18-D140-922C-7F26BF907F06}"/>
              </a:ext>
            </a:extLst>
          </p:cNvPr>
          <p:cNvSpPr>
            <a:spLocks noGrp="1"/>
          </p:cNvSpPr>
          <p:nvPr>
            <p:ph type="body" sz="quarter" idx="11"/>
          </p:nvPr>
        </p:nvSpPr>
        <p:spPr>
          <a:xfrm>
            <a:off x="2333985" y="1612798"/>
            <a:ext cx="4639470" cy="4513430"/>
          </a:xfrm>
        </p:spPr>
        <p:txBody>
          <a:bodyPr/>
          <a:lstStyle>
            <a:lvl1pPr marL="342900" indent="-342900">
              <a:buClr>
                <a:srgbClr val="254F90"/>
              </a:buClr>
              <a:buFont typeface="Arial" panose="020B0604020202020204" pitchFamily="34" charset="0"/>
              <a:buChar char="•"/>
              <a:defRPr/>
            </a:lvl1pPr>
          </a:lstStyle>
          <a:p>
            <a:pPr lvl="0"/>
            <a:r>
              <a:rPr lang="en-US" dirty="0" smtClean="0"/>
              <a:t>Click to edit Master text styles</a:t>
            </a:r>
          </a:p>
        </p:txBody>
      </p:sp>
      <p:sp>
        <p:nvSpPr>
          <p:cNvPr id="6" name="Text Placeholder 13">
            <a:extLst>
              <a:ext uri="{FF2B5EF4-FFF2-40B4-BE49-F238E27FC236}">
                <a16:creationId xmlns:a16="http://schemas.microsoft.com/office/drawing/2014/main" xmlns="" id="{5469B53A-647D-BB40-BFF1-EAF5CBB73447}"/>
              </a:ext>
            </a:extLst>
          </p:cNvPr>
          <p:cNvSpPr>
            <a:spLocks noGrp="1"/>
          </p:cNvSpPr>
          <p:nvPr>
            <p:ph type="body" sz="quarter" idx="12"/>
          </p:nvPr>
        </p:nvSpPr>
        <p:spPr>
          <a:xfrm>
            <a:off x="7333673" y="1612798"/>
            <a:ext cx="4669547" cy="33987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8885"/>
            <a:ext cx="2447282" cy="2439178"/>
          </a:xfrm>
          <a:prstGeom prst="rect">
            <a:avLst/>
          </a:prstGeom>
        </p:spPr>
      </p:pic>
    </p:spTree>
    <p:extLst>
      <p:ext uri="{BB962C8B-B14F-4D97-AF65-F5344CB8AC3E}">
        <p14:creationId xmlns:p14="http://schemas.microsoft.com/office/powerpoint/2010/main" val="4155067353"/>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No dots 3-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13">
            <a:extLst>
              <a:ext uri="{FF2B5EF4-FFF2-40B4-BE49-F238E27FC236}">
                <a16:creationId xmlns:a16="http://schemas.microsoft.com/office/drawing/2014/main" xmlns="" id="{AB7D9F21-3541-DB4C-A36F-2BA259F1849D}"/>
              </a:ext>
            </a:extLst>
          </p:cNvPr>
          <p:cNvSpPr>
            <a:spLocks noGrp="1"/>
          </p:cNvSpPr>
          <p:nvPr>
            <p:ph type="body" sz="quarter" idx="12"/>
          </p:nvPr>
        </p:nvSpPr>
        <p:spPr>
          <a:xfrm>
            <a:off x="645460" y="1262146"/>
            <a:ext cx="3334216"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9" name="Text Placeholder 13">
            <a:extLst>
              <a:ext uri="{FF2B5EF4-FFF2-40B4-BE49-F238E27FC236}">
                <a16:creationId xmlns:a16="http://schemas.microsoft.com/office/drawing/2014/main" xmlns="" id="{34E92E4E-9FE9-384E-9664-AC2EA75BF51C}"/>
              </a:ext>
            </a:extLst>
          </p:cNvPr>
          <p:cNvSpPr>
            <a:spLocks noGrp="1"/>
          </p:cNvSpPr>
          <p:nvPr>
            <p:ph type="body" sz="quarter" idx="13"/>
          </p:nvPr>
        </p:nvSpPr>
        <p:spPr>
          <a:xfrm>
            <a:off x="8266358" y="1262147"/>
            <a:ext cx="3334216" cy="34368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1" name="Text Placeholder 13">
            <a:extLst>
              <a:ext uri="{FF2B5EF4-FFF2-40B4-BE49-F238E27FC236}">
                <a16:creationId xmlns:a16="http://schemas.microsoft.com/office/drawing/2014/main" xmlns="" id="{3FE24139-D8F6-0241-B425-615D99A87E52}"/>
              </a:ext>
            </a:extLst>
          </p:cNvPr>
          <p:cNvSpPr>
            <a:spLocks noGrp="1"/>
          </p:cNvSpPr>
          <p:nvPr>
            <p:ph type="body" sz="quarter" idx="14"/>
          </p:nvPr>
        </p:nvSpPr>
        <p:spPr>
          <a:xfrm>
            <a:off x="4455255" y="1262146"/>
            <a:ext cx="3334869"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309595788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No dots picture on RHS">
    <p:spTree>
      <p:nvGrpSpPr>
        <p:cNvPr id="1" name=""/>
        <p:cNvGrpSpPr/>
        <p:nvPr/>
      </p:nvGrpSpPr>
      <p:grpSpPr>
        <a:xfrm>
          <a:off x="0" y="0"/>
          <a:ext cx="0" cy="0"/>
          <a:chOff x="0" y="0"/>
          <a:chExt cx="0" cy="0"/>
        </a:xfrm>
      </p:grpSpPr>
      <p:sp>
        <p:nvSpPr>
          <p:cNvPr id="10" name="Title Placeholder 8">
            <a:extLst>
              <a:ext uri="{FF2B5EF4-FFF2-40B4-BE49-F238E27FC236}">
                <a16:creationId xmlns:a16="http://schemas.microsoft.com/office/drawing/2014/main" xmlns="" id="{62AC7AA8-A8A0-4843-AAD7-F1E8084D674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3" name="Picture 2">
            <a:extLst>
              <a:ext uri="{FF2B5EF4-FFF2-40B4-BE49-F238E27FC236}">
                <a16:creationId xmlns:a16="http://schemas.microsoft.com/office/drawing/2014/main" xmlns="" id="{30171C43-1699-834D-A53F-C874D62016E7}"/>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15" name="Picture Placeholder 2">
            <a:extLst>
              <a:ext uri="{FF2B5EF4-FFF2-40B4-BE49-F238E27FC236}">
                <a16:creationId xmlns:a16="http://schemas.microsoft.com/office/drawing/2014/main" xmlns="" id="{6AA76BB3-7A31-0849-99EC-60D74C3158F1}"/>
              </a:ext>
            </a:extLst>
          </p:cNvPr>
          <p:cNvSpPr>
            <a:spLocks noGrp="1"/>
          </p:cNvSpPr>
          <p:nvPr>
            <p:ph type="pic" sz="quarter" idx="11" hasCustomPrompt="1"/>
          </p:nvPr>
        </p:nvSpPr>
        <p:spPr>
          <a:xfrm>
            <a:off x="6394526" y="1327463"/>
            <a:ext cx="5797473" cy="3333438"/>
          </a:xfrm>
        </p:spPr>
        <p:txBody>
          <a:bodyPr>
            <a:normAutofit/>
          </a:bodyPr>
          <a:lstStyle>
            <a:lvl1pPr>
              <a:defRPr sz="2200"/>
            </a:lvl1pPr>
          </a:lstStyle>
          <a:p>
            <a:r>
              <a:rPr lang="en-US" dirty="0"/>
              <a:t>Insert picture here</a:t>
            </a:r>
          </a:p>
        </p:txBody>
      </p:sp>
      <p:sp>
        <p:nvSpPr>
          <p:cNvPr id="19" name="Text Placeholder 13">
            <a:extLst>
              <a:ext uri="{FF2B5EF4-FFF2-40B4-BE49-F238E27FC236}">
                <a16:creationId xmlns:a16="http://schemas.microsoft.com/office/drawing/2014/main" xmlns="" id="{51B3F044-D522-F844-B96C-197E375BF961}"/>
              </a:ext>
            </a:extLst>
          </p:cNvPr>
          <p:cNvSpPr>
            <a:spLocks noGrp="1"/>
          </p:cNvSpPr>
          <p:nvPr>
            <p:ph type="body" sz="quarter" idx="14"/>
          </p:nvPr>
        </p:nvSpPr>
        <p:spPr>
          <a:xfrm>
            <a:off x="646113" y="1327462"/>
            <a:ext cx="5206048" cy="4908238"/>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Tree>
    <p:extLst>
      <p:ext uri="{BB962C8B-B14F-4D97-AF65-F5344CB8AC3E}">
        <p14:creationId xmlns:p14="http://schemas.microsoft.com/office/powerpoint/2010/main" val="69564940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No dots picture RHS + 2-column">
    <p:spTree>
      <p:nvGrpSpPr>
        <p:cNvPr id="1" name=""/>
        <p:cNvGrpSpPr/>
        <p:nvPr/>
      </p:nvGrpSpPr>
      <p:grpSpPr>
        <a:xfrm>
          <a:off x="0" y="0"/>
          <a:ext cx="0" cy="0"/>
          <a:chOff x="0" y="0"/>
          <a:chExt cx="0" cy="0"/>
        </a:xfrm>
      </p:grpSpPr>
      <p:sp>
        <p:nvSpPr>
          <p:cNvPr id="7" name="Title Placeholder 8">
            <a:extLst>
              <a:ext uri="{FF2B5EF4-FFF2-40B4-BE49-F238E27FC236}">
                <a16:creationId xmlns:a16="http://schemas.microsoft.com/office/drawing/2014/main" xmlns="" id="{F2AC2575-EAD8-C746-BEEC-56DED2A121CE}"/>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pic>
        <p:nvPicPr>
          <p:cNvPr id="10" name="Picture 9">
            <a:extLst>
              <a:ext uri="{FF2B5EF4-FFF2-40B4-BE49-F238E27FC236}">
                <a16:creationId xmlns:a16="http://schemas.microsoft.com/office/drawing/2014/main" xmlns="" id="{F07507CA-B753-1D4A-A099-E10D0F616C1F}"/>
              </a:ext>
            </a:extLst>
          </p:cNvPr>
          <p:cNvPicPr>
            <a:picLocks noChangeAspect="1"/>
          </p:cNvPicPr>
          <p:nvPr userDrawn="1"/>
        </p:nvPicPr>
        <p:blipFill>
          <a:blip r:embed="rId2"/>
          <a:stretch>
            <a:fillRect/>
          </a:stretch>
        </p:blipFill>
        <p:spPr>
          <a:xfrm>
            <a:off x="10237896" y="4870450"/>
            <a:ext cx="1727200" cy="1739900"/>
          </a:xfrm>
          <a:prstGeom prst="rect">
            <a:avLst/>
          </a:prstGeom>
        </p:spPr>
      </p:pic>
      <p:sp>
        <p:nvSpPr>
          <p:cNvPr id="8" name="Text Placeholder 13">
            <a:extLst>
              <a:ext uri="{FF2B5EF4-FFF2-40B4-BE49-F238E27FC236}">
                <a16:creationId xmlns:a16="http://schemas.microsoft.com/office/drawing/2014/main" xmlns="" id="{74CBAA1C-5284-C64E-90C6-372EE0D664DE}"/>
              </a:ext>
            </a:extLst>
          </p:cNvPr>
          <p:cNvSpPr>
            <a:spLocks noGrp="1"/>
          </p:cNvSpPr>
          <p:nvPr>
            <p:ph type="body" sz="quarter" idx="12"/>
          </p:nvPr>
        </p:nvSpPr>
        <p:spPr>
          <a:xfrm>
            <a:off x="645460" y="1262146"/>
            <a:ext cx="3334216"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1" name="Text Placeholder 13">
            <a:extLst>
              <a:ext uri="{FF2B5EF4-FFF2-40B4-BE49-F238E27FC236}">
                <a16:creationId xmlns:a16="http://schemas.microsoft.com/office/drawing/2014/main" xmlns="" id="{946DF8E2-F44D-A643-AD5D-7AF27F5C4794}"/>
              </a:ext>
            </a:extLst>
          </p:cNvPr>
          <p:cNvSpPr>
            <a:spLocks noGrp="1"/>
          </p:cNvSpPr>
          <p:nvPr>
            <p:ph type="body" sz="quarter" idx="14"/>
          </p:nvPr>
        </p:nvSpPr>
        <p:spPr>
          <a:xfrm>
            <a:off x="4455255" y="1262146"/>
            <a:ext cx="3334869" cy="4986254"/>
          </a:xfrm>
        </p:spPr>
        <p:txBody>
          <a:bodyPr/>
          <a:lstStyle>
            <a:lvl1pPr marL="342900" indent="-342900">
              <a:buClr>
                <a:srgbClr val="254F90"/>
              </a:buClr>
              <a:buFont typeface="Arial" panose="020B0604020202020204" pitchFamily="34" charset="0"/>
              <a:buChar char="•"/>
              <a:defRPr/>
            </a:lvl1pPr>
          </a:lstStyle>
          <a:p>
            <a:pPr lvl="0"/>
            <a:r>
              <a:rPr lang="en-US" smtClean="0"/>
              <a:t>Click to edit Master text styles</a:t>
            </a:r>
          </a:p>
        </p:txBody>
      </p:sp>
      <p:sp>
        <p:nvSpPr>
          <p:cNvPr id="12" name="Picture Placeholder 2">
            <a:extLst>
              <a:ext uri="{FF2B5EF4-FFF2-40B4-BE49-F238E27FC236}">
                <a16:creationId xmlns:a16="http://schemas.microsoft.com/office/drawing/2014/main" xmlns="" id="{B9D90109-D3AA-3B47-A5D1-04BDD68835D8}"/>
              </a:ext>
            </a:extLst>
          </p:cNvPr>
          <p:cNvSpPr>
            <a:spLocks noGrp="1"/>
          </p:cNvSpPr>
          <p:nvPr>
            <p:ph type="pic" sz="quarter" idx="11" hasCustomPrompt="1"/>
          </p:nvPr>
        </p:nvSpPr>
        <p:spPr>
          <a:xfrm>
            <a:off x="8265703" y="1262146"/>
            <a:ext cx="3926296" cy="3333438"/>
          </a:xfrm>
        </p:spPr>
        <p:txBody>
          <a:bodyPr>
            <a:normAutofit/>
          </a:bodyPr>
          <a:lstStyle>
            <a:lvl1pPr>
              <a:defRPr sz="2200"/>
            </a:lvl1pPr>
          </a:lstStyle>
          <a:p>
            <a:r>
              <a:rPr lang="en-US" dirty="0"/>
              <a:t>Insert picture here</a:t>
            </a:r>
          </a:p>
        </p:txBody>
      </p:sp>
    </p:spTree>
    <p:extLst>
      <p:ext uri="{BB962C8B-B14F-4D97-AF65-F5344CB8AC3E}">
        <p14:creationId xmlns:p14="http://schemas.microsoft.com/office/powerpoint/2010/main" val="401384496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0D4C2FD-E873-984A-8D8D-0C8363CEF83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E39E5E41-B395-0F42-9DCB-79BCA5A3D6B3}"/>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9136BF45-435F-C441-AC14-7D4A9122E5E6}"/>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xmlns="" id="{352DC95F-4397-0548-9E54-7ABD27D70A6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664333"/>
            <a:ext cx="12192000" cy="1193667"/>
          </a:xfrm>
          <a:prstGeom prst="rect">
            <a:avLst/>
          </a:prstGeom>
        </p:spPr>
      </p:pic>
      <p:pic>
        <p:nvPicPr>
          <p:cNvPr id="9" name="Picture 8">
            <a:extLst>
              <a:ext uri="{FF2B5EF4-FFF2-40B4-BE49-F238E27FC236}">
                <a16:creationId xmlns:a16="http://schemas.microsoft.com/office/drawing/2014/main" xmlns="" id="{BC3E5C05-DB36-1741-B21C-44FA1CF8FBB6}"/>
              </a:ext>
            </a:extLst>
          </p:cNvPr>
          <p:cNvPicPr>
            <a:picLocks noChangeAspect="1"/>
          </p:cNvPicPr>
          <p:nvPr userDrawn="1"/>
        </p:nvPicPr>
        <p:blipFill>
          <a:blip r:embed="rId3"/>
          <a:stretch>
            <a:fillRect/>
          </a:stretch>
        </p:blipFill>
        <p:spPr>
          <a:xfrm>
            <a:off x="10744200" y="5461000"/>
            <a:ext cx="914400" cy="1295400"/>
          </a:xfrm>
          <a:prstGeom prst="rect">
            <a:avLst/>
          </a:prstGeom>
        </p:spPr>
      </p:pic>
    </p:spTree>
    <p:extLst>
      <p:ext uri="{BB962C8B-B14F-4D97-AF65-F5344CB8AC3E}">
        <p14:creationId xmlns:p14="http://schemas.microsoft.com/office/powerpoint/2010/main" val="387904889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Full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8CC6083B-4A5D-F242-8890-FF0288CCF2CE}"/>
              </a:ext>
            </a:extLst>
          </p:cNvPr>
          <p:cNvSpPr>
            <a:spLocks noGrp="1"/>
          </p:cNvSpPr>
          <p:nvPr>
            <p:ph type="pic" sz="quarter" idx="10" hasCustomPrompt="1"/>
          </p:nvPr>
        </p:nvSpPr>
        <p:spPr>
          <a:xfrm>
            <a:off x="0" y="0"/>
            <a:ext cx="12192000" cy="6858000"/>
          </a:xfrm>
        </p:spPr>
        <p:txBody>
          <a:bodyPr/>
          <a:lstStyle/>
          <a:p>
            <a:r>
              <a:rPr lang="en-US" dirty="0"/>
              <a:t>Insert picture here</a:t>
            </a:r>
          </a:p>
        </p:txBody>
      </p:sp>
    </p:spTree>
    <p:extLst>
      <p:ext uri="{BB962C8B-B14F-4D97-AF65-F5344CB8AC3E}">
        <p14:creationId xmlns:p14="http://schemas.microsoft.com/office/powerpoint/2010/main" val="240234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slideLayout" Target="../slideLayouts/slideLayout74.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18" Type="http://schemas.openxmlformats.org/officeDocument/2006/relationships/slideLayout" Target="../slideLayouts/slideLayout92.xml"/><Relationship Id="rId26" Type="http://schemas.openxmlformats.org/officeDocument/2006/relationships/slideLayout" Target="../slideLayouts/slideLayout100.xml"/><Relationship Id="rId3" Type="http://schemas.openxmlformats.org/officeDocument/2006/relationships/slideLayout" Target="../slideLayouts/slideLayout77.xml"/><Relationship Id="rId21" Type="http://schemas.openxmlformats.org/officeDocument/2006/relationships/slideLayout" Target="../slideLayouts/slideLayout95.xml"/><Relationship Id="rId34" Type="http://schemas.openxmlformats.org/officeDocument/2006/relationships/slideLayout" Target="../slideLayouts/slideLayout108.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17" Type="http://schemas.openxmlformats.org/officeDocument/2006/relationships/slideLayout" Target="../slideLayouts/slideLayout91.xml"/><Relationship Id="rId25" Type="http://schemas.openxmlformats.org/officeDocument/2006/relationships/slideLayout" Target="../slideLayouts/slideLayout99.xml"/><Relationship Id="rId33" Type="http://schemas.openxmlformats.org/officeDocument/2006/relationships/slideLayout" Target="../slideLayouts/slideLayout107.xml"/><Relationship Id="rId2" Type="http://schemas.openxmlformats.org/officeDocument/2006/relationships/slideLayout" Target="../slideLayouts/slideLayout76.xml"/><Relationship Id="rId16" Type="http://schemas.openxmlformats.org/officeDocument/2006/relationships/slideLayout" Target="../slideLayouts/slideLayout90.xml"/><Relationship Id="rId20" Type="http://schemas.openxmlformats.org/officeDocument/2006/relationships/slideLayout" Target="../slideLayouts/slideLayout94.xml"/><Relationship Id="rId29" Type="http://schemas.openxmlformats.org/officeDocument/2006/relationships/slideLayout" Target="../slideLayouts/slideLayout103.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24" Type="http://schemas.openxmlformats.org/officeDocument/2006/relationships/slideLayout" Target="../slideLayouts/slideLayout98.xml"/><Relationship Id="rId32" Type="http://schemas.openxmlformats.org/officeDocument/2006/relationships/slideLayout" Target="../slideLayouts/slideLayout106.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23" Type="http://schemas.openxmlformats.org/officeDocument/2006/relationships/slideLayout" Target="../slideLayouts/slideLayout97.xml"/><Relationship Id="rId28" Type="http://schemas.openxmlformats.org/officeDocument/2006/relationships/slideLayout" Target="../slideLayouts/slideLayout102.xml"/><Relationship Id="rId36" Type="http://schemas.openxmlformats.org/officeDocument/2006/relationships/theme" Target="../theme/theme3.xml"/><Relationship Id="rId10" Type="http://schemas.openxmlformats.org/officeDocument/2006/relationships/slideLayout" Target="../slideLayouts/slideLayout84.xml"/><Relationship Id="rId19" Type="http://schemas.openxmlformats.org/officeDocument/2006/relationships/slideLayout" Target="../slideLayouts/slideLayout93.xml"/><Relationship Id="rId31" Type="http://schemas.openxmlformats.org/officeDocument/2006/relationships/slideLayout" Target="../slideLayouts/slideLayout105.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 Id="rId22" Type="http://schemas.openxmlformats.org/officeDocument/2006/relationships/slideLayout" Target="../slideLayouts/slideLayout96.xml"/><Relationship Id="rId27" Type="http://schemas.openxmlformats.org/officeDocument/2006/relationships/slideLayout" Target="../slideLayouts/slideLayout101.xml"/><Relationship Id="rId30" Type="http://schemas.openxmlformats.org/officeDocument/2006/relationships/slideLayout" Target="../slideLayouts/slideLayout104.xml"/><Relationship Id="rId35" Type="http://schemas.openxmlformats.org/officeDocument/2006/relationships/slideLayout" Target="../slideLayouts/slideLayout10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slideLayout" Target="../slideLayouts/slideLayout122.xml"/><Relationship Id="rId18" Type="http://schemas.openxmlformats.org/officeDocument/2006/relationships/slideLayout" Target="../slideLayouts/slideLayout127.xml"/><Relationship Id="rId26" Type="http://schemas.openxmlformats.org/officeDocument/2006/relationships/slideLayout" Target="../slideLayouts/slideLayout135.xml"/><Relationship Id="rId3" Type="http://schemas.openxmlformats.org/officeDocument/2006/relationships/slideLayout" Target="../slideLayouts/slideLayout112.xml"/><Relationship Id="rId21" Type="http://schemas.openxmlformats.org/officeDocument/2006/relationships/slideLayout" Target="../slideLayouts/slideLayout130.xml"/><Relationship Id="rId34" Type="http://schemas.openxmlformats.org/officeDocument/2006/relationships/slideLayout" Target="../slideLayouts/slideLayout143.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slideLayout" Target="../slideLayouts/slideLayout126.xml"/><Relationship Id="rId25" Type="http://schemas.openxmlformats.org/officeDocument/2006/relationships/slideLayout" Target="../slideLayouts/slideLayout134.xml"/><Relationship Id="rId33" Type="http://schemas.openxmlformats.org/officeDocument/2006/relationships/slideLayout" Target="../slideLayouts/slideLayout142.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20" Type="http://schemas.openxmlformats.org/officeDocument/2006/relationships/slideLayout" Target="../slideLayouts/slideLayout129.xml"/><Relationship Id="rId29" Type="http://schemas.openxmlformats.org/officeDocument/2006/relationships/slideLayout" Target="../slideLayouts/slideLayout138.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24" Type="http://schemas.openxmlformats.org/officeDocument/2006/relationships/slideLayout" Target="../slideLayouts/slideLayout133.xml"/><Relationship Id="rId32" Type="http://schemas.openxmlformats.org/officeDocument/2006/relationships/slideLayout" Target="../slideLayouts/slideLayout141.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23" Type="http://schemas.openxmlformats.org/officeDocument/2006/relationships/slideLayout" Target="../slideLayouts/slideLayout132.xml"/><Relationship Id="rId28" Type="http://schemas.openxmlformats.org/officeDocument/2006/relationships/slideLayout" Target="../slideLayouts/slideLayout137.xml"/><Relationship Id="rId10" Type="http://schemas.openxmlformats.org/officeDocument/2006/relationships/slideLayout" Target="../slideLayouts/slideLayout119.xml"/><Relationship Id="rId19" Type="http://schemas.openxmlformats.org/officeDocument/2006/relationships/slideLayout" Target="../slideLayouts/slideLayout128.xml"/><Relationship Id="rId31" Type="http://schemas.openxmlformats.org/officeDocument/2006/relationships/slideLayout" Target="../slideLayouts/slideLayout140.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 Id="rId22" Type="http://schemas.openxmlformats.org/officeDocument/2006/relationships/slideLayout" Target="../slideLayouts/slideLayout131.xml"/><Relationship Id="rId27" Type="http://schemas.openxmlformats.org/officeDocument/2006/relationships/slideLayout" Target="../slideLayouts/slideLayout136.xml"/><Relationship Id="rId30" Type="http://schemas.openxmlformats.org/officeDocument/2006/relationships/slideLayout" Target="../slideLayouts/slideLayout139.xml"/><Relationship Id="rId35"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12.jpe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5.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598702"/>
          </a:xfrm>
          <a:prstGeom prst="rect">
            <a:avLst/>
          </a:prstGeom>
        </p:spPr>
        <p:txBody>
          <a:bodyPr vert="horz" lIns="91440" tIns="45720" rIns="91440" bIns="45720" rtlCol="0" anchor="t">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838200" y="1194487"/>
            <a:ext cx="10515600" cy="434263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61708E-88ED-4BB8-AF8A-77B82E3B95FF}" type="datetime1">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E6302E-8426-4869-AF56-DD516A43086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42824513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96" r:id="rId24"/>
    <p:sldLayoutId id="2147483697" r:id="rId25"/>
    <p:sldLayoutId id="2147483698" r:id="rId26"/>
    <p:sldLayoutId id="2147483699" r:id="rId27"/>
    <p:sldLayoutId id="2147483700" r:id="rId28"/>
    <p:sldLayoutId id="2147483702" r:id="rId29"/>
    <p:sldLayoutId id="2147483703" r:id="rId30"/>
    <p:sldLayoutId id="2147483704" r:id="rId31"/>
    <p:sldLayoutId id="2147483705" r:id="rId32"/>
    <p:sldLayoutId id="2147483706" r:id="rId33"/>
    <p:sldLayoutId id="2147483707" r:id="rId34"/>
    <p:sldLayoutId id="2147483713" r:id="rId35"/>
    <p:sldLayoutId id="2147483708" r:id="rId36"/>
    <p:sldLayoutId id="2147483709" r:id="rId37"/>
    <p:sldLayoutId id="2147483710" r:id="rId38"/>
    <p:sldLayoutId id="2147483711" r:id="rId39"/>
    <p:sldLayoutId id="2147483712" r:id="rId40"/>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3200" kern="1200">
          <a:solidFill>
            <a:schemeClr val="tx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9AEFDB1-E7E2-B541-BFAE-719BEB1255D1}"/>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1" name="Text Placeholder 10">
            <a:extLst>
              <a:ext uri="{FF2B5EF4-FFF2-40B4-BE49-F238E27FC236}">
                <a16:creationId xmlns:a16="http://schemas.microsoft.com/office/drawing/2014/main" xmlns="" id="{29F4577E-5D77-8A4E-B16E-2AE89F75BB21}"/>
              </a:ext>
            </a:extLst>
          </p:cNvPr>
          <p:cNvSpPr>
            <a:spLocks noGrp="1"/>
          </p:cNvSpPr>
          <p:nvPr>
            <p:ph type="body" idx="1"/>
          </p:nvPr>
        </p:nvSpPr>
        <p:spPr>
          <a:xfrm>
            <a:off x="645459" y="1376979"/>
            <a:ext cx="10955767" cy="4012602"/>
          </a:xfrm>
          <a:prstGeom prst="rect">
            <a:avLst/>
          </a:prstGeom>
        </p:spPr>
        <p:txBody>
          <a:bodyPr vert="horz" lIns="91440" tIns="45720" rIns="91440" bIns="45720" rtlCol="0">
            <a:normAutofit/>
          </a:bodyPr>
          <a:lstStyle/>
          <a:p>
            <a:pPr lvl="0"/>
            <a:r>
              <a:rPr lang="en-US" dirty="0"/>
              <a:t>Edit Master text styles</a:t>
            </a:r>
          </a:p>
        </p:txBody>
      </p:sp>
    </p:spTree>
    <p:extLst>
      <p:ext uri="{BB962C8B-B14F-4D97-AF65-F5344CB8AC3E}">
        <p14:creationId xmlns:p14="http://schemas.microsoft.com/office/powerpoint/2010/main" val="3883642897"/>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 id="2147483768" r:id="rId19"/>
    <p:sldLayoutId id="2147483769" r:id="rId20"/>
    <p:sldLayoutId id="2147483770" r:id="rId21"/>
    <p:sldLayoutId id="2147483771" r:id="rId22"/>
    <p:sldLayoutId id="2147483772" r:id="rId23"/>
    <p:sldLayoutId id="2147483773" r:id="rId24"/>
    <p:sldLayoutId id="2147483774" r:id="rId25"/>
    <p:sldLayoutId id="2147483775" r:id="rId26"/>
    <p:sldLayoutId id="2147483776" r:id="rId27"/>
    <p:sldLayoutId id="2147483777" r:id="rId28"/>
    <p:sldLayoutId id="2147483778" r:id="rId29"/>
    <p:sldLayoutId id="2147483779" r:id="rId30"/>
    <p:sldLayoutId id="2147483780" r:id="rId31"/>
    <p:sldLayoutId id="2147483781" r:id="rId32"/>
    <p:sldLayoutId id="2147483782" r:id="rId33"/>
    <p:sldLayoutId id="2147483783" r:id="rId34"/>
  </p:sldLayoutIdLst>
  <p:txStyles>
    <p:title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p:titleStyle>
    <p:bodyStyle>
      <a:lvl1pPr marL="0" indent="0" algn="l" defTabSz="914400" rtl="0" eaLnBrk="1" latinLnBrk="0" hangingPunct="1">
        <a:lnSpc>
          <a:spcPct val="90000"/>
        </a:lnSpc>
        <a:spcBef>
          <a:spcPts val="1000"/>
        </a:spcBef>
        <a:buFontTx/>
        <a:buNone/>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9AEFDB1-E7E2-B541-BFAE-719BEB1255D1}"/>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1" name="Text Placeholder 10">
            <a:extLst>
              <a:ext uri="{FF2B5EF4-FFF2-40B4-BE49-F238E27FC236}">
                <a16:creationId xmlns:a16="http://schemas.microsoft.com/office/drawing/2014/main" xmlns="" id="{29F4577E-5D77-8A4E-B16E-2AE89F75BB21}"/>
              </a:ext>
            </a:extLst>
          </p:cNvPr>
          <p:cNvSpPr>
            <a:spLocks noGrp="1"/>
          </p:cNvSpPr>
          <p:nvPr>
            <p:ph type="body" idx="1"/>
          </p:nvPr>
        </p:nvSpPr>
        <p:spPr>
          <a:xfrm>
            <a:off x="645459" y="1376979"/>
            <a:ext cx="10955767" cy="4012602"/>
          </a:xfrm>
          <a:prstGeom prst="rect">
            <a:avLst/>
          </a:prstGeom>
        </p:spPr>
        <p:txBody>
          <a:bodyPr vert="horz" lIns="91440" tIns="45720" rIns="91440" bIns="45720" rtlCol="0">
            <a:normAutofit/>
          </a:bodyPr>
          <a:lstStyle/>
          <a:p>
            <a:pPr lvl="0"/>
            <a:r>
              <a:rPr lang="en-US" dirty="0"/>
              <a:t>Edit Master text styles</a:t>
            </a:r>
          </a:p>
        </p:txBody>
      </p:sp>
    </p:spTree>
    <p:extLst>
      <p:ext uri="{BB962C8B-B14F-4D97-AF65-F5344CB8AC3E}">
        <p14:creationId xmlns:p14="http://schemas.microsoft.com/office/powerpoint/2010/main" val="2860074893"/>
      </p:ext>
    </p:extLst>
  </p:cSld>
  <p:clrMap bg1="lt1" tx1="dk1" bg2="lt2" tx2="dk2" accent1="accent1" accent2="accent2" accent3="accent3" accent4="accent4" accent5="accent5" accent6="accent6" hlink="hlink" folHlink="folHlink"/>
  <p:sldLayoutIdLst>
    <p:sldLayoutId id="2147483819"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 id="2147483808" r:id="rId25"/>
    <p:sldLayoutId id="2147483809" r:id="rId26"/>
    <p:sldLayoutId id="2147483810" r:id="rId27"/>
    <p:sldLayoutId id="2147483811" r:id="rId28"/>
    <p:sldLayoutId id="2147483812" r:id="rId29"/>
    <p:sldLayoutId id="2147483813" r:id="rId30"/>
    <p:sldLayoutId id="2147483814" r:id="rId31"/>
    <p:sldLayoutId id="2147483815" r:id="rId32"/>
    <p:sldLayoutId id="2147483816" r:id="rId33"/>
    <p:sldLayoutId id="2147483817" r:id="rId34"/>
    <p:sldLayoutId id="2147483818" r:id="rId35"/>
  </p:sldLayoutIdLst>
  <p:txStyles>
    <p:title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p:titleStyle>
    <p:bodyStyle>
      <a:lvl1pPr marL="0" indent="0" algn="l" defTabSz="914400" rtl="0" eaLnBrk="1" latinLnBrk="0" hangingPunct="1">
        <a:lnSpc>
          <a:spcPct val="90000"/>
        </a:lnSpc>
        <a:spcBef>
          <a:spcPts val="1000"/>
        </a:spcBef>
        <a:buFontTx/>
        <a:buNone/>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Title Placeholder 8">
            <a:extLst>
              <a:ext uri="{FF2B5EF4-FFF2-40B4-BE49-F238E27FC236}">
                <a16:creationId xmlns:a16="http://schemas.microsoft.com/office/drawing/2014/main" xmlns="" id="{E9AEFDB1-E7E2-B541-BFAE-719BEB1255D1}"/>
              </a:ext>
            </a:extLst>
          </p:cNvPr>
          <p:cNvSpPr>
            <a:spLocks noGrp="1"/>
          </p:cNvSpPr>
          <p:nvPr>
            <p:ph type="title"/>
          </p:nvPr>
        </p:nvSpPr>
        <p:spPr>
          <a:xfrm>
            <a:off x="645460" y="408155"/>
            <a:ext cx="10955767" cy="54927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11" name="Text Placeholder 10">
            <a:extLst>
              <a:ext uri="{FF2B5EF4-FFF2-40B4-BE49-F238E27FC236}">
                <a16:creationId xmlns:a16="http://schemas.microsoft.com/office/drawing/2014/main" xmlns="" id="{29F4577E-5D77-8A4E-B16E-2AE89F75BB21}"/>
              </a:ext>
            </a:extLst>
          </p:cNvPr>
          <p:cNvSpPr>
            <a:spLocks noGrp="1"/>
          </p:cNvSpPr>
          <p:nvPr>
            <p:ph type="body" idx="1"/>
          </p:nvPr>
        </p:nvSpPr>
        <p:spPr>
          <a:xfrm>
            <a:off x="645459" y="1376979"/>
            <a:ext cx="10955767" cy="4012602"/>
          </a:xfrm>
          <a:prstGeom prst="rect">
            <a:avLst/>
          </a:prstGeom>
        </p:spPr>
        <p:txBody>
          <a:bodyPr vert="horz" lIns="91440" tIns="45720" rIns="91440" bIns="45720" rtlCol="0">
            <a:normAutofit/>
          </a:bodyPr>
          <a:lstStyle/>
          <a:p>
            <a:pPr lvl="0"/>
            <a:r>
              <a:rPr lang="en-US" dirty="0"/>
              <a:t>Edit Master text styles</a:t>
            </a:r>
          </a:p>
        </p:txBody>
      </p:sp>
    </p:spTree>
    <p:extLst>
      <p:ext uri="{BB962C8B-B14F-4D97-AF65-F5344CB8AC3E}">
        <p14:creationId xmlns:p14="http://schemas.microsoft.com/office/powerpoint/2010/main" val="1662935240"/>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 id="2147483732" r:id="rId18"/>
    <p:sldLayoutId id="2147483733" r:id="rId19"/>
    <p:sldLayoutId id="2147483734" r:id="rId20"/>
    <p:sldLayoutId id="2147483735" r:id="rId21"/>
    <p:sldLayoutId id="2147483736" r:id="rId22"/>
    <p:sldLayoutId id="2147483737" r:id="rId23"/>
    <p:sldLayoutId id="2147483738" r:id="rId24"/>
    <p:sldLayoutId id="2147483739" r:id="rId25"/>
    <p:sldLayoutId id="2147483740" r:id="rId26"/>
    <p:sldLayoutId id="2147483741" r:id="rId27"/>
    <p:sldLayoutId id="2147483742" r:id="rId28"/>
    <p:sldLayoutId id="2147483743" r:id="rId29"/>
    <p:sldLayoutId id="2147483744" r:id="rId30"/>
    <p:sldLayoutId id="2147483745" r:id="rId31"/>
    <p:sldLayoutId id="2147483746" r:id="rId32"/>
    <p:sldLayoutId id="2147483747" r:id="rId33"/>
    <p:sldLayoutId id="2147483748" r:id="rId34"/>
  </p:sldLayoutIdLst>
  <p:txStyles>
    <p:title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p:titleStyle>
    <p:bodyStyle>
      <a:lvl1pPr marL="0" indent="0" algn="l" defTabSz="914400" rtl="0" eaLnBrk="1" latinLnBrk="0" hangingPunct="1">
        <a:lnSpc>
          <a:spcPct val="90000"/>
        </a:lnSpc>
        <a:spcBef>
          <a:spcPts val="1000"/>
        </a:spcBef>
        <a:buFontTx/>
        <a:buNone/>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 y="1672"/>
            <a:ext cx="12194979" cy="6856327"/>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51022F-46F5-417C-99F8-708AFC59B5CD}" type="datetimeFigureOut">
              <a:rPr lang="en-AU" smtClean="0">
                <a:solidFill>
                  <a:prstClr val="black">
                    <a:tint val="75000"/>
                  </a:prstClr>
                </a:solidFill>
              </a:rPr>
              <a:pPr/>
              <a:t>24/03/2020</a:t>
            </a:fld>
            <a:endParaRPr lang="en-AU"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7AB544-E12F-4DAE-93FE-18080E9ECCB9}" type="slidenum">
              <a:rPr lang="en-AU" smtClean="0">
                <a:solidFill>
                  <a:prstClr val="black">
                    <a:tint val="75000"/>
                  </a:prstClr>
                </a:solidFill>
              </a:rPr>
              <a:pPr/>
              <a:t>‹#›</a:t>
            </a:fld>
            <a:endParaRPr lang="en-AU" dirty="0">
              <a:solidFill>
                <a:prstClr val="black">
                  <a:tint val="75000"/>
                </a:prstClr>
              </a:solidFill>
            </a:endParaRPr>
          </a:p>
        </p:txBody>
      </p:sp>
    </p:spTree>
    <p:extLst>
      <p:ext uri="{BB962C8B-B14F-4D97-AF65-F5344CB8AC3E}">
        <p14:creationId xmlns:p14="http://schemas.microsoft.com/office/powerpoint/2010/main" val="94614549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4.xml"/><Relationship Id="rId5" Type="http://schemas.openxmlformats.org/officeDocument/2006/relationships/hyperlink" Target="https://twitter.com/bizlabacademy" TargetMode="External"/><Relationship Id="rId4" Type="http://schemas.openxmlformats.org/officeDocument/2006/relationships/hyperlink" Target="http://creativecommons.org/licenses/by-nc-sa/4.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6.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3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37.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9.jp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3.xml"/><Relationship Id="rId1" Type="http://schemas.openxmlformats.org/officeDocument/2006/relationships/slideLayout" Target="../slideLayouts/slideLayout36.xml"/><Relationship Id="rId5" Type="http://schemas.openxmlformats.org/officeDocument/2006/relationships/hyperlink" Target="https://unsplash.com/s/photos/break?utm_source=unsplash&amp;utm_medium=referral&amp;utm_content=creditCopyText" TargetMode="External"/><Relationship Id="rId4" Type="http://schemas.openxmlformats.org/officeDocument/2006/relationships/hyperlink" Target="https://unsplash.com/@epicantus?utm_source=unsplash&amp;utm_medium=referral&amp;utm_content=creditCopyText"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25.xml"/><Relationship Id="rId1" Type="http://schemas.openxmlformats.org/officeDocument/2006/relationships/slideLayout" Target="../slideLayouts/slideLayout30.xml"/><Relationship Id="rId6" Type="http://schemas.openxmlformats.org/officeDocument/2006/relationships/image" Target="../media/image45.jpeg"/><Relationship Id="rId5" Type="http://schemas.openxmlformats.org/officeDocument/2006/relationships/image" Target="../media/image44.jpeg"/><Relationship Id="rId10" Type="http://schemas.openxmlformats.org/officeDocument/2006/relationships/image" Target="../media/image49.png"/><Relationship Id="rId4" Type="http://schemas.openxmlformats.org/officeDocument/2006/relationships/image" Target="../media/image43.jpeg"/><Relationship Id="rId9" Type="http://schemas.openxmlformats.org/officeDocument/2006/relationships/image" Target="../media/image48.jpe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PbgSVh-gWVc" TargetMode="External"/><Relationship Id="rId2" Type="http://schemas.openxmlformats.org/officeDocument/2006/relationships/notesSlide" Target="../notesSlides/notesSlide27.xml"/><Relationship Id="rId1" Type="http://schemas.openxmlformats.org/officeDocument/2006/relationships/slideLayout" Target="../slideLayouts/slideLayout31.xml"/><Relationship Id="rId4" Type="http://schemas.openxmlformats.org/officeDocument/2006/relationships/image" Target="../media/image51.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0.xml"/><Relationship Id="rId1" Type="http://schemas.openxmlformats.org/officeDocument/2006/relationships/slideLayout" Target="../slideLayouts/slideLayout37.xml"/><Relationship Id="rId4" Type="http://schemas.openxmlformats.org/officeDocument/2006/relationships/hyperlink" Target="https://twitter.com/corneliux"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6.xml"/><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7.xml"/><Relationship Id="rId1" Type="http://schemas.openxmlformats.org/officeDocument/2006/relationships/slideLayout" Target="../slideLayouts/slideLayout5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5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4.xml"/><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8" Type="http://schemas.openxmlformats.org/officeDocument/2006/relationships/image" Target="../media/image57.png"/><Relationship Id="rId3" Type="http://schemas.microsoft.com/office/2007/relationships/media" Target="../media/media2.mp4"/><Relationship Id="rId7" Type="http://schemas.openxmlformats.org/officeDocument/2006/relationships/image" Target="../media/image5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45.xml"/><Relationship Id="rId5" Type="http://schemas.openxmlformats.org/officeDocument/2006/relationships/slideLayout" Target="../slideLayouts/slideLayout26.xml"/><Relationship Id="rId4" Type="http://schemas.openxmlformats.org/officeDocument/2006/relationships/video" Target="../media/media2.mp4"/></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47.xml"/><Relationship Id="rId1" Type="http://schemas.openxmlformats.org/officeDocument/2006/relationships/slideLayout" Target="../slideLayouts/slideLayout30.xml"/></Relationships>
</file>

<file path=ppt/slides/_rels/slide48.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48.xml"/><Relationship Id="rId1" Type="http://schemas.openxmlformats.org/officeDocument/2006/relationships/slideLayout" Target="../slideLayouts/slideLayout30.xml"/><Relationship Id="rId6" Type="http://schemas.openxmlformats.org/officeDocument/2006/relationships/image" Target="../media/image62.jpeg"/><Relationship Id="rId5" Type="http://schemas.openxmlformats.org/officeDocument/2006/relationships/image" Target="../media/image61.jpg"/><Relationship Id="rId4" Type="http://schemas.openxmlformats.org/officeDocument/2006/relationships/image" Target="../media/image60.jpg"/></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9.xml"/><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0.xml"/><Relationship Id="rId1" Type="http://schemas.openxmlformats.org/officeDocument/2006/relationships/slideLayout" Target="../slideLayouts/slideLayout2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3" Type="http://schemas.openxmlformats.org/officeDocument/2006/relationships/hyperlink" Target="http://chainsawsuit.com/comic/2014/09/16/on-research/" TargetMode="External"/><Relationship Id="rId2" Type="http://schemas.openxmlformats.org/officeDocument/2006/relationships/notesSlide" Target="../notesSlides/notesSlide52.xml"/><Relationship Id="rId1" Type="http://schemas.openxmlformats.org/officeDocument/2006/relationships/slideLayout" Target="../slideLayouts/slideLayout27.xml"/><Relationship Id="rId4" Type="http://schemas.openxmlformats.org/officeDocument/2006/relationships/image" Target="../media/image65.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3" Type="http://schemas.openxmlformats.org/officeDocument/2006/relationships/hyperlink" Target="https://www.nhmrc.gov.au/about-us/publications/national-statement-ethical-conduct-human-research-2007-updated-2018" TargetMode="External"/><Relationship Id="rId2" Type="http://schemas.openxmlformats.org/officeDocument/2006/relationships/notesSlide" Target="../notesSlides/notesSlide54.xml"/><Relationship Id="rId1" Type="http://schemas.openxmlformats.org/officeDocument/2006/relationships/slideLayout" Target="../slideLayouts/slideLayout37.xml"/><Relationship Id="rId5" Type="http://schemas.openxmlformats.org/officeDocument/2006/relationships/image" Target="../media/image66.png"/><Relationship Id="rId4" Type="http://schemas.openxmlformats.org/officeDocument/2006/relationships/hyperlink" Target="https://aiatsis.gov.au/research/ethical-research/guidelines-ethical-research-australian-indigenous-studies"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5.xml"/><Relationship Id="rId1" Type="http://schemas.openxmlformats.org/officeDocument/2006/relationships/slideLayout" Target="../slideLayouts/slideLayout28.xml"/></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6.xml"/><Relationship Id="rId1" Type="http://schemas.openxmlformats.org/officeDocument/2006/relationships/slideLayout" Target="../slideLayouts/slideLayout30.xml"/></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7.xml"/><Relationship Id="rId1" Type="http://schemas.openxmlformats.org/officeDocument/2006/relationships/slideLayout" Target="../slideLayouts/slideLayout30.xml"/></Relationships>
</file>

<file path=ppt/slides/_rels/slide58.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58.xml"/><Relationship Id="rId1" Type="http://schemas.openxmlformats.org/officeDocument/2006/relationships/slideLayout" Target="../slideLayouts/slideLayout39.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0.xml"/><Relationship Id="rId1" Type="http://schemas.openxmlformats.org/officeDocument/2006/relationships/slideLayout" Target="../slideLayouts/slideLayout37.xml"/><Relationship Id="rId4" Type="http://schemas.openxmlformats.org/officeDocument/2006/relationships/image" Target="../media/image73.png"/></Relationships>
</file>

<file path=ppt/slides/_rels/slide6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1.xml"/><Relationship Id="rId1" Type="http://schemas.openxmlformats.org/officeDocument/2006/relationships/slideLayout" Target="../slideLayouts/slideLayout59.xml"/><Relationship Id="rId4" Type="http://schemas.openxmlformats.org/officeDocument/2006/relationships/image" Target="../media/image39.jp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0.xml"/></Relationships>
</file>

<file path=ppt/slides/_rels/slide6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5.xml"/><Relationship Id="rId1" Type="http://schemas.openxmlformats.org/officeDocument/2006/relationships/slideLayout" Target="../slideLayouts/slideLayout40.xml"/><Relationship Id="rId5" Type="http://schemas.openxmlformats.org/officeDocument/2006/relationships/image" Target="../media/image73.png"/><Relationship Id="rId4" Type="http://schemas.openxmlformats.org/officeDocument/2006/relationships/image" Target="../media/image72.png"/></Relationships>
</file>

<file path=ppt/slides/_rels/slide66.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66.xml"/><Relationship Id="rId1" Type="http://schemas.openxmlformats.org/officeDocument/2006/relationships/slideLayout" Target="../slideLayouts/slideLayout2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0.xml"/></Relationships>
</file>

<file path=ppt/slides/_rels/slide6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8.xml"/><Relationship Id="rId1" Type="http://schemas.openxmlformats.org/officeDocument/2006/relationships/slideLayout" Target="../slideLayouts/slideLayout30.xml"/><Relationship Id="rId5" Type="http://schemas.openxmlformats.org/officeDocument/2006/relationships/image" Target="../media/image77.png"/><Relationship Id="rId4" Type="http://schemas.openxmlformats.org/officeDocument/2006/relationships/image" Target="../media/image73.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0.xml"/><Relationship Id="rId1" Type="http://schemas.openxmlformats.org/officeDocument/2006/relationships/slideLayout" Target="../slideLayouts/slideLayout30.xml"/><Relationship Id="rId4" Type="http://schemas.openxmlformats.org/officeDocument/2006/relationships/image" Target="../media/image73.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0.xml"/></Relationships>
</file>

<file path=ppt/slides/_rels/slide7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2.xml"/><Relationship Id="rId1" Type="http://schemas.openxmlformats.org/officeDocument/2006/relationships/slideLayout" Target="../slideLayouts/slideLayout30.xml"/><Relationship Id="rId5" Type="http://schemas.openxmlformats.org/officeDocument/2006/relationships/image" Target="../media/image77.png"/><Relationship Id="rId4" Type="http://schemas.openxmlformats.org/officeDocument/2006/relationships/image" Target="../media/image73.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0.xml"/></Relationships>
</file>

<file path=ppt/slides/_rels/slide7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4.xml"/><Relationship Id="rId1" Type="http://schemas.openxmlformats.org/officeDocument/2006/relationships/slideLayout" Target="../slideLayouts/slideLayout30.xml"/><Relationship Id="rId5" Type="http://schemas.openxmlformats.org/officeDocument/2006/relationships/image" Target="../media/image77.png"/><Relationship Id="rId4" Type="http://schemas.openxmlformats.org/officeDocument/2006/relationships/image" Target="../media/image73.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0.xml"/></Relationships>
</file>

<file path=ppt/slides/_rels/slide7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6.xml"/><Relationship Id="rId1" Type="http://schemas.openxmlformats.org/officeDocument/2006/relationships/slideLayout" Target="../slideLayouts/slideLayout59.xml"/><Relationship Id="rId4" Type="http://schemas.openxmlformats.org/officeDocument/2006/relationships/image" Target="../media/image73.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7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7.xml"/><Relationship Id="rId1" Type="http://schemas.openxmlformats.org/officeDocument/2006/relationships/slideLayout" Target="../slideLayouts/slideLayout59.xml"/><Relationship Id="rId4" Type="http://schemas.openxmlformats.org/officeDocument/2006/relationships/image" Target="../media/image73.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0.xml"/><Relationship Id="rId1" Type="http://schemas.openxmlformats.org/officeDocument/2006/relationships/vmlDrawing" Target="../drawings/vmlDrawing2.vml"/><Relationship Id="rId5" Type="http://schemas.openxmlformats.org/officeDocument/2006/relationships/image" Target="../media/image37.wmf"/><Relationship Id="rId4" Type="http://schemas.openxmlformats.org/officeDocument/2006/relationships/oleObject" Target="../embeddings/oleObject2.bin"/></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0.xml"/><Relationship Id="rId1" Type="http://schemas.openxmlformats.org/officeDocument/2006/relationships/vmlDrawing" Target="../drawings/vmlDrawing3.vml"/><Relationship Id="rId5" Type="http://schemas.openxmlformats.org/officeDocument/2006/relationships/image" Target="../media/image37.wmf"/><Relationship Id="rId4" Type="http://schemas.openxmlformats.org/officeDocument/2006/relationships/oleObject" Target="../embeddings/oleObject3.bin"/></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30.xml"/><Relationship Id="rId1" Type="http://schemas.openxmlformats.org/officeDocument/2006/relationships/vmlDrawing" Target="../drawings/vmlDrawing4.vml"/><Relationship Id="rId5" Type="http://schemas.openxmlformats.org/officeDocument/2006/relationships/image" Target="../media/image37.wmf"/><Relationship Id="rId4" Type="http://schemas.openxmlformats.org/officeDocument/2006/relationships/oleObject" Target="../embeddings/oleObject4.bin"/></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0.xml"/><Relationship Id="rId1" Type="http://schemas.openxmlformats.org/officeDocument/2006/relationships/vmlDrawing" Target="../drawings/vmlDrawing5.vml"/><Relationship Id="rId5" Type="http://schemas.openxmlformats.org/officeDocument/2006/relationships/image" Target="../media/image37.wmf"/><Relationship Id="rId4" Type="http://schemas.openxmlformats.org/officeDocument/2006/relationships/oleObject" Target="../embeddings/oleObject5.bin"/></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30.xml"/><Relationship Id="rId1" Type="http://schemas.openxmlformats.org/officeDocument/2006/relationships/vmlDrawing" Target="../drawings/vmlDrawing6.vml"/><Relationship Id="rId5" Type="http://schemas.openxmlformats.org/officeDocument/2006/relationships/image" Target="../media/image37.wmf"/><Relationship Id="rId4" Type="http://schemas.openxmlformats.org/officeDocument/2006/relationships/oleObject" Target="../embeddings/oleObject6.bin"/></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5.xml"/></Relationships>
</file>

<file path=ppt/slides/_rels/slide8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5.xml"/><Relationship Id="rId1" Type="http://schemas.openxmlformats.org/officeDocument/2006/relationships/slideLayout" Target="../slideLayouts/slideLayout36.xml"/><Relationship Id="rId5" Type="http://schemas.openxmlformats.org/officeDocument/2006/relationships/hyperlink" Target="https://unsplash.com/s/photos/stop?utm_source=unsplash&amp;utm_medium=referral&amp;utm_content=creditCopyText" TargetMode="External"/><Relationship Id="rId4" Type="http://schemas.openxmlformats.org/officeDocument/2006/relationships/hyperlink" Target="https://unsplash.com/@jodaarba?utm_source=unsplash&amp;utm_medium=referral&amp;utm_content=creditCopyText" TargetMode="Externa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8.xml"/></Relationships>
</file>

<file path=ppt/slides/_rels/slide8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7.xml"/><Relationship Id="rId1" Type="http://schemas.openxmlformats.org/officeDocument/2006/relationships/slideLayout" Target="../slideLayouts/slideLayout26.xml"/></Relationships>
</file>

<file path=ppt/slides/_rels/slide8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9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9.xml"/><Relationship Id="rId1" Type="http://schemas.openxmlformats.org/officeDocument/2006/relationships/slideLayout" Target="../slideLayouts/slideLayout28.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9.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9.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9.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59.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79186" y="2334126"/>
            <a:ext cx="6986814" cy="2504574"/>
          </a:xfrm>
        </p:spPr>
        <p:txBody>
          <a:bodyPr>
            <a:normAutofit/>
          </a:bodyPr>
          <a:lstStyle/>
          <a:p>
            <a:pPr marL="0" indent="0" algn="ctr">
              <a:buNone/>
            </a:pPr>
            <a:r>
              <a:rPr lang="en-AU" sz="4400" dirty="0" smtClean="0"/>
              <a:t>HCD 1.01</a:t>
            </a:r>
          </a:p>
          <a:p>
            <a:pPr marL="0" indent="0" algn="ctr">
              <a:buNone/>
            </a:pPr>
            <a:r>
              <a:rPr lang="en-AU" sz="4400" b="0" dirty="0" smtClean="0"/>
              <a:t>Day 1</a:t>
            </a:r>
            <a:endParaRPr lang="en-AU" sz="4400" b="0" dirty="0"/>
          </a:p>
        </p:txBody>
      </p:sp>
      <p:pic>
        <p:nvPicPr>
          <p:cNvPr id="3" name="Picture 2" descr="Creative Commons Lice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5" y="4600575"/>
            <a:ext cx="838200" cy="2952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179162" y="4970160"/>
            <a:ext cx="2344964" cy="78483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lvl="0" eaLnBrk="0" fontAlgn="ctr" hangingPunct="0">
              <a:spcBef>
                <a:spcPct val="0"/>
              </a:spcBef>
              <a:spcAft>
                <a:spcPct val="0"/>
              </a:spcAft>
            </a:pPr>
            <a:r>
              <a:rPr kumimoji="0" lang="en-US" altLang="en-US" sz="900" b="0" i="0" u="none" strike="noStrike" cap="none" normalizeH="0" baseline="0" dirty="0" err="1" smtClean="0">
                <a:ln>
                  <a:noFill/>
                </a:ln>
                <a:solidFill>
                  <a:srgbClr val="464646"/>
                </a:solidFill>
                <a:effectLst/>
                <a:latin typeface="source sans pro"/>
              </a:rPr>
              <a:t>BizLab</a:t>
            </a:r>
            <a:r>
              <a:rPr kumimoji="0" lang="en-US" altLang="en-US" sz="900" b="0" i="0" u="none" strike="noStrike" cap="none" normalizeH="0" baseline="0" dirty="0" smtClean="0">
                <a:ln>
                  <a:noFill/>
                </a:ln>
                <a:solidFill>
                  <a:srgbClr val="464646"/>
                </a:solidFill>
                <a:effectLst/>
                <a:latin typeface="source sans pro"/>
              </a:rPr>
              <a:t> Academy t</a:t>
            </a:r>
            <a:r>
              <a:rPr kumimoji="0" lang="en-US" altLang="en-US" sz="900" b="0" i="0" u="none" strike="noStrike" cap="none" normalizeH="0" dirty="0" smtClean="0">
                <a:ln>
                  <a:noFill/>
                </a:ln>
                <a:solidFill>
                  <a:srgbClr val="464646"/>
                </a:solidFill>
                <a:effectLst/>
                <a:latin typeface="source sans pro"/>
              </a:rPr>
              <a:t>raining material </a:t>
            </a:r>
            <a:r>
              <a:rPr kumimoji="0" lang="en-US" altLang="en-US" sz="900" b="0" i="0" u="none" strike="noStrike" cap="none" normalizeH="0" baseline="0" dirty="0" smtClean="0">
                <a:ln>
                  <a:noFill/>
                </a:ln>
                <a:solidFill>
                  <a:srgbClr val="464646"/>
                </a:solidFill>
                <a:effectLst/>
                <a:latin typeface="source sans pro"/>
              </a:rPr>
              <a:t>is licensed under a </a:t>
            </a:r>
            <a:r>
              <a:rPr lang="en-AU" sz="900" dirty="0">
                <a:hlinkClick r:id="rId4"/>
              </a:rPr>
              <a:t>Creative Commons Attribution-</a:t>
            </a:r>
            <a:r>
              <a:rPr lang="en-AU" sz="900" dirty="0" err="1">
                <a:hlinkClick r:id="rId4"/>
              </a:rPr>
              <a:t>NonCommercial</a:t>
            </a:r>
            <a:r>
              <a:rPr lang="en-AU" sz="900" dirty="0">
                <a:hlinkClick r:id="rId4"/>
              </a:rPr>
              <a:t>-</a:t>
            </a:r>
            <a:r>
              <a:rPr lang="en-AU" sz="900" dirty="0" err="1">
                <a:hlinkClick r:id="rId4"/>
              </a:rPr>
              <a:t>ShareAlike</a:t>
            </a:r>
            <a:r>
              <a:rPr lang="en-AU" sz="900" dirty="0">
                <a:hlinkClick r:id="rId4"/>
              </a:rPr>
              <a:t> 4.0 International License</a:t>
            </a:r>
            <a:r>
              <a:rPr lang="en-AU" sz="900" dirty="0"/>
              <a:t>.</a:t>
            </a:r>
            <a:r>
              <a:rPr kumimoji="0" lang="en-US" altLang="en-US" sz="900" b="0" i="0" u="none" strike="noStrike" cap="none" normalizeH="0" baseline="0" dirty="0" smtClean="0">
                <a:ln>
                  <a:noFill/>
                </a:ln>
                <a:solidFill>
                  <a:srgbClr val="049CCF"/>
                </a:solidFill>
                <a:effectLst/>
                <a:latin typeface="source sans pro"/>
              </a:rPr>
              <a:t/>
            </a:r>
            <a:br>
              <a:rPr kumimoji="0" lang="en-US" altLang="en-US" sz="900" b="0" i="0" u="none" strike="noStrike" cap="none" normalizeH="0" baseline="0" dirty="0" smtClean="0">
                <a:ln>
                  <a:noFill/>
                </a:ln>
                <a:solidFill>
                  <a:srgbClr val="049CCF"/>
                </a:solidFill>
                <a:effectLst/>
                <a:latin typeface="source sans pro"/>
              </a:rPr>
            </a:br>
            <a:endParaRPr kumimoji="0" lang="en-US" altLang="en-US" sz="900" b="0" i="0" u="none" strike="noStrike" cap="none" normalizeH="0" baseline="0" dirty="0" smtClean="0">
              <a:ln>
                <a:noFill/>
              </a:ln>
              <a:solidFill>
                <a:srgbClr val="049CCF"/>
              </a:solidFill>
              <a:effectLst/>
              <a:latin typeface="source sans pro"/>
            </a:endParaRPr>
          </a:p>
        </p:txBody>
      </p:sp>
      <p:sp>
        <p:nvSpPr>
          <p:cNvPr id="7" name="Rectangle 6"/>
          <p:cNvSpPr/>
          <p:nvPr/>
        </p:nvSpPr>
        <p:spPr>
          <a:xfrm>
            <a:off x="8682962" y="6545642"/>
            <a:ext cx="3509038" cy="307777"/>
          </a:xfrm>
          <a:prstGeom prst="rect">
            <a:avLst/>
          </a:prstGeom>
        </p:spPr>
        <p:txBody>
          <a:bodyPr wrap="none">
            <a:spAutoFit/>
          </a:bodyPr>
          <a:lstStyle/>
          <a:p>
            <a:r>
              <a:rPr lang="en-AU" sz="1400" dirty="0" smtClean="0">
                <a:hlinkClick r:id="rId5"/>
              </a:rPr>
              <a:t>Follow us: https</a:t>
            </a:r>
            <a:r>
              <a:rPr lang="en-AU" sz="1400" dirty="0">
                <a:hlinkClick r:id="rId5"/>
              </a:rPr>
              <a:t>://twitter.com/bizlabacademy</a:t>
            </a:r>
            <a:endParaRPr lang="en-AU" sz="1400" dirty="0"/>
          </a:p>
        </p:txBody>
      </p:sp>
    </p:spTree>
    <p:extLst>
      <p:ext uri="{BB962C8B-B14F-4D97-AF65-F5344CB8AC3E}">
        <p14:creationId xmlns:p14="http://schemas.microsoft.com/office/powerpoint/2010/main" val="2475606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D97CA0C-15AC-A947-8D9D-385FF52DBC7E}"/>
              </a:ext>
            </a:extLst>
          </p:cNvPr>
          <p:cNvSpPr>
            <a:spLocks noGrp="1"/>
          </p:cNvSpPr>
          <p:nvPr>
            <p:ph type="title"/>
          </p:nvPr>
        </p:nvSpPr>
        <p:spPr/>
        <p:txBody>
          <a:bodyPr>
            <a:normAutofit/>
          </a:bodyPr>
          <a:lstStyle/>
          <a:p>
            <a:r>
              <a:rPr lang="en-AU" b="1" dirty="0"/>
              <a:t>HCD as risk mitigation</a:t>
            </a:r>
            <a:endParaRPr lang="en-US" b="1" dirty="0"/>
          </a:p>
        </p:txBody>
      </p:sp>
      <p:cxnSp>
        <p:nvCxnSpPr>
          <p:cNvPr id="9" name="Straight Arrow Connector 8"/>
          <p:cNvCxnSpPr/>
          <p:nvPr/>
        </p:nvCxnSpPr>
        <p:spPr>
          <a:xfrm flipV="1">
            <a:off x="2646717" y="1692960"/>
            <a:ext cx="0" cy="31952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656992" y="4877948"/>
            <a:ext cx="7048072"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Freeform 15"/>
          <p:cNvSpPr/>
          <p:nvPr/>
        </p:nvSpPr>
        <p:spPr>
          <a:xfrm>
            <a:off x="2893297" y="1649905"/>
            <a:ext cx="6390526" cy="3061699"/>
          </a:xfrm>
          <a:custGeom>
            <a:avLst/>
            <a:gdLst>
              <a:gd name="connsiteX0" fmla="*/ 0 w 6143946"/>
              <a:gd name="connsiteY0" fmla="*/ 3061699 h 3061699"/>
              <a:gd name="connsiteX1" fmla="*/ 2815119 w 6143946"/>
              <a:gd name="connsiteY1" fmla="*/ 2568539 h 3061699"/>
              <a:gd name="connsiteX2" fmla="*/ 4130211 w 6143946"/>
              <a:gd name="connsiteY2" fmla="*/ 503434 h 3061699"/>
              <a:gd name="connsiteX3" fmla="*/ 6143946 w 6143946"/>
              <a:gd name="connsiteY3" fmla="*/ 0 h 3061699"/>
            </a:gdLst>
            <a:ahLst/>
            <a:cxnLst>
              <a:cxn ang="0">
                <a:pos x="connsiteX0" y="connsiteY0"/>
              </a:cxn>
              <a:cxn ang="0">
                <a:pos x="connsiteX1" y="connsiteY1"/>
              </a:cxn>
              <a:cxn ang="0">
                <a:pos x="connsiteX2" y="connsiteY2"/>
              </a:cxn>
              <a:cxn ang="0">
                <a:pos x="connsiteX3" y="connsiteY3"/>
              </a:cxn>
            </a:cxnLst>
            <a:rect l="l" t="t" r="r" b="b"/>
            <a:pathLst>
              <a:path w="6143946" h="3061699">
                <a:moveTo>
                  <a:pt x="0" y="3061699"/>
                </a:moveTo>
                <a:cubicBezTo>
                  <a:pt x="1063375" y="3028307"/>
                  <a:pt x="2126751" y="2994916"/>
                  <a:pt x="2815119" y="2568539"/>
                </a:cubicBezTo>
                <a:cubicBezTo>
                  <a:pt x="3503488" y="2142161"/>
                  <a:pt x="3575407" y="931524"/>
                  <a:pt x="4130211" y="503434"/>
                </a:cubicBezTo>
                <a:cubicBezTo>
                  <a:pt x="4685016" y="75344"/>
                  <a:pt x="5414481" y="37672"/>
                  <a:pt x="6143946" y="0"/>
                </a:cubicBezTo>
              </a:path>
            </a:pathLst>
          </a:custGeom>
          <a:noFill/>
          <a:ln w="5715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Down Arrow 16"/>
          <p:cNvSpPr/>
          <p:nvPr/>
        </p:nvSpPr>
        <p:spPr>
          <a:xfrm>
            <a:off x="3532353" y="3336825"/>
            <a:ext cx="696585" cy="1149135"/>
          </a:xfrm>
          <a:prstGeom prst="downArrow">
            <a:avLst>
              <a:gd name="adj1" fmla="val 50000"/>
              <a:gd name="adj2" fmla="val 80612"/>
            </a:avLst>
          </a:prstGeom>
          <a:solidFill>
            <a:srgbClr val="F7A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Down Arrow 17"/>
          <p:cNvSpPr/>
          <p:nvPr/>
        </p:nvSpPr>
        <p:spPr>
          <a:xfrm rot="10800000">
            <a:off x="8231023" y="1851265"/>
            <a:ext cx="696585" cy="1149135"/>
          </a:xfrm>
          <a:prstGeom prst="downArrow">
            <a:avLst>
              <a:gd name="adj1" fmla="val 50000"/>
              <a:gd name="adj2" fmla="val 80612"/>
            </a:avLst>
          </a:prstGeom>
          <a:solidFill>
            <a:srgbClr val="F7A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TextBox 18"/>
          <p:cNvSpPr txBox="1"/>
          <p:nvPr/>
        </p:nvSpPr>
        <p:spPr>
          <a:xfrm>
            <a:off x="2960714" y="2147439"/>
            <a:ext cx="2378921" cy="923330"/>
          </a:xfrm>
          <a:prstGeom prst="rect">
            <a:avLst/>
          </a:prstGeom>
          <a:noFill/>
        </p:spPr>
        <p:txBody>
          <a:bodyPr wrap="none" rtlCol="0">
            <a:spAutoFit/>
          </a:bodyPr>
          <a:lstStyle/>
          <a:p>
            <a:r>
              <a:rPr lang="en-AU" i="1" dirty="0" smtClean="0"/>
              <a:t>Easier and less costly to</a:t>
            </a:r>
          </a:p>
          <a:p>
            <a:r>
              <a:rPr lang="en-AU" i="1" dirty="0"/>
              <a:t>m</a:t>
            </a:r>
            <a:r>
              <a:rPr lang="en-AU" i="1" dirty="0" smtClean="0"/>
              <a:t>ake changes here</a:t>
            </a:r>
          </a:p>
          <a:p>
            <a:r>
              <a:rPr lang="en-AU" i="1" dirty="0"/>
              <a:t>u</a:t>
            </a:r>
            <a:r>
              <a:rPr lang="en-AU" i="1" dirty="0" smtClean="0"/>
              <a:t>sing a design process</a:t>
            </a:r>
            <a:endParaRPr lang="en-AU" i="1" dirty="0"/>
          </a:p>
        </p:txBody>
      </p:sp>
      <p:sp>
        <p:nvSpPr>
          <p:cNvPr id="20" name="TextBox 19"/>
          <p:cNvSpPr txBox="1"/>
          <p:nvPr/>
        </p:nvSpPr>
        <p:spPr>
          <a:xfrm>
            <a:off x="7208470" y="3339448"/>
            <a:ext cx="2267672" cy="1200329"/>
          </a:xfrm>
          <a:prstGeom prst="rect">
            <a:avLst/>
          </a:prstGeom>
          <a:noFill/>
        </p:spPr>
        <p:txBody>
          <a:bodyPr wrap="none" rtlCol="0">
            <a:spAutoFit/>
          </a:bodyPr>
          <a:lstStyle/>
          <a:p>
            <a:r>
              <a:rPr lang="en-AU" i="1" dirty="0" smtClean="0"/>
              <a:t>Expensive and</a:t>
            </a:r>
          </a:p>
          <a:p>
            <a:r>
              <a:rPr lang="en-AU" i="1" dirty="0"/>
              <a:t>e</a:t>
            </a:r>
            <a:r>
              <a:rPr lang="en-AU" i="1" dirty="0" smtClean="0"/>
              <a:t>mbarrassing to make</a:t>
            </a:r>
          </a:p>
          <a:p>
            <a:r>
              <a:rPr lang="en-AU" i="1" dirty="0"/>
              <a:t>c</a:t>
            </a:r>
            <a:r>
              <a:rPr lang="en-AU" i="1" dirty="0" smtClean="0"/>
              <a:t>hanges here after</a:t>
            </a:r>
          </a:p>
          <a:p>
            <a:r>
              <a:rPr lang="en-AU" i="1" dirty="0" smtClean="0"/>
              <a:t>rollout</a:t>
            </a:r>
            <a:endParaRPr lang="en-AU" i="1" dirty="0"/>
          </a:p>
        </p:txBody>
      </p:sp>
      <p:sp>
        <p:nvSpPr>
          <p:cNvPr id="21" name="TextBox 20"/>
          <p:cNvSpPr txBox="1"/>
          <p:nvPr/>
        </p:nvSpPr>
        <p:spPr>
          <a:xfrm>
            <a:off x="2656992" y="4967704"/>
            <a:ext cx="6383542" cy="369332"/>
          </a:xfrm>
          <a:prstGeom prst="rect">
            <a:avLst/>
          </a:prstGeom>
          <a:noFill/>
        </p:spPr>
        <p:txBody>
          <a:bodyPr wrap="none" rtlCol="0">
            <a:spAutoFit/>
          </a:bodyPr>
          <a:lstStyle/>
          <a:p>
            <a:r>
              <a:rPr lang="en-AU" i="1" dirty="0" smtClean="0"/>
              <a:t>Discovery		Design		Pilot		Rollout</a:t>
            </a:r>
            <a:endParaRPr lang="en-AU" i="1" dirty="0"/>
          </a:p>
        </p:txBody>
      </p:sp>
      <p:sp>
        <p:nvSpPr>
          <p:cNvPr id="22" name="TextBox 21"/>
          <p:cNvSpPr txBox="1"/>
          <p:nvPr/>
        </p:nvSpPr>
        <p:spPr>
          <a:xfrm>
            <a:off x="5457780" y="5257216"/>
            <a:ext cx="923651" cy="523220"/>
          </a:xfrm>
          <a:prstGeom prst="rect">
            <a:avLst/>
          </a:prstGeom>
          <a:noFill/>
        </p:spPr>
        <p:txBody>
          <a:bodyPr wrap="none" rtlCol="0">
            <a:spAutoFit/>
          </a:bodyPr>
          <a:lstStyle/>
          <a:p>
            <a:r>
              <a:rPr lang="en-AU" sz="2800" b="1" dirty="0" smtClean="0"/>
              <a:t>Time</a:t>
            </a:r>
            <a:endParaRPr lang="en-AU" sz="2800" b="1" dirty="0"/>
          </a:p>
        </p:txBody>
      </p:sp>
      <p:sp>
        <p:nvSpPr>
          <p:cNvPr id="23" name="TextBox 22"/>
          <p:cNvSpPr txBox="1"/>
          <p:nvPr/>
        </p:nvSpPr>
        <p:spPr>
          <a:xfrm>
            <a:off x="935630" y="1819203"/>
            <a:ext cx="1452705" cy="1077218"/>
          </a:xfrm>
          <a:prstGeom prst="rect">
            <a:avLst/>
          </a:prstGeom>
          <a:noFill/>
        </p:spPr>
        <p:txBody>
          <a:bodyPr wrap="none" rtlCol="0">
            <a:spAutoFit/>
          </a:bodyPr>
          <a:lstStyle/>
          <a:p>
            <a:r>
              <a:rPr lang="en-AU" sz="2800" b="1" dirty="0" smtClean="0"/>
              <a:t>Cost</a:t>
            </a:r>
          </a:p>
          <a:p>
            <a:r>
              <a:rPr lang="en-AU" i="1" dirty="0" smtClean="0"/>
              <a:t>In $$</a:t>
            </a:r>
          </a:p>
          <a:p>
            <a:r>
              <a:rPr lang="en-AU" i="1" dirty="0" smtClean="0"/>
              <a:t>Or reputation</a:t>
            </a:r>
            <a:endParaRPr lang="en-AU" i="1" dirty="0"/>
          </a:p>
        </p:txBody>
      </p:sp>
      <p:pic>
        <p:nvPicPr>
          <p:cNvPr id="26" name="Picture 25"/>
          <p:cNvPicPr>
            <a:picLocks noChangeAspect="1"/>
          </p:cNvPicPr>
          <p:nvPr/>
        </p:nvPicPr>
        <p:blipFill>
          <a:blip r:embed="rId3"/>
          <a:stretch>
            <a:fillRect/>
          </a:stretch>
        </p:blipFill>
        <p:spPr>
          <a:xfrm>
            <a:off x="84338" y="4929318"/>
            <a:ext cx="1122244" cy="564696"/>
          </a:xfrm>
          <a:prstGeom prst="rect">
            <a:avLst/>
          </a:prstGeom>
        </p:spPr>
      </p:pic>
      <p:cxnSp>
        <p:nvCxnSpPr>
          <p:cNvPr id="28" name="Straight Arrow Connector 27"/>
          <p:cNvCxnSpPr/>
          <p:nvPr/>
        </p:nvCxnSpPr>
        <p:spPr>
          <a:xfrm>
            <a:off x="2960714" y="1257217"/>
            <a:ext cx="6744350" cy="0"/>
          </a:xfrm>
          <a:prstGeom prst="straightConnector1">
            <a:avLst/>
          </a:prstGeom>
          <a:ln w="1905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602545" y="1072551"/>
            <a:ext cx="1659557" cy="369332"/>
          </a:xfrm>
          <a:prstGeom prst="rect">
            <a:avLst/>
          </a:prstGeom>
          <a:solidFill>
            <a:schemeClr val="bg1"/>
          </a:solidFill>
        </p:spPr>
        <p:txBody>
          <a:bodyPr wrap="none" rtlCol="0">
            <a:spAutoFit/>
          </a:bodyPr>
          <a:lstStyle>
            <a:defPPr>
              <a:defRPr lang="en-US"/>
            </a:defPPr>
            <a:lvl1pPr>
              <a:defRPr>
                <a:solidFill>
                  <a:schemeClr val="tx1">
                    <a:lumMod val="60000"/>
                    <a:lumOff val="40000"/>
                  </a:schemeClr>
                </a:solidFill>
              </a:defRPr>
            </a:lvl1pPr>
          </a:lstStyle>
          <a:p>
            <a:r>
              <a:rPr lang="en-AU" dirty="0">
                <a:solidFill>
                  <a:schemeClr val="tx1"/>
                </a:solidFill>
              </a:rPr>
              <a:t>Capital expense</a:t>
            </a:r>
          </a:p>
        </p:txBody>
      </p:sp>
      <p:sp>
        <p:nvSpPr>
          <p:cNvPr id="7" name="TextBox 6"/>
          <p:cNvSpPr txBox="1"/>
          <p:nvPr/>
        </p:nvSpPr>
        <p:spPr>
          <a:xfrm>
            <a:off x="3796010" y="1072551"/>
            <a:ext cx="2123595" cy="369332"/>
          </a:xfrm>
          <a:prstGeom prst="rect">
            <a:avLst/>
          </a:prstGeom>
          <a:solidFill>
            <a:schemeClr val="bg1"/>
          </a:solidFill>
        </p:spPr>
        <p:txBody>
          <a:bodyPr wrap="none" rtlCol="0">
            <a:spAutoFit/>
          </a:bodyPr>
          <a:lstStyle/>
          <a:p>
            <a:r>
              <a:rPr lang="en-AU" dirty="0" smtClean="0"/>
              <a:t>Operational expense</a:t>
            </a:r>
          </a:p>
        </p:txBody>
      </p:sp>
    </p:spTree>
    <p:extLst>
      <p:ext uri="{BB962C8B-B14F-4D97-AF65-F5344CB8AC3E}">
        <p14:creationId xmlns:p14="http://schemas.microsoft.com/office/powerpoint/2010/main" val="10750208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AF0B47C2-BBDF-2C4A-B011-5CE88A36457F}"/>
              </a:ext>
            </a:extLst>
          </p:cNvPr>
          <p:cNvPicPr>
            <a:picLocks noChangeAspect="1"/>
          </p:cNvPicPr>
          <p:nvPr/>
        </p:nvPicPr>
        <p:blipFill>
          <a:blip r:embed="rId3"/>
          <a:stretch>
            <a:fillRect/>
          </a:stretch>
        </p:blipFill>
        <p:spPr>
          <a:xfrm>
            <a:off x="0" y="12700"/>
            <a:ext cx="6280842" cy="5715001"/>
          </a:xfrm>
          <a:prstGeom prst="rect">
            <a:avLst/>
          </a:prstGeom>
        </p:spPr>
      </p:pic>
      <p:sp>
        <p:nvSpPr>
          <p:cNvPr id="6" name="TextBox 5">
            <a:extLst>
              <a:ext uri="{FF2B5EF4-FFF2-40B4-BE49-F238E27FC236}">
                <a16:creationId xmlns:a16="http://schemas.microsoft.com/office/drawing/2014/main" xmlns="" id="{4651C166-2400-AF4C-9443-DBED02B04B84}"/>
              </a:ext>
            </a:extLst>
          </p:cNvPr>
          <p:cNvSpPr txBox="1"/>
          <p:nvPr/>
        </p:nvSpPr>
        <p:spPr>
          <a:xfrm>
            <a:off x="4233862" y="2557735"/>
            <a:ext cx="7367365" cy="2554545"/>
          </a:xfrm>
          <a:prstGeom prst="rect">
            <a:avLst/>
          </a:prstGeom>
          <a:noFill/>
        </p:spPr>
        <p:txBody>
          <a:bodyPr wrap="square" rtlCol="0">
            <a:spAutoFit/>
          </a:bodyPr>
          <a:lstStyle/>
          <a:p>
            <a:r>
              <a:rPr lang="en-US" sz="2800" dirty="0">
                <a:solidFill>
                  <a:srgbClr val="373737"/>
                </a:solidFill>
                <a:ea typeface="Noteworthy Light" panose="02000400000000000000" pitchFamily="2" charset="77"/>
              </a:rPr>
              <a:t>The process or mindset of making improvements by bringing in something new or novel that adds </a:t>
            </a:r>
            <a:r>
              <a:rPr lang="en-US" sz="2800" dirty="0" smtClean="0">
                <a:solidFill>
                  <a:srgbClr val="373737"/>
                </a:solidFill>
                <a:ea typeface="Noteworthy Light" panose="02000400000000000000" pitchFamily="2" charset="77"/>
              </a:rPr>
              <a:t>value</a:t>
            </a:r>
          </a:p>
          <a:p>
            <a:endParaRPr lang="en-US" sz="1600" dirty="0">
              <a:solidFill>
                <a:srgbClr val="373737"/>
              </a:solidFill>
              <a:ea typeface="Noteworthy Light" panose="02000400000000000000" pitchFamily="2" charset="77"/>
            </a:endParaRPr>
          </a:p>
          <a:p>
            <a:r>
              <a:rPr lang="en-US" sz="2800" dirty="0" smtClean="0">
                <a:solidFill>
                  <a:srgbClr val="373737"/>
                </a:solidFill>
                <a:ea typeface="Noteworthy Light" panose="02000400000000000000" pitchFamily="2" charset="77"/>
              </a:rPr>
              <a:t>“Innovation is change that outperforms the norm” – </a:t>
            </a:r>
            <a:r>
              <a:rPr lang="en-US" sz="1000" dirty="0" smtClean="0">
                <a:solidFill>
                  <a:srgbClr val="373737"/>
                </a:solidFill>
                <a:ea typeface="Noteworthy Light" panose="02000400000000000000" pitchFamily="2" charset="77"/>
              </a:rPr>
              <a:t>John Body, ThinkPlace</a:t>
            </a:r>
            <a:endParaRPr lang="en-US" sz="1000" dirty="0">
              <a:solidFill>
                <a:srgbClr val="373737"/>
              </a:solidFill>
              <a:ea typeface="Noteworthy Light" panose="02000400000000000000" pitchFamily="2" charset="77"/>
            </a:endParaRPr>
          </a:p>
        </p:txBody>
      </p:sp>
      <p:sp>
        <p:nvSpPr>
          <p:cNvPr id="3" name="Title 2"/>
          <p:cNvSpPr>
            <a:spLocks noGrp="1"/>
          </p:cNvSpPr>
          <p:nvPr>
            <p:ph type="title"/>
          </p:nvPr>
        </p:nvSpPr>
        <p:spPr>
          <a:xfrm>
            <a:off x="4233862" y="461305"/>
            <a:ext cx="2829260" cy="549275"/>
          </a:xfrm>
        </p:spPr>
        <p:txBody>
          <a:bodyPr/>
          <a:lstStyle/>
          <a:p>
            <a:r>
              <a:rPr lang="en-AU" b="1" dirty="0" smtClean="0"/>
              <a:t>Innovation</a:t>
            </a:r>
            <a:endParaRPr lang="en-AU" b="1" dirty="0"/>
          </a:p>
        </p:txBody>
      </p:sp>
    </p:spTree>
    <p:extLst>
      <p:ext uri="{BB962C8B-B14F-4D97-AF65-F5344CB8AC3E}">
        <p14:creationId xmlns:p14="http://schemas.microsoft.com/office/powerpoint/2010/main" val="2712298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2112797" y="6209099"/>
            <a:ext cx="1087017" cy="49479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200" kern="1200">
                <a:solidFill>
                  <a:schemeClr val="tx1"/>
                </a:solidFill>
                <a:latin typeface="Century Gothic" panose="020B0502020202020204" pitchFamily="34" charset="0"/>
                <a:ea typeface="+mj-ea"/>
                <a:cs typeface="+mj-cs"/>
              </a:defRPr>
            </a:lvl1pPr>
          </a:lstStyle>
          <a:p>
            <a:pPr algn="ctr"/>
            <a:r>
              <a:rPr lang="en-AU" sz="2000" b="1" dirty="0" smtClean="0">
                <a:solidFill>
                  <a:srgbClr val="373737"/>
                </a:solidFill>
                <a:latin typeface="Calibri" panose="020F0502020204030204"/>
                <a:cs typeface="Arial" panose="020B0604020202020204" pitchFamily="34" charset="0"/>
              </a:rPr>
              <a:t>Day 1</a:t>
            </a:r>
            <a:endParaRPr lang="en-AU" sz="2000" b="1" dirty="0">
              <a:solidFill>
                <a:srgbClr val="373737"/>
              </a:solidFill>
              <a:latin typeface="Calibri" panose="020F0502020204030204"/>
              <a:cs typeface="Arial" panose="020B0604020202020204" pitchFamily="34" charset="0"/>
            </a:endParaRPr>
          </a:p>
        </p:txBody>
      </p:sp>
      <p:sp>
        <p:nvSpPr>
          <p:cNvPr id="32" name="Title 1"/>
          <p:cNvSpPr txBox="1">
            <a:spLocks/>
          </p:cNvSpPr>
          <p:nvPr/>
        </p:nvSpPr>
        <p:spPr>
          <a:xfrm>
            <a:off x="4505213" y="6209099"/>
            <a:ext cx="1087017" cy="494795"/>
          </a:xfrm>
          <a:prstGeom prst="rect">
            <a:avLst/>
          </a:prstGeom>
        </p:spPr>
        <p:txBody>
          <a:bodyPr vert="horz" lIns="91440" tIns="45720" rIns="91440" bIns="45720" rtlCol="0" anchor="t">
            <a:normAutofit/>
          </a:bodyPr>
          <a:lstStyle>
            <a:defPPr>
              <a:defRPr lang="en-US"/>
            </a:defPPr>
            <a:lvl1pPr algn="ctr">
              <a:lnSpc>
                <a:spcPct val="90000"/>
              </a:lnSpc>
              <a:spcBef>
                <a:spcPct val="0"/>
              </a:spcBef>
              <a:buNone/>
              <a:defRPr sz="2800" b="1">
                <a:solidFill>
                  <a:srgbClr val="373737"/>
                </a:solidFill>
                <a:latin typeface="Calibri" panose="020F0502020204030204"/>
                <a:ea typeface="+mj-ea"/>
                <a:cs typeface="Arial" panose="020B0604020202020204" pitchFamily="34" charset="0"/>
              </a:defRPr>
            </a:lvl1pPr>
          </a:lstStyle>
          <a:p>
            <a:r>
              <a:rPr lang="en-AU" sz="2000" dirty="0">
                <a:solidFill>
                  <a:schemeClr val="bg1">
                    <a:lumMod val="75000"/>
                  </a:schemeClr>
                </a:solidFill>
              </a:rPr>
              <a:t>Day 2</a:t>
            </a:r>
          </a:p>
        </p:txBody>
      </p:sp>
      <p:cxnSp>
        <p:nvCxnSpPr>
          <p:cNvPr id="35" name="Elbow Connector 34"/>
          <p:cNvCxnSpPr/>
          <p:nvPr/>
        </p:nvCxnSpPr>
        <p:spPr>
          <a:xfrm rot="16200000" flipH="1">
            <a:off x="5059708" y="4511326"/>
            <a:ext cx="12700" cy="2676760"/>
          </a:xfrm>
          <a:prstGeom prst="bentConnector3">
            <a:avLst>
              <a:gd name="adj1" fmla="val 180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Elbow Connector 38"/>
          <p:cNvCxnSpPr/>
          <p:nvPr/>
        </p:nvCxnSpPr>
        <p:spPr>
          <a:xfrm rot="16200000" flipH="1">
            <a:off x="8420554" y="3905706"/>
            <a:ext cx="12700" cy="3888000"/>
          </a:xfrm>
          <a:prstGeom prst="bentConnector3">
            <a:avLst>
              <a:gd name="adj1" fmla="val 180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Title 1"/>
          <p:cNvSpPr txBox="1">
            <a:spLocks/>
          </p:cNvSpPr>
          <p:nvPr/>
        </p:nvSpPr>
        <p:spPr>
          <a:xfrm>
            <a:off x="7574905" y="6209099"/>
            <a:ext cx="1087017" cy="494795"/>
          </a:xfrm>
          <a:prstGeom prst="rect">
            <a:avLst/>
          </a:prstGeom>
        </p:spPr>
        <p:txBody>
          <a:bodyPr vert="horz" lIns="91440" tIns="45720" rIns="91440" bIns="45720" rtlCol="0" anchor="t">
            <a:normAutofit/>
          </a:bodyPr>
          <a:lstStyle>
            <a:defPPr>
              <a:defRPr lang="en-US"/>
            </a:defPPr>
            <a:lvl1pPr algn="ctr">
              <a:lnSpc>
                <a:spcPct val="90000"/>
              </a:lnSpc>
              <a:spcBef>
                <a:spcPct val="0"/>
              </a:spcBef>
              <a:buNone/>
              <a:defRPr sz="2800" b="1">
                <a:solidFill>
                  <a:srgbClr val="373737"/>
                </a:solidFill>
                <a:latin typeface="Calibri" panose="020F0502020204030204"/>
                <a:ea typeface="+mj-ea"/>
                <a:cs typeface="Arial" panose="020B0604020202020204" pitchFamily="34" charset="0"/>
              </a:defRPr>
            </a:lvl1pPr>
          </a:lstStyle>
          <a:p>
            <a:r>
              <a:rPr lang="en-AU" sz="2000" dirty="0">
                <a:solidFill>
                  <a:schemeClr val="bg1">
                    <a:lumMod val="75000"/>
                  </a:schemeClr>
                </a:solidFill>
              </a:rPr>
              <a:t>Day 3</a:t>
            </a:r>
          </a:p>
        </p:txBody>
      </p:sp>
      <p:cxnSp>
        <p:nvCxnSpPr>
          <p:cNvPr id="11" name="Elbow Connector 10"/>
          <p:cNvCxnSpPr/>
          <p:nvPr/>
        </p:nvCxnSpPr>
        <p:spPr>
          <a:xfrm rot="16200000" flipH="1">
            <a:off x="2692486" y="4874029"/>
            <a:ext cx="12700" cy="1951353"/>
          </a:xfrm>
          <a:prstGeom prst="bentConnector3">
            <a:avLst>
              <a:gd name="adj1" fmla="val 180000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normAutofit/>
          </a:bodyPr>
          <a:lstStyle/>
          <a:p>
            <a:r>
              <a:rPr lang="en-AU" b="1" dirty="0"/>
              <a:t>The BizLab Human Centred Design </a:t>
            </a:r>
            <a:r>
              <a:rPr lang="en-AU" b="1" dirty="0" smtClean="0"/>
              <a:t>Model</a:t>
            </a:r>
            <a:endParaRPr lang="en-AU" b="1"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1151" y="1191459"/>
            <a:ext cx="8865954" cy="4685501"/>
          </a:xfrm>
          <a:prstGeom prst="rect">
            <a:avLst/>
          </a:prstGeom>
        </p:spPr>
      </p:pic>
    </p:spTree>
    <p:extLst>
      <p:ext uri="{BB962C8B-B14F-4D97-AF65-F5344CB8AC3E}">
        <p14:creationId xmlns:p14="http://schemas.microsoft.com/office/powerpoint/2010/main" val="33511149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l="15090" t="13783" r="64850" b="44579"/>
          <a:stretch/>
        </p:blipFill>
        <p:spPr>
          <a:xfrm>
            <a:off x="806231" y="3626741"/>
            <a:ext cx="4735252" cy="30715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itle 3"/>
          <p:cNvSpPr>
            <a:spLocks noGrp="1"/>
          </p:cNvSpPr>
          <p:nvPr>
            <p:ph type="title"/>
          </p:nvPr>
        </p:nvSpPr>
        <p:spPr/>
        <p:txBody>
          <a:bodyPr>
            <a:normAutofit/>
          </a:bodyPr>
          <a:lstStyle/>
          <a:p>
            <a:r>
              <a:rPr lang="en-AU" b="1" dirty="0" smtClean="0"/>
              <a:t>A wide range of similar models</a:t>
            </a:r>
            <a:endParaRPr lang="en-AU" b="1" dirty="0"/>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r="1117" b="14018"/>
          <a:stretch/>
        </p:blipFill>
        <p:spPr>
          <a:xfrm>
            <a:off x="134203" y="988870"/>
            <a:ext cx="4875226" cy="22759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44778" t="21085" r="12251" b="865"/>
          <a:stretch/>
        </p:blipFill>
        <p:spPr>
          <a:xfrm rot="16200000">
            <a:off x="7989394" y="2688115"/>
            <a:ext cx="2247441" cy="57728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9740" y="957430"/>
            <a:ext cx="5122154" cy="3329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05565" y="2332933"/>
            <a:ext cx="4305564" cy="24418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40634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b="1" dirty="0" smtClean="0"/>
              <a:t>In reality, it looks like…</a:t>
            </a:r>
            <a:endParaRPr lang="en-AU" b="1" dirty="0"/>
          </a:p>
        </p:txBody>
      </p:sp>
      <p:sp>
        <p:nvSpPr>
          <p:cNvPr id="8" name="TextBox 7"/>
          <p:cNvSpPr txBox="1"/>
          <p:nvPr/>
        </p:nvSpPr>
        <p:spPr>
          <a:xfrm>
            <a:off x="8697951" y="5545873"/>
            <a:ext cx="2631688" cy="261610"/>
          </a:xfrm>
          <a:prstGeom prst="rect">
            <a:avLst/>
          </a:prstGeom>
          <a:noFill/>
        </p:spPr>
        <p:txBody>
          <a:bodyPr wrap="square" rtlCol="0">
            <a:spAutoFit/>
          </a:bodyPr>
          <a:lstStyle/>
          <a:p>
            <a:r>
              <a:rPr lang="en-AU" sz="1100" dirty="0" smtClean="0"/>
              <a:t>Design Squiggle, by Liz Sanders</a:t>
            </a:r>
            <a:endParaRPr lang="en-AU" sz="11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6396" y="1482848"/>
            <a:ext cx="9972675" cy="3714750"/>
          </a:xfrm>
          <a:prstGeom prst="rect">
            <a:avLst/>
          </a:prstGeom>
        </p:spPr>
      </p:pic>
    </p:spTree>
    <p:extLst>
      <p:ext uri="{BB962C8B-B14F-4D97-AF65-F5344CB8AC3E}">
        <p14:creationId xmlns:p14="http://schemas.microsoft.com/office/powerpoint/2010/main" val="24478120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876" y="0"/>
            <a:ext cx="12444648" cy="6857001"/>
          </a:xfrm>
          <a:prstGeom prst="rect">
            <a:avLst/>
          </a:prstGeom>
        </p:spPr>
      </p:pic>
      <p:sp>
        <p:nvSpPr>
          <p:cNvPr id="2" name="TextBox 1"/>
          <p:cNvSpPr txBox="1"/>
          <p:nvPr/>
        </p:nvSpPr>
        <p:spPr>
          <a:xfrm>
            <a:off x="10776972" y="5850778"/>
            <a:ext cx="1040670" cy="400110"/>
          </a:xfrm>
          <a:prstGeom prst="rect">
            <a:avLst/>
          </a:prstGeom>
          <a:noFill/>
        </p:spPr>
        <p:txBody>
          <a:bodyPr wrap="none" rtlCol="0">
            <a:spAutoFit/>
          </a:bodyPr>
          <a:lstStyle/>
          <a:p>
            <a:r>
              <a:rPr lang="en-AU" sz="1000" dirty="0" smtClean="0">
                <a:solidFill>
                  <a:prstClr val="black"/>
                </a:solidFill>
              </a:rPr>
              <a:t>Brian Armstrong</a:t>
            </a:r>
          </a:p>
          <a:p>
            <a:r>
              <a:rPr lang="en-AU" sz="1000" dirty="0" smtClean="0">
                <a:solidFill>
                  <a:prstClr val="black"/>
                </a:solidFill>
              </a:rPr>
              <a:t>Coinbase</a:t>
            </a:r>
            <a:endParaRPr lang="en-AU" sz="1000" dirty="0">
              <a:solidFill>
                <a:prstClr val="black"/>
              </a:solidFill>
            </a:endParaRPr>
          </a:p>
        </p:txBody>
      </p:sp>
    </p:spTree>
    <p:extLst>
      <p:ext uri="{BB962C8B-B14F-4D97-AF65-F5344CB8AC3E}">
        <p14:creationId xmlns:p14="http://schemas.microsoft.com/office/powerpoint/2010/main" val="6242231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t="17227" b="17227"/>
          <a:stretch>
            <a:fillRect/>
          </a:stretch>
        </p:blipFill>
        <p:spPr/>
      </p:pic>
      <p:sp>
        <p:nvSpPr>
          <p:cNvPr id="3" name="Text Placeholder 2"/>
          <p:cNvSpPr>
            <a:spLocks noGrp="1"/>
          </p:cNvSpPr>
          <p:nvPr>
            <p:ph type="body" sz="quarter" idx="13"/>
          </p:nvPr>
        </p:nvSpPr>
        <p:spPr/>
        <p:txBody>
          <a:bodyPr/>
          <a:lstStyle/>
          <a:p>
            <a:r>
              <a:rPr lang="en-AU" dirty="0" smtClean="0"/>
              <a:t>Business Investment in Training</a:t>
            </a:r>
            <a:endParaRPr lang="en-AU" dirty="0"/>
          </a:p>
        </p:txBody>
      </p:sp>
      <p:sp>
        <p:nvSpPr>
          <p:cNvPr id="4" name="Text Placeholder 3"/>
          <p:cNvSpPr>
            <a:spLocks noGrp="1"/>
          </p:cNvSpPr>
          <p:nvPr>
            <p:ph type="body" sz="quarter" idx="14"/>
          </p:nvPr>
        </p:nvSpPr>
        <p:spPr>
          <a:xfrm>
            <a:off x="1235869" y="5833038"/>
            <a:ext cx="4210356" cy="491431"/>
          </a:xfrm>
        </p:spPr>
        <p:txBody>
          <a:bodyPr/>
          <a:lstStyle/>
          <a:p>
            <a:r>
              <a:rPr lang="en-AU" dirty="0"/>
              <a:t>Research </a:t>
            </a:r>
            <a:r>
              <a:rPr lang="en-AU" dirty="0" smtClean="0"/>
              <a:t>Project June 2019</a:t>
            </a:r>
            <a:endParaRPr lang="en-AU" dirty="0"/>
          </a:p>
        </p:txBody>
      </p:sp>
    </p:spTree>
    <p:extLst>
      <p:ext uri="{BB962C8B-B14F-4D97-AF65-F5344CB8AC3E}">
        <p14:creationId xmlns:p14="http://schemas.microsoft.com/office/powerpoint/2010/main" val="856636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423598" y="1032958"/>
            <a:ext cx="11576724" cy="5419622"/>
          </a:xfrm>
        </p:spPr>
        <p:txBody>
          <a:bodyPr>
            <a:noAutofit/>
          </a:bodyPr>
          <a:lstStyle/>
          <a:p>
            <a:pPr>
              <a:lnSpc>
                <a:spcPct val="100000"/>
              </a:lnSpc>
              <a:spcBef>
                <a:spcPts val="600"/>
              </a:spcBef>
              <a:spcAft>
                <a:spcPts val="600"/>
              </a:spcAft>
            </a:pPr>
            <a:r>
              <a:rPr lang="en-AU" sz="1800" b="1" i="1" dirty="0">
                <a:solidFill>
                  <a:srgbClr val="889CD7"/>
                </a:solidFill>
              </a:rPr>
              <a:t>Quantitative data available on work-related training shows a declining trend in rates of participation in training</a:t>
            </a:r>
            <a:r>
              <a:rPr lang="en-AU" sz="1800" b="1" i="1" baseline="30000" dirty="0">
                <a:solidFill>
                  <a:srgbClr val="889CD7"/>
                </a:solidFill>
              </a:rPr>
              <a:t>1</a:t>
            </a:r>
            <a:r>
              <a:rPr lang="en-AU" sz="1800" b="1" i="1" dirty="0">
                <a:solidFill>
                  <a:srgbClr val="889CD7"/>
                </a:solidFill>
              </a:rPr>
              <a:t>. </a:t>
            </a:r>
          </a:p>
          <a:p>
            <a:pPr>
              <a:lnSpc>
                <a:spcPct val="100000"/>
              </a:lnSpc>
              <a:spcBef>
                <a:spcPts val="600"/>
              </a:spcBef>
              <a:spcAft>
                <a:spcPts val="600"/>
              </a:spcAft>
            </a:pPr>
            <a:r>
              <a:rPr lang="en-AU" sz="1800" b="1" i="1" dirty="0" smtClean="0">
                <a:solidFill>
                  <a:srgbClr val="404040"/>
                </a:solidFill>
              </a:rPr>
              <a:t>Is </a:t>
            </a:r>
            <a:r>
              <a:rPr lang="en-AU" sz="1800" b="1" i="1" dirty="0">
                <a:solidFill>
                  <a:srgbClr val="404040"/>
                </a:solidFill>
              </a:rPr>
              <a:t>there a decline? </a:t>
            </a:r>
          </a:p>
          <a:p>
            <a:pPr>
              <a:lnSpc>
                <a:spcPct val="100000"/>
              </a:lnSpc>
              <a:spcBef>
                <a:spcPts val="600"/>
              </a:spcBef>
              <a:spcAft>
                <a:spcPts val="600"/>
              </a:spcAft>
            </a:pPr>
            <a:r>
              <a:rPr lang="en-AU" sz="1400" dirty="0"/>
              <a:t>The data collected in this project offers a more nuanced perspective to the ABS data. </a:t>
            </a:r>
          </a:p>
          <a:p>
            <a:pPr>
              <a:lnSpc>
                <a:spcPct val="100000"/>
              </a:lnSpc>
              <a:spcBef>
                <a:spcPts val="600"/>
              </a:spcBef>
              <a:spcAft>
                <a:spcPts val="600"/>
              </a:spcAft>
            </a:pPr>
            <a:r>
              <a:rPr lang="en-AU" sz="1600" b="1" i="1" dirty="0" smtClean="0">
                <a:solidFill>
                  <a:schemeClr val="tx1"/>
                </a:solidFill>
              </a:rPr>
              <a:t>According </a:t>
            </a:r>
            <a:r>
              <a:rPr lang="en-AU" sz="1600" b="1" i="1" dirty="0">
                <a:solidFill>
                  <a:schemeClr val="tx1"/>
                </a:solidFill>
              </a:rPr>
              <a:t>to our qualitative research the level of investment in work-related training by </a:t>
            </a:r>
            <a:r>
              <a:rPr lang="en-AU" sz="1600" b="1" i="1" dirty="0" smtClean="0">
                <a:solidFill>
                  <a:schemeClr val="tx1"/>
                </a:solidFill>
              </a:rPr>
              <a:t>businesses </a:t>
            </a:r>
            <a:r>
              <a:rPr lang="en-AU" sz="1600" b="1" i="1" dirty="0">
                <a:solidFill>
                  <a:schemeClr val="tx1"/>
                </a:solidFill>
              </a:rPr>
              <a:t>does not appear to have reduced noticeably, but it has been redirected and spent </a:t>
            </a:r>
            <a:r>
              <a:rPr lang="en-AU" sz="1600" b="1" i="1" dirty="0" smtClean="0">
                <a:solidFill>
                  <a:schemeClr val="tx1"/>
                </a:solidFill>
              </a:rPr>
              <a:t>in </a:t>
            </a:r>
            <a:r>
              <a:rPr lang="en-AU" sz="1600" b="1" i="1" dirty="0">
                <a:solidFill>
                  <a:schemeClr val="tx1"/>
                </a:solidFill>
              </a:rPr>
              <a:t>different </a:t>
            </a:r>
            <a:r>
              <a:rPr lang="en-AU" sz="1600" b="1" i="1" dirty="0" smtClean="0">
                <a:solidFill>
                  <a:schemeClr val="tx1"/>
                </a:solidFill>
              </a:rPr>
              <a:t>ways. </a:t>
            </a:r>
            <a:endParaRPr lang="en-AU" sz="1600" b="1" i="1" dirty="0">
              <a:solidFill>
                <a:schemeClr val="tx1"/>
              </a:solidFill>
            </a:endParaRPr>
          </a:p>
          <a:p>
            <a:pPr>
              <a:lnSpc>
                <a:spcPct val="100000"/>
              </a:lnSpc>
              <a:spcBef>
                <a:spcPts val="600"/>
              </a:spcBef>
              <a:spcAft>
                <a:spcPts val="600"/>
              </a:spcAft>
            </a:pPr>
            <a:endParaRPr lang="en-AU" sz="1200" b="1" dirty="0">
              <a:solidFill>
                <a:schemeClr val="tx1">
                  <a:lumMod val="75000"/>
                  <a:lumOff val="25000"/>
                </a:schemeClr>
              </a:solidFill>
            </a:endParaRPr>
          </a:p>
        </p:txBody>
      </p:sp>
      <p:sp>
        <p:nvSpPr>
          <p:cNvPr id="4" name="Text Placeholder 3"/>
          <p:cNvSpPr>
            <a:spLocks noGrp="1"/>
          </p:cNvSpPr>
          <p:nvPr>
            <p:ph type="body" sz="quarter" idx="15"/>
          </p:nvPr>
        </p:nvSpPr>
        <p:spPr/>
        <p:txBody>
          <a:bodyPr/>
          <a:lstStyle/>
          <a:p>
            <a:r>
              <a:rPr lang="en-AU" dirty="0">
                <a:solidFill>
                  <a:schemeClr val="bg1"/>
                </a:solidFill>
              </a:rPr>
              <a:t>Business Investment in </a:t>
            </a:r>
            <a:r>
              <a:rPr lang="en-AU" dirty="0" smtClean="0">
                <a:solidFill>
                  <a:schemeClr val="bg1"/>
                </a:solidFill>
              </a:rPr>
              <a:t>Training – a Case Study </a:t>
            </a:r>
            <a:endParaRPr lang="en-AU" dirty="0">
              <a:solidFill>
                <a:schemeClr val="bg1"/>
              </a:solidFill>
            </a:endParaRPr>
          </a:p>
        </p:txBody>
      </p:sp>
      <p:sp>
        <p:nvSpPr>
          <p:cNvPr id="2" name="TextBox 1"/>
          <p:cNvSpPr txBox="1"/>
          <p:nvPr/>
        </p:nvSpPr>
        <p:spPr>
          <a:xfrm>
            <a:off x="7272866" y="6517757"/>
            <a:ext cx="3556000" cy="492443"/>
          </a:xfrm>
          <a:prstGeom prst="rect">
            <a:avLst/>
          </a:prstGeom>
          <a:noFill/>
        </p:spPr>
        <p:txBody>
          <a:bodyPr wrap="square" rtlCol="0">
            <a:spAutoFit/>
          </a:bodyPr>
          <a:lstStyle/>
          <a:p>
            <a:r>
              <a:rPr lang="en-AU" sz="800" baseline="30000" dirty="0">
                <a:solidFill>
                  <a:schemeClr val="tx1">
                    <a:lumMod val="75000"/>
                    <a:lumOff val="25000"/>
                  </a:schemeClr>
                </a:solidFill>
              </a:rPr>
              <a:t>1</a:t>
            </a:r>
            <a:r>
              <a:rPr lang="en-AU" sz="800" dirty="0">
                <a:solidFill>
                  <a:schemeClr val="tx1">
                    <a:lumMod val="75000"/>
                    <a:lumOff val="25000"/>
                  </a:schemeClr>
                </a:solidFill>
              </a:rPr>
              <a:t> ABS 4234.0 Work-related Training and Adult Learning, Australia, 2016/17 </a:t>
            </a:r>
          </a:p>
          <a:p>
            <a:endParaRPr lang="en-AU" dirty="0"/>
          </a:p>
        </p:txBody>
      </p:sp>
      <p:pic>
        <p:nvPicPr>
          <p:cNvPr id="5" name="Picture Placeholder 5"/>
          <p:cNvPicPr>
            <a:picLocks noChangeAspect="1"/>
          </p:cNvPicPr>
          <p:nvPr/>
        </p:nvPicPr>
        <p:blipFill>
          <a:blip r:embed="rId3" cstate="print">
            <a:extLst>
              <a:ext uri="{28A0092B-C50C-407E-A947-70E740481C1C}">
                <a14:useLocalDpi xmlns:a14="http://schemas.microsoft.com/office/drawing/2010/main" val="0"/>
              </a:ext>
            </a:extLst>
          </a:blip>
          <a:srcRect t="9667" b="9667"/>
          <a:stretch>
            <a:fillRect/>
          </a:stretch>
        </p:blipFill>
        <p:spPr>
          <a:xfrm>
            <a:off x="539101" y="4115376"/>
            <a:ext cx="5026512" cy="2196797"/>
          </a:xfrm>
          <a:prstGeom prst="rect">
            <a:avLst/>
          </a:prstGeom>
        </p:spPr>
      </p:pic>
      <p:sp>
        <p:nvSpPr>
          <p:cNvPr id="6" name="TextBox 6"/>
          <p:cNvSpPr txBox="1"/>
          <p:nvPr/>
        </p:nvSpPr>
        <p:spPr>
          <a:xfrm>
            <a:off x="6251105" y="1032958"/>
            <a:ext cx="5599522" cy="3477875"/>
          </a:xfrm>
          <a:prstGeom prst="rect">
            <a:avLst/>
          </a:prstGeom>
          <a:noFill/>
        </p:spPr>
        <p:txBody>
          <a:bodyPr wrap="square" rtlCol="0">
            <a:spAutoFit/>
          </a:bodyPr>
          <a:lstStyle/>
          <a:p>
            <a:pPr>
              <a:spcBef>
                <a:spcPts val="600"/>
              </a:spcBef>
              <a:spcAft>
                <a:spcPts val="600"/>
              </a:spcAft>
            </a:pPr>
            <a:r>
              <a:rPr lang="en-AU" sz="1600" b="1" i="1" dirty="0">
                <a:latin typeface="Arial" panose="020B0604020202020204" pitchFamily="34" charset="0"/>
                <a:cs typeface="Arial" panose="020B0604020202020204" pitchFamily="34" charset="0"/>
              </a:rPr>
              <a:t>What we heard </a:t>
            </a:r>
            <a:r>
              <a:rPr lang="en-AU" sz="1600" b="1" i="1" dirty="0" smtClean="0">
                <a:latin typeface="Arial" panose="020B0604020202020204" pitchFamily="34" charset="0"/>
                <a:cs typeface="Arial" panose="020B0604020202020204" pitchFamily="34" charset="0"/>
              </a:rPr>
              <a:t>from businesses </a:t>
            </a:r>
            <a:r>
              <a:rPr lang="en-AU" sz="1600" b="1" i="1" dirty="0">
                <a:latin typeface="Arial" panose="020B0604020202020204" pitchFamily="34" charset="0"/>
                <a:cs typeface="Arial" panose="020B0604020202020204" pitchFamily="34" charset="0"/>
              </a:rPr>
              <a:t>is that the way they invest in skilling their staff is changing . </a:t>
            </a:r>
            <a:endParaRPr lang="en-AU" sz="1400" dirty="0">
              <a:solidFill>
                <a:srgbClr val="373737"/>
              </a:solidFill>
              <a:latin typeface="Arial" panose="020B0604020202020204" pitchFamily="34" charset="0"/>
              <a:cs typeface="Arial" panose="020B0604020202020204" pitchFamily="34" charset="0"/>
            </a:endParaRPr>
          </a:p>
          <a:p>
            <a:pPr lvl="0">
              <a:spcBef>
                <a:spcPts val="600"/>
              </a:spcBef>
              <a:spcAft>
                <a:spcPts val="600"/>
              </a:spcAft>
            </a:pPr>
            <a:r>
              <a:rPr lang="en-AU" sz="1400" dirty="0">
                <a:solidFill>
                  <a:srgbClr val="373737"/>
                </a:solidFill>
                <a:latin typeface="Arial" panose="020B0604020202020204" pitchFamily="34" charset="0"/>
                <a:cs typeface="Arial" panose="020B0604020202020204" pitchFamily="34" charset="0"/>
              </a:rPr>
              <a:t>Businesses </a:t>
            </a:r>
            <a:r>
              <a:rPr lang="en-AU" sz="1400" dirty="0" smtClean="0">
                <a:solidFill>
                  <a:srgbClr val="373737"/>
                </a:solidFill>
                <a:latin typeface="Arial" panose="020B0604020202020204" pitchFamily="34" charset="0"/>
                <a:cs typeface="Arial" panose="020B0604020202020204" pitchFamily="34" charset="0"/>
              </a:rPr>
              <a:t>are </a:t>
            </a:r>
            <a:r>
              <a:rPr lang="en-AU" sz="1400" dirty="0">
                <a:solidFill>
                  <a:srgbClr val="373737"/>
                </a:solidFill>
                <a:latin typeface="Arial" panose="020B0604020202020204" pitchFamily="34" charset="0"/>
                <a:cs typeface="Arial" panose="020B0604020202020204" pitchFamily="34" charset="0"/>
              </a:rPr>
              <a:t>investing in less formal training approaches,</a:t>
            </a:r>
            <a:r>
              <a:rPr lang="en-AU" sz="1600" dirty="0">
                <a:solidFill>
                  <a:srgbClr val="373737"/>
                </a:solidFill>
                <a:latin typeface="Arial" panose="020B0604020202020204" pitchFamily="34" charset="0"/>
                <a:cs typeface="Arial" panose="020B0604020202020204" pitchFamily="34" charset="0"/>
              </a:rPr>
              <a:t> </a:t>
            </a:r>
            <a:r>
              <a:rPr lang="en-AU" sz="1400" dirty="0">
                <a:solidFill>
                  <a:srgbClr val="373737"/>
                </a:solidFill>
                <a:latin typeface="Arial" panose="020B0604020202020204" pitchFamily="34" charset="0"/>
                <a:cs typeface="Arial" panose="020B0604020202020204" pitchFamily="34" charset="0"/>
              </a:rPr>
              <a:t>such as:</a:t>
            </a:r>
          </a:p>
          <a:p>
            <a:pPr marL="171450" lvl="0" indent="-171450">
              <a:spcBef>
                <a:spcPts val="600"/>
              </a:spcBef>
              <a:spcAft>
                <a:spcPts val="600"/>
              </a:spcAft>
              <a:buFont typeface="Arial" panose="020B0604020202020204" pitchFamily="34" charset="0"/>
              <a:buChar char="•"/>
            </a:pPr>
            <a:r>
              <a:rPr lang="en-AU" sz="1400" dirty="0">
                <a:solidFill>
                  <a:srgbClr val="373737"/>
                </a:solidFill>
                <a:latin typeface="Arial" panose="020B0604020202020204" pitchFamily="34" charset="0"/>
                <a:cs typeface="Arial" panose="020B0604020202020204" pitchFamily="34" charset="0"/>
              </a:rPr>
              <a:t>on-the-job training, </a:t>
            </a:r>
          </a:p>
          <a:p>
            <a:pPr marL="171450" lvl="0" indent="-171450">
              <a:spcBef>
                <a:spcPts val="600"/>
              </a:spcBef>
              <a:spcAft>
                <a:spcPts val="600"/>
              </a:spcAft>
              <a:buFont typeface="Arial" panose="020B0604020202020204" pitchFamily="34" charset="0"/>
              <a:buChar char="•"/>
            </a:pPr>
            <a:r>
              <a:rPr lang="en-AU" sz="1400" dirty="0">
                <a:solidFill>
                  <a:srgbClr val="373737"/>
                </a:solidFill>
                <a:latin typeface="Arial" panose="020B0604020202020204" pitchFamily="34" charset="0"/>
                <a:cs typeface="Arial" panose="020B0604020202020204" pitchFamily="34" charset="0"/>
              </a:rPr>
              <a:t>business-specific on-boarding processes (e.g. manuals, buddying and mentoring) and</a:t>
            </a:r>
          </a:p>
          <a:p>
            <a:pPr marL="171450" indent="-171450">
              <a:spcBef>
                <a:spcPts val="600"/>
              </a:spcBef>
              <a:spcAft>
                <a:spcPts val="600"/>
              </a:spcAft>
              <a:buFont typeface="Arial" panose="020B0604020202020204" pitchFamily="34" charset="0"/>
              <a:buChar char="•"/>
            </a:pPr>
            <a:r>
              <a:rPr lang="en-AU" sz="1400" dirty="0">
                <a:solidFill>
                  <a:srgbClr val="373737"/>
                </a:solidFill>
                <a:latin typeface="Arial" panose="020B0604020202020204" pitchFamily="34" charset="0"/>
                <a:cs typeface="Arial" panose="020B0604020202020204" pitchFamily="34" charset="0"/>
              </a:rPr>
              <a:t> the development of bespoke, in-house </a:t>
            </a:r>
            <a:r>
              <a:rPr lang="en-AU" sz="1400" dirty="0" smtClean="0">
                <a:solidFill>
                  <a:srgbClr val="373737"/>
                </a:solidFill>
                <a:latin typeface="Arial" panose="020B0604020202020204" pitchFamily="34" charset="0"/>
                <a:cs typeface="Arial" panose="020B0604020202020204" pitchFamily="34" charset="0"/>
              </a:rPr>
              <a:t>training</a:t>
            </a:r>
            <a:endParaRPr lang="en-AU" sz="1400" dirty="0">
              <a:solidFill>
                <a:srgbClr val="373737"/>
              </a:solidFill>
              <a:latin typeface="Arial" panose="020B0604020202020204" pitchFamily="34" charset="0"/>
              <a:cs typeface="Arial" panose="020B0604020202020204" pitchFamily="34" charset="0"/>
            </a:endParaRPr>
          </a:p>
          <a:p>
            <a:pPr marL="628650" lvl="1" indent="-171450">
              <a:spcBef>
                <a:spcPts val="600"/>
              </a:spcBef>
              <a:spcAft>
                <a:spcPts val="600"/>
              </a:spcAft>
              <a:buFont typeface="Arial" panose="020B0604020202020204" pitchFamily="34" charset="0"/>
              <a:buChar char="•"/>
            </a:pPr>
            <a:r>
              <a:rPr lang="en-AU" sz="1400" dirty="0">
                <a:solidFill>
                  <a:srgbClr val="373737"/>
                </a:solidFill>
                <a:latin typeface="Arial" panose="020B0604020202020204" pitchFamily="34" charset="0"/>
                <a:cs typeface="Arial" panose="020B0604020202020204" pitchFamily="34" charset="0"/>
              </a:rPr>
              <a:t>offering shorter and more flexible options</a:t>
            </a:r>
          </a:p>
          <a:p>
            <a:pPr marL="628650" lvl="1" indent="-171450">
              <a:spcBef>
                <a:spcPts val="600"/>
              </a:spcBef>
              <a:spcAft>
                <a:spcPts val="600"/>
              </a:spcAft>
              <a:buFont typeface="Arial" panose="020B0604020202020204" pitchFamily="34" charset="0"/>
              <a:buChar char="•"/>
            </a:pPr>
            <a:r>
              <a:rPr lang="en-AU" sz="1400" dirty="0">
                <a:solidFill>
                  <a:srgbClr val="373737"/>
                </a:solidFill>
                <a:latin typeface="Arial" panose="020B0604020202020204" pitchFamily="34" charset="0"/>
                <a:cs typeface="Arial" panose="020B0604020202020204" pitchFamily="34" charset="0"/>
              </a:rPr>
              <a:t>ensuring quality and suitable content over which better meet their </a:t>
            </a:r>
            <a:r>
              <a:rPr lang="en-AU" sz="1400" dirty="0" smtClean="0">
                <a:solidFill>
                  <a:srgbClr val="373737"/>
                </a:solidFill>
                <a:latin typeface="Arial" panose="020B0604020202020204" pitchFamily="34" charset="0"/>
                <a:cs typeface="Arial" panose="020B0604020202020204" pitchFamily="34" charset="0"/>
              </a:rPr>
              <a:t>needs.</a:t>
            </a:r>
            <a:endParaRPr lang="en-AU" sz="1400" dirty="0">
              <a:solidFill>
                <a:srgbClr val="37373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7106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2105600" y="-24402"/>
            <a:ext cx="9257365" cy="967782"/>
          </a:xfrm>
        </p:spPr>
        <p:txBody>
          <a:bodyPr/>
          <a:lstStyle/>
          <a:p>
            <a:r>
              <a:rPr lang="en-US" dirty="0" smtClean="0">
                <a:solidFill>
                  <a:schemeClr val="bg1"/>
                </a:solidFill>
              </a:rPr>
              <a:t>What we found from field research</a:t>
            </a:r>
            <a:endParaRPr lang="en-AU" dirty="0" smtClean="0">
              <a:solidFill>
                <a:schemeClr val="bg1"/>
              </a:solidFill>
            </a:endParaRPr>
          </a:p>
          <a:p>
            <a:r>
              <a:rPr lang="en-US" sz="1800" b="0" dirty="0">
                <a:solidFill>
                  <a:schemeClr val="bg1"/>
                </a:solidFill>
              </a:rPr>
              <a:t>Personas</a:t>
            </a:r>
            <a:endParaRPr lang="en-AU" sz="1800" b="0" dirty="0"/>
          </a:p>
        </p:txBody>
      </p:sp>
      <p:grpSp>
        <p:nvGrpSpPr>
          <p:cNvPr id="7" name="Group 2"/>
          <p:cNvGrpSpPr/>
          <p:nvPr/>
        </p:nvGrpSpPr>
        <p:grpSpPr>
          <a:xfrm flipH="1">
            <a:off x="4901368" y="2881101"/>
            <a:ext cx="5788987" cy="882572"/>
            <a:chOff x="466597" y="1752099"/>
            <a:chExt cx="10882604" cy="1659129"/>
          </a:xfrm>
        </p:grpSpPr>
        <p:sp>
          <p:nvSpPr>
            <p:cNvPr id="8" name="Oval 4"/>
            <p:cNvSpPr/>
            <p:nvPr/>
          </p:nvSpPr>
          <p:spPr>
            <a:xfrm>
              <a:off x="466597" y="1766471"/>
              <a:ext cx="1602047" cy="1602046"/>
            </a:xfrm>
            <a:prstGeom prst="ellipse">
              <a:avLst/>
            </a:prstGeom>
            <a:blipFill>
              <a:blip r:embed="rId3"/>
              <a:srcRect/>
              <a:stretch>
                <a:fillRect l="-10111" t="-5747" r="-6780" b="-62412"/>
              </a:stretch>
            </a:blipFill>
            <a:ln w="50800">
              <a:solidFill>
                <a:srgbClr val="4B82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9" name="Oval 5"/>
            <p:cNvSpPr/>
            <p:nvPr/>
          </p:nvSpPr>
          <p:spPr>
            <a:xfrm>
              <a:off x="2961147" y="1766470"/>
              <a:ext cx="1602047" cy="1602047"/>
            </a:xfrm>
            <a:prstGeom prst="ellipse">
              <a:avLst/>
            </a:prstGeom>
            <a:blipFill>
              <a:blip r:embed="rId4"/>
              <a:srcRect/>
              <a:stretch>
                <a:fillRect l="-37155" t="782" r="-8446" b="782"/>
              </a:stretch>
            </a:blipFill>
            <a:ln w="53975">
              <a:solidFill>
                <a:srgbClr val="F69E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10" name="Oval 22"/>
            <p:cNvSpPr/>
            <p:nvPr/>
          </p:nvSpPr>
          <p:spPr>
            <a:xfrm>
              <a:off x="5245578" y="1752099"/>
              <a:ext cx="1602047" cy="1602047"/>
            </a:xfrm>
            <a:prstGeom prst="ellipse">
              <a:avLst/>
            </a:prstGeom>
            <a:blipFill>
              <a:blip r:embed="rId5"/>
              <a:srcRect/>
              <a:stretch>
                <a:fillRect l="-105855" t="-5001" r="-44333" b="-61666"/>
              </a:stretch>
            </a:blipFill>
            <a:ln w="53975">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11" name="Oval 87"/>
            <p:cNvSpPr/>
            <p:nvPr/>
          </p:nvSpPr>
          <p:spPr>
            <a:xfrm>
              <a:off x="7527875" y="1809181"/>
              <a:ext cx="1602047" cy="1602047"/>
            </a:xfrm>
            <a:prstGeom prst="ellipse">
              <a:avLst/>
            </a:prstGeom>
            <a:blipFill>
              <a:blip r:embed="rId6"/>
              <a:srcRect/>
              <a:stretch>
                <a:fillRect l="-101754" t="-23826" r="-97652" b="-81246"/>
              </a:stretch>
            </a:blipFill>
            <a:ln w="53975">
              <a:solidFill>
                <a:srgbClr val="397C3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12" name="Oval 88"/>
            <p:cNvSpPr/>
            <p:nvPr/>
          </p:nvSpPr>
          <p:spPr>
            <a:xfrm>
              <a:off x="9747154" y="1766470"/>
              <a:ext cx="1602047" cy="1602047"/>
            </a:xfrm>
            <a:prstGeom prst="ellipse">
              <a:avLst/>
            </a:prstGeom>
            <a:blipFill>
              <a:blip r:embed="rId7"/>
              <a:srcRect/>
              <a:stretch>
                <a:fillRect l="-32029" t="-27182" r="-56637" b="-39486"/>
              </a:stretch>
            </a:blipFill>
            <a:ln w="53975">
              <a:solidFill>
                <a:srgbClr val="4C6A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grpSp>
      <p:sp>
        <p:nvSpPr>
          <p:cNvPr id="13" name="TextBox 12"/>
          <p:cNvSpPr txBox="1"/>
          <p:nvPr/>
        </p:nvSpPr>
        <p:spPr>
          <a:xfrm>
            <a:off x="8276828" y="2441081"/>
            <a:ext cx="1426328" cy="442557"/>
          </a:xfrm>
          <a:prstGeom prst="rect">
            <a:avLst/>
          </a:prstGeom>
          <a:noFill/>
        </p:spPr>
        <p:txBody>
          <a:bodyPr wrap="square" rtlCol="0">
            <a:spAutoFit/>
          </a:bodyPr>
          <a:lstStyle/>
          <a:p>
            <a:pPr algn="ctr"/>
            <a:r>
              <a:rPr lang="en-AU" sz="1138" b="1" dirty="0">
                <a:solidFill>
                  <a:srgbClr val="F69E18"/>
                </a:solidFill>
              </a:rPr>
              <a:t>Sahil: </a:t>
            </a:r>
          </a:p>
          <a:p>
            <a:pPr algn="ctr"/>
            <a:r>
              <a:rPr lang="en-AU" sz="1138" b="1" dirty="0">
                <a:solidFill>
                  <a:srgbClr val="F69E18"/>
                </a:solidFill>
              </a:rPr>
              <a:t>Smooth sailing</a:t>
            </a:r>
          </a:p>
        </p:txBody>
      </p:sp>
      <p:sp>
        <p:nvSpPr>
          <p:cNvPr id="14" name="TextBox 13"/>
          <p:cNvSpPr txBox="1"/>
          <p:nvPr/>
        </p:nvSpPr>
        <p:spPr>
          <a:xfrm>
            <a:off x="7010574" y="2441081"/>
            <a:ext cx="1472083" cy="442557"/>
          </a:xfrm>
          <a:prstGeom prst="rect">
            <a:avLst/>
          </a:prstGeom>
          <a:noFill/>
        </p:spPr>
        <p:txBody>
          <a:bodyPr wrap="square" rtlCol="0">
            <a:spAutoFit/>
          </a:bodyPr>
          <a:lstStyle/>
          <a:p>
            <a:pPr algn="ctr"/>
            <a:r>
              <a:rPr lang="en-AU" sz="1138" b="1" dirty="0">
                <a:solidFill>
                  <a:srgbClr val="C3485B"/>
                </a:solidFill>
              </a:rPr>
              <a:t>Gino: </a:t>
            </a:r>
          </a:p>
          <a:p>
            <a:pPr algn="ctr"/>
            <a:r>
              <a:rPr lang="en-AU" sz="1138" b="1" dirty="0">
                <a:solidFill>
                  <a:srgbClr val="C3485B"/>
                </a:solidFill>
              </a:rPr>
              <a:t>Good intentions</a:t>
            </a:r>
          </a:p>
        </p:txBody>
      </p:sp>
      <p:sp>
        <p:nvSpPr>
          <p:cNvPr id="15" name="TextBox 14"/>
          <p:cNvSpPr txBox="1"/>
          <p:nvPr/>
        </p:nvSpPr>
        <p:spPr>
          <a:xfrm>
            <a:off x="5794123" y="2441081"/>
            <a:ext cx="1426328" cy="442557"/>
          </a:xfrm>
          <a:prstGeom prst="rect">
            <a:avLst/>
          </a:prstGeom>
          <a:noFill/>
        </p:spPr>
        <p:txBody>
          <a:bodyPr wrap="square" rtlCol="0">
            <a:spAutoFit/>
          </a:bodyPr>
          <a:lstStyle/>
          <a:p>
            <a:pPr algn="ctr"/>
            <a:r>
              <a:rPr lang="en-AU" sz="1138" b="1" dirty="0">
                <a:solidFill>
                  <a:srgbClr val="397C30"/>
                </a:solidFill>
              </a:rPr>
              <a:t>Sally: </a:t>
            </a:r>
          </a:p>
          <a:p>
            <a:pPr algn="ctr"/>
            <a:r>
              <a:rPr lang="en-AU" sz="1138" b="1" dirty="0">
                <a:solidFill>
                  <a:srgbClr val="397C30"/>
                </a:solidFill>
              </a:rPr>
              <a:t>Set and forget</a:t>
            </a:r>
          </a:p>
        </p:txBody>
      </p:sp>
      <p:sp>
        <p:nvSpPr>
          <p:cNvPr id="16" name="TextBox 15"/>
          <p:cNvSpPr txBox="1"/>
          <p:nvPr/>
        </p:nvSpPr>
        <p:spPr>
          <a:xfrm>
            <a:off x="4940437" y="2441081"/>
            <a:ext cx="855069" cy="442557"/>
          </a:xfrm>
          <a:prstGeom prst="rect">
            <a:avLst/>
          </a:prstGeom>
          <a:noFill/>
        </p:spPr>
        <p:txBody>
          <a:bodyPr wrap="square" rtlCol="0">
            <a:spAutoFit/>
          </a:bodyPr>
          <a:lstStyle/>
          <a:p>
            <a:pPr algn="ctr"/>
            <a:r>
              <a:rPr lang="en-AU" sz="1138" b="1" dirty="0">
                <a:solidFill>
                  <a:srgbClr val="4C6AC3"/>
                </a:solidFill>
              </a:rPr>
              <a:t>Simon: Survivor</a:t>
            </a:r>
          </a:p>
        </p:txBody>
      </p:sp>
      <p:sp>
        <p:nvSpPr>
          <p:cNvPr id="17" name="TextBox 16"/>
          <p:cNvSpPr txBox="1"/>
          <p:nvPr/>
        </p:nvSpPr>
        <p:spPr>
          <a:xfrm>
            <a:off x="9539037" y="2441081"/>
            <a:ext cx="1426328" cy="442557"/>
          </a:xfrm>
          <a:prstGeom prst="rect">
            <a:avLst/>
          </a:prstGeom>
          <a:noFill/>
        </p:spPr>
        <p:txBody>
          <a:bodyPr wrap="square" rtlCol="0">
            <a:spAutoFit/>
          </a:bodyPr>
          <a:lstStyle/>
          <a:p>
            <a:pPr algn="ctr"/>
            <a:r>
              <a:rPr lang="en-AU" sz="1138" b="1" dirty="0">
                <a:solidFill>
                  <a:srgbClr val="4B829B"/>
                </a:solidFill>
              </a:rPr>
              <a:t>Fiona: </a:t>
            </a:r>
          </a:p>
          <a:p>
            <a:pPr algn="ctr"/>
            <a:r>
              <a:rPr lang="en-AU" sz="1138" b="1" dirty="0">
                <a:solidFill>
                  <a:srgbClr val="4B829B"/>
                </a:solidFill>
              </a:rPr>
              <a:t>Future focused</a:t>
            </a:r>
          </a:p>
        </p:txBody>
      </p:sp>
      <p:grpSp>
        <p:nvGrpSpPr>
          <p:cNvPr id="2" name="Group 131"/>
          <p:cNvGrpSpPr/>
          <p:nvPr/>
        </p:nvGrpSpPr>
        <p:grpSpPr>
          <a:xfrm>
            <a:off x="3794042" y="4036891"/>
            <a:ext cx="1337046" cy="2039269"/>
            <a:chOff x="2353448" y="3899819"/>
            <a:chExt cx="1416438" cy="2039269"/>
          </a:xfrm>
        </p:grpSpPr>
        <p:sp>
          <p:nvSpPr>
            <p:cNvPr id="18" name="Rectangle 132"/>
            <p:cNvSpPr/>
            <p:nvPr/>
          </p:nvSpPr>
          <p:spPr>
            <a:xfrm>
              <a:off x="2353448" y="3899819"/>
              <a:ext cx="1365395" cy="507831"/>
            </a:xfrm>
            <a:prstGeom prst="rect">
              <a:avLst/>
            </a:prstGeom>
          </p:spPr>
          <p:txBody>
            <a:bodyPr wrap="square">
              <a:spAutoFit/>
            </a:bodyPr>
            <a:lstStyle/>
            <a:p>
              <a:r>
                <a:rPr lang="en-AU" sz="900" b="1" dirty="0">
                  <a:solidFill>
                    <a:prstClr val="black"/>
                  </a:solidFill>
                </a:rPr>
                <a:t>Management capability and strategic planning</a:t>
              </a:r>
            </a:p>
          </p:txBody>
        </p:sp>
        <p:sp>
          <p:nvSpPr>
            <p:cNvPr id="19" name="Rectangle 139"/>
            <p:cNvSpPr/>
            <p:nvPr/>
          </p:nvSpPr>
          <p:spPr>
            <a:xfrm>
              <a:off x="2353452" y="4448937"/>
              <a:ext cx="1076612" cy="507831"/>
            </a:xfrm>
            <a:prstGeom prst="rect">
              <a:avLst/>
            </a:prstGeom>
          </p:spPr>
          <p:txBody>
            <a:bodyPr wrap="square">
              <a:spAutoFit/>
            </a:bodyPr>
            <a:lstStyle/>
            <a:p>
              <a:r>
                <a:rPr lang="en-AU" sz="900" b="1" dirty="0">
                  <a:solidFill>
                    <a:prstClr val="black"/>
                  </a:solidFill>
                </a:rPr>
                <a:t>Budget, resources and capacity</a:t>
              </a:r>
            </a:p>
          </p:txBody>
        </p:sp>
        <p:sp>
          <p:nvSpPr>
            <p:cNvPr id="20" name="Rectangle 143"/>
            <p:cNvSpPr/>
            <p:nvPr/>
          </p:nvSpPr>
          <p:spPr>
            <a:xfrm>
              <a:off x="2353448" y="5006524"/>
              <a:ext cx="1416438" cy="507831"/>
            </a:xfrm>
            <a:prstGeom prst="rect">
              <a:avLst/>
            </a:prstGeom>
          </p:spPr>
          <p:txBody>
            <a:bodyPr wrap="square">
              <a:spAutoFit/>
            </a:bodyPr>
            <a:lstStyle/>
            <a:p>
              <a:r>
                <a:rPr lang="en-AU" sz="900" b="1" dirty="0">
                  <a:solidFill>
                    <a:prstClr val="black"/>
                  </a:solidFill>
                </a:rPr>
                <a:t>Culture and commitment </a:t>
              </a:r>
            </a:p>
            <a:p>
              <a:r>
                <a:rPr lang="en-AU" sz="900" b="1" dirty="0">
                  <a:solidFill>
                    <a:prstClr val="black"/>
                  </a:solidFill>
                </a:rPr>
                <a:t>to training</a:t>
              </a:r>
            </a:p>
          </p:txBody>
        </p:sp>
        <p:sp>
          <p:nvSpPr>
            <p:cNvPr id="21" name="Rectangle 144"/>
            <p:cNvSpPr/>
            <p:nvPr/>
          </p:nvSpPr>
          <p:spPr>
            <a:xfrm>
              <a:off x="2353448" y="5569756"/>
              <a:ext cx="1314640" cy="369332"/>
            </a:xfrm>
            <a:prstGeom prst="rect">
              <a:avLst/>
            </a:prstGeom>
          </p:spPr>
          <p:txBody>
            <a:bodyPr wrap="square">
              <a:spAutoFit/>
            </a:bodyPr>
            <a:lstStyle/>
            <a:p>
              <a:r>
                <a:rPr lang="en-AU" sz="900" b="1" dirty="0">
                  <a:solidFill>
                    <a:prstClr val="black"/>
                  </a:solidFill>
                </a:rPr>
                <a:t>Satisfaction with current training</a:t>
              </a:r>
            </a:p>
          </p:txBody>
        </p:sp>
      </p:grpSp>
      <p:sp>
        <p:nvSpPr>
          <p:cNvPr id="22" name="Rectangle 21"/>
          <p:cNvSpPr/>
          <p:nvPr/>
        </p:nvSpPr>
        <p:spPr>
          <a:xfrm>
            <a:off x="4992232" y="4058231"/>
            <a:ext cx="350076" cy="110445"/>
          </a:xfrm>
          <a:prstGeom prst="rect">
            <a:avLst/>
          </a:prstGeom>
          <a:solidFill>
            <a:srgbClr val="4C6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srgbClr val="C3485B"/>
              </a:solidFill>
            </a:endParaRPr>
          </a:p>
        </p:txBody>
      </p:sp>
      <p:sp>
        <p:nvSpPr>
          <p:cNvPr id="24" name="Rectangle 23"/>
          <p:cNvSpPr/>
          <p:nvPr/>
        </p:nvSpPr>
        <p:spPr>
          <a:xfrm>
            <a:off x="6159014" y="4186937"/>
            <a:ext cx="1013504" cy="93766"/>
          </a:xfrm>
          <a:prstGeom prst="rect">
            <a:avLst/>
          </a:prstGeom>
          <a:solidFill>
            <a:srgbClr val="397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26" name="Rectangle 25"/>
          <p:cNvSpPr/>
          <p:nvPr/>
        </p:nvSpPr>
        <p:spPr>
          <a:xfrm>
            <a:off x="8767207" y="4187145"/>
            <a:ext cx="825353" cy="104410"/>
          </a:xfrm>
          <a:prstGeom prst="rect">
            <a:avLst/>
          </a:prstGeom>
          <a:solidFill>
            <a:srgbClr val="F69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27" name="Rectangle 26"/>
          <p:cNvSpPr/>
          <p:nvPr/>
        </p:nvSpPr>
        <p:spPr>
          <a:xfrm>
            <a:off x="10170994" y="4039212"/>
            <a:ext cx="413749" cy="128689"/>
          </a:xfrm>
          <a:prstGeom prst="rect">
            <a:avLst/>
          </a:prstGeom>
          <a:solidFill>
            <a:srgbClr val="4B8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28" name="Rectangle 27"/>
          <p:cNvSpPr/>
          <p:nvPr/>
        </p:nvSpPr>
        <p:spPr>
          <a:xfrm>
            <a:off x="4992606" y="4647446"/>
            <a:ext cx="642046" cy="91050"/>
          </a:xfrm>
          <a:prstGeom prst="rect">
            <a:avLst/>
          </a:prstGeom>
          <a:solidFill>
            <a:srgbClr val="4C6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29" name="Rectangle 28"/>
          <p:cNvSpPr/>
          <p:nvPr/>
        </p:nvSpPr>
        <p:spPr>
          <a:xfrm>
            <a:off x="5701956" y="4738496"/>
            <a:ext cx="806894" cy="125664"/>
          </a:xfrm>
          <a:prstGeom prst="rect">
            <a:avLst/>
          </a:prstGeom>
          <a:solidFill>
            <a:srgbClr val="397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srgbClr val="397C30"/>
              </a:solidFill>
            </a:endParaRPr>
          </a:p>
        </p:txBody>
      </p:sp>
      <p:sp>
        <p:nvSpPr>
          <p:cNvPr id="30" name="Rectangle 29"/>
          <p:cNvSpPr/>
          <p:nvPr/>
        </p:nvSpPr>
        <p:spPr>
          <a:xfrm>
            <a:off x="6287027" y="4862938"/>
            <a:ext cx="663181" cy="118509"/>
          </a:xfrm>
          <a:prstGeom prst="rect">
            <a:avLst/>
          </a:prstGeom>
          <a:solidFill>
            <a:srgbClr val="C34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31" name="Rectangle 30"/>
          <p:cNvSpPr/>
          <p:nvPr/>
        </p:nvSpPr>
        <p:spPr>
          <a:xfrm>
            <a:off x="8656093" y="4637340"/>
            <a:ext cx="502218" cy="103274"/>
          </a:xfrm>
          <a:prstGeom prst="rect">
            <a:avLst/>
          </a:prstGeom>
          <a:solidFill>
            <a:srgbClr val="F69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32" name="Rectangle 31"/>
          <p:cNvSpPr/>
          <p:nvPr/>
        </p:nvSpPr>
        <p:spPr>
          <a:xfrm>
            <a:off x="10174806" y="5327917"/>
            <a:ext cx="409936" cy="118943"/>
          </a:xfrm>
          <a:prstGeom prst="rect">
            <a:avLst/>
          </a:prstGeom>
          <a:solidFill>
            <a:srgbClr val="4B8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33" name="Rectangle 32"/>
          <p:cNvSpPr/>
          <p:nvPr/>
        </p:nvSpPr>
        <p:spPr>
          <a:xfrm>
            <a:off x="5448652" y="5200727"/>
            <a:ext cx="556888" cy="114879"/>
          </a:xfrm>
          <a:prstGeom prst="rect">
            <a:avLst/>
          </a:prstGeom>
          <a:solidFill>
            <a:srgbClr val="4C6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34" name="Rectangle 33"/>
          <p:cNvSpPr/>
          <p:nvPr/>
        </p:nvSpPr>
        <p:spPr>
          <a:xfrm>
            <a:off x="5981220" y="5323104"/>
            <a:ext cx="809542" cy="105867"/>
          </a:xfrm>
          <a:prstGeom prst="rect">
            <a:avLst/>
          </a:prstGeom>
          <a:solidFill>
            <a:srgbClr val="397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35" name="Rectangle 34"/>
          <p:cNvSpPr/>
          <p:nvPr/>
        </p:nvSpPr>
        <p:spPr>
          <a:xfrm>
            <a:off x="7010573" y="5386202"/>
            <a:ext cx="736042" cy="123971"/>
          </a:xfrm>
          <a:prstGeom prst="rect">
            <a:avLst/>
          </a:prstGeom>
          <a:solidFill>
            <a:srgbClr val="C34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36" name="Rectangle 35"/>
          <p:cNvSpPr/>
          <p:nvPr/>
        </p:nvSpPr>
        <p:spPr>
          <a:xfrm>
            <a:off x="8962696" y="5191688"/>
            <a:ext cx="725332" cy="110545"/>
          </a:xfrm>
          <a:prstGeom prst="rect">
            <a:avLst/>
          </a:prstGeom>
          <a:solidFill>
            <a:srgbClr val="F69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37" name="Rectangle 36"/>
          <p:cNvSpPr/>
          <p:nvPr/>
        </p:nvSpPr>
        <p:spPr>
          <a:xfrm>
            <a:off x="10032788" y="4759475"/>
            <a:ext cx="563657" cy="102381"/>
          </a:xfrm>
          <a:prstGeom prst="rect">
            <a:avLst/>
          </a:prstGeom>
          <a:solidFill>
            <a:srgbClr val="4B8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38" name="Rectangle 37"/>
          <p:cNvSpPr/>
          <p:nvPr/>
        </p:nvSpPr>
        <p:spPr>
          <a:xfrm>
            <a:off x="5001729" y="5778184"/>
            <a:ext cx="623115" cy="92875"/>
          </a:xfrm>
          <a:prstGeom prst="rect">
            <a:avLst/>
          </a:prstGeom>
          <a:solidFill>
            <a:srgbClr val="4C6A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39" name="Rectangle 38"/>
          <p:cNvSpPr/>
          <p:nvPr/>
        </p:nvSpPr>
        <p:spPr>
          <a:xfrm>
            <a:off x="6081910" y="5872249"/>
            <a:ext cx="686485" cy="116494"/>
          </a:xfrm>
          <a:prstGeom prst="rect">
            <a:avLst/>
          </a:prstGeom>
          <a:solidFill>
            <a:srgbClr val="397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40" name="Rectangle 39"/>
          <p:cNvSpPr/>
          <p:nvPr/>
        </p:nvSpPr>
        <p:spPr>
          <a:xfrm>
            <a:off x="7565252" y="5955478"/>
            <a:ext cx="711577" cy="114800"/>
          </a:xfrm>
          <a:prstGeom prst="rect">
            <a:avLst/>
          </a:prstGeom>
          <a:solidFill>
            <a:srgbClr val="C34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41" name="Rectangle 40"/>
          <p:cNvSpPr/>
          <p:nvPr/>
        </p:nvSpPr>
        <p:spPr>
          <a:xfrm>
            <a:off x="9158311" y="5672448"/>
            <a:ext cx="860326" cy="108754"/>
          </a:xfrm>
          <a:prstGeom prst="rect">
            <a:avLst/>
          </a:prstGeom>
          <a:solidFill>
            <a:srgbClr val="F69E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42" name="Rectangle 41"/>
          <p:cNvSpPr/>
          <p:nvPr/>
        </p:nvSpPr>
        <p:spPr>
          <a:xfrm>
            <a:off x="10123368" y="5771306"/>
            <a:ext cx="473076" cy="111424"/>
          </a:xfrm>
          <a:prstGeom prst="rect">
            <a:avLst/>
          </a:prstGeom>
          <a:solidFill>
            <a:srgbClr val="4B8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cxnSp>
        <p:nvCxnSpPr>
          <p:cNvPr id="43" name="Straight Arrow Connector 42"/>
          <p:cNvCxnSpPr/>
          <p:nvPr/>
        </p:nvCxnSpPr>
        <p:spPr>
          <a:xfrm>
            <a:off x="4860583" y="4176695"/>
            <a:ext cx="5840768" cy="0"/>
          </a:xfrm>
          <a:prstGeom prst="straightConnector1">
            <a:avLst/>
          </a:prstGeom>
          <a:ln w="25400">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4788189" y="4176698"/>
            <a:ext cx="756806" cy="230832"/>
          </a:xfrm>
          <a:prstGeom prst="rect">
            <a:avLst/>
          </a:prstGeom>
          <a:noFill/>
        </p:spPr>
        <p:txBody>
          <a:bodyPr wrap="square" rtlCol="0">
            <a:spAutoFit/>
          </a:bodyPr>
          <a:lstStyle/>
          <a:p>
            <a:r>
              <a:rPr lang="en-AU" sz="900" dirty="0">
                <a:solidFill>
                  <a:prstClr val="black"/>
                </a:solidFill>
              </a:rPr>
              <a:t>Low</a:t>
            </a:r>
            <a:endParaRPr lang="en-AU" sz="975" dirty="0">
              <a:solidFill>
                <a:prstClr val="black"/>
              </a:solidFill>
            </a:endParaRPr>
          </a:p>
        </p:txBody>
      </p:sp>
      <p:sp>
        <p:nvSpPr>
          <p:cNvPr id="45" name="TextBox 44"/>
          <p:cNvSpPr txBox="1"/>
          <p:nvPr/>
        </p:nvSpPr>
        <p:spPr>
          <a:xfrm>
            <a:off x="10348995" y="4194164"/>
            <a:ext cx="756806" cy="230832"/>
          </a:xfrm>
          <a:prstGeom prst="rect">
            <a:avLst/>
          </a:prstGeom>
          <a:noFill/>
        </p:spPr>
        <p:txBody>
          <a:bodyPr wrap="square" rtlCol="0">
            <a:spAutoFit/>
          </a:bodyPr>
          <a:lstStyle/>
          <a:p>
            <a:r>
              <a:rPr lang="en-AU" sz="900" dirty="0">
                <a:solidFill>
                  <a:prstClr val="black"/>
                </a:solidFill>
              </a:rPr>
              <a:t>High</a:t>
            </a:r>
            <a:endParaRPr lang="en-AU" sz="975" dirty="0">
              <a:solidFill>
                <a:prstClr val="black"/>
              </a:solidFill>
            </a:endParaRPr>
          </a:p>
        </p:txBody>
      </p:sp>
      <p:cxnSp>
        <p:nvCxnSpPr>
          <p:cNvPr id="46" name="Straight Arrow Connector 45"/>
          <p:cNvCxnSpPr/>
          <p:nvPr/>
        </p:nvCxnSpPr>
        <p:spPr>
          <a:xfrm>
            <a:off x="4860583" y="4745694"/>
            <a:ext cx="5840768" cy="0"/>
          </a:xfrm>
          <a:prstGeom prst="straightConnector1">
            <a:avLst/>
          </a:prstGeom>
          <a:ln w="25400">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4788189" y="4754206"/>
            <a:ext cx="756806" cy="230832"/>
          </a:xfrm>
          <a:prstGeom prst="rect">
            <a:avLst/>
          </a:prstGeom>
          <a:noFill/>
        </p:spPr>
        <p:txBody>
          <a:bodyPr wrap="square" rtlCol="0">
            <a:spAutoFit/>
          </a:bodyPr>
          <a:lstStyle/>
          <a:p>
            <a:r>
              <a:rPr lang="en-AU" sz="900" dirty="0">
                <a:solidFill>
                  <a:prstClr val="black"/>
                </a:solidFill>
              </a:rPr>
              <a:t>Low</a:t>
            </a:r>
            <a:endParaRPr lang="en-AU" sz="975" dirty="0">
              <a:solidFill>
                <a:prstClr val="black"/>
              </a:solidFill>
            </a:endParaRPr>
          </a:p>
        </p:txBody>
      </p:sp>
      <p:sp>
        <p:nvSpPr>
          <p:cNvPr id="48" name="TextBox 47"/>
          <p:cNvSpPr txBox="1"/>
          <p:nvPr/>
        </p:nvSpPr>
        <p:spPr>
          <a:xfrm>
            <a:off x="10388779" y="4823961"/>
            <a:ext cx="756806" cy="230832"/>
          </a:xfrm>
          <a:prstGeom prst="rect">
            <a:avLst/>
          </a:prstGeom>
          <a:noFill/>
        </p:spPr>
        <p:txBody>
          <a:bodyPr wrap="square" rtlCol="0">
            <a:spAutoFit/>
          </a:bodyPr>
          <a:lstStyle/>
          <a:p>
            <a:r>
              <a:rPr lang="en-AU" sz="900" dirty="0">
                <a:solidFill>
                  <a:prstClr val="black"/>
                </a:solidFill>
              </a:rPr>
              <a:t>High</a:t>
            </a:r>
            <a:endParaRPr lang="en-AU" sz="975" dirty="0">
              <a:solidFill>
                <a:prstClr val="black"/>
              </a:solidFill>
            </a:endParaRPr>
          </a:p>
        </p:txBody>
      </p:sp>
      <p:cxnSp>
        <p:nvCxnSpPr>
          <p:cNvPr id="49" name="Straight Arrow Connector 48"/>
          <p:cNvCxnSpPr/>
          <p:nvPr/>
        </p:nvCxnSpPr>
        <p:spPr>
          <a:xfrm>
            <a:off x="4860583" y="5316580"/>
            <a:ext cx="5840768" cy="0"/>
          </a:xfrm>
          <a:prstGeom prst="straightConnector1">
            <a:avLst/>
          </a:prstGeom>
          <a:ln w="25400">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4788192" y="5308380"/>
            <a:ext cx="1043904" cy="230832"/>
          </a:xfrm>
          <a:prstGeom prst="rect">
            <a:avLst/>
          </a:prstGeom>
          <a:noFill/>
        </p:spPr>
        <p:txBody>
          <a:bodyPr wrap="square" rtlCol="0">
            <a:spAutoFit/>
          </a:bodyPr>
          <a:lstStyle/>
          <a:p>
            <a:r>
              <a:rPr lang="en-AU" sz="900" dirty="0">
                <a:solidFill>
                  <a:prstClr val="black"/>
                </a:solidFill>
              </a:rPr>
              <a:t>Low</a:t>
            </a:r>
            <a:endParaRPr lang="en-AU" sz="975" dirty="0">
              <a:solidFill>
                <a:prstClr val="black"/>
              </a:solidFill>
            </a:endParaRPr>
          </a:p>
        </p:txBody>
      </p:sp>
      <p:sp>
        <p:nvSpPr>
          <p:cNvPr id="51" name="TextBox 50"/>
          <p:cNvSpPr txBox="1"/>
          <p:nvPr/>
        </p:nvSpPr>
        <p:spPr>
          <a:xfrm>
            <a:off x="10348996" y="5409640"/>
            <a:ext cx="424751" cy="230832"/>
          </a:xfrm>
          <a:prstGeom prst="rect">
            <a:avLst/>
          </a:prstGeom>
          <a:noFill/>
        </p:spPr>
        <p:txBody>
          <a:bodyPr wrap="square" rtlCol="0">
            <a:spAutoFit/>
          </a:bodyPr>
          <a:lstStyle/>
          <a:p>
            <a:r>
              <a:rPr lang="en-AU" sz="900" dirty="0">
                <a:solidFill>
                  <a:prstClr val="black"/>
                </a:solidFill>
              </a:rPr>
              <a:t>High</a:t>
            </a:r>
            <a:endParaRPr lang="en-AU" sz="975" dirty="0">
              <a:solidFill>
                <a:prstClr val="black"/>
              </a:solidFill>
            </a:endParaRPr>
          </a:p>
        </p:txBody>
      </p:sp>
      <p:cxnSp>
        <p:nvCxnSpPr>
          <p:cNvPr id="52" name="Straight Arrow Connector 51"/>
          <p:cNvCxnSpPr/>
          <p:nvPr/>
        </p:nvCxnSpPr>
        <p:spPr>
          <a:xfrm>
            <a:off x="4876485" y="5880388"/>
            <a:ext cx="5840768" cy="0"/>
          </a:xfrm>
          <a:prstGeom prst="straightConnector1">
            <a:avLst/>
          </a:prstGeom>
          <a:ln w="25400">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788189" y="5880388"/>
            <a:ext cx="2958426" cy="230832"/>
          </a:xfrm>
          <a:prstGeom prst="rect">
            <a:avLst/>
          </a:prstGeom>
          <a:noFill/>
        </p:spPr>
        <p:txBody>
          <a:bodyPr wrap="square" rtlCol="0">
            <a:spAutoFit/>
          </a:bodyPr>
          <a:lstStyle/>
          <a:p>
            <a:r>
              <a:rPr lang="en-AU" sz="900" dirty="0">
                <a:solidFill>
                  <a:prstClr val="black"/>
                </a:solidFill>
              </a:rPr>
              <a:t>Not meeting needs</a:t>
            </a:r>
            <a:endParaRPr lang="en-AU" sz="975" dirty="0">
              <a:solidFill>
                <a:prstClr val="black"/>
              </a:solidFill>
            </a:endParaRPr>
          </a:p>
        </p:txBody>
      </p:sp>
      <p:sp>
        <p:nvSpPr>
          <p:cNvPr id="54" name="TextBox 53"/>
          <p:cNvSpPr txBox="1"/>
          <p:nvPr/>
        </p:nvSpPr>
        <p:spPr>
          <a:xfrm>
            <a:off x="9852976" y="5867556"/>
            <a:ext cx="1250247" cy="230832"/>
          </a:xfrm>
          <a:prstGeom prst="rect">
            <a:avLst/>
          </a:prstGeom>
          <a:noFill/>
        </p:spPr>
        <p:txBody>
          <a:bodyPr wrap="square" rtlCol="0">
            <a:spAutoFit/>
          </a:bodyPr>
          <a:lstStyle/>
          <a:p>
            <a:r>
              <a:rPr lang="en-AU" sz="900" dirty="0">
                <a:solidFill>
                  <a:prstClr val="black"/>
                </a:solidFill>
              </a:rPr>
              <a:t>Meeting needs</a:t>
            </a:r>
            <a:endParaRPr lang="en-AU" sz="975" dirty="0">
              <a:solidFill>
                <a:prstClr val="black"/>
              </a:solidFill>
            </a:endParaRPr>
          </a:p>
        </p:txBody>
      </p:sp>
      <p:sp>
        <p:nvSpPr>
          <p:cNvPr id="4" name="Rectangle 3"/>
          <p:cNvSpPr/>
          <p:nvPr/>
        </p:nvSpPr>
        <p:spPr>
          <a:xfrm>
            <a:off x="5166592" y="2330135"/>
            <a:ext cx="321750" cy="58500"/>
          </a:xfrm>
          <a:prstGeom prst="rect">
            <a:avLst/>
          </a:prstGeom>
          <a:pattFill prst="dkUpDiag">
            <a:fgClr>
              <a:schemeClr val="accent1">
                <a:lumMod val="60000"/>
                <a:lumOff val="40000"/>
              </a:schemeClr>
            </a:fgClr>
            <a:bgClr>
              <a:schemeClr val="bg1"/>
            </a:bgClr>
          </a:pattFill>
          <a:ln w="12700">
            <a:solidFill>
              <a:srgbClr val="4C6AC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56" name="Rectangle 55"/>
          <p:cNvSpPr/>
          <p:nvPr/>
        </p:nvSpPr>
        <p:spPr>
          <a:xfrm>
            <a:off x="5166592" y="2239185"/>
            <a:ext cx="321750" cy="58500"/>
          </a:xfrm>
          <a:prstGeom prst="rect">
            <a:avLst/>
          </a:prstGeom>
          <a:pattFill prst="dkUpDiag">
            <a:fgClr>
              <a:schemeClr val="accent1">
                <a:lumMod val="60000"/>
                <a:lumOff val="40000"/>
              </a:schemeClr>
            </a:fgClr>
            <a:bgClr>
              <a:schemeClr val="bg1"/>
            </a:bgClr>
          </a:pattFill>
          <a:ln w="12700">
            <a:solidFill>
              <a:srgbClr val="4C6AC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57" name="Rectangle 56"/>
          <p:cNvSpPr/>
          <p:nvPr/>
        </p:nvSpPr>
        <p:spPr>
          <a:xfrm>
            <a:off x="5166592" y="2143893"/>
            <a:ext cx="321750" cy="58500"/>
          </a:xfrm>
          <a:prstGeom prst="rect">
            <a:avLst/>
          </a:prstGeom>
          <a:pattFill prst="dkUpDiag">
            <a:fgClr>
              <a:schemeClr val="accent1">
                <a:lumMod val="60000"/>
                <a:lumOff val="40000"/>
              </a:schemeClr>
            </a:fgClr>
            <a:bgClr>
              <a:schemeClr val="bg1"/>
            </a:bgClr>
          </a:pattFill>
          <a:ln w="12700">
            <a:solidFill>
              <a:srgbClr val="4C6AC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58" name="Rectangle 57"/>
          <p:cNvSpPr/>
          <p:nvPr/>
        </p:nvSpPr>
        <p:spPr>
          <a:xfrm>
            <a:off x="6346686" y="2330135"/>
            <a:ext cx="321750" cy="58500"/>
          </a:xfrm>
          <a:prstGeom prst="rect">
            <a:avLst/>
          </a:prstGeom>
          <a:pattFill prst="dkUpDiag">
            <a:fgClr>
              <a:srgbClr val="397C30"/>
            </a:fgClr>
            <a:bgClr>
              <a:schemeClr val="bg1"/>
            </a:bgClr>
          </a:pattFill>
          <a:ln w="12700">
            <a:solidFill>
              <a:srgbClr val="397C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59" name="Rectangle 58"/>
          <p:cNvSpPr/>
          <p:nvPr/>
        </p:nvSpPr>
        <p:spPr>
          <a:xfrm>
            <a:off x="6346686" y="2239185"/>
            <a:ext cx="321750" cy="58500"/>
          </a:xfrm>
          <a:prstGeom prst="rect">
            <a:avLst/>
          </a:prstGeom>
          <a:pattFill prst="dkUpDiag">
            <a:fgClr>
              <a:srgbClr val="397C30"/>
            </a:fgClr>
            <a:bgClr>
              <a:schemeClr val="bg1"/>
            </a:bgClr>
          </a:pattFill>
          <a:ln w="12700">
            <a:solidFill>
              <a:srgbClr val="397C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60" name="Rectangle 59"/>
          <p:cNvSpPr/>
          <p:nvPr/>
        </p:nvSpPr>
        <p:spPr>
          <a:xfrm>
            <a:off x="6346686" y="2143893"/>
            <a:ext cx="321750" cy="58500"/>
          </a:xfrm>
          <a:prstGeom prst="rect">
            <a:avLst/>
          </a:prstGeom>
          <a:pattFill prst="divot">
            <a:fgClr>
              <a:srgbClr val="397C30"/>
            </a:fgClr>
            <a:bgClr>
              <a:schemeClr val="bg1"/>
            </a:bgClr>
          </a:pattFill>
          <a:ln w="12700">
            <a:solidFill>
              <a:srgbClr val="397C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61" name="Rectangle 60"/>
          <p:cNvSpPr/>
          <p:nvPr/>
        </p:nvSpPr>
        <p:spPr>
          <a:xfrm>
            <a:off x="6346686" y="2050773"/>
            <a:ext cx="321750" cy="58500"/>
          </a:xfrm>
          <a:prstGeom prst="rect">
            <a:avLst/>
          </a:prstGeom>
          <a:pattFill prst="divot">
            <a:fgClr>
              <a:srgbClr val="397C30"/>
            </a:fgClr>
            <a:bgClr>
              <a:schemeClr val="bg1"/>
            </a:bgClr>
          </a:pattFill>
          <a:ln w="12700">
            <a:solidFill>
              <a:srgbClr val="397C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62" name="Rectangle 61"/>
          <p:cNvSpPr/>
          <p:nvPr/>
        </p:nvSpPr>
        <p:spPr>
          <a:xfrm>
            <a:off x="6346686" y="1957652"/>
            <a:ext cx="321750" cy="58500"/>
          </a:xfrm>
          <a:prstGeom prst="rect">
            <a:avLst/>
          </a:prstGeom>
          <a:pattFill prst="divot">
            <a:fgClr>
              <a:srgbClr val="397C30"/>
            </a:fgClr>
            <a:bgClr>
              <a:schemeClr val="bg1"/>
            </a:bgClr>
          </a:pattFill>
          <a:ln w="12700">
            <a:solidFill>
              <a:srgbClr val="397C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63" name="Rectangle 62"/>
          <p:cNvSpPr/>
          <p:nvPr/>
        </p:nvSpPr>
        <p:spPr>
          <a:xfrm>
            <a:off x="6346686" y="1873796"/>
            <a:ext cx="321750" cy="58500"/>
          </a:xfrm>
          <a:prstGeom prst="rect">
            <a:avLst/>
          </a:prstGeom>
          <a:pattFill prst="divot">
            <a:fgClr>
              <a:srgbClr val="397C30"/>
            </a:fgClr>
            <a:bgClr>
              <a:schemeClr val="bg1"/>
            </a:bgClr>
          </a:pattFill>
          <a:ln w="12700">
            <a:solidFill>
              <a:srgbClr val="397C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64" name="Rectangle 63"/>
          <p:cNvSpPr/>
          <p:nvPr/>
        </p:nvSpPr>
        <p:spPr>
          <a:xfrm>
            <a:off x="7558810" y="1864531"/>
            <a:ext cx="321750" cy="58500"/>
          </a:xfrm>
          <a:prstGeom prst="rect">
            <a:avLst/>
          </a:prstGeom>
          <a:pattFill prst="divot">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65" name="Rectangle 64"/>
          <p:cNvSpPr/>
          <p:nvPr/>
        </p:nvSpPr>
        <p:spPr>
          <a:xfrm>
            <a:off x="7558164" y="2330135"/>
            <a:ext cx="321750" cy="58500"/>
          </a:xfrm>
          <a:prstGeom prst="rect">
            <a:avLst/>
          </a:prstGeom>
          <a:pattFill prst="dkUpDiag">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66" name="Rectangle 65"/>
          <p:cNvSpPr/>
          <p:nvPr/>
        </p:nvSpPr>
        <p:spPr>
          <a:xfrm>
            <a:off x="7558164" y="2239185"/>
            <a:ext cx="321750" cy="58500"/>
          </a:xfrm>
          <a:prstGeom prst="rect">
            <a:avLst/>
          </a:prstGeom>
          <a:pattFill prst="dkUpDiag">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67" name="Rectangle 66"/>
          <p:cNvSpPr/>
          <p:nvPr/>
        </p:nvSpPr>
        <p:spPr>
          <a:xfrm>
            <a:off x="7558164" y="2143893"/>
            <a:ext cx="321750" cy="58500"/>
          </a:xfrm>
          <a:prstGeom prst="rect">
            <a:avLst/>
          </a:prstGeom>
          <a:pattFill prst="dkUpDiag">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68" name="Rectangle 67"/>
          <p:cNvSpPr/>
          <p:nvPr/>
        </p:nvSpPr>
        <p:spPr>
          <a:xfrm>
            <a:off x="7558810" y="2050773"/>
            <a:ext cx="321750" cy="58500"/>
          </a:xfrm>
          <a:prstGeom prst="rect">
            <a:avLst/>
          </a:prstGeom>
          <a:pattFill prst="divot">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69" name="Rectangle 68"/>
          <p:cNvSpPr/>
          <p:nvPr/>
        </p:nvSpPr>
        <p:spPr>
          <a:xfrm>
            <a:off x="7558810" y="1957652"/>
            <a:ext cx="321750" cy="58500"/>
          </a:xfrm>
          <a:prstGeom prst="rect">
            <a:avLst/>
          </a:prstGeom>
          <a:pattFill prst="divot">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70" name="Rectangle 69"/>
          <p:cNvSpPr/>
          <p:nvPr/>
        </p:nvSpPr>
        <p:spPr>
          <a:xfrm>
            <a:off x="7558810" y="1771411"/>
            <a:ext cx="321750" cy="58500"/>
          </a:xfrm>
          <a:prstGeom prst="rect">
            <a:avLst/>
          </a:prstGeom>
          <a:pattFill prst="divot">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71" name="Rectangle 70"/>
          <p:cNvSpPr/>
          <p:nvPr/>
        </p:nvSpPr>
        <p:spPr>
          <a:xfrm>
            <a:off x="7558810" y="1678290"/>
            <a:ext cx="321750" cy="58500"/>
          </a:xfrm>
          <a:prstGeom prst="rect">
            <a:avLst/>
          </a:prstGeom>
          <a:pattFill prst="divot">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72" name="Rectangle 71"/>
          <p:cNvSpPr/>
          <p:nvPr/>
        </p:nvSpPr>
        <p:spPr>
          <a:xfrm>
            <a:off x="7558810" y="1585170"/>
            <a:ext cx="321750" cy="58500"/>
          </a:xfrm>
          <a:prstGeom prst="rect">
            <a:avLst/>
          </a:prstGeom>
          <a:pattFill prst="divot">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73" name="Rectangle 72"/>
          <p:cNvSpPr/>
          <p:nvPr/>
        </p:nvSpPr>
        <p:spPr>
          <a:xfrm>
            <a:off x="7558164" y="1492049"/>
            <a:ext cx="321750" cy="58500"/>
          </a:xfrm>
          <a:prstGeom prst="rect">
            <a:avLst/>
          </a:prstGeom>
          <a:pattFill prst="pct90">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74" name="Rectangle 73"/>
          <p:cNvSpPr/>
          <p:nvPr/>
        </p:nvSpPr>
        <p:spPr>
          <a:xfrm>
            <a:off x="7558164" y="1305808"/>
            <a:ext cx="321750" cy="58500"/>
          </a:xfrm>
          <a:prstGeom prst="rect">
            <a:avLst/>
          </a:prstGeom>
          <a:pattFill prst="pct90">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75" name="Rectangle 74"/>
          <p:cNvSpPr/>
          <p:nvPr/>
        </p:nvSpPr>
        <p:spPr>
          <a:xfrm>
            <a:off x="7558164" y="1398928"/>
            <a:ext cx="321750" cy="58500"/>
          </a:xfrm>
          <a:prstGeom prst="rect">
            <a:avLst/>
          </a:prstGeom>
          <a:pattFill prst="pct90">
            <a:fgClr>
              <a:srgbClr val="C3485B"/>
            </a:fgClr>
            <a:bgClr>
              <a:schemeClr val="bg1"/>
            </a:bgClr>
          </a:pattFill>
          <a:ln w="12700">
            <a:solidFill>
              <a:srgbClr val="C3485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76" name="Rectangle 75"/>
          <p:cNvSpPr/>
          <p:nvPr/>
        </p:nvSpPr>
        <p:spPr>
          <a:xfrm>
            <a:off x="8836561" y="2143893"/>
            <a:ext cx="321750" cy="58500"/>
          </a:xfrm>
          <a:prstGeom prst="rect">
            <a:avLst/>
          </a:prstGeom>
          <a:pattFill prst="pct90">
            <a:fgClr>
              <a:schemeClr val="accent3"/>
            </a:fgClr>
            <a:bgClr>
              <a:schemeClr val="bg1"/>
            </a:bgClr>
          </a:patt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77" name="Rectangle 76"/>
          <p:cNvSpPr/>
          <p:nvPr/>
        </p:nvSpPr>
        <p:spPr>
          <a:xfrm>
            <a:off x="8836561" y="1957652"/>
            <a:ext cx="321750" cy="58500"/>
          </a:xfrm>
          <a:prstGeom prst="rect">
            <a:avLst/>
          </a:prstGeom>
          <a:pattFill prst="pct90">
            <a:fgClr>
              <a:schemeClr val="accent3"/>
            </a:fgClr>
            <a:bgClr>
              <a:schemeClr val="bg1"/>
            </a:bgClr>
          </a:patt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78" name="Rectangle 77"/>
          <p:cNvSpPr/>
          <p:nvPr/>
        </p:nvSpPr>
        <p:spPr>
          <a:xfrm>
            <a:off x="8836561" y="2050773"/>
            <a:ext cx="321750" cy="58500"/>
          </a:xfrm>
          <a:prstGeom prst="rect">
            <a:avLst/>
          </a:prstGeom>
          <a:pattFill prst="pct90">
            <a:fgClr>
              <a:schemeClr val="accent3"/>
            </a:fgClr>
            <a:bgClr>
              <a:schemeClr val="bg1"/>
            </a:bgClr>
          </a:patt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79" name="Rectangle 78"/>
          <p:cNvSpPr/>
          <p:nvPr/>
        </p:nvSpPr>
        <p:spPr>
          <a:xfrm>
            <a:off x="8836561" y="1864531"/>
            <a:ext cx="321750" cy="58500"/>
          </a:xfrm>
          <a:prstGeom prst="rect">
            <a:avLst/>
          </a:prstGeom>
          <a:pattFill prst="pct90">
            <a:fgClr>
              <a:schemeClr val="accent3"/>
            </a:fgClr>
            <a:bgClr>
              <a:schemeClr val="bg1"/>
            </a:bgClr>
          </a:patt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80" name="Rectangle 79"/>
          <p:cNvSpPr/>
          <p:nvPr/>
        </p:nvSpPr>
        <p:spPr>
          <a:xfrm>
            <a:off x="8836561" y="2330135"/>
            <a:ext cx="321750" cy="58500"/>
          </a:xfrm>
          <a:prstGeom prst="rect">
            <a:avLst/>
          </a:prstGeom>
          <a:pattFill prst="divot">
            <a:fgClr>
              <a:schemeClr val="accent3"/>
            </a:fgClr>
            <a:bgClr>
              <a:schemeClr val="bg1"/>
            </a:bgClr>
          </a:patt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81" name="Rectangle 80"/>
          <p:cNvSpPr/>
          <p:nvPr/>
        </p:nvSpPr>
        <p:spPr>
          <a:xfrm>
            <a:off x="8836561" y="2239185"/>
            <a:ext cx="321750" cy="58500"/>
          </a:xfrm>
          <a:prstGeom prst="rect">
            <a:avLst/>
          </a:prstGeom>
          <a:pattFill prst="divot">
            <a:fgClr>
              <a:schemeClr val="accent3"/>
            </a:fgClr>
            <a:bgClr>
              <a:schemeClr val="bg1"/>
            </a:bgClr>
          </a:patt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82" name="Rectangle 81"/>
          <p:cNvSpPr/>
          <p:nvPr/>
        </p:nvSpPr>
        <p:spPr>
          <a:xfrm>
            <a:off x="10102993" y="2330135"/>
            <a:ext cx="321750" cy="58500"/>
          </a:xfrm>
          <a:prstGeom prst="rect">
            <a:avLst/>
          </a:prstGeom>
          <a:solidFill>
            <a:srgbClr val="4B829B"/>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83" name="Rectangle 82"/>
          <p:cNvSpPr/>
          <p:nvPr/>
        </p:nvSpPr>
        <p:spPr>
          <a:xfrm>
            <a:off x="10102993" y="2239185"/>
            <a:ext cx="321750" cy="58500"/>
          </a:xfrm>
          <a:prstGeom prst="rect">
            <a:avLst/>
          </a:prstGeom>
          <a:pattFill prst="divot">
            <a:fgClr>
              <a:schemeClr val="bg2"/>
            </a:fgClr>
            <a:bgClr>
              <a:schemeClr val="bg1"/>
            </a:bgClr>
          </a:patt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84" name="Rectangle 83"/>
          <p:cNvSpPr/>
          <p:nvPr/>
        </p:nvSpPr>
        <p:spPr>
          <a:xfrm>
            <a:off x="10102993" y="2143893"/>
            <a:ext cx="321750" cy="58500"/>
          </a:xfrm>
          <a:prstGeom prst="rect">
            <a:avLst/>
          </a:prstGeom>
          <a:pattFill prst="divot">
            <a:fgClr>
              <a:schemeClr val="bg2"/>
            </a:fgClr>
            <a:bgClr>
              <a:schemeClr val="bg1"/>
            </a:bgClr>
          </a:patt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85" name="Rectangle 84"/>
          <p:cNvSpPr/>
          <p:nvPr/>
        </p:nvSpPr>
        <p:spPr>
          <a:xfrm>
            <a:off x="10102993" y="2050773"/>
            <a:ext cx="321750" cy="58500"/>
          </a:xfrm>
          <a:prstGeom prst="rect">
            <a:avLst/>
          </a:prstGeom>
          <a:pattFill prst="pct90">
            <a:fgClr>
              <a:schemeClr val="bg2"/>
            </a:fgClr>
            <a:bgClr>
              <a:schemeClr val="bg1"/>
            </a:bgClr>
          </a:patt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86" name="Rectangle 85"/>
          <p:cNvSpPr/>
          <p:nvPr/>
        </p:nvSpPr>
        <p:spPr>
          <a:xfrm>
            <a:off x="10102993" y="1864531"/>
            <a:ext cx="321750" cy="58500"/>
          </a:xfrm>
          <a:prstGeom prst="rect">
            <a:avLst/>
          </a:prstGeom>
          <a:pattFill prst="pct90">
            <a:fgClr>
              <a:schemeClr val="bg2"/>
            </a:fgClr>
            <a:bgClr>
              <a:schemeClr val="bg1"/>
            </a:bgClr>
          </a:patt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87" name="Rectangle 86"/>
          <p:cNvSpPr/>
          <p:nvPr/>
        </p:nvSpPr>
        <p:spPr>
          <a:xfrm>
            <a:off x="10102993" y="1957652"/>
            <a:ext cx="321750" cy="58500"/>
          </a:xfrm>
          <a:prstGeom prst="rect">
            <a:avLst/>
          </a:prstGeom>
          <a:pattFill prst="pct90">
            <a:fgClr>
              <a:schemeClr val="bg2"/>
            </a:fgClr>
            <a:bgClr>
              <a:schemeClr val="bg1"/>
            </a:bgClr>
          </a:patt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25" name="Rectangle 24"/>
          <p:cNvSpPr/>
          <p:nvPr/>
        </p:nvSpPr>
        <p:spPr>
          <a:xfrm>
            <a:off x="6924384" y="4057751"/>
            <a:ext cx="899120" cy="108009"/>
          </a:xfrm>
          <a:prstGeom prst="rect">
            <a:avLst/>
          </a:prstGeom>
          <a:solidFill>
            <a:srgbClr val="C34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cxnSp>
        <p:nvCxnSpPr>
          <p:cNvPr id="106" name="Straight Connector 105"/>
          <p:cNvCxnSpPr/>
          <p:nvPr/>
        </p:nvCxnSpPr>
        <p:spPr>
          <a:xfrm>
            <a:off x="6393073" y="4114889"/>
            <a:ext cx="552581" cy="0"/>
          </a:xfrm>
          <a:prstGeom prst="line">
            <a:avLst/>
          </a:prstGeom>
          <a:ln w="19050">
            <a:solidFill>
              <a:schemeClr val="accent5">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7823505" y="4109949"/>
            <a:ext cx="552581" cy="0"/>
          </a:xfrm>
          <a:prstGeom prst="line">
            <a:avLst/>
          </a:prstGeom>
          <a:ln w="19050">
            <a:solidFill>
              <a:schemeClr val="accent5">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6457993" y="4808008"/>
            <a:ext cx="552581" cy="0"/>
          </a:xfrm>
          <a:prstGeom prst="line">
            <a:avLst/>
          </a:prstGeom>
          <a:ln w="19050">
            <a:solidFill>
              <a:srgbClr val="397C30"/>
            </a:solidFill>
            <a:prstDash val="sysDash"/>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7044929" y="4237681"/>
            <a:ext cx="552581" cy="0"/>
          </a:xfrm>
          <a:prstGeom prst="line">
            <a:avLst/>
          </a:prstGeom>
          <a:ln w="19050">
            <a:solidFill>
              <a:srgbClr val="397C30"/>
            </a:solidFill>
            <a:prstDash val="sysDash"/>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5753575" y="4238108"/>
            <a:ext cx="552581" cy="0"/>
          </a:xfrm>
          <a:prstGeom prst="line">
            <a:avLst/>
          </a:prstGeom>
          <a:ln w="19050">
            <a:solidFill>
              <a:srgbClr val="397C30"/>
            </a:solidFill>
            <a:prstDash val="sysDash"/>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5342309" y="4808008"/>
            <a:ext cx="552581" cy="0"/>
          </a:xfrm>
          <a:prstGeom prst="line">
            <a:avLst/>
          </a:prstGeom>
          <a:ln w="19050">
            <a:solidFill>
              <a:srgbClr val="397C30"/>
            </a:solidFill>
            <a:prstDash val="sysDash"/>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5072263" y="4109949"/>
            <a:ext cx="552581" cy="0"/>
          </a:xfrm>
          <a:prstGeom prst="line">
            <a:avLst/>
          </a:prstGeom>
          <a:ln w="19050">
            <a:solidFill>
              <a:srgbClr val="4C6AC3"/>
            </a:solidFill>
            <a:prstDash val="sysDash"/>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9836199" y="4109949"/>
            <a:ext cx="552581"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8" name="Straight Connector 107"/>
          <p:cNvCxnSpPr/>
          <p:nvPr/>
        </p:nvCxnSpPr>
        <p:spPr>
          <a:xfrm>
            <a:off x="9316269" y="4247468"/>
            <a:ext cx="552581" cy="0"/>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V="1">
            <a:off x="8451451" y="4240826"/>
            <a:ext cx="417465" cy="4349"/>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8913834" y="4684221"/>
            <a:ext cx="560367" cy="0"/>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7879915" y="4684221"/>
            <a:ext cx="846867" cy="0"/>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flipV="1">
            <a:off x="6778247" y="4932605"/>
            <a:ext cx="819263" cy="179"/>
          </a:xfrm>
          <a:prstGeom prst="line">
            <a:avLst/>
          </a:prstGeom>
          <a:ln w="19050">
            <a:solidFill>
              <a:schemeClr val="accent5">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5981707" y="4925791"/>
            <a:ext cx="316455" cy="0"/>
          </a:xfrm>
          <a:prstGeom prst="line">
            <a:avLst/>
          </a:prstGeom>
          <a:ln w="19050">
            <a:solidFill>
              <a:schemeClr val="accent5">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9527364" y="4808008"/>
            <a:ext cx="552581" cy="0"/>
          </a:xfrm>
          <a:prstGeom prst="line">
            <a:avLst/>
          </a:prstGeom>
          <a:ln w="19050">
            <a:solidFill>
              <a:srgbClr val="4B829B"/>
            </a:solidFill>
            <a:prstDash val="sysDash"/>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5805620" y="5255725"/>
            <a:ext cx="552581" cy="0"/>
          </a:xfrm>
          <a:prstGeom prst="line">
            <a:avLst/>
          </a:prstGeom>
          <a:ln w="19050">
            <a:solidFill>
              <a:srgbClr val="4C6AC3"/>
            </a:solidFill>
            <a:prstDash val="sysDash"/>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5153861" y="5255725"/>
            <a:ext cx="552581" cy="0"/>
          </a:xfrm>
          <a:prstGeom prst="line">
            <a:avLst/>
          </a:prstGeom>
          <a:ln w="19050">
            <a:solidFill>
              <a:srgbClr val="4C6AC3"/>
            </a:solidFill>
            <a:prstDash val="sysDash"/>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8656093" y="5255725"/>
            <a:ext cx="402094" cy="0"/>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9657657" y="5246959"/>
            <a:ext cx="360980" cy="0"/>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5805619" y="5376036"/>
            <a:ext cx="552581" cy="0"/>
          </a:xfrm>
          <a:prstGeom prst="line">
            <a:avLst/>
          </a:prstGeom>
          <a:ln w="19050">
            <a:solidFill>
              <a:srgbClr val="397C30"/>
            </a:solidFill>
            <a:prstDash val="sysDash"/>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9872163" y="5817796"/>
            <a:ext cx="552581" cy="0"/>
          </a:xfrm>
          <a:prstGeom prst="line">
            <a:avLst/>
          </a:prstGeom>
          <a:ln w="19050">
            <a:solidFill>
              <a:srgbClr val="4B829B"/>
            </a:solidFill>
            <a:prstDash val="sysDash"/>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8656093" y="5727418"/>
            <a:ext cx="731688" cy="0"/>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flipV="1">
            <a:off x="9531839" y="5726825"/>
            <a:ext cx="817157" cy="2072"/>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6657723" y="5940359"/>
            <a:ext cx="352850" cy="0"/>
          </a:xfrm>
          <a:prstGeom prst="line">
            <a:avLst/>
          </a:prstGeom>
          <a:ln w="19050">
            <a:solidFill>
              <a:srgbClr val="397C30"/>
            </a:solidFill>
            <a:prstDash val="sysDash"/>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5881241" y="5939273"/>
            <a:ext cx="220836" cy="0"/>
          </a:xfrm>
          <a:prstGeom prst="line">
            <a:avLst/>
          </a:prstGeom>
          <a:ln w="19050">
            <a:solidFill>
              <a:srgbClr val="397C30"/>
            </a:solidFill>
            <a:prstDash val="sysDash"/>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5445833" y="5831444"/>
            <a:ext cx="410957" cy="0"/>
          </a:xfrm>
          <a:prstGeom prst="line">
            <a:avLst/>
          </a:prstGeom>
          <a:ln w="19050">
            <a:solidFill>
              <a:srgbClr val="4C6AC3"/>
            </a:solidFill>
            <a:prstDash val="sysDash"/>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V="1">
            <a:off x="7791524" y="6009577"/>
            <a:ext cx="1079229" cy="2917"/>
          </a:xfrm>
          <a:prstGeom prst="line">
            <a:avLst/>
          </a:prstGeom>
          <a:ln w="19050">
            <a:solidFill>
              <a:schemeClr val="accent5">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a:off x="6934117" y="6015838"/>
            <a:ext cx="649784" cy="1"/>
          </a:xfrm>
          <a:prstGeom prst="line">
            <a:avLst/>
          </a:prstGeom>
          <a:ln w="19050">
            <a:solidFill>
              <a:schemeClr val="accent5">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9975911" y="5377900"/>
            <a:ext cx="552581" cy="0"/>
          </a:xfrm>
          <a:prstGeom prst="line">
            <a:avLst/>
          </a:prstGeom>
          <a:ln w="19050">
            <a:solidFill>
              <a:srgbClr val="4B829B"/>
            </a:solidFill>
            <a:prstDash val="sysDash"/>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V="1">
            <a:off x="6691134" y="5452094"/>
            <a:ext cx="1181903" cy="1"/>
          </a:xfrm>
          <a:prstGeom prst="line">
            <a:avLst/>
          </a:prstGeom>
          <a:ln w="19050">
            <a:solidFill>
              <a:schemeClr val="accent5">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5" name="Group 152"/>
          <p:cNvGrpSpPr/>
          <p:nvPr/>
        </p:nvGrpSpPr>
        <p:grpSpPr>
          <a:xfrm>
            <a:off x="8913833" y="1071103"/>
            <a:ext cx="2051532" cy="653430"/>
            <a:chOff x="7770833" y="1079367"/>
            <a:chExt cx="2051532" cy="653430"/>
          </a:xfrm>
        </p:grpSpPr>
        <p:sp>
          <p:nvSpPr>
            <p:cNvPr id="94" name="Rectangle 2"/>
            <p:cNvSpPr/>
            <p:nvPr/>
          </p:nvSpPr>
          <p:spPr>
            <a:xfrm>
              <a:off x="7888566" y="1589826"/>
              <a:ext cx="321750" cy="58500"/>
            </a:xfrm>
            <a:prstGeom prst="rect">
              <a:avLst/>
            </a:prstGeom>
            <a:pattFill prst="dkUpDiag">
              <a:fgClr>
                <a:schemeClr val="tx1"/>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95" name="Rectangle 4"/>
            <p:cNvSpPr/>
            <p:nvPr/>
          </p:nvSpPr>
          <p:spPr>
            <a:xfrm>
              <a:off x="7889916" y="1307813"/>
              <a:ext cx="321750" cy="58500"/>
            </a:xfrm>
            <a:prstGeom prst="rect">
              <a:avLst/>
            </a:prstGeom>
            <a:pattFill prst="pct90">
              <a:fgClr>
                <a:schemeClr val="tx1"/>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96" name="Rectangle 5"/>
            <p:cNvSpPr/>
            <p:nvPr/>
          </p:nvSpPr>
          <p:spPr>
            <a:xfrm>
              <a:off x="7888566" y="1444469"/>
              <a:ext cx="321750" cy="58500"/>
            </a:xfrm>
            <a:prstGeom prst="rect">
              <a:avLst/>
            </a:prstGeom>
            <a:pattFill prst="divot">
              <a:fgClr>
                <a:schemeClr val="tx1"/>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97" name="Rectangle 22"/>
            <p:cNvSpPr/>
            <p:nvPr/>
          </p:nvSpPr>
          <p:spPr>
            <a:xfrm>
              <a:off x="8230144" y="1222455"/>
              <a:ext cx="1314640" cy="223587"/>
            </a:xfrm>
            <a:prstGeom prst="rect">
              <a:avLst/>
            </a:prstGeom>
          </p:spPr>
          <p:txBody>
            <a:bodyPr wrap="square">
              <a:spAutoFit/>
            </a:bodyPr>
            <a:lstStyle/>
            <a:p>
              <a:r>
                <a:rPr lang="en-AU" sz="853" dirty="0">
                  <a:solidFill>
                    <a:prstClr val="black"/>
                  </a:solidFill>
                </a:rPr>
                <a:t>Large business</a:t>
              </a:r>
            </a:p>
          </p:txBody>
        </p:sp>
        <p:sp>
          <p:nvSpPr>
            <p:cNvPr id="98" name="Rectangle 99"/>
            <p:cNvSpPr/>
            <p:nvPr/>
          </p:nvSpPr>
          <p:spPr>
            <a:xfrm>
              <a:off x="8230144" y="1365911"/>
              <a:ext cx="1314640" cy="223587"/>
            </a:xfrm>
            <a:prstGeom prst="rect">
              <a:avLst/>
            </a:prstGeom>
          </p:spPr>
          <p:txBody>
            <a:bodyPr wrap="square">
              <a:spAutoFit/>
            </a:bodyPr>
            <a:lstStyle/>
            <a:p>
              <a:r>
                <a:rPr lang="en-AU" sz="853" dirty="0">
                  <a:solidFill>
                    <a:prstClr val="black"/>
                  </a:solidFill>
                </a:rPr>
                <a:t>Medium business</a:t>
              </a:r>
            </a:p>
          </p:txBody>
        </p:sp>
        <p:sp>
          <p:nvSpPr>
            <p:cNvPr id="99" name="Rectangle 100"/>
            <p:cNvSpPr/>
            <p:nvPr/>
          </p:nvSpPr>
          <p:spPr>
            <a:xfrm>
              <a:off x="8230144" y="1509210"/>
              <a:ext cx="1314640" cy="223587"/>
            </a:xfrm>
            <a:prstGeom prst="rect">
              <a:avLst/>
            </a:prstGeom>
          </p:spPr>
          <p:txBody>
            <a:bodyPr wrap="square">
              <a:spAutoFit/>
            </a:bodyPr>
            <a:lstStyle/>
            <a:p>
              <a:r>
                <a:rPr lang="en-AU" sz="853" dirty="0">
                  <a:solidFill>
                    <a:prstClr val="black"/>
                  </a:solidFill>
                </a:rPr>
                <a:t>Small business</a:t>
              </a:r>
            </a:p>
          </p:txBody>
        </p:sp>
        <p:sp>
          <p:nvSpPr>
            <p:cNvPr id="141" name="Rectangle 22"/>
            <p:cNvSpPr/>
            <p:nvPr/>
          </p:nvSpPr>
          <p:spPr>
            <a:xfrm>
              <a:off x="7770833" y="1079367"/>
              <a:ext cx="2051532" cy="223587"/>
            </a:xfrm>
            <a:prstGeom prst="rect">
              <a:avLst/>
            </a:prstGeom>
          </p:spPr>
          <p:txBody>
            <a:bodyPr wrap="square">
              <a:spAutoFit/>
            </a:bodyPr>
            <a:lstStyle/>
            <a:p>
              <a:r>
                <a:rPr lang="en-AU" sz="853" b="1" dirty="0">
                  <a:solidFill>
                    <a:prstClr val="black"/>
                  </a:solidFill>
                </a:rPr>
                <a:t>Number of businesses in each persona</a:t>
              </a:r>
            </a:p>
          </p:txBody>
        </p:sp>
      </p:grpSp>
      <p:grpSp>
        <p:nvGrpSpPr>
          <p:cNvPr id="6" name="Group 167"/>
          <p:cNvGrpSpPr/>
          <p:nvPr/>
        </p:nvGrpSpPr>
        <p:grpSpPr>
          <a:xfrm>
            <a:off x="5051274" y="1105457"/>
            <a:ext cx="1741455" cy="479164"/>
            <a:chOff x="3908273" y="1105662"/>
            <a:chExt cx="1741455" cy="479164"/>
          </a:xfrm>
        </p:grpSpPr>
        <p:cxnSp>
          <p:nvCxnSpPr>
            <p:cNvPr id="116" name="Straight Connector 130"/>
            <p:cNvCxnSpPr/>
            <p:nvPr/>
          </p:nvCxnSpPr>
          <p:spPr>
            <a:xfrm>
              <a:off x="3999264" y="1373619"/>
              <a:ext cx="288000"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8" name="Rectangle 131"/>
            <p:cNvSpPr/>
            <p:nvPr/>
          </p:nvSpPr>
          <p:spPr>
            <a:xfrm>
              <a:off x="3985013" y="1452781"/>
              <a:ext cx="324000" cy="36000"/>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63" dirty="0">
                <a:solidFill>
                  <a:prstClr val="white"/>
                </a:solidFill>
              </a:endParaRPr>
            </a:p>
          </p:txBody>
        </p:sp>
        <p:sp>
          <p:nvSpPr>
            <p:cNvPr id="113" name="Rectangle 100"/>
            <p:cNvSpPr/>
            <p:nvPr/>
          </p:nvSpPr>
          <p:spPr>
            <a:xfrm>
              <a:off x="4334074" y="1244009"/>
              <a:ext cx="1314640" cy="223587"/>
            </a:xfrm>
            <a:prstGeom prst="rect">
              <a:avLst/>
            </a:prstGeom>
          </p:spPr>
          <p:txBody>
            <a:bodyPr wrap="square">
              <a:spAutoFit/>
            </a:bodyPr>
            <a:lstStyle/>
            <a:p>
              <a:r>
                <a:rPr lang="en-AU" sz="853" dirty="0">
                  <a:solidFill>
                    <a:prstClr val="black"/>
                  </a:solidFill>
                </a:rPr>
                <a:t>Outliers</a:t>
              </a:r>
            </a:p>
          </p:txBody>
        </p:sp>
        <p:sp>
          <p:nvSpPr>
            <p:cNvPr id="119" name="Rectangle 100"/>
            <p:cNvSpPr/>
            <p:nvPr/>
          </p:nvSpPr>
          <p:spPr>
            <a:xfrm>
              <a:off x="4335088" y="1361239"/>
              <a:ext cx="1314640" cy="223587"/>
            </a:xfrm>
            <a:prstGeom prst="rect">
              <a:avLst/>
            </a:prstGeom>
          </p:spPr>
          <p:txBody>
            <a:bodyPr wrap="square">
              <a:spAutoFit/>
            </a:bodyPr>
            <a:lstStyle/>
            <a:p>
              <a:r>
                <a:rPr lang="en-AU" sz="853" dirty="0">
                  <a:solidFill>
                    <a:prstClr val="black"/>
                  </a:solidFill>
                </a:rPr>
                <a:t>Hot spot</a:t>
              </a:r>
            </a:p>
          </p:txBody>
        </p:sp>
        <p:sp>
          <p:nvSpPr>
            <p:cNvPr id="120" name="Rectangle 100"/>
            <p:cNvSpPr/>
            <p:nvPr/>
          </p:nvSpPr>
          <p:spPr>
            <a:xfrm>
              <a:off x="3908273" y="1105662"/>
              <a:ext cx="1314640" cy="223587"/>
            </a:xfrm>
            <a:prstGeom prst="rect">
              <a:avLst/>
            </a:prstGeom>
          </p:spPr>
          <p:txBody>
            <a:bodyPr wrap="square">
              <a:spAutoFit/>
            </a:bodyPr>
            <a:lstStyle/>
            <a:p>
              <a:r>
                <a:rPr lang="en-AU" sz="853" b="1" dirty="0">
                  <a:solidFill>
                    <a:prstClr val="black"/>
                  </a:solidFill>
                </a:rPr>
                <a:t>Business attributes</a:t>
              </a:r>
            </a:p>
          </p:txBody>
        </p:sp>
      </p:grpSp>
      <p:grpSp>
        <p:nvGrpSpPr>
          <p:cNvPr id="129" name="Group 128"/>
          <p:cNvGrpSpPr/>
          <p:nvPr/>
        </p:nvGrpSpPr>
        <p:grpSpPr>
          <a:xfrm>
            <a:off x="1266159" y="49429"/>
            <a:ext cx="803598" cy="803598"/>
            <a:chOff x="123159" y="49429"/>
            <a:chExt cx="803598" cy="803598"/>
          </a:xfrm>
        </p:grpSpPr>
        <p:sp>
          <p:nvSpPr>
            <p:cNvPr id="130" name="Oval 129"/>
            <p:cNvSpPr/>
            <p:nvPr/>
          </p:nvSpPr>
          <p:spPr>
            <a:xfrm>
              <a:off x="123159" y="49429"/>
              <a:ext cx="803598" cy="803598"/>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pic>
          <p:nvPicPr>
            <p:cNvPr id="131" name="Picture 130"/>
            <p:cNvPicPr>
              <a:picLocks noChangeAspect="1"/>
            </p:cNvPicPr>
            <p:nvPr/>
          </p:nvPicPr>
          <p:blipFill rotWithShape="1">
            <a:blip r:embed="rId8" cstate="print">
              <a:extLst>
                <a:ext uri="{28A0092B-C50C-407E-A947-70E740481C1C}">
                  <a14:useLocalDpi xmlns:a14="http://schemas.microsoft.com/office/drawing/2010/main" val="0"/>
                </a:ext>
              </a:extLst>
            </a:blip>
            <a:srcRect b="13353"/>
            <a:stretch/>
          </p:blipFill>
          <p:spPr>
            <a:xfrm>
              <a:off x="250019" y="200881"/>
              <a:ext cx="553424" cy="479527"/>
            </a:xfrm>
            <a:prstGeom prst="rect">
              <a:avLst/>
            </a:prstGeom>
          </p:spPr>
        </p:pic>
      </p:grpSp>
      <p:sp>
        <p:nvSpPr>
          <p:cNvPr id="132" name="Rectangle 22"/>
          <p:cNvSpPr/>
          <p:nvPr/>
        </p:nvSpPr>
        <p:spPr>
          <a:xfrm>
            <a:off x="10079945" y="2220798"/>
            <a:ext cx="321750" cy="58500"/>
          </a:xfrm>
          <a:prstGeom prst="rect">
            <a:avLst/>
          </a:prstGeom>
          <a:solidFill>
            <a:srgbClr val="4B829B"/>
          </a:solidFill>
          <a:ln w="12700">
            <a:solidFill>
              <a:srgbClr val="4B829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133" name="Rectangle 54"/>
          <p:cNvSpPr/>
          <p:nvPr/>
        </p:nvSpPr>
        <p:spPr>
          <a:xfrm>
            <a:off x="10079945" y="2127678"/>
            <a:ext cx="321750" cy="58500"/>
          </a:xfrm>
          <a:prstGeom prst="rect">
            <a:avLst/>
          </a:prstGeom>
          <a:solidFill>
            <a:srgbClr val="4B829B"/>
          </a:solidFill>
          <a:ln w="12700">
            <a:solidFill>
              <a:srgbClr val="4B829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
        <p:nvSpPr>
          <p:cNvPr id="144" name="Rectangle 87"/>
          <p:cNvSpPr/>
          <p:nvPr/>
        </p:nvSpPr>
        <p:spPr>
          <a:xfrm>
            <a:off x="10079945" y="2316090"/>
            <a:ext cx="321750" cy="58500"/>
          </a:xfrm>
          <a:prstGeom prst="rect">
            <a:avLst/>
          </a:prstGeom>
          <a:pattFill prst="divot">
            <a:fgClr>
              <a:schemeClr val="accent3"/>
            </a:fgClr>
            <a:bgClr>
              <a:schemeClr val="bg1"/>
            </a:bgClr>
          </a:pattFill>
          <a:ln w="12700">
            <a:solidFill>
              <a:srgbClr val="4B829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endParaRPr lang="en-AU" sz="1463" dirty="0">
              <a:solidFill>
                <a:prstClr val="white"/>
              </a:solidFill>
            </a:endParaRPr>
          </a:p>
        </p:txBody>
      </p:sp>
    </p:spTree>
    <p:extLst>
      <p:ext uri="{BB962C8B-B14F-4D97-AF65-F5344CB8AC3E}">
        <p14:creationId xmlns:p14="http://schemas.microsoft.com/office/powerpoint/2010/main" val="10867423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Placeholder 13"/>
          <p:cNvSpPr>
            <a:spLocks noGrp="1"/>
          </p:cNvSpPr>
          <p:nvPr>
            <p:ph type="body" sz="quarter" idx="4294967295"/>
          </p:nvPr>
        </p:nvSpPr>
        <p:spPr>
          <a:xfrm>
            <a:off x="7675810" y="1904963"/>
            <a:ext cx="3865562" cy="328613"/>
          </a:xfrm>
        </p:spPr>
        <p:txBody>
          <a:bodyPr>
            <a:normAutofit fontScale="92500" lnSpcReduction="10000"/>
          </a:bodyPr>
          <a:lstStyle/>
          <a:p>
            <a:pPr marL="0" indent="0">
              <a:buNone/>
            </a:pPr>
            <a:r>
              <a:rPr lang="en-AU" sz="2000" dirty="0" smtClean="0">
                <a:latin typeface="+mn-lt"/>
              </a:rPr>
              <a:t>Engaging in a risk culture</a:t>
            </a:r>
            <a:endParaRPr lang="en-AU" sz="2000" dirty="0">
              <a:latin typeface="+mn-lt"/>
            </a:endParaRPr>
          </a:p>
        </p:txBody>
      </p:sp>
      <p:sp>
        <p:nvSpPr>
          <p:cNvPr id="2" name="Title 1"/>
          <p:cNvSpPr>
            <a:spLocks noGrp="1"/>
          </p:cNvSpPr>
          <p:nvPr>
            <p:ph type="title" idx="4294967295"/>
          </p:nvPr>
        </p:nvSpPr>
        <p:spPr>
          <a:xfrm>
            <a:off x="2333625" y="407988"/>
            <a:ext cx="9858375" cy="549275"/>
          </a:xfrm>
        </p:spPr>
        <p:txBody>
          <a:bodyPr/>
          <a:lstStyle/>
          <a:p>
            <a:r>
              <a:rPr lang="en-AU" b="1" dirty="0"/>
              <a:t>Activity – Pick </a:t>
            </a:r>
            <a:r>
              <a:rPr lang="en-AU" b="1" dirty="0" smtClean="0"/>
              <a:t>your challenge</a:t>
            </a:r>
            <a:endParaRPr lang="en-AU" b="1" dirty="0"/>
          </a:p>
        </p:txBody>
      </p:sp>
      <p:sp>
        <p:nvSpPr>
          <p:cNvPr id="4" name="Content Placeholder 3"/>
          <p:cNvSpPr>
            <a:spLocks noGrp="1"/>
          </p:cNvSpPr>
          <p:nvPr>
            <p:ph type="body" sz="quarter" idx="4294967295"/>
          </p:nvPr>
        </p:nvSpPr>
        <p:spPr>
          <a:xfrm>
            <a:off x="2408049" y="1808127"/>
            <a:ext cx="3487738" cy="522287"/>
          </a:xfrm>
        </p:spPr>
        <p:txBody>
          <a:bodyPr>
            <a:normAutofit/>
          </a:bodyPr>
          <a:lstStyle/>
          <a:p>
            <a:pPr marL="0" indent="0">
              <a:buNone/>
            </a:pPr>
            <a:r>
              <a:rPr lang="en-AU" sz="2000" dirty="0" smtClean="0">
                <a:latin typeface="+mn-lt"/>
              </a:rPr>
              <a:t>Building skills for the future</a:t>
            </a:r>
            <a:endParaRPr lang="en-AU" sz="2000" dirty="0">
              <a:latin typeface="+mn-lt"/>
            </a:endParaRPr>
          </a:p>
        </p:txBody>
      </p:sp>
      <p:sp>
        <p:nvSpPr>
          <p:cNvPr id="9" name="TextBox 8"/>
          <p:cNvSpPr txBox="1"/>
          <p:nvPr/>
        </p:nvSpPr>
        <p:spPr>
          <a:xfrm>
            <a:off x="10386465" y="-628880"/>
            <a:ext cx="1816100" cy="369332"/>
          </a:xfrm>
          <a:prstGeom prst="rect">
            <a:avLst/>
          </a:prstGeom>
          <a:noFill/>
          <a:ln>
            <a:solidFill>
              <a:srgbClr val="FF0000"/>
            </a:solidFill>
          </a:ln>
        </p:spPr>
        <p:txBody>
          <a:bodyPr wrap="square" rtlCol="0">
            <a:spAutoFit/>
          </a:bodyPr>
          <a:lstStyle/>
          <a:p>
            <a:r>
              <a:rPr lang="en-AU" dirty="0" smtClean="0">
                <a:solidFill>
                  <a:prstClr val="black"/>
                </a:solidFill>
              </a:rPr>
              <a:t>Activity slide</a:t>
            </a:r>
            <a:endParaRPr lang="en-AU" dirty="0">
              <a:solidFill>
                <a:prstClr val="black"/>
              </a:solidFill>
            </a:endParaRPr>
          </a:p>
        </p:txBody>
      </p:sp>
      <p:pic>
        <p:nvPicPr>
          <p:cNvPr id="1026" name="Picture 2" descr="Spider-Man leaning on concrete brick while reading boo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8049" y="2327239"/>
            <a:ext cx="5193697" cy="346419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75810" y="2333234"/>
            <a:ext cx="4440644" cy="3458201"/>
          </a:xfrm>
          <a:prstGeom prst="rect">
            <a:avLst/>
          </a:prstGeom>
        </p:spPr>
      </p:pic>
      <p:graphicFrame>
        <p:nvGraphicFramePr>
          <p:cNvPr id="10" name="Object 9"/>
          <p:cNvGraphicFramePr>
            <a:graphicFrameLocks noChangeAspect="1"/>
          </p:cNvGraphicFramePr>
          <p:nvPr>
            <p:extLst>
              <p:ext uri="{D42A27DB-BD31-4B8C-83A1-F6EECF244321}">
                <p14:modId xmlns:p14="http://schemas.microsoft.com/office/powerpoint/2010/main" val="2888664158"/>
              </p:ext>
            </p:extLst>
          </p:nvPr>
        </p:nvGraphicFramePr>
        <p:xfrm>
          <a:off x="0" y="166342"/>
          <a:ext cx="2333985" cy="2166892"/>
        </p:xfrm>
        <a:graphic>
          <a:graphicData uri="http://schemas.openxmlformats.org/presentationml/2006/ole">
            <mc:AlternateContent xmlns:mc="http://schemas.openxmlformats.org/markup-compatibility/2006">
              <mc:Choice xmlns:v="urn:schemas-microsoft-com:vml" Requires="v">
                <p:oleObj spid="_x0000_s8253" r:id="rId6" imgW="2084760" imgH="1935360" progId="">
                  <p:embed/>
                </p:oleObj>
              </mc:Choice>
              <mc:Fallback>
                <p:oleObj r:id="rId6" imgW="2084760" imgH="1935360" progId="">
                  <p:embed/>
                  <p:pic>
                    <p:nvPicPr>
                      <p:cNvPr id="0" name=""/>
                      <p:cNvPicPr/>
                      <p:nvPr/>
                    </p:nvPicPr>
                    <p:blipFill>
                      <a:blip r:embed="rId7"/>
                      <a:stretch>
                        <a:fillRect/>
                      </a:stretch>
                    </p:blipFill>
                    <p:spPr>
                      <a:xfrm>
                        <a:off x="0" y="166342"/>
                        <a:ext cx="2333985" cy="2166892"/>
                      </a:xfrm>
                      <a:prstGeom prst="rect">
                        <a:avLst/>
                      </a:prstGeom>
                    </p:spPr>
                  </p:pic>
                </p:oleObj>
              </mc:Fallback>
            </mc:AlternateContent>
          </a:graphicData>
        </a:graphic>
      </p:graphicFrame>
    </p:spTree>
    <p:extLst>
      <p:ext uri="{BB962C8B-B14F-4D97-AF65-F5344CB8AC3E}">
        <p14:creationId xmlns:p14="http://schemas.microsoft.com/office/powerpoint/2010/main" val="16410531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Who is BizLab? Why are we here?</a:t>
            </a:r>
            <a:endParaRPr lang="en-AU" b="1" dirty="0"/>
          </a:p>
        </p:txBody>
      </p:sp>
      <p:sp>
        <p:nvSpPr>
          <p:cNvPr id="3" name="Content Placeholder 2"/>
          <p:cNvSpPr>
            <a:spLocks noGrp="1"/>
          </p:cNvSpPr>
          <p:nvPr>
            <p:ph type="body" sz="quarter" idx="14"/>
          </p:nvPr>
        </p:nvSpPr>
        <p:spPr>
          <a:xfrm>
            <a:off x="6395179" y="1327461"/>
            <a:ext cx="5206048" cy="3894137"/>
          </a:xfrm>
        </p:spPr>
        <p:txBody>
          <a:bodyPr>
            <a:noAutofit/>
          </a:bodyPr>
          <a:lstStyle/>
          <a:p>
            <a:pPr marL="0" indent="0">
              <a:lnSpc>
                <a:spcPct val="100000"/>
              </a:lnSpc>
              <a:buNone/>
            </a:pPr>
            <a:r>
              <a:rPr lang="en-AU" sz="2000" b="1" dirty="0" smtClean="0">
                <a:latin typeface="+mn-lt"/>
              </a:rPr>
              <a:t>Embedding an APS wide citizen-centric culture, through: </a:t>
            </a:r>
          </a:p>
          <a:p>
            <a:pPr>
              <a:lnSpc>
                <a:spcPct val="100000"/>
              </a:lnSpc>
            </a:pPr>
            <a:r>
              <a:rPr lang="en-AU" sz="2000" dirty="0" smtClean="0">
                <a:latin typeface="+mn-lt"/>
              </a:rPr>
              <a:t>Capability building</a:t>
            </a:r>
          </a:p>
          <a:p>
            <a:pPr>
              <a:lnSpc>
                <a:spcPct val="100000"/>
              </a:lnSpc>
            </a:pPr>
            <a:r>
              <a:rPr lang="en-AU" sz="2000" dirty="0" smtClean="0">
                <a:latin typeface="+mn-lt"/>
              </a:rPr>
              <a:t>Projects</a:t>
            </a:r>
          </a:p>
          <a:p>
            <a:pPr>
              <a:lnSpc>
                <a:spcPct val="100000"/>
              </a:lnSpc>
            </a:pPr>
            <a:r>
              <a:rPr lang="en-AU" sz="2000" dirty="0" smtClean="0">
                <a:latin typeface="+mn-lt"/>
              </a:rPr>
              <a:t>Consulting </a:t>
            </a:r>
          </a:p>
          <a:p>
            <a:pPr marL="0" indent="0">
              <a:lnSpc>
                <a:spcPct val="100000"/>
              </a:lnSpc>
              <a:buNone/>
            </a:pPr>
            <a:r>
              <a:rPr lang="en-AU" sz="2000" b="1" dirty="0" smtClean="0">
                <a:latin typeface="+mn-lt"/>
              </a:rPr>
              <a:t>We are:</a:t>
            </a:r>
          </a:p>
          <a:p>
            <a:pPr>
              <a:lnSpc>
                <a:spcPct val="100000"/>
              </a:lnSpc>
            </a:pPr>
            <a:r>
              <a:rPr lang="en-AU" sz="2000" dirty="0">
                <a:latin typeface="+mn-lt"/>
              </a:rPr>
              <a:t>Innovation and human-centred design </a:t>
            </a:r>
            <a:r>
              <a:rPr lang="en-AU" sz="2000" dirty="0" smtClean="0">
                <a:latin typeface="+mn-lt"/>
              </a:rPr>
              <a:t>practitioners</a:t>
            </a:r>
            <a:endParaRPr lang="en-AU" sz="2000" dirty="0">
              <a:latin typeface="+mn-lt"/>
            </a:endParaRPr>
          </a:p>
          <a:p>
            <a:pPr>
              <a:lnSpc>
                <a:spcPct val="100000"/>
              </a:lnSpc>
            </a:pPr>
            <a:r>
              <a:rPr lang="en-AU" sz="2000" dirty="0" smtClean="0">
                <a:latin typeface="+mn-lt"/>
              </a:rPr>
              <a:t>Coaches</a:t>
            </a:r>
          </a:p>
          <a:p>
            <a:pPr>
              <a:lnSpc>
                <a:spcPct val="100000"/>
              </a:lnSpc>
            </a:pPr>
            <a:r>
              <a:rPr lang="en-AU" sz="2000" dirty="0" smtClean="0">
                <a:latin typeface="+mn-lt"/>
              </a:rPr>
              <a:t>Agent provocateurs</a:t>
            </a:r>
          </a:p>
          <a:p>
            <a:pPr>
              <a:lnSpc>
                <a:spcPct val="100000"/>
              </a:lnSpc>
            </a:pPr>
            <a:endParaRPr lang="en-AU" sz="2000" dirty="0">
              <a:latin typeface="+mn-lt"/>
            </a:endParaRPr>
          </a:p>
        </p:txBody>
      </p:sp>
      <p:pic>
        <p:nvPicPr>
          <p:cNvPr id="5" name="Picture 4"/>
          <p:cNvPicPr>
            <a:picLocks noChangeAspect="1"/>
          </p:cNvPicPr>
          <p:nvPr/>
        </p:nvPicPr>
        <p:blipFill>
          <a:blip r:embed="rId3"/>
          <a:stretch>
            <a:fillRect/>
          </a:stretch>
        </p:blipFill>
        <p:spPr>
          <a:xfrm>
            <a:off x="225815" y="1502879"/>
            <a:ext cx="6005593" cy="3543300"/>
          </a:xfrm>
          <a:prstGeom prst="rect">
            <a:avLst/>
          </a:prstGeom>
        </p:spPr>
      </p:pic>
    </p:spTree>
    <p:extLst>
      <p:ext uri="{BB962C8B-B14F-4D97-AF65-F5344CB8AC3E}">
        <p14:creationId xmlns:p14="http://schemas.microsoft.com/office/powerpoint/2010/main" val="14670140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693718" y="0"/>
            <a:ext cx="9700752" cy="6858000"/>
          </a:xfrm>
          <a:prstGeom prst="rect">
            <a:avLst/>
          </a:prstGeom>
        </p:spPr>
      </p:pic>
    </p:spTree>
    <p:extLst>
      <p:ext uri="{BB962C8B-B14F-4D97-AF65-F5344CB8AC3E}">
        <p14:creationId xmlns:p14="http://schemas.microsoft.com/office/powerpoint/2010/main" val="24687849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Activity – </a:t>
            </a:r>
            <a:r>
              <a:rPr lang="en-AU" b="1" dirty="0" smtClean="0"/>
              <a:t>Social contract</a:t>
            </a:r>
            <a:endParaRPr lang="en-AU" b="1" dirty="0"/>
          </a:p>
        </p:txBody>
      </p:sp>
      <p:sp>
        <p:nvSpPr>
          <p:cNvPr id="3" name="Text Placeholder 2"/>
          <p:cNvSpPr>
            <a:spLocks noGrp="1"/>
          </p:cNvSpPr>
          <p:nvPr>
            <p:ph type="body" sz="quarter" idx="11"/>
          </p:nvPr>
        </p:nvSpPr>
        <p:spPr>
          <a:xfrm>
            <a:off x="2638784" y="1474252"/>
            <a:ext cx="8176997" cy="4513430"/>
          </a:xfrm>
        </p:spPr>
        <p:txBody>
          <a:bodyPr>
            <a:normAutofit/>
          </a:bodyPr>
          <a:lstStyle/>
          <a:p>
            <a:pPr marL="457200" indent="-457200">
              <a:buFont typeface="+mj-lt"/>
              <a:buAutoNum type="arabicPeriod"/>
            </a:pPr>
            <a:r>
              <a:rPr lang="en-AU" sz="2400" dirty="0" smtClean="0">
                <a:latin typeface="+mn-lt"/>
              </a:rPr>
              <a:t>Brainstorm your team social contract: </a:t>
            </a:r>
          </a:p>
          <a:p>
            <a:pPr marL="571500" lvl="1" indent="-457200">
              <a:buFont typeface="Arial" panose="020B0604020202020204" pitchFamily="34" charset="0"/>
              <a:buChar char="•"/>
            </a:pPr>
            <a:r>
              <a:rPr lang="en-AU" sz="2400" dirty="0">
                <a:latin typeface="+mn-lt"/>
              </a:rPr>
              <a:t>H</a:t>
            </a:r>
            <a:r>
              <a:rPr lang="en-AU" sz="2400" dirty="0" smtClean="0">
                <a:latin typeface="+mn-lt"/>
              </a:rPr>
              <a:t>ow will you commit to behaving in the next three days as a team?</a:t>
            </a:r>
          </a:p>
          <a:p>
            <a:pPr marL="571500" lvl="1" indent="-457200">
              <a:buFont typeface="Arial" panose="020B0604020202020204" pitchFamily="34" charset="0"/>
              <a:buChar char="•"/>
            </a:pPr>
            <a:r>
              <a:rPr lang="en-AU" sz="2400" dirty="0" smtClean="0">
                <a:latin typeface="+mn-lt"/>
              </a:rPr>
              <a:t>How will you communicate with </a:t>
            </a:r>
            <a:r>
              <a:rPr lang="en-AU" sz="2400" dirty="0">
                <a:latin typeface="+mn-lt"/>
              </a:rPr>
              <a:t>e</a:t>
            </a:r>
            <a:r>
              <a:rPr lang="en-AU" sz="2400" dirty="0" smtClean="0">
                <a:latin typeface="+mn-lt"/>
              </a:rPr>
              <a:t>ach other</a:t>
            </a:r>
          </a:p>
          <a:p>
            <a:pPr marL="571500" lvl="1" indent="-457200">
              <a:buFont typeface="Arial" panose="020B0604020202020204" pitchFamily="34" charset="0"/>
              <a:buChar char="•"/>
            </a:pPr>
            <a:r>
              <a:rPr lang="en-AU" sz="2400" dirty="0" smtClean="0">
                <a:latin typeface="+mn-lt"/>
              </a:rPr>
              <a:t>How will you work together?</a:t>
            </a:r>
          </a:p>
          <a:p>
            <a:pPr marL="571500" lvl="1" indent="-457200">
              <a:buFont typeface="Arial" panose="020B0604020202020204" pitchFamily="34" charset="0"/>
              <a:buChar char="•"/>
            </a:pPr>
            <a:r>
              <a:rPr lang="en-AU" sz="2400" dirty="0" smtClean="0">
                <a:latin typeface="+mn-lt"/>
              </a:rPr>
              <a:t>What values do you have as a team?</a:t>
            </a:r>
          </a:p>
          <a:p>
            <a:pPr marL="571500" lvl="1" indent="-457200">
              <a:buFont typeface="Arial" panose="020B0604020202020204" pitchFamily="34" charset="0"/>
              <a:buChar char="•"/>
            </a:pPr>
            <a:r>
              <a:rPr lang="en-AU" sz="2400" dirty="0" smtClean="0">
                <a:latin typeface="+mn-lt"/>
              </a:rPr>
              <a:t>How will you celebrate?</a:t>
            </a:r>
          </a:p>
          <a:p>
            <a:pPr marL="571500" lvl="1" indent="-457200">
              <a:buFont typeface="Arial" panose="020B0604020202020204" pitchFamily="34" charset="0"/>
              <a:buChar char="•"/>
            </a:pPr>
            <a:r>
              <a:rPr lang="en-AU" sz="2400" dirty="0" smtClean="0">
                <a:latin typeface="+mn-lt"/>
              </a:rPr>
              <a:t>Are there team members with needs that should be accommodated?</a:t>
            </a:r>
          </a:p>
          <a:p>
            <a:pPr marL="457200" indent="-457200">
              <a:buFont typeface="+mj-lt"/>
              <a:buAutoNum type="arabicPeriod"/>
            </a:pPr>
            <a:r>
              <a:rPr lang="en-US" sz="2400" dirty="0" smtClean="0">
                <a:latin typeface="+mn-lt"/>
              </a:rPr>
              <a:t>Come up with a team name</a:t>
            </a:r>
            <a:endParaRPr lang="en-AU" sz="2400" dirty="0" smtClean="0">
              <a:latin typeface="+mn-lt"/>
            </a:endParaRPr>
          </a:p>
          <a:p>
            <a:pPr marL="457200" indent="-457200">
              <a:buFont typeface="+mj-lt"/>
              <a:buAutoNum type="arabicPeriod"/>
            </a:pPr>
            <a:r>
              <a:rPr lang="en-AU" sz="2400" dirty="0" smtClean="0">
                <a:latin typeface="+mn-lt"/>
              </a:rPr>
              <a:t>Sign your social contract</a:t>
            </a:r>
          </a:p>
        </p:txBody>
      </p:sp>
    </p:spTree>
    <p:extLst>
      <p:ext uri="{BB962C8B-B14F-4D97-AF65-F5344CB8AC3E}">
        <p14:creationId xmlns:p14="http://schemas.microsoft.com/office/powerpoint/2010/main" val="624793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608446" y="1065305"/>
            <a:ext cx="8849812" cy="2246955"/>
          </a:xfrm>
        </p:spPr>
        <p:txBody>
          <a:bodyPr>
            <a:noAutofit/>
          </a:bodyPr>
          <a:lstStyle/>
          <a:p>
            <a:pPr marL="0" indent="0">
              <a:lnSpc>
                <a:spcPct val="100000"/>
              </a:lnSpc>
              <a:buNone/>
            </a:pPr>
            <a:r>
              <a:rPr lang="en-AU" sz="2200" b="1" dirty="0" smtClean="0">
                <a:latin typeface="+mn-lt"/>
              </a:rPr>
              <a:t>Objective: </a:t>
            </a:r>
            <a:r>
              <a:rPr lang="en-AU" sz="2200" dirty="0">
                <a:latin typeface="+mn-lt"/>
              </a:rPr>
              <a:t>D</a:t>
            </a:r>
            <a:r>
              <a:rPr lang="en-AU" sz="2200" dirty="0" smtClean="0">
                <a:latin typeface="+mn-lt"/>
              </a:rPr>
              <a:t>evelop a shared understanding of how to work together effectively as a team; understand and agree upon appropriate behaviours when interacting with one another.</a:t>
            </a:r>
            <a:endParaRPr lang="en-AU" sz="2200" b="1" dirty="0" smtClean="0">
              <a:latin typeface="+mn-lt"/>
            </a:endParaRPr>
          </a:p>
          <a:p>
            <a:pPr marL="0" indent="0">
              <a:lnSpc>
                <a:spcPct val="100000"/>
              </a:lnSpc>
              <a:buNone/>
            </a:pPr>
            <a:r>
              <a:rPr lang="en-AU" sz="2200" b="1" dirty="0" smtClean="0">
                <a:latin typeface="+mn-lt"/>
              </a:rPr>
              <a:t>Output:</a:t>
            </a:r>
            <a:r>
              <a:rPr lang="en-AU" sz="2200" dirty="0" smtClean="0">
                <a:latin typeface="+mn-lt"/>
              </a:rPr>
              <a:t> A document the team can refer back to as an anchor for positive behaviour and team values.</a:t>
            </a:r>
            <a:endParaRPr lang="en-AU" sz="2200" dirty="0">
              <a:latin typeface="+mn-lt"/>
            </a:endParaRPr>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lnSpcReduction="10000"/>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pPr>
              <a:lnSpc>
                <a:spcPct val="100000"/>
              </a:lnSpc>
            </a:pPr>
            <a:r>
              <a:rPr lang="en-AU" dirty="0"/>
              <a:t>Reflection – </a:t>
            </a:r>
            <a:r>
              <a:rPr lang="en-AU" dirty="0" smtClean="0"/>
              <a:t>Social </a:t>
            </a:r>
            <a:r>
              <a:rPr lang="en-AU" dirty="0"/>
              <a:t>contract</a:t>
            </a:r>
          </a:p>
        </p:txBody>
      </p:sp>
      <p:sp>
        <p:nvSpPr>
          <p:cNvPr id="6" name="Text Placeholder 3"/>
          <p:cNvSpPr txBox="1">
            <a:spLocks/>
          </p:cNvSpPr>
          <p:nvPr/>
        </p:nvSpPr>
        <p:spPr>
          <a:xfrm>
            <a:off x="685301" y="3496311"/>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cs typeface="Arial" panose="020B0604020202020204" pitchFamily="34" charset="0"/>
              </a:rPr>
              <a:t>As a tool</a:t>
            </a:r>
          </a:p>
          <a:p>
            <a:pPr marL="0" indent="0">
              <a:lnSpc>
                <a:spcPct val="100000"/>
              </a:lnSpc>
              <a:spcBef>
                <a:spcPts val="0"/>
              </a:spcBef>
              <a:buNone/>
            </a:pPr>
            <a:r>
              <a:rPr lang="en-AU" dirty="0" smtClean="0">
                <a:cs typeface="Arial" panose="020B0604020202020204" pitchFamily="34" charset="0"/>
              </a:rPr>
              <a:t>Used for team building, giving the whole group a shared understanding of what matters to them, and how they agree to behave with one another.</a:t>
            </a:r>
            <a:endParaRPr lang="en-AU" dirty="0">
              <a:cs typeface="Arial" panose="020B0604020202020204" pitchFamily="34" charset="0"/>
            </a:endParaRPr>
          </a:p>
        </p:txBody>
      </p:sp>
      <p:sp>
        <p:nvSpPr>
          <p:cNvPr id="7" name="Text Placeholder 3"/>
          <p:cNvSpPr txBox="1">
            <a:spLocks/>
          </p:cNvSpPr>
          <p:nvPr/>
        </p:nvSpPr>
        <p:spPr>
          <a:xfrm>
            <a:off x="6283863" y="3496311"/>
            <a:ext cx="5174395" cy="2733254"/>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AU" b="1" dirty="0">
                <a:cs typeface="Arial" panose="020B0604020202020204" pitchFamily="34" charset="0"/>
              </a:rPr>
              <a:t>In a project</a:t>
            </a:r>
            <a:r>
              <a:rPr lang="en-AU" b="1" dirty="0" smtClean="0">
                <a:cs typeface="Arial" panose="020B0604020202020204" pitchFamily="34" charset="0"/>
              </a:rPr>
              <a:t/>
            </a:r>
            <a:br>
              <a:rPr lang="en-AU" b="1" dirty="0" smtClean="0">
                <a:cs typeface="Arial" panose="020B0604020202020204" pitchFamily="34" charset="0"/>
              </a:rPr>
            </a:br>
            <a:r>
              <a:rPr lang="en-AU" dirty="0">
                <a:cs typeface="Arial" panose="020B0604020202020204" pitchFamily="34" charset="0"/>
              </a:rPr>
              <a:t>Used at the start of </a:t>
            </a:r>
            <a:r>
              <a:rPr lang="en-AU" dirty="0" smtClean="0">
                <a:cs typeface="Arial" panose="020B0604020202020204" pitchFamily="34" charset="0"/>
              </a:rPr>
              <a:t>a </a:t>
            </a:r>
            <a:r>
              <a:rPr lang="en-AU" dirty="0">
                <a:cs typeface="Arial" panose="020B0604020202020204" pitchFamily="34" charset="0"/>
              </a:rPr>
              <a:t>project to </a:t>
            </a:r>
            <a:r>
              <a:rPr lang="en-AU" dirty="0" smtClean="0">
                <a:cs typeface="Arial" panose="020B0604020202020204" pitchFamily="34" charset="0"/>
              </a:rPr>
              <a:t>set </a:t>
            </a:r>
            <a:r>
              <a:rPr lang="en-AU" dirty="0">
                <a:cs typeface="Arial" panose="020B0604020202020204" pitchFamily="34" charset="0"/>
              </a:rPr>
              <a:t>behaviours and ways of working in a way that the team can easily refer to throughout the </a:t>
            </a:r>
            <a:r>
              <a:rPr lang="en-AU" dirty="0" smtClean="0">
                <a:cs typeface="Arial" panose="020B0604020202020204" pitchFamily="34" charset="0"/>
              </a:rPr>
              <a:t>project.</a:t>
            </a:r>
            <a:endParaRPr lang="en-AU" dirty="0">
              <a:cs typeface="Arial" panose="020B0604020202020204" pitchFamily="34" charset="0"/>
            </a:endParaRPr>
          </a:p>
        </p:txBody>
      </p:sp>
      <p:sp>
        <p:nvSpPr>
          <p:cNvPr id="8" name="Text Placeholder 3"/>
          <p:cNvSpPr txBox="1">
            <a:spLocks/>
          </p:cNvSpPr>
          <p:nvPr/>
        </p:nvSpPr>
        <p:spPr>
          <a:xfrm>
            <a:off x="608299" y="2070424"/>
            <a:ext cx="1710832" cy="865285"/>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800" b="1" dirty="0" smtClean="0">
                <a:latin typeface="Arial" panose="020B0604020202020204" pitchFamily="34" charset="0"/>
                <a:cs typeface="Arial" panose="020B0604020202020204" pitchFamily="34" charset="0"/>
              </a:rPr>
              <a:t>30 – 60 mins </a:t>
            </a:r>
            <a:endParaRPr lang="en-AU"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21605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83" b="83"/>
          <a:stretch>
            <a:fillRect/>
          </a:stretch>
        </p:blipFill>
        <p:spPr/>
      </p:pic>
      <p:sp>
        <p:nvSpPr>
          <p:cNvPr id="9" name="TextBox 8"/>
          <p:cNvSpPr txBox="1"/>
          <p:nvPr/>
        </p:nvSpPr>
        <p:spPr>
          <a:xfrm>
            <a:off x="2081197" y="5248354"/>
            <a:ext cx="8273339" cy="1107996"/>
          </a:xfrm>
          <a:prstGeom prst="rect">
            <a:avLst/>
          </a:prstGeom>
          <a:noFill/>
        </p:spPr>
        <p:txBody>
          <a:bodyPr wrap="square" rtlCol="0">
            <a:spAutoFit/>
          </a:bodyPr>
          <a:lstStyle/>
          <a:p>
            <a:r>
              <a:rPr lang="en-AU" sz="6600" dirty="0" smtClean="0">
                <a:solidFill>
                  <a:schemeClr val="bg1"/>
                </a:solidFill>
                <a:latin typeface="Cooper Black" panose="0208090404030B020404" pitchFamily="18" charset="0"/>
              </a:rPr>
              <a:t>Let’s take a break</a:t>
            </a:r>
            <a:endParaRPr lang="en-AU" sz="6600" dirty="0">
              <a:solidFill>
                <a:schemeClr val="bg1"/>
              </a:solidFill>
              <a:latin typeface="Cooper Black" panose="0208090404030B020404" pitchFamily="18" charset="0"/>
            </a:endParaRPr>
          </a:p>
        </p:txBody>
      </p:sp>
      <p:sp>
        <p:nvSpPr>
          <p:cNvPr id="4" name="Rectangle 3"/>
          <p:cNvSpPr/>
          <p:nvPr/>
        </p:nvSpPr>
        <p:spPr>
          <a:xfrm>
            <a:off x="8644773" y="6453286"/>
            <a:ext cx="3419526" cy="307777"/>
          </a:xfrm>
          <a:prstGeom prst="rect">
            <a:avLst/>
          </a:prstGeom>
        </p:spPr>
        <p:txBody>
          <a:bodyPr wrap="none">
            <a:spAutoFit/>
          </a:bodyPr>
          <a:lstStyle/>
          <a:p>
            <a:r>
              <a:rPr lang="en-AU" sz="1400" dirty="0">
                <a:solidFill>
                  <a:schemeClr val="bg1"/>
                </a:solidFill>
                <a:latin typeface="-apple-system"/>
              </a:rPr>
              <a:t>Photo by </a:t>
            </a:r>
            <a:r>
              <a:rPr lang="en-AU" sz="1400" dirty="0">
                <a:solidFill>
                  <a:schemeClr val="bg1"/>
                </a:solidFill>
                <a:latin typeface="-apple-system"/>
                <a:hlinkClick r:id="rId4"/>
              </a:rPr>
              <a:t>Daria </a:t>
            </a:r>
            <a:r>
              <a:rPr lang="en-AU" sz="1400" dirty="0" err="1">
                <a:solidFill>
                  <a:schemeClr val="bg1"/>
                </a:solidFill>
                <a:latin typeface="-apple-system"/>
                <a:hlinkClick r:id="rId4"/>
              </a:rPr>
              <a:t>Nepriakhina</a:t>
            </a:r>
            <a:r>
              <a:rPr lang="en-AU" sz="1400" dirty="0">
                <a:solidFill>
                  <a:schemeClr val="bg1"/>
                </a:solidFill>
                <a:latin typeface="-apple-system"/>
              </a:rPr>
              <a:t> on </a:t>
            </a:r>
            <a:r>
              <a:rPr lang="en-AU" sz="1400" dirty="0" err="1">
                <a:solidFill>
                  <a:schemeClr val="bg1"/>
                </a:solidFill>
                <a:latin typeface="-apple-system"/>
                <a:hlinkClick r:id="rId5"/>
              </a:rPr>
              <a:t>Unsplash</a:t>
            </a:r>
            <a:endParaRPr lang="en-AU" sz="1400" dirty="0">
              <a:solidFill>
                <a:schemeClr val="bg1"/>
              </a:solidFill>
            </a:endParaRPr>
          </a:p>
        </p:txBody>
      </p:sp>
    </p:spTree>
    <p:extLst>
      <p:ext uri="{BB962C8B-B14F-4D97-AF65-F5344CB8AC3E}">
        <p14:creationId xmlns:p14="http://schemas.microsoft.com/office/powerpoint/2010/main" val="1102183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AU" b="1" dirty="0" smtClean="0"/>
              <a:t>Problem identification</a:t>
            </a:r>
            <a:endParaRPr lang="en-AU" b="1" dirty="0"/>
          </a:p>
        </p:txBody>
      </p:sp>
      <p:sp>
        <p:nvSpPr>
          <p:cNvPr id="4" name="Text Placeholder 3"/>
          <p:cNvSpPr>
            <a:spLocks noGrp="1"/>
          </p:cNvSpPr>
          <p:nvPr>
            <p:ph type="body" sz="quarter" idx="14"/>
          </p:nvPr>
        </p:nvSpPr>
        <p:spPr>
          <a:xfrm>
            <a:off x="5947717" y="1438382"/>
            <a:ext cx="5451110" cy="3894137"/>
          </a:xfrm>
        </p:spPr>
        <p:txBody>
          <a:bodyPr>
            <a:normAutofit/>
          </a:bodyPr>
          <a:lstStyle/>
          <a:p>
            <a:pPr marL="0" indent="0">
              <a:spcBef>
                <a:spcPts val="600"/>
              </a:spcBef>
              <a:spcAft>
                <a:spcPts val="600"/>
              </a:spcAft>
              <a:buNone/>
            </a:pPr>
            <a:r>
              <a:rPr lang="en-AU" sz="2000" b="1" dirty="0" smtClean="0">
                <a:latin typeface="+mn-lt"/>
                <a:cs typeface="Arial" panose="020B0604020202020204" pitchFamily="34" charset="0"/>
              </a:rPr>
              <a:t>Learning outcomes:</a:t>
            </a:r>
          </a:p>
          <a:p>
            <a:pPr>
              <a:spcBef>
                <a:spcPts val="600"/>
              </a:spcBef>
              <a:spcAft>
                <a:spcPts val="600"/>
              </a:spcAft>
            </a:pPr>
            <a:r>
              <a:rPr lang="en-AU" sz="2000" dirty="0" smtClean="0">
                <a:latin typeface="+mn-lt"/>
                <a:cs typeface="Arial" panose="020B0604020202020204" pitchFamily="34" charset="0"/>
              </a:rPr>
              <a:t>Articulate </a:t>
            </a:r>
            <a:r>
              <a:rPr lang="en-AU" sz="2000" dirty="0">
                <a:latin typeface="+mn-lt"/>
                <a:cs typeface="Arial" panose="020B0604020202020204" pitchFamily="34" charset="0"/>
              </a:rPr>
              <a:t>a </a:t>
            </a:r>
            <a:r>
              <a:rPr lang="en-AU" sz="2000" dirty="0" smtClean="0">
                <a:latin typeface="+mn-lt"/>
                <a:cs typeface="Arial" panose="020B0604020202020204" pitchFamily="34" charset="0"/>
              </a:rPr>
              <a:t>problem statement</a:t>
            </a:r>
            <a:endParaRPr lang="en-AU" sz="2000" dirty="0">
              <a:latin typeface="+mn-lt"/>
              <a:cs typeface="Arial" panose="020B0604020202020204" pitchFamily="34" charset="0"/>
            </a:endParaRPr>
          </a:p>
          <a:p>
            <a:pPr>
              <a:spcBef>
                <a:spcPts val="600"/>
              </a:spcBef>
              <a:spcAft>
                <a:spcPts val="600"/>
              </a:spcAft>
            </a:pPr>
            <a:r>
              <a:rPr lang="en-AU" sz="2000" dirty="0">
                <a:latin typeface="+mn-lt"/>
                <a:cs typeface="Arial" panose="020B0604020202020204" pitchFamily="34" charset="0"/>
              </a:rPr>
              <a:t>Identify the scope of the problem</a:t>
            </a:r>
          </a:p>
          <a:p>
            <a:pPr>
              <a:spcBef>
                <a:spcPts val="600"/>
              </a:spcBef>
              <a:spcAft>
                <a:spcPts val="600"/>
              </a:spcAft>
            </a:pPr>
            <a:r>
              <a:rPr lang="en-AU" sz="2000" dirty="0">
                <a:latin typeface="+mn-lt"/>
                <a:cs typeface="Arial" panose="020B0604020202020204" pitchFamily="34" charset="0"/>
              </a:rPr>
              <a:t>Identify </a:t>
            </a:r>
            <a:r>
              <a:rPr lang="en-AU" sz="2000" dirty="0" smtClean="0">
                <a:latin typeface="+mn-lt"/>
                <a:cs typeface="Arial" panose="020B0604020202020204" pitchFamily="34" charset="0"/>
              </a:rPr>
              <a:t>affected stakeholders</a:t>
            </a:r>
            <a:endParaRPr lang="en-AU" sz="2000" dirty="0">
              <a:latin typeface="+mn-lt"/>
              <a:cs typeface="Arial" panose="020B0604020202020204" pitchFamily="34" charset="0"/>
            </a:endParaRPr>
          </a:p>
        </p:txBody>
      </p:sp>
      <p:grpSp>
        <p:nvGrpSpPr>
          <p:cNvPr id="8" name="Group 7"/>
          <p:cNvGrpSpPr/>
          <p:nvPr/>
        </p:nvGrpSpPr>
        <p:grpSpPr>
          <a:xfrm>
            <a:off x="1290848" y="1438382"/>
            <a:ext cx="3473177" cy="3473178"/>
            <a:chOff x="5353554" y="1097565"/>
            <a:chExt cx="1264828" cy="1264828"/>
          </a:xfrm>
          <a:solidFill>
            <a:srgbClr val="0785C8"/>
          </a:solidFill>
        </p:grpSpPr>
        <p:sp>
          <p:nvSpPr>
            <p:cNvPr id="9" name="Oval 8"/>
            <p:cNvSpPr/>
            <p:nvPr/>
          </p:nvSpPr>
          <p:spPr>
            <a:xfrm>
              <a:off x="5353554" y="1097565"/>
              <a:ext cx="1264828" cy="1264828"/>
            </a:xfrm>
            <a:prstGeom prst="ellipse">
              <a:avLst/>
            </a:prstGeom>
            <a:grpFill/>
            <a:ln>
              <a:solidFill>
                <a:srgbClr val="28A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6000" dirty="0">
                <a:solidFill>
                  <a:prstClr val="white"/>
                </a:solidFill>
              </a:endParaRPr>
            </a:p>
          </p:txBody>
        </p:sp>
        <p:sp>
          <p:nvSpPr>
            <p:cNvPr id="10" name="TextBox 9"/>
            <p:cNvSpPr txBox="1"/>
            <p:nvPr/>
          </p:nvSpPr>
          <p:spPr>
            <a:xfrm>
              <a:off x="5358007" y="1533834"/>
              <a:ext cx="1255923" cy="392291"/>
            </a:xfrm>
            <a:prstGeom prst="rect">
              <a:avLst/>
            </a:prstGeom>
            <a:noFill/>
          </p:spPr>
          <p:txBody>
            <a:bodyPr wrap="square" rtlCol="0">
              <a:spAutoFit/>
            </a:bodyPr>
            <a:lstStyle/>
            <a:p>
              <a:pPr algn="ctr"/>
              <a:r>
                <a:rPr lang="en-AU" sz="3200" b="1" dirty="0" smtClean="0">
                  <a:solidFill>
                    <a:prstClr val="white"/>
                  </a:solidFill>
                  <a:cs typeface="Arial" panose="020B0604020202020204" pitchFamily="34" charset="0"/>
                </a:rPr>
                <a:t>PROBLEM IDENTIFICATION</a:t>
              </a:r>
              <a:endParaRPr lang="en-AU" sz="3200" b="1" dirty="0">
                <a:solidFill>
                  <a:prstClr val="white"/>
                </a:solidFill>
                <a:cs typeface="Arial" panose="020B0604020202020204" pitchFamily="34" charset="0"/>
              </a:endParaRPr>
            </a:p>
          </p:txBody>
        </p:sp>
      </p:grpSp>
    </p:spTree>
    <p:extLst>
      <p:ext uri="{BB962C8B-B14F-4D97-AF65-F5344CB8AC3E}">
        <p14:creationId xmlns:p14="http://schemas.microsoft.com/office/powerpoint/2010/main" val="19688461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552820" y="3862700"/>
            <a:ext cx="2668954" cy="2777469"/>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19" name="Rectangle 18"/>
          <p:cNvSpPr/>
          <p:nvPr/>
        </p:nvSpPr>
        <p:spPr>
          <a:xfrm>
            <a:off x="645460" y="3857203"/>
            <a:ext cx="2668954" cy="2777469"/>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3" name="Slide Number Placeholder 2"/>
          <p:cNvSpPr>
            <a:spLocks noGrp="1"/>
          </p:cNvSpPr>
          <p:nvPr>
            <p:ph type="sldNum" sz="quarter" idx="4294967295"/>
          </p:nvPr>
        </p:nvSpPr>
        <p:spPr>
          <a:xfrm>
            <a:off x="9448800" y="6356350"/>
            <a:ext cx="2743200" cy="365125"/>
          </a:xfrm>
        </p:spPr>
        <p:txBody>
          <a:bodyPr/>
          <a:lstStyle/>
          <a:p>
            <a:fld id="{67D40532-B581-4804-B01C-7FD81D473552}" type="slidenum">
              <a:rPr lang="en-AU" smtClean="0">
                <a:solidFill>
                  <a:prstClr val="black">
                    <a:tint val="75000"/>
                  </a:prstClr>
                </a:solidFill>
              </a:rPr>
              <a:pPr/>
              <a:t>25</a:t>
            </a:fld>
            <a:endParaRPr lang="en-AU" dirty="0">
              <a:solidFill>
                <a:prstClr val="black">
                  <a:tint val="75000"/>
                </a:prstClr>
              </a:solidFill>
            </a:endParaRPr>
          </a:p>
        </p:txBody>
      </p:sp>
      <p:sp>
        <p:nvSpPr>
          <p:cNvPr id="6" name="Title 1"/>
          <p:cNvSpPr>
            <a:spLocks noGrp="1"/>
          </p:cNvSpPr>
          <p:nvPr>
            <p:ph type="title"/>
          </p:nvPr>
        </p:nvSpPr>
        <p:spPr>
          <a:xfrm>
            <a:off x="645460" y="315198"/>
            <a:ext cx="10955767" cy="549275"/>
          </a:xfrm>
        </p:spPr>
        <p:txBody>
          <a:bodyPr>
            <a:normAutofit/>
          </a:bodyPr>
          <a:lstStyle/>
          <a:p>
            <a:r>
              <a:rPr lang="en-AU" dirty="0" smtClean="0"/>
              <a:t>Case study: </a:t>
            </a:r>
            <a:r>
              <a:rPr lang="en-AU" b="1" dirty="0" smtClean="0"/>
              <a:t>DOMESTIC TRAVEL PROJECT</a:t>
            </a:r>
            <a:endParaRPr lang="en-AU" b="1" dirty="0"/>
          </a:p>
        </p:txBody>
      </p:sp>
      <p:sp>
        <p:nvSpPr>
          <p:cNvPr id="7" name="Content Placeholder 2"/>
          <p:cNvSpPr>
            <a:spLocks noGrp="1"/>
          </p:cNvSpPr>
          <p:nvPr>
            <p:ph type="body" sz="quarter" idx="4294967295"/>
          </p:nvPr>
        </p:nvSpPr>
        <p:spPr>
          <a:xfrm>
            <a:off x="645460" y="1051404"/>
            <a:ext cx="5576314" cy="2887768"/>
          </a:xfrm>
          <a:prstGeom prst="rect">
            <a:avLst/>
          </a:prstGeom>
        </p:spPr>
        <p:txBody>
          <a:bodyPr>
            <a:noAutofit/>
          </a:bodyPr>
          <a:lstStyle/>
          <a:p>
            <a:pPr marL="0" indent="0">
              <a:lnSpc>
                <a:spcPct val="110000"/>
              </a:lnSpc>
              <a:buClrTx/>
              <a:buNone/>
            </a:pPr>
            <a:r>
              <a:rPr lang="en-AU" sz="2000" dirty="0" smtClean="0">
                <a:latin typeface="+mn-lt"/>
              </a:rPr>
              <a:t>Strong sense that </a:t>
            </a:r>
            <a:r>
              <a:rPr lang="en-AU" sz="2000" b="1" dirty="0" smtClean="0">
                <a:latin typeface="+mn-lt"/>
              </a:rPr>
              <a:t>significant variation existed </a:t>
            </a:r>
            <a:r>
              <a:rPr lang="en-AU" sz="2000" dirty="0" smtClean="0">
                <a:latin typeface="+mn-lt"/>
              </a:rPr>
              <a:t>in how the domestic travel processes and policy was being implemented causing </a:t>
            </a:r>
            <a:r>
              <a:rPr lang="en-AU" sz="2000" b="1" dirty="0" smtClean="0">
                <a:latin typeface="+mn-lt"/>
              </a:rPr>
              <a:t>staff frustrations and resourcing inefficiencies.</a:t>
            </a:r>
            <a:endParaRPr lang="en-AU" sz="2000" b="1" dirty="0">
              <a:latin typeface="+mn-lt"/>
            </a:endParaRPr>
          </a:p>
          <a:p>
            <a:pPr marL="0" indent="0">
              <a:lnSpc>
                <a:spcPct val="110000"/>
              </a:lnSpc>
              <a:buClrTx/>
              <a:buNone/>
            </a:pPr>
            <a:r>
              <a:rPr lang="en-AU" sz="2000" dirty="0" smtClean="0">
                <a:latin typeface="+mn-lt"/>
              </a:rPr>
              <a:t>There was a need to get a comprehensive understanding of </a:t>
            </a:r>
            <a:r>
              <a:rPr lang="en-AU" sz="2000" b="1" dirty="0" smtClean="0">
                <a:latin typeface="+mn-lt"/>
              </a:rPr>
              <a:t>how the domestic travel process currently occurred </a:t>
            </a:r>
            <a:r>
              <a:rPr lang="en-AU" sz="2000" dirty="0" smtClean="0">
                <a:latin typeface="+mn-lt"/>
              </a:rPr>
              <a:t>in order to improve consistency.</a:t>
            </a:r>
            <a:endParaRPr lang="en-AU" sz="2000" dirty="0">
              <a:latin typeface="+mn-lt"/>
            </a:endParaRPr>
          </a:p>
        </p:txBody>
      </p:sp>
      <p:sp>
        <p:nvSpPr>
          <p:cNvPr id="8" name="TextBox 7"/>
          <p:cNvSpPr txBox="1"/>
          <p:nvPr/>
        </p:nvSpPr>
        <p:spPr>
          <a:xfrm>
            <a:off x="1318949" y="3890064"/>
            <a:ext cx="1321975" cy="369332"/>
          </a:xfrm>
          <a:prstGeom prst="rect">
            <a:avLst/>
          </a:prstGeom>
          <a:noFill/>
        </p:spPr>
        <p:txBody>
          <a:bodyPr wrap="square" rtlCol="0">
            <a:spAutoFit/>
          </a:bodyPr>
          <a:lstStyle/>
          <a:p>
            <a:pPr algn="ctr"/>
            <a:r>
              <a:rPr lang="en-AU" b="1" dirty="0" smtClean="0">
                <a:solidFill>
                  <a:srgbClr val="254F90"/>
                </a:solidFill>
              </a:rPr>
              <a:t>Key Actors</a:t>
            </a:r>
            <a:endParaRPr lang="en-AU" b="1" dirty="0">
              <a:solidFill>
                <a:srgbClr val="254F90"/>
              </a:solidFill>
            </a:endParaRPr>
          </a:p>
        </p:txBody>
      </p:sp>
      <p:sp>
        <p:nvSpPr>
          <p:cNvPr id="9" name="TextBox 8"/>
          <p:cNvSpPr txBox="1"/>
          <p:nvPr/>
        </p:nvSpPr>
        <p:spPr>
          <a:xfrm>
            <a:off x="3996185" y="3890937"/>
            <a:ext cx="1782224" cy="369332"/>
          </a:xfrm>
          <a:prstGeom prst="rect">
            <a:avLst/>
          </a:prstGeom>
          <a:noFill/>
        </p:spPr>
        <p:txBody>
          <a:bodyPr wrap="square" rtlCol="0">
            <a:spAutoFit/>
          </a:bodyPr>
          <a:lstStyle/>
          <a:p>
            <a:pPr algn="ctr"/>
            <a:r>
              <a:rPr lang="en-AU" b="1" dirty="0" smtClean="0">
                <a:solidFill>
                  <a:srgbClr val="254F90"/>
                </a:solidFill>
              </a:rPr>
              <a:t>Scope</a:t>
            </a:r>
            <a:endParaRPr lang="en-AU" b="1" dirty="0">
              <a:solidFill>
                <a:srgbClr val="254F90"/>
              </a:solidFill>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6055" y="5422107"/>
            <a:ext cx="912833" cy="912833"/>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5785" y="4401525"/>
            <a:ext cx="912833" cy="912833"/>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2837" y="5520546"/>
            <a:ext cx="912833" cy="912833"/>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1078" y="4386371"/>
            <a:ext cx="912833" cy="912833"/>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4111" y="4502752"/>
            <a:ext cx="912833" cy="912833"/>
          </a:xfrm>
          <a:prstGeom prst="rect">
            <a:avLst/>
          </a:prstGeom>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7074" y="4378547"/>
            <a:ext cx="912833" cy="912833"/>
          </a:xfrm>
          <a:prstGeom prst="rect">
            <a:avLst/>
          </a:prstGeom>
        </p:spPr>
      </p:pic>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03660" y="5531395"/>
            <a:ext cx="912833" cy="912833"/>
          </a:xfrm>
          <a:prstGeom prst="rect">
            <a:avLst/>
          </a:prstGeom>
        </p:spPr>
      </p:pic>
      <p:sp>
        <p:nvSpPr>
          <p:cNvPr id="17" name="TextBox 16"/>
          <p:cNvSpPr txBox="1"/>
          <p:nvPr/>
        </p:nvSpPr>
        <p:spPr>
          <a:xfrm>
            <a:off x="7979421" y="1194842"/>
            <a:ext cx="2938758" cy="400110"/>
          </a:xfrm>
          <a:prstGeom prst="rect">
            <a:avLst/>
          </a:prstGeom>
          <a:noFill/>
        </p:spPr>
        <p:txBody>
          <a:bodyPr wrap="square" rtlCol="0">
            <a:spAutoFit/>
          </a:bodyPr>
          <a:lstStyle/>
          <a:p>
            <a:pPr algn="ctr"/>
            <a:r>
              <a:rPr lang="en-AU" sz="2000" b="1" dirty="0" smtClean="0">
                <a:solidFill>
                  <a:srgbClr val="3F3F3F"/>
                </a:solidFill>
              </a:rPr>
              <a:t>PROBLEM STATEMENT…</a:t>
            </a:r>
            <a:endParaRPr lang="en-AU" sz="2000" b="1" dirty="0">
              <a:solidFill>
                <a:srgbClr val="3F3F3F"/>
              </a:solidFill>
            </a:endParaRPr>
          </a:p>
        </p:txBody>
      </p:sp>
      <p:sp>
        <p:nvSpPr>
          <p:cNvPr id="20" name="Rectangle 19"/>
          <p:cNvSpPr/>
          <p:nvPr/>
        </p:nvSpPr>
        <p:spPr>
          <a:xfrm>
            <a:off x="7543388" y="1778271"/>
            <a:ext cx="4011082" cy="1015663"/>
          </a:xfrm>
          <a:prstGeom prst="rect">
            <a:avLst/>
          </a:prstGeom>
        </p:spPr>
        <p:txBody>
          <a:bodyPr wrap="square">
            <a:spAutoFit/>
          </a:bodyPr>
          <a:lstStyle/>
          <a:p>
            <a:pPr algn="ctr">
              <a:spcAft>
                <a:spcPts val="600"/>
              </a:spcAft>
              <a:defRPr/>
            </a:pPr>
            <a:r>
              <a:rPr lang="en-AU" sz="2000" i="1" dirty="0" smtClean="0">
                <a:solidFill>
                  <a:srgbClr val="254F90"/>
                </a:solidFill>
              </a:rPr>
              <a:t>How </a:t>
            </a:r>
            <a:r>
              <a:rPr lang="en-AU" sz="2000" i="1" dirty="0">
                <a:solidFill>
                  <a:srgbClr val="254F90"/>
                </a:solidFill>
              </a:rPr>
              <a:t>might we develop domestic travel procedures that are </a:t>
            </a:r>
            <a:r>
              <a:rPr lang="en-AU" sz="2000" b="1" i="1" dirty="0">
                <a:solidFill>
                  <a:srgbClr val="254F90"/>
                </a:solidFill>
              </a:rPr>
              <a:t>fit for purpose</a:t>
            </a:r>
            <a:r>
              <a:rPr lang="en-AU" sz="2000" i="1" dirty="0">
                <a:solidFill>
                  <a:srgbClr val="254F90"/>
                </a:solidFill>
              </a:rPr>
              <a:t> for the department? </a:t>
            </a:r>
          </a:p>
        </p:txBody>
      </p:sp>
      <p:sp>
        <p:nvSpPr>
          <p:cNvPr id="21" name="Rectangle 20"/>
          <p:cNvSpPr/>
          <p:nvPr/>
        </p:nvSpPr>
        <p:spPr>
          <a:xfrm>
            <a:off x="7543388" y="3482367"/>
            <a:ext cx="4011082" cy="1631216"/>
          </a:xfrm>
          <a:prstGeom prst="rect">
            <a:avLst/>
          </a:prstGeom>
        </p:spPr>
        <p:txBody>
          <a:bodyPr wrap="square">
            <a:spAutoFit/>
          </a:bodyPr>
          <a:lstStyle/>
          <a:p>
            <a:pPr algn="ctr"/>
            <a:r>
              <a:rPr lang="en-AU" sz="2000" i="1" dirty="0">
                <a:solidFill>
                  <a:srgbClr val="254F90"/>
                </a:solidFill>
              </a:rPr>
              <a:t>How might we ensure we have the </a:t>
            </a:r>
            <a:r>
              <a:rPr lang="en-AU" sz="2000" b="1" i="1" dirty="0">
                <a:solidFill>
                  <a:srgbClr val="254F90"/>
                </a:solidFill>
              </a:rPr>
              <a:t>ideal process</a:t>
            </a:r>
            <a:r>
              <a:rPr lang="en-AU" sz="2000" i="1" dirty="0">
                <a:solidFill>
                  <a:srgbClr val="254F90"/>
                </a:solidFill>
              </a:rPr>
              <a:t> for domestic travel and </a:t>
            </a:r>
            <a:r>
              <a:rPr lang="en-AU" sz="2000" b="1" i="1" dirty="0">
                <a:solidFill>
                  <a:srgbClr val="254F90"/>
                </a:solidFill>
              </a:rPr>
              <a:t>help staff to better understand </a:t>
            </a:r>
            <a:r>
              <a:rPr lang="en-AU" sz="2000" i="1" dirty="0">
                <a:solidFill>
                  <a:srgbClr val="254F90"/>
                </a:solidFill>
              </a:rPr>
              <a:t>the departmental policy and </a:t>
            </a:r>
            <a:r>
              <a:rPr lang="en-AU" sz="2000" b="1" i="1" dirty="0">
                <a:solidFill>
                  <a:srgbClr val="254F90"/>
                </a:solidFill>
              </a:rPr>
              <a:t>know where to access support</a:t>
            </a:r>
            <a:r>
              <a:rPr lang="en-AU" sz="2000" i="1" dirty="0">
                <a:solidFill>
                  <a:srgbClr val="254F90"/>
                </a:solidFill>
              </a:rPr>
              <a:t>?</a:t>
            </a:r>
          </a:p>
        </p:txBody>
      </p:sp>
      <p:cxnSp>
        <p:nvCxnSpPr>
          <p:cNvPr id="43" name="Straight Arrow Connector 42"/>
          <p:cNvCxnSpPr/>
          <p:nvPr/>
        </p:nvCxnSpPr>
        <p:spPr>
          <a:xfrm>
            <a:off x="9548929" y="2931402"/>
            <a:ext cx="0" cy="3676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7047758" y="1773031"/>
            <a:ext cx="495630" cy="468147"/>
            <a:chOff x="6886435" y="1836666"/>
            <a:chExt cx="495630" cy="468147"/>
          </a:xfrm>
        </p:grpSpPr>
        <p:sp>
          <p:nvSpPr>
            <p:cNvPr id="40" name="TextBox 39"/>
            <p:cNvSpPr txBox="1"/>
            <p:nvPr/>
          </p:nvSpPr>
          <p:spPr>
            <a:xfrm>
              <a:off x="6886435" y="1836666"/>
              <a:ext cx="495630" cy="461665"/>
            </a:xfrm>
            <a:prstGeom prst="rect">
              <a:avLst/>
            </a:prstGeom>
            <a:noFill/>
          </p:spPr>
          <p:txBody>
            <a:bodyPr wrap="square" rtlCol="0">
              <a:spAutoFit/>
            </a:bodyPr>
            <a:lstStyle/>
            <a:p>
              <a:pPr algn="ctr"/>
              <a:r>
                <a:rPr lang="en-AU" sz="2400" b="1" dirty="0" smtClean="0">
                  <a:solidFill>
                    <a:srgbClr val="254F90"/>
                  </a:solidFill>
                </a:rPr>
                <a:t>1</a:t>
              </a:r>
              <a:endParaRPr lang="en-AU" sz="2400" b="1" dirty="0">
                <a:solidFill>
                  <a:srgbClr val="254F90"/>
                </a:solidFill>
              </a:endParaRPr>
            </a:p>
          </p:txBody>
        </p:sp>
        <p:sp>
          <p:nvSpPr>
            <p:cNvPr id="44" name="Oval 43"/>
            <p:cNvSpPr/>
            <p:nvPr/>
          </p:nvSpPr>
          <p:spPr>
            <a:xfrm>
              <a:off x="6905846" y="1848005"/>
              <a:ext cx="456808" cy="45680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grpSp>
      <p:grpSp>
        <p:nvGrpSpPr>
          <p:cNvPr id="47" name="Group 46"/>
          <p:cNvGrpSpPr/>
          <p:nvPr/>
        </p:nvGrpSpPr>
        <p:grpSpPr>
          <a:xfrm>
            <a:off x="7047758" y="3482367"/>
            <a:ext cx="495630" cy="466905"/>
            <a:chOff x="6877008" y="3471064"/>
            <a:chExt cx="495630" cy="466905"/>
          </a:xfrm>
        </p:grpSpPr>
        <p:sp>
          <p:nvSpPr>
            <p:cNvPr id="41" name="TextBox 40"/>
            <p:cNvSpPr txBox="1"/>
            <p:nvPr/>
          </p:nvSpPr>
          <p:spPr>
            <a:xfrm>
              <a:off x="6877008" y="3471064"/>
              <a:ext cx="495630" cy="461665"/>
            </a:xfrm>
            <a:prstGeom prst="rect">
              <a:avLst/>
            </a:prstGeom>
            <a:noFill/>
          </p:spPr>
          <p:txBody>
            <a:bodyPr wrap="square" rtlCol="0">
              <a:spAutoFit/>
            </a:bodyPr>
            <a:lstStyle/>
            <a:p>
              <a:pPr algn="ctr"/>
              <a:r>
                <a:rPr lang="en-AU" sz="2400" b="1" dirty="0" smtClean="0">
                  <a:solidFill>
                    <a:srgbClr val="254F90"/>
                  </a:solidFill>
                </a:rPr>
                <a:t>2</a:t>
              </a:r>
              <a:endParaRPr lang="en-AU" sz="2400" b="1" dirty="0">
                <a:solidFill>
                  <a:srgbClr val="254F90"/>
                </a:solidFill>
              </a:endParaRPr>
            </a:p>
          </p:txBody>
        </p:sp>
        <p:sp>
          <p:nvSpPr>
            <p:cNvPr id="45" name="Oval 44"/>
            <p:cNvSpPr/>
            <p:nvPr/>
          </p:nvSpPr>
          <p:spPr>
            <a:xfrm>
              <a:off x="6899074" y="3481161"/>
              <a:ext cx="456808" cy="45680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grpSp>
      <p:pic>
        <p:nvPicPr>
          <p:cNvPr id="48" name="Picture 47" descr="Screen Clippi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75263" y="318890"/>
            <a:ext cx="873666" cy="458056"/>
          </a:xfrm>
          <a:prstGeom prst="rect">
            <a:avLst/>
          </a:prstGeom>
        </p:spPr>
      </p:pic>
    </p:spTree>
    <p:extLst>
      <p:ext uri="{BB962C8B-B14F-4D97-AF65-F5344CB8AC3E}">
        <p14:creationId xmlns:p14="http://schemas.microsoft.com/office/powerpoint/2010/main" val="1027017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2B0C33A4-4978-EF4B-80AA-78890D5F12E5}"/>
              </a:ext>
            </a:extLst>
          </p:cNvPr>
          <p:cNvPicPr>
            <a:picLocks noChangeAspect="1"/>
          </p:cNvPicPr>
          <p:nvPr/>
        </p:nvPicPr>
        <p:blipFill>
          <a:blip r:embed="rId3"/>
          <a:stretch>
            <a:fillRect/>
          </a:stretch>
        </p:blipFill>
        <p:spPr>
          <a:xfrm>
            <a:off x="0" y="-1"/>
            <a:ext cx="12192000" cy="6858001"/>
          </a:xfrm>
          <a:prstGeom prst="rect">
            <a:avLst/>
          </a:prstGeom>
        </p:spPr>
      </p:pic>
      <p:sp>
        <p:nvSpPr>
          <p:cNvPr id="2" name="Rectangle 1"/>
          <p:cNvSpPr/>
          <p:nvPr/>
        </p:nvSpPr>
        <p:spPr>
          <a:xfrm>
            <a:off x="159142" y="6211669"/>
            <a:ext cx="9478471" cy="646331"/>
          </a:xfrm>
          <a:prstGeom prst="rect">
            <a:avLst/>
          </a:prstGeom>
        </p:spPr>
        <p:txBody>
          <a:bodyPr wrap="square">
            <a:spAutoFit/>
          </a:bodyPr>
          <a:lstStyle/>
          <a:p>
            <a:pPr lvl="0"/>
            <a:r>
              <a:rPr lang="en-AU" sz="3600" b="1" dirty="0">
                <a:solidFill>
                  <a:srgbClr val="3F3F3F"/>
                </a:solidFill>
                <a:latin typeface="Century Gothic" panose="020B0502020202020204" pitchFamily="34" charset="0"/>
              </a:rPr>
              <a:t>Mental Health Discovery Project </a:t>
            </a:r>
            <a:r>
              <a:rPr lang="en-AU" sz="2400" dirty="0">
                <a:solidFill>
                  <a:srgbClr val="3F3F3F"/>
                </a:solidFill>
                <a:latin typeface="Century Gothic" panose="020B0502020202020204" pitchFamily="34" charset="0"/>
              </a:rPr>
              <a:t>June 2018</a:t>
            </a:r>
          </a:p>
        </p:txBody>
      </p:sp>
    </p:spTree>
    <p:extLst>
      <p:ext uri="{BB962C8B-B14F-4D97-AF65-F5344CB8AC3E}">
        <p14:creationId xmlns:p14="http://schemas.microsoft.com/office/powerpoint/2010/main" val="25327209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200" y="0"/>
            <a:ext cx="10896600" cy="6918476"/>
          </a:xfrm>
          <a:prstGeom prst="rect">
            <a:avLst/>
          </a:prstGeom>
        </p:spPr>
      </p:pic>
      <p:sp>
        <p:nvSpPr>
          <p:cNvPr id="3" name="TextBox 2"/>
          <p:cNvSpPr txBox="1"/>
          <p:nvPr/>
        </p:nvSpPr>
        <p:spPr>
          <a:xfrm>
            <a:off x="9744075" y="6356350"/>
            <a:ext cx="1640193" cy="246221"/>
          </a:xfrm>
          <a:prstGeom prst="rect">
            <a:avLst/>
          </a:prstGeom>
          <a:noFill/>
        </p:spPr>
        <p:txBody>
          <a:bodyPr wrap="none" rtlCol="0">
            <a:spAutoFit/>
          </a:bodyPr>
          <a:lstStyle/>
          <a:p>
            <a:r>
              <a:rPr lang="en-AU" sz="1000" dirty="0" smtClean="0">
                <a:solidFill>
                  <a:schemeClr val="bg1"/>
                </a:solidFill>
              </a:rPr>
              <a:t>Charles Eames &amp; Ray Eames</a:t>
            </a:r>
            <a:endParaRPr lang="en-AU" sz="1000" dirty="0">
              <a:solidFill>
                <a:schemeClr val="bg1"/>
              </a:solidFill>
            </a:endParaRPr>
          </a:p>
        </p:txBody>
      </p:sp>
      <p:sp>
        <p:nvSpPr>
          <p:cNvPr id="7" name="Title 1"/>
          <p:cNvSpPr txBox="1">
            <a:spLocks/>
          </p:cNvSpPr>
          <p:nvPr/>
        </p:nvSpPr>
        <p:spPr>
          <a:xfrm>
            <a:off x="0" y="0"/>
            <a:ext cx="12192000" cy="718457"/>
          </a:xfrm>
          <a:prstGeom prst="rect">
            <a:avLst/>
          </a:prstGeom>
          <a:solidFill>
            <a:srgbClr val="FFFFFF">
              <a:alpha val="80000"/>
            </a:srgbClr>
          </a:solidFill>
        </p:spPr>
        <p:txBody>
          <a:bodyPr vert="horz" lIns="91440" tIns="45720" rIns="91440" bIns="45720" rtlCol="0" anchor="ctr">
            <a:normAutofit fontScale="92500"/>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smtClean="0"/>
              <a:t>The way you </a:t>
            </a:r>
            <a:r>
              <a:rPr lang="en-AU" u="sng" dirty="0" smtClean="0"/>
              <a:t>frame</a:t>
            </a:r>
            <a:r>
              <a:rPr lang="en-AU" dirty="0" smtClean="0"/>
              <a:t> your problem has an impact on your </a:t>
            </a:r>
            <a:r>
              <a:rPr lang="en-AU" u="sng" dirty="0" smtClean="0"/>
              <a:t>scope</a:t>
            </a:r>
            <a:endParaRPr lang="en-AU" u="sng" dirty="0"/>
          </a:p>
        </p:txBody>
      </p:sp>
    </p:spTree>
    <p:extLst>
      <p:ext uri="{BB962C8B-B14F-4D97-AF65-F5344CB8AC3E}">
        <p14:creationId xmlns:p14="http://schemas.microsoft.com/office/powerpoint/2010/main" val="22261789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Activity – Check </a:t>
            </a:r>
            <a:r>
              <a:rPr lang="en-AU" b="1" dirty="0" smtClean="0"/>
              <a:t>it out (desktop research)</a:t>
            </a:r>
            <a:endParaRPr lang="en-AU" b="1" dirty="0"/>
          </a:p>
        </p:txBody>
      </p:sp>
      <p:sp>
        <p:nvSpPr>
          <p:cNvPr id="3" name="Content Placeholder 2"/>
          <p:cNvSpPr>
            <a:spLocks noGrp="1"/>
          </p:cNvSpPr>
          <p:nvPr>
            <p:ph type="body" sz="quarter" idx="14"/>
          </p:nvPr>
        </p:nvSpPr>
        <p:spPr/>
        <p:txBody>
          <a:bodyPr>
            <a:normAutofit/>
          </a:bodyPr>
          <a:lstStyle/>
          <a:p>
            <a:pPr marL="0" indent="0">
              <a:buNone/>
            </a:pPr>
            <a:r>
              <a:rPr lang="en-AU" sz="2000" dirty="0" smtClean="0">
                <a:latin typeface="+mn-lt"/>
              </a:rPr>
              <a:t>Check out your problem by doing some desk top research. </a:t>
            </a:r>
          </a:p>
          <a:p>
            <a:pPr marL="457200" indent="-457200">
              <a:buFont typeface="+mj-lt"/>
              <a:buAutoNum type="arabicPeriod"/>
            </a:pPr>
            <a:r>
              <a:rPr lang="en-AU" sz="2000" dirty="0" smtClean="0">
                <a:latin typeface="+mn-lt"/>
              </a:rPr>
              <a:t>Individually read through the background material provided and write down on post-it notes answers to these questions:</a:t>
            </a:r>
          </a:p>
          <a:p>
            <a:pPr marL="1028700" lvl="2" indent="-457200">
              <a:buFont typeface="Arial" panose="020B0604020202020204" pitchFamily="34" charset="0"/>
              <a:buChar char="•"/>
            </a:pPr>
            <a:r>
              <a:rPr lang="en-AU" sz="2000" dirty="0" smtClean="0">
                <a:latin typeface="+mn-lt"/>
              </a:rPr>
              <a:t>What we </a:t>
            </a:r>
            <a:r>
              <a:rPr lang="en-AU" sz="2000" i="1" dirty="0" smtClean="0">
                <a:latin typeface="+mn-lt"/>
              </a:rPr>
              <a:t>know…</a:t>
            </a:r>
            <a:endParaRPr lang="en-AU" sz="2000" dirty="0">
              <a:latin typeface="+mn-lt"/>
            </a:endParaRPr>
          </a:p>
          <a:p>
            <a:pPr marL="1028700" lvl="2" indent="-457200"/>
            <a:r>
              <a:rPr lang="en-AU" sz="2200" dirty="0" smtClean="0">
                <a:latin typeface="+mn-lt"/>
              </a:rPr>
              <a:t>What we </a:t>
            </a:r>
            <a:r>
              <a:rPr lang="en-AU" sz="2200" i="1" dirty="0">
                <a:latin typeface="+mn-lt"/>
              </a:rPr>
              <a:t>think</a:t>
            </a:r>
            <a:r>
              <a:rPr lang="en-AU" sz="2200" dirty="0">
                <a:latin typeface="+mn-lt"/>
              </a:rPr>
              <a:t> we </a:t>
            </a:r>
            <a:r>
              <a:rPr lang="en-AU" sz="2200" dirty="0" smtClean="0">
                <a:latin typeface="+mn-lt"/>
              </a:rPr>
              <a:t>know…  </a:t>
            </a:r>
            <a:endParaRPr lang="en-AU" sz="2200" dirty="0">
              <a:latin typeface="+mn-lt"/>
            </a:endParaRPr>
          </a:p>
          <a:p>
            <a:pPr marL="1028700" lvl="2" indent="-457200">
              <a:buFont typeface="Arial" panose="020B0604020202020204" pitchFamily="34" charset="0"/>
              <a:buChar char="•"/>
            </a:pPr>
            <a:r>
              <a:rPr lang="en-AU" sz="2000" dirty="0">
                <a:latin typeface="+mn-lt"/>
              </a:rPr>
              <a:t>What </a:t>
            </a:r>
            <a:r>
              <a:rPr lang="en-AU" sz="2000" dirty="0" smtClean="0">
                <a:latin typeface="+mn-lt"/>
              </a:rPr>
              <a:t>we </a:t>
            </a:r>
            <a:r>
              <a:rPr lang="en-AU" sz="2000" i="1" dirty="0">
                <a:latin typeface="+mn-lt"/>
              </a:rPr>
              <a:t>want</a:t>
            </a:r>
            <a:r>
              <a:rPr lang="en-AU" sz="2000" dirty="0">
                <a:latin typeface="+mn-lt"/>
              </a:rPr>
              <a:t> to </a:t>
            </a:r>
            <a:r>
              <a:rPr lang="en-AU" sz="2000" dirty="0" smtClean="0">
                <a:latin typeface="+mn-lt"/>
              </a:rPr>
              <a:t>know…</a:t>
            </a:r>
          </a:p>
          <a:p>
            <a:pPr marL="457200" indent="-457200">
              <a:buFont typeface="+mj-lt"/>
              <a:buAutoNum type="arabicPeriod"/>
            </a:pPr>
            <a:r>
              <a:rPr lang="en-AU" sz="2000" dirty="0" smtClean="0">
                <a:latin typeface="+mn-lt"/>
              </a:rPr>
              <a:t>As a team, read out and stick up your post-its on the butchers paper one at a time, grouping similar answers together (this is called </a:t>
            </a:r>
            <a:r>
              <a:rPr lang="en-AU" sz="2000" i="1" dirty="0" smtClean="0">
                <a:latin typeface="+mn-lt"/>
              </a:rPr>
              <a:t>theming </a:t>
            </a:r>
            <a:r>
              <a:rPr lang="en-AU" sz="2000" dirty="0" smtClean="0">
                <a:latin typeface="+mn-lt"/>
              </a:rPr>
              <a:t>or </a:t>
            </a:r>
            <a:r>
              <a:rPr lang="en-AU" sz="2000" i="1" dirty="0" smtClean="0">
                <a:latin typeface="+mn-lt"/>
              </a:rPr>
              <a:t>clustering</a:t>
            </a:r>
            <a:r>
              <a:rPr lang="en-AU" sz="2000" dirty="0" smtClean="0">
                <a:latin typeface="+mn-lt"/>
              </a:rPr>
              <a:t>). </a:t>
            </a:r>
          </a:p>
        </p:txBody>
      </p:sp>
      <p:sp>
        <p:nvSpPr>
          <p:cNvPr id="4" name="TextBox 3"/>
          <p:cNvSpPr txBox="1"/>
          <p:nvPr/>
        </p:nvSpPr>
        <p:spPr>
          <a:xfrm>
            <a:off x="10185400" y="-644706"/>
            <a:ext cx="1816100" cy="369332"/>
          </a:xfrm>
          <a:prstGeom prst="rect">
            <a:avLst/>
          </a:prstGeom>
          <a:noFill/>
          <a:ln>
            <a:solidFill>
              <a:srgbClr val="FF0000"/>
            </a:solidFill>
          </a:ln>
        </p:spPr>
        <p:txBody>
          <a:bodyPr wrap="square" rtlCol="0">
            <a:spAutoFit/>
          </a:bodyPr>
          <a:lstStyle/>
          <a:p>
            <a:r>
              <a:rPr lang="en-AU" dirty="0" smtClean="0">
                <a:solidFill>
                  <a:prstClr val="black"/>
                </a:solidFill>
              </a:rPr>
              <a:t>Activity slide</a:t>
            </a:r>
            <a:endParaRPr lang="en-AU" dirty="0">
              <a:solidFill>
                <a:prstClr val="black"/>
              </a:solidFill>
            </a:endParaRPr>
          </a:p>
        </p:txBody>
      </p:sp>
      <p:sp>
        <p:nvSpPr>
          <p:cNvPr id="7" name="Rectangle 6"/>
          <p:cNvSpPr/>
          <p:nvPr/>
        </p:nvSpPr>
        <p:spPr>
          <a:xfrm>
            <a:off x="6123343" y="1413726"/>
            <a:ext cx="1912712" cy="2942613"/>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1600" dirty="0" smtClean="0">
                <a:solidFill>
                  <a:schemeClr val="tx1"/>
                </a:solidFill>
              </a:rPr>
              <a:t>What we know…</a:t>
            </a:r>
            <a:endParaRPr lang="en-AU" sz="1600" dirty="0">
              <a:solidFill>
                <a:schemeClr val="tx1"/>
              </a:solidFill>
            </a:endParaRPr>
          </a:p>
        </p:txBody>
      </p:sp>
      <p:sp>
        <p:nvSpPr>
          <p:cNvPr id="8" name="Rectangle 7"/>
          <p:cNvSpPr/>
          <p:nvPr/>
        </p:nvSpPr>
        <p:spPr>
          <a:xfrm>
            <a:off x="8065305" y="1413726"/>
            <a:ext cx="1912712" cy="2942613"/>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1600" dirty="0" smtClean="0">
                <a:solidFill>
                  <a:schemeClr val="tx1"/>
                </a:solidFill>
              </a:rPr>
              <a:t>What we think we know…</a:t>
            </a:r>
            <a:endParaRPr lang="en-AU" sz="1600" dirty="0">
              <a:solidFill>
                <a:schemeClr val="tx1"/>
              </a:solidFill>
            </a:endParaRPr>
          </a:p>
        </p:txBody>
      </p:sp>
      <p:sp>
        <p:nvSpPr>
          <p:cNvPr id="9" name="Rectangle 8"/>
          <p:cNvSpPr/>
          <p:nvPr/>
        </p:nvSpPr>
        <p:spPr>
          <a:xfrm>
            <a:off x="10007267" y="1413726"/>
            <a:ext cx="1912712" cy="2942613"/>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AU" sz="1600" dirty="0" smtClean="0">
                <a:solidFill>
                  <a:schemeClr val="tx1"/>
                </a:solidFill>
              </a:rPr>
              <a:t>What we want to know…</a:t>
            </a:r>
            <a:endParaRPr lang="en-AU" sz="1600" dirty="0">
              <a:solidFill>
                <a:schemeClr val="tx1"/>
              </a:solidFill>
            </a:endParaRPr>
          </a:p>
        </p:txBody>
      </p:sp>
      <p:sp>
        <p:nvSpPr>
          <p:cNvPr id="10" name="Rectangle 9"/>
          <p:cNvSpPr/>
          <p:nvPr/>
        </p:nvSpPr>
        <p:spPr>
          <a:xfrm>
            <a:off x="6714164" y="2508927"/>
            <a:ext cx="372723" cy="318498"/>
          </a:xfrm>
          <a:prstGeom prst="rect">
            <a:avLst/>
          </a:prstGeom>
          <a:solidFill>
            <a:srgbClr val="FFFF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1" name="Rectangle 10"/>
          <p:cNvSpPr/>
          <p:nvPr/>
        </p:nvSpPr>
        <p:spPr>
          <a:xfrm>
            <a:off x="7051143" y="2079411"/>
            <a:ext cx="372723" cy="318498"/>
          </a:xfrm>
          <a:prstGeom prst="rect">
            <a:avLst/>
          </a:prstGeom>
          <a:solidFill>
            <a:srgbClr val="FCDDA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2" name="Rectangle 11"/>
          <p:cNvSpPr/>
          <p:nvPr/>
        </p:nvSpPr>
        <p:spPr>
          <a:xfrm>
            <a:off x="7423866" y="2736185"/>
            <a:ext cx="372723" cy="318498"/>
          </a:xfrm>
          <a:prstGeom prst="rect">
            <a:avLst/>
          </a:prstGeom>
          <a:solidFill>
            <a:srgbClr val="E1F2D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3" name="Rectangle 12"/>
          <p:cNvSpPr/>
          <p:nvPr/>
        </p:nvSpPr>
        <p:spPr>
          <a:xfrm>
            <a:off x="8457352" y="2799324"/>
            <a:ext cx="339047" cy="318498"/>
          </a:xfrm>
          <a:prstGeom prst="rect">
            <a:avLst/>
          </a:prstGeom>
          <a:solidFill>
            <a:srgbClr val="28ABE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4" name="Rectangle 13"/>
          <p:cNvSpPr/>
          <p:nvPr/>
        </p:nvSpPr>
        <p:spPr>
          <a:xfrm>
            <a:off x="9021661" y="2343483"/>
            <a:ext cx="372723" cy="318498"/>
          </a:xfrm>
          <a:prstGeom prst="rect">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5" name="Rectangle 14"/>
          <p:cNvSpPr/>
          <p:nvPr/>
        </p:nvSpPr>
        <p:spPr>
          <a:xfrm>
            <a:off x="10180634" y="2211368"/>
            <a:ext cx="372723" cy="318498"/>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6" name="Rectangle 15"/>
          <p:cNvSpPr/>
          <p:nvPr/>
        </p:nvSpPr>
        <p:spPr>
          <a:xfrm>
            <a:off x="10536828" y="2566534"/>
            <a:ext cx="372723" cy="318498"/>
          </a:xfrm>
          <a:prstGeom prst="rect">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7" name="Rectangle 16"/>
          <p:cNvSpPr/>
          <p:nvPr/>
        </p:nvSpPr>
        <p:spPr>
          <a:xfrm>
            <a:off x="11163526" y="2087463"/>
            <a:ext cx="339047" cy="318498"/>
          </a:xfrm>
          <a:prstGeom prst="rect">
            <a:avLst/>
          </a:prstGeom>
          <a:solidFill>
            <a:srgbClr val="28ABE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Tree>
    <p:extLst>
      <p:ext uri="{BB962C8B-B14F-4D97-AF65-F5344CB8AC3E}">
        <p14:creationId xmlns:p14="http://schemas.microsoft.com/office/powerpoint/2010/main" val="35999165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920036" y="1046880"/>
            <a:ext cx="8707841" cy="2021440"/>
          </a:xfrm>
        </p:spPr>
        <p:txBody>
          <a:bodyPr>
            <a:normAutofit/>
          </a:bodyPr>
          <a:lstStyle/>
          <a:p>
            <a:pPr marL="0" indent="0">
              <a:buNone/>
            </a:pPr>
            <a:r>
              <a:rPr lang="en-AU" sz="2200" b="1" dirty="0" smtClean="0">
                <a:latin typeface="+mn-lt"/>
              </a:rPr>
              <a:t>Objective: </a:t>
            </a:r>
            <a:r>
              <a:rPr lang="en-AU" sz="2200" dirty="0" smtClean="0">
                <a:latin typeface="+mn-lt"/>
              </a:rPr>
              <a:t>Develop a clear understanding of the team’s knowledge, assumptions and research to be done; provide context for the challenge being investigated. </a:t>
            </a:r>
          </a:p>
          <a:p>
            <a:pPr marL="0" indent="0">
              <a:buNone/>
            </a:pPr>
            <a:r>
              <a:rPr lang="en-AU" sz="2200" b="1" dirty="0" smtClean="0">
                <a:latin typeface="+mn-lt"/>
              </a:rPr>
              <a:t>Output: </a:t>
            </a:r>
            <a:r>
              <a:rPr lang="en-AU" sz="2200" dirty="0" smtClean="0">
                <a:latin typeface="+mn-lt"/>
              </a:rPr>
              <a:t>A document outlining research to date and a starting point for a discussion guide. </a:t>
            </a:r>
            <a:endParaRPr lang="en-AU" sz="2200" dirty="0">
              <a:latin typeface="+mn-lt"/>
            </a:endParaRPr>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Check it out </a:t>
            </a:r>
            <a:endParaRPr lang="en-AU" dirty="0"/>
          </a:p>
        </p:txBody>
      </p:sp>
      <p:sp>
        <p:nvSpPr>
          <p:cNvPr id="6" name="Text Placeholder 3"/>
          <p:cNvSpPr txBox="1">
            <a:spLocks/>
          </p:cNvSpPr>
          <p:nvPr/>
        </p:nvSpPr>
        <p:spPr>
          <a:xfrm>
            <a:off x="555025" y="3341128"/>
            <a:ext cx="4654631"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cs typeface="Arial" panose="020B0604020202020204" pitchFamily="34" charset="0"/>
              </a:rPr>
              <a:t>As a tool:</a:t>
            </a:r>
          </a:p>
          <a:p>
            <a:pPr marL="0" indent="0">
              <a:lnSpc>
                <a:spcPct val="100000"/>
              </a:lnSpc>
              <a:spcBef>
                <a:spcPts val="0"/>
              </a:spcBef>
              <a:buNone/>
            </a:pPr>
            <a:r>
              <a:rPr lang="en-AU" dirty="0" smtClean="0">
                <a:cs typeface="Arial" panose="020B0604020202020204" pitchFamily="34" charset="0"/>
              </a:rPr>
              <a:t>Used to clarify the understanding of an area of research at a point in time.</a:t>
            </a:r>
          </a:p>
        </p:txBody>
      </p:sp>
      <p:sp>
        <p:nvSpPr>
          <p:cNvPr id="8" name="Text Placeholder 3"/>
          <p:cNvSpPr txBox="1">
            <a:spLocks/>
          </p:cNvSpPr>
          <p:nvPr/>
        </p:nvSpPr>
        <p:spPr>
          <a:xfrm>
            <a:off x="6308544" y="3341127"/>
            <a:ext cx="4462125" cy="2733255"/>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cs typeface="Arial" panose="020B0604020202020204" pitchFamily="34" charset="0"/>
              </a:rPr>
              <a:t>In a project:</a:t>
            </a:r>
          </a:p>
          <a:p>
            <a:pPr marL="0" indent="0">
              <a:lnSpc>
                <a:spcPct val="100000"/>
              </a:lnSpc>
              <a:spcBef>
                <a:spcPts val="0"/>
              </a:spcBef>
              <a:buNone/>
            </a:pPr>
            <a:r>
              <a:rPr lang="en-AU" dirty="0" smtClean="0">
                <a:cs typeface="Arial" panose="020B0604020202020204" pitchFamily="34" charset="0"/>
              </a:rPr>
              <a:t>Establishes the knowns and unknowns held by the team before research starts. This helps to clarify where the project team should focus their upcoming work for the best value. This activity can also be extended into a full literature review.</a:t>
            </a:r>
          </a:p>
        </p:txBody>
      </p:sp>
      <p:sp>
        <p:nvSpPr>
          <p:cNvPr id="7" name="Text Placeholder 3"/>
          <p:cNvSpPr txBox="1">
            <a:spLocks/>
          </p:cNvSpPr>
          <p:nvPr/>
        </p:nvSpPr>
        <p:spPr>
          <a:xfrm>
            <a:off x="555025" y="2057600"/>
            <a:ext cx="2120797" cy="863198"/>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1800" b="1" i="1" dirty="0" smtClean="0">
                <a:cs typeface="Arial" panose="020B0604020202020204" pitchFamily="34" charset="0"/>
              </a:rPr>
              <a:t>Dependent problem area, time available and team – can be as little as 2 hours </a:t>
            </a:r>
            <a:endParaRPr lang="en-AU" sz="1800" b="1" i="1" dirty="0">
              <a:cs typeface="Arial" panose="020B0604020202020204" pitchFamily="34" charset="0"/>
            </a:endParaRPr>
          </a:p>
        </p:txBody>
      </p:sp>
    </p:spTree>
    <p:extLst>
      <p:ext uri="{BB962C8B-B14F-4D97-AF65-F5344CB8AC3E}">
        <p14:creationId xmlns:p14="http://schemas.microsoft.com/office/powerpoint/2010/main" val="446113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t="1" r="996" b="16361"/>
          <a:stretch/>
        </p:blipFill>
        <p:spPr>
          <a:xfrm>
            <a:off x="0" y="-1"/>
            <a:ext cx="12195544" cy="6868634"/>
          </a:xfrm>
          <a:prstGeom prst="rect">
            <a:avLst/>
          </a:prstGeom>
        </p:spPr>
      </p:pic>
      <p:sp>
        <p:nvSpPr>
          <p:cNvPr id="2" name="Title 1"/>
          <p:cNvSpPr>
            <a:spLocks noGrp="1"/>
          </p:cNvSpPr>
          <p:nvPr>
            <p:ph type="title"/>
          </p:nvPr>
        </p:nvSpPr>
        <p:spPr>
          <a:xfrm>
            <a:off x="7238766" y="1620117"/>
            <a:ext cx="4745077" cy="795982"/>
          </a:xfrm>
          <a:noFill/>
        </p:spPr>
        <p:txBody>
          <a:bodyPr>
            <a:normAutofit fontScale="90000"/>
          </a:bodyPr>
          <a:lstStyle/>
          <a:p>
            <a:pPr algn="l">
              <a:lnSpc>
                <a:spcPct val="100000"/>
              </a:lnSpc>
            </a:pPr>
            <a:r>
              <a:rPr lang="en-AU" dirty="0"/>
              <a:t>Activity – Why </a:t>
            </a:r>
            <a:r>
              <a:rPr lang="en-AU" b="1" dirty="0" smtClean="0"/>
              <a:t>are you here?</a:t>
            </a:r>
            <a:br>
              <a:rPr lang="en-AU" b="1" dirty="0" smtClean="0"/>
            </a:br>
            <a:endParaRPr lang="en-AU" b="0" dirty="0"/>
          </a:p>
        </p:txBody>
      </p:sp>
      <p:sp>
        <p:nvSpPr>
          <p:cNvPr id="4" name="TextBox 3"/>
          <p:cNvSpPr txBox="1"/>
          <p:nvPr/>
        </p:nvSpPr>
        <p:spPr>
          <a:xfrm>
            <a:off x="10375900" y="-603032"/>
            <a:ext cx="1816100" cy="369332"/>
          </a:xfrm>
          <a:prstGeom prst="rect">
            <a:avLst/>
          </a:prstGeom>
          <a:noFill/>
          <a:ln>
            <a:solidFill>
              <a:srgbClr val="FF0000"/>
            </a:solidFill>
          </a:ln>
        </p:spPr>
        <p:txBody>
          <a:bodyPr wrap="square" rtlCol="0">
            <a:spAutoFit/>
          </a:bodyPr>
          <a:lstStyle/>
          <a:p>
            <a:r>
              <a:rPr lang="en-AU" dirty="0" smtClean="0">
                <a:solidFill>
                  <a:prstClr val="black"/>
                </a:solidFill>
              </a:rPr>
              <a:t>Activity slide</a:t>
            </a:r>
            <a:endParaRPr lang="en-AU" dirty="0">
              <a:solidFill>
                <a:prstClr val="black"/>
              </a:solidFill>
            </a:endParaRPr>
          </a:p>
        </p:txBody>
      </p:sp>
      <p:sp>
        <p:nvSpPr>
          <p:cNvPr id="3" name="Rectangle 2"/>
          <p:cNvSpPr/>
          <p:nvPr/>
        </p:nvSpPr>
        <p:spPr>
          <a:xfrm>
            <a:off x="7238766" y="2741797"/>
            <a:ext cx="4769031" cy="830997"/>
          </a:xfrm>
          <a:prstGeom prst="rect">
            <a:avLst/>
          </a:prstGeom>
          <a:solidFill>
            <a:srgbClr val="FFFFFF">
              <a:alpha val="80000"/>
            </a:srgbClr>
          </a:solidFill>
        </p:spPr>
        <p:txBody>
          <a:bodyPr wrap="square">
            <a:spAutoFit/>
          </a:bodyPr>
          <a:lstStyle/>
          <a:p>
            <a:pPr marL="342900" indent="-342900">
              <a:buFont typeface="+mj-lt"/>
              <a:buAutoNum type="arabicPeriod"/>
            </a:pPr>
            <a:r>
              <a:rPr lang="en-AU" sz="2400" dirty="0"/>
              <a:t>What would you like to get out of the training</a:t>
            </a:r>
            <a:r>
              <a:rPr lang="en-AU" sz="2400" dirty="0" smtClean="0"/>
              <a:t>?</a:t>
            </a:r>
          </a:p>
        </p:txBody>
      </p:sp>
    </p:spTree>
    <p:extLst>
      <p:ext uri="{BB962C8B-B14F-4D97-AF65-F5344CB8AC3E}">
        <p14:creationId xmlns:p14="http://schemas.microsoft.com/office/powerpoint/2010/main" val="3056352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a:spLocks noGrp="1"/>
          </p:cNvSpPr>
          <p:nvPr>
            <p:ph type="title"/>
          </p:nvPr>
        </p:nvSpPr>
        <p:spPr>
          <a:xfrm>
            <a:off x="645460" y="314424"/>
            <a:ext cx="10955767" cy="549275"/>
          </a:xfrm>
        </p:spPr>
        <p:txBody>
          <a:bodyPr>
            <a:normAutofit/>
          </a:bodyPr>
          <a:lstStyle/>
          <a:p>
            <a:r>
              <a:rPr lang="en-AU" b="1" dirty="0" smtClean="0"/>
              <a:t>Actor mapping</a:t>
            </a:r>
            <a:endParaRPr lang="en-AU" b="1" dirty="0"/>
          </a:p>
        </p:txBody>
      </p:sp>
      <p:sp>
        <p:nvSpPr>
          <p:cNvPr id="21" name="Content Placeholder 2"/>
          <p:cNvSpPr>
            <a:spLocks noGrp="1"/>
          </p:cNvSpPr>
          <p:nvPr>
            <p:ph type="body" sz="quarter" idx="4294967295"/>
          </p:nvPr>
        </p:nvSpPr>
        <p:spPr>
          <a:xfrm>
            <a:off x="384038" y="857915"/>
            <a:ext cx="6015208" cy="1273046"/>
          </a:xfrm>
          <a:prstGeom prst="rect">
            <a:avLst/>
          </a:prstGeom>
        </p:spPr>
        <p:txBody>
          <a:bodyPr>
            <a:noAutofit/>
          </a:bodyPr>
          <a:lstStyle/>
          <a:p>
            <a:pPr marL="0" indent="0">
              <a:lnSpc>
                <a:spcPct val="120000"/>
              </a:lnSpc>
              <a:buClrTx/>
              <a:buNone/>
            </a:pPr>
            <a:r>
              <a:rPr lang="en-AU" sz="2000" i="1" dirty="0" smtClean="0">
                <a:latin typeface="+mn-lt"/>
              </a:rPr>
              <a:t>Example:</a:t>
            </a:r>
            <a:r>
              <a:rPr lang="en-AU" sz="2000" dirty="0" smtClean="0">
                <a:latin typeface="+mn-lt"/>
              </a:rPr>
              <a:t> An existing </a:t>
            </a:r>
            <a:r>
              <a:rPr lang="en-AU" sz="2000" b="1" dirty="0" smtClean="0">
                <a:latin typeface="+mn-lt"/>
              </a:rPr>
              <a:t>storage company </a:t>
            </a:r>
            <a:r>
              <a:rPr lang="en-AU" sz="2000" dirty="0" smtClean="0">
                <a:latin typeface="+mn-lt"/>
              </a:rPr>
              <a:t>with locations across the country are looking to expand their business and switch some locations into </a:t>
            </a:r>
            <a:r>
              <a:rPr lang="en-AU" sz="2000" b="1" dirty="0" smtClean="0">
                <a:latin typeface="+mn-lt"/>
              </a:rPr>
              <a:t>retirement</a:t>
            </a:r>
            <a:r>
              <a:rPr lang="en-AU" sz="2000" dirty="0" smtClean="0">
                <a:latin typeface="+mn-lt"/>
              </a:rPr>
              <a:t> </a:t>
            </a:r>
            <a:r>
              <a:rPr lang="en-AU" sz="2000" b="1" dirty="0" smtClean="0">
                <a:latin typeface="+mn-lt"/>
              </a:rPr>
              <a:t>homes</a:t>
            </a:r>
            <a:r>
              <a:rPr lang="en-AU" sz="2000" dirty="0" smtClean="0">
                <a:latin typeface="+mn-lt"/>
              </a:rPr>
              <a:t>.</a:t>
            </a:r>
            <a:endParaRPr lang="en-AU" sz="2000" dirty="0">
              <a:latin typeface="+mn-lt"/>
            </a:endParaRPr>
          </a:p>
        </p:txBody>
      </p:sp>
      <p:pic>
        <p:nvPicPr>
          <p:cNvPr id="22" name="Picture 21"/>
          <p:cNvPicPr>
            <a:picLocks noChangeAspect="1"/>
          </p:cNvPicPr>
          <p:nvPr/>
        </p:nvPicPr>
        <p:blipFill rotWithShape="1">
          <a:blip r:embed="rId3"/>
          <a:srcRect l="21450" t="23200" r="20725" b="11467"/>
          <a:stretch/>
        </p:blipFill>
        <p:spPr>
          <a:xfrm>
            <a:off x="282480" y="2180672"/>
            <a:ext cx="7050024" cy="4480560"/>
          </a:xfrm>
          <a:prstGeom prst="rect">
            <a:avLst/>
          </a:prstGeom>
        </p:spPr>
      </p:pic>
      <p:grpSp>
        <p:nvGrpSpPr>
          <p:cNvPr id="23" name="Group 22"/>
          <p:cNvGrpSpPr/>
          <p:nvPr/>
        </p:nvGrpSpPr>
        <p:grpSpPr>
          <a:xfrm>
            <a:off x="1835102" y="3709524"/>
            <a:ext cx="749493" cy="749493"/>
            <a:chOff x="6024604" y="1518219"/>
            <a:chExt cx="749493" cy="749493"/>
          </a:xfrm>
        </p:grpSpPr>
        <p:sp>
          <p:nvSpPr>
            <p:cNvPr id="24" name="Oval 23"/>
            <p:cNvSpPr/>
            <p:nvPr/>
          </p:nvSpPr>
          <p:spPr>
            <a:xfrm>
              <a:off x="6024604" y="1518219"/>
              <a:ext cx="749493" cy="749493"/>
            </a:xfrm>
            <a:prstGeom prst="ellipse">
              <a:avLst/>
            </a:prstGeom>
            <a:solidFill>
              <a:srgbClr val="80878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25" name="TextBox 24"/>
            <p:cNvSpPr txBox="1"/>
            <p:nvPr/>
          </p:nvSpPr>
          <p:spPr>
            <a:xfrm>
              <a:off x="6043458" y="1752781"/>
              <a:ext cx="710665" cy="276999"/>
            </a:xfrm>
            <a:prstGeom prst="rect">
              <a:avLst/>
            </a:prstGeom>
            <a:noFill/>
          </p:spPr>
          <p:txBody>
            <a:bodyPr wrap="square" rtlCol="0">
              <a:spAutoFit/>
            </a:bodyPr>
            <a:lstStyle/>
            <a:p>
              <a:pPr algn="ctr"/>
              <a:r>
                <a:rPr lang="en-AU" sz="1200" b="1" dirty="0" smtClean="0">
                  <a:solidFill>
                    <a:srgbClr val="FFFFFF"/>
                  </a:solidFill>
                </a:rPr>
                <a:t>NURSES</a:t>
              </a:r>
              <a:endParaRPr lang="en-AU" sz="1200" b="1" dirty="0">
                <a:solidFill>
                  <a:srgbClr val="FFFFFF"/>
                </a:solidFill>
              </a:endParaRPr>
            </a:p>
          </p:txBody>
        </p:sp>
      </p:grpSp>
      <p:grpSp>
        <p:nvGrpSpPr>
          <p:cNvPr id="26" name="Group 25"/>
          <p:cNvGrpSpPr/>
          <p:nvPr/>
        </p:nvGrpSpPr>
        <p:grpSpPr>
          <a:xfrm>
            <a:off x="175559" y="3846251"/>
            <a:ext cx="890076" cy="749493"/>
            <a:chOff x="5958318" y="1518219"/>
            <a:chExt cx="890076" cy="749493"/>
          </a:xfrm>
        </p:grpSpPr>
        <p:sp>
          <p:nvSpPr>
            <p:cNvPr id="27" name="Oval 26"/>
            <p:cNvSpPr/>
            <p:nvPr/>
          </p:nvSpPr>
          <p:spPr>
            <a:xfrm>
              <a:off x="6024604" y="1518219"/>
              <a:ext cx="749493" cy="749493"/>
            </a:xfrm>
            <a:prstGeom prst="ellipse">
              <a:avLst/>
            </a:prstGeom>
            <a:solidFill>
              <a:srgbClr val="80878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28" name="TextBox 27"/>
            <p:cNvSpPr txBox="1"/>
            <p:nvPr/>
          </p:nvSpPr>
          <p:spPr>
            <a:xfrm>
              <a:off x="5958318" y="1752781"/>
              <a:ext cx="890076" cy="276999"/>
            </a:xfrm>
            <a:prstGeom prst="rect">
              <a:avLst/>
            </a:prstGeom>
            <a:noFill/>
          </p:spPr>
          <p:txBody>
            <a:bodyPr wrap="square" rtlCol="0">
              <a:spAutoFit/>
            </a:bodyPr>
            <a:lstStyle/>
            <a:p>
              <a:pPr algn="ctr"/>
              <a:r>
                <a:rPr lang="en-AU" sz="1200" b="1" dirty="0" smtClean="0">
                  <a:solidFill>
                    <a:srgbClr val="FFFFFF"/>
                  </a:solidFill>
                </a:rPr>
                <a:t>SECURITY</a:t>
              </a:r>
              <a:endParaRPr lang="en-AU" sz="1200" b="1" dirty="0">
                <a:solidFill>
                  <a:srgbClr val="FFFFFF"/>
                </a:solidFill>
              </a:endParaRPr>
            </a:p>
          </p:txBody>
        </p:sp>
      </p:grpSp>
      <p:grpSp>
        <p:nvGrpSpPr>
          <p:cNvPr id="29" name="Group 28"/>
          <p:cNvGrpSpPr/>
          <p:nvPr/>
        </p:nvGrpSpPr>
        <p:grpSpPr>
          <a:xfrm>
            <a:off x="4099107" y="2960031"/>
            <a:ext cx="749493" cy="749493"/>
            <a:chOff x="6024604" y="1518219"/>
            <a:chExt cx="749493" cy="749493"/>
          </a:xfrm>
        </p:grpSpPr>
        <p:sp>
          <p:nvSpPr>
            <p:cNvPr id="30" name="Oval 29"/>
            <p:cNvSpPr/>
            <p:nvPr/>
          </p:nvSpPr>
          <p:spPr>
            <a:xfrm>
              <a:off x="6024604" y="1518219"/>
              <a:ext cx="749493" cy="749493"/>
            </a:xfrm>
            <a:prstGeom prst="ellipse">
              <a:avLst/>
            </a:prstGeom>
            <a:solidFill>
              <a:srgbClr val="80878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31" name="TextBox 30"/>
            <p:cNvSpPr txBox="1"/>
            <p:nvPr/>
          </p:nvSpPr>
          <p:spPr>
            <a:xfrm>
              <a:off x="6034031" y="1752781"/>
              <a:ext cx="730639" cy="276999"/>
            </a:xfrm>
            <a:prstGeom prst="rect">
              <a:avLst/>
            </a:prstGeom>
            <a:noFill/>
          </p:spPr>
          <p:txBody>
            <a:bodyPr wrap="square" rtlCol="0">
              <a:spAutoFit/>
            </a:bodyPr>
            <a:lstStyle/>
            <a:p>
              <a:pPr algn="ctr"/>
              <a:r>
                <a:rPr lang="en-AU" sz="1200" b="1" dirty="0" smtClean="0">
                  <a:solidFill>
                    <a:srgbClr val="FFFFFF"/>
                  </a:solidFill>
                </a:rPr>
                <a:t>DRIVERS</a:t>
              </a:r>
              <a:endParaRPr lang="en-AU" sz="1200" b="1" dirty="0">
                <a:solidFill>
                  <a:srgbClr val="FFFFFF"/>
                </a:solidFill>
              </a:endParaRPr>
            </a:p>
          </p:txBody>
        </p:sp>
      </p:grpSp>
      <p:grpSp>
        <p:nvGrpSpPr>
          <p:cNvPr id="32" name="Group 31"/>
          <p:cNvGrpSpPr/>
          <p:nvPr/>
        </p:nvGrpSpPr>
        <p:grpSpPr>
          <a:xfrm>
            <a:off x="5870801" y="3535788"/>
            <a:ext cx="749493" cy="749493"/>
            <a:chOff x="6024604" y="1518219"/>
            <a:chExt cx="749493" cy="749493"/>
          </a:xfrm>
        </p:grpSpPr>
        <p:sp>
          <p:nvSpPr>
            <p:cNvPr id="33" name="Oval 32"/>
            <p:cNvSpPr/>
            <p:nvPr/>
          </p:nvSpPr>
          <p:spPr>
            <a:xfrm>
              <a:off x="6024604" y="1518219"/>
              <a:ext cx="749493" cy="749493"/>
            </a:xfrm>
            <a:prstGeom prst="ellipse">
              <a:avLst/>
            </a:prstGeom>
            <a:solidFill>
              <a:srgbClr val="80878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34" name="TextBox 33"/>
            <p:cNvSpPr txBox="1"/>
            <p:nvPr/>
          </p:nvSpPr>
          <p:spPr>
            <a:xfrm>
              <a:off x="6043458" y="1752781"/>
              <a:ext cx="710665" cy="276999"/>
            </a:xfrm>
            <a:prstGeom prst="rect">
              <a:avLst/>
            </a:prstGeom>
            <a:noFill/>
          </p:spPr>
          <p:txBody>
            <a:bodyPr wrap="square" rtlCol="0">
              <a:spAutoFit/>
            </a:bodyPr>
            <a:lstStyle/>
            <a:p>
              <a:pPr algn="ctr"/>
              <a:r>
                <a:rPr lang="en-AU" sz="1200" b="1" dirty="0" smtClean="0">
                  <a:solidFill>
                    <a:srgbClr val="FFFFFF"/>
                  </a:solidFill>
                </a:rPr>
                <a:t>EMS</a:t>
              </a:r>
              <a:endParaRPr lang="en-AU" sz="1200" b="1" dirty="0">
                <a:solidFill>
                  <a:srgbClr val="FFFFFF"/>
                </a:solidFill>
              </a:endParaRPr>
            </a:p>
          </p:txBody>
        </p:sp>
      </p:grpSp>
      <p:grpSp>
        <p:nvGrpSpPr>
          <p:cNvPr id="35" name="Group 34"/>
          <p:cNvGrpSpPr/>
          <p:nvPr/>
        </p:nvGrpSpPr>
        <p:grpSpPr>
          <a:xfrm>
            <a:off x="6399246" y="5822699"/>
            <a:ext cx="798830" cy="749493"/>
            <a:chOff x="5996323" y="1518219"/>
            <a:chExt cx="798830" cy="749493"/>
          </a:xfrm>
        </p:grpSpPr>
        <p:sp>
          <p:nvSpPr>
            <p:cNvPr id="36" name="Oval 35"/>
            <p:cNvSpPr/>
            <p:nvPr/>
          </p:nvSpPr>
          <p:spPr>
            <a:xfrm>
              <a:off x="6024604" y="1518219"/>
              <a:ext cx="749493" cy="749493"/>
            </a:xfrm>
            <a:prstGeom prst="ellipse">
              <a:avLst/>
            </a:prstGeom>
            <a:solidFill>
              <a:srgbClr val="80878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37" name="TextBox 36"/>
            <p:cNvSpPr txBox="1"/>
            <p:nvPr/>
          </p:nvSpPr>
          <p:spPr>
            <a:xfrm>
              <a:off x="5996323" y="1752781"/>
              <a:ext cx="798830" cy="276999"/>
            </a:xfrm>
            <a:prstGeom prst="rect">
              <a:avLst/>
            </a:prstGeom>
            <a:noFill/>
          </p:spPr>
          <p:txBody>
            <a:bodyPr wrap="square" rtlCol="0">
              <a:spAutoFit/>
            </a:bodyPr>
            <a:lstStyle/>
            <a:p>
              <a:pPr algn="ctr"/>
              <a:r>
                <a:rPr lang="en-AU" sz="1200" b="1" dirty="0" smtClean="0">
                  <a:solidFill>
                    <a:srgbClr val="FFFFFF"/>
                  </a:solidFill>
                </a:rPr>
                <a:t>FAMILIES</a:t>
              </a:r>
              <a:endParaRPr lang="en-AU" sz="1200" b="1" dirty="0">
                <a:solidFill>
                  <a:srgbClr val="FFFFFF"/>
                </a:solidFill>
              </a:endParaRPr>
            </a:p>
          </p:txBody>
        </p:sp>
      </p:grpSp>
      <p:grpSp>
        <p:nvGrpSpPr>
          <p:cNvPr id="38" name="Group 37"/>
          <p:cNvGrpSpPr/>
          <p:nvPr/>
        </p:nvGrpSpPr>
        <p:grpSpPr>
          <a:xfrm>
            <a:off x="4627006" y="6006506"/>
            <a:ext cx="885194" cy="749493"/>
            <a:chOff x="5958615" y="1518219"/>
            <a:chExt cx="885194" cy="749493"/>
          </a:xfrm>
        </p:grpSpPr>
        <p:sp>
          <p:nvSpPr>
            <p:cNvPr id="39" name="Oval 38"/>
            <p:cNvSpPr/>
            <p:nvPr/>
          </p:nvSpPr>
          <p:spPr>
            <a:xfrm>
              <a:off x="6024604" y="1518219"/>
              <a:ext cx="749493" cy="749493"/>
            </a:xfrm>
            <a:prstGeom prst="ellipse">
              <a:avLst/>
            </a:prstGeom>
            <a:solidFill>
              <a:srgbClr val="80878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40" name="TextBox 39"/>
            <p:cNvSpPr txBox="1"/>
            <p:nvPr/>
          </p:nvSpPr>
          <p:spPr>
            <a:xfrm>
              <a:off x="5958615" y="1752781"/>
              <a:ext cx="885194" cy="276999"/>
            </a:xfrm>
            <a:prstGeom prst="rect">
              <a:avLst/>
            </a:prstGeom>
            <a:noFill/>
          </p:spPr>
          <p:txBody>
            <a:bodyPr wrap="square" rtlCol="0">
              <a:spAutoFit/>
            </a:bodyPr>
            <a:lstStyle/>
            <a:p>
              <a:pPr algn="ctr"/>
              <a:r>
                <a:rPr lang="en-AU" sz="1200" b="1" dirty="0" smtClean="0">
                  <a:solidFill>
                    <a:srgbClr val="FFFFFF"/>
                  </a:solidFill>
                </a:rPr>
                <a:t>RETIREES</a:t>
              </a:r>
              <a:endParaRPr lang="en-AU" sz="1200" b="1" dirty="0">
                <a:solidFill>
                  <a:srgbClr val="FFFFFF"/>
                </a:solidFill>
              </a:endParaRPr>
            </a:p>
          </p:txBody>
        </p:sp>
      </p:grpSp>
      <p:grpSp>
        <p:nvGrpSpPr>
          <p:cNvPr id="41" name="Group 40"/>
          <p:cNvGrpSpPr/>
          <p:nvPr/>
        </p:nvGrpSpPr>
        <p:grpSpPr>
          <a:xfrm>
            <a:off x="2409378" y="5812066"/>
            <a:ext cx="796628" cy="749493"/>
            <a:chOff x="6005750" y="1518219"/>
            <a:chExt cx="796628" cy="749493"/>
          </a:xfrm>
        </p:grpSpPr>
        <p:sp>
          <p:nvSpPr>
            <p:cNvPr id="42" name="Oval 41"/>
            <p:cNvSpPr/>
            <p:nvPr/>
          </p:nvSpPr>
          <p:spPr>
            <a:xfrm>
              <a:off x="6024604" y="1518219"/>
              <a:ext cx="749493" cy="749493"/>
            </a:xfrm>
            <a:prstGeom prst="ellipse">
              <a:avLst/>
            </a:prstGeom>
            <a:solidFill>
              <a:srgbClr val="80878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43" name="TextBox 42"/>
            <p:cNvSpPr txBox="1"/>
            <p:nvPr/>
          </p:nvSpPr>
          <p:spPr>
            <a:xfrm>
              <a:off x="6005750" y="1752781"/>
              <a:ext cx="796628" cy="276999"/>
            </a:xfrm>
            <a:prstGeom prst="rect">
              <a:avLst/>
            </a:prstGeom>
            <a:noFill/>
          </p:spPr>
          <p:txBody>
            <a:bodyPr wrap="square" rtlCol="0">
              <a:spAutoFit/>
            </a:bodyPr>
            <a:lstStyle/>
            <a:p>
              <a:pPr algn="ctr"/>
              <a:r>
                <a:rPr lang="en-AU" sz="1200" b="1" dirty="0" smtClean="0">
                  <a:solidFill>
                    <a:srgbClr val="FFFFFF"/>
                  </a:solidFill>
                </a:rPr>
                <a:t>DOCTORS</a:t>
              </a:r>
              <a:endParaRPr lang="en-AU" sz="1200" b="1" dirty="0">
                <a:solidFill>
                  <a:srgbClr val="FFFFFF"/>
                </a:solidFill>
              </a:endParaRPr>
            </a:p>
          </p:txBody>
        </p:sp>
      </p:grpSp>
      <p:grpSp>
        <p:nvGrpSpPr>
          <p:cNvPr id="80" name="Group 79"/>
          <p:cNvGrpSpPr/>
          <p:nvPr/>
        </p:nvGrpSpPr>
        <p:grpSpPr>
          <a:xfrm>
            <a:off x="7661245" y="568092"/>
            <a:ext cx="4248425" cy="4248425"/>
            <a:chOff x="7661245" y="568092"/>
            <a:chExt cx="4248425" cy="4248425"/>
          </a:xfrm>
        </p:grpSpPr>
        <p:grpSp>
          <p:nvGrpSpPr>
            <p:cNvPr id="4" name="Group 3"/>
            <p:cNvGrpSpPr/>
            <p:nvPr/>
          </p:nvGrpSpPr>
          <p:grpSpPr>
            <a:xfrm>
              <a:off x="7661245" y="568092"/>
              <a:ext cx="4248425" cy="4248425"/>
              <a:chOff x="307777" y="2579245"/>
              <a:chExt cx="4248425" cy="4248425"/>
            </a:xfrm>
          </p:grpSpPr>
          <p:sp>
            <p:nvSpPr>
              <p:cNvPr id="44" name="Oval 43"/>
              <p:cNvSpPr/>
              <p:nvPr/>
            </p:nvSpPr>
            <p:spPr>
              <a:xfrm>
                <a:off x="1932330" y="4200538"/>
                <a:ext cx="1005840" cy="100584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45" name="Oval 44"/>
              <p:cNvSpPr/>
              <p:nvPr/>
            </p:nvSpPr>
            <p:spPr>
              <a:xfrm>
                <a:off x="1126493" y="3397961"/>
                <a:ext cx="2610994" cy="2610994"/>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46" name="Oval 45"/>
              <p:cNvSpPr/>
              <p:nvPr/>
            </p:nvSpPr>
            <p:spPr>
              <a:xfrm>
                <a:off x="307777" y="2579245"/>
                <a:ext cx="4248425" cy="4248425"/>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grpSp>
        <p:sp>
          <p:nvSpPr>
            <p:cNvPr id="47" name="TextBox 46"/>
            <p:cNvSpPr txBox="1"/>
            <p:nvPr/>
          </p:nvSpPr>
          <p:spPr>
            <a:xfrm>
              <a:off x="9285798" y="2489787"/>
              <a:ext cx="1005840" cy="338554"/>
            </a:xfrm>
            <a:prstGeom prst="rect">
              <a:avLst/>
            </a:prstGeom>
            <a:noFill/>
          </p:spPr>
          <p:txBody>
            <a:bodyPr wrap="square" rtlCol="0">
              <a:spAutoFit/>
            </a:bodyPr>
            <a:lstStyle/>
            <a:p>
              <a:pPr algn="ctr"/>
              <a:r>
                <a:rPr lang="en-AU" sz="1600" b="1" dirty="0" smtClean="0">
                  <a:solidFill>
                    <a:srgbClr val="3F3F3F">
                      <a:lumMod val="75000"/>
                    </a:srgbClr>
                  </a:solidFill>
                </a:rPr>
                <a:t>PRIMARY</a:t>
              </a:r>
              <a:endParaRPr lang="en-AU" sz="1600" b="1" dirty="0">
                <a:solidFill>
                  <a:srgbClr val="3F3F3F">
                    <a:lumMod val="75000"/>
                  </a:srgbClr>
                </a:solidFill>
              </a:endParaRPr>
            </a:p>
          </p:txBody>
        </p:sp>
        <p:sp>
          <p:nvSpPr>
            <p:cNvPr id="48" name="TextBox 47"/>
            <p:cNvSpPr txBox="1"/>
            <p:nvPr/>
          </p:nvSpPr>
          <p:spPr>
            <a:xfrm>
              <a:off x="9177037" y="1642119"/>
              <a:ext cx="1220566" cy="338554"/>
            </a:xfrm>
            <a:prstGeom prst="rect">
              <a:avLst/>
            </a:prstGeom>
            <a:noFill/>
          </p:spPr>
          <p:txBody>
            <a:bodyPr wrap="square" rtlCol="0">
              <a:spAutoFit/>
            </a:bodyPr>
            <a:lstStyle/>
            <a:p>
              <a:pPr algn="ctr"/>
              <a:r>
                <a:rPr lang="en-AU" sz="1600" b="1" dirty="0" smtClean="0">
                  <a:solidFill>
                    <a:srgbClr val="3F3F3F">
                      <a:lumMod val="75000"/>
                    </a:srgbClr>
                  </a:solidFill>
                </a:rPr>
                <a:t>SECONDARY</a:t>
              </a:r>
              <a:endParaRPr lang="en-AU" sz="1600" b="1" dirty="0">
                <a:solidFill>
                  <a:srgbClr val="3F3F3F">
                    <a:lumMod val="75000"/>
                  </a:srgbClr>
                </a:solidFill>
              </a:endParaRPr>
            </a:p>
          </p:txBody>
        </p:sp>
        <p:sp>
          <p:nvSpPr>
            <p:cNvPr id="49" name="TextBox 48"/>
            <p:cNvSpPr txBox="1"/>
            <p:nvPr/>
          </p:nvSpPr>
          <p:spPr>
            <a:xfrm>
              <a:off x="9285798" y="890018"/>
              <a:ext cx="1005840" cy="338554"/>
            </a:xfrm>
            <a:prstGeom prst="rect">
              <a:avLst/>
            </a:prstGeom>
            <a:noFill/>
          </p:spPr>
          <p:txBody>
            <a:bodyPr wrap="square" rtlCol="0">
              <a:spAutoFit/>
            </a:bodyPr>
            <a:lstStyle/>
            <a:p>
              <a:pPr algn="ctr"/>
              <a:r>
                <a:rPr lang="en-AU" sz="1600" b="1" dirty="0" smtClean="0">
                  <a:solidFill>
                    <a:srgbClr val="3F3F3F">
                      <a:lumMod val="75000"/>
                    </a:srgbClr>
                  </a:solidFill>
                </a:rPr>
                <a:t>TERTIARY</a:t>
              </a:r>
              <a:endParaRPr lang="en-AU" sz="1600" b="1" dirty="0">
                <a:solidFill>
                  <a:srgbClr val="3F3F3F">
                    <a:lumMod val="75000"/>
                  </a:srgbClr>
                </a:solidFill>
              </a:endParaRPr>
            </a:p>
          </p:txBody>
        </p:sp>
      </p:grpSp>
      <p:grpSp>
        <p:nvGrpSpPr>
          <p:cNvPr id="50" name="Group 49"/>
          <p:cNvGrpSpPr/>
          <p:nvPr/>
        </p:nvGrpSpPr>
        <p:grpSpPr>
          <a:xfrm>
            <a:off x="9342194" y="2317800"/>
            <a:ext cx="885194" cy="749493"/>
            <a:chOff x="5958615" y="1518219"/>
            <a:chExt cx="885194" cy="749493"/>
          </a:xfrm>
        </p:grpSpPr>
        <p:sp>
          <p:nvSpPr>
            <p:cNvPr id="51" name="Oval 50"/>
            <p:cNvSpPr/>
            <p:nvPr/>
          </p:nvSpPr>
          <p:spPr>
            <a:xfrm>
              <a:off x="6024604" y="1518219"/>
              <a:ext cx="749493" cy="749493"/>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52" name="TextBox 51"/>
            <p:cNvSpPr txBox="1"/>
            <p:nvPr/>
          </p:nvSpPr>
          <p:spPr>
            <a:xfrm>
              <a:off x="5958615" y="1752781"/>
              <a:ext cx="885194" cy="276999"/>
            </a:xfrm>
            <a:prstGeom prst="rect">
              <a:avLst/>
            </a:prstGeom>
            <a:noFill/>
          </p:spPr>
          <p:txBody>
            <a:bodyPr wrap="square" rtlCol="0">
              <a:spAutoFit/>
            </a:bodyPr>
            <a:lstStyle/>
            <a:p>
              <a:pPr algn="ctr"/>
              <a:r>
                <a:rPr lang="en-AU" sz="1200" b="1" dirty="0" smtClean="0">
                  <a:solidFill>
                    <a:srgbClr val="FFFFFF"/>
                  </a:solidFill>
                </a:rPr>
                <a:t>RETIREES</a:t>
              </a:r>
              <a:endParaRPr lang="en-AU" sz="1200" b="1" dirty="0">
                <a:solidFill>
                  <a:srgbClr val="FFFFFF"/>
                </a:solidFill>
              </a:endParaRPr>
            </a:p>
          </p:txBody>
        </p:sp>
      </p:grpSp>
      <p:grpSp>
        <p:nvGrpSpPr>
          <p:cNvPr id="53" name="Group 52"/>
          <p:cNvGrpSpPr/>
          <p:nvPr/>
        </p:nvGrpSpPr>
        <p:grpSpPr>
          <a:xfrm>
            <a:off x="8548119" y="1907880"/>
            <a:ext cx="885194" cy="749493"/>
            <a:chOff x="5958394" y="1518219"/>
            <a:chExt cx="885194" cy="749493"/>
          </a:xfrm>
        </p:grpSpPr>
        <p:sp>
          <p:nvSpPr>
            <p:cNvPr id="54" name="Oval 53"/>
            <p:cNvSpPr/>
            <p:nvPr/>
          </p:nvSpPr>
          <p:spPr>
            <a:xfrm>
              <a:off x="6024604" y="1518219"/>
              <a:ext cx="749493" cy="749493"/>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55" name="TextBox 54"/>
            <p:cNvSpPr txBox="1"/>
            <p:nvPr/>
          </p:nvSpPr>
          <p:spPr>
            <a:xfrm>
              <a:off x="5958394" y="1752781"/>
              <a:ext cx="885194" cy="276999"/>
            </a:xfrm>
            <a:prstGeom prst="rect">
              <a:avLst/>
            </a:prstGeom>
            <a:noFill/>
          </p:spPr>
          <p:txBody>
            <a:bodyPr wrap="square" rtlCol="0">
              <a:spAutoFit/>
            </a:bodyPr>
            <a:lstStyle/>
            <a:p>
              <a:pPr algn="ctr"/>
              <a:r>
                <a:rPr lang="en-AU" sz="1200" b="1" dirty="0" smtClean="0">
                  <a:solidFill>
                    <a:srgbClr val="FFFFFF"/>
                  </a:solidFill>
                </a:rPr>
                <a:t>COMPANY</a:t>
              </a:r>
              <a:endParaRPr lang="en-AU" sz="1200" b="1" dirty="0">
                <a:solidFill>
                  <a:srgbClr val="FFFFFF"/>
                </a:solidFill>
              </a:endParaRPr>
            </a:p>
          </p:txBody>
        </p:sp>
      </p:grpSp>
      <p:grpSp>
        <p:nvGrpSpPr>
          <p:cNvPr id="56" name="Group 55"/>
          <p:cNvGrpSpPr/>
          <p:nvPr/>
        </p:nvGrpSpPr>
        <p:grpSpPr>
          <a:xfrm>
            <a:off x="8526878" y="859848"/>
            <a:ext cx="749493" cy="749493"/>
            <a:chOff x="6024604" y="1518219"/>
            <a:chExt cx="749493" cy="749493"/>
          </a:xfrm>
        </p:grpSpPr>
        <p:sp>
          <p:nvSpPr>
            <p:cNvPr id="57" name="Oval 56"/>
            <p:cNvSpPr/>
            <p:nvPr/>
          </p:nvSpPr>
          <p:spPr>
            <a:xfrm>
              <a:off x="6024604" y="1518219"/>
              <a:ext cx="749493" cy="749493"/>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58" name="TextBox 57"/>
            <p:cNvSpPr txBox="1"/>
            <p:nvPr/>
          </p:nvSpPr>
          <p:spPr>
            <a:xfrm>
              <a:off x="6043458" y="1752781"/>
              <a:ext cx="710665" cy="276999"/>
            </a:xfrm>
            <a:prstGeom prst="rect">
              <a:avLst/>
            </a:prstGeom>
            <a:noFill/>
          </p:spPr>
          <p:txBody>
            <a:bodyPr wrap="square" rtlCol="0">
              <a:spAutoFit/>
            </a:bodyPr>
            <a:lstStyle/>
            <a:p>
              <a:pPr algn="ctr"/>
              <a:r>
                <a:rPr lang="en-AU" sz="1200" b="1" dirty="0" smtClean="0">
                  <a:solidFill>
                    <a:srgbClr val="FFFFFF"/>
                  </a:solidFill>
                </a:rPr>
                <a:t>NURSES</a:t>
              </a:r>
              <a:endParaRPr lang="en-AU" sz="1200" b="1" dirty="0">
                <a:solidFill>
                  <a:srgbClr val="FFFFFF"/>
                </a:solidFill>
              </a:endParaRPr>
            </a:p>
          </p:txBody>
        </p:sp>
      </p:grpSp>
      <p:grpSp>
        <p:nvGrpSpPr>
          <p:cNvPr id="59" name="Group 58"/>
          <p:cNvGrpSpPr/>
          <p:nvPr/>
        </p:nvGrpSpPr>
        <p:grpSpPr>
          <a:xfrm>
            <a:off x="7834573" y="1545043"/>
            <a:ext cx="890076" cy="749493"/>
            <a:chOff x="5958318" y="1518219"/>
            <a:chExt cx="890076" cy="749493"/>
          </a:xfrm>
        </p:grpSpPr>
        <p:sp>
          <p:nvSpPr>
            <p:cNvPr id="60" name="Oval 59"/>
            <p:cNvSpPr/>
            <p:nvPr/>
          </p:nvSpPr>
          <p:spPr>
            <a:xfrm>
              <a:off x="6024604" y="1518219"/>
              <a:ext cx="749493" cy="749493"/>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61" name="TextBox 60"/>
            <p:cNvSpPr txBox="1"/>
            <p:nvPr/>
          </p:nvSpPr>
          <p:spPr>
            <a:xfrm>
              <a:off x="5958318" y="1752781"/>
              <a:ext cx="890076" cy="276999"/>
            </a:xfrm>
            <a:prstGeom prst="rect">
              <a:avLst/>
            </a:prstGeom>
            <a:noFill/>
          </p:spPr>
          <p:txBody>
            <a:bodyPr wrap="square" rtlCol="0">
              <a:spAutoFit/>
            </a:bodyPr>
            <a:lstStyle/>
            <a:p>
              <a:pPr algn="ctr"/>
              <a:r>
                <a:rPr lang="en-AU" sz="1200" b="1" dirty="0" smtClean="0">
                  <a:solidFill>
                    <a:srgbClr val="FFFFFF"/>
                  </a:solidFill>
                </a:rPr>
                <a:t>SECURITY</a:t>
              </a:r>
              <a:endParaRPr lang="en-AU" sz="1200" b="1" dirty="0">
                <a:solidFill>
                  <a:srgbClr val="FFFFFF"/>
                </a:solidFill>
              </a:endParaRPr>
            </a:p>
          </p:txBody>
        </p:sp>
      </p:grpSp>
      <p:grpSp>
        <p:nvGrpSpPr>
          <p:cNvPr id="62" name="Group 61"/>
          <p:cNvGrpSpPr/>
          <p:nvPr/>
        </p:nvGrpSpPr>
        <p:grpSpPr>
          <a:xfrm>
            <a:off x="10341462" y="866912"/>
            <a:ext cx="749493" cy="749493"/>
            <a:chOff x="6024604" y="1518219"/>
            <a:chExt cx="749493" cy="749493"/>
          </a:xfrm>
        </p:grpSpPr>
        <p:sp>
          <p:nvSpPr>
            <p:cNvPr id="63" name="Oval 62"/>
            <p:cNvSpPr/>
            <p:nvPr/>
          </p:nvSpPr>
          <p:spPr>
            <a:xfrm>
              <a:off x="6024604" y="1518219"/>
              <a:ext cx="749493" cy="749493"/>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64" name="TextBox 63"/>
            <p:cNvSpPr txBox="1"/>
            <p:nvPr/>
          </p:nvSpPr>
          <p:spPr>
            <a:xfrm>
              <a:off x="6034031" y="1752781"/>
              <a:ext cx="730639" cy="276999"/>
            </a:xfrm>
            <a:prstGeom prst="rect">
              <a:avLst/>
            </a:prstGeom>
            <a:noFill/>
          </p:spPr>
          <p:txBody>
            <a:bodyPr wrap="square" rtlCol="0">
              <a:spAutoFit/>
            </a:bodyPr>
            <a:lstStyle/>
            <a:p>
              <a:pPr algn="ctr"/>
              <a:r>
                <a:rPr lang="en-AU" sz="1200" b="1" dirty="0" smtClean="0">
                  <a:solidFill>
                    <a:srgbClr val="FFFFFF"/>
                  </a:solidFill>
                </a:rPr>
                <a:t>DRIVERS</a:t>
              </a:r>
              <a:endParaRPr lang="en-AU" sz="1200" b="1" dirty="0">
                <a:solidFill>
                  <a:srgbClr val="FFFFFF"/>
                </a:solidFill>
              </a:endParaRPr>
            </a:p>
          </p:txBody>
        </p:sp>
      </p:grpSp>
      <p:grpSp>
        <p:nvGrpSpPr>
          <p:cNvPr id="65" name="Group 64"/>
          <p:cNvGrpSpPr/>
          <p:nvPr/>
        </p:nvGrpSpPr>
        <p:grpSpPr>
          <a:xfrm>
            <a:off x="11114892" y="2546009"/>
            <a:ext cx="749493" cy="749493"/>
            <a:chOff x="6024604" y="1518219"/>
            <a:chExt cx="749493" cy="749493"/>
          </a:xfrm>
        </p:grpSpPr>
        <p:sp>
          <p:nvSpPr>
            <p:cNvPr id="66" name="Oval 65"/>
            <p:cNvSpPr/>
            <p:nvPr/>
          </p:nvSpPr>
          <p:spPr>
            <a:xfrm>
              <a:off x="6024604" y="1518219"/>
              <a:ext cx="749493" cy="749493"/>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67" name="TextBox 66"/>
            <p:cNvSpPr txBox="1"/>
            <p:nvPr/>
          </p:nvSpPr>
          <p:spPr>
            <a:xfrm>
              <a:off x="6043458" y="1752781"/>
              <a:ext cx="710665" cy="276999"/>
            </a:xfrm>
            <a:prstGeom prst="rect">
              <a:avLst/>
            </a:prstGeom>
            <a:noFill/>
          </p:spPr>
          <p:txBody>
            <a:bodyPr wrap="square" rtlCol="0">
              <a:spAutoFit/>
            </a:bodyPr>
            <a:lstStyle/>
            <a:p>
              <a:pPr algn="ctr"/>
              <a:r>
                <a:rPr lang="en-AU" sz="1200" b="1" dirty="0" smtClean="0">
                  <a:solidFill>
                    <a:srgbClr val="FFFFFF"/>
                  </a:solidFill>
                </a:rPr>
                <a:t>EMS</a:t>
              </a:r>
              <a:endParaRPr lang="en-AU" sz="1200" b="1" dirty="0">
                <a:solidFill>
                  <a:srgbClr val="FFFFFF"/>
                </a:solidFill>
              </a:endParaRPr>
            </a:p>
          </p:txBody>
        </p:sp>
      </p:grpSp>
      <p:grpSp>
        <p:nvGrpSpPr>
          <p:cNvPr id="68" name="Group 67"/>
          <p:cNvGrpSpPr/>
          <p:nvPr/>
        </p:nvGrpSpPr>
        <p:grpSpPr>
          <a:xfrm>
            <a:off x="10744964" y="3356390"/>
            <a:ext cx="798830" cy="749493"/>
            <a:chOff x="5996323" y="1518219"/>
            <a:chExt cx="798830" cy="749493"/>
          </a:xfrm>
        </p:grpSpPr>
        <p:sp>
          <p:nvSpPr>
            <p:cNvPr id="69" name="Oval 68"/>
            <p:cNvSpPr/>
            <p:nvPr/>
          </p:nvSpPr>
          <p:spPr>
            <a:xfrm>
              <a:off x="6024604" y="1518219"/>
              <a:ext cx="749493" cy="749493"/>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70" name="TextBox 69"/>
            <p:cNvSpPr txBox="1"/>
            <p:nvPr/>
          </p:nvSpPr>
          <p:spPr>
            <a:xfrm>
              <a:off x="5996323" y="1752781"/>
              <a:ext cx="798830" cy="276999"/>
            </a:xfrm>
            <a:prstGeom prst="rect">
              <a:avLst/>
            </a:prstGeom>
            <a:noFill/>
          </p:spPr>
          <p:txBody>
            <a:bodyPr wrap="square" rtlCol="0">
              <a:spAutoFit/>
            </a:bodyPr>
            <a:lstStyle/>
            <a:p>
              <a:pPr algn="ctr"/>
              <a:r>
                <a:rPr lang="en-AU" sz="1200" b="1" dirty="0" smtClean="0">
                  <a:solidFill>
                    <a:srgbClr val="FFFFFF"/>
                  </a:solidFill>
                </a:rPr>
                <a:t>FAMILIES</a:t>
              </a:r>
              <a:endParaRPr lang="en-AU" sz="1200" b="1" dirty="0">
                <a:solidFill>
                  <a:srgbClr val="FFFFFF"/>
                </a:solidFill>
              </a:endParaRPr>
            </a:p>
          </p:txBody>
        </p:sp>
      </p:grpSp>
      <p:grpSp>
        <p:nvGrpSpPr>
          <p:cNvPr id="71" name="Group 70"/>
          <p:cNvGrpSpPr/>
          <p:nvPr/>
        </p:nvGrpSpPr>
        <p:grpSpPr>
          <a:xfrm>
            <a:off x="8075710" y="3406544"/>
            <a:ext cx="796628" cy="749493"/>
            <a:chOff x="6005750" y="1518219"/>
            <a:chExt cx="796628" cy="749493"/>
          </a:xfrm>
        </p:grpSpPr>
        <p:sp>
          <p:nvSpPr>
            <p:cNvPr id="72" name="Oval 71"/>
            <p:cNvSpPr/>
            <p:nvPr/>
          </p:nvSpPr>
          <p:spPr>
            <a:xfrm>
              <a:off x="6024604" y="1518219"/>
              <a:ext cx="749493" cy="749493"/>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73" name="TextBox 72"/>
            <p:cNvSpPr txBox="1"/>
            <p:nvPr/>
          </p:nvSpPr>
          <p:spPr>
            <a:xfrm>
              <a:off x="6005750" y="1752781"/>
              <a:ext cx="796628" cy="276999"/>
            </a:xfrm>
            <a:prstGeom prst="rect">
              <a:avLst/>
            </a:prstGeom>
            <a:noFill/>
          </p:spPr>
          <p:txBody>
            <a:bodyPr wrap="square" rtlCol="0">
              <a:spAutoFit/>
            </a:bodyPr>
            <a:lstStyle/>
            <a:p>
              <a:pPr algn="ctr"/>
              <a:r>
                <a:rPr lang="en-AU" sz="1200" b="1" dirty="0" smtClean="0">
                  <a:solidFill>
                    <a:srgbClr val="FFFFFF"/>
                  </a:solidFill>
                </a:rPr>
                <a:t>DOCTORS</a:t>
              </a:r>
              <a:endParaRPr lang="en-AU" sz="1200" b="1" dirty="0">
                <a:solidFill>
                  <a:srgbClr val="FFFFFF"/>
                </a:solidFill>
              </a:endParaRPr>
            </a:p>
          </p:txBody>
        </p:sp>
      </p:grpSp>
      <p:grpSp>
        <p:nvGrpSpPr>
          <p:cNvPr id="74" name="Group 73"/>
          <p:cNvGrpSpPr/>
          <p:nvPr/>
        </p:nvGrpSpPr>
        <p:grpSpPr>
          <a:xfrm>
            <a:off x="3276727" y="4357812"/>
            <a:ext cx="885194" cy="749493"/>
            <a:chOff x="5958394" y="1518219"/>
            <a:chExt cx="885194" cy="749493"/>
          </a:xfrm>
        </p:grpSpPr>
        <p:sp>
          <p:nvSpPr>
            <p:cNvPr id="75" name="Oval 74"/>
            <p:cNvSpPr/>
            <p:nvPr/>
          </p:nvSpPr>
          <p:spPr>
            <a:xfrm>
              <a:off x="6024604" y="1518219"/>
              <a:ext cx="749493" cy="749493"/>
            </a:xfrm>
            <a:prstGeom prst="ellipse">
              <a:avLst/>
            </a:prstGeom>
            <a:solidFill>
              <a:srgbClr val="80878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rgbClr val="FFFFFF"/>
                </a:solidFill>
              </a:endParaRPr>
            </a:p>
          </p:txBody>
        </p:sp>
        <p:sp>
          <p:nvSpPr>
            <p:cNvPr id="76" name="TextBox 75"/>
            <p:cNvSpPr txBox="1"/>
            <p:nvPr/>
          </p:nvSpPr>
          <p:spPr>
            <a:xfrm>
              <a:off x="5958394" y="1752781"/>
              <a:ext cx="885194" cy="276999"/>
            </a:xfrm>
            <a:prstGeom prst="rect">
              <a:avLst/>
            </a:prstGeom>
            <a:noFill/>
          </p:spPr>
          <p:txBody>
            <a:bodyPr wrap="square" rtlCol="0">
              <a:spAutoFit/>
            </a:bodyPr>
            <a:lstStyle/>
            <a:p>
              <a:pPr algn="ctr"/>
              <a:r>
                <a:rPr lang="en-AU" sz="1200" b="1" dirty="0" smtClean="0">
                  <a:solidFill>
                    <a:srgbClr val="FFFFFF"/>
                  </a:solidFill>
                </a:rPr>
                <a:t>COMPANY</a:t>
              </a:r>
              <a:endParaRPr lang="en-AU" sz="1200" b="1" dirty="0">
                <a:solidFill>
                  <a:srgbClr val="FFFFFF"/>
                </a:solidFill>
              </a:endParaRPr>
            </a:p>
          </p:txBody>
        </p:sp>
      </p:grpSp>
      <p:sp>
        <p:nvSpPr>
          <p:cNvPr id="77" name="Content Placeholder 2"/>
          <p:cNvSpPr>
            <a:spLocks noGrp="1"/>
          </p:cNvSpPr>
          <p:nvPr>
            <p:ph type="body" sz="quarter" idx="4294967295"/>
          </p:nvPr>
        </p:nvSpPr>
        <p:spPr>
          <a:xfrm>
            <a:off x="7349338" y="6108843"/>
            <a:ext cx="2772983" cy="636523"/>
          </a:xfrm>
          <a:prstGeom prst="rect">
            <a:avLst/>
          </a:prstGeom>
        </p:spPr>
        <p:txBody>
          <a:bodyPr>
            <a:noAutofit/>
          </a:bodyPr>
          <a:lstStyle/>
          <a:p>
            <a:pPr marL="0" indent="0">
              <a:lnSpc>
                <a:spcPct val="100000"/>
              </a:lnSpc>
              <a:spcBef>
                <a:spcPts val="0"/>
              </a:spcBef>
              <a:buClrTx/>
              <a:buNone/>
            </a:pPr>
            <a:r>
              <a:rPr lang="en-AU" sz="1050" dirty="0">
                <a:latin typeface="+mn-lt"/>
              </a:rPr>
              <a:t>Cornelius </a:t>
            </a:r>
            <a:r>
              <a:rPr lang="en-AU" sz="1050" dirty="0" err="1" smtClean="0">
                <a:latin typeface="+mn-lt"/>
              </a:rPr>
              <a:t>Rachieru</a:t>
            </a:r>
            <a:r>
              <a:rPr lang="en-AU" sz="1050" dirty="0" smtClean="0">
                <a:latin typeface="+mn-lt"/>
              </a:rPr>
              <a:t>, 2018. Ecosystem Mapping. UX Australia Workshop, August 28-31, 2018.</a:t>
            </a:r>
          </a:p>
          <a:p>
            <a:pPr marL="0" indent="0">
              <a:lnSpc>
                <a:spcPct val="100000"/>
              </a:lnSpc>
              <a:spcBef>
                <a:spcPts val="0"/>
              </a:spcBef>
              <a:buClrTx/>
              <a:buNone/>
            </a:pPr>
            <a:r>
              <a:rPr lang="en-AU" sz="1050" dirty="0">
                <a:latin typeface="+mn-lt"/>
                <a:hlinkClick r:id="rId4"/>
              </a:rPr>
              <a:t>https://</a:t>
            </a:r>
            <a:r>
              <a:rPr lang="en-AU" sz="1050" dirty="0" smtClean="0">
                <a:latin typeface="+mn-lt"/>
                <a:hlinkClick r:id="rId4"/>
              </a:rPr>
              <a:t>twitter.com/corneliux</a:t>
            </a:r>
            <a:r>
              <a:rPr lang="en-AU" sz="1050" dirty="0" smtClean="0">
                <a:latin typeface="+mn-lt"/>
              </a:rPr>
              <a:t> </a:t>
            </a:r>
            <a:endParaRPr lang="en-AU" sz="1050" dirty="0">
              <a:latin typeface="+mn-lt"/>
            </a:endParaRPr>
          </a:p>
        </p:txBody>
      </p:sp>
    </p:spTree>
    <p:extLst>
      <p:ext uri="{BB962C8B-B14F-4D97-AF65-F5344CB8AC3E}">
        <p14:creationId xmlns:p14="http://schemas.microsoft.com/office/powerpoint/2010/main" val="212563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460" y="314424"/>
            <a:ext cx="10955767" cy="549275"/>
          </a:xfrm>
        </p:spPr>
        <p:txBody>
          <a:bodyPr>
            <a:normAutofit/>
          </a:bodyPr>
          <a:lstStyle/>
          <a:p>
            <a:r>
              <a:rPr lang="en-AU" b="1" dirty="0"/>
              <a:t>Activity – Actor </a:t>
            </a:r>
            <a:r>
              <a:rPr lang="en-AU" b="1" dirty="0" smtClean="0"/>
              <a:t>mapping</a:t>
            </a:r>
            <a:endParaRPr lang="en-AU" b="1" dirty="0"/>
          </a:p>
        </p:txBody>
      </p:sp>
      <p:sp>
        <p:nvSpPr>
          <p:cNvPr id="18" name="Content Placeholder 2"/>
          <p:cNvSpPr>
            <a:spLocks noGrp="1"/>
          </p:cNvSpPr>
          <p:nvPr>
            <p:ph type="body" sz="quarter" idx="14"/>
          </p:nvPr>
        </p:nvSpPr>
        <p:spPr>
          <a:xfrm>
            <a:off x="5825067" y="1327462"/>
            <a:ext cx="5013621" cy="3894137"/>
          </a:xfrm>
        </p:spPr>
        <p:txBody>
          <a:bodyPr>
            <a:noAutofit/>
          </a:bodyPr>
          <a:lstStyle/>
          <a:p>
            <a:pPr marL="457200" indent="-457200">
              <a:lnSpc>
                <a:spcPct val="120000"/>
              </a:lnSpc>
              <a:buClrTx/>
              <a:buFont typeface="+mj-lt"/>
              <a:buAutoNum type="arabicPeriod"/>
            </a:pPr>
            <a:r>
              <a:rPr lang="en-AU" sz="2000" b="1" dirty="0" smtClean="0">
                <a:latin typeface="+mn-lt"/>
              </a:rPr>
              <a:t>As a team: </a:t>
            </a:r>
            <a:r>
              <a:rPr lang="en-AU" sz="2000" dirty="0" smtClean="0">
                <a:latin typeface="+mn-lt"/>
              </a:rPr>
              <a:t>brainstorm on </a:t>
            </a:r>
            <a:r>
              <a:rPr lang="en-AU" sz="2000" dirty="0">
                <a:latin typeface="+mn-lt"/>
              </a:rPr>
              <a:t>post-it notes all of the other </a:t>
            </a:r>
            <a:r>
              <a:rPr lang="en-AU" sz="2000" dirty="0" smtClean="0">
                <a:latin typeface="+mn-lt"/>
              </a:rPr>
              <a:t>actors </a:t>
            </a:r>
            <a:r>
              <a:rPr lang="en-AU" sz="2000" dirty="0">
                <a:latin typeface="+mn-lt"/>
              </a:rPr>
              <a:t>who might be involved in your problem </a:t>
            </a:r>
          </a:p>
          <a:p>
            <a:pPr marL="457200" indent="-457200">
              <a:lnSpc>
                <a:spcPct val="120000"/>
              </a:lnSpc>
              <a:buClrTx/>
              <a:buFont typeface="+mj-lt"/>
              <a:buAutoNum type="arabicPeriod"/>
            </a:pPr>
            <a:r>
              <a:rPr lang="en-AU" sz="2000" b="1" dirty="0" smtClean="0">
                <a:latin typeface="+mn-lt"/>
              </a:rPr>
              <a:t>Stand up and plot </a:t>
            </a:r>
            <a:r>
              <a:rPr lang="en-AU" sz="2000" b="1" dirty="0">
                <a:latin typeface="+mn-lt"/>
              </a:rPr>
              <a:t>them on the map </a:t>
            </a:r>
            <a:r>
              <a:rPr lang="en-AU" sz="2000" dirty="0">
                <a:latin typeface="+mn-lt"/>
              </a:rPr>
              <a:t>depending on how close they are to your core </a:t>
            </a:r>
            <a:r>
              <a:rPr lang="en-AU" sz="2000" dirty="0" smtClean="0">
                <a:latin typeface="+mn-lt"/>
              </a:rPr>
              <a:t>user (APS staff), </a:t>
            </a:r>
            <a:r>
              <a:rPr lang="en-AU" sz="2000" dirty="0">
                <a:latin typeface="+mn-lt"/>
              </a:rPr>
              <a:t>or how affected they are by the issue</a:t>
            </a:r>
          </a:p>
        </p:txBody>
      </p:sp>
      <p:sp>
        <p:nvSpPr>
          <p:cNvPr id="17" name="Rectangle 16"/>
          <p:cNvSpPr/>
          <p:nvPr/>
        </p:nvSpPr>
        <p:spPr>
          <a:xfrm>
            <a:off x="10676553" y="-900719"/>
            <a:ext cx="924674" cy="452063"/>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prstClr val="black"/>
                </a:solidFill>
              </a:rPr>
              <a:t>Activity</a:t>
            </a:r>
            <a:endParaRPr lang="en-AU" dirty="0">
              <a:solidFill>
                <a:prstClr val="black"/>
              </a:solidFill>
            </a:endParaRPr>
          </a:p>
        </p:txBody>
      </p:sp>
      <p:sp>
        <p:nvSpPr>
          <p:cNvPr id="3" name="Oval 2"/>
          <p:cNvSpPr/>
          <p:nvPr/>
        </p:nvSpPr>
        <p:spPr>
          <a:xfrm>
            <a:off x="781050" y="885825"/>
            <a:ext cx="4495800" cy="4495800"/>
          </a:xfrm>
          <a:prstGeom prst="ellipse">
            <a:avLst/>
          </a:prstGeom>
          <a:solidFill>
            <a:schemeClr val="accent5">
              <a:alpha val="3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7" name="Oval 6"/>
          <p:cNvSpPr/>
          <p:nvPr/>
        </p:nvSpPr>
        <p:spPr>
          <a:xfrm>
            <a:off x="1559081" y="1663856"/>
            <a:ext cx="2939738" cy="2939738"/>
          </a:xfrm>
          <a:prstGeom prst="ellipse">
            <a:avLst/>
          </a:prstGeom>
          <a:solidFill>
            <a:schemeClr val="accent5">
              <a:alpha val="44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8" name="Oval 7"/>
          <p:cNvSpPr/>
          <p:nvPr/>
        </p:nvSpPr>
        <p:spPr>
          <a:xfrm>
            <a:off x="2189241" y="2294016"/>
            <a:ext cx="1679419" cy="1679419"/>
          </a:xfrm>
          <a:prstGeom prst="ellipse">
            <a:avLst/>
          </a:pr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2908" y="2559247"/>
            <a:ext cx="767992" cy="681562"/>
          </a:xfrm>
          <a:prstGeom prst="rect">
            <a:avLst/>
          </a:prstGeom>
        </p:spPr>
      </p:pic>
      <p:sp>
        <p:nvSpPr>
          <p:cNvPr id="5" name="TextBox 4"/>
          <p:cNvSpPr txBox="1"/>
          <p:nvPr/>
        </p:nvSpPr>
        <p:spPr>
          <a:xfrm>
            <a:off x="2476060" y="3262935"/>
            <a:ext cx="1037463" cy="338554"/>
          </a:xfrm>
          <a:prstGeom prst="rect">
            <a:avLst/>
          </a:prstGeom>
          <a:noFill/>
        </p:spPr>
        <p:txBody>
          <a:bodyPr wrap="none" rtlCol="0">
            <a:spAutoFit/>
          </a:bodyPr>
          <a:lstStyle/>
          <a:p>
            <a:r>
              <a:rPr lang="en-AU" sz="1600" b="1" dirty="0" smtClean="0">
                <a:latin typeface="Century Gothic" panose="020B0502020202020204" pitchFamily="34" charset="0"/>
              </a:rPr>
              <a:t>APS Staff</a:t>
            </a:r>
            <a:endParaRPr lang="en-AU" sz="1600" b="1" dirty="0">
              <a:latin typeface="Century Gothic" panose="020B0502020202020204" pitchFamily="34" charset="0"/>
            </a:endParaRPr>
          </a:p>
        </p:txBody>
      </p:sp>
      <p:sp>
        <p:nvSpPr>
          <p:cNvPr id="13" name="TextBox 12"/>
          <p:cNvSpPr txBox="1"/>
          <p:nvPr/>
        </p:nvSpPr>
        <p:spPr>
          <a:xfrm>
            <a:off x="2622908" y="1848747"/>
            <a:ext cx="768159" cy="338554"/>
          </a:xfrm>
          <a:prstGeom prst="rect">
            <a:avLst/>
          </a:prstGeom>
          <a:noFill/>
        </p:spPr>
        <p:txBody>
          <a:bodyPr wrap="none" rtlCol="0">
            <a:spAutoFit/>
          </a:bodyPr>
          <a:lstStyle/>
          <a:p>
            <a:r>
              <a:rPr lang="en-AU" sz="1600" b="1" dirty="0" smtClean="0">
                <a:latin typeface="Century Gothic" panose="020B0502020202020204" pitchFamily="34" charset="0"/>
              </a:rPr>
              <a:t>Direct</a:t>
            </a:r>
            <a:endParaRPr lang="en-AU" sz="1600" b="1" dirty="0">
              <a:latin typeface="Century Gothic" panose="020B0502020202020204" pitchFamily="34" charset="0"/>
            </a:endParaRPr>
          </a:p>
        </p:txBody>
      </p:sp>
      <p:sp>
        <p:nvSpPr>
          <p:cNvPr id="16" name="TextBox 15"/>
          <p:cNvSpPr txBox="1"/>
          <p:nvPr/>
        </p:nvSpPr>
        <p:spPr>
          <a:xfrm>
            <a:off x="2558308" y="1111089"/>
            <a:ext cx="941283" cy="338554"/>
          </a:xfrm>
          <a:prstGeom prst="rect">
            <a:avLst/>
          </a:prstGeom>
          <a:noFill/>
        </p:spPr>
        <p:txBody>
          <a:bodyPr wrap="none" rtlCol="0">
            <a:spAutoFit/>
          </a:bodyPr>
          <a:lstStyle/>
          <a:p>
            <a:r>
              <a:rPr lang="en-AU" sz="1600" b="1" dirty="0" smtClean="0">
                <a:latin typeface="Century Gothic" panose="020B0502020202020204" pitchFamily="34" charset="0"/>
              </a:rPr>
              <a:t>Indirect</a:t>
            </a:r>
            <a:endParaRPr lang="en-AU" sz="1600" b="1" dirty="0">
              <a:latin typeface="Century Gothic" panose="020B0502020202020204" pitchFamily="34" charset="0"/>
            </a:endParaRPr>
          </a:p>
        </p:txBody>
      </p:sp>
    </p:spTree>
    <p:extLst>
      <p:ext uri="{BB962C8B-B14F-4D97-AF65-F5344CB8AC3E}">
        <p14:creationId xmlns:p14="http://schemas.microsoft.com/office/powerpoint/2010/main" val="38123177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675824" y="980835"/>
            <a:ext cx="8585736" cy="1750844"/>
          </a:xfrm>
        </p:spPr>
        <p:txBody>
          <a:bodyPr>
            <a:normAutofit/>
          </a:bodyPr>
          <a:lstStyle/>
          <a:p>
            <a:pPr marL="0" indent="0">
              <a:buNone/>
            </a:pPr>
            <a:r>
              <a:rPr lang="en-AU" sz="2200" b="1" dirty="0" smtClean="0">
                <a:latin typeface="+mn-lt"/>
              </a:rPr>
              <a:t>Objective: </a:t>
            </a:r>
            <a:r>
              <a:rPr lang="en-AU" sz="2200" dirty="0">
                <a:latin typeface="+mn-lt"/>
              </a:rPr>
              <a:t>I</a:t>
            </a:r>
            <a:r>
              <a:rPr lang="en-AU" sz="2200" dirty="0" smtClean="0">
                <a:latin typeface="+mn-lt"/>
              </a:rPr>
              <a:t>dentify key stakeholders for the research; prioritise different stakeholders and actors to guide research</a:t>
            </a:r>
            <a:endParaRPr lang="en-AU" sz="2200" b="1" dirty="0" smtClean="0">
              <a:latin typeface="+mn-lt"/>
            </a:endParaRPr>
          </a:p>
          <a:p>
            <a:pPr marL="0" indent="0">
              <a:buNone/>
            </a:pPr>
            <a:r>
              <a:rPr lang="en-AU" sz="2200" b="1" dirty="0" smtClean="0">
                <a:latin typeface="+mn-lt"/>
              </a:rPr>
              <a:t>Output:</a:t>
            </a:r>
            <a:r>
              <a:rPr lang="en-AU" sz="2200" dirty="0" smtClean="0">
                <a:latin typeface="+mn-lt"/>
              </a:rPr>
              <a:t> A stakeholder map showing each actor’s relevance to the core user</a:t>
            </a:r>
            <a:endParaRPr lang="en-AU" sz="2200" dirty="0">
              <a:latin typeface="+mn-lt"/>
            </a:endParaRPr>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Actor Mapping</a:t>
            </a:r>
            <a:endParaRPr lang="en-AU" dirty="0"/>
          </a:p>
        </p:txBody>
      </p:sp>
      <p:sp>
        <p:nvSpPr>
          <p:cNvPr id="6" name="Text Placeholder 3"/>
          <p:cNvSpPr txBox="1">
            <a:spLocks/>
          </p:cNvSpPr>
          <p:nvPr/>
        </p:nvSpPr>
        <p:spPr>
          <a:xfrm>
            <a:off x="668633" y="2988813"/>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 </a:t>
            </a:r>
          </a:p>
          <a:p>
            <a:pPr marL="0" indent="0">
              <a:lnSpc>
                <a:spcPct val="100000"/>
              </a:lnSpc>
              <a:spcBef>
                <a:spcPts val="0"/>
              </a:spcBef>
              <a:buNone/>
            </a:pPr>
            <a:r>
              <a:rPr lang="en-AU" dirty="0" smtClean="0"/>
              <a:t>Helps to establish the key people affected by a piece of work.</a:t>
            </a:r>
          </a:p>
        </p:txBody>
      </p:sp>
      <p:sp>
        <p:nvSpPr>
          <p:cNvPr id="8" name="Text Placeholder 3"/>
          <p:cNvSpPr txBox="1">
            <a:spLocks/>
          </p:cNvSpPr>
          <p:nvPr/>
        </p:nvSpPr>
        <p:spPr>
          <a:xfrm>
            <a:off x="6444395" y="2988812"/>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Helps to identify the key people who will be affected by the work. Achieve agreement on core user.</a:t>
            </a:r>
          </a:p>
          <a:p>
            <a:pPr marL="0" indent="0">
              <a:lnSpc>
                <a:spcPct val="100000"/>
              </a:lnSpc>
              <a:spcBef>
                <a:spcPts val="0"/>
              </a:spcBef>
              <a:buNone/>
            </a:pPr>
            <a:r>
              <a:rPr lang="en-AU" dirty="0" smtClean="0"/>
              <a:t>Shows who the team could approach for research, testing and any opportunities for collaboration.</a:t>
            </a:r>
          </a:p>
        </p:txBody>
      </p:sp>
      <p:sp>
        <p:nvSpPr>
          <p:cNvPr id="7" name="Text Placeholder 3"/>
          <p:cNvSpPr txBox="1">
            <a:spLocks/>
          </p:cNvSpPr>
          <p:nvPr/>
        </p:nvSpPr>
        <p:spPr>
          <a:xfrm>
            <a:off x="668633" y="2045845"/>
            <a:ext cx="1679931" cy="68583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400" b="1" dirty="0" smtClean="0"/>
              <a:t>30 – 45 mins </a:t>
            </a:r>
            <a:endParaRPr lang="en-AU" sz="2400" b="1" dirty="0"/>
          </a:p>
        </p:txBody>
      </p:sp>
    </p:spTree>
    <p:extLst>
      <p:ext uri="{BB962C8B-B14F-4D97-AF65-F5344CB8AC3E}">
        <p14:creationId xmlns:p14="http://schemas.microsoft.com/office/powerpoint/2010/main" val="37427016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What is a problem statement?</a:t>
            </a:r>
            <a:endParaRPr lang="en-AU" b="1" dirty="0"/>
          </a:p>
        </p:txBody>
      </p:sp>
      <p:sp>
        <p:nvSpPr>
          <p:cNvPr id="3" name="Content Placeholder 2"/>
          <p:cNvSpPr>
            <a:spLocks noGrp="1"/>
          </p:cNvSpPr>
          <p:nvPr>
            <p:ph type="body" sz="quarter" idx="11"/>
          </p:nvPr>
        </p:nvSpPr>
        <p:spPr>
          <a:xfrm>
            <a:off x="957431" y="2280621"/>
            <a:ext cx="6045535" cy="3473408"/>
          </a:xfrm>
        </p:spPr>
        <p:txBody>
          <a:bodyPr>
            <a:noAutofit/>
          </a:bodyPr>
          <a:lstStyle/>
          <a:p>
            <a:pPr marL="0" indent="0">
              <a:buNone/>
            </a:pPr>
            <a:r>
              <a:rPr lang="en-AU" sz="2800" b="1" dirty="0" smtClean="0">
                <a:solidFill>
                  <a:schemeClr val="accent1"/>
                </a:solidFill>
                <a:latin typeface="+mn-lt"/>
              </a:rPr>
              <a:t>Our new residents </a:t>
            </a:r>
            <a:r>
              <a:rPr lang="en-AU" sz="2800" dirty="0" smtClean="0">
                <a:latin typeface="+mn-lt"/>
              </a:rPr>
              <a:t>spend </a:t>
            </a:r>
            <a:r>
              <a:rPr lang="en-AU" sz="2800" b="1" dirty="0" smtClean="0">
                <a:solidFill>
                  <a:schemeClr val="accent4"/>
                </a:solidFill>
                <a:latin typeface="+mn-lt"/>
              </a:rPr>
              <a:t>a large portion of their day on their own </a:t>
            </a:r>
            <a:r>
              <a:rPr lang="en-AU" sz="2800" dirty="0" smtClean="0">
                <a:latin typeface="+mn-lt"/>
              </a:rPr>
              <a:t>either in </a:t>
            </a:r>
            <a:r>
              <a:rPr lang="en-AU" sz="2800" b="1" dirty="0" smtClean="0">
                <a:solidFill>
                  <a:schemeClr val="accent3"/>
                </a:solidFill>
                <a:latin typeface="+mn-lt"/>
              </a:rPr>
              <a:t>their rooms or in the common areas</a:t>
            </a:r>
            <a:r>
              <a:rPr lang="en-AU" sz="2800" dirty="0">
                <a:latin typeface="+mn-lt"/>
              </a:rPr>
              <a:t>. </a:t>
            </a:r>
            <a:r>
              <a:rPr lang="en-AU" sz="2800" dirty="0" smtClean="0">
                <a:latin typeface="+mn-lt"/>
              </a:rPr>
              <a:t>Our solution should </a:t>
            </a:r>
            <a:r>
              <a:rPr lang="en-AU" sz="2800" b="1" dirty="0" smtClean="0">
                <a:solidFill>
                  <a:srgbClr val="77AA41"/>
                </a:solidFill>
                <a:latin typeface="+mn-lt"/>
              </a:rPr>
              <a:t>reduce </a:t>
            </a:r>
            <a:r>
              <a:rPr lang="en-AU" sz="2800" b="1" dirty="0">
                <a:solidFill>
                  <a:srgbClr val="77AA41"/>
                </a:solidFill>
                <a:latin typeface="+mn-lt"/>
              </a:rPr>
              <a:t>the risk of declining mental and physical </a:t>
            </a:r>
            <a:r>
              <a:rPr lang="en-AU" sz="2800" b="1" dirty="0" smtClean="0">
                <a:solidFill>
                  <a:srgbClr val="77AA41"/>
                </a:solidFill>
                <a:latin typeface="+mn-lt"/>
              </a:rPr>
              <a:t>health </a:t>
            </a:r>
            <a:r>
              <a:rPr lang="en-AU" sz="2800" b="1" dirty="0">
                <a:solidFill>
                  <a:srgbClr val="77AA41"/>
                </a:solidFill>
                <a:latin typeface="+mn-lt"/>
              </a:rPr>
              <a:t>and </a:t>
            </a:r>
            <a:r>
              <a:rPr lang="en-AU" sz="2800" b="1" dirty="0" smtClean="0">
                <a:solidFill>
                  <a:srgbClr val="77AA41"/>
                </a:solidFill>
                <a:latin typeface="+mn-lt"/>
              </a:rPr>
              <a:t>allow them to settle into </a:t>
            </a:r>
            <a:r>
              <a:rPr lang="en-AU" sz="2800" b="1" dirty="0">
                <a:solidFill>
                  <a:srgbClr val="77AA41"/>
                </a:solidFill>
                <a:latin typeface="+mn-lt"/>
              </a:rPr>
              <a:t>their new environment</a:t>
            </a:r>
            <a:r>
              <a:rPr lang="en-AU" sz="2800" b="1" dirty="0" smtClean="0">
                <a:solidFill>
                  <a:srgbClr val="77AA41"/>
                </a:solidFill>
                <a:latin typeface="+mn-lt"/>
              </a:rPr>
              <a:t>.</a:t>
            </a:r>
            <a:endParaRPr lang="en-AU" sz="2800" b="1" dirty="0">
              <a:solidFill>
                <a:srgbClr val="77AA41"/>
              </a:solidFill>
              <a:latin typeface="+mn-lt"/>
            </a:endParaRPr>
          </a:p>
        </p:txBody>
      </p:sp>
      <p:sp>
        <p:nvSpPr>
          <p:cNvPr id="4" name="Rectangle 3"/>
          <p:cNvSpPr/>
          <p:nvPr/>
        </p:nvSpPr>
        <p:spPr>
          <a:xfrm>
            <a:off x="7307313" y="2280621"/>
            <a:ext cx="2406843" cy="2062103"/>
          </a:xfrm>
          <a:prstGeom prst="rect">
            <a:avLst/>
          </a:prstGeom>
        </p:spPr>
        <p:txBody>
          <a:bodyPr wrap="square">
            <a:spAutoFit/>
          </a:bodyPr>
          <a:lstStyle/>
          <a:p>
            <a:r>
              <a:rPr lang="en-AU" sz="3200" b="1" dirty="0">
                <a:solidFill>
                  <a:schemeClr val="accent1"/>
                </a:solidFill>
              </a:rPr>
              <a:t>WHO </a:t>
            </a:r>
            <a:endParaRPr lang="en-AU" sz="3200" b="1" dirty="0" smtClean="0">
              <a:solidFill>
                <a:schemeClr val="accent1"/>
              </a:solidFill>
            </a:endParaRPr>
          </a:p>
          <a:p>
            <a:r>
              <a:rPr lang="en-AU" sz="3200" b="1" dirty="0" smtClean="0">
                <a:solidFill>
                  <a:schemeClr val="accent4"/>
                </a:solidFill>
              </a:rPr>
              <a:t>WHAT</a:t>
            </a:r>
            <a:endParaRPr lang="en-AU" sz="3200" b="1" dirty="0">
              <a:solidFill>
                <a:schemeClr val="accent4"/>
              </a:solidFill>
            </a:endParaRPr>
          </a:p>
          <a:p>
            <a:r>
              <a:rPr lang="en-AU" sz="3200" b="1" dirty="0">
                <a:solidFill>
                  <a:schemeClr val="accent3"/>
                </a:solidFill>
              </a:rPr>
              <a:t>WHERE</a:t>
            </a:r>
            <a:r>
              <a:rPr lang="en-AU" sz="3200" dirty="0">
                <a:solidFill>
                  <a:schemeClr val="accent3"/>
                </a:solidFill>
              </a:rPr>
              <a:t> </a:t>
            </a:r>
            <a:endParaRPr lang="en-AU" sz="3200" dirty="0" smtClean="0">
              <a:solidFill>
                <a:schemeClr val="accent3"/>
              </a:solidFill>
            </a:endParaRPr>
          </a:p>
          <a:p>
            <a:r>
              <a:rPr lang="en-AU" sz="3200" b="1" dirty="0" smtClean="0">
                <a:solidFill>
                  <a:srgbClr val="77AA41"/>
                </a:solidFill>
              </a:rPr>
              <a:t>WHY</a:t>
            </a:r>
            <a:endParaRPr lang="en-AU" sz="3200" b="1" dirty="0">
              <a:solidFill>
                <a:srgbClr val="77AA41"/>
              </a:solidFill>
            </a:endParaRPr>
          </a:p>
        </p:txBody>
      </p:sp>
      <p:sp>
        <p:nvSpPr>
          <p:cNvPr id="6" name="Rectangle 5"/>
          <p:cNvSpPr/>
          <p:nvPr/>
        </p:nvSpPr>
        <p:spPr>
          <a:xfrm>
            <a:off x="645460" y="1330559"/>
            <a:ext cx="10455356" cy="769441"/>
          </a:xfrm>
          <a:prstGeom prst="rect">
            <a:avLst/>
          </a:prstGeom>
        </p:spPr>
        <p:txBody>
          <a:bodyPr wrap="square">
            <a:spAutoFit/>
          </a:bodyPr>
          <a:lstStyle/>
          <a:p>
            <a:r>
              <a:rPr lang="en-AU" sz="2200" dirty="0"/>
              <a:t>A </a:t>
            </a:r>
            <a:r>
              <a:rPr lang="en-AU" sz="2200" b="1" dirty="0"/>
              <a:t>problem statement </a:t>
            </a:r>
            <a:r>
              <a:rPr lang="en-AU" sz="2200" dirty="0"/>
              <a:t>helps you to specify the scope and focus of the problem you’re trying to solve by focusing on WHO, WHAT, WHERE WHY</a:t>
            </a:r>
          </a:p>
        </p:txBody>
      </p:sp>
    </p:spTree>
    <p:extLst>
      <p:ext uri="{BB962C8B-B14F-4D97-AF65-F5344CB8AC3E}">
        <p14:creationId xmlns:p14="http://schemas.microsoft.com/office/powerpoint/2010/main" val="128601536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3" y="293960"/>
            <a:ext cx="11323516" cy="549275"/>
          </a:xfrm>
        </p:spPr>
        <p:txBody>
          <a:bodyPr>
            <a:noAutofit/>
          </a:bodyPr>
          <a:lstStyle/>
          <a:p>
            <a:r>
              <a:rPr lang="en-AU" sz="2800" b="1" dirty="0" smtClean="0"/>
              <a:t>Writing your problem statement: </a:t>
            </a:r>
            <a:r>
              <a:rPr lang="en-AU" sz="2800" b="1" dirty="0" smtClean="0">
                <a:solidFill>
                  <a:schemeClr val="accent1"/>
                </a:solidFill>
              </a:rPr>
              <a:t>Who?</a:t>
            </a:r>
            <a:endParaRPr lang="en-AU" sz="2800" b="1" dirty="0">
              <a:solidFill>
                <a:schemeClr val="accent1"/>
              </a:solidFill>
            </a:endParaRPr>
          </a:p>
        </p:txBody>
      </p:sp>
      <p:sp>
        <p:nvSpPr>
          <p:cNvPr id="3" name="Content Placeholder 2"/>
          <p:cNvSpPr>
            <a:spLocks noGrp="1"/>
          </p:cNvSpPr>
          <p:nvPr>
            <p:ph type="body" sz="quarter" idx="14"/>
          </p:nvPr>
        </p:nvSpPr>
        <p:spPr>
          <a:xfrm>
            <a:off x="646113" y="1158361"/>
            <a:ext cx="5206048" cy="4339913"/>
          </a:xfrm>
        </p:spPr>
        <p:txBody>
          <a:bodyPr>
            <a:normAutofit/>
          </a:bodyPr>
          <a:lstStyle/>
          <a:p>
            <a:pPr marL="0" indent="0">
              <a:buNone/>
            </a:pPr>
            <a:r>
              <a:rPr lang="en-AU" sz="2000" b="1" dirty="0">
                <a:latin typeface="+mn-lt"/>
              </a:rPr>
              <a:t>Step One </a:t>
            </a:r>
            <a:r>
              <a:rPr lang="en-AU" sz="2000" b="1" dirty="0">
                <a:solidFill>
                  <a:schemeClr val="accent1"/>
                </a:solidFill>
              </a:rPr>
              <a:t>Who</a:t>
            </a:r>
            <a:r>
              <a:rPr lang="en-AU" sz="2000" b="1" dirty="0" smtClean="0">
                <a:solidFill>
                  <a:schemeClr val="accent1"/>
                </a:solidFill>
              </a:rPr>
              <a:t>?</a:t>
            </a:r>
          </a:p>
          <a:p>
            <a:pPr marL="0" indent="0">
              <a:buNone/>
            </a:pPr>
            <a:r>
              <a:rPr lang="en-AU" sz="2000" dirty="0" smtClean="0">
                <a:latin typeface="+mn-lt"/>
              </a:rPr>
              <a:t>We’ve done the hard work for you: the ‘who’ of your problem statement (for the purposes of our training) is… </a:t>
            </a:r>
            <a:r>
              <a:rPr lang="en-AU" sz="2000" b="1" dirty="0" smtClean="0">
                <a:latin typeface="+mn-lt"/>
              </a:rPr>
              <a:t>APS staff</a:t>
            </a:r>
          </a:p>
          <a:p>
            <a:pPr marL="0" indent="0">
              <a:buNone/>
            </a:pPr>
            <a:r>
              <a:rPr lang="en-AU" sz="2000" dirty="0" smtClean="0">
                <a:latin typeface="+mn-lt"/>
              </a:rPr>
              <a:t>So your problem statement will begin like this:</a:t>
            </a:r>
            <a:endParaRPr lang="en-AU" sz="2000" dirty="0">
              <a:latin typeface="+mn-lt"/>
            </a:endParaRPr>
          </a:p>
          <a:p>
            <a:pPr marL="0" indent="0">
              <a:buNone/>
            </a:pPr>
            <a:endParaRPr lang="en-AU" sz="2000" dirty="0" smtClean="0">
              <a:latin typeface="+mn-lt"/>
            </a:endParaRPr>
          </a:p>
          <a:p>
            <a:pPr marL="0" indent="0">
              <a:buNone/>
            </a:pPr>
            <a:r>
              <a:rPr lang="en-AU" sz="2000" i="1" dirty="0" smtClean="0">
                <a:latin typeface="+mn-lt"/>
              </a:rPr>
              <a:t>Our </a:t>
            </a:r>
            <a:r>
              <a:rPr lang="en-AU" sz="2000" b="1" i="1" dirty="0">
                <a:latin typeface="+mn-lt"/>
              </a:rPr>
              <a:t>APS staff </a:t>
            </a:r>
            <a:r>
              <a:rPr lang="en-AU" sz="2000" i="1" dirty="0">
                <a:latin typeface="+mn-lt"/>
              </a:rPr>
              <a:t>(who)…</a:t>
            </a:r>
          </a:p>
        </p:txBody>
      </p:sp>
      <p:sp>
        <p:nvSpPr>
          <p:cNvPr id="6" name="Oval 5"/>
          <p:cNvSpPr/>
          <p:nvPr/>
        </p:nvSpPr>
        <p:spPr>
          <a:xfrm>
            <a:off x="7482003" y="1723860"/>
            <a:ext cx="2995945" cy="2995945"/>
          </a:xfrm>
          <a:prstGeom prst="ellipse">
            <a:avLst/>
          </a:prstGeom>
          <a:solidFill>
            <a:schemeClr val="accent5"/>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5355" y="1952192"/>
            <a:ext cx="1962517" cy="1741655"/>
          </a:xfrm>
          <a:prstGeom prst="rect">
            <a:avLst/>
          </a:prstGeom>
        </p:spPr>
      </p:pic>
      <p:sp>
        <p:nvSpPr>
          <p:cNvPr id="8" name="TextBox 7"/>
          <p:cNvSpPr txBox="1"/>
          <p:nvPr/>
        </p:nvSpPr>
        <p:spPr>
          <a:xfrm>
            <a:off x="8054601" y="3683606"/>
            <a:ext cx="1850748" cy="523220"/>
          </a:xfrm>
          <a:prstGeom prst="rect">
            <a:avLst/>
          </a:prstGeom>
          <a:noFill/>
        </p:spPr>
        <p:txBody>
          <a:bodyPr wrap="square" rtlCol="0">
            <a:spAutoFit/>
          </a:bodyPr>
          <a:lstStyle/>
          <a:p>
            <a:pPr algn="ctr"/>
            <a:r>
              <a:rPr lang="en-AU" sz="2800" b="1" dirty="0" smtClean="0">
                <a:latin typeface="Century Gothic" panose="020B0502020202020204" pitchFamily="34" charset="0"/>
              </a:rPr>
              <a:t>APS Staff</a:t>
            </a:r>
            <a:endParaRPr lang="en-AU" sz="2800" b="1" dirty="0">
              <a:latin typeface="Century Gothic" panose="020B0502020202020204" pitchFamily="34" charset="0"/>
            </a:endParaRPr>
          </a:p>
        </p:txBody>
      </p:sp>
    </p:spTree>
    <p:extLst>
      <p:ext uri="{BB962C8B-B14F-4D97-AF65-F5344CB8AC3E}">
        <p14:creationId xmlns:p14="http://schemas.microsoft.com/office/powerpoint/2010/main" val="7622042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b="1" dirty="0" smtClean="0"/>
              <a:t>Activity | Draft your problem statement: </a:t>
            </a:r>
            <a:r>
              <a:rPr lang="en-AU" sz="2800" b="1" dirty="0" smtClean="0">
                <a:solidFill>
                  <a:schemeClr val="accent1"/>
                </a:solidFill>
              </a:rPr>
              <a:t>What</a:t>
            </a:r>
            <a:r>
              <a:rPr lang="en-AU" sz="2800" b="1" dirty="0">
                <a:solidFill>
                  <a:schemeClr val="accent1"/>
                </a:solidFill>
              </a:rPr>
              <a:t>?</a:t>
            </a:r>
            <a:r>
              <a:rPr lang="en-AU" sz="2800" b="1" dirty="0"/>
              <a:t> </a:t>
            </a:r>
          </a:p>
        </p:txBody>
      </p:sp>
      <p:sp>
        <p:nvSpPr>
          <p:cNvPr id="3" name="Content Placeholder 2"/>
          <p:cNvSpPr>
            <a:spLocks noGrp="1"/>
          </p:cNvSpPr>
          <p:nvPr>
            <p:ph type="body" sz="quarter" idx="11"/>
          </p:nvPr>
        </p:nvSpPr>
        <p:spPr>
          <a:xfrm>
            <a:off x="2333985" y="1612798"/>
            <a:ext cx="3958939" cy="4513430"/>
          </a:xfrm>
        </p:spPr>
        <p:txBody>
          <a:bodyPr>
            <a:normAutofit/>
          </a:bodyPr>
          <a:lstStyle/>
          <a:p>
            <a:pPr marL="0" indent="0">
              <a:buNone/>
            </a:pPr>
            <a:r>
              <a:rPr lang="en-AU" sz="2000" b="1" dirty="0">
                <a:latin typeface="+mn-lt"/>
              </a:rPr>
              <a:t>Step </a:t>
            </a:r>
            <a:r>
              <a:rPr lang="en-AU" sz="2000" b="1" dirty="0" smtClean="0">
                <a:latin typeface="+mn-lt"/>
              </a:rPr>
              <a:t>Two (whole </a:t>
            </a:r>
            <a:r>
              <a:rPr lang="en-AU" sz="2000" b="1" dirty="0">
                <a:latin typeface="+mn-lt"/>
              </a:rPr>
              <a:t>team) on </a:t>
            </a:r>
            <a:r>
              <a:rPr lang="en-AU" sz="2000" b="1" dirty="0" smtClean="0">
                <a:latin typeface="+mn-lt"/>
              </a:rPr>
              <a:t>post-its</a:t>
            </a:r>
            <a:endParaRPr lang="en-AU" sz="2400" b="1" dirty="0" smtClean="0">
              <a:latin typeface="+mn-lt"/>
            </a:endParaRPr>
          </a:p>
          <a:p>
            <a:pPr marL="0" indent="0">
              <a:buNone/>
            </a:pPr>
            <a:r>
              <a:rPr lang="en-AU" sz="2000" dirty="0" smtClean="0">
                <a:latin typeface="+mn-lt"/>
              </a:rPr>
              <a:t>Brainstorm </a:t>
            </a:r>
            <a:r>
              <a:rPr lang="en-AU" sz="2000" dirty="0">
                <a:latin typeface="+mn-lt"/>
              </a:rPr>
              <a:t>the </a:t>
            </a:r>
            <a:r>
              <a:rPr lang="en-AU" sz="2000" b="1" dirty="0" smtClean="0">
                <a:latin typeface="+mn-lt"/>
              </a:rPr>
              <a:t>What</a:t>
            </a:r>
            <a:endParaRPr lang="en-AU" sz="2000" b="1" dirty="0">
              <a:latin typeface="+mn-lt"/>
            </a:endParaRPr>
          </a:p>
          <a:p>
            <a:r>
              <a:rPr lang="en-AU" sz="2000" dirty="0" smtClean="0">
                <a:latin typeface="+mn-lt"/>
              </a:rPr>
              <a:t>What's </a:t>
            </a:r>
            <a:r>
              <a:rPr lang="en-AU" sz="2000" dirty="0">
                <a:latin typeface="+mn-lt"/>
              </a:rPr>
              <a:t>the problem to be </a:t>
            </a:r>
            <a:r>
              <a:rPr lang="en-AU" sz="2000" dirty="0" smtClean="0">
                <a:latin typeface="+mn-lt"/>
              </a:rPr>
              <a:t>solved?</a:t>
            </a:r>
          </a:p>
          <a:p>
            <a:r>
              <a:rPr lang="en-AU" sz="2000" dirty="0" smtClean="0">
                <a:latin typeface="+mn-lt"/>
              </a:rPr>
              <a:t>List </a:t>
            </a:r>
            <a:r>
              <a:rPr lang="en-AU" sz="2000" dirty="0">
                <a:latin typeface="+mn-lt"/>
              </a:rPr>
              <a:t>the symptoms not the solution</a:t>
            </a:r>
            <a:r>
              <a:rPr lang="en-AU" sz="2000" dirty="0" smtClean="0">
                <a:latin typeface="+mn-lt"/>
              </a:rPr>
              <a:t>.</a:t>
            </a:r>
          </a:p>
          <a:p>
            <a:pPr marL="0" indent="0">
              <a:buNone/>
            </a:pPr>
            <a:endParaRPr lang="en-AU" sz="2000" dirty="0" smtClean="0">
              <a:latin typeface="+mn-lt"/>
            </a:endParaRPr>
          </a:p>
          <a:p>
            <a:pPr marL="0" indent="0">
              <a:buNone/>
            </a:pPr>
            <a:r>
              <a:rPr lang="en-AU" sz="2000" dirty="0" smtClean="0">
                <a:latin typeface="+mn-lt"/>
              </a:rPr>
              <a:t>Note: these symptoms </a:t>
            </a:r>
            <a:r>
              <a:rPr lang="en-AU" sz="2000" i="1" dirty="0" smtClean="0">
                <a:latin typeface="+mn-lt"/>
              </a:rPr>
              <a:t>are not </a:t>
            </a:r>
            <a:r>
              <a:rPr lang="en-AU" sz="2000" dirty="0" smtClean="0">
                <a:latin typeface="+mn-lt"/>
              </a:rPr>
              <a:t>written as questions</a:t>
            </a:r>
            <a:endParaRPr lang="en-AU" sz="2000" dirty="0">
              <a:latin typeface="+mn-lt"/>
            </a:endParaRPr>
          </a:p>
        </p:txBody>
      </p:sp>
      <p:pic>
        <p:nvPicPr>
          <p:cNvPr id="6" name="Picture 5"/>
          <p:cNvPicPr>
            <a:picLocks noChangeAspect="1"/>
          </p:cNvPicPr>
          <p:nvPr/>
        </p:nvPicPr>
        <p:blipFill>
          <a:blip r:embed="rId3"/>
          <a:stretch>
            <a:fillRect/>
          </a:stretch>
        </p:blipFill>
        <p:spPr>
          <a:xfrm>
            <a:off x="6292924" y="1612798"/>
            <a:ext cx="5899076" cy="3889235"/>
          </a:xfrm>
          <a:prstGeom prst="rect">
            <a:avLst/>
          </a:prstGeom>
        </p:spPr>
      </p:pic>
    </p:spTree>
    <p:extLst>
      <p:ext uri="{BB962C8B-B14F-4D97-AF65-F5344CB8AC3E}">
        <p14:creationId xmlns:p14="http://schemas.microsoft.com/office/powerpoint/2010/main" val="23419442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b="1" dirty="0"/>
              <a:t>Activity | Draft your problem statement: </a:t>
            </a:r>
            <a:r>
              <a:rPr lang="en-AU" sz="2800" b="1" dirty="0" smtClean="0">
                <a:solidFill>
                  <a:schemeClr val="tx2"/>
                </a:solidFill>
              </a:rPr>
              <a:t>Where? </a:t>
            </a:r>
            <a:endParaRPr lang="en-AU" sz="2800" b="1" dirty="0">
              <a:solidFill>
                <a:schemeClr val="tx2"/>
              </a:solidFill>
            </a:endParaRPr>
          </a:p>
        </p:txBody>
      </p:sp>
      <p:sp>
        <p:nvSpPr>
          <p:cNvPr id="3" name="Content Placeholder 2"/>
          <p:cNvSpPr>
            <a:spLocks noGrp="1"/>
          </p:cNvSpPr>
          <p:nvPr>
            <p:ph type="body" sz="quarter" idx="11"/>
          </p:nvPr>
        </p:nvSpPr>
        <p:spPr>
          <a:xfrm>
            <a:off x="2333985" y="1612798"/>
            <a:ext cx="3854379" cy="4513430"/>
          </a:xfrm>
        </p:spPr>
        <p:txBody>
          <a:bodyPr>
            <a:normAutofit/>
          </a:bodyPr>
          <a:lstStyle/>
          <a:p>
            <a:pPr marL="0" indent="0">
              <a:buNone/>
            </a:pPr>
            <a:r>
              <a:rPr lang="en-AU" sz="2000" b="1" dirty="0">
                <a:latin typeface="+mn-lt"/>
              </a:rPr>
              <a:t>Step </a:t>
            </a:r>
            <a:r>
              <a:rPr lang="en-AU" sz="2000" b="1" dirty="0" smtClean="0">
                <a:latin typeface="+mn-lt"/>
              </a:rPr>
              <a:t>Three (whole </a:t>
            </a:r>
            <a:r>
              <a:rPr lang="en-AU" sz="2000" b="1" dirty="0">
                <a:latin typeface="+mn-lt"/>
              </a:rPr>
              <a:t>team) on </a:t>
            </a:r>
            <a:r>
              <a:rPr lang="en-AU" sz="2000" b="1" dirty="0" smtClean="0">
                <a:latin typeface="+mn-lt"/>
              </a:rPr>
              <a:t>post-its</a:t>
            </a:r>
            <a:endParaRPr lang="en-AU" sz="2400" b="1" dirty="0" smtClean="0">
              <a:latin typeface="+mn-lt"/>
            </a:endParaRPr>
          </a:p>
          <a:p>
            <a:pPr marL="0" indent="0">
              <a:buNone/>
            </a:pPr>
            <a:r>
              <a:rPr lang="en-AU" sz="2000" dirty="0" smtClean="0">
                <a:latin typeface="+mn-lt"/>
              </a:rPr>
              <a:t>Brainstorm </a:t>
            </a:r>
            <a:r>
              <a:rPr lang="en-AU" sz="2000" dirty="0">
                <a:latin typeface="+mn-lt"/>
              </a:rPr>
              <a:t>the </a:t>
            </a:r>
            <a:r>
              <a:rPr lang="en-AU" sz="2000" b="1" dirty="0" smtClean="0">
                <a:latin typeface="+mn-lt"/>
              </a:rPr>
              <a:t>Where</a:t>
            </a:r>
            <a:endParaRPr lang="en-AU" sz="2000" b="1" dirty="0">
              <a:latin typeface="+mn-lt"/>
            </a:endParaRPr>
          </a:p>
          <a:p>
            <a:r>
              <a:rPr lang="en-AU" sz="2000" dirty="0" smtClean="0">
                <a:latin typeface="+mn-lt"/>
              </a:rPr>
              <a:t>Where </a:t>
            </a:r>
            <a:r>
              <a:rPr lang="en-AU" sz="2000" dirty="0">
                <a:latin typeface="+mn-lt"/>
              </a:rPr>
              <a:t>and when does the problem </a:t>
            </a:r>
            <a:r>
              <a:rPr lang="en-AU" sz="2000" dirty="0" smtClean="0">
                <a:latin typeface="+mn-lt"/>
              </a:rPr>
              <a:t>occur?</a:t>
            </a:r>
          </a:p>
          <a:p>
            <a:pPr marL="0" indent="0">
              <a:buNone/>
            </a:pPr>
            <a:r>
              <a:rPr lang="en-AU" sz="2000" dirty="0">
                <a:latin typeface="+mn-lt"/>
              </a:rPr>
              <a:t>e.g. the workplace </a:t>
            </a:r>
            <a:endParaRPr lang="en-AU" sz="2000" dirty="0" smtClean="0">
              <a:latin typeface="+mn-lt"/>
            </a:endParaRPr>
          </a:p>
          <a:p>
            <a:r>
              <a:rPr lang="en-AU" sz="2000" dirty="0" smtClean="0">
                <a:latin typeface="+mn-lt"/>
              </a:rPr>
              <a:t>What </a:t>
            </a:r>
            <a:r>
              <a:rPr lang="en-AU" sz="2000" dirty="0">
                <a:latin typeface="+mn-lt"/>
              </a:rPr>
              <a:t>is the extent of the issue? </a:t>
            </a:r>
            <a:endParaRPr lang="en-AU" sz="2000" dirty="0" smtClean="0">
              <a:latin typeface="+mn-lt"/>
            </a:endParaRPr>
          </a:p>
          <a:p>
            <a:endParaRPr lang="en-AU" sz="2000" dirty="0">
              <a:latin typeface="+mn-lt"/>
            </a:endParaRPr>
          </a:p>
        </p:txBody>
      </p:sp>
      <p:pic>
        <p:nvPicPr>
          <p:cNvPr id="6" name="Picture 5"/>
          <p:cNvPicPr>
            <a:picLocks noChangeAspect="1"/>
          </p:cNvPicPr>
          <p:nvPr/>
        </p:nvPicPr>
        <p:blipFill>
          <a:blip r:embed="rId3"/>
          <a:stretch>
            <a:fillRect/>
          </a:stretch>
        </p:blipFill>
        <p:spPr>
          <a:xfrm>
            <a:off x="6292924" y="1691263"/>
            <a:ext cx="5899076" cy="3889235"/>
          </a:xfrm>
          <a:prstGeom prst="rect">
            <a:avLst/>
          </a:prstGeom>
        </p:spPr>
      </p:pic>
    </p:spTree>
    <p:extLst>
      <p:ext uri="{BB962C8B-B14F-4D97-AF65-F5344CB8AC3E}">
        <p14:creationId xmlns:p14="http://schemas.microsoft.com/office/powerpoint/2010/main" val="19681256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b="1" dirty="0"/>
              <a:t>Activity | Draft your problem statement: </a:t>
            </a:r>
            <a:r>
              <a:rPr lang="en-AU" sz="2800" b="1" dirty="0" smtClean="0">
                <a:solidFill>
                  <a:srgbClr val="77AA41"/>
                </a:solidFill>
              </a:rPr>
              <a:t>Why?</a:t>
            </a:r>
            <a:r>
              <a:rPr lang="en-AU" sz="2800" b="1" dirty="0" smtClean="0"/>
              <a:t> </a:t>
            </a:r>
            <a:endParaRPr lang="en-AU" sz="2800" b="1" dirty="0"/>
          </a:p>
        </p:txBody>
      </p:sp>
      <p:sp>
        <p:nvSpPr>
          <p:cNvPr id="3" name="Content Placeholder 2"/>
          <p:cNvSpPr>
            <a:spLocks noGrp="1"/>
          </p:cNvSpPr>
          <p:nvPr>
            <p:ph type="body" sz="quarter" idx="11"/>
          </p:nvPr>
        </p:nvSpPr>
        <p:spPr>
          <a:xfrm>
            <a:off x="2333985" y="1612798"/>
            <a:ext cx="3872851" cy="4513430"/>
          </a:xfrm>
        </p:spPr>
        <p:txBody>
          <a:bodyPr>
            <a:normAutofit/>
          </a:bodyPr>
          <a:lstStyle/>
          <a:p>
            <a:pPr marL="0" indent="0">
              <a:buNone/>
            </a:pPr>
            <a:r>
              <a:rPr lang="en-AU" sz="2000" b="1" dirty="0">
                <a:latin typeface="+mn-lt"/>
              </a:rPr>
              <a:t>Step </a:t>
            </a:r>
            <a:r>
              <a:rPr lang="en-AU" sz="2000" b="1" dirty="0" smtClean="0">
                <a:latin typeface="+mn-lt"/>
              </a:rPr>
              <a:t>Three (whole </a:t>
            </a:r>
            <a:r>
              <a:rPr lang="en-AU" sz="2000" b="1" dirty="0">
                <a:latin typeface="+mn-lt"/>
              </a:rPr>
              <a:t>team) on </a:t>
            </a:r>
            <a:r>
              <a:rPr lang="en-AU" sz="2000" b="1" dirty="0" smtClean="0">
                <a:latin typeface="+mn-lt"/>
              </a:rPr>
              <a:t>post-its</a:t>
            </a:r>
            <a:endParaRPr lang="en-AU" sz="2400" b="1" dirty="0" smtClean="0">
              <a:latin typeface="+mn-lt"/>
            </a:endParaRPr>
          </a:p>
          <a:p>
            <a:pPr marL="0" indent="0">
              <a:buNone/>
            </a:pPr>
            <a:r>
              <a:rPr lang="en-AU" sz="2000" dirty="0" smtClean="0">
                <a:latin typeface="+mn-lt"/>
              </a:rPr>
              <a:t>Brainstorm </a:t>
            </a:r>
            <a:r>
              <a:rPr lang="en-AU" sz="2000" dirty="0">
                <a:latin typeface="+mn-lt"/>
              </a:rPr>
              <a:t>the </a:t>
            </a:r>
            <a:r>
              <a:rPr lang="en-AU" sz="2000" b="1" dirty="0" smtClean="0">
                <a:latin typeface="+mn-lt"/>
              </a:rPr>
              <a:t>Why</a:t>
            </a:r>
            <a:endParaRPr lang="en-AU" sz="2000" b="1" dirty="0">
              <a:latin typeface="+mn-lt"/>
            </a:endParaRPr>
          </a:p>
          <a:p>
            <a:r>
              <a:rPr lang="en-AU" sz="2000" dirty="0" smtClean="0">
                <a:latin typeface="+mn-lt"/>
              </a:rPr>
              <a:t>Why </a:t>
            </a:r>
            <a:r>
              <a:rPr lang="en-AU" sz="2000" dirty="0">
                <a:latin typeface="+mn-lt"/>
              </a:rPr>
              <a:t>does the problem need to be addressed? </a:t>
            </a:r>
            <a:endParaRPr lang="en-AU" sz="2000" dirty="0" smtClean="0">
              <a:latin typeface="+mn-lt"/>
            </a:endParaRPr>
          </a:p>
          <a:p>
            <a:r>
              <a:rPr lang="en-AU" sz="2000" dirty="0" smtClean="0">
                <a:latin typeface="+mn-lt"/>
              </a:rPr>
              <a:t>Why </a:t>
            </a:r>
            <a:r>
              <a:rPr lang="en-AU" sz="2000" dirty="0">
                <a:latin typeface="+mn-lt"/>
              </a:rPr>
              <a:t>now? </a:t>
            </a:r>
            <a:endParaRPr lang="en-AU" sz="2000" dirty="0" smtClean="0">
              <a:latin typeface="+mn-lt"/>
            </a:endParaRPr>
          </a:p>
          <a:p>
            <a:r>
              <a:rPr lang="en-AU" sz="2000" dirty="0" smtClean="0">
                <a:latin typeface="+mn-lt"/>
              </a:rPr>
              <a:t>What </a:t>
            </a:r>
            <a:r>
              <a:rPr lang="en-AU" sz="2000" dirty="0">
                <a:latin typeface="+mn-lt"/>
              </a:rPr>
              <a:t>would happen if it wasn’t addressed?</a:t>
            </a:r>
          </a:p>
        </p:txBody>
      </p:sp>
      <p:pic>
        <p:nvPicPr>
          <p:cNvPr id="6" name="Picture Placeholder 5"/>
          <p:cNvPicPr>
            <a:picLocks noGrp="1" noChangeAspect="1"/>
          </p:cNvPicPr>
          <p:nvPr>
            <p:ph type="pic" sz="quarter" idx="4294967295"/>
          </p:nvPr>
        </p:nvPicPr>
        <p:blipFill>
          <a:blip r:embed="rId3"/>
          <a:srcRect l="922" r="922"/>
          <a:stretch>
            <a:fillRect/>
          </a:stretch>
        </p:blipFill>
        <p:spPr>
          <a:xfrm>
            <a:off x="6394450" y="1696604"/>
            <a:ext cx="5797550" cy="3894138"/>
          </a:xfrm>
          <a:prstGeom prst="rect">
            <a:avLst/>
          </a:prstGeom>
        </p:spPr>
      </p:pic>
    </p:spTree>
    <p:extLst>
      <p:ext uri="{BB962C8B-B14F-4D97-AF65-F5344CB8AC3E}">
        <p14:creationId xmlns:p14="http://schemas.microsoft.com/office/powerpoint/2010/main" val="3143735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b="1" dirty="0"/>
              <a:t>Activity | Draft your problem statement: </a:t>
            </a:r>
            <a:r>
              <a:rPr lang="en-AU" sz="2800" b="1" dirty="0" smtClean="0">
                <a:solidFill>
                  <a:srgbClr val="7030A0"/>
                </a:solidFill>
              </a:rPr>
              <a:t>Bring it all together</a:t>
            </a:r>
            <a:endParaRPr lang="en-AU" sz="2800" b="1" dirty="0">
              <a:solidFill>
                <a:srgbClr val="7030A0"/>
              </a:solidFill>
            </a:endParaRPr>
          </a:p>
        </p:txBody>
      </p:sp>
      <p:sp>
        <p:nvSpPr>
          <p:cNvPr id="3" name="Content Placeholder 2"/>
          <p:cNvSpPr>
            <a:spLocks noGrp="1"/>
          </p:cNvSpPr>
          <p:nvPr>
            <p:ph type="body" sz="quarter" idx="11"/>
          </p:nvPr>
        </p:nvSpPr>
        <p:spPr>
          <a:xfrm>
            <a:off x="2333985" y="1844386"/>
            <a:ext cx="8419740" cy="4513430"/>
          </a:xfrm>
        </p:spPr>
        <p:txBody>
          <a:bodyPr>
            <a:normAutofit fontScale="92500" lnSpcReduction="10000"/>
          </a:bodyPr>
          <a:lstStyle/>
          <a:p>
            <a:pPr marL="0" indent="0">
              <a:buNone/>
            </a:pPr>
            <a:r>
              <a:rPr lang="en-AU" sz="2800" b="1" i="1" dirty="0" smtClean="0">
                <a:latin typeface="+mn-lt"/>
              </a:rPr>
              <a:t>Structure:</a:t>
            </a:r>
            <a:r>
              <a:rPr lang="en-AU" sz="2800" b="1" dirty="0" smtClean="0">
                <a:latin typeface="+mn-lt"/>
              </a:rPr>
              <a:t/>
            </a:r>
            <a:br>
              <a:rPr lang="en-AU" sz="2800" b="1" dirty="0" smtClean="0">
                <a:latin typeface="+mn-lt"/>
              </a:rPr>
            </a:br>
            <a:r>
              <a:rPr lang="en-AU" sz="2800" b="1" dirty="0" smtClean="0">
                <a:latin typeface="+mn-lt"/>
              </a:rPr>
              <a:t>Our</a:t>
            </a:r>
            <a:r>
              <a:rPr lang="en-AU" sz="2800" b="1" dirty="0">
                <a:latin typeface="+mn-lt"/>
              </a:rPr>
              <a:t> </a:t>
            </a:r>
            <a:r>
              <a:rPr lang="en-AU" sz="2800" b="1" i="1" dirty="0" smtClean="0">
                <a:latin typeface="+mn-lt"/>
              </a:rPr>
              <a:t>APS staff</a:t>
            </a:r>
            <a:r>
              <a:rPr lang="en-AU" sz="2800" dirty="0" smtClean="0">
                <a:latin typeface="+mn-lt"/>
              </a:rPr>
              <a:t> (what is the problem and when and where does it occur)</a:t>
            </a:r>
            <a:r>
              <a:rPr lang="en-AU" sz="2800" b="1" dirty="0" smtClean="0">
                <a:latin typeface="+mn-lt"/>
              </a:rPr>
              <a:t>.</a:t>
            </a:r>
          </a:p>
          <a:p>
            <a:pPr marL="0" indent="0">
              <a:buNone/>
            </a:pPr>
            <a:r>
              <a:rPr lang="en-AU" sz="2800" b="1" dirty="0" smtClean="0">
                <a:latin typeface="+mn-lt"/>
              </a:rPr>
              <a:t>Our solution should…</a:t>
            </a:r>
            <a:r>
              <a:rPr lang="en-AU" sz="2800" dirty="0" smtClean="0">
                <a:latin typeface="+mn-lt"/>
              </a:rPr>
              <a:t> (do what and why and to what end – the best outcome for the user). </a:t>
            </a:r>
            <a:endParaRPr lang="en-AU" sz="2800" b="1" dirty="0" smtClean="0">
              <a:latin typeface="+mn-lt"/>
            </a:endParaRPr>
          </a:p>
          <a:p>
            <a:pPr marL="0" indent="0">
              <a:buNone/>
            </a:pPr>
            <a:endParaRPr lang="en-AU" sz="2800" b="1" i="1" dirty="0" smtClean="0">
              <a:latin typeface="+mn-lt"/>
            </a:endParaRPr>
          </a:p>
          <a:p>
            <a:pPr marL="0" indent="0">
              <a:buNone/>
            </a:pPr>
            <a:r>
              <a:rPr lang="en-AU" sz="2800" b="1" i="1" dirty="0" smtClean="0">
                <a:latin typeface="+mn-lt"/>
              </a:rPr>
              <a:t>Example:</a:t>
            </a:r>
            <a:r>
              <a:rPr lang="en-AU" sz="2800" b="1" dirty="0" smtClean="0">
                <a:latin typeface="+mn-lt"/>
              </a:rPr>
              <a:t/>
            </a:r>
            <a:br>
              <a:rPr lang="en-AU" sz="2800" b="1" dirty="0" smtClean="0">
                <a:latin typeface="+mn-lt"/>
              </a:rPr>
            </a:br>
            <a:r>
              <a:rPr lang="en-AU" sz="2800" dirty="0"/>
              <a:t>Our new residents </a:t>
            </a:r>
            <a:r>
              <a:rPr lang="en-AU" sz="2800" dirty="0" smtClean="0"/>
              <a:t>spend </a:t>
            </a:r>
            <a:r>
              <a:rPr lang="en-AU" sz="2800" dirty="0"/>
              <a:t>a large portion of their day on their own either in their rooms or in the common areas. </a:t>
            </a:r>
            <a:endParaRPr lang="en-AU" sz="2800" dirty="0" smtClean="0"/>
          </a:p>
          <a:p>
            <a:pPr marL="0" indent="0">
              <a:buNone/>
            </a:pPr>
            <a:r>
              <a:rPr lang="en-AU" sz="2800" dirty="0" smtClean="0"/>
              <a:t>Our </a:t>
            </a:r>
            <a:r>
              <a:rPr lang="en-AU" sz="2800" dirty="0"/>
              <a:t>solution should </a:t>
            </a:r>
            <a:r>
              <a:rPr lang="en-AU" sz="2800" dirty="0" smtClean="0"/>
              <a:t>prevent social isolation to reduce </a:t>
            </a:r>
            <a:r>
              <a:rPr lang="en-AU" sz="2800" dirty="0"/>
              <a:t>the risk of </a:t>
            </a:r>
            <a:r>
              <a:rPr lang="en-AU" sz="2800" dirty="0" smtClean="0"/>
              <a:t>declining </a:t>
            </a:r>
            <a:r>
              <a:rPr lang="en-AU" sz="2800" dirty="0"/>
              <a:t>mental and physical health and allow them to settle into their new environment.</a:t>
            </a:r>
          </a:p>
        </p:txBody>
      </p:sp>
      <p:sp>
        <p:nvSpPr>
          <p:cNvPr id="5" name="TextBox 4"/>
          <p:cNvSpPr txBox="1"/>
          <p:nvPr/>
        </p:nvSpPr>
        <p:spPr>
          <a:xfrm>
            <a:off x="10375899" y="-505812"/>
            <a:ext cx="1816100" cy="369332"/>
          </a:xfrm>
          <a:prstGeom prst="rect">
            <a:avLst/>
          </a:prstGeom>
          <a:noFill/>
          <a:ln>
            <a:solidFill>
              <a:srgbClr val="FF0000"/>
            </a:solidFill>
          </a:ln>
        </p:spPr>
        <p:txBody>
          <a:bodyPr wrap="square" rtlCol="0">
            <a:spAutoFit/>
          </a:bodyPr>
          <a:lstStyle/>
          <a:p>
            <a:r>
              <a:rPr lang="en-AU" dirty="0" smtClean="0">
                <a:solidFill>
                  <a:prstClr val="black"/>
                </a:solidFill>
              </a:rPr>
              <a:t>Activity slide</a:t>
            </a:r>
            <a:endParaRPr lang="en-AU" dirty="0">
              <a:solidFill>
                <a:prstClr val="black"/>
              </a:solidFill>
            </a:endParaRPr>
          </a:p>
        </p:txBody>
      </p:sp>
    </p:spTree>
    <p:extLst>
      <p:ext uri="{BB962C8B-B14F-4D97-AF65-F5344CB8AC3E}">
        <p14:creationId xmlns:p14="http://schemas.microsoft.com/office/powerpoint/2010/main" val="27450589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Principles of a problem statement</a:t>
            </a:r>
            <a:endParaRPr lang="en-AU" b="1" dirty="0"/>
          </a:p>
        </p:txBody>
      </p:sp>
      <p:sp>
        <p:nvSpPr>
          <p:cNvPr id="3" name="Content Placeholder 2"/>
          <p:cNvSpPr>
            <a:spLocks noGrp="1"/>
          </p:cNvSpPr>
          <p:nvPr>
            <p:ph type="body" sz="quarter" idx="11"/>
          </p:nvPr>
        </p:nvSpPr>
        <p:spPr>
          <a:xfrm>
            <a:off x="677574" y="1251388"/>
            <a:ext cx="6400958" cy="4095163"/>
          </a:xfrm>
        </p:spPr>
        <p:txBody>
          <a:bodyPr>
            <a:noAutofit/>
          </a:bodyPr>
          <a:lstStyle/>
          <a:p>
            <a:r>
              <a:rPr lang="en-AU" sz="2800" dirty="0">
                <a:latin typeface="+mn-lt"/>
              </a:rPr>
              <a:t>Make it human</a:t>
            </a:r>
            <a:endParaRPr lang="en-AU" sz="3200" dirty="0" smtClean="0">
              <a:latin typeface="+mn-lt"/>
            </a:endParaRPr>
          </a:p>
          <a:p>
            <a:r>
              <a:rPr lang="en-AU" sz="2800" dirty="0">
                <a:latin typeface="+mn-lt"/>
              </a:rPr>
              <a:t>Broad enough for creative freedom</a:t>
            </a:r>
            <a:endParaRPr lang="en-AU" sz="3200" dirty="0" smtClean="0">
              <a:latin typeface="+mn-lt"/>
            </a:endParaRPr>
          </a:p>
          <a:p>
            <a:r>
              <a:rPr lang="en-AU" sz="2800" dirty="0">
                <a:latin typeface="+mn-lt"/>
              </a:rPr>
              <a:t>Narrow enough to make it manageable</a:t>
            </a:r>
            <a:endParaRPr lang="en-AU" sz="3200" dirty="0" smtClean="0">
              <a:latin typeface="+mn-lt"/>
            </a:endParaRPr>
          </a:p>
          <a:p>
            <a:r>
              <a:rPr lang="en-AU" sz="2800" dirty="0">
                <a:latin typeface="+mn-lt"/>
              </a:rPr>
              <a:t>Make sure the solution is not baked in</a:t>
            </a:r>
            <a:endParaRPr lang="en-AU" sz="3200" dirty="0" smtClean="0">
              <a:latin typeface="+mn-lt"/>
            </a:endParaRPr>
          </a:p>
          <a:p>
            <a:r>
              <a:rPr lang="en-AU" sz="2800" dirty="0">
                <a:latin typeface="+mn-lt"/>
              </a:rPr>
              <a:t>Make it emotive </a:t>
            </a:r>
            <a:endParaRPr lang="en-AU" sz="3200" dirty="0">
              <a:latin typeface="+mn-lt"/>
            </a:endParaRPr>
          </a:p>
          <a:p>
            <a:r>
              <a:rPr lang="en-AU" sz="2800" dirty="0">
                <a:latin typeface="+mn-lt"/>
              </a:rPr>
              <a:t>Make it appropriate for your constraints (time, users who are available) </a:t>
            </a:r>
            <a:endParaRPr lang="en-AU" sz="3200" dirty="0">
              <a:latin typeface="+mn-lt"/>
            </a:endParaRPr>
          </a:p>
        </p:txBody>
      </p:sp>
    </p:spTree>
    <p:extLst>
      <p:ext uri="{BB962C8B-B14F-4D97-AF65-F5344CB8AC3E}">
        <p14:creationId xmlns:p14="http://schemas.microsoft.com/office/powerpoint/2010/main" val="8386715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What you will learn</a:t>
            </a:r>
            <a:endParaRPr lang="en-AU" b="1" dirty="0"/>
          </a:p>
        </p:txBody>
      </p:sp>
      <p:sp>
        <p:nvSpPr>
          <p:cNvPr id="4" name="Text Placeholder 3"/>
          <p:cNvSpPr>
            <a:spLocks noGrp="1"/>
          </p:cNvSpPr>
          <p:nvPr>
            <p:ph type="body" sz="quarter" idx="11"/>
          </p:nvPr>
        </p:nvSpPr>
        <p:spPr/>
        <p:txBody>
          <a:bodyPr>
            <a:normAutofit/>
          </a:bodyPr>
          <a:lstStyle/>
          <a:p>
            <a:r>
              <a:rPr lang="en-AU" sz="2000" dirty="0">
                <a:latin typeface="+mn-lt"/>
              </a:rPr>
              <a:t>An overview of the </a:t>
            </a:r>
            <a:r>
              <a:rPr lang="en-AU" sz="2000" dirty="0" smtClean="0">
                <a:latin typeface="+mn-lt"/>
              </a:rPr>
              <a:t>mindsets </a:t>
            </a:r>
            <a:r>
              <a:rPr lang="en-AU" sz="2000" dirty="0">
                <a:latin typeface="+mn-lt"/>
              </a:rPr>
              <a:t>and </a:t>
            </a:r>
            <a:r>
              <a:rPr lang="en-AU" sz="2000" dirty="0" smtClean="0">
                <a:latin typeface="+mn-lt"/>
              </a:rPr>
              <a:t>methods </a:t>
            </a:r>
            <a:r>
              <a:rPr lang="en-AU" sz="2000" dirty="0">
                <a:latin typeface="+mn-lt"/>
              </a:rPr>
              <a:t>of </a:t>
            </a:r>
            <a:r>
              <a:rPr lang="en-AU" sz="2000" dirty="0" smtClean="0">
                <a:latin typeface="+mn-lt"/>
              </a:rPr>
              <a:t>human-centred </a:t>
            </a:r>
            <a:r>
              <a:rPr lang="en-AU" sz="2000" dirty="0">
                <a:latin typeface="+mn-lt"/>
              </a:rPr>
              <a:t>design</a:t>
            </a:r>
          </a:p>
          <a:p>
            <a:r>
              <a:rPr lang="en-AU" sz="2000" dirty="0" smtClean="0">
                <a:latin typeface="+mn-lt"/>
              </a:rPr>
              <a:t>Hands on interviewing techniques</a:t>
            </a:r>
          </a:p>
          <a:p>
            <a:r>
              <a:rPr lang="en-AU" sz="2000" dirty="0" smtClean="0">
                <a:latin typeface="+mn-lt"/>
              </a:rPr>
              <a:t>Making </a:t>
            </a:r>
            <a:r>
              <a:rPr lang="en-AU" sz="2000" dirty="0">
                <a:latin typeface="+mn-lt"/>
              </a:rPr>
              <a:t>sense of </a:t>
            </a:r>
            <a:r>
              <a:rPr lang="en-AU" sz="2000" dirty="0" smtClean="0">
                <a:latin typeface="+mn-lt"/>
              </a:rPr>
              <a:t>interviews through themes and insights</a:t>
            </a:r>
            <a:endParaRPr lang="en-AU" sz="2000" dirty="0">
              <a:latin typeface="+mn-lt"/>
            </a:endParaRPr>
          </a:p>
          <a:p>
            <a:r>
              <a:rPr lang="en-AU" sz="2000" dirty="0" smtClean="0">
                <a:latin typeface="+mn-lt"/>
              </a:rPr>
              <a:t>Brainstorming of </a:t>
            </a:r>
            <a:r>
              <a:rPr lang="en-AU" sz="2000" dirty="0">
                <a:latin typeface="+mn-lt"/>
              </a:rPr>
              <a:t>potential </a:t>
            </a:r>
            <a:r>
              <a:rPr lang="en-AU" sz="2000" dirty="0" smtClean="0">
                <a:latin typeface="+mn-lt"/>
              </a:rPr>
              <a:t>solutions</a:t>
            </a:r>
            <a:endParaRPr lang="en-AU" sz="2000" dirty="0">
              <a:latin typeface="+mn-lt"/>
            </a:endParaRPr>
          </a:p>
        </p:txBody>
      </p:sp>
      <p:sp>
        <p:nvSpPr>
          <p:cNvPr id="5" name="Text Placeholder 4"/>
          <p:cNvSpPr>
            <a:spLocks noGrp="1"/>
          </p:cNvSpPr>
          <p:nvPr>
            <p:ph type="body" sz="quarter" idx="12"/>
          </p:nvPr>
        </p:nvSpPr>
        <p:spPr/>
        <p:txBody>
          <a:bodyPr>
            <a:normAutofit/>
          </a:bodyPr>
          <a:lstStyle/>
          <a:p>
            <a:r>
              <a:rPr lang="en-AU" sz="2000" dirty="0">
                <a:latin typeface="+mn-lt"/>
              </a:rPr>
              <a:t>Building and testing tangible ideas through rapid </a:t>
            </a:r>
            <a:r>
              <a:rPr lang="en-AU" sz="2000" dirty="0" smtClean="0">
                <a:latin typeface="+mn-lt"/>
              </a:rPr>
              <a:t>prototyping, and </a:t>
            </a:r>
            <a:r>
              <a:rPr lang="en-AU" sz="2000" dirty="0">
                <a:latin typeface="+mn-lt"/>
              </a:rPr>
              <a:t>getting feedback from people</a:t>
            </a:r>
          </a:p>
          <a:p>
            <a:r>
              <a:rPr lang="en-AU" sz="2000" dirty="0">
                <a:latin typeface="+mn-lt"/>
              </a:rPr>
              <a:t>How you can continue to build your human-centred design </a:t>
            </a:r>
            <a:r>
              <a:rPr lang="en-AU" sz="2000" dirty="0" smtClean="0">
                <a:latin typeface="+mn-lt"/>
              </a:rPr>
              <a:t>skills</a:t>
            </a:r>
            <a:endParaRPr lang="en-AU" sz="2000" dirty="0">
              <a:latin typeface="+mn-lt"/>
            </a:endParaRPr>
          </a:p>
        </p:txBody>
      </p:sp>
    </p:spTree>
    <p:extLst>
      <p:ext uri="{BB962C8B-B14F-4D97-AF65-F5344CB8AC3E}">
        <p14:creationId xmlns:p14="http://schemas.microsoft.com/office/powerpoint/2010/main" val="2011343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b="1" dirty="0"/>
              <a:t>Share back your </a:t>
            </a:r>
            <a:r>
              <a:rPr lang="en-AU" sz="2800" b="1" dirty="0" smtClean="0"/>
              <a:t>draft problem statement</a:t>
            </a:r>
            <a:endParaRPr lang="en-AU" sz="2800" b="1" dirty="0"/>
          </a:p>
        </p:txBody>
      </p:sp>
      <p:sp>
        <p:nvSpPr>
          <p:cNvPr id="3" name="Content Placeholder 2"/>
          <p:cNvSpPr>
            <a:spLocks noGrp="1"/>
          </p:cNvSpPr>
          <p:nvPr>
            <p:ph type="body" sz="quarter" idx="11"/>
          </p:nvPr>
        </p:nvSpPr>
        <p:spPr>
          <a:xfrm>
            <a:off x="2333985" y="1612798"/>
            <a:ext cx="3882088" cy="4513430"/>
          </a:xfrm>
        </p:spPr>
        <p:txBody>
          <a:bodyPr vert="horz" lIns="91440" tIns="45720" rIns="91440" bIns="45720" rtlCol="0" anchor="t">
            <a:noAutofit/>
          </a:bodyPr>
          <a:lstStyle/>
          <a:p>
            <a:pPr marL="0" indent="0">
              <a:buNone/>
            </a:pPr>
            <a:r>
              <a:rPr lang="en-AU" sz="2000" b="1" dirty="0">
                <a:latin typeface="+mn-lt"/>
              </a:rPr>
              <a:t>Step </a:t>
            </a:r>
            <a:r>
              <a:rPr lang="en-AU" sz="2000" b="1" dirty="0" smtClean="0">
                <a:latin typeface="+mn-lt"/>
              </a:rPr>
              <a:t>Six</a:t>
            </a:r>
            <a:r>
              <a:rPr lang="en-AU" sz="2000" b="1" dirty="0">
                <a:latin typeface="+mn-lt"/>
              </a:rPr>
              <a:t> </a:t>
            </a:r>
            <a:endParaRPr lang="en-AU" sz="2400" b="1" dirty="0">
              <a:latin typeface="+mn-lt"/>
            </a:endParaRPr>
          </a:p>
          <a:p>
            <a:pPr marL="0" indent="0">
              <a:buNone/>
            </a:pPr>
            <a:r>
              <a:rPr lang="en-AU" sz="2000" dirty="0">
                <a:latin typeface="+mn-lt"/>
              </a:rPr>
              <a:t>One person from each team</a:t>
            </a:r>
            <a:r>
              <a:rPr lang="en-AU" sz="2000" dirty="0">
                <a:latin typeface="+mn-lt"/>
                <a:cs typeface="Calibri"/>
              </a:rPr>
              <a:t> to share your draft problem statement.</a:t>
            </a:r>
          </a:p>
        </p:txBody>
      </p:sp>
      <p:sp>
        <p:nvSpPr>
          <p:cNvPr id="5" name="TextBox 4"/>
          <p:cNvSpPr txBox="1"/>
          <p:nvPr/>
        </p:nvSpPr>
        <p:spPr>
          <a:xfrm>
            <a:off x="10375899" y="-505812"/>
            <a:ext cx="1816100" cy="369332"/>
          </a:xfrm>
          <a:prstGeom prst="rect">
            <a:avLst/>
          </a:prstGeom>
          <a:noFill/>
          <a:ln>
            <a:solidFill>
              <a:srgbClr val="FF0000"/>
            </a:solidFill>
          </a:ln>
        </p:spPr>
        <p:txBody>
          <a:bodyPr wrap="square" rtlCol="0">
            <a:spAutoFit/>
          </a:bodyPr>
          <a:lstStyle/>
          <a:p>
            <a:r>
              <a:rPr lang="en-AU" dirty="0">
                <a:solidFill>
                  <a:prstClr val="black"/>
                </a:solidFill>
              </a:rPr>
              <a:t>Activity slide</a:t>
            </a:r>
          </a:p>
        </p:txBody>
      </p:sp>
      <p:pic>
        <p:nvPicPr>
          <p:cNvPr id="6" name="Picture 5"/>
          <p:cNvPicPr>
            <a:picLocks noChangeAspect="1"/>
          </p:cNvPicPr>
          <p:nvPr/>
        </p:nvPicPr>
        <p:blipFill>
          <a:blip r:embed="rId3"/>
          <a:stretch>
            <a:fillRect/>
          </a:stretch>
        </p:blipFill>
        <p:spPr>
          <a:xfrm>
            <a:off x="6292923" y="1692401"/>
            <a:ext cx="5899076" cy="3889235"/>
          </a:xfrm>
          <a:prstGeom prst="rect">
            <a:avLst/>
          </a:prstGeom>
        </p:spPr>
      </p:pic>
    </p:spTree>
    <p:extLst>
      <p:ext uri="{BB962C8B-B14F-4D97-AF65-F5344CB8AC3E}">
        <p14:creationId xmlns:p14="http://schemas.microsoft.com/office/powerpoint/2010/main" val="15203098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483318" y="944010"/>
            <a:ext cx="8999621" cy="1911382"/>
          </a:xfrm>
        </p:spPr>
        <p:txBody>
          <a:bodyPr>
            <a:normAutofit/>
          </a:bodyPr>
          <a:lstStyle/>
          <a:p>
            <a:pPr marL="0" indent="0">
              <a:buNone/>
            </a:pPr>
            <a:r>
              <a:rPr lang="en-AU" sz="2200" b="1" dirty="0" smtClean="0">
                <a:latin typeface="+mn-lt"/>
              </a:rPr>
              <a:t>Objective: </a:t>
            </a:r>
            <a:r>
              <a:rPr lang="en-AU" sz="2200" dirty="0" smtClean="0">
                <a:latin typeface="+mn-lt"/>
              </a:rPr>
              <a:t>Determine the focal point for your challenge; refined understanding of scope for the whole team; sponsor agreement to research focus </a:t>
            </a:r>
          </a:p>
          <a:p>
            <a:pPr marL="0" indent="0">
              <a:buNone/>
            </a:pPr>
            <a:r>
              <a:rPr lang="en-AU" sz="2200" b="1" dirty="0" smtClean="0">
                <a:latin typeface="+mn-lt"/>
              </a:rPr>
              <a:t>Output: </a:t>
            </a:r>
            <a:r>
              <a:rPr lang="en-AU" sz="2200" dirty="0" smtClean="0">
                <a:latin typeface="+mn-lt"/>
              </a:rPr>
              <a:t>A single sentence that cuts to the heart of the purpose and people affected by a piece of work</a:t>
            </a:r>
            <a:endParaRPr lang="en-AU" sz="2200" dirty="0">
              <a:latin typeface="+mn-lt"/>
            </a:endParaRPr>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Problem statement</a:t>
            </a:r>
            <a:endParaRPr lang="en-AU" dirty="0"/>
          </a:p>
        </p:txBody>
      </p:sp>
      <p:sp>
        <p:nvSpPr>
          <p:cNvPr id="6" name="Text Placeholder 3"/>
          <p:cNvSpPr txBox="1">
            <a:spLocks/>
          </p:cNvSpPr>
          <p:nvPr/>
        </p:nvSpPr>
        <p:spPr>
          <a:xfrm>
            <a:off x="678011" y="3027871"/>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Use it to refine your thinking about what you’re doing, who it affects and why it really matters</a:t>
            </a:r>
          </a:p>
        </p:txBody>
      </p:sp>
      <p:sp>
        <p:nvSpPr>
          <p:cNvPr id="8" name="Text Placeholder 3"/>
          <p:cNvSpPr txBox="1">
            <a:spLocks/>
          </p:cNvSpPr>
          <p:nvPr/>
        </p:nvSpPr>
        <p:spPr>
          <a:xfrm>
            <a:off x="6412498" y="3027870"/>
            <a:ext cx="4127166" cy="2733255"/>
          </a:xfrm>
          <a:prstGeom prst="rect">
            <a:avLst/>
          </a:prstGeom>
        </p:spPr>
        <p:txBody>
          <a:bodyPr vert="horz" lIns="91440" tIns="45720" rIns="91440" bIns="45720" rtlCol="0">
            <a:normAutofit lnSpcReduction="10000"/>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Supports the team to agree on the exact outcomes, constraints and human needs that the project is addressing.</a:t>
            </a:r>
          </a:p>
          <a:p>
            <a:pPr marL="0" indent="0">
              <a:lnSpc>
                <a:spcPct val="100000"/>
              </a:lnSpc>
              <a:spcBef>
                <a:spcPts val="0"/>
              </a:spcBef>
              <a:buNone/>
            </a:pPr>
            <a:r>
              <a:rPr lang="en-AU" dirty="0" smtClean="0"/>
              <a:t>Creates a tight mission statement that the team can use to navigate for the life of the project. </a:t>
            </a:r>
          </a:p>
        </p:txBody>
      </p:sp>
      <p:sp>
        <p:nvSpPr>
          <p:cNvPr id="7" name="Text Placeholder 3"/>
          <p:cNvSpPr txBox="1">
            <a:spLocks/>
          </p:cNvSpPr>
          <p:nvPr/>
        </p:nvSpPr>
        <p:spPr>
          <a:xfrm>
            <a:off x="354072" y="2166934"/>
            <a:ext cx="2129246" cy="56777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800" b="1" dirty="0" smtClean="0"/>
              <a:t>½ day +</a:t>
            </a:r>
            <a:endParaRPr lang="en-AU" sz="2800" b="1" dirty="0"/>
          </a:p>
        </p:txBody>
      </p:sp>
    </p:spTree>
    <p:extLst>
      <p:ext uri="{BB962C8B-B14F-4D97-AF65-F5344CB8AC3E}">
        <p14:creationId xmlns:p14="http://schemas.microsoft.com/office/powerpoint/2010/main" val="167565985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Activity – Park </a:t>
            </a:r>
            <a:r>
              <a:rPr lang="en-AU" b="1" dirty="0" smtClean="0"/>
              <a:t>your hunches and hypotheses</a:t>
            </a:r>
            <a:endParaRPr lang="en-AU" b="1" dirty="0"/>
          </a:p>
        </p:txBody>
      </p:sp>
      <p:sp>
        <p:nvSpPr>
          <p:cNvPr id="3" name="Content Placeholder 2"/>
          <p:cNvSpPr>
            <a:spLocks noGrp="1"/>
          </p:cNvSpPr>
          <p:nvPr>
            <p:ph type="body" sz="quarter" idx="11"/>
          </p:nvPr>
        </p:nvSpPr>
        <p:spPr/>
        <p:txBody>
          <a:bodyPr>
            <a:noAutofit/>
          </a:bodyPr>
          <a:lstStyle/>
          <a:p>
            <a:pPr marL="342900" indent="-342900">
              <a:buAutoNum type="arabicPeriod"/>
            </a:pPr>
            <a:r>
              <a:rPr lang="en-AU" sz="2000" dirty="0" smtClean="0">
                <a:latin typeface="+mn-lt"/>
              </a:rPr>
              <a:t>Individually, write down on post-it notes:</a:t>
            </a:r>
          </a:p>
          <a:p>
            <a:pPr marL="800100" lvl="1" indent="-342900">
              <a:buFont typeface="+mj-lt"/>
              <a:buAutoNum type="alphaUcPeriod"/>
            </a:pPr>
            <a:r>
              <a:rPr lang="en-AU" sz="2000" b="1" dirty="0" smtClean="0">
                <a:latin typeface="+mn-lt"/>
              </a:rPr>
              <a:t>Hunches: </a:t>
            </a:r>
            <a:r>
              <a:rPr lang="en-AU" sz="2000" dirty="0" smtClean="0">
                <a:latin typeface="+mn-lt"/>
              </a:rPr>
              <a:t>What you think you will find out (i.e. assumed problems) when you talk to your users </a:t>
            </a:r>
          </a:p>
          <a:p>
            <a:pPr marL="800100" lvl="1" indent="-342900">
              <a:buFont typeface="+mj-lt"/>
              <a:buAutoNum type="alphaUcPeriod"/>
            </a:pPr>
            <a:r>
              <a:rPr lang="en-AU" sz="2000" b="1" dirty="0" smtClean="0">
                <a:latin typeface="+mn-lt"/>
              </a:rPr>
              <a:t>Hypotheses: </a:t>
            </a:r>
            <a:r>
              <a:rPr lang="en-AU" sz="2000" dirty="0" smtClean="0">
                <a:latin typeface="+mn-lt"/>
              </a:rPr>
              <a:t>Any top of mind solutions (i.e. assumed ‘answers’) that you think will solve your problem</a:t>
            </a:r>
            <a:endParaRPr lang="en-AU" sz="2000" dirty="0">
              <a:latin typeface="+mn-lt"/>
            </a:endParaRPr>
          </a:p>
          <a:p>
            <a:pPr marL="342900" indent="-342900">
              <a:buAutoNum type="arabicPeriod"/>
            </a:pPr>
            <a:r>
              <a:rPr lang="en-AU" sz="2000" dirty="0" smtClean="0">
                <a:latin typeface="+mn-lt"/>
              </a:rPr>
              <a:t>As a team, read out your hunches and hypotheses and stick them up on your butchers paper. Group similar ones together. </a:t>
            </a:r>
            <a:endParaRPr lang="en-AU" sz="2000" dirty="0">
              <a:latin typeface="+mn-lt"/>
            </a:endParaRPr>
          </a:p>
        </p:txBody>
      </p:sp>
      <p:sp>
        <p:nvSpPr>
          <p:cNvPr id="5" name="Rectangle 4"/>
          <p:cNvSpPr/>
          <p:nvPr/>
        </p:nvSpPr>
        <p:spPr>
          <a:xfrm>
            <a:off x="11267326" y="-608257"/>
            <a:ext cx="924674" cy="452063"/>
          </a:xfrm>
          <a:prstGeom prst="rect">
            <a:avLst/>
          </a:prstGeom>
          <a:solidFill>
            <a:schemeClr val="bg1"/>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prstClr val="black"/>
                </a:solidFill>
              </a:rPr>
              <a:t>Activity</a:t>
            </a:r>
            <a:endParaRPr lang="en-AU" dirty="0">
              <a:solidFill>
                <a:prstClr val="black"/>
              </a:solidFill>
            </a:endParaRPr>
          </a:p>
        </p:txBody>
      </p:sp>
      <p:graphicFrame>
        <p:nvGraphicFramePr>
          <p:cNvPr id="8" name="Table 7"/>
          <p:cNvGraphicFramePr>
            <a:graphicFrameLocks noGrp="1"/>
          </p:cNvGraphicFramePr>
          <p:nvPr>
            <p:extLst/>
          </p:nvPr>
        </p:nvGraphicFramePr>
        <p:xfrm>
          <a:off x="6904234" y="1985796"/>
          <a:ext cx="5005798" cy="3030401"/>
        </p:xfrm>
        <a:graphic>
          <a:graphicData uri="http://schemas.openxmlformats.org/drawingml/2006/table">
            <a:tbl>
              <a:tblPr firstRow="1" bandRow="1">
                <a:tableStyleId>{5C22544A-7EE6-4342-B048-85BDC9FD1C3A}</a:tableStyleId>
              </a:tblPr>
              <a:tblGrid>
                <a:gridCol w="2502899"/>
                <a:gridCol w="2502899"/>
              </a:tblGrid>
              <a:tr h="516365">
                <a:tc>
                  <a:txBody>
                    <a:bodyPr/>
                    <a:lstStyle/>
                    <a:p>
                      <a:r>
                        <a:rPr lang="en-AU" dirty="0" smtClean="0">
                          <a:solidFill>
                            <a:schemeClr val="tx1"/>
                          </a:solidFill>
                        </a:rPr>
                        <a:t>Hunches</a:t>
                      </a:r>
                      <a:endParaRPr lang="en-AU"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AU" dirty="0" smtClean="0">
                          <a:solidFill>
                            <a:schemeClr val="tx1"/>
                          </a:solidFill>
                        </a:rPr>
                        <a:t>Hypotheses</a:t>
                      </a:r>
                      <a:endParaRPr lang="en-AU"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514036">
                <a:tc>
                  <a:txBody>
                    <a:bodyPr/>
                    <a:lstStyle/>
                    <a:p>
                      <a:endParaRPr lang="en-AU"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AU"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9" name="Rectangle 8"/>
          <p:cNvSpPr/>
          <p:nvPr/>
        </p:nvSpPr>
        <p:spPr>
          <a:xfrm>
            <a:off x="7214742" y="2807255"/>
            <a:ext cx="339047" cy="318498"/>
          </a:xfrm>
          <a:prstGeom prst="rect">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0" name="Rectangle 9"/>
          <p:cNvSpPr/>
          <p:nvPr/>
        </p:nvSpPr>
        <p:spPr>
          <a:xfrm>
            <a:off x="7787241" y="3182498"/>
            <a:ext cx="372723" cy="318498"/>
          </a:xfrm>
          <a:prstGeom prst="rect">
            <a:avLst/>
          </a:prstGeom>
          <a:solidFill>
            <a:schemeClr val="accent3">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1" name="Rectangle 10"/>
          <p:cNvSpPr/>
          <p:nvPr/>
        </p:nvSpPr>
        <p:spPr>
          <a:xfrm>
            <a:off x="9991476" y="2864000"/>
            <a:ext cx="339047" cy="318498"/>
          </a:xfrm>
          <a:prstGeom prst="rect">
            <a:avLst/>
          </a:prstGeom>
          <a:solidFill>
            <a:srgbClr val="F1E7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2" name="Rectangle 11"/>
          <p:cNvSpPr/>
          <p:nvPr/>
        </p:nvSpPr>
        <p:spPr>
          <a:xfrm>
            <a:off x="9777287" y="3599421"/>
            <a:ext cx="372723" cy="318498"/>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3" name="Rectangle 12"/>
          <p:cNvSpPr/>
          <p:nvPr/>
        </p:nvSpPr>
        <p:spPr>
          <a:xfrm>
            <a:off x="10447962" y="3023249"/>
            <a:ext cx="372723" cy="318498"/>
          </a:xfrm>
          <a:prstGeom prst="rect">
            <a:avLst/>
          </a:prstGeom>
          <a:solidFill>
            <a:schemeClr val="accent6">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Tree>
    <p:extLst>
      <p:ext uri="{BB962C8B-B14F-4D97-AF65-F5344CB8AC3E}">
        <p14:creationId xmlns:p14="http://schemas.microsoft.com/office/powerpoint/2010/main" val="15410322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791326" y="944010"/>
            <a:ext cx="8691613" cy="2126498"/>
          </a:xfrm>
        </p:spPr>
        <p:txBody>
          <a:bodyPr>
            <a:normAutofit/>
          </a:bodyPr>
          <a:lstStyle/>
          <a:p>
            <a:pPr marL="0" indent="0">
              <a:buNone/>
            </a:pPr>
            <a:r>
              <a:rPr lang="en-AU" sz="2200" b="1" dirty="0" smtClean="0">
                <a:latin typeface="+mn-lt"/>
              </a:rPr>
              <a:t>Objective: </a:t>
            </a:r>
            <a:r>
              <a:rPr lang="en-AU" sz="2200" dirty="0" smtClean="0">
                <a:latin typeface="+mn-lt"/>
              </a:rPr>
              <a:t>Identify assumptions; uncover any unconscious bias before entering into research period</a:t>
            </a:r>
          </a:p>
          <a:p>
            <a:pPr marL="0" indent="0">
              <a:buNone/>
            </a:pPr>
            <a:r>
              <a:rPr lang="en-AU" sz="2200" b="1" dirty="0" smtClean="0">
                <a:latin typeface="+mn-lt"/>
              </a:rPr>
              <a:t>Output: </a:t>
            </a:r>
            <a:r>
              <a:rPr lang="en-AU" sz="2200" dirty="0" smtClean="0">
                <a:latin typeface="+mn-lt"/>
              </a:rPr>
              <a:t>Documentation showing the team’s hunches about what users will say and hypotheses about potential solutions</a:t>
            </a:r>
            <a:endParaRPr lang="en-AU" sz="2200" dirty="0">
              <a:latin typeface="+mn-lt"/>
            </a:endParaRPr>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Hunches and Hypotheses</a:t>
            </a:r>
            <a:endParaRPr lang="en-AU" dirty="0"/>
          </a:p>
        </p:txBody>
      </p:sp>
      <p:sp>
        <p:nvSpPr>
          <p:cNvPr id="6" name="Text Placeholder 3"/>
          <p:cNvSpPr txBox="1">
            <a:spLocks/>
          </p:cNvSpPr>
          <p:nvPr/>
        </p:nvSpPr>
        <p:spPr>
          <a:xfrm>
            <a:off x="667378" y="3032992"/>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Identify and articulate assumptions about work that’s underway. </a:t>
            </a:r>
          </a:p>
        </p:txBody>
      </p:sp>
      <p:sp>
        <p:nvSpPr>
          <p:cNvPr id="8" name="Text Placeholder 3"/>
          <p:cNvSpPr txBox="1">
            <a:spLocks/>
          </p:cNvSpPr>
          <p:nvPr/>
        </p:nvSpPr>
        <p:spPr>
          <a:xfrm>
            <a:off x="6053930" y="3032991"/>
            <a:ext cx="4591611" cy="3123217"/>
          </a:xfrm>
          <a:prstGeom prst="rect">
            <a:avLst/>
          </a:prstGeom>
        </p:spPr>
        <p:txBody>
          <a:bodyPr vert="horz" lIns="91440" tIns="45720" rIns="91440" bIns="45720" rtlCol="0">
            <a:normAutofit lnSpcReduction="10000"/>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Grounds the team before research by drawing out stereotypes and assumptions. </a:t>
            </a:r>
          </a:p>
          <a:p>
            <a:pPr marL="0" indent="0">
              <a:lnSpc>
                <a:spcPct val="100000"/>
              </a:lnSpc>
              <a:spcBef>
                <a:spcPts val="0"/>
              </a:spcBef>
              <a:buNone/>
            </a:pPr>
            <a:r>
              <a:rPr lang="en-AU" dirty="0" smtClean="0"/>
              <a:t>Creates a record of early project thinking that can be used as a reference point for how thinking has changed (and how it might be different to what their colleagues still think). </a:t>
            </a:r>
          </a:p>
        </p:txBody>
      </p:sp>
      <p:sp>
        <p:nvSpPr>
          <p:cNvPr id="7" name="Text Placeholder 3"/>
          <p:cNvSpPr txBox="1">
            <a:spLocks/>
          </p:cNvSpPr>
          <p:nvPr/>
        </p:nvSpPr>
        <p:spPr>
          <a:xfrm>
            <a:off x="667378" y="2130369"/>
            <a:ext cx="1710832" cy="535877"/>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600"/>
              </a:lnSpc>
              <a:buFont typeface="Arial" panose="020B0604020202020204" pitchFamily="34" charset="0"/>
              <a:buNone/>
            </a:pPr>
            <a:r>
              <a:rPr lang="en-AU" sz="2800" b="1" dirty="0" smtClean="0"/>
              <a:t>45 – 60 mins</a:t>
            </a:r>
            <a:endParaRPr lang="en-AU" sz="2800" b="1" dirty="0"/>
          </a:p>
        </p:txBody>
      </p:sp>
    </p:spTree>
    <p:extLst>
      <p:ext uri="{BB962C8B-B14F-4D97-AF65-F5344CB8AC3E}">
        <p14:creationId xmlns:p14="http://schemas.microsoft.com/office/powerpoint/2010/main" val="33057498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7805" b="7805"/>
          <a:stretch/>
        </p:blipFill>
        <p:spPr/>
      </p:pic>
      <p:sp>
        <p:nvSpPr>
          <p:cNvPr id="5" name="Slide Number Placeholder 4"/>
          <p:cNvSpPr>
            <a:spLocks noGrp="1"/>
          </p:cNvSpPr>
          <p:nvPr>
            <p:ph type="sldNum" sz="quarter" idx="4294967295"/>
          </p:nvPr>
        </p:nvSpPr>
        <p:spPr>
          <a:xfrm>
            <a:off x="9448800" y="6356350"/>
            <a:ext cx="2743200" cy="365125"/>
          </a:xfrm>
          <a:prstGeom prst="rect">
            <a:avLst/>
          </a:prstGeom>
        </p:spPr>
        <p:txBody>
          <a:bodyPr/>
          <a:lstStyle/>
          <a:p>
            <a:fld id="{16E6302E-8426-4869-AF56-DD516A430869}" type="slidenum">
              <a:rPr lang="en-AU" smtClean="0">
                <a:solidFill>
                  <a:prstClr val="black">
                    <a:tint val="75000"/>
                  </a:prstClr>
                </a:solidFill>
              </a:rPr>
              <a:pPr/>
              <a:t>44</a:t>
            </a:fld>
            <a:endParaRPr lang="en-AU" dirty="0">
              <a:solidFill>
                <a:prstClr val="black">
                  <a:tint val="75000"/>
                </a:prstClr>
              </a:solidFill>
            </a:endParaRPr>
          </a:p>
        </p:txBody>
      </p:sp>
      <p:sp>
        <p:nvSpPr>
          <p:cNvPr id="7" name="TextBox 6"/>
          <p:cNvSpPr txBox="1"/>
          <p:nvPr/>
        </p:nvSpPr>
        <p:spPr>
          <a:xfrm>
            <a:off x="2081197" y="5248354"/>
            <a:ext cx="8273339" cy="1107996"/>
          </a:xfrm>
          <a:prstGeom prst="rect">
            <a:avLst/>
          </a:prstGeom>
          <a:noFill/>
        </p:spPr>
        <p:txBody>
          <a:bodyPr wrap="square" rtlCol="0">
            <a:spAutoFit/>
          </a:bodyPr>
          <a:lstStyle/>
          <a:p>
            <a:pPr algn="ctr"/>
            <a:r>
              <a:rPr lang="en-AU" sz="6600" dirty="0" smtClean="0">
                <a:latin typeface="Cooper Black" panose="0208090404030B020404" pitchFamily="18" charset="0"/>
              </a:rPr>
              <a:t>Lunch</a:t>
            </a:r>
            <a:endParaRPr lang="en-AU" sz="6600" dirty="0">
              <a:latin typeface="Cooper Black" panose="0208090404030B020404" pitchFamily="18" charset="0"/>
            </a:endParaRPr>
          </a:p>
        </p:txBody>
      </p:sp>
    </p:spTree>
    <p:extLst>
      <p:ext uri="{BB962C8B-B14F-4D97-AF65-F5344CB8AC3E}">
        <p14:creationId xmlns:p14="http://schemas.microsoft.com/office/powerpoint/2010/main" val="1183677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b="1" dirty="0" smtClean="0"/>
              <a:t>What happens when you go straight to solutions without understanding your users…</a:t>
            </a:r>
            <a:endParaRPr lang="en-AU" b="1" dirty="0"/>
          </a:p>
        </p:txBody>
      </p:sp>
      <p:pic>
        <p:nvPicPr>
          <p:cNvPr id="6" name="Tent A_Large">
            <a:hlinkClick r:id="" action="ppaction://media"/>
          </p:cNvPr>
          <p:cNvPicPr>
            <a:picLocks noChangeAspect="1"/>
          </p:cNvPicPr>
          <p:nvPr>
            <a:videoFile r:link="rId2"/>
            <p:extLst>
              <p:ext uri="{DAA4B4D4-6D71-4841-9C94-3DE7FCFB9230}">
                <p14:media xmlns:p14="http://schemas.microsoft.com/office/powerpoint/2010/main" r:embed="rId1">
                  <p14:fade out="500"/>
                </p14:media>
              </p:ext>
            </p:extLst>
          </p:nvPr>
        </p:nvPicPr>
        <p:blipFill>
          <a:blip r:embed="rId7"/>
          <a:stretch>
            <a:fillRect/>
          </a:stretch>
        </p:blipFill>
        <p:spPr>
          <a:xfrm>
            <a:off x="682737" y="2200786"/>
            <a:ext cx="5140456" cy="2891507"/>
          </a:xfrm>
          <a:prstGeom prst="rect">
            <a:avLst/>
          </a:prstGeom>
        </p:spPr>
      </p:pic>
      <p:pic>
        <p:nvPicPr>
          <p:cNvPr id="8" name="Tent A_Large - Copy (2)">
            <a:hlinkClick r:id="" action="ppaction://media"/>
          </p:cNvPr>
          <p:cNvPicPr>
            <a:picLocks noChangeAspect="1"/>
          </p:cNvPicPr>
          <p:nvPr>
            <a:videoFile r:link="rId4"/>
            <p:extLst>
              <p:ext uri="{DAA4B4D4-6D71-4841-9C94-3DE7FCFB9230}">
                <p14:media xmlns:p14="http://schemas.microsoft.com/office/powerpoint/2010/main" r:embed="rId3">
                  <p14:fade out="1000"/>
                </p14:media>
              </p:ext>
            </p:extLst>
          </p:nvPr>
        </p:nvPicPr>
        <p:blipFill>
          <a:blip r:embed="rId8"/>
          <a:stretch>
            <a:fillRect/>
          </a:stretch>
        </p:blipFill>
        <p:spPr>
          <a:xfrm>
            <a:off x="6368808" y="2211937"/>
            <a:ext cx="5140456" cy="2891507"/>
          </a:xfrm>
          <a:prstGeom prst="rect">
            <a:avLst/>
          </a:prstGeom>
        </p:spPr>
      </p:pic>
    </p:spTree>
    <p:extLst>
      <p:ext uri="{BB962C8B-B14F-4D97-AF65-F5344CB8AC3E}">
        <p14:creationId xmlns:p14="http://schemas.microsoft.com/office/powerpoint/2010/main" val="1460124331"/>
      </p:ext>
    </p:extLst>
  </p:cSld>
  <p:clrMapOvr>
    <a:masterClrMapping/>
  </p:clrMapOvr>
  <p:timing>
    <p:tnLst>
      <p:par>
        <p:cTn id="1" dur="indefinite" restart="never" nodeType="tmRoot">
          <p:childTnLst>
            <p:video fullScrn="1">
              <p:cMediaNode vol="80000">
                <p:cTn id="2" fill="hold" display="0">
                  <p:stCondLst>
                    <p:cond delay="indefinite"/>
                  </p:stCondLst>
                </p:cTn>
                <p:tgtEl>
                  <p:spTgt spid="6"/>
                </p:tgtEl>
              </p:cMediaNode>
            </p:video>
            <p:video fullScrn="1">
              <p:cMediaNode vol="80000">
                <p:cTn id="3" fill="hold" display="0">
                  <p:stCondLst>
                    <p:cond delay="indefinite"/>
                  </p:stCondLst>
                </p:cTn>
                <p:tgtEl>
                  <p:spTgt spid="8"/>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b="1" dirty="0" smtClean="0"/>
              <a:t>Empathise</a:t>
            </a:r>
            <a:endParaRPr lang="en-AU" b="1" dirty="0"/>
          </a:p>
        </p:txBody>
      </p:sp>
      <p:sp>
        <p:nvSpPr>
          <p:cNvPr id="4" name="Text Placeholder 3"/>
          <p:cNvSpPr>
            <a:spLocks noGrp="1"/>
          </p:cNvSpPr>
          <p:nvPr>
            <p:ph type="body" sz="quarter" idx="14"/>
          </p:nvPr>
        </p:nvSpPr>
        <p:spPr/>
        <p:txBody>
          <a:bodyPr>
            <a:noAutofit/>
          </a:bodyPr>
          <a:lstStyle/>
          <a:p>
            <a:pPr marL="0" indent="0">
              <a:buNone/>
            </a:pPr>
            <a:r>
              <a:rPr lang="en-AU" sz="2000" b="1" dirty="0" smtClean="0">
                <a:latin typeface="+mn-lt"/>
              </a:rPr>
              <a:t>Learning outcomes:</a:t>
            </a:r>
          </a:p>
          <a:p>
            <a:pPr marL="182563" indent="-182563">
              <a:spcBef>
                <a:spcPts val="600"/>
              </a:spcBef>
              <a:spcAft>
                <a:spcPts val="600"/>
              </a:spcAft>
            </a:pPr>
            <a:r>
              <a:rPr lang="en-AU" sz="2000" dirty="0">
                <a:latin typeface="+mn-lt"/>
              </a:rPr>
              <a:t>Identify and review existing research to establish what we already know</a:t>
            </a:r>
          </a:p>
          <a:p>
            <a:pPr marL="182563" indent="-182563">
              <a:spcBef>
                <a:spcPts val="600"/>
              </a:spcBef>
              <a:spcAft>
                <a:spcPts val="600"/>
              </a:spcAft>
            </a:pPr>
            <a:r>
              <a:rPr lang="en-AU" sz="2000" dirty="0">
                <a:latin typeface="+mn-lt"/>
              </a:rPr>
              <a:t>Identify what we need to know and what to ask</a:t>
            </a:r>
          </a:p>
          <a:p>
            <a:pPr marL="182563" indent="-182563">
              <a:spcBef>
                <a:spcPts val="600"/>
              </a:spcBef>
              <a:spcAft>
                <a:spcPts val="600"/>
              </a:spcAft>
            </a:pPr>
            <a:r>
              <a:rPr lang="en-AU" sz="2000" dirty="0">
                <a:latin typeface="+mn-lt"/>
              </a:rPr>
              <a:t>Effectively participate in interview processes</a:t>
            </a:r>
          </a:p>
          <a:p>
            <a:pPr marL="182563" indent="-182563">
              <a:spcBef>
                <a:spcPts val="600"/>
              </a:spcBef>
              <a:spcAft>
                <a:spcPts val="600"/>
              </a:spcAft>
            </a:pPr>
            <a:r>
              <a:rPr lang="en-AU" sz="2000" dirty="0">
                <a:latin typeface="+mn-lt"/>
              </a:rPr>
              <a:t>Understand the benefits of quantitative </a:t>
            </a:r>
            <a:r>
              <a:rPr lang="en-AU" sz="2000" dirty="0" smtClean="0">
                <a:latin typeface="+mn-lt"/>
              </a:rPr>
              <a:t>and </a:t>
            </a:r>
            <a:r>
              <a:rPr lang="en-AU" sz="2000" dirty="0">
                <a:latin typeface="+mn-lt"/>
              </a:rPr>
              <a:t>qualitative research </a:t>
            </a:r>
          </a:p>
        </p:txBody>
      </p:sp>
      <p:grpSp>
        <p:nvGrpSpPr>
          <p:cNvPr id="8" name="Group 7"/>
          <p:cNvGrpSpPr/>
          <p:nvPr/>
        </p:nvGrpSpPr>
        <p:grpSpPr>
          <a:xfrm>
            <a:off x="1162147" y="1447573"/>
            <a:ext cx="3473177" cy="3473178"/>
            <a:chOff x="5353554" y="1097565"/>
            <a:chExt cx="1264828" cy="1264828"/>
          </a:xfrm>
          <a:solidFill>
            <a:srgbClr val="0785C8"/>
          </a:solidFill>
        </p:grpSpPr>
        <p:sp>
          <p:nvSpPr>
            <p:cNvPr id="9" name="Oval 8"/>
            <p:cNvSpPr/>
            <p:nvPr/>
          </p:nvSpPr>
          <p:spPr>
            <a:xfrm>
              <a:off x="5353554" y="1097565"/>
              <a:ext cx="1264828" cy="1264828"/>
            </a:xfrm>
            <a:prstGeom prst="ellipse">
              <a:avLst/>
            </a:prstGeom>
            <a:grpFill/>
            <a:ln>
              <a:solidFill>
                <a:srgbClr val="28A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6000" dirty="0">
                <a:solidFill>
                  <a:prstClr val="white"/>
                </a:solidFill>
              </a:endParaRPr>
            </a:p>
          </p:txBody>
        </p:sp>
        <p:sp>
          <p:nvSpPr>
            <p:cNvPr id="10" name="TextBox 9"/>
            <p:cNvSpPr txBox="1"/>
            <p:nvPr/>
          </p:nvSpPr>
          <p:spPr>
            <a:xfrm>
              <a:off x="5358007" y="1634708"/>
              <a:ext cx="1255923" cy="212958"/>
            </a:xfrm>
            <a:prstGeom prst="rect">
              <a:avLst/>
            </a:prstGeom>
            <a:noFill/>
          </p:spPr>
          <p:txBody>
            <a:bodyPr wrap="square" rtlCol="0">
              <a:spAutoFit/>
            </a:bodyPr>
            <a:lstStyle/>
            <a:p>
              <a:pPr algn="ctr"/>
              <a:r>
                <a:rPr lang="en-AU" sz="3200" b="1" dirty="0" smtClean="0">
                  <a:solidFill>
                    <a:prstClr val="white"/>
                  </a:solidFill>
                  <a:cs typeface="Arial" panose="020B0604020202020204" pitchFamily="34" charset="0"/>
                </a:rPr>
                <a:t>EMPATHISE</a:t>
              </a:r>
              <a:endParaRPr lang="en-AU" sz="3200" b="1" dirty="0">
                <a:solidFill>
                  <a:prstClr val="white"/>
                </a:solidFill>
                <a:cs typeface="Arial" panose="020B0604020202020204" pitchFamily="34" charset="0"/>
              </a:endParaRPr>
            </a:p>
          </p:txBody>
        </p:sp>
      </p:grpSp>
    </p:spTree>
    <p:extLst>
      <p:ext uri="{BB962C8B-B14F-4D97-AF65-F5344CB8AC3E}">
        <p14:creationId xmlns:p14="http://schemas.microsoft.com/office/powerpoint/2010/main" val="196608796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What empathising looks like</a:t>
            </a:r>
            <a:endParaRPr lang="en-AU" b="1" dirty="0"/>
          </a:p>
        </p:txBody>
      </p:sp>
      <p:pic>
        <p:nvPicPr>
          <p:cNvPr id="21" name="Picture 20">
            <a:extLst>
              <a:ext uri="{FF2B5EF4-FFF2-40B4-BE49-F238E27FC236}">
                <a16:creationId xmlns:a16="http://schemas.microsoft.com/office/drawing/2014/main" xmlns="" id="{E482ABE9-0E3D-6C43-A60C-0545562C1CFE}"/>
              </a:ext>
            </a:extLst>
          </p:cNvPr>
          <p:cNvPicPr>
            <a:picLocks noChangeAspect="1"/>
          </p:cNvPicPr>
          <p:nvPr/>
        </p:nvPicPr>
        <p:blipFill>
          <a:blip r:embed="rId3"/>
          <a:stretch>
            <a:fillRect/>
          </a:stretch>
        </p:blipFill>
        <p:spPr>
          <a:xfrm>
            <a:off x="1786500" y="807300"/>
            <a:ext cx="8432800" cy="4584700"/>
          </a:xfrm>
          <a:prstGeom prst="rect">
            <a:avLst/>
          </a:prstGeom>
        </p:spPr>
      </p:pic>
    </p:spTree>
    <p:extLst>
      <p:ext uri="{BB962C8B-B14F-4D97-AF65-F5344CB8AC3E}">
        <p14:creationId xmlns:p14="http://schemas.microsoft.com/office/powerpoint/2010/main" val="3577934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What empathising looks like</a:t>
            </a:r>
            <a:endParaRPr lang="en-AU"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3154" y="1239982"/>
            <a:ext cx="6286500" cy="41910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51983" y="1230944"/>
            <a:ext cx="6335825" cy="42164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3154" y="1239982"/>
            <a:ext cx="6326996" cy="4216491"/>
          </a:xfrm>
          <a:prstGeom prst="rect">
            <a:avLst/>
          </a:prstGeom>
        </p:spPr>
      </p:pic>
      <p:pic>
        <p:nvPicPr>
          <p:cNvPr id="1026" name="Picture 2" descr="person using MacBook Pr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1983" y="1239982"/>
            <a:ext cx="6364902" cy="423266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24564" y="1466217"/>
            <a:ext cx="3318590" cy="4801314"/>
          </a:xfrm>
          <a:prstGeom prst="rect">
            <a:avLst/>
          </a:prstGeom>
          <a:noFill/>
        </p:spPr>
        <p:txBody>
          <a:bodyPr wrap="square" rtlCol="0">
            <a:spAutoFit/>
          </a:bodyPr>
          <a:lstStyle/>
          <a:p>
            <a:pPr marL="285750" indent="-285750">
              <a:buFont typeface="Arial" panose="020B0604020202020204" pitchFamily="34" charset="0"/>
              <a:buChar char="•"/>
            </a:pPr>
            <a:r>
              <a:rPr lang="en-AU" b="1" dirty="0"/>
              <a:t>REVIEW</a:t>
            </a:r>
          </a:p>
          <a:p>
            <a:pPr marL="742950" lvl="1" indent="-285750">
              <a:buFont typeface="Arial" panose="020B0604020202020204" pitchFamily="34" charset="0"/>
              <a:buChar char="•"/>
            </a:pPr>
            <a:r>
              <a:rPr lang="en-AU" dirty="0"/>
              <a:t>Desktop research</a:t>
            </a:r>
          </a:p>
          <a:p>
            <a:pPr marL="742950" lvl="1" indent="-285750">
              <a:buFont typeface="Arial" panose="020B0604020202020204" pitchFamily="34" charset="0"/>
              <a:buChar char="•"/>
            </a:pPr>
            <a:r>
              <a:rPr lang="en-AU" dirty="0"/>
              <a:t>Stakeholder knowledge review</a:t>
            </a:r>
          </a:p>
          <a:p>
            <a:pPr marL="285750" indent="-285750">
              <a:buFont typeface="Arial" panose="020B0604020202020204" pitchFamily="34" charset="0"/>
              <a:buChar char="•"/>
            </a:pPr>
            <a:r>
              <a:rPr lang="en-AU" b="1" dirty="0" smtClean="0"/>
              <a:t>OBSERVE</a:t>
            </a:r>
          </a:p>
          <a:p>
            <a:pPr marL="742950" lvl="1" indent="-285750">
              <a:buFont typeface="Arial" panose="020B0604020202020204" pitchFamily="34" charset="0"/>
              <a:buChar char="•"/>
            </a:pPr>
            <a:r>
              <a:rPr lang="en-AU" dirty="0" smtClean="0"/>
              <a:t>Watch or shadow the user</a:t>
            </a:r>
          </a:p>
          <a:p>
            <a:pPr marL="285750" indent="-285750">
              <a:buFont typeface="Arial" panose="020B0604020202020204" pitchFamily="34" charset="0"/>
              <a:buChar char="•"/>
            </a:pPr>
            <a:r>
              <a:rPr lang="en-AU" b="1" dirty="0" smtClean="0"/>
              <a:t>ASK</a:t>
            </a:r>
            <a:endParaRPr lang="en-AU" b="1" dirty="0"/>
          </a:p>
          <a:p>
            <a:pPr marL="742950" lvl="1" indent="-285750">
              <a:buFont typeface="Arial" panose="020B0604020202020204" pitchFamily="34" charset="0"/>
              <a:buChar char="•"/>
            </a:pPr>
            <a:r>
              <a:rPr lang="en-AU" dirty="0"/>
              <a:t>Ethnographic interviews</a:t>
            </a:r>
          </a:p>
          <a:p>
            <a:pPr marL="742950" lvl="1" indent="-285750">
              <a:buFont typeface="Arial" panose="020B0604020202020204" pitchFamily="34" charset="0"/>
              <a:buChar char="•"/>
            </a:pPr>
            <a:r>
              <a:rPr lang="en-AU" dirty="0"/>
              <a:t>Focus groups</a:t>
            </a:r>
            <a:endParaRPr lang="en-AU" b="1" dirty="0"/>
          </a:p>
          <a:p>
            <a:pPr marL="285750" indent="-285750">
              <a:buFont typeface="Arial" panose="020B0604020202020204" pitchFamily="34" charset="0"/>
              <a:buChar char="•"/>
            </a:pPr>
            <a:r>
              <a:rPr lang="en-AU" b="1" dirty="0"/>
              <a:t>DO</a:t>
            </a:r>
          </a:p>
          <a:p>
            <a:pPr marL="742950" lvl="1" indent="-285750">
              <a:buFont typeface="Arial" panose="020B0604020202020204" pitchFamily="34" charset="0"/>
              <a:buChar char="•"/>
            </a:pPr>
            <a:r>
              <a:rPr lang="en-AU" dirty="0"/>
              <a:t>Be in the user’s shoes</a:t>
            </a:r>
          </a:p>
          <a:p>
            <a:pPr lvl="1"/>
            <a:endParaRPr lang="en-AU" dirty="0" smtClean="0"/>
          </a:p>
          <a:p>
            <a:pPr marL="285750" indent="-285750">
              <a:buFont typeface="Arial" panose="020B0604020202020204" pitchFamily="34" charset="0"/>
              <a:buChar char="•"/>
            </a:pPr>
            <a:endParaRPr lang="en-AU" b="1" dirty="0" smtClean="0"/>
          </a:p>
          <a:p>
            <a:pPr marL="285750" indent="-285750">
              <a:buFont typeface="Arial" panose="020B0604020202020204" pitchFamily="34" charset="0"/>
              <a:buChar char="•"/>
            </a:pPr>
            <a:endParaRPr lang="en-AU" dirty="0" smtClean="0"/>
          </a:p>
          <a:p>
            <a:pPr marL="742950" lvl="1" indent="-285750">
              <a:buFont typeface="Arial" panose="020B0604020202020204" pitchFamily="34" charset="0"/>
              <a:buChar char="•"/>
            </a:pPr>
            <a:endParaRPr lang="en-AU" b="1" dirty="0" smtClean="0"/>
          </a:p>
          <a:p>
            <a:pPr marL="285750" indent="-285750">
              <a:buFont typeface="Arial" panose="020B0604020202020204" pitchFamily="34" charset="0"/>
              <a:buChar char="•"/>
            </a:pPr>
            <a:endParaRPr lang="en-AU" b="1" dirty="0"/>
          </a:p>
        </p:txBody>
      </p:sp>
      <p:sp>
        <p:nvSpPr>
          <p:cNvPr id="7" name="Right Arrow 6"/>
          <p:cNvSpPr/>
          <p:nvPr/>
        </p:nvSpPr>
        <p:spPr>
          <a:xfrm rot="16200000">
            <a:off x="-1048064" y="2670143"/>
            <a:ext cx="3467725" cy="1059873"/>
          </a:xfrm>
          <a:prstGeom prst="rightArrow">
            <a:avLst>
              <a:gd name="adj1" fmla="val 53571"/>
              <a:gd name="adj2" fmla="val 450982"/>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AU" dirty="0" smtClean="0"/>
              <a:t>EMPATHY</a:t>
            </a:r>
            <a:endParaRPr lang="en-AU" dirty="0"/>
          </a:p>
        </p:txBody>
      </p:sp>
    </p:spTree>
    <p:extLst>
      <p:ext uri="{BB962C8B-B14F-4D97-AF65-F5344CB8AC3E}">
        <p14:creationId xmlns:p14="http://schemas.microsoft.com/office/powerpoint/2010/main" val="1470560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nodeType="clickEffect">
                                  <p:stCondLst>
                                    <p:cond delay="0"/>
                                  </p:stCondLst>
                                  <p:childTnLst>
                                    <p:set>
                                      <p:cBhvr>
                                        <p:cTn id="17" dur="1" fill="hold">
                                          <p:stCondLst>
                                            <p:cond delay="0"/>
                                          </p:stCondLst>
                                        </p:cTn>
                                        <p:tgtEl>
                                          <p:spTgt spid="4"/>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5"/>
                                        </p:tgtEl>
                                        <p:attrNameLst>
                                          <p:attrName>style.visibility</p:attrName>
                                        </p:attrNameLst>
                                      </p:cBhvr>
                                      <p:to>
                                        <p:strVal val="hidden"/>
                                      </p:to>
                                    </p:set>
                                  </p:childTnLst>
                                </p:cTn>
                              </p:par>
                              <p:par>
                                <p:cTn id="25" presetID="10" presetClass="entr" presetSubtype="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smtClean="0"/>
              <a:t>Why it’s important</a:t>
            </a:r>
            <a:endParaRPr lang="en-AU" b="1" dirty="0"/>
          </a:p>
        </p:txBody>
      </p:sp>
      <p:sp>
        <p:nvSpPr>
          <p:cNvPr id="6" name="Text Placeholder 5"/>
          <p:cNvSpPr>
            <a:spLocks noGrp="1"/>
          </p:cNvSpPr>
          <p:nvPr>
            <p:ph type="body" sz="quarter" idx="14"/>
          </p:nvPr>
        </p:nvSpPr>
        <p:spPr>
          <a:xfrm>
            <a:off x="646113" y="1327462"/>
            <a:ext cx="4611687" cy="3894137"/>
          </a:xfrm>
        </p:spPr>
        <p:txBody>
          <a:bodyPr>
            <a:noAutofit/>
          </a:bodyPr>
          <a:lstStyle/>
          <a:p>
            <a:r>
              <a:rPr lang="en-AU" sz="2400" dirty="0" smtClean="0">
                <a:latin typeface="+mn-lt"/>
                <a:cs typeface="Arial" panose="020B0604020202020204" pitchFamily="34" charset="0"/>
              </a:rPr>
              <a:t>Ethnography </a:t>
            </a:r>
            <a:r>
              <a:rPr lang="en-AU" sz="2400" dirty="0">
                <a:latin typeface="+mn-lt"/>
                <a:cs typeface="Arial" panose="020B0604020202020204" pitchFamily="34" charset="0"/>
              </a:rPr>
              <a:t>provides </a:t>
            </a:r>
            <a:r>
              <a:rPr lang="en-AU" sz="2400" dirty="0" smtClean="0">
                <a:latin typeface="+mn-lt"/>
                <a:cs typeface="Arial" panose="020B0604020202020204" pitchFamily="34" charset="0"/>
              </a:rPr>
              <a:t>context</a:t>
            </a:r>
          </a:p>
          <a:p>
            <a:r>
              <a:rPr lang="en-AU" sz="2400" dirty="0" smtClean="0">
                <a:latin typeface="+mn-lt"/>
              </a:rPr>
              <a:t>Decision </a:t>
            </a:r>
            <a:r>
              <a:rPr lang="en-AU" sz="2400" dirty="0">
                <a:latin typeface="+mn-lt"/>
              </a:rPr>
              <a:t>making is </a:t>
            </a:r>
            <a:r>
              <a:rPr lang="en-AU" sz="2400" b="1" dirty="0">
                <a:latin typeface="+mn-lt"/>
              </a:rPr>
              <a:t>NOT</a:t>
            </a:r>
            <a:r>
              <a:rPr lang="en-AU" sz="2400" dirty="0">
                <a:latin typeface="+mn-lt"/>
              </a:rPr>
              <a:t> always rational</a:t>
            </a:r>
          </a:p>
          <a:p>
            <a:r>
              <a:rPr lang="en-AU" sz="2400" dirty="0">
                <a:latin typeface="+mn-lt"/>
              </a:rPr>
              <a:t>What people </a:t>
            </a:r>
            <a:r>
              <a:rPr lang="en-AU" sz="2400" b="1" dirty="0">
                <a:latin typeface="+mn-lt"/>
              </a:rPr>
              <a:t>SAY</a:t>
            </a:r>
            <a:r>
              <a:rPr lang="en-AU" sz="2400" dirty="0">
                <a:latin typeface="+mn-lt"/>
              </a:rPr>
              <a:t> and what they really </a:t>
            </a:r>
            <a:r>
              <a:rPr lang="en-AU" sz="2400" b="1" dirty="0">
                <a:latin typeface="+mn-lt"/>
              </a:rPr>
              <a:t>DO</a:t>
            </a:r>
            <a:r>
              <a:rPr lang="en-AU" sz="2400" dirty="0">
                <a:latin typeface="+mn-lt"/>
              </a:rPr>
              <a:t> – often don’t line </a:t>
            </a:r>
            <a:r>
              <a:rPr lang="en-AU" sz="2400" dirty="0" smtClean="0">
                <a:latin typeface="+mn-lt"/>
              </a:rPr>
              <a:t>up</a:t>
            </a:r>
          </a:p>
          <a:p>
            <a:r>
              <a:rPr lang="en-AU" sz="2400" dirty="0">
                <a:latin typeface="+mn-lt"/>
              </a:rPr>
              <a:t>What people </a:t>
            </a:r>
            <a:r>
              <a:rPr lang="en-AU" sz="2400" b="1" i="1" dirty="0">
                <a:latin typeface="+mn-lt"/>
              </a:rPr>
              <a:t>need</a:t>
            </a:r>
            <a:r>
              <a:rPr lang="en-AU" sz="2400" dirty="0">
                <a:latin typeface="+mn-lt"/>
              </a:rPr>
              <a:t> vs. </a:t>
            </a:r>
            <a:r>
              <a:rPr lang="en-AU" sz="2400" b="1" i="1" dirty="0">
                <a:latin typeface="+mn-lt"/>
              </a:rPr>
              <a:t>want </a:t>
            </a:r>
            <a:endParaRPr lang="en-AU" sz="2400" b="1" i="1" dirty="0" smtClean="0">
              <a:latin typeface="+mn-lt"/>
            </a:endParaRPr>
          </a:p>
          <a:p>
            <a:r>
              <a:rPr lang="en-AU" sz="2400" dirty="0" smtClean="0">
                <a:latin typeface="+mn-lt"/>
              </a:rPr>
              <a:t>Understanding </a:t>
            </a:r>
            <a:r>
              <a:rPr lang="en-AU" sz="2400" b="1" dirty="0">
                <a:latin typeface="+mn-lt"/>
              </a:rPr>
              <a:t>explicit</a:t>
            </a:r>
            <a:r>
              <a:rPr lang="en-AU" sz="2400" dirty="0">
                <a:latin typeface="+mn-lt"/>
              </a:rPr>
              <a:t> and </a:t>
            </a:r>
            <a:r>
              <a:rPr lang="en-AU" sz="2400" b="1" dirty="0">
                <a:latin typeface="+mn-lt"/>
              </a:rPr>
              <a:t>implicit</a:t>
            </a:r>
            <a:r>
              <a:rPr lang="en-AU" sz="2400" dirty="0">
                <a:latin typeface="+mn-lt"/>
              </a:rPr>
              <a:t> needs </a:t>
            </a:r>
          </a:p>
          <a:p>
            <a:endParaRPr lang="en-AU" sz="2400" i="1" dirty="0">
              <a:latin typeface="+mn-lt"/>
            </a:endParaRPr>
          </a:p>
          <a:p>
            <a:endParaRPr lang="en-AU" sz="2400" b="1" i="1" dirty="0">
              <a:latin typeface="+mn-lt"/>
            </a:endParaRPr>
          </a:p>
          <a:p>
            <a:pPr marL="0" indent="0">
              <a:buNone/>
            </a:pPr>
            <a:endParaRPr lang="en-AU" sz="2400" dirty="0">
              <a:latin typeface="+mn-lt"/>
              <a:cs typeface="Arial" panose="020B0604020202020204" pitchFamily="34" charset="0"/>
            </a:endParaRPr>
          </a:p>
        </p:txBody>
      </p:sp>
      <p:pic>
        <p:nvPicPr>
          <p:cNvPr id="9" name="Picture 2" descr="shallow focus photography of red apples"/>
          <p:cNvPicPr>
            <a:picLocks noChangeAspect="1" noChangeArrowheads="1"/>
          </p:cNvPicPr>
          <p:nvPr/>
        </p:nvPicPr>
        <p:blipFill rotWithShape="1">
          <a:blip r:embed="rId3">
            <a:extLst>
              <a:ext uri="{28A0092B-C50C-407E-A947-70E740481C1C}">
                <a14:useLocalDpi xmlns:a14="http://schemas.microsoft.com/office/drawing/2010/main" val="0"/>
              </a:ext>
            </a:extLst>
          </a:blip>
          <a:srcRect l="19505" t="47971" b="9799"/>
          <a:stretch/>
        </p:blipFill>
        <p:spPr bwMode="auto">
          <a:xfrm>
            <a:off x="5586983" y="1027828"/>
            <a:ext cx="5365019" cy="4193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008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8679" b="8679"/>
          <a:stretch>
            <a:fillRect/>
          </a:stretch>
        </p:blipFill>
        <p:spPr/>
      </p:pic>
      <p:sp>
        <p:nvSpPr>
          <p:cNvPr id="7" name="Title 1"/>
          <p:cNvSpPr txBox="1">
            <a:spLocks/>
          </p:cNvSpPr>
          <p:nvPr/>
        </p:nvSpPr>
        <p:spPr>
          <a:xfrm>
            <a:off x="1827680" y="2101174"/>
            <a:ext cx="8536640" cy="2655651"/>
          </a:xfrm>
          <a:prstGeom prst="rect">
            <a:avLst/>
          </a:prstGeom>
          <a:solidFill>
            <a:schemeClr val="bg1">
              <a:alpha val="85000"/>
            </a:schemeClr>
          </a:solidFill>
        </p:spPr>
        <p:txBody>
          <a:bodyPr>
            <a:no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pPr>
              <a:lnSpc>
                <a:spcPct val="100000"/>
              </a:lnSpc>
            </a:pPr>
            <a:r>
              <a:rPr lang="en-AU" sz="2800" b="0" dirty="0" smtClean="0">
                <a:latin typeface="Open Sans" panose="020B0606030504020204" pitchFamily="34" charset="0"/>
                <a:ea typeface="Open Sans" panose="020B0606030504020204" pitchFamily="34" charset="0"/>
                <a:cs typeface="Open Sans" panose="020B0606030504020204" pitchFamily="34" charset="0"/>
              </a:rPr>
              <a:t>“Human centred design is a philosophy, not a precise set of methods, but one that assumes that innovation should start by getting close to users and observing their activities”</a:t>
            </a:r>
          </a:p>
          <a:p>
            <a:pPr>
              <a:lnSpc>
                <a:spcPct val="100000"/>
              </a:lnSpc>
            </a:pPr>
            <a:endParaRPr lang="en-AU" sz="1600" dirty="0" smtClean="0"/>
          </a:p>
          <a:p>
            <a:pPr marL="285750" indent="-285750" algn="l">
              <a:lnSpc>
                <a:spcPct val="100000"/>
              </a:lnSpc>
              <a:buFontTx/>
              <a:buChar char="-"/>
            </a:pPr>
            <a:r>
              <a:rPr lang="en-AU" sz="1600" b="0" dirty="0" smtClean="0">
                <a:latin typeface="Open Sans" panose="020B0606030504020204" pitchFamily="34" charset="0"/>
                <a:ea typeface="Open Sans" panose="020B0606030504020204" pitchFamily="34" charset="0"/>
                <a:cs typeface="Open Sans" panose="020B0606030504020204" pitchFamily="34" charset="0"/>
              </a:rPr>
              <a:t>DONALD A NORMAN</a:t>
            </a:r>
            <a:r>
              <a:rPr lang="en-AU" sz="1600" dirty="0" smtClean="0">
                <a:latin typeface="Open Sans" panose="020B0606030504020204" pitchFamily="34" charset="0"/>
                <a:ea typeface="Open Sans" panose="020B0606030504020204" pitchFamily="34" charset="0"/>
                <a:cs typeface="Open Sans" panose="020B0606030504020204" pitchFamily="34" charset="0"/>
              </a:rPr>
              <a:t/>
            </a:r>
            <a:br>
              <a:rPr lang="en-AU" sz="1600" dirty="0" smtClean="0">
                <a:latin typeface="Open Sans" panose="020B0606030504020204" pitchFamily="34" charset="0"/>
                <a:ea typeface="Open Sans" panose="020B0606030504020204" pitchFamily="34" charset="0"/>
                <a:cs typeface="Open Sans" panose="020B0606030504020204" pitchFamily="34" charset="0"/>
              </a:rPr>
            </a:br>
            <a:r>
              <a:rPr lang="en-AU" sz="1600" b="0" dirty="0" smtClean="0">
                <a:latin typeface="Open Sans Light" panose="020B0306030504020204" pitchFamily="34" charset="0"/>
                <a:ea typeface="Open Sans Light" panose="020B0306030504020204" pitchFamily="34" charset="0"/>
                <a:cs typeface="Open Sans Light" panose="020B0306030504020204" pitchFamily="34" charset="0"/>
              </a:rPr>
              <a:t>Co-founder of the Nielsen Norman Group</a:t>
            </a:r>
          </a:p>
          <a:p>
            <a:pPr>
              <a:lnSpc>
                <a:spcPct val="100000"/>
              </a:lnSpc>
            </a:pPr>
            <a:endParaRPr lang="en-AU" sz="2800" b="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403256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Value of qualitative research</a:t>
            </a:r>
            <a:endParaRPr lang="en-AU" b="1" dirty="0"/>
          </a:p>
        </p:txBody>
      </p:sp>
      <p:sp>
        <p:nvSpPr>
          <p:cNvPr id="4" name="Picture Placeholder 3"/>
          <p:cNvSpPr>
            <a:spLocks noGrp="1"/>
          </p:cNvSpPr>
          <p:nvPr>
            <p:ph type="pic" sz="quarter" idx="11"/>
          </p:nvPr>
        </p:nvSpPr>
        <p:spPr/>
      </p:sp>
      <p:sp>
        <p:nvSpPr>
          <p:cNvPr id="16" name="Content Placeholder 5"/>
          <p:cNvSpPr>
            <a:spLocks noGrp="1"/>
          </p:cNvSpPr>
          <p:nvPr>
            <p:ph type="body" sz="quarter" idx="14"/>
          </p:nvPr>
        </p:nvSpPr>
        <p:spPr>
          <a:xfrm>
            <a:off x="645460" y="995588"/>
            <a:ext cx="5206048" cy="4305242"/>
          </a:xfrm>
        </p:spPr>
        <p:txBody>
          <a:bodyPr>
            <a:noAutofit/>
          </a:bodyPr>
          <a:lstStyle/>
          <a:p>
            <a:r>
              <a:rPr lang="en-AU" sz="2200" dirty="0" smtClean="0">
                <a:latin typeface="+mn-lt"/>
              </a:rPr>
              <a:t>It’s personal – richly brings </a:t>
            </a:r>
            <a:r>
              <a:rPr lang="en-AU" sz="2200" b="1" dirty="0" smtClean="0">
                <a:latin typeface="+mn-lt"/>
              </a:rPr>
              <a:t>user segments to life </a:t>
            </a:r>
            <a:r>
              <a:rPr lang="en-AU" sz="2200" dirty="0" smtClean="0">
                <a:latin typeface="+mn-lt"/>
              </a:rPr>
              <a:t>(highlights different cohorts and the nuances of their experiences)</a:t>
            </a:r>
          </a:p>
          <a:p>
            <a:r>
              <a:rPr lang="en-AU" sz="2200" b="1" dirty="0">
                <a:latin typeface="+mn-lt"/>
              </a:rPr>
              <a:t>Humanises</a:t>
            </a:r>
            <a:r>
              <a:rPr lang="en-AU" sz="2200" dirty="0">
                <a:latin typeface="+mn-lt"/>
              </a:rPr>
              <a:t> quantitative </a:t>
            </a:r>
            <a:r>
              <a:rPr lang="en-AU" sz="2200" dirty="0" smtClean="0">
                <a:latin typeface="+mn-lt"/>
              </a:rPr>
              <a:t>data (enables story telling)</a:t>
            </a:r>
          </a:p>
          <a:p>
            <a:r>
              <a:rPr lang="en-AU" sz="2200" dirty="0" smtClean="0">
                <a:latin typeface="+mn-lt"/>
              </a:rPr>
              <a:t>It </a:t>
            </a:r>
            <a:r>
              <a:rPr lang="en-AU" sz="2200" b="1" dirty="0" smtClean="0">
                <a:latin typeface="+mn-lt"/>
              </a:rPr>
              <a:t>simplifies</a:t>
            </a:r>
            <a:r>
              <a:rPr lang="en-AU" sz="2200" dirty="0" smtClean="0">
                <a:latin typeface="+mn-lt"/>
              </a:rPr>
              <a:t> problems – breaking down into component parts to zoom in and zoom out to get systemic view</a:t>
            </a:r>
          </a:p>
          <a:p>
            <a:r>
              <a:rPr lang="en-AU" sz="2200" dirty="0" smtClean="0">
                <a:latin typeface="+mn-lt"/>
              </a:rPr>
              <a:t>Helps us understand </a:t>
            </a:r>
            <a:r>
              <a:rPr lang="en-AU" sz="2200" b="1" dirty="0" smtClean="0">
                <a:latin typeface="+mn-lt"/>
              </a:rPr>
              <a:t>why</a:t>
            </a:r>
            <a:r>
              <a:rPr lang="en-AU" sz="2200" dirty="0" smtClean="0">
                <a:latin typeface="+mn-lt"/>
              </a:rPr>
              <a:t> and gives us ‘gems’ for solutions</a:t>
            </a:r>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0793" y="1089718"/>
            <a:ext cx="5841206" cy="3894137"/>
          </a:xfrm>
          <a:prstGeom prst="rect">
            <a:avLst/>
          </a:prstGeom>
        </p:spPr>
      </p:pic>
    </p:spTree>
    <p:extLst>
      <p:ext uri="{BB962C8B-B14F-4D97-AF65-F5344CB8AC3E}">
        <p14:creationId xmlns:p14="http://schemas.microsoft.com/office/powerpoint/2010/main" val="19858607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How does it fit with other methodologies?</a:t>
            </a:r>
            <a:endParaRPr lang="en-AU" b="1" dirty="0"/>
          </a:p>
        </p:txBody>
      </p:sp>
      <p:sp>
        <p:nvSpPr>
          <p:cNvPr id="3" name="Content Placeholder 2"/>
          <p:cNvSpPr>
            <a:spLocks noGrp="1"/>
          </p:cNvSpPr>
          <p:nvPr>
            <p:ph type="body" sz="quarter" idx="11"/>
          </p:nvPr>
        </p:nvSpPr>
        <p:spPr>
          <a:xfrm>
            <a:off x="6395180" y="1280434"/>
            <a:ext cx="5206047" cy="4345024"/>
          </a:xfrm>
        </p:spPr>
        <p:txBody>
          <a:bodyPr>
            <a:noAutofit/>
          </a:bodyPr>
          <a:lstStyle/>
          <a:p>
            <a:pPr marL="0" indent="0">
              <a:buNone/>
            </a:pPr>
            <a:r>
              <a:rPr lang="en-AU" sz="2200" b="1" dirty="0" smtClean="0">
                <a:latin typeface="+mn-lt"/>
              </a:rPr>
              <a:t>Qualitative</a:t>
            </a:r>
          </a:p>
          <a:p>
            <a:r>
              <a:rPr lang="en-AU" sz="2200" dirty="0">
                <a:latin typeface="+mn-lt"/>
              </a:rPr>
              <a:t>Small base</a:t>
            </a:r>
          </a:p>
          <a:p>
            <a:r>
              <a:rPr lang="en-AU" sz="2200" dirty="0">
                <a:latin typeface="+mn-lt"/>
              </a:rPr>
              <a:t>Spontaneous face to face discussion</a:t>
            </a:r>
          </a:p>
          <a:p>
            <a:r>
              <a:rPr lang="en-AU" sz="2200" dirty="0" smtClean="0">
                <a:latin typeface="+mn-lt"/>
              </a:rPr>
              <a:t>Understanding what</a:t>
            </a:r>
            <a:r>
              <a:rPr lang="en-AU" sz="2200" dirty="0">
                <a:latin typeface="+mn-lt"/>
              </a:rPr>
              <a:t>, why, how</a:t>
            </a:r>
          </a:p>
          <a:p>
            <a:r>
              <a:rPr lang="en-AU" sz="2200" dirty="0">
                <a:latin typeface="+mn-lt"/>
              </a:rPr>
              <a:t>Words, descriptions, ideas, </a:t>
            </a:r>
            <a:r>
              <a:rPr lang="en-AU" sz="2200" dirty="0" smtClean="0">
                <a:latin typeface="+mn-lt"/>
              </a:rPr>
              <a:t>feelings - h</a:t>
            </a:r>
            <a:r>
              <a:rPr lang="en-AU" sz="2000" dirty="0" smtClean="0"/>
              <a:t>umanises</a:t>
            </a:r>
            <a:r>
              <a:rPr lang="en-AU" sz="2000" b="1" dirty="0" smtClean="0"/>
              <a:t> </a:t>
            </a:r>
            <a:r>
              <a:rPr lang="en-AU" sz="2000" dirty="0"/>
              <a:t>quantitative data (enables story telling)</a:t>
            </a:r>
          </a:p>
          <a:p>
            <a:endParaRPr lang="en-AU" sz="2200" dirty="0" smtClean="0">
              <a:latin typeface="+mn-lt"/>
            </a:endParaRPr>
          </a:p>
        </p:txBody>
      </p:sp>
      <p:sp>
        <p:nvSpPr>
          <p:cNvPr id="4" name="Content Placeholder 3"/>
          <p:cNvSpPr>
            <a:spLocks noGrp="1"/>
          </p:cNvSpPr>
          <p:nvPr>
            <p:ph type="body" sz="quarter" idx="12"/>
          </p:nvPr>
        </p:nvSpPr>
        <p:spPr>
          <a:xfrm>
            <a:off x="780111" y="1280434"/>
            <a:ext cx="5206047" cy="3894137"/>
          </a:xfrm>
        </p:spPr>
        <p:txBody>
          <a:bodyPr>
            <a:noAutofit/>
          </a:bodyPr>
          <a:lstStyle/>
          <a:p>
            <a:pPr marL="0" indent="0">
              <a:buNone/>
            </a:pPr>
            <a:r>
              <a:rPr lang="en-AU" sz="2200" b="1" dirty="0" smtClean="0">
                <a:latin typeface="+mn-lt"/>
              </a:rPr>
              <a:t>Quantitative</a:t>
            </a:r>
          </a:p>
          <a:p>
            <a:r>
              <a:rPr lang="en-AU" sz="2200" dirty="0">
                <a:latin typeface="+mn-lt"/>
              </a:rPr>
              <a:t>Big base</a:t>
            </a:r>
          </a:p>
          <a:p>
            <a:r>
              <a:rPr lang="en-AU" sz="2200" dirty="0">
                <a:latin typeface="+mn-lt"/>
              </a:rPr>
              <a:t>Structured question &amp; answer</a:t>
            </a:r>
          </a:p>
          <a:p>
            <a:r>
              <a:rPr lang="en-AU" sz="2200" dirty="0">
                <a:latin typeface="+mn-lt"/>
              </a:rPr>
              <a:t>Measures “how many”</a:t>
            </a:r>
          </a:p>
          <a:p>
            <a:r>
              <a:rPr lang="en-AU" sz="2200" dirty="0">
                <a:latin typeface="+mn-lt"/>
              </a:rPr>
              <a:t>Numbers, </a:t>
            </a:r>
            <a:r>
              <a:rPr lang="en-AU" sz="2200" dirty="0" smtClean="0">
                <a:latin typeface="+mn-lt"/>
              </a:rPr>
              <a:t>statistics</a:t>
            </a:r>
            <a:endParaRPr lang="en-AU" sz="2200" dirty="0">
              <a:latin typeface="+mn-lt"/>
            </a:endParaRPr>
          </a:p>
          <a:p>
            <a:endParaRPr lang="en-AU" sz="2200" dirty="0">
              <a:latin typeface="+mn-lt"/>
            </a:endParaRPr>
          </a:p>
          <a:p>
            <a:pPr marL="0" indent="0">
              <a:buNone/>
            </a:pPr>
            <a:endParaRPr lang="en-AU" sz="2200" b="1" dirty="0">
              <a:latin typeface="+mn-lt"/>
            </a:endParaRPr>
          </a:p>
        </p:txBody>
      </p:sp>
    </p:spTree>
    <p:extLst>
      <p:ext uri="{BB962C8B-B14F-4D97-AF65-F5344CB8AC3E}">
        <p14:creationId xmlns:p14="http://schemas.microsoft.com/office/powerpoint/2010/main" val="310752009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lstStyle/>
          <a:p>
            <a:r>
              <a:rPr lang="en-AU" b="1" dirty="0" smtClean="0"/>
              <a:t>Challenge your bias</a:t>
            </a:r>
            <a:endParaRPr lang="en-AU" b="1" dirty="0"/>
          </a:p>
        </p:txBody>
      </p:sp>
      <p:sp>
        <p:nvSpPr>
          <p:cNvPr id="7" name="Rectangle 6"/>
          <p:cNvSpPr/>
          <p:nvPr/>
        </p:nvSpPr>
        <p:spPr>
          <a:xfrm>
            <a:off x="1133983" y="4086318"/>
            <a:ext cx="4317207" cy="261610"/>
          </a:xfrm>
          <a:prstGeom prst="rect">
            <a:avLst/>
          </a:prstGeom>
        </p:spPr>
        <p:txBody>
          <a:bodyPr wrap="none">
            <a:spAutoFit/>
          </a:bodyPr>
          <a:lstStyle/>
          <a:p>
            <a:r>
              <a:rPr lang="en-AU" sz="1100" dirty="0"/>
              <a:t>Image </a:t>
            </a:r>
            <a:r>
              <a:rPr lang="en-AU" sz="1100" dirty="0" smtClean="0"/>
              <a:t>Credit: </a:t>
            </a:r>
            <a:r>
              <a:rPr lang="en-AU" sz="1100" dirty="0">
                <a:hlinkClick r:id="rId3"/>
              </a:rPr>
              <a:t>http://chainsawsuit.com/comic/2014/09/16/on-research/</a:t>
            </a:r>
            <a:endParaRPr lang="en-AU" sz="1100" dirty="0"/>
          </a:p>
        </p:txBody>
      </p:sp>
      <p:pic>
        <p:nvPicPr>
          <p:cNvPr id="3074" name="Picture 2" descr="on resear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3983" y="1093124"/>
            <a:ext cx="8001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6846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What is a discovery interview?</a:t>
            </a:r>
            <a:endParaRPr lang="en-AU" b="1" dirty="0"/>
          </a:p>
        </p:txBody>
      </p:sp>
      <p:sp>
        <p:nvSpPr>
          <p:cNvPr id="5" name="Text Placeholder 4"/>
          <p:cNvSpPr>
            <a:spLocks noGrp="1"/>
          </p:cNvSpPr>
          <p:nvPr>
            <p:ph type="body" sz="quarter" idx="11"/>
          </p:nvPr>
        </p:nvSpPr>
        <p:spPr>
          <a:xfrm>
            <a:off x="392113" y="1143612"/>
            <a:ext cx="10955114" cy="3894137"/>
          </a:xfrm>
        </p:spPr>
        <p:txBody>
          <a:bodyPr vert="horz" lIns="91440" tIns="45720" rIns="91440" bIns="45720" rtlCol="0">
            <a:noAutofit/>
          </a:bodyPr>
          <a:lstStyle/>
          <a:p>
            <a:pPr>
              <a:spcBef>
                <a:spcPts val="300"/>
              </a:spcBef>
              <a:spcAft>
                <a:spcPts val="1200"/>
              </a:spcAft>
            </a:pPr>
            <a:r>
              <a:rPr lang="en-AU" sz="2000" dirty="0" smtClean="0">
                <a:solidFill>
                  <a:schemeClr val="tx1"/>
                </a:solidFill>
                <a:latin typeface="+mn-lt"/>
              </a:rPr>
              <a:t>A guided conversation between interviewer and interviewee</a:t>
            </a:r>
            <a:endParaRPr lang="en-AU" sz="2000" dirty="0">
              <a:solidFill>
                <a:schemeClr val="tx1"/>
              </a:solidFill>
              <a:latin typeface="+mn-lt"/>
            </a:endParaRPr>
          </a:p>
          <a:p>
            <a:pPr>
              <a:spcBef>
                <a:spcPts val="300"/>
              </a:spcBef>
              <a:spcAft>
                <a:spcPts val="1200"/>
              </a:spcAft>
            </a:pPr>
            <a:r>
              <a:rPr lang="en-AU" sz="2000" dirty="0" smtClean="0">
                <a:solidFill>
                  <a:schemeClr val="tx1"/>
                </a:solidFill>
                <a:latin typeface="+mn-lt"/>
              </a:rPr>
              <a:t>Can take anywhere from 60-90 minutes</a:t>
            </a:r>
          </a:p>
          <a:p>
            <a:pPr>
              <a:spcBef>
                <a:spcPts val="300"/>
              </a:spcBef>
              <a:spcAft>
                <a:spcPts val="1200"/>
              </a:spcAft>
            </a:pPr>
            <a:r>
              <a:rPr lang="en-AU" sz="2000" dirty="0" smtClean="0">
                <a:solidFill>
                  <a:schemeClr val="tx1"/>
                </a:solidFill>
                <a:latin typeface="+mn-lt"/>
              </a:rPr>
              <a:t>Uses open ended questions</a:t>
            </a:r>
          </a:p>
          <a:p>
            <a:pPr>
              <a:spcBef>
                <a:spcPts val="300"/>
              </a:spcBef>
              <a:spcAft>
                <a:spcPts val="1200"/>
              </a:spcAft>
            </a:pPr>
            <a:r>
              <a:rPr lang="en-AU" sz="2000" dirty="0" smtClean="0">
                <a:solidFill>
                  <a:schemeClr val="tx1"/>
                </a:solidFill>
                <a:latin typeface="+mn-lt"/>
              </a:rPr>
              <a:t>Encourages story-telling</a:t>
            </a:r>
          </a:p>
          <a:p>
            <a:pPr>
              <a:spcBef>
                <a:spcPts val="300"/>
              </a:spcBef>
              <a:spcAft>
                <a:spcPts val="1200"/>
              </a:spcAft>
            </a:pPr>
            <a:r>
              <a:rPr lang="en-AU" sz="2000" dirty="0" smtClean="0">
                <a:latin typeface="+mn-lt"/>
              </a:rPr>
              <a:t>Builds bridges to uncover thinking and behaviours</a:t>
            </a:r>
            <a:endParaRPr lang="en-AU" sz="2000" dirty="0" smtClean="0">
              <a:solidFill>
                <a:schemeClr val="tx1"/>
              </a:solidFill>
              <a:latin typeface="+mn-lt"/>
            </a:endParaRPr>
          </a:p>
          <a:p>
            <a:pPr>
              <a:spcBef>
                <a:spcPts val="300"/>
              </a:spcBef>
              <a:spcAft>
                <a:spcPts val="1200"/>
              </a:spcAft>
            </a:pPr>
            <a:endParaRPr lang="en-AU" sz="2000" dirty="0">
              <a:solidFill>
                <a:schemeClr val="tx1"/>
              </a:solidFill>
              <a:latin typeface="+mn-lt"/>
            </a:endParaRPr>
          </a:p>
        </p:txBody>
      </p:sp>
    </p:spTree>
    <p:extLst>
      <p:ext uri="{BB962C8B-B14F-4D97-AF65-F5344CB8AC3E}">
        <p14:creationId xmlns:p14="http://schemas.microsoft.com/office/powerpoint/2010/main" val="8922007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646113" y="365125"/>
            <a:ext cx="10955767"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pPr algn="l"/>
            <a:r>
              <a:rPr lang="en-AU" dirty="0" smtClean="0"/>
              <a:t>Top 5 - ethical considerations</a:t>
            </a:r>
            <a:endParaRPr lang="en-AU" dirty="0"/>
          </a:p>
        </p:txBody>
      </p:sp>
      <p:sp>
        <p:nvSpPr>
          <p:cNvPr id="21" name="Text Placeholder 4"/>
          <p:cNvSpPr txBox="1">
            <a:spLocks/>
          </p:cNvSpPr>
          <p:nvPr/>
        </p:nvSpPr>
        <p:spPr>
          <a:xfrm>
            <a:off x="646113" y="1262146"/>
            <a:ext cx="5829991" cy="3894137"/>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spcAft>
                <a:spcPts val="1200"/>
              </a:spcAft>
              <a:buClrTx/>
            </a:pPr>
            <a:r>
              <a:rPr lang="en-AU" sz="2000" dirty="0" smtClean="0"/>
              <a:t>Minimise the risk of harm</a:t>
            </a:r>
          </a:p>
          <a:p>
            <a:pPr>
              <a:spcBef>
                <a:spcPts val="300"/>
              </a:spcBef>
              <a:spcAft>
                <a:spcPts val="1200"/>
              </a:spcAft>
              <a:buClrTx/>
            </a:pPr>
            <a:r>
              <a:rPr lang="en-AU" sz="2000" dirty="0" smtClean="0"/>
              <a:t>Obtain informed consent </a:t>
            </a:r>
          </a:p>
          <a:p>
            <a:pPr>
              <a:spcBef>
                <a:spcPts val="300"/>
              </a:spcBef>
              <a:spcAft>
                <a:spcPts val="1200"/>
              </a:spcAft>
              <a:buClrTx/>
            </a:pPr>
            <a:r>
              <a:rPr lang="en-AU" sz="2000" dirty="0" smtClean="0"/>
              <a:t>Protect anonymity and confidentiality</a:t>
            </a:r>
          </a:p>
          <a:p>
            <a:pPr>
              <a:spcBef>
                <a:spcPts val="300"/>
              </a:spcBef>
              <a:spcAft>
                <a:spcPts val="1200"/>
              </a:spcAft>
              <a:buClrTx/>
            </a:pPr>
            <a:r>
              <a:rPr lang="en-AU" sz="2000" dirty="0" smtClean="0"/>
              <a:t>Avoid deceptive practices</a:t>
            </a:r>
          </a:p>
          <a:p>
            <a:pPr>
              <a:spcBef>
                <a:spcPts val="300"/>
              </a:spcBef>
              <a:spcAft>
                <a:spcPts val="1200"/>
              </a:spcAft>
              <a:buClrTx/>
            </a:pPr>
            <a:r>
              <a:rPr lang="en-AU" sz="2000" dirty="0" smtClean="0"/>
              <a:t>Providing the right to withdraw</a:t>
            </a:r>
            <a:endParaRPr lang="en-AU" sz="2000" dirty="0"/>
          </a:p>
          <a:p>
            <a:pPr>
              <a:spcBef>
                <a:spcPts val="300"/>
              </a:spcBef>
              <a:spcAft>
                <a:spcPts val="1200"/>
              </a:spcAft>
              <a:buClrTx/>
            </a:pPr>
            <a:r>
              <a:rPr lang="en-US" sz="2000" i="1" dirty="0" smtClean="0"/>
              <a:t>Resources:</a:t>
            </a:r>
          </a:p>
          <a:p>
            <a:pPr lvl="1">
              <a:spcBef>
                <a:spcPts val="300"/>
              </a:spcBef>
              <a:spcAft>
                <a:spcPts val="1200"/>
              </a:spcAft>
            </a:pPr>
            <a:r>
              <a:rPr lang="en-AU" sz="2000" b="1" dirty="0">
                <a:hlinkClick r:id="rId3"/>
              </a:rPr>
              <a:t>National Statement on Ethical Conduct in Human Research (2007) - Updated </a:t>
            </a:r>
            <a:r>
              <a:rPr lang="en-AU" sz="2000" b="1" dirty="0" smtClean="0">
                <a:hlinkClick r:id="rId3"/>
              </a:rPr>
              <a:t>2018</a:t>
            </a:r>
            <a:endParaRPr lang="en-AU" sz="2000" b="1" dirty="0" smtClean="0"/>
          </a:p>
          <a:p>
            <a:pPr lvl="1">
              <a:spcBef>
                <a:spcPts val="300"/>
              </a:spcBef>
              <a:spcAft>
                <a:spcPts val="1200"/>
              </a:spcAft>
            </a:pPr>
            <a:r>
              <a:rPr lang="en-AU" sz="2000" b="1" dirty="0">
                <a:hlinkClick r:id="rId4"/>
              </a:rPr>
              <a:t>Guidelines for Ethical Research in Australian Indigenous </a:t>
            </a:r>
            <a:r>
              <a:rPr lang="en-AU" sz="2000" b="1" dirty="0" smtClean="0">
                <a:hlinkClick r:id="rId4"/>
              </a:rPr>
              <a:t>Studies</a:t>
            </a:r>
            <a:endParaRPr lang="en-US" sz="2000" dirty="0" smtClean="0"/>
          </a:p>
        </p:txBody>
      </p:sp>
      <p:pic>
        <p:nvPicPr>
          <p:cNvPr id="2" name="Picture 1"/>
          <p:cNvPicPr>
            <a:picLocks noChangeAspect="1"/>
          </p:cNvPicPr>
          <p:nvPr/>
        </p:nvPicPr>
        <p:blipFill>
          <a:blip r:embed="rId5"/>
          <a:stretch>
            <a:fillRect/>
          </a:stretch>
        </p:blipFill>
        <p:spPr>
          <a:xfrm>
            <a:off x="7121562" y="218842"/>
            <a:ext cx="4779704" cy="6520823"/>
          </a:xfrm>
          <a:prstGeom prst="rect">
            <a:avLst/>
          </a:prstGeom>
          <a:ln>
            <a:solidFill>
              <a:schemeClr val="bg1">
                <a:lumMod val="85000"/>
              </a:schemeClr>
            </a:solidFill>
          </a:ln>
        </p:spPr>
      </p:pic>
    </p:spTree>
    <p:extLst>
      <p:ext uri="{BB962C8B-B14F-4D97-AF65-F5344CB8AC3E}">
        <p14:creationId xmlns:p14="http://schemas.microsoft.com/office/powerpoint/2010/main" val="367863135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Pre-interview questionnaire</a:t>
            </a:r>
            <a:endParaRPr lang="en-AU" b="1" dirty="0"/>
          </a:p>
        </p:txBody>
      </p:sp>
      <p:sp>
        <p:nvSpPr>
          <p:cNvPr id="5" name="Text Placeholder 4"/>
          <p:cNvSpPr>
            <a:spLocks noGrp="1"/>
          </p:cNvSpPr>
          <p:nvPr>
            <p:ph type="body" sz="quarter" idx="14"/>
          </p:nvPr>
        </p:nvSpPr>
        <p:spPr>
          <a:xfrm>
            <a:off x="646113" y="1327462"/>
            <a:ext cx="5937567" cy="3894137"/>
          </a:xfrm>
        </p:spPr>
        <p:txBody>
          <a:bodyPr>
            <a:normAutofit/>
          </a:bodyPr>
          <a:lstStyle/>
          <a:p>
            <a:r>
              <a:rPr lang="en-AU" sz="2000" dirty="0" smtClean="0">
                <a:latin typeface="+mn-lt"/>
              </a:rPr>
              <a:t>Usually you will spend some time at the beginning of the interview asking general questions such as </a:t>
            </a:r>
            <a:r>
              <a:rPr lang="en-AU" sz="2000" b="1" dirty="0" smtClean="0">
                <a:latin typeface="+mn-lt"/>
              </a:rPr>
              <a:t>age, family/living situation, job</a:t>
            </a:r>
          </a:p>
          <a:p>
            <a:r>
              <a:rPr lang="en-AU" sz="2000" dirty="0" smtClean="0">
                <a:latin typeface="+mn-lt"/>
              </a:rPr>
              <a:t>This data and other demographic info such as gender and income can help inform your </a:t>
            </a:r>
            <a:r>
              <a:rPr lang="en-AU" sz="2000" b="1" dirty="0" smtClean="0">
                <a:latin typeface="+mn-lt"/>
              </a:rPr>
              <a:t>personas</a:t>
            </a:r>
            <a:r>
              <a:rPr lang="en-AU" sz="2000" dirty="0" smtClean="0">
                <a:latin typeface="+mn-lt"/>
              </a:rPr>
              <a:t> later on</a:t>
            </a:r>
          </a:p>
          <a:p>
            <a:endParaRPr lang="en-AU" sz="2000" dirty="0" smtClean="0">
              <a:latin typeface="+mn-lt"/>
            </a:endParaRPr>
          </a:p>
        </p:txBody>
      </p:sp>
      <p:pic>
        <p:nvPicPr>
          <p:cNvPr id="3" name="Picture 2"/>
          <p:cNvPicPr>
            <a:picLocks noChangeAspect="1"/>
          </p:cNvPicPr>
          <p:nvPr/>
        </p:nvPicPr>
        <p:blipFill>
          <a:blip r:embed="rId3"/>
          <a:stretch>
            <a:fillRect/>
          </a:stretch>
        </p:blipFill>
        <p:spPr>
          <a:xfrm>
            <a:off x="7443020" y="0"/>
            <a:ext cx="4748980" cy="6858000"/>
          </a:xfrm>
          <a:prstGeom prst="rect">
            <a:avLst/>
          </a:prstGeom>
        </p:spPr>
      </p:pic>
    </p:spTree>
    <p:extLst>
      <p:ext uri="{BB962C8B-B14F-4D97-AF65-F5344CB8AC3E}">
        <p14:creationId xmlns:p14="http://schemas.microsoft.com/office/powerpoint/2010/main" val="2107013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The interview curve of a 60-90min interview</a:t>
            </a:r>
            <a:endParaRPr lang="en-AU" b="1" dirty="0"/>
          </a:p>
        </p:txBody>
      </p:sp>
      <p:grpSp>
        <p:nvGrpSpPr>
          <p:cNvPr id="23" name="Group 22"/>
          <p:cNvGrpSpPr/>
          <p:nvPr/>
        </p:nvGrpSpPr>
        <p:grpSpPr>
          <a:xfrm>
            <a:off x="91321" y="1169454"/>
            <a:ext cx="11061222" cy="4425323"/>
            <a:chOff x="91321" y="1169454"/>
            <a:chExt cx="11061222" cy="4425323"/>
          </a:xfrm>
        </p:grpSpPr>
        <p:sp>
          <p:nvSpPr>
            <p:cNvPr id="5" name="TextBox 4"/>
            <p:cNvSpPr txBox="1"/>
            <p:nvPr/>
          </p:nvSpPr>
          <p:spPr>
            <a:xfrm>
              <a:off x="91321" y="5317778"/>
              <a:ext cx="1345240" cy="276999"/>
            </a:xfrm>
            <a:prstGeom prst="rect">
              <a:avLst/>
            </a:prstGeom>
            <a:noFill/>
          </p:spPr>
          <p:txBody>
            <a:bodyPr wrap="none" rtlCol="0">
              <a:spAutoFit/>
            </a:bodyPr>
            <a:lstStyle/>
            <a:p>
              <a:r>
                <a:rPr lang="en-AU" sz="1200" dirty="0" smtClean="0">
                  <a:latin typeface="Century Gothic" panose="020B0502020202020204" pitchFamily="34" charset="0"/>
                </a:rPr>
                <a:t>Image via IDEO</a:t>
              </a:r>
              <a:endParaRPr lang="en-AU" sz="1200" dirty="0">
                <a:latin typeface="Century Gothic" panose="020B0502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4143" y="1410085"/>
              <a:ext cx="10058400" cy="3455037"/>
            </a:xfrm>
            <a:prstGeom prst="rect">
              <a:avLst/>
            </a:prstGeom>
          </p:spPr>
        </p:pic>
        <p:cxnSp>
          <p:nvCxnSpPr>
            <p:cNvPr id="7" name="Straight Connector 6"/>
            <p:cNvCxnSpPr/>
            <p:nvPr/>
          </p:nvCxnSpPr>
          <p:spPr>
            <a:xfrm flipV="1">
              <a:off x="1125315" y="4239490"/>
              <a:ext cx="0" cy="457066"/>
            </a:xfrm>
            <a:prstGeom prst="line">
              <a:avLst/>
            </a:prstGeom>
            <a:ln w="1905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94901" y="3515529"/>
              <a:ext cx="1375698" cy="707886"/>
            </a:xfrm>
            <a:prstGeom prst="rect">
              <a:avLst/>
            </a:prstGeom>
            <a:noFill/>
          </p:spPr>
          <p:txBody>
            <a:bodyPr wrap="none" rtlCol="0">
              <a:spAutoFit/>
            </a:bodyPr>
            <a:lstStyle/>
            <a:p>
              <a:pPr algn="ctr"/>
              <a:r>
                <a:rPr lang="en-AU" sz="2000" i="1" dirty="0" smtClean="0">
                  <a:latin typeface="Georgia" panose="02040502050405020303" pitchFamily="18" charset="0"/>
                </a:rPr>
                <a:t>Introduce </a:t>
              </a:r>
              <a:br>
                <a:rPr lang="en-AU" sz="2000" i="1" dirty="0" smtClean="0">
                  <a:latin typeface="Georgia" panose="02040502050405020303" pitchFamily="18" charset="0"/>
                </a:rPr>
              </a:br>
              <a:r>
                <a:rPr lang="en-AU" sz="2000" i="1" dirty="0" smtClean="0">
                  <a:latin typeface="Georgia" panose="02040502050405020303" pitchFamily="18" charset="0"/>
                </a:rPr>
                <a:t>yourself</a:t>
              </a:r>
              <a:endParaRPr lang="en-AU" sz="2000" i="1" dirty="0">
                <a:latin typeface="Georgia" panose="02040502050405020303" pitchFamily="18" charset="0"/>
              </a:endParaRPr>
            </a:p>
          </p:txBody>
        </p:sp>
        <p:cxnSp>
          <p:nvCxnSpPr>
            <p:cNvPr id="9" name="Straight Connector 8"/>
            <p:cNvCxnSpPr/>
            <p:nvPr/>
          </p:nvCxnSpPr>
          <p:spPr>
            <a:xfrm flipV="1">
              <a:off x="3157690" y="2826327"/>
              <a:ext cx="0" cy="2140527"/>
            </a:xfrm>
            <a:prstGeom prst="line">
              <a:avLst/>
            </a:prstGeom>
            <a:ln w="1905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444822" y="2070567"/>
              <a:ext cx="1736373" cy="707886"/>
            </a:xfrm>
            <a:prstGeom prst="rect">
              <a:avLst/>
            </a:prstGeom>
            <a:noFill/>
          </p:spPr>
          <p:txBody>
            <a:bodyPr wrap="none" rtlCol="0">
              <a:spAutoFit/>
            </a:bodyPr>
            <a:lstStyle/>
            <a:p>
              <a:pPr algn="ctr"/>
              <a:r>
                <a:rPr lang="en-AU" sz="2000" i="1" dirty="0" smtClean="0">
                  <a:latin typeface="Georgia" panose="02040502050405020303" pitchFamily="18" charset="0"/>
                </a:rPr>
                <a:t>Project</a:t>
              </a:r>
            </a:p>
            <a:p>
              <a:pPr algn="ctr"/>
              <a:r>
                <a:rPr lang="en-AU" sz="2000" i="1" dirty="0" smtClean="0">
                  <a:latin typeface="Georgia" panose="02040502050405020303" pitchFamily="18" charset="0"/>
                </a:rPr>
                <a:t>introductions</a:t>
              </a:r>
              <a:endParaRPr lang="en-AU" sz="2000" i="1" dirty="0">
                <a:latin typeface="Georgia" panose="02040502050405020303" pitchFamily="18" charset="0"/>
              </a:endParaRPr>
            </a:p>
          </p:txBody>
        </p:sp>
        <p:cxnSp>
          <p:nvCxnSpPr>
            <p:cNvPr id="11" name="Straight Connector 10"/>
            <p:cNvCxnSpPr/>
            <p:nvPr/>
          </p:nvCxnSpPr>
          <p:spPr>
            <a:xfrm flipV="1">
              <a:off x="5204699" y="2285347"/>
              <a:ext cx="0" cy="2057266"/>
            </a:xfrm>
            <a:prstGeom prst="line">
              <a:avLst/>
            </a:prstGeom>
            <a:ln w="1905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731652" y="1396405"/>
              <a:ext cx="946093" cy="707886"/>
            </a:xfrm>
            <a:prstGeom prst="rect">
              <a:avLst/>
            </a:prstGeom>
            <a:noFill/>
          </p:spPr>
          <p:txBody>
            <a:bodyPr wrap="none" rtlCol="0">
              <a:spAutoFit/>
            </a:bodyPr>
            <a:lstStyle/>
            <a:p>
              <a:pPr algn="ctr"/>
              <a:r>
                <a:rPr lang="en-AU" sz="2000" i="1" dirty="0" smtClean="0">
                  <a:latin typeface="Georgia" panose="02040502050405020303" pitchFamily="18" charset="0"/>
                </a:rPr>
                <a:t>Evoke </a:t>
              </a:r>
            </a:p>
            <a:p>
              <a:pPr algn="ctr"/>
              <a:r>
                <a:rPr lang="en-AU" sz="2000" i="1" dirty="0" smtClean="0">
                  <a:latin typeface="Georgia" panose="02040502050405020303" pitchFamily="18" charset="0"/>
                </a:rPr>
                <a:t>stories</a:t>
              </a:r>
              <a:endParaRPr lang="en-AU" sz="2000" i="1" dirty="0">
                <a:latin typeface="Georgia" panose="02040502050405020303" pitchFamily="18" charset="0"/>
              </a:endParaRPr>
            </a:p>
          </p:txBody>
        </p:sp>
        <p:cxnSp>
          <p:nvCxnSpPr>
            <p:cNvPr id="13" name="Straight Connector 12"/>
            <p:cNvCxnSpPr/>
            <p:nvPr/>
          </p:nvCxnSpPr>
          <p:spPr>
            <a:xfrm flipV="1">
              <a:off x="7937508" y="1310463"/>
              <a:ext cx="0" cy="2648472"/>
            </a:xfrm>
            <a:prstGeom prst="line">
              <a:avLst/>
            </a:prstGeom>
            <a:ln w="1905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240843" y="4065850"/>
              <a:ext cx="1393330" cy="707886"/>
            </a:xfrm>
            <a:prstGeom prst="rect">
              <a:avLst/>
            </a:prstGeom>
            <a:noFill/>
          </p:spPr>
          <p:txBody>
            <a:bodyPr wrap="none" rtlCol="0">
              <a:spAutoFit/>
            </a:bodyPr>
            <a:lstStyle/>
            <a:p>
              <a:pPr algn="ctr"/>
              <a:r>
                <a:rPr lang="en-AU" sz="2000" i="1" dirty="0" smtClean="0">
                  <a:latin typeface="Georgia" panose="02040502050405020303" pitchFamily="18" charset="0"/>
                </a:rPr>
                <a:t>Emotional</a:t>
              </a:r>
            </a:p>
            <a:p>
              <a:pPr algn="ctr"/>
              <a:r>
                <a:rPr lang="en-AU" sz="2000" i="1" dirty="0" smtClean="0">
                  <a:latin typeface="Georgia" panose="02040502050405020303" pitchFamily="18" charset="0"/>
                </a:rPr>
                <a:t>highpoint</a:t>
              </a:r>
              <a:endParaRPr lang="en-AU" sz="2000" i="1" dirty="0">
                <a:latin typeface="Georgia" panose="02040502050405020303" pitchFamily="18" charset="0"/>
              </a:endParaRPr>
            </a:p>
          </p:txBody>
        </p:sp>
        <p:cxnSp>
          <p:nvCxnSpPr>
            <p:cNvPr id="15" name="Straight Connector 14"/>
            <p:cNvCxnSpPr/>
            <p:nvPr/>
          </p:nvCxnSpPr>
          <p:spPr>
            <a:xfrm flipV="1">
              <a:off x="10431476" y="1877340"/>
              <a:ext cx="0" cy="1798165"/>
            </a:xfrm>
            <a:prstGeom prst="line">
              <a:avLst/>
            </a:prstGeom>
            <a:ln w="1905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9939995" y="1169454"/>
              <a:ext cx="982961" cy="707886"/>
            </a:xfrm>
            <a:prstGeom prst="rect">
              <a:avLst/>
            </a:prstGeom>
            <a:noFill/>
          </p:spPr>
          <p:txBody>
            <a:bodyPr wrap="none" rtlCol="0">
              <a:spAutoFit/>
            </a:bodyPr>
            <a:lstStyle/>
            <a:p>
              <a:pPr algn="ctr"/>
              <a:r>
                <a:rPr lang="en-AU" sz="2000" i="1" dirty="0" smtClean="0">
                  <a:latin typeface="Georgia" panose="02040502050405020303" pitchFamily="18" charset="0"/>
                </a:rPr>
                <a:t>Thank </a:t>
              </a:r>
            </a:p>
            <a:p>
              <a:pPr algn="ctr"/>
              <a:r>
                <a:rPr lang="en-AU" sz="2000" i="1" dirty="0" smtClean="0">
                  <a:latin typeface="Georgia" panose="02040502050405020303" pitchFamily="18" charset="0"/>
                </a:rPr>
                <a:t>You</a:t>
              </a:r>
              <a:endParaRPr lang="en-AU" sz="2000" i="1" dirty="0">
                <a:latin typeface="Georgia" panose="02040502050405020303" pitchFamily="18" charset="0"/>
              </a:endParaRPr>
            </a:p>
          </p:txBody>
        </p:sp>
        <p:cxnSp>
          <p:nvCxnSpPr>
            <p:cNvPr id="17" name="Straight Connector 16"/>
            <p:cNvCxnSpPr/>
            <p:nvPr/>
          </p:nvCxnSpPr>
          <p:spPr>
            <a:xfrm flipV="1">
              <a:off x="4731652" y="3675505"/>
              <a:ext cx="0" cy="1045910"/>
            </a:xfrm>
            <a:prstGeom prst="line">
              <a:avLst/>
            </a:prstGeom>
            <a:ln w="1905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184066" y="4692235"/>
              <a:ext cx="1095173" cy="707886"/>
            </a:xfrm>
            <a:prstGeom prst="rect">
              <a:avLst/>
            </a:prstGeom>
            <a:noFill/>
          </p:spPr>
          <p:txBody>
            <a:bodyPr wrap="none" rtlCol="0">
              <a:spAutoFit/>
            </a:bodyPr>
            <a:lstStyle/>
            <a:p>
              <a:pPr algn="ctr"/>
              <a:r>
                <a:rPr lang="en-AU" sz="2000" i="1" dirty="0" smtClean="0">
                  <a:latin typeface="Georgia" panose="02040502050405020303" pitchFamily="18" charset="0"/>
                </a:rPr>
                <a:t>Build</a:t>
              </a:r>
            </a:p>
            <a:p>
              <a:pPr algn="ctr"/>
              <a:r>
                <a:rPr lang="en-AU" sz="2000" i="1" dirty="0" smtClean="0">
                  <a:latin typeface="Georgia" panose="02040502050405020303" pitchFamily="18" charset="0"/>
                </a:rPr>
                <a:t>rapport</a:t>
              </a:r>
              <a:endParaRPr lang="en-AU" sz="2000" i="1" dirty="0">
                <a:latin typeface="Georgia" panose="02040502050405020303" pitchFamily="18" charset="0"/>
              </a:endParaRPr>
            </a:p>
          </p:txBody>
        </p:sp>
        <p:cxnSp>
          <p:nvCxnSpPr>
            <p:cNvPr id="20" name="Straight Connector 19"/>
            <p:cNvCxnSpPr/>
            <p:nvPr/>
          </p:nvCxnSpPr>
          <p:spPr>
            <a:xfrm flipV="1">
              <a:off x="9734811" y="3200400"/>
              <a:ext cx="0" cy="1030977"/>
            </a:xfrm>
            <a:prstGeom prst="line">
              <a:avLst/>
            </a:prstGeom>
            <a:ln w="19050">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9038146" y="4338292"/>
              <a:ext cx="1393330" cy="707886"/>
            </a:xfrm>
            <a:prstGeom prst="rect">
              <a:avLst/>
            </a:prstGeom>
            <a:noFill/>
          </p:spPr>
          <p:txBody>
            <a:bodyPr wrap="square" rtlCol="0">
              <a:spAutoFit/>
            </a:bodyPr>
            <a:lstStyle/>
            <a:p>
              <a:pPr algn="ctr"/>
              <a:r>
                <a:rPr lang="en-AU" sz="2000" i="1" dirty="0" smtClean="0">
                  <a:latin typeface="Georgia" panose="02040502050405020303" pitchFamily="18" charset="0"/>
                </a:rPr>
                <a:t>Push</a:t>
              </a:r>
            </a:p>
            <a:p>
              <a:pPr algn="ctr"/>
              <a:r>
                <a:rPr lang="en-AU" sz="2000" i="1" dirty="0" smtClean="0">
                  <a:latin typeface="Georgia" panose="02040502050405020303" pitchFamily="18" charset="0"/>
                </a:rPr>
                <a:t>back</a:t>
              </a:r>
              <a:endParaRPr lang="en-AU" sz="2000" i="1" dirty="0">
                <a:latin typeface="Georgia" panose="02040502050405020303" pitchFamily="18" charset="0"/>
              </a:endParaRPr>
            </a:p>
          </p:txBody>
        </p:sp>
      </p:grpSp>
    </p:spTree>
    <p:extLst>
      <p:ext uri="{BB962C8B-B14F-4D97-AF65-F5344CB8AC3E}">
        <p14:creationId xmlns:p14="http://schemas.microsoft.com/office/powerpoint/2010/main" val="191470512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The interview curve of our 10 minute interview</a:t>
            </a:r>
            <a:endParaRPr lang="en-AU" b="1" dirty="0"/>
          </a:p>
        </p:txBody>
      </p:sp>
      <p:grpSp>
        <p:nvGrpSpPr>
          <p:cNvPr id="25" name="Group 24"/>
          <p:cNvGrpSpPr/>
          <p:nvPr/>
        </p:nvGrpSpPr>
        <p:grpSpPr>
          <a:xfrm>
            <a:off x="594901" y="1335708"/>
            <a:ext cx="10557642" cy="3797400"/>
            <a:chOff x="594901" y="1335708"/>
            <a:chExt cx="10557642" cy="379740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4143" y="1594809"/>
              <a:ext cx="10058400" cy="3455037"/>
            </a:xfrm>
            <a:prstGeom prst="rect">
              <a:avLst/>
            </a:prstGeom>
          </p:spPr>
        </p:pic>
        <p:cxnSp>
          <p:nvCxnSpPr>
            <p:cNvPr id="9" name="Straight Connector 8"/>
            <p:cNvCxnSpPr/>
            <p:nvPr/>
          </p:nvCxnSpPr>
          <p:spPr>
            <a:xfrm flipV="1">
              <a:off x="1125315" y="4405744"/>
              <a:ext cx="0" cy="457066"/>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94901" y="3681783"/>
              <a:ext cx="1375698" cy="707886"/>
            </a:xfrm>
            <a:prstGeom prst="rect">
              <a:avLst/>
            </a:prstGeom>
            <a:noFill/>
          </p:spPr>
          <p:txBody>
            <a:bodyPr wrap="none" rtlCol="0">
              <a:spAutoFit/>
            </a:bodyPr>
            <a:lstStyle/>
            <a:p>
              <a:pPr algn="ctr"/>
              <a:r>
                <a:rPr lang="en-AU" sz="2000" i="1" dirty="0" smtClean="0">
                  <a:latin typeface="Georgia" panose="02040502050405020303" pitchFamily="18" charset="0"/>
                </a:rPr>
                <a:t>Introduce </a:t>
              </a:r>
              <a:br>
                <a:rPr lang="en-AU" sz="2000" i="1" dirty="0" smtClean="0">
                  <a:latin typeface="Georgia" panose="02040502050405020303" pitchFamily="18" charset="0"/>
                </a:rPr>
              </a:br>
              <a:r>
                <a:rPr lang="en-AU" sz="2000" i="1" dirty="0" smtClean="0">
                  <a:latin typeface="Georgia" panose="02040502050405020303" pitchFamily="18" charset="0"/>
                </a:rPr>
                <a:t>yourself</a:t>
              </a:r>
              <a:endParaRPr lang="en-AU" sz="2000" i="1" dirty="0">
                <a:latin typeface="Georgia" panose="02040502050405020303" pitchFamily="18" charset="0"/>
              </a:endParaRPr>
            </a:p>
          </p:txBody>
        </p:sp>
        <p:cxnSp>
          <p:nvCxnSpPr>
            <p:cNvPr id="11" name="Straight Connector 10"/>
            <p:cNvCxnSpPr/>
            <p:nvPr/>
          </p:nvCxnSpPr>
          <p:spPr>
            <a:xfrm flipV="1">
              <a:off x="3157690" y="2992581"/>
              <a:ext cx="0" cy="2140527"/>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444822" y="2236821"/>
              <a:ext cx="1736373" cy="707886"/>
            </a:xfrm>
            <a:prstGeom prst="rect">
              <a:avLst/>
            </a:prstGeom>
            <a:noFill/>
          </p:spPr>
          <p:txBody>
            <a:bodyPr wrap="none" rtlCol="0">
              <a:spAutoFit/>
            </a:bodyPr>
            <a:lstStyle/>
            <a:p>
              <a:pPr algn="ctr"/>
              <a:r>
                <a:rPr lang="en-AU" sz="2000" i="1" dirty="0" smtClean="0">
                  <a:latin typeface="Georgia" panose="02040502050405020303" pitchFamily="18" charset="0"/>
                </a:rPr>
                <a:t>Project</a:t>
              </a:r>
            </a:p>
            <a:p>
              <a:pPr algn="ctr"/>
              <a:r>
                <a:rPr lang="en-AU" sz="2000" i="1" dirty="0" smtClean="0">
                  <a:latin typeface="Georgia" panose="02040502050405020303" pitchFamily="18" charset="0"/>
                </a:rPr>
                <a:t>introductions</a:t>
              </a:r>
              <a:endParaRPr lang="en-AU" sz="2000" i="1" dirty="0">
                <a:latin typeface="Georgia" panose="02040502050405020303" pitchFamily="18" charset="0"/>
              </a:endParaRPr>
            </a:p>
          </p:txBody>
        </p:sp>
        <p:cxnSp>
          <p:nvCxnSpPr>
            <p:cNvPr id="13" name="Straight Connector 12"/>
            <p:cNvCxnSpPr/>
            <p:nvPr/>
          </p:nvCxnSpPr>
          <p:spPr>
            <a:xfrm flipV="1">
              <a:off x="5204699" y="2451601"/>
              <a:ext cx="0" cy="2057266"/>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731652" y="1562659"/>
              <a:ext cx="946093" cy="707886"/>
            </a:xfrm>
            <a:prstGeom prst="rect">
              <a:avLst/>
            </a:prstGeom>
            <a:noFill/>
          </p:spPr>
          <p:txBody>
            <a:bodyPr wrap="none" rtlCol="0">
              <a:spAutoFit/>
            </a:bodyPr>
            <a:lstStyle/>
            <a:p>
              <a:pPr algn="ctr"/>
              <a:r>
                <a:rPr lang="en-AU" sz="2000" i="1" dirty="0" smtClean="0">
                  <a:latin typeface="Georgia" panose="02040502050405020303" pitchFamily="18" charset="0"/>
                </a:rPr>
                <a:t>Evoke </a:t>
              </a:r>
            </a:p>
            <a:p>
              <a:pPr algn="ctr"/>
              <a:r>
                <a:rPr lang="en-AU" sz="2000" i="1" dirty="0" smtClean="0">
                  <a:latin typeface="Georgia" panose="02040502050405020303" pitchFamily="18" charset="0"/>
                </a:rPr>
                <a:t>stories</a:t>
              </a:r>
              <a:endParaRPr lang="en-AU" sz="2000" i="1" dirty="0">
                <a:latin typeface="Georgia" panose="02040502050405020303" pitchFamily="18" charset="0"/>
              </a:endParaRPr>
            </a:p>
          </p:txBody>
        </p:sp>
        <p:cxnSp>
          <p:nvCxnSpPr>
            <p:cNvPr id="15" name="Straight Connector 14"/>
            <p:cNvCxnSpPr/>
            <p:nvPr/>
          </p:nvCxnSpPr>
          <p:spPr>
            <a:xfrm flipV="1">
              <a:off x="7937508" y="1476717"/>
              <a:ext cx="0" cy="2648472"/>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240843" y="4232104"/>
              <a:ext cx="1393330" cy="707886"/>
            </a:xfrm>
            <a:prstGeom prst="rect">
              <a:avLst/>
            </a:prstGeom>
            <a:noFill/>
          </p:spPr>
          <p:txBody>
            <a:bodyPr wrap="none" rtlCol="0">
              <a:spAutoFit/>
            </a:bodyPr>
            <a:lstStyle/>
            <a:p>
              <a:pPr algn="ctr"/>
              <a:r>
                <a:rPr lang="en-AU" sz="2000" i="1" dirty="0" smtClean="0">
                  <a:latin typeface="Georgia" panose="02040502050405020303" pitchFamily="18" charset="0"/>
                </a:rPr>
                <a:t>Emotional</a:t>
              </a:r>
            </a:p>
            <a:p>
              <a:pPr algn="ctr"/>
              <a:r>
                <a:rPr lang="en-AU" sz="2000" i="1" dirty="0" smtClean="0">
                  <a:latin typeface="Georgia" panose="02040502050405020303" pitchFamily="18" charset="0"/>
                </a:rPr>
                <a:t>highpoint</a:t>
              </a:r>
              <a:endParaRPr lang="en-AU" sz="2000" i="1" dirty="0">
                <a:latin typeface="Georgia" panose="02040502050405020303" pitchFamily="18" charset="0"/>
              </a:endParaRPr>
            </a:p>
          </p:txBody>
        </p:sp>
        <p:cxnSp>
          <p:nvCxnSpPr>
            <p:cNvPr id="17" name="Straight Connector 16"/>
            <p:cNvCxnSpPr/>
            <p:nvPr/>
          </p:nvCxnSpPr>
          <p:spPr>
            <a:xfrm flipV="1">
              <a:off x="10431476" y="2043594"/>
              <a:ext cx="0" cy="1798165"/>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939995" y="1335708"/>
              <a:ext cx="982961" cy="707886"/>
            </a:xfrm>
            <a:prstGeom prst="rect">
              <a:avLst/>
            </a:prstGeom>
            <a:noFill/>
          </p:spPr>
          <p:txBody>
            <a:bodyPr wrap="none" rtlCol="0">
              <a:spAutoFit/>
            </a:bodyPr>
            <a:lstStyle/>
            <a:p>
              <a:pPr algn="ctr"/>
              <a:r>
                <a:rPr lang="en-AU" sz="2000" i="1" dirty="0" smtClean="0">
                  <a:latin typeface="Georgia" panose="02040502050405020303" pitchFamily="18" charset="0"/>
                </a:rPr>
                <a:t>Thank </a:t>
              </a:r>
            </a:p>
            <a:p>
              <a:pPr algn="ctr"/>
              <a:r>
                <a:rPr lang="en-AU" sz="2000" i="1" smtClean="0">
                  <a:latin typeface="Georgia" panose="02040502050405020303" pitchFamily="18" charset="0"/>
                </a:rPr>
                <a:t>you</a:t>
              </a:r>
              <a:endParaRPr lang="en-AU" sz="2000" i="1" dirty="0">
                <a:latin typeface="Georgia" panose="02040502050405020303" pitchFamily="18" charset="0"/>
              </a:endParaRPr>
            </a:p>
          </p:txBody>
        </p:sp>
      </p:grpSp>
    </p:spTree>
    <p:extLst>
      <p:ext uri="{BB962C8B-B14F-4D97-AF65-F5344CB8AC3E}">
        <p14:creationId xmlns:p14="http://schemas.microsoft.com/office/powerpoint/2010/main" val="415770506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prstGeom prst="rect">
            <a:avLst/>
          </a:prstGeom>
        </p:spPr>
        <p:txBody>
          <a:bodyPr vert="horz" lIns="121900" tIns="121900" rIns="121900" bIns="121900" rtlCol="0" anchor="t" anchorCtr="0">
            <a:noAutofit/>
          </a:bodyPr>
          <a:lstStyle/>
          <a:p>
            <a:r>
              <a:rPr lang="en" b="1" dirty="0">
                <a:ea typeface="Proxima Nova"/>
                <a:cs typeface="Proxima Nova"/>
                <a:sym typeface="Proxima Nova"/>
              </a:rPr>
              <a:t>Roles</a:t>
            </a:r>
          </a:p>
        </p:txBody>
      </p:sp>
      <p:sp>
        <p:nvSpPr>
          <p:cNvPr id="9" name="Text Placeholder 8"/>
          <p:cNvSpPr>
            <a:spLocks noGrp="1"/>
          </p:cNvSpPr>
          <p:nvPr>
            <p:ph type="body" sz="quarter" idx="16"/>
          </p:nvPr>
        </p:nvSpPr>
        <p:spPr>
          <a:xfrm>
            <a:off x="645460" y="3745108"/>
            <a:ext cx="2466041" cy="1743736"/>
          </a:xfrm>
        </p:spPr>
        <p:txBody>
          <a:bodyPr>
            <a:normAutofit/>
          </a:bodyPr>
          <a:lstStyle/>
          <a:p>
            <a:pPr algn="ctr"/>
            <a:r>
              <a:rPr lang="en" sz="1600" b="1" dirty="0" smtClean="0">
                <a:ea typeface="Proxima Nova"/>
                <a:cs typeface="Proxima Nova"/>
                <a:sym typeface="Proxima Nova"/>
              </a:rPr>
              <a:t>Interviewee/ Participant</a:t>
            </a:r>
          </a:p>
          <a:p>
            <a:r>
              <a:rPr lang="en" sz="1600" dirty="0" smtClean="0">
                <a:ea typeface="Proxima Nova"/>
                <a:cs typeface="Proxima Nova"/>
                <a:sym typeface="Proxima Nova"/>
              </a:rPr>
              <a:t>Shares their experiences in response to the interviewer’s questions. </a:t>
            </a:r>
            <a:endParaRPr lang="en" sz="1600" dirty="0">
              <a:ea typeface="Proxima Nova"/>
              <a:cs typeface="Proxima Nova"/>
              <a:sym typeface="Proxima Nova"/>
            </a:endParaRPr>
          </a:p>
        </p:txBody>
      </p:sp>
      <p:sp>
        <p:nvSpPr>
          <p:cNvPr id="10" name="Text Placeholder 9"/>
          <p:cNvSpPr>
            <a:spLocks noGrp="1"/>
          </p:cNvSpPr>
          <p:nvPr>
            <p:ph type="body" sz="quarter" idx="17"/>
          </p:nvPr>
        </p:nvSpPr>
        <p:spPr>
          <a:xfrm>
            <a:off x="4909806" y="3745108"/>
            <a:ext cx="2466041" cy="1743736"/>
          </a:xfrm>
        </p:spPr>
        <p:txBody>
          <a:bodyPr>
            <a:noAutofit/>
          </a:bodyPr>
          <a:lstStyle/>
          <a:p>
            <a:pPr algn="ctr"/>
            <a:r>
              <a:rPr lang="en" sz="1600" b="1" dirty="0" smtClean="0">
                <a:ea typeface="Proxima Nova"/>
                <a:cs typeface="Proxima Nova"/>
                <a:sym typeface="Proxima Nova"/>
              </a:rPr>
              <a:t>Interviewer</a:t>
            </a:r>
          </a:p>
          <a:p>
            <a:r>
              <a:rPr lang="en-AU" sz="1600" dirty="0" smtClean="0">
                <a:ea typeface="Segoe UI" pitchFamily="34" charset="0"/>
                <a:cs typeface="Segoe UI" pitchFamily="34" charset="0"/>
              </a:rPr>
              <a:t>Guides </a:t>
            </a:r>
            <a:r>
              <a:rPr lang="en-AU" sz="1600" dirty="0">
                <a:ea typeface="Segoe UI" pitchFamily="34" charset="0"/>
                <a:cs typeface="Segoe UI" pitchFamily="34" charset="0"/>
              </a:rPr>
              <a:t>the interview, asking the key questions and prompting for further information as per the interview script and guiding questions</a:t>
            </a:r>
            <a:endParaRPr lang="en" sz="1600" dirty="0">
              <a:ea typeface="Proxima Nova"/>
              <a:cs typeface="Proxima Nova"/>
              <a:sym typeface="Proxima Nova"/>
            </a:endParaRPr>
          </a:p>
        </p:txBody>
      </p:sp>
      <p:sp>
        <p:nvSpPr>
          <p:cNvPr id="12" name="Text Placeholder 11"/>
          <p:cNvSpPr>
            <a:spLocks noGrp="1"/>
          </p:cNvSpPr>
          <p:nvPr>
            <p:ph type="body" sz="quarter" idx="18"/>
          </p:nvPr>
        </p:nvSpPr>
        <p:spPr>
          <a:xfrm>
            <a:off x="9135187" y="3745108"/>
            <a:ext cx="2466041" cy="1743736"/>
          </a:xfrm>
        </p:spPr>
        <p:txBody>
          <a:bodyPr vert="horz" lIns="91440" tIns="45720" rIns="91440" bIns="45720" rtlCol="0">
            <a:noAutofit/>
          </a:bodyPr>
          <a:lstStyle/>
          <a:p>
            <a:pPr algn="ctr"/>
            <a:r>
              <a:rPr lang="en" sz="1600" b="1" dirty="0">
                <a:ea typeface="Proxima Nova"/>
                <a:cs typeface="Proxima Nova"/>
                <a:sym typeface="Proxima Nova"/>
              </a:rPr>
              <a:t>Observer</a:t>
            </a:r>
          </a:p>
          <a:p>
            <a:r>
              <a:rPr lang="en-AU" sz="1600" dirty="0" smtClean="0">
                <a:ea typeface="Proxima Nova"/>
                <a:cs typeface="Proxima Nova"/>
              </a:rPr>
              <a:t>Take </a:t>
            </a:r>
            <a:r>
              <a:rPr lang="en-AU" sz="1600" dirty="0">
                <a:ea typeface="Proxima Nova"/>
                <a:cs typeface="Proxima Nova"/>
              </a:rPr>
              <a:t>notes as the participant is speaking, recording their responses as verbatim as possible and observing and recording their behaviour. </a:t>
            </a:r>
          </a:p>
          <a:p>
            <a:pPr algn="ctr"/>
            <a:endParaRPr lang="en" sz="1600" b="1" dirty="0">
              <a:ea typeface="Proxima Nova"/>
              <a:cs typeface="Proxima Nova"/>
              <a:sym typeface="Proxima Nova"/>
            </a:endParaRPr>
          </a:p>
        </p:txBody>
      </p:sp>
      <p:pic>
        <p:nvPicPr>
          <p:cNvPr id="143" name="Shape 143" descr="woman-6.png"/>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732111" y="1327462"/>
            <a:ext cx="2323573" cy="2323572"/>
          </a:xfrm>
          <a:prstGeom prst="rect">
            <a:avLst/>
          </a:prstGeom>
          <a:noFill/>
          <a:ln>
            <a:noFill/>
          </a:ln>
        </p:spPr>
      </p:pic>
      <p:pic>
        <p:nvPicPr>
          <p:cNvPr id="144" name="Shape 144" descr="woman-5.png"/>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9291471" y="1497562"/>
            <a:ext cx="2153472" cy="2153471"/>
          </a:xfrm>
          <a:prstGeom prst="rect">
            <a:avLst/>
          </a:prstGeom>
          <a:noFill/>
          <a:ln>
            <a:noFill/>
          </a:ln>
        </p:spPr>
      </p:pic>
      <p:pic>
        <p:nvPicPr>
          <p:cNvPr id="145" name="Shape 145" descr="man-4.png"/>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4939844" y="1388523"/>
            <a:ext cx="2262511" cy="2262511"/>
          </a:xfrm>
          <a:prstGeom prst="rect">
            <a:avLst/>
          </a:prstGeom>
          <a:noFill/>
          <a:ln>
            <a:noFill/>
          </a:ln>
        </p:spPr>
      </p:pic>
      <p:pic>
        <p:nvPicPr>
          <p:cNvPr id="151" name="Shape 151" descr="microphone (1).png"/>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a:off x="4449352" y="2354466"/>
            <a:ext cx="931465" cy="931465"/>
          </a:xfrm>
          <a:prstGeom prst="rect">
            <a:avLst/>
          </a:prstGeom>
          <a:noFill/>
          <a:ln>
            <a:noFill/>
          </a:ln>
        </p:spPr>
      </p:pic>
      <p:pic>
        <p:nvPicPr>
          <p:cNvPr id="152" name="Shape 152" descr="file.png"/>
          <p:cNvPicPr preferRelativeResize="0"/>
          <p:nvPr/>
        </p:nvPicPr>
        <p:blipFill rotWithShape="1">
          <a:blip r:embed="rId7" cstate="screen">
            <a:alphaModFix/>
            <a:extLst>
              <a:ext uri="{28A0092B-C50C-407E-A947-70E740481C1C}">
                <a14:useLocalDpi xmlns:a14="http://schemas.microsoft.com/office/drawing/2010/main"/>
              </a:ext>
            </a:extLst>
          </a:blip>
          <a:srcRect b="25172"/>
          <a:stretch/>
        </p:blipFill>
        <p:spPr>
          <a:xfrm>
            <a:off x="8408298" y="2109872"/>
            <a:ext cx="1244800" cy="931464"/>
          </a:xfrm>
          <a:prstGeom prst="rect">
            <a:avLst/>
          </a:prstGeom>
          <a:noFill/>
          <a:ln>
            <a:noFill/>
          </a:ln>
        </p:spPr>
      </p:pic>
      <p:pic>
        <p:nvPicPr>
          <p:cNvPr id="153" name="Shape 153" descr="pencil.png"/>
          <p:cNvPicPr preferRelativeResize="0"/>
          <p:nvPr/>
        </p:nvPicPr>
        <p:blipFill>
          <a:blip r:embed="rId8" cstate="screen">
            <a:alphaModFix/>
            <a:extLst>
              <a:ext uri="{28A0092B-C50C-407E-A947-70E740481C1C}">
                <a14:useLocalDpi xmlns:a14="http://schemas.microsoft.com/office/drawing/2010/main"/>
              </a:ext>
            </a:extLst>
          </a:blip>
          <a:stretch>
            <a:fillRect/>
          </a:stretch>
        </p:blipFill>
        <p:spPr>
          <a:xfrm>
            <a:off x="8985732" y="2413376"/>
            <a:ext cx="553099" cy="553099"/>
          </a:xfrm>
          <a:prstGeom prst="rect">
            <a:avLst/>
          </a:prstGeom>
          <a:noFill/>
          <a:ln>
            <a:noFill/>
          </a:ln>
        </p:spPr>
      </p:pic>
    </p:spTree>
    <p:extLst>
      <p:ext uri="{BB962C8B-B14F-4D97-AF65-F5344CB8AC3E}">
        <p14:creationId xmlns:p14="http://schemas.microsoft.com/office/powerpoint/2010/main" val="256341853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smtClean="0"/>
              <a:t>Interview etiquette for interviewers and observers</a:t>
            </a:r>
            <a:endParaRPr lang="en-AU" b="1" dirty="0"/>
          </a:p>
        </p:txBody>
      </p:sp>
      <p:sp>
        <p:nvSpPr>
          <p:cNvPr id="4" name="Content Placeholder 3"/>
          <p:cNvSpPr>
            <a:spLocks noGrp="1"/>
          </p:cNvSpPr>
          <p:nvPr>
            <p:ph type="body" sz="quarter" idx="14"/>
          </p:nvPr>
        </p:nvSpPr>
        <p:spPr>
          <a:xfrm>
            <a:off x="646112" y="1327462"/>
            <a:ext cx="11183937" cy="3894137"/>
          </a:xfrm>
        </p:spPr>
        <p:txBody>
          <a:bodyPr>
            <a:noAutofit/>
          </a:bodyPr>
          <a:lstStyle/>
          <a:p>
            <a:r>
              <a:rPr lang="en-AU" sz="2400" dirty="0" smtClean="0">
                <a:latin typeface="+mn-lt"/>
              </a:rPr>
              <a:t>Interview starts as soon as you enter the premises and ends when you’ve left the premises</a:t>
            </a:r>
          </a:p>
          <a:p>
            <a:r>
              <a:rPr lang="en-AU" sz="2400" dirty="0" smtClean="0">
                <a:latin typeface="+mn-lt"/>
              </a:rPr>
              <a:t>Be friendly and open body language</a:t>
            </a:r>
          </a:p>
          <a:p>
            <a:r>
              <a:rPr lang="en-AU" sz="2400" dirty="0" smtClean="0">
                <a:latin typeface="+mn-lt"/>
              </a:rPr>
              <a:t>Fall in love with your participant (just a little bit)</a:t>
            </a:r>
          </a:p>
          <a:p>
            <a:r>
              <a:rPr lang="en-AU" sz="2400" dirty="0" smtClean="0">
                <a:latin typeface="+mn-lt"/>
              </a:rPr>
              <a:t>Use active listening and good eye contact, gestures and sounds</a:t>
            </a:r>
          </a:p>
          <a:p>
            <a:r>
              <a:rPr lang="en-AU" sz="2400" dirty="0" smtClean="0">
                <a:latin typeface="+mn-lt"/>
              </a:rPr>
              <a:t>Don’t be distracted by devices or notes</a:t>
            </a:r>
          </a:p>
          <a:p>
            <a:r>
              <a:rPr lang="en-AU" sz="2400" dirty="0" smtClean="0">
                <a:latin typeface="+mn-lt"/>
              </a:rPr>
              <a:t>Don’t tell your own stories</a:t>
            </a:r>
          </a:p>
          <a:p>
            <a:r>
              <a:rPr lang="en-AU" sz="2400" dirty="0" smtClean="0">
                <a:latin typeface="+mn-lt"/>
              </a:rPr>
              <a:t>Respect the generosity of your interviewee for sharing the gift of their lived experience with you – this can involve vulnerability and courage, be grateful! </a:t>
            </a:r>
          </a:p>
          <a:p>
            <a:pPr marL="0" indent="0">
              <a:buNone/>
            </a:pPr>
            <a:endParaRPr lang="en-AU" sz="2400" dirty="0">
              <a:latin typeface="+mn-lt"/>
            </a:endParaRPr>
          </a:p>
          <a:p>
            <a:pPr marL="0" indent="0">
              <a:buNone/>
            </a:pPr>
            <a:endParaRPr lang="en-AU" sz="2400" b="1" dirty="0">
              <a:latin typeface="+mn-lt"/>
            </a:endParaRPr>
          </a:p>
        </p:txBody>
      </p:sp>
    </p:spTree>
    <p:extLst>
      <p:ext uri="{BB962C8B-B14F-4D97-AF65-F5344CB8AC3E}">
        <p14:creationId xmlns:p14="http://schemas.microsoft.com/office/powerpoint/2010/main" val="40521634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45460" y="310619"/>
            <a:ext cx="10955767" cy="549275"/>
          </a:xfrm>
        </p:spPr>
        <p:txBody>
          <a:bodyPr/>
          <a:lstStyle/>
          <a:p>
            <a:r>
              <a:rPr lang="en-AU" b="1" dirty="0" smtClean="0"/>
              <a:t>Different design approaches</a:t>
            </a:r>
            <a:endParaRPr lang="en-AU" b="1" dirty="0"/>
          </a:p>
        </p:txBody>
      </p:sp>
      <p:sp>
        <p:nvSpPr>
          <p:cNvPr id="3" name="Oval 33"/>
          <p:cNvSpPr/>
          <p:nvPr/>
        </p:nvSpPr>
        <p:spPr>
          <a:xfrm>
            <a:off x="2639389" y="1441454"/>
            <a:ext cx="4469258" cy="5342562"/>
          </a:xfrm>
          <a:prstGeom prst="ellipse">
            <a:avLst/>
          </a:prstGeom>
          <a:solidFill>
            <a:srgbClr val="F7AE2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5" name="Oval 34"/>
          <p:cNvSpPr/>
          <p:nvPr/>
        </p:nvSpPr>
        <p:spPr>
          <a:xfrm>
            <a:off x="3022101" y="2601220"/>
            <a:ext cx="3703834" cy="4182795"/>
          </a:xfrm>
          <a:prstGeom prst="ellipse">
            <a:avLst/>
          </a:prstGeom>
          <a:solidFill>
            <a:srgbClr val="F9BC4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Oval 35"/>
          <p:cNvSpPr/>
          <p:nvPr/>
        </p:nvSpPr>
        <p:spPr>
          <a:xfrm>
            <a:off x="3347049" y="3745430"/>
            <a:ext cx="3100167" cy="3036833"/>
          </a:xfrm>
          <a:prstGeom prst="ellipse">
            <a:avLst/>
          </a:prstGeom>
          <a:solidFill>
            <a:srgbClr val="FBCE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36"/>
          <p:cNvSpPr/>
          <p:nvPr/>
        </p:nvSpPr>
        <p:spPr>
          <a:xfrm>
            <a:off x="3907422" y="5007879"/>
            <a:ext cx="1995659" cy="1776135"/>
          </a:xfrm>
          <a:prstGeom prst="ellipse">
            <a:avLst/>
          </a:prstGeom>
          <a:solidFill>
            <a:srgbClr val="FCDDA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TextBox 37"/>
          <p:cNvSpPr txBox="1"/>
          <p:nvPr/>
        </p:nvSpPr>
        <p:spPr>
          <a:xfrm>
            <a:off x="3668624" y="1893896"/>
            <a:ext cx="2457019" cy="369332"/>
          </a:xfrm>
          <a:prstGeom prst="rect">
            <a:avLst/>
          </a:prstGeom>
          <a:noFill/>
        </p:spPr>
        <p:txBody>
          <a:bodyPr wrap="none" rtlCol="0">
            <a:spAutoFit/>
          </a:bodyPr>
          <a:lstStyle/>
          <a:p>
            <a:r>
              <a:rPr lang="en-AU" b="1" dirty="0" smtClean="0"/>
              <a:t>Systems &amp; environment</a:t>
            </a:r>
            <a:endParaRPr lang="en-AU" b="1" dirty="0"/>
          </a:p>
        </p:txBody>
      </p:sp>
      <p:sp>
        <p:nvSpPr>
          <p:cNvPr id="9" name="TextBox 38"/>
          <p:cNvSpPr txBox="1"/>
          <p:nvPr/>
        </p:nvSpPr>
        <p:spPr>
          <a:xfrm>
            <a:off x="4236728" y="2965952"/>
            <a:ext cx="1320811" cy="369332"/>
          </a:xfrm>
          <a:prstGeom prst="rect">
            <a:avLst/>
          </a:prstGeom>
          <a:noFill/>
        </p:spPr>
        <p:txBody>
          <a:bodyPr wrap="none" rtlCol="0">
            <a:spAutoFit/>
          </a:bodyPr>
          <a:lstStyle/>
          <a:p>
            <a:r>
              <a:rPr lang="en-AU" b="1" dirty="0" smtClean="0"/>
              <a:t>Interactions</a:t>
            </a:r>
            <a:endParaRPr lang="en-AU" b="1" dirty="0"/>
          </a:p>
        </p:txBody>
      </p:sp>
      <p:sp>
        <p:nvSpPr>
          <p:cNvPr id="10" name="TextBox 39"/>
          <p:cNvSpPr txBox="1"/>
          <p:nvPr/>
        </p:nvSpPr>
        <p:spPr>
          <a:xfrm>
            <a:off x="3891185" y="4191989"/>
            <a:ext cx="2011897" cy="369332"/>
          </a:xfrm>
          <a:prstGeom prst="rect">
            <a:avLst/>
          </a:prstGeom>
          <a:noFill/>
        </p:spPr>
        <p:txBody>
          <a:bodyPr wrap="none" rtlCol="0">
            <a:spAutoFit/>
          </a:bodyPr>
          <a:lstStyle/>
          <a:p>
            <a:r>
              <a:rPr lang="en-AU" b="1" dirty="0" smtClean="0"/>
              <a:t>Objects &amp; artefacts</a:t>
            </a:r>
            <a:endParaRPr lang="en-AU" b="1" dirty="0"/>
          </a:p>
        </p:txBody>
      </p:sp>
      <p:sp>
        <p:nvSpPr>
          <p:cNvPr id="11" name="TextBox 40"/>
          <p:cNvSpPr txBox="1"/>
          <p:nvPr/>
        </p:nvSpPr>
        <p:spPr>
          <a:xfrm>
            <a:off x="3979510" y="5692917"/>
            <a:ext cx="1789016" cy="369332"/>
          </a:xfrm>
          <a:prstGeom prst="rect">
            <a:avLst/>
          </a:prstGeom>
          <a:noFill/>
        </p:spPr>
        <p:txBody>
          <a:bodyPr wrap="none" rtlCol="0">
            <a:spAutoFit/>
          </a:bodyPr>
          <a:lstStyle/>
          <a:p>
            <a:r>
              <a:rPr lang="en-AU" b="1" dirty="0" smtClean="0"/>
              <a:t>Communications</a:t>
            </a:r>
            <a:endParaRPr lang="en-AU" b="1" dirty="0"/>
          </a:p>
        </p:txBody>
      </p:sp>
      <p:cxnSp>
        <p:nvCxnSpPr>
          <p:cNvPr id="13" name="Straight Connector 41"/>
          <p:cNvCxnSpPr/>
          <p:nvPr/>
        </p:nvCxnSpPr>
        <p:spPr>
          <a:xfrm>
            <a:off x="689495" y="1430944"/>
            <a:ext cx="895793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extBox 42"/>
          <p:cNvSpPr txBox="1"/>
          <p:nvPr/>
        </p:nvSpPr>
        <p:spPr>
          <a:xfrm>
            <a:off x="608050" y="846070"/>
            <a:ext cx="1447191" cy="646331"/>
          </a:xfrm>
          <a:prstGeom prst="rect">
            <a:avLst/>
          </a:prstGeom>
          <a:noFill/>
        </p:spPr>
        <p:txBody>
          <a:bodyPr wrap="none" rtlCol="0">
            <a:spAutoFit/>
          </a:bodyPr>
          <a:lstStyle/>
          <a:p>
            <a:r>
              <a:rPr lang="en-AU" b="1" dirty="0" smtClean="0"/>
              <a:t>COMPLEXITY</a:t>
            </a:r>
          </a:p>
          <a:p>
            <a:r>
              <a:rPr lang="en-AU" b="1" dirty="0" smtClean="0"/>
              <a:t>OF PROBLEM</a:t>
            </a:r>
            <a:endParaRPr lang="en-AU" b="1" dirty="0"/>
          </a:p>
        </p:txBody>
      </p:sp>
      <p:sp>
        <p:nvSpPr>
          <p:cNvPr id="15" name="TextBox 43"/>
          <p:cNvSpPr txBox="1"/>
          <p:nvPr/>
        </p:nvSpPr>
        <p:spPr>
          <a:xfrm>
            <a:off x="4049962" y="960753"/>
            <a:ext cx="1967846" cy="369332"/>
          </a:xfrm>
          <a:prstGeom prst="rect">
            <a:avLst/>
          </a:prstGeom>
          <a:noFill/>
        </p:spPr>
        <p:txBody>
          <a:bodyPr wrap="none" rtlCol="0">
            <a:spAutoFit/>
          </a:bodyPr>
          <a:lstStyle/>
          <a:p>
            <a:r>
              <a:rPr lang="en-AU" b="1" dirty="0" smtClean="0"/>
              <a:t>DESIGN OUTCOME</a:t>
            </a:r>
          </a:p>
        </p:txBody>
      </p:sp>
      <p:sp>
        <p:nvSpPr>
          <p:cNvPr id="16" name="TextBox 44"/>
          <p:cNvSpPr txBox="1"/>
          <p:nvPr/>
        </p:nvSpPr>
        <p:spPr>
          <a:xfrm>
            <a:off x="7416020" y="810679"/>
            <a:ext cx="2252796" cy="646331"/>
          </a:xfrm>
          <a:prstGeom prst="rect">
            <a:avLst/>
          </a:prstGeom>
          <a:noFill/>
        </p:spPr>
        <p:txBody>
          <a:bodyPr wrap="none" rtlCol="0">
            <a:spAutoFit/>
          </a:bodyPr>
          <a:lstStyle/>
          <a:p>
            <a:r>
              <a:rPr lang="en-AU" b="1" dirty="0" smtClean="0"/>
              <a:t>COMMONLY USED</a:t>
            </a:r>
          </a:p>
          <a:p>
            <a:r>
              <a:rPr lang="en-AU" b="1" dirty="0" smtClean="0"/>
              <a:t>DESIGN APPROACHES</a:t>
            </a:r>
          </a:p>
        </p:txBody>
      </p:sp>
      <p:cxnSp>
        <p:nvCxnSpPr>
          <p:cNvPr id="18" name="Straight Connector 45"/>
          <p:cNvCxnSpPr/>
          <p:nvPr/>
        </p:nvCxnSpPr>
        <p:spPr>
          <a:xfrm flipV="1">
            <a:off x="608050" y="1576552"/>
            <a:ext cx="0" cy="4624551"/>
          </a:xfrm>
          <a:prstGeom prst="line">
            <a:avLst/>
          </a:prstGeom>
          <a:ln w="12700">
            <a:solidFill>
              <a:schemeClr val="tx1"/>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1" name="TextBox 46"/>
          <p:cNvSpPr txBox="1"/>
          <p:nvPr/>
        </p:nvSpPr>
        <p:spPr>
          <a:xfrm>
            <a:off x="689495" y="1524002"/>
            <a:ext cx="2310697" cy="830997"/>
          </a:xfrm>
          <a:prstGeom prst="rect">
            <a:avLst/>
          </a:prstGeom>
          <a:noFill/>
        </p:spPr>
        <p:txBody>
          <a:bodyPr wrap="none" rtlCol="0">
            <a:spAutoFit/>
          </a:bodyPr>
          <a:lstStyle/>
          <a:p>
            <a:r>
              <a:rPr lang="en-AU" sz="1600" dirty="0" smtClean="0"/>
              <a:t>Abstract problem</a:t>
            </a:r>
          </a:p>
          <a:p>
            <a:r>
              <a:rPr lang="en-AU" sz="1600" dirty="0" smtClean="0"/>
              <a:t>Diversity of skills</a:t>
            </a:r>
          </a:p>
          <a:p>
            <a:r>
              <a:rPr lang="en-AU" sz="1600" dirty="0" smtClean="0"/>
              <a:t>Interdependent elements</a:t>
            </a:r>
          </a:p>
        </p:txBody>
      </p:sp>
      <p:sp>
        <p:nvSpPr>
          <p:cNvPr id="22" name="TextBox 47"/>
          <p:cNvSpPr txBox="1"/>
          <p:nvPr/>
        </p:nvSpPr>
        <p:spPr>
          <a:xfrm>
            <a:off x="658711" y="5370106"/>
            <a:ext cx="1688604" cy="830997"/>
          </a:xfrm>
          <a:prstGeom prst="rect">
            <a:avLst/>
          </a:prstGeom>
          <a:noFill/>
        </p:spPr>
        <p:txBody>
          <a:bodyPr wrap="none" rtlCol="0">
            <a:spAutoFit/>
          </a:bodyPr>
          <a:lstStyle/>
          <a:p>
            <a:r>
              <a:rPr lang="en-AU" sz="1600" dirty="0" smtClean="0"/>
              <a:t>Concrete problem</a:t>
            </a:r>
          </a:p>
          <a:p>
            <a:r>
              <a:rPr lang="en-AU" sz="1600" dirty="0" smtClean="0"/>
              <a:t>Specific skills</a:t>
            </a:r>
          </a:p>
          <a:p>
            <a:r>
              <a:rPr lang="en-AU" sz="1600" dirty="0" smtClean="0"/>
              <a:t>Discrete elements</a:t>
            </a:r>
          </a:p>
        </p:txBody>
      </p:sp>
      <p:sp>
        <p:nvSpPr>
          <p:cNvPr id="23" name="TextBox 48"/>
          <p:cNvSpPr txBox="1"/>
          <p:nvPr/>
        </p:nvSpPr>
        <p:spPr>
          <a:xfrm>
            <a:off x="7412170" y="1524002"/>
            <a:ext cx="2629374" cy="830997"/>
          </a:xfrm>
          <a:prstGeom prst="rect">
            <a:avLst/>
          </a:prstGeom>
          <a:noFill/>
        </p:spPr>
        <p:txBody>
          <a:bodyPr wrap="none" rtlCol="0">
            <a:spAutoFit/>
          </a:bodyPr>
          <a:lstStyle/>
          <a:p>
            <a:r>
              <a:rPr lang="en-AU" sz="1600" dirty="0" smtClean="0"/>
              <a:t>Policy design</a:t>
            </a:r>
          </a:p>
          <a:p>
            <a:r>
              <a:rPr lang="en-AU" sz="1600" dirty="0" smtClean="0"/>
              <a:t>System design</a:t>
            </a:r>
          </a:p>
          <a:p>
            <a:r>
              <a:rPr lang="en-AU" sz="1600" dirty="0" smtClean="0"/>
              <a:t>Environment &amp; infrastructure</a:t>
            </a:r>
          </a:p>
        </p:txBody>
      </p:sp>
      <p:cxnSp>
        <p:nvCxnSpPr>
          <p:cNvPr id="25" name="Straight Connector 49"/>
          <p:cNvCxnSpPr>
            <a:stCxn id="5" idx="0"/>
          </p:cNvCxnSpPr>
          <p:nvPr/>
        </p:nvCxnSpPr>
        <p:spPr>
          <a:xfrm>
            <a:off x="4874018" y="2601220"/>
            <a:ext cx="477341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7" name="TextBox 50"/>
          <p:cNvSpPr txBox="1"/>
          <p:nvPr/>
        </p:nvSpPr>
        <p:spPr>
          <a:xfrm>
            <a:off x="7412170" y="2647311"/>
            <a:ext cx="2421240" cy="1077218"/>
          </a:xfrm>
          <a:prstGeom prst="rect">
            <a:avLst/>
          </a:prstGeom>
          <a:noFill/>
        </p:spPr>
        <p:txBody>
          <a:bodyPr wrap="none" rtlCol="0">
            <a:spAutoFit/>
          </a:bodyPr>
          <a:lstStyle/>
          <a:p>
            <a:r>
              <a:rPr lang="en-AU" sz="1600" dirty="0" smtClean="0"/>
              <a:t>Service design</a:t>
            </a:r>
          </a:p>
          <a:p>
            <a:r>
              <a:rPr lang="en-AU" sz="1600" dirty="0" smtClean="0"/>
              <a:t>CX &amp; UX design</a:t>
            </a:r>
          </a:p>
          <a:p>
            <a:r>
              <a:rPr lang="en-AU" sz="1600" dirty="0" smtClean="0"/>
              <a:t>Interaction &amp; digital design</a:t>
            </a:r>
          </a:p>
          <a:p>
            <a:r>
              <a:rPr lang="en-AU" sz="1600" dirty="0" smtClean="0"/>
              <a:t>Process design</a:t>
            </a:r>
            <a:endParaRPr lang="en-AU" sz="1600" dirty="0"/>
          </a:p>
        </p:txBody>
      </p:sp>
      <p:cxnSp>
        <p:nvCxnSpPr>
          <p:cNvPr id="28" name="Straight Connector 51"/>
          <p:cNvCxnSpPr/>
          <p:nvPr/>
        </p:nvCxnSpPr>
        <p:spPr>
          <a:xfrm>
            <a:off x="4811642" y="3743675"/>
            <a:ext cx="493853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TextBox 52"/>
          <p:cNvSpPr txBox="1"/>
          <p:nvPr/>
        </p:nvSpPr>
        <p:spPr>
          <a:xfrm>
            <a:off x="7412170" y="3770908"/>
            <a:ext cx="1710148" cy="1077218"/>
          </a:xfrm>
          <a:prstGeom prst="rect">
            <a:avLst/>
          </a:prstGeom>
          <a:noFill/>
        </p:spPr>
        <p:txBody>
          <a:bodyPr wrap="none" rtlCol="0">
            <a:spAutoFit/>
          </a:bodyPr>
          <a:lstStyle/>
          <a:p>
            <a:r>
              <a:rPr lang="en-AU" sz="1600" dirty="0" smtClean="0"/>
              <a:t>Product design</a:t>
            </a:r>
          </a:p>
          <a:p>
            <a:r>
              <a:rPr lang="en-AU" sz="1600" dirty="0" smtClean="0"/>
              <a:t>Architecture</a:t>
            </a:r>
          </a:p>
          <a:p>
            <a:r>
              <a:rPr lang="en-AU" sz="1600" dirty="0" smtClean="0"/>
              <a:t>CX &amp; UX design</a:t>
            </a:r>
          </a:p>
          <a:p>
            <a:r>
              <a:rPr lang="en-AU" sz="1600" dirty="0" smtClean="0"/>
              <a:t>Technology design</a:t>
            </a:r>
            <a:endParaRPr lang="en-AU" sz="1600" dirty="0"/>
          </a:p>
        </p:txBody>
      </p:sp>
      <p:cxnSp>
        <p:nvCxnSpPr>
          <p:cNvPr id="30" name="Straight Connector 53"/>
          <p:cNvCxnSpPr/>
          <p:nvPr/>
        </p:nvCxnSpPr>
        <p:spPr>
          <a:xfrm>
            <a:off x="4811642" y="5007879"/>
            <a:ext cx="5010452"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1" name="TextBox 54"/>
          <p:cNvSpPr txBox="1"/>
          <p:nvPr/>
        </p:nvSpPr>
        <p:spPr>
          <a:xfrm>
            <a:off x="7412170" y="5103397"/>
            <a:ext cx="1759392" cy="830997"/>
          </a:xfrm>
          <a:prstGeom prst="rect">
            <a:avLst/>
          </a:prstGeom>
          <a:noFill/>
        </p:spPr>
        <p:txBody>
          <a:bodyPr wrap="none" rtlCol="0">
            <a:spAutoFit/>
          </a:bodyPr>
          <a:lstStyle/>
          <a:p>
            <a:r>
              <a:rPr lang="en-AU" sz="1600" dirty="0" smtClean="0"/>
              <a:t>Information design</a:t>
            </a:r>
          </a:p>
          <a:p>
            <a:r>
              <a:rPr lang="en-AU" sz="1600" dirty="0" smtClean="0"/>
              <a:t>Graphic design</a:t>
            </a:r>
          </a:p>
          <a:p>
            <a:r>
              <a:rPr lang="en-AU" sz="1600" dirty="0" smtClean="0"/>
              <a:t>Visual design</a:t>
            </a:r>
            <a:endParaRPr lang="en-AU" sz="1600" dirty="0"/>
          </a:p>
        </p:txBody>
      </p:sp>
      <p:sp>
        <p:nvSpPr>
          <p:cNvPr id="20" name="Rectangle 55"/>
          <p:cNvSpPr/>
          <p:nvPr/>
        </p:nvSpPr>
        <p:spPr>
          <a:xfrm>
            <a:off x="10143785" y="1330085"/>
            <a:ext cx="1942929" cy="1754326"/>
          </a:xfrm>
          <a:prstGeom prst="rect">
            <a:avLst/>
          </a:prstGeom>
        </p:spPr>
        <p:txBody>
          <a:bodyPr wrap="square">
            <a:spAutoFit/>
          </a:bodyPr>
          <a:lstStyle/>
          <a:p>
            <a:pPr marL="285750" indent="-285750">
              <a:buFont typeface="Arial" panose="020B0604020202020204" pitchFamily="34" charset="0"/>
              <a:buChar char="•"/>
            </a:pPr>
            <a:r>
              <a:rPr lang="en-US" dirty="0">
                <a:cs typeface="Chalkduster"/>
              </a:rPr>
              <a:t>Behavioral economics</a:t>
            </a:r>
          </a:p>
          <a:p>
            <a:pPr marL="285750" indent="-285750">
              <a:buFont typeface="Arial" panose="020B0604020202020204" pitchFamily="34" charset="0"/>
              <a:buChar char="•"/>
            </a:pPr>
            <a:r>
              <a:rPr lang="en-US" dirty="0">
                <a:cs typeface="Chalkduster"/>
              </a:rPr>
              <a:t>Data analytics</a:t>
            </a:r>
          </a:p>
          <a:p>
            <a:pPr marL="285750" indent="-285750">
              <a:buFont typeface="Arial" panose="020B0604020202020204" pitchFamily="34" charset="0"/>
              <a:buChar char="•"/>
            </a:pPr>
            <a:r>
              <a:rPr lang="en-US" dirty="0" err="1" smtClean="0">
                <a:cs typeface="Chalkduster"/>
              </a:rPr>
              <a:t>Foresighting</a:t>
            </a:r>
            <a:endParaRPr lang="en-US" dirty="0" smtClean="0">
              <a:cs typeface="Chalkduster"/>
            </a:endParaRPr>
          </a:p>
          <a:p>
            <a:pPr marL="285750" indent="-285750">
              <a:buFont typeface="Arial" panose="020B0604020202020204" pitchFamily="34" charset="0"/>
              <a:buChar char="•"/>
            </a:pPr>
            <a:r>
              <a:rPr lang="en-US" dirty="0" smtClean="0">
                <a:cs typeface="Chalkduster"/>
              </a:rPr>
              <a:t>Speculative design</a:t>
            </a:r>
            <a:endParaRPr lang="en-US" dirty="0">
              <a:cs typeface="Chalkduster"/>
            </a:endParaRPr>
          </a:p>
        </p:txBody>
      </p:sp>
      <p:cxnSp>
        <p:nvCxnSpPr>
          <p:cNvPr id="26" name="Straight Connector 56"/>
          <p:cNvCxnSpPr/>
          <p:nvPr/>
        </p:nvCxnSpPr>
        <p:spPr>
          <a:xfrm>
            <a:off x="9976189" y="1430944"/>
            <a:ext cx="0" cy="477015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430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An example interview structure</a:t>
            </a:r>
            <a:endParaRPr lang="en-AU" b="1" dirty="0"/>
          </a:p>
        </p:txBody>
      </p:sp>
      <p:sp>
        <p:nvSpPr>
          <p:cNvPr id="5" name="TextBox 4"/>
          <p:cNvSpPr txBox="1"/>
          <p:nvPr/>
        </p:nvSpPr>
        <p:spPr>
          <a:xfrm>
            <a:off x="3153914" y="2101941"/>
            <a:ext cx="4713250" cy="646331"/>
          </a:xfrm>
          <a:prstGeom prst="rect">
            <a:avLst/>
          </a:prstGeom>
          <a:noFill/>
        </p:spPr>
        <p:txBody>
          <a:bodyPr wrap="square" rtlCol="0">
            <a:spAutoFit/>
          </a:bodyPr>
          <a:lstStyle/>
          <a:p>
            <a:r>
              <a:rPr lang="en-AU" b="1" dirty="0" smtClean="0"/>
              <a:t>Warm up</a:t>
            </a:r>
          </a:p>
          <a:p>
            <a:r>
              <a:rPr lang="en-AU" dirty="0" smtClean="0"/>
              <a:t>Tell me about yourself</a:t>
            </a:r>
            <a:endParaRPr lang="en-AU" dirty="0"/>
          </a:p>
        </p:txBody>
      </p:sp>
      <p:sp>
        <p:nvSpPr>
          <p:cNvPr id="6" name="TextBox 5"/>
          <p:cNvSpPr txBox="1"/>
          <p:nvPr/>
        </p:nvSpPr>
        <p:spPr>
          <a:xfrm>
            <a:off x="3153914" y="2846802"/>
            <a:ext cx="4713250" cy="646331"/>
          </a:xfrm>
          <a:prstGeom prst="rect">
            <a:avLst/>
          </a:prstGeom>
          <a:noFill/>
        </p:spPr>
        <p:txBody>
          <a:bodyPr wrap="square" rtlCol="0">
            <a:spAutoFit/>
          </a:bodyPr>
          <a:lstStyle/>
          <a:p>
            <a:r>
              <a:rPr lang="en-AU" b="1" dirty="0" smtClean="0"/>
              <a:t>General experience</a:t>
            </a:r>
          </a:p>
          <a:p>
            <a:r>
              <a:rPr lang="en-AU" dirty="0" smtClean="0"/>
              <a:t>Can you tell me about your experience with X?</a:t>
            </a:r>
            <a:endParaRPr lang="en-AU" dirty="0"/>
          </a:p>
        </p:txBody>
      </p:sp>
      <p:sp>
        <p:nvSpPr>
          <p:cNvPr id="7" name="TextBox 6"/>
          <p:cNvSpPr txBox="1"/>
          <p:nvPr/>
        </p:nvSpPr>
        <p:spPr>
          <a:xfrm>
            <a:off x="3153913" y="3686138"/>
            <a:ext cx="8176267" cy="646331"/>
          </a:xfrm>
          <a:prstGeom prst="rect">
            <a:avLst/>
          </a:prstGeom>
          <a:noFill/>
        </p:spPr>
        <p:txBody>
          <a:bodyPr wrap="square" rtlCol="0">
            <a:spAutoFit/>
          </a:bodyPr>
          <a:lstStyle/>
          <a:p>
            <a:r>
              <a:rPr lang="en-AU" b="1" dirty="0" smtClean="0"/>
              <a:t>Narrative story telling (specific)</a:t>
            </a:r>
          </a:p>
          <a:p>
            <a:r>
              <a:rPr lang="en-AU" dirty="0" smtClean="0"/>
              <a:t>Can you tell me about a time when…What were you thinking, feeling, doing?</a:t>
            </a:r>
            <a:endParaRPr lang="en-AU" dirty="0"/>
          </a:p>
        </p:txBody>
      </p:sp>
      <p:sp>
        <p:nvSpPr>
          <p:cNvPr id="8" name="TextBox 7"/>
          <p:cNvSpPr txBox="1"/>
          <p:nvPr/>
        </p:nvSpPr>
        <p:spPr>
          <a:xfrm>
            <a:off x="3153914" y="4421289"/>
            <a:ext cx="6411262" cy="646331"/>
          </a:xfrm>
          <a:prstGeom prst="rect">
            <a:avLst/>
          </a:prstGeom>
          <a:noFill/>
        </p:spPr>
        <p:txBody>
          <a:bodyPr wrap="square" rtlCol="0">
            <a:spAutoFit/>
          </a:bodyPr>
          <a:lstStyle/>
          <a:p>
            <a:r>
              <a:rPr lang="en-AU" b="1" dirty="0" smtClean="0"/>
              <a:t>Reflective</a:t>
            </a:r>
          </a:p>
          <a:p>
            <a:r>
              <a:rPr lang="en-AU" dirty="0" smtClean="0"/>
              <a:t>What do you see as the biggest barrier / challenge?</a:t>
            </a:r>
            <a:endParaRPr lang="en-AU" dirty="0"/>
          </a:p>
        </p:txBody>
      </p:sp>
      <p:sp>
        <p:nvSpPr>
          <p:cNvPr id="9" name="TextBox 8"/>
          <p:cNvSpPr txBox="1"/>
          <p:nvPr/>
        </p:nvSpPr>
        <p:spPr>
          <a:xfrm>
            <a:off x="3153914" y="5117698"/>
            <a:ext cx="6102918" cy="646331"/>
          </a:xfrm>
          <a:prstGeom prst="rect">
            <a:avLst/>
          </a:prstGeom>
          <a:noFill/>
        </p:spPr>
        <p:txBody>
          <a:bodyPr wrap="square" rtlCol="0">
            <a:spAutoFit/>
          </a:bodyPr>
          <a:lstStyle/>
          <a:p>
            <a:r>
              <a:rPr lang="en-AU" b="1" dirty="0" smtClean="0"/>
              <a:t>Magic wand</a:t>
            </a:r>
          </a:p>
          <a:p>
            <a:r>
              <a:rPr lang="en-AU" dirty="0" smtClean="0"/>
              <a:t>If we could only do one thing, what could we do?</a:t>
            </a:r>
            <a:endParaRPr lang="en-AU" dirty="0"/>
          </a:p>
        </p:txBody>
      </p:sp>
      <p:sp>
        <p:nvSpPr>
          <p:cNvPr id="10" name="TextBox 9"/>
          <p:cNvSpPr txBox="1"/>
          <p:nvPr/>
        </p:nvSpPr>
        <p:spPr>
          <a:xfrm>
            <a:off x="3153914" y="5874655"/>
            <a:ext cx="4713250" cy="646331"/>
          </a:xfrm>
          <a:prstGeom prst="rect">
            <a:avLst/>
          </a:prstGeom>
          <a:noFill/>
        </p:spPr>
        <p:txBody>
          <a:bodyPr wrap="square" rtlCol="0">
            <a:spAutoFit/>
          </a:bodyPr>
          <a:lstStyle/>
          <a:p>
            <a:r>
              <a:rPr lang="en-AU" b="1" dirty="0" smtClean="0"/>
              <a:t>Close</a:t>
            </a:r>
          </a:p>
          <a:p>
            <a:r>
              <a:rPr lang="en-AU" dirty="0" smtClean="0"/>
              <a:t>Thank you very much!</a:t>
            </a:r>
            <a:endParaRPr lang="en-AU" dirty="0"/>
          </a:p>
        </p:txBody>
      </p:sp>
      <p:sp>
        <p:nvSpPr>
          <p:cNvPr id="11" name="TextBox 10"/>
          <p:cNvSpPr txBox="1"/>
          <p:nvPr/>
        </p:nvSpPr>
        <p:spPr>
          <a:xfrm>
            <a:off x="3153914" y="1159310"/>
            <a:ext cx="8388918" cy="923330"/>
          </a:xfrm>
          <a:prstGeom prst="rect">
            <a:avLst/>
          </a:prstGeom>
          <a:noFill/>
        </p:spPr>
        <p:txBody>
          <a:bodyPr wrap="square" rtlCol="0">
            <a:spAutoFit/>
          </a:bodyPr>
          <a:lstStyle/>
          <a:p>
            <a:r>
              <a:rPr lang="en-AU" b="1" dirty="0"/>
              <a:t>Introduction and rapport building</a:t>
            </a:r>
          </a:p>
          <a:p>
            <a:r>
              <a:rPr lang="en-AU" dirty="0"/>
              <a:t>Welcome! My name is X. We’re here today to talk to you about</a:t>
            </a:r>
            <a:r>
              <a:rPr lang="en-AU" dirty="0" smtClean="0"/>
              <a:t>…</a:t>
            </a:r>
            <a:br>
              <a:rPr lang="en-AU" dirty="0" smtClean="0"/>
            </a:br>
            <a:r>
              <a:rPr lang="en-AU" dirty="0" smtClean="0"/>
              <a:t>(</a:t>
            </a:r>
            <a:r>
              <a:rPr lang="en-AU" i="1" dirty="0"/>
              <a:t>ask them to sign consent form</a:t>
            </a:r>
            <a:r>
              <a:rPr lang="en-AU" dirty="0"/>
              <a:t>) </a:t>
            </a:r>
          </a:p>
        </p:txBody>
      </p:sp>
      <p:cxnSp>
        <p:nvCxnSpPr>
          <p:cNvPr id="12" name="Straight Arrow Connector 11"/>
          <p:cNvCxnSpPr/>
          <p:nvPr/>
        </p:nvCxnSpPr>
        <p:spPr>
          <a:xfrm>
            <a:off x="3815555" y="2036387"/>
            <a:ext cx="0" cy="18000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815555" y="2715724"/>
            <a:ext cx="0" cy="18000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3815555" y="3467552"/>
            <a:ext cx="0" cy="18000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815555" y="4315123"/>
            <a:ext cx="0" cy="18000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815555" y="5027698"/>
            <a:ext cx="0" cy="18000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815555" y="5734743"/>
            <a:ext cx="0" cy="18000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pic>
        <p:nvPicPr>
          <p:cNvPr id="18" name="Shape 145" descr="man-4.png"/>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677359" y="1291502"/>
            <a:ext cx="2033945" cy="2033945"/>
          </a:xfrm>
          <a:prstGeom prst="rect">
            <a:avLst/>
          </a:prstGeom>
          <a:noFill/>
          <a:ln>
            <a:noFill/>
          </a:ln>
        </p:spPr>
      </p:pic>
      <p:pic>
        <p:nvPicPr>
          <p:cNvPr id="19" name="Shape 151" descr="microphone (1).png"/>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186867" y="2122979"/>
            <a:ext cx="837365" cy="837365"/>
          </a:xfrm>
          <a:prstGeom prst="rect">
            <a:avLst/>
          </a:prstGeom>
          <a:noFill/>
          <a:ln>
            <a:noFill/>
          </a:ln>
        </p:spPr>
      </p:pic>
    </p:spTree>
    <p:extLst>
      <p:ext uri="{BB962C8B-B14F-4D97-AF65-F5344CB8AC3E}">
        <p14:creationId xmlns:p14="http://schemas.microsoft.com/office/powerpoint/2010/main" val="11639151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Activity – </a:t>
            </a:r>
            <a:r>
              <a:rPr lang="en-AU" b="1" dirty="0" smtClean="0"/>
              <a:t>Re-expression</a:t>
            </a:r>
            <a:endParaRPr lang="en-AU" b="1" dirty="0"/>
          </a:p>
        </p:txBody>
      </p:sp>
      <p:sp>
        <p:nvSpPr>
          <p:cNvPr id="14" name="Text Placeholder 13"/>
          <p:cNvSpPr>
            <a:spLocks noGrp="1"/>
          </p:cNvSpPr>
          <p:nvPr>
            <p:ph type="body" sz="quarter" idx="11"/>
          </p:nvPr>
        </p:nvSpPr>
        <p:spPr>
          <a:xfrm>
            <a:off x="2408049" y="1854062"/>
            <a:ext cx="4639470" cy="473177"/>
          </a:xfrm>
        </p:spPr>
        <p:txBody>
          <a:bodyPr>
            <a:normAutofit/>
          </a:bodyPr>
          <a:lstStyle/>
          <a:p>
            <a:pPr marL="0" indent="0">
              <a:buNone/>
            </a:pPr>
            <a:r>
              <a:rPr lang="en-AU" sz="2000" dirty="0" smtClean="0">
                <a:latin typeface="+mn-lt"/>
              </a:rPr>
              <a:t>Engaging in a risk culture</a:t>
            </a:r>
            <a:endParaRPr lang="en-AU" sz="2000" dirty="0">
              <a:latin typeface="+mn-lt"/>
            </a:endParaRPr>
          </a:p>
        </p:txBody>
      </p:sp>
      <p:sp>
        <p:nvSpPr>
          <p:cNvPr id="4" name="Content Placeholder 3"/>
          <p:cNvSpPr>
            <a:spLocks noGrp="1"/>
          </p:cNvSpPr>
          <p:nvPr>
            <p:ph type="body" sz="quarter" idx="12"/>
          </p:nvPr>
        </p:nvSpPr>
        <p:spPr>
          <a:xfrm>
            <a:off x="7675810" y="1789162"/>
            <a:ext cx="3858965" cy="511277"/>
          </a:xfrm>
        </p:spPr>
        <p:txBody>
          <a:bodyPr>
            <a:normAutofit/>
          </a:bodyPr>
          <a:lstStyle/>
          <a:p>
            <a:pPr marL="0" indent="0">
              <a:buNone/>
            </a:pPr>
            <a:r>
              <a:rPr lang="en-AU" sz="2000" dirty="0" smtClean="0">
                <a:latin typeface="+mn-lt"/>
              </a:rPr>
              <a:t>Building skills for the future</a:t>
            </a:r>
            <a:endParaRPr lang="en-AU" sz="2000" dirty="0">
              <a:latin typeface="+mn-lt"/>
            </a:endParaRPr>
          </a:p>
        </p:txBody>
      </p:sp>
      <p:sp>
        <p:nvSpPr>
          <p:cNvPr id="9" name="TextBox 8"/>
          <p:cNvSpPr txBox="1"/>
          <p:nvPr/>
        </p:nvSpPr>
        <p:spPr>
          <a:xfrm>
            <a:off x="10386465" y="-628880"/>
            <a:ext cx="1816100" cy="369332"/>
          </a:xfrm>
          <a:prstGeom prst="rect">
            <a:avLst/>
          </a:prstGeom>
          <a:noFill/>
          <a:ln>
            <a:solidFill>
              <a:srgbClr val="FF0000"/>
            </a:solidFill>
          </a:ln>
        </p:spPr>
        <p:txBody>
          <a:bodyPr wrap="square" rtlCol="0">
            <a:spAutoFit/>
          </a:bodyPr>
          <a:lstStyle/>
          <a:p>
            <a:r>
              <a:rPr lang="en-AU" dirty="0" smtClean="0">
                <a:solidFill>
                  <a:prstClr val="black"/>
                </a:solidFill>
              </a:rPr>
              <a:t>Activity slide</a:t>
            </a:r>
            <a:endParaRPr lang="en-AU" dirty="0">
              <a:solidFill>
                <a:prstClr val="black"/>
              </a:solidFill>
            </a:endParaRPr>
          </a:p>
        </p:txBody>
      </p:sp>
      <p:pic>
        <p:nvPicPr>
          <p:cNvPr id="1026" name="Picture 2" descr="Spider-Man leaning on concrete brick while reading boo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8049" y="2327239"/>
            <a:ext cx="5193697" cy="346419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5810" y="2333234"/>
            <a:ext cx="4440644" cy="3458201"/>
          </a:xfrm>
          <a:prstGeom prst="rect">
            <a:avLst/>
          </a:prstGeom>
        </p:spPr>
      </p:pic>
    </p:spTree>
    <p:extLst>
      <p:ext uri="{BB962C8B-B14F-4D97-AF65-F5344CB8AC3E}">
        <p14:creationId xmlns:p14="http://schemas.microsoft.com/office/powerpoint/2010/main" val="369734231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How to do a great discovery interview</a:t>
            </a:r>
            <a:endParaRPr lang="en-AU" b="1" dirty="0"/>
          </a:p>
        </p:txBody>
      </p:sp>
      <p:sp>
        <p:nvSpPr>
          <p:cNvPr id="5" name="Text Placeholder 4"/>
          <p:cNvSpPr>
            <a:spLocks noGrp="1"/>
          </p:cNvSpPr>
          <p:nvPr>
            <p:ph type="body" sz="quarter" idx="11"/>
          </p:nvPr>
        </p:nvSpPr>
        <p:spPr/>
        <p:txBody>
          <a:bodyPr>
            <a:noAutofit/>
          </a:bodyPr>
          <a:lstStyle/>
          <a:p>
            <a:pPr>
              <a:spcBef>
                <a:spcPts val="300"/>
              </a:spcBef>
              <a:spcAft>
                <a:spcPts val="1200"/>
              </a:spcAft>
            </a:pPr>
            <a:r>
              <a:rPr lang="en-AU" sz="2400" b="1" dirty="0" smtClean="0">
                <a:latin typeface="+mn-lt"/>
              </a:rPr>
              <a:t>Tell me about a time when…</a:t>
            </a:r>
          </a:p>
          <a:p>
            <a:pPr>
              <a:spcBef>
                <a:spcPts val="300"/>
              </a:spcBef>
              <a:spcAft>
                <a:spcPts val="1200"/>
              </a:spcAft>
            </a:pPr>
            <a:r>
              <a:rPr lang="en-AU" sz="2400" dirty="0" smtClean="0">
                <a:solidFill>
                  <a:schemeClr val="bg1">
                    <a:lumMod val="65000"/>
                  </a:schemeClr>
                </a:solidFill>
                <a:latin typeface="+mn-lt"/>
              </a:rPr>
              <a:t>The five Whys</a:t>
            </a:r>
          </a:p>
          <a:p>
            <a:pPr>
              <a:spcBef>
                <a:spcPts val="300"/>
              </a:spcBef>
              <a:spcAft>
                <a:spcPts val="1200"/>
              </a:spcAft>
            </a:pPr>
            <a:r>
              <a:rPr lang="en-AU" sz="2400" dirty="0" smtClean="0">
                <a:solidFill>
                  <a:schemeClr val="bg1">
                    <a:lumMod val="65000"/>
                  </a:schemeClr>
                </a:solidFill>
                <a:latin typeface="+mn-lt"/>
              </a:rPr>
              <a:t>Ask naïve questions</a:t>
            </a:r>
          </a:p>
          <a:p>
            <a:pPr>
              <a:spcBef>
                <a:spcPts val="300"/>
              </a:spcBef>
              <a:spcAft>
                <a:spcPts val="1200"/>
              </a:spcAft>
            </a:pPr>
            <a:r>
              <a:rPr lang="en-AU" sz="2400" dirty="0" smtClean="0">
                <a:solidFill>
                  <a:schemeClr val="bg1">
                    <a:lumMod val="65000"/>
                  </a:schemeClr>
                </a:solidFill>
                <a:latin typeface="+mn-lt"/>
              </a:rPr>
              <a:t>Stay unbiased</a:t>
            </a:r>
          </a:p>
          <a:p>
            <a:pPr>
              <a:spcBef>
                <a:spcPts val="300"/>
              </a:spcBef>
              <a:spcAft>
                <a:spcPts val="1200"/>
              </a:spcAft>
            </a:pPr>
            <a:r>
              <a:rPr lang="en-AU" sz="2400" dirty="0" smtClean="0">
                <a:solidFill>
                  <a:schemeClr val="bg1">
                    <a:lumMod val="65000"/>
                  </a:schemeClr>
                </a:solidFill>
              </a:rPr>
              <a:t>Manage the flow</a:t>
            </a:r>
            <a:endParaRPr lang="en-AU" sz="2400" dirty="0">
              <a:solidFill>
                <a:schemeClr val="bg1">
                  <a:lumMod val="65000"/>
                </a:schemeClr>
              </a:solidFill>
            </a:endParaRPr>
          </a:p>
          <a:p>
            <a:pPr>
              <a:spcBef>
                <a:spcPts val="300"/>
              </a:spcBef>
              <a:spcAft>
                <a:spcPts val="1200"/>
              </a:spcAft>
            </a:pPr>
            <a:r>
              <a:rPr lang="en-AU" sz="2400" dirty="0" smtClean="0">
                <a:solidFill>
                  <a:schemeClr val="bg1">
                    <a:lumMod val="65000"/>
                  </a:schemeClr>
                </a:solidFill>
                <a:latin typeface="+mn-lt"/>
              </a:rPr>
              <a:t>Validate</a:t>
            </a:r>
            <a:endParaRPr lang="en-AU" sz="2400" dirty="0">
              <a:solidFill>
                <a:schemeClr val="bg1">
                  <a:lumMod val="65000"/>
                </a:schemeClr>
              </a:solidFill>
              <a:latin typeface="+mn-lt"/>
            </a:endParaRPr>
          </a:p>
        </p:txBody>
      </p:sp>
    </p:spTree>
    <p:extLst>
      <p:ext uri="{BB962C8B-B14F-4D97-AF65-F5344CB8AC3E}">
        <p14:creationId xmlns:p14="http://schemas.microsoft.com/office/powerpoint/2010/main" val="393265150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Storytelling prompt </a:t>
            </a:r>
            <a:endParaRPr lang="en-AU" b="1" dirty="0"/>
          </a:p>
        </p:txBody>
      </p:sp>
      <p:sp>
        <p:nvSpPr>
          <p:cNvPr id="5" name="Text Placeholder 4"/>
          <p:cNvSpPr>
            <a:spLocks noGrp="1"/>
          </p:cNvSpPr>
          <p:nvPr>
            <p:ph type="body" sz="quarter" idx="14"/>
          </p:nvPr>
        </p:nvSpPr>
        <p:spPr>
          <a:xfrm>
            <a:off x="646113" y="1327462"/>
            <a:ext cx="10667346" cy="3894137"/>
          </a:xfrm>
        </p:spPr>
        <p:txBody>
          <a:bodyPr>
            <a:normAutofit/>
          </a:bodyPr>
          <a:lstStyle/>
          <a:p>
            <a:r>
              <a:rPr lang="en-US" sz="2000" dirty="0" smtClean="0">
                <a:latin typeface="+mn-lt"/>
              </a:rPr>
              <a:t>To help your participant tell their story it can be useful to as a prompt to help them walk you through their experience</a:t>
            </a:r>
          </a:p>
          <a:p>
            <a:r>
              <a:rPr lang="en-US" sz="2000" dirty="0" smtClean="0">
                <a:latin typeface="+mn-lt"/>
              </a:rPr>
              <a:t>These are not always linear so you can adapt as needed, but it helps to have a guide to start with </a:t>
            </a:r>
            <a:endParaRPr lang="en-AU" sz="2000" dirty="0" smtClean="0">
              <a:latin typeface="+mn-lt"/>
            </a:endParaRPr>
          </a:p>
        </p:txBody>
      </p:sp>
      <p:grpSp>
        <p:nvGrpSpPr>
          <p:cNvPr id="4" name="Group 3"/>
          <p:cNvGrpSpPr/>
          <p:nvPr/>
        </p:nvGrpSpPr>
        <p:grpSpPr>
          <a:xfrm>
            <a:off x="3098074" y="2683351"/>
            <a:ext cx="5787134" cy="2908280"/>
            <a:chOff x="3736428" y="2837794"/>
            <a:chExt cx="5171089" cy="2538248"/>
          </a:xfrm>
        </p:grpSpPr>
        <p:sp>
          <p:nvSpPr>
            <p:cNvPr id="3" name="Rectangle 2"/>
            <p:cNvSpPr/>
            <p:nvPr/>
          </p:nvSpPr>
          <p:spPr>
            <a:xfrm>
              <a:off x="3736428" y="2837794"/>
              <a:ext cx="5171089" cy="25382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cxnSp>
          <p:nvCxnSpPr>
            <p:cNvPr id="6" name="Straight Arrow Connector 5"/>
            <p:cNvCxnSpPr/>
            <p:nvPr/>
          </p:nvCxnSpPr>
          <p:spPr>
            <a:xfrm flipV="1">
              <a:off x="4099037" y="4099034"/>
              <a:ext cx="4382814" cy="15766"/>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767960" y="2892962"/>
              <a:ext cx="1828800" cy="261610"/>
            </a:xfrm>
            <a:prstGeom prst="rect">
              <a:avLst/>
            </a:prstGeom>
            <a:noFill/>
          </p:spPr>
          <p:txBody>
            <a:bodyPr wrap="square" rtlCol="0">
              <a:spAutoFit/>
            </a:bodyPr>
            <a:lstStyle/>
            <a:p>
              <a:r>
                <a:rPr lang="en-US" sz="1100" dirty="0" smtClean="0"/>
                <a:t>Participant Code: </a:t>
              </a:r>
              <a:endParaRPr lang="en-AU" sz="1100" dirty="0"/>
            </a:p>
          </p:txBody>
        </p:sp>
      </p:grpSp>
    </p:spTree>
    <p:extLst>
      <p:ext uri="{BB962C8B-B14F-4D97-AF65-F5344CB8AC3E}">
        <p14:creationId xmlns:p14="http://schemas.microsoft.com/office/powerpoint/2010/main" val="394514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How to do a great discovery interview</a:t>
            </a:r>
            <a:endParaRPr lang="en-AU" b="1" dirty="0"/>
          </a:p>
        </p:txBody>
      </p:sp>
      <p:sp>
        <p:nvSpPr>
          <p:cNvPr id="5" name="Text Placeholder 4"/>
          <p:cNvSpPr>
            <a:spLocks noGrp="1"/>
          </p:cNvSpPr>
          <p:nvPr>
            <p:ph type="body" sz="quarter" idx="11"/>
          </p:nvPr>
        </p:nvSpPr>
        <p:spPr/>
        <p:txBody>
          <a:bodyPr>
            <a:noAutofit/>
          </a:bodyPr>
          <a:lstStyle/>
          <a:p>
            <a:pPr>
              <a:spcBef>
                <a:spcPts val="300"/>
              </a:spcBef>
              <a:spcAft>
                <a:spcPts val="1200"/>
              </a:spcAft>
            </a:pPr>
            <a:r>
              <a:rPr lang="en-AU" sz="2400" dirty="0" smtClean="0">
                <a:solidFill>
                  <a:schemeClr val="bg1">
                    <a:lumMod val="65000"/>
                  </a:schemeClr>
                </a:solidFill>
                <a:latin typeface="+mn-lt"/>
              </a:rPr>
              <a:t>Tell me about a time when…</a:t>
            </a:r>
          </a:p>
          <a:p>
            <a:pPr>
              <a:spcBef>
                <a:spcPts val="300"/>
              </a:spcBef>
              <a:spcAft>
                <a:spcPts val="1200"/>
              </a:spcAft>
            </a:pPr>
            <a:r>
              <a:rPr lang="en-AU" sz="2400" b="1" dirty="0" smtClean="0">
                <a:latin typeface="+mn-lt"/>
              </a:rPr>
              <a:t>The five Whys</a:t>
            </a:r>
          </a:p>
          <a:p>
            <a:pPr>
              <a:spcBef>
                <a:spcPts val="300"/>
              </a:spcBef>
              <a:spcAft>
                <a:spcPts val="1200"/>
              </a:spcAft>
            </a:pPr>
            <a:r>
              <a:rPr lang="en-AU" sz="2400" dirty="0" smtClean="0">
                <a:solidFill>
                  <a:schemeClr val="bg1">
                    <a:lumMod val="65000"/>
                  </a:schemeClr>
                </a:solidFill>
                <a:latin typeface="+mn-lt"/>
              </a:rPr>
              <a:t>Ask naïve questions</a:t>
            </a:r>
          </a:p>
          <a:p>
            <a:pPr>
              <a:spcBef>
                <a:spcPts val="300"/>
              </a:spcBef>
              <a:spcAft>
                <a:spcPts val="1200"/>
              </a:spcAft>
            </a:pPr>
            <a:r>
              <a:rPr lang="en-AU" sz="2400" dirty="0" smtClean="0">
                <a:solidFill>
                  <a:schemeClr val="bg1">
                    <a:lumMod val="65000"/>
                  </a:schemeClr>
                </a:solidFill>
                <a:latin typeface="+mn-lt"/>
              </a:rPr>
              <a:t>Stay unbiased</a:t>
            </a:r>
          </a:p>
          <a:p>
            <a:pPr>
              <a:spcBef>
                <a:spcPts val="300"/>
              </a:spcBef>
              <a:spcAft>
                <a:spcPts val="1200"/>
              </a:spcAft>
            </a:pPr>
            <a:r>
              <a:rPr lang="en-AU" sz="2400" dirty="0" smtClean="0">
                <a:solidFill>
                  <a:schemeClr val="bg1">
                    <a:lumMod val="65000"/>
                  </a:schemeClr>
                </a:solidFill>
                <a:latin typeface="+mn-lt"/>
              </a:rPr>
              <a:t>Manage the flow</a:t>
            </a:r>
          </a:p>
          <a:p>
            <a:pPr>
              <a:spcBef>
                <a:spcPts val="300"/>
              </a:spcBef>
              <a:spcAft>
                <a:spcPts val="1200"/>
              </a:spcAft>
            </a:pPr>
            <a:r>
              <a:rPr lang="en-AU" sz="2400" dirty="0" smtClean="0">
                <a:solidFill>
                  <a:schemeClr val="bg1">
                    <a:lumMod val="65000"/>
                  </a:schemeClr>
                </a:solidFill>
                <a:latin typeface="+mn-lt"/>
              </a:rPr>
              <a:t>Validate</a:t>
            </a:r>
            <a:endParaRPr lang="en-AU" sz="2400" dirty="0">
              <a:solidFill>
                <a:schemeClr val="bg1">
                  <a:lumMod val="65000"/>
                </a:schemeClr>
              </a:solidFill>
              <a:latin typeface="+mn-lt"/>
            </a:endParaRPr>
          </a:p>
        </p:txBody>
      </p:sp>
    </p:spTree>
    <p:extLst>
      <p:ext uri="{BB962C8B-B14F-4D97-AF65-F5344CB8AC3E}">
        <p14:creationId xmlns:p14="http://schemas.microsoft.com/office/powerpoint/2010/main" val="46228837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p:nvPr/>
        </p:nvSpPr>
        <p:spPr>
          <a:xfrm>
            <a:off x="4782133" y="2455299"/>
            <a:ext cx="3763600" cy="554000"/>
          </a:xfrm>
          <a:prstGeom prst="wedgeRectCallout">
            <a:avLst>
              <a:gd name="adj1" fmla="val 56444"/>
              <a:gd name="adj2" fmla="val -20890"/>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200" b="1" dirty="0">
              <a:solidFill>
                <a:srgbClr val="373737"/>
              </a:solidFill>
              <a:ea typeface="Proxima Nova"/>
              <a:cs typeface="Proxima Nova"/>
              <a:sym typeface="Proxima Nova"/>
            </a:endParaRPr>
          </a:p>
        </p:txBody>
      </p:sp>
      <p:pic>
        <p:nvPicPr>
          <p:cNvPr id="254" name="Shape 254" descr="woman-6.png"/>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9059116" y="2314509"/>
            <a:ext cx="2323573" cy="2323572"/>
          </a:xfrm>
          <a:prstGeom prst="rect">
            <a:avLst/>
          </a:prstGeom>
          <a:noFill/>
          <a:ln>
            <a:noFill/>
          </a:ln>
        </p:spPr>
      </p:pic>
      <p:sp>
        <p:nvSpPr>
          <p:cNvPr id="256" name="Shape 256"/>
          <p:cNvSpPr/>
          <p:nvPr/>
        </p:nvSpPr>
        <p:spPr>
          <a:xfrm>
            <a:off x="3552300" y="154233"/>
            <a:ext cx="3763600" cy="825600"/>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200" b="1" dirty="0">
              <a:solidFill>
                <a:srgbClr val="373737"/>
              </a:solidFill>
              <a:ea typeface="Proxima Nova"/>
              <a:cs typeface="Proxima Nova"/>
              <a:sym typeface="Proxima Nova"/>
            </a:endParaRPr>
          </a:p>
        </p:txBody>
      </p:sp>
      <p:sp>
        <p:nvSpPr>
          <p:cNvPr id="257" name="Shape 257"/>
          <p:cNvSpPr txBox="1"/>
          <p:nvPr/>
        </p:nvSpPr>
        <p:spPr>
          <a:xfrm>
            <a:off x="3627349" y="160033"/>
            <a:ext cx="3276400" cy="758400"/>
          </a:xfrm>
          <a:prstGeom prst="rect">
            <a:avLst/>
          </a:prstGeom>
          <a:noFill/>
          <a:ln>
            <a:noFill/>
          </a:ln>
        </p:spPr>
        <p:txBody>
          <a:bodyPr lIns="121900" tIns="121900" rIns="121900" bIns="121900" anchor="t" anchorCtr="0">
            <a:noAutofit/>
          </a:bodyPr>
          <a:lstStyle/>
          <a:p>
            <a:r>
              <a:rPr lang="en" sz="2000">
                <a:solidFill>
                  <a:srgbClr val="373737"/>
                </a:solidFill>
                <a:ea typeface="Proxima Nova"/>
                <a:cs typeface="Proxima Nova"/>
                <a:sym typeface="Proxima Nova"/>
              </a:rPr>
              <a:t>When did you last buy music online?</a:t>
            </a:r>
          </a:p>
        </p:txBody>
      </p:sp>
      <p:sp>
        <p:nvSpPr>
          <p:cNvPr id="258" name="Shape 258"/>
          <p:cNvSpPr/>
          <p:nvPr/>
        </p:nvSpPr>
        <p:spPr>
          <a:xfrm>
            <a:off x="4782133" y="1089666"/>
            <a:ext cx="3763600" cy="553999"/>
          </a:xfrm>
          <a:prstGeom prst="wedgeRectCallout">
            <a:avLst>
              <a:gd name="adj1" fmla="val 56444"/>
              <a:gd name="adj2" fmla="val -20890"/>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200" b="1" dirty="0">
              <a:solidFill>
                <a:srgbClr val="373737"/>
              </a:solidFill>
              <a:ea typeface="Proxima Nova"/>
              <a:cs typeface="Proxima Nova"/>
              <a:sym typeface="Proxima Nova"/>
            </a:endParaRPr>
          </a:p>
        </p:txBody>
      </p:sp>
      <p:sp>
        <p:nvSpPr>
          <p:cNvPr id="259" name="Shape 259"/>
          <p:cNvSpPr txBox="1"/>
          <p:nvPr/>
        </p:nvSpPr>
        <p:spPr>
          <a:xfrm>
            <a:off x="4898200" y="1089673"/>
            <a:ext cx="3365200" cy="554000"/>
          </a:xfrm>
          <a:prstGeom prst="rect">
            <a:avLst/>
          </a:prstGeom>
          <a:noFill/>
          <a:ln>
            <a:noFill/>
          </a:ln>
        </p:spPr>
        <p:txBody>
          <a:bodyPr lIns="121900" tIns="121900" rIns="121900" bIns="121900" anchor="t" anchorCtr="0">
            <a:noAutofit/>
          </a:bodyPr>
          <a:lstStyle/>
          <a:p>
            <a:r>
              <a:rPr lang="en" sz="2000">
                <a:solidFill>
                  <a:srgbClr val="373737"/>
                </a:solidFill>
                <a:ea typeface="Proxima Nova"/>
                <a:cs typeface="Proxima Nova"/>
                <a:sym typeface="Proxima Nova"/>
              </a:rPr>
              <a:t>I don’t buy music online.</a:t>
            </a:r>
          </a:p>
        </p:txBody>
      </p:sp>
      <p:pic>
        <p:nvPicPr>
          <p:cNvPr id="260" name="Shape 260" descr="man-4.png"/>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707434" y="2069567"/>
            <a:ext cx="2557733" cy="2557733"/>
          </a:xfrm>
          <a:prstGeom prst="rect">
            <a:avLst/>
          </a:prstGeom>
          <a:noFill/>
          <a:ln>
            <a:noFill/>
          </a:ln>
        </p:spPr>
      </p:pic>
      <p:pic>
        <p:nvPicPr>
          <p:cNvPr id="262" name="Shape 262" descr="microphone (1).png"/>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flipH="1">
            <a:off x="820280" y="3695834"/>
            <a:ext cx="931465" cy="931465"/>
          </a:xfrm>
          <a:prstGeom prst="rect">
            <a:avLst/>
          </a:prstGeom>
          <a:noFill/>
          <a:ln>
            <a:noFill/>
          </a:ln>
        </p:spPr>
      </p:pic>
      <p:sp>
        <p:nvSpPr>
          <p:cNvPr id="263" name="Shape 263"/>
          <p:cNvSpPr/>
          <p:nvPr/>
        </p:nvSpPr>
        <p:spPr>
          <a:xfrm>
            <a:off x="3468367" y="1770833"/>
            <a:ext cx="3763600" cy="554000"/>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200" b="1" dirty="0">
              <a:solidFill>
                <a:srgbClr val="373737"/>
              </a:solidFill>
              <a:ea typeface="Proxima Nova"/>
              <a:cs typeface="Proxima Nova"/>
              <a:sym typeface="Proxima Nova"/>
            </a:endParaRPr>
          </a:p>
        </p:txBody>
      </p:sp>
      <p:sp>
        <p:nvSpPr>
          <p:cNvPr id="264" name="Shape 264"/>
          <p:cNvSpPr txBox="1"/>
          <p:nvPr/>
        </p:nvSpPr>
        <p:spPr>
          <a:xfrm>
            <a:off x="3574367" y="1753500"/>
            <a:ext cx="3657600" cy="388400"/>
          </a:xfrm>
          <a:prstGeom prst="rect">
            <a:avLst/>
          </a:prstGeom>
          <a:noFill/>
          <a:ln>
            <a:noFill/>
          </a:ln>
        </p:spPr>
        <p:txBody>
          <a:bodyPr lIns="121900" tIns="121900" rIns="121900" bIns="121900" anchor="t" anchorCtr="0">
            <a:noAutofit/>
          </a:bodyPr>
          <a:lstStyle/>
          <a:p>
            <a:pPr>
              <a:buClr>
                <a:srgbClr val="000000"/>
              </a:buClr>
            </a:pPr>
            <a:r>
              <a:rPr lang="en" sz="2000" dirty="0">
                <a:solidFill>
                  <a:srgbClr val="373737"/>
                </a:solidFill>
                <a:ea typeface="Proxima Nova"/>
                <a:cs typeface="Proxima Nova"/>
                <a:sym typeface="Proxima Nova"/>
              </a:rPr>
              <a:t>Why do you think that might be?</a:t>
            </a:r>
          </a:p>
        </p:txBody>
      </p:sp>
      <p:sp>
        <p:nvSpPr>
          <p:cNvPr id="265" name="Shape 265"/>
          <p:cNvSpPr txBox="1"/>
          <p:nvPr/>
        </p:nvSpPr>
        <p:spPr>
          <a:xfrm>
            <a:off x="4898183" y="2452016"/>
            <a:ext cx="3365200" cy="488800"/>
          </a:xfrm>
          <a:prstGeom prst="rect">
            <a:avLst/>
          </a:prstGeom>
          <a:noFill/>
          <a:ln>
            <a:noFill/>
          </a:ln>
        </p:spPr>
        <p:txBody>
          <a:bodyPr lIns="121900" tIns="121900" rIns="121900" bIns="121900" anchor="t" anchorCtr="0">
            <a:noAutofit/>
          </a:bodyPr>
          <a:lstStyle/>
          <a:p>
            <a:r>
              <a:rPr lang="en" sz="2000">
                <a:solidFill>
                  <a:srgbClr val="373737"/>
                </a:solidFill>
                <a:ea typeface="Proxima Nova"/>
                <a:cs typeface="Proxima Nova"/>
                <a:sym typeface="Proxima Nova"/>
              </a:rPr>
              <a:t>I rarely see something I want.</a:t>
            </a:r>
          </a:p>
        </p:txBody>
      </p:sp>
      <p:sp>
        <p:nvSpPr>
          <p:cNvPr id="266" name="Shape 266"/>
          <p:cNvSpPr/>
          <p:nvPr/>
        </p:nvSpPr>
        <p:spPr>
          <a:xfrm>
            <a:off x="3468367" y="3139763"/>
            <a:ext cx="3763600" cy="554000"/>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200" b="1" dirty="0">
              <a:solidFill>
                <a:srgbClr val="373737"/>
              </a:solidFill>
              <a:ea typeface="Proxima Nova"/>
              <a:cs typeface="Proxima Nova"/>
              <a:sym typeface="Proxima Nova"/>
            </a:endParaRPr>
          </a:p>
        </p:txBody>
      </p:sp>
      <p:sp>
        <p:nvSpPr>
          <p:cNvPr id="267" name="Shape 267"/>
          <p:cNvSpPr txBox="1"/>
          <p:nvPr/>
        </p:nvSpPr>
        <p:spPr>
          <a:xfrm>
            <a:off x="3574367" y="3133167"/>
            <a:ext cx="3657600" cy="554000"/>
          </a:xfrm>
          <a:prstGeom prst="rect">
            <a:avLst/>
          </a:prstGeom>
          <a:noFill/>
          <a:ln>
            <a:noFill/>
          </a:ln>
        </p:spPr>
        <p:txBody>
          <a:bodyPr lIns="121900" tIns="121900" rIns="121900" bIns="121900" anchor="t" anchorCtr="0">
            <a:noAutofit/>
          </a:bodyPr>
          <a:lstStyle/>
          <a:p>
            <a:r>
              <a:rPr lang="en" sz="2000">
                <a:solidFill>
                  <a:srgbClr val="373737"/>
                </a:solidFill>
                <a:ea typeface="Proxima Nova"/>
                <a:cs typeface="Proxima Nova"/>
                <a:sym typeface="Proxima Nova"/>
              </a:rPr>
              <a:t>Why is that?</a:t>
            </a:r>
          </a:p>
        </p:txBody>
      </p:sp>
      <p:sp>
        <p:nvSpPr>
          <p:cNvPr id="268" name="Shape 268"/>
          <p:cNvSpPr/>
          <p:nvPr/>
        </p:nvSpPr>
        <p:spPr>
          <a:xfrm>
            <a:off x="4782133" y="3827533"/>
            <a:ext cx="3763600" cy="1109600"/>
          </a:xfrm>
          <a:prstGeom prst="wedgeRectCallout">
            <a:avLst>
              <a:gd name="adj1" fmla="val 56444"/>
              <a:gd name="adj2" fmla="val -20890"/>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200" b="1" dirty="0">
              <a:solidFill>
                <a:srgbClr val="373737"/>
              </a:solidFill>
              <a:ea typeface="Proxima Nova"/>
              <a:cs typeface="Proxima Nova"/>
              <a:sym typeface="Proxima Nova"/>
            </a:endParaRPr>
          </a:p>
        </p:txBody>
      </p:sp>
      <p:sp>
        <p:nvSpPr>
          <p:cNvPr id="269" name="Shape 269"/>
          <p:cNvSpPr txBox="1"/>
          <p:nvPr/>
        </p:nvSpPr>
        <p:spPr>
          <a:xfrm>
            <a:off x="4895533" y="3827533"/>
            <a:ext cx="3536800" cy="488800"/>
          </a:xfrm>
          <a:prstGeom prst="rect">
            <a:avLst/>
          </a:prstGeom>
          <a:noFill/>
          <a:ln>
            <a:noFill/>
          </a:ln>
        </p:spPr>
        <p:txBody>
          <a:bodyPr lIns="121900" tIns="121900" rIns="121900" bIns="121900" anchor="t" anchorCtr="0">
            <a:noAutofit/>
          </a:bodyPr>
          <a:lstStyle/>
          <a:p>
            <a:r>
              <a:rPr lang="en" sz="2000">
                <a:solidFill>
                  <a:srgbClr val="373737"/>
                </a:solidFill>
                <a:ea typeface="Proxima Nova"/>
                <a:cs typeface="Proxima Nova"/>
                <a:sym typeface="Proxima Nova"/>
              </a:rPr>
              <a:t>Well, I used to buy albums, but now I just pick out individual tracks these days.</a:t>
            </a:r>
          </a:p>
        </p:txBody>
      </p:sp>
      <p:sp>
        <p:nvSpPr>
          <p:cNvPr id="270" name="Shape 270"/>
          <p:cNvSpPr/>
          <p:nvPr/>
        </p:nvSpPr>
        <p:spPr>
          <a:xfrm>
            <a:off x="3383767" y="5077500"/>
            <a:ext cx="3763600" cy="758400"/>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200" b="1" dirty="0">
              <a:solidFill>
                <a:srgbClr val="373737"/>
              </a:solidFill>
              <a:ea typeface="Proxima Nova"/>
              <a:cs typeface="Proxima Nova"/>
              <a:sym typeface="Proxima Nova"/>
            </a:endParaRPr>
          </a:p>
        </p:txBody>
      </p:sp>
      <p:sp>
        <p:nvSpPr>
          <p:cNvPr id="271" name="Shape 271"/>
          <p:cNvSpPr txBox="1"/>
          <p:nvPr/>
        </p:nvSpPr>
        <p:spPr>
          <a:xfrm>
            <a:off x="3489767" y="5070900"/>
            <a:ext cx="3657600" cy="825600"/>
          </a:xfrm>
          <a:prstGeom prst="rect">
            <a:avLst/>
          </a:prstGeom>
          <a:noFill/>
          <a:ln>
            <a:noFill/>
          </a:ln>
        </p:spPr>
        <p:txBody>
          <a:bodyPr lIns="121900" tIns="121900" rIns="121900" bIns="121900" anchor="t" anchorCtr="0">
            <a:noAutofit/>
          </a:bodyPr>
          <a:lstStyle/>
          <a:p>
            <a:r>
              <a:rPr lang="en" sz="2000">
                <a:solidFill>
                  <a:srgbClr val="373737"/>
                </a:solidFill>
                <a:ea typeface="Proxima Nova"/>
                <a:cs typeface="Proxima Nova"/>
                <a:sym typeface="Proxima Nova"/>
              </a:rPr>
              <a:t>How do you go about finding those tracks?</a:t>
            </a:r>
            <a:br>
              <a:rPr lang="en" sz="2000">
                <a:solidFill>
                  <a:srgbClr val="373737"/>
                </a:solidFill>
                <a:ea typeface="Proxima Nova"/>
                <a:cs typeface="Proxima Nova"/>
                <a:sym typeface="Proxima Nova"/>
              </a:rPr>
            </a:br>
            <a:endParaRPr lang="en" sz="2000">
              <a:solidFill>
                <a:srgbClr val="373737"/>
              </a:solidFill>
              <a:ea typeface="Proxima Nova"/>
              <a:cs typeface="Proxima Nova"/>
              <a:sym typeface="Proxima Nova"/>
            </a:endParaRPr>
          </a:p>
        </p:txBody>
      </p:sp>
      <p:sp>
        <p:nvSpPr>
          <p:cNvPr id="272" name="Shape 272"/>
          <p:cNvSpPr/>
          <p:nvPr/>
        </p:nvSpPr>
        <p:spPr>
          <a:xfrm>
            <a:off x="4782133" y="5976267"/>
            <a:ext cx="3763600" cy="758400"/>
          </a:xfrm>
          <a:prstGeom prst="wedgeRectCallout">
            <a:avLst>
              <a:gd name="adj1" fmla="val 56444"/>
              <a:gd name="adj2" fmla="val -20890"/>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200" b="1" dirty="0">
              <a:solidFill>
                <a:srgbClr val="373737"/>
              </a:solidFill>
              <a:ea typeface="Proxima Nova"/>
              <a:cs typeface="Proxima Nova"/>
              <a:sym typeface="Proxima Nova"/>
            </a:endParaRPr>
          </a:p>
        </p:txBody>
      </p:sp>
      <p:sp>
        <p:nvSpPr>
          <p:cNvPr id="273" name="Shape 273"/>
          <p:cNvSpPr txBox="1"/>
          <p:nvPr/>
        </p:nvSpPr>
        <p:spPr>
          <a:xfrm>
            <a:off x="4895533" y="5976267"/>
            <a:ext cx="3536800" cy="488800"/>
          </a:xfrm>
          <a:prstGeom prst="rect">
            <a:avLst/>
          </a:prstGeom>
          <a:noFill/>
          <a:ln>
            <a:noFill/>
          </a:ln>
        </p:spPr>
        <p:txBody>
          <a:bodyPr lIns="121900" tIns="121900" rIns="121900" bIns="121900" anchor="t" anchorCtr="0">
            <a:noAutofit/>
          </a:bodyPr>
          <a:lstStyle/>
          <a:p>
            <a:r>
              <a:rPr lang="en" sz="2000">
                <a:solidFill>
                  <a:srgbClr val="373737"/>
                </a:solidFill>
                <a:ea typeface="Proxima Nova"/>
                <a:cs typeface="Proxima Nova"/>
                <a:sym typeface="Proxima Nova"/>
              </a:rPr>
              <a:t>I listen to JJJ and then find and favourite them on Spotify.</a:t>
            </a:r>
            <a:br>
              <a:rPr lang="en" sz="2000">
                <a:solidFill>
                  <a:srgbClr val="373737"/>
                </a:solidFill>
                <a:ea typeface="Proxima Nova"/>
                <a:cs typeface="Proxima Nova"/>
                <a:sym typeface="Proxima Nova"/>
              </a:rPr>
            </a:br>
            <a:endParaRPr lang="en" sz="2000">
              <a:solidFill>
                <a:srgbClr val="373737"/>
              </a:solidFill>
              <a:ea typeface="Proxima Nova"/>
              <a:cs typeface="Proxima Nova"/>
              <a:sym typeface="Proxima Nova"/>
            </a:endParaRPr>
          </a:p>
        </p:txBody>
      </p:sp>
    </p:spTree>
    <p:extLst>
      <p:ext uri="{BB962C8B-B14F-4D97-AF65-F5344CB8AC3E}">
        <p14:creationId xmlns:p14="http://schemas.microsoft.com/office/powerpoint/2010/main" val="40744026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5" name="Picture Placeholder 4"/>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74" r="374"/>
          <a:stretch>
            <a:fillRect/>
          </a:stretch>
        </p:blipFill>
        <p:spPr>
          <a:xfrm>
            <a:off x="5946697" y="1327461"/>
            <a:ext cx="5797473" cy="3894137"/>
          </a:xfrm>
        </p:spPr>
      </p:pic>
      <p:sp>
        <p:nvSpPr>
          <p:cNvPr id="4" name="Text Placeholder 3"/>
          <p:cNvSpPr>
            <a:spLocks noGrp="1"/>
          </p:cNvSpPr>
          <p:nvPr>
            <p:ph type="body" sz="quarter" idx="14"/>
          </p:nvPr>
        </p:nvSpPr>
        <p:spPr/>
        <p:txBody>
          <a:bodyPr/>
          <a:lstStyle/>
          <a:p>
            <a:endParaRPr lang="en-AU"/>
          </a:p>
        </p:txBody>
      </p:sp>
    </p:spTree>
    <p:extLst>
      <p:ext uri="{BB962C8B-B14F-4D97-AF65-F5344CB8AC3E}">
        <p14:creationId xmlns:p14="http://schemas.microsoft.com/office/powerpoint/2010/main" val="3026308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How to do a great discovery interview</a:t>
            </a:r>
            <a:endParaRPr lang="en-AU" b="1" dirty="0"/>
          </a:p>
        </p:txBody>
      </p:sp>
      <p:sp>
        <p:nvSpPr>
          <p:cNvPr id="5" name="Text Placeholder 4"/>
          <p:cNvSpPr>
            <a:spLocks noGrp="1"/>
          </p:cNvSpPr>
          <p:nvPr>
            <p:ph type="body" sz="quarter" idx="11"/>
          </p:nvPr>
        </p:nvSpPr>
        <p:spPr/>
        <p:txBody>
          <a:bodyPr>
            <a:noAutofit/>
          </a:bodyPr>
          <a:lstStyle/>
          <a:p>
            <a:pPr>
              <a:spcBef>
                <a:spcPts val="300"/>
              </a:spcBef>
              <a:spcAft>
                <a:spcPts val="1200"/>
              </a:spcAft>
            </a:pPr>
            <a:r>
              <a:rPr lang="en-AU" sz="2400" dirty="0" smtClean="0">
                <a:solidFill>
                  <a:schemeClr val="bg1">
                    <a:lumMod val="65000"/>
                  </a:schemeClr>
                </a:solidFill>
                <a:latin typeface="+mn-lt"/>
              </a:rPr>
              <a:t>Tell me about a time when…</a:t>
            </a:r>
          </a:p>
          <a:p>
            <a:pPr>
              <a:spcBef>
                <a:spcPts val="300"/>
              </a:spcBef>
              <a:spcAft>
                <a:spcPts val="1200"/>
              </a:spcAft>
            </a:pPr>
            <a:r>
              <a:rPr lang="en-AU" sz="2400" dirty="0" smtClean="0">
                <a:solidFill>
                  <a:schemeClr val="bg1">
                    <a:lumMod val="65000"/>
                  </a:schemeClr>
                </a:solidFill>
                <a:latin typeface="+mn-lt"/>
              </a:rPr>
              <a:t>The five Whys</a:t>
            </a:r>
          </a:p>
          <a:p>
            <a:pPr>
              <a:spcBef>
                <a:spcPts val="300"/>
              </a:spcBef>
              <a:spcAft>
                <a:spcPts val="1200"/>
              </a:spcAft>
            </a:pPr>
            <a:r>
              <a:rPr lang="en-AU" sz="2400" b="1" dirty="0" smtClean="0">
                <a:latin typeface="+mn-lt"/>
              </a:rPr>
              <a:t>Ask naïve questions</a:t>
            </a:r>
          </a:p>
          <a:p>
            <a:pPr>
              <a:spcBef>
                <a:spcPts val="300"/>
              </a:spcBef>
              <a:spcAft>
                <a:spcPts val="1200"/>
              </a:spcAft>
            </a:pPr>
            <a:r>
              <a:rPr lang="en-AU" sz="2400" dirty="0" smtClean="0">
                <a:solidFill>
                  <a:schemeClr val="bg1">
                    <a:lumMod val="65000"/>
                  </a:schemeClr>
                </a:solidFill>
                <a:latin typeface="+mn-lt"/>
              </a:rPr>
              <a:t>Stay unbiased</a:t>
            </a:r>
          </a:p>
          <a:p>
            <a:pPr>
              <a:spcBef>
                <a:spcPts val="300"/>
              </a:spcBef>
              <a:spcAft>
                <a:spcPts val="1200"/>
              </a:spcAft>
            </a:pPr>
            <a:r>
              <a:rPr lang="en-AU" sz="2400" dirty="0" smtClean="0">
                <a:solidFill>
                  <a:schemeClr val="bg1">
                    <a:lumMod val="65000"/>
                  </a:schemeClr>
                </a:solidFill>
                <a:latin typeface="+mn-lt"/>
              </a:rPr>
              <a:t>Manage the flow</a:t>
            </a:r>
          </a:p>
          <a:p>
            <a:pPr>
              <a:spcBef>
                <a:spcPts val="300"/>
              </a:spcBef>
              <a:spcAft>
                <a:spcPts val="1200"/>
              </a:spcAft>
            </a:pPr>
            <a:r>
              <a:rPr lang="en-AU" sz="2400" dirty="0" smtClean="0">
                <a:solidFill>
                  <a:schemeClr val="bg1">
                    <a:lumMod val="65000"/>
                  </a:schemeClr>
                </a:solidFill>
                <a:latin typeface="+mn-lt"/>
              </a:rPr>
              <a:t>Validate</a:t>
            </a:r>
            <a:endParaRPr lang="en-AU" sz="2400" dirty="0">
              <a:solidFill>
                <a:schemeClr val="bg1">
                  <a:lumMod val="65000"/>
                </a:schemeClr>
              </a:solidFill>
              <a:latin typeface="+mn-lt"/>
            </a:endParaRPr>
          </a:p>
        </p:txBody>
      </p:sp>
    </p:spTree>
    <p:extLst>
      <p:ext uri="{BB962C8B-B14F-4D97-AF65-F5344CB8AC3E}">
        <p14:creationId xmlns:p14="http://schemas.microsoft.com/office/powerpoint/2010/main" val="338572078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p:nvPr/>
        </p:nvSpPr>
        <p:spPr>
          <a:xfrm>
            <a:off x="7705028" y="3121447"/>
            <a:ext cx="3763600" cy="931600"/>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11" name="Shape 211"/>
          <p:cNvSpPr/>
          <p:nvPr/>
        </p:nvSpPr>
        <p:spPr>
          <a:xfrm>
            <a:off x="7705028" y="1431981"/>
            <a:ext cx="3763600" cy="926800"/>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12" name="Shape 212"/>
          <p:cNvSpPr/>
          <p:nvPr/>
        </p:nvSpPr>
        <p:spPr>
          <a:xfrm>
            <a:off x="817394" y="1444148"/>
            <a:ext cx="3763600" cy="931600"/>
          </a:xfrm>
          <a:prstGeom prst="wedgeRectCallout">
            <a:avLst>
              <a:gd name="adj1" fmla="val 56444"/>
              <a:gd name="adj2" fmla="val -20890"/>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13" name="Shape 213"/>
          <p:cNvSpPr/>
          <p:nvPr/>
        </p:nvSpPr>
        <p:spPr>
          <a:xfrm>
            <a:off x="831767" y="2968566"/>
            <a:ext cx="3763600" cy="1302219"/>
          </a:xfrm>
          <a:prstGeom prst="wedgeRectCallout">
            <a:avLst>
              <a:gd name="adj1" fmla="val 56199"/>
              <a:gd name="adj2" fmla="val -20902"/>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14" name="Shape 214"/>
          <p:cNvSpPr txBox="1">
            <a:spLocks noGrp="1"/>
          </p:cNvSpPr>
          <p:nvPr>
            <p:ph type="title"/>
          </p:nvPr>
        </p:nvSpPr>
        <p:spPr>
          <a:prstGeom prst="rect">
            <a:avLst/>
          </a:prstGeom>
        </p:spPr>
        <p:txBody>
          <a:bodyPr vert="horz" lIns="121900" tIns="121900" rIns="121900" bIns="121900" rtlCol="0" anchor="t" anchorCtr="0">
            <a:noAutofit/>
          </a:bodyPr>
          <a:lstStyle/>
          <a:p>
            <a:r>
              <a:rPr lang="en" b="1" dirty="0" smtClean="0">
                <a:ea typeface="Proxima Nova"/>
                <a:cs typeface="Proxima Nova"/>
                <a:sym typeface="Proxima Nova"/>
              </a:rPr>
              <a:t>Ask na</a:t>
            </a:r>
            <a:r>
              <a:rPr lang="en-AU" b="1" dirty="0" smtClean="0">
                <a:ea typeface="Proxima Nova"/>
                <a:cs typeface="Proxima Nova"/>
                <a:sym typeface="Proxima Nova"/>
              </a:rPr>
              <a:t>ï</a:t>
            </a:r>
            <a:r>
              <a:rPr lang="en" b="1" dirty="0" smtClean="0">
                <a:ea typeface="Proxima Nova"/>
                <a:cs typeface="Proxima Nova"/>
                <a:sym typeface="Proxima Nova"/>
              </a:rPr>
              <a:t>ve questions</a:t>
            </a:r>
            <a:endParaRPr lang="en" b="1" dirty="0">
              <a:ea typeface="Proxima Nova"/>
              <a:cs typeface="Proxima Nova"/>
              <a:sym typeface="Proxima Nova"/>
            </a:endParaRPr>
          </a:p>
        </p:txBody>
      </p:sp>
      <p:sp>
        <p:nvSpPr>
          <p:cNvPr id="216" name="Shape 216"/>
          <p:cNvSpPr txBox="1"/>
          <p:nvPr/>
        </p:nvSpPr>
        <p:spPr>
          <a:xfrm>
            <a:off x="933459" y="1496815"/>
            <a:ext cx="3725407" cy="758400"/>
          </a:xfrm>
          <a:prstGeom prst="rect">
            <a:avLst/>
          </a:prstGeom>
          <a:noFill/>
          <a:ln>
            <a:noFill/>
          </a:ln>
        </p:spPr>
        <p:txBody>
          <a:bodyPr lIns="121900" tIns="121900" rIns="121900" bIns="121900" anchor="t" anchorCtr="0">
            <a:noAutofit/>
          </a:bodyPr>
          <a:lstStyle/>
          <a:p>
            <a:r>
              <a:rPr lang="en" sz="2200" dirty="0" smtClean="0">
                <a:solidFill>
                  <a:srgbClr val="373737"/>
                </a:solidFill>
                <a:ea typeface="Proxima Nova"/>
                <a:cs typeface="Proxima Nova"/>
                <a:sym typeface="Proxima Nova"/>
              </a:rPr>
              <a:t>Can you explain to me how that works?</a:t>
            </a:r>
            <a:endParaRPr lang="en" sz="2200" dirty="0">
              <a:solidFill>
                <a:srgbClr val="373737"/>
              </a:solidFill>
              <a:ea typeface="Proxima Nova"/>
              <a:cs typeface="Proxima Nova"/>
              <a:sym typeface="Proxima Nova"/>
            </a:endParaRPr>
          </a:p>
        </p:txBody>
      </p:sp>
      <p:sp>
        <p:nvSpPr>
          <p:cNvPr id="217" name="Shape 217"/>
          <p:cNvSpPr txBox="1"/>
          <p:nvPr/>
        </p:nvSpPr>
        <p:spPr>
          <a:xfrm>
            <a:off x="947832" y="3021216"/>
            <a:ext cx="3569661" cy="758400"/>
          </a:xfrm>
          <a:prstGeom prst="rect">
            <a:avLst/>
          </a:prstGeom>
          <a:noFill/>
          <a:ln>
            <a:noFill/>
          </a:ln>
        </p:spPr>
        <p:txBody>
          <a:bodyPr lIns="121900" tIns="121900" rIns="121900" bIns="121900" anchor="t" anchorCtr="0">
            <a:noAutofit/>
          </a:bodyPr>
          <a:lstStyle/>
          <a:p>
            <a:pPr>
              <a:buClr>
                <a:prstClr val="black"/>
              </a:buClr>
            </a:pPr>
            <a:r>
              <a:rPr lang="en" sz="2200" dirty="0">
                <a:solidFill>
                  <a:srgbClr val="373737"/>
                </a:solidFill>
                <a:ea typeface="Proxima Nova"/>
                <a:cs typeface="Proxima Nova"/>
                <a:sym typeface="Proxima Nova"/>
              </a:rPr>
              <a:t>That’s really interesting. </a:t>
            </a:r>
            <a:r>
              <a:rPr lang="en" sz="2200" dirty="0" smtClean="0">
                <a:solidFill>
                  <a:srgbClr val="373737"/>
                </a:solidFill>
                <a:ea typeface="Proxima Nova"/>
                <a:cs typeface="Proxima Nova"/>
                <a:sym typeface="Proxima Nova"/>
              </a:rPr>
              <a:t>I don’t know much about that can you tell me a little more?</a:t>
            </a:r>
            <a:endParaRPr lang="en" sz="2200" dirty="0">
              <a:solidFill>
                <a:srgbClr val="373737"/>
              </a:solidFill>
              <a:ea typeface="Proxima Nova"/>
              <a:cs typeface="Proxima Nova"/>
              <a:sym typeface="Proxima Nova"/>
            </a:endParaRPr>
          </a:p>
        </p:txBody>
      </p:sp>
      <p:sp>
        <p:nvSpPr>
          <p:cNvPr id="218" name="Shape 218"/>
          <p:cNvSpPr txBox="1"/>
          <p:nvPr/>
        </p:nvSpPr>
        <p:spPr>
          <a:xfrm>
            <a:off x="7793028" y="3206414"/>
            <a:ext cx="3675600" cy="758400"/>
          </a:xfrm>
          <a:prstGeom prst="rect">
            <a:avLst/>
          </a:prstGeom>
          <a:noFill/>
          <a:ln>
            <a:noFill/>
          </a:ln>
        </p:spPr>
        <p:txBody>
          <a:bodyPr lIns="121900" tIns="121900" rIns="121900" bIns="121900" anchor="t" anchorCtr="0">
            <a:noAutofit/>
          </a:bodyPr>
          <a:lstStyle/>
          <a:p>
            <a:pPr>
              <a:buClr>
                <a:prstClr val="black"/>
              </a:buClr>
            </a:pPr>
            <a:r>
              <a:rPr lang="en" sz="2200" dirty="0">
                <a:solidFill>
                  <a:srgbClr val="373737"/>
                </a:solidFill>
                <a:ea typeface="Proxima Nova"/>
                <a:cs typeface="Proxima Nova"/>
                <a:sym typeface="Proxima Nova"/>
              </a:rPr>
              <a:t>Can you give me an example of when that’s happened?</a:t>
            </a:r>
          </a:p>
        </p:txBody>
      </p:sp>
      <p:sp>
        <p:nvSpPr>
          <p:cNvPr id="219" name="Shape 219"/>
          <p:cNvSpPr txBox="1"/>
          <p:nvPr/>
        </p:nvSpPr>
        <p:spPr>
          <a:xfrm>
            <a:off x="2645627" y="4476333"/>
            <a:ext cx="8539634" cy="1000800"/>
          </a:xfrm>
          <a:prstGeom prst="rect">
            <a:avLst/>
          </a:prstGeom>
          <a:noFill/>
          <a:ln>
            <a:noFill/>
          </a:ln>
        </p:spPr>
        <p:txBody>
          <a:bodyPr lIns="121900" tIns="121900" rIns="121900" bIns="121900" anchor="t" anchorCtr="0">
            <a:noAutofit/>
          </a:bodyPr>
          <a:lstStyle/>
          <a:p>
            <a:r>
              <a:rPr lang="en" sz="2000" dirty="0">
                <a:solidFill>
                  <a:srgbClr val="373737"/>
                </a:solidFill>
                <a:ea typeface="Proxima Nova"/>
                <a:cs typeface="Proxima Nova"/>
                <a:sym typeface="Proxima Nova"/>
              </a:rPr>
              <a:t>Watch for vague answers, like ‘I guess…’, ‘yeah, maybe…’, ‘well, usually’. </a:t>
            </a:r>
            <a:br>
              <a:rPr lang="en" sz="2000" dirty="0">
                <a:solidFill>
                  <a:srgbClr val="373737"/>
                </a:solidFill>
                <a:ea typeface="Proxima Nova"/>
                <a:cs typeface="Proxima Nova"/>
                <a:sym typeface="Proxima Nova"/>
              </a:rPr>
            </a:br>
            <a:r>
              <a:rPr lang="en" sz="2000" dirty="0">
                <a:solidFill>
                  <a:srgbClr val="373737"/>
                </a:solidFill>
                <a:ea typeface="Proxima Nova"/>
                <a:cs typeface="Proxima Nova"/>
                <a:sym typeface="Proxima Nova"/>
              </a:rPr>
              <a:t>Challenge these by asking for examples.</a:t>
            </a:r>
          </a:p>
        </p:txBody>
      </p:sp>
      <p:sp>
        <p:nvSpPr>
          <p:cNvPr id="220" name="Shape 220"/>
          <p:cNvSpPr txBox="1"/>
          <p:nvPr/>
        </p:nvSpPr>
        <p:spPr>
          <a:xfrm>
            <a:off x="7830961" y="1484647"/>
            <a:ext cx="3544800" cy="841600"/>
          </a:xfrm>
          <a:prstGeom prst="rect">
            <a:avLst/>
          </a:prstGeom>
          <a:noFill/>
          <a:ln>
            <a:noFill/>
          </a:ln>
        </p:spPr>
        <p:txBody>
          <a:bodyPr lIns="121900" tIns="121900" rIns="121900" bIns="121900" anchor="t" anchorCtr="0">
            <a:noAutofit/>
          </a:bodyPr>
          <a:lstStyle/>
          <a:p>
            <a:r>
              <a:rPr lang="en" sz="2200" dirty="0">
                <a:solidFill>
                  <a:srgbClr val="373737"/>
                </a:solidFill>
                <a:ea typeface="Proxima Nova"/>
                <a:cs typeface="Proxima Nova"/>
                <a:sym typeface="Proxima Nova"/>
              </a:rPr>
              <a:t>Can you tell me more about why ‘x’ is important?</a:t>
            </a:r>
          </a:p>
        </p:txBody>
      </p:sp>
      <p:pic>
        <p:nvPicPr>
          <p:cNvPr id="221" name="Shape 221" descr="man-4.png"/>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4959628" y="1437894"/>
            <a:ext cx="2557733" cy="2557733"/>
          </a:xfrm>
          <a:prstGeom prst="rect">
            <a:avLst/>
          </a:prstGeom>
          <a:noFill/>
          <a:ln>
            <a:noFill/>
          </a:ln>
        </p:spPr>
      </p:pic>
      <p:pic>
        <p:nvPicPr>
          <p:cNvPr id="223" name="Shape 223" descr="microphone (1).png"/>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flipH="1">
            <a:off x="5072475" y="3064161"/>
            <a:ext cx="931465" cy="931465"/>
          </a:xfrm>
          <a:prstGeom prst="rect">
            <a:avLst/>
          </a:prstGeom>
          <a:noFill/>
          <a:ln>
            <a:noFill/>
          </a:ln>
        </p:spPr>
      </p:pic>
      <p:pic>
        <p:nvPicPr>
          <p:cNvPr id="224" name="Shape 224" descr="lights.png"/>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1845732" y="4588833"/>
            <a:ext cx="699600" cy="699600"/>
          </a:xfrm>
          <a:prstGeom prst="rect">
            <a:avLst/>
          </a:prstGeom>
          <a:noFill/>
          <a:ln>
            <a:noFill/>
          </a:ln>
        </p:spPr>
      </p:pic>
    </p:spTree>
    <p:extLst>
      <p:ext uri="{BB962C8B-B14F-4D97-AF65-F5344CB8AC3E}">
        <p14:creationId xmlns:p14="http://schemas.microsoft.com/office/powerpoint/2010/main" val="4192442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How to do a great discovery interview</a:t>
            </a:r>
            <a:endParaRPr lang="en-AU" b="1" dirty="0"/>
          </a:p>
        </p:txBody>
      </p:sp>
      <p:sp>
        <p:nvSpPr>
          <p:cNvPr id="5" name="Text Placeholder 4"/>
          <p:cNvSpPr>
            <a:spLocks noGrp="1"/>
          </p:cNvSpPr>
          <p:nvPr>
            <p:ph type="body" sz="quarter" idx="11"/>
          </p:nvPr>
        </p:nvSpPr>
        <p:spPr/>
        <p:txBody>
          <a:bodyPr>
            <a:noAutofit/>
          </a:bodyPr>
          <a:lstStyle/>
          <a:p>
            <a:pPr>
              <a:spcBef>
                <a:spcPts val="300"/>
              </a:spcBef>
              <a:spcAft>
                <a:spcPts val="1200"/>
              </a:spcAft>
            </a:pPr>
            <a:r>
              <a:rPr lang="en-AU" sz="2400" dirty="0" smtClean="0">
                <a:solidFill>
                  <a:schemeClr val="bg1">
                    <a:lumMod val="65000"/>
                  </a:schemeClr>
                </a:solidFill>
                <a:latin typeface="+mn-lt"/>
              </a:rPr>
              <a:t>Tell me about a time when…</a:t>
            </a:r>
          </a:p>
          <a:p>
            <a:pPr>
              <a:spcBef>
                <a:spcPts val="300"/>
              </a:spcBef>
              <a:spcAft>
                <a:spcPts val="1200"/>
              </a:spcAft>
            </a:pPr>
            <a:r>
              <a:rPr lang="en-AU" sz="2400" dirty="0" smtClean="0">
                <a:solidFill>
                  <a:schemeClr val="bg1">
                    <a:lumMod val="65000"/>
                  </a:schemeClr>
                </a:solidFill>
                <a:latin typeface="+mn-lt"/>
              </a:rPr>
              <a:t>The five Whys</a:t>
            </a:r>
          </a:p>
          <a:p>
            <a:pPr>
              <a:spcBef>
                <a:spcPts val="300"/>
              </a:spcBef>
              <a:spcAft>
                <a:spcPts val="1200"/>
              </a:spcAft>
            </a:pPr>
            <a:r>
              <a:rPr lang="en-AU" sz="2400" dirty="0" smtClean="0">
                <a:solidFill>
                  <a:schemeClr val="bg1">
                    <a:lumMod val="65000"/>
                  </a:schemeClr>
                </a:solidFill>
                <a:latin typeface="+mn-lt"/>
              </a:rPr>
              <a:t>Ask naïve questions</a:t>
            </a:r>
          </a:p>
          <a:p>
            <a:pPr>
              <a:spcBef>
                <a:spcPts val="300"/>
              </a:spcBef>
              <a:spcAft>
                <a:spcPts val="1200"/>
              </a:spcAft>
            </a:pPr>
            <a:r>
              <a:rPr lang="en-AU" sz="2400" b="1" dirty="0" smtClean="0">
                <a:latin typeface="+mn-lt"/>
              </a:rPr>
              <a:t>Stay unbiased</a:t>
            </a:r>
          </a:p>
          <a:p>
            <a:pPr>
              <a:spcBef>
                <a:spcPts val="300"/>
              </a:spcBef>
              <a:spcAft>
                <a:spcPts val="1200"/>
              </a:spcAft>
            </a:pPr>
            <a:r>
              <a:rPr lang="en-AU" sz="2400" dirty="0" smtClean="0">
                <a:solidFill>
                  <a:schemeClr val="bg1">
                    <a:lumMod val="65000"/>
                  </a:schemeClr>
                </a:solidFill>
                <a:latin typeface="+mn-lt"/>
              </a:rPr>
              <a:t>Manage the flow</a:t>
            </a:r>
          </a:p>
          <a:p>
            <a:pPr>
              <a:spcBef>
                <a:spcPts val="300"/>
              </a:spcBef>
              <a:spcAft>
                <a:spcPts val="1200"/>
              </a:spcAft>
            </a:pPr>
            <a:r>
              <a:rPr lang="en-AU" sz="2400" dirty="0" smtClean="0">
                <a:solidFill>
                  <a:schemeClr val="bg1">
                    <a:lumMod val="65000"/>
                  </a:schemeClr>
                </a:solidFill>
                <a:latin typeface="+mn-lt"/>
              </a:rPr>
              <a:t>Validate</a:t>
            </a:r>
          </a:p>
        </p:txBody>
      </p:sp>
    </p:spTree>
    <p:extLst>
      <p:ext uri="{BB962C8B-B14F-4D97-AF65-F5344CB8AC3E}">
        <p14:creationId xmlns:p14="http://schemas.microsoft.com/office/powerpoint/2010/main" val="41887759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Desirability, Feasibility and Viability (D,F,V)</a:t>
            </a:r>
            <a:endParaRPr lang="en-AU" b="1" dirty="0"/>
          </a:p>
        </p:txBody>
      </p:sp>
      <p:sp>
        <p:nvSpPr>
          <p:cNvPr id="11" name="Notched Right Arrow 10"/>
          <p:cNvSpPr/>
          <p:nvPr/>
        </p:nvSpPr>
        <p:spPr>
          <a:xfrm>
            <a:off x="2159935" y="1743075"/>
            <a:ext cx="2143125" cy="800100"/>
          </a:xfrm>
          <a:prstGeom prst="notched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Start here</a:t>
            </a:r>
            <a:endParaRPr lang="en-AU" dirty="0"/>
          </a:p>
        </p:txBody>
      </p:sp>
      <p:graphicFrame>
        <p:nvGraphicFramePr>
          <p:cNvPr id="14" name="Diagram 13"/>
          <p:cNvGraphicFramePr/>
          <p:nvPr>
            <p:extLst>
              <p:ext uri="{D42A27DB-BD31-4B8C-83A1-F6EECF244321}">
                <p14:modId xmlns:p14="http://schemas.microsoft.com/office/powerpoint/2010/main" val="2482678645"/>
              </p:ext>
            </p:extLst>
          </p:nvPr>
        </p:nvGraphicFramePr>
        <p:xfrm>
          <a:off x="2059343" y="962360"/>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5569777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p:nvPr/>
        </p:nvSpPr>
        <p:spPr>
          <a:xfrm>
            <a:off x="7705028" y="3121447"/>
            <a:ext cx="3763600" cy="1322352"/>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11" name="Shape 211"/>
          <p:cNvSpPr/>
          <p:nvPr/>
        </p:nvSpPr>
        <p:spPr>
          <a:xfrm>
            <a:off x="7705028" y="1431981"/>
            <a:ext cx="3763600" cy="926800"/>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12" name="Shape 212"/>
          <p:cNvSpPr/>
          <p:nvPr/>
        </p:nvSpPr>
        <p:spPr>
          <a:xfrm>
            <a:off x="817394" y="1444148"/>
            <a:ext cx="3763600" cy="931600"/>
          </a:xfrm>
          <a:prstGeom prst="wedgeRectCallout">
            <a:avLst>
              <a:gd name="adj1" fmla="val 56444"/>
              <a:gd name="adj2" fmla="val -20890"/>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13" name="Shape 213"/>
          <p:cNvSpPr/>
          <p:nvPr/>
        </p:nvSpPr>
        <p:spPr>
          <a:xfrm>
            <a:off x="831767" y="2968567"/>
            <a:ext cx="3763600" cy="926800"/>
          </a:xfrm>
          <a:prstGeom prst="wedgeRectCallout">
            <a:avLst>
              <a:gd name="adj1" fmla="val 56199"/>
              <a:gd name="adj2" fmla="val -20902"/>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14" name="Shape 214"/>
          <p:cNvSpPr txBox="1">
            <a:spLocks noGrp="1"/>
          </p:cNvSpPr>
          <p:nvPr>
            <p:ph type="title"/>
          </p:nvPr>
        </p:nvSpPr>
        <p:spPr>
          <a:prstGeom prst="rect">
            <a:avLst/>
          </a:prstGeom>
        </p:spPr>
        <p:txBody>
          <a:bodyPr vert="horz" lIns="121900" tIns="121900" rIns="121900" bIns="121900" rtlCol="0" anchor="t" anchorCtr="0">
            <a:noAutofit/>
          </a:bodyPr>
          <a:lstStyle/>
          <a:p>
            <a:r>
              <a:rPr lang="en" b="1" dirty="0" smtClean="0">
                <a:ea typeface="Proxima Nova"/>
                <a:cs typeface="Proxima Nova"/>
                <a:sym typeface="Proxima Nova"/>
              </a:rPr>
              <a:t>Stay unbiased by digging deeper</a:t>
            </a:r>
            <a:endParaRPr lang="en" b="1" dirty="0">
              <a:ea typeface="Proxima Nova"/>
              <a:cs typeface="Proxima Nova"/>
              <a:sym typeface="Proxima Nova"/>
            </a:endParaRPr>
          </a:p>
        </p:txBody>
      </p:sp>
      <p:sp>
        <p:nvSpPr>
          <p:cNvPr id="216" name="Shape 216"/>
          <p:cNvSpPr txBox="1"/>
          <p:nvPr/>
        </p:nvSpPr>
        <p:spPr>
          <a:xfrm>
            <a:off x="933459" y="1496815"/>
            <a:ext cx="3725407" cy="758400"/>
          </a:xfrm>
          <a:prstGeom prst="rect">
            <a:avLst/>
          </a:prstGeom>
          <a:noFill/>
          <a:ln>
            <a:noFill/>
          </a:ln>
        </p:spPr>
        <p:txBody>
          <a:bodyPr lIns="121900" tIns="121900" rIns="121900" bIns="121900" anchor="t" anchorCtr="0">
            <a:noAutofit/>
          </a:bodyPr>
          <a:lstStyle/>
          <a:p>
            <a:r>
              <a:rPr lang="en-AU" sz="2200" dirty="0">
                <a:solidFill>
                  <a:srgbClr val="373737"/>
                </a:solidFill>
                <a:ea typeface="Proxima Nova"/>
                <a:cs typeface="Proxima Nova"/>
                <a:sym typeface="Proxima Nova"/>
              </a:rPr>
              <a:t>Can you tell me more about…? </a:t>
            </a:r>
            <a:endParaRPr lang="en" sz="2200" dirty="0">
              <a:solidFill>
                <a:srgbClr val="373737"/>
              </a:solidFill>
              <a:ea typeface="Proxima Nova"/>
              <a:cs typeface="Proxima Nova"/>
              <a:sym typeface="Proxima Nova"/>
            </a:endParaRPr>
          </a:p>
        </p:txBody>
      </p:sp>
      <p:sp>
        <p:nvSpPr>
          <p:cNvPr id="217" name="Shape 217"/>
          <p:cNvSpPr txBox="1"/>
          <p:nvPr/>
        </p:nvSpPr>
        <p:spPr>
          <a:xfrm>
            <a:off x="947832" y="3021216"/>
            <a:ext cx="3569661" cy="758400"/>
          </a:xfrm>
          <a:prstGeom prst="rect">
            <a:avLst/>
          </a:prstGeom>
          <a:noFill/>
          <a:ln>
            <a:noFill/>
          </a:ln>
        </p:spPr>
        <p:txBody>
          <a:bodyPr lIns="121900" tIns="121900" rIns="121900" bIns="121900" anchor="t" anchorCtr="0">
            <a:noAutofit/>
          </a:bodyPr>
          <a:lstStyle/>
          <a:p>
            <a:pPr>
              <a:buClr>
                <a:prstClr val="black"/>
              </a:buClr>
            </a:pPr>
            <a:r>
              <a:rPr lang="en-AU" sz="2200" dirty="0">
                <a:solidFill>
                  <a:srgbClr val="373737"/>
                </a:solidFill>
                <a:ea typeface="Proxima Nova"/>
                <a:cs typeface="Proxima Nova"/>
                <a:sym typeface="Proxima Nova"/>
              </a:rPr>
              <a:t>What were you thinking when..?</a:t>
            </a:r>
          </a:p>
        </p:txBody>
      </p:sp>
      <p:sp>
        <p:nvSpPr>
          <p:cNvPr id="218" name="Shape 218"/>
          <p:cNvSpPr txBox="1"/>
          <p:nvPr/>
        </p:nvSpPr>
        <p:spPr>
          <a:xfrm>
            <a:off x="7793028" y="3206414"/>
            <a:ext cx="3675600" cy="758400"/>
          </a:xfrm>
          <a:prstGeom prst="rect">
            <a:avLst/>
          </a:prstGeom>
          <a:noFill/>
          <a:ln>
            <a:noFill/>
          </a:ln>
        </p:spPr>
        <p:txBody>
          <a:bodyPr lIns="121900" tIns="121900" rIns="121900" bIns="121900" anchor="t" anchorCtr="0">
            <a:noAutofit/>
          </a:bodyPr>
          <a:lstStyle/>
          <a:p>
            <a:pPr>
              <a:buClr>
                <a:prstClr val="black"/>
              </a:buClr>
            </a:pPr>
            <a:r>
              <a:rPr lang="en-AU" sz="2200" dirty="0">
                <a:solidFill>
                  <a:srgbClr val="373737"/>
                </a:solidFill>
                <a:ea typeface="Proxima Nova"/>
                <a:cs typeface="Proxima Nova"/>
                <a:sym typeface="Proxima Nova"/>
              </a:rPr>
              <a:t>“Can you tell me about a time that it didn’t work as you wanted?”</a:t>
            </a:r>
            <a:endParaRPr lang="en" sz="2200" dirty="0">
              <a:solidFill>
                <a:srgbClr val="373737"/>
              </a:solidFill>
              <a:ea typeface="Proxima Nova"/>
              <a:cs typeface="Proxima Nova"/>
              <a:sym typeface="Proxima Nova"/>
            </a:endParaRPr>
          </a:p>
        </p:txBody>
      </p:sp>
      <p:sp>
        <p:nvSpPr>
          <p:cNvPr id="220" name="Shape 220"/>
          <p:cNvSpPr txBox="1"/>
          <p:nvPr/>
        </p:nvSpPr>
        <p:spPr>
          <a:xfrm>
            <a:off x="7830961" y="1484647"/>
            <a:ext cx="3544800" cy="841600"/>
          </a:xfrm>
          <a:prstGeom prst="rect">
            <a:avLst/>
          </a:prstGeom>
          <a:noFill/>
          <a:ln>
            <a:noFill/>
          </a:ln>
        </p:spPr>
        <p:txBody>
          <a:bodyPr lIns="121900" tIns="121900" rIns="121900" bIns="121900" anchor="t" anchorCtr="0">
            <a:noAutofit/>
          </a:bodyPr>
          <a:lstStyle/>
          <a:p>
            <a:r>
              <a:rPr lang="en-AU" sz="2200" dirty="0">
                <a:solidFill>
                  <a:srgbClr val="373737"/>
                </a:solidFill>
                <a:ea typeface="Proxima Nova"/>
                <a:cs typeface="Proxima Nova"/>
                <a:sym typeface="Proxima Nova"/>
              </a:rPr>
              <a:t>Can you tell me about the last time you…?</a:t>
            </a:r>
            <a:endParaRPr lang="en" sz="2200" dirty="0">
              <a:solidFill>
                <a:srgbClr val="373737"/>
              </a:solidFill>
              <a:ea typeface="Proxima Nova"/>
              <a:cs typeface="Proxima Nova"/>
              <a:sym typeface="Proxima Nova"/>
            </a:endParaRPr>
          </a:p>
        </p:txBody>
      </p:sp>
      <p:pic>
        <p:nvPicPr>
          <p:cNvPr id="221" name="Shape 221" descr="man-4.png"/>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4959628" y="1437894"/>
            <a:ext cx="2557733" cy="2557733"/>
          </a:xfrm>
          <a:prstGeom prst="rect">
            <a:avLst/>
          </a:prstGeom>
          <a:noFill/>
          <a:ln>
            <a:noFill/>
          </a:ln>
        </p:spPr>
      </p:pic>
      <p:pic>
        <p:nvPicPr>
          <p:cNvPr id="223" name="Shape 223" descr="microphone (1).png"/>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flipH="1">
            <a:off x="5072475" y="3064161"/>
            <a:ext cx="931465" cy="931465"/>
          </a:xfrm>
          <a:prstGeom prst="rect">
            <a:avLst/>
          </a:prstGeom>
          <a:noFill/>
          <a:ln>
            <a:noFill/>
          </a:ln>
        </p:spPr>
      </p:pic>
    </p:spTree>
    <p:extLst>
      <p:ext uri="{BB962C8B-B14F-4D97-AF65-F5344CB8AC3E}">
        <p14:creationId xmlns:p14="http://schemas.microsoft.com/office/powerpoint/2010/main" val="9363223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How to do a great discovery interview</a:t>
            </a:r>
            <a:endParaRPr lang="en-AU" b="1" dirty="0"/>
          </a:p>
        </p:txBody>
      </p:sp>
      <p:sp>
        <p:nvSpPr>
          <p:cNvPr id="5" name="Text Placeholder 4"/>
          <p:cNvSpPr>
            <a:spLocks noGrp="1"/>
          </p:cNvSpPr>
          <p:nvPr>
            <p:ph type="body" sz="quarter" idx="11"/>
          </p:nvPr>
        </p:nvSpPr>
        <p:spPr/>
        <p:txBody>
          <a:bodyPr>
            <a:noAutofit/>
          </a:bodyPr>
          <a:lstStyle/>
          <a:p>
            <a:pPr>
              <a:spcBef>
                <a:spcPts val="300"/>
              </a:spcBef>
              <a:spcAft>
                <a:spcPts val="1200"/>
              </a:spcAft>
            </a:pPr>
            <a:r>
              <a:rPr lang="en-AU" sz="2400" dirty="0" smtClean="0">
                <a:solidFill>
                  <a:schemeClr val="bg1">
                    <a:lumMod val="65000"/>
                  </a:schemeClr>
                </a:solidFill>
                <a:latin typeface="+mn-lt"/>
              </a:rPr>
              <a:t>Tell me about a time when…</a:t>
            </a:r>
          </a:p>
          <a:p>
            <a:pPr>
              <a:spcBef>
                <a:spcPts val="300"/>
              </a:spcBef>
              <a:spcAft>
                <a:spcPts val="1200"/>
              </a:spcAft>
            </a:pPr>
            <a:r>
              <a:rPr lang="en-AU" sz="2400" dirty="0" smtClean="0">
                <a:solidFill>
                  <a:schemeClr val="bg1">
                    <a:lumMod val="65000"/>
                  </a:schemeClr>
                </a:solidFill>
                <a:latin typeface="+mn-lt"/>
              </a:rPr>
              <a:t>The five Whys</a:t>
            </a:r>
          </a:p>
          <a:p>
            <a:pPr>
              <a:spcBef>
                <a:spcPts val="300"/>
              </a:spcBef>
              <a:spcAft>
                <a:spcPts val="1200"/>
              </a:spcAft>
            </a:pPr>
            <a:r>
              <a:rPr lang="en-AU" sz="2400" dirty="0" smtClean="0">
                <a:solidFill>
                  <a:schemeClr val="bg1">
                    <a:lumMod val="65000"/>
                  </a:schemeClr>
                </a:solidFill>
                <a:latin typeface="+mn-lt"/>
              </a:rPr>
              <a:t>Ask naïve questions</a:t>
            </a:r>
          </a:p>
          <a:p>
            <a:pPr>
              <a:spcBef>
                <a:spcPts val="300"/>
              </a:spcBef>
              <a:spcAft>
                <a:spcPts val="1200"/>
              </a:spcAft>
            </a:pPr>
            <a:r>
              <a:rPr lang="en-AU" sz="2400" dirty="0" smtClean="0">
                <a:solidFill>
                  <a:schemeClr val="bg1">
                    <a:lumMod val="65000"/>
                  </a:schemeClr>
                </a:solidFill>
                <a:latin typeface="+mn-lt"/>
              </a:rPr>
              <a:t>Stay unbiased</a:t>
            </a:r>
          </a:p>
          <a:p>
            <a:pPr>
              <a:spcBef>
                <a:spcPts val="300"/>
              </a:spcBef>
              <a:spcAft>
                <a:spcPts val="1200"/>
              </a:spcAft>
            </a:pPr>
            <a:r>
              <a:rPr lang="en-AU" sz="2400" b="1" dirty="0" smtClean="0">
                <a:latin typeface="+mn-lt"/>
              </a:rPr>
              <a:t>Manage the flow</a:t>
            </a:r>
          </a:p>
          <a:p>
            <a:pPr>
              <a:spcBef>
                <a:spcPts val="300"/>
              </a:spcBef>
              <a:spcAft>
                <a:spcPts val="1200"/>
              </a:spcAft>
            </a:pPr>
            <a:r>
              <a:rPr lang="en-AU" sz="2400" dirty="0" smtClean="0">
                <a:solidFill>
                  <a:schemeClr val="bg1">
                    <a:lumMod val="65000"/>
                  </a:schemeClr>
                </a:solidFill>
                <a:latin typeface="+mn-lt"/>
              </a:rPr>
              <a:t>Validate</a:t>
            </a:r>
          </a:p>
        </p:txBody>
      </p:sp>
    </p:spTree>
    <p:extLst>
      <p:ext uri="{BB962C8B-B14F-4D97-AF65-F5344CB8AC3E}">
        <p14:creationId xmlns:p14="http://schemas.microsoft.com/office/powerpoint/2010/main" val="341819765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Shape 297"/>
          <p:cNvSpPr/>
          <p:nvPr/>
        </p:nvSpPr>
        <p:spPr>
          <a:xfrm>
            <a:off x="8087267" y="2396367"/>
            <a:ext cx="3763600" cy="606533"/>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98" name="Shape 298"/>
          <p:cNvSpPr/>
          <p:nvPr/>
        </p:nvSpPr>
        <p:spPr>
          <a:xfrm>
            <a:off x="8066133" y="1545433"/>
            <a:ext cx="3763600" cy="610000"/>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99" name="Shape 299"/>
          <p:cNvSpPr/>
          <p:nvPr/>
        </p:nvSpPr>
        <p:spPr>
          <a:xfrm>
            <a:off x="916400" y="2728100"/>
            <a:ext cx="3763600" cy="1092000"/>
          </a:xfrm>
          <a:prstGeom prst="wedgeRectCallout">
            <a:avLst>
              <a:gd name="adj1" fmla="val 56444"/>
              <a:gd name="adj2" fmla="val -20890"/>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300" name="Shape 300"/>
          <p:cNvSpPr/>
          <p:nvPr/>
        </p:nvSpPr>
        <p:spPr>
          <a:xfrm>
            <a:off x="916400" y="1545433"/>
            <a:ext cx="3763600" cy="927200"/>
          </a:xfrm>
          <a:prstGeom prst="wedgeRectCallout">
            <a:avLst>
              <a:gd name="adj1" fmla="val 56444"/>
              <a:gd name="adj2" fmla="val -20890"/>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301" name="Shape 301"/>
          <p:cNvSpPr txBox="1">
            <a:spLocks noGrp="1"/>
          </p:cNvSpPr>
          <p:nvPr>
            <p:ph type="title"/>
          </p:nvPr>
        </p:nvSpPr>
        <p:spPr>
          <a:prstGeom prst="rect">
            <a:avLst/>
          </a:prstGeom>
        </p:spPr>
        <p:txBody>
          <a:bodyPr vert="horz" lIns="121900" tIns="121900" rIns="121900" bIns="121900" rtlCol="0" anchor="t" anchorCtr="0">
            <a:noAutofit/>
          </a:bodyPr>
          <a:lstStyle/>
          <a:p>
            <a:r>
              <a:rPr lang="en" b="1" dirty="0">
                <a:ea typeface="Proxima Nova"/>
                <a:cs typeface="Proxima Nova"/>
                <a:sym typeface="Proxima Nova"/>
              </a:rPr>
              <a:t>Manage the flow</a:t>
            </a:r>
          </a:p>
        </p:txBody>
      </p:sp>
      <p:sp>
        <p:nvSpPr>
          <p:cNvPr id="303" name="Shape 303"/>
          <p:cNvSpPr txBox="1"/>
          <p:nvPr/>
        </p:nvSpPr>
        <p:spPr>
          <a:xfrm>
            <a:off x="1011400" y="1577983"/>
            <a:ext cx="3455200" cy="758400"/>
          </a:xfrm>
          <a:prstGeom prst="rect">
            <a:avLst/>
          </a:prstGeom>
          <a:noFill/>
          <a:ln>
            <a:noFill/>
          </a:ln>
        </p:spPr>
        <p:txBody>
          <a:bodyPr lIns="121900" tIns="121900" rIns="121900" bIns="121900" anchor="t" anchorCtr="0">
            <a:noAutofit/>
          </a:bodyPr>
          <a:lstStyle/>
          <a:p>
            <a:r>
              <a:rPr lang="en" sz="2000" dirty="0">
                <a:solidFill>
                  <a:srgbClr val="373737"/>
                </a:solidFill>
                <a:ea typeface="Proxima Nova"/>
                <a:cs typeface="Proxima Nova"/>
                <a:sym typeface="Proxima Nova"/>
              </a:rPr>
              <a:t>That’s great. Now I’d like to talk about a different topic...</a:t>
            </a:r>
          </a:p>
        </p:txBody>
      </p:sp>
      <p:sp>
        <p:nvSpPr>
          <p:cNvPr id="304" name="Shape 304"/>
          <p:cNvSpPr txBox="1"/>
          <p:nvPr/>
        </p:nvSpPr>
        <p:spPr>
          <a:xfrm>
            <a:off x="1011400" y="2728100"/>
            <a:ext cx="3276400" cy="758400"/>
          </a:xfrm>
          <a:prstGeom prst="rect">
            <a:avLst/>
          </a:prstGeom>
          <a:noFill/>
          <a:ln>
            <a:noFill/>
          </a:ln>
        </p:spPr>
        <p:txBody>
          <a:bodyPr lIns="121900" tIns="121900" rIns="121900" bIns="121900" anchor="t" anchorCtr="0">
            <a:noAutofit/>
          </a:bodyPr>
          <a:lstStyle/>
          <a:p>
            <a:r>
              <a:rPr lang="en" sz="2000">
                <a:solidFill>
                  <a:srgbClr val="373737"/>
                </a:solidFill>
                <a:ea typeface="Proxima Nova"/>
                <a:cs typeface="Proxima Nova"/>
                <a:sym typeface="Proxima Nova"/>
              </a:rPr>
              <a:t>I’d like to go back to something you mentioned earlier….</a:t>
            </a:r>
          </a:p>
        </p:txBody>
      </p:sp>
      <p:sp>
        <p:nvSpPr>
          <p:cNvPr id="305" name="Shape 305"/>
          <p:cNvSpPr txBox="1"/>
          <p:nvPr/>
        </p:nvSpPr>
        <p:spPr>
          <a:xfrm>
            <a:off x="8228467" y="1545433"/>
            <a:ext cx="3276400" cy="520035"/>
          </a:xfrm>
          <a:prstGeom prst="rect">
            <a:avLst/>
          </a:prstGeom>
          <a:noFill/>
          <a:ln>
            <a:noFill/>
          </a:ln>
        </p:spPr>
        <p:txBody>
          <a:bodyPr lIns="121900" tIns="121900" rIns="121900" bIns="121900" anchor="t" anchorCtr="0">
            <a:noAutofit/>
          </a:bodyPr>
          <a:lstStyle/>
          <a:p>
            <a:r>
              <a:rPr lang="en" sz="2000" dirty="0">
                <a:solidFill>
                  <a:srgbClr val="373737"/>
                </a:solidFill>
                <a:ea typeface="Proxima Nova"/>
                <a:cs typeface="Proxima Nova"/>
                <a:sym typeface="Proxima Nova"/>
              </a:rPr>
              <a:t>Earlier you mentioned... </a:t>
            </a:r>
          </a:p>
        </p:txBody>
      </p:sp>
      <p:pic>
        <p:nvPicPr>
          <p:cNvPr id="307" name="Shape 307" descr="man-4.png"/>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5094183" y="1545434"/>
            <a:ext cx="2557733" cy="2557733"/>
          </a:xfrm>
          <a:prstGeom prst="rect">
            <a:avLst/>
          </a:prstGeom>
          <a:noFill/>
          <a:ln>
            <a:noFill/>
          </a:ln>
        </p:spPr>
      </p:pic>
      <p:pic>
        <p:nvPicPr>
          <p:cNvPr id="309" name="Shape 309" descr="microphone (1).png"/>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flipH="1">
            <a:off x="5207030" y="3171701"/>
            <a:ext cx="931465" cy="931465"/>
          </a:xfrm>
          <a:prstGeom prst="rect">
            <a:avLst/>
          </a:prstGeom>
          <a:noFill/>
          <a:ln>
            <a:noFill/>
          </a:ln>
        </p:spPr>
      </p:pic>
      <p:sp>
        <p:nvSpPr>
          <p:cNvPr id="310" name="Shape 310"/>
          <p:cNvSpPr txBox="1"/>
          <p:nvPr/>
        </p:nvSpPr>
        <p:spPr>
          <a:xfrm>
            <a:off x="1703600" y="4519167"/>
            <a:ext cx="10488400" cy="927200"/>
          </a:xfrm>
          <a:prstGeom prst="rect">
            <a:avLst/>
          </a:prstGeom>
          <a:noFill/>
          <a:ln>
            <a:noFill/>
          </a:ln>
        </p:spPr>
        <p:txBody>
          <a:bodyPr lIns="121900" tIns="121900" rIns="121900" bIns="121900" anchor="t" anchorCtr="0">
            <a:noAutofit/>
          </a:bodyPr>
          <a:lstStyle/>
          <a:p>
            <a:r>
              <a:rPr lang="en" sz="2000" dirty="0">
                <a:solidFill>
                  <a:srgbClr val="373737"/>
                </a:solidFill>
                <a:ea typeface="Proxima Nova"/>
                <a:cs typeface="Proxima Nova"/>
                <a:sym typeface="Proxima Nova"/>
              </a:rPr>
              <a:t>Try not to interrupt the flow unless you need to move the conversation on. Jot down things you want to come back to.</a:t>
            </a:r>
          </a:p>
        </p:txBody>
      </p:sp>
      <p:pic>
        <p:nvPicPr>
          <p:cNvPr id="311" name="Shape 311" descr="lights.png"/>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874233" y="4566765"/>
            <a:ext cx="699600" cy="699600"/>
          </a:xfrm>
          <a:prstGeom prst="rect">
            <a:avLst/>
          </a:prstGeom>
          <a:noFill/>
          <a:ln>
            <a:noFill/>
          </a:ln>
        </p:spPr>
      </p:pic>
    </p:spTree>
    <p:extLst>
      <p:ext uri="{BB962C8B-B14F-4D97-AF65-F5344CB8AC3E}">
        <p14:creationId xmlns:p14="http://schemas.microsoft.com/office/powerpoint/2010/main" val="15756796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How to do a great discovery interview</a:t>
            </a:r>
            <a:endParaRPr lang="en-AU" b="1" dirty="0"/>
          </a:p>
        </p:txBody>
      </p:sp>
      <p:sp>
        <p:nvSpPr>
          <p:cNvPr id="5" name="Text Placeholder 4"/>
          <p:cNvSpPr>
            <a:spLocks noGrp="1"/>
          </p:cNvSpPr>
          <p:nvPr>
            <p:ph type="body" sz="quarter" idx="11"/>
          </p:nvPr>
        </p:nvSpPr>
        <p:spPr/>
        <p:txBody>
          <a:bodyPr>
            <a:noAutofit/>
          </a:bodyPr>
          <a:lstStyle/>
          <a:p>
            <a:pPr>
              <a:spcBef>
                <a:spcPts val="300"/>
              </a:spcBef>
              <a:spcAft>
                <a:spcPts val="1200"/>
              </a:spcAft>
            </a:pPr>
            <a:r>
              <a:rPr lang="en-AU" sz="2400" dirty="0" smtClean="0">
                <a:solidFill>
                  <a:schemeClr val="bg1">
                    <a:lumMod val="65000"/>
                  </a:schemeClr>
                </a:solidFill>
                <a:latin typeface="+mn-lt"/>
              </a:rPr>
              <a:t>Tell me about a time when…</a:t>
            </a:r>
          </a:p>
          <a:p>
            <a:pPr>
              <a:spcBef>
                <a:spcPts val="300"/>
              </a:spcBef>
              <a:spcAft>
                <a:spcPts val="1200"/>
              </a:spcAft>
            </a:pPr>
            <a:r>
              <a:rPr lang="en-AU" sz="2400" dirty="0" smtClean="0">
                <a:solidFill>
                  <a:schemeClr val="bg1">
                    <a:lumMod val="65000"/>
                  </a:schemeClr>
                </a:solidFill>
                <a:latin typeface="+mn-lt"/>
              </a:rPr>
              <a:t>The five Whys</a:t>
            </a:r>
          </a:p>
          <a:p>
            <a:pPr>
              <a:spcBef>
                <a:spcPts val="300"/>
              </a:spcBef>
              <a:spcAft>
                <a:spcPts val="1200"/>
              </a:spcAft>
            </a:pPr>
            <a:r>
              <a:rPr lang="en-AU" sz="2400" dirty="0" smtClean="0">
                <a:solidFill>
                  <a:schemeClr val="bg1">
                    <a:lumMod val="65000"/>
                  </a:schemeClr>
                </a:solidFill>
                <a:latin typeface="+mn-lt"/>
              </a:rPr>
              <a:t>Ask naïve questions</a:t>
            </a:r>
          </a:p>
          <a:p>
            <a:pPr>
              <a:spcBef>
                <a:spcPts val="300"/>
              </a:spcBef>
              <a:spcAft>
                <a:spcPts val="1200"/>
              </a:spcAft>
            </a:pPr>
            <a:r>
              <a:rPr lang="en-AU" sz="2400" dirty="0" smtClean="0">
                <a:solidFill>
                  <a:schemeClr val="bg1">
                    <a:lumMod val="65000"/>
                  </a:schemeClr>
                </a:solidFill>
                <a:latin typeface="+mn-lt"/>
              </a:rPr>
              <a:t>Stay unbiased</a:t>
            </a:r>
          </a:p>
          <a:p>
            <a:pPr>
              <a:spcBef>
                <a:spcPts val="300"/>
              </a:spcBef>
              <a:spcAft>
                <a:spcPts val="1200"/>
              </a:spcAft>
            </a:pPr>
            <a:r>
              <a:rPr lang="en-AU" sz="2400" dirty="0" smtClean="0">
                <a:solidFill>
                  <a:schemeClr val="bg1">
                    <a:lumMod val="65000"/>
                  </a:schemeClr>
                </a:solidFill>
                <a:latin typeface="+mn-lt"/>
              </a:rPr>
              <a:t>Manage the flow</a:t>
            </a:r>
          </a:p>
          <a:p>
            <a:pPr>
              <a:spcBef>
                <a:spcPts val="300"/>
              </a:spcBef>
              <a:spcAft>
                <a:spcPts val="1200"/>
              </a:spcAft>
            </a:pPr>
            <a:r>
              <a:rPr lang="en-AU" sz="2400" b="1" dirty="0" smtClean="0">
                <a:latin typeface="+mn-lt"/>
              </a:rPr>
              <a:t>Validate</a:t>
            </a:r>
          </a:p>
        </p:txBody>
      </p:sp>
    </p:spTree>
    <p:extLst>
      <p:ext uri="{BB962C8B-B14F-4D97-AF65-F5344CB8AC3E}">
        <p14:creationId xmlns:p14="http://schemas.microsoft.com/office/powerpoint/2010/main" val="23347167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Shape 278"/>
          <p:cNvSpPr txBox="1">
            <a:spLocks noGrp="1"/>
          </p:cNvSpPr>
          <p:nvPr>
            <p:ph type="title"/>
          </p:nvPr>
        </p:nvSpPr>
        <p:spPr>
          <a:prstGeom prst="rect">
            <a:avLst/>
          </a:prstGeom>
        </p:spPr>
        <p:txBody>
          <a:bodyPr vert="horz" lIns="121900" tIns="121900" rIns="121900" bIns="121900" rtlCol="0" anchor="t" anchorCtr="0">
            <a:noAutofit/>
          </a:bodyPr>
          <a:lstStyle/>
          <a:p>
            <a:r>
              <a:rPr lang="en" b="1" dirty="0">
                <a:ea typeface="Proxima Nova"/>
                <a:cs typeface="Proxima Nova"/>
                <a:sym typeface="Proxima Nova"/>
              </a:rPr>
              <a:t>Check and validate</a:t>
            </a:r>
          </a:p>
        </p:txBody>
      </p:sp>
      <p:sp>
        <p:nvSpPr>
          <p:cNvPr id="280" name="Shape 280"/>
          <p:cNvSpPr/>
          <p:nvPr/>
        </p:nvSpPr>
        <p:spPr>
          <a:xfrm>
            <a:off x="696067" y="1475797"/>
            <a:ext cx="3763600" cy="892000"/>
          </a:xfrm>
          <a:prstGeom prst="wedgeRectCallout">
            <a:avLst>
              <a:gd name="adj1" fmla="val 56444"/>
              <a:gd name="adj2" fmla="val -20890"/>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81" name="Shape 281"/>
          <p:cNvSpPr txBox="1"/>
          <p:nvPr/>
        </p:nvSpPr>
        <p:spPr>
          <a:xfrm>
            <a:off x="833267" y="1475797"/>
            <a:ext cx="3365200" cy="629840"/>
          </a:xfrm>
          <a:prstGeom prst="rect">
            <a:avLst/>
          </a:prstGeom>
          <a:noFill/>
          <a:ln>
            <a:noFill/>
          </a:ln>
        </p:spPr>
        <p:txBody>
          <a:bodyPr lIns="121900" tIns="121900" rIns="121900" bIns="121900" anchor="t" anchorCtr="0">
            <a:noAutofit/>
          </a:bodyPr>
          <a:lstStyle/>
          <a:p>
            <a:r>
              <a:rPr lang="en" sz="2200" dirty="0">
                <a:solidFill>
                  <a:srgbClr val="373737"/>
                </a:solidFill>
                <a:ea typeface="Proxima Nova"/>
                <a:cs typeface="Proxima Nova"/>
                <a:sym typeface="Proxima Nova"/>
              </a:rPr>
              <a:t>So it sounds like you’re saying that...</a:t>
            </a:r>
          </a:p>
        </p:txBody>
      </p:sp>
      <p:sp>
        <p:nvSpPr>
          <p:cNvPr id="282" name="Shape 282"/>
          <p:cNvSpPr/>
          <p:nvPr/>
        </p:nvSpPr>
        <p:spPr>
          <a:xfrm>
            <a:off x="717200" y="2589133"/>
            <a:ext cx="3763600" cy="892000"/>
          </a:xfrm>
          <a:prstGeom prst="wedgeRectCallout">
            <a:avLst>
              <a:gd name="adj1" fmla="val 56199"/>
              <a:gd name="adj2" fmla="val -20902"/>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83" name="Shape 283"/>
          <p:cNvSpPr txBox="1"/>
          <p:nvPr/>
        </p:nvSpPr>
        <p:spPr>
          <a:xfrm>
            <a:off x="833267" y="2590397"/>
            <a:ext cx="3365200" cy="758400"/>
          </a:xfrm>
          <a:prstGeom prst="rect">
            <a:avLst/>
          </a:prstGeom>
          <a:noFill/>
          <a:ln>
            <a:noFill/>
          </a:ln>
        </p:spPr>
        <p:txBody>
          <a:bodyPr lIns="121900" tIns="121900" rIns="121900" bIns="121900" anchor="t" anchorCtr="0">
            <a:noAutofit/>
          </a:bodyPr>
          <a:lstStyle/>
          <a:p>
            <a:r>
              <a:rPr lang="en" sz="2200" dirty="0">
                <a:solidFill>
                  <a:srgbClr val="373737"/>
                </a:solidFill>
                <a:ea typeface="Proxima Nova"/>
                <a:cs typeface="Proxima Nova"/>
                <a:sym typeface="Proxima Nova"/>
              </a:rPr>
              <a:t>What I’m hearing is….</a:t>
            </a:r>
          </a:p>
          <a:p>
            <a:r>
              <a:rPr lang="en" sz="2200" dirty="0">
                <a:solidFill>
                  <a:srgbClr val="373737"/>
                </a:solidFill>
                <a:ea typeface="Proxima Nova"/>
                <a:cs typeface="Proxima Nova"/>
                <a:sym typeface="Proxima Nova"/>
              </a:rPr>
              <a:t>Is that right?</a:t>
            </a:r>
          </a:p>
        </p:txBody>
      </p:sp>
      <p:sp>
        <p:nvSpPr>
          <p:cNvPr id="284" name="Shape 284"/>
          <p:cNvSpPr/>
          <p:nvPr/>
        </p:nvSpPr>
        <p:spPr>
          <a:xfrm>
            <a:off x="7888067" y="1460933"/>
            <a:ext cx="3763600" cy="892000"/>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85" name="Shape 285"/>
          <p:cNvSpPr txBox="1"/>
          <p:nvPr/>
        </p:nvSpPr>
        <p:spPr>
          <a:xfrm>
            <a:off x="8014800" y="1481366"/>
            <a:ext cx="3428800" cy="758400"/>
          </a:xfrm>
          <a:prstGeom prst="rect">
            <a:avLst/>
          </a:prstGeom>
          <a:noFill/>
          <a:ln>
            <a:noFill/>
          </a:ln>
        </p:spPr>
        <p:txBody>
          <a:bodyPr lIns="121900" tIns="121900" rIns="121900" bIns="121900" anchor="t" anchorCtr="0">
            <a:noAutofit/>
          </a:bodyPr>
          <a:lstStyle/>
          <a:p>
            <a:r>
              <a:rPr lang="en" sz="2200">
                <a:solidFill>
                  <a:srgbClr val="373737"/>
                </a:solidFill>
                <a:ea typeface="Proxima Nova"/>
                <a:cs typeface="Proxima Nova"/>
                <a:sym typeface="Proxima Nova"/>
              </a:rPr>
              <a:t>When you said ‘x’, what did you mean by that?</a:t>
            </a:r>
          </a:p>
        </p:txBody>
      </p:sp>
      <p:sp>
        <p:nvSpPr>
          <p:cNvPr id="286" name="Shape 286"/>
          <p:cNvSpPr txBox="1"/>
          <p:nvPr/>
        </p:nvSpPr>
        <p:spPr>
          <a:xfrm>
            <a:off x="3943633" y="4269726"/>
            <a:ext cx="6154234" cy="1000800"/>
          </a:xfrm>
          <a:prstGeom prst="rect">
            <a:avLst/>
          </a:prstGeom>
          <a:noFill/>
          <a:ln>
            <a:noFill/>
          </a:ln>
        </p:spPr>
        <p:txBody>
          <a:bodyPr lIns="121900" tIns="121900" rIns="121900" bIns="121900" anchor="t" anchorCtr="0">
            <a:noAutofit/>
          </a:bodyPr>
          <a:lstStyle/>
          <a:p>
            <a:r>
              <a:rPr lang="en" sz="2000" dirty="0">
                <a:solidFill>
                  <a:srgbClr val="373737"/>
                </a:solidFill>
                <a:ea typeface="Proxima Nova"/>
                <a:cs typeface="Proxima Nova"/>
                <a:sym typeface="Proxima Nova"/>
              </a:rPr>
              <a:t>Watch for generalisations, like ‘I always’ or ‘I </a:t>
            </a:r>
            <a:r>
              <a:rPr lang="en" sz="2000" dirty="0" smtClean="0">
                <a:solidFill>
                  <a:srgbClr val="373737"/>
                </a:solidFill>
                <a:ea typeface="Proxima Nova"/>
                <a:cs typeface="Proxima Nova"/>
                <a:sym typeface="Proxima Nova"/>
              </a:rPr>
              <a:t>never’</a:t>
            </a:r>
            <a:br>
              <a:rPr lang="en" sz="2000" dirty="0" smtClean="0">
                <a:solidFill>
                  <a:srgbClr val="373737"/>
                </a:solidFill>
                <a:ea typeface="Proxima Nova"/>
                <a:cs typeface="Proxima Nova"/>
                <a:sym typeface="Proxima Nova"/>
              </a:rPr>
            </a:br>
            <a:r>
              <a:rPr lang="en" sz="2000" dirty="0" smtClean="0">
                <a:solidFill>
                  <a:srgbClr val="373737"/>
                </a:solidFill>
                <a:ea typeface="Proxima Nova"/>
                <a:cs typeface="Proxima Nova"/>
                <a:sym typeface="Proxima Nova"/>
              </a:rPr>
              <a:t>Challenge </a:t>
            </a:r>
            <a:r>
              <a:rPr lang="en" sz="2000" dirty="0">
                <a:solidFill>
                  <a:srgbClr val="373737"/>
                </a:solidFill>
                <a:ea typeface="Proxima Nova"/>
                <a:cs typeface="Proxima Nova"/>
                <a:sym typeface="Proxima Nova"/>
              </a:rPr>
              <a:t>these by asking examples</a:t>
            </a:r>
          </a:p>
        </p:txBody>
      </p:sp>
      <p:sp>
        <p:nvSpPr>
          <p:cNvPr id="287" name="Shape 287"/>
          <p:cNvSpPr/>
          <p:nvPr/>
        </p:nvSpPr>
        <p:spPr>
          <a:xfrm>
            <a:off x="7888067" y="2589126"/>
            <a:ext cx="3763600" cy="699600"/>
          </a:xfrm>
          <a:prstGeom prst="wedgeRectCallout">
            <a:avLst>
              <a:gd name="adj1" fmla="val -55312"/>
              <a:gd name="adj2" fmla="val -19305"/>
            </a:avLst>
          </a:prstGeom>
          <a:solidFill>
            <a:srgbClr val="264F90">
              <a:alpha val="13240"/>
            </a:srgbClr>
          </a:solidFill>
          <a:ln w="9525" cap="flat" cmpd="sng">
            <a:solidFill>
              <a:srgbClr val="264F90"/>
            </a:solidFill>
            <a:prstDash val="solid"/>
            <a:round/>
            <a:headEnd type="none" w="med" len="med"/>
            <a:tailEnd type="none" w="med" len="med"/>
          </a:ln>
        </p:spPr>
        <p:txBody>
          <a:bodyPr lIns="121900" tIns="121900" rIns="121900" bIns="121900" anchor="ctr" anchorCtr="0">
            <a:noAutofit/>
          </a:bodyPr>
          <a:lstStyle/>
          <a:p>
            <a:endParaRPr sz="2400" b="1" dirty="0">
              <a:solidFill>
                <a:srgbClr val="264F90"/>
              </a:solidFill>
              <a:latin typeface="Proxima Nova"/>
              <a:ea typeface="Proxima Nova"/>
              <a:cs typeface="Proxima Nova"/>
              <a:sym typeface="Proxima Nova"/>
            </a:endParaRPr>
          </a:p>
        </p:txBody>
      </p:sp>
      <p:sp>
        <p:nvSpPr>
          <p:cNvPr id="288" name="Shape 288"/>
          <p:cNvSpPr txBox="1"/>
          <p:nvPr/>
        </p:nvSpPr>
        <p:spPr>
          <a:xfrm>
            <a:off x="8087267" y="2661082"/>
            <a:ext cx="3365200" cy="758400"/>
          </a:xfrm>
          <a:prstGeom prst="rect">
            <a:avLst/>
          </a:prstGeom>
          <a:noFill/>
          <a:ln>
            <a:noFill/>
          </a:ln>
        </p:spPr>
        <p:txBody>
          <a:bodyPr lIns="121900" tIns="121900" rIns="121900" bIns="121900" anchor="t" anchorCtr="0">
            <a:noAutofit/>
          </a:bodyPr>
          <a:lstStyle/>
          <a:p>
            <a:r>
              <a:rPr lang="en" sz="2200" dirty="0">
                <a:solidFill>
                  <a:srgbClr val="373737"/>
                </a:solidFill>
                <a:ea typeface="Proxima Nova"/>
                <a:cs typeface="Proxima Nova"/>
                <a:sym typeface="Proxima Nova"/>
              </a:rPr>
              <a:t>Can I just check that…?</a:t>
            </a:r>
          </a:p>
        </p:txBody>
      </p:sp>
      <p:pic>
        <p:nvPicPr>
          <p:cNvPr id="289" name="Shape 289" descr="man-4.png"/>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4894983" y="1475800"/>
            <a:ext cx="2557733" cy="2557733"/>
          </a:xfrm>
          <a:prstGeom prst="rect">
            <a:avLst/>
          </a:prstGeom>
          <a:noFill/>
          <a:ln>
            <a:noFill/>
          </a:ln>
        </p:spPr>
      </p:pic>
      <p:pic>
        <p:nvPicPr>
          <p:cNvPr id="291" name="Shape 291" descr="microphone (1).png"/>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flipH="1">
            <a:off x="5007830" y="3102067"/>
            <a:ext cx="931465" cy="931465"/>
          </a:xfrm>
          <a:prstGeom prst="rect">
            <a:avLst/>
          </a:prstGeom>
          <a:noFill/>
          <a:ln>
            <a:noFill/>
          </a:ln>
        </p:spPr>
      </p:pic>
      <p:pic>
        <p:nvPicPr>
          <p:cNvPr id="292" name="Shape 292" descr="lights.png"/>
          <p:cNvPicPr preferRelativeResize="0"/>
          <p:nvPr/>
        </p:nvPicPr>
        <p:blipFill>
          <a:blip r:embed="rId5" cstate="screen">
            <a:alphaModFix/>
            <a:extLst>
              <a:ext uri="{28A0092B-C50C-407E-A947-70E740481C1C}">
                <a14:useLocalDpi xmlns:a14="http://schemas.microsoft.com/office/drawing/2010/main"/>
              </a:ext>
            </a:extLst>
          </a:blip>
          <a:stretch>
            <a:fillRect/>
          </a:stretch>
        </p:blipFill>
        <p:spPr>
          <a:xfrm>
            <a:off x="3084033" y="4371324"/>
            <a:ext cx="699600" cy="699600"/>
          </a:xfrm>
          <a:prstGeom prst="rect">
            <a:avLst/>
          </a:prstGeom>
          <a:noFill/>
          <a:ln>
            <a:noFill/>
          </a:ln>
        </p:spPr>
      </p:pic>
    </p:spTree>
    <p:extLst>
      <p:ext uri="{BB962C8B-B14F-4D97-AF65-F5344CB8AC3E}">
        <p14:creationId xmlns:p14="http://schemas.microsoft.com/office/powerpoint/2010/main" val="19670971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prstGeom prst="rect">
            <a:avLst/>
          </a:prstGeom>
        </p:spPr>
        <p:txBody>
          <a:bodyPr vert="horz" lIns="121900" tIns="121900" rIns="121900" bIns="121900" rtlCol="0" anchor="t" anchorCtr="0">
            <a:noAutofit/>
          </a:bodyPr>
          <a:lstStyle/>
          <a:p>
            <a:r>
              <a:rPr lang="en" b="1" dirty="0">
                <a:ea typeface="Proxima Nova"/>
                <a:cs typeface="Proxima Nova"/>
                <a:sym typeface="Proxima Nova"/>
              </a:rPr>
              <a:t>Ask open-ended </a:t>
            </a:r>
            <a:r>
              <a:rPr lang="en" b="1" dirty="0" smtClean="0">
                <a:ea typeface="Proxima Nova"/>
                <a:cs typeface="Proxima Nova"/>
                <a:sym typeface="Proxima Nova"/>
              </a:rPr>
              <a:t>questions (and avoid leading ones!)</a:t>
            </a:r>
            <a:endParaRPr lang="en" b="1" dirty="0">
              <a:ea typeface="Proxima Nova"/>
              <a:cs typeface="Proxima Nova"/>
              <a:sym typeface="Proxima Nova"/>
            </a:endParaRPr>
          </a:p>
        </p:txBody>
      </p:sp>
      <p:graphicFrame>
        <p:nvGraphicFramePr>
          <p:cNvPr id="191" name="Shape 191"/>
          <p:cNvGraphicFramePr/>
          <p:nvPr>
            <p:extLst>
              <p:ext uri="{D42A27DB-BD31-4B8C-83A1-F6EECF244321}">
                <p14:modId xmlns:p14="http://schemas.microsoft.com/office/powerpoint/2010/main" val="439369639"/>
              </p:ext>
            </p:extLst>
          </p:nvPr>
        </p:nvGraphicFramePr>
        <p:xfrm>
          <a:off x="786008" y="1262146"/>
          <a:ext cx="10815218" cy="4106548"/>
        </p:xfrm>
        <a:graphic>
          <a:graphicData uri="http://schemas.openxmlformats.org/drawingml/2006/table">
            <a:tbl>
              <a:tblPr>
                <a:noFill/>
              </a:tblPr>
              <a:tblGrid>
                <a:gridCol w="5295815"/>
                <a:gridCol w="5519403"/>
              </a:tblGrid>
              <a:tr h="552473">
                <a:tc>
                  <a:txBody>
                    <a:bodyPr/>
                    <a:lstStyle/>
                    <a:p>
                      <a:pPr lvl="0" rtl="0">
                        <a:spcBef>
                          <a:spcPts val="0"/>
                        </a:spcBef>
                        <a:buNone/>
                      </a:pPr>
                      <a:r>
                        <a:rPr lang="en" sz="2000" b="1" dirty="0" smtClean="0">
                          <a:solidFill>
                            <a:schemeClr val="bg1"/>
                          </a:solidFill>
                          <a:latin typeface="+mn-lt"/>
                          <a:ea typeface="Proxima Nova"/>
                          <a:cs typeface="Proxima Nova"/>
                          <a:sym typeface="Proxima Nova"/>
                        </a:rPr>
                        <a:t>Closed/leading questions</a:t>
                      </a:r>
                      <a:endParaRPr lang="en" sz="2000" b="1" dirty="0">
                        <a:solidFill>
                          <a:schemeClr val="bg1"/>
                        </a:solidFill>
                        <a:latin typeface="+mn-lt"/>
                        <a:ea typeface="Proxima Nova"/>
                        <a:cs typeface="Proxima Nova"/>
                        <a:sym typeface="Proxima Nova"/>
                      </a:endParaRPr>
                    </a:p>
                  </a:txBody>
                  <a:tcPr marL="121900" marR="121900" marT="121900" marB="121900">
                    <a:lnL w="9525" cap="flat" cmpd="sng">
                      <a:noFill/>
                      <a:prstDash val="solid"/>
                      <a:round/>
                      <a:headEnd type="none" w="med" len="med"/>
                      <a:tailEnd type="none" w="med" len="med"/>
                    </a:lnL>
                    <a:lnR w="9525" cap="flat" cmpd="sng">
                      <a:noFill/>
                      <a:prstDash val="solid"/>
                      <a:round/>
                      <a:headEnd type="none" w="med" len="med"/>
                      <a:tailEnd type="none" w="med" len="med"/>
                    </a:lnR>
                    <a:lnT w="9525" cap="flat" cmpd="sng">
                      <a:no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lvl="0" rtl="0">
                        <a:spcBef>
                          <a:spcPts val="0"/>
                        </a:spcBef>
                        <a:buNone/>
                      </a:pPr>
                      <a:r>
                        <a:rPr lang="en" sz="2000" b="1" dirty="0">
                          <a:solidFill>
                            <a:schemeClr val="bg1"/>
                          </a:solidFill>
                          <a:latin typeface="+mn-lt"/>
                          <a:ea typeface="Proxima Nova"/>
                          <a:cs typeface="Proxima Nova"/>
                          <a:sym typeface="Proxima Nova"/>
                        </a:rPr>
                        <a:t>Open</a:t>
                      </a:r>
                    </a:p>
                  </a:txBody>
                  <a:tcPr marL="121900" marR="121900" marT="121900" marB="121900">
                    <a:lnL w="9525" cap="flat" cmpd="sng">
                      <a:noFill/>
                      <a:prstDash val="solid"/>
                      <a:round/>
                      <a:headEnd type="none" w="med" len="med"/>
                      <a:tailEnd type="none" w="med" len="med"/>
                    </a:lnL>
                    <a:lnR w="9525" cap="flat" cmpd="sng">
                      <a:noFill/>
                      <a:prstDash val="solid"/>
                      <a:round/>
                      <a:headEnd type="none" w="med" len="med"/>
                      <a:tailEnd type="none" w="med" len="med"/>
                    </a:lnR>
                    <a:lnT w="9525" cap="flat" cmpd="sng">
                      <a:no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r>
              <a:tr h="651179">
                <a:tc>
                  <a:txBody>
                    <a:bodyPr/>
                    <a:lstStyle/>
                    <a:p>
                      <a:pPr lvl="0" rtl="0">
                        <a:spcBef>
                          <a:spcPts val="0"/>
                        </a:spcBef>
                        <a:buNone/>
                      </a:pPr>
                      <a:r>
                        <a:rPr lang="en" sz="2000" dirty="0">
                          <a:solidFill>
                            <a:srgbClr val="373737"/>
                          </a:solidFill>
                          <a:latin typeface="+mn-lt"/>
                          <a:ea typeface="Proxima Nova"/>
                          <a:cs typeface="Proxima Nova"/>
                          <a:sym typeface="Proxima Nova"/>
                        </a:rPr>
                        <a:t>“Do you like </a:t>
                      </a:r>
                      <a:r>
                        <a:rPr lang="en" sz="2000" dirty="0" smtClean="0">
                          <a:solidFill>
                            <a:srgbClr val="373737"/>
                          </a:solidFill>
                          <a:latin typeface="+mn-lt"/>
                          <a:ea typeface="Proxima Nova"/>
                          <a:cs typeface="Proxima Nova"/>
                          <a:sym typeface="Proxima Nova"/>
                        </a:rPr>
                        <a:t>your current job?”</a:t>
                      </a:r>
                      <a:endParaRPr lang="en" sz="2000" dirty="0">
                        <a:solidFill>
                          <a:srgbClr val="373737"/>
                        </a:solidFill>
                        <a:latin typeface="+mn-lt"/>
                        <a:ea typeface="Proxima Nova"/>
                        <a:cs typeface="Proxima Nova"/>
                        <a:sym typeface="Proxima Nova"/>
                      </a:endParaRPr>
                    </a:p>
                  </a:txBody>
                  <a:tcPr marL="121900" marR="121900" marT="121900" marB="121900">
                    <a:lnL w="9525" cap="flat" cmpd="sng">
                      <a:noFill/>
                      <a:prstDash val="solid"/>
                      <a:round/>
                      <a:headEnd type="none" w="med" len="med"/>
                      <a:tailEnd type="none" w="med" len="med"/>
                    </a:lnL>
                    <a:lnR w="9525" cap="flat" cmpd="sng">
                      <a:no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rtl="0">
                        <a:spcBef>
                          <a:spcPts val="0"/>
                        </a:spcBef>
                        <a:buNone/>
                      </a:pPr>
                      <a:r>
                        <a:rPr lang="en" sz="2000" dirty="0">
                          <a:solidFill>
                            <a:srgbClr val="373737"/>
                          </a:solidFill>
                          <a:latin typeface="+mn-lt"/>
                          <a:ea typeface="Proxima Nova"/>
                          <a:cs typeface="Proxima Nova"/>
                          <a:sym typeface="Proxima Nova"/>
                        </a:rPr>
                        <a:t>“How do you feel about </a:t>
                      </a:r>
                      <a:r>
                        <a:rPr lang="en" sz="2000" dirty="0" smtClean="0">
                          <a:solidFill>
                            <a:srgbClr val="373737"/>
                          </a:solidFill>
                          <a:latin typeface="+mn-lt"/>
                          <a:ea typeface="Proxima Nova"/>
                          <a:cs typeface="Proxima Nova"/>
                          <a:sym typeface="Proxima Nova"/>
                        </a:rPr>
                        <a:t>your current job?”</a:t>
                      </a:r>
                      <a:endParaRPr lang="en" sz="2000" dirty="0">
                        <a:solidFill>
                          <a:srgbClr val="373737"/>
                        </a:solidFill>
                        <a:latin typeface="+mn-lt"/>
                        <a:ea typeface="Proxima Nova"/>
                        <a:cs typeface="Proxima Nova"/>
                        <a:sym typeface="Proxima Nova"/>
                      </a:endParaRPr>
                    </a:p>
                  </a:txBody>
                  <a:tcPr marL="121900" marR="121900" marT="121900" marB="121900">
                    <a:lnL w="9525" cap="flat" cmpd="sng">
                      <a:noFill/>
                      <a:prstDash val="solid"/>
                      <a:round/>
                      <a:headEnd type="none" w="med" len="med"/>
                      <a:tailEnd type="none" w="med" len="med"/>
                    </a:lnL>
                    <a:lnR w="9525" cap="flat" cmpd="sng">
                      <a:no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r>
              <a:tr h="872348">
                <a:tc>
                  <a:txBody>
                    <a:bodyPr/>
                    <a:lstStyle/>
                    <a:p>
                      <a:pPr lvl="0" rtl="0">
                        <a:spcBef>
                          <a:spcPts val="0"/>
                        </a:spcBef>
                        <a:buNone/>
                      </a:pPr>
                      <a:r>
                        <a:rPr lang="en" sz="2000" dirty="0">
                          <a:solidFill>
                            <a:srgbClr val="373737"/>
                          </a:solidFill>
                          <a:latin typeface="+mn-lt"/>
                          <a:ea typeface="Proxima Nova"/>
                          <a:cs typeface="Proxima Nova"/>
                          <a:sym typeface="Proxima Nova"/>
                        </a:rPr>
                        <a:t>“What are three things you liked about </a:t>
                      </a:r>
                      <a:r>
                        <a:rPr lang="en" sz="2000" dirty="0" smtClean="0">
                          <a:solidFill>
                            <a:srgbClr val="373737"/>
                          </a:solidFill>
                          <a:latin typeface="+mn-lt"/>
                          <a:ea typeface="Proxima Nova"/>
                          <a:cs typeface="Proxima Nova"/>
                          <a:sym typeface="Proxima Nova"/>
                        </a:rPr>
                        <a:t>your</a:t>
                      </a:r>
                      <a:r>
                        <a:rPr lang="en" sz="2000" baseline="0" dirty="0" smtClean="0">
                          <a:solidFill>
                            <a:srgbClr val="373737"/>
                          </a:solidFill>
                          <a:latin typeface="+mn-lt"/>
                          <a:ea typeface="Proxima Nova"/>
                          <a:cs typeface="Proxima Nova"/>
                          <a:sym typeface="Proxima Nova"/>
                        </a:rPr>
                        <a:t> most recent training course</a:t>
                      </a:r>
                      <a:r>
                        <a:rPr lang="en" sz="2000" dirty="0" smtClean="0">
                          <a:solidFill>
                            <a:srgbClr val="373737"/>
                          </a:solidFill>
                          <a:latin typeface="+mn-lt"/>
                          <a:ea typeface="Proxima Nova"/>
                          <a:cs typeface="Proxima Nova"/>
                          <a:sym typeface="Proxima Nova"/>
                        </a:rPr>
                        <a:t>?”</a:t>
                      </a:r>
                      <a:endParaRPr lang="en" sz="2000" dirty="0">
                        <a:solidFill>
                          <a:srgbClr val="373737"/>
                        </a:solidFill>
                        <a:latin typeface="+mn-lt"/>
                        <a:ea typeface="Proxima Nova"/>
                        <a:cs typeface="Proxima Nova"/>
                        <a:sym typeface="Proxima Nova"/>
                      </a:endParaRPr>
                    </a:p>
                  </a:txBody>
                  <a:tcPr marL="121900" marR="121900" marT="121900" marB="121900">
                    <a:lnL w="9525" cap="flat" cmpd="sng">
                      <a:noFill/>
                      <a:prstDash val="solid"/>
                      <a:round/>
                      <a:headEnd type="none" w="med" len="med"/>
                      <a:tailEnd type="none" w="med" len="med"/>
                    </a:lnL>
                    <a:lnR w="9525" cap="flat" cmpd="sng">
                      <a:no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rtl="0">
                        <a:spcBef>
                          <a:spcPts val="0"/>
                        </a:spcBef>
                        <a:buNone/>
                      </a:pPr>
                      <a:r>
                        <a:rPr lang="en" sz="2000" dirty="0">
                          <a:solidFill>
                            <a:srgbClr val="373737"/>
                          </a:solidFill>
                          <a:latin typeface="+mn-lt"/>
                          <a:ea typeface="Proxima Nova"/>
                          <a:cs typeface="Proxima Nova"/>
                          <a:sym typeface="Proxima Nova"/>
                        </a:rPr>
                        <a:t>“Can you tell me about your experience </a:t>
                      </a:r>
                      <a:r>
                        <a:rPr lang="en" sz="2000" dirty="0" smtClean="0">
                          <a:solidFill>
                            <a:srgbClr val="373737"/>
                          </a:solidFill>
                          <a:latin typeface="+mn-lt"/>
                          <a:ea typeface="Proxima Nova"/>
                          <a:cs typeface="Proxima Nova"/>
                          <a:sym typeface="Proxima Nova"/>
                        </a:rPr>
                        <a:t>on your most recent training course?”</a:t>
                      </a:r>
                      <a:endParaRPr lang="en" sz="2000" dirty="0">
                        <a:solidFill>
                          <a:srgbClr val="373737"/>
                        </a:solidFill>
                        <a:latin typeface="+mn-lt"/>
                        <a:ea typeface="Proxima Nova"/>
                        <a:cs typeface="Proxima Nova"/>
                        <a:sym typeface="Proxima Nova"/>
                      </a:endParaRPr>
                    </a:p>
                  </a:txBody>
                  <a:tcPr marL="121900" marR="121900" marT="121900" marB="121900">
                    <a:lnL w="9525" cap="flat" cmpd="sng">
                      <a:noFill/>
                      <a:prstDash val="solid"/>
                      <a:round/>
                      <a:headEnd type="none" w="med" len="med"/>
                      <a:tailEnd type="none" w="med" len="med"/>
                    </a:lnL>
                    <a:lnR w="9525" cap="flat" cmpd="sng">
                      <a:no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r>
              <a:tr h="872348">
                <a:tc>
                  <a:txBody>
                    <a:bodyPr/>
                    <a:lstStyle/>
                    <a:p>
                      <a:pPr lvl="0" rtl="0">
                        <a:spcBef>
                          <a:spcPts val="0"/>
                        </a:spcBef>
                        <a:buNone/>
                      </a:pPr>
                      <a:r>
                        <a:rPr lang="en" sz="2000" dirty="0">
                          <a:solidFill>
                            <a:srgbClr val="373737"/>
                          </a:solidFill>
                          <a:latin typeface="+mn-lt"/>
                          <a:ea typeface="Proxima Nova"/>
                          <a:cs typeface="Proxima Nova"/>
                          <a:sym typeface="Proxima Nova"/>
                        </a:rPr>
                        <a:t>“Have you </a:t>
                      </a:r>
                      <a:r>
                        <a:rPr lang="en" sz="2000" dirty="0" smtClean="0">
                          <a:solidFill>
                            <a:srgbClr val="373737"/>
                          </a:solidFill>
                          <a:latin typeface="+mn-lt"/>
                          <a:ea typeface="Proxima Nova"/>
                          <a:cs typeface="Proxima Nova"/>
                          <a:sym typeface="Proxima Nova"/>
                        </a:rPr>
                        <a:t>applied for a job recently?”</a:t>
                      </a:r>
                      <a:endParaRPr lang="en" sz="2000" dirty="0">
                        <a:solidFill>
                          <a:srgbClr val="373737"/>
                        </a:solidFill>
                        <a:latin typeface="+mn-lt"/>
                        <a:ea typeface="Proxima Nova"/>
                        <a:cs typeface="Proxima Nova"/>
                        <a:sym typeface="Proxima Nova"/>
                      </a:endParaRPr>
                    </a:p>
                  </a:txBody>
                  <a:tcPr marL="121900" marR="121900" marT="121900" marB="121900">
                    <a:lnL w="9525" cap="flat" cmpd="sng">
                      <a:noFill/>
                      <a:prstDash val="solid"/>
                      <a:round/>
                      <a:headEnd type="none" w="med" len="med"/>
                      <a:tailEnd type="none" w="med" len="med"/>
                    </a:lnL>
                    <a:lnR w="9525" cap="flat" cmpd="sng">
                      <a:no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rtl="0">
                        <a:spcBef>
                          <a:spcPts val="0"/>
                        </a:spcBef>
                        <a:buNone/>
                      </a:pPr>
                      <a:r>
                        <a:rPr lang="en" sz="2000" dirty="0">
                          <a:solidFill>
                            <a:srgbClr val="373737"/>
                          </a:solidFill>
                          <a:latin typeface="+mn-lt"/>
                          <a:ea typeface="Proxima Nova"/>
                          <a:cs typeface="Proxima Nova"/>
                          <a:sym typeface="Proxima Nova"/>
                        </a:rPr>
                        <a:t>“Can you tell me about the last time you </a:t>
                      </a:r>
                      <a:r>
                        <a:rPr lang="en" sz="2000" dirty="0" smtClean="0">
                          <a:solidFill>
                            <a:srgbClr val="373737"/>
                          </a:solidFill>
                          <a:latin typeface="+mn-lt"/>
                          <a:ea typeface="Proxima Nova"/>
                          <a:cs typeface="Proxima Nova"/>
                          <a:sym typeface="Proxima Nova"/>
                        </a:rPr>
                        <a:t>applied for a job?”</a:t>
                      </a:r>
                      <a:endParaRPr lang="en" sz="2000" dirty="0">
                        <a:solidFill>
                          <a:srgbClr val="373737"/>
                        </a:solidFill>
                        <a:latin typeface="+mn-lt"/>
                        <a:ea typeface="Proxima Nova"/>
                        <a:cs typeface="Proxima Nova"/>
                        <a:sym typeface="Proxima Nova"/>
                      </a:endParaRPr>
                    </a:p>
                  </a:txBody>
                  <a:tcPr marL="121900" marR="121900" marT="121900" marB="121900">
                    <a:lnL w="9525" cap="flat" cmpd="sng">
                      <a:noFill/>
                      <a:prstDash val="solid"/>
                      <a:round/>
                      <a:headEnd type="none" w="med" len="med"/>
                      <a:tailEnd type="none" w="med" len="med"/>
                    </a:lnL>
                    <a:lnR w="9525" cap="flat" cmpd="sng">
                      <a:no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r>
              <a:tr h="872348">
                <a:tc>
                  <a:txBody>
                    <a:bodyPr/>
                    <a:lstStyle/>
                    <a:p>
                      <a:pPr lvl="0" rtl="0">
                        <a:spcBef>
                          <a:spcPts val="0"/>
                        </a:spcBef>
                        <a:buNone/>
                      </a:pPr>
                      <a:r>
                        <a:rPr lang="en" sz="2000" dirty="0" smtClean="0">
                          <a:solidFill>
                            <a:srgbClr val="373737"/>
                          </a:solidFill>
                          <a:latin typeface="+mn-lt"/>
                          <a:ea typeface="Proxima Nova"/>
                          <a:cs typeface="Proxima Nova"/>
                          <a:sym typeface="Proxima Nova"/>
                        </a:rPr>
                        <a:t>“It must have been really frustrating</a:t>
                      </a:r>
                      <a:r>
                        <a:rPr lang="en" sz="2000" baseline="0" dirty="0" smtClean="0">
                          <a:solidFill>
                            <a:srgbClr val="373737"/>
                          </a:solidFill>
                          <a:latin typeface="+mn-lt"/>
                          <a:ea typeface="Proxima Nova"/>
                          <a:cs typeface="Proxima Nova"/>
                          <a:sym typeface="Proxima Nova"/>
                        </a:rPr>
                        <a:t> for you when you were wating to hear back about that job!”</a:t>
                      </a:r>
                      <a:endParaRPr lang="en" sz="2000" dirty="0">
                        <a:solidFill>
                          <a:srgbClr val="373737"/>
                        </a:solidFill>
                        <a:latin typeface="+mn-lt"/>
                        <a:ea typeface="Proxima Nova"/>
                        <a:cs typeface="Proxima Nova"/>
                        <a:sym typeface="Proxima Nova"/>
                      </a:endParaRPr>
                    </a:p>
                  </a:txBody>
                  <a:tcPr marL="121900" marR="121900" marT="121900" marB="121900">
                    <a:lnL w="9525" cap="flat" cmpd="sng">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rtl="0">
                        <a:spcBef>
                          <a:spcPts val="0"/>
                        </a:spcBef>
                        <a:buNone/>
                      </a:pPr>
                      <a:r>
                        <a:rPr lang="en" sz="2000" dirty="0" smtClean="0">
                          <a:solidFill>
                            <a:srgbClr val="373737"/>
                          </a:solidFill>
                          <a:latin typeface="+mn-lt"/>
                          <a:ea typeface="Proxima Nova"/>
                          <a:cs typeface="Proxima Nova"/>
                          <a:sym typeface="Proxima Nova"/>
                        </a:rPr>
                        <a:t>“How does it impact you when the outcome of a recruitment process is unclear</a:t>
                      </a:r>
                      <a:r>
                        <a:rPr lang="en" sz="2000" baseline="0" dirty="0" smtClean="0">
                          <a:solidFill>
                            <a:srgbClr val="373737"/>
                          </a:solidFill>
                          <a:latin typeface="+mn-lt"/>
                          <a:ea typeface="Proxima Nova"/>
                          <a:cs typeface="Proxima Nova"/>
                          <a:sym typeface="Proxima Nova"/>
                        </a:rPr>
                        <a:t>?”</a:t>
                      </a:r>
                      <a:endParaRPr lang="en" sz="2000" dirty="0">
                        <a:solidFill>
                          <a:srgbClr val="373737"/>
                        </a:solidFill>
                        <a:latin typeface="+mn-lt"/>
                        <a:ea typeface="Proxima Nova"/>
                        <a:cs typeface="Proxima Nova"/>
                        <a:sym typeface="Proxima Nova"/>
                      </a:endParaRPr>
                    </a:p>
                  </a:txBody>
                  <a:tcPr marL="121900" marR="121900" marT="121900" marB="121900">
                    <a:lnL w="9525" cap="flat" cmpd="sng" algn="ctr">
                      <a:noFill/>
                      <a:prstDash val="solid"/>
                      <a:round/>
                      <a:headEnd type="none" w="med" len="med"/>
                      <a:tailEnd type="none" w="med" len="med"/>
                    </a:lnL>
                    <a:lnR w="9525" cap="flat" cmpd="sng">
                      <a:no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4272712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Create questions for your interview</a:t>
            </a:r>
            <a:endParaRPr lang="en-AU" b="1" dirty="0"/>
          </a:p>
        </p:txBody>
      </p:sp>
      <p:sp>
        <p:nvSpPr>
          <p:cNvPr id="5" name="TextBox 4"/>
          <p:cNvSpPr txBox="1"/>
          <p:nvPr/>
        </p:nvSpPr>
        <p:spPr>
          <a:xfrm>
            <a:off x="7784399" y="1052903"/>
            <a:ext cx="4138305" cy="923330"/>
          </a:xfrm>
          <a:prstGeom prst="rect">
            <a:avLst/>
          </a:prstGeom>
          <a:noFill/>
        </p:spPr>
        <p:txBody>
          <a:bodyPr wrap="square" rtlCol="0">
            <a:spAutoFit/>
          </a:bodyPr>
          <a:lstStyle/>
          <a:p>
            <a:r>
              <a:rPr lang="en-AU" b="1" dirty="0" smtClean="0"/>
              <a:t>2. Clarify terminology </a:t>
            </a:r>
          </a:p>
          <a:p>
            <a:r>
              <a:rPr lang="en-AU" dirty="0" smtClean="0"/>
              <a:t>Today we are talking about X what does that mean to you?</a:t>
            </a:r>
            <a:endParaRPr lang="en-AU" dirty="0"/>
          </a:p>
        </p:txBody>
      </p:sp>
      <p:sp>
        <p:nvSpPr>
          <p:cNvPr id="6" name="TextBox 5"/>
          <p:cNvSpPr txBox="1"/>
          <p:nvPr/>
        </p:nvSpPr>
        <p:spPr>
          <a:xfrm>
            <a:off x="3091308" y="2091852"/>
            <a:ext cx="4240207" cy="923330"/>
          </a:xfrm>
          <a:prstGeom prst="rect">
            <a:avLst/>
          </a:prstGeom>
          <a:noFill/>
        </p:spPr>
        <p:txBody>
          <a:bodyPr wrap="square" rtlCol="0">
            <a:spAutoFit/>
          </a:bodyPr>
          <a:lstStyle/>
          <a:p>
            <a:r>
              <a:rPr lang="en-AU" b="1" dirty="0" smtClean="0"/>
              <a:t>3. General experience</a:t>
            </a:r>
          </a:p>
          <a:p>
            <a:r>
              <a:rPr lang="en-AU" dirty="0" smtClean="0"/>
              <a:t>Can you tell me about your experience with X?</a:t>
            </a:r>
            <a:endParaRPr lang="en-AU" dirty="0"/>
          </a:p>
        </p:txBody>
      </p:sp>
      <p:sp>
        <p:nvSpPr>
          <p:cNvPr id="8" name="TextBox 7"/>
          <p:cNvSpPr txBox="1"/>
          <p:nvPr/>
        </p:nvSpPr>
        <p:spPr>
          <a:xfrm>
            <a:off x="3091308" y="4169750"/>
            <a:ext cx="4240207" cy="923330"/>
          </a:xfrm>
          <a:prstGeom prst="rect">
            <a:avLst/>
          </a:prstGeom>
          <a:noFill/>
        </p:spPr>
        <p:txBody>
          <a:bodyPr wrap="square" rtlCol="0">
            <a:spAutoFit/>
          </a:bodyPr>
          <a:lstStyle/>
          <a:p>
            <a:r>
              <a:rPr lang="en-AU" b="1" dirty="0" smtClean="0"/>
              <a:t>7. Reflection and follow up</a:t>
            </a:r>
          </a:p>
          <a:p>
            <a:r>
              <a:rPr lang="en-AU" dirty="0" smtClean="0"/>
              <a:t>What do you see as the biggest barrier / challenge?</a:t>
            </a:r>
            <a:endParaRPr lang="en-AU" dirty="0"/>
          </a:p>
        </p:txBody>
      </p:sp>
      <p:sp>
        <p:nvSpPr>
          <p:cNvPr id="9" name="TextBox 8"/>
          <p:cNvSpPr txBox="1"/>
          <p:nvPr/>
        </p:nvSpPr>
        <p:spPr>
          <a:xfrm>
            <a:off x="3091308" y="5208697"/>
            <a:ext cx="4240207" cy="923330"/>
          </a:xfrm>
          <a:prstGeom prst="rect">
            <a:avLst/>
          </a:prstGeom>
          <a:noFill/>
        </p:spPr>
        <p:txBody>
          <a:bodyPr wrap="square" rtlCol="0">
            <a:spAutoFit/>
          </a:bodyPr>
          <a:lstStyle/>
          <a:p>
            <a:r>
              <a:rPr lang="en-AU" b="1" dirty="0" smtClean="0"/>
              <a:t>9. Magic wand</a:t>
            </a:r>
          </a:p>
          <a:p>
            <a:r>
              <a:rPr lang="en-AU" dirty="0" smtClean="0"/>
              <a:t>If we could only do one thing, what could we do?</a:t>
            </a:r>
            <a:endParaRPr lang="en-AU" dirty="0"/>
          </a:p>
        </p:txBody>
      </p:sp>
      <p:sp>
        <p:nvSpPr>
          <p:cNvPr id="10" name="TextBox 9"/>
          <p:cNvSpPr txBox="1"/>
          <p:nvPr/>
        </p:nvSpPr>
        <p:spPr>
          <a:xfrm>
            <a:off x="7784399" y="5208697"/>
            <a:ext cx="4138305" cy="369332"/>
          </a:xfrm>
          <a:prstGeom prst="rect">
            <a:avLst/>
          </a:prstGeom>
          <a:noFill/>
        </p:spPr>
        <p:txBody>
          <a:bodyPr wrap="square" rtlCol="0">
            <a:spAutoFit/>
          </a:bodyPr>
          <a:lstStyle/>
          <a:p>
            <a:r>
              <a:rPr lang="en-AU" b="1" dirty="0" smtClean="0"/>
              <a:t>10. Throw to the observer</a:t>
            </a:r>
          </a:p>
        </p:txBody>
      </p:sp>
      <p:pic>
        <p:nvPicPr>
          <p:cNvPr id="18" name="Shape 145" descr="man-4.png"/>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781268" y="2807850"/>
            <a:ext cx="2033945" cy="2033945"/>
          </a:xfrm>
          <a:prstGeom prst="rect">
            <a:avLst/>
          </a:prstGeom>
          <a:noFill/>
          <a:ln>
            <a:noFill/>
          </a:ln>
        </p:spPr>
      </p:pic>
      <p:pic>
        <p:nvPicPr>
          <p:cNvPr id="19" name="Shape 151" descr="microphone (1).png"/>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290776" y="3639327"/>
            <a:ext cx="837365" cy="837365"/>
          </a:xfrm>
          <a:prstGeom prst="rect">
            <a:avLst/>
          </a:prstGeom>
          <a:noFill/>
          <a:ln>
            <a:noFill/>
          </a:ln>
        </p:spPr>
      </p:pic>
      <p:sp>
        <p:nvSpPr>
          <p:cNvPr id="20" name="TextBox 19"/>
          <p:cNvSpPr txBox="1"/>
          <p:nvPr/>
        </p:nvSpPr>
        <p:spPr>
          <a:xfrm>
            <a:off x="7784399" y="3130801"/>
            <a:ext cx="4138305" cy="923330"/>
          </a:xfrm>
          <a:prstGeom prst="rect">
            <a:avLst/>
          </a:prstGeom>
          <a:noFill/>
        </p:spPr>
        <p:txBody>
          <a:bodyPr wrap="square" rtlCol="0">
            <a:spAutoFit/>
          </a:bodyPr>
          <a:lstStyle/>
          <a:p>
            <a:r>
              <a:rPr lang="en-AU" b="1" dirty="0" smtClean="0"/>
              <a:t>6. Reflection and follow up</a:t>
            </a:r>
          </a:p>
          <a:p>
            <a:r>
              <a:rPr lang="en-AU" dirty="0" smtClean="0"/>
              <a:t>What do you see as the biggest benefit/ opportunity?</a:t>
            </a:r>
            <a:endParaRPr lang="en-AU" dirty="0"/>
          </a:p>
        </p:txBody>
      </p:sp>
      <p:sp>
        <p:nvSpPr>
          <p:cNvPr id="12" name="TextBox 11"/>
          <p:cNvSpPr txBox="1"/>
          <p:nvPr/>
        </p:nvSpPr>
        <p:spPr>
          <a:xfrm>
            <a:off x="3091308" y="1052903"/>
            <a:ext cx="4138305" cy="923330"/>
          </a:xfrm>
          <a:prstGeom prst="rect">
            <a:avLst/>
          </a:prstGeom>
          <a:noFill/>
        </p:spPr>
        <p:txBody>
          <a:bodyPr wrap="square" rtlCol="0">
            <a:spAutoFit/>
          </a:bodyPr>
          <a:lstStyle/>
          <a:p>
            <a:r>
              <a:rPr lang="en-AU" b="1" dirty="0"/>
              <a:t>1</a:t>
            </a:r>
            <a:r>
              <a:rPr lang="en-AU" b="1" dirty="0" smtClean="0"/>
              <a:t>. Introduce yourself and the problem</a:t>
            </a:r>
          </a:p>
          <a:p>
            <a:r>
              <a:rPr lang="en-AU" dirty="0" smtClean="0"/>
              <a:t>Hi my name is X and today we are working on…</a:t>
            </a:r>
            <a:endParaRPr lang="en-AU" dirty="0"/>
          </a:p>
        </p:txBody>
      </p:sp>
      <p:sp>
        <p:nvSpPr>
          <p:cNvPr id="13" name="TextBox 12"/>
          <p:cNvSpPr txBox="1"/>
          <p:nvPr/>
        </p:nvSpPr>
        <p:spPr>
          <a:xfrm>
            <a:off x="7784399" y="2091852"/>
            <a:ext cx="4240207" cy="923330"/>
          </a:xfrm>
          <a:prstGeom prst="rect">
            <a:avLst/>
          </a:prstGeom>
          <a:noFill/>
        </p:spPr>
        <p:txBody>
          <a:bodyPr wrap="square" rtlCol="0">
            <a:spAutoFit/>
          </a:bodyPr>
          <a:lstStyle/>
          <a:p>
            <a:r>
              <a:rPr lang="en-AU" b="1" dirty="0" smtClean="0"/>
              <a:t>4. Narrative story telling (specific)</a:t>
            </a:r>
          </a:p>
          <a:p>
            <a:r>
              <a:rPr lang="en-AU" dirty="0" smtClean="0"/>
              <a:t>Can you tell me about a time when…What were you thinking, feeling, doing?</a:t>
            </a:r>
            <a:endParaRPr lang="en-AU" dirty="0"/>
          </a:p>
        </p:txBody>
      </p:sp>
      <p:sp>
        <p:nvSpPr>
          <p:cNvPr id="16" name="TextBox 15"/>
          <p:cNvSpPr txBox="1"/>
          <p:nvPr/>
        </p:nvSpPr>
        <p:spPr>
          <a:xfrm>
            <a:off x="3091308" y="3130801"/>
            <a:ext cx="4240207" cy="923330"/>
          </a:xfrm>
          <a:prstGeom prst="rect">
            <a:avLst/>
          </a:prstGeom>
          <a:noFill/>
        </p:spPr>
        <p:txBody>
          <a:bodyPr wrap="square" rtlCol="0">
            <a:spAutoFit/>
          </a:bodyPr>
          <a:lstStyle/>
          <a:p>
            <a:r>
              <a:rPr lang="en-AU" b="1" dirty="0" smtClean="0"/>
              <a:t>5. Narrative story telling (specific)</a:t>
            </a:r>
          </a:p>
          <a:p>
            <a:r>
              <a:rPr lang="en-AU" dirty="0" smtClean="0"/>
              <a:t>Can you tell me about a time when…What were you thinking, feeling, doing?</a:t>
            </a:r>
            <a:endParaRPr lang="en-AU" dirty="0"/>
          </a:p>
        </p:txBody>
      </p:sp>
      <p:sp>
        <p:nvSpPr>
          <p:cNvPr id="17" name="TextBox 16"/>
          <p:cNvSpPr txBox="1"/>
          <p:nvPr/>
        </p:nvSpPr>
        <p:spPr>
          <a:xfrm>
            <a:off x="7784399" y="4124430"/>
            <a:ext cx="4240207" cy="369332"/>
          </a:xfrm>
          <a:prstGeom prst="rect">
            <a:avLst/>
          </a:prstGeom>
          <a:noFill/>
        </p:spPr>
        <p:txBody>
          <a:bodyPr wrap="square" rtlCol="0">
            <a:spAutoFit/>
          </a:bodyPr>
          <a:lstStyle/>
          <a:p>
            <a:r>
              <a:rPr lang="en-AU" b="1" dirty="0" smtClean="0"/>
              <a:t>8. Extra question</a:t>
            </a:r>
          </a:p>
        </p:txBody>
      </p:sp>
    </p:spTree>
    <p:extLst>
      <p:ext uri="{BB962C8B-B14F-4D97-AF65-F5344CB8AC3E}">
        <p14:creationId xmlns:p14="http://schemas.microsoft.com/office/powerpoint/2010/main" val="191642873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6"/>
            <a:ext cx="10515600" cy="654050"/>
          </a:xfrm>
        </p:spPr>
        <p:txBody>
          <a:bodyPr/>
          <a:lstStyle/>
          <a:p>
            <a:r>
              <a:rPr lang="en-AU" dirty="0" smtClean="0"/>
              <a:t>What you want to know is not what you would ask</a:t>
            </a:r>
            <a:endParaRPr lang="en-AU" dirty="0"/>
          </a:p>
        </p:txBody>
      </p:sp>
      <p:sp>
        <p:nvSpPr>
          <p:cNvPr id="8" name="Rectangle 7"/>
          <p:cNvSpPr/>
          <p:nvPr/>
        </p:nvSpPr>
        <p:spPr>
          <a:xfrm>
            <a:off x="2105025" y="1190622"/>
            <a:ext cx="2143125" cy="1909515"/>
          </a:xfrm>
          <a:prstGeom prst="rect">
            <a:avLst/>
          </a:prstGeom>
          <a:solidFill>
            <a:srgbClr val="FBCE7D"/>
          </a:solidFill>
          <a:ln>
            <a:solidFill>
              <a:srgbClr val="F7AE28"/>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sz="2000" dirty="0" smtClean="0">
                <a:solidFill>
                  <a:schemeClr val="tx1"/>
                </a:solidFill>
              </a:rPr>
              <a:t>How does your team engage with risk?</a:t>
            </a:r>
            <a:endParaRPr lang="en-AU" sz="2000" dirty="0">
              <a:solidFill>
                <a:schemeClr val="tx1"/>
              </a:solidFill>
            </a:endParaRPr>
          </a:p>
        </p:txBody>
      </p:sp>
      <p:sp>
        <p:nvSpPr>
          <p:cNvPr id="9" name="Rectangle 8"/>
          <p:cNvSpPr/>
          <p:nvPr/>
        </p:nvSpPr>
        <p:spPr>
          <a:xfrm>
            <a:off x="7953375" y="1190622"/>
            <a:ext cx="2143125" cy="1909515"/>
          </a:xfrm>
          <a:prstGeom prst="rect">
            <a:avLst/>
          </a:prstGeom>
          <a:solidFill>
            <a:srgbClr val="E1F2DA"/>
          </a:solidFill>
          <a:ln>
            <a:solidFill>
              <a:srgbClr val="E1F2DA"/>
            </a:solidFill>
          </a:ln>
          <a:effectLst>
            <a:outerShdw blurRad="50800" dist="38100" dir="2700000" algn="tl"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sz="2000" dirty="0" smtClean="0">
                <a:solidFill>
                  <a:schemeClr val="tx1"/>
                </a:solidFill>
              </a:rPr>
              <a:t>Why isn’t L&amp;D given priority in your workplace?</a:t>
            </a:r>
            <a:endParaRPr lang="en-AU" sz="2000" dirty="0">
              <a:solidFill>
                <a:schemeClr val="tx1"/>
              </a:solidFill>
            </a:endParaRPr>
          </a:p>
        </p:txBody>
      </p:sp>
      <p:sp>
        <p:nvSpPr>
          <p:cNvPr id="10" name="TextBox 9"/>
          <p:cNvSpPr txBox="1"/>
          <p:nvPr/>
        </p:nvSpPr>
        <p:spPr>
          <a:xfrm>
            <a:off x="2862262" y="3552825"/>
            <a:ext cx="6467475" cy="1631216"/>
          </a:xfrm>
          <a:prstGeom prst="rect">
            <a:avLst/>
          </a:prstGeom>
          <a:noFill/>
        </p:spPr>
        <p:txBody>
          <a:bodyPr wrap="square" rtlCol="0">
            <a:spAutoFit/>
          </a:bodyPr>
          <a:lstStyle/>
          <a:p>
            <a:pPr marL="285750" indent="-285750">
              <a:buFont typeface="Arial" panose="020B0604020202020204" pitchFamily="34" charset="0"/>
              <a:buChar char="•"/>
            </a:pPr>
            <a:r>
              <a:rPr lang="en-AU" sz="2000" dirty="0" smtClean="0"/>
              <a:t>Ask questions that your participant can answer</a:t>
            </a:r>
          </a:p>
          <a:p>
            <a:pPr marL="285750" indent="-285750">
              <a:buFont typeface="Arial" panose="020B0604020202020204" pitchFamily="34" charset="0"/>
              <a:buChar char="•"/>
            </a:pPr>
            <a:r>
              <a:rPr lang="en-AU" sz="2000" dirty="0" smtClean="0"/>
              <a:t>Focus on them and their lived experience</a:t>
            </a:r>
          </a:p>
          <a:p>
            <a:pPr marL="285750" indent="-285750">
              <a:buFont typeface="Arial" panose="020B0604020202020204" pitchFamily="34" charset="0"/>
              <a:buChar char="•"/>
            </a:pPr>
            <a:r>
              <a:rPr lang="en-AU" sz="2000" dirty="0" smtClean="0"/>
              <a:t>Check your assumptions &amp; bias</a:t>
            </a:r>
          </a:p>
          <a:p>
            <a:pPr marL="285750" indent="-285750">
              <a:buFont typeface="Arial" panose="020B0604020202020204" pitchFamily="34" charset="0"/>
              <a:buChar char="•"/>
            </a:pPr>
            <a:r>
              <a:rPr lang="en-AU" sz="2000" dirty="0" smtClean="0"/>
              <a:t>What is it that you are trying to understand?</a:t>
            </a:r>
          </a:p>
          <a:p>
            <a:pPr marL="285750" indent="-285750">
              <a:buFont typeface="Arial" panose="020B0604020202020204" pitchFamily="34" charset="0"/>
              <a:buChar char="•"/>
            </a:pPr>
            <a:r>
              <a:rPr lang="en-AU" sz="2000" dirty="0" smtClean="0"/>
              <a:t>Go back to the problem statement</a:t>
            </a:r>
          </a:p>
        </p:txBody>
      </p:sp>
    </p:spTree>
    <p:extLst>
      <p:ext uri="{BB962C8B-B14F-4D97-AF65-F5344CB8AC3E}">
        <p14:creationId xmlns:p14="http://schemas.microsoft.com/office/powerpoint/2010/main" val="360631691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Create questions for your interview</a:t>
            </a:r>
            <a:endParaRPr lang="en-AU" b="1" dirty="0"/>
          </a:p>
        </p:txBody>
      </p:sp>
      <p:pic>
        <p:nvPicPr>
          <p:cNvPr id="18" name="Shape 145" descr="man-4.png"/>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781268" y="2807850"/>
            <a:ext cx="2033945" cy="2033945"/>
          </a:xfrm>
          <a:prstGeom prst="rect">
            <a:avLst/>
          </a:prstGeom>
          <a:noFill/>
          <a:ln>
            <a:noFill/>
          </a:ln>
        </p:spPr>
      </p:pic>
      <p:pic>
        <p:nvPicPr>
          <p:cNvPr id="19" name="Shape 151" descr="microphone (1).png"/>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290776" y="3639327"/>
            <a:ext cx="837365" cy="837365"/>
          </a:xfrm>
          <a:prstGeom prst="rect">
            <a:avLst/>
          </a:prstGeom>
          <a:noFill/>
          <a:ln>
            <a:noFill/>
          </a:ln>
        </p:spPr>
      </p:pic>
      <p:sp>
        <p:nvSpPr>
          <p:cNvPr id="13" name="TextBox 12"/>
          <p:cNvSpPr txBox="1"/>
          <p:nvPr/>
        </p:nvSpPr>
        <p:spPr>
          <a:xfrm>
            <a:off x="7784399" y="2091852"/>
            <a:ext cx="4240207" cy="923330"/>
          </a:xfrm>
          <a:prstGeom prst="rect">
            <a:avLst/>
          </a:prstGeom>
          <a:noFill/>
        </p:spPr>
        <p:txBody>
          <a:bodyPr wrap="square" rtlCol="0">
            <a:spAutoFit/>
          </a:bodyPr>
          <a:lstStyle/>
          <a:p>
            <a:r>
              <a:rPr lang="en-AU" b="1" dirty="0" smtClean="0"/>
              <a:t>4. Narrative story telling (specific)</a:t>
            </a:r>
          </a:p>
          <a:p>
            <a:r>
              <a:rPr lang="en-AU" dirty="0" smtClean="0"/>
              <a:t>Can you tell me about a time when…What were you thinking, feeling, doing?</a:t>
            </a:r>
            <a:endParaRPr lang="en-AU" dirty="0"/>
          </a:p>
        </p:txBody>
      </p:sp>
      <p:sp>
        <p:nvSpPr>
          <p:cNvPr id="16" name="TextBox 15"/>
          <p:cNvSpPr txBox="1"/>
          <p:nvPr/>
        </p:nvSpPr>
        <p:spPr>
          <a:xfrm>
            <a:off x="3091308" y="3130801"/>
            <a:ext cx="4240207" cy="923330"/>
          </a:xfrm>
          <a:prstGeom prst="rect">
            <a:avLst/>
          </a:prstGeom>
          <a:noFill/>
        </p:spPr>
        <p:txBody>
          <a:bodyPr wrap="square" rtlCol="0">
            <a:spAutoFit/>
          </a:bodyPr>
          <a:lstStyle/>
          <a:p>
            <a:r>
              <a:rPr lang="en-AU" b="1" dirty="0" smtClean="0"/>
              <a:t>5. Narrative story telling (specific)</a:t>
            </a:r>
          </a:p>
          <a:p>
            <a:r>
              <a:rPr lang="en-AU" dirty="0" smtClean="0"/>
              <a:t>Can you tell me about a time when…What were you thinking, feeling, doing?</a:t>
            </a:r>
            <a:endParaRPr lang="en-AU" dirty="0"/>
          </a:p>
        </p:txBody>
      </p:sp>
      <p:sp>
        <p:nvSpPr>
          <p:cNvPr id="17" name="TextBox 16"/>
          <p:cNvSpPr txBox="1"/>
          <p:nvPr/>
        </p:nvSpPr>
        <p:spPr>
          <a:xfrm>
            <a:off x="7784399" y="4124430"/>
            <a:ext cx="4240207" cy="369332"/>
          </a:xfrm>
          <a:prstGeom prst="rect">
            <a:avLst/>
          </a:prstGeom>
          <a:noFill/>
        </p:spPr>
        <p:txBody>
          <a:bodyPr wrap="square" rtlCol="0">
            <a:spAutoFit/>
          </a:bodyPr>
          <a:lstStyle/>
          <a:p>
            <a:r>
              <a:rPr lang="en-AU" b="1" dirty="0" smtClean="0"/>
              <a:t>8. Extra question</a:t>
            </a:r>
          </a:p>
        </p:txBody>
      </p:sp>
    </p:spTree>
    <p:extLst>
      <p:ext uri="{BB962C8B-B14F-4D97-AF65-F5344CB8AC3E}">
        <p14:creationId xmlns:p14="http://schemas.microsoft.com/office/powerpoint/2010/main" val="209758862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Assemble your discussion guide</a:t>
            </a:r>
            <a:endParaRPr lang="en-AU" b="1" dirty="0"/>
          </a:p>
        </p:txBody>
      </p:sp>
      <p:sp>
        <p:nvSpPr>
          <p:cNvPr id="4" name="Content Placeholder 4"/>
          <p:cNvSpPr txBox="1">
            <a:spLocks/>
          </p:cNvSpPr>
          <p:nvPr/>
        </p:nvSpPr>
        <p:spPr>
          <a:xfrm>
            <a:off x="2941852" y="1241364"/>
            <a:ext cx="7969827" cy="4203472"/>
          </a:xfrm>
          <a:prstGeom prst="rect">
            <a:avLst/>
          </a:prstGeom>
        </p:spPr>
        <p:txBody>
          <a:bodyPr vert="horz" wrap="square"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000" b="1" dirty="0" smtClean="0"/>
              <a:t>As a team discuss how you’d frame a question for boxes 4, 5 &amp; 8 in the template. </a:t>
            </a:r>
          </a:p>
          <a:p>
            <a:pPr marL="0" indent="0">
              <a:buNone/>
            </a:pPr>
            <a:endParaRPr lang="en-AU" sz="2000" b="1" dirty="0"/>
          </a:p>
          <a:p>
            <a:pPr marL="0" indent="0">
              <a:buNone/>
            </a:pPr>
            <a:r>
              <a:rPr lang="en-AU" sz="2000" b="1" dirty="0" smtClean="0"/>
              <a:t>Write out follow up questions too – why, why not? Etc. </a:t>
            </a:r>
          </a:p>
          <a:p>
            <a:pPr marL="0" indent="0">
              <a:buNone/>
            </a:pPr>
            <a:endParaRPr lang="en-AU" sz="2000" b="1" dirty="0"/>
          </a:p>
          <a:p>
            <a:pPr marL="0" indent="0">
              <a:buNone/>
            </a:pPr>
            <a:r>
              <a:rPr lang="en-AU" sz="2000" b="1" i="1" dirty="0" smtClean="0">
                <a:solidFill>
                  <a:schemeClr val="tx1"/>
                </a:solidFill>
                <a:cs typeface="Arial" panose="020B0604020202020204" pitchFamily="34" charset="0"/>
              </a:rPr>
              <a:t>Main </a:t>
            </a:r>
            <a:r>
              <a:rPr lang="en-AU" sz="2000" b="1" i="1" dirty="0">
                <a:solidFill>
                  <a:schemeClr val="tx1"/>
                </a:solidFill>
                <a:cs typeface="Arial" panose="020B0604020202020204" pitchFamily="34" charset="0"/>
              </a:rPr>
              <a:t>question: </a:t>
            </a:r>
            <a:r>
              <a:rPr lang="en-AU" sz="2000" i="1" dirty="0">
                <a:solidFill>
                  <a:schemeClr val="tx1"/>
                </a:solidFill>
                <a:cs typeface="Arial" panose="020B0604020202020204" pitchFamily="34" charset="0"/>
              </a:rPr>
              <a:t>Can you tell me about your experiences collaborating with a research organisation? </a:t>
            </a:r>
          </a:p>
          <a:p>
            <a:pPr marL="0" lvl="0" indent="0">
              <a:lnSpc>
                <a:spcPct val="100000"/>
              </a:lnSpc>
              <a:spcBef>
                <a:spcPts val="300"/>
              </a:spcBef>
              <a:spcAft>
                <a:spcPts val="300"/>
              </a:spcAft>
              <a:buNone/>
            </a:pPr>
            <a:r>
              <a:rPr lang="en-AU" sz="2000" b="1" i="1" dirty="0" smtClean="0">
                <a:solidFill>
                  <a:schemeClr val="tx1"/>
                </a:solidFill>
                <a:cs typeface="Arial" panose="020B0604020202020204" pitchFamily="34" charset="0"/>
              </a:rPr>
              <a:t>Follow up: </a:t>
            </a:r>
            <a:r>
              <a:rPr lang="en-AU" sz="2000" i="1" dirty="0">
                <a:solidFill>
                  <a:schemeClr val="tx1"/>
                </a:solidFill>
                <a:ea typeface="Calibri" panose="020F0502020204030204" pitchFamily="34" charset="0"/>
                <a:cs typeface="Arial" panose="020B0604020202020204" pitchFamily="34" charset="0"/>
              </a:rPr>
              <a:t>Who was it with and how did it come about? What worked well? What didn’t?</a:t>
            </a:r>
          </a:p>
          <a:p>
            <a:pPr lvl="1"/>
            <a:endParaRPr lang="en-AU" sz="2000" dirty="0"/>
          </a:p>
        </p:txBody>
      </p:sp>
    </p:spTree>
    <p:extLst>
      <p:ext uri="{BB962C8B-B14F-4D97-AF65-F5344CB8AC3E}">
        <p14:creationId xmlns:p14="http://schemas.microsoft.com/office/powerpoint/2010/main" val="26342576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13" b="7813"/>
          <a:stretch>
            <a:fillRect/>
          </a:stretch>
        </p:blipFill>
        <p:spPr/>
      </p:pic>
      <p:sp>
        <p:nvSpPr>
          <p:cNvPr id="2" name="Title 1">
            <a:extLst>
              <a:ext uri="{FF2B5EF4-FFF2-40B4-BE49-F238E27FC236}">
                <a16:creationId xmlns="" xmlns:a16="http://schemas.microsoft.com/office/drawing/2014/main" id="{1D97CA0C-15AC-A947-8D9D-385FF52DBC7E}"/>
              </a:ext>
            </a:extLst>
          </p:cNvPr>
          <p:cNvSpPr>
            <a:spLocks noGrp="1"/>
          </p:cNvSpPr>
          <p:nvPr>
            <p:ph type="title"/>
          </p:nvPr>
        </p:nvSpPr>
        <p:spPr/>
        <p:txBody>
          <a:bodyPr>
            <a:normAutofit/>
          </a:bodyPr>
          <a:lstStyle/>
          <a:p>
            <a:pPr algn="l"/>
            <a:r>
              <a:rPr lang="en-AU" b="1" dirty="0">
                <a:latin typeface="Open Sans ExtraBold" panose="020B0906030804020204" pitchFamily="34" charset="0"/>
                <a:ea typeface="Open Sans ExtraBold" panose="020B0906030804020204" pitchFamily="34" charset="0"/>
                <a:cs typeface="Open Sans ExtraBold" panose="020B0906030804020204" pitchFamily="34" charset="0"/>
              </a:rPr>
              <a:t>HCD </a:t>
            </a:r>
            <a:r>
              <a:rPr lang="en-AU" b="1" dirty="0" smtClean="0">
                <a:latin typeface="Open Sans ExtraBold" panose="020B0906030804020204" pitchFamily="34" charset="0"/>
                <a:ea typeface="Open Sans ExtraBold" panose="020B0906030804020204" pitchFamily="34" charset="0"/>
                <a:cs typeface="Open Sans ExtraBold" panose="020B0906030804020204" pitchFamily="34" charset="0"/>
              </a:rPr>
              <a:t>mindsets</a:t>
            </a:r>
            <a:endParaRPr lang="en-US" b="1" dirty="0">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8" name="Text Placeholder 3">
            <a:extLst>
              <a:ext uri="{FF2B5EF4-FFF2-40B4-BE49-F238E27FC236}">
                <a16:creationId xmlns="" xmlns:a16="http://schemas.microsoft.com/office/drawing/2014/main" id="{FA04A83C-7187-6E44-8BCB-49D8785A441E}"/>
              </a:ext>
            </a:extLst>
          </p:cNvPr>
          <p:cNvSpPr>
            <a:spLocks noGrp="1"/>
          </p:cNvSpPr>
          <p:nvPr>
            <p:ph type="body" sz="quarter" idx="4294967295"/>
          </p:nvPr>
        </p:nvSpPr>
        <p:spPr>
          <a:xfrm>
            <a:off x="645460" y="1473201"/>
            <a:ext cx="4402138" cy="3895725"/>
          </a:xfrm>
          <a:prstGeom prst="rect">
            <a:avLst/>
          </a:prstGeom>
        </p:spPr>
        <p:txBody>
          <a:bodyPr>
            <a:noAutofit/>
          </a:bodyPr>
          <a:lstStyle/>
          <a:p>
            <a:pPr marL="457200" indent="-457200">
              <a:lnSpc>
                <a:spcPct val="100000"/>
              </a:lnSpc>
              <a:buFont typeface="+mj-lt"/>
              <a:buAutoNum type="arabicPeriod"/>
            </a:pPr>
            <a:r>
              <a:rPr lang="en-AU" sz="2800" dirty="0" smtClean="0">
                <a:latin typeface="Open Sans" panose="020B0606030504020204" pitchFamily="34" charset="0"/>
                <a:ea typeface="Open Sans" panose="020B0606030504020204" pitchFamily="34" charset="0"/>
                <a:cs typeface="Open Sans" panose="020B0606030504020204" pitchFamily="34" charset="0"/>
              </a:rPr>
              <a:t>Creative confidence</a:t>
            </a:r>
          </a:p>
          <a:p>
            <a:pPr marL="457200" indent="-457200">
              <a:lnSpc>
                <a:spcPct val="100000"/>
              </a:lnSpc>
              <a:buFont typeface="+mj-lt"/>
              <a:buAutoNum type="arabicPeriod"/>
            </a:pPr>
            <a:r>
              <a:rPr lang="en-AU" sz="2800" dirty="0" smtClean="0">
                <a:latin typeface="Open Sans" panose="020B0606030504020204" pitchFamily="34" charset="0"/>
                <a:ea typeface="Open Sans" panose="020B0606030504020204" pitchFamily="34" charset="0"/>
                <a:cs typeface="Open Sans" panose="020B0606030504020204" pitchFamily="34" charset="0"/>
              </a:rPr>
              <a:t>Empathy</a:t>
            </a:r>
          </a:p>
          <a:p>
            <a:pPr marL="457200" indent="-457200">
              <a:lnSpc>
                <a:spcPct val="100000"/>
              </a:lnSpc>
              <a:buFont typeface="+mj-lt"/>
              <a:buAutoNum type="arabicPeriod"/>
            </a:pPr>
            <a:r>
              <a:rPr lang="en-AU" sz="2800" dirty="0" smtClean="0">
                <a:latin typeface="Open Sans" panose="020B0606030504020204" pitchFamily="34" charset="0"/>
                <a:ea typeface="Open Sans" panose="020B0606030504020204" pitchFamily="34" charset="0"/>
                <a:cs typeface="Open Sans" panose="020B0606030504020204" pitchFamily="34" charset="0"/>
              </a:rPr>
              <a:t>Embrace ambiguity</a:t>
            </a:r>
          </a:p>
          <a:p>
            <a:pPr marL="457200" indent="-457200">
              <a:lnSpc>
                <a:spcPct val="100000"/>
              </a:lnSpc>
              <a:buFont typeface="+mj-lt"/>
              <a:buAutoNum type="arabicPeriod"/>
            </a:pPr>
            <a:r>
              <a:rPr lang="en-AU" sz="2800" dirty="0" smtClean="0">
                <a:latin typeface="Open Sans" panose="020B0606030504020204" pitchFamily="34" charset="0"/>
                <a:ea typeface="Open Sans" panose="020B0606030504020204" pitchFamily="34" charset="0"/>
                <a:cs typeface="Open Sans" panose="020B0606030504020204" pitchFamily="34" charset="0"/>
              </a:rPr>
              <a:t>Make it</a:t>
            </a:r>
          </a:p>
          <a:p>
            <a:pPr marL="457200" indent="-457200">
              <a:lnSpc>
                <a:spcPct val="100000"/>
              </a:lnSpc>
              <a:buFont typeface="+mj-lt"/>
              <a:buAutoNum type="arabicPeriod"/>
            </a:pPr>
            <a:r>
              <a:rPr lang="en-AU" sz="2800" dirty="0" smtClean="0">
                <a:latin typeface="Open Sans" panose="020B0606030504020204" pitchFamily="34" charset="0"/>
                <a:ea typeface="Open Sans" panose="020B0606030504020204" pitchFamily="34" charset="0"/>
                <a:cs typeface="Open Sans" panose="020B0606030504020204" pitchFamily="34" charset="0"/>
              </a:rPr>
              <a:t>Learn from failure</a:t>
            </a:r>
          </a:p>
          <a:p>
            <a:pPr marL="457200" indent="-457200">
              <a:lnSpc>
                <a:spcPct val="100000"/>
              </a:lnSpc>
              <a:buFont typeface="+mj-lt"/>
              <a:buAutoNum type="arabicPeriod"/>
            </a:pPr>
            <a:r>
              <a:rPr lang="en-AU" sz="2800" dirty="0" smtClean="0">
                <a:latin typeface="Open Sans" panose="020B0606030504020204" pitchFamily="34" charset="0"/>
                <a:ea typeface="Open Sans" panose="020B0606030504020204" pitchFamily="34" charset="0"/>
                <a:cs typeface="Open Sans" panose="020B0606030504020204" pitchFamily="34" charset="0"/>
              </a:rPr>
              <a:t>Iterate, iterate, iterate</a:t>
            </a:r>
          </a:p>
          <a:p>
            <a:pPr marL="457200" indent="-457200">
              <a:lnSpc>
                <a:spcPct val="100000"/>
              </a:lnSpc>
              <a:buFont typeface="+mj-lt"/>
              <a:buAutoNum type="arabicPeriod"/>
            </a:pPr>
            <a:r>
              <a:rPr lang="en-AU" sz="2800" dirty="0" smtClean="0">
                <a:latin typeface="Open Sans" panose="020B0606030504020204" pitchFamily="34" charset="0"/>
                <a:ea typeface="Open Sans" panose="020B0606030504020204" pitchFamily="34" charset="0"/>
                <a:cs typeface="Open Sans" panose="020B0606030504020204" pitchFamily="34" charset="0"/>
              </a:rPr>
              <a:t>Optimism</a:t>
            </a:r>
          </a:p>
        </p:txBody>
      </p:sp>
    </p:spTree>
    <p:extLst>
      <p:ext uri="{BB962C8B-B14F-4D97-AF65-F5344CB8AC3E}">
        <p14:creationId xmlns:p14="http://schemas.microsoft.com/office/powerpoint/2010/main" val="4116269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0" y="408155"/>
            <a:ext cx="8972327" cy="947309"/>
          </a:xfrm>
        </p:spPr>
        <p:txBody>
          <a:bodyPr>
            <a:normAutofit fontScale="90000"/>
          </a:bodyPr>
          <a:lstStyle/>
          <a:p>
            <a:r>
              <a:rPr lang="en-AU" b="1" dirty="0" smtClean="0"/>
              <a:t>Draft questions you want to ask your interviewee about their lived experience?</a:t>
            </a:r>
            <a:endParaRPr lang="en-AU" b="1" dirty="0"/>
          </a:p>
        </p:txBody>
      </p:sp>
      <p:sp>
        <p:nvSpPr>
          <p:cNvPr id="5" name="Content Placeholder 4"/>
          <p:cNvSpPr>
            <a:spLocks noGrp="1"/>
          </p:cNvSpPr>
          <p:nvPr>
            <p:ph type="body" sz="quarter" idx="11"/>
          </p:nvPr>
        </p:nvSpPr>
        <p:spPr>
          <a:xfrm>
            <a:off x="2774373" y="1582416"/>
            <a:ext cx="8489372" cy="3894137"/>
          </a:xfrm>
        </p:spPr>
        <p:txBody>
          <a:bodyPr>
            <a:normAutofit fontScale="77500" lnSpcReduction="20000"/>
          </a:bodyPr>
          <a:lstStyle/>
          <a:p>
            <a:pPr marL="0" indent="0">
              <a:buNone/>
            </a:pPr>
            <a:r>
              <a:rPr lang="en-AU" sz="2400" b="1" dirty="0" smtClean="0">
                <a:latin typeface="+mn-lt"/>
              </a:rPr>
              <a:t>Step 1</a:t>
            </a:r>
          </a:p>
          <a:p>
            <a:pPr lvl="0"/>
            <a:r>
              <a:rPr lang="en-AU" sz="2400" dirty="0" smtClean="0">
                <a:latin typeface="+mn-lt"/>
              </a:rPr>
              <a:t>Look at your problem statement and what you want to know</a:t>
            </a:r>
          </a:p>
          <a:p>
            <a:pPr lvl="0"/>
            <a:r>
              <a:rPr lang="en-AU" sz="2400" b="1" dirty="0" smtClean="0">
                <a:latin typeface="+mn-lt"/>
              </a:rPr>
              <a:t>Individually</a:t>
            </a:r>
            <a:r>
              <a:rPr lang="en-AU" sz="2400" dirty="0" smtClean="0">
                <a:latin typeface="+mn-lt"/>
              </a:rPr>
              <a:t> write down 3 questions (1 per post it note)</a:t>
            </a:r>
          </a:p>
          <a:p>
            <a:pPr marL="0" lvl="0" indent="0">
              <a:buNone/>
            </a:pPr>
            <a:r>
              <a:rPr lang="en-AU" sz="2400" dirty="0" smtClean="0">
                <a:latin typeface="+mn-lt"/>
              </a:rPr>
              <a:t>Remember to cover:</a:t>
            </a:r>
          </a:p>
          <a:p>
            <a:pPr lvl="0">
              <a:buFontTx/>
              <a:buChar char="-"/>
            </a:pPr>
            <a:r>
              <a:rPr lang="en-AU" sz="2400" dirty="0" smtClean="0">
                <a:latin typeface="+mn-lt"/>
              </a:rPr>
              <a:t>Language/topic clarification</a:t>
            </a:r>
          </a:p>
          <a:p>
            <a:pPr>
              <a:buFontTx/>
              <a:buChar char="-"/>
            </a:pPr>
            <a:r>
              <a:rPr lang="en-AU" sz="2400" dirty="0">
                <a:latin typeface="+mn-lt"/>
              </a:rPr>
              <a:t>General experience about the topic </a:t>
            </a:r>
          </a:p>
          <a:p>
            <a:pPr lvl="0">
              <a:buFontTx/>
              <a:buChar char="-"/>
            </a:pPr>
            <a:r>
              <a:rPr lang="en-AU" sz="2400" dirty="0" smtClean="0">
                <a:latin typeface="+mn-lt"/>
              </a:rPr>
              <a:t>Encourage stories (both benefits/opportunities and barriers/challenges)</a:t>
            </a:r>
          </a:p>
          <a:p>
            <a:pPr marL="0" lvl="0" indent="0">
              <a:buNone/>
            </a:pPr>
            <a:endParaRPr lang="en-AU" sz="2400" b="1" dirty="0" smtClean="0">
              <a:latin typeface="+mn-lt"/>
            </a:endParaRPr>
          </a:p>
          <a:p>
            <a:pPr marL="0" lvl="0" indent="0">
              <a:buNone/>
            </a:pPr>
            <a:r>
              <a:rPr lang="en-AU" sz="2400" b="1" dirty="0" smtClean="0">
                <a:latin typeface="+mn-lt"/>
              </a:rPr>
              <a:t>Note: </a:t>
            </a:r>
            <a:r>
              <a:rPr lang="en-AU" sz="2400" dirty="0" smtClean="0">
                <a:latin typeface="+mn-lt"/>
              </a:rPr>
              <a:t>What you want to know isn’t always what you ask. </a:t>
            </a:r>
          </a:p>
          <a:p>
            <a:pPr marL="0" lvl="0" indent="0">
              <a:buNone/>
            </a:pPr>
            <a:r>
              <a:rPr lang="en-AU" sz="2400" i="1" dirty="0" smtClean="0">
                <a:latin typeface="+mn-lt"/>
              </a:rPr>
              <a:t>Can you tell me about a time you took a risk at work? </a:t>
            </a:r>
          </a:p>
          <a:p>
            <a:pPr marL="0" lvl="0" indent="0">
              <a:buNone/>
            </a:pPr>
            <a:r>
              <a:rPr lang="en-AU" sz="2400" i="1" dirty="0" smtClean="0">
                <a:latin typeface="+mn-lt"/>
              </a:rPr>
              <a:t>Can you tell me about a time when you tried to do something at work in a new way?</a:t>
            </a:r>
          </a:p>
        </p:txBody>
      </p:sp>
      <p:graphicFrame>
        <p:nvGraphicFramePr>
          <p:cNvPr id="6" name="Object 5"/>
          <p:cNvGraphicFramePr>
            <a:graphicFrameLocks noChangeAspect="1"/>
          </p:cNvGraphicFramePr>
          <p:nvPr>
            <p:extLst>
              <p:ext uri="{D42A27DB-BD31-4B8C-83A1-F6EECF244321}">
                <p14:modId xmlns:p14="http://schemas.microsoft.com/office/powerpoint/2010/main" val="3150608825"/>
              </p:ext>
            </p:extLst>
          </p:nvPr>
        </p:nvGraphicFramePr>
        <p:xfrm>
          <a:off x="99279" y="181203"/>
          <a:ext cx="2529621" cy="2348522"/>
        </p:xfrm>
        <a:graphic>
          <a:graphicData uri="http://schemas.openxmlformats.org/presentationml/2006/ole">
            <mc:AlternateContent xmlns:mc="http://schemas.openxmlformats.org/markup-compatibility/2006">
              <mc:Choice xmlns:v="urn:schemas-microsoft-com:vml" Requires="v">
                <p:oleObj spid="_x0000_s2112" r:id="rId4" imgW="2084760" imgH="1935360" progId="">
                  <p:embed/>
                </p:oleObj>
              </mc:Choice>
              <mc:Fallback>
                <p:oleObj r:id="rId4" imgW="2084760" imgH="1935360" progId="">
                  <p:embed/>
                  <p:pic>
                    <p:nvPicPr>
                      <p:cNvPr id="0" name=""/>
                      <p:cNvPicPr/>
                      <p:nvPr/>
                    </p:nvPicPr>
                    <p:blipFill>
                      <a:blip r:embed="rId5"/>
                      <a:stretch>
                        <a:fillRect/>
                      </a:stretch>
                    </p:blipFill>
                    <p:spPr>
                      <a:xfrm>
                        <a:off x="99279" y="181203"/>
                        <a:ext cx="2529621" cy="2348522"/>
                      </a:xfrm>
                      <a:prstGeom prst="rect">
                        <a:avLst/>
                      </a:prstGeom>
                    </p:spPr>
                  </p:pic>
                </p:oleObj>
              </mc:Fallback>
            </mc:AlternateContent>
          </a:graphicData>
        </a:graphic>
      </p:graphicFrame>
    </p:spTree>
    <p:extLst>
      <p:ext uri="{BB962C8B-B14F-4D97-AF65-F5344CB8AC3E}">
        <p14:creationId xmlns:p14="http://schemas.microsoft.com/office/powerpoint/2010/main" val="3388587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0" y="408155"/>
            <a:ext cx="8972327" cy="549275"/>
          </a:xfrm>
        </p:spPr>
        <p:txBody>
          <a:bodyPr>
            <a:normAutofit fontScale="90000"/>
          </a:bodyPr>
          <a:lstStyle/>
          <a:p>
            <a:r>
              <a:rPr lang="en-AU" b="1" dirty="0" smtClean="0"/>
              <a:t>What questions </a:t>
            </a:r>
            <a:r>
              <a:rPr lang="en-AU" b="1" dirty="0"/>
              <a:t>do you want to ask your interviewee about their lived experience?</a:t>
            </a:r>
          </a:p>
        </p:txBody>
      </p:sp>
      <p:sp>
        <p:nvSpPr>
          <p:cNvPr id="5" name="Content Placeholder 4"/>
          <p:cNvSpPr>
            <a:spLocks noGrp="1"/>
          </p:cNvSpPr>
          <p:nvPr>
            <p:ph type="body" sz="quarter" idx="11"/>
          </p:nvPr>
        </p:nvSpPr>
        <p:spPr>
          <a:xfrm>
            <a:off x="2670451" y="1549101"/>
            <a:ext cx="5378169" cy="3683901"/>
          </a:xfrm>
        </p:spPr>
        <p:txBody>
          <a:bodyPr>
            <a:normAutofit/>
          </a:bodyPr>
          <a:lstStyle/>
          <a:p>
            <a:pPr marL="0" indent="0">
              <a:buNone/>
            </a:pPr>
            <a:r>
              <a:rPr lang="en-AU" sz="2400" b="1" dirty="0" smtClean="0">
                <a:latin typeface="+mn-lt"/>
              </a:rPr>
              <a:t>Step 2</a:t>
            </a:r>
          </a:p>
          <a:p>
            <a:pPr lvl="0"/>
            <a:r>
              <a:rPr lang="en-AU" sz="2400" b="1" dirty="0" smtClean="0">
                <a:latin typeface="+mn-lt"/>
              </a:rPr>
              <a:t>As a team </a:t>
            </a:r>
            <a:r>
              <a:rPr lang="en-AU" sz="2400" dirty="0" smtClean="0">
                <a:latin typeface="+mn-lt"/>
              </a:rPr>
              <a:t>share back your questions and put them up on a wall/whiteboard</a:t>
            </a:r>
          </a:p>
          <a:p>
            <a:pPr marL="0" lvl="0" indent="0">
              <a:buNone/>
            </a:pPr>
            <a:r>
              <a:rPr lang="en-AU" sz="2400" b="1" dirty="0" smtClean="0">
                <a:latin typeface="+mn-lt"/>
              </a:rPr>
              <a:t>Take a vote</a:t>
            </a:r>
            <a:endParaRPr lang="en-AU" sz="2400" dirty="0" smtClean="0">
              <a:latin typeface="+mn-lt"/>
            </a:endParaRPr>
          </a:p>
          <a:p>
            <a:pPr lvl="0"/>
            <a:r>
              <a:rPr lang="en-AU" sz="2400" dirty="0" smtClean="0">
                <a:latin typeface="+mn-lt"/>
              </a:rPr>
              <a:t>Each person has three sticky dots to vote on the questions they would like to ask for the problem statement</a:t>
            </a:r>
          </a:p>
          <a:p>
            <a:pPr lvl="0"/>
            <a:r>
              <a:rPr lang="en-AU" sz="2400" dirty="0" smtClean="0">
                <a:latin typeface="+mn-lt"/>
              </a:rPr>
              <a:t>Select the top 5 questions</a:t>
            </a:r>
          </a:p>
          <a:p>
            <a:pPr lvl="0"/>
            <a:endParaRPr lang="en-AU" sz="2000" dirty="0">
              <a:latin typeface="+mn-lt"/>
            </a:endParaRPr>
          </a:p>
          <a:p>
            <a:pPr marL="0" lvl="0" indent="0">
              <a:buNone/>
            </a:pPr>
            <a:endParaRPr lang="en-AU" sz="2000" dirty="0">
              <a:latin typeface="+mn-lt"/>
            </a:endParaRPr>
          </a:p>
        </p:txBody>
      </p:sp>
      <p:grpSp>
        <p:nvGrpSpPr>
          <p:cNvPr id="4" name="Group 3"/>
          <p:cNvGrpSpPr/>
          <p:nvPr/>
        </p:nvGrpSpPr>
        <p:grpSpPr>
          <a:xfrm>
            <a:off x="7024971" y="4268898"/>
            <a:ext cx="1312432" cy="1226372"/>
            <a:chOff x="6788076" y="1527586"/>
            <a:chExt cx="1312432" cy="1226372"/>
          </a:xfrm>
        </p:grpSpPr>
        <p:sp>
          <p:nvSpPr>
            <p:cNvPr id="3" name="Rectangle 2"/>
            <p:cNvSpPr/>
            <p:nvPr/>
          </p:nvSpPr>
          <p:spPr>
            <a:xfrm>
              <a:off x="6809591" y="1527586"/>
              <a:ext cx="1290917" cy="1226372"/>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p:cNvSpPr/>
            <p:nvPr/>
          </p:nvSpPr>
          <p:spPr>
            <a:xfrm>
              <a:off x="6788076" y="1645921"/>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p:cNvSpPr/>
            <p:nvPr/>
          </p:nvSpPr>
          <p:spPr>
            <a:xfrm>
              <a:off x="7139941" y="1645921"/>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p:cNvSpPr/>
            <p:nvPr/>
          </p:nvSpPr>
          <p:spPr>
            <a:xfrm>
              <a:off x="6922546" y="2022438"/>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p:cNvSpPr/>
            <p:nvPr/>
          </p:nvSpPr>
          <p:spPr>
            <a:xfrm>
              <a:off x="7218381" y="1963271"/>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p:cNvSpPr/>
            <p:nvPr/>
          </p:nvSpPr>
          <p:spPr>
            <a:xfrm>
              <a:off x="7438912" y="1667435"/>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14"/>
            <p:cNvSpPr/>
            <p:nvPr/>
          </p:nvSpPr>
          <p:spPr>
            <a:xfrm>
              <a:off x="7568004" y="1925618"/>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30" name="Group 29"/>
          <p:cNvGrpSpPr/>
          <p:nvPr/>
        </p:nvGrpSpPr>
        <p:grpSpPr>
          <a:xfrm>
            <a:off x="10310310" y="1269403"/>
            <a:ext cx="1290917" cy="1226372"/>
            <a:chOff x="10310310" y="1269403"/>
            <a:chExt cx="1290917" cy="1226372"/>
          </a:xfrm>
        </p:grpSpPr>
        <p:sp>
          <p:nvSpPr>
            <p:cNvPr id="9" name="Rectangle 8"/>
            <p:cNvSpPr/>
            <p:nvPr/>
          </p:nvSpPr>
          <p:spPr>
            <a:xfrm>
              <a:off x="10310310" y="1269403"/>
              <a:ext cx="1290917" cy="1226372"/>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Oval 18"/>
            <p:cNvSpPr/>
            <p:nvPr/>
          </p:nvSpPr>
          <p:spPr>
            <a:xfrm>
              <a:off x="10337656" y="1393117"/>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Oval 19"/>
            <p:cNvSpPr/>
            <p:nvPr/>
          </p:nvSpPr>
          <p:spPr>
            <a:xfrm>
              <a:off x="10719100" y="1430767"/>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1" name="Oval 20"/>
            <p:cNvSpPr/>
            <p:nvPr/>
          </p:nvSpPr>
          <p:spPr>
            <a:xfrm>
              <a:off x="10482432" y="1683573"/>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32" name="Group 31"/>
          <p:cNvGrpSpPr/>
          <p:nvPr/>
        </p:nvGrpSpPr>
        <p:grpSpPr>
          <a:xfrm>
            <a:off x="8654532" y="3469342"/>
            <a:ext cx="1290917" cy="1226372"/>
            <a:chOff x="7100047" y="3582297"/>
            <a:chExt cx="1290917" cy="1226372"/>
          </a:xfrm>
        </p:grpSpPr>
        <p:sp>
          <p:nvSpPr>
            <p:cNvPr id="7" name="Rectangle 6"/>
            <p:cNvSpPr/>
            <p:nvPr/>
          </p:nvSpPr>
          <p:spPr>
            <a:xfrm>
              <a:off x="7100047" y="3582297"/>
              <a:ext cx="1290917" cy="1226372"/>
            </a:xfrm>
            <a:prstGeom prst="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Oval 21"/>
            <p:cNvSpPr/>
            <p:nvPr/>
          </p:nvSpPr>
          <p:spPr>
            <a:xfrm>
              <a:off x="7246622" y="3679117"/>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3" name="Oval 22"/>
            <p:cNvSpPr/>
            <p:nvPr/>
          </p:nvSpPr>
          <p:spPr>
            <a:xfrm>
              <a:off x="7582125" y="3865775"/>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Oval 24"/>
            <p:cNvSpPr/>
            <p:nvPr/>
          </p:nvSpPr>
          <p:spPr>
            <a:xfrm>
              <a:off x="7378183" y="4032230"/>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26" name="Group 25"/>
          <p:cNvGrpSpPr/>
          <p:nvPr/>
        </p:nvGrpSpPr>
        <p:grpSpPr>
          <a:xfrm>
            <a:off x="8530814" y="1882589"/>
            <a:ext cx="1290917" cy="1226372"/>
            <a:chOff x="8530814" y="1882589"/>
            <a:chExt cx="1290917" cy="1226372"/>
          </a:xfrm>
        </p:grpSpPr>
        <p:sp>
          <p:nvSpPr>
            <p:cNvPr id="6" name="Rectangle 5"/>
            <p:cNvSpPr/>
            <p:nvPr/>
          </p:nvSpPr>
          <p:spPr>
            <a:xfrm>
              <a:off x="8530814" y="1882589"/>
              <a:ext cx="1290917" cy="1226372"/>
            </a:xfrm>
            <a:prstGeom prst="rect">
              <a:avLst/>
            </a:prstGeom>
            <a:solidFill>
              <a:schemeClr val="accent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Oval 15"/>
            <p:cNvSpPr/>
            <p:nvPr/>
          </p:nvSpPr>
          <p:spPr>
            <a:xfrm>
              <a:off x="8562192" y="1963271"/>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Oval 16"/>
            <p:cNvSpPr/>
            <p:nvPr/>
          </p:nvSpPr>
          <p:spPr>
            <a:xfrm>
              <a:off x="8902405" y="2022438"/>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Oval 17"/>
            <p:cNvSpPr/>
            <p:nvPr/>
          </p:nvSpPr>
          <p:spPr>
            <a:xfrm>
              <a:off x="8665737" y="2242970"/>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Oval 27"/>
            <p:cNvSpPr/>
            <p:nvPr/>
          </p:nvSpPr>
          <p:spPr>
            <a:xfrm>
              <a:off x="9041359" y="2323652"/>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31" name="Group 30"/>
          <p:cNvGrpSpPr/>
          <p:nvPr/>
        </p:nvGrpSpPr>
        <p:grpSpPr>
          <a:xfrm>
            <a:off x="10455990" y="3042526"/>
            <a:ext cx="1290917" cy="1226372"/>
            <a:chOff x="8939605" y="3905027"/>
            <a:chExt cx="1290917" cy="1226372"/>
          </a:xfrm>
        </p:grpSpPr>
        <p:sp>
          <p:nvSpPr>
            <p:cNvPr id="8" name="Rectangle 7"/>
            <p:cNvSpPr/>
            <p:nvPr/>
          </p:nvSpPr>
          <p:spPr>
            <a:xfrm>
              <a:off x="8939605" y="3905027"/>
              <a:ext cx="1290917" cy="1226372"/>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Oval 23"/>
            <p:cNvSpPr/>
            <p:nvPr/>
          </p:nvSpPr>
          <p:spPr>
            <a:xfrm>
              <a:off x="9057938" y="4077149"/>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Oval 28"/>
            <p:cNvSpPr/>
            <p:nvPr/>
          </p:nvSpPr>
          <p:spPr>
            <a:xfrm>
              <a:off x="9331814" y="3926543"/>
              <a:ext cx="236668" cy="236668"/>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aphicFrame>
        <p:nvGraphicFramePr>
          <p:cNvPr id="27" name="Object 26"/>
          <p:cNvGraphicFramePr>
            <a:graphicFrameLocks noChangeAspect="1"/>
          </p:cNvGraphicFramePr>
          <p:nvPr>
            <p:extLst>
              <p:ext uri="{D42A27DB-BD31-4B8C-83A1-F6EECF244321}">
                <p14:modId xmlns:p14="http://schemas.microsoft.com/office/powerpoint/2010/main" val="3019935655"/>
              </p:ext>
            </p:extLst>
          </p:nvPr>
        </p:nvGraphicFramePr>
        <p:xfrm>
          <a:off x="99279" y="181203"/>
          <a:ext cx="2529621" cy="2348522"/>
        </p:xfrm>
        <a:graphic>
          <a:graphicData uri="http://schemas.openxmlformats.org/presentationml/2006/ole">
            <mc:AlternateContent xmlns:mc="http://schemas.openxmlformats.org/markup-compatibility/2006">
              <mc:Choice xmlns:v="urn:schemas-microsoft-com:vml" Requires="v">
                <p:oleObj spid="_x0000_s3136" r:id="rId4" imgW="2084760" imgH="1935360" progId="">
                  <p:embed/>
                </p:oleObj>
              </mc:Choice>
              <mc:Fallback>
                <p:oleObj r:id="rId4" imgW="2084760" imgH="1935360" progId="">
                  <p:embed/>
                  <p:pic>
                    <p:nvPicPr>
                      <p:cNvPr id="0" name=""/>
                      <p:cNvPicPr/>
                      <p:nvPr/>
                    </p:nvPicPr>
                    <p:blipFill>
                      <a:blip r:embed="rId5"/>
                      <a:stretch>
                        <a:fillRect/>
                      </a:stretch>
                    </p:blipFill>
                    <p:spPr>
                      <a:xfrm>
                        <a:off x="99279" y="181203"/>
                        <a:ext cx="2529621" cy="2348522"/>
                      </a:xfrm>
                      <a:prstGeom prst="rect">
                        <a:avLst/>
                      </a:prstGeom>
                    </p:spPr>
                  </p:pic>
                </p:oleObj>
              </mc:Fallback>
            </mc:AlternateContent>
          </a:graphicData>
        </a:graphic>
      </p:graphicFrame>
    </p:spTree>
    <p:extLst>
      <p:ext uri="{BB962C8B-B14F-4D97-AF65-F5344CB8AC3E}">
        <p14:creationId xmlns:p14="http://schemas.microsoft.com/office/powerpoint/2010/main" val="31699348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941852" y="397765"/>
            <a:ext cx="8015140" cy="549275"/>
          </a:xfrm>
        </p:spPr>
        <p:txBody>
          <a:bodyPr/>
          <a:lstStyle/>
          <a:p>
            <a:r>
              <a:rPr lang="en-AU" b="1" dirty="0" smtClean="0"/>
              <a:t>Assemble your discussion guide</a:t>
            </a:r>
            <a:endParaRPr lang="en-AU" b="1" dirty="0"/>
          </a:p>
        </p:txBody>
      </p:sp>
      <p:sp>
        <p:nvSpPr>
          <p:cNvPr id="4" name="Content Placeholder 4"/>
          <p:cNvSpPr txBox="1">
            <a:spLocks/>
          </p:cNvSpPr>
          <p:nvPr/>
        </p:nvSpPr>
        <p:spPr>
          <a:xfrm>
            <a:off x="2941852" y="1241364"/>
            <a:ext cx="7969827" cy="4203472"/>
          </a:xfrm>
          <a:prstGeom prst="rect">
            <a:avLst/>
          </a:prstGeom>
        </p:spPr>
        <p:txBody>
          <a:bodyPr vert="horz" wrap="square"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2000" b="1" dirty="0"/>
              <a:t>Step </a:t>
            </a:r>
            <a:r>
              <a:rPr lang="en-AU" sz="2000" b="1" dirty="0" smtClean="0"/>
              <a:t>3</a:t>
            </a:r>
            <a:endParaRPr lang="en-AU" sz="2000" b="1" dirty="0"/>
          </a:p>
          <a:p>
            <a:r>
              <a:rPr lang="en-AU" sz="2000" dirty="0" smtClean="0"/>
              <a:t>Add your top questions to your discussion guide</a:t>
            </a:r>
            <a:endParaRPr lang="en-AU" sz="2000" dirty="0"/>
          </a:p>
          <a:p>
            <a:r>
              <a:rPr lang="en-AU" sz="2000" dirty="0" smtClean="0"/>
              <a:t>What are the main question and what might be a follow up?</a:t>
            </a:r>
          </a:p>
          <a:p>
            <a:pPr marL="0" indent="0">
              <a:buNone/>
            </a:pPr>
            <a:r>
              <a:rPr lang="en-AU" sz="2000" b="1" i="1" dirty="0">
                <a:solidFill>
                  <a:schemeClr val="tx1"/>
                </a:solidFill>
                <a:cs typeface="Arial" panose="020B0604020202020204" pitchFamily="34" charset="0"/>
              </a:rPr>
              <a:t>Main question: </a:t>
            </a:r>
            <a:r>
              <a:rPr lang="en-AU" sz="2000" i="1" dirty="0">
                <a:solidFill>
                  <a:schemeClr val="tx1"/>
                </a:solidFill>
                <a:cs typeface="Arial" panose="020B0604020202020204" pitchFamily="34" charset="0"/>
              </a:rPr>
              <a:t>Can you tell me about your experiences collaborating with a research organisation? </a:t>
            </a:r>
          </a:p>
          <a:p>
            <a:pPr marL="0" lvl="0" indent="0">
              <a:lnSpc>
                <a:spcPct val="100000"/>
              </a:lnSpc>
              <a:spcBef>
                <a:spcPts val="300"/>
              </a:spcBef>
              <a:spcAft>
                <a:spcPts val="300"/>
              </a:spcAft>
              <a:buNone/>
            </a:pPr>
            <a:r>
              <a:rPr lang="en-AU" sz="2000" b="1" i="1" dirty="0" smtClean="0">
                <a:solidFill>
                  <a:schemeClr val="tx1"/>
                </a:solidFill>
                <a:cs typeface="Arial" panose="020B0604020202020204" pitchFamily="34" charset="0"/>
              </a:rPr>
              <a:t>Follow up: </a:t>
            </a:r>
            <a:r>
              <a:rPr lang="en-AU" sz="2000" i="1" dirty="0">
                <a:solidFill>
                  <a:schemeClr val="tx1"/>
                </a:solidFill>
                <a:ea typeface="Calibri" panose="020F0502020204030204" pitchFamily="34" charset="0"/>
                <a:cs typeface="Arial" panose="020B0604020202020204" pitchFamily="34" charset="0"/>
              </a:rPr>
              <a:t>Who was it with and how did it come about? What worked well? What didn’t?</a:t>
            </a:r>
          </a:p>
          <a:p>
            <a:pPr lvl="1"/>
            <a:endParaRPr lang="en-AU" sz="2000" dirty="0"/>
          </a:p>
          <a:p>
            <a:r>
              <a:rPr lang="en-AU" sz="2000" b="1" dirty="0" smtClean="0"/>
              <a:t>Put </a:t>
            </a:r>
            <a:r>
              <a:rPr lang="en-AU" sz="2000" b="1" dirty="0"/>
              <a:t>the questions you will ask into </a:t>
            </a:r>
            <a:r>
              <a:rPr lang="en-AU" sz="2000" b="1" dirty="0" smtClean="0"/>
              <a:t>the </a:t>
            </a:r>
            <a:r>
              <a:rPr lang="en-AU" sz="2000" b="1" dirty="0"/>
              <a:t>discussion guide using the template </a:t>
            </a:r>
          </a:p>
        </p:txBody>
      </p:sp>
      <p:graphicFrame>
        <p:nvGraphicFramePr>
          <p:cNvPr id="5" name="Object 4"/>
          <p:cNvGraphicFramePr>
            <a:graphicFrameLocks noChangeAspect="1"/>
          </p:cNvGraphicFramePr>
          <p:nvPr>
            <p:extLst>
              <p:ext uri="{D42A27DB-BD31-4B8C-83A1-F6EECF244321}">
                <p14:modId xmlns:p14="http://schemas.microsoft.com/office/powerpoint/2010/main" val="1221477187"/>
              </p:ext>
            </p:extLst>
          </p:nvPr>
        </p:nvGraphicFramePr>
        <p:xfrm>
          <a:off x="99279" y="181203"/>
          <a:ext cx="2529621" cy="2348522"/>
        </p:xfrm>
        <a:graphic>
          <a:graphicData uri="http://schemas.openxmlformats.org/presentationml/2006/ole">
            <mc:AlternateContent xmlns:mc="http://schemas.openxmlformats.org/markup-compatibility/2006">
              <mc:Choice xmlns:v="urn:schemas-microsoft-com:vml" Requires="v">
                <p:oleObj spid="_x0000_s4161" r:id="rId4" imgW="2084760" imgH="1935360" progId="">
                  <p:embed/>
                </p:oleObj>
              </mc:Choice>
              <mc:Fallback>
                <p:oleObj r:id="rId4" imgW="2084760" imgH="1935360" progId="">
                  <p:embed/>
                  <p:pic>
                    <p:nvPicPr>
                      <p:cNvPr id="0" name=""/>
                      <p:cNvPicPr/>
                      <p:nvPr/>
                    </p:nvPicPr>
                    <p:blipFill>
                      <a:blip r:embed="rId5"/>
                      <a:stretch>
                        <a:fillRect/>
                      </a:stretch>
                    </p:blipFill>
                    <p:spPr>
                      <a:xfrm>
                        <a:off x="99279" y="181203"/>
                        <a:ext cx="2529621" cy="2348522"/>
                      </a:xfrm>
                      <a:prstGeom prst="rect">
                        <a:avLst/>
                      </a:prstGeom>
                    </p:spPr>
                  </p:pic>
                </p:oleObj>
              </mc:Fallback>
            </mc:AlternateContent>
          </a:graphicData>
        </a:graphic>
      </p:graphicFrame>
    </p:spTree>
    <p:extLst>
      <p:ext uri="{BB962C8B-B14F-4D97-AF65-F5344CB8AC3E}">
        <p14:creationId xmlns:p14="http://schemas.microsoft.com/office/powerpoint/2010/main" val="1585753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0" y="408155"/>
            <a:ext cx="8972327" cy="549275"/>
          </a:xfrm>
        </p:spPr>
        <p:txBody>
          <a:bodyPr>
            <a:normAutofit/>
          </a:bodyPr>
          <a:lstStyle/>
          <a:p>
            <a:r>
              <a:rPr lang="en-AU" b="1" dirty="0" smtClean="0"/>
              <a:t>Seek feedback on your discussion guide</a:t>
            </a:r>
            <a:endParaRPr lang="en-AU" b="1" dirty="0"/>
          </a:p>
        </p:txBody>
      </p:sp>
      <p:sp>
        <p:nvSpPr>
          <p:cNvPr id="5" name="Content Placeholder 4"/>
          <p:cNvSpPr>
            <a:spLocks noGrp="1"/>
          </p:cNvSpPr>
          <p:nvPr>
            <p:ph type="body" sz="quarter" idx="11"/>
          </p:nvPr>
        </p:nvSpPr>
        <p:spPr>
          <a:xfrm>
            <a:off x="2628899" y="1262146"/>
            <a:ext cx="8972327" cy="4431288"/>
          </a:xfrm>
        </p:spPr>
        <p:txBody>
          <a:bodyPr>
            <a:normAutofit/>
          </a:bodyPr>
          <a:lstStyle/>
          <a:p>
            <a:pPr marL="0" indent="0">
              <a:buNone/>
            </a:pPr>
            <a:r>
              <a:rPr lang="en-AU" sz="2000" b="1" dirty="0" smtClean="0">
                <a:latin typeface="+mn-lt"/>
              </a:rPr>
              <a:t>Step 4</a:t>
            </a:r>
          </a:p>
          <a:p>
            <a:r>
              <a:rPr lang="en-AU" sz="2000" dirty="0" smtClean="0">
                <a:latin typeface="+mn-lt"/>
              </a:rPr>
              <a:t>Time to seek feedback from others!</a:t>
            </a:r>
          </a:p>
          <a:p>
            <a:r>
              <a:rPr lang="en-AU" sz="2000" dirty="0" smtClean="0">
                <a:latin typeface="+mn-lt"/>
              </a:rPr>
              <a:t>Have half of your group swap with the group that has a similar challenge statement i.e. Building skills </a:t>
            </a:r>
            <a:r>
              <a:rPr lang="en-AU" sz="2000" dirty="0" smtClean="0">
                <a:latin typeface="+mn-lt"/>
                <a:sym typeface="Wingdings" panose="05000000000000000000" pitchFamily="2" charset="2"/>
              </a:rPr>
              <a:t></a:t>
            </a:r>
            <a:r>
              <a:rPr lang="en-AU" sz="2000" dirty="0" smtClean="0">
                <a:latin typeface="+mn-lt"/>
              </a:rPr>
              <a:t> Building skills</a:t>
            </a:r>
          </a:p>
          <a:p>
            <a:r>
              <a:rPr lang="en-AU" sz="2000" dirty="0" smtClean="0">
                <a:latin typeface="+mn-lt"/>
              </a:rPr>
              <a:t>Test your questions with the people from the other group.</a:t>
            </a:r>
          </a:p>
        </p:txBody>
      </p:sp>
      <p:graphicFrame>
        <p:nvGraphicFramePr>
          <p:cNvPr id="4" name="Object 3"/>
          <p:cNvGraphicFramePr>
            <a:graphicFrameLocks noChangeAspect="1"/>
          </p:cNvGraphicFramePr>
          <p:nvPr>
            <p:extLst>
              <p:ext uri="{D42A27DB-BD31-4B8C-83A1-F6EECF244321}">
                <p14:modId xmlns:p14="http://schemas.microsoft.com/office/powerpoint/2010/main" val="320994314"/>
              </p:ext>
            </p:extLst>
          </p:nvPr>
        </p:nvGraphicFramePr>
        <p:xfrm>
          <a:off x="99279" y="181203"/>
          <a:ext cx="2529621" cy="2348522"/>
        </p:xfrm>
        <a:graphic>
          <a:graphicData uri="http://schemas.openxmlformats.org/presentationml/2006/ole">
            <mc:AlternateContent xmlns:mc="http://schemas.openxmlformats.org/markup-compatibility/2006">
              <mc:Choice xmlns:v="urn:schemas-microsoft-com:vml" Requires="v">
                <p:oleObj spid="_x0000_s5184" r:id="rId4" imgW="2084760" imgH="1935360" progId="">
                  <p:embed/>
                </p:oleObj>
              </mc:Choice>
              <mc:Fallback>
                <p:oleObj r:id="rId4" imgW="2084760" imgH="1935360" progId="">
                  <p:embed/>
                  <p:pic>
                    <p:nvPicPr>
                      <p:cNvPr id="0" name=""/>
                      <p:cNvPicPr/>
                      <p:nvPr/>
                    </p:nvPicPr>
                    <p:blipFill>
                      <a:blip r:embed="rId5"/>
                      <a:stretch>
                        <a:fillRect/>
                      </a:stretch>
                    </p:blipFill>
                    <p:spPr>
                      <a:xfrm>
                        <a:off x="99279" y="181203"/>
                        <a:ext cx="2529621" cy="2348522"/>
                      </a:xfrm>
                      <a:prstGeom prst="rect">
                        <a:avLst/>
                      </a:prstGeom>
                    </p:spPr>
                  </p:pic>
                </p:oleObj>
              </mc:Fallback>
            </mc:AlternateContent>
          </a:graphicData>
        </a:graphic>
      </p:graphicFrame>
    </p:spTree>
    <p:extLst>
      <p:ext uri="{BB962C8B-B14F-4D97-AF65-F5344CB8AC3E}">
        <p14:creationId xmlns:p14="http://schemas.microsoft.com/office/powerpoint/2010/main" val="29134829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628900" y="408155"/>
            <a:ext cx="8972327" cy="549275"/>
          </a:xfrm>
        </p:spPr>
        <p:txBody>
          <a:bodyPr/>
          <a:lstStyle/>
          <a:p>
            <a:r>
              <a:rPr lang="en-AU" b="1" dirty="0" smtClean="0"/>
              <a:t>Refine your discussion guide</a:t>
            </a:r>
            <a:endParaRPr lang="en-AU" b="1" dirty="0"/>
          </a:p>
        </p:txBody>
      </p:sp>
      <p:sp>
        <p:nvSpPr>
          <p:cNvPr id="4" name="Content Placeholder 4"/>
          <p:cNvSpPr txBox="1">
            <a:spLocks/>
          </p:cNvSpPr>
          <p:nvPr/>
        </p:nvSpPr>
        <p:spPr>
          <a:xfrm>
            <a:off x="2628899" y="1262146"/>
            <a:ext cx="8972327" cy="4431288"/>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2000" b="1" dirty="0" smtClean="0"/>
              <a:t>Step 5</a:t>
            </a:r>
          </a:p>
          <a:p>
            <a:r>
              <a:rPr lang="en-AU" sz="2000" dirty="0"/>
              <a:t>Return to your groups</a:t>
            </a:r>
          </a:p>
          <a:p>
            <a:r>
              <a:rPr lang="en-AU" sz="2000" dirty="0"/>
              <a:t>Refine your discussion guide based on feedback. Adjust your questions as needed. </a:t>
            </a:r>
          </a:p>
          <a:p>
            <a:r>
              <a:rPr lang="en-AU" sz="2000" dirty="0"/>
              <a:t>Make photocopies  of your finalised discussion guide for your team</a:t>
            </a:r>
          </a:p>
          <a:p>
            <a:endParaRPr lang="en-AU" sz="2000" dirty="0"/>
          </a:p>
          <a:p>
            <a:pPr marL="0" indent="0">
              <a:buNone/>
            </a:pPr>
            <a:r>
              <a:rPr lang="en-AU" sz="2000" i="1" dirty="0"/>
              <a:t>Note:</a:t>
            </a:r>
          </a:p>
          <a:p>
            <a:pPr>
              <a:buFontTx/>
              <a:buChar char="-"/>
            </a:pPr>
            <a:r>
              <a:rPr lang="en-AU" sz="2000" i="1" dirty="0" smtClean="0">
                <a:solidFill>
                  <a:schemeClr val="tx1"/>
                </a:solidFill>
                <a:cs typeface="Arial" panose="020B0604020202020204" pitchFamily="34" charset="0"/>
              </a:rPr>
              <a:t>Be </a:t>
            </a:r>
            <a:r>
              <a:rPr lang="en-AU" sz="2000" i="1" dirty="0">
                <a:solidFill>
                  <a:schemeClr val="tx1"/>
                </a:solidFill>
                <a:cs typeface="Arial" panose="020B0604020202020204" pitchFamily="34" charset="0"/>
              </a:rPr>
              <a:t>realistic about timing</a:t>
            </a:r>
            <a:r>
              <a:rPr lang="en-AU" sz="2000" dirty="0">
                <a:solidFill>
                  <a:schemeClr val="tx1"/>
                </a:solidFill>
                <a:cs typeface="Arial" panose="020B0604020202020204" pitchFamily="34" charset="0"/>
              </a:rPr>
              <a:t> - </a:t>
            </a:r>
            <a:r>
              <a:rPr lang="en-AU" sz="2000" dirty="0"/>
              <a:t>prioritise what’s most important to cover </a:t>
            </a:r>
            <a:endParaRPr lang="en-AU" sz="2000" dirty="0" smtClean="0"/>
          </a:p>
          <a:p>
            <a:pPr>
              <a:buFontTx/>
              <a:buChar char="-"/>
            </a:pPr>
            <a:r>
              <a:rPr lang="en-AU" sz="2000" dirty="0" smtClean="0"/>
              <a:t>Make sure to set expectations and signpost what is coming in the introduction – e.g. Our interview today is 10mins, our focus is on X and the outcome will be Y  </a:t>
            </a:r>
          </a:p>
          <a:p>
            <a:pPr>
              <a:buFontTx/>
              <a:buChar char="-"/>
            </a:pPr>
            <a:r>
              <a:rPr lang="en-AU" sz="2000" dirty="0" smtClean="0"/>
              <a:t>Also thank your participant at close out and ask if they have any questions/comments they wish to add </a:t>
            </a:r>
          </a:p>
          <a:p>
            <a:pPr>
              <a:buFontTx/>
              <a:buChar char="-"/>
            </a:pPr>
            <a:endParaRPr lang="en-AU" sz="2000" dirty="0"/>
          </a:p>
        </p:txBody>
      </p:sp>
      <p:graphicFrame>
        <p:nvGraphicFramePr>
          <p:cNvPr id="5" name="Object 4"/>
          <p:cNvGraphicFramePr>
            <a:graphicFrameLocks noChangeAspect="1"/>
          </p:cNvGraphicFramePr>
          <p:nvPr>
            <p:extLst>
              <p:ext uri="{D42A27DB-BD31-4B8C-83A1-F6EECF244321}">
                <p14:modId xmlns:p14="http://schemas.microsoft.com/office/powerpoint/2010/main" val="3330622924"/>
              </p:ext>
            </p:extLst>
          </p:nvPr>
        </p:nvGraphicFramePr>
        <p:xfrm>
          <a:off x="99279" y="181203"/>
          <a:ext cx="2529621" cy="2348522"/>
        </p:xfrm>
        <a:graphic>
          <a:graphicData uri="http://schemas.openxmlformats.org/presentationml/2006/ole">
            <mc:AlternateContent xmlns:mc="http://schemas.openxmlformats.org/markup-compatibility/2006">
              <mc:Choice xmlns:v="urn:schemas-microsoft-com:vml" Requires="v">
                <p:oleObj spid="_x0000_s6208" r:id="rId4" imgW="2084760" imgH="1935360" progId="">
                  <p:embed/>
                </p:oleObj>
              </mc:Choice>
              <mc:Fallback>
                <p:oleObj r:id="rId4" imgW="2084760" imgH="1935360" progId="">
                  <p:embed/>
                  <p:pic>
                    <p:nvPicPr>
                      <p:cNvPr id="0" name=""/>
                      <p:cNvPicPr/>
                      <p:nvPr/>
                    </p:nvPicPr>
                    <p:blipFill>
                      <a:blip r:embed="rId5"/>
                      <a:stretch>
                        <a:fillRect/>
                      </a:stretch>
                    </p:blipFill>
                    <p:spPr>
                      <a:xfrm>
                        <a:off x="99279" y="181203"/>
                        <a:ext cx="2529621" cy="2348522"/>
                      </a:xfrm>
                      <a:prstGeom prst="rect">
                        <a:avLst/>
                      </a:prstGeom>
                    </p:spPr>
                  </p:pic>
                </p:oleObj>
              </mc:Fallback>
            </mc:AlternateContent>
          </a:graphicData>
        </a:graphic>
      </p:graphicFrame>
    </p:spTree>
    <p:extLst>
      <p:ext uri="{BB962C8B-B14F-4D97-AF65-F5344CB8AC3E}">
        <p14:creationId xmlns:p14="http://schemas.microsoft.com/office/powerpoint/2010/main" val="2989198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2791326" y="944009"/>
            <a:ext cx="8691613" cy="2220066"/>
          </a:xfrm>
        </p:spPr>
        <p:txBody>
          <a:bodyPr>
            <a:normAutofit/>
          </a:bodyPr>
          <a:lstStyle/>
          <a:p>
            <a:pPr marL="0" indent="0">
              <a:buNone/>
            </a:pPr>
            <a:r>
              <a:rPr lang="en-AU" sz="2200" b="1" dirty="0" smtClean="0">
                <a:latin typeface="+mn-lt"/>
              </a:rPr>
              <a:t>Objective: </a:t>
            </a:r>
            <a:r>
              <a:rPr lang="en-AU" sz="2200" dirty="0" smtClean="0">
                <a:latin typeface="+mn-lt"/>
              </a:rPr>
              <a:t>Develop a structure to guide research sessions; ensure consistency of approach across researchers</a:t>
            </a:r>
          </a:p>
          <a:p>
            <a:pPr marL="0" indent="0">
              <a:buNone/>
            </a:pPr>
            <a:r>
              <a:rPr lang="en-AU" sz="2200" b="1" dirty="0" smtClean="0">
                <a:latin typeface="+mn-lt"/>
              </a:rPr>
              <a:t>Output: </a:t>
            </a:r>
            <a:r>
              <a:rPr lang="en-AU" sz="2200" dirty="0" smtClean="0">
                <a:latin typeface="+mn-lt"/>
              </a:rPr>
              <a:t>Documentation to guide your interviews, which in turn helps provide consistent and useful material for insights.</a:t>
            </a:r>
            <a:endParaRPr lang="en-AU" sz="2200" dirty="0">
              <a:latin typeface="+mn-lt"/>
            </a:endParaRPr>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Discussion guides</a:t>
            </a:r>
            <a:endParaRPr lang="en-AU" dirty="0"/>
          </a:p>
        </p:txBody>
      </p:sp>
      <p:sp>
        <p:nvSpPr>
          <p:cNvPr id="6" name="Text Placeholder 3"/>
          <p:cNvSpPr txBox="1">
            <a:spLocks/>
          </p:cNvSpPr>
          <p:nvPr/>
        </p:nvSpPr>
        <p:spPr>
          <a:xfrm>
            <a:off x="646113" y="3019697"/>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Establishes </a:t>
            </a:r>
            <a:r>
              <a:rPr lang="en-AU" dirty="0"/>
              <a:t>a path to build on during the </a:t>
            </a:r>
            <a:r>
              <a:rPr lang="en-AU" dirty="0" smtClean="0"/>
              <a:t>discussion, supporting similar questions across all interviews.</a:t>
            </a:r>
          </a:p>
          <a:p>
            <a:pPr marL="0" indent="0">
              <a:lnSpc>
                <a:spcPct val="100000"/>
              </a:lnSpc>
              <a:spcBef>
                <a:spcPts val="0"/>
              </a:spcBef>
              <a:buNone/>
            </a:pPr>
            <a:endParaRPr lang="en-AU" dirty="0"/>
          </a:p>
          <a:p>
            <a:pPr marL="0" indent="0">
              <a:lnSpc>
                <a:spcPct val="100000"/>
              </a:lnSpc>
              <a:spcBef>
                <a:spcPts val="0"/>
              </a:spcBef>
              <a:buNone/>
            </a:pPr>
            <a:endParaRPr lang="en-AU" dirty="0" smtClean="0"/>
          </a:p>
          <a:p>
            <a:pPr marL="0" indent="0">
              <a:lnSpc>
                <a:spcPct val="100000"/>
              </a:lnSpc>
              <a:spcBef>
                <a:spcPts val="0"/>
              </a:spcBef>
              <a:buNone/>
            </a:pPr>
            <a:endParaRPr lang="en-AU" b="1" dirty="0" smtClean="0"/>
          </a:p>
        </p:txBody>
      </p:sp>
      <p:sp>
        <p:nvSpPr>
          <p:cNvPr id="8" name="Text Placeholder 3"/>
          <p:cNvSpPr txBox="1">
            <a:spLocks/>
          </p:cNvSpPr>
          <p:nvPr/>
        </p:nvSpPr>
        <p:spPr>
          <a:xfrm>
            <a:off x="6380599" y="3019696"/>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smtClean="0"/>
              <a:t>Gives all researchers the same base interview paths and supports similar conversations across the range of interviews.</a:t>
            </a:r>
          </a:p>
          <a:p>
            <a:pPr marL="0" indent="0">
              <a:lnSpc>
                <a:spcPct val="100000"/>
              </a:lnSpc>
              <a:spcBef>
                <a:spcPts val="0"/>
              </a:spcBef>
              <a:buNone/>
            </a:pPr>
            <a:endParaRPr lang="en-AU" dirty="0"/>
          </a:p>
          <a:p>
            <a:pPr marL="0" indent="0">
              <a:lnSpc>
                <a:spcPct val="100000"/>
              </a:lnSpc>
              <a:spcBef>
                <a:spcPts val="0"/>
              </a:spcBef>
              <a:buNone/>
            </a:pPr>
            <a:endParaRPr lang="en-AU" dirty="0" smtClean="0"/>
          </a:p>
        </p:txBody>
      </p:sp>
      <p:sp>
        <p:nvSpPr>
          <p:cNvPr id="7" name="Text Placeholder 3"/>
          <p:cNvSpPr txBox="1">
            <a:spLocks/>
          </p:cNvSpPr>
          <p:nvPr/>
        </p:nvSpPr>
        <p:spPr>
          <a:xfrm>
            <a:off x="646113" y="2203678"/>
            <a:ext cx="1710832" cy="503980"/>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AU" sz="2800" b="1" dirty="0" smtClean="0"/>
              <a:t>2 days + </a:t>
            </a:r>
            <a:endParaRPr lang="en-AU" sz="2800" b="1" dirty="0"/>
          </a:p>
        </p:txBody>
      </p:sp>
    </p:spTree>
    <p:extLst>
      <p:ext uri="{BB962C8B-B14F-4D97-AF65-F5344CB8AC3E}">
        <p14:creationId xmlns:p14="http://schemas.microsoft.com/office/powerpoint/2010/main" val="112539408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7820" b="7820"/>
          <a:stretch>
            <a:fillRect/>
          </a:stretch>
        </p:blipFill>
        <p:spPr/>
      </p:pic>
      <p:sp>
        <p:nvSpPr>
          <p:cNvPr id="8" name="TextBox 7"/>
          <p:cNvSpPr txBox="1"/>
          <p:nvPr/>
        </p:nvSpPr>
        <p:spPr>
          <a:xfrm>
            <a:off x="2285592" y="5430916"/>
            <a:ext cx="8273339" cy="1107996"/>
          </a:xfrm>
          <a:prstGeom prst="rect">
            <a:avLst/>
          </a:prstGeom>
          <a:noFill/>
        </p:spPr>
        <p:txBody>
          <a:bodyPr wrap="square" rtlCol="0">
            <a:spAutoFit/>
          </a:bodyPr>
          <a:lstStyle/>
          <a:p>
            <a:r>
              <a:rPr lang="en-AU" sz="6600" dirty="0" smtClean="0">
                <a:solidFill>
                  <a:schemeClr val="bg1"/>
                </a:solidFill>
                <a:latin typeface="Cooper Black" panose="0208090404030B020404" pitchFamily="18" charset="0"/>
              </a:rPr>
              <a:t>Let’s take a break</a:t>
            </a:r>
            <a:endParaRPr lang="en-AU" sz="6600" dirty="0">
              <a:solidFill>
                <a:schemeClr val="bg1"/>
              </a:solidFill>
              <a:latin typeface="Cooper Black" panose="0208090404030B020404" pitchFamily="18" charset="0"/>
            </a:endParaRPr>
          </a:p>
        </p:txBody>
      </p:sp>
      <p:sp>
        <p:nvSpPr>
          <p:cNvPr id="4" name="Rectangle 3"/>
          <p:cNvSpPr/>
          <p:nvPr/>
        </p:nvSpPr>
        <p:spPr>
          <a:xfrm>
            <a:off x="8973529" y="6471087"/>
            <a:ext cx="3170804" cy="307777"/>
          </a:xfrm>
          <a:prstGeom prst="rect">
            <a:avLst/>
          </a:prstGeom>
        </p:spPr>
        <p:txBody>
          <a:bodyPr wrap="none">
            <a:spAutoFit/>
          </a:bodyPr>
          <a:lstStyle/>
          <a:p>
            <a:r>
              <a:rPr lang="en-AU" sz="1400" dirty="0">
                <a:solidFill>
                  <a:schemeClr val="bg1"/>
                </a:solidFill>
                <a:latin typeface="-apple-system"/>
              </a:rPr>
              <a:t>Photo by </a:t>
            </a:r>
            <a:r>
              <a:rPr lang="en-AU" sz="1400" dirty="0">
                <a:solidFill>
                  <a:schemeClr val="bg1"/>
                </a:solidFill>
                <a:latin typeface="-apple-system"/>
                <a:hlinkClick r:id="rId4"/>
              </a:rPr>
              <a:t>Jose </a:t>
            </a:r>
            <a:r>
              <a:rPr lang="en-AU" sz="1400" dirty="0" err="1">
                <a:solidFill>
                  <a:schemeClr val="bg1"/>
                </a:solidFill>
                <a:latin typeface="-apple-system"/>
                <a:hlinkClick r:id="rId4"/>
              </a:rPr>
              <a:t>Aragones</a:t>
            </a:r>
            <a:r>
              <a:rPr lang="en-AU" sz="1400" dirty="0">
                <a:solidFill>
                  <a:schemeClr val="bg1"/>
                </a:solidFill>
                <a:latin typeface="-apple-system"/>
              </a:rPr>
              <a:t> on </a:t>
            </a:r>
            <a:r>
              <a:rPr lang="en-AU" sz="1400" dirty="0" err="1">
                <a:solidFill>
                  <a:schemeClr val="bg1"/>
                </a:solidFill>
                <a:latin typeface="-apple-system"/>
                <a:hlinkClick r:id="rId5"/>
              </a:rPr>
              <a:t>Unsplash</a:t>
            </a:r>
            <a:endParaRPr lang="en-AU" sz="1400" dirty="0">
              <a:solidFill>
                <a:schemeClr val="bg1"/>
              </a:solidFill>
            </a:endParaRPr>
          </a:p>
        </p:txBody>
      </p:sp>
    </p:spTree>
    <p:extLst>
      <p:ext uri="{BB962C8B-B14F-4D97-AF65-F5344CB8AC3E}">
        <p14:creationId xmlns:p14="http://schemas.microsoft.com/office/powerpoint/2010/main" val="195003023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5" name="Shape 135"/>
          <p:cNvSpPr txBox="1">
            <a:spLocks noGrp="1"/>
          </p:cNvSpPr>
          <p:nvPr>
            <p:ph type="title" idx="4294967295"/>
          </p:nvPr>
        </p:nvSpPr>
        <p:spPr>
          <a:xfrm>
            <a:off x="0" y="1028700"/>
            <a:ext cx="8729663" cy="1066800"/>
          </a:xfrm>
          <a:prstGeom prst="rect">
            <a:avLst/>
          </a:prstGeom>
        </p:spPr>
        <p:txBody>
          <a:bodyPr vert="horz" lIns="121900" tIns="121900" rIns="121900" bIns="121900" rtlCol="0" anchor="t" anchorCtr="0">
            <a:noAutofit/>
          </a:bodyPr>
          <a:lstStyle/>
          <a:p>
            <a:pPr algn="l"/>
            <a:r>
              <a:rPr lang="en" sz="4400" b="1" dirty="0" smtClean="0">
                <a:ea typeface="Proxima Nova"/>
                <a:cs typeface="Proxima Nova"/>
                <a:sym typeface="Proxima Nova"/>
              </a:rPr>
              <a:t>Conducting the interview</a:t>
            </a:r>
            <a:endParaRPr lang="en" sz="4400" b="1" dirty="0">
              <a:ea typeface="Proxima Nova"/>
              <a:cs typeface="Proxima Nova"/>
              <a:sym typeface="Proxima Nova"/>
            </a:endParaRPr>
          </a:p>
        </p:txBody>
      </p:sp>
    </p:spTree>
    <p:extLst>
      <p:ext uri="{BB962C8B-B14F-4D97-AF65-F5344CB8AC3E}">
        <p14:creationId xmlns:p14="http://schemas.microsoft.com/office/powerpoint/2010/main" val="371280329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 name="Picture 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5204" b="5204"/>
          <a:stretch>
            <a:fillRect/>
          </a:stretch>
        </p:blipFill>
        <p:spPr>
          <a:prstGeom prst="rect">
            <a:avLst/>
          </a:prstGeom>
        </p:spPr>
      </p:pic>
      <p:sp>
        <p:nvSpPr>
          <p:cNvPr id="17" name="TextBox 16"/>
          <p:cNvSpPr txBox="1"/>
          <p:nvPr/>
        </p:nvSpPr>
        <p:spPr>
          <a:xfrm>
            <a:off x="1435721" y="4742664"/>
            <a:ext cx="2607581" cy="923330"/>
          </a:xfrm>
          <a:prstGeom prst="rect">
            <a:avLst/>
          </a:prstGeom>
          <a:solidFill>
            <a:schemeClr val="bg1"/>
          </a:solidFill>
        </p:spPr>
        <p:txBody>
          <a:bodyPr wrap="square" rtlCol="0">
            <a:spAutoFit/>
          </a:bodyPr>
          <a:lstStyle/>
          <a:p>
            <a:r>
              <a:rPr lang="en-AU" dirty="0" smtClean="0">
                <a:solidFill>
                  <a:prstClr val="black"/>
                </a:solidFill>
              </a:rPr>
              <a:t>Observes takes note. Code your notes. Almost doesn’t speak.</a:t>
            </a:r>
            <a:endParaRPr lang="en-AU" dirty="0">
              <a:solidFill>
                <a:prstClr val="black"/>
              </a:solidFill>
            </a:endParaRPr>
          </a:p>
        </p:txBody>
      </p:sp>
      <p:sp>
        <p:nvSpPr>
          <p:cNvPr id="18" name="TextBox 17"/>
          <p:cNvSpPr txBox="1"/>
          <p:nvPr/>
        </p:nvSpPr>
        <p:spPr>
          <a:xfrm>
            <a:off x="9343201" y="5386075"/>
            <a:ext cx="1675099" cy="369332"/>
          </a:xfrm>
          <a:prstGeom prst="rect">
            <a:avLst/>
          </a:prstGeom>
          <a:solidFill>
            <a:schemeClr val="bg1"/>
          </a:solidFill>
        </p:spPr>
        <p:txBody>
          <a:bodyPr wrap="square" rtlCol="0">
            <a:spAutoFit/>
          </a:bodyPr>
          <a:lstStyle/>
          <a:p>
            <a:r>
              <a:rPr lang="en-AU" dirty="0" smtClean="0">
                <a:solidFill>
                  <a:prstClr val="black"/>
                </a:solidFill>
              </a:rPr>
              <a:t>Asks questions</a:t>
            </a:r>
            <a:endParaRPr lang="en-AU" dirty="0">
              <a:solidFill>
                <a:prstClr val="black"/>
              </a:solidFill>
            </a:endParaRPr>
          </a:p>
        </p:txBody>
      </p:sp>
      <p:sp>
        <p:nvSpPr>
          <p:cNvPr id="19" name="TextBox 18"/>
          <p:cNvSpPr txBox="1"/>
          <p:nvPr/>
        </p:nvSpPr>
        <p:spPr>
          <a:xfrm>
            <a:off x="9251202" y="4864958"/>
            <a:ext cx="1859099" cy="523220"/>
          </a:xfrm>
          <a:prstGeom prst="rect">
            <a:avLst/>
          </a:prstGeom>
          <a:solidFill>
            <a:srgbClr val="28333E"/>
          </a:solidFill>
        </p:spPr>
        <p:txBody>
          <a:bodyPr wrap="none" rtlCol="0">
            <a:spAutoFit/>
          </a:bodyPr>
          <a:lstStyle/>
          <a:p>
            <a:r>
              <a:rPr lang="en-AU" sz="2800" dirty="0" smtClean="0">
                <a:solidFill>
                  <a:prstClr val="white"/>
                </a:solidFill>
              </a:rPr>
              <a:t>Interviewer</a:t>
            </a:r>
            <a:endParaRPr lang="en-AU" sz="2800" dirty="0">
              <a:solidFill>
                <a:prstClr val="white"/>
              </a:solidFill>
            </a:endParaRPr>
          </a:p>
        </p:txBody>
      </p:sp>
      <p:sp>
        <p:nvSpPr>
          <p:cNvPr id="20" name="TextBox 5"/>
          <p:cNvSpPr txBox="1"/>
          <p:nvPr/>
        </p:nvSpPr>
        <p:spPr>
          <a:xfrm>
            <a:off x="5656970" y="764797"/>
            <a:ext cx="859531" cy="523220"/>
          </a:xfrm>
          <a:prstGeom prst="rect">
            <a:avLst/>
          </a:prstGeom>
          <a:solidFill>
            <a:srgbClr val="28333E"/>
          </a:solidFill>
        </p:spPr>
        <p:txBody>
          <a:bodyPr wrap="none" rtlCol="0">
            <a:spAutoFit/>
          </a:bodyPr>
          <a:lstStyle/>
          <a:p>
            <a:r>
              <a:rPr lang="en-AU" sz="2800" dirty="0" smtClean="0">
                <a:solidFill>
                  <a:prstClr val="white"/>
                </a:solidFill>
              </a:rPr>
              <a:t>User</a:t>
            </a:r>
            <a:endParaRPr lang="en-AU" sz="2800" dirty="0">
              <a:solidFill>
                <a:prstClr val="white"/>
              </a:solidFill>
            </a:endParaRPr>
          </a:p>
        </p:txBody>
      </p:sp>
      <p:sp>
        <p:nvSpPr>
          <p:cNvPr id="21" name="TextBox 12"/>
          <p:cNvSpPr txBox="1"/>
          <p:nvPr/>
        </p:nvSpPr>
        <p:spPr>
          <a:xfrm>
            <a:off x="1788481" y="4219415"/>
            <a:ext cx="1724639" cy="523220"/>
          </a:xfrm>
          <a:prstGeom prst="rect">
            <a:avLst/>
          </a:prstGeom>
          <a:solidFill>
            <a:srgbClr val="28333E"/>
          </a:solidFill>
        </p:spPr>
        <p:txBody>
          <a:bodyPr wrap="none" rtlCol="0">
            <a:spAutoFit/>
          </a:bodyPr>
          <a:lstStyle/>
          <a:p>
            <a:r>
              <a:rPr lang="en-AU" sz="2800" dirty="0" smtClean="0">
                <a:solidFill>
                  <a:prstClr val="white"/>
                </a:solidFill>
              </a:rPr>
              <a:t>Note taker</a:t>
            </a:r>
            <a:endParaRPr lang="en-AU" sz="2800" dirty="0">
              <a:solidFill>
                <a:prstClr val="white"/>
              </a:solidFill>
            </a:endParaRPr>
          </a:p>
        </p:txBody>
      </p:sp>
      <p:sp>
        <p:nvSpPr>
          <p:cNvPr id="22" name="TextBox 20"/>
          <p:cNvSpPr txBox="1"/>
          <p:nvPr/>
        </p:nvSpPr>
        <p:spPr>
          <a:xfrm>
            <a:off x="6906740" y="5665994"/>
            <a:ext cx="1593641" cy="369332"/>
          </a:xfrm>
          <a:prstGeom prst="rect">
            <a:avLst/>
          </a:prstGeom>
          <a:noFill/>
        </p:spPr>
        <p:txBody>
          <a:bodyPr wrap="none" rtlCol="0">
            <a:spAutoFit/>
          </a:bodyPr>
          <a:lstStyle/>
          <a:p>
            <a:r>
              <a:rPr lang="en-AU" dirty="0" smtClean="0">
                <a:solidFill>
                  <a:prstClr val="black"/>
                </a:solidFill>
              </a:rPr>
              <a:t>Audio recorder</a:t>
            </a:r>
            <a:endParaRPr lang="en-AU" dirty="0">
              <a:solidFill>
                <a:prstClr val="black"/>
              </a:solidFill>
            </a:endParaRPr>
          </a:p>
        </p:txBody>
      </p:sp>
      <p:sp>
        <p:nvSpPr>
          <p:cNvPr id="23" name="TextBox 21"/>
          <p:cNvSpPr txBox="1"/>
          <p:nvPr/>
        </p:nvSpPr>
        <p:spPr>
          <a:xfrm>
            <a:off x="5482975" y="4011084"/>
            <a:ext cx="1052596" cy="369332"/>
          </a:xfrm>
          <a:prstGeom prst="rect">
            <a:avLst/>
          </a:prstGeom>
          <a:noFill/>
        </p:spPr>
        <p:txBody>
          <a:bodyPr wrap="none" rtlCol="0">
            <a:spAutoFit/>
          </a:bodyPr>
          <a:lstStyle/>
          <a:p>
            <a:r>
              <a:rPr lang="en-AU" dirty="0" smtClean="0">
                <a:solidFill>
                  <a:prstClr val="black"/>
                </a:solidFill>
              </a:rPr>
              <a:t>Note pad</a:t>
            </a:r>
            <a:endParaRPr lang="en-AU" dirty="0">
              <a:solidFill>
                <a:prstClr val="black"/>
              </a:solidFill>
            </a:endParaRPr>
          </a:p>
        </p:txBody>
      </p:sp>
      <p:sp>
        <p:nvSpPr>
          <p:cNvPr id="24" name="TextBox 22"/>
          <p:cNvSpPr txBox="1"/>
          <p:nvPr/>
        </p:nvSpPr>
        <p:spPr>
          <a:xfrm>
            <a:off x="6535571" y="3607114"/>
            <a:ext cx="1607107" cy="369332"/>
          </a:xfrm>
          <a:prstGeom prst="rect">
            <a:avLst/>
          </a:prstGeom>
          <a:noFill/>
        </p:spPr>
        <p:txBody>
          <a:bodyPr wrap="none" rtlCol="0">
            <a:spAutoFit/>
          </a:bodyPr>
          <a:lstStyle/>
          <a:p>
            <a:r>
              <a:rPr lang="en-AU" dirty="0" smtClean="0">
                <a:solidFill>
                  <a:prstClr val="black"/>
                </a:solidFill>
              </a:rPr>
              <a:t>Research guide</a:t>
            </a:r>
            <a:endParaRPr lang="en-AU" dirty="0">
              <a:solidFill>
                <a:prstClr val="black"/>
              </a:solidFill>
            </a:endParaRPr>
          </a:p>
        </p:txBody>
      </p:sp>
      <p:sp>
        <p:nvSpPr>
          <p:cNvPr id="25" name="TextBox 24"/>
          <p:cNvSpPr txBox="1"/>
          <p:nvPr/>
        </p:nvSpPr>
        <p:spPr>
          <a:xfrm>
            <a:off x="6516501" y="333171"/>
            <a:ext cx="3009900" cy="1200329"/>
          </a:xfrm>
          <a:prstGeom prst="rect">
            <a:avLst/>
          </a:prstGeom>
          <a:solidFill>
            <a:schemeClr val="bg1"/>
          </a:solidFill>
        </p:spPr>
        <p:txBody>
          <a:bodyPr wrap="square" rtlCol="0">
            <a:spAutoFit/>
          </a:bodyPr>
          <a:lstStyle/>
          <a:p>
            <a:r>
              <a:rPr lang="en-AU" b="1" dirty="0" smtClean="0">
                <a:solidFill>
                  <a:prstClr val="black"/>
                </a:solidFill>
              </a:rPr>
              <a:t>Be yourself</a:t>
            </a:r>
            <a:r>
              <a:rPr lang="en-AU" dirty="0" smtClean="0">
                <a:solidFill>
                  <a:prstClr val="black"/>
                </a:solidFill>
              </a:rPr>
              <a:t>. Honest answers</a:t>
            </a:r>
          </a:p>
          <a:p>
            <a:r>
              <a:rPr lang="en-AU" dirty="0" smtClean="0">
                <a:solidFill>
                  <a:prstClr val="black"/>
                </a:solidFill>
              </a:rPr>
              <a:t>DON’T ROLE PLAY</a:t>
            </a:r>
            <a:endParaRPr lang="en-AU" dirty="0">
              <a:solidFill>
                <a:prstClr val="black"/>
              </a:solidFill>
            </a:endParaRPr>
          </a:p>
          <a:p>
            <a:r>
              <a:rPr lang="en-AU" dirty="0" smtClean="0">
                <a:solidFill>
                  <a:prstClr val="black"/>
                </a:solidFill>
              </a:rPr>
              <a:t>Afterwards provide feedback.</a:t>
            </a:r>
          </a:p>
          <a:p>
            <a:endParaRPr lang="en-AU" dirty="0">
              <a:solidFill>
                <a:prstClr val="black"/>
              </a:solidFill>
            </a:endParaRPr>
          </a:p>
        </p:txBody>
      </p:sp>
    </p:spTree>
    <p:extLst>
      <p:ext uri="{BB962C8B-B14F-4D97-AF65-F5344CB8AC3E}">
        <p14:creationId xmlns:p14="http://schemas.microsoft.com/office/powerpoint/2010/main" val="1770004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sp>
      <p:sp>
        <p:nvSpPr>
          <p:cNvPr id="3" name="Title 2"/>
          <p:cNvSpPr>
            <a:spLocks noGrp="1"/>
          </p:cNvSpPr>
          <p:nvPr>
            <p:ph type="title"/>
          </p:nvPr>
        </p:nvSpPr>
        <p:spPr/>
        <p:txBody>
          <a:bodyPr/>
          <a:lstStyle/>
          <a:p>
            <a:endParaRPr lang="en-AU"/>
          </a:p>
        </p:txBody>
      </p:sp>
      <p:pic>
        <p:nvPicPr>
          <p:cNvPr id="4" name="Picture 3"/>
          <p:cNvPicPr>
            <a:picLocks noChangeAspect="1"/>
          </p:cNvPicPr>
          <p:nvPr/>
        </p:nvPicPr>
        <p:blipFill>
          <a:blip r:embed="rId3"/>
          <a:stretch>
            <a:fillRect/>
          </a:stretch>
        </p:blipFill>
        <p:spPr>
          <a:xfrm>
            <a:off x="54687" y="-115648"/>
            <a:ext cx="12137313" cy="7121382"/>
          </a:xfrm>
          <a:prstGeom prst="rect">
            <a:avLst/>
          </a:prstGeom>
        </p:spPr>
      </p:pic>
      <p:sp>
        <p:nvSpPr>
          <p:cNvPr id="6" name="TextBox 5"/>
          <p:cNvSpPr txBox="1"/>
          <p:nvPr/>
        </p:nvSpPr>
        <p:spPr>
          <a:xfrm>
            <a:off x="319596" y="5063989"/>
            <a:ext cx="2949975" cy="1200329"/>
          </a:xfrm>
          <a:prstGeom prst="rect">
            <a:avLst/>
          </a:prstGeom>
          <a:solidFill>
            <a:schemeClr val="bg1"/>
          </a:solidFill>
        </p:spPr>
        <p:txBody>
          <a:bodyPr wrap="none" rtlCol="0">
            <a:spAutoFit/>
          </a:bodyPr>
          <a:lstStyle/>
          <a:p>
            <a:r>
              <a:rPr lang="en-AU" b="1" dirty="0">
                <a:solidFill>
                  <a:prstClr val="black"/>
                </a:solidFill>
              </a:rPr>
              <a:t>Be yourself</a:t>
            </a:r>
            <a:r>
              <a:rPr lang="en-AU" dirty="0">
                <a:solidFill>
                  <a:prstClr val="black"/>
                </a:solidFill>
              </a:rPr>
              <a:t>. Honest answers</a:t>
            </a:r>
          </a:p>
          <a:p>
            <a:r>
              <a:rPr lang="en-AU" dirty="0">
                <a:solidFill>
                  <a:prstClr val="black"/>
                </a:solidFill>
              </a:rPr>
              <a:t>DON’T ROLE PLAY</a:t>
            </a:r>
          </a:p>
          <a:p>
            <a:r>
              <a:rPr lang="en-AU" dirty="0">
                <a:solidFill>
                  <a:prstClr val="black"/>
                </a:solidFill>
              </a:rPr>
              <a:t>Afterwards provide feedback.</a:t>
            </a:r>
          </a:p>
          <a:p>
            <a:endParaRPr lang="en-AU" dirty="0"/>
          </a:p>
        </p:txBody>
      </p:sp>
      <p:sp>
        <p:nvSpPr>
          <p:cNvPr id="7" name="Rectangle 6"/>
          <p:cNvSpPr/>
          <p:nvPr/>
        </p:nvSpPr>
        <p:spPr>
          <a:xfrm>
            <a:off x="9221096" y="5822235"/>
            <a:ext cx="3025591" cy="923330"/>
          </a:xfrm>
          <a:prstGeom prst="rect">
            <a:avLst/>
          </a:prstGeom>
          <a:solidFill>
            <a:schemeClr val="bg1"/>
          </a:solidFill>
        </p:spPr>
        <p:txBody>
          <a:bodyPr wrap="square">
            <a:spAutoFit/>
          </a:bodyPr>
          <a:lstStyle/>
          <a:p>
            <a:r>
              <a:rPr lang="en-AU" dirty="0">
                <a:solidFill>
                  <a:prstClr val="black"/>
                </a:solidFill>
              </a:rPr>
              <a:t>Observes takes note. Code your notes. Almost doesn’t speak.</a:t>
            </a:r>
          </a:p>
        </p:txBody>
      </p:sp>
      <p:sp>
        <p:nvSpPr>
          <p:cNvPr id="8" name="TextBox 21"/>
          <p:cNvSpPr txBox="1"/>
          <p:nvPr/>
        </p:nvSpPr>
        <p:spPr>
          <a:xfrm>
            <a:off x="7382797" y="5509905"/>
            <a:ext cx="1299563" cy="646331"/>
          </a:xfrm>
          <a:prstGeom prst="rect">
            <a:avLst/>
          </a:prstGeom>
          <a:noFill/>
        </p:spPr>
        <p:txBody>
          <a:bodyPr wrap="square" rtlCol="0">
            <a:spAutoFit/>
          </a:bodyPr>
          <a:lstStyle/>
          <a:p>
            <a:r>
              <a:rPr lang="en-AU" dirty="0" smtClean="0">
                <a:solidFill>
                  <a:prstClr val="black"/>
                </a:solidFill>
              </a:rPr>
              <a:t>Observer’s Note pad</a:t>
            </a:r>
            <a:endParaRPr lang="en-AU" dirty="0">
              <a:solidFill>
                <a:prstClr val="black"/>
              </a:solidFill>
            </a:endParaRPr>
          </a:p>
        </p:txBody>
      </p:sp>
      <p:sp>
        <p:nvSpPr>
          <p:cNvPr id="9" name="TextBox 22"/>
          <p:cNvSpPr txBox="1"/>
          <p:nvPr/>
        </p:nvSpPr>
        <p:spPr>
          <a:xfrm>
            <a:off x="5772550" y="3968568"/>
            <a:ext cx="1428846" cy="923330"/>
          </a:xfrm>
          <a:prstGeom prst="rect">
            <a:avLst/>
          </a:prstGeom>
          <a:noFill/>
        </p:spPr>
        <p:txBody>
          <a:bodyPr wrap="square" rtlCol="0">
            <a:spAutoFit/>
          </a:bodyPr>
          <a:lstStyle/>
          <a:p>
            <a:r>
              <a:rPr lang="en-AU" dirty="0" smtClean="0">
                <a:solidFill>
                  <a:prstClr val="black"/>
                </a:solidFill>
              </a:rPr>
              <a:t>Interviewer’s discussion  guide</a:t>
            </a:r>
            <a:endParaRPr lang="en-AU" dirty="0">
              <a:solidFill>
                <a:prstClr val="black"/>
              </a:solidFill>
            </a:endParaRPr>
          </a:p>
        </p:txBody>
      </p:sp>
      <p:sp>
        <p:nvSpPr>
          <p:cNvPr id="10" name="TextBox 20"/>
          <p:cNvSpPr txBox="1"/>
          <p:nvPr/>
        </p:nvSpPr>
        <p:spPr>
          <a:xfrm>
            <a:off x="3464882" y="3783902"/>
            <a:ext cx="1098242" cy="646331"/>
          </a:xfrm>
          <a:prstGeom prst="rect">
            <a:avLst/>
          </a:prstGeom>
          <a:noFill/>
        </p:spPr>
        <p:txBody>
          <a:bodyPr wrap="square" rtlCol="0">
            <a:spAutoFit/>
          </a:bodyPr>
          <a:lstStyle/>
          <a:p>
            <a:r>
              <a:rPr lang="en-AU" dirty="0" smtClean="0">
                <a:solidFill>
                  <a:prstClr val="black"/>
                </a:solidFill>
              </a:rPr>
              <a:t>Audio recorder</a:t>
            </a:r>
            <a:endParaRPr lang="en-AU" dirty="0">
              <a:solidFill>
                <a:prstClr val="black"/>
              </a:solidFill>
            </a:endParaRPr>
          </a:p>
        </p:txBody>
      </p:sp>
      <p:sp>
        <p:nvSpPr>
          <p:cNvPr id="11" name="TextBox 5"/>
          <p:cNvSpPr txBox="1"/>
          <p:nvPr/>
        </p:nvSpPr>
        <p:spPr>
          <a:xfrm>
            <a:off x="645460" y="4353289"/>
            <a:ext cx="1762214" cy="523220"/>
          </a:xfrm>
          <a:prstGeom prst="rect">
            <a:avLst/>
          </a:prstGeom>
          <a:solidFill>
            <a:srgbClr val="28333E"/>
          </a:solidFill>
        </p:spPr>
        <p:txBody>
          <a:bodyPr wrap="none" rtlCol="0">
            <a:spAutoFit/>
          </a:bodyPr>
          <a:lstStyle/>
          <a:p>
            <a:r>
              <a:rPr lang="en-AU" sz="2800" dirty="0" smtClean="0">
                <a:solidFill>
                  <a:prstClr val="white"/>
                </a:solidFill>
              </a:rPr>
              <a:t>Participant</a:t>
            </a:r>
            <a:endParaRPr lang="en-AU" sz="2800" dirty="0">
              <a:solidFill>
                <a:prstClr val="white"/>
              </a:solidFill>
            </a:endParaRPr>
          </a:p>
        </p:txBody>
      </p:sp>
      <p:sp>
        <p:nvSpPr>
          <p:cNvPr id="12" name="TextBox 5"/>
          <p:cNvSpPr txBox="1"/>
          <p:nvPr/>
        </p:nvSpPr>
        <p:spPr>
          <a:xfrm>
            <a:off x="5804181" y="-1189"/>
            <a:ext cx="1859099" cy="523220"/>
          </a:xfrm>
          <a:prstGeom prst="rect">
            <a:avLst/>
          </a:prstGeom>
          <a:solidFill>
            <a:srgbClr val="28333E"/>
          </a:solidFill>
        </p:spPr>
        <p:txBody>
          <a:bodyPr wrap="none" rtlCol="0">
            <a:spAutoFit/>
          </a:bodyPr>
          <a:lstStyle/>
          <a:p>
            <a:r>
              <a:rPr lang="en-AU" sz="2800" dirty="0" smtClean="0">
                <a:solidFill>
                  <a:prstClr val="white"/>
                </a:solidFill>
              </a:rPr>
              <a:t>Interviewer</a:t>
            </a:r>
            <a:endParaRPr lang="en-AU" sz="2800" dirty="0">
              <a:solidFill>
                <a:prstClr val="white"/>
              </a:solidFill>
            </a:endParaRPr>
          </a:p>
        </p:txBody>
      </p:sp>
      <p:sp>
        <p:nvSpPr>
          <p:cNvPr id="13" name="TextBox 5"/>
          <p:cNvSpPr txBox="1"/>
          <p:nvPr/>
        </p:nvSpPr>
        <p:spPr>
          <a:xfrm>
            <a:off x="9678158" y="5189549"/>
            <a:ext cx="1518044" cy="523220"/>
          </a:xfrm>
          <a:prstGeom prst="rect">
            <a:avLst/>
          </a:prstGeom>
          <a:solidFill>
            <a:srgbClr val="28333E"/>
          </a:solidFill>
        </p:spPr>
        <p:txBody>
          <a:bodyPr wrap="none" rtlCol="0">
            <a:spAutoFit/>
          </a:bodyPr>
          <a:lstStyle/>
          <a:p>
            <a:r>
              <a:rPr lang="en-AU" sz="2800" dirty="0" smtClean="0">
                <a:solidFill>
                  <a:prstClr val="white"/>
                </a:solidFill>
              </a:rPr>
              <a:t>Observer</a:t>
            </a:r>
            <a:endParaRPr lang="en-AU" sz="2800" dirty="0">
              <a:solidFill>
                <a:prstClr val="white"/>
              </a:solidFill>
            </a:endParaRPr>
          </a:p>
        </p:txBody>
      </p:sp>
      <p:sp>
        <p:nvSpPr>
          <p:cNvPr id="14" name="TextBox 13"/>
          <p:cNvSpPr txBox="1"/>
          <p:nvPr/>
        </p:nvSpPr>
        <p:spPr>
          <a:xfrm>
            <a:off x="5896180" y="605745"/>
            <a:ext cx="1675099" cy="369332"/>
          </a:xfrm>
          <a:prstGeom prst="rect">
            <a:avLst/>
          </a:prstGeom>
          <a:solidFill>
            <a:schemeClr val="bg1"/>
          </a:solidFill>
        </p:spPr>
        <p:txBody>
          <a:bodyPr wrap="square" rtlCol="0">
            <a:spAutoFit/>
          </a:bodyPr>
          <a:lstStyle/>
          <a:p>
            <a:r>
              <a:rPr lang="en-AU" dirty="0" smtClean="0">
                <a:solidFill>
                  <a:prstClr val="black"/>
                </a:solidFill>
              </a:rPr>
              <a:t>Asks questions</a:t>
            </a:r>
            <a:endParaRPr lang="en-AU" dirty="0">
              <a:solidFill>
                <a:prstClr val="black"/>
              </a:solidFill>
            </a:endParaRPr>
          </a:p>
        </p:txBody>
      </p:sp>
    </p:spTree>
    <p:extLst>
      <p:ext uri="{BB962C8B-B14F-4D97-AF65-F5344CB8AC3E}">
        <p14:creationId xmlns:p14="http://schemas.microsoft.com/office/powerpoint/2010/main" val="21385711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Four voices of design</a:t>
            </a:r>
            <a:endParaRPr lang="en-AU" b="1" dirty="0"/>
          </a:p>
        </p:txBody>
      </p:sp>
      <p:sp>
        <p:nvSpPr>
          <p:cNvPr id="3" name="Content Placeholder 2"/>
          <p:cNvSpPr>
            <a:spLocks noGrp="1"/>
          </p:cNvSpPr>
          <p:nvPr>
            <p:ph type="body" sz="quarter" idx="11"/>
          </p:nvPr>
        </p:nvSpPr>
        <p:spPr>
          <a:xfrm>
            <a:off x="0" y="5488231"/>
            <a:ext cx="3865214" cy="520915"/>
          </a:xfrm>
        </p:spPr>
        <p:txBody>
          <a:bodyPr>
            <a:normAutofit/>
          </a:bodyPr>
          <a:lstStyle/>
          <a:p>
            <a:pPr marL="0" indent="0" algn="ctr">
              <a:buNone/>
            </a:pPr>
            <a:r>
              <a:rPr lang="en-AU" sz="1400" dirty="0" smtClean="0">
                <a:solidFill>
                  <a:schemeClr val="tx1"/>
                </a:solidFill>
              </a:rPr>
              <a:t>ThinkPlace, Four Voices of Design model</a:t>
            </a:r>
            <a:endParaRPr lang="en-AU" sz="1400" dirty="0">
              <a:solidFill>
                <a:schemeClr val="tx1"/>
              </a:solidFill>
            </a:endParaRPr>
          </a:p>
        </p:txBody>
      </p:sp>
      <p:sp>
        <p:nvSpPr>
          <p:cNvPr id="5" name="TextBox 4"/>
          <p:cNvSpPr txBox="1"/>
          <p:nvPr/>
        </p:nvSpPr>
        <p:spPr>
          <a:xfrm>
            <a:off x="5865628" y="1157825"/>
            <a:ext cx="6326372" cy="4708981"/>
          </a:xfrm>
          <a:prstGeom prst="rect">
            <a:avLst/>
          </a:prstGeom>
          <a:noFill/>
        </p:spPr>
        <p:txBody>
          <a:bodyPr wrap="square" rtlCol="0">
            <a:spAutoFit/>
          </a:bodyPr>
          <a:lstStyle/>
          <a:p>
            <a:r>
              <a:rPr lang="en-AU" sz="2000" b="1" dirty="0"/>
              <a:t>Sponsor / Executive</a:t>
            </a:r>
          </a:p>
          <a:p>
            <a:r>
              <a:rPr lang="en-AU" sz="2000" dirty="0"/>
              <a:t>Bring the strategic direction and set the intent</a:t>
            </a:r>
          </a:p>
          <a:p>
            <a:endParaRPr lang="en-AU" sz="2000" dirty="0"/>
          </a:p>
          <a:p>
            <a:r>
              <a:rPr lang="en-AU" sz="2000" b="1" dirty="0"/>
              <a:t>Designer</a:t>
            </a:r>
          </a:p>
          <a:p>
            <a:pPr marL="285750" indent="-285750">
              <a:buFont typeface="Arial" panose="020B0604020202020204" pitchFamily="34" charset="0"/>
              <a:buChar char="•"/>
            </a:pPr>
            <a:r>
              <a:rPr lang="en-AU" sz="2000" dirty="0"/>
              <a:t>Brokers the other voices of design</a:t>
            </a:r>
          </a:p>
          <a:p>
            <a:pPr marL="285750" indent="-285750">
              <a:buFont typeface="Arial" panose="020B0604020202020204" pitchFamily="34" charset="0"/>
              <a:buChar char="•"/>
            </a:pPr>
            <a:r>
              <a:rPr lang="en-AU" sz="2000" dirty="0"/>
              <a:t>Brings the tools, techniques and </a:t>
            </a:r>
            <a:r>
              <a:rPr lang="en-AU" sz="2000" dirty="0" smtClean="0"/>
              <a:t>mindset</a:t>
            </a:r>
            <a:br>
              <a:rPr lang="en-AU" sz="2000" dirty="0" smtClean="0"/>
            </a:br>
            <a:r>
              <a:rPr lang="en-AU" sz="2000" dirty="0" smtClean="0"/>
              <a:t>to </a:t>
            </a:r>
            <a:r>
              <a:rPr lang="en-AU" sz="2000" dirty="0"/>
              <a:t>facilitate the design process</a:t>
            </a:r>
          </a:p>
          <a:p>
            <a:pPr marL="285750" indent="-285750">
              <a:buFont typeface="Arial" panose="020B0604020202020204" pitchFamily="34" charset="0"/>
              <a:buChar char="•"/>
            </a:pPr>
            <a:endParaRPr lang="en-AU" sz="2000" dirty="0"/>
          </a:p>
          <a:p>
            <a:r>
              <a:rPr lang="en-AU" sz="2000" b="1" dirty="0"/>
              <a:t>Expertise</a:t>
            </a:r>
          </a:p>
          <a:p>
            <a:r>
              <a:rPr lang="en-AU" sz="2000" dirty="0"/>
              <a:t>Technology, policy, delivery experts</a:t>
            </a:r>
          </a:p>
          <a:p>
            <a:endParaRPr lang="en-AU" sz="2000" dirty="0"/>
          </a:p>
          <a:p>
            <a:r>
              <a:rPr lang="en-AU" sz="2000" b="1" dirty="0"/>
              <a:t>User</a:t>
            </a:r>
          </a:p>
          <a:p>
            <a:r>
              <a:rPr lang="en-AU" sz="2000" dirty="0"/>
              <a:t>The lived experience </a:t>
            </a:r>
          </a:p>
          <a:p>
            <a:pPr marL="285750" indent="-285750">
              <a:buFont typeface="Arial" panose="020B0604020202020204" pitchFamily="34" charset="0"/>
              <a:buChar char="•"/>
            </a:pPr>
            <a:endParaRPr lang="en-AU" sz="2000" dirty="0"/>
          </a:p>
          <a:p>
            <a:endParaRPr lang="en-AU" sz="2000" dirty="0"/>
          </a:p>
        </p:txBody>
      </p:sp>
      <p:pic>
        <p:nvPicPr>
          <p:cNvPr id="16" name="Picture 15">
            <a:extLst>
              <a:ext uri="{FF2B5EF4-FFF2-40B4-BE49-F238E27FC236}">
                <a16:creationId xmlns:a16="http://schemas.microsoft.com/office/drawing/2014/main" xmlns="" id="{EEBEC55B-800B-E243-B8AF-3BE634587C9B}"/>
              </a:ext>
            </a:extLst>
          </p:cNvPr>
          <p:cNvPicPr>
            <a:picLocks noChangeAspect="1"/>
          </p:cNvPicPr>
          <p:nvPr/>
        </p:nvPicPr>
        <p:blipFill>
          <a:blip r:embed="rId3"/>
          <a:stretch>
            <a:fillRect/>
          </a:stretch>
        </p:blipFill>
        <p:spPr>
          <a:xfrm>
            <a:off x="474557" y="1872880"/>
            <a:ext cx="4724764" cy="3278872"/>
          </a:xfrm>
          <a:prstGeom prst="rect">
            <a:avLst/>
          </a:prstGeom>
        </p:spPr>
      </p:pic>
    </p:spTree>
    <p:extLst>
      <p:ext uri="{BB962C8B-B14F-4D97-AF65-F5344CB8AC3E}">
        <p14:creationId xmlns:p14="http://schemas.microsoft.com/office/powerpoint/2010/main" val="73156308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Coding your interviewees</a:t>
            </a:r>
            <a:endParaRPr lang="en-AU" b="1" dirty="0"/>
          </a:p>
        </p:txBody>
      </p:sp>
      <p:sp>
        <p:nvSpPr>
          <p:cNvPr id="5" name="Text Placeholder 4"/>
          <p:cNvSpPr>
            <a:spLocks noGrp="1"/>
          </p:cNvSpPr>
          <p:nvPr>
            <p:ph type="body" sz="quarter" idx="14"/>
          </p:nvPr>
        </p:nvSpPr>
        <p:spPr/>
        <p:txBody>
          <a:bodyPr>
            <a:normAutofit/>
          </a:bodyPr>
          <a:lstStyle/>
          <a:p>
            <a:r>
              <a:rPr lang="en-AU" sz="2000" dirty="0" smtClean="0">
                <a:latin typeface="+mn-lt"/>
              </a:rPr>
              <a:t>When running interviews you will need to </a:t>
            </a:r>
            <a:r>
              <a:rPr lang="en-AU" sz="2000" b="1" dirty="0" smtClean="0">
                <a:latin typeface="+mn-lt"/>
              </a:rPr>
              <a:t>develop a coding system to keep track of your participants and their data without using their names</a:t>
            </a:r>
          </a:p>
          <a:p>
            <a:r>
              <a:rPr lang="en-AU" sz="2000" dirty="0" smtClean="0">
                <a:latin typeface="+mn-lt"/>
              </a:rPr>
              <a:t>For today we will use interviewer initials + participant number e.g.</a:t>
            </a:r>
          </a:p>
          <a:p>
            <a:pPr lvl="1"/>
            <a:r>
              <a:rPr lang="en-AU" sz="2200" b="1" dirty="0" smtClean="0">
                <a:latin typeface="+mn-lt"/>
              </a:rPr>
              <a:t>LHP1</a:t>
            </a:r>
          </a:p>
          <a:p>
            <a:pPr lvl="1"/>
            <a:r>
              <a:rPr lang="en-AU" sz="2200" b="1" dirty="0" smtClean="0">
                <a:latin typeface="+mn-lt"/>
              </a:rPr>
              <a:t>AGP1</a:t>
            </a:r>
          </a:p>
        </p:txBody>
      </p:sp>
      <p:grpSp>
        <p:nvGrpSpPr>
          <p:cNvPr id="10" name="Group 9"/>
          <p:cNvGrpSpPr/>
          <p:nvPr/>
        </p:nvGrpSpPr>
        <p:grpSpPr>
          <a:xfrm>
            <a:off x="7090913" y="678456"/>
            <a:ext cx="3455190" cy="5192148"/>
            <a:chOff x="7493118" y="1327462"/>
            <a:chExt cx="3455190" cy="5192148"/>
          </a:xfrm>
        </p:grpSpPr>
        <p:grpSp>
          <p:nvGrpSpPr>
            <p:cNvPr id="8" name="Group 7"/>
            <p:cNvGrpSpPr/>
            <p:nvPr/>
          </p:nvGrpSpPr>
          <p:grpSpPr>
            <a:xfrm>
              <a:off x="7493118" y="1327462"/>
              <a:ext cx="3455190" cy="5192148"/>
              <a:chOff x="7778868" y="1177806"/>
              <a:chExt cx="3455190" cy="5192148"/>
            </a:xfrm>
          </p:grpSpPr>
          <p:pic>
            <p:nvPicPr>
              <p:cNvPr id="4" name="Picture 3"/>
              <p:cNvPicPr>
                <a:picLocks noChangeAspect="1"/>
              </p:cNvPicPr>
              <p:nvPr/>
            </p:nvPicPr>
            <p:blipFill>
              <a:blip r:embed="rId3"/>
              <a:stretch>
                <a:fillRect/>
              </a:stretch>
            </p:blipFill>
            <p:spPr>
              <a:xfrm>
                <a:off x="7778868" y="1327462"/>
                <a:ext cx="3455190" cy="50424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Oval 6"/>
              <p:cNvSpPr/>
              <p:nvPr/>
            </p:nvSpPr>
            <p:spPr>
              <a:xfrm rot="21166215">
                <a:off x="9162619" y="1177806"/>
                <a:ext cx="1822460" cy="51028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sp>
          <p:nvSpPr>
            <p:cNvPr id="9" name="Right Arrow 8"/>
            <p:cNvSpPr/>
            <p:nvPr/>
          </p:nvSpPr>
          <p:spPr>
            <a:xfrm>
              <a:off x="7715479" y="1373056"/>
              <a:ext cx="863600" cy="41910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grpSp>
    </p:spTree>
    <p:extLst>
      <p:ext uri="{BB962C8B-B14F-4D97-AF65-F5344CB8AC3E}">
        <p14:creationId xmlns:p14="http://schemas.microsoft.com/office/powerpoint/2010/main" val="168544040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973877" y="2305002"/>
            <a:ext cx="4511756" cy="549275"/>
          </a:xfrm>
        </p:spPr>
        <p:txBody>
          <a:bodyPr/>
          <a:lstStyle/>
          <a:p>
            <a:r>
              <a:rPr lang="en-AU" b="1" dirty="0"/>
              <a:t>Activity – </a:t>
            </a:r>
            <a:r>
              <a:rPr lang="en-US" b="1" dirty="0" smtClean="0"/>
              <a:t>Have a go!</a:t>
            </a:r>
            <a:endParaRPr lang="en-AU" b="1" dirty="0"/>
          </a:p>
        </p:txBody>
      </p:sp>
      <p:sp>
        <p:nvSpPr>
          <p:cNvPr id="10" name="Text Placeholder 9"/>
          <p:cNvSpPr>
            <a:spLocks noGrp="1"/>
          </p:cNvSpPr>
          <p:nvPr>
            <p:ph type="body" sz="quarter" idx="11"/>
          </p:nvPr>
        </p:nvSpPr>
        <p:spPr>
          <a:xfrm>
            <a:off x="646113" y="2854277"/>
            <a:ext cx="10955114" cy="3894137"/>
          </a:xfrm>
        </p:spPr>
        <p:txBody>
          <a:bodyPr>
            <a:normAutofit/>
          </a:bodyPr>
          <a:lstStyle/>
          <a:p>
            <a:pPr marL="0" indent="0" algn="ctr">
              <a:buNone/>
            </a:pPr>
            <a:r>
              <a:rPr lang="en-US" sz="2000" dirty="0" smtClean="0">
                <a:latin typeface="+mn-lt"/>
              </a:rPr>
              <a:t>Conduct your first interview</a:t>
            </a:r>
            <a:endParaRPr lang="en-AU" sz="2000" dirty="0">
              <a:latin typeface="+mn-lt"/>
            </a:endParaRPr>
          </a:p>
        </p:txBody>
      </p:sp>
    </p:spTree>
    <p:extLst>
      <p:ext uri="{BB962C8B-B14F-4D97-AF65-F5344CB8AC3E}">
        <p14:creationId xmlns:p14="http://schemas.microsoft.com/office/powerpoint/2010/main" val="274501547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Write up a Capture Sheet for your interviewee</a:t>
            </a:r>
            <a:endParaRPr lang="en-AU" b="1" dirty="0"/>
          </a:p>
        </p:txBody>
      </p:sp>
      <p:sp>
        <p:nvSpPr>
          <p:cNvPr id="6" name="Text Placeholder 5"/>
          <p:cNvSpPr>
            <a:spLocks noGrp="1"/>
          </p:cNvSpPr>
          <p:nvPr>
            <p:ph type="body" sz="quarter" idx="11"/>
          </p:nvPr>
        </p:nvSpPr>
        <p:spPr>
          <a:xfrm>
            <a:off x="2333985" y="1612798"/>
            <a:ext cx="6671470" cy="4513430"/>
          </a:xfrm>
        </p:spPr>
        <p:txBody>
          <a:bodyPr>
            <a:normAutofit/>
          </a:bodyPr>
          <a:lstStyle/>
          <a:p>
            <a:pPr marL="457200" indent="-457200">
              <a:buClrTx/>
              <a:buFont typeface="+mj-lt"/>
              <a:buAutoNum type="arabicPeriod"/>
            </a:pPr>
            <a:r>
              <a:rPr lang="en-US" sz="2800" dirty="0" smtClean="0">
                <a:latin typeface="+mn-lt"/>
              </a:rPr>
              <a:t>Go through your notes and highlight any quotes</a:t>
            </a:r>
          </a:p>
          <a:p>
            <a:pPr marL="457200" indent="-457200">
              <a:buClrTx/>
              <a:buFont typeface="+mj-lt"/>
              <a:buAutoNum type="arabicPeriod"/>
            </a:pPr>
            <a:r>
              <a:rPr lang="en-US" sz="2800" dirty="0" smtClean="0">
                <a:latin typeface="+mn-lt"/>
              </a:rPr>
              <a:t>Use the capture sheet to record:</a:t>
            </a:r>
            <a:endParaRPr lang="en-US" sz="2800" dirty="0">
              <a:latin typeface="+mn-lt"/>
            </a:endParaRPr>
          </a:p>
          <a:p>
            <a:pPr marL="1257300" lvl="2" indent="-457200"/>
            <a:r>
              <a:rPr lang="en-US" sz="2800" dirty="0" smtClean="0">
                <a:latin typeface="+mn-lt"/>
              </a:rPr>
              <a:t>Your </a:t>
            </a:r>
            <a:r>
              <a:rPr lang="en-AU" sz="2800" dirty="0" smtClean="0">
                <a:latin typeface="+mn-lt"/>
              </a:rPr>
              <a:t>favourite</a:t>
            </a:r>
            <a:r>
              <a:rPr lang="en-US" sz="2800" dirty="0" smtClean="0">
                <a:latin typeface="+mn-lt"/>
              </a:rPr>
              <a:t> story</a:t>
            </a:r>
          </a:p>
          <a:p>
            <a:pPr marL="1257300" lvl="2" indent="-457200"/>
            <a:r>
              <a:rPr lang="en-US" sz="2800" dirty="0" smtClean="0">
                <a:latin typeface="+mn-lt"/>
              </a:rPr>
              <a:t>The biggest surprise</a:t>
            </a:r>
          </a:p>
          <a:p>
            <a:pPr marL="1257300" lvl="2" indent="-457200"/>
            <a:r>
              <a:rPr lang="en-US" sz="2800" dirty="0" smtClean="0">
                <a:latin typeface="+mn-lt"/>
              </a:rPr>
              <a:t>The biggest challenge</a:t>
            </a:r>
          </a:p>
          <a:p>
            <a:pPr marL="1257300" lvl="2" indent="-457200"/>
            <a:r>
              <a:rPr lang="en-US" sz="2800" dirty="0" smtClean="0">
                <a:latin typeface="+mn-lt"/>
              </a:rPr>
              <a:t>The biggest opportunity</a:t>
            </a:r>
          </a:p>
          <a:p>
            <a:pPr marL="1257300" lvl="2" indent="-457200"/>
            <a:r>
              <a:rPr lang="en-US" sz="2800" dirty="0" smtClean="0">
                <a:latin typeface="+mn-lt"/>
              </a:rPr>
              <a:t>The top three things you learned</a:t>
            </a:r>
          </a:p>
        </p:txBody>
      </p:sp>
    </p:spTree>
    <p:extLst>
      <p:ext uri="{BB962C8B-B14F-4D97-AF65-F5344CB8AC3E}">
        <p14:creationId xmlns:p14="http://schemas.microsoft.com/office/powerpoint/2010/main" val="1628181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t>Activity – Debriefing </a:t>
            </a:r>
            <a:r>
              <a:rPr lang="en-AU" b="1" dirty="0" smtClean="0"/>
              <a:t>between interviews</a:t>
            </a:r>
            <a:endParaRPr lang="en-AU" b="1" dirty="0"/>
          </a:p>
        </p:txBody>
      </p:sp>
      <p:sp>
        <p:nvSpPr>
          <p:cNvPr id="4" name="Content Placeholder 3"/>
          <p:cNvSpPr>
            <a:spLocks noGrp="1"/>
          </p:cNvSpPr>
          <p:nvPr>
            <p:ph type="body" sz="quarter" idx="11"/>
          </p:nvPr>
        </p:nvSpPr>
        <p:spPr>
          <a:xfrm>
            <a:off x="2333984" y="1612798"/>
            <a:ext cx="7364197" cy="4513430"/>
          </a:xfrm>
        </p:spPr>
        <p:txBody>
          <a:bodyPr>
            <a:noAutofit/>
          </a:bodyPr>
          <a:lstStyle/>
          <a:p>
            <a:pPr marL="0" indent="0">
              <a:buNone/>
            </a:pPr>
            <a:r>
              <a:rPr lang="en-US" sz="2000" b="1" dirty="0" smtClean="0">
                <a:latin typeface="+mn-lt"/>
              </a:rPr>
              <a:t>After each interview debrief:</a:t>
            </a:r>
          </a:p>
          <a:p>
            <a:pPr marL="0" indent="0">
              <a:buNone/>
            </a:pPr>
            <a:r>
              <a:rPr lang="en-AU" sz="2000" b="1" dirty="0" smtClean="0">
                <a:solidFill>
                  <a:schemeClr val="accent3"/>
                </a:solidFill>
                <a:latin typeface="+mn-lt"/>
              </a:rPr>
              <a:t>The </a:t>
            </a:r>
            <a:r>
              <a:rPr lang="en-AU" sz="2000" b="1" dirty="0">
                <a:solidFill>
                  <a:schemeClr val="accent3"/>
                </a:solidFill>
                <a:latin typeface="+mn-lt"/>
              </a:rPr>
              <a:t>interviewer and </a:t>
            </a:r>
            <a:r>
              <a:rPr lang="en-AU" sz="2000" b="1" dirty="0" smtClean="0">
                <a:solidFill>
                  <a:schemeClr val="accent3"/>
                </a:solidFill>
                <a:latin typeface="+mn-lt"/>
              </a:rPr>
              <a:t>observer discuss and complete Capture Sheet</a:t>
            </a:r>
            <a:endParaRPr lang="en-AU" sz="2000" b="1" dirty="0">
              <a:solidFill>
                <a:schemeClr val="accent3"/>
              </a:solidFill>
              <a:latin typeface="+mn-lt"/>
            </a:endParaRPr>
          </a:p>
          <a:p>
            <a:pPr marL="800100" lvl="2" indent="-342900">
              <a:spcBef>
                <a:spcPts val="1000"/>
              </a:spcBef>
              <a:buClr>
                <a:srgbClr val="254F90"/>
              </a:buClr>
              <a:buFont typeface="Arial" panose="020B0604020202020204" pitchFamily="34" charset="0"/>
              <a:buChar char="•"/>
            </a:pPr>
            <a:r>
              <a:rPr lang="en-AU" sz="2000" dirty="0">
                <a:latin typeface="+mn-lt"/>
              </a:rPr>
              <a:t>What stood out as interesting or insightful?</a:t>
            </a:r>
          </a:p>
          <a:p>
            <a:pPr marL="800100" lvl="2" indent="-342900">
              <a:spcBef>
                <a:spcPts val="1000"/>
              </a:spcBef>
              <a:buClr>
                <a:srgbClr val="254F90"/>
              </a:buClr>
              <a:buFont typeface="Arial" panose="020B0604020202020204" pitchFamily="34" charset="0"/>
              <a:buChar char="•"/>
            </a:pPr>
            <a:r>
              <a:rPr lang="en-AU" sz="2000" dirty="0">
                <a:latin typeface="+mn-lt"/>
              </a:rPr>
              <a:t>What surprised you?</a:t>
            </a:r>
          </a:p>
          <a:p>
            <a:pPr marL="800100" lvl="2" indent="-342900">
              <a:spcBef>
                <a:spcPts val="1000"/>
              </a:spcBef>
              <a:buClr>
                <a:srgbClr val="254F90"/>
              </a:buClr>
              <a:buFont typeface="Arial" panose="020B0604020202020204" pitchFamily="34" charset="0"/>
              <a:buChar char="•"/>
            </a:pPr>
            <a:r>
              <a:rPr lang="en-US" sz="2000" dirty="0" smtClean="0">
                <a:latin typeface="+mn-lt"/>
              </a:rPr>
              <a:t>What are the barriers?</a:t>
            </a:r>
            <a:endParaRPr lang="en-AU" sz="2000" b="1" dirty="0">
              <a:latin typeface="+mn-lt"/>
            </a:endParaRPr>
          </a:p>
          <a:p>
            <a:pPr marL="0" indent="0">
              <a:buNone/>
            </a:pPr>
            <a:r>
              <a:rPr lang="en-AU" sz="2000" b="1" dirty="0">
                <a:solidFill>
                  <a:schemeClr val="accent3"/>
                </a:solidFill>
                <a:latin typeface="+mn-lt"/>
              </a:rPr>
              <a:t>The </a:t>
            </a:r>
            <a:r>
              <a:rPr lang="en-AU" sz="2000" b="1" dirty="0" smtClean="0">
                <a:solidFill>
                  <a:schemeClr val="accent3"/>
                </a:solidFill>
                <a:latin typeface="+mn-lt"/>
              </a:rPr>
              <a:t>interviewees </a:t>
            </a:r>
            <a:r>
              <a:rPr lang="en-AU" sz="2000" b="1" dirty="0">
                <a:solidFill>
                  <a:schemeClr val="accent3"/>
                </a:solidFill>
                <a:latin typeface="+mn-lt"/>
              </a:rPr>
              <a:t>(</a:t>
            </a:r>
            <a:r>
              <a:rPr lang="en-AU" sz="2000" b="1" dirty="0" smtClean="0">
                <a:solidFill>
                  <a:schemeClr val="accent3"/>
                </a:solidFill>
                <a:latin typeface="+mn-lt"/>
              </a:rPr>
              <a:t>participants) for all interviews </a:t>
            </a:r>
            <a:r>
              <a:rPr lang="en-AU" sz="2000" b="1" u="sng" dirty="0" smtClean="0">
                <a:solidFill>
                  <a:schemeClr val="accent3"/>
                </a:solidFill>
                <a:latin typeface="+mn-lt"/>
              </a:rPr>
              <a:t>come to the front</a:t>
            </a:r>
            <a:r>
              <a:rPr lang="en-AU" sz="2000" b="1" dirty="0" smtClean="0">
                <a:solidFill>
                  <a:schemeClr val="accent3"/>
                </a:solidFill>
                <a:latin typeface="+mn-lt"/>
              </a:rPr>
              <a:t> and discuss</a:t>
            </a:r>
            <a:endParaRPr lang="en-AU" sz="2000" b="1" u="sng" dirty="0">
              <a:solidFill>
                <a:schemeClr val="accent3"/>
              </a:solidFill>
              <a:latin typeface="+mn-lt"/>
            </a:endParaRPr>
          </a:p>
          <a:p>
            <a:pPr marL="800100" lvl="2" indent="-342900">
              <a:spcBef>
                <a:spcPts val="1000"/>
              </a:spcBef>
              <a:buClr>
                <a:srgbClr val="254F90"/>
              </a:buClr>
              <a:buFont typeface="Arial" panose="020B0604020202020204" pitchFamily="34" charset="0"/>
              <a:buChar char="•"/>
            </a:pPr>
            <a:r>
              <a:rPr lang="en-AU" sz="2000" dirty="0">
                <a:latin typeface="+mn-lt"/>
              </a:rPr>
              <a:t>What did the interviewer do well? </a:t>
            </a:r>
          </a:p>
          <a:p>
            <a:pPr marL="800100" lvl="2" indent="-342900">
              <a:spcBef>
                <a:spcPts val="1000"/>
              </a:spcBef>
              <a:buClr>
                <a:srgbClr val="254F90"/>
              </a:buClr>
              <a:buFont typeface="Arial" panose="020B0604020202020204" pitchFamily="34" charset="0"/>
              <a:buChar char="•"/>
            </a:pPr>
            <a:r>
              <a:rPr lang="en-AU" sz="2000" dirty="0">
                <a:latin typeface="+mn-lt"/>
              </a:rPr>
              <a:t>What could have been better</a:t>
            </a:r>
            <a:r>
              <a:rPr lang="en-AU" sz="2000" dirty="0" smtClean="0">
                <a:latin typeface="+mn-lt"/>
              </a:rPr>
              <a:t>?</a:t>
            </a:r>
          </a:p>
          <a:p>
            <a:pPr marL="800100" lvl="2" indent="-342900">
              <a:spcBef>
                <a:spcPts val="1000"/>
              </a:spcBef>
              <a:buClr>
                <a:srgbClr val="254F90"/>
              </a:buClr>
              <a:buFont typeface="Arial" panose="020B0604020202020204" pitchFamily="34" charset="0"/>
              <a:buChar char="•"/>
            </a:pPr>
            <a:r>
              <a:rPr lang="en-US" sz="2000" dirty="0" smtClean="0">
                <a:latin typeface="+mn-lt"/>
              </a:rPr>
              <a:t>What surprised you?</a:t>
            </a:r>
          </a:p>
          <a:p>
            <a:pPr marL="800100" lvl="2" indent="-342900">
              <a:spcBef>
                <a:spcPts val="1000"/>
              </a:spcBef>
              <a:buClr>
                <a:srgbClr val="254F90"/>
              </a:buClr>
              <a:buFont typeface="Arial" panose="020B0604020202020204" pitchFamily="34" charset="0"/>
              <a:buChar char="•"/>
            </a:pPr>
            <a:r>
              <a:rPr lang="en-US" sz="2000" dirty="0" smtClean="0">
                <a:latin typeface="+mn-lt"/>
              </a:rPr>
              <a:t>What would work better next time?</a:t>
            </a:r>
            <a:endParaRPr lang="en-AU" sz="2000" dirty="0">
              <a:latin typeface="+mn-lt"/>
            </a:endParaRPr>
          </a:p>
          <a:p>
            <a:pPr marL="0" indent="0">
              <a:buNone/>
            </a:pPr>
            <a:endParaRPr lang="en-AU" sz="2000" b="1" dirty="0">
              <a:latin typeface="+mn-lt"/>
            </a:endParaRPr>
          </a:p>
        </p:txBody>
      </p:sp>
    </p:spTree>
    <p:extLst>
      <p:ext uri="{BB962C8B-B14F-4D97-AF65-F5344CB8AC3E}">
        <p14:creationId xmlns:p14="http://schemas.microsoft.com/office/powerpoint/2010/main" val="209543305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111888" y="2066267"/>
            <a:ext cx="6023564" cy="549275"/>
          </a:xfrm>
        </p:spPr>
        <p:txBody>
          <a:bodyPr/>
          <a:lstStyle/>
          <a:p>
            <a:r>
              <a:rPr lang="en-AU" b="1" dirty="0"/>
              <a:t>Activity – </a:t>
            </a:r>
            <a:r>
              <a:rPr lang="en-US" b="1" dirty="0" smtClean="0"/>
              <a:t>Have another go!</a:t>
            </a:r>
            <a:endParaRPr lang="en-AU" b="1" dirty="0"/>
          </a:p>
        </p:txBody>
      </p:sp>
      <p:sp>
        <p:nvSpPr>
          <p:cNvPr id="10" name="Text Placeholder 9"/>
          <p:cNvSpPr>
            <a:spLocks noGrp="1"/>
          </p:cNvSpPr>
          <p:nvPr>
            <p:ph type="body" sz="quarter" idx="11"/>
          </p:nvPr>
        </p:nvSpPr>
        <p:spPr>
          <a:xfrm>
            <a:off x="646113" y="2725187"/>
            <a:ext cx="10955114" cy="712958"/>
          </a:xfrm>
        </p:spPr>
        <p:txBody>
          <a:bodyPr>
            <a:normAutofit/>
          </a:bodyPr>
          <a:lstStyle/>
          <a:p>
            <a:pPr marL="0" indent="0" algn="ctr">
              <a:buNone/>
            </a:pPr>
            <a:r>
              <a:rPr lang="en-US" sz="2000" dirty="0" smtClean="0">
                <a:latin typeface="+mn-lt"/>
              </a:rPr>
              <a:t>Conduct your next interview!</a:t>
            </a:r>
          </a:p>
        </p:txBody>
      </p:sp>
    </p:spTree>
    <p:extLst>
      <p:ext uri="{BB962C8B-B14F-4D97-AF65-F5344CB8AC3E}">
        <p14:creationId xmlns:p14="http://schemas.microsoft.com/office/powerpoint/2010/main" val="219513134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Activity – </a:t>
            </a:r>
            <a:r>
              <a:rPr lang="en-AU" b="1" dirty="0" smtClean="0"/>
              <a:t>2</a:t>
            </a:r>
            <a:r>
              <a:rPr lang="en-AU" b="1" baseline="30000" dirty="0" smtClean="0"/>
              <a:t>nd</a:t>
            </a:r>
            <a:r>
              <a:rPr lang="en-AU" b="1" dirty="0" smtClean="0"/>
              <a:t> debriefing between interviews</a:t>
            </a:r>
            <a:endParaRPr lang="en-AU" b="1" dirty="0"/>
          </a:p>
        </p:txBody>
      </p:sp>
      <p:sp>
        <p:nvSpPr>
          <p:cNvPr id="4" name="Content Placeholder 3"/>
          <p:cNvSpPr>
            <a:spLocks noGrp="1"/>
          </p:cNvSpPr>
          <p:nvPr>
            <p:ph type="body" sz="quarter" idx="11"/>
          </p:nvPr>
        </p:nvSpPr>
        <p:spPr>
          <a:xfrm>
            <a:off x="2333984" y="1612798"/>
            <a:ext cx="6360953" cy="4513430"/>
          </a:xfrm>
        </p:spPr>
        <p:txBody>
          <a:bodyPr>
            <a:noAutofit/>
          </a:bodyPr>
          <a:lstStyle/>
          <a:p>
            <a:pPr marL="0" indent="0">
              <a:buNone/>
            </a:pPr>
            <a:r>
              <a:rPr lang="en-US" sz="2000" b="1" dirty="0">
                <a:latin typeface="+mn-lt"/>
              </a:rPr>
              <a:t>After each interview debrief (with post-it notes):</a:t>
            </a:r>
          </a:p>
          <a:p>
            <a:pPr marL="0" indent="0">
              <a:buNone/>
            </a:pPr>
            <a:r>
              <a:rPr lang="en-AU" sz="2000" b="1" dirty="0" smtClean="0">
                <a:solidFill>
                  <a:schemeClr val="accent3"/>
                </a:solidFill>
                <a:latin typeface="+mn-lt"/>
              </a:rPr>
              <a:t>The </a:t>
            </a:r>
            <a:r>
              <a:rPr lang="en-AU" sz="2000" b="1" dirty="0">
                <a:solidFill>
                  <a:schemeClr val="accent3"/>
                </a:solidFill>
                <a:latin typeface="+mn-lt"/>
              </a:rPr>
              <a:t>interviewer and </a:t>
            </a:r>
            <a:r>
              <a:rPr lang="en-AU" sz="2000" b="1" dirty="0" smtClean="0">
                <a:solidFill>
                  <a:schemeClr val="accent3"/>
                </a:solidFill>
                <a:latin typeface="+mn-lt"/>
              </a:rPr>
              <a:t>observer discuss</a:t>
            </a:r>
            <a:endParaRPr lang="en-AU" sz="2000" b="1" dirty="0">
              <a:solidFill>
                <a:schemeClr val="accent3"/>
              </a:solidFill>
              <a:latin typeface="+mn-lt"/>
            </a:endParaRPr>
          </a:p>
          <a:p>
            <a:pPr marL="800100" lvl="2" indent="-342900">
              <a:spcBef>
                <a:spcPts val="1000"/>
              </a:spcBef>
              <a:buClr>
                <a:srgbClr val="254F90"/>
              </a:buClr>
              <a:buFont typeface="Arial" panose="020B0604020202020204" pitchFamily="34" charset="0"/>
              <a:buChar char="•"/>
            </a:pPr>
            <a:r>
              <a:rPr lang="en-AU" sz="2000" dirty="0">
                <a:latin typeface="+mn-lt"/>
              </a:rPr>
              <a:t>What stood out as interesting or insightful?</a:t>
            </a:r>
          </a:p>
          <a:p>
            <a:pPr marL="800100" lvl="2" indent="-342900">
              <a:spcBef>
                <a:spcPts val="1000"/>
              </a:spcBef>
              <a:buClr>
                <a:srgbClr val="254F90"/>
              </a:buClr>
              <a:buFont typeface="Arial" panose="020B0604020202020204" pitchFamily="34" charset="0"/>
              <a:buChar char="•"/>
            </a:pPr>
            <a:r>
              <a:rPr lang="en-AU" sz="2000" dirty="0">
                <a:latin typeface="+mn-lt"/>
              </a:rPr>
              <a:t>What surprised you?</a:t>
            </a:r>
          </a:p>
          <a:p>
            <a:pPr marL="800100" lvl="2" indent="-342900">
              <a:spcBef>
                <a:spcPts val="1000"/>
              </a:spcBef>
              <a:buClr>
                <a:srgbClr val="254F90"/>
              </a:buClr>
              <a:buFont typeface="Arial" panose="020B0604020202020204" pitchFamily="34" charset="0"/>
              <a:buChar char="•"/>
            </a:pPr>
            <a:r>
              <a:rPr lang="en-US" sz="2000" dirty="0">
                <a:latin typeface="+mn-lt"/>
              </a:rPr>
              <a:t>Are there any themes emerging (after a few interviews</a:t>
            </a:r>
            <a:r>
              <a:rPr lang="en-US" sz="2000" dirty="0" smtClean="0">
                <a:latin typeface="+mn-lt"/>
              </a:rPr>
              <a:t>)</a:t>
            </a:r>
            <a:endParaRPr lang="en-AU" sz="2000" b="1" dirty="0">
              <a:latin typeface="+mn-lt"/>
            </a:endParaRPr>
          </a:p>
          <a:p>
            <a:pPr marL="0" indent="0">
              <a:buNone/>
            </a:pPr>
            <a:r>
              <a:rPr lang="en-AU" sz="2000" b="1" dirty="0">
                <a:solidFill>
                  <a:srgbClr val="77AA41"/>
                </a:solidFill>
                <a:latin typeface="+mn-lt"/>
              </a:rPr>
              <a:t>The </a:t>
            </a:r>
            <a:r>
              <a:rPr lang="en-AU" sz="2000" b="1" dirty="0" smtClean="0">
                <a:solidFill>
                  <a:srgbClr val="77AA41"/>
                </a:solidFill>
                <a:latin typeface="+mn-lt"/>
              </a:rPr>
              <a:t>interviewees </a:t>
            </a:r>
            <a:r>
              <a:rPr lang="en-AU" sz="2000" b="1" dirty="0">
                <a:solidFill>
                  <a:srgbClr val="77AA41"/>
                </a:solidFill>
                <a:latin typeface="+mn-lt"/>
              </a:rPr>
              <a:t>(</a:t>
            </a:r>
            <a:r>
              <a:rPr lang="en-AU" sz="2000" b="1" dirty="0" smtClean="0">
                <a:solidFill>
                  <a:srgbClr val="77AA41"/>
                </a:solidFill>
                <a:latin typeface="+mn-lt"/>
              </a:rPr>
              <a:t>participants) for all interviews </a:t>
            </a:r>
            <a:r>
              <a:rPr lang="en-AU" sz="2000" b="1" u="sng" dirty="0" smtClean="0">
                <a:solidFill>
                  <a:srgbClr val="77AA41"/>
                </a:solidFill>
                <a:latin typeface="+mn-lt"/>
              </a:rPr>
              <a:t>come to the front</a:t>
            </a:r>
            <a:r>
              <a:rPr lang="en-AU" sz="2000" b="1" dirty="0" smtClean="0">
                <a:solidFill>
                  <a:srgbClr val="77AA41"/>
                </a:solidFill>
                <a:latin typeface="+mn-lt"/>
              </a:rPr>
              <a:t> and discuss</a:t>
            </a:r>
            <a:endParaRPr lang="en-AU" sz="2000" b="1" u="sng" dirty="0">
              <a:solidFill>
                <a:srgbClr val="77AA41"/>
              </a:solidFill>
              <a:latin typeface="+mn-lt"/>
            </a:endParaRPr>
          </a:p>
          <a:p>
            <a:pPr marL="800100" lvl="2" indent="-342900">
              <a:spcBef>
                <a:spcPts val="1000"/>
              </a:spcBef>
              <a:buClr>
                <a:srgbClr val="254F90"/>
              </a:buClr>
              <a:buFont typeface="Arial" panose="020B0604020202020204" pitchFamily="34" charset="0"/>
              <a:buChar char="•"/>
            </a:pPr>
            <a:r>
              <a:rPr lang="en-AU" sz="2000" dirty="0">
                <a:latin typeface="+mn-lt"/>
              </a:rPr>
              <a:t>What did the interviewer do well? </a:t>
            </a:r>
          </a:p>
          <a:p>
            <a:pPr marL="800100" lvl="2" indent="-342900">
              <a:spcBef>
                <a:spcPts val="1000"/>
              </a:spcBef>
              <a:buClr>
                <a:srgbClr val="254F90"/>
              </a:buClr>
              <a:buFont typeface="Arial" panose="020B0604020202020204" pitchFamily="34" charset="0"/>
              <a:buChar char="•"/>
            </a:pPr>
            <a:r>
              <a:rPr lang="en-AU" sz="2000" dirty="0">
                <a:latin typeface="+mn-lt"/>
              </a:rPr>
              <a:t>What could have been better?</a:t>
            </a:r>
          </a:p>
          <a:p>
            <a:pPr marL="0" indent="0">
              <a:buNone/>
            </a:pPr>
            <a:endParaRPr lang="en-AU" sz="2000" b="1" dirty="0">
              <a:latin typeface="+mn-lt"/>
            </a:endParaRPr>
          </a:p>
        </p:txBody>
      </p:sp>
      <p:graphicFrame>
        <p:nvGraphicFramePr>
          <p:cNvPr id="3" name="Table 2"/>
          <p:cNvGraphicFramePr>
            <a:graphicFrameLocks noGrp="1"/>
          </p:cNvGraphicFramePr>
          <p:nvPr>
            <p:extLst>
              <p:ext uri="{D42A27DB-BD31-4B8C-83A1-F6EECF244321}">
                <p14:modId xmlns:p14="http://schemas.microsoft.com/office/powerpoint/2010/main" val="210880979"/>
              </p:ext>
            </p:extLst>
          </p:nvPr>
        </p:nvGraphicFramePr>
        <p:xfrm>
          <a:off x="8957727" y="1707885"/>
          <a:ext cx="1984903" cy="2285611"/>
        </p:xfrm>
        <a:graphic>
          <a:graphicData uri="http://schemas.openxmlformats.org/drawingml/2006/table">
            <a:tbl>
              <a:tblPr firstRow="1" bandRow="1">
                <a:tableStyleId>{5C22544A-7EE6-4342-B048-85BDC9FD1C3A}</a:tableStyleId>
              </a:tblPr>
              <a:tblGrid>
                <a:gridCol w="1984903"/>
              </a:tblGrid>
              <a:tr h="2285611">
                <a:tc>
                  <a:txBody>
                    <a:bodyPr/>
                    <a:lstStyle/>
                    <a:p>
                      <a:pPr marL="0" algn="l" defTabSz="914400" rtl="0" eaLnBrk="1" latinLnBrk="0" hangingPunct="1"/>
                      <a:r>
                        <a:rPr lang="en-AU" sz="1800" kern="1200" dirty="0" smtClean="0">
                          <a:solidFill>
                            <a:schemeClr val="dk1"/>
                          </a:solidFill>
                          <a:latin typeface="+mn-lt"/>
                          <a:ea typeface="+mn-ea"/>
                          <a:cs typeface="+mn-cs"/>
                        </a:rPr>
                        <a:t>P2</a:t>
                      </a:r>
                      <a:endParaRPr lang="en-AU" sz="18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pSp>
        <p:nvGrpSpPr>
          <p:cNvPr id="5" name="Group 4"/>
          <p:cNvGrpSpPr/>
          <p:nvPr/>
        </p:nvGrpSpPr>
        <p:grpSpPr>
          <a:xfrm>
            <a:off x="9120151" y="1976794"/>
            <a:ext cx="1437194" cy="1837585"/>
            <a:chOff x="9234112" y="1596371"/>
            <a:chExt cx="1437194" cy="1837585"/>
          </a:xfrm>
        </p:grpSpPr>
        <p:sp>
          <p:nvSpPr>
            <p:cNvPr id="6" name="Rectangle 5"/>
            <p:cNvSpPr/>
            <p:nvPr/>
          </p:nvSpPr>
          <p:spPr>
            <a:xfrm>
              <a:off x="9515612" y="1808534"/>
              <a:ext cx="339047" cy="318498"/>
            </a:xfrm>
            <a:prstGeom prst="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7" name="Rectangle 6"/>
            <p:cNvSpPr/>
            <p:nvPr/>
          </p:nvSpPr>
          <p:spPr>
            <a:xfrm>
              <a:off x="10088111" y="2183777"/>
              <a:ext cx="372723" cy="318498"/>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3" name="Rectangle 12"/>
            <p:cNvSpPr/>
            <p:nvPr/>
          </p:nvSpPr>
          <p:spPr>
            <a:xfrm>
              <a:off x="9565560" y="2259143"/>
              <a:ext cx="339047" cy="318498"/>
            </a:xfrm>
            <a:prstGeom prst="rect">
              <a:avLst/>
            </a:prstGeom>
            <a:solidFill>
              <a:srgbClr val="28ABE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4" name="Rectangle 13"/>
            <p:cNvSpPr/>
            <p:nvPr/>
          </p:nvSpPr>
          <p:spPr>
            <a:xfrm>
              <a:off x="10298583" y="1596371"/>
              <a:ext cx="372723" cy="318498"/>
            </a:xfrm>
            <a:prstGeom prst="rect">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5" name="Rectangle 14"/>
            <p:cNvSpPr/>
            <p:nvPr/>
          </p:nvSpPr>
          <p:spPr>
            <a:xfrm>
              <a:off x="9756663" y="3040092"/>
              <a:ext cx="372723" cy="318498"/>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sp>
          <p:nvSpPr>
            <p:cNvPr id="16" name="Rectangle 15"/>
            <p:cNvSpPr/>
            <p:nvPr/>
          </p:nvSpPr>
          <p:spPr>
            <a:xfrm>
              <a:off x="9234112" y="3115458"/>
              <a:ext cx="339047" cy="318498"/>
            </a:xfrm>
            <a:prstGeom prst="rect">
              <a:avLst/>
            </a:prstGeom>
            <a:solidFill>
              <a:srgbClr val="28ABE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prstClr val="white"/>
                </a:solidFill>
              </a:endParaRPr>
            </a:p>
          </p:txBody>
        </p:sp>
      </p:grpSp>
    </p:spTree>
    <p:extLst>
      <p:ext uri="{BB962C8B-B14F-4D97-AF65-F5344CB8AC3E}">
        <p14:creationId xmlns:p14="http://schemas.microsoft.com/office/powerpoint/2010/main" val="142992870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3080084" y="944009"/>
            <a:ext cx="8402855" cy="2301323"/>
          </a:xfrm>
        </p:spPr>
        <p:txBody>
          <a:bodyPr>
            <a:normAutofit/>
          </a:bodyPr>
          <a:lstStyle/>
          <a:p>
            <a:pPr marL="0" indent="0">
              <a:buNone/>
            </a:pPr>
            <a:r>
              <a:rPr lang="en-AU" sz="2200" b="1" dirty="0" smtClean="0">
                <a:latin typeface="+mn-lt"/>
              </a:rPr>
              <a:t>Objective: </a:t>
            </a:r>
            <a:r>
              <a:rPr lang="en-AU" sz="2200" dirty="0" smtClean="0">
                <a:latin typeface="+mn-lt"/>
              </a:rPr>
              <a:t>Develop an understanding of users’ experiences, needs and thoughts in their own words; gather first hand insights into participants. </a:t>
            </a:r>
          </a:p>
          <a:p>
            <a:pPr marL="0" indent="0">
              <a:buNone/>
            </a:pPr>
            <a:r>
              <a:rPr lang="en-AU" sz="2200" b="1" dirty="0" smtClean="0">
                <a:latin typeface="+mn-lt"/>
              </a:rPr>
              <a:t>Output: </a:t>
            </a:r>
            <a:r>
              <a:rPr lang="en-AU" sz="2200" dirty="0" smtClean="0">
                <a:latin typeface="+mn-lt"/>
              </a:rPr>
              <a:t>Interview notes or recordings and personal exposure to users’ stories in a way that builds empathy and nuanced understanding.</a:t>
            </a:r>
            <a:endParaRPr lang="en-AU" sz="2200" dirty="0">
              <a:latin typeface="+mn-lt"/>
            </a:endParaRPr>
          </a:p>
        </p:txBody>
      </p:sp>
      <p:sp>
        <p:nvSpPr>
          <p:cNvPr id="5" name="Title 1"/>
          <p:cNvSpPr txBox="1">
            <a:spLocks/>
          </p:cNvSpPr>
          <p:nvPr/>
        </p:nvSpPr>
        <p:spPr>
          <a:xfrm>
            <a:off x="0" y="394734"/>
            <a:ext cx="12192000" cy="54927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3200" b="1" i="0" kern="1200">
                <a:solidFill>
                  <a:srgbClr val="373737"/>
                </a:solidFill>
                <a:latin typeface="Century Gothic" panose="020B0502020202020204" pitchFamily="34" charset="0"/>
                <a:ea typeface="+mj-ea"/>
                <a:cs typeface="+mj-cs"/>
              </a:defRPr>
            </a:lvl1pPr>
          </a:lstStyle>
          <a:p>
            <a:r>
              <a:rPr lang="en-AU" dirty="0"/>
              <a:t>Reflection – </a:t>
            </a:r>
            <a:r>
              <a:rPr lang="en-AU" dirty="0" smtClean="0"/>
              <a:t>Interviewing</a:t>
            </a:r>
            <a:endParaRPr lang="en-AU" dirty="0"/>
          </a:p>
        </p:txBody>
      </p:sp>
      <p:sp>
        <p:nvSpPr>
          <p:cNvPr id="6" name="Text Placeholder 3"/>
          <p:cNvSpPr txBox="1">
            <a:spLocks/>
          </p:cNvSpPr>
          <p:nvPr/>
        </p:nvSpPr>
        <p:spPr>
          <a:xfrm>
            <a:off x="684614" y="3052833"/>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As a tool:</a:t>
            </a:r>
          </a:p>
          <a:p>
            <a:pPr marL="0" indent="0">
              <a:lnSpc>
                <a:spcPct val="100000"/>
              </a:lnSpc>
              <a:spcBef>
                <a:spcPts val="0"/>
              </a:spcBef>
              <a:buNone/>
            </a:pPr>
            <a:r>
              <a:rPr lang="en-AU" dirty="0" smtClean="0"/>
              <a:t>Exposes the interviewers and observers directly to users’ stories and experiences, building empathy</a:t>
            </a:r>
          </a:p>
        </p:txBody>
      </p:sp>
      <p:sp>
        <p:nvSpPr>
          <p:cNvPr id="8" name="Text Placeholder 3"/>
          <p:cNvSpPr txBox="1">
            <a:spLocks/>
          </p:cNvSpPr>
          <p:nvPr/>
        </p:nvSpPr>
        <p:spPr>
          <a:xfrm>
            <a:off x="6419100" y="3052832"/>
            <a:ext cx="5174395" cy="2733255"/>
          </a:xfrm>
          <a:prstGeom prst="rect">
            <a:avLst/>
          </a:prstGeom>
        </p:spPr>
        <p:txBody>
          <a:bodyPr vert="horz" lIns="91440" tIns="45720" rIns="91440" bIns="45720" rtlCol="0">
            <a:norm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b="1" dirty="0" smtClean="0"/>
              <a:t>In a project:</a:t>
            </a:r>
          </a:p>
          <a:p>
            <a:pPr marL="0" indent="0">
              <a:lnSpc>
                <a:spcPct val="100000"/>
              </a:lnSpc>
              <a:spcBef>
                <a:spcPts val="0"/>
              </a:spcBef>
              <a:buNone/>
            </a:pPr>
            <a:r>
              <a:rPr lang="en-AU" dirty="0"/>
              <a:t>Exposes the interviewers and observers directly to users’ stories and experiences, building </a:t>
            </a:r>
            <a:r>
              <a:rPr lang="en-AU" dirty="0" smtClean="0"/>
              <a:t>empathy.</a:t>
            </a:r>
            <a:endParaRPr lang="en-AU" dirty="0"/>
          </a:p>
          <a:p>
            <a:pPr marL="0" indent="0">
              <a:lnSpc>
                <a:spcPct val="100000"/>
              </a:lnSpc>
              <a:spcBef>
                <a:spcPts val="0"/>
              </a:spcBef>
              <a:buNone/>
            </a:pPr>
            <a:r>
              <a:rPr lang="en-AU" dirty="0" smtClean="0"/>
              <a:t>Builds a body of evidence about users’ experiences, needs and thoughts which can be analysed for collective insights.</a:t>
            </a:r>
          </a:p>
        </p:txBody>
      </p:sp>
      <p:sp>
        <p:nvSpPr>
          <p:cNvPr id="7" name="Text Placeholder 3"/>
          <p:cNvSpPr txBox="1">
            <a:spLocks/>
          </p:cNvSpPr>
          <p:nvPr/>
        </p:nvSpPr>
        <p:spPr>
          <a:xfrm>
            <a:off x="684614" y="2064970"/>
            <a:ext cx="2174089" cy="853103"/>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254F90"/>
              </a:buClr>
              <a:buFont typeface="Arial" panose="020B0604020202020204" pitchFamily="34" charset="0"/>
              <a:buChar char="•"/>
              <a:defRPr sz="2200" kern="1200">
                <a:solidFill>
                  <a:srgbClr val="373737"/>
                </a:solidFill>
                <a:latin typeface="+mn-lt"/>
                <a:ea typeface="+mn-ea"/>
                <a:cs typeface="+mn-cs"/>
              </a:defRPr>
            </a:lvl1pPr>
            <a:lvl2pPr marL="4572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2pPr>
            <a:lvl3pPr marL="9144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3pPr>
            <a:lvl4pPr marL="13716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4pPr>
            <a:lvl5pPr marL="1828800" indent="0" algn="l" defTabSz="914400" rtl="0" eaLnBrk="1" latinLnBrk="0" hangingPunct="1">
              <a:lnSpc>
                <a:spcPct val="90000"/>
              </a:lnSpc>
              <a:spcBef>
                <a:spcPts val="500"/>
              </a:spcBef>
              <a:buFontTx/>
              <a:buNone/>
              <a:defRPr sz="2200" kern="1200">
                <a:solidFill>
                  <a:srgbClr val="37373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AU" sz="2400" b="1" i="1" dirty="0" smtClean="0"/>
              <a:t>Dependent on research cohort</a:t>
            </a:r>
            <a:endParaRPr lang="en-AU" sz="2400" b="1" i="1" dirty="0"/>
          </a:p>
        </p:txBody>
      </p:sp>
    </p:spTree>
    <p:extLst>
      <p:ext uri="{BB962C8B-B14F-4D97-AF65-F5344CB8AC3E}">
        <p14:creationId xmlns:p14="http://schemas.microsoft.com/office/powerpoint/2010/main" val="209226013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Activity – Team </a:t>
            </a:r>
            <a:r>
              <a:rPr lang="en-AU" b="1" dirty="0" smtClean="0"/>
              <a:t>debrief</a:t>
            </a:r>
            <a:endParaRPr lang="en-AU" b="1" dirty="0"/>
          </a:p>
        </p:txBody>
      </p:sp>
      <p:sp>
        <p:nvSpPr>
          <p:cNvPr id="4" name="Text Placeholder 3"/>
          <p:cNvSpPr>
            <a:spLocks noGrp="1"/>
          </p:cNvSpPr>
          <p:nvPr>
            <p:ph type="body" sz="quarter" idx="11"/>
          </p:nvPr>
        </p:nvSpPr>
        <p:spPr>
          <a:xfrm>
            <a:off x="2333984" y="1612798"/>
            <a:ext cx="5951033" cy="4513430"/>
          </a:xfrm>
        </p:spPr>
        <p:txBody>
          <a:bodyPr>
            <a:normAutofit/>
          </a:bodyPr>
          <a:lstStyle/>
          <a:p>
            <a:r>
              <a:rPr lang="en-AU" sz="2000" dirty="0" smtClean="0">
                <a:latin typeface="+mn-lt"/>
              </a:rPr>
              <a:t>Focus on data not process!</a:t>
            </a:r>
          </a:p>
          <a:p>
            <a:r>
              <a:rPr lang="en-AU" sz="2000" dirty="0" smtClean="0">
                <a:latin typeface="+mn-lt"/>
              </a:rPr>
              <a:t>Share </a:t>
            </a:r>
            <a:r>
              <a:rPr lang="en-AU" sz="2000" dirty="0">
                <a:latin typeface="+mn-lt"/>
              </a:rPr>
              <a:t>your interview stories and key quotes / observations with your team</a:t>
            </a:r>
          </a:p>
          <a:p>
            <a:r>
              <a:rPr lang="en-AU" sz="2000" dirty="0">
                <a:latin typeface="+mn-lt"/>
              </a:rPr>
              <a:t>Make a note of any patterns that are emerging</a:t>
            </a:r>
          </a:p>
          <a:p>
            <a:pPr marL="0" indent="0">
              <a:buNone/>
            </a:pPr>
            <a:endParaRPr lang="en-AU" sz="2000" dirty="0" smtClean="0">
              <a:latin typeface="+mn-lt"/>
            </a:endParaRPr>
          </a:p>
        </p:txBody>
      </p:sp>
    </p:spTree>
    <p:extLst>
      <p:ext uri="{BB962C8B-B14F-4D97-AF65-F5344CB8AC3E}">
        <p14:creationId xmlns:p14="http://schemas.microsoft.com/office/powerpoint/2010/main" val="42143599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Activity – Wrap-up</a:t>
            </a:r>
          </a:p>
        </p:txBody>
      </p:sp>
      <p:sp>
        <p:nvSpPr>
          <p:cNvPr id="3" name="Text Placeholder 2"/>
          <p:cNvSpPr>
            <a:spLocks noGrp="1"/>
          </p:cNvSpPr>
          <p:nvPr>
            <p:ph type="body" sz="quarter" idx="11"/>
          </p:nvPr>
        </p:nvSpPr>
        <p:spPr/>
        <p:txBody>
          <a:bodyPr>
            <a:normAutofit/>
          </a:bodyPr>
          <a:lstStyle/>
          <a:p>
            <a:pPr lvl="0"/>
            <a:r>
              <a:rPr lang="en-AU" sz="2400" dirty="0">
                <a:latin typeface="+mn-lt"/>
              </a:rPr>
              <a:t>Your favourite thing you learned today</a:t>
            </a:r>
          </a:p>
          <a:p>
            <a:pPr lvl="0"/>
            <a:r>
              <a:rPr lang="en-AU" sz="2400" dirty="0">
                <a:latin typeface="+mn-lt"/>
              </a:rPr>
              <a:t>One thing </a:t>
            </a:r>
            <a:r>
              <a:rPr lang="en-AU" sz="2400">
                <a:latin typeface="+mn-lt"/>
              </a:rPr>
              <a:t>you </a:t>
            </a:r>
            <a:r>
              <a:rPr lang="en-AU" sz="2400" smtClean="0">
                <a:latin typeface="+mn-lt"/>
              </a:rPr>
              <a:t>are excited to try </a:t>
            </a:r>
            <a:r>
              <a:rPr lang="en-AU" sz="2400" dirty="0" smtClean="0">
                <a:latin typeface="+mn-lt"/>
              </a:rPr>
              <a:t>over the next week</a:t>
            </a:r>
          </a:p>
          <a:p>
            <a:pPr lvl="0"/>
            <a:r>
              <a:rPr lang="en-AU" sz="2400" dirty="0" smtClean="0">
                <a:latin typeface="+mn-lt"/>
              </a:rPr>
              <a:t>One thing you’re </a:t>
            </a:r>
            <a:r>
              <a:rPr lang="en-AU" sz="2400" smtClean="0">
                <a:latin typeface="+mn-lt"/>
              </a:rPr>
              <a:t>left wondering</a:t>
            </a:r>
            <a:endParaRPr lang="en-AU" sz="2400" dirty="0">
              <a:latin typeface="+mn-lt"/>
            </a:endParaRPr>
          </a:p>
          <a:p>
            <a:pPr lvl="0"/>
            <a:r>
              <a:rPr lang="en-AU" sz="2400" dirty="0">
                <a:latin typeface="+mn-lt"/>
              </a:rPr>
              <a:t>One word to summarise how you’re feeling right now </a:t>
            </a:r>
          </a:p>
        </p:txBody>
      </p:sp>
    </p:spTree>
    <p:extLst>
      <p:ext uri="{BB962C8B-B14F-4D97-AF65-F5344CB8AC3E}">
        <p14:creationId xmlns:p14="http://schemas.microsoft.com/office/powerpoint/2010/main" val="137138308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840509" y="1354716"/>
            <a:ext cx="6234113" cy="2243137"/>
          </a:xfrm>
        </p:spPr>
        <p:txBody>
          <a:bodyPr>
            <a:normAutofit/>
          </a:bodyPr>
          <a:lstStyle/>
          <a:p>
            <a:pPr marL="0" indent="0">
              <a:buNone/>
            </a:pPr>
            <a:r>
              <a:rPr lang="en-AU" sz="4200" b="1" dirty="0" smtClean="0">
                <a:latin typeface="Century Gothic" panose="020B0502020202020204" pitchFamily="34" charset="0"/>
              </a:rPr>
              <a:t>End of Day 1!</a:t>
            </a:r>
            <a:endParaRPr lang="en-AU" sz="4200" b="1" dirty="0">
              <a:latin typeface="Century Gothic" panose="020B0502020202020204" pitchFamily="34" charset="0"/>
            </a:endParaRPr>
          </a:p>
        </p:txBody>
      </p:sp>
    </p:spTree>
    <p:extLst>
      <p:ext uri="{BB962C8B-B14F-4D97-AF65-F5344CB8AC3E}">
        <p14:creationId xmlns:p14="http://schemas.microsoft.com/office/powerpoint/2010/main" val="1183414516"/>
      </p:ext>
    </p:extLst>
  </p:cSld>
  <p:clrMapOvr>
    <a:masterClrMapping/>
  </p:clrMapOvr>
  <p:timing>
    <p:tnLst>
      <p:par>
        <p:cTn id="1" dur="indefinite" restart="never" nodeType="tmRoot"/>
      </p:par>
    </p:tnLst>
  </p:timing>
</p:sld>
</file>

<file path=ppt/theme/theme1.xml><?xml version="1.0" encoding="utf-8"?>
<a:theme xmlns:a="http://schemas.openxmlformats.org/drawingml/2006/main" name="2_Custom Design">
  <a:themeElements>
    <a:clrScheme name="Custom 6">
      <a:dk1>
        <a:srgbClr val="3F3F3F"/>
      </a:dk1>
      <a:lt1>
        <a:srgbClr val="FFFFFF"/>
      </a:lt1>
      <a:dk2>
        <a:srgbClr val="212A4C"/>
      </a:dk2>
      <a:lt2>
        <a:srgbClr val="FFFFFF"/>
      </a:lt2>
      <a:accent1>
        <a:srgbClr val="254F90"/>
      </a:accent1>
      <a:accent2>
        <a:srgbClr val="C62C2A"/>
      </a:accent2>
      <a:accent3>
        <a:srgbClr val="E2349C"/>
      </a:accent3>
      <a:accent4>
        <a:srgbClr val="F7931E"/>
      </a:accent4>
      <a:accent5>
        <a:srgbClr val="D9E021"/>
      </a:accent5>
      <a:accent6>
        <a:srgbClr val="61C6C6"/>
      </a:accent6>
      <a:hlink>
        <a:srgbClr val="61C6C6"/>
      </a:hlink>
      <a:folHlink>
        <a:srgbClr val="595959"/>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5">
      <a:dk1>
        <a:srgbClr val="373737"/>
      </a:dk1>
      <a:lt1>
        <a:srgbClr val="FFFFFF"/>
      </a:lt1>
      <a:dk2>
        <a:srgbClr val="E2349C"/>
      </a:dk2>
      <a:lt2>
        <a:srgbClr val="C62C2A"/>
      </a:lt2>
      <a:accent1>
        <a:srgbClr val="F7931E"/>
      </a:accent1>
      <a:accent2>
        <a:srgbClr val="D9E021"/>
      </a:accent2>
      <a:accent3>
        <a:srgbClr val="69BC45"/>
      </a:accent3>
      <a:accent4>
        <a:srgbClr val="61C6C6"/>
      </a:accent4>
      <a:accent5>
        <a:srgbClr val="254F90"/>
      </a:accent5>
      <a:accent6>
        <a:srgbClr val="212A4C"/>
      </a:accent6>
      <a:hlink>
        <a:srgbClr val="61C6C6"/>
      </a:hlink>
      <a:folHlink>
        <a:srgbClr val="61C6C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ademy slides template 1" id="{49C367A5-5B59-49B7-83DF-03421A08100D}" vid="{9807A777-E7E5-4EF2-9290-6B6F67D82DF8}"/>
    </a:ext>
  </a:extLst>
</a:theme>
</file>

<file path=ppt/theme/theme3.xml><?xml version="1.0" encoding="utf-8"?>
<a:theme xmlns:a="http://schemas.openxmlformats.org/drawingml/2006/main" name="2_Office Theme">
  <a:themeElements>
    <a:clrScheme name="Custom 5">
      <a:dk1>
        <a:srgbClr val="373737"/>
      </a:dk1>
      <a:lt1>
        <a:srgbClr val="FFFFFF"/>
      </a:lt1>
      <a:dk2>
        <a:srgbClr val="E2349C"/>
      </a:dk2>
      <a:lt2>
        <a:srgbClr val="C62C2A"/>
      </a:lt2>
      <a:accent1>
        <a:srgbClr val="F7931E"/>
      </a:accent1>
      <a:accent2>
        <a:srgbClr val="D9E021"/>
      </a:accent2>
      <a:accent3>
        <a:srgbClr val="69BC45"/>
      </a:accent3>
      <a:accent4>
        <a:srgbClr val="61C6C6"/>
      </a:accent4>
      <a:accent5>
        <a:srgbClr val="254F90"/>
      </a:accent5>
      <a:accent6>
        <a:srgbClr val="212A4C"/>
      </a:accent6>
      <a:hlink>
        <a:srgbClr val="61C6C6"/>
      </a:hlink>
      <a:folHlink>
        <a:srgbClr val="61C6C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ademy slides template 1" id="{49C367A5-5B59-49B7-83DF-03421A08100D}" vid="{9807A777-E7E5-4EF2-9290-6B6F67D82DF8}"/>
    </a:ext>
  </a:extLst>
</a:theme>
</file>

<file path=ppt/theme/theme4.xml><?xml version="1.0" encoding="utf-8"?>
<a:theme xmlns:a="http://schemas.openxmlformats.org/drawingml/2006/main" name="Office Theme">
  <a:themeElements>
    <a:clrScheme name="Custom 5">
      <a:dk1>
        <a:srgbClr val="373737"/>
      </a:dk1>
      <a:lt1>
        <a:srgbClr val="FFFFFF"/>
      </a:lt1>
      <a:dk2>
        <a:srgbClr val="E2349C"/>
      </a:dk2>
      <a:lt2>
        <a:srgbClr val="C62C2A"/>
      </a:lt2>
      <a:accent1>
        <a:srgbClr val="F7931E"/>
      </a:accent1>
      <a:accent2>
        <a:srgbClr val="D9E021"/>
      </a:accent2>
      <a:accent3>
        <a:srgbClr val="69BC45"/>
      </a:accent3>
      <a:accent4>
        <a:srgbClr val="61C6C6"/>
      </a:accent4>
      <a:accent5>
        <a:srgbClr val="254F90"/>
      </a:accent5>
      <a:accent6>
        <a:srgbClr val="212A4C"/>
      </a:accent6>
      <a:hlink>
        <a:srgbClr val="61C6C6"/>
      </a:hlink>
      <a:folHlink>
        <a:srgbClr val="61C6C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ademy slides template 1" id="{49C367A5-5B59-49B7-83DF-03421A08100D}" vid="{9807A777-E7E5-4EF2-9290-6B6F67D82DF8}"/>
    </a:ext>
  </a:extLst>
</a:theme>
</file>

<file path=ppt/theme/theme5.xml><?xml version="1.0" encoding="utf-8"?>
<a:theme xmlns:a="http://schemas.openxmlformats.org/drawingml/2006/main" name="42_Custom Design">
  <a:themeElements>
    <a:clrScheme name="Custom 5">
      <a:dk1>
        <a:sysClr val="windowText" lastClr="000000"/>
      </a:dk1>
      <a:lt1>
        <a:sysClr val="window" lastClr="FFFFFF"/>
      </a:lt1>
      <a:dk2>
        <a:srgbClr val="44546A"/>
      </a:dk2>
      <a:lt2>
        <a:srgbClr val="E7E6E6"/>
      </a:lt2>
      <a:accent1>
        <a:srgbClr val="254F90"/>
      </a:accent1>
      <a:accent2>
        <a:srgbClr val="C62C2A"/>
      </a:accent2>
      <a:accent3>
        <a:srgbClr val="E2349C"/>
      </a:accent3>
      <a:accent4>
        <a:srgbClr val="F7931E"/>
      </a:accent4>
      <a:accent5>
        <a:srgbClr val="D9E021"/>
      </a:accent5>
      <a:accent6>
        <a:srgbClr val="61C6C6"/>
      </a:accent6>
      <a:hlink>
        <a:srgbClr val="254F90"/>
      </a:hlink>
      <a:folHlink>
        <a:srgbClr val="212A4C"/>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FE068F4A1C2274A998E0EB695E19D35" ma:contentTypeVersion="2" ma:contentTypeDescription="Create a new document." ma:contentTypeScope="" ma:versionID="1813ff3018130f66435ab81abaa14729">
  <xsd:schema xmlns:xsd="http://www.w3.org/2001/XMLSchema" xmlns:xs="http://www.w3.org/2001/XMLSchema" xmlns:p="http://schemas.microsoft.com/office/2006/metadata/properties" xmlns:ns2="7d86360c-6504-4262-b3ef-ca28b2b4274b" targetNamespace="http://schemas.microsoft.com/office/2006/metadata/properties" ma:root="true" ma:fieldsID="d40c795807c1d881343f09d93d5c8777" ns2:_="">
    <xsd:import namespace="7d86360c-6504-4262-b3ef-ca28b2b4274b"/>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86360c-6504-4262-b3ef-ca28b2b427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ct:contentTypeSchema xmlns:ct="http://schemas.microsoft.com/office/2006/metadata/contentType" xmlns:ma="http://schemas.microsoft.com/office/2006/metadata/properties/metaAttributes" ct:_="" ma:_="" ma:contentTypeName="Document" ma:contentTypeID="0x0101007BA422E11F543B4FBF964F77403F35A1" ma:contentTypeVersion="16" ma:contentTypeDescription="Create a new document." ma:contentTypeScope="" ma:versionID="e0171d523aee03b10aa7d039bf51d629">
  <xsd:schema xmlns:xsd="http://www.w3.org/2001/XMLSchema" xmlns:xs="http://www.w3.org/2001/XMLSchema" xmlns:p="http://schemas.microsoft.com/office/2006/metadata/properties" xmlns:ns1="http://schemas.microsoft.com/sharepoint/v3" xmlns:ns2="8e85c331-3837-4b61-81da-71bde4ec3c03" targetNamespace="http://schemas.microsoft.com/office/2006/metadata/properties" ma:root="true" ma:fieldsID="11f741e9e07341efb74c1660d919987b" ns1:_="" ns2:_="">
    <xsd:import namespace="http://schemas.microsoft.com/sharepoint/v3"/>
    <xsd:import namespace="8e85c331-3837-4b61-81da-71bde4ec3c03"/>
    <xsd:element name="properties">
      <xsd:complexType>
        <xsd:sequence>
          <xsd:element name="documentManagement">
            <xsd:complexType>
              <xsd:all>
                <xsd:element ref="ns2:_dlc_DocId" minOccurs="0"/>
                <xsd:element ref="ns2:_dlc_DocIdUrl" minOccurs="0"/>
                <xsd:element ref="ns2:_dlc_DocIdPersistId" minOccurs="0"/>
                <xsd:element ref="ns2:aa25a1a23adf4c92a153145de6afe324" minOccurs="0"/>
                <xsd:element ref="ns2:TaxCatchAll" minOccurs="0"/>
                <xsd:element ref="ns2:pe2555c81638466f9eb614edb9ecde52" minOccurs="0"/>
                <xsd:element ref="ns2:g7bcb40ba23249a78edca7d43a67c1c9" minOccurs="0"/>
                <xsd:element ref="ns2:adb9bed2e36e4a93af574aeb444da63e" minOccurs="0"/>
                <xsd:element ref="ns2:n99e4c9942c6404eb103464a00e6097b" minOccurs="0"/>
                <xsd:element ref="ns1:Comments" minOccurs="0"/>
                <xsd:element ref="ns2:SharedWithUsers" minOccurs="0"/>
                <xsd:element ref="ns2:kb35554cd458465da38d63dd04d94dbb"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omments" ma:index="22" nillable="true" ma:displayName="Comments" ma:internalName="Comments">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e85c331-3837-4b61-81da-71bde4ec3c0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aa25a1a23adf4c92a153145de6afe324" ma:index="12" ma:taxonomy="true" ma:internalName="aa25a1a23adf4c92a153145de6afe324" ma:taxonomyFieldName="DocHub_SecurityClassification" ma:displayName="Security Classification" ma:fieldId="{aa25a1a2-3adf-4c92-a153-145de6afe324}" ma:sspId="fb0313f7-9433-48c0-866e-9e0bbee59a50" ma:termSetId="f68a6a0b-bd85-4d9d-9c73-c45af096016b"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9ac78ea5-f8f5-4882-8cf2-4153598deb30}" ma:internalName="TaxCatchAll" ma:showField="CatchAllData" ma:web="8e85c331-3837-4b61-81da-71bde4ec3c03">
      <xsd:complexType>
        <xsd:complexContent>
          <xsd:extension base="dms:MultiChoiceLookup">
            <xsd:sequence>
              <xsd:element name="Value" type="dms:Lookup" maxOccurs="unbounded" minOccurs="0" nillable="true"/>
            </xsd:sequence>
          </xsd:extension>
        </xsd:complexContent>
      </xsd:complexType>
    </xsd:element>
    <xsd:element name="pe2555c81638466f9eb614edb9ecde52" ma:index="15" ma:taxonomy="true" ma:internalName="pe2555c81638466f9eb614edb9ecde52" ma:taxonomyFieldName="DocHub_DocumentType" ma:displayName="Document Type" ma:indexed="true" ma:fieldId="{9e2555c8-1638-466f-9eb6-14edb9ecde52}" ma:sspId="fb0313f7-9433-48c0-866e-9e0bbee59a50" ma:termSetId="0e4c18c5-28eb-4f9e-8056-b3cddd4b5d9b" ma:anchorId="00000000-0000-0000-0000-000000000000" ma:open="false" ma:isKeyword="false">
      <xsd:complexType>
        <xsd:sequence>
          <xsd:element ref="pc:Terms" minOccurs="0" maxOccurs="1"/>
        </xsd:sequence>
      </xsd:complexType>
    </xsd:element>
    <xsd:element name="g7bcb40ba23249a78edca7d43a67c1c9" ma:index="17" nillable="true" ma:taxonomy="true" ma:internalName="g7bcb40ba23249a78edca7d43a67c1c9" ma:taxonomyFieldName="DocHub_WorkActivity" ma:displayName="Work Activity" ma:indexed="true" ma:fieldId="{07bcb40b-a232-49a7-8edc-a7d43a67c1c9}" ma:sspId="fb0313f7-9433-48c0-866e-9e0bbee59a50" ma:termSetId="6713ebbd-194a-499f-ab84-a4d70e145fb7" ma:anchorId="00000000-0000-0000-0000-000000000000" ma:open="false" ma:isKeyword="false">
      <xsd:complexType>
        <xsd:sequence>
          <xsd:element ref="pc:Terms" minOccurs="0" maxOccurs="1"/>
        </xsd:sequence>
      </xsd:complexType>
    </xsd:element>
    <xsd:element name="adb9bed2e36e4a93af574aeb444da63e" ma:index="19" nillable="true" ma:taxonomy="true" ma:internalName="adb9bed2e36e4a93af574aeb444da63e" ma:taxonomyFieldName="DocHub_Keywords" ma:displayName="Division Keywords" ma:fieldId="{adb9bed2-e36e-4a93-af57-4aeb444da63e}" ma:taxonomyMulti="true" ma:sspId="fb0313f7-9433-48c0-866e-9e0bbee59a50" ma:termSetId="5fbbf4f0-5783-4920-8b14-f760dcc659ce" ma:anchorId="00000000-0000-0000-0000-000000000000" ma:open="true" ma:isKeyword="false">
      <xsd:complexType>
        <xsd:sequence>
          <xsd:element ref="pc:Terms" minOccurs="0" maxOccurs="1"/>
        </xsd:sequence>
      </xsd:complexType>
    </xsd:element>
    <xsd:element name="n99e4c9942c6404eb103464a00e6097b" ma:index="21" nillable="true" ma:taxonomy="true" ma:internalName="n99e4c9942c6404eb103464a00e6097b" ma:taxonomyFieldName="DocHub_Year" ma:displayName="Year" ma:indexed="true" ma:fieldId="{799e4c99-42c6-404e-b103-464a00e6097b}" ma:sspId="fb0313f7-9433-48c0-866e-9e0bbee59a50" ma:termSetId="07e1743d-d980-4fe7-a67d-b87ecf7f18f6" ma:anchorId="00000000-0000-0000-0000-000000000000" ma:open="false" ma:isKeyword="false">
      <xsd:complexType>
        <xsd:sequence>
          <xsd:element ref="pc:Terms" minOccurs="0" maxOccurs="1"/>
        </xsd:sequence>
      </xsd:complexType>
    </xsd:element>
    <xsd:element name="SharedWithUsers" ma:index="2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b35554cd458465da38d63dd04d94dbb" ma:index="26" nillable="true" ma:taxonomy="true" ma:internalName="kb35554cd458465da38d63dd04d94dbb" ma:taxonomyFieldName="DocHub_InternalTeamProject" ma:displayName="Internal Team Project" ma:indexed="true" ma:default="" ma:fieldId="{4b35554c-d458-465d-a38d-63dd04d94dbb}" ma:sspId="fb0313f7-9433-48c0-866e-9e0bbee59a50" ma:termSetId="d42bb808-7624-4f69-86f7-ccc20345ea3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4160C3-2987-40F2-B39D-79DE524611B4}">
  <ds:schemaRefs>
    <ds:schemaRef ds:uri="http://schemas.microsoft.com/sharepoint/v3/contenttype/forms"/>
  </ds:schemaRefs>
</ds:datastoreItem>
</file>

<file path=customXml/itemProps2.xml><?xml version="1.0" encoding="utf-8"?>
<ds:datastoreItem xmlns:ds="http://schemas.openxmlformats.org/officeDocument/2006/customXml" ds:itemID="{293063D1-6AE2-47BE-B493-D32BA4377F0F}"/>
</file>

<file path=customXml/itemProps3.xml><?xml version="1.0" encoding="utf-8"?>
<ds:datastoreItem xmlns:ds="http://schemas.openxmlformats.org/officeDocument/2006/customXml" ds:itemID="{76ABD6BF-2DF2-414F-9049-03BD34928B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e85c331-3837-4b61-81da-71bde4ec3c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A7E7C112-8D55-4C1D-B821-0F472F4586B1}">
  <ds:schemaRefs>
    <ds:schemaRef ds:uri="http://schemas.openxmlformats.org/package/2006/metadata/core-properties"/>
    <ds:schemaRef ds:uri="http://schemas.microsoft.com/office/2006/documentManagement/types"/>
    <ds:schemaRef ds:uri="http://schemas.microsoft.com/office/infopath/2007/PartnerControls"/>
    <ds:schemaRef ds:uri="8e85c331-3837-4b61-81da-71bde4ec3c03"/>
    <ds:schemaRef ds:uri="http://purl.org/dc/elements/1.1/"/>
    <ds:schemaRef ds:uri="http://schemas.microsoft.com/office/2006/metadata/properties"/>
    <ds:schemaRef ds:uri="http://schemas.microsoft.com/sharepoint/v3"/>
    <ds:schemaRef ds:uri="http://purl.org/dc/term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24221</TotalTime>
  <Words>21963</Words>
  <Application>Microsoft Office PowerPoint</Application>
  <PresentationFormat>Widescreen</PresentationFormat>
  <Paragraphs>1780</Paragraphs>
  <Slides>99</Slides>
  <Notes>98</Notes>
  <HiddenSlides>13</HiddenSlides>
  <MMClips>2</MMClips>
  <ScaleCrop>false</ScaleCrop>
  <HeadingPairs>
    <vt:vector size="8" baseType="variant">
      <vt:variant>
        <vt:lpstr>Fonts Used</vt:lpstr>
      </vt:variant>
      <vt:variant>
        <vt:i4>17</vt:i4>
      </vt:variant>
      <vt:variant>
        <vt:lpstr>Theme</vt:lpstr>
      </vt:variant>
      <vt:variant>
        <vt:i4>5</vt:i4>
      </vt:variant>
      <vt:variant>
        <vt:lpstr>Embedded OLE Servers</vt:lpstr>
      </vt:variant>
      <vt:variant>
        <vt:i4>0</vt:i4>
      </vt:variant>
      <vt:variant>
        <vt:lpstr>Slide Titles</vt:lpstr>
      </vt:variant>
      <vt:variant>
        <vt:i4>99</vt:i4>
      </vt:variant>
    </vt:vector>
  </HeadingPairs>
  <TitlesOfParts>
    <vt:vector size="121" baseType="lpstr">
      <vt:lpstr>-apple-system</vt:lpstr>
      <vt:lpstr>Arial</vt:lpstr>
      <vt:lpstr>Arvo</vt:lpstr>
      <vt:lpstr>Calibri</vt:lpstr>
      <vt:lpstr>Calibri Light</vt:lpstr>
      <vt:lpstr>Century Gothic</vt:lpstr>
      <vt:lpstr>Chalkduster</vt:lpstr>
      <vt:lpstr>Cooper Black</vt:lpstr>
      <vt:lpstr>Georgia</vt:lpstr>
      <vt:lpstr>Noteworthy Light</vt:lpstr>
      <vt:lpstr>Open Sans</vt:lpstr>
      <vt:lpstr>Open Sans ExtraBold</vt:lpstr>
      <vt:lpstr>Open Sans Light</vt:lpstr>
      <vt:lpstr>Proxima Nova</vt:lpstr>
      <vt:lpstr>Segoe UI</vt:lpstr>
      <vt:lpstr>source sans pro</vt:lpstr>
      <vt:lpstr>Wingdings</vt:lpstr>
      <vt:lpstr>2_Custom Design</vt:lpstr>
      <vt:lpstr>1_Office Theme</vt:lpstr>
      <vt:lpstr>2_Office Theme</vt:lpstr>
      <vt:lpstr>Office Theme</vt:lpstr>
      <vt:lpstr>42_Custom Design</vt:lpstr>
      <vt:lpstr>PowerPoint Presentation</vt:lpstr>
      <vt:lpstr>Who is BizLab? Why are we here?</vt:lpstr>
      <vt:lpstr>Activity – Why are you here? </vt:lpstr>
      <vt:lpstr>What you will learn</vt:lpstr>
      <vt:lpstr>PowerPoint Presentation</vt:lpstr>
      <vt:lpstr>Different design approaches</vt:lpstr>
      <vt:lpstr>Desirability, Feasibility and Viability (D,F,V)</vt:lpstr>
      <vt:lpstr>HCD mindsets</vt:lpstr>
      <vt:lpstr>Four voices of design</vt:lpstr>
      <vt:lpstr>HCD as risk mitigation</vt:lpstr>
      <vt:lpstr>Innovation</vt:lpstr>
      <vt:lpstr>The BizLab Human Centred Design Model</vt:lpstr>
      <vt:lpstr>A wide range of similar models</vt:lpstr>
      <vt:lpstr>In reality, it looks like…</vt:lpstr>
      <vt:lpstr>PowerPoint Presentation</vt:lpstr>
      <vt:lpstr>PowerPoint Presentation</vt:lpstr>
      <vt:lpstr>PowerPoint Presentation</vt:lpstr>
      <vt:lpstr>PowerPoint Presentation</vt:lpstr>
      <vt:lpstr>Activity – Pick your challenge</vt:lpstr>
      <vt:lpstr>PowerPoint Presentation</vt:lpstr>
      <vt:lpstr>Activity – Social contract</vt:lpstr>
      <vt:lpstr>PowerPoint Presentation</vt:lpstr>
      <vt:lpstr>PowerPoint Presentation</vt:lpstr>
      <vt:lpstr>Problem identification</vt:lpstr>
      <vt:lpstr>Case study: DOMESTIC TRAVEL PROJECT</vt:lpstr>
      <vt:lpstr>PowerPoint Presentation</vt:lpstr>
      <vt:lpstr>PowerPoint Presentation</vt:lpstr>
      <vt:lpstr>Activity – Check it out (desktop research)</vt:lpstr>
      <vt:lpstr>PowerPoint Presentation</vt:lpstr>
      <vt:lpstr>Actor mapping</vt:lpstr>
      <vt:lpstr>Activity – Actor mapping</vt:lpstr>
      <vt:lpstr>PowerPoint Presentation</vt:lpstr>
      <vt:lpstr>What is a problem statement?</vt:lpstr>
      <vt:lpstr>Writing your problem statement: Who?</vt:lpstr>
      <vt:lpstr>Activity | Draft your problem statement: What? </vt:lpstr>
      <vt:lpstr>Activity | Draft your problem statement: Where? </vt:lpstr>
      <vt:lpstr>Activity | Draft your problem statement: Why? </vt:lpstr>
      <vt:lpstr>Activity | Draft your problem statement: Bring it all together</vt:lpstr>
      <vt:lpstr>Principles of a problem statement</vt:lpstr>
      <vt:lpstr>Share back your draft problem statement</vt:lpstr>
      <vt:lpstr>PowerPoint Presentation</vt:lpstr>
      <vt:lpstr>Activity – Park your hunches and hypotheses</vt:lpstr>
      <vt:lpstr>PowerPoint Presentation</vt:lpstr>
      <vt:lpstr>PowerPoint Presentation</vt:lpstr>
      <vt:lpstr>What happens when you go straight to solutions without understanding your users…</vt:lpstr>
      <vt:lpstr>Empathise</vt:lpstr>
      <vt:lpstr>What empathising looks like</vt:lpstr>
      <vt:lpstr>What empathising looks like</vt:lpstr>
      <vt:lpstr>Why it’s important</vt:lpstr>
      <vt:lpstr>Value of qualitative research</vt:lpstr>
      <vt:lpstr>How does it fit with other methodologies?</vt:lpstr>
      <vt:lpstr>Challenge your bias</vt:lpstr>
      <vt:lpstr>What is a discovery interview?</vt:lpstr>
      <vt:lpstr>PowerPoint Presentation</vt:lpstr>
      <vt:lpstr>Pre-interview questionnaire</vt:lpstr>
      <vt:lpstr>The interview curve of a 60-90min interview</vt:lpstr>
      <vt:lpstr>The interview curve of our 10 minute interview</vt:lpstr>
      <vt:lpstr>Roles</vt:lpstr>
      <vt:lpstr>Interview etiquette for interviewers and observers</vt:lpstr>
      <vt:lpstr>An example interview structure</vt:lpstr>
      <vt:lpstr>Activity – Re-expression</vt:lpstr>
      <vt:lpstr>How to do a great discovery interview</vt:lpstr>
      <vt:lpstr>Storytelling prompt </vt:lpstr>
      <vt:lpstr>How to do a great discovery interview</vt:lpstr>
      <vt:lpstr>PowerPoint Presentation</vt:lpstr>
      <vt:lpstr>PowerPoint Presentation</vt:lpstr>
      <vt:lpstr>How to do a great discovery interview</vt:lpstr>
      <vt:lpstr>Ask naïve questions</vt:lpstr>
      <vt:lpstr>How to do a great discovery interview</vt:lpstr>
      <vt:lpstr>Stay unbiased by digging deeper</vt:lpstr>
      <vt:lpstr>How to do a great discovery interview</vt:lpstr>
      <vt:lpstr>Manage the flow</vt:lpstr>
      <vt:lpstr>How to do a great discovery interview</vt:lpstr>
      <vt:lpstr>Check and validate</vt:lpstr>
      <vt:lpstr>Ask open-ended questions (and avoid leading ones!)</vt:lpstr>
      <vt:lpstr>Create questions for your interview</vt:lpstr>
      <vt:lpstr>What you want to know is not what you would ask</vt:lpstr>
      <vt:lpstr>Create questions for your interview</vt:lpstr>
      <vt:lpstr>Assemble your discussion guide</vt:lpstr>
      <vt:lpstr>Draft questions you want to ask your interviewee about their lived experience?</vt:lpstr>
      <vt:lpstr>What questions do you want to ask your interviewee about their lived experience?</vt:lpstr>
      <vt:lpstr>Assemble your discussion guide</vt:lpstr>
      <vt:lpstr>Seek feedback on your discussion guide</vt:lpstr>
      <vt:lpstr>Refine your discussion guide</vt:lpstr>
      <vt:lpstr>PowerPoint Presentation</vt:lpstr>
      <vt:lpstr>PowerPoint Presentation</vt:lpstr>
      <vt:lpstr>Conducting the interview</vt:lpstr>
      <vt:lpstr>PowerPoint Presentation</vt:lpstr>
      <vt:lpstr>PowerPoint Presentation</vt:lpstr>
      <vt:lpstr>Coding your interviewees</vt:lpstr>
      <vt:lpstr>Activity – Have a go!</vt:lpstr>
      <vt:lpstr>Write up a Capture Sheet for your interviewee</vt:lpstr>
      <vt:lpstr>Activity – Debriefing between interviews</vt:lpstr>
      <vt:lpstr>Activity – Have another go!</vt:lpstr>
      <vt:lpstr>Activity – 2nd debriefing between interviews</vt:lpstr>
      <vt:lpstr>PowerPoint Presentation</vt:lpstr>
      <vt:lpstr>Activity – Team debrief</vt:lpstr>
      <vt:lpstr>Activity – Wrap-up</vt:lpstr>
      <vt:lpstr>PowerPoint Presentation</vt:lpstr>
    </vt:vector>
  </TitlesOfParts>
  <Company>Department of Industry, Innovation and Science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Reeves, Aimee</dc:creator>
  <cp:lastModifiedBy>Heasman, Libby</cp:lastModifiedBy>
  <cp:revision>1066</cp:revision>
  <cp:lastPrinted>2020-03-04T03:02:16Z</cp:lastPrinted>
  <dcterms:created xsi:type="dcterms:W3CDTF">2018-05-07T03:29:04Z</dcterms:created>
  <dcterms:modified xsi:type="dcterms:W3CDTF">2020-03-24T02:20:22Z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0x0101008FE068F4A1C2274A998E0EB695E19D35</vt:lpwstr>
  </property>
  <property fmtid="{D5CDD505-2E9C-101B-9397-08002B2CF9AE}" pid="3" name="DocHub_Year">
    <vt:lpwstr>259;#2018|224abc7b-6f7e-4064-b773-6750976429b5</vt:lpwstr>
  </property>
  <property fmtid="{D5CDD505-2E9C-101B-9397-08002B2CF9AE}" pid="4" name="DocHub_WorkActivity">
    <vt:lpwstr/>
  </property>
  <property fmtid="{D5CDD505-2E9C-101B-9397-08002B2CF9AE}" pid="5" name="DocHub_Keywords">
    <vt:lpwstr/>
  </property>
  <property fmtid="{D5CDD505-2E9C-101B-9397-08002B2CF9AE}" pid="6" name="DocHub_DocumentType">
    <vt:lpwstr>86;#Presentation|ab805e68-7a57-486a-be81-1c5c2b6ed4f5</vt:lpwstr>
  </property>
  <property fmtid="{D5CDD505-2E9C-101B-9397-08002B2CF9AE}" pid="7" name="DocHub_SecurityClassification">
    <vt:lpwstr>3;#UNCLASSIFIED|6106d03b-a1a0-4e30-9d91-d5e9fb4314f9</vt:lpwstr>
  </property>
  <property fmtid="{D5CDD505-2E9C-101B-9397-08002B2CF9AE}" pid="8" name="_dlc_DocIdItemGuid">
    <vt:lpwstr>fbea5e0e-46c6-46fb-bd0d-7b796324a2d8</vt:lpwstr>
  </property>
  <property fmtid="{D5CDD505-2E9C-101B-9397-08002B2CF9AE}" pid="9" name="DocHub_InternalTeamProject">
    <vt:lpwstr>367;#HCD Academy 101|818bd646-5a66-41a2-b5de-5953868427cd</vt:lpwstr>
  </property>
</Properties>
</file>