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57" r:id="rId6"/>
  </p:sldIdLst>
  <p:sldSz cx="6858000" cy="9906000" type="A4"/>
  <p:notesSz cx="6805613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7D58"/>
    <a:srgbClr val="61B1B2"/>
    <a:srgbClr val="C5FFD8"/>
    <a:srgbClr val="D2FEED"/>
    <a:srgbClr val="91FDA3"/>
    <a:srgbClr val="D2FED9"/>
    <a:srgbClr val="FFEBD0"/>
    <a:srgbClr val="FFD9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1E6C5B-CB50-4B26-B589-EF7454C99F83}" v="2" dt="2019-10-28T03:10:25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2436" y="270"/>
      </p:cViewPr>
      <p:guideLst>
        <p:guide orient="horz" pos="2145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sica Burrows" userId="S::jessica.burrows@govteams.gov.au::22c33591-f4eb-484f-9e50-8bb683298b00" providerId="AD" clId="Web-{701E6C5B-CB50-4B26-B589-EF7454C99F83}"/>
    <pc:docChg chg="modSld">
      <pc:chgData name="Jessica Burrows" userId="S::jessica.burrows@govteams.gov.au::22c33591-f4eb-484f-9e50-8bb683298b00" providerId="AD" clId="Web-{701E6C5B-CB50-4B26-B589-EF7454C99F83}" dt="2019-10-28T03:10:25.840" v="1" actId="1076"/>
      <pc:docMkLst>
        <pc:docMk/>
      </pc:docMkLst>
      <pc:sldChg chg="modSp">
        <pc:chgData name="Jessica Burrows" userId="S::jessica.burrows@govteams.gov.au::22c33591-f4eb-484f-9e50-8bb683298b00" providerId="AD" clId="Web-{701E6C5B-CB50-4B26-B589-EF7454C99F83}" dt="2019-10-28T03:10:25.840" v="1" actId="1076"/>
        <pc:sldMkLst>
          <pc:docMk/>
          <pc:sldMk cId="3080797838" sldId="256"/>
        </pc:sldMkLst>
        <pc:grpChg chg="mod">
          <ac:chgData name="Jessica Burrows" userId="S::jessica.burrows@govteams.gov.au::22c33591-f4eb-484f-9e50-8bb683298b00" providerId="AD" clId="Web-{701E6C5B-CB50-4B26-B589-EF7454C99F83}" dt="2019-10-28T03:10:25.840" v="1" actId="1076"/>
          <ac:grpSpMkLst>
            <pc:docMk/>
            <pc:sldMk cId="3080797838" sldId="256"/>
            <ac:grpSpMk id="13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D1D5-8832-4C69-9044-50FD3A0BC008}" type="datetimeFigureOut">
              <a:rPr lang="en-AU" smtClean="0"/>
              <a:t>27/10/2019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B12C-0760-4766-BD23-15720955ED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216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D1D5-8832-4C69-9044-50FD3A0BC008}" type="datetimeFigureOut">
              <a:rPr lang="en-AU" smtClean="0"/>
              <a:t>27/10/2019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B12C-0760-4766-BD23-15720955ED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8911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D1D5-8832-4C69-9044-50FD3A0BC008}" type="datetimeFigureOut">
              <a:rPr lang="en-AU" smtClean="0"/>
              <a:t>27/10/2019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B12C-0760-4766-BD23-15720955ED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8733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D1D5-8832-4C69-9044-50FD3A0BC008}" type="datetimeFigureOut">
              <a:rPr lang="en-AU" smtClean="0"/>
              <a:t>27/10/2019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B12C-0760-4766-BD23-15720955ED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3069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D1D5-8832-4C69-9044-50FD3A0BC008}" type="datetimeFigureOut">
              <a:rPr lang="en-AU" smtClean="0"/>
              <a:t>27/10/2019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B12C-0760-4766-BD23-15720955ED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3675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D1D5-8832-4C69-9044-50FD3A0BC008}" type="datetimeFigureOut">
              <a:rPr lang="en-AU" smtClean="0"/>
              <a:t>27/10/2019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B12C-0760-4766-BD23-15720955ED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9773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D1D5-8832-4C69-9044-50FD3A0BC008}" type="datetimeFigureOut">
              <a:rPr lang="en-AU" smtClean="0"/>
              <a:t>27/10/2019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B12C-0760-4766-BD23-15720955ED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048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D1D5-8832-4C69-9044-50FD3A0BC008}" type="datetimeFigureOut">
              <a:rPr lang="en-AU" smtClean="0"/>
              <a:t>27/10/2019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B12C-0760-4766-BD23-15720955ED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1251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D1D5-8832-4C69-9044-50FD3A0BC008}" type="datetimeFigureOut">
              <a:rPr lang="en-AU" smtClean="0"/>
              <a:t>27/10/2019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B12C-0760-4766-BD23-15720955ED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8101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D1D5-8832-4C69-9044-50FD3A0BC008}" type="datetimeFigureOut">
              <a:rPr lang="en-AU" smtClean="0"/>
              <a:t>27/10/2019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B12C-0760-4766-BD23-15720955ED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7108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9D1D5-8832-4C69-9044-50FD3A0BC008}" type="datetimeFigureOut">
              <a:rPr lang="en-AU" smtClean="0"/>
              <a:t>27/10/2019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FB12C-0760-4766-BD23-15720955ED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8690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9D1D5-8832-4C69-9044-50FD3A0BC008}" type="datetimeFigureOut">
              <a:rPr lang="en-AU" smtClean="0"/>
              <a:t>27/10/2019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FB12C-0760-4766-BD23-15720955ED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0961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ya.org.au/wp-content/uploads/2017/07/FYA_TheNewWorkSmarts_July2017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ed Rectangle 33"/>
          <p:cNvSpPr/>
          <p:nvPr/>
        </p:nvSpPr>
        <p:spPr>
          <a:xfrm>
            <a:off x="183533" y="3325994"/>
            <a:ext cx="6483927" cy="961901"/>
          </a:xfrm>
          <a:prstGeom prst="roundRect">
            <a:avLst/>
          </a:prstGeom>
          <a:solidFill>
            <a:srgbClr val="FFE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AU" sz="1100" i="0" u="none" strike="noStrike" baseline="0" dirty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49"/>
          <a:stretch/>
        </p:blipFill>
        <p:spPr>
          <a:xfrm>
            <a:off x="0" y="0"/>
            <a:ext cx="6858000" cy="224443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83534" y="2271264"/>
            <a:ext cx="6483927" cy="961901"/>
          </a:xfrm>
          <a:prstGeom prst="roundRect">
            <a:avLst/>
          </a:prstGeom>
          <a:solidFill>
            <a:srgbClr val="FFE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1200" b="1" i="0" u="none" strike="noStrike" baseline="0" dirty="0">
                <a:solidFill>
                  <a:srgbClr val="000000"/>
                </a:solidFill>
              </a:rPr>
              <a:t>Work in the future is continually changing. In 2030, Australian workers will spend one-third of their hours at work learning, a 30 per cent increase from today. Continuous learning will be part of our everyday engagement in work. </a:t>
            </a:r>
          </a:p>
          <a:p>
            <a:r>
              <a:rPr lang="en-AU" sz="1200" b="1" i="0" u="none" strike="noStrike" baseline="0" dirty="0">
                <a:solidFill>
                  <a:srgbClr val="000000"/>
                </a:solidFill>
              </a:rPr>
              <a:t>Learning on the job will require us all to constantly respond to new information and new technology when making decisions.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6659" y="4346367"/>
            <a:ext cx="3248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b="1" dirty="0"/>
              <a:t>The APS census shows people have a focus on learning, but have to fit it in limited time: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0" y="4401577"/>
            <a:ext cx="6865003" cy="5504423"/>
            <a:chOff x="0" y="4401577"/>
            <a:chExt cx="6865003" cy="5504423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57" t="27767" b="4664"/>
            <a:stretch/>
          </p:blipFill>
          <p:spPr>
            <a:xfrm>
              <a:off x="3491344" y="4401577"/>
              <a:ext cx="3373659" cy="550442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767" r="49072" b="32532"/>
            <a:stretch/>
          </p:blipFill>
          <p:spPr>
            <a:xfrm>
              <a:off x="0" y="4737057"/>
              <a:ext cx="3496215" cy="323425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586" r="50008" b="5126"/>
            <a:stretch/>
          </p:blipFill>
          <p:spPr>
            <a:xfrm>
              <a:off x="0" y="7971315"/>
              <a:ext cx="3431969" cy="1897080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183534" y="3412847"/>
            <a:ext cx="6359771" cy="802160"/>
            <a:chOff x="415821" y="3368675"/>
            <a:chExt cx="6359771" cy="802160"/>
          </a:xfrm>
        </p:grpSpPr>
        <p:sp>
          <p:nvSpPr>
            <p:cNvPr id="8" name="Up Arrow 7"/>
            <p:cNvSpPr/>
            <p:nvPr/>
          </p:nvSpPr>
          <p:spPr>
            <a:xfrm>
              <a:off x="1424185" y="3443702"/>
              <a:ext cx="425285" cy="541409"/>
            </a:xfrm>
            <a:prstGeom prst="upArrow">
              <a:avLst/>
            </a:prstGeom>
            <a:solidFill>
              <a:srgbClr val="61B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10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5821" y="3368675"/>
              <a:ext cx="8828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100" b="1" dirty="0"/>
                <a:t>In 2030 </a:t>
              </a:r>
              <a:br>
                <a:rPr lang="en-AU" sz="1100" b="1" dirty="0"/>
              </a:br>
              <a:r>
                <a:rPr lang="en-AU" sz="1100" b="1" dirty="0"/>
                <a:t>workers in Australia will spend: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807752" y="3393609"/>
              <a:ext cx="92223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100" b="1" dirty="0"/>
                <a:t>95% more time solving problems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125457" y="3388133"/>
              <a:ext cx="8828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100" b="1" dirty="0"/>
                <a:t>77% more time using science and maths skills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453243" y="3401394"/>
              <a:ext cx="8828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100" b="1" dirty="0"/>
                <a:t>26% less time on managing others</a:t>
              </a:r>
            </a:p>
          </p:txBody>
        </p:sp>
        <p:sp>
          <p:nvSpPr>
            <p:cNvPr id="17" name="Up Arrow 16"/>
            <p:cNvSpPr/>
            <p:nvPr/>
          </p:nvSpPr>
          <p:spPr>
            <a:xfrm>
              <a:off x="2729985" y="3454354"/>
              <a:ext cx="425285" cy="541409"/>
            </a:xfrm>
            <a:prstGeom prst="upArrow">
              <a:avLst/>
            </a:prstGeom>
            <a:solidFill>
              <a:srgbClr val="61B1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100"/>
            </a:p>
          </p:txBody>
        </p:sp>
        <p:sp>
          <p:nvSpPr>
            <p:cNvPr id="18" name="Up Arrow 17"/>
            <p:cNvSpPr/>
            <p:nvPr/>
          </p:nvSpPr>
          <p:spPr>
            <a:xfrm rot="10800000">
              <a:off x="4027958" y="3497975"/>
              <a:ext cx="425285" cy="541409"/>
            </a:xfrm>
            <a:prstGeom prst="upArrow">
              <a:avLst/>
            </a:prstGeom>
            <a:solidFill>
              <a:srgbClr val="EF7D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100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1094419" y="3429368"/>
              <a:ext cx="350360" cy="677488"/>
              <a:chOff x="-2718480" y="4275551"/>
              <a:chExt cx="970608" cy="1876854"/>
            </a:xfrm>
          </p:grpSpPr>
          <p:cxnSp>
            <p:nvCxnSpPr>
              <p:cNvPr id="21" name="Straight Connector 20"/>
              <p:cNvCxnSpPr/>
              <p:nvPr/>
            </p:nvCxnSpPr>
            <p:spPr>
              <a:xfrm>
                <a:off x="-2696378" y="4275551"/>
                <a:ext cx="948506" cy="927828"/>
              </a:xfrm>
              <a:prstGeom prst="line">
                <a:avLst/>
              </a:prstGeom>
              <a:ln w="28575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>
                <a:off x="-2718480" y="5163669"/>
                <a:ext cx="949963" cy="988736"/>
              </a:xfrm>
              <a:prstGeom prst="line">
                <a:avLst/>
              </a:prstGeom>
              <a:ln w="28575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30"/>
            <p:cNvSpPr txBox="1"/>
            <p:nvPr/>
          </p:nvSpPr>
          <p:spPr>
            <a:xfrm>
              <a:off x="5781030" y="3401394"/>
              <a:ext cx="99456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AU" sz="1100" b="1" dirty="0"/>
                <a:t>14% less time coordinating in their organisation</a:t>
              </a:r>
            </a:p>
          </p:txBody>
        </p:sp>
        <p:sp>
          <p:nvSpPr>
            <p:cNvPr id="32" name="Up Arrow 31"/>
            <p:cNvSpPr/>
            <p:nvPr/>
          </p:nvSpPr>
          <p:spPr>
            <a:xfrm rot="10800000">
              <a:off x="5355744" y="3497975"/>
              <a:ext cx="425285" cy="541409"/>
            </a:xfrm>
            <a:prstGeom prst="upArrow">
              <a:avLst/>
            </a:prstGeom>
            <a:solidFill>
              <a:srgbClr val="EF7D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1100"/>
            </a:p>
          </p:txBody>
        </p:sp>
      </p:grpSp>
    </p:spTree>
    <p:extLst>
      <p:ext uri="{BB962C8B-B14F-4D97-AF65-F5344CB8AC3E}">
        <p14:creationId xmlns:p14="http://schemas.microsoft.com/office/powerpoint/2010/main" val="3080797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488" y="605642"/>
            <a:ext cx="5915025" cy="8316638"/>
          </a:xfrm>
        </p:spPr>
        <p:txBody>
          <a:bodyPr/>
          <a:lstStyle/>
          <a:p>
            <a:pPr marL="0" indent="0">
              <a:buNone/>
            </a:pPr>
            <a:r>
              <a:rPr lang="en-AU" sz="1200" b="1" dirty="0"/>
              <a:t>Sources:</a:t>
            </a:r>
          </a:p>
          <a:p>
            <a:r>
              <a:rPr lang="en-AU" sz="1200" dirty="0"/>
              <a:t>2017 APS Employee Census</a:t>
            </a:r>
          </a:p>
          <a:p>
            <a:r>
              <a:rPr lang="en-AU" sz="1200" dirty="0"/>
              <a:t>2017 APS Agency Survey</a:t>
            </a:r>
          </a:p>
          <a:p>
            <a:r>
              <a:rPr lang="en-AU" sz="1200" dirty="0"/>
              <a:t>Future of Young Australians, </a:t>
            </a:r>
            <a:r>
              <a:rPr lang="en-AU" sz="1200" i="1" dirty="0"/>
              <a:t>The New Work Smarts: Thriving in the New Work Order</a:t>
            </a:r>
            <a:r>
              <a:rPr lang="en-AU" sz="1200" dirty="0"/>
              <a:t>, 2017</a:t>
            </a:r>
            <a:br>
              <a:rPr lang="en-AU" sz="1200" dirty="0"/>
            </a:br>
            <a:r>
              <a:rPr lang="en-AU" sz="1200" dirty="0">
                <a:hlinkClick r:id="rId2"/>
              </a:rPr>
              <a:t>https://www.fya.org.au/wp-content/uploads/2017/07/FYA_TheNewWorkSmarts_July2017.pdf</a:t>
            </a:r>
            <a:r>
              <a:rPr lang="en-AU" sz="1200" dirty="0"/>
              <a:t> </a:t>
            </a:r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5520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FE068F4A1C2274A998E0EB695E19D35" ma:contentTypeVersion="2" ma:contentTypeDescription="Create a new document." ma:contentTypeScope="" ma:versionID="1813ff3018130f66435ab81abaa14729">
  <xsd:schema xmlns:xsd="http://www.w3.org/2001/XMLSchema" xmlns:xs="http://www.w3.org/2001/XMLSchema" xmlns:p="http://schemas.microsoft.com/office/2006/metadata/properties" xmlns:ns2="7d86360c-6504-4262-b3ef-ca28b2b4274b" targetNamespace="http://schemas.microsoft.com/office/2006/metadata/properties" ma:root="true" ma:fieldsID="d40c795807c1d881343f09d93d5c8777" ns2:_="">
    <xsd:import namespace="7d86360c-6504-4262-b3ef-ca28b2b427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86360c-6504-4262-b3ef-ca28b2b427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0B0310-1116-482D-9339-08229404319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14F9C99-F454-4429-BD86-E6F3B8A2C0F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8D31D4-BF50-4724-AA8E-CFF98C79A19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</TotalTime>
  <Words>144</Words>
  <Application>Microsoft Office PowerPoint</Application>
  <PresentationFormat>A4 Paper (210x297 mm)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Department of Industry, Innovation and Science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Mattner, Hannah</dc:creator>
  <cp:lastModifiedBy>Mattner, Hannah</cp:lastModifiedBy>
  <cp:revision>15</cp:revision>
  <cp:lastPrinted>2019-02-22T00:05:19Z</cp:lastPrinted>
  <dcterms:created xsi:type="dcterms:W3CDTF">2019-02-21T22:49:08Z</dcterms:created>
  <dcterms:modified xsi:type="dcterms:W3CDTF">2019-10-28T03:10:27Z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0x0101008FE068F4A1C2274A998E0EB695E19D35</vt:lpwstr>
  </property>
  <property fmtid="{D5CDD505-2E9C-101B-9397-08002B2CF9AE}" pid="3" name="DocHub_Year">
    <vt:lpwstr/>
  </property>
  <property fmtid="{D5CDD505-2E9C-101B-9397-08002B2CF9AE}" pid="4" name="DocHub_DocumentType">
    <vt:lpwstr>101;#Guide|a4ca7698-9492-435d-8c80-0e92d5f30f1b</vt:lpwstr>
  </property>
  <property fmtid="{D5CDD505-2E9C-101B-9397-08002B2CF9AE}" pid="5" name="DocHub_SecurityClassification">
    <vt:lpwstr>3;#UNCLASSIFIED|6106d03b-a1a0-4e30-9d91-d5e9fb4314f9</vt:lpwstr>
  </property>
  <property fmtid="{D5CDD505-2E9C-101B-9397-08002B2CF9AE}" pid="6" name="DocHub_Keywords">
    <vt:lpwstr/>
  </property>
  <property fmtid="{D5CDD505-2E9C-101B-9397-08002B2CF9AE}" pid="7" name="DocHub_InternalTeamProject">
    <vt:lpwstr/>
  </property>
  <property fmtid="{D5CDD505-2E9C-101B-9397-08002B2CF9AE}" pid="8" name="DocHub_WorkActivity">
    <vt:lpwstr/>
  </property>
  <property fmtid="{D5CDD505-2E9C-101B-9397-08002B2CF9AE}" pid="9" name="_dlc_DocIdItemGuid">
    <vt:lpwstr>3293d627-4238-4d45-a347-c31781062448</vt:lpwstr>
  </property>
</Properties>
</file>