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5"/>
  </p:sldMasterIdLst>
  <p:sldIdLst>
    <p:sldId id="265" r:id="rId6"/>
    <p:sldId id="256" r:id="rId7"/>
    <p:sldId id="262" r:id="rId8"/>
    <p:sldId id="263" r:id="rId9"/>
    <p:sldId id="264" r:id="rId10"/>
    <p:sldId id="257" r:id="rId11"/>
    <p:sldId id="258" r:id="rId12"/>
    <p:sldId id="259" r:id="rId13"/>
    <p:sldId id="260" r:id="rId14"/>
    <p:sldId id="261" r:id="rId15"/>
  </p:sldIdLst>
  <p:sldSz cx="21383625" cy="30275213"/>
  <p:notesSz cx="6805613" cy="9939338"/>
  <p:defaultTextStyle>
    <a:defPPr>
      <a:defRPr lang="en-US"/>
    </a:defPPr>
    <a:lvl1pPr marL="0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1pPr>
    <a:lvl2pPr marL="1239789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2pPr>
    <a:lvl3pPr marL="2479578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3pPr>
    <a:lvl4pPr marL="3719368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4pPr>
    <a:lvl5pPr marL="4959157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5pPr>
    <a:lvl6pPr marL="6198946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6pPr>
    <a:lvl7pPr marL="7438735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7pPr>
    <a:lvl8pPr marL="8678525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8pPr>
    <a:lvl9pPr marL="9918314" algn="l" defTabSz="2479578" rtl="0" eaLnBrk="1" latinLnBrk="0" hangingPunct="1">
      <a:defRPr sz="488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4670"/>
  </p:normalViewPr>
  <p:slideViewPr>
    <p:cSldViewPr snapToGrid="0" snapToObjects="1">
      <p:cViewPr>
        <p:scale>
          <a:sx n="10" d="100"/>
          <a:sy n="10" d="100"/>
        </p:scale>
        <p:origin x="4062" y="1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14" Type="http://schemas.openxmlformats.org/officeDocument/2006/relationships/slide" Target="slides/slide9.xml"/><Relationship Id="rId9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C2F2C930-D2F1-8349-8AED-728E34F999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54"/>
            <a:ext cx="21383625" cy="30272305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7454" y="7252138"/>
            <a:ext cx="18508716" cy="2144110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rgbClr val="373737"/>
                </a:solidFill>
              </a:defRPr>
            </a:lvl1pPr>
            <a:lvl2pPr marL="1069162" indent="0" algn="ctr">
              <a:buNone/>
              <a:defRPr sz="4677"/>
            </a:lvl2pPr>
            <a:lvl3pPr marL="2138324" indent="0" algn="ctr">
              <a:buNone/>
              <a:defRPr sz="4209"/>
            </a:lvl3pPr>
            <a:lvl4pPr marL="3207487" indent="0" algn="ctr">
              <a:buNone/>
              <a:defRPr sz="3742"/>
            </a:lvl4pPr>
            <a:lvl5pPr marL="4276649" indent="0" algn="ctr">
              <a:buNone/>
              <a:defRPr sz="3742"/>
            </a:lvl5pPr>
            <a:lvl6pPr marL="5345811" indent="0" algn="ctr">
              <a:buNone/>
              <a:defRPr sz="3742"/>
            </a:lvl6pPr>
            <a:lvl7pPr marL="6414973" indent="0" algn="ctr">
              <a:buNone/>
              <a:defRPr sz="3742"/>
            </a:lvl7pPr>
            <a:lvl8pPr marL="7484135" indent="0" algn="ctr">
              <a:buNone/>
              <a:defRPr sz="3742"/>
            </a:lvl8pPr>
            <a:lvl9pPr marL="8553298" indent="0" algn="ctr">
              <a:buNone/>
              <a:defRPr sz="3742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4965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haviour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1678B67-B3F4-5046-9B0B-96FE5F6C82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22" y="0"/>
            <a:ext cx="21372980" cy="30275213"/>
          </a:xfrm>
          <a:prstGeom prst="rect">
            <a:avLst/>
          </a:prstGeom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437454" y="7252138"/>
            <a:ext cx="18508716" cy="2144110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rgbClr val="373737"/>
                </a:solidFill>
              </a:defRPr>
            </a:lvl1pPr>
            <a:lvl2pPr marL="1069162" indent="0" algn="ctr">
              <a:buNone/>
              <a:defRPr sz="4677"/>
            </a:lvl2pPr>
            <a:lvl3pPr marL="2138324" indent="0" algn="ctr">
              <a:buNone/>
              <a:defRPr sz="4209"/>
            </a:lvl3pPr>
            <a:lvl4pPr marL="3207487" indent="0" algn="ctr">
              <a:buNone/>
              <a:defRPr sz="3742"/>
            </a:lvl4pPr>
            <a:lvl5pPr marL="4276649" indent="0" algn="ctr">
              <a:buNone/>
              <a:defRPr sz="3742"/>
            </a:lvl5pPr>
            <a:lvl6pPr marL="5345811" indent="0" algn="ctr">
              <a:buNone/>
              <a:defRPr sz="3742"/>
            </a:lvl6pPr>
            <a:lvl7pPr marL="6414973" indent="0" algn="ctr">
              <a:buNone/>
              <a:defRPr sz="3742"/>
            </a:lvl7pPr>
            <a:lvl8pPr marL="7484135" indent="0" algn="ctr">
              <a:buNone/>
              <a:defRPr sz="3742"/>
            </a:lvl8pPr>
            <a:lvl9pPr marL="8553298" indent="0" algn="ctr">
              <a:buNone/>
              <a:defRPr sz="3742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60291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bann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2F0DFF0-E9A1-6045-A43D-EEBDD95B1C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54"/>
            <a:ext cx="21383625" cy="30272305"/>
          </a:xfrm>
          <a:prstGeom prst="rect">
            <a:avLst/>
          </a:prstGeom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437454" y="7252138"/>
            <a:ext cx="18508716" cy="2144110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rgbClr val="373737"/>
                </a:solidFill>
              </a:defRPr>
            </a:lvl1pPr>
            <a:lvl2pPr marL="1069162" indent="0" algn="ctr">
              <a:buNone/>
              <a:defRPr sz="4677"/>
            </a:lvl2pPr>
            <a:lvl3pPr marL="2138324" indent="0" algn="ctr">
              <a:buNone/>
              <a:defRPr sz="4209"/>
            </a:lvl3pPr>
            <a:lvl4pPr marL="3207487" indent="0" algn="ctr">
              <a:buNone/>
              <a:defRPr sz="3742"/>
            </a:lvl4pPr>
            <a:lvl5pPr marL="4276649" indent="0" algn="ctr">
              <a:buNone/>
              <a:defRPr sz="3742"/>
            </a:lvl5pPr>
            <a:lvl6pPr marL="5345811" indent="0" algn="ctr">
              <a:buNone/>
              <a:defRPr sz="3742"/>
            </a:lvl6pPr>
            <a:lvl7pPr marL="6414973" indent="0" algn="ctr">
              <a:buNone/>
              <a:defRPr sz="3742"/>
            </a:lvl7pPr>
            <a:lvl8pPr marL="7484135" indent="0" algn="ctr">
              <a:buNone/>
              <a:defRPr sz="3742"/>
            </a:lvl8pPr>
            <a:lvl9pPr marL="8553298" indent="0" algn="ctr">
              <a:buNone/>
              <a:defRPr sz="3742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003675" y="4667031"/>
            <a:ext cx="13369925" cy="14192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0" b="1" baseline="0">
                <a:solidFill>
                  <a:schemeClr val="bg1"/>
                </a:solidFill>
                <a:latin typeface="Tw Cen MT" panose="020B0602020104020603" pitchFamily="34" charset="0"/>
              </a:defRPr>
            </a:lvl1pPr>
          </a:lstStyle>
          <a:p>
            <a:pPr lvl="0"/>
            <a:r>
              <a:rPr lang="en-AU" dirty="0" smtClean="0"/>
              <a:t>INSERT YOUR HEADING HERE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71943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704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2138324" rtl="0" eaLnBrk="1" latinLnBrk="0" hangingPunct="1">
        <a:lnSpc>
          <a:spcPct val="90000"/>
        </a:lnSpc>
        <a:spcBef>
          <a:spcPct val="0"/>
        </a:spcBef>
        <a:buNone/>
        <a:defRPr sz="102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4581" indent="-534581" algn="l" defTabSz="2138324" rtl="0" eaLnBrk="1" latinLnBrk="0" hangingPunct="1">
        <a:lnSpc>
          <a:spcPct val="90000"/>
        </a:lnSpc>
        <a:spcBef>
          <a:spcPts val="2339"/>
        </a:spcBef>
        <a:buFont typeface="Arial" panose="020B0604020202020204" pitchFamily="34" charset="0"/>
        <a:buChar char="•"/>
        <a:defRPr sz="6548" kern="1200">
          <a:solidFill>
            <a:schemeClr val="tx1"/>
          </a:solidFill>
          <a:latin typeface="+mn-lt"/>
          <a:ea typeface="+mn-ea"/>
          <a:cs typeface="+mn-cs"/>
        </a:defRPr>
      </a:lvl1pPr>
      <a:lvl2pPr marL="1603743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5612" kern="1200">
          <a:solidFill>
            <a:schemeClr val="tx1"/>
          </a:solidFill>
          <a:latin typeface="+mn-lt"/>
          <a:ea typeface="+mn-ea"/>
          <a:cs typeface="+mn-cs"/>
        </a:defRPr>
      </a:lvl2pPr>
      <a:lvl3pPr marL="2672906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677" kern="1200">
          <a:solidFill>
            <a:schemeClr val="tx1"/>
          </a:solidFill>
          <a:latin typeface="+mn-lt"/>
          <a:ea typeface="+mn-ea"/>
          <a:cs typeface="+mn-cs"/>
        </a:defRPr>
      </a:lvl3pPr>
      <a:lvl4pPr marL="3742068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811230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880392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949554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8018717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9087879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2pPr>
      <a:lvl3pPr marL="2138324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3pPr>
      <a:lvl4pPr marL="3207487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276649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345811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414973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7484135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8553298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3" Type="http://schemas.openxmlformats.org/officeDocument/2006/relationships/image" Target="../media/image39.emf"/><Relationship Id="rId7" Type="http://schemas.openxmlformats.org/officeDocument/2006/relationships/image" Target="../media/image43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emf"/><Relationship Id="rId5" Type="http://schemas.openxmlformats.org/officeDocument/2006/relationships/image" Target="../media/image41.emf"/><Relationship Id="rId10" Type="http://schemas.openxmlformats.org/officeDocument/2006/relationships/image" Target="../media/image46.emf"/><Relationship Id="rId4" Type="http://schemas.openxmlformats.org/officeDocument/2006/relationships/image" Target="../media/image40.emf"/><Relationship Id="rId9" Type="http://schemas.openxmlformats.org/officeDocument/2006/relationships/image" Target="../media/image4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10" Type="http://schemas.openxmlformats.org/officeDocument/2006/relationships/image" Target="../media/image17.emf"/><Relationship Id="rId4" Type="http://schemas.openxmlformats.org/officeDocument/2006/relationships/image" Target="../media/image11.emf"/><Relationship Id="rId9" Type="http://schemas.openxmlformats.org/officeDocument/2006/relationships/image" Target="../media/image1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image" Target="../media/image22.emf"/><Relationship Id="rId7" Type="http://schemas.openxmlformats.org/officeDocument/2006/relationships/image" Target="../media/image25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emf"/><Relationship Id="rId5" Type="http://schemas.openxmlformats.org/officeDocument/2006/relationships/image" Target="../media/image24.emf"/><Relationship Id="rId10" Type="http://schemas.openxmlformats.org/officeDocument/2006/relationships/image" Target="../media/image28.emf"/><Relationship Id="rId4" Type="http://schemas.openxmlformats.org/officeDocument/2006/relationships/image" Target="../media/image23.emf"/><Relationship Id="rId9" Type="http://schemas.openxmlformats.org/officeDocument/2006/relationships/image" Target="../media/image27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image" Target="../media/image30.emf"/><Relationship Id="rId7" Type="http://schemas.openxmlformats.org/officeDocument/2006/relationships/image" Target="../media/image34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emf"/><Relationship Id="rId5" Type="http://schemas.openxmlformats.org/officeDocument/2006/relationships/image" Target="../media/image32.emf"/><Relationship Id="rId10" Type="http://schemas.openxmlformats.org/officeDocument/2006/relationships/image" Target="../media/image37.emf"/><Relationship Id="rId4" Type="http://schemas.openxmlformats.org/officeDocument/2006/relationships/image" Target="../media/image31.emf"/><Relationship Id="rId9" Type="http://schemas.openxmlformats.org/officeDocument/2006/relationships/image" Target="../media/image3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21383625" cy="3074687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AU" sz="16600" dirty="0" smtClean="0"/>
              <a:t>Confirm that agenda times match Runsheet before printing/reusing</a:t>
            </a:r>
          </a:p>
          <a:p>
            <a:endParaRPr lang="en-AU" sz="16600" dirty="0"/>
          </a:p>
          <a:p>
            <a:endParaRPr lang="en-AU" sz="16600" dirty="0" smtClean="0"/>
          </a:p>
          <a:p>
            <a:endParaRPr lang="en-AU" sz="16600" dirty="0"/>
          </a:p>
          <a:p>
            <a:endParaRPr lang="en-AU" sz="16600" dirty="0" smtClean="0"/>
          </a:p>
          <a:p>
            <a:endParaRPr lang="en-AU" sz="16600" dirty="0"/>
          </a:p>
          <a:p>
            <a:endParaRPr lang="en-AU" sz="16600" dirty="0" smtClean="0"/>
          </a:p>
          <a:p>
            <a:endParaRPr lang="en-AU" sz="16600" dirty="0"/>
          </a:p>
          <a:p>
            <a:endParaRPr lang="en-AU" sz="16600" dirty="0" smtClean="0"/>
          </a:p>
          <a:p>
            <a:endParaRPr lang="en-AU" sz="16600" dirty="0"/>
          </a:p>
        </p:txBody>
      </p:sp>
    </p:spTree>
    <p:extLst>
      <p:ext uri="{BB962C8B-B14F-4D97-AF65-F5344CB8AC3E}">
        <p14:creationId xmlns:p14="http://schemas.microsoft.com/office/powerpoint/2010/main" val="1646322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03675" y="4732345"/>
            <a:ext cx="13369925" cy="1419225"/>
          </a:xfrm>
        </p:spPr>
        <p:txBody>
          <a:bodyPr/>
          <a:lstStyle/>
          <a:p>
            <a:r>
              <a:rPr lang="en-AU" sz="8800" dirty="0" smtClean="0"/>
              <a:t>PROTOTYPE BEHAVIOURS</a:t>
            </a:r>
            <a:endParaRPr lang="en-AU" sz="8800" dirty="0"/>
          </a:p>
        </p:txBody>
      </p:sp>
      <p:sp>
        <p:nvSpPr>
          <p:cNvPr id="12" name="Subtitle 1">
            <a:extLst>
              <a:ext uri="{FF2B5EF4-FFF2-40B4-BE49-F238E27FC236}">
                <a16:creationId xmlns="" xmlns:a16="http://schemas.microsoft.com/office/drawing/2014/main" id="{454FFA0D-19B9-9E48-BD1A-CA6F5FB0C15E}"/>
              </a:ext>
            </a:extLst>
          </p:cNvPr>
          <p:cNvSpPr txBox="1">
            <a:spLocks/>
          </p:cNvSpPr>
          <p:nvPr/>
        </p:nvSpPr>
        <p:spPr>
          <a:xfrm>
            <a:off x="2485520" y="12906920"/>
            <a:ext cx="3503203" cy="894383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Fail fast</a:t>
            </a:r>
          </a:p>
        </p:txBody>
      </p:sp>
      <p:sp>
        <p:nvSpPr>
          <p:cNvPr id="13" name="Subtitle 1">
            <a:extLst>
              <a:ext uri="{FF2B5EF4-FFF2-40B4-BE49-F238E27FC236}">
                <a16:creationId xmlns="" xmlns:a16="http://schemas.microsoft.com/office/drawing/2014/main" id="{DA8FC12F-75D9-A84D-90CD-61AEED733AFC}"/>
              </a:ext>
            </a:extLst>
          </p:cNvPr>
          <p:cNvSpPr txBox="1">
            <a:spLocks/>
          </p:cNvSpPr>
          <p:nvPr/>
        </p:nvSpPr>
        <p:spPr>
          <a:xfrm>
            <a:off x="2097229" y="20310551"/>
            <a:ext cx="8653112" cy="967155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Prototype with a friend</a:t>
            </a:r>
          </a:p>
        </p:txBody>
      </p:sp>
      <p:sp>
        <p:nvSpPr>
          <p:cNvPr id="14" name="Subtitle 1">
            <a:extLst>
              <a:ext uri="{FF2B5EF4-FFF2-40B4-BE49-F238E27FC236}">
                <a16:creationId xmlns="" xmlns:a16="http://schemas.microsoft.com/office/drawing/2014/main" id="{45B0F074-6688-E64C-BFE5-FC5F6D4EA523}"/>
              </a:ext>
            </a:extLst>
          </p:cNvPr>
          <p:cNvSpPr txBox="1">
            <a:spLocks/>
          </p:cNvSpPr>
          <p:nvPr/>
        </p:nvSpPr>
        <p:spPr>
          <a:xfrm>
            <a:off x="14457415" y="20310551"/>
            <a:ext cx="5924756" cy="1089946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Time-box it</a:t>
            </a:r>
          </a:p>
        </p:txBody>
      </p:sp>
      <p:sp>
        <p:nvSpPr>
          <p:cNvPr id="15" name="Subtitle 1">
            <a:extLst>
              <a:ext uri="{FF2B5EF4-FFF2-40B4-BE49-F238E27FC236}">
                <a16:creationId xmlns="" xmlns:a16="http://schemas.microsoft.com/office/drawing/2014/main" id="{EFEE83E4-54A0-684D-AB12-988E69DF352B}"/>
              </a:ext>
            </a:extLst>
          </p:cNvPr>
          <p:cNvSpPr txBox="1">
            <a:spLocks/>
          </p:cNvSpPr>
          <p:nvPr/>
        </p:nvSpPr>
        <p:spPr>
          <a:xfrm>
            <a:off x="16124315" y="12906920"/>
            <a:ext cx="4093737" cy="1196817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Start lo-fi</a:t>
            </a:r>
          </a:p>
        </p:txBody>
      </p:sp>
      <p:sp>
        <p:nvSpPr>
          <p:cNvPr id="16" name="Subtitle 1">
            <a:extLst>
              <a:ext uri="{FF2B5EF4-FFF2-40B4-BE49-F238E27FC236}">
                <a16:creationId xmlns="" xmlns:a16="http://schemas.microsoft.com/office/drawing/2014/main" id="{1FDB0D20-C4E8-1C42-BE32-0D4048789B89}"/>
              </a:ext>
            </a:extLst>
          </p:cNvPr>
          <p:cNvSpPr txBox="1">
            <a:spLocks/>
          </p:cNvSpPr>
          <p:nvPr/>
        </p:nvSpPr>
        <p:spPr>
          <a:xfrm>
            <a:off x="2097229" y="28259152"/>
            <a:ext cx="7308693" cy="1213754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Test, test and re-test</a:t>
            </a:r>
          </a:p>
        </p:txBody>
      </p:sp>
      <p:sp>
        <p:nvSpPr>
          <p:cNvPr id="17" name="Subtitle 1">
            <a:extLst>
              <a:ext uri="{FF2B5EF4-FFF2-40B4-BE49-F238E27FC236}">
                <a16:creationId xmlns="" xmlns:a16="http://schemas.microsoft.com/office/drawing/2014/main" id="{ACDE492D-1789-6B45-B3FA-F45C1A025CBD}"/>
              </a:ext>
            </a:extLst>
          </p:cNvPr>
          <p:cNvSpPr txBox="1">
            <a:spLocks/>
          </p:cNvSpPr>
          <p:nvPr/>
        </p:nvSpPr>
        <p:spPr>
          <a:xfrm>
            <a:off x="8533344" y="12906920"/>
            <a:ext cx="4792350" cy="1196817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Get crafty</a:t>
            </a:r>
          </a:p>
        </p:txBody>
      </p:sp>
      <p:sp>
        <p:nvSpPr>
          <p:cNvPr id="18" name="Subtitle 1">
            <a:extLst>
              <a:ext uri="{FF2B5EF4-FFF2-40B4-BE49-F238E27FC236}">
                <a16:creationId xmlns="" xmlns:a16="http://schemas.microsoft.com/office/drawing/2014/main" id="{C6408ED2-3B29-5D48-8AEC-66EB3AB94744}"/>
              </a:ext>
            </a:extLst>
          </p:cNvPr>
          <p:cNvSpPr txBox="1">
            <a:spLocks/>
          </p:cNvSpPr>
          <p:nvPr/>
        </p:nvSpPr>
        <p:spPr>
          <a:xfrm>
            <a:off x="12114933" y="28259152"/>
            <a:ext cx="8056563" cy="935560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Make first, talk later</a:t>
            </a:r>
          </a:p>
        </p:txBody>
      </p:sp>
      <p:sp>
        <p:nvSpPr>
          <p:cNvPr id="19" name="Subtitle 1">
            <a:extLst>
              <a:ext uri="{FF2B5EF4-FFF2-40B4-BE49-F238E27FC236}">
                <a16:creationId xmlns="" xmlns:a16="http://schemas.microsoft.com/office/drawing/2014/main" id="{5A38745B-D3B7-4741-8020-5D8D013FA73F}"/>
              </a:ext>
            </a:extLst>
          </p:cNvPr>
          <p:cNvSpPr txBox="1">
            <a:spLocks/>
          </p:cNvSpPr>
          <p:nvPr/>
        </p:nvSpPr>
        <p:spPr>
          <a:xfrm>
            <a:off x="2125090" y="21277706"/>
            <a:ext cx="8597391" cy="1117784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4600" b="1" dirty="0"/>
              <a:t>(solo first, then combine ideas)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FD8CE4DB-3767-6B41-9D01-A0A8E9637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33924" y="7062565"/>
            <a:ext cx="4090876" cy="541134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0EBD024D-9265-B442-8BB4-02C50A3F34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1049" y="6859365"/>
            <a:ext cx="7286375" cy="561454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E75967C7-D661-534C-AA8D-52915C7D43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3378" y="14394217"/>
            <a:ext cx="5214674" cy="56496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A0E3C737-D320-BE49-A561-392C4D63F5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740785" y="6859366"/>
            <a:ext cx="5413825" cy="567778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3AD17892-A4DD-434C-8EEC-5B514B4DA9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8212" y="14370446"/>
            <a:ext cx="11100222" cy="565496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1F9B1961-CA3C-084C-9412-CC6E7BCB77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288449" y="21974131"/>
            <a:ext cx="4320377" cy="553894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DD67532D-3130-1848-8024-BA45A2C8DF5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9540" y="6801708"/>
            <a:ext cx="6280236" cy="609040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="" xmlns:a16="http://schemas.microsoft.com/office/drawing/2014/main" id="{DC598960-3305-804F-9F37-EFF724DF2F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752452" y="22519426"/>
            <a:ext cx="4571391" cy="559695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="" xmlns:a16="http://schemas.microsoft.com/office/drawing/2014/main" id="{CB501AA3-FB5E-A04E-9E2F-84238518EAA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64978" y="22662199"/>
            <a:ext cx="5881344" cy="546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19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208854" y="9633857"/>
            <a:ext cx="18508716" cy="19059384"/>
          </a:xfrm>
        </p:spPr>
        <p:txBody>
          <a:bodyPr/>
          <a:lstStyle/>
          <a:p>
            <a:pPr lvl="1"/>
            <a:r>
              <a:rPr lang="en-AU" sz="8000" b="1" dirty="0">
                <a:solidFill>
                  <a:srgbClr val="373737"/>
                </a:solidFill>
              </a:rPr>
              <a:t>9:00 Welcome</a:t>
            </a:r>
          </a:p>
          <a:p>
            <a:pPr lvl="1"/>
            <a:r>
              <a:rPr lang="en-AU" sz="8000" dirty="0">
                <a:solidFill>
                  <a:srgbClr val="373737"/>
                </a:solidFill>
              </a:rPr>
              <a:t>HCD introduction </a:t>
            </a:r>
            <a:endParaRPr lang="en-AU" sz="8000" dirty="0" smtClean="0">
              <a:solidFill>
                <a:srgbClr val="373737"/>
              </a:solidFill>
            </a:endParaRPr>
          </a:p>
          <a:p>
            <a:pPr lvl="1"/>
            <a:endParaRPr lang="en-AU" sz="8000" dirty="0">
              <a:solidFill>
                <a:srgbClr val="373737"/>
              </a:solidFill>
            </a:endParaRPr>
          </a:p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10:20 </a:t>
            </a:r>
            <a:r>
              <a:rPr lang="en-AU" sz="8000" b="1" dirty="0">
                <a:solidFill>
                  <a:srgbClr val="373737"/>
                </a:solidFill>
              </a:rPr>
              <a:t>Morning </a:t>
            </a:r>
            <a:r>
              <a:rPr lang="en-AU" sz="8000" b="1" dirty="0" smtClean="0">
                <a:solidFill>
                  <a:srgbClr val="373737"/>
                </a:solidFill>
              </a:rPr>
              <a:t>tea</a:t>
            </a:r>
          </a:p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 </a:t>
            </a:r>
            <a:r>
              <a:rPr lang="en-AU" sz="8000" dirty="0" smtClean="0">
                <a:solidFill>
                  <a:srgbClr val="373737"/>
                </a:solidFill>
              </a:rPr>
              <a:t>Problem identification</a:t>
            </a:r>
          </a:p>
          <a:p>
            <a:pPr lvl="1"/>
            <a:r>
              <a:rPr lang="en-AU" sz="8000" dirty="0">
                <a:solidFill>
                  <a:srgbClr val="373737"/>
                </a:solidFill>
              </a:rPr>
              <a:t>  </a:t>
            </a:r>
          </a:p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12:40 </a:t>
            </a:r>
            <a:r>
              <a:rPr lang="en-AU" sz="8000" b="1" dirty="0">
                <a:solidFill>
                  <a:srgbClr val="373737"/>
                </a:solidFill>
              </a:rPr>
              <a:t>Lunch </a:t>
            </a:r>
          </a:p>
          <a:p>
            <a:pPr lvl="1"/>
            <a:r>
              <a:rPr lang="en-AU" sz="8000" dirty="0">
                <a:solidFill>
                  <a:srgbClr val="373737"/>
                </a:solidFill>
              </a:rPr>
              <a:t>Empathise: Preparing for interviews</a:t>
            </a:r>
          </a:p>
          <a:p>
            <a:pPr lvl="1"/>
            <a:endParaRPr lang="en-AU" sz="8000" dirty="0" smtClean="0">
              <a:solidFill>
                <a:srgbClr val="373737"/>
              </a:solidFill>
            </a:endParaRPr>
          </a:p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3:05 </a:t>
            </a:r>
            <a:r>
              <a:rPr lang="en-AU" sz="8000" b="1" dirty="0">
                <a:solidFill>
                  <a:srgbClr val="373737"/>
                </a:solidFill>
              </a:rPr>
              <a:t>Afternoon tea </a:t>
            </a:r>
          </a:p>
          <a:p>
            <a:pPr lvl="1"/>
            <a:r>
              <a:rPr lang="en-AU" sz="8000" dirty="0">
                <a:solidFill>
                  <a:srgbClr val="373737"/>
                </a:solidFill>
              </a:rPr>
              <a:t>Empathise: Run interviews </a:t>
            </a:r>
          </a:p>
          <a:p>
            <a:pPr lvl="1"/>
            <a:endParaRPr lang="en-AU" sz="8000" dirty="0" smtClean="0">
              <a:solidFill>
                <a:srgbClr val="373737"/>
              </a:solidFill>
            </a:endParaRPr>
          </a:p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5:00 Close</a:t>
            </a:r>
            <a:endParaRPr lang="en-AU" sz="8000" b="1" dirty="0">
              <a:solidFill>
                <a:srgbClr val="373737"/>
              </a:solidFill>
            </a:endParaRPr>
          </a:p>
        </p:txBody>
      </p:sp>
      <p:sp>
        <p:nvSpPr>
          <p:cNvPr id="3" name="Subtitle 1"/>
          <p:cNvSpPr txBox="1">
            <a:spLocks/>
          </p:cNvSpPr>
          <p:nvPr/>
        </p:nvSpPr>
        <p:spPr>
          <a:xfrm>
            <a:off x="15382054" y="27577455"/>
            <a:ext cx="5674546" cy="1262743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Day 1</a:t>
            </a:r>
            <a:endParaRPr lang="en-AU" sz="8000" b="1" dirty="0">
              <a:solidFill>
                <a:srgbClr val="3737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868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208854" y="9633857"/>
            <a:ext cx="18508716" cy="19059384"/>
          </a:xfrm>
        </p:spPr>
        <p:txBody>
          <a:bodyPr/>
          <a:lstStyle/>
          <a:p>
            <a:pPr lvl="1"/>
            <a:r>
              <a:rPr lang="en-AU" sz="8000" b="1" dirty="0">
                <a:solidFill>
                  <a:srgbClr val="373737"/>
                </a:solidFill>
              </a:rPr>
              <a:t>9:00 Welcome</a:t>
            </a:r>
          </a:p>
          <a:p>
            <a:pPr lvl="1"/>
            <a:r>
              <a:rPr lang="en-AU" sz="8000" dirty="0" smtClean="0">
                <a:solidFill>
                  <a:srgbClr val="373737"/>
                </a:solidFill>
              </a:rPr>
              <a:t>Data synthesis: Themes &amp; Insights</a:t>
            </a:r>
          </a:p>
          <a:p>
            <a:pPr lvl="1"/>
            <a:endParaRPr lang="en-AU" sz="8000" dirty="0">
              <a:solidFill>
                <a:srgbClr val="373737"/>
              </a:solidFill>
            </a:endParaRPr>
          </a:p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10:25 </a:t>
            </a:r>
            <a:r>
              <a:rPr lang="en-AU" sz="8000" b="1" dirty="0">
                <a:solidFill>
                  <a:srgbClr val="373737"/>
                </a:solidFill>
              </a:rPr>
              <a:t>Morning </a:t>
            </a:r>
            <a:r>
              <a:rPr lang="en-AU" sz="8000" b="1" dirty="0" smtClean="0">
                <a:solidFill>
                  <a:srgbClr val="373737"/>
                </a:solidFill>
              </a:rPr>
              <a:t>tea</a:t>
            </a:r>
          </a:p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 </a:t>
            </a:r>
            <a:r>
              <a:rPr lang="en-AU" sz="8000" dirty="0" smtClean="0">
                <a:solidFill>
                  <a:srgbClr val="373737"/>
                </a:solidFill>
              </a:rPr>
              <a:t>Personas &amp; Platforms</a:t>
            </a:r>
          </a:p>
          <a:p>
            <a:pPr lvl="1"/>
            <a:r>
              <a:rPr lang="en-AU" sz="8000" dirty="0">
                <a:solidFill>
                  <a:srgbClr val="373737"/>
                </a:solidFill>
              </a:rPr>
              <a:t>  </a:t>
            </a:r>
          </a:p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13:00 </a:t>
            </a:r>
            <a:r>
              <a:rPr lang="en-AU" sz="8000" b="1" dirty="0">
                <a:solidFill>
                  <a:srgbClr val="373737"/>
                </a:solidFill>
              </a:rPr>
              <a:t>Lunch </a:t>
            </a:r>
          </a:p>
          <a:p>
            <a:pPr lvl="1"/>
            <a:r>
              <a:rPr lang="en-AU" sz="8000" dirty="0" smtClean="0">
                <a:solidFill>
                  <a:srgbClr val="373737"/>
                </a:solidFill>
              </a:rPr>
              <a:t>Ideation</a:t>
            </a:r>
            <a:endParaRPr lang="en-AU" sz="8000" dirty="0">
              <a:solidFill>
                <a:srgbClr val="373737"/>
              </a:solidFill>
            </a:endParaRPr>
          </a:p>
          <a:p>
            <a:pPr lvl="1"/>
            <a:endParaRPr lang="en-AU" sz="8000" dirty="0" smtClean="0">
              <a:solidFill>
                <a:srgbClr val="373737"/>
              </a:solidFill>
            </a:endParaRPr>
          </a:p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15:40 </a:t>
            </a:r>
            <a:r>
              <a:rPr lang="en-AU" sz="8000" b="1" dirty="0">
                <a:solidFill>
                  <a:srgbClr val="373737"/>
                </a:solidFill>
              </a:rPr>
              <a:t>Afternoon tea </a:t>
            </a:r>
          </a:p>
          <a:p>
            <a:pPr lvl="1"/>
            <a:r>
              <a:rPr lang="en-AU" sz="8000" dirty="0" smtClean="0">
                <a:solidFill>
                  <a:srgbClr val="373737"/>
                </a:solidFill>
              </a:rPr>
              <a:t>Idea refinement</a:t>
            </a:r>
            <a:endParaRPr lang="en-AU" sz="8000" dirty="0">
              <a:solidFill>
                <a:srgbClr val="373737"/>
              </a:solidFill>
            </a:endParaRPr>
          </a:p>
          <a:p>
            <a:pPr lvl="1"/>
            <a:endParaRPr lang="en-AU" sz="8000" dirty="0" smtClean="0">
              <a:solidFill>
                <a:srgbClr val="373737"/>
              </a:solidFill>
            </a:endParaRPr>
          </a:p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5:00 Close</a:t>
            </a:r>
            <a:endParaRPr lang="en-AU" sz="8000" b="1" dirty="0">
              <a:solidFill>
                <a:srgbClr val="373737"/>
              </a:solidFill>
            </a:endParaRPr>
          </a:p>
        </p:txBody>
      </p:sp>
      <p:sp>
        <p:nvSpPr>
          <p:cNvPr id="3" name="Subtitle 1"/>
          <p:cNvSpPr txBox="1">
            <a:spLocks/>
          </p:cNvSpPr>
          <p:nvPr/>
        </p:nvSpPr>
        <p:spPr>
          <a:xfrm>
            <a:off x="15382054" y="27577455"/>
            <a:ext cx="5674546" cy="1262743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Day 2</a:t>
            </a:r>
            <a:endParaRPr lang="en-AU" sz="8000" b="1" dirty="0">
              <a:solidFill>
                <a:srgbClr val="3737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13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208854" y="9633857"/>
            <a:ext cx="18508716" cy="19059384"/>
          </a:xfrm>
        </p:spPr>
        <p:txBody>
          <a:bodyPr/>
          <a:lstStyle/>
          <a:p>
            <a:pPr lvl="1"/>
            <a:r>
              <a:rPr lang="en-AU" sz="8000" b="1" dirty="0">
                <a:solidFill>
                  <a:srgbClr val="373737"/>
                </a:solidFill>
              </a:rPr>
              <a:t>9:00 Welcome</a:t>
            </a:r>
          </a:p>
          <a:p>
            <a:pPr lvl="1"/>
            <a:r>
              <a:rPr lang="en-AU" sz="8000" dirty="0" smtClean="0">
                <a:solidFill>
                  <a:srgbClr val="373737"/>
                </a:solidFill>
              </a:rPr>
              <a:t>Prototype development</a:t>
            </a:r>
          </a:p>
          <a:p>
            <a:pPr lvl="1"/>
            <a:endParaRPr lang="en-AU" sz="8000" dirty="0">
              <a:solidFill>
                <a:srgbClr val="373737"/>
              </a:solidFill>
            </a:endParaRPr>
          </a:p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10:15 </a:t>
            </a:r>
            <a:r>
              <a:rPr lang="en-AU" sz="8000" b="1" dirty="0">
                <a:solidFill>
                  <a:srgbClr val="373737"/>
                </a:solidFill>
              </a:rPr>
              <a:t>Morning </a:t>
            </a:r>
            <a:r>
              <a:rPr lang="en-AU" sz="8000" b="1" dirty="0" smtClean="0">
                <a:solidFill>
                  <a:srgbClr val="373737"/>
                </a:solidFill>
              </a:rPr>
              <a:t>tea</a:t>
            </a:r>
          </a:p>
          <a:p>
            <a:pPr lvl="1"/>
            <a:r>
              <a:rPr lang="en-AU" sz="8000" dirty="0" smtClean="0">
                <a:solidFill>
                  <a:srgbClr val="373737"/>
                </a:solidFill>
              </a:rPr>
              <a:t>Interviews: prototype testing</a:t>
            </a:r>
          </a:p>
          <a:p>
            <a:pPr lvl="1"/>
            <a:r>
              <a:rPr lang="en-AU" sz="8000" dirty="0">
                <a:solidFill>
                  <a:srgbClr val="373737"/>
                </a:solidFill>
              </a:rPr>
              <a:t>  </a:t>
            </a:r>
          </a:p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12:25 </a:t>
            </a:r>
            <a:r>
              <a:rPr lang="en-AU" sz="8000" b="1" dirty="0">
                <a:solidFill>
                  <a:srgbClr val="373737"/>
                </a:solidFill>
              </a:rPr>
              <a:t>Lunch </a:t>
            </a:r>
          </a:p>
          <a:p>
            <a:pPr lvl="1"/>
            <a:r>
              <a:rPr lang="en-AU" sz="8000" dirty="0" smtClean="0">
                <a:solidFill>
                  <a:srgbClr val="373737"/>
                </a:solidFill>
              </a:rPr>
              <a:t>Delivery phase </a:t>
            </a:r>
            <a:endParaRPr lang="en-AU" sz="8000" dirty="0">
              <a:solidFill>
                <a:srgbClr val="373737"/>
              </a:solidFill>
            </a:endParaRPr>
          </a:p>
          <a:p>
            <a:pPr lvl="1"/>
            <a:endParaRPr lang="en-AU" sz="8000" dirty="0" smtClean="0">
              <a:solidFill>
                <a:srgbClr val="373737"/>
              </a:solidFill>
            </a:endParaRPr>
          </a:p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15:05 </a:t>
            </a:r>
            <a:r>
              <a:rPr lang="en-AU" sz="8000" b="1" dirty="0">
                <a:solidFill>
                  <a:srgbClr val="373737"/>
                </a:solidFill>
              </a:rPr>
              <a:t>Afternoon tea </a:t>
            </a:r>
          </a:p>
          <a:p>
            <a:pPr lvl="1"/>
            <a:r>
              <a:rPr lang="en-AU" sz="8000" dirty="0" smtClean="0">
                <a:solidFill>
                  <a:srgbClr val="373737"/>
                </a:solidFill>
              </a:rPr>
              <a:t>Showcase</a:t>
            </a:r>
            <a:endParaRPr lang="en-AU" sz="8000" dirty="0">
              <a:solidFill>
                <a:srgbClr val="373737"/>
              </a:solidFill>
            </a:endParaRPr>
          </a:p>
          <a:p>
            <a:pPr lvl="1"/>
            <a:endParaRPr lang="en-AU" sz="8000" dirty="0" smtClean="0">
              <a:solidFill>
                <a:srgbClr val="373737"/>
              </a:solidFill>
            </a:endParaRPr>
          </a:p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5:00 Close</a:t>
            </a:r>
            <a:endParaRPr lang="en-AU" sz="8000" b="1" dirty="0">
              <a:solidFill>
                <a:srgbClr val="373737"/>
              </a:solidFill>
            </a:endParaRPr>
          </a:p>
        </p:txBody>
      </p:sp>
      <p:sp>
        <p:nvSpPr>
          <p:cNvPr id="3" name="Subtitle 1"/>
          <p:cNvSpPr txBox="1">
            <a:spLocks/>
          </p:cNvSpPr>
          <p:nvPr/>
        </p:nvSpPr>
        <p:spPr>
          <a:xfrm>
            <a:off x="15382054" y="27577455"/>
            <a:ext cx="5674546" cy="1262743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AU" sz="8000" b="1" dirty="0" smtClean="0">
                <a:solidFill>
                  <a:srgbClr val="373737"/>
                </a:solidFill>
              </a:rPr>
              <a:t>Day 3</a:t>
            </a:r>
            <a:endParaRPr lang="en-AU" sz="8000" b="1" dirty="0">
              <a:solidFill>
                <a:srgbClr val="3737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212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003675" y="4667031"/>
            <a:ext cx="13712825" cy="1419225"/>
          </a:xfrm>
        </p:spPr>
        <p:txBody>
          <a:bodyPr/>
          <a:lstStyle/>
          <a:p>
            <a:r>
              <a:rPr lang="en-AU" dirty="0" smtClean="0"/>
              <a:t>A GOOD POST-IT NOTE HAS…</a:t>
            </a:r>
            <a:endParaRPr lang="en-AU" dirty="0"/>
          </a:p>
        </p:txBody>
      </p:sp>
      <p:sp>
        <p:nvSpPr>
          <p:cNvPr id="24" name="Subtitle 1"/>
          <p:cNvSpPr>
            <a:spLocks noGrp="1"/>
          </p:cNvSpPr>
          <p:nvPr>
            <p:ph type="subTitle" idx="1"/>
          </p:nvPr>
        </p:nvSpPr>
        <p:spPr>
          <a:xfrm>
            <a:off x="14833463" y="14166019"/>
            <a:ext cx="5424577" cy="1727602"/>
          </a:xfrm>
        </p:spPr>
        <p:txBody>
          <a:bodyPr/>
          <a:lstStyle/>
          <a:p>
            <a:r>
              <a:rPr lang="en-AU" sz="6600" b="1" dirty="0" smtClean="0">
                <a:latin typeface="Tw Cen MT" panose="020B0602020104020603" pitchFamily="34" charset="77"/>
              </a:rPr>
              <a:t>Uses Sharpies</a:t>
            </a:r>
            <a:endParaRPr lang="en-AU" sz="6600" b="1" dirty="0">
              <a:latin typeface="Tw Cen MT" panose="020B0602020104020603" pitchFamily="34" charset="77"/>
            </a:endParaRPr>
          </a:p>
        </p:txBody>
      </p:sp>
      <p:sp>
        <p:nvSpPr>
          <p:cNvPr id="25" name="Subtitle 1"/>
          <p:cNvSpPr txBox="1">
            <a:spLocks/>
          </p:cNvSpPr>
          <p:nvPr/>
        </p:nvSpPr>
        <p:spPr>
          <a:xfrm>
            <a:off x="1819116" y="14493259"/>
            <a:ext cx="5094956" cy="1727602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 smtClean="0">
                <a:latin typeface="Tw Cen MT" panose="020B0602020104020603" pitchFamily="34" charset="77"/>
              </a:rPr>
              <a:t>No acronyms</a:t>
            </a:r>
            <a:endParaRPr lang="en-AU" sz="6600" b="1" dirty="0">
              <a:latin typeface="Tw Cen MT" panose="020B0602020104020603" pitchFamily="34" charset="77"/>
            </a:endParaRPr>
          </a:p>
        </p:txBody>
      </p:sp>
      <p:sp>
        <p:nvSpPr>
          <p:cNvPr id="26" name="Subtitle 1"/>
          <p:cNvSpPr txBox="1">
            <a:spLocks/>
          </p:cNvSpPr>
          <p:nvPr/>
        </p:nvSpPr>
        <p:spPr>
          <a:xfrm>
            <a:off x="9193920" y="24355142"/>
            <a:ext cx="9995061" cy="1727602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 smtClean="0">
                <a:latin typeface="Tw Cen MT" panose="020B0602020104020603" pitchFamily="34" charset="77"/>
              </a:rPr>
              <a:t>A sentence /context</a:t>
            </a:r>
          </a:p>
          <a:p>
            <a:r>
              <a:rPr lang="en-AU" sz="6600" dirty="0" smtClean="0">
                <a:latin typeface="Tw Cen MT" panose="020B0602020104020603" pitchFamily="34" charset="77"/>
              </a:rPr>
              <a:t>i.e. “parents treat children with junk food</a:t>
            </a:r>
            <a:r>
              <a:rPr lang="en-AU" sz="6600" dirty="0">
                <a:latin typeface="Tw Cen MT" panose="020B0602020104020603" pitchFamily="34" charset="77"/>
              </a:rPr>
              <a:t>” </a:t>
            </a:r>
            <a:r>
              <a:rPr lang="en-AU" sz="6600" dirty="0" smtClean="0">
                <a:latin typeface="Tw Cen MT" panose="020B0602020104020603" pitchFamily="34" charset="77"/>
              </a:rPr>
              <a:t>vs simply “junk </a:t>
            </a:r>
            <a:r>
              <a:rPr lang="en-AU" sz="6600" dirty="0">
                <a:latin typeface="Tw Cen MT" panose="020B0602020104020603" pitchFamily="34" charset="77"/>
              </a:rPr>
              <a:t>food</a:t>
            </a:r>
            <a:r>
              <a:rPr lang="en-AU" sz="6600" dirty="0" smtClean="0">
                <a:latin typeface="Tw Cen MT" panose="020B0602020104020603" pitchFamily="34" charset="77"/>
              </a:rPr>
              <a:t>”</a:t>
            </a:r>
            <a:endParaRPr lang="en-AU" sz="6600" dirty="0">
              <a:latin typeface="Tw Cen MT" panose="020B0602020104020603" pitchFamily="34" charset="77"/>
            </a:endParaRPr>
          </a:p>
        </p:txBody>
      </p:sp>
      <p:sp>
        <p:nvSpPr>
          <p:cNvPr id="27" name="Subtitle 1"/>
          <p:cNvSpPr txBox="1">
            <a:spLocks/>
          </p:cNvSpPr>
          <p:nvPr/>
        </p:nvSpPr>
        <p:spPr>
          <a:xfrm>
            <a:off x="8439540" y="19364490"/>
            <a:ext cx="5056857" cy="1727602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 smtClean="0">
                <a:latin typeface="Tw Cen MT" panose="020B0602020104020603" pitchFamily="34" charset="77"/>
              </a:rPr>
              <a:t>One idea per Post-It note</a:t>
            </a:r>
            <a:endParaRPr lang="en-AU" sz="6600" b="1" dirty="0">
              <a:latin typeface="Tw Cen MT" panose="020B0602020104020603" pitchFamily="34" charset="77"/>
            </a:endParaRPr>
          </a:p>
        </p:txBody>
      </p:sp>
      <p:pic>
        <p:nvPicPr>
          <p:cNvPr id="1026" name="Picture 2" descr="Asset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600" y="7541436"/>
            <a:ext cx="6757987" cy="6462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Asset 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54" y="21143142"/>
            <a:ext cx="5896386" cy="756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Asset 1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686" y="12415619"/>
            <a:ext cx="3554563" cy="64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Asset 3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5751" y="7648676"/>
            <a:ext cx="6480000" cy="64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57" b="67749"/>
          <a:stretch/>
        </p:blipFill>
        <p:spPr>
          <a:xfrm rot="20938063">
            <a:off x="2148825" y="16879255"/>
            <a:ext cx="2076964" cy="210357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90" t="34075" r="-1" b="33415"/>
          <a:stretch/>
        </p:blipFill>
        <p:spPr>
          <a:xfrm rot="595249">
            <a:off x="12686236" y="7281468"/>
            <a:ext cx="1620320" cy="167171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59" r="30646" b="67749"/>
          <a:stretch/>
        </p:blipFill>
        <p:spPr>
          <a:xfrm rot="414400">
            <a:off x="17721791" y="17906692"/>
            <a:ext cx="2256452" cy="2103572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41" t="33549" r="35325" b="34329"/>
          <a:stretch/>
        </p:blipFill>
        <p:spPr>
          <a:xfrm rot="295041">
            <a:off x="4234510" y="17745483"/>
            <a:ext cx="2258156" cy="2300272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33" t="70260" r="32133" b="-2382"/>
          <a:stretch/>
        </p:blipFill>
        <p:spPr>
          <a:xfrm>
            <a:off x="2082247" y="19162116"/>
            <a:ext cx="2258156" cy="230027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" t="70798" r="68043" b="-3308"/>
          <a:stretch/>
        </p:blipFill>
        <p:spPr>
          <a:xfrm rot="254878">
            <a:off x="10564956" y="7508345"/>
            <a:ext cx="1620320" cy="167171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9" t="35512" r="66390" b="31978"/>
          <a:stretch/>
        </p:blipFill>
        <p:spPr>
          <a:xfrm rot="418633">
            <a:off x="11843733" y="9363765"/>
            <a:ext cx="1620320" cy="16717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6" b="67878"/>
          <a:stretch/>
        </p:blipFill>
        <p:spPr>
          <a:xfrm rot="295041">
            <a:off x="15940847" y="19843915"/>
            <a:ext cx="2550880" cy="259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63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A2433011-7B33-2A40-ABC9-58C8512D89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574820">
            <a:off x="15235558" y="7205399"/>
            <a:ext cx="6156379" cy="625701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AD00D988-75EB-F443-A87E-157C464BC4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30143">
            <a:off x="12873414" y="15312640"/>
            <a:ext cx="8400422" cy="5559360"/>
          </a:xfrm>
          <a:prstGeom prst="rect">
            <a:avLst/>
          </a:prstGeom>
        </p:spPr>
      </p:pic>
      <p:sp>
        <p:nvSpPr>
          <p:cNvPr id="32" name="Subtitle 1"/>
          <p:cNvSpPr txBox="1">
            <a:spLocks/>
          </p:cNvSpPr>
          <p:nvPr/>
        </p:nvSpPr>
        <p:spPr>
          <a:xfrm>
            <a:off x="7786581" y="12635241"/>
            <a:ext cx="5826137" cy="1172302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Ask questions</a:t>
            </a:r>
          </a:p>
        </p:txBody>
      </p:sp>
      <p:sp>
        <p:nvSpPr>
          <p:cNvPr id="33" name="Subtitle 1"/>
          <p:cNvSpPr txBox="1">
            <a:spLocks/>
          </p:cNvSpPr>
          <p:nvPr/>
        </p:nvSpPr>
        <p:spPr>
          <a:xfrm>
            <a:off x="292672" y="27157976"/>
            <a:ext cx="7587076" cy="1027056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Celebrate successes (small and BIG)</a:t>
            </a:r>
          </a:p>
        </p:txBody>
      </p:sp>
      <p:sp>
        <p:nvSpPr>
          <p:cNvPr id="34" name="Subtitle 1"/>
          <p:cNvSpPr txBox="1">
            <a:spLocks/>
          </p:cNvSpPr>
          <p:nvPr/>
        </p:nvSpPr>
        <p:spPr>
          <a:xfrm>
            <a:off x="8192981" y="27157976"/>
            <a:ext cx="8438413" cy="1193978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Don't be offended when…</a:t>
            </a:r>
          </a:p>
        </p:txBody>
      </p:sp>
      <p:sp>
        <p:nvSpPr>
          <p:cNvPr id="35" name="Subtitle 1"/>
          <p:cNvSpPr>
            <a:spLocks noGrp="1"/>
          </p:cNvSpPr>
          <p:nvPr>
            <p:ph type="subTitle" idx="1"/>
          </p:nvPr>
        </p:nvSpPr>
        <p:spPr>
          <a:xfrm>
            <a:off x="1801144" y="11773427"/>
            <a:ext cx="4052977" cy="1727602"/>
          </a:xfrm>
        </p:spPr>
        <p:txBody>
          <a:bodyPr/>
          <a:lstStyle/>
          <a:p>
            <a:r>
              <a:rPr lang="en-AU" sz="6600" b="1" dirty="0">
                <a:latin typeface="Tw Cen MT" panose="020B0602020104020603" pitchFamily="34" charset="77"/>
              </a:rPr>
              <a:t>Design is a team sport</a:t>
            </a:r>
          </a:p>
        </p:txBody>
      </p:sp>
      <p:sp>
        <p:nvSpPr>
          <p:cNvPr id="36" name="Subtitle 1"/>
          <p:cNvSpPr txBox="1">
            <a:spLocks/>
          </p:cNvSpPr>
          <p:nvPr/>
        </p:nvSpPr>
        <p:spPr>
          <a:xfrm>
            <a:off x="15849518" y="15230794"/>
            <a:ext cx="4480710" cy="1787512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Listen to each other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E15A88AE-E0A1-A14D-BDF4-C8F701A655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3301" y="22338992"/>
            <a:ext cx="4259414" cy="4639308"/>
          </a:xfrm>
          <a:prstGeom prst="rect">
            <a:avLst/>
          </a:prstGeom>
        </p:spPr>
      </p:pic>
      <p:sp>
        <p:nvSpPr>
          <p:cNvPr id="38" name="Subtitle 1"/>
          <p:cNvSpPr txBox="1">
            <a:spLocks/>
          </p:cNvSpPr>
          <p:nvPr/>
        </p:nvSpPr>
        <p:spPr>
          <a:xfrm>
            <a:off x="81598" y="19315733"/>
            <a:ext cx="7473951" cy="1910630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Embrace a beginner’s mindset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6E86B716-99F1-B143-BBC7-24305DB7EF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1225" y="14729749"/>
            <a:ext cx="2484161" cy="441152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D19185C9-9816-B149-B120-02205330B3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6503" y="15283845"/>
            <a:ext cx="3699449" cy="466178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878EAACF-8D08-4646-BC2B-F8D66BEA10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24582" y="7725740"/>
            <a:ext cx="4362934" cy="445392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9A5CB5B4-AD6C-524E-B484-15A8D65273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89689" y="7163494"/>
            <a:ext cx="3664431" cy="4762334"/>
          </a:xfrm>
          <a:prstGeom prst="rect">
            <a:avLst/>
          </a:prstGeom>
        </p:spPr>
      </p:pic>
      <p:sp>
        <p:nvSpPr>
          <p:cNvPr id="43" name="Subtitle 1"/>
          <p:cNvSpPr txBox="1">
            <a:spLocks/>
          </p:cNvSpPr>
          <p:nvPr/>
        </p:nvSpPr>
        <p:spPr>
          <a:xfrm>
            <a:off x="8122234" y="20120090"/>
            <a:ext cx="4626903" cy="990261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Be present</a:t>
            </a:r>
          </a:p>
        </p:txBody>
      </p:sp>
      <p:sp>
        <p:nvSpPr>
          <p:cNvPr id="44" name="Subtitle 1">
            <a:extLst>
              <a:ext uri="{FF2B5EF4-FFF2-40B4-BE49-F238E27FC236}">
                <a16:creationId xmlns:a16="http://schemas.microsoft.com/office/drawing/2014/main" xmlns="" id="{0679B049-43DC-6246-8571-558A7340C4AA}"/>
              </a:ext>
            </a:extLst>
          </p:cNvPr>
          <p:cNvSpPr txBox="1">
            <a:spLocks/>
          </p:cNvSpPr>
          <p:nvPr/>
        </p:nvSpPr>
        <p:spPr>
          <a:xfrm>
            <a:off x="13975553" y="12635241"/>
            <a:ext cx="5826137" cy="1172302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Jump in!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24F2BE01-3165-7F43-8F48-C1AEE338F9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93027" y="22181614"/>
            <a:ext cx="2678028" cy="467318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4213BB8A-5394-E248-9427-296C93AB5BA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77727">
            <a:off x="16784703" y="22798567"/>
            <a:ext cx="4438897" cy="5211575"/>
          </a:xfrm>
          <a:prstGeom prst="rect">
            <a:avLst/>
          </a:prstGeom>
        </p:spPr>
      </p:pic>
      <p:sp>
        <p:nvSpPr>
          <p:cNvPr id="47" name="Subtitle 1"/>
          <p:cNvSpPr txBox="1">
            <a:spLocks/>
          </p:cNvSpPr>
          <p:nvPr/>
        </p:nvSpPr>
        <p:spPr>
          <a:xfrm>
            <a:off x="16311672" y="28035405"/>
            <a:ext cx="5021640" cy="952053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Have fun!</a:t>
            </a:r>
          </a:p>
        </p:txBody>
      </p:sp>
    </p:spTree>
    <p:extLst>
      <p:ext uri="{BB962C8B-B14F-4D97-AF65-F5344CB8AC3E}">
        <p14:creationId xmlns:p14="http://schemas.microsoft.com/office/powerpoint/2010/main" val="400808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03675" y="4699688"/>
            <a:ext cx="13369925" cy="1419225"/>
          </a:xfrm>
        </p:spPr>
        <p:txBody>
          <a:bodyPr/>
          <a:lstStyle/>
          <a:p>
            <a:r>
              <a:rPr lang="en-AU" sz="7200" dirty="0" smtClean="0"/>
              <a:t>HCD 1.01 LEARNING OBJECTIVES</a:t>
            </a:r>
            <a:endParaRPr lang="en-AU" sz="7200" dirty="0"/>
          </a:p>
        </p:txBody>
      </p:sp>
      <p:sp>
        <p:nvSpPr>
          <p:cNvPr id="5" name="Subtitle 1"/>
          <p:cNvSpPr>
            <a:spLocks noGrp="1"/>
          </p:cNvSpPr>
          <p:nvPr>
            <p:ph type="subTitle" idx="1"/>
          </p:nvPr>
        </p:nvSpPr>
        <p:spPr>
          <a:xfrm>
            <a:off x="985700" y="8445543"/>
            <a:ext cx="13229415" cy="3312887"/>
          </a:xfrm>
        </p:spPr>
        <p:txBody>
          <a:bodyPr/>
          <a:lstStyle/>
          <a:p>
            <a:pPr algn="l"/>
            <a:r>
              <a:rPr lang="en-AU" sz="7200" dirty="0"/>
              <a:t>Understand how to apply HCD principles to complex problems or opportunities in the public sector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3E58C22-F186-3847-98DA-AEA1844AB245}"/>
              </a:ext>
            </a:extLst>
          </p:cNvPr>
          <p:cNvSpPr/>
          <p:nvPr/>
        </p:nvSpPr>
        <p:spPr>
          <a:xfrm>
            <a:off x="985700" y="20195598"/>
            <a:ext cx="1136071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373737"/>
                </a:solidFill>
              </a:rPr>
              <a:t>Gain additional skills to drive innovation in Government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549E23A5-846A-2149-A979-FD95F4B6CAFB}"/>
              </a:ext>
            </a:extLst>
          </p:cNvPr>
          <p:cNvSpPr/>
          <p:nvPr/>
        </p:nvSpPr>
        <p:spPr>
          <a:xfrm>
            <a:off x="9251950" y="25379127"/>
            <a:ext cx="113426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373737"/>
                </a:solidFill>
              </a:rPr>
              <a:t>Make connections with others trained in HCD to form a community of practice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7ADF9214-23FB-8C44-85E9-327055AD260A}"/>
              </a:ext>
            </a:extLst>
          </p:cNvPr>
          <p:cNvSpPr/>
          <p:nvPr/>
        </p:nvSpPr>
        <p:spPr>
          <a:xfrm>
            <a:off x="9302750" y="13880120"/>
            <a:ext cx="120269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373737"/>
                </a:solidFill>
              </a:rPr>
              <a:t>Understand how to plan and manage projects using HCD tools and techniques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602C575-E0E5-4F46-80EE-2394E0352D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5535" y="7096105"/>
            <a:ext cx="5396129" cy="553005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7EB0EB83-47D1-7748-8D42-076C1C63A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855" y="12747052"/>
            <a:ext cx="6111552" cy="568245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A30B02C5-04B1-354B-BE96-B9095CC25B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655" y="23571199"/>
            <a:ext cx="6840537" cy="49999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9158ABA0-DE63-BE42-BE49-54FD29752E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29156" y="18074384"/>
            <a:ext cx="5632556" cy="652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94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03675" y="4732345"/>
            <a:ext cx="13369925" cy="1419225"/>
          </a:xfrm>
        </p:spPr>
        <p:txBody>
          <a:bodyPr/>
          <a:lstStyle/>
          <a:p>
            <a:r>
              <a:rPr lang="en-AU" sz="8800" dirty="0" smtClean="0"/>
              <a:t>DISCOVER BEHAVIOURS</a:t>
            </a:r>
            <a:endParaRPr lang="en-AU" sz="8800" dirty="0"/>
          </a:p>
        </p:txBody>
      </p:sp>
      <p:sp>
        <p:nvSpPr>
          <p:cNvPr id="35" name="Subtitle 1"/>
          <p:cNvSpPr>
            <a:spLocks noGrp="1"/>
          </p:cNvSpPr>
          <p:nvPr>
            <p:ph type="subTitle" idx="1"/>
          </p:nvPr>
        </p:nvSpPr>
        <p:spPr>
          <a:xfrm>
            <a:off x="500472" y="12506928"/>
            <a:ext cx="6130239" cy="1602405"/>
          </a:xfrm>
        </p:spPr>
        <p:txBody>
          <a:bodyPr/>
          <a:lstStyle/>
          <a:p>
            <a:r>
              <a:rPr lang="en-AU" sz="6600" b="1" dirty="0">
                <a:latin typeface="Tw Cen MT" panose="020B0602020104020603" pitchFamily="34" charset="77"/>
              </a:rPr>
              <a:t>Beginner’s mindset</a:t>
            </a:r>
          </a:p>
        </p:txBody>
      </p:sp>
      <p:sp>
        <p:nvSpPr>
          <p:cNvPr id="37" name="Subtitle 1"/>
          <p:cNvSpPr txBox="1">
            <a:spLocks/>
          </p:cNvSpPr>
          <p:nvPr/>
        </p:nvSpPr>
        <p:spPr>
          <a:xfrm>
            <a:off x="258497" y="20536866"/>
            <a:ext cx="8389528" cy="1225579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Park your hypotheses and assumptions</a:t>
            </a:r>
          </a:p>
        </p:txBody>
      </p:sp>
      <p:sp>
        <p:nvSpPr>
          <p:cNvPr id="38" name="Subtitle 1"/>
          <p:cNvSpPr txBox="1">
            <a:spLocks/>
          </p:cNvSpPr>
          <p:nvPr/>
        </p:nvSpPr>
        <p:spPr>
          <a:xfrm>
            <a:off x="9068310" y="21453277"/>
            <a:ext cx="5924756" cy="1089946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Go  B R O A D</a:t>
            </a:r>
          </a:p>
        </p:txBody>
      </p:sp>
      <p:sp>
        <p:nvSpPr>
          <p:cNvPr id="39" name="Subtitle 1"/>
          <p:cNvSpPr txBox="1">
            <a:spLocks/>
          </p:cNvSpPr>
          <p:nvPr/>
        </p:nvSpPr>
        <p:spPr>
          <a:xfrm>
            <a:off x="8038166" y="28208821"/>
            <a:ext cx="6467836" cy="961564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Tell a good story</a:t>
            </a:r>
          </a:p>
        </p:txBody>
      </p:sp>
      <p:sp>
        <p:nvSpPr>
          <p:cNvPr id="40" name="Subtitle 1"/>
          <p:cNvSpPr txBox="1">
            <a:spLocks/>
          </p:cNvSpPr>
          <p:nvPr/>
        </p:nvSpPr>
        <p:spPr>
          <a:xfrm>
            <a:off x="794134" y="28208821"/>
            <a:ext cx="6183085" cy="1131587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…is that right??</a:t>
            </a:r>
          </a:p>
        </p:txBody>
      </p:sp>
      <p:sp>
        <p:nvSpPr>
          <p:cNvPr id="41" name="Subtitle 1"/>
          <p:cNvSpPr txBox="1">
            <a:spLocks/>
          </p:cNvSpPr>
          <p:nvPr/>
        </p:nvSpPr>
        <p:spPr>
          <a:xfrm>
            <a:off x="15984988" y="28208821"/>
            <a:ext cx="3850455" cy="991564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Be open</a:t>
            </a:r>
          </a:p>
        </p:txBody>
      </p:sp>
      <p:sp>
        <p:nvSpPr>
          <p:cNvPr id="42" name="Subtitle 1"/>
          <p:cNvSpPr txBox="1">
            <a:spLocks/>
          </p:cNvSpPr>
          <p:nvPr/>
        </p:nvSpPr>
        <p:spPr>
          <a:xfrm>
            <a:off x="15726590" y="21395273"/>
            <a:ext cx="5606235" cy="1147950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Zoom out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3CEA1732-9789-AA43-BA02-46B796BE0C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114" y="7293167"/>
            <a:ext cx="2757074" cy="489618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3B5330DC-D18E-2544-8764-F6A5F02CB5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9397" y="23317411"/>
            <a:ext cx="2854903" cy="4738217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17EC5955-C733-454C-868E-B8705B48A0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8730" y="15314143"/>
            <a:ext cx="4451199" cy="5107764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341B4D74-E1B0-5D4E-BCC1-4ACDB0A7BD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37896" y="23184792"/>
            <a:ext cx="5278416" cy="471843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982240DE-A24A-3245-93BE-AFE45A1AE2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4113" y="23317411"/>
            <a:ext cx="4641415" cy="473821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1A4673A2-294F-254A-8815-0EF25DB2A4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90289" y="7140767"/>
            <a:ext cx="4727127" cy="5920916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F9129114-B5E7-C045-B3A1-7EAF143675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592272" y="15956205"/>
            <a:ext cx="4719733" cy="538826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5B4B72A9-3635-0640-91C3-93A191FDF8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77065" y="7074600"/>
            <a:ext cx="5035747" cy="7068696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056F8E6E-A583-2B4D-8652-3241ABFBDE3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02025" y="15765613"/>
            <a:ext cx="5928247" cy="5430075"/>
          </a:xfrm>
          <a:prstGeom prst="rect">
            <a:avLst/>
          </a:prstGeom>
        </p:spPr>
      </p:pic>
      <p:sp>
        <p:nvSpPr>
          <p:cNvPr id="36" name="Subtitle 1"/>
          <p:cNvSpPr txBox="1">
            <a:spLocks/>
          </p:cNvSpPr>
          <p:nvPr/>
        </p:nvSpPr>
        <p:spPr>
          <a:xfrm>
            <a:off x="8227075" y="12506928"/>
            <a:ext cx="4792350" cy="1378779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Don’t jump to solutions</a:t>
            </a:r>
          </a:p>
        </p:txBody>
      </p:sp>
      <p:sp>
        <p:nvSpPr>
          <p:cNvPr id="43" name="Subtitle 1"/>
          <p:cNvSpPr txBox="1">
            <a:spLocks/>
          </p:cNvSpPr>
          <p:nvPr/>
        </p:nvSpPr>
        <p:spPr>
          <a:xfrm>
            <a:off x="15845381" y="12607101"/>
            <a:ext cx="5198750" cy="1096644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The user</a:t>
            </a:r>
            <a:br>
              <a:rPr lang="en-AU" sz="6600" b="1" dirty="0">
                <a:latin typeface="Tw Cen MT" panose="020B0602020104020603" pitchFamily="34" charset="77"/>
              </a:rPr>
            </a:br>
            <a:r>
              <a:rPr lang="en-AU" sz="6600" b="1" dirty="0">
                <a:latin typeface="Tw Cen MT" panose="020B0602020104020603" pitchFamily="34" charset="77"/>
              </a:rPr>
              <a:t>is the expert</a:t>
            </a:r>
          </a:p>
        </p:txBody>
      </p:sp>
      <p:sp>
        <p:nvSpPr>
          <p:cNvPr id="51" name="Subtitle 1"/>
          <p:cNvSpPr txBox="1">
            <a:spLocks/>
          </p:cNvSpPr>
          <p:nvPr/>
        </p:nvSpPr>
        <p:spPr>
          <a:xfrm>
            <a:off x="13814272" y="15364943"/>
            <a:ext cx="4687364" cy="1002600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Zoom in</a:t>
            </a:r>
          </a:p>
        </p:txBody>
      </p:sp>
    </p:spTree>
    <p:extLst>
      <p:ext uri="{BB962C8B-B14F-4D97-AF65-F5344CB8AC3E}">
        <p14:creationId xmlns:p14="http://schemas.microsoft.com/office/powerpoint/2010/main" val="276371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003675" y="4732345"/>
            <a:ext cx="13369925" cy="1419225"/>
          </a:xfrm>
        </p:spPr>
        <p:txBody>
          <a:bodyPr/>
          <a:lstStyle/>
          <a:p>
            <a:r>
              <a:rPr lang="en-AU" sz="8800" dirty="0" smtClean="0"/>
              <a:t>IDEATE BEHAVIOURS</a:t>
            </a:r>
            <a:endParaRPr lang="en-AU" sz="8800" dirty="0"/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F0E7400C-064E-8C4E-B6F1-9218686E7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5050" y="23671826"/>
            <a:ext cx="4801639" cy="522311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0A4B536B-EBE6-BB4A-8C6B-F3D31955BE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4190" y="22583057"/>
            <a:ext cx="3744781" cy="5516726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xmlns="" id="{13E34D91-4AF5-0D43-9298-80834986AB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7875" y="6998004"/>
            <a:ext cx="5251440" cy="5355732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xmlns="" id="{0066245D-8FC1-AB41-AF07-23598212DD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46981" y="6998004"/>
            <a:ext cx="3734987" cy="5355732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xmlns="" id="{0DC2621C-2F07-874F-9313-03B9BF561A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91290" y="24759385"/>
            <a:ext cx="3035300" cy="32512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xmlns="" id="{1146D02A-2B4B-C145-9938-45BE775932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4156" y="7195752"/>
            <a:ext cx="4905522" cy="7489762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xmlns="" id="{4FAE2EAB-7416-EA44-BA22-5CD1ED6795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8682" y="17678400"/>
            <a:ext cx="5920669" cy="9026119"/>
          </a:xfrm>
          <a:prstGeom prst="rect">
            <a:avLst/>
          </a:prstGeom>
        </p:spPr>
      </p:pic>
      <p:sp>
        <p:nvSpPr>
          <p:cNvPr id="70" name="Subtitle 1"/>
          <p:cNvSpPr>
            <a:spLocks noGrp="1"/>
          </p:cNvSpPr>
          <p:nvPr>
            <p:ph type="subTitle" idx="1"/>
          </p:nvPr>
        </p:nvSpPr>
        <p:spPr>
          <a:xfrm>
            <a:off x="652872" y="15107617"/>
            <a:ext cx="6130239" cy="1602405"/>
          </a:xfrm>
        </p:spPr>
        <p:txBody>
          <a:bodyPr/>
          <a:lstStyle/>
          <a:p>
            <a:r>
              <a:rPr lang="en-AU" sz="6600" b="1" dirty="0">
                <a:latin typeface="Tw Cen MT" panose="020B0602020104020603" pitchFamily="34" charset="77"/>
              </a:rPr>
              <a:t>Nurture the</a:t>
            </a:r>
            <a:br>
              <a:rPr lang="en-AU" sz="6600" b="1" dirty="0">
                <a:latin typeface="Tw Cen MT" panose="020B0602020104020603" pitchFamily="34" charset="77"/>
              </a:rPr>
            </a:br>
            <a:r>
              <a:rPr lang="en-AU" sz="6600" b="1" dirty="0">
                <a:latin typeface="Tw Cen MT" panose="020B0602020104020603" pitchFamily="34" charset="77"/>
              </a:rPr>
              <a:t>baby giraffe</a:t>
            </a:r>
          </a:p>
        </p:txBody>
      </p:sp>
      <p:sp>
        <p:nvSpPr>
          <p:cNvPr id="71" name="Subtitle 1"/>
          <p:cNvSpPr txBox="1">
            <a:spLocks/>
          </p:cNvSpPr>
          <p:nvPr/>
        </p:nvSpPr>
        <p:spPr>
          <a:xfrm>
            <a:off x="1190956" y="27338841"/>
            <a:ext cx="4749269" cy="1225579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Share early</a:t>
            </a:r>
            <a:br>
              <a:rPr lang="en-AU" sz="6600" b="1" dirty="0">
                <a:latin typeface="Tw Cen MT" panose="020B0602020104020603" pitchFamily="34" charset="77"/>
              </a:rPr>
            </a:br>
            <a:r>
              <a:rPr lang="en-AU" sz="6600" b="1" dirty="0">
                <a:latin typeface="Tw Cen MT" panose="020B0602020104020603" pitchFamily="34" charset="77"/>
              </a:rPr>
              <a:t>and often</a:t>
            </a:r>
          </a:p>
        </p:txBody>
      </p:sp>
      <p:sp>
        <p:nvSpPr>
          <p:cNvPr id="72" name="Subtitle 1"/>
          <p:cNvSpPr txBox="1">
            <a:spLocks/>
          </p:cNvSpPr>
          <p:nvPr/>
        </p:nvSpPr>
        <p:spPr>
          <a:xfrm>
            <a:off x="7760805" y="22157273"/>
            <a:ext cx="5924756" cy="1089946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Make it real</a:t>
            </a:r>
          </a:p>
        </p:txBody>
      </p:sp>
      <p:sp>
        <p:nvSpPr>
          <p:cNvPr id="73" name="Subtitle 1"/>
          <p:cNvSpPr txBox="1">
            <a:spLocks/>
          </p:cNvSpPr>
          <p:nvPr/>
        </p:nvSpPr>
        <p:spPr>
          <a:xfrm>
            <a:off x="15438981" y="12607101"/>
            <a:ext cx="5198750" cy="1096644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Build it UP</a:t>
            </a:r>
            <a:br>
              <a:rPr lang="en-AU" sz="6600" b="1" dirty="0">
                <a:latin typeface="Tw Cen MT" panose="020B0602020104020603" pitchFamily="34" charset="77"/>
              </a:rPr>
            </a:br>
            <a:r>
              <a:rPr lang="en-AU" sz="6600" b="1" dirty="0">
                <a:latin typeface="Tw Cen MT" panose="020B0602020104020603" pitchFamily="34" charset="77"/>
              </a:rPr>
              <a:t>(‘Yes and…’)</a:t>
            </a:r>
          </a:p>
        </p:txBody>
      </p:sp>
      <p:sp>
        <p:nvSpPr>
          <p:cNvPr id="74" name="Subtitle 1"/>
          <p:cNvSpPr txBox="1">
            <a:spLocks/>
          </p:cNvSpPr>
          <p:nvPr/>
        </p:nvSpPr>
        <p:spPr>
          <a:xfrm>
            <a:off x="8379475" y="12506928"/>
            <a:ext cx="4792350" cy="1378779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Encourage wild ideas</a:t>
            </a:r>
          </a:p>
        </p:txBody>
      </p:sp>
      <p:sp>
        <p:nvSpPr>
          <p:cNvPr id="75" name="Subtitle 1"/>
          <p:cNvSpPr txBox="1">
            <a:spLocks/>
          </p:cNvSpPr>
          <p:nvPr/>
        </p:nvSpPr>
        <p:spPr>
          <a:xfrm>
            <a:off x="9107136" y="28208820"/>
            <a:ext cx="11621434" cy="993107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Look from different lenses</a:t>
            </a:r>
          </a:p>
        </p:txBody>
      </p:sp>
      <p:sp>
        <p:nvSpPr>
          <p:cNvPr id="76" name="Subtitle 1"/>
          <p:cNvSpPr txBox="1">
            <a:spLocks/>
          </p:cNvSpPr>
          <p:nvPr/>
        </p:nvSpPr>
        <p:spPr>
          <a:xfrm>
            <a:off x="15219890" y="21192073"/>
            <a:ext cx="5606235" cy="1147950"/>
          </a:xfrm>
          <a:prstGeom prst="rect">
            <a:avLst/>
          </a:prstGeom>
        </p:spPr>
        <p:txBody>
          <a:bodyPr/>
          <a:lstStyle>
            <a:lvl1pPr marL="0" indent="0" algn="ctr" defTabSz="2138324" rtl="0" eaLnBrk="1" latinLnBrk="0" hangingPunct="1">
              <a:lnSpc>
                <a:spcPct val="90000"/>
              </a:lnSpc>
              <a:spcBef>
                <a:spcPts val="2339"/>
              </a:spcBef>
              <a:buFont typeface="Arial" panose="020B0604020202020204" pitchFamily="34" charset="0"/>
              <a:buNone/>
              <a:defRPr sz="6000" kern="1200">
                <a:solidFill>
                  <a:srgbClr val="373737"/>
                </a:solidFill>
                <a:latin typeface="+mn-lt"/>
                <a:ea typeface="+mn-ea"/>
                <a:cs typeface="+mn-cs"/>
              </a:defRPr>
            </a:lvl1pPr>
            <a:lvl2pPr marL="1069162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6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38324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42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07487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276649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345811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414973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484135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53298" indent="0" algn="ctr" defTabSz="2138324" rtl="0" eaLnBrk="1" latinLnBrk="0" hangingPunct="1">
              <a:lnSpc>
                <a:spcPct val="90000"/>
              </a:lnSpc>
              <a:spcBef>
                <a:spcPts val="1169"/>
              </a:spcBef>
              <a:buFont typeface="Arial" panose="020B0604020202020204" pitchFamily="34" charset="0"/>
              <a:buNone/>
              <a:defRPr sz="374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6600" b="1" dirty="0">
                <a:latin typeface="Tw Cen MT" panose="020B0602020104020603" pitchFamily="34" charset="77"/>
              </a:rPr>
              <a:t>More is better</a:t>
            </a:r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824A0073-6C81-B74A-83DA-23F30C4FCCD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070225" y="14692991"/>
            <a:ext cx="7534437" cy="6600682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xmlns="" id="{6DDDF5A0-FB76-AD4D-B5C9-3695B71A1DD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96888" y="14602017"/>
            <a:ext cx="5055074" cy="758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2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FE068F4A1C2274A998E0EB695E19D35" ma:contentTypeVersion="2" ma:contentTypeDescription="Create a new document." ma:contentTypeScope="" ma:versionID="1abdf6ed3a1468c8a060d882bce9de5f">
  <xsd:schema xmlns:xsd="http://www.w3.org/2001/XMLSchema" xmlns:xs="http://www.w3.org/2001/XMLSchema" xmlns:p="http://schemas.microsoft.com/office/2006/metadata/properties" xmlns:ns2="7d86360c-6504-4262-b3ef-ca28b2b4274b" targetNamespace="http://schemas.microsoft.com/office/2006/metadata/properties" ma:root="true" ma:fieldsID="e167a744bcd104c079492a7a70d91ab3" ns2:_="">
    <xsd:import namespace="7d86360c-6504-4262-b3ef-ca28b2b427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86360c-6504-4262-b3ef-ca28b2b427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A422E11F543B4FBF964F77403F35A1" ma:contentTypeVersion="14" ma:contentTypeDescription="Create a new document." ma:contentTypeScope="" ma:versionID="480b9ba33c949fda8b69d79dccb49b33">
  <xsd:schema xmlns:xsd="http://www.w3.org/2001/XMLSchema" xmlns:xs="http://www.w3.org/2001/XMLSchema" xmlns:p="http://schemas.microsoft.com/office/2006/metadata/properties" xmlns:ns1="http://schemas.microsoft.com/sharepoint/v3" xmlns:ns2="8e85c331-3837-4b61-81da-71bde4ec3c03" targetNamespace="http://schemas.microsoft.com/office/2006/metadata/properties" ma:root="true" ma:fieldsID="afb4399b40ffc0a819cfe313f1caf334" ns1:_="" ns2:_="">
    <xsd:import namespace="http://schemas.microsoft.com/sharepoint/v3"/>
    <xsd:import namespace="8e85c331-3837-4b61-81da-71bde4ec3c0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aa25a1a23adf4c92a153145de6afe324" minOccurs="0"/>
                <xsd:element ref="ns2:TaxCatchAll" minOccurs="0"/>
                <xsd:element ref="ns2:pe2555c81638466f9eb614edb9ecde52" minOccurs="0"/>
                <xsd:element ref="ns2:g7bcb40ba23249a78edca7d43a67c1c9" minOccurs="0"/>
                <xsd:element ref="ns2:adb9bed2e36e4a93af574aeb444da63e" minOccurs="0"/>
                <xsd:element ref="ns2:n99e4c9942c6404eb103464a00e6097b" minOccurs="0"/>
                <xsd:element ref="ns1:Comments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Comments" ma:index="22" nillable="true" ma:displayName="Comments" ma:internalName="Comment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85c331-3837-4b61-81da-71bde4ec3c0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aa25a1a23adf4c92a153145de6afe324" ma:index="12" ma:taxonomy="true" ma:internalName="aa25a1a23adf4c92a153145de6afe324" ma:taxonomyFieldName="DocHub_SecurityClassification" ma:displayName="Security Classification" ma:fieldId="{aa25a1a2-3adf-4c92-a153-145de6afe324}" ma:sspId="fb0313f7-9433-48c0-866e-9e0bbee59a50" ma:termSetId="f68a6a0b-bd85-4d9d-9c73-c45af096016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hidden="true" ma:list="{9ac78ea5-f8f5-4882-8cf2-4153598deb30}" ma:internalName="TaxCatchAll" ma:showField="CatchAllData" ma:web="8e85c331-3837-4b61-81da-71bde4ec3c0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e2555c81638466f9eb614edb9ecde52" ma:index="15" ma:taxonomy="true" ma:internalName="pe2555c81638466f9eb614edb9ecde52" ma:taxonomyFieldName="DocHub_DocumentType" ma:displayName="Document Type" ma:indexed="true" ma:fieldId="{9e2555c8-1638-466f-9eb6-14edb9ecde52}" ma:sspId="fb0313f7-9433-48c0-866e-9e0bbee59a50" ma:termSetId="0e4c18c5-28eb-4f9e-8056-b3cddd4b5d9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7bcb40ba23249a78edca7d43a67c1c9" ma:index="17" nillable="true" ma:taxonomy="true" ma:internalName="g7bcb40ba23249a78edca7d43a67c1c9" ma:taxonomyFieldName="DocHub_WorkActivity" ma:displayName="Work Activity" ma:indexed="true" ma:fieldId="{07bcb40b-a232-49a7-8edc-a7d43a67c1c9}" ma:sspId="fb0313f7-9433-48c0-866e-9e0bbee59a50" ma:termSetId="6713ebbd-194a-499f-ab84-a4d70e145fb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db9bed2e36e4a93af574aeb444da63e" ma:index="19" nillable="true" ma:taxonomy="true" ma:internalName="adb9bed2e36e4a93af574aeb444da63e" ma:taxonomyFieldName="DocHub_Keywords" ma:displayName="Division Keywords" ma:fieldId="{adb9bed2-e36e-4a93-af57-4aeb444da63e}" ma:taxonomyMulti="true" ma:sspId="fb0313f7-9433-48c0-866e-9e0bbee59a50" ma:termSetId="5fbbf4f0-5783-4920-8b14-f760dcc659c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n99e4c9942c6404eb103464a00e6097b" ma:index="21" nillable="true" ma:taxonomy="true" ma:internalName="n99e4c9942c6404eb103464a00e6097b" ma:taxonomyFieldName="DocHub_Year" ma:displayName="Year" ma:indexed="true" ma:fieldId="{799e4c99-42c6-404e-b103-464a00e6097b}" ma:sspId="fb0313f7-9433-48c0-866e-9e0bbee59a50" ma:termSetId="07e1743d-d980-4fe7-a67d-b87ecf7f18f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2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8067BD-2FCF-4333-A45B-4DD174FB6539}"/>
</file>

<file path=customXml/itemProps2.xml><?xml version="1.0" encoding="utf-8"?>
<ds:datastoreItem xmlns:ds="http://schemas.openxmlformats.org/officeDocument/2006/customXml" ds:itemID="{0049DE5F-D4B1-4974-A9A6-65F79409914B}"/>
</file>

<file path=customXml/itemProps3.xml><?xml version="1.0" encoding="utf-8"?>
<ds:datastoreItem xmlns:ds="http://schemas.openxmlformats.org/officeDocument/2006/customXml" ds:itemID="{97AE9D74-EDFD-4C4B-85F6-97D37E77E625}"/>
</file>

<file path=customXml/itemProps4.xml><?xml version="1.0" encoding="utf-8"?>
<ds:datastoreItem xmlns:ds="http://schemas.openxmlformats.org/officeDocument/2006/customXml" ds:itemID="{E8C2FF29-10C1-4D33-B0E4-41FB66595C7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1130</TotalTime>
  <Words>262</Words>
  <Application>Microsoft Office PowerPoint</Application>
  <PresentationFormat>Custom</PresentationFormat>
  <Paragraphs>98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Tw Cen MT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Keks, Matthew</cp:lastModifiedBy>
  <cp:revision>58</cp:revision>
  <cp:lastPrinted>2018-06-28T07:32:22Z</cp:lastPrinted>
  <dcterms:created xsi:type="dcterms:W3CDTF">2018-06-28T00:38:06Z</dcterms:created>
  <dcterms:modified xsi:type="dcterms:W3CDTF">2018-08-30T06:08:25Z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0x0101008FE068F4A1C2274A998E0EB695E19D35</vt:lpwstr>
  </property>
  <property fmtid="{D5CDD505-2E9C-101B-9397-08002B2CF9AE}" pid="3" name="_dlc_DocIdItemGuid">
    <vt:lpwstr>19b90045-febd-49b9-9ef0-7c6347a94c04</vt:lpwstr>
  </property>
  <property fmtid="{D5CDD505-2E9C-101B-9397-08002B2CF9AE}" pid="4" name="DocHub_Year">
    <vt:lpwstr/>
  </property>
  <property fmtid="{D5CDD505-2E9C-101B-9397-08002B2CF9AE}" pid="5" name="DocHub_DocumentType">
    <vt:lpwstr>29;#Template|9b48ba34-650a-488d-9fe8-e5181e10b797</vt:lpwstr>
  </property>
  <property fmtid="{D5CDD505-2E9C-101B-9397-08002B2CF9AE}" pid="6" name="DocHub_SecurityClassification">
    <vt:lpwstr>3;#UNCLASSIFIED|6106d03b-a1a0-4e30-9d91-d5e9fb4314f9</vt:lpwstr>
  </property>
  <property fmtid="{D5CDD505-2E9C-101B-9397-08002B2CF9AE}" pid="7" name="DocHub_Keywords">
    <vt:lpwstr/>
  </property>
  <property fmtid="{D5CDD505-2E9C-101B-9397-08002B2CF9AE}" pid="8" name="DocHub_WorkActivity">
    <vt:lpwstr/>
  </property>
</Properties>
</file>