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2"/>
  </p:notesMasterIdLst>
  <p:sldIdLst>
    <p:sldId id="257" r:id="rId2"/>
    <p:sldId id="258" r:id="rId3"/>
    <p:sldId id="259" r:id="rId4"/>
    <p:sldId id="261" r:id="rId5"/>
    <p:sldId id="262" r:id="rId6"/>
    <p:sldId id="2167" r:id="rId7"/>
    <p:sldId id="2170" r:id="rId8"/>
    <p:sldId id="264" r:id="rId9"/>
    <p:sldId id="2172" r:id="rId10"/>
    <p:sldId id="21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EC6"/>
    <a:srgbClr val="3A5EDB"/>
    <a:srgbClr val="9BCCFD"/>
    <a:srgbClr val="8BDBD9"/>
    <a:srgbClr val="DEB3AD"/>
    <a:srgbClr val="B0D777"/>
    <a:srgbClr val="FFCD58"/>
    <a:srgbClr val="0087E3"/>
    <a:srgbClr val="FFFFFF"/>
    <a:srgbClr val="00B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77178-03C3-41D8-9998-ED55139F9AD5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6DDA5-B318-4812-9864-3EAFE308B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705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11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299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Wakil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560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Wakil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602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aseline="0" dirty="0"/>
              <a:t>Wakil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181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37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aseline="0" dirty="0"/>
              <a:t>Farzana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88FD8-5DE6-4B97-B402-B89744F4C2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462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Farzana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6DDA5-B318-4812-9864-3EAFE308B6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660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61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1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7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30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64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3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4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00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1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3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D8860-AD1B-4D06-A3DB-B9E99EB1C92B}" type="datetimeFigureOut">
              <a:rPr lang="en-US" smtClean="0"/>
              <a:t>30-Sep-22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F20C1-10BE-4C3A-9BD0-B4DB1B0D5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4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.png"/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5" Type="http://schemas.microsoft.com/office/2007/relationships/hdphoto" Target="../media/hdphoto2.wdp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jpeg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45;p28"/>
          <p:cNvSpPr txBox="1"/>
          <p:nvPr/>
        </p:nvSpPr>
        <p:spPr>
          <a:xfrm>
            <a:off x="2410530" y="1919545"/>
            <a:ext cx="7536873" cy="252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9" tIns="50799" rIns="50799" bIns="50799" anchor="ctr" anchorCtr="0">
            <a:no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  <a:sym typeface="Times New Roman"/>
              </a:rPr>
              <a:t>DSDL Product Portfolio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C984A0-8685-4C7F-A4EA-C444A18D5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225" y="-13510"/>
            <a:ext cx="1486465" cy="1174490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B1DB4D3C-F4F6-43D2-95F9-25684EA317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25"/>
          <a:stretch/>
        </p:blipFill>
        <p:spPr>
          <a:xfrm>
            <a:off x="17930" y="40991"/>
            <a:ext cx="1910079" cy="8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07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03A01-4A93-46CD-98F2-DD96BE93C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7293" y="2424843"/>
            <a:ext cx="6617413" cy="1006429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Thank You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A82DA04-D783-48BF-93F1-0DE04494593B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6CFB02B-6DC2-43B7-8629-A72416351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979BF0BB-E73C-493A-89DF-04D7D4A3A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651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1C433E4E-5661-6742-9589-BE4986D29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0" r="7770"/>
          <a:stretch/>
        </p:blipFill>
        <p:spPr bwMode="auto">
          <a:xfrm>
            <a:off x="4755549" y="3466662"/>
            <a:ext cx="1639422" cy="305514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10709285" y="2443316"/>
            <a:ext cx="1446864" cy="2611553"/>
            <a:chOff x="7499484" y="1403277"/>
            <a:chExt cx="1439315" cy="2892316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1C433E4E-5661-6742-9589-BE4986D290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70" r="7770"/>
            <a:stretch/>
          </p:blipFill>
          <p:spPr bwMode="auto">
            <a:xfrm>
              <a:off x="7499484" y="1403277"/>
              <a:ext cx="1439315" cy="2892316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 descr="Graphical user interface, text, application, chat or text message&#10;&#10;Description automatically generated">
              <a:extLst>
                <a:ext uri="{FF2B5EF4-FFF2-40B4-BE49-F238E27FC236}">
                  <a16:creationId xmlns:a16="http://schemas.microsoft.com/office/drawing/2014/main" id="{38E43D75-C6E8-2549-AA8E-8938F5A8F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29832" y="1930342"/>
              <a:ext cx="1128295" cy="1943113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ABB41CA-11B2-2C42-8A19-A78633EF9808}"/>
              </a:ext>
            </a:extLst>
          </p:cNvPr>
          <p:cNvSpPr txBox="1"/>
          <p:nvPr/>
        </p:nvSpPr>
        <p:spPr>
          <a:xfrm>
            <a:off x="651226" y="6533595"/>
            <a:ext cx="446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Project Processing System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C9FD6E-F733-36E5-7273-709C0CDC8DF0}"/>
              </a:ext>
            </a:extLst>
          </p:cNvPr>
          <p:cNvSpPr txBox="1"/>
          <p:nvPr/>
        </p:nvSpPr>
        <p:spPr>
          <a:xfrm>
            <a:off x="6551358" y="6485469"/>
            <a:ext cx="4784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Research Management System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9D013B-B24B-F37C-8B43-705EB5099E5A}"/>
              </a:ext>
            </a:extLst>
          </p:cNvPr>
          <p:cNvGrpSpPr/>
          <p:nvPr/>
        </p:nvGrpSpPr>
        <p:grpSpPr>
          <a:xfrm>
            <a:off x="166767" y="1637013"/>
            <a:ext cx="6244345" cy="2043150"/>
            <a:chOff x="166906" y="2240805"/>
            <a:chExt cx="5971368" cy="204315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26850E4-884A-F661-DA2D-9AE6035A56E8}"/>
                </a:ext>
              </a:extLst>
            </p:cNvPr>
            <p:cNvSpPr txBox="1"/>
            <p:nvPr/>
          </p:nvSpPr>
          <p:spPr>
            <a:xfrm>
              <a:off x="315391" y="2529629"/>
              <a:ext cx="582288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dirty="0"/>
                <a:t>Project Processing System </a:t>
              </a:r>
              <a:r>
                <a:rPr lang="en-US" sz="1200" b="1" dirty="0">
                  <a:solidFill>
                    <a:srgbClr val="00B050"/>
                  </a:solidFill>
                </a:rPr>
                <a:t>(Implemented)</a:t>
              </a:r>
              <a:endParaRPr lang="en-US" b="1" dirty="0">
                <a:solidFill>
                  <a:srgbClr val="00B050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dirty="0"/>
                <a:t>Research Management System </a:t>
              </a:r>
              <a:r>
                <a:rPr lang="en-US" sz="1200" b="1" dirty="0">
                  <a:solidFill>
                    <a:srgbClr val="00B050"/>
                  </a:solidFill>
                </a:rPr>
                <a:t>(Implemented)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dirty="0"/>
                <a:t>National Planning Management System </a:t>
              </a:r>
              <a:r>
                <a:rPr lang="en-US" sz="1100" b="1" dirty="0">
                  <a:solidFill>
                    <a:srgbClr val="00B0F0"/>
                  </a:solidFill>
                </a:rPr>
                <a:t>(</a:t>
              </a:r>
              <a:r>
                <a:rPr lang="en-US" sz="1200" b="1" dirty="0">
                  <a:solidFill>
                    <a:srgbClr val="00B0F0"/>
                  </a:solidFill>
                </a:rPr>
                <a:t>Under Development)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dirty="0"/>
                <a:t>GIS Base Resource Management System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(Under Development)</a:t>
              </a:r>
              <a:endParaRPr lang="en-US" b="1" dirty="0">
                <a:solidFill>
                  <a:srgbClr val="00B0F0"/>
                </a:solidFill>
              </a:endParaRPr>
            </a:p>
            <a:p>
              <a:pPr algn="ctr"/>
              <a:r>
                <a:rPr lang="en-US" b="1" dirty="0"/>
                <a:t> </a:t>
              </a:r>
            </a:p>
            <a:p>
              <a:pPr algn="ctr"/>
              <a:endParaRPr lang="en-US" dirty="0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C4EBBFE-905E-F923-51C4-155D162F2242}"/>
                </a:ext>
              </a:extLst>
            </p:cNvPr>
            <p:cNvSpPr/>
            <p:nvPr/>
          </p:nvSpPr>
          <p:spPr>
            <a:xfrm>
              <a:off x="166906" y="2240805"/>
              <a:ext cx="5822884" cy="1754326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4326BED-F9E9-4EB3-05CC-B2274ABAD188}"/>
              </a:ext>
            </a:extLst>
          </p:cNvPr>
          <p:cNvSpPr txBox="1"/>
          <p:nvPr/>
        </p:nvSpPr>
        <p:spPr>
          <a:xfrm>
            <a:off x="2232407" y="1051061"/>
            <a:ext cx="239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4</a:t>
            </a:r>
            <a:r>
              <a:rPr lang="en-US" sz="2800" b="1" dirty="0">
                <a:solidFill>
                  <a:srgbClr val="0070C0"/>
                </a:solidFill>
              </a:rPr>
              <a:t> Software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F62D306-7AA7-687D-B5E9-99C55F9D5C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0431" y="1330276"/>
            <a:ext cx="3285876" cy="5140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79950F8-6514-27BE-BE14-666491EB54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234" y="3501967"/>
            <a:ext cx="4482479" cy="3004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BE6F736-7D2A-3EE6-3FEA-8A7C30F5A629}"/>
              </a:ext>
            </a:extLst>
          </p:cNvPr>
          <p:cNvSpPr txBox="1"/>
          <p:nvPr/>
        </p:nvSpPr>
        <p:spPr>
          <a:xfrm>
            <a:off x="1137540" y="-102426"/>
            <a:ext cx="9317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Integrated Service Delivery Platform of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</a:rPr>
              <a:t>Planning Division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ABEB1E-D594-3DA3-A099-2BA467FF1AF2}"/>
              </a:ext>
            </a:extLst>
          </p:cNvPr>
          <p:cNvGrpSpPr/>
          <p:nvPr/>
        </p:nvGrpSpPr>
        <p:grpSpPr>
          <a:xfrm>
            <a:off x="-11862" y="1017926"/>
            <a:ext cx="12200965" cy="72041"/>
            <a:chOff x="-29057" y="727962"/>
            <a:chExt cx="12262236" cy="71950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06F19F9-9FC9-5916-7527-4BB9F3DB029B}"/>
                </a:ext>
              </a:extLst>
            </p:cNvPr>
            <p:cNvCxnSpPr>
              <a:cxnSpLocks/>
            </p:cNvCxnSpPr>
            <p:nvPr/>
          </p:nvCxnSpPr>
          <p:spPr>
            <a:xfrm>
              <a:off x="-16933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65C9D4A-BB1F-9AF4-C3BA-26071E8BFD3C}"/>
                </a:ext>
              </a:extLst>
            </p:cNvPr>
            <p:cNvCxnSpPr>
              <a:cxnSpLocks/>
            </p:cNvCxnSpPr>
            <p:nvPr/>
          </p:nvCxnSpPr>
          <p:spPr>
            <a:xfrm>
              <a:off x="-29057" y="763489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7AA94C6-0F1B-8124-BFDC-27D77DF3590B}"/>
                </a:ext>
              </a:extLst>
            </p:cNvPr>
            <p:cNvCxnSpPr>
              <a:cxnSpLocks/>
            </p:cNvCxnSpPr>
            <p:nvPr/>
          </p:nvCxnSpPr>
          <p:spPr>
            <a:xfrm>
              <a:off x="-17469" y="79991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FF4BF61-0ADE-F724-0A78-689886ABBCB2}"/>
              </a:ext>
            </a:extLst>
          </p:cNvPr>
          <p:cNvSpPr txBox="1"/>
          <p:nvPr/>
        </p:nvSpPr>
        <p:spPr>
          <a:xfrm>
            <a:off x="3343843" y="6348900"/>
            <a:ext cx="446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Mobile App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E882EB-5F35-9716-2361-2DD978E6C2E1}"/>
              </a:ext>
            </a:extLst>
          </p:cNvPr>
          <p:cNvSpPr txBox="1"/>
          <p:nvPr/>
        </p:nvSpPr>
        <p:spPr>
          <a:xfrm>
            <a:off x="8370680" y="4895023"/>
            <a:ext cx="6124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Mobile App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504032-FC9E-4760-B7F1-EB25CEC66B86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46F0A28-E6FA-4D11-AB48-DC46BD9DE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28" name="Picture 27" descr="Logo&#10;&#10;Description automatically generated">
              <a:extLst>
                <a:ext uri="{FF2B5EF4-FFF2-40B4-BE49-F238E27FC236}">
                  <a16:creationId xmlns:a16="http://schemas.microsoft.com/office/drawing/2014/main" id="{EE888AFC-7444-4BA9-80D6-1ADDC0AB85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838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ABB41CA-11B2-2C42-8A19-A78633EF9808}"/>
              </a:ext>
            </a:extLst>
          </p:cNvPr>
          <p:cNvSpPr txBox="1"/>
          <p:nvPr/>
        </p:nvSpPr>
        <p:spPr>
          <a:xfrm>
            <a:off x="6669213" y="1164587"/>
            <a:ext cx="5423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Scheme  Service Management  System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9A2698C-9CA1-CA4A-748E-994B65EAE570}"/>
              </a:ext>
            </a:extLst>
          </p:cNvPr>
          <p:cNvGrpSpPr/>
          <p:nvPr/>
        </p:nvGrpSpPr>
        <p:grpSpPr>
          <a:xfrm>
            <a:off x="104111" y="2483704"/>
            <a:ext cx="6565103" cy="2486314"/>
            <a:chOff x="454002" y="2296623"/>
            <a:chExt cx="5286336" cy="26173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D3BFE6-E0B4-5B7A-8F4F-9A067F19E67A}"/>
                </a:ext>
              </a:extLst>
            </p:cNvPr>
            <p:cNvSpPr txBox="1"/>
            <p:nvPr/>
          </p:nvSpPr>
          <p:spPr>
            <a:xfrm>
              <a:off x="530709" y="2410674"/>
              <a:ext cx="5209629" cy="2220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US" b="1" dirty="0"/>
                <a:t>License &amp; NOC Service Management System </a:t>
              </a:r>
              <a:r>
                <a:rPr lang="en-US" sz="1200" b="1" dirty="0">
                  <a:solidFill>
                    <a:srgbClr val="00B0F0"/>
                  </a:solidFill>
                </a:rPr>
                <a:t>(Under Development)</a:t>
              </a:r>
              <a:endParaRPr lang="en-US" b="1" dirty="0">
                <a:solidFill>
                  <a:srgbClr val="00B0F0"/>
                </a:solidFill>
              </a:endParaRPr>
            </a:p>
            <a:p>
              <a:pPr marL="342900" marR="0" lvl="0" indent="-3429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US" b="1" dirty="0"/>
                <a:t>Schemes Service Management System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US" b="1" dirty="0"/>
                <a:t>Social Safety Net System of CHT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ea typeface="+mn-ea"/>
                  <a:cs typeface="+mn-cs"/>
                </a:rPr>
                <a:t>(Under Development)</a:t>
              </a:r>
              <a:endParaRPr lang="en-US" b="1" dirty="0">
                <a:solidFill>
                  <a:srgbClr val="00B0F0"/>
                </a:solidFill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US" b="1" dirty="0"/>
                <a:t> NGOs Service Activities Monitoring System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ea typeface="+mn-ea"/>
                  <a:cs typeface="+mn-cs"/>
                </a:rPr>
                <a:t>(Under Development)</a:t>
              </a:r>
              <a:endParaRPr lang="en-US" b="1" dirty="0">
                <a:solidFill>
                  <a:srgbClr val="00B0F0"/>
                </a:solidFill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US" b="1" dirty="0"/>
                <a:t>Accommodation Service Management System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ea typeface="+mn-ea"/>
                  <a:cs typeface="+mn-cs"/>
                </a:rPr>
                <a:t>(Under Development)</a:t>
              </a:r>
              <a:endParaRPr lang="en-US" b="1" dirty="0">
                <a:solidFill>
                  <a:srgbClr val="00B0F0"/>
                </a:solidFill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US" b="1" dirty="0"/>
                <a:t>Case &amp; Advisory Service Management System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ea typeface="+mn-ea"/>
                  <a:cs typeface="+mn-cs"/>
                </a:rPr>
                <a:t>(Under Development)</a:t>
              </a:r>
              <a:endParaRPr lang="en-US" b="1" dirty="0">
                <a:solidFill>
                  <a:srgbClr val="00B0F0"/>
                </a:solidFill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en-US" b="1" dirty="0"/>
                <a:t>Scholarship &amp; Training Service Management System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ea typeface="+mn-ea"/>
                  <a:cs typeface="+mn-cs"/>
                </a:rPr>
                <a:t>(Under Development)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n-US" sz="1400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C88250B-7F71-D6E3-24B9-6E513E908D23}"/>
                </a:ext>
              </a:extLst>
            </p:cNvPr>
            <p:cNvSpPr/>
            <p:nvPr/>
          </p:nvSpPr>
          <p:spPr>
            <a:xfrm>
              <a:off x="454002" y="2296623"/>
              <a:ext cx="5286335" cy="2617316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0B7BDFA-CE13-03AD-759E-A922A371C843}"/>
              </a:ext>
            </a:extLst>
          </p:cNvPr>
          <p:cNvSpPr txBox="1"/>
          <p:nvPr/>
        </p:nvSpPr>
        <p:spPr>
          <a:xfrm>
            <a:off x="2464592" y="1721799"/>
            <a:ext cx="239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7</a:t>
            </a:r>
            <a:r>
              <a:rPr lang="en-US" sz="2800" b="1" dirty="0">
                <a:solidFill>
                  <a:srgbClr val="0070C0"/>
                </a:solidFill>
              </a:rPr>
              <a:t> Software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3E02CE-767A-4984-7FFD-CCA049A48972}"/>
              </a:ext>
            </a:extLst>
          </p:cNvPr>
          <p:cNvSpPr txBox="1"/>
          <p:nvPr/>
        </p:nvSpPr>
        <p:spPr>
          <a:xfrm>
            <a:off x="1613043" y="-123814"/>
            <a:ext cx="8653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Integrated Service Delivery Platform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</a:rPr>
              <a:t>Ministry of Science &amp; Technology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10434E-3BFC-D9EC-E626-C9F88A50DC06}"/>
              </a:ext>
            </a:extLst>
          </p:cNvPr>
          <p:cNvGrpSpPr/>
          <p:nvPr/>
        </p:nvGrpSpPr>
        <p:grpSpPr>
          <a:xfrm>
            <a:off x="-11862" y="1038474"/>
            <a:ext cx="12200965" cy="82315"/>
            <a:chOff x="-29057" y="727962"/>
            <a:chExt cx="12262236" cy="8221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E21B7D-69C4-4478-853E-86293E3637A2}"/>
                </a:ext>
              </a:extLst>
            </p:cNvPr>
            <p:cNvCxnSpPr>
              <a:cxnSpLocks/>
            </p:cNvCxnSpPr>
            <p:nvPr/>
          </p:nvCxnSpPr>
          <p:spPr>
            <a:xfrm>
              <a:off x="-16933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D91DA3-BD2E-C8F7-5853-4502471B141E}"/>
                </a:ext>
              </a:extLst>
            </p:cNvPr>
            <p:cNvCxnSpPr>
              <a:cxnSpLocks/>
            </p:cNvCxnSpPr>
            <p:nvPr/>
          </p:nvCxnSpPr>
          <p:spPr>
            <a:xfrm>
              <a:off x="-29057" y="763489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E50CDED-B727-FA83-0C70-56DE0F731D6A}"/>
                </a:ext>
              </a:extLst>
            </p:cNvPr>
            <p:cNvCxnSpPr>
              <a:cxnSpLocks/>
            </p:cNvCxnSpPr>
            <p:nvPr/>
          </p:nvCxnSpPr>
          <p:spPr>
            <a:xfrm>
              <a:off x="-17469" y="810173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DF31F7B-E8B8-8B80-26C4-076BA2327851}"/>
              </a:ext>
            </a:extLst>
          </p:cNvPr>
          <p:cNvGrpSpPr/>
          <p:nvPr/>
        </p:nvGrpSpPr>
        <p:grpSpPr>
          <a:xfrm>
            <a:off x="6996581" y="1612346"/>
            <a:ext cx="4996046" cy="5092385"/>
            <a:chOff x="6457679" y="1114925"/>
            <a:chExt cx="4996046" cy="509238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F0081AE-F0CF-2D67-396D-58C95A6BB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52314"/>
            <a:stretch/>
          </p:blipFill>
          <p:spPr>
            <a:xfrm>
              <a:off x="6457679" y="3429000"/>
              <a:ext cx="4996046" cy="277831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EFE9267-A6A6-E7C3-B68D-3972386A4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57679" y="1114925"/>
              <a:ext cx="4996046" cy="248631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882B51-93A0-4843-90AD-384DF398120E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9C0B6B3-560A-4EDD-9F54-B8EDD7A82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23" name="Picture 22" descr="Logo&#10;&#10;Description automatically generated">
              <a:extLst>
                <a:ext uri="{FF2B5EF4-FFF2-40B4-BE49-F238E27FC236}">
                  <a16:creationId xmlns:a16="http://schemas.microsoft.com/office/drawing/2014/main" id="{90687EA9-7789-4D35-BF56-8D59CB7238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1346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9D1CA7-4660-117E-B3E2-775F35754A0C}"/>
              </a:ext>
            </a:extLst>
          </p:cNvPr>
          <p:cNvSpPr txBox="1"/>
          <p:nvPr/>
        </p:nvSpPr>
        <p:spPr>
          <a:xfrm>
            <a:off x="821942" y="-13765"/>
            <a:ext cx="10773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Parliament</a:t>
            </a:r>
            <a:r>
              <a:rPr lang="en-US" sz="3600" b="1" dirty="0">
                <a:solidFill>
                  <a:srgbClr val="7030A0"/>
                </a:solidFill>
              </a:rPr>
              <a:t> Automation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FA64B18-04E0-8354-2A94-B16B15CACA81}"/>
              </a:ext>
            </a:extLst>
          </p:cNvPr>
          <p:cNvGrpSpPr/>
          <p:nvPr/>
        </p:nvGrpSpPr>
        <p:grpSpPr>
          <a:xfrm>
            <a:off x="-305291" y="1019857"/>
            <a:ext cx="12320139" cy="5897581"/>
            <a:chOff x="-334320" y="1027914"/>
            <a:chExt cx="12320139" cy="58975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D3BFE6-E0B4-5B7A-8F4F-9A067F19E67A}"/>
                </a:ext>
              </a:extLst>
            </p:cNvPr>
            <p:cNvSpPr txBox="1"/>
            <p:nvPr/>
          </p:nvSpPr>
          <p:spPr>
            <a:xfrm>
              <a:off x="-334320" y="1381945"/>
              <a:ext cx="551429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b="1" dirty="0">
                <a:solidFill>
                  <a:srgbClr val="7030A0"/>
                </a:solidFill>
              </a:endParaRPr>
            </a:p>
            <a:p>
              <a:pPr lvl="1"/>
              <a:r>
                <a:rPr lang="en-US" sz="1200" dirty="0"/>
                <a:t>1.	Question &amp; Answer Management System </a:t>
              </a:r>
              <a:r>
                <a:rPr lang="en-US" sz="1100" b="1" dirty="0">
                  <a:solidFill>
                    <a:srgbClr val="00B050"/>
                  </a:solidFill>
                </a:rPr>
                <a:t>(Deployed)</a:t>
              </a:r>
            </a:p>
            <a:p>
              <a:pPr lvl="1">
                <a:defRPr/>
              </a:pPr>
              <a:r>
                <a:rPr lang="en-US" sz="1200" dirty="0"/>
                <a:t>2.	MP Portal &amp; Service Management System</a:t>
              </a:r>
              <a:r>
                <a:rPr lang="en-US" sz="1200" b="1" dirty="0">
                  <a:solidFill>
                    <a:srgbClr val="00B050"/>
                  </a:solidFill>
                </a:rPr>
                <a:t> (Deployed)</a:t>
              </a:r>
              <a:endParaRPr lang="en-US" sz="1200" dirty="0"/>
            </a:p>
            <a:p>
              <a:pPr lvl="1">
                <a:defRPr/>
              </a:pPr>
              <a:r>
                <a:rPr lang="en-US" sz="1200" dirty="0"/>
                <a:t>3.	Notice &amp; Petition Management System</a:t>
              </a:r>
              <a:r>
                <a:rPr lang="en-US" sz="1200" b="1" dirty="0">
                  <a:solidFill>
                    <a:srgbClr val="00B050"/>
                  </a:solidFill>
                </a:rPr>
                <a:t> (Deployed)</a:t>
              </a:r>
              <a:endParaRPr lang="en-US" sz="1200" dirty="0"/>
            </a:p>
            <a:p>
              <a:pPr lvl="1">
                <a:defRPr/>
              </a:pPr>
              <a:r>
                <a:rPr lang="en-US" sz="1200" dirty="0"/>
                <a:t>4.	Parliament Housing &amp; Voting Management System</a:t>
              </a:r>
              <a:r>
                <a:rPr lang="en-US" sz="1200" b="1" dirty="0">
                  <a:solidFill>
                    <a:srgbClr val="00B050"/>
                  </a:solidFill>
                </a:rPr>
                <a:t> (Deployed)</a:t>
              </a:r>
              <a:endParaRPr lang="en-US" sz="1200" dirty="0"/>
            </a:p>
            <a:p>
              <a:pPr marL="685800" lvl="1" indent="-228600">
                <a:buAutoNum type="arabicPeriod" startAt="5"/>
                <a:defRPr/>
              </a:pPr>
              <a:r>
                <a:rPr lang="en-US" sz="1200" dirty="0"/>
                <a:t>       Parliamentary Debate, Recording &amp; Archiving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dirty="0"/>
            </a:p>
            <a:p>
              <a:pPr lvl="1"/>
              <a:r>
                <a:rPr lang="en-US" sz="1200" dirty="0"/>
                <a:t>6.	E-Bill &amp; Session Management</a:t>
              </a:r>
              <a:r>
                <a:rPr lang="en-US" sz="1100" b="1" dirty="0">
                  <a:solidFill>
                    <a:srgbClr val="00B050"/>
                  </a:solidFill>
                </a:rPr>
                <a:t> (Deployed)</a:t>
              </a:r>
              <a:endParaRPr lang="en-US" sz="1100" dirty="0"/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/>
                <a:t>7.	Digital Broadcasting &amp; Media Management System</a:t>
              </a:r>
              <a:r>
                <a:rPr lang="en-US" sz="1200" b="1" dirty="0">
                  <a:solidFill>
                    <a:srgbClr val="00B050"/>
                  </a:solidFill>
                </a:rPr>
                <a:t> (Deployed)</a:t>
              </a:r>
              <a:endParaRPr lang="en-US" sz="1200" dirty="0"/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/>
                <a:t>8.	Committee Information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dirty="0"/>
            </a:p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/>
                <a:t>9.	Library &amp; Research Management System</a:t>
              </a:r>
              <a:r>
                <a:rPr lang="en-US" sz="1100" b="1" dirty="0">
                  <a:solidFill>
                    <a:srgbClr val="00B050"/>
                  </a:solidFill>
                </a:rPr>
                <a:t> (Deployed)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lvl="1"/>
              <a:endParaRPr lang="en-US" sz="12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156650-427F-562F-D24B-1BB7338A3E50}"/>
                </a:ext>
              </a:extLst>
            </p:cNvPr>
            <p:cNvSpPr txBox="1"/>
            <p:nvPr/>
          </p:nvSpPr>
          <p:spPr>
            <a:xfrm>
              <a:off x="2020827" y="6488668"/>
              <a:ext cx="45647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/>
                <a:t>Question &amp; Answer Management System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7F27E7-B3A5-011B-BF58-A54CFF8071BF}"/>
                </a:ext>
              </a:extLst>
            </p:cNvPr>
            <p:cNvSpPr txBox="1"/>
            <p:nvPr/>
          </p:nvSpPr>
          <p:spPr>
            <a:xfrm>
              <a:off x="1470812" y="1027914"/>
              <a:ext cx="23995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</a:rPr>
                <a:t>9</a:t>
              </a:r>
              <a:r>
                <a:rPr lang="en-US" sz="2800" b="1" dirty="0">
                  <a:solidFill>
                    <a:srgbClr val="0070C0"/>
                  </a:solidFill>
                </a:rPr>
                <a:t> Software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5EFED03-28D7-A326-022F-87456A2540DF}"/>
                </a:ext>
              </a:extLst>
            </p:cNvPr>
            <p:cNvGrpSpPr/>
            <p:nvPr/>
          </p:nvGrpSpPr>
          <p:grpSpPr>
            <a:xfrm>
              <a:off x="1158701" y="3660157"/>
              <a:ext cx="6334815" cy="2799426"/>
              <a:chOff x="6582026" y="1172386"/>
              <a:chExt cx="6334815" cy="2799426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AA3D158-C876-C856-6948-22E5E5CB65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82026" y="1172386"/>
                <a:ext cx="6334815" cy="2799426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043E85CF-255B-C5F2-AB18-87AA043DF1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25771" y="3111729"/>
                <a:ext cx="1099080" cy="640791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</p:grpSp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1A484148-3AE4-1637-2526-7627EA1910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690" y="1264168"/>
              <a:ext cx="4131344" cy="212011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FCB0FCE-5D97-9051-8909-B574BC4A12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6" t="3440" r="5900" b="5842"/>
            <a:stretch/>
          </p:blipFill>
          <p:spPr>
            <a:xfrm>
              <a:off x="9791407" y="1790910"/>
              <a:ext cx="2194412" cy="385262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15836CA3-2A29-53BC-AC61-B3E66E2362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8954" y="3684010"/>
              <a:ext cx="1747015" cy="288057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E47C611-C2E4-9A0D-5170-9559DA478486}"/>
                </a:ext>
              </a:extLst>
            </p:cNvPr>
            <p:cNvSpPr txBox="1"/>
            <p:nvPr/>
          </p:nvSpPr>
          <p:spPr>
            <a:xfrm>
              <a:off x="10220018" y="5720187"/>
              <a:ext cx="14229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Mobile Apps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9A9054C-C149-55E2-9CCB-705458D629FA}"/>
                </a:ext>
              </a:extLst>
            </p:cNvPr>
            <p:cNvSpPr txBox="1"/>
            <p:nvPr/>
          </p:nvSpPr>
          <p:spPr>
            <a:xfrm>
              <a:off x="7365253" y="6556163"/>
              <a:ext cx="242615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Mobile Apps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9FB05FA-58B3-45B9-9455-FDC9CD876E80}"/>
              </a:ext>
            </a:extLst>
          </p:cNvPr>
          <p:cNvSpPr/>
          <p:nvPr/>
        </p:nvSpPr>
        <p:spPr>
          <a:xfrm>
            <a:off x="61123" y="1541612"/>
            <a:ext cx="5147875" cy="201390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8E4F6C-5BCA-4E11-A3E5-B4541C9B7218}"/>
              </a:ext>
            </a:extLst>
          </p:cNvPr>
          <p:cNvSpPr txBox="1"/>
          <p:nvPr/>
        </p:nvSpPr>
        <p:spPr>
          <a:xfrm>
            <a:off x="10016540" y="1312053"/>
            <a:ext cx="1351237" cy="36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MP</a:t>
            </a:r>
            <a:r>
              <a:rPr lang="en-US" sz="1800" dirty="0"/>
              <a:t> </a:t>
            </a:r>
            <a:r>
              <a:rPr lang="en-US" b="1" dirty="0"/>
              <a:t>Portal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5CEAA0A-FF84-4585-962B-062354E89BDF}"/>
              </a:ext>
            </a:extLst>
          </p:cNvPr>
          <p:cNvGrpSpPr/>
          <p:nvPr/>
        </p:nvGrpSpPr>
        <p:grpSpPr>
          <a:xfrm>
            <a:off x="1469" y="1057728"/>
            <a:ext cx="12190531" cy="73411"/>
            <a:chOff x="7530" y="727962"/>
            <a:chExt cx="12251625" cy="2868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85CB11-E41F-4935-92EC-549468D0EEC5}"/>
                </a:ext>
              </a:extLst>
            </p:cNvPr>
            <p:cNvCxnSpPr>
              <a:cxnSpLocks/>
            </p:cNvCxnSpPr>
            <p:nvPr/>
          </p:nvCxnSpPr>
          <p:spPr>
            <a:xfrm>
              <a:off x="8467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35AC489-5FDC-45D4-9CBC-4A9D4B8ECDE2}"/>
                </a:ext>
              </a:extLst>
            </p:cNvPr>
            <p:cNvCxnSpPr>
              <a:cxnSpLocks/>
            </p:cNvCxnSpPr>
            <p:nvPr/>
          </p:nvCxnSpPr>
          <p:spPr>
            <a:xfrm>
              <a:off x="9043" y="741160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D1BC236-F6EE-447D-AADF-2B185BD57AD4}"/>
                </a:ext>
              </a:extLst>
            </p:cNvPr>
            <p:cNvCxnSpPr>
              <a:cxnSpLocks/>
            </p:cNvCxnSpPr>
            <p:nvPr/>
          </p:nvCxnSpPr>
          <p:spPr>
            <a:xfrm>
              <a:off x="7530" y="75664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348D04-BE25-4D60-BD6C-DAE7FDC37EF1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1A1DE25-24F5-4127-A1DC-12F705B70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39" name="Picture 38" descr="Logo&#10;&#10;Description automatically generated">
              <a:extLst>
                <a:ext uri="{FF2B5EF4-FFF2-40B4-BE49-F238E27FC236}">
                  <a16:creationId xmlns:a16="http://schemas.microsoft.com/office/drawing/2014/main" id="{8C44CFB3-361F-4B43-A0A5-6CCAE4662F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2696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0555129-E3DF-B951-78CD-65FD51F6293C}"/>
              </a:ext>
            </a:extLst>
          </p:cNvPr>
          <p:cNvSpPr txBox="1"/>
          <p:nvPr/>
        </p:nvSpPr>
        <p:spPr>
          <a:xfrm>
            <a:off x="841271" y="-117295"/>
            <a:ext cx="10321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Integrated Digital Service Delivery Platform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</a:rPr>
              <a:t>Ministry of Agriculture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0F61EC-0E51-DE80-8F72-B8DE4B693A0F}"/>
              </a:ext>
            </a:extLst>
          </p:cNvPr>
          <p:cNvSpPr txBox="1"/>
          <p:nvPr/>
        </p:nvSpPr>
        <p:spPr>
          <a:xfrm>
            <a:off x="2214675" y="1471265"/>
            <a:ext cx="239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10</a:t>
            </a:r>
            <a:r>
              <a:rPr lang="en-US" sz="2800" b="1" dirty="0">
                <a:solidFill>
                  <a:srgbClr val="0070C0"/>
                </a:solidFill>
              </a:rPr>
              <a:t> Software</a:t>
            </a:r>
            <a:endParaRPr lang="en-US" b="1" dirty="0">
              <a:solidFill>
                <a:srgbClr val="0070C0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B4032E-3CA9-4A56-8C65-66BC530B6D43}"/>
              </a:ext>
            </a:extLst>
          </p:cNvPr>
          <p:cNvGrpSpPr/>
          <p:nvPr/>
        </p:nvGrpSpPr>
        <p:grpSpPr>
          <a:xfrm>
            <a:off x="87842" y="2128082"/>
            <a:ext cx="6653201" cy="3019272"/>
            <a:chOff x="179408" y="2600060"/>
            <a:chExt cx="6705850" cy="435197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F9702E-97B0-4F05-BEE1-546250ECDACF}"/>
                </a:ext>
              </a:extLst>
            </p:cNvPr>
            <p:cNvSpPr txBox="1"/>
            <p:nvPr/>
          </p:nvSpPr>
          <p:spPr>
            <a:xfrm>
              <a:off x="298261" y="2795273"/>
              <a:ext cx="6402645" cy="3746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License, Registration, Clearance &amp; Certification Management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  <a:endParaRPr lang="en-US" sz="1100" b="1" dirty="0">
                <a:solidFill>
                  <a:srgbClr val="7030A0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Agri Research, Testing, Report &amp; Data Repository Service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  <a:endParaRPr lang="en-US" sz="1100" b="1" dirty="0">
                <a:solidFill>
                  <a:srgbClr val="7030A0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Incentive &amp; Grant Management System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Agri marketing &amp; Business Linkage Management System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Market Infrastructure &amp; Warehouse Management System</a:t>
              </a:r>
              <a:r>
                <a:rPr lang="en-US" sz="1600" dirty="0">
                  <a:solidFill>
                    <a:srgbClr val="00B050"/>
                  </a:solidFill>
                </a:rPr>
                <a:t>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National Virtual Crop Pest Museum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Crop, Seed, Germplasm &amp; Fertilizer Production, Development, Distribution &amp; Service Management System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600" b="0" kern="1200" dirty="0">
                  <a:solidFill>
                    <a:schemeClr val="dk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Irrigation, Water &amp; Scheme Management System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  <a:endParaRPr lang="en-US" sz="1600" b="1" dirty="0">
                <a:solidFill>
                  <a:srgbClr val="00B050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Training, e-Learning &amp; Venue Management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  <a:endParaRPr lang="en-US" sz="1600" b="1" dirty="0">
                <a:solidFill>
                  <a:srgbClr val="00B050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1600" dirty="0"/>
                <a:t>Agri Portal Enhancement including Mobile Apps </a:t>
              </a:r>
              <a:r>
                <a:rPr lang="en-US" sz="1100" b="1" dirty="0">
                  <a:solidFill>
                    <a:srgbClr val="00B050"/>
                  </a:solidFill>
                </a:rPr>
                <a:t>(Developed)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n-US" sz="1600" b="1" dirty="0">
                <a:solidFill>
                  <a:srgbClr val="00B050"/>
                </a:solidFill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BF18F2C-E627-4003-B221-8D477B8EC2DA}"/>
                </a:ext>
              </a:extLst>
            </p:cNvPr>
            <p:cNvSpPr/>
            <p:nvPr/>
          </p:nvSpPr>
          <p:spPr>
            <a:xfrm>
              <a:off x="179408" y="2600060"/>
              <a:ext cx="6705850" cy="4351970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8" name="Picture 25_1">
            <a:extLst>
              <a:ext uri="{FF2B5EF4-FFF2-40B4-BE49-F238E27FC236}">
                <a16:creationId xmlns:a16="http://schemas.microsoft.com/office/drawing/2014/main" id="{CD7ABAF6-C45A-4133-B56F-BA4D96703AF6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872197" y="4117569"/>
            <a:ext cx="5067850" cy="2320389"/>
          </a:xfrm>
          <a:prstGeom prst="roundRect">
            <a:avLst>
              <a:gd name="adj" fmla="val 3899"/>
            </a:avLst>
          </a:prstGeom>
          <a:ln w="28575">
            <a:solidFill>
              <a:schemeClr val="tx1"/>
            </a:solidFill>
          </a:ln>
          <a:effectLst/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31F2ABB-98DE-41D3-A64D-A78B3FF674D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961" y="1241690"/>
            <a:ext cx="5067850" cy="2432724"/>
          </a:xfrm>
          <a:prstGeom prst="roundRect">
            <a:avLst>
              <a:gd name="adj" fmla="val 3899"/>
            </a:avLst>
          </a:prstGeom>
          <a:ln w="28575">
            <a:solidFill>
              <a:schemeClr val="tx1"/>
            </a:solidFill>
          </a:ln>
          <a:effectLst/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438A86C-BA53-4685-88A3-C8B22BD130B2}"/>
              </a:ext>
            </a:extLst>
          </p:cNvPr>
          <p:cNvSpPr txBox="1"/>
          <p:nvPr/>
        </p:nvSpPr>
        <p:spPr>
          <a:xfrm>
            <a:off x="6953693" y="3675816"/>
            <a:ext cx="4985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Irrigation</a:t>
            </a:r>
            <a:r>
              <a:rPr lang="en-US" sz="1400" b="1" kern="1200" dirty="0">
                <a:solidFill>
                  <a:schemeClr val="dk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lang="en-US" b="1" dirty="0"/>
              <a:t>Water</a:t>
            </a:r>
            <a:r>
              <a:rPr lang="en-US" sz="1400" b="1" kern="1200" dirty="0">
                <a:solidFill>
                  <a:schemeClr val="dk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b="1" dirty="0"/>
              <a:t>&amp; Scheme Management System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E65C9A-46B7-4086-AF44-97F83CD2277C}"/>
              </a:ext>
            </a:extLst>
          </p:cNvPr>
          <p:cNvSpPr txBox="1"/>
          <p:nvPr/>
        </p:nvSpPr>
        <p:spPr>
          <a:xfrm>
            <a:off x="7272675" y="6422065"/>
            <a:ext cx="4793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Training, e-Learning &amp; Venue Management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C57BFF-5579-4A57-BEC2-6201B1D71A1E}"/>
              </a:ext>
            </a:extLst>
          </p:cNvPr>
          <p:cNvGrpSpPr/>
          <p:nvPr/>
        </p:nvGrpSpPr>
        <p:grpSpPr>
          <a:xfrm>
            <a:off x="1469" y="1057728"/>
            <a:ext cx="12190531" cy="73411"/>
            <a:chOff x="7530" y="727962"/>
            <a:chExt cx="12251625" cy="2868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2F915F9-B924-4C47-9CC9-E11FC75001C9}"/>
                </a:ext>
              </a:extLst>
            </p:cNvPr>
            <p:cNvCxnSpPr>
              <a:cxnSpLocks/>
            </p:cNvCxnSpPr>
            <p:nvPr/>
          </p:nvCxnSpPr>
          <p:spPr>
            <a:xfrm>
              <a:off x="8467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4E4C082-E3D5-40C7-9BA1-4A655803EAC8}"/>
                </a:ext>
              </a:extLst>
            </p:cNvPr>
            <p:cNvCxnSpPr>
              <a:cxnSpLocks/>
            </p:cNvCxnSpPr>
            <p:nvPr/>
          </p:nvCxnSpPr>
          <p:spPr>
            <a:xfrm>
              <a:off x="9043" y="741160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7E2754D-CB64-49A9-B6FE-FD4FAA9FC0A3}"/>
                </a:ext>
              </a:extLst>
            </p:cNvPr>
            <p:cNvCxnSpPr>
              <a:cxnSpLocks/>
            </p:cNvCxnSpPr>
            <p:nvPr/>
          </p:nvCxnSpPr>
          <p:spPr>
            <a:xfrm>
              <a:off x="7530" y="75664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FF122E4-DF2B-45CA-9B0E-AC4054499BC2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ECC7D27-A6F4-430D-AA2F-DF2A0E765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22" name="Picture 21" descr="Logo&#10;&#10;Description automatically generated">
              <a:extLst>
                <a:ext uri="{FF2B5EF4-FFF2-40B4-BE49-F238E27FC236}">
                  <a16:creationId xmlns:a16="http://schemas.microsoft.com/office/drawing/2014/main" id="{B6B88B9C-C9CF-4C66-8B6B-E73F255BF3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16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ABB41CA-11B2-2C42-8A19-A78633EF9808}"/>
              </a:ext>
            </a:extLst>
          </p:cNvPr>
          <p:cNvSpPr txBox="1"/>
          <p:nvPr/>
        </p:nvSpPr>
        <p:spPr>
          <a:xfrm>
            <a:off x="4802170" y="6484815"/>
            <a:ext cx="4981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Interactive Interfaces for Navigation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555129-E3DF-B951-78CD-65FD51F6293C}"/>
              </a:ext>
            </a:extLst>
          </p:cNvPr>
          <p:cNvSpPr txBox="1"/>
          <p:nvPr/>
        </p:nvSpPr>
        <p:spPr>
          <a:xfrm>
            <a:off x="1224401" y="-72505"/>
            <a:ext cx="93241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7030A0"/>
                </a:solidFill>
              </a:rPr>
              <a:t>e-Inland Water Traffic Management System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C00000"/>
                </a:solidFill>
              </a:rPr>
              <a:t>Bangladesh Inland Water Traffic Authority (BIWTA)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9D013B-B24B-F37C-8B43-705EB5099E5A}"/>
              </a:ext>
            </a:extLst>
          </p:cNvPr>
          <p:cNvGrpSpPr/>
          <p:nvPr/>
        </p:nvGrpSpPr>
        <p:grpSpPr>
          <a:xfrm>
            <a:off x="79596" y="2048161"/>
            <a:ext cx="5468448" cy="3401453"/>
            <a:chOff x="166905" y="2240805"/>
            <a:chExt cx="6557166" cy="15503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6850E4-884A-F661-DA2D-9AE6035A56E8}"/>
                </a:ext>
              </a:extLst>
            </p:cNvPr>
            <p:cNvSpPr txBox="1"/>
            <p:nvPr/>
          </p:nvSpPr>
          <p:spPr>
            <a:xfrm>
              <a:off x="263197" y="2360285"/>
              <a:ext cx="6460874" cy="1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Vessel Registration </a:t>
              </a:r>
              <a:r>
                <a:rPr lang="en-US" dirty="0">
                  <a:solidFill>
                    <a:prstClr val="black"/>
                  </a:solidFill>
                  <a:latin typeface="Calibri" panose="020F0502020204030204"/>
                </a:rPr>
                <a:t>&amp;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Survey Management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Timetable and Fare Management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Rental Management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Vessel Navigation Management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e-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Ghat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Management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Onboard Survey Management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Marine Court Case Management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Conservancy Charge Collection Mgt.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e-Ticketing &amp; Passenger service Mgt.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General Configuration Management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(Deployed)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Vrinda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: Rounded Corners 3">
              <a:extLst>
                <a:ext uri="{FF2B5EF4-FFF2-40B4-BE49-F238E27FC236}">
                  <a16:creationId xmlns:a16="http://schemas.microsoft.com/office/drawing/2014/main" id="{FC4EBBFE-905E-F923-51C4-155D162F2242}"/>
                </a:ext>
              </a:extLst>
            </p:cNvPr>
            <p:cNvSpPr/>
            <p:nvPr/>
          </p:nvSpPr>
          <p:spPr>
            <a:xfrm>
              <a:off x="166905" y="2240805"/>
              <a:ext cx="6460874" cy="1510958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4326BED-F9E9-4EB3-05CC-B2274ABAD188}"/>
              </a:ext>
            </a:extLst>
          </p:cNvPr>
          <p:cNvSpPr txBox="1"/>
          <p:nvPr/>
        </p:nvSpPr>
        <p:spPr>
          <a:xfrm>
            <a:off x="1604398" y="1373676"/>
            <a:ext cx="203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Software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79196" y="1200873"/>
            <a:ext cx="4858422" cy="2363828"/>
            <a:chOff x="120013" y="1095741"/>
            <a:chExt cx="7578088" cy="4084554"/>
          </a:xfrm>
        </p:grpSpPr>
        <p:pic>
          <p:nvPicPr>
            <p:cNvPr id="31" name="Picture 30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B21F7D58-60EB-834C-9D95-9C9F646D3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013" y="1095741"/>
              <a:ext cx="7578088" cy="408455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18" t="17439" r="17130"/>
            <a:stretch/>
          </p:blipFill>
          <p:spPr>
            <a:xfrm>
              <a:off x="5617853" y="2135923"/>
              <a:ext cx="1826088" cy="212635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5ABB41CA-11B2-2C42-8A19-A78633EF9808}"/>
              </a:ext>
            </a:extLst>
          </p:cNvPr>
          <p:cNvSpPr txBox="1"/>
          <p:nvPr/>
        </p:nvSpPr>
        <p:spPr>
          <a:xfrm>
            <a:off x="5982355" y="3598866"/>
            <a:ext cx="538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Conservancy Charges/Fees Collection Systems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BB41CA-11B2-2C42-8A19-A78633EF9808}"/>
              </a:ext>
            </a:extLst>
          </p:cNvPr>
          <p:cNvSpPr txBox="1"/>
          <p:nvPr/>
        </p:nvSpPr>
        <p:spPr>
          <a:xfrm>
            <a:off x="9075175" y="6470087"/>
            <a:ext cx="3004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E-Ticketing System</a:t>
            </a:r>
          </a:p>
        </p:txBody>
      </p:sp>
      <p:pic>
        <p:nvPicPr>
          <p:cNvPr id="38" name="Picture 3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688" y="4168623"/>
            <a:ext cx="3310819" cy="2229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" name="Picture 43" descr="A picture containing table&#10;&#10;Description automatically generated">
            <a:extLst>
              <a:ext uri="{FF2B5EF4-FFF2-40B4-BE49-F238E27FC236}">
                <a16:creationId xmlns:a16="http://schemas.microsoft.com/office/drawing/2014/main" id="{0B1CC18A-D6B2-7046-8F24-F593A68337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093" y="4152129"/>
            <a:ext cx="2843488" cy="2246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E3518F46-1AE2-4A03-97EA-AAFBD1ED4B83}"/>
              </a:ext>
            </a:extLst>
          </p:cNvPr>
          <p:cNvGrpSpPr/>
          <p:nvPr/>
        </p:nvGrpSpPr>
        <p:grpSpPr>
          <a:xfrm>
            <a:off x="1469" y="1037180"/>
            <a:ext cx="12190531" cy="73411"/>
            <a:chOff x="7530" y="727962"/>
            <a:chExt cx="12251625" cy="28680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D3DF834-632F-46C7-B168-44A37EB779FD}"/>
                </a:ext>
              </a:extLst>
            </p:cNvPr>
            <p:cNvCxnSpPr>
              <a:cxnSpLocks/>
            </p:cNvCxnSpPr>
            <p:nvPr/>
          </p:nvCxnSpPr>
          <p:spPr>
            <a:xfrm>
              <a:off x="8467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C390B5C-8C8C-48AE-9EEE-C5A81F1FCB1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" y="741160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5ED0C00-657B-4C06-B883-1BF7531CACDD}"/>
                </a:ext>
              </a:extLst>
            </p:cNvPr>
            <p:cNvCxnSpPr>
              <a:cxnSpLocks/>
            </p:cNvCxnSpPr>
            <p:nvPr/>
          </p:nvCxnSpPr>
          <p:spPr>
            <a:xfrm>
              <a:off x="7530" y="75664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B918C1F-4256-4960-A8D4-6483EB533B9D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57B00F9-9D37-4339-9F11-AB52FC351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39" name="Picture 38" descr="Logo&#10;&#10;Description automatically generated">
              <a:extLst>
                <a:ext uri="{FF2B5EF4-FFF2-40B4-BE49-F238E27FC236}">
                  <a16:creationId xmlns:a16="http://schemas.microsoft.com/office/drawing/2014/main" id="{318B5B86-52C4-4707-967C-0ACB0A415D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254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C9D013B-B24B-F37C-8B43-705EB5099E5A}"/>
              </a:ext>
            </a:extLst>
          </p:cNvPr>
          <p:cNvGrpSpPr/>
          <p:nvPr/>
        </p:nvGrpSpPr>
        <p:grpSpPr>
          <a:xfrm>
            <a:off x="522894" y="1512881"/>
            <a:ext cx="6044967" cy="2660703"/>
            <a:chOff x="166906" y="2288273"/>
            <a:chExt cx="5955966" cy="266070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26850E4-884A-F661-DA2D-9AE6035A56E8}"/>
                </a:ext>
              </a:extLst>
            </p:cNvPr>
            <p:cNvSpPr txBox="1"/>
            <p:nvPr/>
          </p:nvSpPr>
          <p:spPr>
            <a:xfrm>
              <a:off x="299989" y="2324744"/>
              <a:ext cx="5822883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Cargo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Weight Management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Posting, Unlading &amp; Delivery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b="1" dirty="0">
                <a:solidFill>
                  <a:srgbClr val="00B0F0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Shed/Yard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dirty="0"/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Assessment &amp; Billing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dirty="0"/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Stakeholder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dirty="0"/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Complain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dirty="0"/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User Management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sz="1200" dirty="0"/>
            </a:p>
            <a:p>
              <a:pPr marL="342900" indent="-342900">
                <a:buFont typeface="+mj-lt"/>
                <a:buAutoNum type="arabicPeriod"/>
              </a:pPr>
              <a:r>
                <a:rPr lang="en-US" dirty="0"/>
                <a:t>System Configuration </a:t>
              </a:r>
              <a:r>
                <a:rPr lang="en-US" sz="1200" b="1" dirty="0">
                  <a:solidFill>
                    <a:srgbClr val="00B050"/>
                  </a:solidFill>
                </a:rPr>
                <a:t>(Deployed)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C4EBBFE-905E-F923-51C4-155D162F2242}"/>
                </a:ext>
              </a:extLst>
            </p:cNvPr>
            <p:cNvSpPr/>
            <p:nvPr/>
          </p:nvSpPr>
          <p:spPr>
            <a:xfrm>
              <a:off x="166906" y="2288273"/>
              <a:ext cx="5822884" cy="2660703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4326BED-F9E9-4EB3-05CC-B2274ABAD188}"/>
              </a:ext>
            </a:extLst>
          </p:cNvPr>
          <p:cNvSpPr txBox="1"/>
          <p:nvPr/>
        </p:nvSpPr>
        <p:spPr>
          <a:xfrm>
            <a:off x="2157797" y="1002334"/>
            <a:ext cx="239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9</a:t>
            </a:r>
            <a:r>
              <a:rPr lang="en-US" sz="2800" b="1" dirty="0">
                <a:solidFill>
                  <a:srgbClr val="0070C0"/>
                </a:solidFill>
              </a:rPr>
              <a:t> Software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E6F736-7D2A-3EE6-3FEA-8A7C30F5A629}"/>
              </a:ext>
            </a:extLst>
          </p:cNvPr>
          <p:cNvSpPr txBox="1"/>
          <p:nvPr/>
        </p:nvSpPr>
        <p:spPr>
          <a:xfrm>
            <a:off x="1867690" y="-78085"/>
            <a:ext cx="84565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e-Port Management System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</a:rPr>
              <a:t>Bangladesh Land Port Authority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F8CA3EF-6EEC-47AD-917C-FDB95D513C3D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bright="14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2" r="1970" b="22162"/>
          <a:stretch/>
        </p:blipFill>
        <p:spPr>
          <a:xfrm>
            <a:off x="6957667" y="1270432"/>
            <a:ext cx="4572000" cy="2391647"/>
          </a:xfrm>
          <a:prstGeom prst="roundRect">
            <a:avLst>
              <a:gd name="adj" fmla="val 3899"/>
            </a:avLst>
          </a:prstGeom>
          <a:ln w="285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7C63CB13-DC0E-4155-BE46-141ED9BDAAA7}"/>
              </a:ext>
            </a:extLst>
          </p:cNvPr>
          <p:cNvSpPr/>
          <p:nvPr/>
        </p:nvSpPr>
        <p:spPr>
          <a:xfrm>
            <a:off x="7757885" y="3564401"/>
            <a:ext cx="3201281" cy="50617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Cargo Management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EB46B36-8F25-42B9-A990-48AF4E51E79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/>
          <a:srcRect r="28478" b="11440"/>
          <a:stretch/>
        </p:blipFill>
        <p:spPr>
          <a:xfrm>
            <a:off x="6957667" y="4121606"/>
            <a:ext cx="4572000" cy="2391647"/>
          </a:xfrm>
          <a:prstGeom prst="roundRect">
            <a:avLst>
              <a:gd name="adj" fmla="val 3551"/>
            </a:avLst>
          </a:prstGeom>
          <a:ln w="285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8FB56B29-BB6E-45CA-9C4C-82824F02D8F0}"/>
              </a:ext>
            </a:extLst>
          </p:cNvPr>
          <p:cNvSpPr/>
          <p:nvPr/>
        </p:nvSpPr>
        <p:spPr>
          <a:xfrm>
            <a:off x="7428964" y="6564287"/>
            <a:ext cx="3629406" cy="358558"/>
          </a:xfrm>
          <a:prstGeom prst="roundRect">
            <a:avLst>
              <a:gd name="adj" fmla="val 4933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Weight Management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0F2FCEEF-10F7-4CC8-B05A-12401305D585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28903" y="4292718"/>
            <a:ext cx="5247037" cy="2194560"/>
          </a:xfrm>
          <a:prstGeom prst="rect">
            <a:avLst/>
          </a:prstGeom>
          <a:ln w="28575" cap="sq">
            <a:solidFill>
              <a:schemeClr val="tx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9" name="Rounded Rectangle 4">
            <a:extLst>
              <a:ext uri="{FF2B5EF4-FFF2-40B4-BE49-F238E27FC236}">
                <a16:creationId xmlns:a16="http://schemas.microsoft.com/office/drawing/2014/main" id="{07BAC134-897D-4BEB-A250-2F53DBDCDF1C}"/>
              </a:ext>
            </a:extLst>
          </p:cNvPr>
          <p:cNvSpPr/>
          <p:nvPr/>
        </p:nvSpPr>
        <p:spPr>
          <a:xfrm>
            <a:off x="1278130" y="6526187"/>
            <a:ext cx="3629406" cy="358558"/>
          </a:xfrm>
          <a:prstGeom prst="roundRect">
            <a:avLst>
              <a:gd name="adj" fmla="val 4933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Shed/Yard Management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A3707D-7785-47AE-AAF0-C2A9836D2C53}"/>
              </a:ext>
            </a:extLst>
          </p:cNvPr>
          <p:cNvGrpSpPr/>
          <p:nvPr/>
        </p:nvGrpSpPr>
        <p:grpSpPr>
          <a:xfrm>
            <a:off x="1469" y="1026906"/>
            <a:ext cx="12190531" cy="73411"/>
            <a:chOff x="7530" y="727962"/>
            <a:chExt cx="12251625" cy="2868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C1AFA63-393B-425A-9335-974A1462DB40}"/>
                </a:ext>
              </a:extLst>
            </p:cNvPr>
            <p:cNvCxnSpPr>
              <a:cxnSpLocks/>
            </p:cNvCxnSpPr>
            <p:nvPr/>
          </p:nvCxnSpPr>
          <p:spPr>
            <a:xfrm>
              <a:off x="8467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137115-8232-4367-8B6D-9F5816603E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" y="741160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28C7AC1-2CCB-4531-BF47-804DDB124C59}"/>
                </a:ext>
              </a:extLst>
            </p:cNvPr>
            <p:cNvCxnSpPr>
              <a:cxnSpLocks/>
            </p:cNvCxnSpPr>
            <p:nvPr/>
          </p:nvCxnSpPr>
          <p:spPr>
            <a:xfrm>
              <a:off x="7530" y="75664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F3FBB7A-ED2C-4944-A6FF-240900C4CE50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10E6CAE-BB7A-4853-B381-D33CAE386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26" name="Picture 25" descr="Logo&#10;&#10;Description automatically generated">
              <a:extLst>
                <a:ext uri="{FF2B5EF4-FFF2-40B4-BE49-F238E27FC236}">
                  <a16:creationId xmlns:a16="http://schemas.microsoft.com/office/drawing/2014/main" id="{AB84A053-03E2-4E8A-AF4B-AB7941900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1919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9D1CA7-4660-117E-B3E2-775F35754A0C}"/>
              </a:ext>
            </a:extLst>
          </p:cNvPr>
          <p:cNvSpPr txBox="1"/>
          <p:nvPr/>
        </p:nvSpPr>
        <p:spPr>
          <a:xfrm>
            <a:off x="821942" y="-13765"/>
            <a:ext cx="10773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>
              <a:solidFill>
                <a:srgbClr val="7030A0"/>
              </a:solidFill>
            </a:endParaRPr>
          </a:p>
          <a:p>
            <a:pPr algn="ctr"/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7F27E7-B3A5-011B-BF58-A54CFF8071BF}"/>
              </a:ext>
            </a:extLst>
          </p:cNvPr>
          <p:cNvSpPr txBox="1"/>
          <p:nvPr/>
        </p:nvSpPr>
        <p:spPr>
          <a:xfrm>
            <a:off x="2103585" y="1096762"/>
            <a:ext cx="2399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1</a:t>
            </a:r>
            <a:r>
              <a:rPr lang="en-US" sz="2800" b="1" dirty="0">
                <a:solidFill>
                  <a:srgbClr val="0070C0"/>
                </a:solidFill>
              </a:rPr>
              <a:t> Software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2B1693-3976-4555-77E9-F1626D4B9CA4}"/>
              </a:ext>
            </a:extLst>
          </p:cNvPr>
          <p:cNvSpPr txBox="1"/>
          <p:nvPr/>
        </p:nvSpPr>
        <p:spPr>
          <a:xfrm>
            <a:off x="1674836" y="-31697"/>
            <a:ext cx="906764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Talent Hunt and Player Management System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Bangladesh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Krira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Shikkha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Protishtan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(BKSP)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CDBEA3-CAE3-BE60-DCBD-7A8B7E1DBD8A}"/>
              </a:ext>
            </a:extLst>
          </p:cNvPr>
          <p:cNvSpPr txBox="1"/>
          <p:nvPr/>
        </p:nvSpPr>
        <p:spPr>
          <a:xfrm>
            <a:off x="153951" y="1582220"/>
            <a:ext cx="57406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Talent Hunt and Player Management System </a:t>
            </a:r>
            <a:r>
              <a:rPr kumimoji="0" lang="en-US" b="1" i="0" u="none" strike="noStrike" kern="1200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(Deployment)</a:t>
            </a:r>
            <a:r>
              <a:rPr kumimoji="0" lang="en-US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73000C2-A5E8-272B-4907-3AC594937422}"/>
              </a:ext>
            </a:extLst>
          </p:cNvPr>
          <p:cNvGrpSpPr/>
          <p:nvPr/>
        </p:nvGrpSpPr>
        <p:grpSpPr>
          <a:xfrm>
            <a:off x="6286541" y="1257872"/>
            <a:ext cx="5751507" cy="5525721"/>
            <a:chOff x="6286541" y="1257872"/>
            <a:chExt cx="5751507" cy="552572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4EF5EC1-2052-B708-EAB8-2F3F8D1D9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6541" y="4015593"/>
              <a:ext cx="5751507" cy="27680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C11C57D-8542-3212-8CB6-83FAA8B99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97384" y="1257872"/>
              <a:ext cx="5740664" cy="262104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1009245-D31F-0440-B101-34766176CD62}"/>
              </a:ext>
            </a:extLst>
          </p:cNvPr>
          <p:cNvGrpSpPr/>
          <p:nvPr/>
        </p:nvGrpSpPr>
        <p:grpSpPr>
          <a:xfrm>
            <a:off x="140292" y="2047407"/>
            <a:ext cx="5965689" cy="4737781"/>
            <a:chOff x="140292" y="2047407"/>
            <a:chExt cx="5965689" cy="473778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54C25AB-8817-750E-A8EB-D9A7BB1F02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3950"/>
            <a:stretch/>
          </p:blipFill>
          <p:spPr>
            <a:xfrm>
              <a:off x="140292" y="4533150"/>
              <a:ext cx="5940500" cy="225203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40B8321-44DA-8C40-8C53-36FC149A0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5481" y="2047407"/>
              <a:ext cx="5940500" cy="234368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F355D5C-2D2B-4B47-961D-052876EE7608}"/>
              </a:ext>
            </a:extLst>
          </p:cNvPr>
          <p:cNvGrpSpPr/>
          <p:nvPr/>
        </p:nvGrpSpPr>
        <p:grpSpPr>
          <a:xfrm>
            <a:off x="1469" y="1068003"/>
            <a:ext cx="12190531" cy="73411"/>
            <a:chOff x="7530" y="727962"/>
            <a:chExt cx="12251625" cy="2868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A8D723B-470C-467D-99A6-7C86C9633BF7}"/>
                </a:ext>
              </a:extLst>
            </p:cNvPr>
            <p:cNvCxnSpPr>
              <a:cxnSpLocks/>
            </p:cNvCxnSpPr>
            <p:nvPr/>
          </p:nvCxnSpPr>
          <p:spPr>
            <a:xfrm>
              <a:off x="8467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C38E775-0733-480F-A9D5-10FDCE12D04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" y="741160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2FDF565-521D-48E8-A09F-C9BD2391CD2A}"/>
                </a:ext>
              </a:extLst>
            </p:cNvPr>
            <p:cNvCxnSpPr>
              <a:cxnSpLocks/>
            </p:cNvCxnSpPr>
            <p:nvPr/>
          </p:nvCxnSpPr>
          <p:spPr>
            <a:xfrm>
              <a:off x="7530" y="75664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92F2B9-36B7-4DA7-9864-360D75779985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C352AD6-518D-47D7-A427-824AFC5F7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31" name="Picture 30" descr="Logo&#10;&#10;Description automatically generated">
              <a:extLst>
                <a:ext uri="{FF2B5EF4-FFF2-40B4-BE49-F238E27FC236}">
                  <a16:creationId xmlns:a16="http://schemas.microsoft.com/office/drawing/2014/main" id="{F505796C-6234-4989-A253-95219A0353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6157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5FD7FBB-7829-45AC-B517-44C6461F3C2F}"/>
              </a:ext>
            </a:extLst>
          </p:cNvPr>
          <p:cNvCxnSpPr>
            <a:cxnSpLocks/>
          </p:cNvCxnSpPr>
          <p:nvPr/>
        </p:nvCxnSpPr>
        <p:spPr>
          <a:xfrm flipV="1">
            <a:off x="11362291" y="2934951"/>
            <a:ext cx="0" cy="229587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916123B-BB19-4F0E-9E42-318E391C5797}"/>
              </a:ext>
            </a:extLst>
          </p:cNvPr>
          <p:cNvCxnSpPr>
            <a:cxnSpLocks/>
          </p:cNvCxnSpPr>
          <p:nvPr/>
        </p:nvCxnSpPr>
        <p:spPr>
          <a:xfrm flipV="1">
            <a:off x="8314803" y="2952076"/>
            <a:ext cx="0" cy="229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3" name="Picture 102">
            <a:extLst>
              <a:ext uri="{FF2B5EF4-FFF2-40B4-BE49-F238E27FC236}">
                <a16:creationId xmlns:a16="http://schemas.microsoft.com/office/drawing/2014/main" id="{59545BDB-5890-41C0-BCDC-72E048F97A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r="4742" b="14263"/>
          <a:stretch/>
        </p:blipFill>
        <p:spPr>
          <a:xfrm rot="5400000">
            <a:off x="10569030" y="3298700"/>
            <a:ext cx="1546701" cy="1158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9FFFD6F4-3818-4DA3-888B-DBD05862E8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38" t="4490" r="8788" b="3860"/>
          <a:stretch/>
        </p:blipFill>
        <p:spPr>
          <a:xfrm>
            <a:off x="7683891" y="3065845"/>
            <a:ext cx="1268717" cy="1592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BF90E7AB-BBD0-4659-95B5-93392B26D6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4"/>
          <a:stretch/>
        </p:blipFill>
        <p:spPr>
          <a:xfrm rot="5400000">
            <a:off x="9123812" y="3363250"/>
            <a:ext cx="1584210" cy="1107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87852E81-B76D-4065-84B3-4076335BB8FC}"/>
              </a:ext>
            </a:extLst>
          </p:cNvPr>
          <p:cNvSpPr/>
          <p:nvPr/>
        </p:nvSpPr>
        <p:spPr>
          <a:xfrm rot="16200000">
            <a:off x="10976327" y="1076337"/>
            <a:ext cx="617647" cy="1722270"/>
          </a:xfrm>
          <a:prstGeom prst="roundRect">
            <a:avLst/>
          </a:prstGeom>
          <a:solidFill>
            <a:srgbClr val="859A6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Quality Assessment 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A6E4F252-A2B1-45DF-B06D-9BFB3561D518}"/>
              </a:ext>
            </a:extLst>
          </p:cNvPr>
          <p:cNvSpPr/>
          <p:nvPr/>
        </p:nvSpPr>
        <p:spPr>
          <a:xfrm rot="16200000">
            <a:off x="8981071" y="1048025"/>
            <a:ext cx="597583" cy="1786848"/>
          </a:xfrm>
          <a:prstGeom prst="roundRect">
            <a:avLst/>
          </a:prstGeom>
          <a:solidFill>
            <a:srgbClr val="5F8F8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600" b="1" dirty="0">
                <a:ln w="0"/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Development Review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6E74DF5-3B5F-43C7-9F1A-E189F06569B5}"/>
              </a:ext>
            </a:extLst>
          </p:cNvPr>
          <p:cNvCxnSpPr>
            <a:cxnSpLocks/>
          </p:cNvCxnSpPr>
          <p:nvPr/>
        </p:nvCxnSpPr>
        <p:spPr>
          <a:xfrm>
            <a:off x="7244170" y="2049447"/>
            <a:ext cx="0" cy="8984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23C8950-3EB9-4F72-9E45-81296DFF7367}"/>
              </a:ext>
            </a:extLst>
          </p:cNvPr>
          <p:cNvCxnSpPr>
            <a:cxnSpLocks/>
          </p:cNvCxnSpPr>
          <p:nvPr/>
        </p:nvCxnSpPr>
        <p:spPr>
          <a:xfrm flipV="1">
            <a:off x="7244170" y="2934143"/>
            <a:ext cx="4118121" cy="13803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608F506-A514-4D6D-9510-1FAD78724558}"/>
              </a:ext>
            </a:extLst>
          </p:cNvPr>
          <p:cNvCxnSpPr>
            <a:cxnSpLocks/>
          </p:cNvCxnSpPr>
          <p:nvPr/>
        </p:nvCxnSpPr>
        <p:spPr>
          <a:xfrm flipV="1">
            <a:off x="6610137" y="2641943"/>
            <a:ext cx="0" cy="492141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33ED36A-4BEF-4F7C-B88C-795A765D29FE}"/>
              </a:ext>
            </a:extLst>
          </p:cNvPr>
          <p:cNvCxnSpPr>
            <a:cxnSpLocks/>
          </p:cNvCxnSpPr>
          <p:nvPr/>
        </p:nvCxnSpPr>
        <p:spPr>
          <a:xfrm flipV="1">
            <a:off x="9911823" y="2924621"/>
            <a:ext cx="0" cy="229587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119D7A23-6C7D-4A5A-9587-1E8917CCAD37}"/>
              </a:ext>
            </a:extLst>
          </p:cNvPr>
          <p:cNvSpPr/>
          <p:nvPr/>
        </p:nvSpPr>
        <p:spPr>
          <a:xfrm rot="16200000">
            <a:off x="6910784" y="990112"/>
            <a:ext cx="561495" cy="1888399"/>
          </a:xfrm>
          <a:prstGeom prst="roundRect">
            <a:avLst/>
          </a:prstGeom>
          <a:solidFill>
            <a:srgbClr val="859A6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Development 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7C52E42-CB41-47FF-83A5-F08B2BEA501C}"/>
              </a:ext>
            </a:extLst>
          </p:cNvPr>
          <p:cNvSpPr/>
          <p:nvPr/>
        </p:nvSpPr>
        <p:spPr>
          <a:xfrm rot="16200000">
            <a:off x="4766674" y="1018790"/>
            <a:ext cx="581243" cy="1862027"/>
          </a:xfrm>
          <a:prstGeom prst="roundRect">
            <a:avLst/>
          </a:prstGeom>
          <a:solidFill>
            <a:srgbClr val="5F8F8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600" b="1" dirty="0">
                <a:ln w="0"/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Procurement       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AA1C5BD-6AFE-4B1F-854E-149FA6A751FB}"/>
              </a:ext>
            </a:extLst>
          </p:cNvPr>
          <p:cNvSpPr/>
          <p:nvPr/>
        </p:nvSpPr>
        <p:spPr>
          <a:xfrm rot="16200000">
            <a:off x="2618081" y="993160"/>
            <a:ext cx="581243" cy="1879572"/>
          </a:xfrm>
          <a:prstGeom prst="roundRect">
            <a:avLst/>
          </a:prstGeom>
          <a:solidFill>
            <a:srgbClr val="859A6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DSDL   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F4E3E89-8185-4A25-82D3-5425E7052159}"/>
              </a:ext>
            </a:extLst>
          </p:cNvPr>
          <p:cNvSpPr/>
          <p:nvPr/>
        </p:nvSpPr>
        <p:spPr>
          <a:xfrm rot="16200000">
            <a:off x="618067" y="1089159"/>
            <a:ext cx="552433" cy="1659428"/>
          </a:xfrm>
          <a:prstGeom prst="roundRect">
            <a:avLst/>
          </a:prstGeom>
          <a:solidFill>
            <a:srgbClr val="5F8F8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600" b="1" dirty="0">
                <a:ln w="0"/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Roadmap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</a:t>
            </a:r>
          </a:p>
        </p:txBody>
      </p:sp>
      <p:sp>
        <p:nvSpPr>
          <p:cNvPr id="96" name="Down Arrow 20">
            <a:extLst>
              <a:ext uri="{FF2B5EF4-FFF2-40B4-BE49-F238E27FC236}">
                <a16:creationId xmlns:a16="http://schemas.microsoft.com/office/drawing/2014/main" id="{A98899CD-5BB6-4038-9177-D131EE04E119}"/>
              </a:ext>
            </a:extLst>
          </p:cNvPr>
          <p:cNvSpPr/>
          <p:nvPr/>
        </p:nvSpPr>
        <p:spPr>
          <a:xfrm rot="16200000">
            <a:off x="1708504" y="1804993"/>
            <a:ext cx="309689" cy="30135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Down Arrow 20">
            <a:extLst>
              <a:ext uri="{FF2B5EF4-FFF2-40B4-BE49-F238E27FC236}">
                <a16:creationId xmlns:a16="http://schemas.microsoft.com/office/drawing/2014/main" id="{2783863A-5331-4B6E-BE5D-B503349C4541}"/>
              </a:ext>
            </a:extLst>
          </p:cNvPr>
          <p:cNvSpPr/>
          <p:nvPr/>
        </p:nvSpPr>
        <p:spPr>
          <a:xfrm rot="16200000">
            <a:off x="3848655" y="1808385"/>
            <a:ext cx="309689" cy="30135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7CD767B-5874-4A08-B566-4C56BBBBB96B}"/>
              </a:ext>
            </a:extLst>
          </p:cNvPr>
          <p:cNvSpPr/>
          <p:nvPr/>
        </p:nvSpPr>
        <p:spPr>
          <a:xfrm>
            <a:off x="4038527" y="2278200"/>
            <a:ext cx="2095779" cy="66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6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4AB69829-8398-4D76-BDC2-69D3F5BC893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/>
          <a:srcRect l="10851" t="11206" r="63218" b="23546"/>
          <a:stretch/>
        </p:blipFill>
        <p:spPr>
          <a:xfrm>
            <a:off x="5988067" y="3066464"/>
            <a:ext cx="1220247" cy="1597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1CF10481-7F66-4C82-AF68-DB4980D9237B}"/>
              </a:ext>
            </a:extLst>
          </p:cNvPr>
          <p:cNvSpPr txBox="1"/>
          <p:nvPr/>
        </p:nvSpPr>
        <p:spPr>
          <a:xfrm>
            <a:off x="5900428" y="4652193"/>
            <a:ext cx="13575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5C9BD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/>
              <a:t>93 Page </a:t>
            </a:r>
            <a:r>
              <a:rPr lang="en-US" sz="1200" b="1" dirty="0" err="1"/>
              <a:t>ToR</a:t>
            </a:r>
            <a:endParaRPr lang="en-US" sz="1200" b="1" dirty="0"/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2B9F8D39-E859-4E8E-AF73-4D233B1D57B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305" t="5256" r="15089" b="7989"/>
          <a:stretch/>
        </p:blipFill>
        <p:spPr>
          <a:xfrm>
            <a:off x="6256492" y="5031986"/>
            <a:ext cx="2716297" cy="1568567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619FC65B-2FE0-4267-AA3D-011F9050704F}"/>
              </a:ext>
            </a:extLst>
          </p:cNvPr>
          <p:cNvGrpSpPr/>
          <p:nvPr/>
        </p:nvGrpSpPr>
        <p:grpSpPr>
          <a:xfrm>
            <a:off x="946737" y="1005964"/>
            <a:ext cx="1702511" cy="493903"/>
            <a:chOff x="345521" y="1802905"/>
            <a:chExt cx="1222235" cy="715339"/>
          </a:xfrm>
        </p:grpSpPr>
        <p:sp>
          <p:nvSpPr>
            <p:cNvPr id="44" name="Rectangle: Rounded Corners 76">
              <a:extLst>
                <a:ext uri="{FF2B5EF4-FFF2-40B4-BE49-F238E27FC236}">
                  <a16:creationId xmlns:a16="http://schemas.microsoft.com/office/drawing/2014/main" id="{805134F6-2DB6-4B2D-B805-A996A3BFA87D}"/>
                </a:ext>
              </a:extLst>
            </p:cNvPr>
            <p:cNvSpPr/>
            <p:nvPr/>
          </p:nvSpPr>
          <p:spPr>
            <a:xfrm>
              <a:off x="367172" y="1802905"/>
              <a:ext cx="1200584" cy="715339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1451">
                <a:defRPr/>
              </a:pPr>
              <a:endPara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6441C48-F0DB-4276-B057-09A1838ED1E6}"/>
                </a:ext>
              </a:extLst>
            </p:cNvPr>
            <p:cNvSpPr txBox="1"/>
            <p:nvPr/>
          </p:nvSpPr>
          <p:spPr>
            <a:xfrm>
              <a:off x="345521" y="1878540"/>
              <a:ext cx="1201034" cy="4789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 defTabSz="812740">
                <a:defRPr/>
              </a:pPr>
              <a:r>
                <a:rPr lang="en-US" sz="2000" b="1" kern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/>
                </a:rPr>
                <a:t>6</a:t>
              </a:r>
              <a:r>
                <a:rPr lang="en-US" sz="2000" b="1" kern="0" dirty="0">
                  <a:solidFill>
                    <a:srgbClr val="FF268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/>
                </a:rPr>
                <a:t> </a:t>
              </a:r>
              <a:r>
                <a:rPr lang="en-US" sz="1400" dirty="0"/>
                <a:t>Software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E125917-5891-43DE-95F5-79A8E3BA70ED}"/>
              </a:ext>
            </a:extLst>
          </p:cNvPr>
          <p:cNvGrpSpPr/>
          <p:nvPr/>
        </p:nvGrpSpPr>
        <p:grpSpPr>
          <a:xfrm>
            <a:off x="3016029" y="1015394"/>
            <a:ext cx="1672351" cy="493900"/>
            <a:chOff x="-2628791" y="1471868"/>
            <a:chExt cx="1201035" cy="715339"/>
          </a:xfrm>
        </p:grpSpPr>
        <p:sp>
          <p:nvSpPr>
            <p:cNvPr id="47" name="Rectangle: Rounded Corners 76">
              <a:extLst>
                <a:ext uri="{FF2B5EF4-FFF2-40B4-BE49-F238E27FC236}">
                  <a16:creationId xmlns:a16="http://schemas.microsoft.com/office/drawing/2014/main" id="{3619C1B8-E51C-4C44-8962-4A6D81161AB5}"/>
                </a:ext>
              </a:extLst>
            </p:cNvPr>
            <p:cNvSpPr/>
            <p:nvPr/>
          </p:nvSpPr>
          <p:spPr>
            <a:xfrm>
              <a:off x="-2628791" y="1471868"/>
              <a:ext cx="1200584" cy="715339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BD98E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1451">
                <a:defRPr/>
              </a:pPr>
              <a:endPara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31DCB0C-8AEE-404E-99F4-046991DFD347}"/>
                </a:ext>
              </a:extLst>
            </p:cNvPr>
            <p:cNvSpPr txBox="1"/>
            <p:nvPr/>
          </p:nvSpPr>
          <p:spPr>
            <a:xfrm>
              <a:off x="-2628791" y="1517239"/>
              <a:ext cx="1201035" cy="529874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 defTabSz="812740">
                <a:defRPr/>
              </a:pPr>
              <a:r>
                <a:rPr lang="en-US" sz="2000" b="1" kern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/>
                </a:rPr>
                <a:t>185</a:t>
              </a:r>
              <a:r>
                <a:rPr lang="en-US" sz="2000" b="1" kern="0" dirty="0">
                  <a:solidFill>
                    <a:srgbClr val="FF268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/>
                </a:rPr>
                <a:t> </a:t>
              </a:r>
              <a:r>
                <a:rPr lang="en-US" sz="1400" dirty="0"/>
                <a:t>Services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7E72DE9-A7F8-4446-990F-09D1E117B5B0}"/>
              </a:ext>
            </a:extLst>
          </p:cNvPr>
          <p:cNvGrpSpPr/>
          <p:nvPr/>
        </p:nvGrpSpPr>
        <p:grpSpPr>
          <a:xfrm>
            <a:off x="4961638" y="953955"/>
            <a:ext cx="1828232" cy="615553"/>
            <a:chOff x="313902" y="1700621"/>
            <a:chExt cx="1312491" cy="891531"/>
          </a:xfrm>
        </p:grpSpPr>
        <p:sp>
          <p:nvSpPr>
            <p:cNvPr id="50" name="Rectangle: Rounded Corners 76">
              <a:extLst>
                <a:ext uri="{FF2B5EF4-FFF2-40B4-BE49-F238E27FC236}">
                  <a16:creationId xmlns:a16="http://schemas.microsoft.com/office/drawing/2014/main" id="{215BE8A3-8C10-4DE4-922B-E6D86454AA1E}"/>
                </a:ext>
              </a:extLst>
            </p:cNvPr>
            <p:cNvSpPr/>
            <p:nvPr/>
          </p:nvSpPr>
          <p:spPr>
            <a:xfrm>
              <a:off x="367172" y="1802905"/>
              <a:ext cx="1200584" cy="715339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1451">
                <a:defRPr/>
              </a:pPr>
              <a:endPara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89854D-AA1D-4984-AAF1-0E98F31B581D}"/>
                </a:ext>
              </a:extLst>
            </p:cNvPr>
            <p:cNvSpPr txBox="1"/>
            <p:nvPr/>
          </p:nvSpPr>
          <p:spPr>
            <a:xfrm>
              <a:off x="313902" y="1700621"/>
              <a:ext cx="1312491" cy="8915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 defTabSz="812740">
                <a:defRPr/>
              </a:pPr>
              <a:r>
                <a:rPr lang="en-US" sz="2000" b="1" kern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/>
                </a:rPr>
                <a:t>Tk. 11 Cr.</a:t>
              </a:r>
              <a:r>
                <a:rPr lang="en-US" sz="2000" b="1" kern="0" dirty="0">
                  <a:solidFill>
                    <a:srgbClr val="FF268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Arial"/>
                </a:rPr>
                <a:t> </a:t>
              </a:r>
              <a:r>
                <a:rPr lang="en-US" sz="1400" dirty="0"/>
                <a:t>Procurement worth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93BC833-D82E-4756-83AB-FD8EB680A07F}"/>
              </a:ext>
            </a:extLst>
          </p:cNvPr>
          <p:cNvGrpSpPr/>
          <p:nvPr/>
        </p:nvGrpSpPr>
        <p:grpSpPr>
          <a:xfrm>
            <a:off x="7089133" y="983959"/>
            <a:ext cx="1560660" cy="562841"/>
            <a:chOff x="-2628791" y="1419120"/>
            <a:chExt cx="1201035" cy="806278"/>
          </a:xfrm>
        </p:grpSpPr>
        <p:sp>
          <p:nvSpPr>
            <p:cNvPr id="53" name="Rectangle: Rounded Corners 76">
              <a:extLst>
                <a:ext uri="{FF2B5EF4-FFF2-40B4-BE49-F238E27FC236}">
                  <a16:creationId xmlns:a16="http://schemas.microsoft.com/office/drawing/2014/main" id="{C4E3435D-48E9-466D-BBCC-CC345BC328DE}"/>
                </a:ext>
              </a:extLst>
            </p:cNvPr>
            <p:cNvSpPr/>
            <p:nvPr/>
          </p:nvSpPr>
          <p:spPr>
            <a:xfrm>
              <a:off x="-2628791" y="1471868"/>
              <a:ext cx="1200584" cy="715339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BD98E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1451">
                <a:defRPr/>
              </a:pPr>
              <a:endPara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4DCF548-D6F8-4CE1-8DFE-81263D9BFBBC}"/>
                </a:ext>
              </a:extLst>
            </p:cNvPr>
            <p:cNvSpPr txBox="1"/>
            <p:nvPr/>
          </p:nvSpPr>
          <p:spPr>
            <a:xfrm>
              <a:off x="-2628791" y="1419120"/>
              <a:ext cx="1201035" cy="806278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000" b="1" strike="noStrike" spc="-1" dirty="0">
                  <a:solidFill>
                    <a:srgbClr val="C00000"/>
                  </a:solidFill>
                  <a:latin typeface="Calibri"/>
                  <a:ea typeface="Arial"/>
                </a:rPr>
                <a:t>11,00,100</a:t>
              </a:r>
              <a:r>
                <a:rPr lang="en-US" b="1" strike="noStrike" spc="-1" dirty="0">
                  <a:solidFill>
                    <a:srgbClr val="C00000"/>
                  </a:solidFill>
                  <a:latin typeface="Calibri"/>
                  <a:ea typeface="Arial"/>
                </a:rPr>
                <a:t> </a:t>
              </a:r>
              <a:r>
                <a:rPr lang="en-US" sz="1400" dirty="0"/>
                <a:t>Beneficiaries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663C798-FEDC-42BD-A085-5D4CEA2903C2}"/>
              </a:ext>
            </a:extLst>
          </p:cNvPr>
          <p:cNvGrpSpPr/>
          <p:nvPr/>
        </p:nvGrpSpPr>
        <p:grpSpPr>
          <a:xfrm>
            <a:off x="9039577" y="985904"/>
            <a:ext cx="1695653" cy="493903"/>
            <a:chOff x="350446" y="1802905"/>
            <a:chExt cx="1217310" cy="715339"/>
          </a:xfrm>
        </p:grpSpPr>
        <p:sp>
          <p:nvSpPr>
            <p:cNvPr id="56" name="Rectangle: Rounded Corners 76">
              <a:extLst>
                <a:ext uri="{FF2B5EF4-FFF2-40B4-BE49-F238E27FC236}">
                  <a16:creationId xmlns:a16="http://schemas.microsoft.com/office/drawing/2014/main" id="{3A3E44F7-BBD8-47B8-91AB-5C3D8E96D7A5}"/>
                </a:ext>
              </a:extLst>
            </p:cNvPr>
            <p:cNvSpPr/>
            <p:nvPr/>
          </p:nvSpPr>
          <p:spPr>
            <a:xfrm>
              <a:off x="367172" y="1802905"/>
              <a:ext cx="1200584" cy="715339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71451">
                <a:defRPr/>
              </a:pPr>
              <a:endPara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5E100DB-F765-41D1-B6C8-9C1AD4834931}"/>
                </a:ext>
              </a:extLst>
            </p:cNvPr>
            <p:cNvSpPr txBox="1"/>
            <p:nvPr/>
          </p:nvSpPr>
          <p:spPr>
            <a:xfrm>
              <a:off x="350446" y="1906067"/>
              <a:ext cx="1201037" cy="4789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b="1" strike="noStrike" spc="-1" dirty="0">
                  <a:solidFill>
                    <a:srgbClr val="C00000"/>
                  </a:solidFill>
                  <a:latin typeface="Calibri"/>
                  <a:ea typeface="Arial"/>
                </a:rPr>
                <a:t>4816 </a:t>
              </a:r>
              <a:r>
                <a:rPr lang="en-US" sz="1400" dirty="0"/>
                <a:t>Offices</a:t>
              </a:r>
              <a:endParaRPr lang="en-US" sz="2000" dirty="0"/>
            </a:p>
          </p:txBody>
        </p:sp>
      </p:grpSp>
      <p:sp>
        <p:nvSpPr>
          <p:cNvPr id="58" name="Down Arrow 20">
            <a:extLst>
              <a:ext uri="{FF2B5EF4-FFF2-40B4-BE49-F238E27FC236}">
                <a16:creationId xmlns:a16="http://schemas.microsoft.com/office/drawing/2014/main" id="{E90B4F95-2EBA-4B7B-A69D-747489ED5C83}"/>
              </a:ext>
            </a:extLst>
          </p:cNvPr>
          <p:cNvSpPr/>
          <p:nvPr/>
        </p:nvSpPr>
        <p:spPr>
          <a:xfrm rot="16200000">
            <a:off x="5968087" y="1808384"/>
            <a:ext cx="309689" cy="30135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Down Arrow 20">
            <a:extLst>
              <a:ext uri="{FF2B5EF4-FFF2-40B4-BE49-F238E27FC236}">
                <a16:creationId xmlns:a16="http://schemas.microsoft.com/office/drawing/2014/main" id="{954FDFEE-76D0-4DA7-B685-59D022698B8D}"/>
              </a:ext>
            </a:extLst>
          </p:cNvPr>
          <p:cNvSpPr/>
          <p:nvPr/>
        </p:nvSpPr>
        <p:spPr>
          <a:xfrm rot="16200000">
            <a:off x="8119791" y="1770473"/>
            <a:ext cx="309689" cy="30135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Down Arrow 20">
            <a:extLst>
              <a:ext uri="{FF2B5EF4-FFF2-40B4-BE49-F238E27FC236}">
                <a16:creationId xmlns:a16="http://schemas.microsoft.com/office/drawing/2014/main" id="{2184F624-6305-4F59-82ED-78E383AB8A81}"/>
              </a:ext>
            </a:extLst>
          </p:cNvPr>
          <p:cNvSpPr/>
          <p:nvPr/>
        </p:nvSpPr>
        <p:spPr>
          <a:xfrm rot="16200000">
            <a:off x="10161935" y="1807892"/>
            <a:ext cx="309689" cy="30135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08AE7D7-9118-42CC-918F-CF243D6D7259}"/>
              </a:ext>
            </a:extLst>
          </p:cNvPr>
          <p:cNvSpPr txBox="1"/>
          <p:nvPr/>
        </p:nvSpPr>
        <p:spPr>
          <a:xfrm>
            <a:off x="978042" y="-84118"/>
            <a:ext cx="105433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Case Study: Rural Development &amp; Cooperative Division (RDCD)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(</a:t>
            </a:r>
            <a:r>
              <a:rPr lang="en-US" sz="2800" b="1" dirty="0">
                <a:solidFill>
                  <a:srgbClr val="C00000"/>
                </a:solidFill>
              </a:rPr>
              <a:t>10</a:t>
            </a:r>
            <a:r>
              <a:rPr lang="en-US" sz="2800" b="1" dirty="0">
                <a:solidFill>
                  <a:srgbClr val="002060"/>
                </a:solidFill>
              </a:rPr>
              <a:t> Organizations)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5C9303-B3F9-4946-A912-892BE51458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4"/>
          <a:stretch/>
        </p:blipFill>
        <p:spPr>
          <a:xfrm rot="5400000">
            <a:off x="9123812" y="3363249"/>
            <a:ext cx="1584210" cy="1107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FC5C3AA6-E7FA-4BC3-8E38-4D42FD332C39}"/>
              </a:ext>
            </a:extLst>
          </p:cNvPr>
          <p:cNvSpPr txBox="1"/>
          <p:nvPr/>
        </p:nvSpPr>
        <p:spPr>
          <a:xfrm>
            <a:off x="-135391" y="2227958"/>
            <a:ext cx="204999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3</a:t>
            </a:r>
            <a:r>
              <a:rPr lang="en-US" sz="1700" b="1" strike="noStrike" spc="-1" dirty="0">
                <a:solidFill>
                  <a:srgbClr val="C00000"/>
                </a:solidFill>
                <a:latin typeface="Calibri"/>
                <a:ea typeface="Arial"/>
              </a:rPr>
              <a:t> </a:t>
            </a:r>
            <a:r>
              <a:rPr lang="en-US" sz="1700" b="1" strike="noStrike" spc="-1" dirty="0">
                <a:latin typeface="Calibri"/>
                <a:ea typeface="Arial"/>
              </a:rPr>
              <a:t>Days</a:t>
            </a:r>
          </a:p>
          <a:p>
            <a:pPr algn="ctr">
              <a:lnSpc>
                <a:spcPct val="100000"/>
              </a:lnSpc>
            </a:pPr>
            <a:r>
              <a:rPr lang="en-US" sz="1700" b="1" strike="noStrike" spc="-1" dirty="0">
                <a:latin typeface="Calibri"/>
                <a:ea typeface="Arial"/>
              </a:rPr>
              <a:t>(18 – 20 June 2017)</a:t>
            </a:r>
            <a:endParaRPr lang="en-US" sz="1700" b="1" strike="noStrike" spc="-1" dirty="0">
              <a:latin typeface="Arial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7C2DA34-07EC-489A-A982-941C123D6012}"/>
              </a:ext>
            </a:extLst>
          </p:cNvPr>
          <p:cNvSpPr txBox="1"/>
          <p:nvPr/>
        </p:nvSpPr>
        <p:spPr>
          <a:xfrm>
            <a:off x="1792077" y="2171763"/>
            <a:ext cx="2282404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7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10-13 Dec, 2019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7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Organization: </a:t>
            </a:r>
            <a:r>
              <a:rPr lang="en-US" sz="17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7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Participants: </a:t>
            </a:r>
            <a:r>
              <a:rPr lang="en-US" sz="17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BABA81A-230B-45A9-924E-785156AC1890}"/>
              </a:ext>
            </a:extLst>
          </p:cNvPr>
          <p:cNvSpPr txBox="1"/>
          <p:nvPr/>
        </p:nvSpPr>
        <p:spPr>
          <a:xfrm>
            <a:off x="3951341" y="2312457"/>
            <a:ext cx="22824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Procurement Document Preparation Assistance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CE808A5-4409-4F02-ACCE-F5EACEB1F0CE}"/>
              </a:ext>
            </a:extLst>
          </p:cNvPr>
          <p:cNvGrpSpPr/>
          <p:nvPr/>
        </p:nvGrpSpPr>
        <p:grpSpPr>
          <a:xfrm>
            <a:off x="-35118" y="795367"/>
            <a:ext cx="12262236" cy="71950"/>
            <a:chOff x="-29057" y="727962"/>
            <a:chExt cx="12262236" cy="71950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16A21B7-FA3C-486A-9C57-42F299FB1812}"/>
                </a:ext>
              </a:extLst>
            </p:cNvPr>
            <p:cNvCxnSpPr>
              <a:cxnSpLocks/>
            </p:cNvCxnSpPr>
            <p:nvPr/>
          </p:nvCxnSpPr>
          <p:spPr>
            <a:xfrm>
              <a:off x="-16933" y="72796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61CF49F-3547-410F-9B13-D053DDD53455}"/>
                </a:ext>
              </a:extLst>
            </p:cNvPr>
            <p:cNvCxnSpPr>
              <a:cxnSpLocks/>
            </p:cNvCxnSpPr>
            <p:nvPr/>
          </p:nvCxnSpPr>
          <p:spPr>
            <a:xfrm>
              <a:off x="-29057" y="763489"/>
              <a:ext cx="1225011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31BFAC3-D601-431F-9021-1C4AAFD1D976}"/>
                </a:ext>
              </a:extLst>
            </p:cNvPr>
            <p:cNvCxnSpPr>
              <a:cxnSpLocks/>
            </p:cNvCxnSpPr>
            <p:nvPr/>
          </p:nvCxnSpPr>
          <p:spPr>
            <a:xfrm>
              <a:off x="-17469" y="799912"/>
              <a:ext cx="1225011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4D607940-1785-4405-9C08-F26C6BB2E35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1" b="21130"/>
          <a:stretch/>
        </p:blipFill>
        <p:spPr>
          <a:xfrm>
            <a:off x="245718" y="3047466"/>
            <a:ext cx="4740621" cy="1885305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9824A3BB-9577-4DAD-A21A-705DA127D56C}"/>
              </a:ext>
            </a:extLst>
          </p:cNvPr>
          <p:cNvCxnSpPr>
            <a:cxnSpLocks/>
          </p:cNvCxnSpPr>
          <p:nvPr/>
        </p:nvCxnSpPr>
        <p:spPr>
          <a:xfrm flipV="1">
            <a:off x="6132626" y="2651568"/>
            <a:ext cx="475038" cy="1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E1A26799-B944-426E-BE02-CE8FEED43591}"/>
              </a:ext>
            </a:extLst>
          </p:cNvPr>
          <p:cNvSpPr txBox="1"/>
          <p:nvPr/>
        </p:nvSpPr>
        <p:spPr>
          <a:xfrm>
            <a:off x="1792077" y="4663391"/>
            <a:ext cx="1917498" cy="276999"/>
          </a:xfrm>
          <a:prstGeom prst="rect">
            <a:avLst/>
          </a:prstGeom>
          <a:solidFill>
            <a:srgbClr val="E2F0D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Digital Service Design Lab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E86FA78-206F-4586-92CF-EAF9C87E465A}"/>
              </a:ext>
            </a:extLst>
          </p:cNvPr>
          <p:cNvSpPr txBox="1"/>
          <p:nvPr/>
        </p:nvSpPr>
        <p:spPr>
          <a:xfrm>
            <a:off x="7425840" y="4662649"/>
            <a:ext cx="1793290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5C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28 page Inception Report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54C055B-1398-48E5-B0F4-46E4B1B1CAB1}"/>
              </a:ext>
            </a:extLst>
          </p:cNvPr>
          <p:cNvSpPr txBox="1"/>
          <p:nvPr/>
        </p:nvSpPr>
        <p:spPr>
          <a:xfrm>
            <a:off x="10722317" y="4644189"/>
            <a:ext cx="1294540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5C9BD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/>
              <a:t>401 Page (SDD)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A82A776-28A0-49CE-A617-6A1D26BBB89A}"/>
              </a:ext>
            </a:extLst>
          </p:cNvPr>
          <p:cNvSpPr txBox="1"/>
          <p:nvPr/>
        </p:nvSpPr>
        <p:spPr>
          <a:xfrm>
            <a:off x="9294667" y="4649526"/>
            <a:ext cx="1252436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5C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496 page (SRS)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962B534-FC5D-4970-B773-17054462A816}"/>
              </a:ext>
            </a:extLst>
          </p:cNvPr>
          <p:cNvSpPr/>
          <p:nvPr/>
        </p:nvSpPr>
        <p:spPr>
          <a:xfrm>
            <a:off x="4233626" y="6633784"/>
            <a:ext cx="4004552" cy="214880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Integrated Digital Service Delivery Platform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CF518D-F62D-49EE-8652-1A90061B0F2E}"/>
              </a:ext>
            </a:extLst>
          </p:cNvPr>
          <p:cNvPicPr preferRelativeResize="0"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3247907" y="5045041"/>
            <a:ext cx="2743200" cy="1572768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B59A75E8-E835-45A2-A2CC-9C445FD40989}"/>
              </a:ext>
            </a:extLst>
          </p:cNvPr>
          <p:cNvSpPr/>
          <p:nvPr/>
        </p:nvSpPr>
        <p:spPr>
          <a:xfrm>
            <a:off x="3627627" y="6252814"/>
            <a:ext cx="2310440" cy="351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Online Milk Collection &amp; Distribution System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CAE85C8-ECDA-40A8-8C71-0CD7AADC760C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233002" y="5046756"/>
            <a:ext cx="2743200" cy="1572768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5" name="Rectangle 94">
            <a:extLst>
              <a:ext uri="{FF2B5EF4-FFF2-40B4-BE49-F238E27FC236}">
                <a16:creationId xmlns:a16="http://schemas.microsoft.com/office/drawing/2014/main" id="{A7053876-08FD-4F18-9EBC-23E0EC78710E}"/>
              </a:ext>
            </a:extLst>
          </p:cNvPr>
          <p:cNvSpPr/>
          <p:nvPr/>
        </p:nvSpPr>
        <p:spPr>
          <a:xfrm>
            <a:off x="451760" y="6257345"/>
            <a:ext cx="2151441" cy="351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Sales &amp; E-Commerce System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796CE57-DD62-47C5-A7A0-DDFE9808EBAD}"/>
              </a:ext>
            </a:extLst>
          </p:cNvPr>
          <p:cNvSpPr/>
          <p:nvPr/>
        </p:nvSpPr>
        <p:spPr>
          <a:xfrm>
            <a:off x="6272455" y="6251624"/>
            <a:ext cx="2700334" cy="351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Beneficiary Training &amp; Skill Development Management System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7FED40-A561-4257-82AA-C45E8897DFC7}"/>
              </a:ext>
            </a:extLst>
          </p:cNvPr>
          <p:cNvPicPr preferRelativeResize="0"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9184990" y="5027785"/>
            <a:ext cx="2715768" cy="1572768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8" name="Rectangle 107">
            <a:extLst>
              <a:ext uri="{FF2B5EF4-FFF2-40B4-BE49-F238E27FC236}">
                <a16:creationId xmlns:a16="http://schemas.microsoft.com/office/drawing/2014/main" id="{C8F6AF3E-2943-4E1A-B4F4-07F41439CB7D}"/>
              </a:ext>
            </a:extLst>
          </p:cNvPr>
          <p:cNvSpPr/>
          <p:nvPr/>
        </p:nvSpPr>
        <p:spPr>
          <a:xfrm>
            <a:off x="9400112" y="6224309"/>
            <a:ext cx="2344394" cy="36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Loan and Capital Management System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7D6E4B7-231C-494C-96A8-5B8F08792B58}"/>
              </a:ext>
            </a:extLst>
          </p:cNvPr>
          <p:cNvGrpSpPr/>
          <p:nvPr/>
        </p:nvGrpSpPr>
        <p:grpSpPr>
          <a:xfrm>
            <a:off x="17930" y="-3236"/>
            <a:ext cx="12157760" cy="667495"/>
            <a:chOff x="17930" y="-3236"/>
            <a:chExt cx="12157760" cy="667495"/>
          </a:xfrm>
        </p:grpSpPr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CED862F5-4FC7-43B2-9D45-1D607E2B3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1330891" y="-3236"/>
              <a:ext cx="844799" cy="667495"/>
            </a:xfrm>
            <a:prstGeom prst="rect">
              <a:avLst/>
            </a:prstGeom>
          </p:spPr>
        </p:pic>
        <p:pic>
          <p:nvPicPr>
            <p:cNvPr id="85" name="Picture 84" descr="Logo&#10;&#10;Description automatically generated">
              <a:extLst>
                <a:ext uri="{FF2B5EF4-FFF2-40B4-BE49-F238E27FC236}">
                  <a16:creationId xmlns:a16="http://schemas.microsoft.com/office/drawing/2014/main" id="{2AF7792C-A1F0-4ABA-B6BA-620CA0A2E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5"/>
            <a:stretch/>
          </p:blipFill>
          <p:spPr>
            <a:xfrm>
              <a:off x="17930" y="40991"/>
              <a:ext cx="1171556" cy="542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8277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2238</TotalTime>
  <Words>688</Words>
  <Application>Microsoft Office PowerPoint</Application>
  <PresentationFormat>Widescreen</PresentationFormat>
  <Paragraphs>134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a2i</cp:lastModifiedBy>
  <cp:revision>181</cp:revision>
  <dcterms:created xsi:type="dcterms:W3CDTF">2022-09-05T04:05:38Z</dcterms:created>
  <dcterms:modified xsi:type="dcterms:W3CDTF">2022-09-29T18:22:41Z</dcterms:modified>
</cp:coreProperties>
</file>