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ags/tag48.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tags/tag49.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3.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4.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5.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8.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9.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0.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1.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12.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3.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14.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23.xml" ContentType="application/vnd.openxmlformats-officedocument.presentationml.tags+xml"/>
  <Override PartName="/ppt/notesSlides/notesSlide17.xml" ContentType="application/vnd.openxmlformats-officedocument.presentationml.notesSlide+xml"/>
  <Override PartName="/ppt/tags/tag124.xml" ContentType="application/vnd.openxmlformats-officedocument.presentationml.tags+xml"/>
  <Override PartName="/ppt/notesSlides/notesSlide18.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19.xml" ContentType="application/vnd.openxmlformats-officedocument.presentationml.notesSlide+xml"/>
  <Override PartName="/ppt/tags/tag127.xml" ContentType="application/vnd.openxmlformats-officedocument.presentationml.tags+xml"/>
  <Override PartName="/ppt/notesSlides/notesSlide20.xml" ContentType="application/vnd.openxmlformats-officedocument.presentationml.notesSlide+xml"/>
  <Override PartName="/ppt/tags/tag128.xml" ContentType="application/vnd.openxmlformats-officedocument.presentationml.tags+xml"/>
  <Override PartName="/ppt/notesSlides/notesSlide21.xml" ContentType="application/vnd.openxmlformats-officedocument.presentationml.notesSlide+xml"/>
  <Override PartName="/ppt/tags/tag129.xml" ContentType="application/vnd.openxmlformats-officedocument.presentationml.tags+xml"/>
  <Override PartName="/ppt/notesSlides/notesSlide22.xml" ContentType="application/vnd.openxmlformats-officedocument.presentationml.notesSlide+xml"/>
  <Override PartName="/ppt/tags/tag130.xml" ContentType="application/vnd.openxmlformats-officedocument.presentationml.tags+xml"/>
  <Override PartName="/ppt/notesSlides/notesSlide23.xml" ContentType="application/vnd.openxmlformats-officedocument.presentationml.notesSlide+xml"/>
  <Override PartName="/ppt/tags/tag131.xml" ContentType="application/vnd.openxmlformats-officedocument.presentationml.tags+xml"/>
  <Override PartName="/ppt/notesSlides/notesSlide24.xml" ContentType="application/vnd.openxmlformats-officedocument.presentationml.notesSlide+xml"/>
  <Override PartName="/ppt/tags/tag132.xml" ContentType="application/vnd.openxmlformats-officedocument.presentationml.tags+xml"/>
  <Override PartName="/ppt/notesSlides/notesSlide25.xml" ContentType="application/vnd.openxmlformats-officedocument.presentationml.notesSlide+xml"/>
  <Override PartName="/ppt/tags/tag133.xml" ContentType="application/vnd.openxmlformats-officedocument.presentationml.tags+xml"/>
  <Override PartName="/ppt/notesSlides/notesSlide26.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27.xml" ContentType="application/vnd.openxmlformats-officedocument.presentationml.notesSlide+xml"/>
  <Override PartName="/ppt/tags/tag240.xml" ContentType="application/vnd.openxmlformats-officedocument.presentationml.tags+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ags/tag241.xml" ContentType="application/vnd.openxmlformats-officedocument.presentationml.tags+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9.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30.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charts/chart78.xml" ContentType="application/vnd.openxmlformats-officedocument.drawingml.chart+xml"/>
  <Override PartName="/ppt/charts/style78.xml" ContentType="application/vnd.ms-office.chartstyle+xml"/>
  <Override PartName="/ppt/charts/colors78.xml" ContentType="application/vnd.ms-office.chartcolorstyle+xml"/>
  <Override PartName="/ppt/notesSlides/notesSlide31.xml" ContentType="application/vnd.openxmlformats-officedocument.presentationml.notesSlide+xml"/>
  <Override PartName="/ppt/charts/chart79.xml" ContentType="application/vnd.openxmlformats-officedocument.drawingml.chart+xml"/>
  <Override PartName="/ppt/charts/style79.xml" ContentType="application/vnd.ms-office.chartstyle+xml"/>
  <Override PartName="/ppt/charts/colors79.xml" ContentType="application/vnd.ms-office.chartcolorstyle+xml"/>
  <Override PartName="/ppt/charts/chart80.xml" ContentType="application/vnd.openxmlformats-officedocument.drawingml.chart+xml"/>
  <Override PartName="/ppt/charts/style80.xml" ContentType="application/vnd.ms-office.chartstyle+xml"/>
  <Override PartName="/ppt/charts/colors80.xml" ContentType="application/vnd.ms-office.chartcolorstyle+xml"/>
  <Override PartName="/ppt/charts/chart81.xml" ContentType="application/vnd.openxmlformats-officedocument.drawingml.chart+xml"/>
  <Override PartName="/ppt/charts/style81.xml" ContentType="application/vnd.ms-office.chartstyle+xml"/>
  <Override PartName="/ppt/charts/colors81.xml" ContentType="application/vnd.ms-office.chartcolorstyle+xml"/>
  <Override PartName="/ppt/charts/chart82.xml" ContentType="application/vnd.openxmlformats-officedocument.drawingml.chart+xml"/>
  <Override PartName="/ppt/charts/style82.xml" ContentType="application/vnd.ms-office.chartstyle+xml"/>
  <Override PartName="/ppt/charts/colors82.xml" ContentType="application/vnd.ms-office.chartcolorstyle+xml"/>
  <Override PartName="/ppt/charts/chart83.xml" ContentType="application/vnd.openxmlformats-officedocument.drawingml.chart+xml"/>
  <Override PartName="/ppt/charts/style83.xml" ContentType="application/vnd.ms-office.chartstyle+xml"/>
  <Override PartName="/ppt/charts/colors83.xml" ContentType="application/vnd.ms-office.chartcolorstyle+xml"/>
  <Override PartName="/ppt/charts/chart84.xml" ContentType="application/vnd.openxmlformats-officedocument.drawingml.chart+xml"/>
  <Override PartName="/ppt/charts/style84.xml" ContentType="application/vnd.ms-office.chartstyle+xml"/>
  <Override PartName="/ppt/charts/colors84.xml" ContentType="application/vnd.ms-office.chartcolorstyle+xml"/>
  <Override PartName="/ppt/charts/chart85.xml" ContentType="application/vnd.openxmlformats-officedocument.drawingml.chart+xml"/>
  <Override PartName="/ppt/charts/style85.xml" ContentType="application/vnd.ms-office.chartstyle+xml"/>
  <Override PartName="/ppt/charts/colors85.xml" ContentType="application/vnd.ms-office.chartcolorstyle+xml"/>
  <Override PartName="/ppt/charts/chart86.xml" ContentType="application/vnd.openxmlformats-officedocument.drawingml.chart+xml"/>
  <Override PartName="/ppt/charts/style86.xml" ContentType="application/vnd.ms-office.chartstyle+xml"/>
  <Override PartName="/ppt/charts/colors86.xml" ContentType="application/vnd.ms-office.chartcolorstyle+xml"/>
  <Override PartName="/ppt/charts/chart87.xml" ContentType="application/vnd.openxmlformats-officedocument.drawingml.chart+xml"/>
  <Override PartName="/ppt/charts/style87.xml" ContentType="application/vnd.ms-office.chartstyle+xml"/>
  <Override PartName="/ppt/charts/colors87.xml" ContentType="application/vnd.ms-office.chartcolorstyle+xml"/>
  <Override PartName="/ppt/charts/chart88.xml" ContentType="application/vnd.openxmlformats-officedocument.drawingml.chart+xml"/>
  <Override PartName="/ppt/charts/style88.xml" ContentType="application/vnd.ms-office.chartstyle+xml"/>
  <Override PartName="/ppt/charts/colors88.xml" ContentType="application/vnd.ms-office.chartcolorstyle+xml"/>
  <Override PartName="/ppt/charts/chart89.xml" ContentType="application/vnd.openxmlformats-officedocument.drawingml.chart+xml"/>
  <Override PartName="/ppt/charts/style89.xml" ContentType="application/vnd.ms-office.chartstyle+xml"/>
  <Override PartName="/ppt/charts/colors89.xml" ContentType="application/vnd.ms-office.chartcolorstyle+xml"/>
  <Override PartName="/ppt/charts/chart90.xml" ContentType="application/vnd.openxmlformats-officedocument.drawingml.chart+xml"/>
  <Override PartName="/ppt/charts/style90.xml" ContentType="application/vnd.ms-office.chartstyle+xml"/>
  <Override PartName="/ppt/charts/colors90.xml" ContentType="application/vnd.ms-office.chartcolorstyle+xml"/>
  <Override PartName="/ppt/charts/chart91.xml" ContentType="application/vnd.openxmlformats-officedocument.drawingml.chart+xml"/>
  <Override PartName="/ppt/charts/style91.xml" ContentType="application/vnd.ms-office.chartstyle+xml"/>
  <Override PartName="/ppt/charts/colors91.xml" ContentType="application/vnd.ms-office.chartcolorstyle+xml"/>
  <Override PartName="/ppt/charts/chart92.xml" ContentType="application/vnd.openxmlformats-officedocument.drawingml.chart+xml"/>
  <Override PartName="/ppt/charts/style92.xml" ContentType="application/vnd.ms-office.chartstyle+xml"/>
  <Override PartName="/ppt/charts/colors92.xml" ContentType="application/vnd.ms-office.chartcolorstyle+xml"/>
  <Override PartName="/ppt/charts/chart93.xml" ContentType="application/vnd.openxmlformats-officedocument.drawingml.chart+xml"/>
  <Override PartName="/ppt/charts/style93.xml" ContentType="application/vnd.ms-office.chartstyle+xml"/>
  <Override PartName="/ppt/charts/colors93.xml" ContentType="application/vnd.ms-office.chartcolorstyle+xml"/>
  <Override PartName="/ppt/charts/chart94.xml" ContentType="application/vnd.openxmlformats-officedocument.drawingml.chart+xml"/>
  <Override PartName="/ppt/charts/style94.xml" ContentType="application/vnd.ms-office.chartstyle+xml"/>
  <Override PartName="/ppt/charts/colors94.xml" ContentType="application/vnd.ms-office.chartcolorstyle+xml"/>
  <Override PartName="/ppt/charts/chart95.xml" ContentType="application/vnd.openxmlformats-officedocument.drawingml.chart+xml"/>
  <Override PartName="/ppt/charts/style95.xml" ContentType="application/vnd.ms-office.chartstyle+xml"/>
  <Override PartName="/ppt/charts/colors95.xml" ContentType="application/vnd.ms-office.chartcolorstyle+xml"/>
  <Override PartName="/ppt/charts/chart96.xml" ContentType="application/vnd.openxmlformats-officedocument.drawingml.chart+xml"/>
  <Override PartName="/ppt/charts/style96.xml" ContentType="application/vnd.ms-office.chartstyle+xml"/>
  <Override PartName="/ppt/charts/colors96.xml" ContentType="application/vnd.ms-office.chartcolorstyle+xml"/>
  <Override PartName="/ppt/charts/chart97.xml" ContentType="application/vnd.openxmlformats-officedocument.drawingml.chart+xml"/>
  <Override PartName="/ppt/charts/style97.xml" ContentType="application/vnd.ms-office.chartstyle+xml"/>
  <Override PartName="/ppt/charts/colors97.xml" ContentType="application/vnd.ms-office.chartcolorstyle+xml"/>
  <Override PartName="/ppt/charts/chart98.xml" ContentType="application/vnd.openxmlformats-officedocument.drawingml.chart+xml"/>
  <Override PartName="/ppt/charts/style98.xml" ContentType="application/vnd.ms-office.chartstyle+xml"/>
  <Override PartName="/ppt/charts/colors98.xml" ContentType="application/vnd.ms-office.chartcolorstyle+xml"/>
  <Override PartName="/ppt/charts/chart99.xml" ContentType="application/vnd.openxmlformats-officedocument.drawingml.chart+xml"/>
  <Override PartName="/ppt/charts/style99.xml" ContentType="application/vnd.ms-office.chartstyle+xml"/>
  <Override PartName="/ppt/charts/colors99.xml" ContentType="application/vnd.ms-office.chartcolorstyle+xml"/>
  <Override PartName="/ppt/charts/chart100.xml" ContentType="application/vnd.openxmlformats-officedocument.drawingml.chart+xml"/>
  <Override PartName="/ppt/charts/style100.xml" ContentType="application/vnd.ms-office.chartstyle+xml"/>
  <Override PartName="/ppt/charts/colors100.xml" ContentType="application/vnd.ms-office.chartcolorstyle+xml"/>
  <Override PartName="/ppt/charts/chart101.xml" ContentType="application/vnd.openxmlformats-officedocument.drawingml.chart+xml"/>
  <Override PartName="/ppt/charts/style101.xml" ContentType="application/vnd.ms-office.chartstyle+xml"/>
  <Override PartName="/ppt/charts/colors101.xml" ContentType="application/vnd.ms-office.chartcolorstyle+xml"/>
  <Override PartName="/ppt/charts/chart102.xml" ContentType="application/vnd.openxmlformats-officedocument.drawingml.chart+xml"/>
  <Override PartName="/ppt/charts/style102.xml" ContentType="application/vnd.ms-office.chartstyle+xml"/>
  <Override PartName="/ppt/charts/colors102.xml" ContentType="application/vnd.ms-office.chartcolorstyle+xml"/>
  <Override PartName="/ppt/charts/chart103.xml" ContentType="application/vnd.openxmlformats-officedocument.drawingml.chart+xml"/>
  <Override PartName="/ppt/charts/style103.xml" ContentType="application/vnd.ms-office.chartstyle+xml"/>
  <Override PartName="/ppt/charts/colors103.xml" ContentType="application/vnd.ms-office.chartcolorstyle+xml"/>
  <Override PartName="/ppt/charts/chart104.xml" ContentType="application/vnd.openxmlformats-officedocument.drawingml.chart+xml"/>
  <Override PartName="/ppt/charts/style104.xml" ContentType="application/vnd.ms-office.chartstyle+xml"/>
  <Override PartName="/ppt/charts/colors104.xml" ContentType="application/vnd.ms-office.chartcolorstyle+xml"/>
  <Override PartName="/ppt/charts/chart105.xml" ContentType="application/vnd.openxmlformats-officedocument.drawingml.chart+xml"/>
  <Override PartName="/ppt/charts/style105.xml" ContentType="application/vnd.ms-office.chartstyle+xml"/>
  <Override PartName="/ppt/charts/colors105.xml" ContentType="application/vnd.ms-office.chartcolorstyle+xml"/>
  <Override PartName="/ppt/charts/chart106.xml" ContentType="application/vnd.openxmlformats-officedocument.drawingml.chart+xml"/>
  <Override PartName="/ppt/charts/style106.xml" ContentType="application/vnd.ms-office.chartstyle+xml"/>
  <Override PartName="/ppt/charts/colors106.xml" ContentType="application/vnd.ms-office.chartcolorstyle+xml"/>
  <Override PartName="/ppt/notesSlides/notesSlide32.xml" ContentType="application/vnd.openxmlformats-officedocument.presentationml.notesSlide+xml"/>
  <Override PartName="/ppt/charts/chart107.xml" ContentType="application/vnd.openxmlformats-officedocument.drawingml.chart+xml"/>
  <Override PartName="/ppt/charts/style107.xml" ContentType="application/vnd.ms-office.chartstyle+xml"/>
  <Override PartName="/ppt/charts/colors107.xml" ContentType="application/vnd.ms-office.chartcolorstyle+xml"/>
  <Override PartName="/ppt/charts/chart108.xml" ContentType="application/vnd.openxmlformats-officedocument.drawingml.chart+xml"/>
  <Override PartName="/ppt/charts/style108.xml" ContentType="application/vnd.ms-office.chartstyle+xml"/>
  <Override PartName="/ppt/charts/colors108.xml" ContentType="application/vnd.ms-office.chartcolorstyle+xml"/>
  <Override PartName="/ppt/charts/chart109.xml" ContentType="application/vnd.openxmlformats-officedocument.drawingml.chart+xml"/>
  <Override PartName="/ppt/charts/style109.xml" ContentType="application/vnd.ms-office.chartstyle+xml"/>
  <Override PartName="/ppt/charts/colors109.xml" ContentType="application/vnd.ms-office.chartcolorstyle+xml"/>
  <Override PartName="/ppt/charts/chart110.xml" ContentType="application/vnd.openxmlformats-officedocument.drawingml.chart+xml"/>
  <Override PartName="/ppt/charts/style110.xml" ContentType="application/vnd.ms-office.chartstyle+xml"/>
  <Override PartName="/ppt/charts/colors110.xml" ContentType="application/vnd.ms-office.chartcolorstyle+xml"/>
  <Override PartName="/ppt/charts/chart111.xml" ContentType="application/vnd.openxmlformats-officedocument.drawingml.chart+xml"/>
  <Override PartName="/ppt/charts/style111.xml" ContentType="application/vnd.ms-office.chartstyle+xml"/>
  <Override PartName="/ppt/charts/colors111.xml" ContentType="application/vnd.ms-office.chartcolorstyle+xml"/>
  <Override PartName="/ppt/charts/chart112.xml" ContentType="application/vnd.openxmlformats-officedocument.drawingml.chart+xml"/>
  <Override PartName="/ppt/charts/style112.xml" ContentType="application/vnd.ms-office.chartstyle+xml"/>
  <Override PartName="/ppt/charts/colors112.xml" ContentType="application/vnd.ms-office.chartcolorstyle+xml"/>
  <Override PartName="/ppt/charts/chart113.xml" ContentType="application/vnd.openxmlformats-officedocument.drawingml.chart+xml"/>
  <Override PartName="/ppt/charts/style113.xml" ContentType="application/vnd.ms-office.chartstyle+xml"/>
  <Override PartName="/ppt/charts/colors113.xml" ContentType="application/vnd.ms-office.chartcolorstyle+xml"/>
  <Override PartName="/ppt/charts/chart114.xml" ContentType="application/vnd.openxmlformats-officedocument.drawingml.chart+xml"/>
  <Override PartName="/ppt/charts/style114.xml" ContentType="application/vnd.ms-office.chartstyle+xml"/>
  <Override PartName="/ppt/charts/colors114.xml" ContentType="application/vnd.ms-office.chartcolorstyle+xml"/>
  <Override PartName="/ppt/charts/chart115.xml" ContentType="application/vnd.openxmlformats-officedocument.drawingml.chart+xml"/>
  <Override PartName="/ppt/charts/style115.xml" ContentType="application/vnd.ms-office.chartstyle+xml"/>
  <Override PartName="/ppt/charts/colors115.xml" ContentType="application/vnd.ms-office.chartcolorstyle+xml"/>
  <Override PartName="/ppt/charts/chart116.xml" ContentType="application/vnd.openxmlformats-officedocument.drawingml.chart+xml"/>
  <Override PartName="/ppt/charts/style116.xml" ContentType="application/vnd.ms-office.chartstyle+xml"/>
  <Override PartName="/ppt/charts/colors116.xml" ContentType="application/vnd.ms-office.chartcolorstyle+xml"/>
  <Override PartName="/ppt/charts/chart117.xml" ContentType="application/vnd.openxmlformats-officedocument.drawingml.chart+xml"/>
  <Override PartName="/ppt/charts/style117.xml" ContentType="application/vnd.ms-office.chartstyle+xml"/>
  <Override PartName="/ppt/charts/colors117.xml" ContentType="application/vnd.ms-office.chartcolorstyle+xml"/>
  <Override PartName="/ppt/charts/chart118.xml" ContentType="application/vnd.openxmlformats-officedocument.drawingml.chart+xml"/>
  <Override PartName="/ppt/charts/style118.xml" ContentType="application/vnd.ms-office.chartstyle+xml"/>
  <Override PartName="/ppt/charts/colors118.xml" ContentType="application/vnd.ms-office.chartcolorstyle+xml"/>
  <Override PartName="/ppt/charts/chart119.xml" ContentType="application/vnd.openxmlformats-officedocument.drawingml.chart+xml"/>
  <Override PartName="/ppt/charts/style119.xml" ContentType="application/vnd.ms-office.chartstyle+xml"/>
  <Override PartName="/ppt/charts/colors119.xml" ContentType="application/vnd.ms-office.chartcolorstyle+xml"/>
  <Override PartName="/ppt/charts/chart120.xml" ContentType="application/vnd.openxmlformats-officedocument.drawingml.chart+xml"/>
  <Override PartName="/ppt/charts/style120.xml" ContentType="application/vnd.ms-office.chartstyle+xml"/>
  <Override PartName="/ppt/charts/colors120.xml" ContentType="application/vnd.ms-office.chartcolorstyle+xml"/>
  <Override PartName="/ppt/charts/chart121.xml" ContentType="application/vnd.openxmlformats-officedocument.drawingml.chart+xml"/>
  <Override PartName="/ppt/charts/style121.xml" ContentType="application/vnd.ms-office.chartstyle+xml"/>
  <Override PartName="/ppt/charts/colors121.xml" ContentType="application/vnd.ms-office.chartcolorstyle+xml"/>
  <Override PartName="/ppt/charts/chart122.xml" ContentType="application/vnd.openxmlformats-officedocument.drawingml.chart+xml"/>
  <Override PartName="/ppt/charts/style122.xml" ContentType="application/vnd.ms-office.chartstyle+xml"/>
  <Override PartName="/ppt/charts/colors122.xml" ContentType="application/vnd.ms-office.chartcolorstyle+xml"/>
  <Override PartName="/ppt/charts/chart123.xml" ContentType="application/vnd.openxmlformats-officedocument.drawingml.chart+xml"/>
  <Override PartName="/ppt/charts/style123.xml" ContentType="application/vnd.ms-office.chartstyle+xml"/>
  <Override PartName="/ppt/charts/colors123.xml" ContentType="application/vnd.ms-office.chartcolorstyle+xml"/>
  <Override PartName="/ppt/charts/chart124.xml" ContentType="application/vnd.openxmlformats-officedocument.drawingml.chart+xml"/>
  <Override PartName="/ppt/charts/style124.xml" ContentType="application/vnd.ms-office.chartstyle+xml"/>
  <Override PartName="/ppt/charts/colors124.xml" ContentType="application/vnd.ms-office.chartcolorstyle+xml"/>
  <Override PartName="/ppt/charts/chart125.xml" ContentType="application/vnd.openxmlformats-officedocument.drawingml.chart+xml"/>
  <Override PartName="/ppt/charts/style125.xml" ContentType="application/vnd.ms-office.chartstyle+xml"/>
  <Override PartName="/ppt/charts/colors125.xml" ContentType="application/vnd.ms-office.chartcolorstyle+xml"/>
  <Override PartName="/ppt/charts/chart126.xml" ContentType="application/vnd.openxmlformats-officedocument.drawingml.chart+xml"/>
  <Override PartName="/ppt/charts/style126.xml" ContentType="application/vnd.ms-office.chartstyle+xml"/>
  <Override PartName="/ppt/charts/colors126.xml" ContentType="application/vnd.ms-office.chartcolorstyle+xml"/>
  <Override PartName="/ppt/charts/chart127.xml" ContentType="application/vnd.openxmlformats-officedocument.drawingml.chart+xml"/>
  <Override PartName="/ppt/charts/style127.xml" ContentType="application/vnd.ms-office.chartstyle+xml"/>
  <Override PartName="/ppt/charts/colors127.xml" ContentType="application/vnd.ms-office.chartcolorstyle+xml"/>
  <Override PartName="/ppt/charts/chart128.xml" ContentType="application/vnd.openxmlformats-officedocument.drawingml.chart+xml"/>
  <Override PartName="/ppt/charts/style128.xml" ContentType="application/vnd.ms-office.chartstyle+xml"/>
  <Override PartName="/ppt/charts/colors128.xml" ContentType="application/vnd.ms-office.chartcolorstyle+xml"/>
  <Override PartName="/ppt/charts/chart129.xml" ContentType="application/vnd.openxmlformats-officedocument.drawingml.chart+xml"/>
  <Override PartName="/ppt/charts/style129.xml" ContentType="application/vnd.ms-office.chartstyle+xml"/>
  <Override PartName="/ppt/charts/colors129.xml" ContentType="application/vnd.ms-office.chartcolorstyle+xml"/>
  <Override PartName="/ppt/charts/chart130.xml" ContentType="application/vnd.openxmlformats-officedocument.drawingml.chart+xml"/>
  <Override PartName="/ppt/charts/style130.xml" ContentType="application/vnd.ms-office.chartstyle+xml"/>
  <Override PartName="/ppt/charts/colors130.xml" ContentType="application/vnd.ms-office.chartcolorstyle+xml"/>
  <Override PartName="/ppt/charts/chart131.xml" ContentType="application/vnd.openxmlformats-officedocument.drawingml.chart+xml"/>
  <Override PartName="/ppt/charts/style131.xml" ContentType="application/vnd.ms-office.chartstyle+xml"/>
  <Override PartName="/ppt/charts/colors131.xml" ContentType="application/vnd.ms-office.chartcolorstyle+xml"/>
  <Override PartName="/ppt/charts/chart132.xml" ContentType="application/vnd.openxmlformats-officedocument.drawingml.chart+xml"/>
  <Override PartName="/ppt/charts/style132.xml" ContentType="application/vnd.ms-office.chartstyle+xml"/>
  <Override PartName="/ppt/charts/colors132.xml" ContentType="application/vnd.ms-office.chartcolorstyle+xml"/>
  <Override PartName="/ppt/charts/chart133.xml" ContentType="application/vnd.openxmlformats-officedocument.drawingml.chart+xml"/>
  <Override PartName="/ppt/charts/style133.xml" ContentType="application/vnd.ms-office.chartstyle+xml"/>
  <Override PartName="/ppt/charts/colors133.xml" ContentType="application/vnd.ms-office.chartcolorstyle+xml"/>
  <Override PartName="/ppt/charts/chart134.xml" ContentType="application/vnd.openxmlformats-officedocument.drawingml.chart+xml"/>
  <Override PartName="/ppt/charts/style134.xml" ContentType="application/vnd.ms-office.chartstyle+xml"/>
  <Override PartName="/ppt/charts/colors134.xml" ContentType="application/vnd.ms-office.chartcolorstyle+xml"/>
  <Override PartName="/ppt/notesSlides/notesSlide33.xml" ContentType="application/vnd.openxmlformats-officedocument.presentationml.notesSlide+xml"/>
  <Override PartName="/ppt/charts/chart135.xml" ContentType="application/vnd.openxmlformats-officedocument.drawingml.chart+xml"/>
  <Override PartName="/ppt/charts/style135.xml" ContentType="application/vnd.ms-office.chartstyle+xml"/>
  <Override PartName="/ppt/charts/colors135.xml" ContentType="application/vnd.ms-office.chartcolorstyle+xml"/>
  <Override PartName="/ppt/charts/chart136.xml" ContentType="application/vnd.openxmlformats-officedocument.drawingml.chart+xml"/>
  <Override PartName="/ppt/charts/style136.xml" ContentType="application/vnd.ms-office.chartstyle+xml"/>
  <Override PartName="/ppt/charts/colors136.xml" ContentType="application/vnd.ms-office.chartcolorstyle+xml"/>
  <Override PartName="/ppt/charts/chart137.xml" ContentType="application/vnd.openxmlformats-officedocument.drawingml.chart+xml"/>
  <Override PartName="/ppt/charts/style137.xml" ContentType="application/vnd.ms-office.chartstyle+xml"/>
  <Override PartName="/ppt/charts/colors137.xml" ContentType="application/vnd.ms-office.chartcolorstyle+xml"/>
  <Override PartName="/ppt/charts/chart138.xml" ContentType="application/vnd.openxmlformats-officedocument.drawingml.chart+xml"/>
  <Override PartName="/ppt/charts/style138.xml" ContentType="application/vnd.ms-office.chartstyle+xml"/>
  <Override PartName="/ppt/charts/colors138.xml" ContentType="application/vnd.ms-office.chartcolorstyle+xml"/>
  <Override PartName="/ppt/charts/chart139.xml" ContentType="application/vnd.openxmlformats-officedocument.drawingml.chart+xml"/>
  <Override PartName="/ppt/charts/style139.xml" ContentType="application/vnd.ms-office.chartstyle+xml"/>
  <Override PartName="/ppt/charts/colors139.xml" ContentType="application/vnd.ms-office.chartcolorstyle+xml"/>
  <Override PartName="/ppt/charts/chart140.xml" ContentType="application/vnd.openxmlformats-officedocument.drawingml.chart+xml"/>
  <Override PartName="/ppt/charts/style140.xml" ContentType="application/vnd.ms-office.chartstyle+xml"/>
  <Override PartName="/ppt/charts/colors140.xml" ContentType="application/vnd.ms-office.chartcolorstyle+xml"/>
  <Override PartName="/ppt/charts/chart141.xml" ContentType="application/vnd.openxmlformats-officedocument.drawingml.chart+xml"/>
  <Override PartName="/ppt/charts/style141.xml" ContentType="application/vnd.ms-office.chartstyle+xml"/>
  <Override PartName="/ppt/charts/colors141.xml" ContentType="application/vnd.ms-office.chartcolorstyle+xml"/>
  <Override PartName="/ppt/charts/chart142.xml" ContentType="application/vnd.openxmlformats-officedocument.drawingml.chart+xml"/>
  <Override PartName="/ppt/charts/style142.xml" ContentType="application/vnd.ms-office.chartstyle+xml"/>
  <Override PartName="/ppt/charts/colors142.xml" ContentType="application/vnd.ms-office.chartcolorstyle+xml"/>
  <Override PartName="/ppt/charts/chart143.xml" ContentType="application/vnd.openxmlformats-officedocument.drawingml.chart+xml"/>
  <Override PartName="/ppt/charts/style143.xml" ContentType="application/vnd.ms-office.chartstyle+xml"/>
  <Override PartName="/ppt/charts/colors143.xml" ContentType="application/vnd.ms-office.chartcolorstyle+xml"/>
  <Override PartName="/ppt/charts/chart144.xml" ContentType="application/vnd.openxmlformats-officedocument.drawingml.chart+xml"/>
  <Override PartName="/ppt/charts/style144.xml" ContentType="application/vnd.ms-office.chartstyle+xml"/>
  <Override PartName="/ppt/charts/colors144.xml" ContentType="application/vnd.ms-office.chartcolorstyle+xml"/>
  <Override PartName="/ppt/charts/chart145.xml" ContentType="application/vnd.openxmlformats-officedocument.drawingml.chart+xml"/>
  <Override PartName="/ppt/charts/style145.xml" ContentType="application/vnd.ms-office.chartstyle+xml"/>
  <Override PartName="/ppt/charts/colors145.xml" ContentType="application/vnd.ms-office.chartcolorstyle+xml"/>
  <Override PartName="/ppt/charts/chartEx1.xml" ContentType="application/vnd.ms-office.chartex+xml"/>
  <Override PartName="/ppt/charts/style146.xml" ContentType="application/vnd.ms-office.chartstyle+xml"/>
  <Override PartName="/ppt/charts/colors146.xml" ContentType="application/vnd.ms-office.chartcolorstyle+xml"/>
  <Override PartName="/ppt/charts/chartEx2.xml" ContentType="application/vnd.ms-office.chartex+xml"/>
  <Override PartName="/ppt/charts/style147.xml" ContentType="application/vnd.ms-office.chartstyle+xml"/>
  <Override PartName="/ppt/charts/colors147.xml" ContentType="application/vnd.ms-office.chartcolorstyle+xml"/>
  <Override PartName="/ppt/charts/chartEx3.xml" ContentType="application/vnd.ms-office.chartex+xml"/>
  <Override PartName="/ppt/charts/style148.xml" ContentType="application/vnd.ms-office.chartstyle+xml"/>
  <Override PartName="/ppt/charts/colors148.xml" ContentType="application/vnd.ms-office.chartcolorstyle+xml"/>
  <Override PartName="/ppt/charts/chartEx4.xml" ContentType="application/vnd.ms-office.chartex+xml"/>
  <Override PartName="/ppt/charts/style149.xml" ContentType="application/vnd.ms-office.chartstyle+xml"/>
  <Override PartName="/ppt/charts/colors149.xml" ContentType="application/vnd.ms-office.chartcolorstyle+xml"/>
  <Override PartName="/ppt/charts/chart146.xml" ContentType="application/vnd.openxmlformats-officedocument.drawingml.chart+xml"/>
  <Override PartName="/ppt/charts/style150.xml" ContentType="application/vnd.ms-office.chartstyle+xml"/>
  <Override PartName="/ppt/charts/colors150.xml" ContentType="application/vnd.ms-office.chartcolorstyle+xml"/>
  <Override PartName="/ppt/charts/chart147.xml" ContentType="application/vnd.openxmlformats-officedocument.drawingml.chart+xml"/>
  <Override PartName="/ppt/charts/style151.xml" ContentType="application/vnd.ms-office.chartstyle+xml"/>
  <Override PartName="/ppt/charts/colors151.xml" ContentType="application/vnd.ms-office.chartcolorstyle+xml"/>
  <Override PartName="/ppt/charts/chart148.xml" ContentType="application/vnd.openxmlformats-officedocument.drawingml.chart+xml"/>
  <Override PartName="/ppt/charts/style152.xml" ContentType="application/vnd.ms-office.chartstyle+xml"/>
  <Override PartName="/ppt/charts/colors152.xml" ContentType="application/vnd.ms-office.chartcolorstyle+xml"/>
  <Override PartName="/ppt/charts/chart149.xml" ContentType="application/vnd.openxmlformats-officedocument.drawingml.chart+xml"/>
  <Override PartName="/ppt/charts/style153.xml" ContentType="application/vnd.ms-office.chartstyle+xml"/>
  <Override PartName="/ppt/charts/colors153.xml" ContentType="application/vnd.ms-office.chartcolorstyle+xml"/>
  <Override PartName="/ppt/charts/chart150.xml" ContentType="application/vnd.openxmlformats-officedocument.drawingml.chart+xml"/>
  <Override PartName="/ppt/charts/style154.xml" ContentType="application/vnd.ms-office.chartstyle+xml"/>
  <Override PartName="/ppt/charts/colors154.xml" ContentType="application/vnd.ms-office.chartcolorstyle+xml"/>
  <Override PartName="/ppt/charts/chart151.xml" ContentType="application/vnd.openxmlformats-officedocument.drawingml.chart+xml"/>
  <Override PartName="/ppt/charts/style155.xml" ContentType="application/vnd.ms-office.chartstyle+xml"/>
  <Override PartName="/ppt/charts/colors155.xml" ContentType="application/vnd.ms-office.chartcolorstyle+xml"/>
  <Override PartName="/ppt/charts/chart152.xml" ContentType="application/vnd.openxmlformats-officedocument.drawingml.chart+xml"/>
  <Override PartName="/ppt/charts/style156.xml" ContentType="application/vnd.ms-office.chartstyle+xml"/>
  <Override PartName="/ppt/charts/colors156.xml" ContentType="application/vnd.ms-office.chartcolorstyle+xml"/>
  <Override PartName="/ppt/charts/chart153.xml" ContentType="application/vnd.openxmlformats-officedocument.drawingml.chart+xml"/>
  <Override PartName="/ppt/charts/style157.xml" ContentType="application/vnd.ms-office.chartstyle+xml"/>
  <Override PartName="/ppt/charts/colors157.xml" ContentType="application/vnd.ms-office.chartcolorstyle+xml"/>
  <Override PartName="/ppt/charts/chart154.xml" ContentType="application/vnd.openxmlformats-officedocument.drawingml.chart+xml"/>
  <Override PartName="/ppt/charts/style158.xml" ContentType="application/vnd.ms-office.chartstyle+xml"/>
  <Override PartName="/ppt/charts/colors158.xml" ContentType="application/vnd.ms-office.chartcolorstyle+xml"/>
  <Override PartName="/ppt/charts/chart155.xml" ContentType="application/vnd.openxmlformats-officedocument.drawingml.chart+xml"/>
  <Override PartName="/ppt/charts/style159.xml" ContentType="application/vnd.ms-office.chartstyle+xml"/>
  <Override PartName="/ppt/charts/colors159.xml" ContentType="application/vnd.ms-office.chartcolorstyle+xml"/>
  <Override PartName="/ppt/charts/chart156.xml" ContentType="application/vnd.openxmlformats-officedocument.drawingml.chart+xml"/>
  <Override PartName="/ppt/charts/style160.xml" ContentType="application/vnd.ms-office.chartstyle+xml"/>
  <Override PartName="/ppt/charts/colors160.xml" ContentType="application/vnd.ms-office.chartcolorstyle+xml"/>
  <Override PartName="/ppt/charts/chart157.xml" ContentType="application/vnd.openxmlformats-officedocument.drawingml.chart+xml"/>
  <Override PartName="/ppt/charts/style161.xml" ContentType="application/vnd.ms-office.chartstyle+xml"/>
  <Override PartName="/ppt/charts/colors161.xml" ContentType="application/vnd.ms-office.chartcolorstyle+xml"/>
  <Override PartName="/ppt/tags/tag242.xml" ContentType="application/vnd.openxmlformats-officedocument.presentationml.tags+xml"/>
  <Override PartName="/ppt/tags/tag243.xml" ContentType="application/vnd.openxmlformats-officedocument.presentationml.tags+xml"/>
  <Override PartName="/ppt/notesSlides/notesSlide34.xml" ContentType="application/vnd.openxmlformats-officedocument.presentationml.notesSlide+xml"/>
  <Override PartName="/ppt/charts/chart158.xml" ContentType="application/vnd.openxmlformats-officedocument.drawingml.chart+xml"/>
  <Override PartName="/ppt/charts/style162.xml" ContentType="application/vnd.ms-office.chartstyle+xml"/>
  <Override PartName="/ppt/charts/colors162.xml" ContentType="application/vnd.ms-office.chartcolorstyle+xml"/>
  <Override PartName="/ppt/charts/chart159.xml" ContentType="application/vnd.openxmlformats-officedocument.drawingml.chart+xml"/>
  <Override PartName="/ppt/charts/style163.xml" ContentType="application/vnd.ms-office.chartstyle+xml"/>
  <Override PartName="/ppt/charts/colors163.xml" ContentType="application/vnd.ms-office.chartcolorstyle+xml"/>
  <Override PartName="/ppt/notesSlides/notesSlide35.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charts/chart160.xml" ContentType="application/vnd.openxmlformats-officedocument.drawingml.chart+xml"/>
  <Override PartName="/ppt/charts/style164.xml" ContentType="application/vnd.ms-office.chartstyle+xml"/>
  <Override PartName="/ppt/charts/colors164.xml" ContentType="application/vnd.ms-office.chartcolorstyle+xml"/>
  <Override PartName="/ppt/theme/themeOverride1.xml" ContentType="application/vnd.openxmlformats-officedocument.themeOverride+xml"/>
  <Override PartName="/ppt/charts/chart161.xml" ContentType="application/vnd.openxmlformats-officedocument.drawingml.chart+xml"/>
  <Override PartName="/ppt/charts/style165.xml" ContentType="application/vnd.ms-office.chartstyle+xml"/>
  <Override PartName="/ppt/charts/colors165.xml" ContentType="application/vnd.ms-office.chartcolorstyle+xml"/>
  <Override PartName="/ppt/theme/themeOverride2.xml" ContentType="application/vnd.openxmlformats-officedocument.themeOverride+xml"/>
  <Override PartName="/ppt/notesSlides/notesSlide36.xml" ContentType="application/vnd.openxmlformats-officedocument.presentationml.notesSlide+xml"/>
  <Override PartName="/ppt/ink/ink1.xml" ContentType="application/inkml+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62.xml" ContentType="application/vnd.openxmlformats-officedocument.drawingml.chart+xml"/>
  <Override PartName="/ppt/charts/style166.xml" ContentType="application/vnd.ms-office.chartstyle+xml"/>
  <Override PartName="/ppt/charts/colors166.xml" ContentType="application/vnd.ms-office.chartcolorstyle+xml"/>
  <Override PartName="/ppt/charts/chart163.xml" ContentType="application/vnd.openxmlformats-officedocument.drawingml.chart+xml"/>
  <Override PartName="/ppt/charts/style167.xml" ContentType="application/vnd.ms-office.chartstyle+xml"/>
  <Override PartName="/ppt/charts/colors167.xml" ContentType="application/vnd.ms-office.chartcolorstyle+xml"/>
  <Override PartName="/ppt/charts/chart164.xml" ContentType="application/vnd.openxmlformats-officedocument.drawingml.chart+xml"/>
  <Override PartName="/ppt/charts/style168.xml" ContentType="application/vnd.ms-office.chartstyle+xml"/>
  <Override PartName="/ppt/charts/colors168.xml" ContentType="application/vnd.ms-office.chartcolorstyle+xml"/>
  <Override PartName="/ppt/charts/chart165.xml" ContentType="application/vnd.openxmlformats-officedocument.drawingml.chart+xml"/>
  <Override PartName="/ppt/charts/style169.xml" ContentType="application/vnd.ms-office.chartstyle+xml"/>
  <Override PartName="/ppt/charts/colors169.xml" ContentType="application/vnd.ms-office.chartcolorstyle+xml"/>
  <Override PartName="/ppt/charts/chart166.xml" ContentType="application/vnd.openxmlformats-officedocument.drawingml.chart+xml"/>
  <Override PartName="/ppt/charts/style170.xml" ContentType="application/vnd.ms-office.chartstyle+xml"/>
  <Override PartName="/ppt/charts/colors170.xml" ContentType="application/vnd.ms-office.chartcolorstyle+xml"/>
  <Override PartName="/ppt/charts/chart167.xml" ContentType="application/vnd.openxmlformats-officedocument.drawingml.chart+xml"/>
  <Override PartName="/ppt/charts/style171.xml" ContentType="application/vnd.ms-office.chartstyle+xml"/>
  <Override PartName="/ppt/charts/colors171.xml" ContentType="application/vnd.ms-office.chartcolorstyle+xml"/>
  <Override PartName="/ppt/charts/chart168.xml" ContentType="application/vnd.openxmlformats-officedocument.drawingml.chart+xml"/>
  <Override PartName="/ppt/charts/style172.xml" ContentType="application/vnd.ms-office.chartstyle+xml"/>
  <Override PartName="/ppt/charts/colors172.xml" ContentType="application/vnd.ms-office.chartcolorstyle+xml"/>
  <Override PartName="/ppt/charts/chart169.xml" ContentType="application/vnd.openxmlformats-officedocument.drawingml.chart+xml"/>
  <Override PartName="/ppt/charts/style173.xml" ContentType="application/vnd.ms-office.chartstyle+xml"/>
  <Override PartName="/ppt/charts/colors173.xml" ContentType="application/vnd.ms-office.chartcolorstyle+xml"/>
  <Override PartName="/ppt/charts/chart170.xml" ContentType="application/vnd.openxmlformats-officedocument.drawingml.chart+xml"/>
  <Override PartName="/ppt/charts/style174.xml" ContentType="application/vnd.ms-office.chartstyle+xml"/>
  <Override PartName="/ppt/charts/colors174.xml" ContentType="application/vnd.ms-office.chartcolorstyle+xml"/>
  <Override PartName="/ppt/charts/chart171.xml" ContentType="application/vnd.openxmlformats-officedocument.drawingml.chart+xml"/>
  <Override PartName="/ppt/charts/style175.xml" ContentType="application/vnd.ms-office.chartstyle+xml"/>
  <Override PartName="/ppt/charts/colors175.xml" ContentType="application/vnd.ms-office.chartcolorstyle+xml"/>
  <Override PartName="/ppt/charts/chart172.xml" ContentType="application/vnd.openxmlformats-officedocument.drawingml.chart+xml"/>
  <Override PartName="/ppt/charts/style176.xml" ContentType="application/vnd.ms-office.chartstyle+xml"/>
  <Override PartName="/ppt/charts/colors176.xml" ContentType="application/vnd.ms-office.chartcolorstyle+xml"/>
  <Override PartName="/ppt/charts/chart173.xml" ContentType="application/vnd.openxmlformats-officedocument.drawingml.chart+xml"/>
  <Override PartName="/ppt/charts/style177.xml" ContentType="application/vnd.ms-office.chartstyle+xml"/>
  <Override PartName="/ppt/charts/colors177.xml" ContentType="application/vnd.ms-office.chartcolorstyle+xml"/>
  <Override PartName="/ppt/charts/chart174.xml" ContentType="application/vnd.openxmlformats-officedocument.drawingml.chart+xml"/>
  <Override PartName="/ppt/charts/style178.xml" ContentType="application/vnd.ms-office.chartstyle+xml"/>
  <Override PartName="/ppt/charts/colors178.xml" ContentType="application/vnd.ms-office.chartcolorstyle+xml"/>
  <Override PartName="/ppt/charts/chart175.xml" ContentType="application/vnd.openxmlformats-officedocument.drawingml.chart+xml"/>
  <Override PartName="/ppt/charts/style179.xml" ContentType="application/vnd.ms-office.chartstyle+xml"/>
  <Override PartName="/ppt/charts/colors179.xml" ContentType="application/vnd.ms-office.chartcolorstyle+xml"/>
  <Override PartName="/ppt/charts/chart176.xml" ContentType="application/vnd.openxmlformats-officedocument.drawingml.chart+xml"/>
  <Override PartName="/ppt/charts/style180.xml" ContentType="application/vnd.ms-office.chartstyle+xml"/>
  <Override PartName="/ppt/charts/colors180.xml" ContentType="application/vnd.ms-office.chartcolorstyle+xml"/>
  <Override PartName="/ppt/charts/chart177.xml" ContentType="application/vnd.openxmlformats-officedocument.drawingml.chart+xml"/>
  <Override PartName="/ppt/charts/style181.xml" ContentType="application/vnd.ms-office.chartstyle+xml"/>
  <Override PartName="/ppt/charts/colors181.xml" ContentType="application/vnd.ms-office.chartcolorstyle+xml"/>
  <Override PartName="/ppt/charts/chart178.xml" ContentType="application/vnd.openxmlformats-officedocument.drawingml.chart+xml"/>
  <Override PartName="/ppt/charts/style182.xml" ContentType="application/vnd.ms-office.chartstyle+xml"/>
  <Override PartName="/ppt/charts/colors182.xml" ContentType="application/vnd.ms-office.chartcolorstyle+xml"/>
  <Override PartName="/ppt/charts/chart179.xml" ContentType="application/vnd.openxmlformats-officedocument.drawingml.chart+xml"/>
  <Override PartName="/ppt/charts/style183.xml" ContentType="application/vnd.ms-office.chartstyle+xml"/>
  <Override PartName="/ppt/charts/colors183.xml" ContentType="application/vnd.ms-office.chartcolorstyle+xml"/>
  <Override PartName="/ppt/charts/chart180.xml" ContentType="application/vnd.openxmlformats-officedocument.drawingml.chart+xml"/>
  <Override PartName="/ppt/charts/style184.xml" ContentType="application/vnd.ms-office.chartstyle+xml"/>
  <Override PartName="/ppt/charts/colors184.xml" ContentType="application/vnd.ms-office.chartcolorstyle+xml"/>
  <Override PartName="/ppt/charts/chart181.xml" ContentType="application/vnd.openxmlformats-officedocument.drawingml.chart+xml"/>
  <Override PartName="/ppt/charts/style185.xml" ContentType="application/vnd.ms-office.chartstyle+xml"/>
  <Override PartName="/ppt/charts/colors185.xml" ContentType="application/vnd.ms-office.chartcolorstyle+xml"/>
  <Override PartName="/ppt/charts/chart182.xml" ContentType="application/vnd.openxmlformats-officedocument.drawingml.chart+xml"/>
  <Override PartName="/ppt/charts/style186.xml" ContentType="application/vnd.ms-office.chartstyle+xml"/>
  <Override PartName="/ppt/charts/colors186.xml" ContentType="application/vnd.ms-office.chartcolorstyle+xml"/>
  <Override PartName="/ppt/charts/chart183.xml" ContentType="application/vnd.openxmlformats-officedocument.drawingml.chart+xml"/>
  <Override PartName="/ppt/charts/style187.xml" ContentType="application/vnd.ms-office.chartstyle+xml"/>
  <Override PartName="/ppt/charts/colors187.xml" ContentType="application/vnd.ms-office.chartcolorstyle+xml"/>
  <Override PartName="/ppt/charts/chart184.xml" ContentType="application/vnd.openxmlformats-officedocument.drawingml.chart+xml"/>
  <Override PartName="/ppt/charts/style188.xml" ContentType="application/vnd.ms-office.chartstyle+xml"/>
  <Override PartName="/ppt/charts/colors188.xml" ContentType="application/vnd.ms-office.chartcolorstyle+xml"/>
  <Override PartName="/ppt/charts/chart185.xml" ContentType="application/vnd.openxmlformats-officedocument.drawingml.chart+xml"/>
  <Override PartName="/ppt/charts/style189.xml" ContentType="application/vnd.ms-office.chartstyle+xml"/>
  <Override PartName="/ppt/charts/colors189.xml" ContentType="application/vnd.ms-office.chartcolorstyle+xml"/>
  <Override PartName="/ppt/charts/chart186.xml" ContentType="application/vnd.openxmlformats-officedocument.drawingml.chart+xml"/>
  <Override PartName="/ppt/charts/style190.xml" ContentType="application/vnd.ms-office.chartstyle+xml"/>
  <Override PartName="/ppt/charts/colors190.xml" ContentType="application/vnd.ms-office.chartcolorstyle+xml"/>
  <Override PartName="/ppt/charts/chart187.xml" ContentType="application/vnd.openxmlformats-officedocument.drawingml.chart+xml"/>
  <Override PartName="/ppt/charts/style191.xml" ContentType="application/vnd.ms-office.chartstyle+xml"/>
  <Override PartName="/ppt/charts/colors19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748" r:id="rId2"/>
    <p:sldMasterId id="2147483760" r:id="rId3"/>
    <p:sldMasterId id="2147483768" r:id="rId4"/>
    <p:sldMasterId id="2147483776" r:id="rId5"/>
    <p:sldMasterId id="2147483784" r:id="rId6"/>
    <p:sldMasterId id="2147483792" r:id="rId7"/>
    <p:sldMasterId id="2147483804" r:id="rId8"/>
  </p:sldMasterIdLst>
  <p:notesMasterIdLst>
    <p:notesMasterId r:id="rId161"/>
  </p:notesMasterIdLst>
  <p:handoutMasterIdLst>
    <p:handoutMasterId r:id="rId162"/>
  </p:handoutMasterIdLst>
  <p:sldIdLst>
    <p:sldId id="318" r:id="rId9"/>
    <p:sldId id="4578" r:id="rId10"/>
    <p:sldId id="348" r:id="rId11"/>
    <p:sldId id="4575" r:id="rId12"/>
    <p:sldId id="4576" r:id="rId13"/>
    <p:sldId id="1271" r:id="rId14"/>
    <p:sldId id="1222" r:id="rId15"/>
    <p:sldId id="4583" r:id="rId16"/>
    <p:sldId id="369" r:id="rId17"/>
    <p:sldId id="1276" r:id="rId18"/>
    <p:sldId id="4584" r:id="rId19"/>
    <p:sldId id="1272" r:id="rId20"/>
    <p:sldId id="471" r:id="rId21"/>
    <p:sldId id="1273" r:id="rId22"/>
    <p:sldId id="1274" r:id="rId23"/>
    <p:sldId id="1277" r:id="rId24"/>
    <p:sldId id="1275" r:id="rId25"/>
    <p:sldId id="3327" r:id="rId26"/>
    <p:sldId id="4585" r:id="rId27"/>
    <p:sldId id="4586" r:id="rId28"/>
    <p:sldId id="3312" r:id="rId29"/>
    <p:sldId id="3326" r:id="rId30"/>
    <p:sldId id="3310" r:id="rId31"/>
    <p:sldId id="4588" r:id="rId32"/>
    <p:sldId id="259" r:id="rId33"/>
    <p:sldId id="1172" r:id="rId34"/>
    <p:sldId id="4468" r:id="rId35"/>
    <p:sldId id="346" r:id="rId36"/>
    <p:sldId id="1225" r:id="rId37"/>
    <p:sldId id="4483" r:id="rId38"/>
    <p:sldId id="4484" r:id="rId39"/>
    <p:sldId id="4485" r:id="rId40"/>
    <p:sldId id="4486" r:id="rId41"/>
    <p:sldId id="1223" r:id="rId42"/>
    <p:sldId id="4487" r:id="rId43"/>
    <p:sldId id="4488" r:id="rId44"/>
    <p:sldId id="4460" r:id="rId45"/>
    <p:sldId id="4489" r:id="rId46"/>
    <p:sldId id="4590" r:id="rId47"/>
    <p:sldId id="258" r:id="rId48"/>
    <p:sldId id="1243" r:id="rId49"/>
    <p:sldId id="262" r:id="rId50"/>
    <p:sldId id="4592" r:id="rId51"/>
    <p:sldId id="257" r:id="rId52"/>
    <p:sldId id="272" r:id="rId53"/>
    <p:sldId id="1240" r:id="rId54"/>
    <p:sldId id="273" r:id="rId55"/>
    <p:sldId id="261" r:id="rId56"/>
    <p:sldId id="274" r:id="rId57"/>
    <p:sldId id="276" r:id="rId58"/>
    <p:sldId id="277" r:id="rId59"/>
    <p:sldId id="275" r:id="rId60"/>
    <p:sldId id="278" r:id="rId61"/>
    <p:sldId id="1239" r:id="rId62"/>
    <p:sldId id="4594" r:id="rId63"/>
    <p:sldId id="4572" r:id="rId64"/>
    <p:sldId id="4500" r:id="rId65"/>
    <p:sldId id="4494" r:id="rId66"/>
    <p:sldId id="1205" r:id="rId67"/>
    <p:sldId id="4521" r:id="rId68"/>
    <p:sldId id="4533" r:id="rId69"/>
    <p:sldId id="4522" r:id="rId70"/>
    <p:sldId id="4555" r:id="rId71"/>
    <p:sldId id="4499" r:id="rId72"/>
    <p:sldId id="4495" r:id="rId73"/>
    <p:sldId id="4548" r:id="rId74"/>
    <p:sldId id="4556" r:id="rId75"/>
    <p:sldId id="4523" r:id="rId76"/>
    <p:sldId id="4524" r:id="rId77"/>
    <p:sldId id="4557" r:id="rId78"/>
    <p:sldId id="4538" r:id="rId79"/>
    <p:sldId id="4496" r:id="rId80"/>
    <p:sldId id="4518" r:id="rId81"/>
    <p:sldId id="4558" r:id="rId82"/>
    <p:sldId id="4539" r:id="rId83"/>
    <p:sldId id="4562" r:id="rId84"/>
    <p:sldId id="4541" r:id="rId85"/>
    <p:sldId id="4497" r:id="rId86"/>
    <p:sldId id="4519" r:id="rId87"/>
    <p:sldId id="4559" r:id="rId88"/>
    <p:sldId id="4542" r:id="rId89"/>
    <p:sldId id="4543" r:id="rId90"/>
    <p:sldId id="4563" r:id="rId91"/>
    <p:sldId id="4544" r:id="rId92"/>
    <p:sldId id="4498" r:id="rId93"/>
    <p:sldId id="4520" r:id="rId94"/>
    <p:sldId id="4560" r:id="rId95"/>
    <p:sldId id="4545" r:id="rId96"/>
    <p:sldId id="4546" r:id="rId97"/>
    <p:sldId id="4561" r:id="rId98"/>
    <p:sldId id="4547" r:id="rId99"/>
    <p:sldId id="4514" r:id="rId100"/>
    <p:sldId id="4565" r:id="rId101"/>
    <p:sldId id="4596" r:id="rId102"/>
    <p:sldId id="4553" r:id="rId103"/>
    <p:sldId id="4551" r:id="rId104"/>
    <p:sldId id="4552" r:id="rId105"/>
    <p:sldId id="4567" r:id="rId106"/>
    <p:sldId id="4573" r:id="rId107"/>
    <p:sldId id="4569" r:id="rId108"/>
    <p:sldId id="4598" r:id="rId109"/>
    <p:sldId id="1245" r:id="rId110"/>
    <p:sldId id="256" r:id="rId111"/>
    <p:sldId id="264" r:id="rId112"/>
    <p:sldId id="4601" r:id="rId113"/>
    <p:sldId id="4464" r:id="rId114"/>
    <p:sldId id="4459" r:id="rId115"/>
    <p:sldId id="4461" r:id="rId116"/>
    <p:sldId id="361" r:id="rId117"/>
    <p:sldId id="4467" r:id="rId118"/>
    <p:sldId id="362" r:id="rId119"/>
    <p:sldId id="366" r:id="rId120"/>
    <p:sldId id="4463" r:id="rId121"/>
    <p:sldId id="4462" r:id="rId122"/>
    <p:sldId id="4466" r:id="rId123"/>
    <p:sldId id="4457" r:id="rId124"/>
    <p:sldId id="4603" r:id="rId125"/>
    <p:sldId id="4470" r:id="rId126"/>
    <p:sldId id="4471" r:id="rId127"/>
    <p:sldId id="4605" r:id="rId128"/>
    <p:sldId id="4607" r:id="rId129"/>
    <p:sldId id="386" r:id="rId130"/>
    <p:sldId id="354" r:id="rId131"/>
    <p:sldId id="399" r:id="rId132"/>
    <p:sldId id="352" r:id="rId133"/>
    <p:sldId id="363" r:id="rId134"/>
    <p:sldId id="356" r:id="rId135"/>
    <p:sldId id="387" r:id="rId136"/>
    <p:sldId id="388" r:id="rId137"/>
    <p:sldId id="359" r:id="rId138"/>
    <p:sldId id="389" r:id="rId139"/>
    <p:sldId id="390" r:id="rId140"/>
    <p:sldId id="357" r:id="rId141"/>
    <p:sldId id="376" r:id="rId142"/>
    <p:sldId id="377" r:id="rId143"/>
    <p:sldId id="378" r:id="rId144"/>
    <p:sldId id="379" r:id="rId145"/>
    <p:sldId id="385" r:id="rId146"/>
    <p:sldId id="372" r:id="rId147"/>
    <p:sldId id="400" r:id="rId148"/>
    <p:sldId id="401" r:id="rId149"/>
    <p:sldId id="349" r:id="rId150"/>
    <p:sldId id="360" r:id="rId151"/>
    <p:sldId id="4608" r:id="rId152"/>
    <p:sldId id="350" r:id="rId153"/>
    <p:sldId id="4609" r:id="rId154"/>
    <p:sldId id="4610" r:id="rId155"/>
    <p:sldId id="392" r:id="rId156"/>
    <p:sldId id="393" r:id="rId157"/>
    <p:sldId id="394" r:id="rId158"/>
    <p:sldId id="395" r:id="rId159"/>
    <p:sldId id="396" r:id="rId160"/>
  </p:sldIdLst>
  <p:sldSz cx="10080625" cy="7559675"/>
  <p:notesSz cx="6858000" cy="9144000"/>
  <p:custDataLst>
    <p:tags r:id="rId16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1" userDrawn="1">
          <p15:clr>
            <a:srgbClr val="A4A3A4"/>
          </p15:clr>
        </p15:guide>
        <p15:guide id="2" pos="3062" userDrawn="1">
          <p15:clr>
            <a:srgbClr val="A4A3A4"/>
          </p15:clr>
        </p15:guide>
        <p15:guide id="3" pos="32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2416"/>
    <a:srgbClr val="E9EAEB"/>
    <a:srgbClr val="FFE5E5"/>
    <a:srgbClr val="FFD9D9"/>
    <a:srgbClr val="7BDBE7"/>
    <a:srgbClr val="D3F3F7"/>
    <a:srgbClr val="FFCB0D"/>
    <a:srgbClr val="41BF23"/>
    <a:srgbClr val="FAC634"/>
    <a:srgbClr val="E713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12" autoAdjust="0"/>
    <p:restoredTop sz="94660"/>
  </p:normalViewPr>
  <p:slideViewPr>
    <p:cSldViewPr snapToGrid="0" showGuides="1">
      <p:cViewPr varScale="1">
        <p:scale>
          <a:sx n="96" d="100"/>
          <a:sy n="96" d="100"/>
        </p:scale>
        <p:origin x="981" y="69"/>
      </p:cViewPr>
      <p:guideLst>
        <p:guide orient="horz" pos="2721"/>
        <p:guide pos="3062"/>
        <p:guide pos="3288"/>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85" d="100"/>
          <a:sy n="85" d="100"/>
        </p:scale>
        <p:origin x="2832" y="9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160" Type="http://schemas.openxmlformats.org/officeDocument/2006/relationships/slide" Target="slides/slide152.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slide" Target="slides/slide132.xml"/><Relationship Id="rId145" Type="http://schemas.openxmlformats.org/officeDocument/2006/relationships/slide" Target="slides/slide137.xml"/><Relationship Id="rId161" Type="http://schemas.openxmlformats.org/officeDocument/2006/relationships/notesMaster" Target="notesMasters/notesMaster1.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slide" Target="slides/slide143.xml"/><Relationship Id="rId156" Type="http://schemas.openxmlformats.org/officeDocument/2006/relationships/slide" Target="slides/slide148.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16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tags" Target="tags/tag1.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viewProps" Target="viewProps.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0.xml"/><Relationship Id="rId1" Type="http://schemas.microsoft.com/office/2011/relationships/chartStyle" Target="style10.xml"/></Relationships>
</file>

<file path=ppt/charts/_rels/chart10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0.xml"/><Relationship Id="rId1" Type="http://schemas.microsoft.com/office/2011/relationships/chartStyle" Target="style100.xml"/></Relationships>
</file>

<file path=ppt/charts/_rels/chart10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1.xml"/><Relationship Id="rId1" Type="http://schemas.microsoft.com/office/2011/relationships/chartStyle" Target="style101.xml"/></Relationships>
</file>

<file path=ppt/charts/_rels/chart10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2.xml"/><Relationship Id="rId1" Type="http://schemas.microsoft.com/office/2011/relationships/chartStyle" Target="style102.xml"/></Relationships>
</file>

<file path=ppt/charts/_rels/chart10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3.xml"/><Relationship Id="rId1" Type="http://schemas.microsoft.com/office/2011/relationships/chartStyle" Target="style103.xml"/></Relationships>
</file>

<file path=ppt/charts/_rels/chart104.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04.xml"/><Relationship Id="rId1" Type="http://schemas.microsoft.com/office/2011/relationships/chartStyle" Target="style104.xml"/></Relationships>
</file>

<file path=ppt/charts/_rels/chart105.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05.xml"/><Relationship Id="rId1" Type="http://schemas.microsoft.com/office/2011/relationships/chartStyle" Target="style105.xml"/></Relationships>
</file>

<file path=ppt/charts/_rels/chart10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6.xml"/><Relationship Id="rId1" Type="http://schemas.microsoft.com/office/2011/relationships/chartStyle" Target="style106.xml"/></Relationships>
</file>

<file path=ppt/charts/_rels/chart10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7.xml"/><Relationship Id="rId1" Type="http://schemas.microsoft.com/office/2011/relationships/chartStyle" Target="style107.xml"/></Relationships>
</file>

<file path=ppt/charts/_rels/chart10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8.xml"/><Relationship Id="rId1" Type="http://schemas.microsoft.com/office/2011/relationships/chartStyle" Target="style108.xml"/></Relationships>
</file>

<file path=ppt/charts/_rels/chart10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9.xml"/><Relationship Id="rId1" Type="http://schemas.microsoft.com/office/2011/relationships/chartStyle" Target="style10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xml"/><Relationship Id="rId1" Type="http://schemas.microsoft.com/office/2011/relationships/chartStyle" Target="style11.xml"/></Relationships>
</file>

<file path=ppt/charts/_rels/chart11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0.xml"/><Relationship Id="rId1" Type="http://schemas.microsoft.com/office/2011/relationships/chartStyle" Target="style110.xml"/></Relationships>
</file>

<file path=ppt/charts/_rels/chart11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1.xml"/><Relationship Id="rId1" Type="http://schemas.microsoft.com/office/2011/relationships/chartStyle" Target="style111.xml"/></Relationships>
</file>

<file path=ppt/charts/_rels/chart11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2.xml"/><Relationship Id="rId1" Type="http://schemas.microsoft.com/office/2011/relationships/chartStyle" Target="style112.xml"/></Relationships>
</file>

<file path=ppt/charts/_rels/chart11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3.xml"/><Relationship Id="rId1" Type="http://schemas.microsoft.com/office/2011/relationships/chartStyle" Target="style113.xml"/></Relationships>
</file>

<file path=ppt/charts/_rels/chart11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4.xml"/><Relationship Id="rId1" Type="http://schemas.microsoft.com/office/2011/relationships/chartStyle" Target="style114.xml"/></Relationships>
</file>

<file path=ppt/charts/_rels/chart115.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15.xml"/><Relationship Id="rId1" Type="http://schemas.microsoft.com/office/2011/relationships/chartStyle" Target="style115.xml"/></Relationships>
</file>

<file path=ppt/charts/_rels/chart11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6.xml"/><Relationship Id="rId1" Type="http://schemas.microsoft.com/office/2011/relationships/chartStyle" Target="style116.xml"/></Relationships>
</file>

<file path=ppt/charts/_rels/chart11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7.xml"/><Relationship Id="rId1" Type="http://schemas.microsoft.com/office/2011/relationships/chartStyle" Target="style117.xml"/></Relationships>
</file>

<file path=ppt/charts/_rels/chart11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8.xml"/><Relationship Id="rId1" Type="http://schemas.microsoft.com/office/2011/relationships/chartStyle" Target="style118.xml"/></Relationships>
</file>

<file path=ppt/charts/_rels/chart11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9.xml"/><Relationship Id="rId1" Type="http://schemas.microsoft.com/office/2011/relationships/chartStyle" Target="style119.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xml"/><Relationship Id="rId1" Type="http://schemas.microsoft.com/office/2011/relationships/chartStyle" Target="style12.xml"/></Relationships>
</file>

<file path=ppt/charts/_rels/chart12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0.xml"/><Relationship Id="rId1" Type="http://schemas.microsoft.com/office/2011/relationships/chartStyle" Target="style120.xml"/></Relationships>
</file>

<file path=ppt/charts/_rels/chart12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1.xml"/><Relationship Id="rId1" Type="http://schemas.microsoft.com/office/2011/relationships/chartStyle" Target="style121.xml"/></Relationships>
</file>

<file path=ppt/charts/_rels/chart12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2.xml"/><Relationship Id="rId1" Type="http://schemas.microsoft.com/office/2011/relationships/chartStyle" Target="style122.xml"/></Relationships>
</file>

<file path=ppt/charts/_rels/chart12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3.xml"/><Relationship Id="rId1" Type="http://schemas.microsoft.com/office/2011/relationships/chartStyle" Target="style123.xml"/></Relationships>
</file>

<file path=ppt/charts/_rels/chart12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4.xml"/><Relationship Id="rId1" Type="http://schemas.microsoft.com/office/2011/relationships/chartStyle" Target="style124.xml"/></Relationships>
</file>

<file path=ppt/charts/_rels/chart12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5.xml"/><Relationship Id="rId1" Type="http://schemas.microsoft.com/office/2011/relationships/chartStyle" Target="style125.xml"/></Relationships>
</file>

<file path=ppt/charts/_rels/chart12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6.xml"/><Relationship Id="rId1" Type="http://schemas.microsoft.com/office/2011/relationships/chartStyle" Target="style126.xml"/></Relationships>
</file>

<file path=ppt/charts/_rels/chart12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7.xml"/><Relationship Id="rId1" Type="http://schemas.microsoft.com/office/2011/relationships/chartStyle" Target="style127.xml"/></Relationships>
</file>

<file path=ppt/charts/_rels/chart12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8.xml"/><Relationship Id="rId1" Type="http://schemas.microsoft.com/office/2011/relationships/chartStyle" Target="style128.xml"/></Relationships>
</file>

<file path=ppt/charts/_rels/chart12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9.xml"/><Relationship Id="rId1" Type="http://schemas.microsoft.com/office/2011/relationships/chartStyle" Target="style129.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3.xml"/><Relationship Id="rId1" Type="http://schemas.microsoft.com/office/2011/relationships/chartStyle" Target="style13.xml"/></Relationships>
</file>

<file path=ppt/charts/_rels/chart13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0.xml"/><Relationship Id="rId1" Type="http://schemas.microsoft.com/office/2011/relationships/chartStyle" Target="style130.xml"/></Relationships>
</file>

<file path=ppt/charts/_rels/chart13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1.xml"/><Relationship Id="rId1" Type="http://schemas.microsoft.com/office/2011/relationships/chartStyle" Target="style131.xml"/></Relationships>
</file>

<file path=ppt/charts/_rels/chart132.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32.xml"/><Relationship Id="rId1" Type="http://schemas.microsoft.com/office/2011/relationships/chartStyle" Target="style132.xml"/></Relationships>
</file>

<file path=ppt/charts/_rels/chart133.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33.xml"/><Relationship Id="rId1" Type="http://schemas.microsoft.com/office/2011/relationships/chartStyle" Target="style133.xml"/></Relationships>
</file>

<file path=ppt/charts/_rels/chart13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34.xml"/><Relationship Id="rId1" Type="http://schemas.microsoft.com/office/2011/relationships/chartStyle" Target="style134.xml"/></Relationships>
</file>

<file path=ppt/charts/_rels/chart13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5.xml"/><Relationship Id="rId1" Type="http://schemas.microsoft.com/office/2011/relationships/chartStyle" Target="style135.xml"/></Relationships>
</file>

<file path=ppt/charts/_rels/chart13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6.xml"/><Relationship Id="rId1" Type="http://schemas.microsoft.com/office/2011/relationships/chartStyle" Target="style136.xml"/></Relationships>
</file>

<file path=ppt/charts/_rels/chart13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7.xml"/><Relationship Id="rId1" Type="http://schemas.microsoft.com/office/2011/relationships/chartStyle" Target="style137.xml"/></Relationships>
</file>

<file path=ppt/charts/_rels/chart13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8.xml"/><Relationship Id="rId1" Type="http://schemas.microsoft.com/office/2011/relationships/chartStyle" Target="style138.xml"/></Relationships>
</file>

<file path=ppt/charts/_rels/chart13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9.xml"/><Relationship Id="rId1" Type="http://schemas.microsoft.com/office/2011/relationships/chartStyle" Target="style139.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4.xml"/><Relationship Id="rId1" Type="http://schemas.microsoft.com/office/2011/relationships/chartStyle" Target="style14.xml"/></Relationships>
</file>

<file path=ppt/charts/_rels/chart140.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40.xml"/><Relationship Id="rId1" Type="http://schemas.microsoft.com/office/2011/relationships/chartStyle" Target="style140.xml"/></Relationships>
</file>

<file path=ppt/charts/_rels/chart141.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41.xml"/><Relationship Id="rId1" Type="http://schemas.microsoft.com/office/2011/relationships/chartStyle" Target="style141.xml"/></Relationships>
</file>

<file path=ppt/charts/_rels/chart142.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2.xml"/><Relationship Id="rId1" Type="http://schemas.microsoft.com/office/2011/relationships/chartStyle" Target="style142.xml"/></Relationships>
</file>

<file path=ppt/charts/_rels/chart143.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3.xml"/><Relationship Id="rId1" Type="http://schemas.microsoft.com/office/2011/relationships/chartStyle" Target="style143.xml"/></Relationships>
</file>

<file path=ppt/charts/_rels/chart144.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4.xml"/><Relationship Id="rId1" Type="http://schemas.microsoft.com/office/2011/relationships/chartStyle" Target="style144.xml"/></Relationships>
</file>

<file path=ppt/charts/_rels/chart145.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5.xml"/><Relationship Id="rId1" Type="http://schemas.microsoft.com/office/2011/relationships/chartStyle" Target="style145.xml"/></Relationships>
</file>

<file path=ppt/charts/_rels/chart14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50.xml"/><Relationship Id="rId1" Type="http://schemas.microsoft.com/office/2011/relationships/chartStyle" Target="style150.xml"/></Relationships>
</file>

<file path=ppt/charts/_rels/chart14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1.xml"/><Relationship Id="rId1" Type="http://schemas.microsoft.com/office/2011/relationships/chartStyle" Target="style151.xml"/></Relationships>
</file>

<file path=ppt/charts/_rels/chart14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2.xml"/><Relationship Id="rId1" Type="http://schemas.microsoft.com/office/2011/relationships/chartStyle" Target="style152.xml"/></Relationships>
</file>

<file path=ppt/charts/_rels/chart14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3.xml"/><Relationship Id="rId1" Type="http://schemas.microsoft.com/office/2011/relationships/chartStyle" Target="style153.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5.xml"/><Relationship Id="rId1" Type="http://schemas.microsoft.com/office/2011/relationships/chartStyle" Target="style15.xml"/></Relationships>
</file>

<file path=ppt/charts/_rels/chart15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4.xml"/><Relationship Id="rId1" Type="http://schemas.microsoft.com/office/2011/relationships/chartStyle" Target="style154.xml"/></Relationships>
</file>

<file path=ppt/charts/_rels/chart15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55.xml"/><Relationship Id="rId1" Type="http://schemas.microsoft.com/office/2011/relationships/chartStyle" Target="style155.xml"/></Relationships>
</file>

<file path=ppt/charts/_rels/chart15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56.xml"/><Relationship Id="rId1" Type="http://schemas.microsoft.com/office/2011/relationships/chartStyle" Target="style156.xml"/></Relationships>
</file>

<file path=ppt/charts/_rels/chart15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57.xml"/><Relationship Id="rId1" Type="http://schemas.microsoft.com/office/2011/relationships/chartStyle" Target="style157.xml"/></Relationships>
</file>

<file path=ppt/charts/_rels/chart15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8.xml"/><Relationship Id="rId1" Type="http://schemas.microsoft.com/office/2011/relationships/chartStyle" Target="style158.xml"/></Relationships>
</file>

<file path=ppt/charts/_rels/chart15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9.xml"/><Relationship Id="rId1" Type="http://schemas.microsoft.com/office/2011/relationships/chartStyle" Target="style159.xml"/></Relationships>
</file>

<file path=ppt/charts/_rels/chart15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0.xml"/><Relationship Id="rId1" Type="http://schemas.microsoft.com/office/2011/relationships/chartStyle" Target="style160.xml"/></Relationships>
</file>

<file path=ppt/charts/_rels/chart15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1.xml"/><Relationship Id="rId1" Type="http://schemas.microsoft.com/office/2011/relationships/chartStyle" Target="style161.xml"/></Relationships>
</file>

<file path=ppt/charts/_rels/chart158.xml.rels><?xml version="1.0" encoding="UTF-8" standalone="yes"?>
<Relationships xmlns="http://schemas.openxmlformats.org/package/2006/relationships"><Relationship Id="rId3"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 Id="rId2" Type="http://schemas.microsoft.com/office/2011/relationships/chartColorStyle" Target="colors162.xml"/><Relationship Id="rId1" Type="http://schemas.microsoft.com/office/2011/relationships/chartStyle" Target="style162.xml"/></Relationships>
</file>

<file path=ppt/charts/_rels/chart159.xml.rels><?xml version="1.0" encoding="UTF-8" standalone="yes"?>
<Relationships xmlns="http://schemas.openxmlformats.org/package/2006/relationships"><Relationship Id="rId3"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 Id="rId2" Type="http://schemas.microsoft.com/office/2011/relationships/chartColorStyle" Target="colors163.xml"/><Relationship Id="rId1" Type="http://schemas.microsoft.com/office/2011/relationships/chartStyle" Target="style163.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xml"/><Relationship Id="rId1" Type="http://schemas.microsoft.com/office/2011/relationships/chartStyle" Target="style16.xml"/></Relationships>
</file>

<file path=ppt/charts/_rels/chart16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64.xml"/><Relationship Id="rId1" Type="http://schemas.microsoft.com/office/2011/relationships/chartStyle" Target="style164.xml"/><Relationship Id="rId4"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6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65.xml"/><Relationship Id="rId1" Type="http://schemas.microsoft.com/office/2011/relationships/chartStyle" Target="style165.xml"/><Relationship Id="rId4"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62.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6.xml"/><Relationship Id="rId1" Type="http://schemas.microsoft.com/office/2011/relationships/chartStyle" Target="style166.xml"/></Relationships>
</file>

<file path=ppt/charts/_rels/chart16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67.xml"/><Relationship Id="rId1" Type="http://schemas.microsoft.com/office/2011/relationships/chartStyle" Target="style167.xml"/></Relationships>
</file>

<file path=ppt/charts/_rels/chart164.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8.xml"/><Relationship Id="rId1" Type="http://schemas.microsoft.com/office/2011/relationships/chartStyle" Target="style168.xml"/></Relationships>
</file>

<file path=ppt/charts/_rels/chart165.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9.xml"/><Relationship Id="rId1" Type="http://schemas.microsoft.com/office/2011/relationships/chartStyle" Target="style169.xml"/></Relationships>
</file>

<file path=ppt/charts/_rels/chart166.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0.xml"/><Relationship Id="rId1" Type="http://schemas.microsoft.com/office/2011/relationships/chartStyle" Target="style170.xml"/></Relationships>
</file>

<file path=ppt/charts/_rels/chart167.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1.xml"/><Relationship Id="rId1" Type="http://schemas.microsoft.com/office/2011/relationships/chartStyle" Target="style171.xml"/></Relationships>
</file>

<file path=ppt/charts/_rels/chart168.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2.xml"/><Relationship Id="rId1" Type="http://schemas.microsoft.com/office/2011/relationships/chartStyle" Target="style172.xml"/></Relationships>
</file>

<file path=ppt/charts/_rels/chart169.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3.xml"/><Relationship Id="rId1" Type="http://schemas.microsoft.com/office/2011/relationships/chartStyle" Target="style173.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7.xml"/><Relationship Id="rId1" Type="http://schemas.microsoft.com/office/2011/relationships/chartStyle" Target="style17.xml"/></Relationships>
</file>

<file path=ppt/charts/_rels/chart170.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4.xml"/><Relationship Id="rId1" Type="http://schemas.microsoft.com/office/2011/relationships/chartStyle" Target="style174.xml"/></Relationships>
</file>

<file path=ppt/charts/_rels/chart171.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5.xml"/><Relationship Id="rId1" Type="http://schemas.microsoft.com/office/2011/relationships/chartStyle" Target="style175.xml"/></Relationships>
</file>

<file path=ppt/charts/_rels/chart172.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6.xml"/><Relationship Id="rId1" Type="http://schemas.microsoft.com/office/2011/relationships/chartStyle" Target="style176.xml"/></Relationships>
</file>

<file path=ppt/charts/_rels/chart173.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7.xml"/><Relationship Id="rId1" Type="http://schemas.microsoft.com/office/2011/relationships/chartStyle" Target="style177.xml"/></Relationships>
</file>

<file path=ppt/charts/_rels/chart174.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8.xml"/><Relationship Id="rId1" Type="http://schemas.microsoft.com/office/2011/relationships/chartStyle" Target="style178.xml"/></Relationships>
</file>

<file path=ppt/charts/_rels/chart175.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9.xml"/><Relationship Id="rId1" Type="http://schemas.microsoft.com/office/2011/relationships/chartStyle" Target="style179.xml"/></Relationships>
</file>

<file path=ppt/charts/_rels/chart176.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0.xml"/><Relationship Id="rId1" Type="http://schemas.microsoft.com/office/2011/relationships/chartStyle" Target="style180.xml"/></Relationships>
</file>

<file path=ppt/charts/_rels/chart177.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1.xml"/><Relationship Id="rId1" Type="http://schemas.microsoft.com/office/2011/relationships/chartStyle" Target="style181.xml"/></Relationships>
</file>

<file path=ppt/charts/_rels/chart178.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2.xml"/><Relationship Id="rId1" Type="http://schemas.microsoft.com/office/2011/relationships/chartStyle" Target="style182.xml"/></Relationships>
</file>

<file path=ppt/charts/_rels/chart179.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3.xml"/><Relationship Id="rId1" Type="http://schemas.microsoft.com/office/2011/relationships/chartStyle" Target="style183.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8.xml"/><Relationship Id="rId1" Type="http://schemas.microsoft.com/office/2011/relationships/chartStyle" Target="style18.xml"/></Relationships>
</file>

<file path=ppt/charts/_rels/chart180.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4.xml"/><Relationship Id="rId1" Type="http://schemas.microsoft.com/office/2011/relationships/chartStyle" Target="style184.xml"/></Relationships>
</file>

<file path=ppt/charts/_rels/chart181.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5.xml"/><Relationship Id="rId1" Type="http://schemas.microsoft.com/office/2011/relationships/chartStyle" Target="style185.xml"/></Relationships>
</file>

<file path=ppt/charts/_rels/chart182.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6.xml"/><Relationship Id="rId1" Type="http://schemas.microsoft.com/office/2011/relationships/chartStyle" Target="style186.xml"/></Relationships>
</file>

<file path=ppt/charts/_rels/chart183.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7.xml"/><Relationship Id="rId1" Type="http://schemas.microsoft.com/office/2011/relationships/chartStyle" Target="style187.xml"/></Relationships>
</file>

<file path=ppt/charts/_rels/chart184.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8.xml"/><Relationship Id="rId1" Type="http://schemas.microsoft.com/office/2011/relationships/chartStyle" Target="style188.xml"/></Relationships>
</file>

<file path=ppt/charts/_rels/chart185.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9.xml"/><Relationship Id="rId1" Type="http://schemas.microsoft.com/office/2011/relationships/chartStyle" Target="style189.xml"/></Relationships>
</file>

<file path=ppt/charts/_rels/chart186.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90.xml"/><Relationship Id="rId1" Type="http://schemas.microsoft.com/office/2011/relationships/chartStyle" Target="style190.xml"/></Relationships>
</file>

<file path=ppt/charts/_rels/chart187.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91.xml"/><Relationship Id="rId1" Type="http://schemas.microsoft.com/office/2011/relationships/chartStyle" Target="style191.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3.xml"/><Relationship Id="rId1" Type="http://schemas.microsoft.com/office/2011/relationships/chartStyle" Target="style73.xml"/></Relationships>
</file>

<file path=ppt/charts/_rels/chart7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77.xml"/><Relationship Id="rId1" Type="http://schemas.microsoft.com/office/2011/relationships/chartStyle" Target="style77.xml"/></Relationships>
</file>

<file path=ppt/charts/_rels/chart7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8.xml"/><Relationship Id="rId1" Type="http://schemas.microsoft.com/office/2011/relationships/chartStyle" Target="style78.xml"/></Relationships>
</file>

<file path=ppt/charts/_rels/chart7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9.xml"/><Relationship Id="rId1" Type="http://schemas.microsoft.com/office/2011/relationships/chartStyle" Target="style79.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8.xml"/><Relationship Id="rId1" Type="http://schemas.microsoft.com/office/2011/relationships/chartStyle" Target="style8.xml"/></Relationships>
</file>

<file path=ppt/charts/_rels/chart8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0.xml"/><Relationship Id="rId1" Type="http://schemas.microsoft.com/office/2011/relationships/chartStyle" Target="style80.xml"/></Relationships>
</file>

<file path=ppt/charts/_rels/chart8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1.xml"/><Relationship Id="rId1" Type="http://schemas.microsoft.com/office/2011/relationships/chartStyle" Target="style81.xml"/></Relationships>
</file>

<file path=ppt/charts/_rels/chart8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2.xml"/><Relationship Id="rId1" Type="http://schemas.microsoft.com/office/2011/relationships/chartStyle" Target="style82.xml"/></Relationships>
</file>

<file path=ppt/charts/_rels/chart8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3.xml"/><Relationship Id="rId1" Type="http://schemas.microsoft.com/office/2011/relationships/chartStyle" Target="style83.xml"/></Relationships>
</file>

<file path=ppt/charts/_rels/chart8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4.xml"/><Relationship Id="rId1" Type="http://schemas.microsoft.com/office/2011/relationships/chartStyle" Target="style84.xml"/></Relationships>
</file>

<file path=ppt/charts/_rels/chart8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5.xml"/><Relationship Id="rId1" Type="http://schemas.microsoft.com/office/2011/relationships/chartStyle" Target="style85.xml"/></Relationships>
</file>

<file path=ppt/charts/_rels/chart8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6.xml"/><Relationship Id="rId1" Type="http://schemas.microsoft.com/office/2011/relationships/chartStyle" Target="style86.xml"/></Relationships>
</file>

<file path=ppt/charts/_rels/chart8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7.xml"/><Relationship Id="rId1" Type="http://schemas.microsoft.com/office/2011/relationships/chartStyle" Target="style87.xml"/></Relationships>
</file>

<file path=ppt/charts/_rels/chart88.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88.xml"/><Relationship Id="rId1" Type="http://schemas.microsoft.com/office/2011/relationships/chartStyle" Target="style88.xml"/></Relationships>
</file>

<file path=ppt/charts/_rels/chart8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9.xml"/><Relationship Id="rId1" Type="http://schemas.microsoft.com/office/2011/relationships/chartStyle" Target="style89.xml"/></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9.xml"/><Relationship Id="rId1" Type="http://schemas.microsoft.com/office/2011/relationships/chartStyle" Target="style9.xml"/></Relationships>
</file>

<file path=ppt/charts/_rels/chart9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0.xml"/><Relationship Id="rId1" Type="http://schemas.microsoft.com/office/2011/relationships/chartStyle" Target="style90.xml"/></Relationships>
</file>

<file path=ppt/charts/_rels/chart9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1.xml"/><Relationship Id="rId1" Type="http://schemas.microsoft.com/office/2011/relationships/chartStyle" Target="style91.xml"/></Relationships>
</file>

<file path=ppt/charts/_rels/chart9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2.xml"/><Relationship Id="rId1" Type="http://schemas.microsoft.com/office/2011/relationships/chartStyle" Target="style92.xml"/></Relationships>
</file>

<file path=ppt/charts/_rels/chart9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3.xml"/><Relationship Id="rId1" Type="http://schemas.microsoft.com/office/2011/relationships/chartStyle" Target="style93.xml"/></Relationships>
</file>

<file path=ppt/charts/_rels/chart9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4.xml"/><Relationship Id="rId1" Type="http://schemas.microsoft.com/office/2011/relationships/chartStyle" Target="style94.xml"/></Relationships>
</file>

<file path=ppt/charts/_rels/chart9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5.xml"/><Relationship Id="rId1" Type="http://schemas.microsoft.com/office/2011/relationships/chartStyle" Target="style95.xml"/></Relationships>
</file>

<file path=ppt/charts/_rels/chart9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6.xml"/><Relationship Id="rId1" Type="http://schemas.microsoft.com/office/2011/relationships/chartStyle" Target="style96.xml"/></Relationships>
</file>

<file path=ppt/charts/_rels/chart9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7.xml"/><Relationship Id="rId1" Type="http://schemas.microsoft.com/office/2011/relationships/chartStyle" Target="style97.xml"/></Relationships>
</file>

<file path=ppt/charts/_rels/chart9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8.xml"/><Relationship Id="rId1" Type="http://schemas.microsoft.com/office/2011/relationships/chartStyle" Target="style98.xml"/></Relationships>
</file>

<file path=ppt/charts/_rels/chart9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9.xml"/><Relationship Id="rId1" Type="http://schemas.microsoft.com/office/2011/relationships/chartStyle" Target="style99.xml"/></Relationships>
</file>

<file path=ppt/charts/_rels/chartEx1.xml.rels><?xml version="1.0" encoding="UTF-8" standalone="yes"?>
<Relationships xmlns="http://schemas.openxmlformats.org/package/2006/relationships"><Relationship Id="rId3" Type="http://schemas.microsoft.com/office/2011/relationships/chartColorStyle" Target="colors146.xml"/><Relationship Id="rId2" Type="http://schemas.microsoft.com/office/2011/relationships/chartStyle" Target="style146.xml"/><Relationship Id="rId1" Type="http://schemas.openxmlformats.org/officeDocument/2006/relationships/oleObject" Target="file:///C:\Users\user\Desktop\DA\Encuesta\Encuesta%20V.4.%2024.09%20(version%201).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47.xml"/><Relationship Id="rId2" Type="http://schemas.microsoft.com/office/2011/relationships/chartStyle" Target="style147.xml"/><Relationship Id="rId1" Type="http://schemas.openxmlformats.org/officeDocument/2006/relationships/oleObject" Target="file:///C:\Users\user\Desktop\DA\Encuesta\Encuesta%20V.4.%2024.09%20(version%201).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148.xml"/><Relationship Id="rId2" Type="http://schemas.microsoft.com/office/2011/relationships/chartStyle" Target="style148.xml"/><Relationship Id="rId1" Type="http://schemas.openxmlformats.org/officeDocument/2006/relationships/oleObject" Target="file:///C:\Users\user\Desktop\DA\Encuesta\Encuesta%20V.4.%2024.09%20(version%201).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149.xml"/><Relationship Id="rId2" Type="http://schemas.microsoft.com/office/2011/relationships/chartStyle" Target="style149.xml"/><Relationship Id="rId1" Type="http://schemas.openxmlformats.org/officeDocument/2006/relationships/oleObject" Target="file:///C:\Users\user\Desktop\DA\Encuesta\Encuesta%20V.4.%2024.09%20(version%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84A-4DC0-9C68-31B6E25C78F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84A-4DC0-9C68-31B6E25C78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cuartones-50'!$J$295:$J$296</c:f>
              <c:strCache>
                <c:ptCount val="2"/>
                <c:pt idx="0">
                  <c:v>&lt; 1</c:v>
                </c:pt>
                <c:pt idx="1">
                  <c:v>≥ 1</c:v>
                </c:pt>
              </c:strCache>
            </c:strRef>
          </c:cat>
          <c:val>
            <c:numRef>
              <c:f>'7 cuartones-50'!$L$295:$L$296</c:f>
              <c:numCache>
                <c:formatCode>0%</c:formatCode>
                <c:ptCount val="2"/>
                <c:pt idx="0">
                  <c:v>0.4</c:v>
                </c:pt>
                <c:pt idx="1">
                  <c:v>0.6</c:v>
                </c:pt>
              </c:numCache>
            </c:numRef>
          </c:val>
          <c:extLst>
            <c:ext xmlns:c16="http://schemas.microsoft.com/office/drawing/2014/chart" uri="{C3380CC4-5D6E-409C-BE32-E72D297353CC}">
              <c16:uniqueId val="{00000000-A84A-4DC0-9C68-31B6E25C78F0}"/>
            </c:ext>
          </c:extLst>
        </c:ser>
        <c:dLbls>
          <c:dLblPos val="outEnd"/>
          <c:showLegendKey val="0"/>
          <c:showVal val="1"/>
          <c:showCatName val="0"/>
          <c:showSerName val="0"/>
          <c:showPercent val="0"/>
          <c:showBubbleSize val="0"/>
        </c:dLbls>
        <c:gapWidth val="50"/>
        <c:axId val="744205992"/>
        <c:axId val="744206320"/>
      </c:barChart>
      <c:catAx>
        <c:axId val="744205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4206320"/>
        <c:crosses val="autoZero"/>
        <c:auto val="1"/>
        <c:lblAlgn val="ctr"/>
        <c:lblOffset val="100"/>
        <c:noMultiLvlLbl val="0"/>
      </c:catAx>
      <c:valAx>
        <c:axId val="744206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420599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85540322256881"/>
          <c:y val="9.1465011523151063E-2"/>
          <c:w val="0.64389420410461429"/>
          <c:h val="0.71564136811229839"/>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3D0-4B22-915A-13E2B44D1EA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3D0-4B22-915A-13E2B44D1EA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3D0-4B22-915A-13E2B44D1EA1}"/>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'Pisac -35'!$B$254:$B$256</c:f>
              <c:strCache>
                <c:ptCount val="3"/>
                <c:pt idx="0">
                  <c:v>3 min - 7 min </c:v>
                </c:pt>
                <c:pt idx="1">
                  <c:v>10 min  - 15 min</c:v>
                </c:pt>
                <c:pt idx="2">
                  <c:v>20 min - 30 min</c:v>
                </c:pt>
              </c:strCache>
            </c:strRef>
          </c:cat>
          <c:val>
            <c:numRef>
              <c:f>'Pisac -35'!$E$254:$E$256</c:f>
              <c:numCache>
                <c:formatCode>0%</c:formatCode>
                <c:ptCount val="3"/>
                <c:pt idx="0">
                  <c:v>0.16669999999999999</c:v>
                </c:pt>
                <c:pt idx="1">
                  <c:v>0.33329999999999999</c:v>
                </c:pt>
                <c:pt idx="2">
                  <c:v>0.5</c:v>
                </c:pt>
              </c:numCache>
            </c:numRef>
          </c:val>
          <c:extLst>
            <c:ext xmlns:c16="http://schemas.microsoft.com/office/drawing/2014/chart" uri="{C3380CC4-5D6E-409C-BE32-E72D297353CC}">
              <c16:uniqueId val="{00000000-93D0-4B22-915A-13E2B44D1EA1}"/>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-35'!$C$269</c:f>
              <c:strCache>
                <c:ptCount val="1"/>
                <c:pt idx="0">
                  <c:v>Amabilidad y respeto</c:v>
                </c:pt>
              </c:strCache>
            </c:strRef>
          </c:tx>
          <c:spPr>
            <a:solidFill>
              <a:schemeClr val="accent6"/>
            </a:solidFill>
            <a:ln>
              <a:noFill/>
            </a:ln>
            <a:effectLst/>
          </c:spPr>
          <c:invertIfNegative val="0"/>
          <c:cat>
            <c:strRef>
              <c:f>'Pisac -35'!$B$270:$B$273</c:f>
              <c:strCache>
                <c:ptCount val="4"/>
                <c:pt idx="0">
                  <c:v>Muy bueno </c:v>
                </c:pt>
                <c:pt idx="1">
                  <c:v>Bueno</c:v>
                </c:pt>
                <c:pt idx="2">
                  <c:v>Regular</c:v>
                </c:pt>
                <c:pt idx="3">
                  <c:v>Malo</c:v>
                </c:pt>
              </c:strCache>
            </c:strRef>
          </c:cat>
          <c:val>
            <c:numRef>
              <c:f>'Pisac -35'!$C$270:$C$273</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0-E719-4DF2-B08E-79E512EF6BDC}"/>
            </c:ext>
          </c:extLst>
        </c:ser>
        <c:ser>
          <c:idx val="1"/>
          <c:order val="1"/>
          <c:tx>
            <c:strRef>
              <c:f>'Pisac -35'!$D$269</c:f>
              <c:strCache>
                <c:ptCount val="1"/>
                <c:pt idx="0">
                  <c:v>Confianza y seguridad</c:v>
                </c:pt>
              </c:strCache>
            </c:strRef>
          </c:tx>
          <c:spPr>
            <a:solidFill>
              <a:schemeClr val="accent5"/>
            </a:solidFill>
            <a:ln>
              <a:noFill/>
            </a:ln>
            <a:effectLst/>
          </c:spPr>
          <c:invertIfNegative val="0"/>
          <c:cat>
            <c:strRef>
              <c:f>'Pisac -35'!$B$270:$B$273</c:f>
              <c:strCache>
                <c:ptCount val="4"/>
                <c:pt idx="0">
                  <c:v>Muy bueno </c:v>
                </c:pt>
                <c:pt idx="1">
                  <c:v>Bueno</c:v>
                </c:pt>
                <c:pt idx="2">
                  <c:v>Regular</c:v>
                </c:pt>
                <c:pt idx="3">
                  <c:v>Malo</c:v>
                </c:pt>
              </c:strCache>
            </c:strRef>
          </c:cat>
          <c:val>
            <c:numRef>
              <c:f>'Pisac -35'!$D$270:$D$273</c:f>
              <c:numCache>
                <c:formatCode>0%</c:formatCode>
                <c:ptCount val="4"/>
                <c:pt idx="0">
                  <c:v>0</c:v>
                </c:pt>
                <c:pt idx="1">
                  <c:v>0.5</c:v>
                </c:pt>
                <c:pt idx="2">
                  <c:v>0.33329999999999999</c:v>
                </c:pt>
                <c:pt idx="3">
                  <c:v>0.16669999999999999</c:v>
                </c:pt>
              </c:numCache>
            </c:numRef>
          </c:val>
          <c:extLst>
            <c:ext xmlns:c16="http://schemas.microsoft.com/office/drawing/2014/chart" uri="{C3380CC4-5D6E-409C-BE32-E72D297353CC}">
              <c16:uniqueId val="{00000001-E719-4DF2-B08E-79E512EF6BDC}"/>
            </c:ext>
          </c:extLst>
        </c:ser>
        <c:ser>
          <c:idx val="2"/>
          <c:order val="2"/>
          <c:tx>
            <c:strRef>
              <c:f>'Pisac -35'!$E$269</c:f>
              <c:strCache>
                <c:ptCount val="1"/>
                <c:pt idx="0">
                  <c:v>Claridad de la información </c:v>
                </c:pt>
              </c:strCache>
            </c:strRef>
          </c:tx>
          <c:spPr>
            <a:solidFill>
              <a:schemeClr val="accent4"/>
            </a:solidFill>
            <a:ln>
              <a:noFill/>
            </a:ln>
            <a:effectLst/>
          </c:spPr>
          <c:invertIfNegative val="0"/>
          <c:cat>
            <c:strRef>
              <c:f>'Pisac -35'!$B$270:$B$273</c:f>
              <c:strCache>
                <c:ptCount val="4"/>
                <c:pt idx="0">
                  <c:v>Muy bueno </c:v>
                </c:pt>
                <c:pt idx="1">
                  <c:v>Bueno</c:v>
                </c:pt>
                <c:pt idx="2">
                  <c:v>Regular</c:v>
                </c:pt>
                <c:pt idx="3">
                  <c:v>Malo</c:v>
                </c:pt>
              </c:strCache>
            </c:strRef>
          </c:cat>
          <c:val>
            <c:numRef>
              <c:f>'Pisac -35'!$E$270:$E$273</c:f>
              <c:numCache>
                <c:formatCode>0%</c:formatCode>
                <c:ptCount val="4"/>
                <c:pt idx="0">
                  <c:v>0.33329999999999999</c:v>
                </c:pt>
                <c:pt idx="1">
                  <c:v>0.33329999999999999</c:v>
                </c:pt>
                <c:pt idx="2">
                  <c:v>0.16669999999999999</c:v>
                </c:pt>
                <c:pt idx="3">
                  <c:v>0.16669999999999999</c:v>
                </c:pt>
              </c:numCache>
            </c:numRef>
          </c:val>
          <c:extLst>
            <c:ext xmlns:c16="http://schemas.microsoft.com/office/drawing/2014/chart" uri="{C3380CC4-5D6E-409C-BE32-E72D297353CC}">
              <c16:uniqueId val="{00000002-E719-4DF2-B08E-79E512EF6BDC}"/>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8BF-4CEF-8653-3D90D6C0475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8BF-4CEF-8653-3D90D6C0475D}"/>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-35'!$C$277:$C$278</c:f>
              <c:strCache>
                <c:ptCount val="2"/>
                <c:pt idx="0">
                  <c:v>Permanente</c:v>
                </c:pt>
                <c:pt idx="1">
                  <c:v>Eventual</c:v>
                </c:pt>
              </c:strCache>
            </c:strRef>
          </c:cat>
          <c:val>
            <c:numRef>
              <c:f>'Pisac -35'!$F$277:$F$278</c:f>
              <c:numCache>
                <c:formatCode>0%</c:formatCode>
                <c:ptCount val="2"/>
                <c:pt idx="0">
                  <c:v>0.5</c:v>
                </c:pt>
                <c:pt idx="1">
                  <c:v>0.5</c:v>
                </c:pt>
              </c:numCache>
            </c:numRef>
          </c:val>
          <c:extLst>
            <c:ext xmlns:c16="http://schemas.microsoft.com/office/drawing/2014/chart" uri="{C3380CC4-5D6E-409C-BE32-E72D297353CC}">
              <c16:uniqueId val="{00000000-88BF-4CEF-8653-3D90D6C0475D}"/>
            </c:ext>
          </c:extLst>
        </c:ser>
        <c:dLbls>
          <c:showLegendKey val="0"/>
          <c:showVal val="0"/>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'Pisac -35'!$C$290</c:f>
              <c:strCache>
                <c:ptCount val="1"/>
                <c:pt idx="0">
                  <c:v>Amabilidad y respeto</c:v>
                </c:pt>
              </c:strCache>
            </c:strRef>
          </c:tx>
          <c:spPr>
            <a:solidFill>
              <a:schemeClr val="accent6"/>
            </a:solidFill>
            <a:ln>
              <a:noFill/>
            </a:ln>
            <a:effectLst/>
          </c:spPr>
          <c:invertIfNegative val="0"/>
          <c:cat>
            <c:strRef>
              <c:f>'Pisac -35'!$B$291:$B$294</c:f>
              <c:strCache>
                <c:ptCount val="4"/>
                <c:pt idx="0">
                  <c:v>Muy bueno </c:v>
                </c:pt>
                <c:pt idx="1">
                  <c:v>Bueno</c:v>
                </c:pt>
                <c:pt idx="2">
                  <c:v>Regular</c:v>
                </c:pt>
                <c:pt idx="3">
                  <c:v>Malo</c:v>
                </c:pt>
              </c:strCache>
            </c:strRef>
          </c:cat>
          <c:val>
            <c:numRef>
              <c:f>'Pisac -35'!$C$291:$C$294</c:f>
              <c:numCache>
                <c:formatCode>0%</c:formatCode>
                <c:ptCount val="4"/>
                <c:pt idx="0">
                  <c:v>0.33329999999999999</c:v>
                </c:pt>
                <c:pt idx="1">
                  <c:v>0.66669999999999996</c:v>
                </c:pt>
                <c:pt idx="2">
                  <c:v>0</c:v>
                </c:pt>
                <c:pt idx="3">
                  <c:v>0</c:v>
                </c:pt>
              </c:numCache>
            </c:numRef>
          </c:val>
          <c:extLst>
            <c:ext xmlns:c16="http://schemas.microsoft.com/office/drawing/2014/chart" uri="{C3380CC4-5D6E-409C-BE32-E72D297353CC}">
              <c16:uniqueId val="{00000000-BA60-4EC2-A63A-970EECDCD9C4}"/>
            </c:ext>
          </c:extLst>
        </c:ser>
        <c:ser>
          <c:idx val="1"/>
          <c:order val="1"/>
          <c:tx>
            <c:strRef>
              <c:f>'Pisac -35'!$D$290</c:f>
              <c:strCache>
                <c:ptCount val="1"/>
                <c:pt idx="0">
                  <c:v>Confianza y seguridad</c:v>
                </c:pt>
              </c:strCache>
            </c:strRef>
          </c:tx>
          <c:spPr>
            <a:solidFill>
              <a:schemeClr val="accent5"/>
            </a:solidFill>
            <a:ln>
              <a:noFill/>
            </a:ln>
            <a:effectLst/>
          </c:spPr>
          <c:invertIfNegative val="0"/>
          <c:cat>
            <c:strRef>
              <c:f>'Pisac -35'!$B$291:$B$294</c:f>
              <c:strCache>
                <c:ptCount val="4"/>
                <c:pt idx="0">
                  <c:v>Muy bueno </c:v>
                </c:pt>
                <c:pt idx="1">
                  <c:v>Bueno</c:v>
                </c:pt>
                <c:pt idx="2">
                  <c:v>Regular</c:v>
                </c:pt>
                <c:pt idx="3">
                  <c:v>Malo</c:v>
                </c:pt>
              </c:strCache>
            </c:strRef>
          </c:cat>
          <c:val>
            <c:numRef>
              <c:f>'Pisac -35'!$D$291:$D$294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BA60-4EC2-A63A-970EECDCD9C4}"/>
            </c:ext>
          </c:extLst>
        </c:ser>
        <c:ser>
          <c:idx val="2"/>
          <c:order val="2"/>
          <c:tx>
            <c:strRef>
              <c:f>'Pisac -35'!$E$290</c:f>
              <c:strCache>
                <c:ptCount val="1"/>
                <c:pt idx="0">
                  <c:v>Claridad de la información </c:v>
                </c:pt>
              </c:strCache>
            </c:strRef>
          </c:tx>
          <c:spPr>
            <a:solidFill>
              <a:schemeClr val="accent4"/>
            </a:solidFill>
            <a:ln>
              <a:noFill/>
            </a:ln>
            <a:effectLst/>
          </c:spPr>
          <c:invertIfNegative val="0"/>
          <c:cat>
            <c:strRef>
              <c:f>'Pisac -35'!$B$291:$B$294</c:f>
              <c:strCache>
                <c:ptCount val="4"/>
                <c:pt idx="0">
                  <c:v>Muy bueno </c:v>
                </c:pt>
                <c:pt idx="1">
                  <c:v>Bueno</c:v>
                </c:pt>
                <c:pt idx="2">
                  <c:v>Regular</c:v>
                </c:pt>
                <c:pt idx="3">
                  <c:v>Malo</c:v>
                </c:pt>
              </c:strCache>
            </c:strRef>
          </c:cat>
          <c:val>
            <c:numRef>
              <c:f>'Pisac -35'!$E$291:$E$294</c:f>
              <c:numCache>
                <c:formatCode>0%</c:formatCode>
                <c:ptCount val="4"/>
                <c:pt idx="0">
                  <c:v>0.33329999999999999</c:v>
                </c:pt>
                <c:pt idx="1">
                  <c:v>0.5</c:v>
                </c:pt>
                <c:pt idx="2">
                  <c:v>0.16669999999999999</c:v>
                </c:pt>
                <c:pt idx="3">
                  <c:v>0</c:v>
                </c:pt>
              </c:numCache>
            </c:numRef>
          </c:val>
          <c:extLst>
            <c:ext xmlns:c16="http://schemas.microsoft.com/office/drawing/2014/chart" uri="{C3380CC4-5D6E-409C-BE32-E72D297353CC}">
              <c16:uniqueId val="{00000002-BA60-4EC2-A63A-970EECDCD9C4}"/>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73551031583376"/>
          <c:y val="6.0972442812693269E-2"/>
          <c:w val="0.76678577309728979"/>
          <c:h val="0.8019041558590065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3E70-4391-8403-8F6654C8E7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3E70-4391-8403-8F6654C8E7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-35'!$C$125:$C$126</c:f>
              <c:strCache>
                <c:ptCount val="2"/>
                <c:pt idx="0">
                  <c:v>Adecuado</c:v>
                </c:pt>
                <c:pt idx="1">
                  <c:v>Regular</c:v>
                </c:pt>
              </c:strCache>
            </c:strRef>
          </c:cat>
          <c:val>
            <c:numRef>
              <c:f>'Pisac -35'!$F$125:$F$126</c:f>
              <c:numCache>
                <c:formatCode>0%</c:formatCode>
                <c:ptCount val="2"/>
                <c:pt idx="0">
                  <c:v>0.66669999999999996</c:v>
                </c:pt>
                <c:pt idx="1">
                  <c:v>0.33329999999999999</c:v>
                </c:pt>
              </c:numCache>
            </c:numRef>
          </c:val>
          <c:extLst>
            <c:ext xmlns:c16="http://schemas.microsoft.com/office/drawing/2014/chart" uri="{C3380CC4-5D6E-409C-BE32-E72D297353CC}">
              <c16:uniqueId val="{00000004-3E70-4391-8403-8F6654C8E7FF}"/>
            </c:ext>
          </c:extLst>
        </c:ser>
        <c:dLbls>
          <c:showLegendKey val="0"/>
          <c:showVal val="0"/>
          <c:showCatName val="0"/>
          <c:showSerName val="0"/>
          <c:showPercent val="0"/>
          <c:showBubbleSize val="0"/>
        </c:dLbls>
        <c:gapWidth val="50"/>
        <c:axId val="704380120"/>
        <c:axId val="704387664"/>
      </c:barChart>
      <c:catAx>
        <c:axId val="7043801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87664"/>
        <c:crosses val="autoZero"/>
        <c:auto val="1"/>
        <c:lblAlgn val="ctr"/>
        <c:lblOffset val="100"/>
        <c:noMultiLvlLbl val="0"/>
      </c:catAx>
      <c:valAx>
        <c:axId val="7043876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80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8549336955335"/>
          <c:y val="6.111113784389232E-2"/>
          <c:w val="0.70454906633700443"/>
          <c:h val="0.801453543942932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9F4-4E53-9B42-42DCCCFEA60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9F4-4E53-9B42-42DCCCFEA60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9F4-4E53-9B42-42DCCCFEA60B}"/>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-35'!$B$134:$B$136</c:f>
              <c:strCache>
                <c:ptCount val="3"/>
                <c:pt idx="0">
                  <c:v>3 min - 7 min </c:v>
                </c:pt>
                <c:pt idx="1">
                  <c:v>10 min - 15 min</c:v>
                </c:pt>
                <c:pt idx="2">
                  <c:v>20 min - 30 min</c:v>
                </c:pt>
              </c:strCache>
            </c:strRef>
          </c:cat>
          <c:val>
            <c:numRef>
              <c:f>'Pisac -35'!$E$134:$E$136</c:f>
              <c:numCache>
                <c:formatCode>0%</c:formatCode>
                <c:ptCount val="3"/>
                <c:pt idx="0">
                  <c:v>0.16669999999999999</c:v>
                </c:pt>
                <c:pt idx="1">
                  <c:v>0.5</c:v>
                </c:pt>
                <c:pt idx="2">
                  <c:v>0.33329999999999999</c:v>
                </c:pt>
              </c:numCache>
            </c:numRef>
          </c:val>
          <c:extLst>
            <c:ext xmlns:c16="http://schemas.microsoft.com/office/drawing/2014/chart" uri="{C3380CC4-5D6E-409C-BE32-E72D297353CC}">
              <c16:uniqueId val="{00000006-29F4-4E53-9B42-42DCCCFEA60B}"/>
            </c:ext>
          </c:extLst>
        </c:ser>
        <c:dLbls>
          <c:showLegendKey val="0"/>
          <c:showVal val="0"/>
          <c:showCatName val="0"/>
          <c:showSerName val="0"/>
          <c:showPercent val="0"/>
          <c:showBubbleSize val="0"/>
        </c:dLbls>
        <c:gapWidth val="50"/>
        <c:axId val="837040688"/>
        <c:axId val="837036752"/>
      </c:barChart>
      <c:catAx>
        <c:axId val="837040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37036752"/>
        <c:crosses val="autoZero"/>
        <c:auto val="1"/>
        <c:lblAlgn val="ctr"/>
        <c:lblOffset val="100"/>
        <c:noMultiLvlLbl val="0"/>
      </c:catAx>
      <c:valAx>
        <c:axId val="83703675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37040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-35'!$S$144</c:f>
              <c:strCache>
                <c:ptCount val="1"/>
                <c:pt idx="0">
                  <c:v>Amabilidad y respeto</c:v>
                </c:pt>
              </c:strCache>
            </c:strRef>
          </c:tx>
          <c:spPr>
            <a:solidFill>
              <a:schemeClr val="accent6"/>
            </a:solidFill>
            <a:ln>
              <a:noFill/>
            </a:ln>
            <a:effectLst/>
          </c:spPr>
          <c:invertIfNegative val="0"/>
          <c:cat>
            <c:strRef>
              <c:f>'Pisac -35'!$R$145:$R$148</c:f>
              <c:strCache>
                <c:ptCount val="4"/>
                <c:pt idx="0">
                  <c:v>Muy bueno </c:v>
                </c:pt>
                <c:pt idx="1">
                  <c:v>Bueno</c:v>
                </c:pt>
                <c:pt idx="2">
                  <c:v>Regular</c:v>
                </c:pt>
                <c:pt idx="3">
                  <c:v>Malo</c:v>
                </c:pt>
              </c:strCache>
            </c:strRef>
          </c:cat>
          <c:val>
            <c:numRef>
              <c:f>'Pisac -35'!$S$145:$S$148</c:f>
              <c:numCache>
                <c:formatCode>0%</c:formatCode>
                <c:ptCount val="4"/>
                <c:pt idx="0">
                  <c:v>1</c:v>
                </c:pt>
                <c:pt idx="1">
                  <c:v>0</c:v>
                </c:pt>
                <c:pt idx="2">
                  <c:v>0</c:v>
                </c:pt>
                <c:pt idx="3">
                  <c:v>0</c:v>
                </c:pt>
              </c:numCache>
            </c:numRef>
          </c:val>
          <c:extLst>
            <c:ext xmlns:c16="http://schemas.microsoft.com/office/drawing/2014/chart" uri="{C3380CC4-5D6E-409C-BE32-E72D297353CC}">
              <c16:uniqueId val="{00000000-5F55-420D-978B-F14028D06D2D}"/>
            </c:ext>
          </c:extLst>
        </c:ser>
        <c:ser>
          <c:idx val="1"/>
          <c:order val="1"/>
          <c:tx>
            <c:strRef>
              <c:f>'Pisac -35'!$T$144</c:f>
              <c:strCache>
                <c:ptCount val="1"/>
                <c:pt idx="0">
                  <c:v>Confianza y seguridad</c:v>
                </c:pt>
              </c:strCache>
            </c:strRef>
          </c:tx>
          <c:spPr>
            <a:solidFill>
              <a:schemeClr val="accent5"/>
            </a:solidFill>
            <a:ln>
              <a:noFill/>
            </a:ln>
            <a:effectLst/>
          </c:spPr>
          <c:invertIfNegative val="0"/>
          <c:cat>
            <c:strRef>
              <c:f>'Pisac -35'!$R$145:$R$148</c:f>
              <c:strCache>
                <c:ptCount val="4"/>
                <c:pt idx="0">
                  <c:v>Muy bueno </c:v>
                </c:pt>
                <c:pt idx="1">
                  <c:v>Bueno</c:v>
                </c:pt>
                <c:pt idx="2">
                  <c:v>Regular</c:v>
                </c:pt>
                <c:pt idx="3">
                  <c:v>Malo</c:v>
                </c:pt>
              </c:strCache>
            </c:strRef>
          </c:cat>
          <c:val>
            <c:numRef>
              <c:f>'Pisac -35'!$T$145:$T$148</c:f>
              <c:numCache>
                <c:formatCode>0%</c:formatCode>
                <c:ptCount val="4"/>
                <c:pt idx="0">
                  <c:v>0.66669999999999996</c:v>
                </c:pt>
                <c:pt idx="1">
                  <c:v>0.16669999999999999</c:v>
                </c:pt>
                <c:pt idx="2">
                  <c:v>0.16669999999999999</c:v>
                </c:pt>
                <c:pt idx="3">
                  <c:v>0</c:v>
                </c:pt>
              </c:numCache>
            </c:numRef>
          </c:val>
          <c:extLst>
            <c:ext xmlns:c16="http://schemas.microsoft.com/office/drawing/2014/chart" uri="{C3380CC4-5D6E-409C-BE32-E72D297353CC}">
              <c16:uniqueId val="{00000001-5F55-420D-978B-F14028D06D2D}"/>
            </c:ext>
          </c:extLst>
        </c:ser>
        <c:ser>
          <c:idx val="2"/>
          <c:order val="2"/>
          <c:tx>
            <c:strRef>
              <c:f>'Pisac -35'!$U$144</c:f>
              <c:strCache>
                <c:ptCount val="1"/>
                <c:pt idx="0">
                  <c:v>Claridad de la información </c:v>
                </c:pt>
              </c:strCache>
            </c:strRef>
          </c:tx>
          <c:spPr>
            <a:solidFill>
              <a:schemeClr val="accent4"/>
            </a:solidFill>
            <a:ln>
              <a:noFill/>
            </a:ln>
            <a:effectLst/>
          </c:spPr>
          <c:invertIfNegative val="0"/>
          <c:cat>
            <c:strRef>
              <c:f>'Pisac -35'!$R$145:$R$148</c:f>
              <c:strCache>
                <c:ptCount val="4"/>
                <c:pt idx="0">
                  <c:v>Muy bueno </c:v>
                </c:pt>
                <c:pt idx="1">
                  <c:v>Bueno</c:v>
                </c:pt>
                <c:pt idx="2">
                  <c:v>Regular</c:v>
                </c:pt>
                <c:pt idx="3">
                  <c:v>Malo</c:v>
                </c:pt>
              </c:strCache>
            </c:strRef>
          </c:cat>
          <c:val>
            <c:numRef>
              <c:f>'Pisac -35'!$U$145:$U$148</c:f>
              <c:numCache>
                <c:formatCode>0%</c:formatCode>
                <c:ptCount val="4"/>
                <c:pt idx="0">
                  <c:v>0.33329999999999999</c:v>
                </c:pt>
                <c:pt idx="1">
                  <c:v>0.16669999999999999</c:v>
                </c:pt>
                <c:pt idx="2">
                  <c:v>0.5</c:v>
                </c:pt>
                <c:pt idx="3">
                  <c:v>0</c:v>
                </c:pt>
              </c:numCache>
            </c:numRef>
          </c:val>
          <c:extLst>
            <c:ext xmlns:c16="http://schemas.microsoft.com/office/drawing/2014/chart" uri="{C3380CC4-5D6E-409C-BE32-E72D297353CC}">
              <c16:uniqueId val="{00000002-5F55-420D-978B-F14028D06D2D}"/>
            </c:ext>
          </c:extLst>
        </c:ser>
        <c:dLbls>
          <c:showLegendKey val="0"/>
          <c:showVal val="0"/>
          <c:showCatName val="0"/>
          <c:showSerName val="0"/>
          <c:showPercent val="0"/>
          <c:showBubbleSize val="0"/>
        </c:dLbls>
        <c:gapWidth val="150"/>
        <c:axId val="779127800"/>
        <c:axId val="779125176"/>
      </c:barChart>
      <c:catAx>
        <c:axId val="77912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5176"/>
        <c:crosses val="autoZero"/>
        <c:auto val="1"/>
        <c:lblAlgn val="ctr"/>
        <c:lblOffset val="100"/>
        <c:noMultiLvlLbl val="0"/>
      </c:catAx>
      <c:valAx>
        <c:axId val="779125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78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BA25-4B82-B451-C8C4E4055C88}"/>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BA25-4B82-B451-C8C4E4055C88}"/>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BA25-4B82-B451-C8C4E4055C88}"/>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BA25-4B82-B451-C8C4E4055C88}"/>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BA25-4B82-B451-C8C4E4055C88}"/>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BA25-4B82-B451-C8C4E4055C88}"/>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BA25-4B82-B451-C8C4E4055C88}"/>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BA25-4B82-B451-C8C4E4055C88}"/>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BA25-4B82-B451-C8C4E4055C88}"/>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BA25-4B82-B451-C8C4E4055C88}"/>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BA25-4B82-B451-C8C4E4055C88}"/>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BA25-4B82-B451-C8C4E4055C88}"/>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BA25-4B82-B451-C8C4E4055C88}"/>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BA25-4B82-B451-C8C4E4055C88}"/>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BA25-4B82-B451-C8C4E4055C88}"/>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BA25-4B82-B451-C8C4E4055C88}"/>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BA25-4B82-B451-C8C4E4055C88}"/>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BA25-4B82-B451-C8C4E4055C88}"/>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BA25-4B82-B451-C8C4E4055C88}"/>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BA25-4B82-B451-C8C4E4055C88}"/>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A25-4B82-B451-C8C4E4055C88}"/>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BA25-4B82-B451-C8C4E4055C88}"/>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A25-4B82-B451-C8C4E4055C88}"/>
              </c:ext>
            </c:extLst>
          </c:dPt>
          <c:val>
            <c:numRef>
              <c:f>' Urubamba -35'!$D$122:$E$122</c:f>
              <c:numCache>
                <c:formatCode>0%</c:formatCode>
                <c:ptCount val="2"/>
                <c:pt idx="0">
                  <c:v>0.04</c:v>
                </c:pt>
                <c:pt idx="1">
                  <c:v>0.96</c:v>
                </c:pt>
              </c:numCache>
            </c:numRef>
          </c:val>
          <c:extLst>
            <c:ext xmlns:c16="http://schemas.microsoft.com/office/drawing/2014/chart" uri="{C3380CC4-5D6E-409C-BE32-E72D297353CC}">
              <c16:uniqueId val="{0000002D-BA25-4B82-B451-C8C4E4055C88}"/>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EF6-412F-A583-3F83CABE7E8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EF6-412F-A583-3F83CABE7E8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EF6-412F-A583-3F83CABE7E8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EF6-412F-A583-3F83CABE7E8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EF6-412F-A583-3F83CABE7E8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EF6-412F-A583-3F83CABE7E8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EF6-412F-A583-3F83CABE7E8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EF6-412F-A583-3F83CABE7E8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EF6-412F-A583-3F83CABE7E8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EF6-412F-A583-3F83CABE7E8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EF6-412F-A583-3F83CABE7E8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EF6-412F-A583-3F83CABE7E8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EF6-412F-A583-3F83CABE7E8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EF6-412F-A583-3F83CABE7E8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EF6-412F-A583-3F83CABE7E8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EF6-412F-A583-3F83CABE7E8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EF6-412F-A583-3F83CABE7E8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EF6-412F-A583-3F83CABE7E8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EF6-412F-A583-3F83CABE7E8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EF6-412F-A583-3F83CABE7E8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EF6-412F-A583-3F83CABE7E8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DEF6-412F-A583-3F83CABE7E8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EF6-412F-A583-3F83CABE7E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E-DEF6-412F-A583-3F83CABE7E85}"/>
              </c:ext>
            </c:extLst>
          </c:dPt>
          <c:val>
            <c:numRef>
              <c:f>' Urubamba -35'!$D$121:$F$121</c:f>
              <c:numCache>
                <c:formatCode>0%</c:formatCode>
                <c:ptCount val="3"/>
                <c:pt idx="0">
                  <c:v>0.96</c:v>
                </c:pt>
                <c:pt idx="1">
                  <c:v>4.0000000000000036E-2</c:v>
                </c:pt>
              </c:numCache>
            </c:numRef>
          </c:val>
          <c:extLst>
            <c:ext xmlns:c16="http://schemas.microsoft.com/office/drawing/2014/chart" uri="{C3380CC4-5D6E-409C-BE32-E72D297353CC}">
              <c16:uniqueId val="{0000002F-DEF6-412F-A583-3F83CABE7E8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85417391361587"/>
          <c:y val="9.2422022881495286E-2"/>
          <c:w val="0.67609516908873002"/>
          <c:h val="0.6543753196460779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809D-43B2-B215-EAE335C9AA79}"/>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09D-43B2-B215-EAE335C9AA79}"/>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809D-43B2-B215-EAE335C9AA79}"/>
              </c:ext>
            </c:extLst>
          </c:dPt>
          <c:dLbls>
            <c:dLbl>
              <c:idx val="0"/>
              <c:tx>
                <c:rich>
                  <a:bodyPr/>
                  <a:lstStyle/>
                  <a:p>
                    <a:r>
                      <a:rPr lang="en-US" baseline="0"/>
                      <a:t> </a:t>
                    </a:r>
                    <a:fld id="{9EB6DBE8-30A8-428A-8CAE-E434687B974E}" type="VALUE">
                      <a:rPr lang="en-US" baseline="0"/>
                      <a:pPr/>
                      <a:t>[VALOR]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09D-43B2-B215-EAE335C9AA79}"/>
                </c:ext>
              </c:extLst>
            </c:dLbl>
            <c:dLbl>
              <c:idx val="1"/>
              <c:tx>
                <c:rich>
                  <a:bodyPr/>
                  <a:lstStyle/>
                  <a:p>
                    <a:fld id="{4E8CF0DD-75F3-4967-998B-80CC9CAD7415}"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09D-43B2-B215-EAE335C9AA79}"/>
                </c:ext>
              </c:extLst>
            </c:dLbl>
            <c:dLbl>
              <c:idx val="2"/>
              <c:tx>
                <c:rich>
                  <a:bodyPr/>
                  <a:lstStyle/>
                  <a:p>
                    <a:fld id="{1158BFB8-832E-4711-A77E-FF93E7A4CA2C}"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09D-43B2-B215-EAE335C9AA79}"/>
                </c:ext>
              </c:extLst>
            </c:dLbl>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cuartones-50'!$C$76:$C$78</c:f>
              <c:strCache>
                <c:ptCount val="3"/>
                <c:pt idx="0">
                  <c:v>Adecuado</c:v>
                </c:pt>
                <c:pt idx="1">
                  <c:v>Regular</c:v>
                </c:pt>
                <c:pt idx="2">
                  <c:v>Insuficiente</c:v>
                </c:pt>
              </c:strCache>
            </c:strRef>
          </c:cat>
          <c:val>
            <c:numRef>
              <c:f>'7 cuartones-50'!$F$76:$F$78</c:f>
              <c:numCache>
                <c:formatCode>0%</c:formatCode>
                <c:ptCount val="3"/>
                <c:pt idx="0">
                  <c:v>0.55200000000000005</c:v>
                </c:pt>
                <c:pt idx="1">
                  <c:v>0.41399999999999998</c:v>
                </c:pt>
                <c:pt idx="2">
                  <c:v>3.4000000000000002E-2</c:v>
                </c:pt>
              </c:numCache>
            </c:numRef>
          </c:val>
          <c:extLst>
            <c:ext xmlns:c16="http://schemas.microsoft.com/office/drawing/2014/chart" uri="{C3380CC4-5D6E-409C-BE32-E72D297353CC}">
              <c16:uniqueId val="{00000006-809D-43B2-B215-EAE335C9AA79}"/>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51E3-48CF-842D-9CFEEFCB2330}"/>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51E3-48CF-842D-9CFEEFCB2330}"/>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5-51E3-48CF-842D-9CFEEFCB2330}"/>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7-51E3-48CF-842D-9CFEEFCB2330}"/>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-35'!$K$116:$K$119</c:f>
              <c:strCache>
                <c:ptCount val="4"/>
                <c:pt idx="0">
                  <c:v>15 a 30 </c:v>
                </c:pt>
                <c:pt idx="1">
                  <c:v>31 a 40</c:v>
                </c:pt>
                <c:pt idx="2">
                  <c:v>41 a 50 </c:v>
                </c:pt>
                <c:pt idx="3">
                  <c:v>51 a más </c:v>
                </c:pt>
              </c:strCache>
            </c:strRef>
          </c:cat>
          <c:val>
            <c:numRef>
              <c:f>' Urubamba -35'!$N$116:$N$119</c:f>
              <c:numCache>
                <c:formatCode>0%</c:formatCode>
                <c:ptCount val="4"/>
                <c:pt idx="0">
                  <c:v>0.08</c:v>
                </c:pt>
                <c:pt idx="1">
                  <c:v>0.24</c:v>
                </c:pt>
                <c:pt idx="2">
                  <c:v>0.36</c:v>
                </c:pt>
                <c:pt idx="3">
                  <c:v>0.32</c:v>
                </c:pt>
              </c:numCache>
            </c:numRef>
          </c:val>
          <c:extLst>
            <c:ext xmlns:c16="http://schemas.microsoft.com/office/drawing/2014/chart" uri="{C3380CC4-5D6E-409C-BE32-E72D297353CC}">
              <c16:uniqueId val="{00000008-51E3-48CF-842D-9CFEEFCB2330}"/>
            </c:ext>
          </c:extLst>
        </c:ser>
        <c:dLbls>
          <c:showLegendKey val="0"/>
          <c:showVal val="0"/>
          <c:showCatName val="0"/>
          <c:showSerName val="0"/>
          <c:showPercent val="0"/>
          <c:showBubbleSize val="0"/>
        </c:dLbls>
        <c:gapWidth val="50"/>
        <c:axId val="705003488"/>
        <c:axId val="704993648"/>
      </c:barChart>
      <c:catAx>
        <c:axId val="7050034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4993648"/>
        <c:crosses val="autoZero"/>
        <c:auto val="1"/>
        <c:lblAlgn val="ctr"/>
        <c:lblOffset val="100"/>
        <c:noMultiLvlLbl val="0"/>
      </c:catAx>
      <c:valAx>
        <c:axId val="7049936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03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E8DD-4034-8A0B-D5D981066762}"/>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E8DD-4034-8A0B-D5D98106676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-35'!$J$50:$J$51</c:f>
              <c:strCache>
                <c:ptCount val="2"/>
                <c:pt idx="0">
                  <c:v>15 a 30 </c:v>
                </c:pt>
                <c:pt idx="1">
                  <c:v>31 a 40</c:v>
                </c:pt>
              </c:strCache>
            </c:strRef>
          </c:cat>
          <c:val>
            <c:numRef>
              <c:f>' Urubamba -35'!$M$50:$M$51</c:f>
              <c:numCache>
                <c:formatCode>0%</c:formatCode>
                <c:ptCount val="2"/>
                <c:pt idx="0">
                  <c:v>0.5</c:v>
                </c:pt>
                <c:pt idx="1">
                  <c:v>0.5</c:v>
                </c:pt>
              </c:numCache>
            </c:numRef>
          </c:val>
          <c:extLst>
            <c:ext xmlns:c16="http://schemas.microsoft.com/office/drawing/2014/chart" uri="{C3380CC4-5D6E-409C-BE32-E72D297353CC}">
              <c16:uniqueId val="{00000004-E8DD-4034-8A0B-D5D981066762}"/>
            </c:ext>
          </c:extLst>
        </c:ser>
        <c:dLbls>
          <c:dLblPos val="outEnd"/>
          <c:showLegendKey val="0"/>
          <c:showVal val="1"/>
          <c:showCatName val="0"/>
          <c:showSerName val="0"/>
          <c:showPercent val="0"/>
          <c:showBubbleSize val="0"/>
        </c:dLbls>
        <c:gapWidth val="50"/>
        <c:axId val="723179024"/>
        <c:axId val="723181320"/>
      </c:barChart>
      <c:catAx>
        <c:axId val="7231790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81320"/>
        <c:crosses val="autoZero"/>
        <c:auto val="1"/>
        <c:lblAlgn val="ctr"/>
        <c:lblOffset val="100"/>
        <c:noMultiLvlLbl val="0"/>
      </c:catAx>
      <c:valAx>
        <c:axId val="723181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79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0F7-4ABF-8411-310F8A3748DB}"/>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0F7-4ABF-8411-310F8A3748DB}"/>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0F7-4ABF-8411-310F8A3748DB}"/>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0F7-4ABF-8411-310F8A3748DB}"/>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0F7-4ABF-8411-310F8A3748DB}"/>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0F7-4ABF-8411-310F8A3748DB}"/>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0F7-4ABF-8411-310F8A3748DB}"/>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0F7-4ABF-8411-310F8A3748DB}"/>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0F7-4ABF-8411-310F8A3748DB}"/>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0F7-4ABF-8411-310F8A3748DB}"/>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0F7-4ABF-8411-310F8A3748DB}"/>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0F7-4ABF-8411-310F8A3748DB}"/>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0F7-4ABF-8411-310F8A3748DB}"/>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0F7-4ABF-8411-310F8A3748DB}"/>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0F7-4ABF-8411-310F8A3748DB}"/>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0F7-4ABF-8411-310F8A3748DB}"/>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0F7-4ABF-8411-310F8A3748DB}"/>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0F7-4ABF-8411-310F8A3748DB}"/>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0F7-4ABF-8411-310F8A3748DB}"/>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0F7-4ABF-8411-310F8A3748D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0F7-4ABF-8411-310F8A3748D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0F7-4ABF-8411-310F8A3748D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0F7-4ABF-8411-310F8A3748DB}"/>
              </c:ext>
            </c:extLst>
          </c:dPt>
          <c:val>
            <c:numRef>
              <c:f>' Urubamba -35'!$D$265:$E$265</c:f>
              <c:numCache>
                <c:formatCode>0%</c:formatCode>
                <c:ptCount val="2"/>
                <c:pt idx="0">
                  <c:v>0.66669999999999996</c:v>
                </c:pt>
                <c:pt idx="1">
                  <c:v>0.33330000000000004</c:v>
                </c:pt>
              </c:numCache>
            </c:numRef>
          </c:val>
          <c:extLst>
            <c:ext xmlns:c16="http://schemas.microsoft.com/office/drawing/2014/chart" uri="{C3380CC4-5D6E-409C-BE32-E72D297353CC}">
              <c16:uniqueId val="{0000002D-D0F7-4ABF-8411-310F8A3748D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408-49A8-AA19-0FF8467C1E8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408-49A8-AA19-0FF8467C1E8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408-49A8-AA19-0FF8467C1E8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408-49A8-AA19-0FF8467C1E8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408-49A8-AA19-0FF8467C1E8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408-49A8-AA19-0FF8467C1E8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408-49A8-AA19-0FF8467C1E8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408-49A8-AA19-0FF8467C1E8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408-49A8-AA19-0FF8467C1E8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408-49A8-AA19-0FF8467C1E8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408-49A8-AA19-0FF8467C1E8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408-49A8-AA19-0FF8467C1E8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408-49A8-AA19-0FF8467C1E8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408-49A8-AA19-0FF8467C1E8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408-49A8-AA19-0FF8467C1E8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408-49A8-AA19-0FF8467C1E8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408-49A8-AA19-0FF8467C1E8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408-49A8-AA19-0FF8467C1E8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408-49A8-AA19-0FF8467C1E8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408-49A8-AA19-0FF8467C1E8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408-49A8-AA19-0FF8467C1E8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3408-49A8-AA19-0FF8467C1E8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408-49A8-AA19-0FF8467C1E86}"/>
              </c:ext>
            </c:extLst>
          </c:dPt>
          <c:val>
            <c:numRef>
              <c:f>' Urubamba -35'!$D$264:$E$264</c:f>
              <c:numCache>
                <c:formatCode>0%</c:formatCode>
                <c:ptCount val="2"/>
                <c:pt idx="0">
                  <c:v>0.33329999999999999</c:v>
                </c:pt>
                <c:pt idx="1">
                  <c:v>0.66670000000000007</c:v>
                </c:pt>
              </c:numCache>
            </c:numRef>
          </c:val>
          <c:extLst>
            <c:ext xmlns:c16="http://schemas.microsoft.com/office/drawing/2014/chart" uri="{C3380CC4-5D6E-409C-BE32-E72D297353CC}">
              <c16:uniqueId val="{0000002D-3408-49A8-AA19-0FF8467C1E8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109310114153068E-2"/>
          <c:y val="0.10945273631840796"/>
          <c:w val="0.83325436764749139"/>
          <c:h val="0.64439456261997097"/>
        </c:manualLayout>
      </c:layout>
      <c:barChart>
        <c:barDir val="bar"/>
        <c:grouping val="clustered"/>
        <c:varyColors val="0"/>
        <c:ser>
          <c:idx val="0"/>
          <c:order val="0"/>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-35'!$L$260:$L$261</c:f>
              <c:strCache>
                <c:ptCount val="2"/>
                <c:pt idx="0">
                  <c:v>&lt; 1</c:v>
                </c:pt>
                <c:pt idx="1">
                  <c:v>≥ 1</c:v>
                </c:pt>
              </c:strCache>
            </c:strRef>
          </c:cat>
          <c:val>
            <c:numRef>
              <c:f>' Urubamba -35'!$O$260:$O$261</c:f>
              <c:numCache>
                <c:formatCode>0%</c:formatCode>
                <c:ptCount val="2"/>
                <c:pt idx="0">
                  <c:v>1</c:v>
                </c:pt>
                <c:pt idx="1">
                  <c:v>0</c:v>
                </c:pt>
              </c:numCache>
            </c:numRef>
          </c:val>
          <c:extLst>
            <c:ext xmlns:c16="http://schemas.microsoft.com/office/drawing/2014/chart" uri="{C3380CC4-5D6E-409C-BE32-E72D297353CC}">
              <c16:uniqueId val="{00000000-952B-4E7F-AAD4-9C23EBC0EB4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-35'!$L$172</c:f>
              <c:strCache>
                <c:ptCount val="1"/>
                <c:pt idx="0">
                  <c:v>15 a 30 </c:v>
                </c:pt>
              </c:strCache>
            </c:strRef>
          </c:cat>
          <c:val>
            <c:numRef>
              <c:f>' Urubamba -35'!$O$172</c:f>
              <c:numCache>
                <c:formatCode>0%</c:formatCode>
                <c:ptCount val="1"/>
                <c:pt idx="0">
                  <c:v>1</c:v>
                </c:pt>
              </c:numCache>
            </c:numRef>
          </c:val>
          <c:extLst>
            <c:ext xmlns:c16="http://schemas.microsoft.com/office/drawing/2014/chart" uri="{C3380CC4-5D6E-409C-BE32-E72D297353CC}">
              <c16:uniqueId val="{00000000-DBCB-47B5-BAEF-DAE748EA3938}"/>
            </c:ext>
          </c:extLst>
        </c:ser>
        <c:dLbls>
          <c:dLblPos val="outEnd"/>
          <c:showLegendKey val="0"/>
          <c:showVal val="1"/>
          <c:showCatName val="0"/>
          <c:showSerName val="0"/>
          <c:showPercent val="0"/>
          <c:showBubbleSize val="0"/>
        </c:dLbls>
        <c:gapWidth val="269"/>
        <c:axId val="667795856"/>
        <c:axId val="667796840"/>
      </c:barChart>
      <c:catAx>
        <c:axId val="6677958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796840"/>
        <c:crosses val="autoZero"/>
        <c:auto val="1"/>
        <c:lblAlgn val="ctr"/>
        <c:lblOffset val="100"/>
        <c:noMultiLvlLbl val="0"/>
      </c:catAx>
      <c:valAx>
        <c:axId val="6677968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7958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C0E-4D80-87AE-CDB78A3E9DE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C0E-4D80-87AE-CDB78A3E9DE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C0E-4D80-87AE-CDB78A3E9DE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C0E-4D80-87AE-CDB78A3E9DE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C0E-4D80-87AE-CDB78A3E9DE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C0E-4D80-87AE-CDB78A3E9DE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C0E-4D80-87AE-CDB78A3E9DE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C0E-4D80-87AE-CDB78A3E9DE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C0E-4D80-87AE-CDB78A3E9DE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C0E-4D80-87AE-CDB78A3E9DE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C0E-4D80-87AE-CDB78A3E9DE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C0E-4D80-87AE-CDB78A3E9DE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C0E-4D80-87AE-CDB78A3E9DE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C0E-4D80-87AE-CDB78A3E9DE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C0E-4D80-87AE-CDB78A3E9DE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C0E-4D80-87AE-CDB78A3E9DE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C0E-4D80-87AE-CDB78A3E9DE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C0E-4D80-87AE-CDB78A3E9DE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C0E-4D80-87AE-CDB78A3E9DE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C0E-4D80-87AE-CDB78A3E9DE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C0E-4D80-87AE-CDB78A3E9DE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1C0E-4D80-87AE-CDB78A3E9DE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C0E-4D80-87AE-CDB78A3E9DE2}"/>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1C0E-4D80-87AE-CDB78A3E9DE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90E-4B64-8709-FC70C86BF1C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90E-4B64-8709-FC70C86BF1C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-35'!$C$59:$C$60</c:f>
              <c:strCache>
                <c:ptCount val="2"/>
                <c:pt idx="0">
                  <c:v>Adecuado</c:v>
                </c:pt>
                <c:pt idx="1">
                  <c:v>Regular</c:v>
                </c:pt>
              </c:strCache>
            </c:strRef>
          </c:cat>
          <c:val>
            <c:numRef>
              <c:f>' Urubamba -35'!$F$59:$F$60</c:f>
              <c:numCache>
                <c:formatCode>0%</c:formatCode>
                <c:ptCount val="2"/>
                <c:pt idx="0">
                  <c:v>0.5</c:v>
                </c:pt>
                <c:pt idx="1">
                  <c:v>0.5</c:v>
                </c:pt>
              </c:numCache>
            </c:numRef>
          </c:val>
          <c:extLst>
            <c:ext xmlns:c16="http://schemas.microsoft.com/office/drawing/2014/chart" uri="{C3380CC4-5D6E-409C-BE32-E72D297353CC}">
              <c16:uniqueId val="{00000000-490E-4B64-8709-FC70C86BF1CE}"/>
            </c:ext>
          </c:extLst>
        </c:ser>
        <c:dLbls>
          <c:dLblPos val="outEnd"/>
          <c:showLegendKey val="0"/>
          <c:showVal val="1"/>
          <c:showCatName val="0"/>
          <c:showSerName val="0"/>
          <c:showPercent val="0"/>
          <c:showBubbleSize val="0"/>
        </c:dLbls>
        <c:gapWidth val="50"/>
        <c:axId val="705033336"/>
        <c:axId val="705034976"/>
      </c:barChart>
      <c:catAx>
        <c:axId val="705033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34976"/>
        <c:crosses val="autoZero"/>
        <c:auto val="1"/>
        <c:lblAlgn val="ctr"/>
        <c:lblOffset val="100"/>
        <c:noMultiLvlLbl val="0"/>
      </c:catAx>
      <c:valAx>
        <c:axId val="7050349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3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50000"/>
                </a:schemeClr>
              </a:solidFill>
              <a:ln>
                <a:noFill/>
              </a:ln>
              <a:effectLst/>
            </c:spPr>
            <c:extLst>
              <c:ext xmlns:c16="http://schemas.microsoft.com/office/drawing/2014/chart" uri="{C3380CC4-5D6E-409C-BE32-E72D297353CC}">
                <c16:uniqueId val="{00000002-73E9-4FD2-B8A3-2473C2B161B4}"/>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-35'!$B$70</c:f>
              <c:strCache>
                <c:ptCount val="1"/>
                <c:pt idx="0">
                  <c:v>20 min - 30 min</c:v>
                </c:pt>
              </c:strCache>
            </c:strRef>
          </c:cat>
          <c:val>
            <c:numRef>
              <c:f>' Urubamba -35'!$E$70</c:f>
              <c:numCache>
                <c:formatCode>0%</c:formatCode>
                <c:ptCount val="1"/>
                <c:pt idx="0">
                  <c:v>1</c:v>
                </c:pt>
              </c:numCache>
            </c:numRef>
          </c:val>
          <c:extLst>
            <c:ext xmlns:c16="http://schemas.microsoft.com/office/drawing/2014/chart" uri="{C3380CC4-5D6E-409C-BE32-E72D297353CC}">
              <c16:uniqueId val="{00000000-73E9-4FD2-B8A3-2473C2B161B4}"/>
            </c:ext>
          </c:extLst>
        </c:ser>
        <c:dLbls>
          <c:dLblPos val="outEnd"/>
          <c:showLegendKey val="0"/>
          <c:showVal val="1"/>
          <c:showCatName val="0"/>
          <c:showSerName val="0"/>
          <c:showPercent val="0"/>
          <c:showBubbleSize val="0"/>
        </c:dLbls>
        <c:gapWidth val="50"/>
        <c:axId val="730662480"/>
        <c:axId val="730660184"/>
      </c:barChart>
      <c:catAx>
        <c:axId val="73066248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184"/>
        <c:crosses val="autoZero"/>
        <c:auto val="1"/>
        <c:lblAlgn val="ctr"/>
        <c:lblOffset val="100"/>
        <c:noMultiLvlLbl val="0"/>
      </c:catAx>
      <c:valAx>
        <c:axId val="7306601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2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-35'!$S$78</c:f>
              <c:strCache>
                <c:ptCount val="1"/>
                <c:pt idx="0">
                  <c:v>Amabilidad y respeto</c:v>
                </c:pt>
              </c:strCache>
            </c:strRef>
          </c:tx>
          <c:spPr>
            <a:solidFill>
              <a:schemeClr val="accent6"/>
            </a:solidFill>
            <a:ln>
              <a:noFill/>
            </a:ln>
            <a:effectLst/>
          </c:spPr>
          <c:invertIfNegative val="0"/>
          <c:cat>
            <c:strRef>
              <c:f>' Urubamba -35'!$R$79:$R$82</c:f>
              <c:strCache>
                <c:ptCount val="4"/>
                <c:pt idx="0">
                  <c:v>Muy bueno </c:v>
                </c:pt>
                <c:pt idx="1">
                  <c:v>Bueno</c:v>
                </c:pt>
                <c:pt idx="2">
                  <c:v>Regular</c:v>
                </c:pt>
                <c:pt idx="3">
                  <c:v>Malo</c:v>
                </c:pt>
              </c:strCache>
            </c:strRef>
          </c:cat>
          <c:val>
            <c:numRef>
              <c:f>' Urubamba -35'!$S$79:$S$82</c:f>
              <c:numCache>
                <c:formatCode>0%</c:formatCode>
                <c:ptCount val="4"/>
                <c:pt idx="0">
                  <c:v>0.5</c:v>
                </c:pt>
                <c:pt idx="1">
                  <c:v>0.5</c:v>
                </c:pt>
                <c:pt idx="2">
                  <c:v>0</c:v>
                </c:pt>
                <c:pt idx="3">
                  <c:v>0</c:v>
                </c:pt>
              </c:numCache>
            </c:numRef>
          </c:val>
          <c:extLst>
            <c:ext xmlns:c16="http://schemas.microsoft.com/office/drawing/2014/chart" uri="{C3380CC4-5D6E-409C-BE32-E72D297353CC}">
              <c16:uniqueId val="{00000000-0BBD-4AA9-953C-37BEF6D95E54}"/>
            </c:ext>
          </c:extLst>
        </c:ser>
        <c:ser>
          <c:idx val="1"/>
          <c:order val="1"/>
          <c:tx>
            <c:strRef>
              <c:f>' Urubamba -35'!$T$78</c:f>
              <c:strCache>
                <c:ptCount val="1"/>
                <c:pt idx="0">
                  <c:v>Confianza y seguridad</c:v>
                </c:pt>
              </c:strCache>
            </c:strRef>
          </c:tx>
          <c:spPr>
            <a:solidFill>
              <a:schemeClr val="accent5"/>
            </a:solidFill>
            <a:ln>
              <a:noFill/>
            </a:ln>
            <a:effectLst/>
          </c:spPr>
          <c:invertIfNegative val="0"/>
          <c:cat>
            <c:strRef>
              <c:f>' Urubamba -35'!$R$79:$R$82</c:f>
              <c:strCache>
                <c:ptCount val="4"/>
                <c:pt idx="0">
                  <c:v>Muy bueno </c:v>
                </c:pt>
                <c:pt idx="1">
                  <c:v>Bueno</c:v>
                </c:pt>
                <c:pt idx="2">
                  <c:v>Regular</c:v>
                </c:pt>
                <c:pt idx="3">
                  <c:v>Malo</c:v>
                </c:pt>
              </c:strCache>
            </c:strRef>
          </c:cat>
          <c:val>
            <c:numRef>
              <c:f>' Urubamba -35'!$T$79:$T$82</c:f>
              <c:numCache>
                <c:formatCode>0%</c:formatCode>
                <c:ptCount val="4"/>
                <c:pt idx="0">
                  <c:v>0.5</c:v>
                </c:pt>
                <c:pt idx="1">
                  <c:v>0.5</c:v>
                </c:pt>
                <c:pt idx="2">
                  <c:v>0</c:v>
                </c:pt>
                <c:pt idx="3">
                  <c:v>0</c:v>
                </c:pt>
              </c:numCache>
            </c:numRef>
          </c:val>
          <c:extLst>
            <c:ext xmlns:c16="http://schemas.microsoft.com/office/drawing/2014/chart" uri="{C3380CC4-5D6E-409C-BE32-E72D297353CC}">
              <c16:uniqueId val="{00000001-0BBD-4AA9-953C-37BEF6D95E54}"/>
            </c:ext>
          </c:extLst>
        </c:ser>
        <c:ser>
          <c:idx val="2"/>
          <c:order val="2"/>
          <c:tx>
            <c:strRef>
              <c:f>' Urubamba -35'!$U$78</c:f>
              <c:strCache>
                <c:ptCount val="1"/>
                <c:pt idx="0">
                  <c:v>Claridad de la información </c:v>
                </c:pt>
              </c:strCache>
            </c:strRef>
          </c:tx>
          <c:spPr>
            <a:solidFill>
              <a:schemeClr val="accent4"/>
            </a:solidFill>
            <a:ln>
              <a:noFill/>
            </a:ln>
            <a:effectLst/>
          </c:spPr>
          <c:invertIfNegative val="0"/>
          <c:cat>
            <c:strRef>
              <c:f>' Urubamba -35'!$R$79:$R$82</c:f>
              <c:strCache>
                <c:ptCount val="4"/>
                <c:pt idx="0">
                  <c:v>Muy bueno </c:v>
                </c:pt>
                <c:pt idx="1">
                  <c:v>Bueno</c:v>
                </c:pt>
                <c:pt idx="2">
                  <c:v>Regular</c:v>
                </c:pt>
                <c:pt idx="3">
                  <c:v>Malo</c:v>
                </c:pt>
              </c:strCache>
            </c:strRef>
          </c:cat>
          <c:val>
            <c:numRef>
              <c:f>' Urubamba -35'!$U$79:$U$82</c:f>
              <c:numCache>
                <c:formatCode>0%</c:formatCode>
                <c:ptCount val="4"/>
                <c:pt idx="0">
                  <c:v>0.5</c:v>
                </c:pt>
                <c:pt idx="1">
                  <c:v>0.5</c:v>
                </c:pt>
                <c:pt idx="2">
                  <c:v>0</c:v>
                </c:pt>
                <c:pt idx="3">
                  <c:v>0</c:v>
                </c:pt>
              </c:numCache>
            </c:numRef>
          </c:val>
          <c:extLst>
            <c:ext xmlns:c16="http://schemas.microsoft.com/office/drawing/2014/chart" uri="{C3380CC4-5D6E-409C-BE32-E72D297353CC}">
              <c16:uniqueId val="{00000002-0BBD-4AA9-953C-37BEF6D95E54}"/>
            </c:ext>
          </c:extLst>
        </c:ser>
        <c:dLbls>
          <c:showLegendKey val="0"/>
          <c:showVal val="0"/>
          <c:showCatName val="0"/>
          <c:showSerName val="0"/>
          <c:showPercent val="0"/>
          <c:showBubbleSize val="0"/>
        </c:dLbls>
        <c:gapWidth val="219"/>
        <c:overlap val="-27"/>
        <c:axId val="480464592"/>
        <c:axId val="480464264"/>
      </c:barChart>
      <c:catAx>
        <c:axId val="48046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264"/>
        <c:crosses val="autoZero"/>
        <c:auto val="1"/>
        <c:lblAlgn val="ctr"/>
        <c:lblOffset val="100"/>
        <c:noMultiLvlLbl val="0"/>
      </c:catAx>
      <c:valAx>
        <c:axId val="480464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09661105521991"/>
          <c:y val="8.4007134292349642E-2"/>
          <c:w val="0.69019320405586082"/>
          <c:h val="0.72706581180237095"/>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819B-404C-893F-76D4AE4D7BC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19B-404C-893F-76D4AE4D7BC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819B-404C-893F-76D4AE4D7BC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819B-404C-893F-76D4AE4D7BC6}"/>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cuartones-50'!$B$86:$B$89</c:f>
              <c:strCache>
                <c:ptCount val="4"/>
                <c:pt idx="0">
                  <c:v>3 min - 7 min </c:v>
                </c:pt>
                <c:pt idx="1">
                  <c:v>10 min  - 15 min</c:v>
                </c:pt>
                <c:pt idx="2">
                  <c:v>20 min - 30 min</c:v>
                </c:pt>
                <c:pt idx="3">
                  <c:v>40 min a 1 hr </c:v>
                </c:pt>
              </c:strCache>
            </c:strRef>
          </c:cat>
          <c:val>
            <c:numRef>
              <c:f>'7 cuartones-50'!$E$86:$E$89</c:f>
              <c:numCache>
                <c:formatCode>0%</c:formatCode>
                <c:ptCount val="4"/>
                <c:pt idx="0">
                  <c:v>2.63E-2</c:v>
                </c:pt>
                <c:pt idx="1">
                  <c:v>0.1842</c:v>
                </c:pt>
                <c:pt idx="2">
                  <c:v>0.76319999999999999</c:v>
                </c:pt>
                <c:pt idx="3">
                  <c:v>2.63E-2</c:v>
                </c:pt>
              </c:numCache>
            </c:numRef>
          </c:val>
          <c:extLst>
            <c:ext xmlns:c16="http://schemas.microsoft.com/office/drawing/2014/chart" uri="{C3380CC4-5D6E-409C-BE32-E72D297353CC}">
              <c16:uniqueId val="{00000000-819B-404C-893F-76D4AE4D7BC6}"/>
            </c:ext>
          </c:extLst>
        </c:ser>
        <c:dLbls>
          <c:showLegendKey val="0"/>
          <c:showVal val="1"/>
          <c:showCatName val="0"/>
          <c:showSerName val="0"/>
          <c:showPercent val="0"/>
          <c:showBubbleSize val="0"/>
        </c:dLbls>
        <c:gapWidth val="50"/>
        <c:axId val="753887656"/>
        <c:axId val="753889624"/>
      </c:barChart>
      <c:catAx>
        <c:axId val="7538876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3889624"/>
        <c:crosses val="autoZero"/>
        <c:auto val="1"/>
        <c:lblAlgn val="ctr"/>
        <c:lblOffset val="100"/>
        <c:noMultiLvlLbl val="0"/>
      </c:catAx>
      <c:valAx>
        <c:axId val="753889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3887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-35'!$C$89:$C$91</c:f>
              <c:strCache>
                <c:ptCount val="3"/>
                <c:pt idx="0">
                  <c:v>Permanente</c:v>
                </c:pt>
                <c:pt idx="1">
                  <c:v>Eventual</c:v>
                </c:pt>
                <c:pt idx="2">
                  <c:v>No se realiza</c:v>
                </c:pt>
              </c:strCache>
            </c:strRef>
          </c:cat>
          <c:val>
            <c:numRef>
              <c:f>' Urubamba -35'!$F$89:$F$91</c:f>
              <c:numCache>
                <c:formatCode>0%</c:formatCode>
                <c:ptCount val="3"/>
                <c:pt idx="0">
                  <c:v>1</c:v>
                </c:pt>
                <c:pt idx="1">
                  <c:v>0</c:v>
                </c:pt>
                <c:pt idx="2">
                  <c:v>0</c:v>
                </c:pt>
              </c:numCache>
            </c:numRef>
          </c:val>
          <c:extLst>
            <c:ext xmlns:c16="http://schemas.microsoft.com/office/drawing/2014/chart" uri="{C3380CC4-5D6E-409C-BE32-E72D297353CC}">
              <c16:uniqueId val="{00000000-3FC9-40B4-B27C-A67B3377E6BC}"/>
            </c:ext>
          </c:extLst>
        </c:ser>
        <c:dLbls>
          <c:dLblPos val="outEnd"/>
          <c:showLegendKey val="0"/>
          <c:showVal val="1"/>
          <c:showCatName val="0"/>
          <c:showSerName val="0"/>
          <c:showPercent val="0"/>
          <c:showBubbleSize val="0"/>
        </c:dLbls>
        <c:gapWidth val="50"/>
        <c:axId val="730665432"/>
        <c:axId val="730660512"/>
      </c:barChart>
      <c:catAx>
        <c:axId val="73066543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512"/>
        <c:crosses val="autoZero"/>
        <c:auto val="1"/>
        <c:lblAlgn val="ctr"/>
        <c:lblOffset val="100"/>
        <c:noMultiLvlLbl val="0"/>
      </c:catAx>
      <c:valAx>
        <c:axId val="730660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54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-35'!$S$100</c:f>
              <c:strCache>
                <c:ptCount val="1"/>
                <c:pt idx="0">
                  <c:v>Amabilidad y respeto</c:v>
                </c:pt>
              </c:strCache>
            </c:strRef>
          </c:tx>
          <c:spPr>
            <a:solidFill>
              <a:schemeClr val="accent6"/>
            </a:solidFill>
            <a:ln>
              <a:noFill/>
            </a:ln>
            <a:effectLst/>
          </c:spPr>
          <c:invertIfNegative val="0"/>
          <c:cat>
            <c:strRef>
              <c:f>' Urubamba -35'!$R$101:$R$104</c:f>
              <c:strCache>
                <c:ptCount val="4"/>
                <c:pt idx="0">
                  <c:v>Muy bueno </c:v>
                </c:pt>
                <c:pt idx="1">
                  <c:v>Bueno</c:v>
                </c:pt>
                <c:pt idx="2">
                  <c:v>Regular</c:v>
                </c:pt>
                <c:pt idx="3">
                  <c:v>Malo</c:v>
                </c:pt>
              </c:strCache>
            </c:strRef>
          </c:cat>
          <c:val>
            <c:numRef>
              <c:f>' Urubamba -35'!$S$101:$S$104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0-F6D2-45D8-810D-8B56B022DF30}"/>
            </c:ext>
          </c:extLst>
        </c:ser>
        <c:ser>
          <c:idx val="1"/>
          <c:order val="1"/>
          <c:tx>
            <c:strRef>
              <c:f>' Urubamba -35'!$T$100</c:f>
              <c:strCache>
                <c:ptCount val="1"/>
                <c:pt idx="0">
                  <c:v>Confianza y seguridad</c:v>
                </c:pt>
              </c:strCache>
            </c:strRef>
          </c:tx>
          <c:spPr>
            <a:solidFill>
              <a:schemeClr val="accent5"/>
            </a:solidFill>
            <a:ln>
              <a:noFill/>
            </a:ln>
            <a:effectLst/>
          </c:spPr>
          <c:invertIfNegative val="0"/>
          <c:cat>
            <c:strRef>
              <c:f>' Urubamba -35'!$R$101:$R$104</c:f>
              <c:strCache>
                <c:ptCount val="4"/>
                <c:pt idx="0">
                  <c:v>Muy bueno </c:v>
                </c:pt>
                <c:pt idx="1">
                  <c:v>Bueno</c:v>
                </c:pt>
                <c:pt idx="2">
                  <c:v>Regular</c:v>
                </c:pt>
                <c:pt idx="3">
                  <c:v>Malo</c:v>
                </c:pt>
              </c:strCache>
            </c:strRef>
          </c:cat>
          <c:val>
            <c:numRef>
              <c:f>' Urubamba -35'!$T$101:$T$104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1-F6D2-45D8-810D-8B56B022DF30}"/>
            </c:ext>
          </c:extLst>
        </c:ser>
        <c:ser>
          <c:idx val="2"/>
          <c:order val="2"/>
          <c:tx>
            <c:strRef>
              <c:f>' Urubamba -35'!$U$100</c:f>
              <c:strCache>
                <c:ptCount val="1"/>
                <c:pt idx="0">
                  <c:v>Claridad de la información </c:v>
                </c:pt>
              </c:strCache>
            </c:strRef>
          </c:tx>
          <c:spPr>
            <a:solidFill>
              <a:schemeClr val="accent4"/>
            </a:solidFill>
            <a:ln>
              <a:noFill/>
            </a:ln>
            <a:effectLst/>
          </c:spPr>
          <c:invertIfNegative val="0"/>
          <c:cat>
            <c:strRef>
              <c:f>' Urubamba -35'!$R$101:$R$104</c:f>
              <c:strCache>
                <c:ptCount val="4"/>
                <c:pt idx="0">
                  <c:v>Muy bueno </c:v>
                </c:pt>
                <c:pt idx="1">
                  <c:v>Bueno</c:v>
                </c:pt>
                <c:pt idx="2">
                  <c:v>Regular</c:v>
                </c:pt>
                <c:pt idx="3">
                  <c:v>Malo</c:v>
                </c:pt>
              </c:strCache>
            </c:strRef>
          </c:cat>
          <c:val>
            <c:numRef>
              <c:f>' Urubamba -35'!$U$101:$U$104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2-F6D2-45D8-810D-8B56B022DF30}"/>
            </c:ext>
          </c:extLst>
        </c:ser>
        <c:dLbls>
          <c:showLegendKey val="0"/>
          <c:showVal val="0"/>
          <c:showCatName val="0"/>
          <c:showSerName val="0"/>
          <c:showPercent val="0"/>
          <c:showBubbleSize val="0"/>
        </c:dLbls>
        <c:gapWidth val="219"/>
        <c:overlap val="-27"/>
        <c:axId val="785102616"/>
        <c:axId val="785107208"/>
      </c:barChart>
      <c:catAx>
        <c:axId val="785102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7208"/>
        <c:crosses val="autoZero"/>
        <c:auto val="1"/>
        <c:lblAlgn val="ctr"/>
        <c:lblOffset val="100"/>
        <c:noMultiLvlLbl val="0"/>
      </c:catAx>
      <c:valAx>
        <c:axId val="7851072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2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AB1-4600-8560-7CB12AA2FCB9}"/>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AB1-4600-8560-7CB12AA2FC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-35'!$C$184:$C$185</c:f>
              <c:strCache>
                <c:ptCount val="2"/>
                <c:pt idx="0">
                  <c:v>Adecuado</c:v>
                </c:pt>
                <c:pt idx="1">
                  <c:v>Regular</c:v>
                </c:pt>
              </c:strCache>
            </c:strRef>
          </c:cat>
          <c:val>
            <c:numRef>
              <c:f>' Urubamba -35'!$F$184:$F$185</c:f>
              <c:numCache>
                <c:formatCode>0%</c:formatCode>
                <c:ptCount val="2"/>
                <c:pt idx="0">
                  <c:v>0.5</c:v>
                </c:pt>
                <c:pt idx="1">
                  <c:v>0.5</c:v>
                </c:pt>
              </c:numCache>
            </c:numRef>
          </c:val>
          <c:extLst>
            <c:ext xmlns:c16="http://schemas.microsoft.com/office/drawing/2014/chart" uri="{C3380CC4-5D6E-409C-BE32-E72D297353CC}">
              <c16:uniqueId val="{00000000-6AB1-4600-8560-7CB12AA2FCB9}"/>
            </c:ext>
          </c:extLst>
        </c:ser>
        <c:dLbls>
          <c:dLblPos val="outEnd"/>
          <c:showLegendKey val="0"/>
          <c:showVal val="1"/>
          <c:showCatName val="0"/>
          <c:showSerName val="0"/>
          <c:showPercent val="0"/>
          <c:showBubbleSize val="0"/>
        </c:dLbls>
        <c:gapWidth val="50"/>
        <c:axId val="785859760"/>
        <c:axId val="785863040"/>
      </c:barChart>
      <c:catAx>
        <c:axId val="7858597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85863040"/>
        <c:crosses val="autoZero"/>
        <c:auto val="1"/>
        <c:lblAlgn val="ctr"/>
        <c:lblOffset val="100"/>
        <c:noMultiLvlLbl val="0"/>
      </c:catAx>
      <c:valAx>
        <c:axId val="785863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97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ABA8-4F97-A4A3-5D403CC6E3E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-35'!$B$202:$B$203</c:f>
              <c:strCache>
                <c:ptCount val="2"/>
                <c:pt idx="0">
                  <c:v>10 min  - 15 min</c:v>
                </c:pt>
                <c:pt idx="1">
                  <c:v>20 min - 30 min</c:v>
                </c:pt>
              </c:strCache>
            </c:strRef>
          </c:cat>
          <c:val>
            <c:numRef>
              <c:f>' Urubamba -35'!$E$202:$E$203</c:f>
              <c:numCache>
                <c:formatCode>0%</c:formatCode>
                <c:ptCount val="2"/>
                <c:pt idx="0">
                  <c:v>0.5</c:v>
                </c:pt>
                <c:pt idx="1">
                  <c:v>0.5</c:v>
                </c:pt>
              </c:numCache>
            </c:numRef>
          </c:val>
          <c:extLst>
            <c:ext xmlns:c16="http://schemas.microsoft.com/office/drawing/2014/chart" uri="{C3380CC4-5D6E-409C-BE32-E72D297353CC}">
              <c16:uniqueId val="{00000000-ABA8-4F97-A4A3-5D403CC6E3EF}"/>
            </c:ext>
          </c:extLst>
        </c:ser>
        <c:dLbls>
          <c:dLblPos val="outEnd"/>
          <c:showLegendKey val="0"/>
          <c:showVal val="1"/>
          <c:showCatName val="0"/>
          <c:showSerName val="0"/>
          <c:showPercent val="0"/>
          <c:showBubbleSize val="0"/>
        </c:dLbls>
        <c:gapWidth val="50"/>
        <c:axId val="650227000"/>
        <c:axId val="650225032"/>
      </c:barChart>
      <c:catAx>
        <c:axId val="6502270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0225032"/>
        <c:crosses val="autoZero"/>
        <c:auto val="1"/>
        <c:lblAlgn val="ctr"/>
        <c:lblOffset val="100"/>
        <c:noMultiLvlLbl val="0"/>
      </c:catAx>
      <c:valAx>
        <c:axId val="650225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0227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-35'!$K$213</c:f>
              <c:strCache>
                <c:ptCount val="1"/>
                <c:pt idx="0">
                  <c:v>Amabilidad y respeto</c:v>
                </c:pt>
              </c:strCache>
            </c:strRef>
          </c:tx>
          <c:spPr>
            <a:solidFill>
              <a:schemeClr val="accent6"/>
            </a:solidFill>
            <a:ln>
              <a:noFill/>
            </a:ln>
            <a:effectLst/>
          </c:spPr>
          <c:invertIfNegative val="0"/>
          <c:cat>
            <c:strRef>
              <c:f>' Urubamba -35'!$J$214:$J$217</c:f>
              <c:strCache>
                <c:ptCount val="4"/>
                <c:pt idx="0">
                  <c:v>Muy bueno </c:v>
                </c:pt>
                <c:pt idx="1">
                  <c:v>Bueno</c:v>
                </c:pt>
                <c:pt idx="2">
                  <c:v>Regular</c:v>
                </c:pt>
                <c:pt idx="3">
                  <c:v>Malo</c:v>
                </c:pt>
              </c:strCache>
            </c:strRef>
          </c:cat>
          <c:val>
            <c:numRef>
              <c:f>' Urubamba -35'!$K$214:$K$217</c:f>
              <c:numCache>
                <c:formatCode>0%</c:formatCode>
                <c:ptCount val="4"/>
                <c:pt idx="0">
                  <c:v>1</c:v>
                </c:pt>
                <c:pt idx="1">
                  <c:v>0</c:v>
                </c:pt>
                <c:pt idx="2">
                  <c:v>0</c:v>
                </c:pt>
                <c:pt idx="3">
                  <c:v>0</c:v>
                </c:pt>
              </c:numCache>
            </c:numRef>
          </c:val>
          <c:extLst>
            <c:ext xmlns:c16="http://schemas.microsoft.com/office/drawing/2014/chart" uri="{C3380CC4-5D6E-409C-BE32-E72D297353CC}">
              <c16:uniqueId val="{00000000-314F-4008-972F-D0ABDC536701}"/>
            </c:ext>
          </c:extLst>
        </c:ser>
        <c:ser>
          <c:idx val="1"/>
          <c:order val="1"/>
          <c:tx>
            <c:strRef>
              <c:f>' Urubamba -35'!$L$213</c:f>
              <c:strCache>
                <c:ptCount val="1"/>
                <c:pt idx="0">
                  <c:v>Confianza y seguridad</c:v>
                </c:pt>
              </c:strCache>
            </c:strRef>
          </c:tx>
          <c:spPr>
            <a:solidFill>
              <a:schemeClr val="accent5"/>
            </a:solidFill>
            <a:ln>
              <a:noFill/>
            </a:ln>
            <a:effectLst/>
          </c:spPr>
          <c:invertIfNegative val="0"/>
          <c:cat>
            <c:strRef>
              <c:f>' Urubamba -35'!$J$214:$J$217</c:f>
              <c:strCache>
                <c:ptCount val="4"/>
                <c:pt idx="0">
                  <c:v>Muy bueno </c:v>
                </c:pt>
                <c:pt idx="1">
                  <c:v>Bueno</c:v>
                </c:pt>
                <c:pt idx="2">
                  <c:v>Regular</c:v>
                </c:pt>
                <c:pt idx="3">
                  <c:v>Malo</c:v>
                </c:pt>
              </c:strCache>
            </c:strRef>
          </c:cat>
          <c:val>
            <c:numRef>
              <c:f>' Urubamba -35'!$L$214:$L$217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1-314F-4008-972F-D0ABDC536701}"/>
            </c:ext>
          </c:extLst>
        </c:ser>
        <c:ser>
          <c:idx val="2"/>
          <c:order val="2"/>
          <c:tx>
            <c:strRef>
              <c:f>' Urubamba -35'!$M$213</c:f>
              <c:strCache>
                <c:ptCount val="1"/>
                <c:pt idx="0">
                  <c:v>Claridad de la información </c:v>
                </c:pt>
              </c:strCache>
            </c:strRef>
          </c:tx>
          <c:spPr>
            <a:solidFill>
              <a:schemeClr val="accent4"/>
            </a:solidFill>
            <a:ln>
              <a:noFill/>
            </a:ln>
            <a:effectLst/>
          </c:spPr>
          <c:invertIfNegative val="0"/>
          <c:cat>
            <c:strRef>
              <c:f>' Urubamba -35'!$J$214:$J$217</c:f>
              <c:strCache>
                <c:ptCount val="4"/>
                <c:pt idx="0">
                  <c:v>Muy bueno </c:v>
                </c:pt>
                <c:pt idx="1">
                  <c:v>Bueno</c:v>
                </c:pt>
                <c:pt idx="2">
                  <c:v>Regular</c:v>
                </c:pt>
                <c:pt idx="3">
                  <c:v>Malo</c:v>
                </c:pt>
              </c:strCache>
            </c:strRef>
          </c:cat>
          <c:val>
            <c:numRef>
              <c:f>' Urubamba -35'!$M$214:$M$217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2-314F-4008-972F-D0ABDC536701}"/>
            </c:ext>
          </c:extLst>
        </c:ser>
        <c:dLbls>
          <c:showLegendKey val="0"/>
          <c:showVal val="0"/>
          <c:showCatName val="0"/>
          <c:showSerName val="0"/>
          <c:showPercent val="0"/>
          <c:showBubbleSize val="0"/>
        </c:dLbls>
        <c:gapWidth val="150"/>
        <c:axId val="807628192"/>
        <c:axId val="807635408"/>
      </c:barChart>
      <c:catAx>
        <c:axId val="80762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35408"/>
        <c:crosses val="autoZero"/>
        <c:auto val="1"/>
        <c:lblAlgn val="ctr"/>
        <c:lblOffset val="100"/>
        <c:noMultiLvlLbl val="0"/>
      </c:catAx>
      <c:valAx>
        <c:axId val="8076354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281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-35'!$C$229</c:f>
              <c:strCache>
                <c:ptCount val="1"/>
                <c:pt idx="0">
                  <c:v>Eventual</c:v>
                </c:pt>
              </c:strCache>
            </c:strRef>
          </c:cat>
          <c:val>
            <c:numRef>
              <c:f>' Urubamba -35'!$F$229</c:f>
              <c:numCache>
                <c:formatCode>0%</c:formatCode>
                <c:ptCount val="1"/>
                <c:pt idx="0">
                  <c:v>1</c:v>
                </c:pt>
              </c:numCache>
            </c:numRef>
          </c:val>
          <c:extLst>
            <c:ext xmlns:c16="http://schemas.microsoft.com/office/drawing/2014/chart" uri="{C3380CC4-5D6E-409C-BE32-E72D297353CC}">
              <c16:uniqueId val="{00000000-2EF2-4F71-B8CD-35BAFB488EB4}"/>
            </c:ext>
          </c:extLst>
        </c:ser>
        <c:dLbls>
          <c:dLblPos val="outEnd"/>
          <c:showLegendKey val="0"/>
          <c:showVal val="1"/>
          <c:showCatName val="0"/>
          <c:showSerName val="0"/>
          <c:showPercent val="0"/>
          <c:showBubbleSize val="0"/>
        </c:dLbls>
        <c:gapWidth val="50"/>
        <c:axId val="715477240"/>
        <c:axId val="715477568"/>
      </c:barChart>
      <c:catAx>
        <c:axId val="715477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7568"/>
        <c:crosses val="autoZero"/>
        <c:auto val="1"/>
        <c:lblAlgn val="ctr"/>
        <c:lblOffset val="100"/>
        <c:noMultiLvlLbl val="0"/>
      </c:catAx>
      <c:valAx>
        <c:axId val="7154775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7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-35'!$K$245</c:f>
              <c:strCache>
                <c:ptCount val="1"/>
                <c:pt idx="0">
                  <c:v>Amabilidad y respeto</c:v>
                </c:pt>
              </c:strCache>
            </c:strRef>
          </c:tx>
          <c:spPr>
            <a:solidFill>
              <a:schemeClr val="accent6"/>
            </a:solidFill>
            <a:ln>
              <a:noFill/>
            </a:ln>
            <a:effectLst/>
          </c:spPr>
          <c:invertIfNegative val="0"/>
          <c:cat>
            <c:strRef>
              <c:f>' Urubamba -35'!$J$246:$J$249</c:f>
              <c:strCache>
                <c:ptCount val="4"/>
                <c:pt idx="0">
                  <c:v>Muy bueno </c:v>
                </c:pt>
                <c:pt idx="1">
                  <c:v>Bueno</c:v>
                </c:pt>
                <c:pt idx="2">
                  <c:v>Regular</c:v>
                </c:pt>
                <c:pt idx="3">
                  <c:v>Malo</c:v>
                </c:pt>
              </c:strCache>
            </c:strRef>
          </c:cat>
          <c:val>
            <c:numRef>
              <c:f>' Urubamba -35'!$K$246:$K$249</c:f>
              <c:numCache>
                <c:formatCode>0%</c:formatCode>
                <c:ptCount val="4"/>
                <c:pt idx="0">
                  <c:v>1</c:v>
                </c:pt>
                <c:pt idx="1">
                  <c:v>0</c:v>
                </c:pt>
                <c:pt idx="2">
                  <c:v>0</c:v>
                </c:pt>
                <c:pt idx="3">
                  <c:v>0</c:v>
                </c:pt>
              </c:numCache>
            </c:numRef>
          </c:val>
          <c:extLst>
            <c:ext xmlns:c16="http://schemas.microsoft.com/office/drawing/2014/chart" uri="{C3380CC4-5D6E-409C-BE32-E72D297353CC}">
              <c16:uniqueId val="{00000000-F90C-47DD-92F6-B9742EAF86FC}"/>
            </c:ext>
          </c:extLst>
        </c:ser>
        <c:ser>
          <c:idx val="1"/>
          <c:order val="1"/>
          <c:tx>
            <c:strRef>
              <c:f>' Urubamba -35'!$L$245</c:f>
              <c:strCache>
                <c:ptCount val="1"/>
                <c:pt idx="0">
                  <c:v>Confianza y seguridad</c:v>
                </c:pt>
              </c:strCache>
            </c:strRef>
          </c:tx>
          <c:spPr>
            <a:solidFill>
              <a:schemeClr val="accent5"/>
            </a:solidFill>
            <a:ln>
              <a:noFill/>
            </a:ln>
            <a:effectLst/>
          </c:spPr>
          <c:invertIfNegative val="0"/>
          <c:cat>
            <c:strRef>
              <c:f>' Urubamba -35'!$J$246:$J$249</c:f>
              <c:strCache>
                <c:ptCount val="4"/>
                <c:pt idx="0">
                  <c:v>Muy bueno </c:v>
                </c:pt>
                <c:pt idx="1">
                  <c:v>Bueno</c:v>
                </c:pt>
                <c:pt idx="2">
                  <c:v>Regular</c:v>
                </c:pt>
                <c:pt idx="3">
                  <c:v>Malo</c:v>
                </c:pt>
              </c:strCache>
            </c:strRef>
          </c:cat>
          <c:val>
            <c:numRef>
              <c:f>' Urubamba -35'!$L$246:$L$249</c:f>
              <c:numCache>
                <c:formatCode>0%</c:formatCode>
                <c:ptCount val="4"/>
                <c:pt idx="0">
                  <c:v>1</c:v>
                </c:pt>
                <c:pt idx="1">
                  <c:v>0</c:v>
                </c:pt>
                <c:pt idx="2">
                  <c:v>0</c:v>
                </c:pt>
                <c:pt idx="3">
                  <c:v>0</c:v>
                </c:pt>
              </c:numCache>
            </c:numRef>
          </c:val>
          <c:extLst>
            <c:ext xmlns:c16="http://schemas.microsoft.com/office/drawing/2014/chart" uri="{C3380CC4-5D6E-409C-BE32-E72D297353CC}">
              <c16:uniqueId val="{00000001-F90C-47DD-92F6-B9742EAF86FC}"/>
            </c:ext>
          </c:extLst>
        </c:ser>
        <c:ser>
          <c:idx val="2"/>
          <c:order val="2"/>
          <c:tx>
            <c:strRef>
              <c:f>' Urubamba -35'!$M$245</c:f>
              <c:strCache>
                <c:ptCount val="1"/>
                <c:pt idx="0">
                  <c:v>Claridad de la información </c:v>
                </c:pt>
              </c:strCache>
            </c:strRef>
          </c:tx>
          <c:spPr>
            <a:solidFill>
              <a:schemeClr val="accent4"/>
            </a:solidFill>
            <a:ln>
              <a:noFill/>
            </a:ln>
            <a:effectLst/>
          </c:spPr>
          <c:invertIfNegative val="0"/>
          <c:cat>
            <c:strRef>
              <c:f>' Urubamba -35'!$J$246:$J$249</c:f>
              <c:strCache>
                <c:ptCount val="4"/>
                <c:pt idx="0">
                  <c:v>Muy bueno </c:v>
                </c:pt>
                <c:pt idx="1">
                  <c:v>Bueno</c:v>
                </c:pt>
                <c:pt idx="2">
                  <c:v>Regular</c:v>
                </c:pt>
                <c:pt idx="3">
                  <c:v>Malo</c:v>
                </c:pt>
              </c:strCache>
            </c:strRef>
          </c:cat>
          <c:val>
            <c:numRef>
              <c:f>' Urubamba -35'!$M$246:$M$249</c:f>
              <c:numCache>
                <c:formatCode>0%</c:formatCode>
                <c:ptCount val="4"/>
                <c:pt idx="0">
                  <c:v>0.5</c:v>
                </c:pt>
                <c:pt idx="1">
                  <c:v>0.5</c:v>
                </c:pt>
                <c:pt idx="2">
                  <c:v>0</c:v>
                </c:pt>
                <c:pt idx="3">
                  <c:v>0</c:v>
                </c:pt>
              </c:numCache>
            </c:numRef>
          </c:val>
          <c:extLst>
            <c:ext xmlns:c16="http://schemas.microsoft.com/office/drawing/2014/chart" uri="{C3380CC4-5D6E-409C-BE32-E72D297353CC}">
              <c16:uniqueId val="{00000002-F90C-47DD-92F6-B9742EAF86FC}"/>
            </c:ext>
          </c:extLst>
        </c:ser>
        <c:dLbls>
          <c:showLegendKey val="0"/>
          <c:showVal val="0"/>
          <c:showCatName val="0"/>
          <c:showSerName val="0"/>
          <c:showPercent val="0"/>
          <c:showBubbleSize val="0"/>
        </c:dLbls>
        <c:gapWidth val="150"/>
        <c:axId val="646866504"/>
        <c:axId val="646865192"/>
      </c:barChart>
      <c:catAx>
        <c:axId val="646866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5192"/>
        <c:crosses val="autoZero"/>
        <c:auto val="1"/>
        <c:lblAlgn val="ctr"/>
        <c:lblOffset val="100"/>
        <c:noMultiLvlLbl val="0"/>
      </c:catAx>
      <c:valAx>
        <c:axId val="6468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6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D85B-4D1B-8FFD-EF192961F56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-35'!$C$268:$C$269</c:f>
              <c:strCache>
                <c:ptCount val="2"/>
                <c:pt idx="0">
                  <c:v>Adecuado</c:v>
                </c:pt>
                <c:pt idx="1">
                  <c:v>Regular</c:v>
                </c:pt>
              </c:strCache>
            </c:strRef>
          </c:cat>
          <c:val>
            <c:numRef>
              <c:f>' Urubamba -35'!$F$268:$F$269</c:f>
              <c:numCache>
                <c:formatCode>0%</c:formatCode>
                <c:ptCount val="2"/>
                <c:pt idx="0">
                  <c:v>0.83330000000000004</c:v>
                </c:pt>
                <c:pt idx="1">
                  <c:v>0.16669999999999999</c:v>
                </c:pt>
              </c:numCache>
            </c:numRef>
          </c:val>
          <c:extLst>
            <c:ext xmlns:c16="http://schemas.microsoft.com/office/drawing/2014/chart" uri="{C3380CC4-5D6E-409C-BE32-E72D297353CC}">
              <c16:uniqueId val="{00000000-D85B-4D1B-8FFD-EF192961F562}"/>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4DA1-43D2-8CC9-B7FA3BAC3BD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-35'!$B$275:$B$276</c:f>
              <c:strCache>
                <c:ptCount val="2"/>
                <c:pt idx="0">
                  <c:v>10 min  - 15 min</c:v>
                </c:pt>
                <c:pt idx="1">
                  <c:v>20 min - 30 min</c:v>
                </c:pt>
              </c:strCache>
            </c:strRef>
          </c:cat>
          <c:val>
            <c:numRef>
              <c:f>' Urubamba -35'!$E$275:$E$276</c:f>
              <c:numCache>
                <c:formatCode>0%</c:formatCode>
                <c:ptCount val="2"/>
                <c:pt idx="0">
                  <c:v>0.16669999999999999</c:v>
                </c:pt>
                <c:pt idx="1">
                  <c:v>0.83330000000000004</c:v>
                </c:pt>
              </c:numCache>
            </c:numRef>
          </c:val>
          <c:extLst>
            <c:ext xmlns:c16="http://schemas.microsoft.com/office/drawing/2014/chart" uri="{C3380CC4-5D6E-409C-BE32-E72D297353CC}">
              <c16:uniqueId val="{00000000-4DA1-43D2-8CC9-B7FA3BAC3BD5}"/>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-35'!$C$289</c:f>
              <c:strCache>
                <c:ptCount val="1"/>
                <c:pt idx="0">
                  <c:v>Amabilidad y respeto</c:v>
                </c:pt>
              </c:strCache>
            </c:strRef>
          </c:tx>
          <c:spPr>
            <a:solidFill>
              <a:schemeClr val="accent6"/>
            </a:solidFill>
            <a:ln>
              <a:noFill/>
            </a:ln>
            <a:effectLst/>
          </c:spPr>
          <c:invertIfNegative val="0"/>
          <c:cat>
            <c:strRef>
              <c:f>' Urubamba -35'!$B$290:$B$293</c:f>
              <c:strCache>
                <c:ptCount val="4"/>
                <c:pt idx="0">
                  <c:v>Muy bueno </c:v>
                </c:pt>
                <c:pt idx="1">
                  <c:v>Bueno</c:v>
                </c:pt>
                <c:pt idx="2">
                  <c:v>Regular</c:v>
                </c:pt>
                <c:pt idx="3">
                  <c:v>Malo</c:v>
                </c:pt>
              </c:strCache>
            </c:strRef>
          </c:cat>
          <c:val>
            <c:numRef>
              <c:f>' Urubamba -35'!$C$290:$C$293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0-036F-4A23-818F-C05457D2FF88}"/>
            </c:ext>
          </c:extLst>
        </c:ser>
        <c:ser>
          <c:idx val="1"/>
          <c:order val="1"/>
          <c:tx>
            <c:strRef>
              <c:f>' Urubamba -35'!$D$289</c:f>
              <c:strCache>
                <c:ptCount val="1"/>
                <c:pt idx="0">
                  <c:v>Confianza y seguridad</c:v>
                </c:pt>
              </c:strCache>
            </c:strRef>
          </c:tx>
          <c:spPr>
            <a:solidFill>
              <a:schemeClr val="accent5"/>
            </a:solidFill>
            <a:ln>
              <a:noFill/>
            </a:ln>
            <a:effectLst/>
          </c:spPr>
          <c:invertIfNegative val="0"/>
          <c:cat>
            <c:strRef>
              <c:f>' Urubamba -35'!$B$290:$B$293</c:f>
              <c:strCache>
                <c:ptCount val="4"/>
                <c:pt idx="0">
                  <c:v>Muy bueno </c:v>
                </c:pt>
                <c:pt idx="1">
                  <c:v>Bueno</c:v>
                </c:pt>
                <c:pt idx="2">
                  <c:v>Regular</c:v>
                </c:pt>
                <c:pt idx="3">
                  <c:v>Malo</c:v>
                </c:pt>
              </c:strCache>
            </c:strRef>
          </c:cat>
          <c:val>
            <c:numRef>
              <c:f>' Urubamba -35'!$D$290:$D$293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036F-4A23-818F-C05457D2FF88}"/>
            </c:ext>
          </c:extLst>
        </c:ser>
        <c:ser>
          <c:idx val="2"/>
          <c:order val="2"/>
          <c:tx>
            <c:strRef>
              <c:f>' Urubamba -35'!$E$289</c:f>
              <c:strCache>
                <c:ptCount val="1"/>
                <c:pt idx="0">
                  <c:v>Claridad de la información </c:v>
                </c:pt>
              </c:strCache>
            </c:strRef>
          </c:tx>
          <c:spPr>
            <a:solidFill>
              <a:schemeClr val="accent4"/>
            </a:solidFill>
            <a:ln>
              <a:noFill/>
            </a:ln>
            <a:effectLst/>
          </c:spPr>
          <c:invertIfNegative val="0"/>
          <c:cat>
            <c:strRef>
              <c:f>' Urubamba -35'!$B$290:$B$293</c:f>
              <c:strCache>
                <c:ptCount val="4"/>
                <c:pt idx="0">
                  <c:v>Muy bueno </c:v>
                </c:pt>
                <c:pt idx="1">
                  <c:v>Bueno</c:v>
                </c:pt>
                <c:pt idx="2">
                  <c:v>Regular</c:v>
                </c:pt>
                <c:pt idx="3">
                  <c:v>Malo</c:v>
                </c:pt>
              </c:strCache>
            </c:strRef>
          </c:cat>
          <c:val>
            <c:numRef>
              <c:f>' Urubamba -35'!$E$290:$E$293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036F-4A23-818F-C05457D2FF88}"/>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cuartones-50'!$C$106</c:f>
              <c:strCache>
                <c:ptCount val="1"/>
                <c:pt idx="0">
                  <c:v>Amabilidad y respeto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cuartones-50'!$C$107:$C$110</c:f>
              <c:numCache>
                <c:formatCode>0%</c:formatCode>
                <c:ptCount val="4"/>
                <c:pt idx="0">
                  <c:v>0.17199999999999999</c:v>
                </c:pt>
                <c:pt idx="1">
                  <c:v>0.51700000000000002</c:v>
                </c:pt>
                <c:pt idx="2">
                  <c:v>0.31</c:v>
                </c:pt>
                <c:pt idx="3">
                  <c:v>0</c:v>
                </c:pt>
              </c:numCache>
            </c:numRef>
          </c:val>
          <c:extLst>
            <c:ext xmlns:c16="http://schemas.microsoft.com/office/drawing/2014/chart" uri="{C3380CC4-5D6E-409C-BE32-E72D297353CC}">
              <c16:uniqueId val="{00000000-AFA1-4120-B6C3-A5FE6EF81F57}"/>
            </c:ext>
          </c:extLst>
        </c:ser>
        <c:ser>
          <c:idx val="1"/>
          <c:order val="1"/>
          <c:tx>
            <c:strRef>
              <c:f>'7 cuartones-50'!$D$106</c:f>
              <c:strCache>
                <c:ptCount val="1"/>
                <c:pt idx="0">
                  <c:v>Confianza y seguridad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cuartones-50'!$D$107:$D$110</c:f>
              <c:numCache>
                <c:formatCode>0%</c:formatCode>
                <c:ptCount val="4"/>
                <c:pt idx="0">
                  <c:v>0.17199999999999999</c:v>
                </c:pt>
                <c:pt idx="1">
                  <c:v>0.48299999999999998</c:v>
                </c:pt>
                <c:pt idx="2">
                  <c:v>0.34499999999999997</c:v>
                </c:pt>
                <c:pt idx="3">
                  <c:v>0</c:v>
                </c:pt>
              </c:numCache>
            </c:numRef>
          </c:val>
          <c:extLst>
            <c:ext xmlns:c16="http://schemas.microsoft.com/office/drawing/2014/chart" uri="{C3380CC4-5D6E-409C-BE32-E72D297353CC}">
              <c16:uniqueId val="{00000001-AFA1-4120-B6C3-A5FE6EF81F57}"/>
            </c:ext>
          </c:extLst>
        </c:ser>
        <c:ser>
          <c:idx val="2"/>
          <c:order val="2"/>
          <c:tx>
            <c:strRef>
              <c:f>'7 cuartones-50'!$E$106</c:f>
              <c:strCache>
                <c:ptCount val="1"/>
                <c:pt idx="0">
                  <c:v>Claridad de la información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cuartones-50'!$E$107:$E$110</c:f>
              <c:numCache>
                <c:formatCode>0%</c:formatCode>
                <c:ptCount val="4"/>
                <c:pt idx="0">
                  <c:v>0.20300000000000001</c:v>
                </c:pt>
                <c:pt idx="1">
                  <c:v>0.44800000000000001</c:v>
                </c:pt>
                <c:pt idx="2">
                  <c:v>0.34499999999999997</c:v>
                </c:pt>
                <c:pt idx="3">
                  <c:v>0</c:v>
                </c:pt>
              </c:numCache>
            </c:numRef>
          </c:val>
          <c:extLst>
            <c:ext xmlns:c16="http://schemas.microsoft.com/office/drawing/2014/chart" uri="{C3380CC4-5D6E-409C-BE32-E72D297353CC}">
              <c16:uniqueId val="{00000002-AFA1-4120-B6C3-A5FE6EF81F57}"/>
            </c:ext>
          </c:extLst>
        </c:ser>
        <c:dLbls>
          <c:showLegendKey val="0"/>
          <c:showVal val="0"/>
          <c:showCatName val="0"/>
          <c:showSerName val="0"/>
          <c:showPercent val="0"/>
          <c:showBubbleSize val="0"/>
        </c:dLbls>
        <c:gapWidth val="150"/>
        <c:axId val="809830504"/>
        <c:axId val="809826568"/>
      </c:barChart>
      <c:catAx>
        <c:axId val="8098305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6568"/>
        <c:crosses val="autoZero"/>
        <c:auto val="1"/>
        <c:lblAlgn val="ctr"/>
        <c:lblOffset val="100"/>
        <c:noMultiLvlLbl val="0"/>
      </c:catAx>
      <c:valAx>
        <c:axId val="809826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0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8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2-5F8D-49BA-B141-B7EFDC49AAC5}"/>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-35'!$C$297:$C$299</c:f>
              <c:strCache>
                <c:ptCount val="3"/>
                <c:pt idx="0">
                  <c:v>Permanente</c:v>
                </c:pt>
                <c:pt idx="1">
                  <c:v>Eventual</c:v>
                </c:pt>
                <c:pt idx="2">
                  <c:v>No se realiza</c:v>
                </c:pt>
              </c:strCache>
            </c:strRef>
          </c:cat>
          <c:val>
            <c:numRef>
              <c:f>' Urubamba -35'!$F$297:$F$299</c:f>
              <c:numCache>
                <c:formatCode>General</c:formatCode>
                <c:ptCount val="3"/>
                <c:pt idx="0" formatCode="0%">
                  <c:v>0.5</c:v>
                </c:pt>
                <c:pt idx="2" formatCode="0%">
                  <c:v>0.5</c:v>
                </c:pt>
              </c:numCache>
            </c:numRef>
          </c:val>
          <c:extLst>
            <c:ext xmlns:c16="http://schemas.microsoft.com/office/drawing/2014/chart" uri="{C3380CC4-5D6E-409C-BE32-E72D297353CC}">
              <c16:uniqueId val="{00000000-5F8D-49BA-B141-B7EFDC49AAC5}"/>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 Urubamba -35'!$C$310</c:f>
              <c:strCache>
                <c:ptCount val="1"/>
                <c:pt idx="0">
                  <c:v>Amabilidad y respeto</c:v>
                </c:pt>
              </c:strCache>
            </c:strRef>
          </c:tx>
          <c:spPr>
            <a:solidFill>
              <a:schemeClr val="accent6"/>
            </a:solidFill>
            <a:ln>
              <a:noFill/>
            </a:ln>
            <a:effectLst/>
          </c:spPr>
          <c:invertIfNegative val="0"/>
          <c:cat>
            <c:strRef>
              <c:f>' Urubamba -35'!$B$311:$B$314</c:f>
              <c:strCache>
                <c:ptCount val="4"/>
                <c:pt idx="0">
                  <c:v>Muy bueno </c:v>
                </c:pt>
                <c:pt idx="1">
                  <c:v>Bueno</c:v>
                </c:pt>
                <c:pt idx="2">
                  <c:v>Regular</c:v>
                </c:pt>
                <c:pt idx="3">
                  <c:v>Malo</c:v>
                </c:pt>
              </c:strCache>
            </c:strRef>
          </c:cat>
          <c:val>
            <c:numRef>
              <c:f>' Urubamba -35'!$C$311:$C$314</c:f>
              <c:numCache>
                <c:formatCode>0%</c:formatCode>
                <c:ptCount val="4"/>
                <c:pt idx="0">
                  <c:v>0</c:v>
                </c:pt>
                <c:pt idx="1">
                  <c:v>0.83330000000000004</c:v>
                </c:pt>
                <c:pt idx="2">
                  <c:v>0.16669999999999999</c:v>
                </c:pt>
                <c:pt idx="3">
                  <c:v>0</c:v>
                </c:pt>
              </c:numCache>
            </c:numRef>
          </c:val>
          <c:extLst>
            <c:ext xmlns:c16="http://schemas.microsoft.com/office/drawing/2014/chart" uri="{C3380CC4-5D6E-409C-BE32-E72D297353CC}">
              <c16:uniqueId val="{00000000-27D4-43E7-B905-254974C99E06}"/>
            </c:ext>
          </c:extLst>
        </c:ser>
        <c:ser>
          <c:idx val="1"/>
          <c:order val="1"/>
          <c:tx>
            <c:strRef>
              <c:f>' Urubamba -35'!$D$310</c:f>
              <c:strCache>
                <c:ptCount val="1"/>
                <c:pt idx="0">
                  <c:v>Confianza y seguridad</c:v>
                </c:pt>
              </c:strCache>
            </c:strRef>
          </c:tx>
          <c:spPr>
            <a:solidFill>
              <a:schemeClr val="accent5"/>
            </a:solidFill>
            <a:ln>
              <a:noFill/>
            </a:ln>
            <a:effectLst/>
          </c:spPr>
          <c:invertIfNegative val="0"/>
          <c:cat>
            <c:strRef>
              <c:f>' Urubamba -35'!$B$311:$B$314</c:f>
              <c:strCache>
                <c:ptCount val="4"/>
                <c:pt idx="0">
                  <c:v>Muy bueno </c:v>
                </c:pt>
                <c:pt idx="1">
                  <c:v>Bueno</c:v>
                </c:pt>
                <c:pt idx="2">
                  <c:v>Regular</c:v>
                </c:pt>
                <c:pt idx="3">
                  <c:v>Malo</c:v>
                </c:pt>
              </c:strCache>
            </c:strRef>
          </c:cat>
          <c:val>
            <c:numRef>
              <c:f>' Urubamba -35'!$D$311:$D$314</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27D4-43E7-B905-254974C99E06}"/>
            </c:ext>
          </c:extLst>
        </c:ser>
        <c:ser>
          <c:idx val="2"/>
          <c:order val="2"/>
          <c:tx>
            <c:strRef>
              <c:f>' Urubamba -35'!$E$310</c:f>
              <c:strCache>
                <c:ptCount val="1"/>
                <c:pt idx="0">
                  <c:v>Claridad de la información </c:v>
                </c:pt>
              </c:strCache>
            </c:strRef>
          </c:tx>
          <c:spPr>
            <a:solidFill>
              <a:schemeClr val="accent4"/>
            </a:solidFill>
            <a:ln>
              <a:noFill/>
            </a:ln>
            <a:effectLst/>
          </c:spPr>
          <c:invertIfNegative val="0"/>
          <c:cat>
            <c:strRef>
              <c:f>' Urubamba -35'!$B$311:$B$314</c:f>
              <c:strCache>
                <c:ptCount val="4"/>
                <c:pt idx="0">
                  <c:v>Muy bueno </c:v>
                </c:pt>
                <c:pt idx="1">
                  <c:v>Bueno</c:v>
                </c:pt>
                <c:pt idx="2">
                  <c:v>Regular</c:v>
                </c:pt>
                <c:pt idx="3">
                  <c:v>Malo</c:v>
                </c:pt>
              </c:strCache>
            </c:strRef>
          </c:cat>
          <c:val>
            <c:numRef>
              <c:f>' Urubamba -35'!$E$311:$E$314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27D4-43E7-B905-254974C99E06}"/>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2535803149096922"/>
          <c:y val="5.4163349342524564E-2"/>
          <c:w val="0.25518480533503934"/>
          <c:h val="0.786598341371019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15D3-4160-936C-FF82C720A0E2}"/>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15D3-4160-936C-FF82C720A0E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-35'!$C$133:$C$134</c:f>
              <c:strCache>
                <c:ptCount val="2"/>
                <c:pt idx="0">
                  <c:v>Adecuado</c:v>
                </c:pt>
                <c:pt idx="1">
                  <c:v>Regular</c:v>
                </c:pt>
              </c:strCache>
            </c:strRef>
          </c:cat>
          <c:val>
            <c:numRef>
              <c:f>' Urubamba -35'!$F$133:$F$134</c:f>
              <c:numCache>
                <c:formatCode>0%</c:formatCode>
                <c:ptCount val="2"/>
                <c:pt idx="0">
                  <c:v>0.8</c:v>
                </c:pt>
                <c:pt idx="1">
                  <c:v>0.2</c:v>
                </c:pt>
              </c:numCache>
            </c:numRef>
          </c:val>
          <c:extLst>
            <c:ext xmlns:c16="http://schemas.microsoft.com/office/drawing/2014/chart" uri="{C3380CC4-5D6E-409C-BE32-E72D297353CC}">
              <c16:uniqueId val="{00000004-15D3-4160-936C-FF82C720A0E2}"/>
            </c:ext>
          </c:extLst>
        </c:ser>
        <c:dLbls>
          <c:showLegendKey val="0"/>
          <c:showVal val="0"/>
          <c:showCatName val="0"/>
          <c:showSerName val="0"/>
          <c:showPercent val="0"/>
          <c:showBubbleSize val="0"/>
        </c:dLbls>
        <c:gapWidth val="50"/>
        <c:axId val="754482816"/>
        <c:axId val="754481504"/>
      </c:barChart>
      <c:catAx>
        <c:axId val="7544828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4481504"/>
        <c:crosses val="autoZero"/>
        <c:auto val="1"/>
        <c:lblAlgn val="ctr"/>
        <c:lblOffset val="100"/>
        <c:noMultiLvlLbl val="0"/>
      </c:catAx>
      <c:valAx>
        <c:axId val="7544815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44828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71012079634913"/>
          <c:y val="6.0595781891620737E-2"/>
          <c:w val="0.77181653923656224"/>
          <c:h val="0.8031279048130054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633-4B7C-A595-6F1B2DD2CEF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633-4B7C-A595-6F1B2DD2CEF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633-4B7C-A595-6F1B2DD2CEF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-35'!$B$142:$B$144</c:f>
              <c:strCache>
                <c:ptCount val="3"/>
                <c:pt idx="0">
                  <c:v>3 min - 7 min </c:v>
                </c:pt>
                <c:pt idx="1">
                  <c:v>10 min - 15 min</c:v>
                </c:pt>
                <c:pt idx="2">
                  <c:v>20 min - 30 min</c:v>
                </c:pt>
              </c:strCache>
            </c:strRef>
          </c:cat>
          <c:val>
            <c:numRef>
              <c:f>' Urubamba -35'!$E$142:$E$144</c:f>
              <c:numCache>
                <c:formatCode>0%</c:formatCode>
                <c:ptCount val="3"/>
                <c:pt idx="0">
                  <c:v>0.6</c:v>
                </c:pt>
                <c:pt idx="1">
                  <c:v>0.32</c:v>
                </c:pt>
                <c:pt idx="2">
                  <c:v>0.08</c:v>
                </c:pt>
              </c:numCache>
            </c:numRef>
          </c:val>
          <c:extLst>
            <c:ext xmlns:c16="http://schemas.microsoft.com/office/drawing/2014/chart" uri="{C3380CC4-5D6E-409C-BE32-E72D297353CC}">
              <c16:uniqueId val="{00000006-2633-4B7C-A595-6F1B2DD2CEF3}"/>
            </c:ext>
          </c:extLst>
        </c:ser>
        <c:dLbls>
          <c:showLegendKey val="0"/>
          <c:showVal val="0"/>
          <c:showCatName val="0"/>
          <c:showSerName val="0"/>
          <c:showPercent val="0"/>
          <c:showBubbleSize val="0"/>
        </c:dLbls>
        <c:gapWidth val="50"/>
        <c:axId val="844884128"/>
        <c:axId val="844880848"/>
      </c:barChart>
      <c:catAx>
        <c:axId val="844884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44880848"/>
        <c:crosses val="autoZero"/>
        <c:auto val="1"/>
        <c:lblAlgn val="ctr"/>
        <c:lblOffset val="100"/>
        <c:noMultiLvlLbl val="0"/>
      </c:catAx>
      <c:valAx>
        <c:axId val="8448808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44884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19867158556037E-2"/>
          <c:y val="5.7349418077310921E-2"/>
          <c:w val="0.68020845406371044"/>
          <c:h val="0.81422946389046369"/>
        </c:manualLayout>
      </c:layout>
      <c:barChart>
        <c:barDir val="col"/>
        <c:grouping val="clustered"/>
        <c:varyColors val="0"/>
        <c:ser>
          <c:idx val="0"/>
          <c:order val="0"/>
          <c:tx>
            <c:strRef>
              <c:f>' Urubamba -35'!$S$152</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-35'!$S$153:$S$156</c:f>
              <c:numCache>
                <c:formatCode>0%</c:formatCode>
                <c:ptCount val="4"/>
                <c:pt idx="0">
                  <c:v>0.6</c:v>
                </c:pt>
                <c:pt idx="1">
                  <c:v>0.4</c:v>
                </c:pt>
                <c:pt idx="2">
                  <c:v>0</c:v>
                </c:pt>
                <c:pt idx="3">
                  <c:v>0</c:v>
                </c:pt>
              </c:numCache>
            </c:numRef>
          </c:val>
          <c:extLst>
            <c:ext xmlns:c16="http://schemas.microsoft.com/office/drawing/2014/chart" uri="{C3380CC4-5D6E-409C-BE32-E72D297353CC}">
              <c16:uniqueId val="{00000000-8F46-418A-98EF-2C1B048D09DD}"/>
            </c:ext>
          </c:extLst>
        </c:ser>
        <c:ser>
          <c:idx val="1"/>
          <c:order val="1"/>
          <c:tx>
            <c:strRef>
              <c:f>' Urubamba -35'!$T$152</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-35'!$T$153:$T$156</c:f>
              <c:numCache>
                <c:formatCode>0%</c:formatCode>
                <c:ptCount val="4"/>
                <c:pt idx="0">
                  <c:v>0.48</c:v>
                </c:pt>
                <c:pt idx="1">
                  <c:v>0.48</c:v>
                </c:pt>
                <c:pt idx="2">
                  <c:v>0.04</c:v>
                </c:pt>
                <c:pt idx="3">
                  <c:v>0</c:v>
                </c:pt>
              </c:numCache>
            </c:numRef>
          </c:val>
          <c:extLst>
            <c:ext xmlns:c16="http://schemas.microsoft.com/office/drawing/2014/chart" uri="{C3380CC4-5D6E-409C-BE32-E72D297353CC}">
              <c16:uniqueId val="{00000001-8F46-418A-98EF-2C1B048D09DD}"/>
            </c:ext>
          </c:extLst>
        </c:ser>
        <c:ser>
          <c:idx val="2"/>
          <c:order val="2"/>
          <c:tx>
            <c:strRef>
              <c:f>' Urubamba -35'!$U$152</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-35'!$U$153:$U$156</c:f>
              <c:numCache>
                <c:formatCode>0%</c:formatCode>
                <c:ptCount val="4"/>
                <c:pt idx="0">
                  <c:v>0.4</c:v>
                </c:pt>
                <c:pt idx="1">
                  <c:v>0.56000000000000005</c:v>
                </c:pt>
                <c:pt idx="2">
                  <c:v>0.04</c:v>
                </c:pt>
                <c:pt idx="3">
                  <c:v>0</c:v>
                </c:pt>
              </c:numCache>
            </c:numRef>
          </c:val>
          <c:extLst>
            <c:ext xmlns:c16="http://schemas.microsoft.com/office/drawing/2014/chart" uri="{C3380CC4-5D6E-409C-BE32-E72D297353CC}">
              <c16:uniqueId val="{00000002-8F46-418A-98EF-2C1B048D09DD}"/>
            </c:ext>
          </c:extLst>
        </c:ser>
        <c:dLbls>
          <c:dLblPos val="outEnd"/>
          <c:showLegendKey val="0"/>
          <c:showVal val="1"/>
          <c:showCatName val="0"/>
          <c:showSerName val="0"/>
          <c:showPercent val="0"/>
          <c:showBubbleSize val="0"/>
        </c:dLbls>
        <c:gapWidth val="150"/>
        <c:axId val="802343536"/>
        <c:axId val="802338944"/>
      </c:barChart>
      <c:catAx>
        <c:axId val="80234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38944"/>
        <c:crosses val="autoZero"/>
        <c:auto val="1"/>
        <c:lblAlgn val="ctr"/>
        <c:lblOffset val="100"/>
        <c:noMultiLvlLbl val="0"/>
      </c:catAx>
      <c:valAx>
        <c:axId val="802338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43536"/>
        <c:crosses val="autoZero"/>
        <c:crossBetween val="between"/>
      </c:valAx>
      <c:spPr>
        <a:noFill/>
        <a:ln>
          <a:noFill/>
        </a:ln>
        <a:effectLst/>
      </c:spPr>
    </c:plotArea>
    <c:legend>
      <c:legendPos val="r"/>
      <c:layout>
        <c:manualLayout>
          <c:xMode val="edge"/>
          <c:yMode val="edge"/>
          <c:x val="0.74612871979242434"/>
          <c:y val="0.18354037406717214"/>
          <c:w val="0.23932157913519403"/>
          <c:h val="0.4564188486297951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7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56FD-41FE-9B0D-4478351EB53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56FD-41FE-9B0D-4478351EB53E}"/>
              </c:ext>
            </c:extLst>
          </c:dPt>
          <c:dLbls>
            <c:dLbl>
              <c:idx val="0"/>
              <c:layout>
                <c:manualLayout>
                  <c:x val="-4.1079234108996721E-2"/>
                  <c:y val="3.88945620078740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6FD-41FE-9B0D-4478351EB53E}"/>
                </c:ext>
              </c:extLst>
            </c:dLbl>
            <c:dLbl>
              <c:idx val="1"/>
              <c:layout>
                <c:manualLayout>
                  <c:x val="-1.6314940285753081E-2"/>
                  <c:y val="-3.125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1900"/>
                        <a:gd name="adj2" fmla="val -44880"/>
                      </a:avLst>
                    </a:prstGeom>
                    <a:noFill/>
                    <a:ln>
                      <a:noFill/>
                    </a:ln>
                  </c15:spPr>
                </c:ext>
                <c:ext xmlns:c16="http://schemas.microsoft.com/office/drawing/2014/chart" uri="{C3380CC4-5D6E-409C-BE32-E72D297353CC}">
                  <c16:uniqueId val="{00000003-56FD-41FE-9B0D-4478351EB53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'Total_EE.SS.'!$C$8:$C$9</c:f>
              <c:strCache>
                <c:ptCount val="2"/>
                <c:pt idx="0">
                  <c:v>Mujeres</c:v>
                </c:pt>
                <c:pt idx="1">
                  <c:v>Hombres</c:v>
                </c:pt>
              </c:strCache>
            </c:strRef>
          </c:cat>
          <c:val>
            <c:numRef>
              <c:f>'Total_EE.SS.'!$I$8:$I$9</c:f>
              <c:numCache>
                <c:formatCode>0%</c:formatCode>
                <c:ptCount val="2"/>
                <c:pt idx="0">
                  <c:v>0.79618</c:v>
                </c:pt>
                <c:pt idx="1">
                  <c:v>0.20381999999999997</c:v>
                </c:pt>
              </c:numCache>
            </c:numRef>
          </c:val>
          <c:extLst>
            <c:ext xmlns:c16="http://schemas.microsoft.com/office/drawing/2014/chart" uri="{C3380CC4-5D6E-409C-BE32-E72D297353CC}">
              <c16:uniqueId val="{00000004-56FD-41FE-9B0D-4478351EB53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1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7B01-4A1C-8611-809E997C9043}"/>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7B01-4A1C-8611-809E997C9043}"/>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'Total_EE.SS.'!$C$10:$C$11</c:f>
              <c:strCache>
                <c:ptCount val="2"/>
                <c:pt idx="0">
                  <c:v>Niñas</c:v>
                </c:pt>
                <c:pt idx="1">
                  <c:v>Niños</c:v>
                </c:pt>
              </c:strCache>
            </c:strRef>
          </c:cat>
          <c:val>
            <c:numRef>
              <c:f>'Total_EE.SS.'!$I$10:$I$11</c:f>
              <c:numCache>
                <c:formatCode>0%</c:formatCode>
                <c:ptCount val="2"/>
                <c:pt idx="0">
                  <c:v>0.43087999999999999</c:v>
                </c:pt>
                <c:pt idx="1">
                  <c:v>0.56912000000000007</c:v>
                </c:pt>
              </c:numCache>
            </c:numRef>
          </c:val>
          <c:extLst>
            <c:ext xmlns:c16="http://schemas.microsoft.com/office/drawing/2014/chart" uri="{C3380CC4-5D6E-409C-BE32-E72D297353CC}">
              <c16:uniqueId val="{00000004-7B01-4A1C-8611-809E997C9043}"/>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1665-4012-BFDF-DCC851AD6873}"/>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'Total_EE.SS.'!$M$3:$M$6</c:f>
              <c:strCache>
                <c:ptCount val="4"/>
                <c:pt idx="0">
                  <c:v>15 a 30 </c:v>
                </c:pt>
                <c:pt idx="1">
                  <c:v>31 a 40</c:v>
                </c:pt>
                <c:pt idx="2">
                  <c:v>41 a 50 </c:v>
                </c:pt>
                <c:pt idx="3">
                  <c:v>51 a mas </c:v>
                </c:pt>
              </c:strCache>
            </c:strRef>
          </c:cat>
          <c:val>
            <c:numRef>
              <c:f>'Total_EE.SS.'!$S$3:$S$6</c:f>
              <c:numCache>
                <c:formatCode>0%</c:formatCode>
                <c:ptCount val="4"/>
                <c:pt idx="0">
                  <c:v>0.51929999999999998</c:v>
                </c:pt>
                <c:pt idx="1">
                  <c:v>0.40481999999999996</c:v>
                </c:pt>
                <c:pt idx="2">
                  <c:v>1.3800000000000002E-2</c:v>
                </c:pt>
                <c:pt idx="3">
                  <c:v>0</c:v>
                </c:pt>
              </c:numCache>
            </c:numRef>
          </c:val>
          <c:smooth val="0"/>
          <c:extLst>
            <c:ext xmlns:c16="http://schemas.microsoft.com/office/drawing/2014/chart" uri="{C3380CC4-5D6E-409C-BE32-E72D297353CC}">
              <c16:uniqueId val="{00000000-1665-4012-BFDF-DCC851AD6873}"/>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9DCE-4CF3-B264-F9E347E69760}"/>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'Total_EE.SS.'!$M$9:$M$12</c:f>
              <c:strCache>
                <c:ptCount val="4"/>
                <c:pt idx="0">
                  <c:v>15 a 30 </c:v>
                </c:pt>
                <c:pt idx="1">
                  <c:v>31 a 40</c:v>
                </c:pt>
                <c:pt idx="2">
                  <c:v>41 a 50 </c:v>
                </c:pt>
                <c:pt idx="3">
                  <c:v>51 a más </c:v>
                </c:pt>
              </c:strCache>
            </c:strRef>
          </c:cat>
          <c:val>
            <c:numRef>
              <c:f>'Total_EE.SS.'!$S$9:$S$12</c:f>
              <c:numCache>
                <c:formatCode>0%</c:formatCode>
                <c:ptCount val="4"/>
                <c:pt idx="0">
                  <c:v>0.38872000000000001</c:v>
                </c:pt>
                <c:pt idx="1">
                  <c:v>0.28826000000000002</c:v>
                </c:pt>
                <c:pt idx="2">
                  <c:v>0.20446</c:v>
                </c:pt>
                <c:pt idx="3">
                  <c:v>0.11854000000000001</c:v>
                </c:pt>
              </c:numCache>
            </c:numRef>
          </c:val>
          <c:smooth val="0"/>
          <c:extLst>
            <c:ext xmlns:c16="http://schemas.microsoft.com/office/drawing/2014/chart" uri="{C3380CC4-5D6E-409C-BE32-E72D297353CC}">
              <c16:uniqueId val="{00000000-9DCE-4CF3-B264-F9E347E69760}"/>
            </c:ext>
          </c:extLst>
        </c:ser>
        <c:dLbls>
          <c:dLblPos val="ctr"/>
          <c:showLegendKey val="0"/>
          <c:showVal val="1"/>
          <c:showCatName val="0"/>
          <c:showSerName val="0"/>
          <c:showPercent val="0"/>
          <c:showBubbleSize val="0"/>
        </c:dLbls>
        <c:dropLines>
          <c:spPr>
            <a:ln w="9525" cap="flat" cmpd="sng" algn="ctr">
              <a:solidFill>
                <a:schemeClr val="tx1">
                  <a:lumMod val="65000"/>
                  <a:lumOff val="3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278C-4DD5-B2EC-D4875CF4A34B}"/>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'Total_EE.SS.'!$M$13:$M$14</c:f>
              <c:strCache>
                <c:ptCount val="2"/>
                <c:pt idx="0">
                  <c:v>&lt; 1</c:v>
                </c:pt>
                <c:pt idx="1">
                  <c:v>≥ 1</c:v>
                </c:pt>
              </c:strCache>
            </c:strRef>
          </c:cat>
          <c:val>
            <c:numRef>
              <c:f>'Total_EE.SS.'!$S$13:$S$14</c:f>
              <c:numCache>
                <c:formatCode>0%</c:formatCode>
                <c:ptCount val="2"/>
                <c:pt idx="0">
                  <c:v>0.83209999999999995</c:v>
                </c:pt>
                <c:pt idx="1">
                  <c:v>0.16789999999999999</c:v>
                </c:pt>
              </c:numCache>
            </c:numRef>
          </c:val>
          <c:smooth val="0"/>
          <c:extLst>
            <c:ext xmlns:c16="http://schemas.microsoft.com/office/drawing/2014/chart" uri="{C3380CC4-5D6E-409C-BE32-E72D297353CC}">
              <c16:uniqueId val="{00000000-278C-4DD5-B2EC-D4875CF4A34B}"/>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26839496768125"/>
          <c:y val="0.16537655929207984"/>
          <c:w val="0.88014063102977536"/>
          <c:h val="0.6740090551297034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CD9F-4332-87CA-AA4B2ECD2DF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CD9F-4332-87CA-AA4B2ECD2DF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CD9F-4332-87CA-AA4B2ECD2DF1}"/>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cuartones-50'!$C$115:$C$117</c:f>
              <c:strCache>
                <c:ptCount val="3"/>
                <c:pt idx="0">
                  <c:v>Permanente</c:v>
                </c:pt>
                <c:pt idx="1">
                  <c:v>Eventual</c:v>
                </c:pt>
                <c:pt idx="2">
                  <c:v>No se realiza</c:v>
                </c:pt>
              </c:strCache>
            </c:strRef>
          </c:cat>
          <c:val>
            <c:numRef>
              <c:f>'7 cuartones-50'!$K$115:$K$117</c:f>
              <c:numCache>
                <c:formatCode>0%</c:formatCode>
                <c:ptCount val="3"/>
                <c:pt idx="0">
                  <c:v>0.44800000000000001</c:v>
                </c:pt>
                <c:pt idx="1">
                  <c:v>0.20699999999999999</c:v>
                </c:pt>
                <c:pt idx="2">
                  <c:v>0.34499999999999997</c:v>
                </c:pt>
              </c:numCache>
            </c:numRef>
          </c:val>
          <c:extLst>
            <c:ext xmlns:c16="http://schemas.microsoft.com/office/drawing/2014/chart" uri="{C3380CC4-5D6E-409C-BE32-E72D297353CC}">
              <c16:uniqueId val="{00000000-CD9F-4332-87CA-AA4B2ECD2DF1}"/>
            </c:ext>
          </c:extLst>
        </c:ser>
        <c:dLbls>
          <c:showLegendKey val="0"/>
          <c:showVal val="1"/>
          <c:showCatName val="0"/>
          <c:showSerName val="0"/>
          <c:showPercent val="0"/>
          <c:showBubbleSize val="0"/>
        </c:dLbls>
        <c:gapWidth val="50"/>
        <c:axId val="703165232"/>
        <c:axId val="703165560"/>
      </c:barChart>
      <c:valAx>
        <c:axId val="7031655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3165232"/>
        <c:crosses val="autoZero"/>
        <c:crossBetween val="between"/>
      </c:valAx>
      <c:catAx>
        <c:axId val="70316523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3165560"/>
        <c:crosses val="autoZero"/>
        <c:auto val="1"/>
        <c:lblAlgn val="ctr"/>
        <c:lblOffset val="100"/>
        <c:noMultiLvlLbl val="0"/>
      </c:catAx>
      <c:spPr>
        <a:noFill/>
        <a:ln>
          <a:noFill/>
        </a:ln>
        <a:effectLst/>
      </c:spPr>
    </c:plotArea>
    <c:plotVisOnly val="1"/>
    <c:dispBlanksAs val="gap"/>
    <c:showDLblsOverMax val="0"/>
  </c:chart>
  <c:spPr>
    <a:noFill/>
    <a:ln w="9525" cap="flat" cmpd="sng" algn="ctr">
      <a:noFill/>
      <a:round/>
    </a:ln>
    <a:effectLst/>
  </c:spPr>
  <c:txPr>
    <a:bodyPr/>
    <a:lstStyle/>
    <a:p>
      <a:pPr>
        <a:defRPr>
          <a:solidFill>
            <a:srgbClr val="26323E"/>
          </a:solidFill>
        </a:defRPr>
      </a:pPr>
      <a:endParaRPr lang="es-PE"/>
    </a:p>
  </c:txPr>
  <c:externalData r:id="rId3">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199987331689416E-2"/>
          <c:y val="8.0261284587062387E-2"/>
          <c:w val="0.91824989332397056"/>
          <c:h val="0.88092083610321958"/>
        </c:manualLayout>
      </c:layout>
      <c:pie3DChart>
        <c:varyColors val="1"/>
        <c:ser>
          <c:idx val="0"/>
          <c:order val="0"/>
          <c:tx>
            <c:strRef>
              <c:f>'Total_EE.SS.'!$F$26</c:f>
              <c:strCache>
                <c:ptCount val="1"/>
              </c:strCache>
            </c:strRef>
          </c:tx>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DE9D-48C0-916B-8BB7CCDE116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DE9D-48C0-916B-8BB7CCDE116E}"/>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DE9D-48C0-916B-8BB7CCDE116E}"/>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DE9D-48C0-916B-8BB7CCDE116E}"/>
              </c:ext>
            </c:extLst>
          </c:dPt>
          <c:dPt>
            <c:idx val="4"/>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DE9D-48C0-916B-8BB7CCDE116E}"/>
              </c:ext>
            </c:extLst>
          </c:dPt>
          <c:dLbls>
            <c:dLbl>
              <c:idx val="0"/>
              <c:layout>
                <c:manualLayout>
                  <c:x val="-0.10812334984186762"/>
                  <c:y val="-7.8271132435372398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6813"/>
                        <a:gd name="adj2" fmla="val 76874"/>
                      </a:avLst>
                    </a:prstGeom>
                    <a:noFill/>
                    <a:ln>
                      <a:noFill/>
                    </a:ln>
                  </c15:spPr>
                </c:ext>
                <c:ext xmlns:c16="http://schemas.microsoft.com/office/drawing/2014/chart" uri="{C3380CC4-5D6E-409C-BE32-E72D297353CC}">
                  <c16:uniqueId val="{00000001-DE9D-48C0-916B-8BB7CCDE116E}"/>
                </c:ext>
              </c:extLst>
            </c:dLbl>
            <c:dLbl>
              <c:idx val="1"/>
              <c:dLblPos val="outEnd"/>
              <c:showLegendKey val="0"/>
              <c:showVal val="0"/>
              <c:showCatName val="1"/>
              <c:showSerName val="0"/>
              <c:showPercent val="1"/>
              <c:showBubbleSize val="0"/>
              <c:extLst>
                <c:ext xmlns:c15="http://schemas.microsoft.com/office/drawing/2012/chart" uri="{CE6537A1-D6FC-4f65-9D91-7224C49458BB}">
                  <c15:layout>
                    <c:manualLayout>
                      <c:w val="0.23953289350684379"/>
                      <c:h val="0.18670230768441848"/>
                    </c:manualLayout>
                  </c15:layout>
                </c:ext>
                <c:ext xmlns:c16="http://schemas.microsoft.com/office/drawing/2014/chart" uri="{C3380CC4-5D6E-409C-BE32-E72D297353CC}">
                  <c16:uniqueId val="{00000003-DE9D-48C0-916B-8BB7CCDE116E}"/>
                </c:ext>
              </c:extLst>
            </c:dLbl>
            <c:dLbl>
              <c:idx val="2"/>
              <c:layout>
                <c:manualLayout>
                  <c:x val="2.8112070958885554E-2"/>
                  <c:y val="9.7838915544215491E-2"/>
                </c:manualLayout>
              </c:layout>
              <c:spPr>
                <a:xfrm>
                  <a:off x="82550" y="691744"/>
                  <a:ext cx="711074" cy="400494"/>
                </a:xfrm>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1602"/>
                        <a:gd name="adj2" fmla="val -19989"/>
                      </a:avLst>
                    </a:prstGeom>
                    <a:noFill/>
                    <a:ln>
                      <a:noFill/>
                    </a:ln>
                  </c15:spPr>
                  <c15:layout>
                    <c:manualLayout>
                      <c:w val="0.24215339485183016"/>
                      <c:h val="0.18670230768441848"/>
                    </c:manualLayout>
                  </c15:layout>
                </c:ext>
                <c:ext xmlns:c16="http://schemas.microsoft.com/office/drawing/2014/chart" uri="{C3380CC4-5D6E-409C-BE32-E72D297353CC}">
                  <c16:uniqueId val="{00000005-DE9D-48C0-916B-8BB7CCDE116E}"/>
                </c:ext>
              </c:extLst>
            </c:dLbl>
            <c:dLbl>
              <c:idx val="3"/>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2820"/>
                        <a:gd name="adj2" fmla="val 21086"/>
                      </a:avLst>
                    </a:prstGeom>
                    <a:noFill/>
                    <a:ln>
                      <a:noFill/>
                    </a:ln>
                  </c15:spPr>
                  <c15:layout>
                    <c:manualLayout>
                      <c:w val="0.10481222124182818"/>
                      <c:h val="0.13044649791570906"/>
                    </c:manualLayout>
                  </c15:layout>
                </c:ext>
                <c:ext xmlns:c16="http://schemas.microsoft.com/office/drawing/2014/chart" uri="{C3380CC4-5D6E-409C-BE32-E72D297353CC}">
                  <c16:uniqueId val="{00000007-DE9D-48C0-916B-8BB7CCDE116E}"/>
                </c:ext>
              </c:extLst>
            </c:dLbl>
            <c:dLbl>
              <c:idx val="4"/>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8937"/>
                        <a:gd name="adj2" fmla="val 94867"/>
                      </a:avLst>
                    </a:prstGeom>
                    <a:noFill/>
                    <a:ln>
                      <a:noFill/>
                    </a:ln>
                  </c15:spPr>
                </c:ext>
                <c:ext xmlns:c16="http://schemas.microsoft.com/office/drawing/2014/chart" uri="{C3380CC4-5D6E-409C-BE32-E72D297353CC}">
                  <c16:uniqueId val="{00000009-DE9D-48C0-916B-8BB7CCDE116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'Total_EE.SS.'!$G$24:$K$24</c:f>
              <c:strCache>
                <c:ptCount val="5"/>
                <c:pt idx="0">
                  <c:v>Siete Cuartones </c:v>
                </c:pt>
                <c:pt idx="1">
                  <c:v>Belempampa</c:v>
                </c:pt>
                <c:pt idx="2">
                  <c:v>Machupicchu</c:v>
                </c:pt>
                <c:pt idx="3">
                  <c:v>Pisac</c:v>
                </c:pt>
                <c:pt idx="4">
                  <c:v>Urubamba</c:v>
                </c:pt>
              </c:strCache>
            </c:strRef>
          </c:cat>
          <c:val>
            <c:numRef>
              <c:f>'Total_EE.SS.'!$G$26:$K$26</c:f>
              <c:numCache>
                <c:formatCode>0%</c:formatCode>
                <c:ptCount val="5"/>
                <c:pt idx="0">
                  <c:v>0.375</c:v>
                </c:pt>
                <c:pt idx="1">
                  <c:v>0.41670000000000001</c:v>
                </c:pt>
                <c:pt idx="2">
                  <c:v>0</c:v>
                </c:pt>
                <c:pt idx="3">
                  <c:v>0.125</c:v>
                </c:pt>
                <c:pt idx="4">
                  <c:v>8.3299999999999999E-2</c:v>
                </c:pt>
              </c:numCache>
            </c:numRef>
          </c:val>
          <c:extLst>
            <c:ext xmlns:c16="http://schemas.microsoft.com/office/drawing/2014/chart" uri="{C3380CC4-5D6E-409C-BE32-E72D297353CC}">
              <c16:uniqueId val="{0000000A-DE9D-48C0-916B-8BB7CCDE116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7A05-4211-B3D5-4013273EC238}"/>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'Total_EE.SS.'!$M$15:$M$18</c:f>
              <c:strCache>
                <c:ptCount val="4"/>
                <c:pt idx="0">
                  <c:v>15 a 30 </c:v>
                </c:pt>
                <c:pt idx="1">
                  <c:v>31 a 40</c:v>
                </c:pt>
                <c:pt idx="2">
                  <c:v>41 a 50 </c:v>
                </c:pt>
                <c:pt idx="3">
                  <c:v>51 a mas </c:v>
                </c:pt>
              </c:strCache>
            </c:strRef>
          </c:cat>
          <c:val>
            <c:numRef>
              <c:f>'Total_EE.SS.'!$S$15:$S$18</c:f>
              <c:numCache>
                <c:formatCode>0%</c:formatCode>
                <c:ptCount val="4"/>
                <c:pt idx="0">
                  <c:v>0.60277999999999998</c:v>
                </c:pt>
                <c:pt idx="1">
                  <c:v>0.18054000000000001</c:v>
                </c:pt>
                <c:pt idx="2">
                  <c:v>1.6660000000000001E-2</c:v>
                </c:pt>
                <c:pt idx="3">
                  <c:v>0</c:v>
                </c:pt>
              </c:numCache>
            </c:numRef>
          </c:val>
          <c:smooth val="0"/>
          <c:extLst>
            <c:ext xmlns:c16="http://schemas.microsoft.com/office/drawing/2014/chart" uri="{C3380CC4-5D6E-409C-BE32-E72D297353CC}">
              <c16:uniqueId val="{00000000-7A05-4211-B3D5-4013273EC238}"/>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1092-4E4E-B3C4-E07401B8125F}"/>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1092-4E4E-B3C4-E07401B8125F}"/>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1092-4E4E-B3C4-E07401B8125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'Total_EE.SS.'!$B$39:$C$41</c:f>
              <c:multiLvlStrCache>
                <c:ptCount val="3"/>
                <c:lvl>
                  <c:pt idx="0">
                    <c:v>Adecuado</c:v>
                  </c:pt>
                  <c:pt idx="1">
                    <c:v>Regular</c:v>
                  </c:pt>
                  <c:pt idx="2">
                    <c:v>Insuficiente</c:v>
                  </c:pt>
                </c:lvl>
                <c:lvl>
                  <c:pt idx="0">
                    <c:v>Gestante</c:v>
                  </c:pt>
                </c:lvl>
              </c:multiLvlStrCache>
            </c:multiLvlStrRef>
          </c:cat>
          <c:val>
            <c:numRef>
              <c:f>'Total_EE.SS.'!$I$39:$I$41</c:f>
              <c:numCache>
                <c:formatCode>0.0%</c:formatCode>
                <c:ptCount val="3"/>
                <c:pt idx="0">
                  <c:v>0.74039999999999995</c:v>
                </c:pt>
                <c:pt idx="1">
                  <c:v>0.24279999999999999</c:v>
                </c:pt>
                <c:pt idx="2">
                  <c:v>1.6800000000000002E-2</c:v>
                </c:pt>
              </c:numCache>
            </c:numRef>
          </c:val>
          <c:extLst>
            <c:ext xmlns:c16="http://schemas.microsoft.com/office/drawing/2014/chart" uri="{C3380CC4-5D6E-409C-BE32-E72D297353CC}">
              <c16:uniqueId val="{00000006-1092-4E4E-B3C4-E07401B8125F}"/>
            </c:ext>
          </c:extLst>
        </c:ser>
        <c:dLbls>
          <c:showLegendKey val="0"/>
          <c:showVal val="0"/>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'Total_EE.SS.'!$B$42:$C$44</c:f>
              <c:multiLvlStrCache>
                <c:ptCount val="3"/>
                <c:lvl>
                  <c:pt idx="0">
                    <c:v>Adecuado</c:v>
                  </c:pt>
                  <c:pt idx="1">
                    <c:v>Regular</c:v>
                  </c:pt>
                  <c:pt idx="2">
                    <c:v>Insuficiente</c:v>
                  </c:pt>
                </c:lvl>
                <c:lvl>
                  <c:pt idx="0">
                    <c:v>Puépera</c:v>
                  </c:pt>
                </c:lvl>
              </c:multiLvlStrCache>
            </c:multiLvlStrRef>
          </c:cat>
          <c:val>
            <c:numRef>
              <c:f>'Total_EE.SS.'!$I$42:$I$44</c:f>
              <c:numCache>
                <c:formatCode>0.0%</c:formatCode>
                <c:ptCount val="3"/>
                <c:pt idx="0">
                  <c:v>0.485425</c:v>
                </c:pt>
                <c:pt idx="1">
                  <c:v>0.46457500000000002</c:v>
                </c:pt>
                <c:pt idx="2">
                  <c:v>0.05</c:v>
                </c:pt>
              </c:numCache>
            </c:numRef>
          </c:val>
          <c:extLst>
            <c:ext xmlns:c16="http://schemas.microsoft.com/office/drawing/2014/chart" uri="{C3380CC4-5D6E-409C-BE32-E72D297353CC}">
              <c16:uniqueId val="{00000000-5AF5-4654-BC46-5D1319B08B89}"/>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'Total_EE.SS.'!$B$45:$C$47</c:f>
              <c:multiLvlStrCache>
                <c:ptCount val="3"/>
                <c:lvl>
                  <c:pt idx="0">
                    <c:v>Adecuado</c:v>
                  </c:pt>
                  <c:pt idx="1">
                    <c:v>Regular</c:v>
                  </c:pt>
                  <c:pt idx="2">
                    <c:v>Insuficiente</c:v>
                  </c:pt>
                </c:lvl>
                <c:lvl>
                  <c:pt idx="0">
                    <c:v>Medicina y otros consultorios</c:v>
                  </c:pt>
                </c:lvl>
              </c:multiLvlStrCache>
            </c:multiLvlStrRef>
          </c:cat>
          <c:val>
            <c:numRef>
              <c:f>'Total_EE.SS.'!$I$45:$I$47</c:f>
              <c:numCache>
                <c:formatCode>0.0%</c:formatCode>
                <c:ptCount val="3"/>
                <c:pt idx="0">
                  <c:v>0.60947999999999991</c:v>
                </c:pt>
                <c:pt idx="1">
                  <c:v>0.34051999999999999</c:v>
                </c:pt>
                <c:pt idx="2">
                  <c:v>0.05</c:v>
                </c:pt>
              </c:numCache>
            </c:numRef>
          </c:val>
          <c:extLst>
            <c:ext xmlns:c16="http://schemas.microsoft.com/office/drawing/2014/chart" uri="{C3380CC4-5D6E-409C-BE32-E72D297353CC}">
              <c16:uniqueId val="{00000000-ADA1-4DEF-B1C2-611A92C94E0B}"/>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'Total_EE.SS.'!$B$48:$C$50</c:f>
              <c:multiLvlStrCache>
                <c:ptCount val="3"/>
                <c:lvl>
                  <c:pt idx="0">
                    <c:v>Adecuado</c:v>
                  </c:pt>
                  <c:pt idx="1">
                    <c:v>Regular</c:v>
                  </c:pt>
                  <c:pt idx="2">
                    <c:v>Insuficiente</c:v>
                  </c:pt>
                </c:lvl>
                <c:lvl>
                  <c:pt idx="0">
                    <c:v>Niño (a)</c:v>
                  </c:pt>
                </c:lvl>
              </c:multiLvlStrCache>
            </c:multiLvlStrRef>
          </c:cat>
          <c:val>
            <c:numRef>
              <c:f>'Total_EE.SS.'!$I$48:$I$50</c:f>
              <c:numCache>
                <c:formatCode>0.0%</c:formatCode>
                <c:ptCount val="3"/>
                <c:pt idx="0">
                  <c:v>0.52970000000000006</c:v>
                </c:pt>
                <c:pt idx="1">
                  <c:v>0.4178</c:v>
                </c:pt>
                <c:pt idx="2">
                  <c:v>5.2500000000000005E-2</c:v>
                </c:pt>
              </c:numCache>
            </c:numRef>
          </c:val>
          <c:extLst>
            <c:ext xmlns:c16="http://schemas.microsoft.com/office/drawing/2014/chart" uri="{C3380CC4-5D6E-409C-BE32-E72D297353CC}">
              <c16:uniqueId val="{00000000-7969-481E-AD3A-DB7C3CBE79A4}"/>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dLbls>
          <c:dLblPos val="ctr"/>
          <c:showLegendKey val="0"/>
          <c:showVal val="1"/>
          <c:showCatName val="0"/>
          <c:showSerName val="0"/>
          <c:showPercent val="0"/>
          <c:showBubbleSize val="0"/>
        </c:dLbls>
        <c:marker val="1"/>
        <c:smooth val="0"/>
        <c:axId val="841062248"/>
        <c:axId val="841062576"/>
      </c:lineChart>
      <c:catAx>
        <c:axId val="841062248"/>
        <c:scaling>
          <c:orientation val="minMax"/>
        </c:scaling>
        <c:delete val="1"/>
        <c:axPos val="b"/>
        <c:numFmt formatCode="General" sourceLinked="1"/>
        <c:majorTickMark val="none"/>
        <c:minorTickMark val="none"/>
        <c:tickLblPos val="nextTo"/>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'Total_EE.SS.'!$D$105:$D$108</c:f>
              <c:numCache>
                <c:formatCode>0%</c:formatCode>
                <c:ptCount val="4"/>
                <c:pt idx="0">
                  <c:v>0.32440000000000002</c:v>
                </c:pt>
                <c:pt idx="1">
                  <c:v>0.52339999999999998</c:v>
                </c:pt>
                <c:pt idx="2">
                  <c:v>0.152</c:v>
                </c:pt>
                <c:pt idx="3">
                  <c:v>0</c:v>
                </c:pt>
              </c:numCache>
            </c:numRef>
          </c:val>
          <c:extLst>
            <c:ext xmlns:c16="http://schemas.microsoft.com/office/drawing/2014/chart" uri="{C3380CC4-5D6E-409C-BE32-E72D297353CC}">
              <c16:uniqueId val="{00000000-7793-4224-B000-7F65AF2EE577}"/>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'Total_EE.SS.'!$E$105:$E$108</c:f>
              <c:numCache>
                <c:formatCode>0%</c:formatCode>
                <c:ptCount val="4"/>
                <c:pt idx="0">
                  <c:v>0.38439999999999996</c:v>
                </c:pt>
                <c:pt idx="1">
                  <c:v>0.49660000000000004</c:v>
                </c:pt>
                <c:pt idx="2">
                  <c:v>0.16139999999999999</c:v>
                </c:pt>
                <c:pt idx="3">
                  <c:v>0</c:v>
                </c:pt>
              </c:numCache>
            </c:numRef>
          </c:val>
          <c:extLst>
            <c:ext xmlns:c16="http://schemas.microsoft.com/office/drawing/2014/chart" uri="{C3380CC4-5D6E-409C-BE32-E72D297353CC}">
              <c16:uniqueId val="{00000001-7793-4224-B000-7F65AF2EE577}"/>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'Total_EE.SS.'!$F$105:$F$108</c:f>
              <c:numCache>
                <c:formatCode>0%</c:formatCode>
                <c:ptCount val="4"/>
                <c:pt idx="0">
                  <c:v>0.46060000000000001</c:v>
                </c:pt>
                <c:pt idx="1">
                  <c:v>0.43959999999999999</c:v>
                </c:pt>
                <c:pt idx="2">
                  <c:v>9.9000000000000005E-2</c:v>
                </c:pt>
                <c:pt idx="3">
                  <c:v>0</c:v>
                </c:pt>
              </c:numCache>
            </c:numRef>
          </c:val>
          <c:smooth val="0"/>
          <c:extLst>
            <c:ext xmlns:c16="http://schemas.microsoft.com/office/drawing/2014/chart" uri="{C3380CC4-5D6E-409C-BE32-E72D297353CC}">
              <c16:uniqueId val="{00000002-7793-4224-B000-7F65AF2EE577}"/>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'Total_EE.SS.'!$D$109:$D$112</c:f>
              <c:numCache>
                <c:formatCode>0%</c:formatCode>
                <c:ptCount val="4"/>
                <c:pt idx="0">
                  <c:v>0.33331999999999995</c:v>
                </c:pt>
                <c:pt idx="1">
                  <c:v>0.38331999999999999</c:v>
                </c:pt>
                <c:pt idx="2">
                  <c:v>6.1100000000000002E-2</c:v>
                </c:pt>
                <c:pt idx="3">
                  <c:v>2.222E-2</c:v>
                </c:pt>
              </c:numCache>
            </c:numRef>
          </c:val>
          <c:extLst>
            <c:ext xmlns:c16="http://schemas.microsoft.com/office/drawing/2014/chart" uri="{C3380CC4-5D6E-409C-BE32-E72D297353CC}">
              <c16:uniqueId val="{00000000-6939-4CD4-A55C-8F13B9A10F88}"/>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'Total_EE.SS.'!$E$109:$E$112</c:f>
              <c:numCache>
                <c:formatCode>0%</c:formatCode>
                <c:ptCount val="4"/>
                <c:pt idx="0">
                  <c:v>0.20831999999999998</c:v>
                </c:pt>
                <c:pt idx="1">
                  <c:v>0.48055999999999999</c:v>
                </c:pt>
                <c:pt idx="2">
                  <c:v>8.8880000000000001E-2</c:v>
                </c:pt>
                <c:pt idx="3">
                  <c:v>2.222E-2</c:v>
                </c:pt>
              </c:numCache>
            </c:numRef>
          </c:val>
          <c:extLst>
            <c:ext xmlns:c16="http://schemas.microsoft.com/office/drawing/2014/chart" uri="{C3380CC4-5D6E-409C-BE32-E72D297353CC}">
              <c16:uniqueId val="{00000001-6939-4CD4-A55C-8F13B9A10F88}"/>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'Total_EE.SS.'!$F$109:$F$112</c:f>
              <c:numCache>
                <c:formatCode>0%</c:formatCode>
                <c:ptCount val="4"/>
                <c:pt idx="0">
                  <c:v>0.2</c:v>
                </c:pt>
                <c:pt idx="1">
                  <c:v>0.48055999999999999</c:v>
                </c:pt>
                <c:pt idx="2">
                  <c:v>9.7220000000000001E-2</c:v>
                </c:pt>
                <c:pt idx="3">
                  <c:v>2.222E-2</c:v>
                </c:pt>
              </c:numCache>
            </c:numRef>
          </c:val>
          <c:smooth val="0"/>
          <c:extLst>
            <c:ext xmlns:c16="http://schemas.microsoft.com/office/drawing/2014/chart" uri="{C3380CC4-5D6E-409C-BE32-E72D297353CC}">
              <c16:uniqueId val="{00000002-6939-4CD4-A55C-8F13B9A10F88}"/>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Medicina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'Total_EE.SS.'!$D$113:$D$116</c:f>
              <c:numCache>
                <c:formatCode>0%</c:formatCode>
                <c:ptCount val="4"/>
                <c:pt idx="0">
                  <c:v>0.45961999999999997</c:v>
                </c:pt>
                <c:pt idx="1">
                  <c:v>0.39360000000000001</c:v>
                </c:pt>
                <c:pt idx="2">
                  <c:v>0.14677999999999999</c:v>
                </c:pt>
                <c:pt idx="3">
                  <c:v>0</c:v>
                </c:pt>
              </c:numCache>
            </c:numRef>
          </c:val>
          <c:extLst>
            <c:ext xmlns:c16="http://schemas.microsoft.com/office/drawing/2014/chart" uri="{C3380CC4-5D6E-409C-BE32-E72D297353CC}">
              <c16:uniqueId val="{00000000-66AE-4C78-A72F-E009272340BA}"/>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'Total_EE.SS.'!$E$113:$E$116</c:f>
              <c:numCache>
                <c:formatCode>0%</c:formatCode>
                <c:ptCount val="4"/>
                <c:pt idx="0">
                  <c:v>0.36895999999999995</c:v>
                </c:pt>
                <c:pt idx="1">
                  <c:v>0.49615999999999999</c:v>
                </c:pt>
                <c:pt idx="2">
                  <c:v>0.1024</c:v>
                </c:pt>
                <c:pt idx="3">
                  <c:v>3.2479999999999995E-2</c:v>
                </c:pt>
              </c:numCache>
            </c:numRef>
          </c:val>
          <c:extLst>
            <c:ext xmlns:c16="http://schemas.microsoft.com/office/drawing/2014/chart" uri="{C3380CC4-5D6E-409C-BE32-E72D297353CC}">
              <c16:uniqueId val="{00000001-66AE-4C78-A72F-E009272340BA}"/>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'Total_EE.SS.'!$F$113:$F$116</c:f>
              <c:numCache>
                <c:formatCode>0%</c:formatCode>
                <c:ptCount val="4"/>
                <c:pt idx="0">
                  <c:v>0.29665999999999998</c:v>
                </c:pt>
                <c:pt idx="1">
                  <c:v>0.45180000000000009</c:v>
                </c:pt>
                <c:pt idx="2">
                  <c:v>0.21905999999999998</c:v>
                </c:pt>
                <c:pt idx="3">
                  <c:v>3.2479999999999995E-2</c:v>
                </c:pt>
              </c:numCache>
            </c:numRef>
          </c:val>
          <c:smooth val="0"/>
          <c:extLst>
            <c:ext xmlns:c16="http://schemas.microsoft.com/office/drawing/2014/chart" uri="{C3380CC4-5D6E-409C-BE32-E72D297353CC}">
              <c16:uniqueId val="{00000002-66AE-4C78-A72F-E009272340BA}"/>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'Total_EE.SS.'!$G$113:$G$116</c:f>
              <c:numCache>
                <c:formatCode>General</c:formatCode>
                <c:ptCount val="4"/>
              </c:numCache>
            </c:numRef>
          </c:val>
          <c:smooth val="0"/>
          <c:extLst>
            <c:ext xmlns:c16="http://schemas.microsoft.com/office/drawing/2014/chart" uri="{C3380CC4-5D6E-409C-BE32-E72D297353CC}">
              <c16:uniqueId val="{00000003-66AE-4C78-A72F-E009272340BA}"/>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cuartones-50'!$S$126</c:f>
              <c:strCache>
                <c:ptCount val="1"/>
                <c:pt idx="0">
                  <c:v>Amabilidad y respeto</c:v>
                </c:pt>
              </c:strCache>
            </c:strRef>
          </c:tx>
          <c:spPr>
            <a:solidFill>
              <a:schemeClr val="accent6"/>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cuartones-50'!$S$127:$S$130</c:f>
              <c:numCache>
                <c:formatCode>0%</c:formatCode>
                <c:ptCount val="4"/>
                <c:pt idx="0">
                  <c:v>0.17199999999999999</c:v>
                </c:pt>
                <c:pt idx="1">
                  <c:v>0.72399999999999998</c:v>
                </c:pt>
                <c:pt idx="2">
                  <c:v>3.4000000000000002E-2</c:v>
                </c:pt>
                <c:pt idx="3">
                  <c:v>6.9000000000000006E-2</c:v>
                </c:pt>
              </c:numCache>
            </c:numRef>
          </c:val>
          <c:extLst>
            <c:ext xmlns:c16="http://schemas.microsoft.com/office/drawing/2014/chart" uri="{C3380CC4-5D6E-409C-BE32-E72D297353CC}">
              <c16:uniqueId val="{00000000-BBF5-4628-A8CD-B157BBC0EEF8}"/>
            </c:ext>
          </c:extLst>
        </c:ser>
        <c:ser>
          <c:idx val="1"/>
          <c:order val="1"/>
          <c:tx>
            <c:strRef>
              <c:f>'7 cuartones-50'!$T$126</c:f>
              <c:strCache>
                <c:ptCount val="1"/>
                <c:pt idx="0">
                  <c:v>Confianza y seguridad</c:v>
                </c:pt>
              </c:strCache>
            </c:strRef>
          </c:tx>
          <c:spPr>
            <a:solidFill>
              <a:schemeClr val="accent5"/>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cuartones-50'!$T$127:$T$130</c:f>
              <c:numCache>
                <c:formatCode>0%</c:formatCode>
                <c:ptCount val="4"/>
                <c:pt idx="0">
                  <c:v>0.20699999999999999</c:v>
                </c:pt>
                <c:pt idx="1">
                  <c:v>0.621</c:v>
                </c:pt>
                <c:pt idx="2">
                  <c:v>0.10299999999999999</c:v>
                </c:pt>
                <c:pt idx="3">
                  <c:v>6.9000000000000006E-2</c:v>
                </c:pt>
              </c:numCache>
            </c:numRef>
          </c:val>
          <c:extLst>
            <c:ext xmlns:c16="http://schemas.microsoft.com/office/drawing/2014/chart" uri="{C3380CC4-5D6E-409C-BE32-E72D297353CC}">
              <c16:uniqueId val="{00000001-BBF5-4628-A8CD-B157BBC0EEF8}"/>
            </c:ext>
          </c:extLst>
        </c:ser>
        <c:ser>
          <c:idx val="2"/>
          <c:order val="2"/>
          <c:tx>
            <c:strRef>
              <c:f>'7 cuartones-50'!$U$126</c:f>
              <c:strCache>
                <c:ptCount val="1"/>
                <c:pt idx="0">
                  <c:v>Claridad de la información </c:v>
                </c:pt>
              </c:strCache>
            </c:strRef>
          </c:tx>
          <c:spPr>
            <a:solidFill>
              <a:schemeClr val="accent4"/>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cuartones-50'!$U$127:$U$130</c:f>
              <c:numCache>
                <c:formatCode>0%</c:formatCode>
                <c:ptCount val="4"/>
                <c:pt idx="0">
                  <c:v>0.20699999999999999</c:v>
                </c:pt>
                <c:pt idx="1">
                  <c:v>0.58599999999999997</c:v>
                </c:pt>
                <c:pt idx="2">
                  <c:v>0.17199999999999999</c:v>
                </c:pt>
                <c:pt idx="3">
                  <c:v>3.4000000000000002E-2</c:v>
                </c:pt>
              </c:numCache>
            </c:numRef>
          </c:val>
          <c:extLst>
            <c:ext xmlns:c16="http://schemas.microsoft.com/office/drawing/2014/chart" uri="{C3380CC4-5D6E-409C-BE32-E72D297353CC}">
              <c16:uniqueId val="{00000002-BBF5-4628-A8CD-B157BBC0EEF8}"/>
            </c:ext>
          </c:extLst>
        </c:ser>
        <c:dLbls>
          <c:showLegendKey val="0"/>
          <c:showVal val="0"/>
          <c:showCatName val="0"/>
          <c:showSerName val="0"/>
          <c:showPercent val="0"/>
          <c:showBubbleSize val="0"/>
        </c:dLbls>
        <c:gapWidth val="150"/>
        <c:axId val="727351360"/>
        <c:axId val="727350704"/>
      </c:barChart>
      <c:catAx>
        <c:axId val="72735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0704"/>
        <c:crosses val="autoZero"/>
        <c:auto val="1"/>
        <c:lblAlgn val="ctr"/>
        <c:lblOffset val="100"/>
        <c:noMultiLvlLbl val="0"/>
      </c:catAx>
      <c:valAx>
        <c:axId val="7273507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13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'Total_EE.SS.'!$D$117:$D$120</c:f>
              <c:numCache>
                <c:formatCode>0%</c:formatCode>
                <c:ptCount val="4"/>
                <c:pt idx="0">
                  <c:v>0.14363999999999999</c:v>
                </c:pt>
                <c:pt idx="1">
                  <c:v>0.68212000000000006</c:v>
                </c:pt>
                <c:pt idx="2">
                  <c:v>0.17426</c:v>
                </c:pt>
                <c:pt idx="3">
                  <c:v>0</c:v>
                </c:pt>
              </c:numCache>
            </c:numRef>
          </c:val>
          <c:extLst>
            <c:ext xmlns:c16="http://schemas.microsoft.com/office/drawing/2014/chart" uri="{C3380CC4-5D6E-409C-BE32-E72D297353CC}">
              <c16:uniqueId val="{00000000-66CF-43A0-BC75-BEC5A1984536}"/>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'Total_EE.SS.'!$E$117:$E$120</c:f>
              <c:numCache>
                <c:formatCode>0%</c:formatCode>
                <c:ptCount val="4"/>
                <c:pt idx="0">
                  <c:v>0.13186</c:v>
                </c:pt>
                <c:pt idx="1">
                  <c:v>0.63701999999999992</c:v>
                </c:pt>
                <c:pt idx="2">
                  <c:v>0.1978</c:v>
                </c:pt>
                <c:pt idx="3">
                  <c:v>3.3339999999999995E-2</c:v>
                </c:pt>
              </c:numCache>
            </c:numRef>
          </c:val>
          <c:extLst>
            <c:ext xmlns:c16="http://schemas.microsoft.com/office/drawing/2014/chart" uri="{C3380CC4-5D6E-409C-BE32-E72D297353CC}">
              <c16:uniqueId val="{00000001-66CF-43A0-BC75-BEC5A1984536}"/>
            </c:ext>
          </c:extLst>
        </c:ser>
        <c:dLbls>
          <c:dLblPos val="ctr"/>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'Total_EE.SS.'!$F$117:$F$120</c:f>
              <c:numCache>
                <c:formatCode>0%</c:formatCode>
                <c:ptCount val="4"/>
                <c:pt idx="0">
                  <c:v>0.22352000000000002</c:v>
                </c:pt>
                <c:pt idx="1">
                  <c:v>0.65293999999999996</c:v>
                </c:pt>
                <c:pt idx="2">
                  <c:v>9.0199999999999989E-2</c:v>
                </c:pt>
                <c:pt idx="3">
                  <c:v>3.3339999999999995E-2</c:v>
                </c:pt>
              </c:numCache>
            </c:numRef>
          </c:val>
          <c:smooth val="0"/>
          <c:extLst>
            <c:ext xmlns:c16="http://schemas.microsoft.com/office/drawing/2014/chart" uri="{C3380CC4-5D6E-409C-BE32-E72D297353CC}">
              <c16:uniqueId val="{00000002-66CF-43A0-BC75-BEC5A1984536}"/>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'Total_EE.SS.'!$G$117:$G$120</c:f>
              <c:numCache>
                <c:formatCode>General</c:formatCode>
                <c:ptCount val="4"/>
              </c:numCache>
            </c:numRef>
          </c:val>
          <c:smooth val="0"/>
          <c:extLst>
            <c:ext xmlns:c16="http://schemas.microsoft.com/office/drawing/2014/chart" uri="{C3380CC4-5D6E-409C-BE32-E72D297353CC}">
              <c16:uniqueId val="{00000003-66CF-43A0-BC75-BEC5A1984536}"/>
            </c:ext>
          </c:extLst>
        </c:ser>
        <c:dLbls>
          <c:dLblPos val="ctr"/>
          <c:showLegendKey val="0"/>
          <c:showVal val="1"/>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938454419250347E-2"/>
                  <c:y val="-5.8223034649582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42-4A00-9A14-5E0147C7C8A7}"/>
                </c:ext>
              </c:extLst>
            </c:dLbl>
            <c:dLbl>
              <c:idx val="1"/>
              <c:layout>
                <c:manualLayout>
                  <c:x val="2.938454419250347E-2"/>
                  <c:y val="-6.8809040949506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42-4A00-9A14-5E0147C7C8A7}"/>
                </c:ext>
              </c:extLst>
            </c:dLbl>
            <c:dLbl>
              <c:idx val="2"/>
              <c:layout>
                <c:manualLayout>
                  <c:x val="2.0569180934752431E-2"/>
                  <c:y val="-5.8223034649582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42-4A00-9A14-5E0147C7C8A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'Total_EE.SS.'!$C$128:$C$130</c:f>
              <c:strCache>
                <c:ptCount val="3"/>
                <c:pt idx="0">
                  <c:v>Permanente</c:v>
                </c:pt>
                <c:pt idx="1">
                  <c:v>Eventual</c:v>
                </c:pt>
                <c:pt idx="2">
                  <c:v>No se realiza</c:v>
                </c:pt>
              </c:strCache>
            </c:strRef>
          </c:cat>
          <c:val>
            <c:numRef>
              <c:f>'Total_EE.SS.'!$I$128:$I$130</c:f>
              <c:numCache>
                <c:formatCode>0.0%</c:formatCode>
                <c:ptCount val="3"/>
                <c:pt idx="0">
                  <c:v>0.55959999999999999</c:v>
                </c:pt>
                <c:pt idx="1">
                  <c:v>0.21139999999999998</c:v>
                </c:pt>
                <c:pt idx="2">
                  <c:v>0.22900000000000001</c:v>
                </c:pt>
              </c:numCache>
            </c:numRef>
          </c:val>
          <c:shape val="cylinder"/>
          <c:extLst>
            <c:ext xmlns:c16="http://schemas.microsoft.com/office/drawing/2014/chart" uri="{C3380CC4-5D6E-409C-BE32-E72D297353CC}">
              <c16:uniqueId val="{00000003-4942-4A00-9A14-5E0147C7C8A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29565673314E-17"/>
                  <c:y val="-7.9395047249430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2B-467A-80B4-D054491AE444}"/>
                </c:ext>
              </c:extLst>
            </c:dLbl>
            <c:dLbl>
              <c:idx val="1"/>
              <c:layout>
                <c:manualLayout>
                  <c:x val="-5.3871029565673314E-17"/>
                  <c:y val="-8.9981053549354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2B-467A-80B4-D054491AE444}"/>
                </c:ext>
              </c:extLst>
            </c:dLbl>
            <c:dLbl>
              <c:idx val="2"/>
              <c:layout>
                <c:manualLayout>
                  <c:x val="0"/>
                  <c:y val="-7.93950472494304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2B-467A-80B4-D054491AE44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'Total_EE.SS.'!$C$131:$C$133</c:f>
              <c:strCache>
                <c:ptCount val="3"/>
                <c:pt idx="0">
                  <c:v>Permanente</c:v>
                </c:pt>
                <c:pt idx="1">
                  <c:v>Eventual</c:v>
                </c:pt>
                <c:pt idx="2">
                  <c:v>No se realiza</c:v>
                </c:pt>
              </c:strCache>
            </c:strRef>
          </c:cat>
          <c:val>
            <c:numRef>
              <c:f>'Total_EE.SS.'!$I$131:$I$133</c:f>
              <c:numCache>
                <c:formatCode>0.0%</c:formatCode>
                <c:ptCount val="3"/>
                <c:pt idx="0">
                  <c:v>0.579175</c:v>
                </c:pt>
                <c:pt idx="1">
                  <c:v>0.30207499999999998</c:v>
                </c:pt>
                <c:pt idx="2">
                  <c:v>9.4500000000000001E-2</c:v>
                </c:pt>
              </c:numCache>
            </c:numRef>
          </c:val>
          <c:shape val="cylinder"/>
          <c:extLst>
            <c:ext xmlns:c16="http://schemas.microsoft.com/office/drawing/2014/chart" uri="{C3380CC4-5D6E-409C-BE32-E72D297353CC}">
              <c16:uniqueId val="{00000003-062B-467A-80B4-D054491AE444}"/>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08-4C81-A9E1-AD7A94D1E917}"/>
                </c:ext>
              </c:extLst>
            </c:dLbl>
            <c:dLbl>
              <c:idx val="1"/>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08-4C81-A9E1-AD7A94D1E917}"/>
                </c:ext>
              </c:extLst>
            </c:dLbl>
            <c:dLbl>
              <c:idx val="2"/>
              <c:layout>
                <c:manualLayout>
                  <c:x val="2.9384544192503472E-3"/>
                  <c:y val="-6.3516037799544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08-4C81-A9E1-AD7A94D1E91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'Total_EE.SS.'!$C$134:$C$136</c:f>
              <c:strCache>
                <c:ptCount val="3"/>
                <c:pt idx="0">
                  <c:v>Permanente</c:v>
                </c:pt>
                <c:pt idx="1">
                  <c:v>Eventual</c:v>
                </c:pt>
                <c:pt idx="2">
                  <c:v>No se realiza</c:v>
                </c:pt>
              </c:strCache>
            </c:strRef>
          </c:cat>
          <c:val>
            <c:numRef>
              <c:f>'Total_EE.SS.'!$I$134:$I$136</c:f>
              <c:numCache>
                <c:formatCode>0.0%</c:formatCode>
                <c:ptCount val="3"/>
                <c:pt idx="0">
                  <c:v>0.52881999999999996</c:v>
                </c:pt>
                <c:pt idx="1">
                  <c:v>0.25912000000000002</c:v>
                </c:pt>
                <c:pt idx="2">
                  <c:v>0.21206</c:v>
                </c:pt>
              </c:numCache>
            </c:numRef>
          </c:val>
          <c:shape val="cylinder"/>
          <c:extLst>
            <c:ext xmlns:c16="http://schemas.microsoft.com/office/drawing/2014/chart" uri="{C3380CC4-5D6E-409C-BE32-E72D297353CC}">
              <c16:uniqueId val="{00000003-EF08-4C81-A9E1-AD7A94D1E91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'Total_EE.SS.'!$D$164:$D$167</c:f>
              <c:numCache>
                <c:formatCode>0%</c:formatCode>
                <c:ptCount val="4"/>
                <c:pt idx="0">
                  <c:v>0.40039999999999998</c:v>
                </c:pt>
                <c:pt idx="1">
                  <c:v>0.48080000000000001</c:v>
                </c:pt>
                <c:pt idx="2">
                  <c:v>0.1028</c:v>
                </c:pt>
                <c:pt idx="3">
                  <c:v>1.3800000000000002E-2</c:v>
                </c:pt>
              </c:numCache>
            </c:numRef>
          </c:val>
          <c:extLst>
            <c:ext xmlns:c16="http://schemas.microsoft.com/office/drawing/2014/chart" uri="{C3380CC4-5D6E-409C-BE32-E72D297353CC}">
              <c16:uniqueId val="{00000000-3357-4B2D-BF2B-AD3CC892F7A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'Total_EE.SS.'!$E$164:$E$167</c:f>
              <c:numCache>
                <c:formatCode>0%</c:formatCode>
                <c:ptCount val="4"/>
                <c:pt idx="0">
                  <c:v>0.38740000000000002</c:v>
                </c:pt>
                <c:pt idx="1">
                  <c:v>0.45019999999999999</c:v>
                </c:pt>
                <c:pt idx="2">
                  <c:v>0.1366</c:v>
                </c:pt>
                <c:pt idx="3">
                  <c:v>2.3800000000000002E-2</c:v>
                </c:pt>
              </c:numCache>
            </c:numRef>
          </c:val>
          <c:extLst>
            <c:ext xmlns:c16="http://schemas.microsoft.com/office/drawing/2014/chart" uri="{C3380CC4-5D6E-409C-BE32-E72D297353CC}">
              <c16:uniqueId val="{00000001-3357-4B2D-BF2B-AD3CC892F7A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'Total_EE.SS.'!$F$164:$F$167</c:f>
              <c:numCache>
                <c:formatCode>0%</c:formatCode>
                <c:ptCount val="4"/>
                <c:pt idx="0">
                  <c:v>0.39194000000000001</c:v>
                </c:pt>
                <c:pt idx="1">
                  <c:v>0.47048000000000006</c:v>
                </c:pt>
                <c:pt idx="2">
                  <c:v>0.12858</c:v>
                </c:pt>
                <c:pt idx="3">
                  <c:v>6.8000000000000005E-3</c:v>
                </c:pt>
              </c:numCache>
            </c:numRef>
          </c:val>
          <c:smooth val="0"/>
          <c:extLst>
            <c:ext xmlns:c16="http://schemas.microsoft.com/office/drawing/2014/chart" uri="{C3380CC4-5D6E-409C-BE32-E72D297353CC}">
              <c16:uniqueId val="{00000002-3357-4B2D-BF2B-AD3CC892F7A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'Total_EE.SS.'!$D$168:$D$171</c:f>
              <c:numCache>
                <c:formatCode>0%</c:formatCode>
                <c:ptCount val="4"/>
                <c:pt idx="0">
                  <c:v>0.36671999999999999</c:v>
                </c:pt>
                <c:pt idx="1">
                  <c:v>0.31394</c:v>
                </c:pt>
                <c:pt idx="2">
                  <c:v>9.7280000000000005E-2</c:v>
                </c:pt>
                <c:pt idx="3">
                  <c:v>2.222E-2</c:v>
                </c:pt>
              </c:numCache>
            </c:numRef>
          </c:val>
          <c:extLst>
            <c:ext xmlns:c16="http://schemas.microsoft.com/office/drawing/2014/chart" uri="{C3380CC4-5D6E-409C-BE32-E72D297353CC}">
              <c16:uniqueId val="{00000000-1248-4B8B-87D8-9254C48ECCC6}"/>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'Total_EE.SS.'!$E$168:$E$171</c:f>
              <c:numCache>
                <c:formatCode>0%</c:formatCode>
                <c:ptCount val="4"/>
                <c:pt idx="0">
                  <c:v>0.29165999999999997</c:v>
                </c:pt>
                <c:pt idx="1">
                  <c:v>0.48612</c:v>
                </c:pt>
                <c:pt idx="2">
                  <c:v>2.222E-2</c:v>
                </c:pt>
                <c:pt idx="3">
                  <c:v>0</c:v>
                </c:pt>
              </c:numCache>
            </c:numRef>
          </c:val>
          <c:extLst>
            <c:ext xmlns:c16="http://schemas.microsoft.com/office/drawing/2014/chart" uri="{C3380CC4-5D6E-409C-BE32-E72D297353CC}">
              <c16:uniqueId val="{00000001-1248-4B8B-87D8-9254C48ECCC6}"/>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'Total_EE.SS.'!$F$168:$F$171</c:f>
              <c:numCache>
                <c:formatCode>0%</c:formatCode>
                <c:ptCount val="4"/>
                <c:pt idx="0">
                  <c:v>0.20005999999999999</c:v>
                </c:pt>
                <c:pt idx="1">
                  <c:v>0.56952000000000003</c:v>
                </c:pt>
                <c:pt idx="2">
                  <c:v>3.0620000000000001E-2</c:v>
                </c:pt>
                <c:pt idx="3">
                  <c:v>0</c:v>
                </c:pt>
              </c:numCache>
            </c:numRef>
          </c:val>
          <c:smooth val="0"/>
          <c:extLst>
            <c:ext xmlns:c16="http://schemas.microsoft.com/office/drawing/2014/chart" uri="{C3380CC4-5D6E-409C-BE32-E72D297353CC}">
              <c16:uniqueId val="{00000002-1248-4B8B-87D8-9254C48ECCC6}"/>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'Total_EE.SS.'!$D$172:$D$175</c:f>
              <c:numCache>
                <c:formatCode>0%</c:formatCode>
                <c:ptCount val="4"/>
                <c:pt idx="0">
                  <c:v>0.37767999999999996</c:v>
                </c:pt>
                <c:pt idx="1">
                  <c:v>0.54044000000000003</c:v>
                </c:pt>
                <c:pt idx="2">
                  <c:v>8.1860000000000002E-2</c:v>
                </c:pt>
                <c:pt idx="3">
                  <c:v>0</c:v>
                </c:pt>
              </c:numCache>
            </c:numRef>
          </c:val>
          <c:extLst>
            <c:ext xmlns:c16="http://schemas.microsoft.com/office/drawing/2014/chart" uri="{C3380CC4-5D6E-409C-BE32-E72D297353CC}">
              <c16:uniqueId val="{00000000-5BE6-42F7-ACEB-4EF31618792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'Total_EE.SS.'!$E$172:$E$175</c:f>
              <c:numCache>
                <c:formatCode>0%</c:formatCode>
                <c:ptCount val="4"/>
                <c:pt idx="0">
                  <c:v>0.34510000000000002</c:v>
                </c:pt>
                <c:pt idx="1">
                  <c:v>0.48211999999999999</c:v>
                </c:pt>
                <c:pt idx="2">
                  <c:v>0.1706</c:v>
                </c:pt>
                <c:pt idx="3">
                  <c:v>0</c:v>
                </c:pt>
              </c:numCache>
            </c:numRef>
          </c:val>
          <c:extLst>
            <c:ext xmlns:c16="http://schemas.microsoft.com/office/drawing/2014/chart" uri="{C3380CC4-5D6E-409C-BE32-E72D297353CC}">
              <c16:uniqueId val="{00000001-5BE6-42F7-ACEB-4EF31618792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'Total_EE.SS.'!$F$172:$F$175</c:f>
              <c:numCache>
                <c:formatCode>0%</c:formatCode>
                <c:ptCount val="4"/>
                <c:pt idx="0">
                  <c:v>0.38750000000000001</c:v>
                </c:pt>
                <c:pt idx="1">
                  <c:v>0.48627999999999999</c:v>
                </c:pt>
                <c:pt idx="2">
                  <c:v>0.12623999999999999</c:v>
                </c:pt>
                <c:pt idx="3">
                  <c:v>0</c:v>
                </c:pt>
              </c:numCache>
            </c:numRef>
          </c:val>
          <c:smooth val="0"/>
          <c:extLst>
            <c:ext xmlns:c16="http://schemas.microsoft.com/office/drawing/2014/chart" uri="{C3380CC4-5D6E-409C-BE32-E72D297353CC}">
              <c16:uniqueId val="{00000002-5BE6-42F7-ACEB-4EF31618792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none" spc="50" normalizeH="0" baseline="0">
                <a:solidFill>
                  <a:schemeClr val="tx1"/>
                </a:solidFill>
                <a:latin typeface="+mj-lt"/>
                <a:ea typeface="+mj-ea"/>
                <a:cs typeface="+mj-cs"/>
              </a:defRPr>
            </a:pPr>
            <a:r>
              <a:rPr lang="es-PE" sz="1000" dirty="0">
                <a:latin typeface="+mj-lt"/>
              </a:rPr>
              <a:t>Indicadores Trazadores del Programa Nutricional</a:t>
            </a:r>
            <a:r>
              <a:rPr lang="es-PE" sz="1000" baseline="0" dirty="0">
                <a:latin typeface="+mj-lt"/>
              </a:rPr>
              <a:t>  </a:t>
            </a:r>
            <a:r>
              <a:rPr lang="es-PE" sz="1000" dirty="0">
                <a:latin typeface="+mj-lt"/>
              </a:rPr>
              <a:t>Articulado</a:t>
            </a:r>
          </a:p>
        </c:rich>
      </c:tx>
      <c:layout>
        <c:manualLayout>
          <c:xMode val="edge"/>
          <c:yMode val="edge"/>
          <c:x val="0.29286393805254085"/>
          <c:y val="7.2673807351443465E-2"/>
        </c:manualLayout>
      </c:layout>
      <c:overlay val="0"/>
      <c:spPr>
        <a:noFill/>
        <a:ln>
          <a:noFill/>
        </a:ln>
        <a:effectLst/>
      </c:spPr>
      <c:txPr>
        <a:bodyPr rot="0" spcFirstLastPara="1" vertOverflow="ellipsis" vert="horz" wrap="square" anchor="ctr" anchorCtr="1"/>
        <a:lstStyle/>
        <a:p>
          <a:pPr>
            <a:defRPr sz="1000" b="1" i="0" u="none" strike="noStrike" kern="1200" cap="none" spc="50" normalizeH="0" baseline="0">
              <a:solidFill>
                <a:schemeClr val="tx1"/>
              </a:solidFill>
              <a:latin typeface="+mj-lt"/>
              <a:ea typeface="+mj-ea"/>
              <a:cs typeface="+mj-cs"/>
            </a:defRPr>
          </a:pPr>
          <a:endParaRPr lang="es-PE"/>
        </a:p>
      </c:txPr>
    </c:title>
    <c:autoTitleDeleted val="0"/>
    <c:plotArea>
      <c:layout>
        <c:manualLayout>
          <c:layoutTarget val="inner"/>
          <c:xMode val="edge"/>
          <c:yMode val="edge"/>
          <c:x val="4.7228008042867892E-2"/>
          <c:y val="0.23906046279026452"/>
          <c:w val="0.94166088327627229"/>
          <c:h val="0.68175599877868409"/>
        </c:manualLayout>
      </c:layout>
      <c:barChart>
        <c:barDir val="col"/>
        <c:grouping val="clustered"/>
        <c:varyColors val="0"/>
        <c:ser>
          <c:idx val="0"/>
          <c:order val="0"/>
          <c:tx>
            <c:strRef>
              <c:f>'[TABLERO DE ACTIVIDADES 3 TRIMESTRE 2021_26.10.xlsx]Hoja2'!$P$210</c:f>
              <c:strCache>
                <c:ptCount val="1"/>
                <c:pt idx="0">
                  <c:v>Promedio % de paquete completo ( control , vacunación y suplementación) niño y niña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F624-4272-97C1-EDF155850EF2}"/>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F624-4272-97C1-EDF155850EF2}"/>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F624-4272-97C1-EDF155850EF2}"/>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F624-4272-97C1-EDF155850EF2}"/>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F624-4272-97C1-EDF155850EF2}"/>
              </c:ext>
            </c:extLst>
          </c:dPt>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2021_26.10.xlsx]Hoja2'!$Q$210:$AB$210</c:f>
              <c:numCache>
                <c:formatCode>0%</c:formatCode>
                <c:ptCount val="12"/>
                <c:pt idx="0">
                  <c:v>0.04</c:v>
                </c:pt>
                <c:pt idx="1">
                  <c:v>0.08</c:v>
                </c:pt>
                <c:pt idx="2">
                  <c:v>0.15</c:v>
                </c:pt>
                <c:pt idx="3">
                  <c:v>0.21</c:v>
                </c:pt>
                <c:pt idx="4">
                  <c:v>0.27</c:v>
                </c:pt>
                <c:pt idx="5">
                  <c:v>0.33</c:v>
                </c:pt>
                <c:pt idx="6">
                  <c:v>0.38</c:v>
                </c:pt>
                <c:pt idx="7">
                  <c:v>0.44</c:v>
                </c:pt>
                <c:pt idx="8">
                  <c:v>0.48</c:v>
                </c:pt>
                <c:pt idx="9">
                  <c:v>0.56000000000000005</c:v>
                </c:pt>
                <c:pt idx="10">
                  <c:v>0.62</c:v>
                </c:pt>
                <c:pt idx="11">
                  <c:v>0.68</c:v>
                </c:pt>
              </c:numCache>
            </c:numRef>
          </c:val>
          <c:extLst>
            <c:ext xmlns:c16="http://schemas.microsoft.com/office/drawing/2014/chart" uri="{C3380CC4-5D6E-409C-BE32-E72D297353CC}">
              <c16:uniqueId val="{0000000A-F624-4272-97C1-EDF155850EF2}"/>
            </c:ext>
          </c:extLst>
        </c:ser>
        <c:dLbls>
          <c:showLegendKey val="0"/>
          <c:showVal val="0"/>
          <c:showCatName val="0"/>
          <c:showSerName val="0"/>
          <c:showPercent val="0"/>
          <c:showBubbleSize val="0"/>
        </c:dLbls>
        <c:gapWidth val="80"/>
        <c:axId val="758270040"/>
        <c:axId val="758278568"/>
      </c:barChart>
      <c:lineChart>
        <c:grouping val="standard"/>
        <c:varyColors val="0"/>
        <c:ser>
          <c:idx val="2"/>
          <c:order val="1"/>
          <c:tx>
            <c:strRef>
              <c:f>'[TABLERO DE ACTIVIDADES 3 TRIMESTRE 2021_26.10.xlsx]Hoja2'!$P$207</c:f>
              <c:strCache>
                <c:ptCount val="1"/>
                <c:pt idx="0">
                  <c:v>Promedio % de paquete completo niño y niña , con intervención </c:v>
                </c:pt>
              </c:strCache>
            </c:strRef>
          </c:tx>
          <c:spPr>
            <a:ln w="38100" cap="rnd">
              <a:solidFill>
                <a:srgbClr val="002060">
                  <a:alpha val="70000"/>
                </a:srgbClr>
              </a:solidFill>
              <a:round/>
            </a:ln>
            <a:effectLst/>
          </c:spPr>
          <c:marker>
            <c:symbol val="diamond"/>
            <c:size val="10"/>
            <c:spPr>
              <a:solidFill>
                <a:schemeClr val="bg1"/>
              </a:solidFill>
              <a:ln>
                <a:solidFill>
                  <a:srgbClr val="002060"/>
                </a:solidFill>
              </a:ln>
              <a:effectLst/>
            </c:spPr>
          </c:marker>
          <c:dPt>
            <c:idx val="7"/>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B-F624-4272-97C1-EDF155850EF2}"/>
              </c:ext>
            </c:extLst>
          </c:dPt>
          <c:dPt>
            <c:idx val="8"/>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C-F624-4272-97C1-EDF155850EF2}"/>
              </c:ext>
            </c:extLst>
          </c:dPt>
          <c:dLbls>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0C4-4A30-BFD6-5BF24EB3D1D5}"/>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2021_26.10.xlsx]Hoja2'!$Q$207:$AB$207</c:f>
              <c:numCache>
                <c:formatCode>General</c:formatCode>
                <c:ptCount val="12"/>
                <c:pt idx="7" formatCode="0%">
                  <c:v>0.47452552277007776</c:v>
                </c:pt>
                <c:pt idx="8" formatCode="0%">
                  <c:v>0.51779927122151848</c:v>
                </c:pt>
                <c:pt idx="9" formatCode="0%">
                  <c:v>0.62</c:v>
                </c:pt>
                <c:pt idx="10" formatCode="0%">
                  <c:v>0.75</c:v>
                </c:pt>
                <c:pt idx="11" formatCode="0%">
                  <c:v>0.79</c:v>
                </c:pt>
              </c:numCache>
            </c:numRef>
          </c:val>
          <c:smooth val="0"/>
          <c:extLst>
            <c:ext xmlns:c16="http://schemas.microsoft.com/office/drawing/2014/chart" uri="{C3380CC4-5D6E-409C-BE32-E72D297353CC}">
              <c16:uniqueId val="{0000000D-F624-4272-97C1-EDF155850EF2}"/>
            </c:ext>
          </c:extLst>
        </c:ser>
        <c:dLbls>
          <c:showLegendKey val="0"/>
          <c:showVal val="0"/>
          <c:showCatName val="0"/>
          <c:showSerName val="0"/>
          <c:showPercent val="0"/>
          <c:showBubbleSize val="0"/>
        </c:dLbls>
        <c:marker val="1"/>
        <c:smooth val="0"/>
        <c:axId val="758270040"/>
        <c:axId val="758278568"/>
      </c:lineChart>
      <c:catAx>
        <c:axId val="758270040"/>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1" i="0" u="none" strike="noStrike" kern="1200" cap="none" spc="20" normalizeH="0" baseline="0">
                <a:solidFill>
                  <a:schemeClr val="tx1"/>
                </a:solidFill>
                <a:latin typeface="+mn-lt"/>
                <a:ea typeface="+mn-ea"/>
                <a:cs typeface="+mn-cs"/>
              </a:defRPr>
            </a:pPr>
            <a:endParaRPr lang="es-PE"/>
          </a:p>
        </c:txPr>
        <c:crossAx val="758278568"/>
        <c:crosses val="autoZero"/>
        <c:auto val="1"/>
        <c:lblAlgn val="ctr"/>
        <c:lblOffset val="100"/>
        <c:noMultiLvlLbl val="0"/>
      </c:catAx>
      <c:valAx>
        <c:axId val="758278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spc="20" baseline="0">
                <a:solidFill>
                  <a:schemeClr val="tx1"/>
                </a:solidFill>
                <a:latin typeface="+mn-lt"/>
                <a:ea typeface="+mn-ea"/>
                <a:cs typeface="+mn-cs"/>
              </a:defRPr>
            </a:pPr>
            <a:endParaRPr lang="es-PE"/>
          </a:p>
        </c:txPr>
        <c:crossAx val="758270040"/>
        <c:crosses val="autoZero"/>
        <c:crossBetween val="between"/>
      </c:valAx>
      <c:spPr>
        <a:noFill/>
        <a:ln>
          <a:noFill/>
        </a:ln>
        <a:effectLst/>
      </c:spPr>
    </c:plotArea>
    <c:legend>
      <c:legendPos val="b"/>
      <c:layout>
        <c:manualLayout>
          <c:xMode val="edge"/>
          <c:yMode val="edge"/>
          <c:x val="6.9634868233625566E-2"/>
          <c:y val="0.31789812949191687"/>
          <c:w val="0.46218697930098224"/>
          <c:h val="0.31258861925262321"/>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3">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000" b="1" i="0" u="none" strike="noStrike" kern="1200" baseline="0">
                <a:solidFill>
                  <a:schemeClr val="tx1"/>
                </a:solidFill>
                <a:latin typeface="+mj-lt"/>
                <a:ea typeface="+mn-ea"/>
                <a:cs typeface="+mn-cs"/>
              </a:defRPr>
            </a:pPr>
            <a:r>
              <a:rPr lang="es-PE" sz="1000" b="1" dirty="0">
                <a:latin typeface="+mj-lt"/>
              </a:rPr>
              <a:t>Indicadores Trazadores de Salud Materno Neo - Natal</a:t>
            </a:r>
            <a:r>
              <a:rPr lang="es-PE" sz="1000" b="1" baseline="0" dirty="0">
                <a:latin typeface="+mj-lt"/>
              </a:rPr>
              <a:t> </a:t>
            </a:r>
            <a:endParaRPr lang="es-PE" sz="1000" b="1" dirty="0">
              <a:latin typeface="+mj-lt"/>
            </a:endParaRPr>
          </a:p>
        </c:rich>
      </c:tx>
      <c:layout>
        <c:manualLayout>
          <c:xMode val="edge"/>
          <c:yMode val="edge"/>
          <c:x val="0.12201538425253625"/>
          <c:y val="6.375907789753954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j-lt"/>
              <a:ea typeface="+mn-ea"/>
              <a:cs typeface="+mn-cs"/>
            </a:defRPr>
          </a:pPr>
          <a:endParaRPr lang="es-PE"/>
        </a:p>
      </c:txPr>
    </c:title>
    <c:autoTitleDeleted val="0"/>
    <c:plotArea>
      <c:layout>
        <c:manualLayout>
          <c:layoutTarget val="inner"/>
          <c:xMode val="edge"/>
          <c:yMode val="edge"/>
          <c:x val="4.8555496533394214E-2"/>
          <c:y val="0.19967297654235583"/>
          <c:w val="0.95144450346660581"/>
          <c:h val="0.71001436424106035"/>
        </c:manualLayout>
      </c:layout>
      <c:barChart>
        <c:barDir val="col"/>
        <c:grouping val="clustered"/>
        <c:varyColors val="0"/>
        <c:ser>
          <c:idx val="0"/>
          <c:order val="0"/>
          <c:tx>
            <c:strRef>
              <c:f>'[TABLERO DE ACTIVIDADES 3 TRIMESTRE 2021_26.10.xlsx]Hoja3'!$R$105</c:f>
              <c:strCache>
                <c:ptCount val="1"/>
                <c:pt idx="0">
                  <c:v>Promedio % de gestantes y puérperas atendidas y controladas , sin intervención</c:v>
                </c:pt>
              </c:strCache>
            </c:strRef>
          </c:tx>
          <c:spPr>
            <a:solidFill>
              <a:schemeClr val="accent6">
                <a:lumMod val="20000"/>
                <a:lumOff val="80000"/>
              </a:schemeClr>
            </a:solidFill>
            <a:ln>
              <a:noFill/>
            </a:ln>
            <a:effectLst/>
          </c:spPr>
          <c:invertIfNegative val="0"/>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2021_26.10.xlsx]Hoja3'!$S$105:$AD$105</c:f>
              <c:numCache>
                <c:formatCode>0%</c:formatCode>
                <c:ptCount val="12"/>
                <c:pt idx="0">
                  <c:v>0.03</c:v>
                </c:pt>
                <c:pt idx="1">
                  <c:v>0.08</c:v>
                </c:pt>
                <c:pt idx="2">
                  <c:v>0.14000000000000001</c:v>
                </c:pt>
                <c:pt idx="3">
                  <c:v>0.21</c:v>
                </c:pt>
                <c:pt idx="4">
                  <c:v>0.26</c:v>
                </c:pt>
                <c:pt idx="5">
                  <c:v>0.32</c:v>
                </c:pt>
                <c:pt idx="6">
                  <c:v>0.38</c:v>
                </c:pt>
                <c:pt idx="7">
                  <c:v>0.41</c:v>
                </c:pt>
                <c:pt idx="8">
                  <c:v>0.43</c:v>
                </c:pt>
                <c:pt idx="9">
                  <c:v>0.54</c:v>
                </c:pt>
                <c:pt idx="10">
                  <c:v>0.61</c:v>
                </c:pt>
                <c:pt idx="11">
                  <c:v>0.67</c:v>
                </c:pt>
              </c:numCache>
            </c:numRef>
          </c:val>
          <c:extLst>
            <c:ext xmlns:c16="http://schemas.microsoft.com/office/drawing/2014/chart" uri="{C3380CC4-5D6E-409C-BE32-E72D297353CC}">
              <c16:uniqueId val="{00000000-C9F6-4FE0-948D-C5B6BECFA7EF}"/>
            </c:ext>
          </c:extLst>
        </c:ser>
        <c:ser>
          <c:idx val="1"/>
          <c:order val="1"/>
          <c:tx>
            <c:strRef>
              <c:f>'[TABLERO DE ACTIVIDADES 3 TRIMESTRE 2021_26.10.xlsx]Hoja3'!$R$107</c:f>
              <c:strCache>
                <c:ptCount val="1"/>
                <c:pt idx="0">
                  <c:v>% de parejas protegidas, sin intervención</c:v>
                </c:pt>
              </c:strCache>
            </c:strRef>
          </c:tx>
          <c:spPr>
            <a:solidFill>
              <a:schemeClr val="accent6"/>
            </a:solidFill>
            <a:ln>
              <a:noFill/>
            </a:ln>
            <a:effectLst/>
          </c:spPr>
          <c:invertIfNegative val="0"/>
          <c:dPt>
            <c:idx val="7"/>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C9F6-4FE0-948D-C5B6BECFA7EF}"/>
              </c:ext>
            </c:extLst>
          </c:dPt>
          <c:dPt>
            <c:idx val="8"/>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C9F6-4FE0-948D-C5B6BECFA7EF}"/>
              </c:ext>
            </c:extLst>
          </c:dPt>
          <c:dPt>
            <c:idx val="9"/>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C9F6-4FE0-948D-C5B6BECFA7EF}"/>
              </c:ext>
            </c:extLst>
          </c:dPt>
          <c:dPt>
            <c:idx val="1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C9F6-4FE0-948D-C5B6BECFA7EF}"/>
              </c:ext>
            </c:extLst>
          </c:dPt>
          <c:dPt>
            <c:idx val="1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A-C9F6-4FE0-948D-C5B6BECFA7EF}"/>
              </c:ext>
            </c:extLst>
          </c:dPt>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2021_26.10.xlsx]Hoja3'!$S$107:$AD$107</c:f>
              <c:numCache>
                <c:formatCode>0%</c:formatCode>
                <c:ptCount val="12"/>
                <c:pt idx="0">
                  <c:v>0.04</c:v>
                </c:pt>
                <c:pt idx="1">
                  <c:v>0.09</c:v>
                </c:pt>
                <c:pt idx="2">
                  <c:v>0.14000000000000001</c:v>
                </c:pt>
                <c:pt idx="3">
                  <c:v>0.2</c:v>
                </c:pt>
                <c:pt idx="4">
                  <c:v>0.25</c:v>
                </c:pt>
                <c:pt idx="5">
                  <c:v>0.31</c:v>
                </c:pt>
                <c:pt idx="6">
                  <c:v>0.37</c:v>
                </c:pt>
                <c:pt idx="7">
                  <c:v>0.4</c:v>
                </c:pt>
                <c:pt idx="8">
                  <c:v>0.42</c:v>
                </c:pt>
                <c:pt idx="9">
                  <c:v>0.53</c:v>
                </c:pt>
                <c:pt idx="10">
                  <c:v>0.6</c:v>
                </c:pt>
                <c:pt idx="11">
                  <c:v>0.66</c:v>
                </c:pt>
              </c:numCache>
            </c:numRef>
          </c:val>
          <c:extLst>
            <c:ext xmlns:c16="http://schemas.microsoft.com/office/drawing/2014/chart" uri="{C3380CC4-5D6E-409C-BE32-E72D297353CC}">
              <c16:uniqueId val="{0000000B-C9F6-4FE0-948D-C5B6BECFA7EF}"/>
            </c:ext>
          </c:extLst>
        </c:ser>
        <c:dLbls>
          <c:showLegendKey val="0"/>
          <c:showVal val="0"/>
          <c:showCatName val="0"/>
          <c:showSerName val="0"/>
          <c:showPercent val="0"/>
          <c:showBubbleSize val="0"/>
        </c:dLbls>
        <c:gapWidth val="75"/>
        <c:axId val="310102616"/>
        <c:axId val="310100320"/>
      </c:barChart>
      <c:lineChart>
        <c:grouping val="standard"/>
        <c:varyColors val="0"/>
        <c:ser>
          <c:idx val="2"/>
          <c:order val="2"/>
          <c:tx>
            <c:strRef>
              <c:f>'[TABLERO DE ACTIVIDADES 3 TRIMESTRE 2021_26.10.xlsx]Hoja3'!$R$109</c:f>
              <c:strCache>
                <c:ptCount val="1"/>
                <c:pt idx="0">
                  <c:v>Promedio % de los indicadores , con intervención </c:v>
                </c:pt>
              </c:strCache>
            </c:strRef>
          </c:tx>
          <c:spPr>
            <a:ln w="34925" cap="rnd">
              <a:solidFill>
                <a:srgbClr val="002060"/>
              </a:solidFill>
              <a:round/>
            </a:ln>
            <a:effectLst/>
          </c:spPr>
          <c:marker>
            <c:symbol val="diamond"/>
            <c:size val="13"/>
            <c:spPr>
              <a:solidFill>
                <a:schemeClr val="bg1"/>
              </a:solidFill>
              <a:ln w="12700">
                <a:solidFill>
                  <a:schemeClr val="lt2"/>
                </a:solidFill>
                <a:round/>
              </a:ln>
              <a:effectLst/>
            </c:spPr>
          </c:marker>
          <c:dPt>
            <c:idx val="7"/>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C-C9F6-4FE0-948D-C5B6BECFA7EF}"/>
              </c:ext>
            </c:extLst>
          </c:dPt>
          <c:dPt>
            <c:idx val="8"/>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D-C9F6-4FE0-948D-C5B6BECFA7EF}"/>
              </c:ext>
            </c:extLst>
          </c:dPt>
          <c:dPt>
            <c:idx val="9"/>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E-C9F6-4FE0-948D-C5B6BECFA7EF}"/>
              </c:ext>
            </c:extLst>
          </c:dPt>
          <c:dPt>
            <c:idx val="10"/>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F-C9F6-4FE0-948D-C5B6BECFA7EF}"/>
              </c:ext>
            </c:extLst>
          </c:dPt>
          <c:dPt>
            <c:idx val="11"/>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10-C9F6-4FE0-948D-C5B6BECFA7EF}"/>
              </c:ext>
            </c:extLst>
          </c:dPt>
          <c:dLbls>
            <c:dLbl>
              <c:idx val="7"/>
              <c:tx>
                <c:rich>
                  <a:bodyPr/>
                  <a:lstStyle/>
                  <a:p>
                    <a:r>
                      <a:rPr lang="en-US"/>
                      <a:t>465</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9F6-4FE0-948D-C5B6BECFA7EF}"/>
                </c:ext>
              </c:extLst>
            </c:dLbl>
            <c:dLbl>
              <c:idx val="8"/>
              <c:tx>
                <c:rich>
                  <a:bodyPr/>
                  <a:lstStyle/>
                  <a:p>
                    <a:r>
                      <a:rPr lang="en-US"/>
                      <a:t>52%</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9F6-4FE0-948D-C5B6BECFA7EF}"/>
                </c:ext>
              </c:extLst>
            </c:dLbl>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C9F6-4FE0-948D-C5B6BECFA7EF}"/>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2021_26.10.xlsx]Hoja3'!$S$109:$AD$109</c:f>
              <c:numCache>
                <c:formatCode>General</c:formatCode>
                <c:ptCount val="12"/>
                <c:pt idx="7" formatCode="0%">
                  <c:v>0.45</c:v>
                </c:pt>
                <c:pt idx="8" formatCode="0%">
                  <c:v>0.51</c:v>
                </c:pt>
                <c:pt idx="9" formatCode="0%">
                  <c:v>0.72</c:v>
                </c:pt>
                <c:pt idx="10" formatCode="0%">
                  <c:v>0.75</c:v>
                </c:pt>
                <c:pt idx="11" formatCode="0%">
                  <c:v>0.79</c:v>
                </c:pt>
              </c:numCache>
            </c:numRef>
          </c:val>
          <c:smooth val="0"/>
          <c:extLst>
            <c:ext xmlns:c16="http://schemas.microsoft.com/office/drawing/2014/chart" uri="{C3380CC4-5D6E-409C-BE32-E72D297353CC}">
              <c16:uniqueId val="{00000011-C9F6-4FE0-948D-C5B6BECFA7EF}"/>
            </c:ext>
          </c:extLst>
        </c:ser>
        <c:dLbls>
          <c:showLegendKey val="0"/>
          <c:showVal val="0"/>
          <c:showCatName val="0"/>
          <c:showSerName val="0"/>
          <c:showPercent val="0"/>
          <c:showBubbleSize val="0"/>
        </c:dLbls>
        <c:marker val="1"/>
        <c:smooth val="0"/>
        <c:axId val="310102616"/>
        <c:axId val="310100320"/>
      </c:lineChart>
      <c:catAx>
        <c:axId val="31010261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0320"/>
        <c:crosses val="autoZero"/>
        <c:auto val="1"/>
        <c:lblAlgn val="ctr"/>
        <c:lblOffset val="100"/>
        <c:noMultiLvlLbl val="0"/>
      </c:catAx>
      <c:valAx>
        <c:axId val="3101003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2616"/>
        <c:crosses val="autoZero"/>
        <c:crossBetween val="between"/>
      </c:valAx>
      <c:spPr>
        <a:noFill/>
        <a:ln>
          <a:noFill/>
        </a:ln>
        <a:effectLst/>
      </c:spPr>
    </c:plotArea>
    <c:legend>
      <c:legendPos val="b"/>
      <c:layout>
        <c:manualLayout>
          <c:xMode val="edge"/>
          <c:yMode val="edge"/>
          <c:x val="5.8976221777531847E-2"/>
          <c:y val="0.25663106979485656"/>
          <c:w val="0.41080100134574454"/>
          <c:h val="0.37171238175817306"/>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11922761917965"/>
          <c:y val="9.2422022881495286E-2"/>
          <c:w val="0.71783011744945135"/>
          <c:h val="0.65437531964607798"/>
        </c:manualLayout>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151D-4134-B2EB-8E08DE6F653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151D-4134-B2EB-8E08DE6F653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151D-4134-B2EB-8E08DE6F653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cuartones-50'!$C$209:$C$211</c:f>
              <c:strCache>
                <c:ptCount val="3"/>
                <c:pt idx="0">
                  <c:v>Adecuado</c:v>
                </c:pt>
                <c:pt idx="1">
                  <c:v>Regular</c:v>
                </c:pt>
                <c:pt idx="2">
                  <c:v>Insuficiente</c:v>
                </c:pt>
              </c:strCache>
            </c:strRef>
          </c:cat>
          <c:val>
            <c:numRef>
              <c:f>'7 cuartones-50'!$F$209:$F$211</c:f>
              <c:numCache>
                <c:formatCode>0%</c:formatCode>
                <c:ptCount val="3"/>
                <c:pt idx="0">
                  <c:v>0.77769999999999995</c:v>
                </c:pt>
                <c:pt idx="1">
                  <c:v>0.1111</c:v>
                </c:pt>
                <c:pt idx="2">
                  <c:v>0.1111</c:v>
                </c:pt>
              </c:numCache>
            </c:numRef>
          </c:val>
          <c:extLst>
            <c:ext xmlns:c16="http://schemas.microsoft.com/office/drawing/2014/chart" uri="{C3380CC4-5D6E-409C-BE32-E72D297353CC}">
              <c16:uniqueId val="{00000000-151D-4134-B2EB-8E08DE6F6537}"/>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555496533394214E-2"/>
          <c:y val="0.19967297654235583"/>
          <c:w val="0.95144450346660581"/>
          <c:h val="0.71001436424106035"/>
        </c:manualLayout>
      </c:layout>
      <c:barChart>
        <c:barDir val="col"/>
        <c:grouping val="clustered"/>
        <c:varyColors val="0"/>
        <c:ser>
          <c:idx val="0"/>
          <c:order val="0"/>
          <c:tx>
            <c:strRef>
              <c:f>'[TABLERO DE ACTIVIDADES 3 TRIMESTRE 2021_26.10.xlsx]Hoja3'!$R$105</c:f>
              <c:strCache>
                <c:ptCount val="1"/>
                <c:pt idx="0">
                  <c:v>Promedio % de gestantes y puérperas atendidas y controladas , sin intervención</c:v>
                </c:pt>
              </c:strCache>
            </c:strRef>
          </c:tx>
          <c:spPr>
            <a:solidFill>
              <a:schemeClr val="accent6">
                <a:lumMod val="20000"/>
                <a:lumOff val="80000"/>
              </a:schemeClr>
            </a:solidFill>
            <a:ln>
              <a:noFill/>
            </a:ln>
            <a:effectLst/>
          </c:spPr>
          <c:invertIfNegative val="0"/>
          <c:dLbls>
            <c:dLbl>
              <c:idx val="0"/>
              <c:tx>
                <c:rich>
                  <a:bodyPr/>
                  <a:lstStyle/>
                  <a:p>
                    <a:r>
                      <a:rPr lang="en-US"/>
                      <a:t>5%</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65BF-4A15-BBAC-9F89800C7C2A}"/>
                </c:ext>
              </c:extLst>
            </c:dLbl>
            <c:dLbl>
              <c:idx val="1"/>
              <c:tx>
                <c:rich>
                  <a:bodyPr/>
                  <a:lstStyle/>
                  <a:p>
                    <a:r>
                      <a:rPr lang="en-US"/>
                      <a:t>10%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65BF-4A15-BBAC-9F89800C7C2A}"/>
                </c:ext>
              </c:extLst>
            </c:dLbl>
            <c:dLbl>
              <c:idx val="2"/>
              <c:tx>
                <c:rich>
                  <a:bodyPr/>
                  <a:lstStyle/>
                  <a:p>
                    <a:r>
                      <a:rPr lang="en-US"/>
                      <a:t>16%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65BF-4A15-BBAC-9F89800C7C2A}"/>
                </c:ext>
              </c:extLst>
            </c:dLbl>
            <c:dLbl>
              <c:idx val="3"/>
              <c:tx>
                <c:rich>
                  <a:bodyPr/>
                  <a:lstStyle/>
                  <a:p>
                    <a:r>
                      <a:rPr lang="en-US"/>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65BF-4A15-BBAC-9F89800C7C2A}"/>
                </c:ext>
              </c:extLst>
            </c:dLbl>
            <c:dLbl>
              <c:idx val="4"/>
              <c:tx>
                <c:rich>
                  <a:bodyPr/>
                  <a:lstStyle/>
                  <a:p>
                    <a:r>
                      <a:rPr lang="en-US" dirty="0"/>
                      <a:t>28%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65BF-4A15-BBAC-9F89800C7C2A}"/>
                </c:ext>
              </c:extLst>
            </c:dLbl>
            <c:dLbl>
              <c:idx val="5"/>
              <c:tx>
                <c:rich>
                  <a:bodyPr/>
                  <a:lstStyle/>
                  <a:p>
                    <a:r>
                      <a:rPr lang="en-US" dirty="0"/>
                      <a:t>34%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65BF-4A15-BBAC-9F89800C7C2A}"/>
                </c:ext>
              </c:extLst>
            </c:dLbl>
            <c:dLbl>
              <c:idx val="6"/>
              <c:tx>
                <c:rich>
                  <a:bodyPr/>
                  <a:lstStyle/>
                  <a:p>
                    <a:r>
                      <a:rPr lang="en-US"/>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65BF-4A15-BBAC-9F89800C7C2A}"/>
                </c:ext>
              </c:extLst>
            </c:dLbl>
            <c:dLbl>
              <c:idx val="7"/>
              <c:tx>
                <c:rich>
                  <a:bodyPr/>
                  <a:lstStyle/>
                  <a:p>
                    <a:r>
                      <a:rPr lang="en-US" dirty="0"/>
                      <a:t>43%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65BF-4A15-BBAC-9F89800C7C2A}"/>
                </c:ext>
              </c:extLst>
            </c:dLbl>
            <c:dLbl>
              <c:idx val="8"/>
              <c:tx>
                <c:rich>
                  <a:bodyPr/>
                  <a:lstStyle/>
                  <a:p>
                    <a:r>
                      <a:rPr lang="en-US"/>
                      <a:t>49%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65BF-4A15-BBAC-9F89800C7C2A}"/>
                </c:ext>
              </c:extLst>
            </c:dLbl>
            <c:dLbl>
              <c:idx val="9"/>
              <c:tx>
                <c:rich>
                  <a:bodyPr/>
                  <a:lstStyle/>
                  <a:p>
                    <a:r>
                      <a:rPr lang="en-US"/>
                      <a:t>56%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65BF-4A15-BBAC-9F89800C7C2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2021_26.10.xlsx]Hoja3'!$S$105:$AD$105</c:f>
              <c:numCache>
                <c:formatCode>0%</c:formatCode>
                <c:ptCount val="12"/>
                <c:pt idx="0">
                  <c:v>0.03</c:v>
                </c:pt>
                <c:pt idx="1">
                  <c:v>0.08</c:v>
                </c:pt>
                <c:pt idx="2">
                  <c:v>0.14000000000000001</c:v>
                </c:pt>
                <c:pt idx="3">
                  <c:v>0.21</c:v>
                </c:pt>
                <c:pt idx="4">
                  <c:v>0.26</c:v>
                </c:pt>
                <c:pt idx="5">
                  <c:v>0.32</c:v>
                </c:pt>
                <c:pt idx="6">
                  <c:v>0.38</c:v>
                </c:pt>
                <c:pt idx="7">
                  <c:v>0.41</c:v>
                </c:pt>
                <c:pt idx="8">
                  <c:v>0.43</c:v>
                </c:pt>
                <c:pt idx="9">
                  <c:v>0.54</c:v>
                </c:pt>
                <c:pt idx="10">
                  <c:v>0.61</c:v>
                </c:pt>
                <c:pt idx="11">
                  <c:v>0.67</c:v>
                </c:pt>
              </c:numCache>
            </c:numRef>
          </c:val>
          <c:extLst>
            <c:ext xmlns:c16="http://schemas.microsoft.com/office/drawing/2014/chart" uri="{C3380CC4-5D6E-409C-BE32-E72D297353CC}">
              <c16:uniqueId val="{00000000-292B-4843-9A76-BF9896670CAE}"/>
            </c:ext>
          </c:extLst>
        </c:ser>
        <c:ser>
          <c:idx val="1"/>
          <c:order val="1"/>
          <c:tx>
            <c:strRef>
              <c:f>'[TABLERO DE ACTIVIDADES 3 TRIMESTRE 2021_26.10.xlsx]Hoja3'!$R$107</c:f>
              <c:strCache>
                <c:ptCount val="1"/>
                <c:pt idx="0">
                  <c:v>% de parejas protegidas, sin intervención</c:v>
                </c:pt>
              </c:strCache>
            </c:strRef>
          </c:tx>
          <c:spPr>
            <a:solidFill>
              <a:schemeClr val="accent6"/>
            </a:solidFill>
            <a:ln>
              <a:noFill/>
            </a:ln>
            <a:effectLst/>
          </c:spPr>
          <c:invertIfNegative val="0"/>
          <c:dPt>
            <c:idx val="7"/>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292B-4843-9A76-BF9896670CAE}"/>
              </c:ext>
            </c:extLst>
          </c:dPt>
          <c:dPt>
            <c:idx val="8"/>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292B-4843-9A76-BF9896670CAE}"/>
              </c:ext>
            </c:extLst>
          </c:dPt>
          <c:dPt>
            <c:idx val="9"/>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292B-4843-9A76-BF9896670CAE}"/>
              </c:ext>
            </c:extLst>
          </c:dPt>
          <c:dPt>
            <c:idx val="1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292B-4843-9A76-BF9896670CAE}"/>
              </c:ext>
            </c:extLst>
          </c:dPt>
          <c:dPt>
            <c:idx val="1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A-292B-4843-9A76-BF9896670CAE}"/>
              </c:ext>
            </c:extLst>
          </c:dPt>
          <c:dLbls>
            <c:dLbl>
              <c:idx val="0"/>
              <c:tx>
                <c:rich>
                  <a:bodyPr/>
                  <a:lstStyle/>
                  <a:p>
                    <a:r>
                      <a:rPr lang="en-US"/>
                      <a:t>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65BF-4A15-BBAC-9F89800C7C2A}"/>
                </c:ext>
              </c:extLst>
            </c:dLbl>
            <c:dLbl>
              <c:idx val="1"/>
              <c:tx>
                <c:rich>
                  <a:bodyPr/>
                  <a:lstStyle/>
                  <a:p>
                    <a:r>
                      <a:rPr lang="en-US"/>
                      <a:t>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65BF-4A15-BBAC-9F89800C7C2A}"/>
                </c:ext>
              </c:extLst>
            </c:dLbl>
            <c:dLbl>
              <c:idx val="2"/>
              <c:tx>
                <c:rich>
                  <a:bodyPr/>
                  <a:lstStyle/>
                  <a:p>
                    <a:r>
                      <a:rPr lang="en-US"/>
                      <a:t>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65BF-4A15-BBAC-9F89800C7C2A}"/>
                </c:ext>
              </c:extLst>
            </c:dLbl>
            <c:dLbl>
              <c:idx val="3"/>
              <c:tx>
                <c:rich>
                  <a:bodyPr/>
                  <a:lstStyle/>
                  <a:p>
                    <a:r>
                      <a:rPr lang="en-US"/>
                      <a:t>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65BF-4A15-BBAC-9F89800C7C2A}"/>
                </c:ext>
              </c:extLst>
            </c:dLbl>
            <c:dLbl>
              <c:idx val="4"/>
              <c:tx>
                <c:rich>
                  <a:bodyPr/>
                  <a:lstStyle/>
                  <a:p>
                    <a:r>
                      <a:rPr lang="en-US"/>
                      <a:t>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65BF-4A15-BBAC-9F89800C7C2A}"/>
                </c:ext>
              </c:extLst>
            </c:dLbl>
            <c:dLbl>
              <c:idx val="5"/>
              <c:tx>
                <c:rich>
                  <a:bodyPr/>
                  <a:lstStyle/>
                  <a:p>
                    <a:r>
                      <a:rPr lang="en-US" dirty="0"/>
                      <a:t>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65BF-4A15-BBAC-9F89800C7C2A}"/>
                </c:ext>
              </c:extLst>
            </c:dLbl>
            <c:dLbl>
              <c:idx val="6"/>
              <c:layout>
                <c:manualLayout>
                  <c:x val="2.7339761549919068E-3"/>
                  <c:y val="2.082855670566363E-2"/>
                </c:manualLayout>
              </c:layout>
              <c:tx>
                <c:rich>
                  <a:bodyPr/>
                  <a:lstStyle/>
                  <a:p>
                    <a:r>
                      <a:rPr lang="en-US" dirty="0"/>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F74B-4558-B888-79559D9F1E46}"/>
                </c:ext>
              </c:extLst>
            </c:dLbl>
            <c:dLbl>
              <c:idx val="7"/>
              <c:layout>
                <c:manualLayout>
                  <c:x val="5.1659899694372711E-3"/>
                  <c:y val="4.3529308199485972E-2"/>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mn-lt"/>
                        <a:ea typeface="+mn-ea"/>
                        <a:cs typeface="+mn-cs"/>
                      </a:defRPr>
                    </a:pPr>
                    <a:r>
                      <a:rPr lang="en-US" dirty="0"/>
                      <a:t>43%</a:t>
                    </a:r>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extLst>
                <c:ext xmlns:c15="http://schemas.microsoft.com/office/drawing/2012/chart" uri="{CE6537A1-D6FC-4f65-9D91-7224C49458BB}">
                  <c15:layout>
                    <c:manualLayout>
                      <c:w val="5.4515484530538623E-2"/>
                      <c:h val="4.4844046591677303E-2"/>
                    </c:manualLayout>
                  </c15:layout>
                  <c15:showDataLabelsRange val="0"/>
                </c:ext>
                <c:ext xmlns:c16="http://schemas.microsoft.com/office/drawing/2014/chart" uri="{C3380CC4-5D6E-409C-BE32-E72D297353CC}">
                  <c16:uniqueId val="{00000002-292B-4843-9A76-BF9896670CAE}"/>
                </c:ext>
              </c:extLst>
            </c:dLbl>
            <c:dLbl>
              <c:idx val="8"/>
              <c:layout>
                <c:manualLayout>
                  <c:x val="5.1659899694372711E-3"/>
                  <c:y val="4.3359108673289799E-2"/>
                </c:manualLayout>
              </c:layout>
              <c:tx>
                <c:rich>
                  <a:bodyPr/>
                  <a:lstStyle/>
                  <a:p>
                    <a:r>
                      <a:rPr lang="en-US" dirty="0"/>
                      <a:t>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292B-4843-9A76-BF9896670CAE}"/>
                </c:ext>
              </c:extLst>
            </c:dLbl>
            <c:dLbl>
              <c:idx val="9"/>
              <c:tx>
                <c:rich>
                  <a:bodyPr/>
                  <a:lstStyle/>
                  <a:p>
                    <a:r>
                      <a:rPr lang="en-US"/>
                      <a:t>55%</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92B-4843-9A76-BF9896670CAE}"/>
                </c:ext>
              </c:extLst>
            </c:dLbl>
            <c:dLbl>
              <c:idx val="11"/>
              <c:layout>
                <c:manualLayout>
                  <c:x val="-2.0048926863026685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92B-4843-9A76-BF9896670CAE}"/>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2021_26.10.xlsx]Hoja3'!$S$107:$AD$107</c:f>
              <c:numCache>
                <c:formatCode>0%</c:formatCode>
                <c:ptCount val="12"/>
                <c:pt idx="0">
                  <c:v>0.04</c:v>
                </c:pt>
                <c:pt idx="1">
                  <c:v>0.09</c:v>
                </c:pt>
                <c:pt idx="2">
                  <c:v>0.14000000000000001</c:v>
                </c:pt>
                <c:pt idx="3">
                  <c:v>0.2</c:v>
                </c:pt>
                <c:pt idx="4">
                  <c:v>0.25</c:v>
                </c:pt>
                <c:pt idx="5">
                  <c:v>0.31</c:v>
                </c:pt>
                <c:pt idx="6">
                  <c:v>0.37</c:v>
                </c:pt>
                <c:pt idx="7">
                  <c:v>0.4</c:v>
                </c:pt>
                <c:pt idx="8">
                  <c:v>0.42</c:v>
                </c:pt>
                <c:pt idx="9">
                  <c:v>0.53</c:v>
                </c:pt>
                <c:pt idx="10">
                  <c:v>0.6</c:v>
                </c:pt>
                <c:pt idx="11">
                  <c:v>0.66</c:v>
                </c:pt>
              </c:numCache>
            </c:numRef>
          </c:val>
          <c:extLst>
            <c:ext xmlns:c16="http://schemas.microsoft.com/office/drawing/2014/chart" uri="{C3380CC4-5D6E-409C-BE32-E72D297353CC}">
              <c16:uniqueId val="{0000000B-292B-4843-9A76-BF9896670CAE}"/>
            </c:ext>
          </c:extLst>
        </c:ser>
        <c:dLbls>
          <c:showLegendKey val="0"/>
          <c:showVal val="0"/>
          <c:showCatName val="0"/>
          <c:showSerName val="0"/>
          <c:showPercent val="0"/>
          <c:showBubbleSize val="0"/>
        </c:dLbls>
        <c:gapWidth val="75"/>
        <c:axId val="310102616"/>
        <c:axId val="310100320"/>
      </c:barChart>
      <c:lineChart>
        <c:grouping val="standard"/>
        <c:varyColors val="0"/>
        <c:ser>
          <c:idx val="2"/>
          <c:order val="2"/>
          <c:tx>
            <c:strRef>
              <c:f>'[TABLERO DE ACTIVIDADES 3 TRIMESTRE 2021_26.10.xlsx]Hoja3'!$R$109</c:f>
              <c:strCache>
                <c:ptCount val="1"/>
                <c:pt idx="0">
                  <c:v>Promedio % de los indicadores , con intervención </c:v>
                </c:pt>
              </c:strCache>
            </c:strRef>
          </c:tx>
          <c:spPr>
            <a:ln w="34925" cap="rnd">
              <a:solidFill>
                <a:srgbClr val="002060"/>
              </a:solidFill>
              <a:round/>
            </a:ln>
            <a:effectLst/>
          </c:spPr>
          <c:marker>
            <c:symbol val="diamond"/>
            <c:size val="13"/>
            <c:spPr>
              <a:solidFill>
                <a:schemeClr val="bg1"/>
              </a:solidFill>
              <a:ln w="12700">
                <a:solidFill>
                  <a:schemeClr val="lt2"/>
                </a:solidFill>
                <a:round/>
              </a:ln>
              <a:effectLst/>
            </c:spPr>
          </c:marker>
          <c:dPt>
            <c:idx val="7"/>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C-292B-4843-9A76-BF9896670CAE}"/>
              </c:ext>
            </c:extLst>
          </c:dPt>
          <c:dPt>
            <c:idx val="8"/>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D-292B-4843-9A76-BF9896670CAE}"/>
              </c:ext>
            </c:extLst>
          </c:dPt>
          <c:dPt>
            <c:idx val="9"/>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E-292B-4843-9A76-BF9896670CAE}"/>
              </c:ext>
            </c:extLst>
          </c:dPt>
          <c:dPt>
            <c:idx val="10"/>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F-292B-4843-9A76-BF9896670CAE}"/>
              </c:ext>
            </c:extLst>
          </c:dPt>
          <c:dPt>
            <c:idx val="11"/>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10-292B-4843-9A76-BF9896670CAE}"/>
              </c:ext>
            </c:extLst>
          </c:dPt>
          <c:dLbls>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292B-4843-9A76-BF9896670CAE}"/>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2021_26.10.xlsx]Hoja3'!$S$109:$AD$109</c:f>
              <c:numCache>
                <c:formatCode>General</c:formatCode>
                <c:ptCount val="12"/>
                <c:pt idx="7" formatCode="0%">
                  <c:v>0.45</c:v>
                </c:pt>
                <c:pt idx="8" formatCode="0%">
                  <c:v>0.51</c:v>
                </c:pt>
                <c:pt idx="9" formatCode="0%">
                  <c:v>0.72</c:v>
                </c:pt>
                <c:pt idx="10" formatCode="0%">
                  <c:v>0.75</c:v>
                </c:pt>
                <c:pt idx="11" formatCode="0%">
                  <c:v>0.79</c:v>
                </c:pt>
              </c:numCache>
            </c:numRef>
          </c:val>
          <c:smooth val="0"/>
          <c:extLst>
            <c:ext xmlns:c16="http://schemas.microsoft.com/office/drawing/2014/chart" uri="{C3380CC4-5D6E-409C-BE32-E72D297353CC}">
              <c16:uniqueId val="{00000011-292B-4843-9A76-BF9896670CAE}"/>
            </c:ext>
          </c:extLst>
        </c:ser>
        <c:dLbls>
          <c:showLegendKey val="0"/>
          <c:showVal val="0"/>
          <c:showCatName val="0"/>
          <c:showSerName val="0"/>
          <c:showPercent val="0"/>
          <c:showBubbleSize val="0"/>
        </c:dLbls>
        <c:marker val="1"/>
        <c:smooth val="0"/>
        <c:axId val="310102616"/>
        <c:axId val="310100320"/>
      </c:lineChart>
      <c:catAx>
        <c:axId val="31010261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0320"/>
        <c:crosses val="autoZero"/>
        <c:auto val="1"/>
        <c:lblAlgn val="ctr"/>
        <c:lblOffset val="100"/>
        <c:noMultiLvlLbl val="0"/>
      </c:catAx>
      <c:valAx>
        <c:axId val="3101003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2616"/>
        <c:crosses val="autoZero"/>
        <c:crossBetween val="between"/>
      </c:valAx>
      <c:spPr>
        <a:noFill/>
        <a:ln>
          <a:noFill/>
        </a:ln>
        <a:effectLst/>
      </c:spPr>
    </c:plotArea>
    <c:legend>
      <c:legendPos val="b"/>
      <c:layout>
        <c:manualLayout>
          <c:xMode val="edge"/>
          <c:yMode val="edge"/>
          <c:x val="6.71696853738845E-2"/>
          <c:y val="0.1340518407806181"/>
          <c:w val="0.58286335721761806"/>
          <c:h val="0.29907273717162497"/>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4">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228008042867892E-2"/>
          <c:y val="0.23906046279026452"/>
          <c:w val="0.94166088327627229"/>
          <c:h val="0.68175599877868409"/>
        </c:manualLayout>
      </c:layout>
      <c:barChart>
        <c:barDir val="col"/>
        <c:grouping val="clustered"/>
        <c:varyColors val="0"/>
        <c:ser>
          <c:idx val="0"/>
          <c:order val="0"/>
          <c:tx>
            <c:strRef>
              <c:f>'[TABLERO DE ACTIVIDADES 3 TRIMESTRE 2021_26.10.xlsx]Hoja2'!$P$210</c:f>
              <c:strCache>
                <c:ptCount val="1"/>
                <c:pt idx="0">
                  <c:v>Promedio % de paquete completo ( control , vacunación y suplementación) niño y niña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9323-40E1-BF1B-C161311D35E8}"/>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9323-40E1-BF1B-C161311D35E8}"/>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9323-40E1-BF1B-C161311D35E8}"/>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9323-40E1-BF1B-C161311D35E8}"/>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9323-40E1-BF1B-C161311D35E8}"/>
              </c:ext>
            </c:extLst>
          </c:dPt>
          <c:dLbls>
            <c:dLbl>
              <c:idx val="0"/>
              <c:tx>
                <c:rich>
                  <a:bodyPr/>
                  <a:lstStyle/>
                  <a:p>
                    <a:r>
                      <a:rPr lang="en-US"/>
                      <a:t>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4F41-42F4-AF32-5CC24A9AA2A1}"/>
                </c:ext>
              </c:extLst>
            </c:dLbl>
            <c:dLbl>
              <c:idx val="1"/>
              <c:layout>
                <c:manualLayout>
                  <c:x val="-2.5624830500394296E-17"/>
                  <c:y val="6.0600379592270118E-2"/>
                </c:manualLayout>
              </c:layout>
              <c:tx>
                <c:rich>
                  <a:bodyPr/>
                  <a:lstStyle/>
                  <a:p>
                    <a:r>
                      <a:rPr lang="en-US"/>
                      <a:t>10%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4F41-42F4-AF32-5CC24A9AA2A1}"/>
                </c:ext>
              </c:extLst>
            </c:dLbl>
            <c:dLbl>
              <c:idx val="2"/>
              <c:tx>
                <c:rich>
                  <a:bodyPr/>
                  <a:lstStyle/>
                  <a:p>
                    <a:r>
                      <a:rPr lang="en-US"/>
                      <a:t>17%</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4F41-42F4-AF32-5CC24A9AA2A1}"/>
                </c:ext>
              </c:extLst>
            </c:dLbl>
            <c:dLbl>
              <c:idx val="3"/>
              <c:tx>
                <c:rich>
                  <a:bodyPr/>
                  <a:lstStyle/>
                  <a:p>
                    <a:r>
                      <a:rPr lang="en-US"/>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4F41-42F4-AF32-5CC24A9AA2A1}"/>
                </c:ext>
              </c:extLst>
            </c:dLbl>
            <c:dLbl>
              <c:idx val="4"/>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4F41-42F4-AF32-5CC24A9AA2A1}"/>
                </c:ext>
              </c:extLst>
            </c:dLbl>
            <c:dLbl>
              <c:idx val="5"/>
              <c:tx>
                <c:rich>
                  <a:bodyPr/>
                  <a:lstStyle/>
                  <a:p>
                    <a:r>
                      <a:rPr lang="en-US"/>
                      <a:t>35%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4F41-42F4-AF32-5CC24A9AA2A1}"/>
                </c:ext>
              </c:extLst>
            </c:dLbl>
            <c:dLbl>
              <c:idx val="6"/>
              <c:tx>
                <c:rich>
                  <a:bodyPr/>
                  <a:lstStyle/>
                  <a:p>
                    <a:r>
                      <a:rPr lang="en-US"/>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4F41-42F4-AF32-5CC24A9AA2A1}"/>
                </c:ext>
              </c:extLst>
            </c:dLbl>
            <c:dLbl>
              <c:idx val="7"/>
              <c:tx>
                <c:rich>
                  <a:bodyPr/>
                  <a:lstStyle/>
                  <a:p>
                    <a:r>
                      <a:rPr lang="en-US"/>
                      <a:t>46%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323-40E1-BF1B-C161311D35E8}"/>
                </c:ext>
              </c:extLst>
            </c:dLbl>
            <c:dLbl>
              <c:idx val="8"/>
              <c:tx>
                <c:rich>
                  <a:bodyPr/>
                  <a:lstStyle/>
                  <a:p>
                    <a:r>
                      <a:rPr lang="en-US"/>
                      <a:t>50%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323-40E1-BF1B-C161311D35E8}"/>
                </c:ext>
              </c:extLst>
            </c:dLbl>
            <c:dLbl>
              <c:idx val="9"/>
              <c:tx>
                <c:rich>
                  <a:bodyPr/>
                  <a:lstStyle/>
                  <a:p>
                    <a:r>
                      <a:rPr lang="en-US"/>
                      <a:t>58%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323-40E1-BF1B-C161311D35E8}"/>
                </c:ext>
              </c:extLst>
            </c:dLbl>
            <c:dLbl>
              <c:idx val="10"/>
              <c:tx>
                <c:rich>
                  <a:bodyPr/>
                  <a:lstStyle/>
                  <a:p>
                    <a:r>
                      <a:rPr lang="en-US"/>
                      <a:t>64%</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9323-40E1-BF1B-C161311D35E8}"/>
                </c:ext>
              </c:extLst>
            </c:dLbl>
            <c:dLbl>
              <c:idx val="11"/>
              <c:tx>
                <c:rich>
                  <a:bodyPr/>
                  <a:lstStyle/>
                  <a:p>
                    <a:r>
                      <a:rPr lang="en-US"/>
                      <a:t>69%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9323-40E1-BF1B-C161311D35E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2021_26.10.xlsx]Hoja2'!$Q$210:$AB$210</c:f>
              <c:numCache>
                <c:formatCode>0%</c:formatCode>
                <c:ptCount val="12"/>
                <c:pt idx="0">
                  <c:v>0.04</c:v>
                </c:pt>
                <c:pt idx="1">
                  <c:v>0.08</c:v>
                </c:pt>
                <c:pt idx="2">
                  <c:v>0.15</c:v>
                </c:pt>
                <c:pt idx="3">
                  <c:v>0.21</c:v>
                </c:pt>
                <c:pt idx="4">
                  <c:v>0.27</c:v>
                </c:pt>
                <c:pt idx="5">
                  <c:v>0.33</c:v>
                </c:pt>
                <c:pt idx="6">
                  <c:v>0.38</c:v>
                </c:pt>
                <c:pt idx="7">
                  <c:v>0.44</c:v>
                </c:pt>
                <c:pt idx="8">
                  <c:v>0.48</c:v>
                </c:pt>
                <c:pt idx="9">
                  <c:v>0.56000000000000005</c:v>
                </c:pt>
                <c:pt idx="10">
                  <c:v>0.62</c:v>
                </c:pt>
                <c:pt idx="11">
                  <c:v>0.68</c:v>
                </c:pt>
              </c:numCache>
            </c:numRef>
          </c:val>
          <c:extLst>
            <c:ext xmlns:c16="http://schemas.microsoft.com/office/drawing/2014/chart" uri="{C3380CC4-5D6E-409C-BE32-E72D297353CC}">
              <c16:uniqueId val="{0000000A-9323-40E1-BF1B-C161311D35E8}"/>
            </c:ext>
          </c:extLst>
        </c:ser>
        <c:dLbls>
          <c:showLegendKey val="0"/>
          <c:showVal val="0"/>
          <c:showCatName val="0"/>
          <c:showSerName val="0"/>
          <c:showPercent val="0"/>
          <c:showBubbleSize val="0"/>
        </c:dLbls>
        <c:gapWidth val="80"/>
        <c:axId val="758270040"/>
        <c:axId val="758278568"/>
      </c:barChart>
      <c:lineChart>
        <c:grouping val="standard"/>
        <c:varyColors val="0"/>
        <c:ser>
          <c:idx val="2"/>
          <c:order val="1"/>
          <c:tx>
            <c:strRef>
              <c:f>'[TABLERO DE ACTIVIDADES 3 TRIMESTRE 2021_26.10.xlsx]Hoja2'!$P$207</c:f>
              <c:strCache>
                <c:ptCount val="1"/>
                <c:pt idx="0">
                  <c:v>Promedio % de paquete completo niño y niña , con intervención </c:v>
                </c:pt>
              </c:strCache>
            </c:strRef>
          </c:tx>
          <c:spPr>
            <a:ln w="38100" cap="rnd">
              <a:solidFill>
                <a:srgbClr val="002060"/>
              </a:solidFill>
              <a:round/>
            </a:ln>
            <a:effectLst/>
          </c:spPr>
          <c:marker>
            <c:symbol val="diamond"/>
            <c:size val="10"/>
            <c:spPr>
              <a:solidFill>
                <a:schemeClr val="bg1"/>
              </a:solidFill>
              <a:ln>
                <a:solidFill>
                  <a:srgbClr val="002060"/>
                </a:solidFill>
              </a:ln>
              <a:effectLst/>
            </c:spPr>
          </c:marker>
          <c:dPt>
            <c:idx val="7"/>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B-9323-40E1-BF1B-C161311D35E8}"/>
              </c:ext>
            </c:extLst>
          </c:dPt>
          <c:dPt>
            <c:idx val="8"/>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C-9323-40E1-BF1B-C161311D35E8}"/>
              </c:ext>
            </c:extLst>
          </c:dPt>
          <c:dLbls>
            <c:dLbl>
              <c:idx val="11"/>
              <c:tx>
                <c:rich>
                  <a:bodyPr/>
                  <a:lstStyle/>
                  <a:p>
                    <a:r>
                      <a:rPr lang="en-US"/>
                      <a:t>80%</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9323-40E1-BF1B-C161311D35E8}"/>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2021_26.10.xlsx]Hoja2'!$Q$207:$AB$207</c:f>
              <c:numCache>
                <c:formatCode>General</c:formatCode>
                <c:ptCount val="12"/>
                <c:pt idx="7" formatCode="0%">
                  <c:v>0.47452552277007776</c:v>
                </c:pt>
                <c:pt idx="8" formatCode="0%">
                  <c:v>0.51779927122151848</c:v>
                </c:pt>
                <c:pt idx="9" formatCode="0%">
                  <c:v>0.62</c:v>
                </c:pt>
                <c:pt idx="10" formatCode="0%">
                  <c:v>0.75</c:v>
                </c:pt>
                <c:pt idx="11" formatCode="0%">
                  <c:v>0.79</c:v>
                </c:pt>
              </c:numCache>
            </c:numRef>
          </c:val>
          <c:smooth val="0"/>
          <c:extLst>
            <c:ext xmlns:c16="http://schemas.microsoft.com/office/drawing/2014/chart" uri="{C3380CC4-5D6E-409C-BE32-E72D297353CC}">
              <c16:uniqueId val="{0000000E-9323-40E1-BF1B-C161311D35E8}"/>
            </c:ext>
          </c:extLst>
        </c:ser>
        <c:dLbls>
          <c:showLegendKey val="0"/>
          <c:showVal val="0"/>
          <c:showCatName val="0"/>
          <c:showSerName val="0"/>
          <c:showPercent val="0"/>
          <c:showBubbleSize val="0"/>
        </c:dLbls>
        <c:marker val="1"/>
        <c:smooth val="0"/>
        <c:axId val="758270040"/>
        <c:axId val="758278568"/>
      </c:lineChart>
      <c:catAx>
        <c:axId val="758270040"/>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1" i="0" u="none" strike="noStrike" kern="1200" cap="none" spc="20" normalizeH="0" baseline="0">
                <a:solidFill>
                  <a:schemeClr val="tx1"/>
                </a:solidFill>
                <a:latin typeface="+mn-lt"/>
                <a:ea typeface="+mn-ea"/>
                <a:cs typeface="+mn-cs"/>
              </a:defRPr>
            </a:pPr>
            <a:endParaRPr lang="es-PE"/>
          </a:p>
        </c:txPr>
        <c:crossAx val="758278568"/>
        <c:crosses val="autoZero"/>
        <c:auto val="1"/>
        <c:lblAlgn val="ctr"/>
        <c:lblOffset val="100"/>
        <c:noMultiLvlLbl val="0"/>
      </c:catAx>
      <c:valAx>
        <c:axId val="758278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spc="20" baseline="0">
                <a:solidFill>
                  <a:schemeClr val="tx1"/>
                </a:solidFill>
                <a:latin typeface="+mn-lt"/>
                <a:ea typeface="+mn-ea"/>
                <a:cs typeface="+mn-cs"/>
              </a:defRPr>
            </a:pPr>
            <a:endParaRPr lang="es-PE"/>
          </a:p>
        </c:txPr>
        <c:crossAx val="758270040"/>
        <c:crosses val="autoZero"/>
        <c:crossBetween val="between"/>
      </c:valAx>
      <c:spPr>
        <a:noFill/>
        <a:ln>
          <a:noFill/>
        </a:ln>
        <a:effectLst/>
      </c:spPr>
    </c:plotArea>
    <c:legend>
      <c:legendPos val="b"/>
      <c:layout>
        <c:manualLayout>
          <c:xMode val="edge"/>
          <c:yMode val="edge"/>
          <c:x val="7.509709552134812E-2"/>
          <c:y val="0.14083928028189305"/>
          <c:w val="0.58235743194711465"/>
          <c:h val="0.2989687110013573"/>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4">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803652628984263E-2"/>
          <c:y val="3.7452697174294058E-2"/>
          <c:w val="0.93972171595761467"/>
          <c:h val="0.81340277674959471"/>
        </c:manualLayout>
      </c:layout>
      <c:barChart>
        <c:barDir val="col"/>
        <c:grouping val="clustered"/>
        <c:varyColors val="0"/>
        <c:ser>
          <c:idx val="0"/>
          <c:order val="0"/>
          <c:tx>
            <c:strRef>
              <c:f>PAN_11.01!$T$244</c:f>
              <c:strCache>
                <c:ptCount val="1"/>
                <c:pt idx="0">
                  <c:v>Promedio % de paquete completo ( control , vacunación y suplementación) niño y niña , sin intervención</c:v>
                </c:pt>
              </c:strCache>
            </c:strRef>
          </c:tx>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9525" cap="flat" cmpd="sng" algn="ctr">
              <a:solidFill>
                <a:schemeClr val="accent6">
                  <a:shade val="95000"/>
                </a:schemeClr>
              </a:solidFill>
              <a:round/>
            </a:ln>
            <a:effectLst/>
          </c:spPr>
          <c:invertIfNegative val="0"/>
          <c:dPt>
            <c:idx val="7"/>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5-E28E-4E87-93F5-45390F79477B}"/>
              </c:ext>
            </c:extLst>
          </c:dPt>
          <c:dPt>
            <c:idx val="8"/>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6-E28E-4E87-93F5-45390F79477B}"/>
              </c:ext>
            </c:extLst>
          </c:dPt>
          <c:dPt>
            <c:idx val="9"/>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7-E28E-4E87-93F5-45390F79477B}"/>
              </c:ext>
            </c:extLst>
          </c:dPt>
          <c:dPt>
            <c:idx val="10"/>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8-E28E-4E87-93F5-45390F79477B}"/>
              </c:ext>
            </c:extLst>
          </c:dPt>
          <c:dPt>
            <c:idx val="11"/>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9-E28E-4E87-93F5-45390F79477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PAN_11.01!$U$243:$AF$243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PAN_11.01!$U$244:$AF$244</c:f>
              <c:numCache>
                <c:formatCode>0%</c:formatCode>
                <c:ptCount val="12"/>
                <c:pt idx="0">
                  <c:v>6.8406818950113482E-2</c:v>
                </c:pt>
                <c:pt idx="1">
                  <c:v>0.12684116482348964</c:v>
                </c:pt>
                <c:pt idx="2">
                  <c:v>0.20893900613319166</c:v>
                </c:pt>
                <c:pt idx="3">
                  <c:v>0.2786014391268653</c:v>
                </c:pt>
                <c:pt idx="4">
                  <c:v>0.35777756314289855</c:v>
                </c:pt>
                <c:pt idx="5">
                  <c:v>0.43427343410440916</c:v>
                </c:pt>
                <c:pt idx="6">
                  <c:v>0.48330110112866331</c:v>
                </c:pt>
                <c:pt idx="7">
                  <c:v>0.5416417292617437</c:v>
                </c:pt>
                <c:pt idx="8">
                  <c:v>0.60062347285536777</c:v>
                </c:pt>
                <c:pt idx="9">
                  <c:v>0.65835071280714375</c:v>
                </c:pt>
                <c:pt idx="10">
                  <c:v>0.71940149929684505</c:v>
                </c:pt>
                <c:pt idx="11">
                  <c:v>0.78186120635533873</c:v>
                </c:pt>
              </c:numCache>
            </c:numRef>
          </c:val>
          <c:extLst>
            <c:ext xmlns:c16="http://schemas.microsoft.com/office/drawing/2014/chart" uri="{C3380CC4-5D6E-409C-BE32-E72D297353CC}">
              <c16:uniqueId val="{00000000-E28E-4E87-93F5-45390F79477B}"/>
            </c:ext>
          </c:extLst>
        </c:ser>
        <c:dLbls>
          <c:showLegendKey val="0"/>
          <c:showVal val="1"/>
          <c:showCatName val="0"/>
          <c:showSerName val="0"/>
          <c:showPercent val="0"/>
          <c:showBubbleSize val="0"/>
        </c:dLbls>
        <c:gapWidth val="150"/>
        <c:overlap val="-25"/>
        <c:axId val="1638149088"/>
        <c:axId val="1638153664"/>
      </c:barChart>
      <c:lineChart>
        <c:grouping val="standard"/>
        <c:varyColors val="0"/>
        <c:ser>
          <c:idx val="1"/>
          <c:order val="1"/>
          <c:tx>
            <c:strRef>
              <c:f>PAN_11.01!$T$245</c:f>
              <c:strCache>
                <c:ptCount val="1"/>
                <c:pt idx="0">
                  <c:v>Promedio % de paquete completo niño y niña , con intervención </c:v>
                </c:pt>
              </c:strCache>
            </c:strRef>
          </c:tx>
          <c:spPr>
            <a:ln w="25400" cap="rnd">
              <a:solidFill>
                <a:schemeClr val="accent5"/>
              </a:solidFill>
              <a:round/>
            </a:ln>
            <a:effectLst/>
          </c:spPr>
          <c:marker>
            <c:symbol val="diamond"/>
            <c:size val="13"/>
            <c:spPr>
              <a:solidFill>
                <a:schemeClr val="accent5"/>
              </a:solidFill>
              <a:ln w="9525" cap="flat" cmpd="sng" algn="ctr">
                <a:solidFill>
                  <a:schemeClr val="accent5"/>
                </a:solidFill>
                <a:round/>
              </a:ln>
              <a:effectLst/>
            </c:spPr>
          </c:marker>
          <c:dPt>
            <c:idx val="11"/>
            <c:marker>
              <c:symbol val="diamond"/>
              <c:size val="13"/>
              <c:spPr>
                <a:solidFill>
                  <a:schemeClr val="accent5"/>
                </a:solidFill>
                <a:ln w="9525" cap="flat" cmpd="sng" algn="ctr">
                  <a:solidFill>
                    <a:schemeClr val="accent5"/>
                  </a:solidFill>
                  <a:round/>
                </a:ln>
                <a:effectLst/>
              </c:spPr>
            </c:marker>
            <c:bubble3D val="0"/>
            <c:spPr>
              <a:ln w="25400" cap="rnd">
                <a:solidFill>
                  <a:schemeClr val="accent5"/>
                </a:solidFill>
                <a:round/>
              </a:ln>
              <a:effectLst/>
            </c:spPr>
            <c:extLst>
              <c:ext xmlns:c16="http://schemas.microsoft.com/office/drawing/2014/chart" uri="{C3380CC4-5D6E-409C-BE32-E72D297353CC}">
                <c16:uniqueId val="{00000002-E28E-4E87-93F5-45390F79477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PAN_11.01!$U$243:$AF$243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PAN_11.01!$U$245:$AF$245</c:f>
              <c:numCache>
                <c:formatCode>General</c:formatCode>
                <c:ptCount val="12"/>
                <c:pt idx="7" formatCode="0%">
                  <c:v>0.59487129956053508</c:v>
                </c:pt>
                <c:pt idx="8" formatCode="0%">
                  <c:v>0.67259863814169119</c:v>
                </c:pt>
                <c:pt idx="9" formatCode="0%">
                  <c:v>0.7527647655382238</c:v>
                </c:pt>
                <c:pt idx="10" formatCode="0%">
                  <c:v>0.8292123436519051</c:v>
                </c:pt>
                <c:pt idx="11" formatCode="0%">
                  <c:v>0.89780284203817107</c:v>
                </c:pt>
              </c:numCache>
            </c:numRef>
          </c:val>
          <c:smooth val="0"/>
          <c:extLst>
            <c:ext xmlns:c16="http://schemas.microsoft.com/office/drawing/2014/chart" uri="{C3380CC4-5D6E-409C-BE32-E72D297353CC}">
              <c16:uniqueId val="{00000003-E28E-4E87-93F5-45390F79477B}"/>
            </c:ext>
          </c:extLst>
        </c:ser>
        <c:dLbls>
          <c:showLegendKey val="0"/>
          <c:showVal val="1"/>
          <c:showCatName val="0"/>
          <c:showSerName val="0"/>
          <c:showPercent val="0"/>
          <c:showBubbleSize val="0"/>
        </c:dLbls>
        <c:marker val="1"/>
        <c:smooth val="0"/>
        <c:axId val="1638149088"/>
        <c:axId val="1638153664"/>
      </c:lineChart>
      <c:catAx>
        <c:axId val="1638149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53664"/>
        <c:crosses val="autoZero"/>
        <c:auto val="1"/>
        <c:lblAlgn val="ctr"/>
        <c:lblOffset val="100"/>
        <c:noMultiLvlLbl val="0"/>
      </c:catAx>
      <c:valAx>
        <c:axId val="16381536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49088"/>
        <c:crosses val="autoZero"/>
        <c:crossBetween val="between"/>
      </c:valAx>
      <c:spPr>
        <a:noFill/>
        <a:ln>
          <a:noFill/>
        </a:ln>
        <a:effectLst/>
      </c:spPr>
    </c:plotArea>
    <c:legend>
      <c:legendPos val="b"/>
      <c:layout>
        <c:manualLayout>
          <c:xMode val="edge"/>
          <c:yMode val="edge"/>
          <c:x val="5.200032544726399E-2"/>
          <c:y val="6.3129391434766313E-2"/>
          <c:w val="0.49384500875392867"/>
          <c:h val="0.420192693304641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accent4"/>
                </a:solidFill>
                <a:latin typeface="+mn-lt"/>
                <a:ea typeface="+mn-ea"/>
                <a:cs typeface="+mn-cs"/>
              </a:defRPr>
            </a:pPr>
            <a:r>
              <a:rPr lang="es-PE"/>
              <a:t>1°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accent4"/>
              </a:solidFill>
              <a:latin typeface="+mn-lt"/>
              <a:ea typeface="+mn-ea"/>
              <a:cs typeface="+mn-cs"/>
            </a:defRPr>
          </a:pPr>
          <a:endParaRPr lang="es-PE"/>
        </a:p>
      </c:txPr>
    </c:title>
    <c:autoTitleDeleted val="0"/>
    <c:plotArea>
      <c:layout/>
      <c:barChart>
        <c:barDir val="col"/>
        <c:grouping val="clustered"/>
        <c:varyColors val="0"/>
        <c:ser>
          <c:idx val="0"/>
          <c:order val="0"/>
          <c:tx>
            <c:strRef>
              <c:f>PAN_11.01!$T$11</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097B-4138-8FF5-52FB3E3C6C17}"/>
              </c:ext>
            </c:extLst>
          </c:dPt>
          <c:dPt>
            <c:idx val="8"/>
            <c:invertIfNegative val="0"/>
            <c:bubble3D val="0"/>
            <c:spPr>
              <a:solidFill>
                <a:srgbClr val="FFF571"/>
              </a:solidFill>
              <a:ln>
                <a:noFill/>
              </a:ln>
              <a:effectLst/>
            </c:spPr>
            <c:extLst>
              <c:ext xmlns:c16="http://schemas.microsoft.com/office/drawing/2014/chart" uri="{C3380CC4-5D6E-409C-BE32-E72D297353CC}">
                <c16:uniqueId val="{00000004-097B-4138-8FF5-52FB3E3C6C17}"/>
              </c:ext>
            </c:extLst>
          </c:dPt>
          <c:dPt>
            <c:idx val="9"/>
            <c:invertIfNegative val="0"/>
            <c:bubble3D val="0"/>
            <c:spPr>
              <a:solidFill>
                <a:srgbClr val="FFF571"/>
              </a:solidFill>
              <a:ln>
                <a:noFill/>
              </a:ln>
              <a:effectLst/>
            </c:spPr>
            <c:extLst>
              <c:ext xmlns:c16="http://schemas.microsoft.com/office/drawing/2014/chart" uri="{C3380CC4-5D6E-409C-BE32-E72D297353CC}">
                <c16:uniqueId val="{00000005-097B-4138-8FF5-52FB3E3C6C17}"/>
              </c:ext>
            </c:extLst>
          </c:dPt>
          <c:dPt>
            <c:idx val="10"/>
            <c:invertIfNegative val="0"/>
            <c:bubble3D val="0"/>
            <c:spPr>
              <a:solidFill>
                <a:srgbClr val="FFF571"/>
              </a:solidFill>
              <a:ln>
                <a:noFill/>
              </a:ln>
              <a:effectLst/>
            </c:spPr>
            <c:extLst>
              <c:ext xmlns:c16="http://schemas.microsoft.com/office/drawing/2014/chart" uri="{C3380CC4-5D6E-409C-BE32-E72D297353CC}">
                <c16:uniqueId val="{00000006-097B-4138-8FF5-52FB3E3C6C17}"/>
              </c:ext>
            </c:extLst>
          </c:dPt>
          <c:dPt>
            <c:idx val="11"/>
            <c:invertIfNegative val="0"/>
            <c:bubble3D val="0"/>
            <c:spPr>
              <a:solidFill>
                <a:srgbClr val="FFF571"/>
              </a:solidFill>
              <a:ln>
                <a:noFill/>
              </a:ln>
              <a:effectLst/>
            </c:spPr>
            <c:extLst>
              <c:ext xmlns:c16="http://schemas.microsoft.com/office/drawing/2014/chart" uri="{C3380CC4-5D6E-409C-BE32-E72D297353CC}">
                <c16:uniqueId val="{00000007-097B-4138-8FF5-52FB3E3C6C17}"/>
              </c:ext>
            </c:extLst>
          </c:dPt>
          <c:dLbls>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PAN_11.01!$U$11:$AF$11</c:f>
              <c:numCache>
                <c:formatCode>0%</c:formatCode>
                <c:ptCount val="12"/>
                <c:pt idx="0">
                  <c:v>0.10747814826804791</c:v>
                </c:pt>
                <c:pt idx="1">
                  <c:v>0.2113952735513111</c:v>
                </c:pt>
                <c:pt idx="2">
                  <c:v>0.33894464227905469</c:v>
                </c:pt>
                <c:pt idx="3">
                  <c:v>0.45386856587892521</c:v>
                </c:pt>
                <c:pt idx="4">
                  <c:v>0.55810942052444157</c:v>
                </c:pt>
                <c:pt idx="5">
                  <c:v>0.68760116542570415</c:v>
                </c:pt>
                <c:pt idx="6">
                  <c:v>0.74813855616704439</c:v>
                </c:pt>
                <c:pt idx="7">
                  <c:v>0.81676918096471351</c:v>
                </c:pt>
                <c:pt idx="8">
                  <c:v>0.91324053091615409</c:v>
                </c:pt>
                <c:pt idx="9">
                  <c:v>0.97410165101974744</c:v>
                </c:pt>
                <c:pt idx="10">
                  <c:v>1.1071544189057947</c:v>
                </c:pt>
                <c:pt idx="11">
                  <c:v>1.2625445127873098</c:v>
                </c:pt>
              </c:numCache>
            </c:numRef>
          </c:val>
          <c:extLst>
            <c:ext xmlns:c16="http://schemas.microsoft.com/office/drawing/2014/chart" uri="{C3380CC4-5D6E-409C-BE32-E72D297353CC}">
              <c16:uniqueId val="{00000000-097B-4138-8FF5-52FB3E3C6C17}"/>
            </c:ext>
          </c:extLst>
        </c:ser>
        <c:dLbls>
          <c:showLegendKey val="0"/>
          <c:showVal val="0"/>
          <c:showCatName val="0"/>
          <c:showSerName val="0"/>
          <c:showPercent val="0"/>
          <c:showBubbleSize val="0"/>
        </c:dLbls>
        <c:gapWidth val="219"/>
        <c:overlap val="-27"/>
        <c:axId val="1805314176"/>
        <c:axId val="1805311680"/>
      </c:barChart>
      <c:lineChart>
        <c:grouping val="standard"/>
        <c:varyColors val="0"/>
        <c:ser>
          <c:idx val="1"/>
          <c:order val="1"/>
          <c:tx>
            <c:strRef>
              <c:f>PAN_11.01!$T$12</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PAN_11.01!$U$12:$AF$12</c:f>
              <c:numCache>
                <c:formatCode>General</c:formatCode>
                <c:ptCount val="12"/>
                <c:pt idx="7" formatCode="0%">
                  <c:v>0.96471349951440599</c:v>
                </c:pt>
                <c:pt idx="8" formatCode="0%">
                  <c:v>1.089025574619618</c:v>
                </c:pt>
                <c:pt idx="9" formatCode="0%">
                  <c:v>1.2334088701845258</c:v>
                </c:pt>
                <c:pt idx="10" formatCode="0%">
                  <c:v>1.3583684040142441</c:v>
                </c:pt>
                <c:pt idx="11" formatCode="0%">
                  <c:v>1.4778245386856588</c:v>
                </c:pt>
              </c:numCache>
            </c:numRef>
          </c:val>
          <c:smooth val="0"/>
          <c:extLst>
            <c:ext xmlns:c16="http://schemas.microsoft.com/office/drawing/2014/chart" uri="{C3380CC4-5D6E-409C-BE32-E72D297353CC}">
              <c16:uniqueId val="{00000001-097B-4138-8FF5-52FB3E3C6C17}"/>
            </c:ext>
          </c:extLst>
        </c:ser>
        <c:dLbls>
          <c:showLegendKey val="0"/>
          <c:showVal val="0"/>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accent4"/>
          </a:solidFill>
          <a:latin typeface="+mn-lt"/>
        </a:defRPr>
      </a:pPr>
      <a:endParaRPr lang="es-PE"/>
    </a:p>
  </c:txPr>
  <c:externalData r:id="rId3">
    <c:autoUpdate val="0"/>
  </c:externalData>
</c:chartSpace>
</file>

<file path=ppt/charts/chart1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62E1-458D-8E02-191E41F835AB}"/>
              </c:ext>
            </c:extLst>
          </c:dPt>
          <c:dPt>
            <c:idx val="8"/>
            <c:invertIfNegative val="0"/>
            <c:bubble3D val="0"/>
            <c:spPr>
              <a:solidFill>
                <a:srgbClr val="FFF571"/>
              </a:solidFill>
              <a:ln>
                <a:noFill/>
              </a:ln>
              <a:effectLst/>
            </c:spPr>
            <c:extLst>
              <c:ext xmlns:c16="http://schemas.microsoft.com/office/drawing/2014/chart" uri="{C3380CC4-5D6E-409C-BE32-E72D297353CC}">
                <c16:uniqueId val="{00000001-62E1-458D-8E02-191E41F835AB}"/>
              </c:ext>
            </c:extLst>
          </c:dPt>
          <c:dPt>
            <c:idx val="9"/>
            <c:invertIfNegative val="0"/>
            <c:bubble3D val="0"/>
            <c:spPr>
              <a:solidFill>
                <a:srgbClr val="FFF571"/>
              </a:solidFill>
              <a:ln>
                <a:noFill/>
              </a:ln>
              <a:effectLst/>
            </c:spPr>
            <c:extLst>
              <c:ext xmlns:c16="http://schemas.microsoft.com/office/drawing/2014/chart" uri="{C3380CC4-5D6E-409C-BE32-E72D297353CC}">
                <c16:uniqueId val="{00000002-62E1-458D-8E02-191E41F835AB}"/>
              </c:ext>
            </c:extLst>
          </c:dPt>
          <c:dPt>
            <c:idx val="10"/>
            <c:invertIfNegative val="0"/>
            <c:bubble3D val="0"/>
            <c:spPr>
              <a:solidFill>
                <a:srgbClr val="FFF571"/>
              </a:solidFill>
              <a:ln>
                <a:noFill/>
              </a:ln>
              <a:effectLst/>
            </c:spPr>
            <c:extLst>
              <c:ext xmlns:c16="http://schemas.microsoft.com/office/drawing/2014/chart" uri="{C3380CC4-5D6E-409C-BE32-E72D297353CC}">
                <c16:uniqueId val="{00000003-62E1-458D-8E02-191E41F835AB}"/>
              </c:ext>
            </c:extLst>
          </c:dPt>
          <c:dPt>
            <c:idx val="11"/>
            <c:invertIfNegative val="0"/>
            <c:bubble3D val="0"/>
            <c:spPr>
              <a:solidFill>
                <a:srgbClr val="FFF571"/>
              </a:solidFill>
              <a:ln>
                <a:noFill/>
              </a:ln>
              <a:effectLst/>
            </c:spPr>
            <c:extLst>
              <c:ext xmlns:c16="http://schemas.microsoft.com/office/drawing/2014/chart" uri="{C3380CC4-5D6E-409C-BE32-E72D297353CC}">
                <c16:uniqueId val="{00000004-62E1-458D-8E02-191E41F835A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PAN_11.01!$U$26:$AF$26</c:f>
              <c:numCache>
                <c:formatCode>0%</c:formatCode>
                <c:ptCount val="12"/>
                <c:pt idx="0">
                  <c:v>4.8883133700226608E-2</c:v>
                </c:pt>
                <c:pt idx="1">
                  <c:v>9.3557785691162187E-2</c:v>
                </c:pt>
                <c:pt idx="2">
                  <c:v>0.15765619941728715</c:v>
                </c:pt>
                <c:pt idx="3">
                  <c:v>0.20783425056652638</c:v>
                </c:pt>
                <c:pt idx="4">
                  <c:v>0.2661055357720945</c:v>
                </c:pt>
                <c:pt idx="5">
                  <c:v>0.32696665587568791</c:v>
                </c:pt>
                <c:pt idx="6">
                  <c:v>0.35189381676918097</c:v>
                </c:pt>
                <c:pt idx="7">
                  <c:v>0.36549044998381353</c:v>
                </c:pt>
                <c:pt idx="8">
                  <c:v>0.41372612495953381</c:v>
                </c:pt>
                <c:pt idx="9">
                  <c:v>0.44960773881559929</c:v>
                </c:pt>
                <c:pt idx="10">
                  <c:v>0.47563770200546912</c:v>
                </c:pt>
                <c:pt idx="11">
                  <c:v>0.54354159922304957</c:v>
                </c:pt>
              </c:numCache>
            </c:numRef>
          </c:val>
          <c:extLst>
            <c:ext xmlns:c16="http://schemas.microsoft.com/office/drawing/2014/chart" uri="{C3380CC4-5D6E-409C-BE32-E72D297353CC}">
              <c16:uniqueId val="{00000000-049F-4B6E-A37D-C00CC0BEBB80}"/>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PAN_11.01!$T$27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PAN_11.01!$U$27:$AF$27</c:f>
              <c:numCache>
                <c:formatCode>General</c:formatCode>
                <c:ptCount val="12"/>
                <c:pt idx="7" formatCode="0%">
                  <c:v>0.4473939786338621</c:v>
                </c:pt>
                <c:pt idx="8" formatCode="0%">
                  <c:v>0.50987374554872122</c:v>
                </c:pt>
                <c:pt idx="9" formatCode="0%">
                  <c:v>0.57818064098413724</c:v>
                </c:pt>
                <c:pt idx="10" formatCode="0%">
                  <c:v>0.63580446746519914</c:v>
                </c:pt>
                <c:pt idx="11" formatCode="0%">
                  <c:v>0.6885723535124636</c:v>
                </c:pt>
              </c:numCache>
            </c:numRef>
          </c:val>
          <c:smooth val="0"/>
          <c:extLst>
            <c:ext xmlns:c16="http://schemas.microsoft.com/office/drawing/2014/chart" uri="{C3380CC4-5D6E-409C-BE32-E72D297353CC}">
              <c16:uniqueId val="{00000001-049F-4B6E-A37D-C00CC0BEBB80}"/>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PAN_11.01!$T$40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28B7-4F1E-B335-B5BD0010CAA9}"/>
              </c:ext>
            </c:extLst>
          </c:dPt>
          <c:dPt>
            <c:idx val="8"/>
            <c:invertIfNegative val="0"/>
            <c:bubble3D val="0"/>
            <c:spPr>
              <a:solidFill>
                <a:srgbClr val="FFF571"/>
              </a:solidFill>
              <a:ln>
                <a:noFill/>
              </a:ln>
              <a:effectLst/>
            </c:spPr>
            <c:extLst>
              <c:ext xmlns:c16="http://schemas.microsoft.com/office/drawing/2014/chart" uri="{C3380CC4-5D6E-409C-BE32-E72D297353CC}">
                <c16:uniqueId val="{00000001-28B7-4F1E-B335-B5BD0010CAA9}"/>
              </c:ext>
            </c:extLst>
          </c:dPt>
          <c:dPt>
            <c:idx val="9"/>
            <c:invertIfNegative val="0"/>
            <c:bubble3D val="0"/>
            <c:spPr>
              <a:solidFill>
                <a:srgbClr val="FFF571"/>
              </a:solidFill>
              <a:ln>
                <a:noFill/>
              </a:ln>
              <a:effectLst/>
            </c:spPr>
            <c:extLst>
              <c:ext xmlns:c16="http://schemas.microsoft.com/office/drawing/2014/chart" uri="{C3380CC4-5D6E-409C-BE32-E72D297353CC}">
                <c16:uniqueId val="{00000002-28B7-4F1E-B335-B5BD0010CAA9}"/>
              </c:ext>
            </c:extLst>
          </c:dPt>
          <c:dPt>
            <c:idx val="10"/>
            <c:invertIfNegative val="0"/>
            <c:bubble3D val="0"/>
            <c:spPr>
              <a:solidFill>
                <a:srgbClr val="FFF571"/>
              </a:solidFill>
              <a:ln>
                <a:noFill/>
              </a:ln>
              <a:effectLst/>
            </c:spPr>
            <c:extLst>
              <c:ext xmlns:c16="http://schemas.microsoft.com/office/drawing/2014/chart" uri="{C3380CC4-5D6E-409C-BE32-E72D297353CC}">
                <c16:uniqueId val="{00000003-28B7-4F1E-B335-B5BD0010CAA9}"/>
              </c:ext>
            </c:extLst>
          </c:dPt>
          <c:dPt>
            <c:idx val="11"/>
            <c:invertIfNegative val="0"/>
            <c:bubble3D val="0"/>
            <c:spPr>
              <a:solidFill>
                <a:srgbClr val="FFF571"/>
              </a:solidFill>
              <a:ln>
                <a:noFill/>
              </a:ln>
              <a:effectLst/>
            </c:spPr>
            <c:extLst>
              <c:ext xmlns:c16="http://schemas.microsoft.com/office/drawing/2014/chart" uri="{C3380CC4-5D6E-409C-BE32-E72D297353CC}">
                <c16:uniqueId val="{00000004-28B7-4F1E-B335-B5BD0010CAA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PAN_11.01!$U$40:$AF$40</c:f>
              <c:numCache>
                <c:formatCode>0%</c:formatCode>
                <c:ptCount val="12"/>
                <c:pt idx="0">
                  <c:v>0.13594327990135635</c:v>
                </c:pt>
                <c:pt idx="1">
                  <c:v>0.23427866831072749</c:v>
                </c:pt>
                <c:pt idx="2">
                  <c:v>0.34648581997533906</c:v>
                </c:pt>
                <c:pt idx="3">
                  <c:v>0.4716399506781751</c:v>
                </c:pt>
                <c:pt idx="4">
                  <c:v>0.58785450061652278</c:v>
                </c:pt>
                <c:pt idx="5">
                  <c:v>0.70345252774352651</c:v>
                </c:pt>
                <c:pt idx="6">
                  <c:v>0.78267570900123307</c:v>
                </c:pt>
                <c:pt idx="7">
                  <c:v>0.85819975339087551</c:v>
                </c:pt>
                <c:pt idx="8">
                  <c:v>0.92385943279901361</c:v>
                </c:pt>
                <c:pt idx="9">
                  <c:v>1.000308261405672</c:v>
                </c:pt>
                <c:pt idx="10">
                  <c:v>1.1066584463625153</c:v>
                </c:pt>
                <c:pt idx="11">
                  <c:v>1.1868064118372379</c:v>
                </c:pt>
              </c:numCache>
            </c:numRef>
          </c:val>
          <c:extLst>
            <c:ext xmlns:c16="http://schemas.microsoft.com/office/drawing/2014/chart" uri="{C3380CC4-5D6E-409C-BE32-E72D297353CC}">
              <c16:uniqueId val="{00000000-5436-480E-9033-7EBDBBA07ACE}"/>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PAN_11.01!$T$41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PAN_11.01!$U$41:$AF$41</c:f>
              <c:numCache>
                <c:formatCode>General</c:formatCode>
                <c:ptCount val="12"/>
                <c:pt idx="7" formatCode="0%">
                  <c:v>0.9781134401972873</c:v>
                </c:pt>
                <c:pt idx="8" formatCode="0%">
                  <c:v>1.0967940813810111</c:v>
                </c:pt>
                <c:pt idx="9" formatCode="0%">
                  <c:v>1.2142416769420468</c:v>
                </c:pt>
                <c:pt idx="10" formatCode="0%">
                  <c:v>1.3313810110974107</c:v>
                </c:pt>
                <c:pt idx="11" formatCode="0%">
                  <c:v>1.4475955610357583</c:v>
                </c:pt>
              </c:numCache>
            </c:numRef>
          </c:val>
          <c:smooth val="0"/>
          <c:extLst>
            <c:ext xmlns:c16="http://schemas.microsoft.com/office/drawing/2014/chart" uri="{C3380CC4-5D6E-409C-BE32-E72D297353CC}">
              <c16:uniqueId val="{00000001-5436-480E-9033-7EBDBBA07ACE}"/>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PAN_11.01!$T$54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483-4D38-87AC-88188A8ADA76}"/>
              </c:ext>
            </c:extLst>
          </c:dPt>
          <c:dPt>
            <c:idx val="8"/>
            <c:invertIfNegative val="0"/>
            <c:bubble3D val="0"/>
            <c:spPr>
              <a:solidFill>
                <a:srgbClr val="FFF571"/>
              </a:solidFill>
              <a:ln>
                <a:noFill/>
              </a:ln>
              <a:effectLst/>
            </c:spPr>
            <c:extLst>
              <c:ext xmlns:c16="http://schemas.microsoft.com/office/drawing/2014/chart" uri="{C3380CC4-5D6E-409C-BE32-E72D297353CC}">
                <c16:uniqueId val="{00000001-5483-4D38-87AC-88188A8ADA76}"/>
              </c:ext>
            </c:extLst>
          </c:dPt>
          <c:dPt>
            <c:idx val="9"/>
            <c:invertIfNegative val="0"/>
            <c:bubble3D val="0"/>
            <c:spPr>
              <a:solidFill>
                <a:srgbClr val="FFF571"/>
              </a:solidFill>
              <a:ln>
                <a:noFill/>
              </a:ln>
              <a:effectLst/>
            </c:spPr>
            <c:extLst>
              <c:ext xmlns:c16="http://schemas.microsoft.com/office/drawing/2014/chart" uri="{C3380CC4-5D6E-409C-BE32-E72D297353CC}">
                <c16:uniqueId val="{00000002-5483-4D38-87AC-88188A8ADA76}"/>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483-4D38-87AC-88188A8ADA76}"/>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483-4D38-87AC-88188A8ADA7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PAN_11.01!$U$54:$AF$54</c:f>
              <c:numCache>
                <c:formatCode>0%</c:formatCode>
                <c:ptCount val="12"/>
                <c:pt idx="0">
                  <c:v>0.11837237977805179</c:v>
                </c:pt>
                <c:pt idx="1">
                  <c:v>0.23088779284833538</c:v>
                </c:pt>
                <c:pt idx="2">
                  <c:v>0.40289765721331688</c:v>
                </c:pt>
                <c:pt idx="3">
                  <c:v>0.50709001233045625</c:v>
                </c:pt>
                <c:pt idx="4">
                  <c:v>0.62546239210850807</c:v>
                </c:pt>
                <c:pt idx="5">
                  <c:v>0.73242909987669547</c:v>
                </c:pt>
                <c:pt idx="6">
                  <c:v>0.79438964241676946</c:v>
                </c:pt>
                <c:pt idx="7">
                  <c:v>0.88471023427866835</c:v>
                </c:pt>
                <c:pt idx="8">
                  <c:v>0.95191122071516643</c:v>
                </c:pt>
                <c:pt idx="9">
                  <c:v>1.038720429797424</c:v>
                </c:pt>
                <c:pt idx="10">
                  <c:v>1.1790998766954377</c:v>
                </c:pt>
                <c:pt idx="11">
                  <c:v>1.2669543773119605</c:v>
                </c:pt>
              </c:numCache>
            </c:numRef>
          </c:val>
          <c:extLst>
            <c:ext xmlns:c16="http://schemas.microsoft.com/office/drawing/2014/chart" uri="{C3380CC4-5D6E-409C-BE32-E72D297353CC}">
              <c16:uniqueId val="{00000000-B773-4138-B51D-E662C1DF61FD}"/>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PAN_11.01!$T$55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PAN_11.01!$U$55:$AF$55</c:f>
              <c:numCache>
                <c:formatCode>General</c:formatCode>
                <c:ptCount val="12"/>
                <c:pt idx="7" formatCode="0%">
                  <c:v>0.9728729963008631</c:v>
                </c:pt>
                <c:pt idx="8" formatCode="0%">
                  <c:v>1.0829223181257706</c:v>
                </c:pt>
                <c:pt idx="9" formatCode="0%">
                  <c:v>1.2086929716399506</c:v>
                </c:pt>
                <c:pt idx="10" formatCode="0%">
                  <c:v>1.3541923551171393</c:v>
                </c:pt>
                <c:pt idx="11" formatCode="0%">
                  <c:v>1.4620838471023427</c:v>
                </c:pt>
              </c:numCache>
            </c:numRef>
          </c:val>
          <c:smooth val="0"/>
          <c:extLst>
            <c:ext xmlns:c16="http://schemas.microsoft.com/office/drawing/2014/chart" uri="{C3380CC4-5D6E-409C-BE32-E72D297353CC}">
              <c16:uniqueId val="{00000001-B773-4138-B51D-E662C1DF61FD}"/>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PAN_11.01!$T$68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9B8F-437D-B946-FB44B4C8AC5E}"/>
              </c:ext>
            </c:extLst>
          </c:dPt>
          <c:dPt>
            <c:idx val="8"/>
            <c:invertIfNegative val="0"/>
            <c:bubble3D val="0"/>
            <c:spPr>
              <a:solidFill>
                <a:srgbClr val="FFF571"/>
              </a:solidFill>
              <a:ln>
                <a:noFill/>
              </a:ln>
              <a:effectLst/>
            </c:spPr>
            <c:extLst>
              <c:ext xmlns:c16="http://schemas.microsoft.com/office/drawing/2014/chart" uri="{C3380CC4-5D6E-409C-BE32-E72D297353CC}">
                <c16:uniqueId val="{00000001-9B8F-437D-B946-FB44B4C8AC5E}"/>
              </c:ext>
            </c:extLst>
          </c:dPt>
          <c:dPt>
            <c:idx val="9"/>
            <c:invertIfNegative val="0"/>
            <c:bubble3D val="0"/>
            <c:spPr>
              <a:solidFill>
                <a:srgbClr val="FFF571"/>
              </a:solidFill>
              <a:ln>
                <a:noFill/>
              </a:ln>
              <a:effectLst/>
            </c:spPr>
            <c:extLst>
              <c:ext xmlns:c16="http://schemas.microsoft.com/office/drawing/2014/chart" uri="{C3380CC4-5D6E-409C-BE32-E72D297353CC}">
                <c16:uniqueId val="{00000002-9B8F-437D-B946-FB44B4C8AC5E}"/>
              </c:ext>
            </c:extLst>
          </c:dPt>
          <c:dPt>
            <c:idx val="10"/>
            <c:invertIfNegative val="0"/>
            <c:bubble3D val="0"/>
            <c:spPr>
              <a:solidFill>
                <a:srgbClr val="FFF571"/>
              </a:solidFill>
              <a:ln>
                <a:noFill/>
              </a:ln>
              <a:effectLst/>
            </c:spPr>
            <c:extLst>
              <c:ext xmlns:c16="http://schemas.microsoft.com/office/drawing/2014/chart" uri="{C3380CC4-5D6E-409C-BE32-E72D297353CC}">
                <c16:uniqueId val="{00000003-9B8F-437D-B946-FB44B4C8AC5E}"/>
              </c:ext>
            </c:extLst>
          </c:dPt>
          <c:dPt>
            <c:idx val="11"/>
            <c:invertIfNegative val="0"/>
            <c:bubble3D val="0"/>
            <c:spPr>
              <a:solidFill>
                <a:srgbClr val="FFF571"/>
              </a:solidFill>
              <a:ln>
                <a:noFill/>
              </a:ln>
              <a:effectLst/>
            </c:spPr>
            <c:extLst>
              <c:ext xmlns:c16="http://schemas.microsoft.com/office/drawing/2014/chart" uri="{C3380CC4-5D6E-409C-BE32-E72D297353CC}">
                <c16:uniqueId val="{00000004-9B8F-437D-B946-FB44B4C8AC5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PAN_11.01!$U$68:$AF$68</c:f>
              <c:numCache>
                <c:formatCode>0%</c:formatCode>
                <c:ptCount val="12"/>
                <c:pt idx="0">
                  <c:v>7.7065351418002465E-3</c:v>
                </c:pt>
                <c:pt idx="1">
                  <c:v>1.9112207151664611E-2</c:v>
                </c:pt>
                <c:pt idx="2">
                  <c:v>7.49075215782984E-2</c:v>
                </c:pt>
                <c:pt idx="3">
                  <c:v>0.12114673242909987</c:v>
                </c:pt>
                <c:pt idx="4">
                  <c:v>0.17663378545006164</c:v>
                </c:pt>
                <c:pt idx="5">
                  <c:v>0.22718865598027127</c:v>
                </c:pt>
                <c:pt idx="6">
                  <c:v>0.27503394501365663</c:v>
                </c:pt>
                <c:pt idx="7">
                  <c:v>0.32713209098548263</c:v>
                </c:pt>
                <c:pt idx="8">
                  <c:v>0.37740989645856199</c:v>
                </c:pt>
                <c:pt idx="9">
                  <c:v>0.42806292314670119</c:v>
                </c:pt>
                <c:pt idx="10">
                  <c:v>0.45160295930949446</c:v>
                </c:pt>
                <c:pt idx="11">
                  <c:v>0.48581997533908755</c:v>
                </c:pt>
              </c:numCache>
            </c:numRef>
          </c:val>
          <c:extLst>
            <c:ext xmlns:c16="http://schemas.microsoft.com/office/drawing/2014/chart" uri="{C3380CC4-5D6E-409C-BE32-E72D297353CC}">
              <c16:uniqueId val="{00000000-DCE8-42D6-8893-3F04053E4FBF}"/>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PAN_11.01!$T$69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PAN_11.01!$U$69:$AF$69</c:f>
              <c:numCache>
                <c:formatCode>General</c:formatCode>
                <c:ptCount val="12"/>
                <c:pt idx="7" formatCode="0%">
                  <c:v>0.34371146732429098</c:v>
                </c:pt>
                <c:pt idx="8" formatCode="0%">
                  <c:v>0.39704069050554869</c:v>
                </c:pt>
                <c:pt idx="9" formatCode="0%">
                  <c:v>0.45252774352651048</c:v>
                </c:pt>
                <c:pt idx="10" formatCode="0%">
                  <c:v>0.49321824907521578</c:v>
                </c:pt>
                <c:pt idx="11" formatCode="0%">
                  <c:v>0.51356350184956845</c:v>
                </c:pt>
              </c:numCache>
            </c:numRef>
          </c:val>
          <c:smooth val="0"/>
          <c:extLst>
            <c:ext xmlns:c16="http://schemas.microsoft.com/office/drawing/2014/chart" uri="{C3380CC4-5D6E-409C-BE32-E72D297353CC}">
              <c16:uniqueId val="{00000001-DCE8-42D6-8893-3F04053E4FBF}"/>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DOSAJE DE HEMOGLOBINA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PAN_11.01!$T$82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FE60-407C-93F1-FCB0E8DEF7D9}"/>
              </c:ext>
            </c:extLst>
          </c:dPt>
          <c:dPt>
            <c:idx val="8"/>
            <c:invertIfNegative val="0"/>
            <c:bubble3D val="0"/>
            <c:spPr>
              <a:solidFill>
                <a:srgbClr val="FFF571"/>
              </a:solidFill>
              <a:ln>
                <a:noFill/>
              </a:ln>
              <a:effectLst/>
            </c:spPr>
            <c:extLst>
              <c:ext xmlns:c16="http://schemas.microsoft.com/office/drawing/2014/chart" uri="{C3380CC4-5D6E-409C-BE32-E72D297353CC}">
                <c16:uniqueId val="{00000001-FE60-407C-93F1-FCB0E8DEF7D9}"/>
              </c:ext>
            </c:extLst>
          </c:dPt>
          <c:dPt>
            <c:idx val="9"/>
            <c:invertIfNegative val="0"/>
            <c:bubble3D val="0"/>
            <c:spPr>
              <a:solidFill>
                <a:srgbClr val="FFF571"/>
              </a:solidFill>
              <a:ln>
                <a:noFill/>
              </a:ln>
              <a:effectLst/>
            </c:spPr>
            <c:extLst>
              <c:ext xmlns:c16="http://schemas.microsoft.com/office/drawing/2014/chart" uri="{C3380CC4-5D6E-409C-BE32-E72D297353CC}">
                <c16:uniqueId val="{00000002-FE60-407C-93F1-FCB0E8DEF7D9}"/>
              </c:ext>
            </c:extLst>
          </c:dPt>
          <c:dPt>
            <c:idx val="10"/>
            <c:invertIfNegative val="0"/>
            <c:bubble3D val="0"/>
            <c:spPr>
              <a:solidFill>
                <a:srgbClr val="FFF571"/>
              </a:solidFill>
              <a:ln>
                <a:noFill/>
              </a:ln>
              <a:effectLst/>
            </c:spPr>
            <c:extLst>
              <c:ext xmlns:c16="http://schemas.microsoft.com/office/drawing/2014/chart" uri="{C3380CC4-5D6E-409C-BE32-E72D297353CC}">
                <c16:uniqueId val="{00000003-FE60-407C-93F1-FCB0E8DEF7D9}"/>
              </c:ext>
            </c:extLst>
          </c:dPt>
          <c:dPt>
            <c:idx val="11"/>
            <c:invertIfNegative val="0"/>
            <c:bubble3D val="0"/>
            <c:spPr>
              <a:solidFill>
                <a:srgbClr val="FFF571"/>
              </a:solidFill>
              <a:ln>
                <a:noFill/>
              </a:ln>
              <a:effectLst/>
            </c:spPr>
            <c:extLst>
              <c:ext xmlns:c16="http://schemas.microsoft.com/office/drawing/2014/chart" uri="{C3380CC4-5D6E-409C-BE32-E72D297353CC}">
                <c16:uniqueId val="{00000004-FE60-407C-93F1-FCB0E8DEF7D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PAN_11.01!$U$82:$AF$82</c:f>
              <c:numCache>
                <c:formatCode>0%</c:formatCode>
                <c:ptCount val="12"/>
                <c:pt idx="0">
                  <c:v>5.7644882860665846E-2</c:v>
                </c:pt>
                <c:pt idx="1">
                  <c:v>0.10511713933415537</c:v>
                </c:pt>
                <c:pt idx="2">
                  <c:v>0.16923551171393342</c:v>
                </c:pt>
                <c:pt idx="3">
                  <c:v>0.22872996300863133</c:v>
                </c:pt>
                <c:pt idx="4">
                  <c:v>0.30487053020961774</c:v>
                </c:pt>
                <c:pt idx="5">
                  <c:v>0.36128236744759556</c:v>
                </c:pt>
                <c:pt idx="6">
                  <c:v>0.40752157829839702</c:v>
                </c:pt>
                <c:pt idx="7">
                  <c:v>0.4760673787390251</c:v>
                </c:pt>
                <c:pt idx="8">
                  <c:v>0.53416293832413853</c:v>
                </c:pt>
                <c:pt idx="9">
                  <c:v>0.59211392166171417</c:v>
                </c:pt>
                <c:pt idx="10">
                  <c:v>0.61590628853267571</c:v>
                </c:pt>
                <c:pt idx="11">
                  <c:v>0.67509247842170161</c:v>
                </c:pt>
              </c:numCache>
            </c:numRef>
          </c:val>
          <c:extLst>
            <c:ext xmlns:c16="http://schemas.microsoft.com/office/drawing/2014/chart" uri="{C3380CC4-5D6E-409C-BE32-E72D297353CC}">
              <c16:uniqueId val="{00000000-3A03-46FD-8C34-E71B12405F52}"/>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PAN_11.01!$T$83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PAN_11.01!$U$83:$AF$83</c:f>
              <c:numCache>
                <c:formatCode>General</c:formatCode>
                <c:ptCount val="12"/>
                <c:pt idx="7" formatCode="0%">
                  <c:v>0.47009864364981502</c:v>
                </c:pt>
                <c:pt idx="8" formatCode="0%">
                  <c:v>0.52743526510480887</c:v>
                </c:pt>
                <c:pt idx="9" formatCode="0%">
                  <c:v>0.57675709001233044</c:v>
                </c:pt>
                <c:pt idx="10" formatCode="0%">
                  <c:v>0.62823674475955615</c:v>
                </c:pt>
                <c:pt idx="11" formatCode="0%">
                  <c:v>0.68341553637484587</c:v>
                </c:pt>
              </c:numCache>
            </c:numRef>
          </c:val>
          <c:smooth val="0"/>
          <c:extLst>
            <c:ext xmlns:c16="http://schemas.microsoft.com/office/drawing/2014/chart" uri="{C3380CC4-5D6E-409C-BE32-E72D297353CC}">
              <c16:uniqueId val="{00000001-3A03-46FD-8C34-E71B12405F52}"/>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6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PAN_11.01!$T$96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924-4A12-826C-2C95D5538E20}"/>
              </c:ext>
            </c:extLst>
          </c:dPt>
          <c:dPt>
            <c:idx val="8"/>
            <c:invertIfNegative val="0"/>
            <c:bubble3D val="0"/>
            <c:spPr>
              <a:solidFill>
                <a:srgbClr val="FFF571"/>
              </a:solidFill>
              <a:ln>
                <a:noFill/>
              </a:ln>
              <a:effectLst/>
            </c:spPr>
            <c:extLst>
              <c:ext xmlns:c16="http://schemas.microsoft.com/office/drawing/2014/chart" uri="{C3380CC4-5D6E-409C-BE32-E72D297353CC}">
                <c16:uniqueId val="{00000001-5924-4A12-826C-2C95D5538E20}"/>
              </c:ext>
            </c:extLst>
          </c:dPt>
          <c:dPt>
            <c:idx val="9"/>
            <c:invertIfNegative val="0"/>
            <c:bubble3D val="0"/>
            <c:spPr>
              <a:solidFill>
                <a:srgbClr val="FFF571"/>
              </a:solidFill>
              <a:ln>
                <a:noFill/>
              </a:ln>
              <a:effectLst/>
            </c:spPr>
            <c:extLst>
              <c:ext xmlns:c16="http://schemas.microsoft.com/office/drawing/2014/chart" uri="{C3380CC4-5D6E-409C-BE32-E72D297353CC}">
                <c16:uniqueId val="{00000002-5924-4A12-826C-2C95D5538E20}"/>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924-4A12-826C-2C95D5538E20}"/>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924-4A12-826C-2C95D5538E2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PAN_11.01!$U$96:$AF$96</c:f>
              <c:numCache>
                <c:formatCode>0%</c:formatCode>
                <c:ptCount val="12"/>
                <c:pt idx="0">
                  <c:v>6.4426633785450063E-2</c:v>
                </c:pt>
                <c:pt idx="1">
                  <c:v>0.11590628853267571</c:v>
                </c:pt>
                <c:pt idx="2">
                  <c:v>0.18310727496917387</c:v>
                </c:pt>
                <c:pt idx="3">
                  <c:v>0.2438347718865598</c:v>
                </c:pt>
                <c:pt idx="4">
                  <c:v>0.32120838471023427</c:v>
                </c:pt>
                <c:pt idx="5">
                  <c:v>0.3782367447595561</c:v>
                </c:pt>
                <c:pt idx="6">
                  <c:v>0.39734895191122072</c:v>
                </c:pt>
                <c:pt idx="7">
                  <c:v>0.45221948212083846</c:v>
                </c:pt>
                <c:pt idx="8">
                  <c:v>0.50030826140567197</c:v>
                </c:pt>
                <c:pt idx="9">
                  <c:v>0.54636326891387743</c:v>
                </c:pt>
                <c:pt idx="10">
                  <c:v>0.59895191122071512</c:v>
                </c:pt>
                <c:pt idx="11">
                  <c:v>0.64056720098643649</c:v>
                </c:pt>
              </c:numCache>
            </c:numRef>
          </c:val>
          <c:extLst>
            <c:ext xmlns:c16="http://schemas.microsoft.com/office/drawing/2014/chart" uri="{C3380CC4-5D6E-409C-BE32-E72D297353CC}">
              <c16:uniqueId val="{00000000-5CBE-40E3-859C-89EDC542D8CC}"/>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PAN_11.01!$T$97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PAN_11.01!$U$97:$AF$97</c:f>
              <c:numCache>
                <c:formatCode>General</c:formatCode>
                <c:ptCount val="12"/>
                <c:pt idx="7" formatCode="0%">
                  <c:v>0.50061652281134406</c:v>
                </c:pt>
                <c:pt idx="8" formatCode="0%">
                  <c:v>0.56103575832305796</c:v>
                </c:pt>
                <c:pt idx="9" formatCode="0%">
                  <c:v>0.61159062885326754</c:v>
                </c:pt>
                <c:pt idx="10" formatCode="0%">
                  <c:v>0.66399506781750928</c:v>
                </c:pt>
                <c:pt idx="11" formatCode="0%">
                  <c:v>0.71886559802712702</c:v>
                </c:pt>
              </c:numCache>
            </c:numRef>
          </c:val>
          <c:smooth val="0"/>
          <c:extLst>
            <c:ext xmlns:c16="http://schemas.microsoft.com/office/drawing/2014/chart" uri="{C3380CC4-5D6E-409C-BE32-E72D297353CC}">
              <c16:uniqueId val="{00000001-5CBE-40E3-859C-89EDC542D8CC}"/>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803149606299214E-2"/>
          <c:y val="0.18518518518518517"/>
          <c:w val="0.88464129483814524"/>
          <c:h val="0.70741542723826178"/>
        </c:manualLayout>
      </c:layout>
      <c:barChart>
        <c:barDir val="bar"/>
        <c:grouping val="clustered"/>
        <c:varyColors val="0"/>
        <c:ser>
          <c:idx val="0"/>
          <c:order val="0"/>
          <c:spPr>
            <a:solidFill>
              <a:schemeClr val="accent6"/>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B52-42E5-BBE3-FDA72AFD5E85}"/>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B52-42E5-BBE3-FDA72AFD5E85}"/>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cuartones-50'!$B$226:$B$228</c:f>
              <c:strCache>
                <c:ptCount val="3"/>
                <c:pt idx="0">
                  <c:v>3 min - 7 min </c:v>
                </c:pt>
                <c:pt idx="1">
                  <c:v>10 min  - 15 min</c:v>
                </c:pt>
                <c:pt idx="2">
                  <c:v>20 min - 30 min</c:v>
                </c:pt>
              </c:strCache>
            </c:strRef>
          </c:cat>
          <c:val>
            <c:numRef>
              <c:f>'7 cuartones-50'!$E$226:$E$228</c:f>
              <c:numCache>
                <c:formatCode>0%</c:formatCode>
                <c:ptCount val="3"/>
                <c:pt idx="1">
                  <c:v>0.22220000000000001</c:v>
                </c:pt>
                <c:pt idx="2">
                  <c:v>0.77769999999999995</c:v>
                </c:pt>
              </c:numCache>
            </c:numRef>
          </c:val>
          <c:extLst>
            <c:ext xmlns:c16="http://schemas.microsoft.com/office/drawing/2014/chart" uri="{C3380CC4-5D6E-409C-BE32-E72D297353CC}">
              <c16:uniqueId val="{00000000-DB52-42E5-BBE3-FDA72AFD5E85}"/>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4° CONTROL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23FA-4AF4-A1A7-AC5451A04EB0}"/>
              </c:ext>
            </c:extLst>
          </c:dPt>
          <c:dPt>
            <c:idx val="8"/>
            <c:invertIfNegative val="0"/>
            <c:bubble3D val="0"/>
            <c:spPr>
              <a:solidFill>
                <a:srgbClr val="FFF571"/>
              </a:solidFill>
              <a:ln>
                <a:noFill/>
              </a:ln>
              <a:effectLst/>
            </c:spPr>
            <c:extLst>
              <c:ext xmlns:c16="http://schemas.microsoft.com/office/drawing/2014/chart" uri="{C3380CC4-5D6E-409C-BE32-E72D297353CC}">
                <c16:uniqueId val="{00000001-23FA-4AF4-A1A7-AC5451A04EB0}"/>
              </c:ext>
            </c:extLst>
          </c:dPt>
          <c:dPt>
            <c:idx val="9"/>
            <c:invertIfNegative val="0"/>
            <c:bubble3D val="0"/>
            <c:spPr>
              <a:solidFill>
                <a:srgbClr val="FFF571"/>
              </a:solidFill>
              <a:ln>
                <a:noFill/>
              </a:ln>
              <a:effectLst/>
            </c:spPr>
            <c:extLst>
              <c:ext xmlns:c16="http://schemas.microsoft.com/office/drawing/2014/chart" uri="{C3380CC4-5D6E-409C-BE32-E72D297353CC}">
                <c16:uniqueId val="{00000002-23FA-4AF4-A1A7-AC5451A04EB0}"/>
              </c:ext>
            </c:extLst>
          </c:dPt>
          <c:dPt>
            <c:idx val="10"/>
            <c:invertIfNegative val="0"/>
            <c:bubble3D val="0"/>
            <c:spPr>
              <a:solidFill>
                <a:srgbClr val="FFF571"/>
              </a:solidFill>
              <a:ln>
                <a:noFill/>
              </a:ln>
              <a:effectLst/>
            </c:spPr>
            <c:extLst>
              <c:ext xmlns:c16="http://schemas.microsoft.com/office/drawing/2014/chart" uri="{C3380CC4-5D6E-409C-BE32-E72D297353CC}">
                <c16:uniqueId val="{00000003-23FA-4AF4-A1A7-AC5451A04EB0}"/>
              </c:ext>
            </c:extLst>
          </c:dPt>
          <c:dPt>
            <c:idx val="11"/>
            <c:invertIfNegative val="0"/>
            <c:bubble3D val="0"/>
            <c:spPr>
              <a:solidFill>
                <a:srgbClr val="FFF571"/>
              </a:solidFill>
              <a:ln>
                <a:noFill/>
              </a:ln>
              <a:effectLst/>
            </c:spPr>
            <c:extLst>
              <c:ext xmlns:c16="http://schemas.microsoft.com/office/drawing/2014/chart" uri="{C3380CC4-5D6E-409C-BE32-E72D297353CC}">
                <c16:uniqueId val="{00000004-23FA-4AF4-A1A7-AC5451A04EB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PAN_11.01!$U$110:$AF$110</c:f>
              <c:numCache>
                <c:formatCode>0%</c:formatCode>
                <c:ptCount val="12"/>
                <c:pt idx="0">
                  <c:v>6.1652281134401974E-3</c:v>
                </c:pt>
                <c:pt idx="1">
                  <c:v>1.2330456226880395E-2</c:v>
                </c:pt>
                <c:pt idx="2">
                  <c:v>2.3427866831072751E-2</c:v>
                </c:pt>
                <c:pt idx="3">
                  <c:v>4.0998766954377312E-2</c:v>
                </c:pt>
                <c:pt idx="4">
                  <c:v>0.10080147965474723</c:v>
                </c:pt>
                <c:pt idx="5">
                  <c:v>0.14734895191122072</c:v>
                </c:pt>
                <c:pt idx="6">
                  <c:v>0.17602632117095351</c:v>
                </c:pt>
                <c:pt idx="7">
                  <c:v>0.21444525371733295</c:v>
                </c:pt>
                <c:pt idx="8">
                  <c:v>0.24321824907521578</c:v>
                </c:pt>
                <c:pt idx="9">
                  <c:v>0.27681874229346487</c:v>
                </c:pt>
                <c:pt idx="10">
                  <c:v>0.30466338431998696</c:v>
                </c:pt>
                <c:pt idx="11">
                  <c:v>0.36590628853267571</c:v>
                </c:pt>
              </c:numCache>
            </c:numRef>
          </c:val>
          <c:extLst>
            <c:ext xmlns:c16="http://schemas.microsoft.com/office/drawing/2014/chart" uri="{C3380CC4-5D6E-409C-BE32-E72D297353CC}">
              <c16:uniqueId val="{00000000-0B02-4231-AF39-E81E5E9662B4}"/>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PAN_11.01!$U$111:$AF$111</c:f>
              <c:numCache>
                <c:formatCode>General</c:formatCode>
                <c:ptCount val="12"/>
                <c:pt idx="7" formatCode="0%">
                  <c:v>0.25431565967940811</c:v>
                </c:pt>
                <c:pt idx="8" formatCode="0%">
                  <c:v>0.31165228113440197</c:v>
                </c:pt>
                <c:pt idx="9" formatCode="0%">
                  <c:v>0.35789149198520342</c:v>
                </c:pt>
                <c:pt idx="10" formatCode="0%">
                  <c:v>0.39180024660912455</c:v>
                </c:pt>
                <c:pt idx="11" formatCode="0%">
                  <c:v>0.42416769420468559</c:v>
                </c:pt>
              </c:numCache>
            </c:numRef>
          </c:val>
          <c:smooth val="0"/>
          <c:extLst>
            <c:ext xmlns:c16="http://schemas.microsoft.com/office/drawing/2014/chart" uri="{C3380CC4-5D6E-409C-BE32-E72D297353CC}">
              <c16:uniqueId val="{00000001-0B02-4231-AF39-E81E5E9662B4}"/>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PENTAVALENTE EN 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PAN_11.01!$T$152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B9EF-44D1-8EC8-A6AF8B3C08B2}"/>
              </c:ext>
            </c:extLst>
          </c:dPt>
          <c:dPt>
            <c:idx val="8"/>
            <c:invertIfNegative val="0"/>
            <c:bubble3D val="0"/>
            <c:spPr>
              <a:solidFill>
                <a:srgbClr val="FFF571"/>
              </a:solidFill>
              <a:ln>
                <a:noFill/>
              </a:ln>
              <a:effectLst/>
            </c:spPr>
            <c:extLst>
              <c:ext xmlns:c16="http://schemas.microsoft.com/office/drawing/2014/chart" uri="{C3380CC4-5D6E-409C-BE32-E72D297353CC}">
                <c16:uniqueId val="{00000001-B9EF-44D1-8EC8-A6AF8B3C08B2}"/>
              </c:ext>
            </c:extLst>
          </c:dPt>
          <c:dPt>
            <c:idx val="9"/>
            <c:invertIfNegative val="0"/>
            <c:bubble3D val="0"/>
            <c:spPr>
              <a:solidFill>
                <a:srgbClr val="FFF571"/>
              </a:solidFill>
              <a:ln>
                <a:noFill/>
              </a:ln>
              <a:effectLst/>
            </c:spPr>
            <c:extLst>
              <c:ext xmlns:c16="http://schemas.microsoft.com/office/drawing/2014/chart" uri="{C3380CC4-5D6E-409C-BE32-E72D297353CC}">
                <c16:uniqueId val="{00000002-B9EF-44D1-8EC8-A6AF8B3C08B2}"/>
              </c:ext>
            </c:extLst>
          </c:dPt>
          <c:dPt>
            <c:idx val="10"/>
            <c:invertIfNegative val="0"/>
            <c:bubble3D val="0"/>
            <c:spPr>
              <a:solidFill>
                <a:srgbClr val="FFF571"/>
              </a:solidFill>
              <a:ln>
                <a:noFill/>
              </a:ln>
              <a:effectLst/>
            </c:spPr>
            <c:extLst>
              <c:ext xmlns:c16="http://schemas.microsoft.com/office/drawing/2014/chart" uri="{C3380CC4-5D6E-409C-BE32-E72D297353CC}">
                <c16:uniqueId val="{00000003-B9EF-44D1-8EC8-A6AF8B3C08B2}"/>
              </c:ext>
            </c:extLst>
          </c:dPt>
          <c:dPt>
            <c:idx val="11"/>
            <c:invertIfNegative val="0"/>
            <c:bubble3D val="0"/>
            <c:spPr>
              <a:solidFill>
                <a:srgbClr val="FFF571"/>
              </a:solidFill>
              <a:ln>
                <a:noFill/>
              </a:ln>
              <a:effectLst/>
            </c:spPr>
            <c:extLst>
              <c:ext xmlns:c16="http://schemas.microsoft.com/office/drawing/2014/chart" uri="{C3380CC4-5D6E-409C-BE32-E72D297353CC}">
                <c16:uniqueId val="{00000004-B9EF-44D1-8EC8-A6AF8B3C08B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PAN_11.01!$U$152:$AF$152</c:f>
              <c:numCache>
                <c:formatCode>0%</c:formatCode>
                <c:ptCount val="12"/>
                <c:pt idx="0">
                  <c:v>7.953144266337854E-2</c:v>
                </c:pt>
                <c:pt idx="1">
                  <c:v>0.15073982737361283</c:v>
                </c:pt>
                <c:pt idx="2">
                  <c:v>0.23212083847102344</c:v>
                </c:pt>
                <c:pt idx="3">
                  <c:v>0.29161528976572132</c:v>
                </c:pt>
                <c:pt idx="4">
                  <c:v>0.37792848335388407</c:v>
                </c:pt>
                <c:pt idx="5">
                  <c:v>0.44204685573366215</c:v>
                </c:pt>
                <c:pt idx="6">
                  <c:v>0.48982737361282369</c:v>
                </c:pt>
                <c:pt idx="7">
                  <c:v>0.55425400739827368</c:v>
                </c:pt>
                <c:pt idx="8">
                  <c:v>0.62107499082290629</c:v>
                </c:pt>
                <c:pt idx="9">
                  <c:v>0.68223749484679863</c:v>
                </c:pt>
                <c:pt idx="10">
                  <c:v>0.74289445701091661</c:v>
                </c:pt>
                <c:pt idx="11">
                  <c:v>0.80240443896424163</c:v>
                </c:pt>
              </c:numCache>
            </c:numRef>
          </c:val>
          <c:extLst>
            <c:ext xmlns:c16="http://schemas.microsoft.com/office/drawing/2014/chart" uri="{C3380CC4-5D6E-409C-BE32-E72D297353CC}">
              <c16:uniqueId val="{00000000-165E-4CE8-980D-A3C157698FF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PAN_11.01!$T$153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PAN_11.01!$U$153:$AF$153</c:f>
              <c:numCache>
                <c:formatCode>General</c:formatCode>
                <c:ptCount val="12"/>
                <c:pt idx="7" formatCode="0%">
                  <c:v>0.55887792848335394</c:v>
                </c:pt>
                <c:pt idx="8" formatCode="0%">
                  <c:v>0.62299630086313196</c:v>
                </c:pt>
                <c:pt idx="9" formatCode="0%">
                  <c:v>0.68834771886559798</c:v>
                </c:pt>
                <c:pt idx="10" formatCode="0%">
                  <c:v>0.74414303329223186</c:v>
                </c:pt>
                <c:pt idx="11" formatCode="0%">
                  <c:v>0.80579531442663377</c:v>
                </c:pt>
              </c:numCache>
            </c:numRef>
          </c:val>
          <c:smooth val="0"/>
          <c:extLst>
            <c:ext xmlns:c16="http://schemas.microsoft.com/office/drawing/2014/chart" uri="{C3380CC4-5D6E-409C-BE32-E72D297353CC}">
              <c16:uniqueId val="{00000001-165E-4CE8-980D-A3C157698FF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PAN_11.01!$T$166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EF9-4890-859A-7359D43F727E}"/>
              </c:ext>
            </c:extLst>
          </c:dPt>
          <c:dPt>
            <c:idx val="8"/>
            <c:invertIfNegative val="0"/>
            <c:bubble3D val="0"/>
            <c:spPr>
              <a:solidFill>
                <a:srgbClr val="FFF571"/>
              </a:solidFill>
              <a:ln>
                <a:noFill/>
              </a:ln>
              <a:effectLst/>
            </c:spPr>
            <c:extLst>
              <c:ext xmlns:c16="http://schemas.microsoft.com/office/drawing/2014/chart" uri="{C3380CC4-5D6E-409C-BE32-E72D297353CC}">
                <c16:uniqueId val="{00000001-5EF9-4890-859A-7359D43F727E}"/>
              </c:ext>
            </c:extLst>
          </c:dPt>
          <c:dPt>
            <c:idx val="9"/>
            <c:invertIfNegative val="0"/>
            <c:bubble3D val="0"/>
            <c:spPr>
              <a:solidFill>
                <a:srgbClr val="FFF571"/>
              </a:solidFill>
              <a:ln>
                <a:noFill/>
              </a:ln>
              <a:effectLst/>
            </c:spPr>
            <c:extLst>
              <c:ext xmlns:c16="http://schemas.microsoft.com/office/drawing/2014/chart" uri="{C3380CC4-5D6E-409C-BE32-E72D297353CC}">
                <c16:uniqueId val="{00000002-5EF9-4890-859A-7359D43F727E}"/>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EF9-4890-859A-7359D43F727E}"/>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EF9-4890-859A-7359D43F727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PAN_11.01!$U$166:$AF$166</c:f>
              <c:numCache>
                <c:formatCode>0%</c:formatCode>
                <c:ptCount val="12"/>
                <c:pt idx="0">
                  <c:v>6.928480204342273E-2</c:v>
                </c:pt>
                <c:pt idx="1">
                  <c:v>0.12547892720306514</c:v>
                </c:pt>
                <c:pt idx="2">
                  <c:v>0.219029374201788</c:v>
                </c:pt>
                <c:pt idx="3">
                  <c:v>0.29118773946360155</c:v>
                </c:pt>
                <c:pt idx="4">
                  <c:v>0.35951468710089401</c:v>
                </c:pt>
                <c:pt idx="5">
                  <c:v>0.42337164750957856</c:v>
                </c:pt>
                <c:pt idx="6">
                  <c:v>0.49042145593869729</c:v>
                </c:pt>
                <c:pt idx="7">
                  <c:v>0.54469987228607919</c:v>
                </c:pt>
                <c:pt idx="8">
                  <c:v>0.61058179458853834</c:v>
                </c:pt>
                <c:pt idx="9">
                  <c:v>0.67368019869245155</c:v>
                </c:pt>
                <c:pt idx="10">
                  <c:v>0.73084291187739459</c:v>
                </c:pt>
                <c:pt idx="11">
                  <c:v>0.77745849297573433</c:v>
                </c:pt>
              </c:numCache>
            </c:numRef>
          </c:val>
          <c:extLst>
            <c:ext xmlns:c16="http://schemas.microsoft.com/office/drawing/2014/chart" uri="{C3380CC4-5D6E-409C-BE32-E72D297353CC}">
              <c16:uniqueId val="{00000000-BE01-480C-9609-A6A94AE615E6}"/>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PAN_11.01!$T$167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PAN_11.01!$U$167:$AF$167</c:f>
              <c:numCache>
                <c:formatCode>General</c:formatCode>
                <c:ptCount val="12"/>
                <c:pt idx="7" formatCode="0%">
                  <c:v>0.56289910600255433</c:v>
                </c:pt>
                <c:pt idx="8" formatCode="0%">
                  <c:v>0.62962962962962965</c:v>
                </c:pt>
                <c:pt idx="9" formatCode="0%">
                  <c:v>0.70753512132822483</c:v>
                </c:pt>
                <c:pt idx="10" formatCode="0%">
                  <c:v>0.78416347381864626</c:v>
                </c:pt>
                <c:pt idx="11" formatCode="0%">
                  <c:v>0.84833971902937422</c:v>
                </c:pt>
              </c:numCache>
            </c:numRef>
          </c:val>
          <c:smooth val="0"/>
          <c:extLst>
            <c:ext xmlns:c16="http://schemas.microsoft.com/office/drawing/2014/chart" uri="{C3380CC4-5D6E-409C-BE32-E72D297353CC}">
              <c16:uniqueId val="{00000001-BE01-480C-9609-A6A94AE615E6}"/>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PAN_11.01!$T$180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88D9-4276-AB46-1FFEA1FA8A32}"/>
              </c:ext>
            </c:extLst>
          </c:dPt>
          <c:dPt>
            <c:idx val="8"/>
            <c:invertIfNegative val="0"/>
            <c:bubble3D val="0"/>
            <c:spPr>
              <a:solidFill>
                <a:srgbClr val="FFF571"/>
              </a:solidFill>
              <a:ln>
                <a:noFill/>
              </a:ln>
              <a:effectLst/>
            </c:spPr>
            <c:extLst>
              <c:ext xmlns:c16="http://schemas.microsoft.com/office/drawing/2014/chart" uri="{C3380CC4-5D6E-409C-BE32-E72D297353CC}">
                <c16:uniqueId val="{00000001-88D9-4276-AB46-1FFEA1FA8A32}"/>
              </c:ext>
            </c:extLst>
          </c:dPt>
          <c:dPt>
            <c:idx val="9"/>
            <c:invertIfNegative val="0"/>
            <c:bubble3D val="0"/>
            <c:spPr>
              <a:solidFill>
                <a:srgbClr val="FFF571"/>
              </a:solidFill>
              <a:ln>
                <a:noFill/>
              </a:ln>
              <a:effectLst/>
            </c:spPr>
            <c:extLst>
              <c:ext xmlns:c16="http://schemas.microsoft.com/office/drawing/2014/chart" uri="{C3380CC4-5D6E-409C-BE32-E72D297353CC}">
                <c16:uniqueId val="{00000002-88D9-4276-AB46-1FFEA1FA8A32}"/>
              </c:ext>
            </c:extLst>
          </c:dPt>
          <c:dPt>
            <c:idx val="10"/>
            <c:invertIfNegative val="0"/>
            <c:bubble3D val="0"/>
            <c:spPr>
              <a:solidFill>
                <a:srgbClr val="FFF571"/>
              </a:solidFill>
              <a:ln>
                <a:noFill/>
              </a:ln>
              <a:effectLst/>
            </c:spPr>
            <c:extLst>
              <c:ext xmlns:c16="http://schemas.microsoft.com/office/drawing/2014/chart" uri="{C3380CC4-5D6E-409C-BE32-E72D297353CC}">
                <c16:uniqueId val="{00000003-88D9-4276-AB46-1FFEA1FA8A32}"/>
              </c:ext>
            </c:extLst>
          </c:dPt>
          <c:dPt>
            <c:idx val="11"/>
            <c:invertIfNegative val="0"/>
            <c:bubble3D val="0"/>
            <c:spPr>
              <a:solidFill>
                <a:srgbClr val="FFF571"/>
              </a:solidFill>
              <a:ln>
                <a:noFill/>
              </a:ln>
              <a:effectLst/>
            </c:spPr>
            <c:extLst>
              <c:ext xmlns:c16="http://schemas.microsoft.com/office/drawing/2014/chart" uri="{C3380CC4-5D6E-409C-BE32-E72D297353CC}">
                <c16:uniqueId val="{00000004-88D9-4276-AB46-1FFEA1FA8A3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PAN_11.01!$U$180:$AF$180</c:f>
              <c:numCache>
                <c:formatCode>0%</c:formatCode>
                <c:ptCount val="12"/>
                <c:pt idx="0">
                  <c:v>4.2784163473818644E-2</c:v>
                </c:pt>
                <c:pt idx="1">
                  <c:v>6.6411238825031929E-2</c:v>
                </c:pt>
                <c:pt idx="2">
                  <c:v>0.1082375478927203</c:v>
                </c:pt>
                <c:pt idx="3">
                  <c:v>0.15708812260536398</c:v>
                </c:pt>
                <c:pt idx="4">
                  <c:v>0.21232439335887612</c:v>
                </c:pt>
                <c:pt idx="5">
                  <c:v>0.27586206896551724</c:v>
                </c:pt>
                <c:pt idx="6">
                  <c:v>0.32335168403829312</c:v>
                </c:pt>
                <c:pt idx="7">
                  <c:v>0.37728930811362871</c:v>
                </c:pt>
                <c:pt idx="8">
                  <c:v>0.43270229773375946</c:v>
                </c:pt>
                <c:pt idx="9">
                  <c:v>0.48723448429756322</c:v>
                </c:pt>
                <c:pt idx="10">
                  <c:v>0.53951826088991039</c:v>
                </c:pt>
                <c:pt idx="11">
                  <c:v>0.5715197956577267</c:v>
                </c:pt>
              </c:numCache>
            </c:numRef>
          </c:val>
          <c:extLst>
            <c:ext xmlns:c16="http://schemas.microsoft.com/office/drawing/2014/chart" uri="{C3380CC4-5D6E-409C-BE32-E72D297353CC}">
              <c16:uniqueId val="{00000000-BF12-4FFC-BC04-5310849730D1}"/>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PAN_11.01!$T$181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PAN_11.01!$U$181:$AF$181</c:f>
              <c:numCache>
                <c:formatCode>General</c:formatCode>
                <c:ptCount val="12"/>
                <c:pt idx="7" formatCode="0%">
                  <c:v>0.3888888888888889</c:v>
                </c:pt>
                <c:pt idx="8" formatCode="0%">
                  <c:v>0.44795657726692212</c:v>
                </c:pt>
                <c:pt idx="9" formatCode="0%">
                  <c:v>0.51021711366538958</c:v>
                </c:pt>
                <c:pt idx="10" formatCode="0%">
                  <c:v>0.56736909323116225</c:v>
                </c:pt>
                <c:pt idx="11" formatCode="0%">
                  <c:v>0.61270753512132825</c:v>
                </c:pt>
              </c:numCache>
            </c:numRef>
          </c:val>
          <c:smooth val="0"/>
          <c:extLst>
            <c:ext xmlns:c16="http://schemas.microsoft.com/office/drawing/2014/chart" uri="{C3380CC4-5D6E-409C-BE32-E72D297353CC}">
              <c16:uniqueId val="{00000001-BF12-4FFC-BC04-5310849730D1}"/>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REFUERZO DPT A LOS 18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PAN_11.01!$T$194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1742-4176-A08D-F9F1024043CB}"/>
              </c:ext>
            </c:extLst>
          </c:dPt>
          <c:dPt>
            <c:idx val="8"/>
            <c:invertIfNegative val="0"/>
            <c:bubble3D val="0"/>
            <c:spPr>
              <a:solidFill>
                <a:srgbClr val="FFF571"/>
              </a:solidFill>
              <a:ln>
                <a:noFill/>
              </a:ln>
              <a:effectLst/>
            </c:spPr>
            <c:extLst>
              <c:ext xmlns:c16="http://schemas.microsoft.com/office/drawing/2014/chart" uri="{C3380CC4-5D6E-409C-BE32-E72D297353CC}">
                <c16:uniqueId val="{00000001-1742-4176-A08D-F9F1024043CB}"/>
              </c:ext>
            </c:extLst>
          </c:dPt>
          <c:dPt>
            <c:idx val="9"/>
            <c:invertIfNegative val="0"/>
            <c:bubble3D val="0"/>
            <c:spPr>
              <a:solidFill>
                <a:srgbClr val="FFF571"/>
              </a:solidFill>
              <a:ln>
                <a:noFill/>
              </a:ln>
              <a:effectLst/>
            </c:spPr>
            <c:extLst>
              <c:ext xmlns:c16="http://schemas.microsoft.com/office/drawing/2014/chart" uri="{C3380CC4-5D6E-409C-BE32-E72D297353CC}">
                <c16:uniqueId val="{00000002-1742-4176-A08D-F9F1024043CB}"/>
              </c:ext>
            </c:extLst>
          </c:dPt>
          <c:dPt>
            <c:idx val="10"/>
            <c:invertIfNegative val="0"/>
            <c:bubble3D val="0"/>
            <c:spPr>
              <a:solidFill>
                <a:srgbClr val="FFF571"/>
              </a:solidFill>
              <a:ln>
                <a:noFill/>
              </a:ln>
              <a:effectLst/>
            </c:spPr>
            <c:extLst>
              <c:ext xmlns:c16="http://schemas.microsoft.com/office/drawing/2014/chart" uri="{C3380CC4-5D6E-409C-BE32-E72D297353CC}">
                <c16:uniqueId val="{00000003-1742-4176-A08D-F9F1024043CB}"/>
              </c:ext>
            </c:extLst>
          </c:dPt>
          <c:dPt>
            <c:idx val="11"/>
            <c:invertIfNegative val="0"/>
            <c:bubble3D val="0"/>
            <c:spPr>
              <a:solidFill>
                <a:srgbClr val="FFF571"/>
              </a:solidFill>
              <a:ln>
                <a:noFill/>
              </a:ln>
              <a:effectLst/>
            </c:spPr>
            <c:extLst>
              <c:ext xmlns:c16="http://schemas.microsoft.com/office/drawing/2014/chart" uri="{C3380CC4-5D6E-409C-BE32-E72D297353CC}">
                <c16:uniqueId val="{00000004-1742-4176-A08D-F9F1024043C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PAN_11.01!$U$194:$AF$194</c:f>
              <c:numCache>
                <c:formatCode>0%</c:formatCode>
                <c:ptCount val="12"/>
                <c:pt idx="0">
                  <c:v>4.7254150702426563E-2</c:v>
                </c:pt>
                <c:pt idx="1">
                  <c:v>8.3014048531289908E-2</c:v>
                </c:pt>
                <c:pt idx="2">
                  <c:v>0.12420178799489144</c:v>
                </c:pt>
                <c:pt idx="3">
                  <c:v>0.16411238825031929</c:v>
                </c:pt>
                <c:pt idx="4">
                  <c:v>0.20817369093231161</c:v>
                </c:pt>
                <c:pt idx="5">
                  <c:v>0.28416347381864621</c:v>
                </c:pt>
                <c:pt idx="6">
                  <c:v>0.32390000773679861</c:v>
                </c:pt>
                <c:pt idx="7">
                  <c:v>0.37472572790186359</c:v>
                </c:pt>
                <c:pt idx="8">
                  <c:v>0.43095312305688827</c:v>
                </c:pt>
                <c:pt idx="9">
                  <c:v>0.48546286443421616</c:v>
                </c:pt>
                <c:pt idx="10">
                  <c:v>0.51564495530012766</c:v>
                </c:pt>
                <c:pt idx="11">
                  <c:v>0.54757343550447002</c:v>
                </c:pt>
              </c:numCache>
            </c:numRef>
          </c:val>
          <c:extLst>
            <c:ext xmlns:c16="http://schemas.microsoft.com/office/drawing/2014/chart" uri="{C3380CC4-5D6E-409C-BE32-E72D297353CC}">
              <c16:uniqueId val="{00000000-3735-4D12-B8FC-DBEB5596F8E7}"/>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PAN_11.01!$T$195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PAN_11.01!$U$195:$AF$195</c:f>
              <c:numCache>
                <c:formatCode>General</c:formatCode>
                <c:ptCount val="12"/>
                <c:pt idx="7" formatCode="0%">
                  <c:v>0.41123882503192849</c:v>
                </c:pt>
                <c:pt idx="8" formatCode="0%">
                  <c:v>0.47573435504469985</c:v>
                </c:pt>
                <c:pt idx="9" formatCode="0%">
                  <c:v>0.54501915708812265</c:v>
                </c:pt>
                <c:pt idx="10" formatCode="0%">
                  <c:v>0.6015325670498084</c:v>
                </c:pt>
                <c:pt idx="11" formatCode="0%">
                  <c:v>0.64750957854406133</c:v>
                </c:pt>
              </c:numCache>
            </c:numRef>
          </c:val>
          <c:smooth val="0"/>
          <c:extLst>
            <c:ext xmlns:c16="http://schemas.microsoft.com/office/drawing/2014/chart" uri="{C3380CC4-5D6E-409C-BE32-E72D297353CC}">
              <c16:uniqueId val="{00000001-3735-4D12-B8FC-DBEB5596F8E7}"/>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PAN_11.01!$T$208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0AD5-40E3-A5D4-258D5E464F01}"/>
              </c:ext>
            </c:extLst>
          </c:dPt>
          <c:dPt>
            <c:idx val="8"/>
            <c:invertIfNegative val="0"/>
            <c:bubble3D val="0"/>
            <c:spPr>
              <a:solidFill>
                <a:srgbClr val="FFF571"/>
              </a:solidFill>
              <a:ln>
                <a:noFill/>
              </a:ln>
              <a:effectLst/>
            </c:spPr>
            <c:extLst>
              <c:ext xmlns:c16="http://schemas.microsoft.com/office/drawing/2014/chart" uri="{C3380CC4-5D6E-409C-BE32-E72D297353CC}">
                <c16:uniqueId val="{00000001-0AD5-40E3-A5D4-258D5E464F01}"/>
              </c:ext>
            </c:extLst>
          </c:dPt>
          <c:dPt>
            <c:idx val="9"/>
            <c:invertIfNegative val="0"/>
            <c:bubble3D val="0"/>
            <c:spPr>
              <a:solidFill>
                <a:srgbClr val="FFF571"/>
              </a:solidFill>
              <a:ln>
                <a:noFill/>
              </a:ln>
              <a:effectLst/>
            </c:spPr>
            <c:extLst>
              <c:ext xmlns:c16="http://schemas.microsoft.com/office/drawing/2014/chart" uri="{C3380CC4-5D6E-409C-BE32-E72D297353CC}">
                <c16:uniqueId val="{00000002-0AD5-40E3-A5D4-258D5E464F01}"/>
              </c:ext>
            </c:extLst>
          </c:dPt>
          <c:dPt>
            <c:idx val="10"/>
            <c:invertIfNegative val="0"/>
            <c:bubble3D val="0"/>
            <c:spPr>
              <a:solidFill>
                <a:srgbClr val="FFF571"/>
              </a:solidFill>
              <a:ln>
                <a:noFill/>
              </a:ln>
              <a:effectLst/>
            </c:spPr>
            <c:extLst>
              <c:ext xmlns:c16="http://schemas.microsoft.com/office/drawing/2014/chart" uri="{C3380CC4-5D6E-409C-BE32-E72D297353CC}">
                <c16:uniqueId val="{00000003-0AD5-40E3-A5D4-258D5E464F01}"/>
              </c:ext>
            </c:extLst>
          </c:dPt>
          <c:dPt>
            <c:idx val="11"/>
            <c:invertIfNegative val="0"/>
            <c:bubble3D val="0"/>
            <c:spPr>
              <a:solidFill>
                <a:srgbClr val="FFF571"/>
              </a:solidFill>
              <a:ln>
                <a:noFill/>
              </a:ln>
              <a:effectLst/>
            </c:spPr>
            <c:extLst>
              <c:ext xmlns:c16="http://schemas.microsoft.com/office/drawing/2014/chart" uri="{C3380CC4-5D6E-409C-BE32-E72D297353CC}">
                <c16:uniqueId val="{00000004-0AD5-40E3-A5D4-258D5E464F01}"/>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PAN_11.01!$U$208:$AF$208</c:f>
              <c:numCache>
                <c:formatCode>0%</c:formatCode>
                <c:ptCount val="12"/>
                <c:pt idx="0">
                  <c:v>0.10440613026819924</c:v>
                </c:pt>
                <c:pt idx="1">
                  <c:v>0.2021072796934866</c:v>
                </c:pt>
                <c:pt idx="2">
                  <c:v>0.3381226053639847</c:v>
                </c:pt>
                <c:pt idx="3">
                  <c:v>0.44572158365261816</c:v>
                </c:pt>
                <c:pt idx="4">
                  <c:v>0.55395913154533849</c:v>
                </c:pt>
                <c:pt idx="5">
                  <c:v>0.65932311621966799</c:v>
                </c:pt>
                <c:pt idx="6">
                  <c:v>0.72637292464878667</c:v>
                </c:pt>
                <c:pt idx="7">
                  <c:v>0.79757343550447002</c:v>
                </c:pt>
                <c:pt idx="8">
                  <c:v>0.85855683269476368</c:v>
                </c:pt>
                <c:pt idx="9">
                  <c:v>0.92688378033205621</c:v>
                </c:pt>
                <c:pt idx="10">
                  <c:v>0.98690932311621971</c:v>
                </c:pt>
                <c:pt idx="11">
                  <c:v>1.0431034482758621</c:v>
                </c:pt>
              </c:numCache>
            </c:numRef>
          </c:val>
          <c:extLst>
            <c:ext xmlns:c16="http://schemas.microsoft.com/office/drawing/2014/chart" uri="{C3380CC4-5D6E-409C-BE32-E72D297353CC}">
              <c16:uniqueId val="{00000000-95E1-47F0-BDEE-CD01B2BC335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PAN_11.01!$T$209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PAN_11.01!$U$209:$AF$209</c:f>
              <c:numCache>
                <c:formatCode>General</c:formatCode>
                <c:ptCount val="12"/>
                <c:pt idx="7" formatCode="0%">
                  <c:v>0.88569604086845466</c:v>
                </c:pt>
                <c:pt idx="8" formatCode="0%">
                  <c:v>0.99904214559386972</c:v>
                </c:pt>
                <c:pt idx="9" formatCode="0%">
                  <c:v>1.1114303959131546</c:v>
                </c:pt>
                <c:pt idx="10" formatCode="0%">
                  <c:v>1.2372286079182631</c:v>
                </c:pt>
                <c:pt idx="11" formatCode="0%">
                  <c:v>1.3409961685823755</c:v>
                </c:pt>
              </c:numCache>
            </c:numRef>
          </c:val>
          <c:smooth val="0"/>
          <c:extLst>
            <c:ext xmlns:c16="http://schemas.microsoft.com/office/drawing/2014/chart" uri="{C3380CC4-5D6E-409C-BE32-E72D297353CC}">
              <c16:uniqueId val="{00000001-95E1-47F0-BDEE-CD01B2BC335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Atención y Control de Gestantes , Puérperas y Parejas Protegidas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manualLayout>
          <c:layoutTarget val="inner"/>
          <c:xMode val="edge"/>
          <c:yMode val="edge"/>
          <c:x val="5.622405270288517E-2"/>
          <c:y val="0.1331373263395895"/>
          <c:w val="0.92893488214420139"/>
          <c:h val="0.75945709188129207"/>
        </c:manualLayout>
      </c:layout>
      <c:barChart>
        <c:barDir val="col"/>
        <c:grouping val="clustered"/>
        <c:varyColors val="0"/>
        <c:ser>
          <c:idx val="0"/>
          <c:order val="0"/>
          <c:tx>
            <c:strRef>
              <c:f>MAT_11.01!$AW$141</c:f>
              <c:strCache>
                <c:ptCount val="1"/>
                <c:pt idx="0">
                  <c:v> % de gestantes , puérperas atendidas y controladas , 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3-C91B-4679-A858-DAD22DBF5615}"/>
              </c:ext>
            </c:extLst>
          </c:dPt>
          <c:dPt>
            <c:idx val="8"/>
            <c:invertIfNegative val="0"/>
            <c:bubble3D val="0"/>
            <c:spPr>
              <a:solidFill>
                <a:srgbClr val="CEECF2"/>
              </a:solidFill>
              <a:ln>
                <a:noFill/>
              </a:ln>
              <a:effectLst/>
            </c:spPr>
            <c:extLst>
              <c:ext xmlns:c16="http://schemas.microsoft.com/office/drawing/2014/chart" uri="{C3380CC4-5D6E-409C-BE32-E72D297353CC}">
                <c16:uniqueId val="{00000004-C91B-4679-A858-DAD22DBF5615}"/>
              </c:ext>
            </c:extLst>
          </c:dPt>
          <c:dPt>
            <c:idx val="9"/>
            <c:invertIfNegative val="0"/>
            <c:bubble3D val="0"/>
            <c:spPr>
              <a:solidFill>
                <a:srgbClr val="CEECF2"/>
              </a:solidFill>
              <a:ln>
                <a:noFill/>
              </a:ln>
              <a:effectLst/>
            </c:spPr>
            <c:extLst>
              <c:ext xmlns:c16="http://schemas.microsoft.com/office/drawing/2014/chart" uri="{C3380CC4-5D6E-409C-BE32-E72D297353CC}">
                <c16:uniqueId val="{00000005-C91B-4679-A858-DAD22DBF5615}"/>
              </c:ext>
            </c:extLst>
          </c:dPt>
          <c:dPt>
            <c:idx val="10"/>
            <c:invertIfNegative val="0"/>
            <c:bubble3D val="0"/>
            <c:spPr>
              <a:solidFill>
                <a:srgbClr val="CEECF2"/>
              </a:solidFill>
              <a:ln>
                <a:noFill/>
              </a:ln>
              <a:effectLst/>
            </c:spPr>
            <c:extLst>
              <c:ext xmlns:c16="http://schemas.microsoft.com/office/drawing/2014/chart" uri="{C3380CC4-5D6E-409C-BE32-E72D297353CC}">
                <c16:uniqueId val="{00000006-C91B-4679-A858-DAD22DBF5615}"/>
              </c:ext>
            </c:extLst>
          </c:dPt>
          <c:dPt>
            <c:idx val="11"/>
            <c:invertIfNegative val="0"/>
            <c:bubble3D val="0"/>
            <c:spPr>
              <a:solidFill>
                <a:srgbClr val="CEECF2"/>
              </a:solidFill>
              <a:ln>
                <a:noFill/>
              </a:ln>
              <a:effectLst/>
            </c:spPr>
            <c:extLst>
              <c:ext xmlns:c16="http://schemas.microsoft.com/office/drawing/2014/chart" uri="{C3380CC4-5D6E-409C-BE32-E72D297353CC}">
                <c16:uniqueId val="{00000007-C91B-4679-A858-DAD22DBF561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MAT_11.01!$AX$141:$BI$141</c:f>
              <c:numCache>
                <c:formatCode>0%</c:formatCode>
                <c:ptCount val="12"/>
                <c:pt idx="0">
                  <c:v>5.1000397141730422E-2</c:v>
                </c:pt>
                <c:pt idx="1">
                  <c:v>9.9934212404301281E-2</c:v>
                </c:pt>
                <c:pt idx="2">
                  <c:v>0.15738974852950757</c:v>
                </c:pt>
                <c:pt idx="3">
                  <c:v>0.21390523387462895</c:v>
                </c:pt>
                <c:pt idx="4">
                  <c:v>0.2636394743011809</c:v>
                </c:pt>
                <c:pt idx="5">
                  <c:v>0.31931891910837623</c:v>
                </c:pt>
                <c:pt idx="6">
                  <c:v>0.36665190688127713</c:v>
                </c:pt>
                <c:pt idx="7">
                  <c:v>0.41446464076971312</c:v>
                </c:pt>
                <c:pt idx="8">
                  <c:v>0.46178913242298386</c:v>
                </c:pt>
                <c:pt idx="9">
                  <c:v>0.50645743716559688</c:v>
                </c:pt>
                <c:pt idx="10">
                  <c:v>0.55792315488387811</c:v>
                </c:pt>
                <c:pt idx="11">
                  <c:v>0.61456897463461868</c:v>
                </c:pt>
              </c:numCache>
            </c:numRef>
          </c:val>
          <c:extLst>
            <c:ext xmlns:c16="http://schemas.microsoft.com/office/drawing/2014/chart" uri="{C3380CC4-5D6E-409C-BE32-E72D297353CC}">
              <c16:uniqueId val="{00000000-C91B-4679-A858-DAD22DBF5615}"/>
            </c:ext>
          </c:extLst>
        </c:ser>
        <c:dLbls>
          <c:showLegendKey val="0"/>
          <c:showVal val="1"/>
          <c:showCatName val="0"/>
          <c:showSerName val="0"/>
          <c:showPercent val="0"/>
          <c:showBubbleSize val="0"/>
        </c:dLbls>
        <c:gapWidth val="219"/>
        <c:overlap val="-27"/>
        <c:axId val="107929615"/>
        <c:axId val="107911727"/>
      </c:barChart>
      <c:lineChart>
        <c:grouping val="standard"/>
        <c:varyColors val="0"/>
        <c:ser>
          <c:idx val="1"/>
          <c:order val="1"/>
          <c:tx>
            <c:strRef>
              <c:f>MAT_11.01!$AW$142</c:f>
              <c:strCache>
                <c:ptCount val="1"/>
                <c:pt idx="0">
                  <c:v> % de gestantes , puérperas atendidas y controladas , 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MAT_11.01!$AX$142:$BI$142</c:f>
              <c:numCache>
                <c:formatCode>General</c:formatCode>
                <c:ptCount val="12"/>
                <c:pt idx="7" formatCode="0%">
                  <c:v>0.4406380210501683</c:v>
                </c:pt>
                <c:pt idx="8" formatCode="0%">
                  <c:v>0.50331429665763605</c:v>
                </c:pt>
                <c:pt idx="9" formatCode="0%">
                  <c:v>0.55977912799184837</c:v>
                </c:pt>
                <c:pt idx="10" formatCode="0%">
                  <c:v>0.62010240877140044</c:v>
                </c:pt>
                <c:pt idx="11" formatCode="0%">
                  <c:v>0.67634678337431331</c:v>
                </c:pt>
              </c:numCache>
            </c:numRef>
          </c:val>
          <c:smooth val="0"/>
          <c:extLst>
            <c:ext xmlns:c16="http://schemas.microsoft.com/office/drawing/2014/chart" uri="{C3380CC4-5D6E-409C-BE32-E72D297353CC}">
              <c16:uniqueId val="{00000001-C91B-4679-A858-DAD22DBF5615}"/>
            </c:ext>
          </c:extLst>
        </c:ser>
        <c:dLbls>
          <c:showLegendKey val="0"/>
          <c:showVal val="1"/>
          <c:showCatName val="0"/>
          <c:showSerName val="0"/>
          <c:showPercent val="0"/>
          <c:showBubbleSize val="0"/>
        </c:dLbls>
        <c:marker val="1"/>
        <c:smooth val="0"/>
        <c:axId val="107929615"/>
        <c:axId val="107911727"/>
      </c:lineChart>
      <c:catAx>
        <c:axId val="10792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07911727"/>
        <c:crosses val="autoZero"/>
        <c:auto val="1"/>
        <c:lblAlgn val="ctr"/>
        <c:lblOffset val="100"/>
        <c:noMultiLvlLbl val="0"/>
      </c:catAx>
      <c:valAx>
        <c:axId val="10791172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07929615"/>
        <c:crosses val="autoZero"/>
        <c:crossBetween val="between"/>
      </c:valAx>
      <c:spPr>
        <a:noFill/>
        <a:ln>
          <a:noFill/>
        </a:ln>
        <a:effectLst/>
      </c:spPr>
    </c:plotArea>
    <c:legend>
      <c:legendPos val="b"/>
      <c:layout>
        <c:manualLayout>
          <c:xMode val="edge"/>
          <c:yMode val="edge"/>
          <c:x val="5.3929362318649254E-2"/>
          <c:y val="0.21328733219423776"/>
          <c:w val="0.53581054008588969"/>
          <c:h val="0.2614830402318377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PAREJAS PROTEGIDAS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5226881463318859E-2"/>
          <c:y val="0.13483251044871775"/>
          <c:w val="0.92859070338331207"/>
          <c:h val="0.77933843409788339"/>
        </c:manualLayout>
      </c:layout>
      <c:barChart>
        <c:barDir val="col"/>
        <c:grouping val="clustered"/>
        <c:varyColors val="0"/>
        <c:ser>
          <c:idx val="0"/>
          <c:order val="0"/>
          <c:tx>
            <c:strRef>
              <c:f>MAT_11.01!$T$82</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A2F6-4DA7-A6A7-9AE9DA445080}"/>
              </c:ext>
            </c:extLst>
          </c:dPt>
          <c:dPt>
            <c:idx val="8"/>
            <c:invertIfNegative val="0"/>
            <c:bubble3D val="0"/>
            <c:spPr>
              <a:solidFill>
                <a:srgbClr val="CEECF2"/>
              </a:solidFill>
              <a:ln>
                <a:noFill/>
              </a:ln>
              <a:effectLst/>
            </c:spPr>
            <c:extLst>
              <c:ext xmlns:c16="http://schemas.microsoft.com/office/drawing/2014/chart" uri="{C3380CC4-5D6E-409C-BE32-E72D297353CC}">
                <c16:uniqueId val="{00000003-A2F6-4DA7-A6A7-9AE9DA445080}"/>
              </c:ext>
            </c:extLst>
          </c:dPt>
          <c:dPt>
            <c:idx val="9"/>
            <c:invertIfNegative val="0"/>
            <c:bubble3D val="0"/>
            <c:spPr>
              <a:solidFill>
                <a:srgbClr val="CEECF2"/>
              </a:solidFill>
              <a:ln>
                <a:noFill/>
              </a:ln>
              <a:effectLst/>
            </c:spPr>
            <c:extLst>
              <c:ext xmlns:c16="http://schemas.microsoft.com/office/drawing/2014/chart" uri="{C3380CC4-5D6E-409C-BE32-E72D297353CC}">
                <c16:uniqueId val="{00000005-A2F6-4DA7-A6A7-9AE9DA445080}"/>
              </c:ext>
            </c:extLst>
          </c:dPt>
          <c:dPt>
            <c:idx val="10"/>
            <c:invertIfNegative val="0"/>
            <c:bubble3D val="0"/>
            <c:spPr>
              <a:solidFill>
                <a:srgbClr val="CEECF2"/>
              </a:solidFill>
              <a:ln>
                <a:noFill/>
              </a:ln>
              <a:effectLst/>
            </c:spPr>
            <c:extLst>
              <c:ext xmlns:c16="http://schemas.microsoft.com/office/drawing/2014/chart" uri="{C3380CC4-5D6E-409C-BE32-E72D297353CC}">
                <c16:uniqueId val="{00000007-A2F6-4DA7-A6A7-9AE9DA445080}"/>
              </c:ext>
            </c:extLst>
          </c:dPt>
          <c:dPt>
            <c:idx val="11"/>
            <c:invertIfNegative val="0"/>
            <c:bubble3D val="0"/>
            <c:spPr>
              <a:solidFill>
                <a:srgbClr val="CEECF2"/>
              </a:solidFill>
              <a:ln>
                <a:noFill/>
              </a:ln>
              <a:effectLst/>
            </c:spPr>
            <c:extLst>
              <c:ext xmlns:c16="http://schemas.microsoft.com/office/drawing/2014/chart" uri="{C3380CC4-5D6E-409C-BE32-E72D297353CC}">
                <c16:uniqueId val="{00000010-A2F6-4DA7-A6A7-9AE9DA44508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MAT_11.01!$U$82:$AF$82</c:f>
              <c:numCache>
                <c:formatCode>0%</c:formatCode>
                <c:ptCount val="12"/>
                <c:pt idx="0">
                  <c:v>5.6232157285214107E-2</c:v>
                </c:pt>
                <c:pt idx="1">
                  <c:v>0.10633988688392136</c:v>
                </c:pt>
                <c:pt idx="2">
                  <c:v>0.16506463775922436</c:v>
                </c:pt>
                <c:pt idx="3">
                  <c:v>0.22103151090762188</c:v>
                </c:pt>
                <c:pt idx="4">
                  <c:v>0.27999730676003237</c:v>
                </c:pt>
                <c:pt idx="5">
                  <c:v>0.33599245892809054</c:v>
                </c:pt>
                <c:pt idx="6">
                  <c:v>0.38472932938324805</c:v>
                </c:pt>
                <c:pt idx="7">
                  <c:v>0.44365265254339631</c:v>
                </c:pt>
                <c:pt idx="8">
                  <c:v>0.49825081792655029</c:v>
                </c:pt>
                <c:pt idx="9">
                  <c:v>0.54632372744411528</c:v>
                </c:pt>
                <c:pt idx="10">
                  <c:v>0.60813358470239698</c:v>
                </c:pt>
                <c:pt idx="11">
                  <c:v>0.66698087799622952</c:v>
                </c:pt>
              </c:numCache>
            </c:numRef>
          </c:val>
          <c:extLst>
            <c:ext xmlns:c16="http://schemas.microsoft.com/office/drawing/2014/chart" uri="{C3380CC4-5D6E-409C-BE32-E72D297353CC}">
              <c16:uniqueId val="{00000008-A2F6-4DA7-A6A7-9AE9DA445080}"/>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MAT_11.01!$T$83</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9-A2F6-4DA7-A6A7-9AE9DA445080}"/>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A-A2F6-4DA7-A6A7-9AE9DA445080}"/>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A2F6-4DA7-A6A7-9AE9DA445080}"/>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A2F6-4DA7-A6A7-9AE9DA445080}"/>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A2F6-4DA7-A6A7-9AE9DA44508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MAT_11.01!$U$83:$AF$83</c:f>
              <c:numCache>
                <c:formatCode>General</c:formatCode>
                <c:ptCount val="12"/>
                <c:pt idx="7" formatCode="0%">
                  <c:v>0.48224481551306231</c:v>
                </c:pt>
                <c:pt idx="8" formatCode="0%">
                  <c:v>0.56577834635066004</c:v>
                </c:pt>
                <c:pt idx="9" formatCode="0%">
                  <c:v>0.63929706436843536</c:v>
                </c:pt>
                <c:pt idx="10" formatCode="0%">
                  <c:v>0.72692835981685977</c:v>
                </c:pt>
                <c:pt idx="11" formatCode="0%">
                  <c:v>0.78930918394828986</c:v>
                </c:pt>
              </c:numCache>
            </c:numRef>
          </c:val>
          <c:smooth val="0"/>
          <c:extLst>
            <c:ext xmlns:c16="http://schemas.microsoft.com/office/drawing/2014/chart" uri="{C3380CC4-5D6E-409C-BE32-E72D297353CC}">
              <c16:uniqueId val="{0000000E-A2F6-4DA7-A6A7-9AE9DA445080}"/>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675828054183866"/>
          <c:y val="0.26852892058369621"/>
          <c:w val="0.23600824424899494"/>
          <c:h val="0.1686093543326950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GESTANTES ATENDIDAS</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8064482680405691E-2"/>
          <c:y val="0.16784393955830756"/>
          <c:w val="0.91679919639674667"/>
          <c:h val="0.72531323189889796"/>
        </c:manualLayout>
      </c:layout>
      <c:barChart>
        <c:barDir val="col"/>
        <c:grouping val="clustered"/>
        <c:varyColors val="0"/>
        <c:ser>
          <c:idx val="0"/>
          <c:order val="0"/>
          <c:tx>
            <c:strRef>
              <c:f>MAT_11.01!$T$11</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1976-4C34-A93A-E15002324721}"/>
              </c:ext>
            </c:extLst>
          </c:dPt>
          <c:dPt>
            <c:idx val="8"/>
            <c:invertIfNegative val="0"/>
            <c:bubble3D val="0"/>
            <c:spPr>
              <a:solidFill>
                <a:srgbClr val="CEECF2"/>
              </a:solidFill>
              <a:ln>
                <a:noFill/>
              </a:ln>
              <a:effectLst/>
            </c:spPr>
            <c:extLst>
              <c:ext xmlns:c16="http://schemas.microsoft.com/office/drawing/2014/chart" uri="{C3380CC4-5D6E-409C-BE32-E72D297353CC}">
                <c16:uniqueId val="{00000003-1976-4C34-A93A-E15002324721}"/>
              </c:ext>
            </c:extLst>
          </c:dPt>
          <c:dPt>
            <c:idx val="9"/>
            <c:invertIfNegative val="0"/>
            <c:bubble3D val="0"/>
            <c:spPr>
              <a:solidFill>
                <a:srgbClr val="CEECF2"/>
              </a:solidFill>
              <a:ln>
                <a:noFill/>
              </a:ln>
              <a:effectLst/>
            </c:spPr>
            <c:extLst>
              <c:ext xmlns:c16="http://schemas.microsoft.com/office/drawing/2014/chart" uri="{C3380CC4-5D6E-409C-BE32-E72D297353CC}">
                <c16:uniqueId val="{00000005-1976-4C34-A93A-E15002324721}"/>
              </c:ext>
            </c:extLst>
          </c:dPt>
          <c:dPt>
            <c:idx val="10"/>
            <c:invertIfNegative val="0"/>
            <c:bubble3D val="0"/>
            <c:spPr>
              <a:solidFill>
                <a:srgbClr val="CEECF2"/>
              </a:solidFill>
              <a:ln>
                <a:noFill/>
              </a:ln>
              <a:effectLst/>
            </c:spPr>
            <c:extLst>
              <c:ext xmlns:c16="http://schemas.microsoft.com/office/drawing/2014/chart" uri="{C3380CC4-5D6E-409C-BE32-E72D297353CC}">
                <c16:uniqueId val="{00000007-1976-4C34-A93A-E15002324721}"/>
              </c:ext>
            </c:extLst>
          </c:dPt>
          <c:dPt>
            <c:idx val="11"/>
            <c:invertIfNegative val="0"/>
            <c:bubble3D val="0"/>
            <c:spPr>
              <a:solidFill>
                <a:srgbClr val="CEECF2"/>
              </a:solidFill>
              <a:ln>
                <a:noFill/>
              </a:ln>
              <a:effectLst/>
            </c:spPr>
            <c:extLst>
              <c:ext xmlns:c16="http://schemas.microsoft.com/office/drawing/2014/chart" uri="{C3380CC4-5D6E-409C-BE32-E72D297353CC}">
                <c16:uniqueId val="{00000009-1976-4C34-A93A-E15002324721}"/>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MAT_11.01!$U$11:$AF$11</c:f>
              <c:numCache>
                <c:formatCode>0%</c:formatCode>
                <c:ptCount val="12"/>
                <c:pt idx="0">
                  <c:v>7.7047588216251212E-2</c:v>
                </c:pt>
                <c:pt idx="1">
                  <c:v>0.13208157979928781</c:v>
                </c:pt>
                <c:pt idx="2">
                  <c:v>0.18970540628034963</c:v>
                </c:pt>
                <c:pt idx="3">
                  <c:v>0.25639365490449983</c:v>
                </c:pt>
                <c:pt idx="4">
                  <c:v>0.31466494011006796</c:v>
                </c:pt>
                <c:pt idx="5">
                  <c:v>0.38005827128520558</c:v>
                </c:pt>
                <c:pt idx="6">
                  <c:v>0.44043655186746117</c:v>
                </c:pt>
                <c:pt idx="7">
                  <c:v>0.505977123011223</c:v>
                </c:pt>
                <c:pt idx="8">
                  <c:v>0.5649842582382234</c:v>
                </c:pt>
                <c:pt idx="9">
                  <c:v>0.63115607735440971</c:v>
                </c:pt>
                <c:pt idx="10">
                  <c:v>0.69070847654120837</c:v>
                </c:pt>
                <c:pt idx="11">
                  <c:v>0.75613916513477897</c:v>
                </c:pt>
              </c:numCache>
            </c:numRef>
          </c:val>
          <c:extLst>
            <c:ext xmlns:c16="http://schemas.microsoft.com/office/drawing/2014/chart" uri="{C3380CC4-5D6E-409C-BE32-E72D297353CC}">
              <c16:uniqueId val="{0000000A-1976-4C34-A93A-E15002324721}"/>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MAT_11.01!$T$12</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1976-4C34-A93A-E15002324721}"/>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1976-4C34-A93A-E15002324721}"/>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1976-4C34-A93A-E15002324721}"/>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1976-4C34-A93A-E15002324721}"/>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1976-4C34-A93A-E15002324721}"/>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MAT_11.01!$U$12:$AF$12</c:f>
              <c:numCache>
                <c:formatCode>General</c:formatCode>
                <c:ptCount val="12"/>
                <c:pt idx="7" formatCode="0%">
                  <c:v>0.53771447070249268</c:v>
                </c:pt>
                <c:pt idx="8" formatCode="0%">
                  <c:v>0.61281968274522503</c:v>
                </c:pt>
                <c:pt idx="9" formatCode="0%">
                  <c:v>0.67562317902233737</c:v>
                </c:pt>
                <c:pt idx="10" formatCode="0%">
                  <c:v>0.74198769828423439</c:v>
                </c:pt>
                <c:pt idx="11" formatCode="0%">
                  <c:v>0.80058271285205573</c:v>
                </c:pt>
              </c:numCache>
            </c:numRef>
          </c:val>
          <c:smooth val="0"/>
          <c:extLst>
            <c:ext xmlns:c16="http://schemas.microsoft.com/office/drawing/2014/chart" uri="{C3380CC4-5D6E-409C-BE32-E72D297353CC}">
              <c16:uniqueId val="{00000010-1976-4C34-A93A-E15002324721}"/>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2712705356274906"/>
          <c:y val="0.25785353979336539"/>
          <c:w val="0.22595936619033732"/>
          <c:h val="0.1552565112752601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GESTANTES CONTROLADAS</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7263162265383132E-2"/>
          <c:y val="0.15386620186595745"/>
          <c:w val="0.92602163148860717"/>
          <c:h val="0.74818864582316891"/>
        </c:manualLayout>
      </c:layout>
      <c:barChart>
        <c:barDir val="col"/>
        <c:grouping val="clustered"/>
        <c:varyColors val="0"/>
        <c:ser>
          <c:idx val="0"/>
          <c:order val="0"/>
          <c:tx>
            <c:strRef>
              <c:f>MAT_11.01!$T$39</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0F00-4796-87B4-B05809A19628}"/>
              </c:ext>
            </c:extLst>
          </c:dPt>
          <c:dPt>
            <c:idx val="8"/>
            <c:invertIfNegative val="0"/>
            <c:bubble3D val="0"/>
            <c:spPr>
              <a:solidFill>
                <a:srgbClr val="CEECF2"/>
              </a:solidFill>
              <a:ln>
                <a:noFill/>
              </a:ln>
              <a:effectLst/>
            </c:spPr>
            <c:extLst>
              <c:ext xmlns:c16="http://schemas.microsoft.com/office/drawing/2014/chart" uri="{C3380CC4-5D6E-409C-BE32-E72D297353CC}">
                <c16:uniqueId val="{00000003-0F00-4796-87B4-B05809A19628}"/>
              </c:ext>
            </c:extLst>
          </c:dPt>
          <c:dPt>
            <c:idx val="9"/>
            <c:invertIfNegative val="0"/>
            <c:bubble3D val="0"/>
            <c:spPr>
              <a:solidFill>
                <a:srgbClr val="CEECF2"/>
              </a:solidFill>
              <a:ln>
                <a:noFill/>
              </a:ln>
              <a:effectLst/>
            </c:spPr>
            <c:extLst>
              <c:ext xmlns:c16="http://schemas.microsoft.com/office/drawing/2014/chart" uri="{C3380CC4-5D6E-409C-BE32-E72D297353CC}">
                <c16:uniqueId val="{00000005-0F00-4796-87B4-B05809A19628}"/>
              </c:ext>
            </c:extLst>
          </c:dPt>
          <c:dPt>
            <c:idx val="10"/>
            <c:invertIfNegative val="0"/>
            <c:bubble3D val="0"/>
            <c:spPr>
              <a:solidFill>
                <a:srgbClr val="CEECF2"/>
              </a:solidFill>
              <a:ln>
                <a:noFill/>
              </a:ln>
              <a:effectLst/>
            </c:spPr>
            <c:extLst>
              <c:ext xmlns:c16="http://schemas.microsoft.com/office/drawing/2014/chart" uri="{C3380CC4-5D6E-409C-BE32-E72D297353CC}">
                <c16:uniqueId val="{00000007-0F00-4796-87B4-B05809A19628}"/>
              </c:ext>
            </c:extLst>
          </c:dPt>
          <c:dPt>
            <c:idx val="11"/>
            <c:invertIfNegative val="0"/>
            <c:bubble3D val="0"/>
            <c:spPr>
              <a:solidFill>
                <a:srgbClr val="CEECF2"/>
              </a:solidFill>
              <a:ln>
                <a:noFill/>
              </a:ln>
              <a:effectLst/>
            </c:spPr>
            <c:extLst>
              <c:ext xmlns:c16="http://schemas.microsoft.com/office/drawing/2014/chart" uri="{C3380CC4-5D6E-409C-BE32-E72D297353CC}">
                <c16:uniqueId val="{00000009-0F00-4796-87B4-B05809A19628}"/>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MAT_11.01!$U$39:$AF$39</c:f>
              <c:numCache>
                <c:formatCode>0%</c:formatCode>
                <c:ptCount val="12"/>
                <c:pt idx="0">
                  <c:v>5.1472968598251859E-2</c:v>
                </c:pt>
                <c:pt idx="1">
                  <c:v>0.10974425380382001</c:v>
                </c:pt>
                <c:pt idx="2">
                  <c:v>0.17643250242797021</c:v>
                </c:pt>
                <c:pt idx="3">
                  <c:v>0.22661055357720944</c:v>
                </c:pt>
                <c:pt idx="4">
                  <c:v>0.27840725153771445</c:v>
                </c:pt>
                <c:pt idx="5">
                  <c:v>0.33344124312075107</c:v>
                </c:pt>
                <c:pt idx="6">
                  <c:v>0.36743282615733247</c:v>
                </c:pt>
                <c:pt idx="7">
                  <c:v>0.41016510197474909</c:v>
                </c:pt>
                <c:pt idx="8">
                  <c:v>0.44966008416963421</c:v>
                </c:pt>
                <c:pt idx="9">
                  <c:v>0.49627711233408872</c:v>
                </c:pt>
                <c:pt idx="10">
                  <c:v>0.54516024603431534</c:v>
                </c:pt>
                <c:pt idx="11">
                  <c:v>0.59987050825509869</c:v>
                </c:pt>
              </c:numCache>
            </c:numRef>
          </c:val>
          <c:extLst>
            <c:ext xmlns:c16="http://schemas.microsoft.com/office/drawing/2014/chart" uri="{C3380CC4-5D6E-409C-BE32-E72D297353CC}">
              <c16:uniqueId val="{0000000A-0F00-4796-87B4-B05809A19628}"/>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MAT_11.01!$T$40</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0F00-4796-87B4-B05809A19628}"/>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0F00-4796-87B4-B05809A19628}"/>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0F00-4796-87B4-B05809A19628}"/>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0F00-4796-87B4-B05809A19628}"/>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0F00-4796-87B4-B05809A19628}"/>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MAT_11.01!$U$40:$AF$40</c:f>
              <c:numCache>
                <c:formatCode>General</c:formatCode>
                <c:ptCount val="12"/>
                <c:pt idx="7" formatCode="0%">
                  <c:v>0.42699902881191326</c:v>
                </c:pt>
                <c:pt idx="8" formatCode="0%">
                  <c:v>0.48203302039494983</c:v>
                </c:pt>
                <c:pt idx="9" formatCode="0%">
                  <c:v>0.53350598899320167</c:v>
                </c:pt>
                <c:pt idx="10" formatCode="0%">
                  <c:v>0.58368404014244091</c:v>
                </c:pt>
                <c:pt idx="11" formatCode="0%">
                  <c:v>0.64422143088378114</c:v>
                </c:pt>
              </c:numCache>
            </c:numRef>
          </c:val>
          <c:smooth val="0"/>
          <c:extLst>
            <c:ext xmlns:c16="http://schemas.microsoft.com/office/drawing/2014/chart" uri="{C3380CC4-5D6E-409C-BE32-E72D297353CC}">
              <c16:uniqueId val="{00000010-0F00-4796-87B4-B05809A19628}"/>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0442066860824979"/>
          <c:y val="0.25426359150826311"/>
          <c:w val="0.20935838909386534"/>
          <c:h val="0.142327031692346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cuartones-50'!$C$245</c:f>
              <c:strCache>
                <c:ptCount val="1"/>
                <c:pt idx="0">
                  <c:v>Amabilidad y respeto</c:v>
                </c:pt>
              </c:strCache>
            </c:strRef>
          </c:tx>
          <c:spPr>
            <a:solidFill>
              <a:schemeClr val="accent6"/>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cuartones-50'!$C$246:$C$249</c:f>
              <c:numCache>
                <c:formatCode>0%</c:formatCode>
                <c:ptCount val="4"/>
                <c:pt idx="0">
                  <c:v>0.33329999999999999</c:v>
                </c:pt>
                <c:pt idx="1">
                  <c:v>0.33329999999999999</c:v>
                </c:pt>
                <c:pt idx="2">
                  <c:v>0.22220000000000001</c:v>
                </c:pt>
                <c:pt idx="3">
                  <c:v>0.1111</c:v>
                </c:pt>
              </c:numCache>
            </c:numRef>
          </c:val>
          <c:extLst>
            <c:ext xmlns:c16="http://schemas.microsoft.com/office/drawing/2014/chart" uri="{C3380CC4-5D6E-409C-BE32-E72D297353CC}">
              <c16:uniqueId val="{00000000-44F4-4D56-A439-518FC054ADA0}"/>
            </c:ext>
          </c:extLst>
        </c:ser>
        <c:ser>
          <c:idx val="1"/>
          <c:order val="1"/>
          <c:tx>
            <c:strRef>
              <c:f>'7 cuartones-50'!$D$245</c:f>
              <c:strCache>
                <c:ptCount val="1"/>
                <c:pt idx="0">
                  <c:v>Confianza y seguridad</c:v>
                </c:pt>
              </c:strCache>
            </c:strRef>
          </c:tx>
          <c:spPr>
            <a:solidFill>
              <a:schemeClr val="accent5"/>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cuartones-50'!$D$246:$D$249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1-44F4-4D56-A439-518FC054ADA0}"/>
            </c:ext>
          </c:extLst>
        </c:ser>
        <c:ser>
          <c:idx val="2"/>
          <c:order val="2"/>
          <c:tx>
            <c:strRef>
              <c:f>'7 cuartones-50'!$E$245</c:f>
              <c:strCache>
                <c:ptCount val="1"/>
                <c:pt idx="0">
                  <c:v>Claridad de la información </c:v>
                </c:pt>
              </c:strCache>
            </c:strRef>
          </c:tx>
          <c:spPr>
            <a:solidFill>
              <a:schemeClr val="accent4"/>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cuartones-50'!$E$246:$E$249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2-44F4-4D56-A439-518FC054ADA0}"/>
            </c:ext>
          </c:extLst>
        </c:ser>
        <c:dLbls>
          <c:showLegendKey val="0"/>
          <c:showVal val="0"/>
          <c:showCatName val="0"/>
          <c:showSerName val="0"/>
          <c:showPercent val="0"/>
          <c:showBubbleSize val="0"/>
        </c:dLbls>
        <c:gapWidth val="150"/>
        <c:axId val="713837928"/>
        <c:axId val="713838584"/>
      </c:barChart>
      <c:catAx>
        <c:axId val="71383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8584"/>
        <c:crosses val="autoZero"/>
        <c:auto val="1"/>
        <c:lblAlgn val="ctr"/>
        <c:lblOffset val="100"/>
        <c:noMultiLvlLbl val="0"/>
      </c:catAx>
      <c:valAx>
        <c:axId val="71383858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79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GESTANTE REENFOCADA </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320571957663104E-2"/>
          <c:y val="0.16782715999846304"/>
          <c:w val="0.92038903888667323"/>
          <c:h val="0.72534069266439227"/>
        </c:manualLayout>
      </c:layout>
      <c:barChart>
        <c:barDir val="col"/>
        <c:grouping val="clustered"/>
        <c:varyColors val="0"/>
        <c:ser>
          <c:idx val="0"/>
          <c:order val="0"/>
          <c:tx>
            <c:strRef>
              <c:f>MAT_11.01!$T$25</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66C9-4071-B564-DA46D05E5F1E}"/>
              </c:ext>
            </c:extLst>
          </c:dPt>
          <c:dPt>
            <c:idx val="8"/>
            <c:invertIfNegative val="0"/>
            <c:bubble3D val="0"/>
            <c:spPr>
              <a:solidFill>
                <a:srgbClr val="CEECF2"/>
              </a:solidFill>
              <a:ln>
                <a:noFill/>
              </a:ln>
              <a:effectLst/>
            </c:spPr>
            <c:extLst>
              <c:ext xmlns:c16="http://schemas.microsoft.com/office/drawing/2014/chart" uri="{C3380CC4-5D6E-409C-BE32-E72D297353CC}">
                <c16:uniqueId val="{00000003-66C9-4071-B564-DA46D05E5F1E}"/>
              </c:ext>
            </c:extLst>
          </c:dPt>
          <c:dPt>
            <c:idx val="9"/>
            <c:invertIfNegative val="0"/>
            <c:bubble3D val="0"/>
            <c:spPr>
              <a:solidFill>
                <a:srgbClr val="CEECF2"/>
              </a:solidFill>
              <a:ln>
                <a:noFill/>
              </a:ln>
              <a:effectLst/>
            </c:spPr>
            <c:extLst>
              <c:ext xmlns:c16="http://schemas.microsoft.com/office/drawing/2014/chart" uri="{C3380CC4-5D6E-409C-BE32-E72D297353CC}">
                <c16:uniqueId val="{00000005-66C9-4071-B564-DA46D05E5F1E}"/>
              </c:ext>
            </c:extLst>
          </c:dPt>
          <c:dPt>
            <c:idx val="10"/>
            <c:invertIfNegative val="0"/>
            <c:bubble3D val="0"/>
            <c:spPr>
              <a:solidFill>
                <a:srgbClr val="CEECF2"/>
              </a:solidFill>
              <a:ln>
                <a:noFill/>
              </a:ln>
              <a:effectLst/>
            </c:spPr>
            <c:extLst>
              <c:ext xmlns:c16="http://schemas.microsoft.com/office/drawing/2014/chart" uri="{C3380CC4-5D6E-409C-BE32-E72D297353CC}">
                <c16:uniqueId val="{00000007-66C9-4071-B564-DA46D05E5F1E}"/>
              </c:ext>
            </c:extLst>
          </c:dPt>
          <c:dPt>
            <c:idx val="11"/>
            <c:invertIfNegative val="0"/>
            <c:bubble3D val="0"/>
            <c:spPr>
              <a:solidFill>
                <a:srgbClr val="CEECF2"/>
              </a:solidFill>
              <a:ln>
                <a:noFill/>
              </a:ln>
              <a:effectLst/>
            </c:spPr>
            <c:extLst>
              <c:ext xmlns:c16="http://schemas.microsoft.com/office/drawing/2014/chart" uri="{C3380CC4-5D6E-409C-BE32-E72D297353CC}">
                <c16:uniqueId val="{00000009-66C9-4071-B564-DA46D05E5F1E}"/>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MAT_11.01!$U$25:$AF$25</c:f>
              <c:numCache>
                <c:formatCode>0%</c:formatCode>
                <c:ptCount val="12"/>
                <c:pt idx="0">
                  <c:v>2.435011516946364E-2</c:v>
                </c:pt>
                <c:pt idx="1">
                  <c:v>6.0546232313260943E-2</c:v>
                </c:pt>
                <c:pt idx="2">
                  <c:v>0.10069101678183613</c:v>
                </c:pt>
                <c:pt idx="3">
                  <c:v>0.13984863441921686</c:v>
                </c:pt>
                <c:pt idx="4">
                  <c:v>0.18196775255018097</c:v>
                </c:pt>
                <c:pt idx="5">
                  <c:v>0.22704837117472854</c:v>
                </c:pt>
                <c:pt idx="6">
                  <c:v>0.26587693320171107</c:v>
                </c:pt>
                <c:pt idx="7">
                  <c:v>0.29549193813754526</c:v>
                </c:pt>
                <c:pt idx="8">
                  <c:v>0.32543599868377754</c:v>
                </c:pt>
                <c:pt idx="9">
                  <c:v>0.35899967094438962</c:v>
                </c:pt>
                <c:pt idx="10">
                  <c:v>0.39749917736097401</c:v>
                </c:pt>
                <c:pt idx="11">
                  <c:v>0.42579795985521551</c:v>
                </c:pt>
              </c:numCache>
            </c:numRef>
          </c:val>
          <c:extLst>
            <c:ext xmlns:c16="http://schemas.microsoft.com/office/drawing/2014/chart" uri="{C3380CC4-5D6E-409C-BE32-E72D297353CC}">
              <c16:uniqueId val="{0000000A-66C9-4071-B564-DA46D05E5F1E}"/>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MAT_11.01!$T$26</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66C9-4071-B564-DA46D05E5F1E}"/>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66C9-4071-B564-DA46D05E5F1E}"/>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66C9-4071-B564-DA46D05E5F1E}"/>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66C9-4071-B564-DA46D05E5F1E}"/>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66C9-4071-B564-DA46D05E5F1E}"/>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MAT_11.01!$U$26:$AF$26</c:f>
              <c:numCache>
                <c:formatCode>General</c:formatCode>
                <c:ptCount val="12"/>
                <c:pt idx="7" formatCode="0%">
                  <c:v>0.30338927278710104</c:v>
                </c:pt>
                <c:pt idx="8" formatCode="0%">
                  <c:v>0.34452122408687069</c:v>
                </c:pt>
                <c:pt idx="9" formatCode="0%">
                  <c:v>0.3790720631786772</c:v>
                </c:pt>
                <c:pt idx="10" formatCode="0%">
                  <c:v>0.41724251398486345</c:v>
                </c:pt>
                <c:pt idx="11" formatCode="0%">
                  <c:v>0.45343863112866073</c:v>
                </c:pt>
              </c:numCache>
            </c:numRef>
          </c:val>
          <c:smooth val="0"/>
          <c:extLst>
            <c:ext xmlns:c16="http://schemas.microsoft.com/office/drawing/2014/chart" uri="{C3380CC4-5D6E-409C-BE32-E72D297353CC}">
              <c16:uniqueId val="{00000010-66C9-4071-B564-DA46D05E5F1E}"/>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2044733115437598"/>
          <c:y val="0.22332987741286775"/>
          <c:w val="0.22364822111067026"/>
          <c:h val="0.2162535154339601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PUÉRPERA ATENDIDA </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369805748631269"/>
          <c:w val="0.93007467312795333"/>
          <c:h val="0.78119503504889676"/>
        </c:manualLayout>
      </c:layout>
      <c:barChart>
        <c:barDir val="col"/>
        <c:grouping val="clustered"/>
        <c:varyColors val="0"/>
        <c:ser>
          <c:idx val="0"/>
          <c:order val="0"/>
          <c:tx>
            <c:strRef>
              <c:f>MAT_11.01!$T$53</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C933-41AD-8A39-88C4D9698143}"/>
              </c:ext>
            </c:extLst>
          </c:dPt>
          <c:dPt>
            <c:idx val="8"/>
            <c:invertIfNegative val="0"/>
            <c:bubble3D val="0"/>
            <c:spPr>
              <a:solidFill>
                <a:srgbClr val="CEECF2"/>
              </a:solidFill>
              <a:ln>
                <a:noFill/>
              </a:ln>
              <a:effectLst/>
            </c:spPr>
            <c:extLst>
              <c:ext xmlns:c16="http://schemas.microsoft.com/office/drawing/2014/chart" uri="{C3380CC4-5D6E-409C-BE32-E72D297353CC}">
                <c16:uniqueId val="{00000003-C933-41AD-8A39-88C4D9698143}"/>
              </c:ext>
            </c:extLst>
          </c:dPt>
          <c:dPt>
            <c:idx val="9"/>
            <c:invertIfNegative val="0"/>
            <c:bubble3D val="0"/>
            <c:spPr>
              <a:solidFill>
                <a:srgbClr val="CEECF2"/>
              </a:solidFill>
              <a:ln>
                <a:noFill/>
              </a:ln>
              <a:effectLst/>
            </c:spPr>
            <c:extLst>
              <c:ext xmlns:c16="http://schemas.microsoft.com/office/drawing/2014/chart" uri="{C3380CC4-5D6E-409C-BE32-E72D297353CC}">
                <c16:uniqueId val="{00000005-C933-41AD-8A39-88C4D9698143}"/>
              </c:ext>
            </c:extLst>
          </c:dPt>
          <c:dPt>
            <c:idx val="10"/>
            <c:invertIfNegative val="0"/>
            <c:bubble3D val="0"/>
            <c:spPr>
              <a:solidFill>
                <a:srgbClr val="CEECF2"/>
              </a:solidFill>
              <a:ln>
                <a:noFill/>
              </a:ln>
              <a:effectLst/>
            </c:spPr>
            <c:extLst>
              <c:ext xmlns:c16="http://schemas.microsoft.com/office/drawing/2014/chart" uri="{C3380CC4-5D6E-409C-BE32-E72D297353CC}">
                <c16:uniqueId val="{00000007-C933-41AD-8A39-88C4D9698143}"/>
              </c:ext>
            </c:extLst>
          </c:dPt>
          <c:dPt>
            <c:idx val="11"/>
            <c:invertIfNegative val="0"/>
            <c:bubble3D val="0"/>
            <c:spPr>
              <a:solidFill>
                <a:srgbClr val="CEECF2"/>
              </a:solidFill>
              <a:ln>
                <a:noFill/>
              </a:ln>
              <a:effectLst/>
            </c:spPr>
            <c:extLst>
              <c:ext xmlns:c16="http://schemas.microsoft.com/office/drawing/2014/chart" uri="{C3380CC4-5D6E-409C-BE32-E72D297353CC}">
                <c16:uniqueId val="{00000009-C933-41AD-8A39-88C4D9698143}"/>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MAT_11.01!$U$53:$AF$53</c:f>
              <c:numCache>
                <c:formatCode>0%</c:formatCode>
                <c:ptCount val="12"/>
                <c:pt idx="0">
                  <c:v>4.2732275817416641E-2</c:v>
                </c:pt>
                <c:pt idx="1">
                  <c:v>8.7083198446099061E-2</c:v>
                </c:pt>
                <c:pt idx="2">
                  <c:v>0.15085788280997087</c:v>
                </c:pt>
                <c:pt idx="3">
                  <c:v>0.20459695694399482</c:v>
                </c:pt>
                <c:pt idx="4">
                  <c:v>0.25218517319520878</c:v>
                </c:pt>
                <c:pt idx="5">
                  <c:v>0.31078018776303012</c:v>
                </c:pt>
                <c:pt idx="6">
                  <c:v>0.36290103418513581</c:v>
                </c:pt>
                <c:pt idx="7">
                  <c:v>0.40304305600517965</c:v>
                </c:pt>
                <c:pt idx="8">
                  <c:v>0.4516024603431531</c:v>
                </c:pt>
                <c:pt idx="9">
                  <c:v>0.49077371317578505</c:v>
                </c:pt>
                <c:pt idx="10">
                  <c:v>0.5380382000647459</c:v>
                </c:pt>
                <c:pt idx="11">
                  <c:v>0.60084169634185824</c:v>
                </c:pt>
              </c:numCache>
            </c:numRef>
          </c:val>
          <c:extLst>
            <c:ext xmlns:c16="http://schemas.microsoft.com/office/drawing/2014/chart" uri="{C3380CC4-5D6E-409C-BE32-E72D297353CC}">
              <c16:uniqueId val="{0000000A-C933-41AD-8A39-88C4D9698143}"/>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MAT_11.01!$T$54</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C933-41AD-8A39-88C4D9698143}"/>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C933-41AD-8A39-88C4D9698143}"/>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C933-41AD-8A39-88C4D9698143}"/>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C933-41AD-8A39-88C4D9698143}"/>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C933-41AD-8A39-88C4D9698143}"/>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MAT_11.01!$U$54:$AF$54</c:f>
              <c:numCache>
                <c:formatCode>General</c:formatCode>
                <c:ptCount val="12"/>
                <c:pt idx="7" formatCode="0%">
                  <c:v>0.42181935901586276</c:v>
                </c:pt>
                <c:pt idx="8" formatCode="0%">
                  <c:v>0.47911945613467144</c:v>
                </c:pt>
                <c:pt idx="9" formatCode="0%">
                  <c:v>0.53091615409517645</c:v>
                </c:pt>
                <c:pt idx="10" formatCode="0%">
                  <c:v>0.58562641631595991</c:v>
                </c:pt>
                <c:pt idx="11" formatCode="0%">
                  <c:v>0.64227905471026225</c:v>
                </c:pt>
              </c:numCache>
            </c:numRef>
          </c:val>
          <c:smooth val="0"/>
          <c:extLst>
            <c:ext xmlns:c16="http://schemas.microsoft.com/office/drawing/2014/chart" uri="{C3380CC4-5D6E-409C-BE32-E72D297353CC}">
              <c16:uniqueId val="{00000010-C933-41AD-8A39-88C4D9698143}"/>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406733787344674"/>
          <c:y val="0.23802535607765193"/>
          <c:w val="0.21823893464791613"/>
          <c:h val="0.2065223975786502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PUÉRPERA CONTROLADA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820481644992214"/>
          <c:w val="0.93242690351465818"/>
          <c:h val="0.77381945117269424"/>
        </c:manualLayout>
      </c:layout>
      <c:barChart>
        <c:barDir val="col"/>
        <c:grouping val="clustered"/>
        <c:varyColors val="0"/>
        <c:ser>
          <c:idx val="0"/>
          <c:order val="0"/>
          <c:tx>
            <c:strRef>
              <c:f>MAT_11.01!$T$67</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8659-42FC-B7FA-984E9BE19B08}"/>
              </c:ext>
            </c:extLst>
          </c:dPt>
          <c:dPt>
            <c:idx val="8"/>
            <c:invertIfNegative val="0"/>
            <c:bubble3D val="0"/>
            <c:spPr>
              <a:solidFill>
                <a:srgbClr val="CEECF2"/>
              </a:solidFill>
              <a:ln>
                <a:noFill/>
              </a:ln>
              <a:effectLst/>
            </c:spPr>
            <c:extLst>
              <c:ext xmlns:c16="http://schemas.microsoft.com/office/drawing/2014/chart" uri="{C3380CC4-5D6E-409C-BE32-E72D297353CC}">
                <c16:uniqueId val="{00000003-8659-42FC-B7FA-984E9BE19B08}"/>
              </c:ext>
            </c:extLst>
          </c:dPt>
          <c:dPt>
            <c:idx val="9"/>
            <c:invertIfNegative val="0"/>
            <c:bubble3D val="0"/>
            <c:spPr>
              <a:solidFill>
                <a:srgbClr val="CEECF2"/>
              </a:solidFill>
              <a:ln>
                <a:noFill/>
              </a:ln>
              <a:effectLst/>
            </c:spPr>
            <c:extLst>
              <c:ext xmlns:c16="http://schemas.microsoft.com/office/drawing/2014/chart" uri="{C3380CC4-5D6E-409C-BE32-E72D297353CC}">
                <c16:uniqueId val="{00000005-8659-42FC-B7FA-984E9BE19B08}"/>
              </c:ext>
            </c:extLst>
          </c:dPt>
          <c:dPt>
            <c:idx val="10"/>
            <c:invertIfNegative val="0"/>
            <c:bubble3D val="0"/>
            <c:spPr>
              <a:solidFill>
                <a:srgbClr val="CEECF2"/>
              </a:solidFill>
              <a:ln>
                <a:noFill/>
              </a:ln>
              <a:effectLst/>
            </c:spPr>
            <c:extLst>
              <c:ext xmlns:c16="http://schemas.microsoft.com/office/drawing/2014/chart" uri="{C3380CC4-5D6E-409C-BE32-E72D297353CC}">
                <c16:uniqueId val="{00000007-8659-42FC-B7FA-984E9BE19B08}"/>
              </c:ext>
            </c:extLst>
          </c:dPt>
          <c:dPt>
            <c:idx val="11"/>
            <c:invertIfNegative val="0"/>
            <c:bubble3D val="0"/>
            <c:spPr>
              <a:solidFill>
                <a:srgbClr val="CEECF2"/>
              </a:solidFill>
              <a:ln>
                <a:noFill/>
              </a:ln>
              <a:effectLst/>
            </c:spPr>
            <c:extLst>
              <c:ext xmlns:c16="http://schemas.microsoft.com/office/drawing/2014/chart" uri="{C3380CC4-5D6E-409C-BE32-E72D297353CC}">
                <c16:uniqueId val="{00000009-8659-42FC-B7FA-984E9BE19B0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MAT_11.01!$U$67:$AF$67</c:f>
              <c:numCache>
                <c:formatCode>0%</c:formatCode>
                <c:ptCount val="12"/>
                <c:pt idx="0">
                  <c:v>2.7516995791518291E-2</c:v>
                </c:pt>
                <c:pt idx="1">
                  <c:v>6.4422143088378112E-2</c:v>
                </c:pt>
                <c:pt idx="2">
                  <c:v>0.10488831337002266</c:v>
                </c:pt>
                <c:pt idx="3">
                  <c:v>0.1608934930398187</c:v>
                </c:pt>
                <c:pt idx="4">
                  <c:v>0.19294269990288118</c:v>
                </c:pt>
                <c:pt idx="5">
                  <c:v>0.23632243444480414</c:v>
                </c:pt>
                <c:pt idx="6">
                  <c:v>0.27775979281320817</c:v>
                </c:pt>
                <c:pt idx="7">
                  <c:v>0.30948527031401746</c:v>
                </c:pt>
                <c:pt idx="8">
                  <c:v>0.34444804143735835</c:v>
                </c:pt>
                <c:pt idx="9">
                  <c:v>0.36775655551958564</c:v>
                </c:pt>
                <c:pt idx="10">
                  <c:v>0.40757526707672387</c:v>
                </c:pt>
                <c:pt idx="11">
                  <c:v>0.44901262544512788</c:v>
                </c:pt>
              </c:numCache>
            </c:numRef>
          </c:val>
          <c:extLst>
            <c:ext xmlns:c16="http://schemas.microsoft.com/office/drawing/2014/chart" uri="{C3380CC4-5D6E-409C-BE32-E72D297353CC}">
              <c16:uniqueId val="{0000000A-8659-42FC-B7FA-984E9BE19B08}"/>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MAT_11.01!$T$68</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8659-42FC-B7FA-984E9BE19B08}"/>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8659-42FC-B7FA-984E9BE19B08}"/>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8659-42FC-B7FA-984E9BE19B08}"/>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8659-42FC-B7FA-984E9BE19B08}"/>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8659-42FC-B7FA-984E9BE19B0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MAT_11.01!$U$68:$AF$68</c:f>
              <c:numCache>
                <c:formatCode>General</c:formatCode>
                <c:ptCount val="12"/>
                <c:pt idx="7" formatCode="0%">
                  <c:v>0.33441243120751052</c:v>
                </c:pt>
                <c:pt idx="8" formatCode="0%">
                  <c:v>0.37682097766267403</c:v>
                </c:pt>
                <c:pt idx="9" formatCode="0%">
                  <c:v>0.41955325348009065</c:v>
                </c:pt>
                <c:pt idx="10" formatCode="0%">
                  <c:v>0.46228552929750727</c:v>
                </c:pt>
                <c:pt idx="11" formatCode="0%">
                  <c:v>0.50534153447717711</c:v>
                </c:pt>
              </c:numCache>
            </c:numRef>
          </c:val>
          <c:smooth val="0"/>
          <c:extLst>
            <c:ext xmlns:c16="http://schemas.microsoft.com/office/drawing/2014/chart" uri="{C3380CC4-5D6E-409C-BE32-E72D297353CC}">
              <c16:uniqueId val="{00000010-8659-42FC-B7FA-984E9BE19B08}"/>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3876575693384735"/>
          <c:y val="0.36106965264682978"/>
          <c:w val="0.25218273269556124"/>
          <c:h val="0.1278401692662757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PAN_11.01!$T$29</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0CA9-4ABA-8FC1-5B5F13CA7845}"/>
              </c:ext>
            </c:extLst>
          </c:dPt>
          <c:dPt>
            <c:idx val="8"/>
            <c:invertIfNegative val="0"/>
            <c:bubble3D val="0"/>
            <c:spPr>
              <a:solidFill>
                <a:srgbClr val="FFF571"/>
              </a:solidFill>
              <a:ln>
                <a:noFill/>
              </a:ln>
              <a:effectLst/>
            </c:spPr>
            <c:extLst>
              <c:ext xmlns:c16="http://schemas.microsoft.com/office/drawing/2014/chart" uri="{C3380CC4-5D6E-409C-BE32-E72D297353CC}">
                <c16:uniqueId val="{00000004-0CA9-4ABA-8FC1-5B5F13CA7845}"/>
              </c:ext>
            </c:extLst>
          </c:dPt>
          <c:dPt>
            <c:idx val="9"/>
            <c:invertIfNegative val="0"/>
            <c:bubble3D val="0"/>
            <c:spPr>
              <a:solidFill>
                <a:srgbClr val="FFF571"/>
              </a:solidFill>
              <a:ln>
                <a:noFill/>
              </a:ln>
              <a:effectLst/>
            </c:spPr>
            <c:extLst>
              <c:ext xmlns:c16="http://schemas.microsoft.com/office/drawing/2014/chart" uri="{C3380CC4-5D6E-409C-BE32-E72D297353CC}">
                <c16:uniqueId val="{00000005-0CA9-4ABA-8FC1-5B5F13CA7845}"/>
              </c:ext>
            </c:extLst>
          </c:dPt>
          <c:dPt>
            <c:idx val="10"/>
            <c:invertIfNegative val="0"/>
            <c:bubble3D val="0"/>
            <c:spPr>
              <a:solidFill>
                <a:srgbClr val="FFF571"/>
              </a:solidFill>
              <a:ln>
                <a:noFill/>
              </a:ln>
              <a:effectLst/>
            </c:spPr>
            <c:extLst>
              <c:ext xmlns:c16="http://schemas.microsoft.com/office/drawing/2014/chart" uri="{C3380CC4-5D6E-409C-BE32-E72D297353CC}">
                <c16:uniqueId val="{00000006-0CA9-4ABA-8FC1-5B5F13CA7845}"/>
              </c:ext>
            </c:extLst>
          </c:dPt>
          <c:dPt>
            <c:idx val="11"/>
            <c:invertIfNegative val="0"/>
            <c:bubble3D val="0"/>
            <c:spPr>
              <a:solidFill>
                <a:srgbClr val="FFF571"/>
              </a:solidFill>
              <a:ln>
                <a:noFill/>
              </a:ln>
              <a:effectLst/>
            </c:spPr>
            <c:extLst>
              <c:ext xmlns:c16="http://schemas.microsoft.com/office/drawing/2014/chart" uri="{C3380CC4-5D6E-409C-BE32-E72D297353CC}">
                <c16:uniqueId val="{00000007-0CA9-4ABA-8FC1-5B5F13CA784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PAN_11.01!$U$29:$AF$29</c:f>
              <c:numCache>
                <c:formatCode>0%</c:formatCode>
                <c:ptCount val="12"/>
                <c:pt idx="0">
                  <c:v>7.8180640984137267E-2</c:v>
                </c:pt>
                <c:pt idx="1">
                  <c:v>0.15247652962123664</c:v>
                </c:pt>
                <c:pt idx="2">
                  <c:v>0.24830042084817092</c:v>
                </c:pt>
                <c:pt idx="3">
                  <c:v>0.3308514082227258</c:v>
                </c:pt>
                <c:pt idx="4">
                  <c:v>0.41210747814826804</c:v>
                </c:pt>
                <c:pt idx="5">
                  <c:v>0.507283910650696</c:v>
                </c:pt>
                <c:pt idx="6">
                  <c:v>0.55001618646811268</c:v>
                </c:pt>
                <c:pt idx="7">
                  <c:v>0.59112981547426346</c:v>
                </c:pt>
                <c:pt idx="8">
                  <c:v>0.66348332793784393</c:v>
                </c:pt>
                <c:pt idx="9">
                  <c:v>0.71185469491767339</c:v>
                </c:pt>
                <c:pt idx="10">
                  <c:v>0.79139606045563193</c:v>
                </c:pt>
                <c:pt idx="11">
                  <c:v>0.90304305600517965</c:v>
                </c:pt>
              </c:numCache>
            </c:numRef>
          </c:val>
          <c:extLst>
            <c:ext xmlns:c16="http://schemas.microsoft.com/office/drawing/2014/chart" uri="{C3380CC4-5D6E-409C-BE32-E72D297353CC}">
              <c16:uniqueId val="{00000000-0CA9-4ABA-8FC1-5B5F13CA784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PAN_11.01!$T$30</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PAN_11.01!$U$30:$AF$30</c:f>
              <c:numCache>
                <c:formatCode>General</c:formatCode>
                <c:ptCount val="12"/>
                <c:pt idx="7" formatCode="0%">
                  <c:v>0.70605373907413405</c:v>
                </c:pt>
                <c:pt idx="8" formatCode="0%">
                  <c:v>0.79944966008416962</c:v>
                </c:pt>
                <c:pt idx="9" formatCode="0%">
                  <c:v>0.90579475558433153</c:v>
                </c:pt>
                <c:pt idx="10" formatCode="0%">
                  <c:v>0.99708643573972155</c:v>
                </c:pt>
                <c:pt idx="11" formatCode="0%">
                  <c:v>1.0831984460990611</c:v>
                </c:pt>
              </c:numCache>
            </c:numRef>
          </c:val>
          <c:smooth val="0"/>
          <c:extLst>
            <c:ext xmlns:c16="http://schemas.microsoft.com/office/drawing/2014/chart" uri="{C3380CC4-5D6E-409C-BE32-E72D297353CC}">
              <c16:uniqueId val="{00000001-0CA9-4ABA-8FC1-5B5F13CA784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PAN_11.01!$T$71</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1262-4C44-9386-5FF5D6CAE7BE}"/>
              </c:ext>
            </c:extLst>
          </c:dPt>
          <c:dPt>
            <c:idx val="8"/>
            <c:invertIfNegative val="0"/>
            <c:bubble3D val="0"/>
            <c:spPr>
              <a:solidFill>
                <a:srgbClr val="FFF571"/>
              </a:solidFill>
              <a:ln>
                <a:noFill/>
              </a:ln>
              <a:effectLst/>
            </c:spPr>
            <c:extLst>
              <c:ext xmlns:c16="http://schemas.microsoft.com/office/drawing/2014/chart" uri="{C3380CC4-5D6E-409C-BE32-E72D297353CC}">
                <c16:uniqueId val="{00000004-1262-4C44-9386-5FF5D6CAE7BE}"/>
              </c:ext>
            </c:extLst>
          </c:dPt>
          <c:dPt>
            <c:idx val="9"/>
            <c:invertIfNegative val="0"/>
            <c:bubble3D val="0"/>
            <c:spPr>
              <a:solidFill>
                <a:srgbClr val="FFF571"/>
              </a:solidFill>
              <a:ln>
                <a:noFill/>
              </a:ln>
              <a:effectLst/>
            </c:spPr>
            <c:extLst>
              <c:ext xmlns:c16="http://schemas.microsoft.com/office/drawing/2014/chart" uri="{C3380CC4-5D6E-409C-BE32-E72D297353CC}">
                <c16:uniqueId val="{00000005-1262-4C44-9386-5FF5D6CAE7BE}"/>
              </c:ext>
            </c:extLst>
          </c:dPt>
          <c:dPt>
            <c:idx val="10"/>
            <c:invertIfNegative val="0"/>
            <c:bubble3D val="0"/>
            <c:spPr>
              <a:solidFill>
                <a:srgbClr val="FFF571"/>
              </a:solidFill>
              <a:ln>
                <a:noFill/>
              </a:ln>
              <a:effectLst/>
            </c:spPr>
            <c:extLst>
              <c:ext xmlns:c16="http://schemas.microsoft.com/office/drawing/2014/chart" uri="{C3380CC4-5D6E-409C-BE32-E72D297353CC}">
                <c16:uniqueId val="{00000006-1262-4C44-9386-5FF5D6CAE7BE}"/>
              </c:ext>
            </c:extLst>
          </c:dPt>
          <c:dPt>
            <c:idx val="11"/>
            <c:invertIfNegative val="0"/>
            <c:bubble3D val="0"/>
            <c:spPr>
              <a:solidFill>
                <a:srgbClr val="FFF571"/>
              </a:solidFill>
              <a:ln>
                <a:noFill/>
              </a:ln>
              <a:effectLst/>
            </c:spPr>
            <c:extLst>
              <c:ext xmlns:c16="http://schemas.microsoft.com/office/drawing/2014/chart" uri="{C3380CC4-5D6E-409C-BE32-E72D297353CC}">
                <c16:uniqueId val="{00000007-1262-4C44-9386-5FF5D6CAE7B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PAN_11.01!$U$71:$AF$71</c:f>
              <c:numCache>
                <c:formatCode>0%</c:formatCode>
                <c:ptCount val="12"/>
                <c:pt idx="0">
                  <c:v>6.3039457459926021E-2</c:v>
                </c:pt>
                <c:pt idx="1">
                  <c:v>0.125</c:v>
                </c:pt>
                <c:pt idx="2">
                  <c:v>0.23890258939580764</c:v>
                </c:pt>
                <c:pt idx="3">
                  <c:v>0.31411837237977808</c:v>
                </c:pt>
                <c:pt idx="4">
                  <c:v>0.40104808877928488</c:v>
                </c:pt>
                <c:pt idx="5">
                  <c:v>0.47980887792848337</c:v>
                </c:pt>
                <c:pt idx="6">
                  <c:v>0.53471179371521305</c:v>
                </c:pt>
                <c:pt idx="7">
                  <c:v>0.60592116263207552</c:v>
                </c:pt>
                <c:pt idx="8">
                  <c:v>0.66466055858686424</c:v>
                </c:pt>
                <c:pt idx="9">
                  <c:v>0.7333916764720626</c:v>
                </c:pt>
                <c:pt idx="10">
                  <c:v>0.81535141800246613</c:v>
                </c:pt>
                <c:pt idx="11">
                  <c:v>0.87638717632552399</c:v>
                </c:pt>
              </c:numCache>
            </c:numRef>
          </c:val>
          <c:extLst>
            <c:ext xmlns:c16="http://schemas.microsoft.com/office/drawing/2014/chart" uri="{C3380CC4-5D6E-409C-BE32-E72D297353CC}">
              <c16:uniqueId val="{00000000-1262-4C44-9386-5FF5D6CAE7BE}"/>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PAN_11.01!$T$72</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PAN_11.01!$U$72:$AF$72</c:f>
              <c:numCache>
                <c:formatCode>General</c:formatCode>
                <c:ptCount val="12"/>
                <c:pt idx="7" formatCode="0%">
                  <c:v>0.65829223181257701</c:v>
                </c:pt>
                <c:pt idx="8" formatCode="0%">
                  <c:v>0.73998150431565968</c:v>
                </c:pt>
                <c:pt idx="9" formatCode="0%">
                  <c:v>0.83061035758323054</c:v>
                </c:pt>
                <c:pt idx="10" formatCode="0%">
                  <c:v>0.92370530209617752</c:v>
                </c:pt>
                <c:pt idx="11" formatCode="0%">
                  <c:v>0.98782367447595565</c:v>
                </c:pt>
              </c:numCache>
            </c:numRef>
          </c:val>
          <c:smooth val="0"/>
          <c:extLst>
            <c:ext xmlns:c16="http://schemas.microsoft.com/office/drawing/2014/chart" uri="{C3380CC4-5D6E-409C-BE32-E72D297353CC}">
              <c16:uniqueId val="{00000001-1262-4C44-9386-5FF5D6CAE7BE}"/>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4° CONTROL A LOS 6 MESES </a:t>
            </a:r>
          </a:p>
        </c:rich>
      </c:tx>
      <c:layout>
        <c:manualLayout>
          <c:xMode val="edge"/>
          <c:yMode val="edge"/>
          <c:x val="0.22853360680131155"/>
          <c:y val="2.8475099182389895E-2"/>
        </c:manualLayout>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D623-4B4A-8A53-D08BD4DB695B}"/>
              </c:ext>
            </c:extLst>
          </c:dPt>
          <c:dPt>
            <c:idx val="8"/>
            <c:invertIfNegative val="0"/>
            <c:bubble3D val="0"/>
            <c:spPr>
              <a:solidFill>
                <a:srgbClr val="FFF571"/>
              </a:solidFill>
              <a:ln>
                <a:noFill/>
              </a:ln>
              <a:effectLst/>
            </c:spPr>
            <c:extLst>
              <c:ext xmlns:c16="http://schemas.microsoft.com/office/drawing/2014/chart" uri="{C3380CC4-5D6E-409C-BE32-E72D297353CC}">
                <c16:uniqueId val="{00000004-D623-4B4A-8A53-D08BD4DB695B}"/>
              </c:ext>
            </c:extLst>
          </c:dPt>
          <c:dPt>
            <c:idx val="9"/>
            <c:invertIfNegative val="0"/>
            <c:bubble3D val="0"/>
            <c:spPr>
              <a:solidFill>
                <a:srgbClr val="FFF571"/>
              </a:solidFill>
              <a:ln>
                <a:noFill/>
              </a:ln>
              <a:effectLst/>
            </c:spPr>
            <c:extLst>
              <c:ext xmlns:c16="http://schemas.microsoft.com/office/drawing/2014/chart" uri="{C3380CC4-5D6E-409C-BE32-E72D297353CC}">
                <c16:uniqueId val="{00000005-D623-4B4A-8A53-D08BD4DB695B}"/>
              </c:ext>
            </c:extLst>
          </c:dPt>
          <c:dPt>
            <c:idx val="10"/>
            <c:invertIfNegative val="0"/>
            <c:bubble3D val="0"/>
            <c:spPr>
              <a:solidFill>
                <a:srgbClr val="FFF571"/>
              </a:solidFill>
              <a:ln>
                <a:noFill/>
              </a:ln>
              <a:effectLst/>
            </c:spPr>
            <c:extLst>
              <c:ext xmlns:c16="http://schemas.microsoft.com/office/drawing/2014/chart" uri="{C3380CC4-5D6E-409C-BE32-E72D297353CC}">
                <c16:uniqueId val="{00000006-D623-4B4A-8A53-D08BD4DB695B}"/>
              </c:ext>
            </c:extLst>
          </c:dPt>
          <c:dPt>
            <c:idx val="11"/>
            <c:invertIfNegative val="0"/>
            <c:bubble3D val="0"/>
            <c:spPr>
              <a:solidFill>
                <a:srgbClr val="FFF571"/>
              </a:solidFill>
              <a:ln>
                <a:noFill/>
              </a:ln>
              <a:effectLst/>
            </c:spPr>
            <c:extLst>
              <c:ext xmlns:c16="http://schemas.microsoft.com/office/drawing/2014/chart" uri="{C3380CC4-5D6E-409C-BE32-E72D297353CC}">
                <c16:uniqueId val="{00000007-D623-4B4A-8A53-D08BD4DB695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PAN_11.01!$U$114:$AF$114</c:f>
              <c:numCache>
                <c:formatCode>0%</c:formatCode>
                <c:ptCount val="12"/>
                <c:pt idx="0">
                  <c:v>3.529593094944513E-2</c:v>
                </c:pt>
                <c:pt idx="1">
                  <c:v>6.4118372379778049E-2</c:v>
                </c:pt>
                <c:pt idx="2">
                  <c:v>0.10326757090012331</c:v>
                </c:pt>
                <c:pt idx="3">
                  <c:v>0.14241676942046855</c:v>
                </c:pt>
                <c:pt idx="4">
                  <c:v>0.21100493218249075</c:v>
                </c:pt>
                <c:pt idx="5">
                  <c:v>0.26279284833538841</c:v>
                </c:pt>
                <c:pt idx="6">
                  <c:v>0.28668763654108709</c:v>
                </c:pt>
                <c:pt idx="7">
                  <c:v>0.33333236791908571</c:v>
                </c:pt>
                <c:pt idx="8">
                  <c:v>0.37176325524044385</c:v>
                </c:pt>
                <c:pt idx="9">
                  <c:v>0.41159100560367112</c:v>
                </c:pt>
                <c:pt idx="10">
                  <c:v>0.45180764777035104</c:v>
                </c:pt>
                <c:pt idx="11">
                  <c:v>0.50323674475955604</c:v>
                </c:pt>
              </c:numCache>
            </c:numRef>
          </c:val>
          <c:extLst>
            <c:ext xmlns:c16="http://schemas.microsoft.com/office/drawing/2014/chart" uri="{C3380CC4-5D6E-409C-BE32-E72D297353CC}">
              <c16:uniqueId val="{00000000-D623-4B4A-8A53-D08BD4DB695B}"/>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PAN_11.01!$U$115:$AF$115</c:f>
              <c:numCache>
                <c:formatCode>General</c:formatCode>
                <c:ptCount val="12"/>
                <c:pt idx="7" formatCode="0%">
                  <c:v>0.37746609124537611</c:v>
                </c:pt>
                <c:pt idx="8" formatCode="0%">
                  <c:v>0.43634401972872994</c:v>
                </c:pt>
                <c:pt idx="9" formatCode="0%">
                  <c:v>0.48474106041923548</c:v>
                </c:pt>
                <c:pt idx="10" formatCode="0%">
                  <c:v>0.52789765721331694</c:v>
                </c:pt>
                <c:pt idx="11" formatCode="0%">
                  <c:v>0.57151664611590625</c:v>
                </c:pt>
              </c:numCache>
            </c:numRef>
          </c:val>
          <c:smooth val="0"/>
          <c:extLst>
            <c:ext xmlns:c16="http://schemas.microsoft.com/office/drawing/2014/chart" uri="{C3380CC4-5D6E-409C-BE32-E72D297353CC}">
              <c16:uniqueId val="{00000001-D623-4B4A-8A53-D08BD4DB695B}"/>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y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24B1-4091-B376-62D0C51E6E3A}"/>
              </c:ext>
            </c:extLst>
          </c:dPt>
          <c:dPt>
            <c:idx val="8"/>
            <c:invertIfNegative val="0"/>
            <c:bubble3D val="0"/>
            <c:spPr>
              <a:solidFill>
                <a:srgbClr val="FFF571"/>
              </a:solidFill>
              <a:ln>
                <a:noFill/>
              </a:ln>
              <a:effectLst/>
            </c:spPr>
            <c:extLst>
              <c:ext xmlns:c16="http://schemas.microsoft.com/office/drawing/2014/chart" uri="{C3380CC4-5D6E-409C-BE32-E72D297353CC}">
                <c16:uniqueId val="{00000004-24B1-4091-B376-62D0C51E6E3A}"/>
              </c:ext>
            </c:extLst>
          </c:dPt>
          <c:dPt>
            <c:idx val="9"/>
            <c:invertIfNegative val="0"/>
            <c:bubble3D val="0"/>
            <c:spPr>
              <a:solidFill>
                <a:srgbClr val="FFF571"/>
              </a:solidFill>
              <a:ln>
                <a:noFill/>
              </a:ln>
              <a:effectLst/>
            </c:spPr>
            <c:extLst>
              <c:ext xmlns:c16="http://schemas.microsoft.com/office/drawing/2014/chart" uri="{C3380CC4-5D6E-409C-BE32-E72D297353CC}">
                <c16:uniqueId val="{00000005-24B1-4091-B376-62D0C51E6E3A}"/>
              </c:ext>
            </c:extLst>
          </c:dPt>
          <c:dPt>
            <c:idx val="10"/>
            <c:invertIfNegative val="0"/>
            <c:bubble3D val="0"/>
            <c:spPr>
              <a:solidFill>
                <a:srgbClr val="FFF571"/>
              </a:solidFill>
              <a:ln>
                <a:noFill/>
              </a:ln>
              <a:effectLst/>
            </c:spPr>
            <c:extLst>
              <c:ext xmlns:c16="http://schemas.microsoft.com/office/drawing/2014/chart" uri="{C3380CC4-5D6E-409C-BE32-E72D297353CC}">
                <c16:uniqueId val="{00000006-24B1-4091-B376-62D0C51E6E3A}"/>
              </c:ext>
            </c:extLst>
          </c:dPt>
          <c:dPt>
            <c:idx val="11"/>
            <c:invertIfNegative val="0"/>
            <c:bubble3D val="0"/>
            <c:spPr>
              <a:solidFill>
                <a:srgbClr val="FFF571"/>
              </a:solidFill>
              <a:ln>
                <a:noFill/>
              </a:ln>
              <a:effectLst/>
            </c:spPr>
            <c:extLst>
              <c:ext xmlns:c16="http://schemas.microsoft.com/office/drawing/2014/chart" uri="{C3380CC4-5D6E-409C-BE32-E72D297353CC}">
                <c16:uniqueId val="{00000007-24B1-4091-B376-62D0C51E6E3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PAN_11.01!$U$118:$AF$118</c:f>
              <c:numCache>
                <c:formatCode>0%</c:formatCode>
                <c:ptCount val="12"/>
                <c:pt idx="0">
                  <c:v>9.1399506781750933E-2</c:v>
                </c:pt>
                <c:pt idx="1">
                  <c:v>0.17339704069050554</c:v>
                </c:pt>
                <c:pt idx="2">
                  <c:v>0.29300246609124536</c:v>
                </c:pt>
                <c:pt idx="3">
                  <c:v>0.37546239210850801</c:v>
                </c:pt>
                <c:pt idx="4">
                  <c:v>0.47333538840937117</c:v>
                </c:pt>
                <c:pt idx="5">
                  <c:v>0.55533292231812581</c:v>
                </c:pt>
                <c:pt idx="6">
                  <c:v>0.59586929716399506</c:v>
                </c:pt>
                <c:pt idx="7">
                  <c:v>0.66846485819975343</c:v>
                </c:pt>
                <c:pt idx="8">
                  <c:v>0.72610974106041914</c:v>
                </c:pt>
                <c:pt idx="9">
                  <c:v>0.79254184935565064</c:v>
                </c:pt>
                <c:pt idx="10">
                  <c:v>0.88902589395807641</c:v>
                </c:pt>
                <c:pt idx="11">
                  <c:v>0.95376078914919848</c:v>
                </c:pt>
              </c:numCache>
            </c:numRef>
          </c:val>
          <c:extLst>
            <c:ext xmlns:c16="http://schemas.microsoft.com/office/drawing/2014/chart" uri="{C3380CC4-5D6E-409C-BE32-E72D297353CC}">
              <c16:uniqueId val="{00000000-24B1-4091-B376-62D0C51E6E3A}"/>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PAN_11.01!$U$119:$AF$119</c:f>
              <c:numCache>
                <c:formatCode>General</c:formatCode>
                <c:ptCount val="12"/>
                <c:pt idx="7" formatCode="0%">
                  <c:v>0.73674475955610363</c:v>
                </c:pt>
                <c:pt idx="8" formatCode="0%">
                  <c:v>0.82197903822441432</c:v>
                </c:pt>
                <c:pt idx="9" formatCode="0%">
                  <c:v>0.91014180024660907</c:v>
                </c:pt>
                <c:pt idx="10" formatCode="0%">
                  <c:v>1.0090937114673242</c:v>
                </c:pt>
                <c:pt idx="11" formatCode="0%">
                  <c:v>1.0904747225647349</c:v>
                </c:pt>
              </c:numCache>
            </c:numRef>
          </c:val>
          <c:smooth val="0"/>
          <c:extLst>
            <c:ext xmlns:c16="http://schemas.microsoft.com/office/drawing/2014/chart" uri="{C3380CC4-5D6E-409C-BE32-E72D297353CC}">
              <c16:uniqueId val="{00000001-24B1-4091-B376-62D0C51E6E3A}"/>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PAN_11.01!$T$183</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BCBF-4C4E-870D-DD4054812D4B}"/>
              </c:ext>
            </c:extLst>
          </c:dPt>
          <c:dPt>
            <c:idx val="8"/>
            <c:invertIfNegative val="0"/>
            <c:bubble3D val="0"/>
            <c:spPr>
              <a:solidFill>
                <a:srgbClr val="FFF571"/>
              </a:solidFill>
              <a:ln>
                <a:noFill/>
              </a:ln>
              <a:effectLst/>
            </c:spPr>
            <c:extLst>
              <c:ext xmlns:c16="http://schemas.microsoft.com/office/drawing/2014/chart" uri="{C3380CC4-5D6E-409C-BE32-E72D297353CC}">
                <c16:uniqueId val="{00000004-BCBF-4C4E-870D-DD4054812D4B}"/>
              </c:ext>
            </c:extLst>
          </c:dPt>
          <c:dPt>
            <c:idx val="9"/>
            <c:invertIfNegative val="0"/>
            <c:bubble3D val="0"/>
            <c:spPr>
              <a:solidFill>
                <a:srgbClr val="FFF571"/>
              </a:solidFill>
              <a:ln>
                <a:noFill/>
              </a:ln>
              <a:effectLst/>
            </c:spPr>
            <c:extLst>
              <c:ext xmlns:c16="http://schemas.microsoft.com/office/drawing/2014/chart" uri="{C3380CC4-5D6E-409C-BE32-E72D297353CC}">
                <c16:uniqueId val="{00000005-BCBF-4C4E-870D-DD4054812D4B}"/>
              </c:ext>
            </c:extLst>
          </c:dPt>
          <c:dPt>
            <c:idx val="10"/>
            <c:invertIfNegative val="0"/>
            <c:bubble3D val="0"/>
            <c:spPr>
              <a:solidFill>
                <a:srgbClr val="FFF571"/>
              </a:solidFill>
              <a:ln>
                <a:noFill/>
              </a:ln>
              <a:effectLst/>
            </c:spPr>
            <c:extLst>
              <c:ext xmlns:c16="http://schemas.microsoft.com/office/drawing/2014/chart" uri="{C3380CC4-5D6E-409C-BE32-E72D297353CC}">
                <c16:uniqueId val="{00000006-BCBF-4C4E-870D-DD4054812D4B}"/>
              </c:ext>
            </c:extLst>
          </c:dPt>
          <c:dPt>
            <c:idx val="11"/>
            <c:invertIfNegative val="0"/>
            <c:bubble3D val="0"/>
            <c:spPr>
              <a:solidFill>
                <a:srgbClr val="FFF571"/>
              </a:solidFill>
              <a:ln>
                <a:noFill/>
              </a:ln>
              <a:effectLst/>
            </c:spPr>
            <c:extLst>
              <c:ext xmlns:c16="http://schemas.microsoft.com/office/drawing/2014/chart" uri="{C3380CC4-5D6E-409C-BE32-E72D297353CC}">
                <c16:uniqueId val="{00000007-BCBF-4C4E-870D-DD4054812D4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PAN_11.01!$U$183:$AF$183</c:f>
              <c:numCache>
                <c:formatCode>0%</c:formatCode>
                <c:ptCount val="12"/>
                <c:pt idx="0">
                  <c:v>5.6034482758620691E-2</c:v>
                </c:pt>
                <c:pt idx="1">
                  <c:v>9.5945083014048527E-2</c:v>
                </c:pt>
                <c:pt idx="2">
                  <c:v>0.16363346104725415</c:v>
                </c:pt>
                <c:pt idx="3">
                  <c:v>0.22413793103448276</c:v>
                </c:pt>
                <c:pt idx="4">
                  <c:v>0.28591954022988508</c:v>
                </c:pt>
                <c:pt idx="5">
                  <c:v>0.3496168582375479</c:v>
                </c:pt>
                <c:pt idx="6">
                  <c:v>0.40688656998849521</c:v>
                </c:pt>
                <c:pt idx="7">
                  <c:v>0.46099459019985395</c:v>
                </c:pt>
                <c:pt idx="8">
                  <c:v>0.52164204616114884</c:v>
                </c:pt>
                <c:pt idx="9">
                  <c:v>0.58045734149500738</c:v>
                </c:pt>
                <c:pt idx="10">
                  <c:v>0.63518058638365249</c:v>
                </c:pt>
                <c:pt idx="11">
                  <c:v>0.67448914431673046</c:v>
                </c:pt>
              </c:numCache>
            </c:numRef>
          </c:val>
          <c:extLst>
            <c:ext xmlns:c16="http://schemas.microsoft.com/office/drawing/2014/chart" uri="{C3380CC4-5D6E-409C-BE32-E72D297353CC}">
              <c16:uniqueId val="{00000000-BCBF-4C4E-870D-DD4054812D4B}"/>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PAN_11.01!$T$184</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PAN_11.01!$U$184:$AF$184</c:f>
              <c:numCache>
                <c:formatCode>General</c:formatCode>
                <c:ptCount val="12"/>
                <c:pt idx="7" formatCode="0%">
                  <c:v>0.47589399744572158</c:v>
                </c:pt>
                <c:pt idx="8" formatCode="0%">
                  <c:v>0.53879310344827591</c:v>
                </c:pt>
                <c:pt idx="9" formatCode="0%">
                  <c:v>0.60887611749680715</c:v>
                </c:pt>
                <c:pt idx="10" formatCode="0%">
                  <c:v>0.67576628352490431</c:v>
                </c:pt>
                <c:pt idx="11" formatCode="0%">
                  <c:v>0.73052362707535123</c:v>
                </c:pt>
              </c:numCache>
            </c:numRef>
          </c:val>
          <c:smooth val="0"/>
          <c:extLst>
            <c:ext xmlns:c16="http://schemas.microsoft.com/office/drawing/2014/chart" uri="{C3380CC4-5D6E-409C-BE32-E72D297353CC}">
              <c16:uniqueId val="{00000001-BCBF-4C4E-870D-DD4054812D4B}"/>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2F8A-436C-AD66-B76CB16E042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F8A-436C-AD66-B76CB16E042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2F8A-436C-AD66-B76CB16E042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cuartones-50'!$C$254:$C$256</c:f>
              <c:strCache>
                <c:ptCount val="3"/>
                <c:pt idx="0">
                  <c:v>Permanente</c:v>
                </c:pt>
                <c:pt idx="1">
                  <c:v>Eventual</c:v>
                </c:pt>
                <c:pt idx="2">
                  <c:v>No se realiza</c:v>
                </c:pt>
              </c:strCache>
            </c:strRef>
          </c:cat>
          <c:val>
            <c:numRef>
              <c:f>'7 cuartones-50'!$F$254:$F$256</c:f>
              <c:numCache>
                <c:formatCode>0%</c:formatCode>
                <c:ptCount val="3"/>
                <c:pt idx="0">
                  <c:v>0.33300000000000002</c:v>
                </c:pt>
                <c:pt idx="1">
                  <c:v>0.33300000000000002</c:v>
                </c:pt>
                <c:pt idx="2">
                  <c:v>0.33300000000000002</c:v>
                </c:pt>
              </c:numCache>
            </c:numRef>
          </c:val>
          <c:extLst>
            <c:ext xmlns:c16="http://schemas.microsoft.com/office/drawing/2014/chart" uri="{C3380CC4-5D6E-409C-BE32-E72D297353CC}">
              <c16:uniqueId val="{00000000-2F8A-436C-AD66-B76CB16E0422}"/>
            </c:ext>
          </c:extLst>
        </c:ser>
        <c:dLbls>
          <c:showLegendKey val="0"/>
          <c:showVal val="0"/>
          <c:showCatName val="0"/>
          <c:showSerName val="0"/>
          <c:showPercent val="0"/>
          <c:showBubbleSize val="0"/>
        </c:dLbls>
        <c:gapWidth val="50"/>
        <c:axId val="667826360"/>
        <c:axId val="667827016"/>
      </c:barChart>
      <c:catAx>
        <c:axId val="6678263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827016"/>
        <c:crosses val="autoZero"/>
        <c:auto val="1"/>
        <c:lblAlgn val="ctr"/>
        <c:lblOffset val="100"/>
        <c:noMultiLvlLbl val="0"/>
      </c:catAx>
      <c:valAx>
        <c:axId val="66782701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8263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EF53-4C92-A3BA-6933A67069D2}"/>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F53-4C92-A3BA-6933A67069D2}"/>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EF53-4C92-A3BA-6933A67069D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cuartones-50'!$K$67:$K$69</c:f>
              <c:strCache>
                <c:ptCount val="3"/>
                <c:pt idx="0">
                  <c:v>15 a 30 </c:v>
                </c:pt>
                <c:pt idx="1">
                  <c:v>31 a 40</c:v>
                </c:pt>
                <c:pt idx="2">
                  <c:v>41 a 50 </c:v>
                </c:pt>
              </c:strCache>
            </c:strRef>
          </c:cat>
          <c:val>
            <c:numRef>
              <c:f>'7 cuartones-50'!$N$67:$N$69</c:f>
              <c:numCache>
                <c:formatCode>0%</c:formatCode>
                <c:ptCount val="3"/>
                <c:pt idx="0">
                  <c:v>0.55169999999999997</c:v>
                </c:pt>
                <c:pt idx="1">
                  <c:v>0.4138</c:v>
                </c:pt>
                <c:pt idx="2">
                  <c:v>3.4500000000000003E-2</c:v>
                </c:pt>
              </c:numCache>
            </c:numRef>
          </c:val>
          <c:extLst>
            <c:ext xmlns:c16="http://schemas.microsoft.com/office/drawing/2014/chart" uri="{C3380CC4-5D6E-409C-BE32-E72D297353CC}">
              <c16:uniqueId val="{00000000-EF53-4C92-A3BA-6933A67069D2}"/>
            </c:ext>
          </c:extLst>
        </c:ser>
        <c:dLbls>
          <c:dLblPos val="outEnd"/>
          <c:showLegendKey val="0"/>
          <c:showVal val="1"/>
          <c:showCatName val="0"/>
          <c:showSerName val="0"/>
          <c:showPercent val="0"/>
          <c:showBubbleSize val="0"/>
        </c:dLbls>
        <c:gapWidth val="50"/>
        <c:axId val="704374872"/>
        <c:axId val="704372576"/>
      </c:barChart>
      <c:catAx>
        <c:axId val="70437487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es-PE"/>
          </a:p>
        </c:txPr>
        <c:crossAx val="704372576"/>
        <c:crosses val="autoZero"/>
        <c:auto val="1"/>
        <c:lblAlgn val="ctr"/>
        <c:lblOffset val="100"/>
        <c:noMultiLvlLbl val="0"/>
      </c:catAx>
      <c:valAx>
        <c:axId val="704372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crossAx val="70437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cuartones-50'!$C$277</c:f>
              <c:strCache>
                <c:ptCount val="1"/>
                <c:pt idx="0">
                  <c:v>Amabilidad y respeto</c:v>
                </c:pt>
              </c:strCache>
            </c:strRef>
          </c:tx>
          <c:spPr>
            <a:solidFill>
              <a:schemeClr val="accent6"/>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cuartones-50'!$C$278:$C$281</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0-FE6E-41A4-8C56-8451B67F4715}"/>
            </c:ext>
          </c:extLst>
        </c:ser>
        <c:ser>
          <c:idx val="1"/>
          <c:order val="1"/>
          <c:tx>
            <c:strRef>
              <c:f>'7 cuartones-50'!$D$277</c:f>
              <c:strCache>
                <c:ptCount val="1"/>
                <c:pt idx="0">
                  <c:v>Confianza y seguridad</c:v>
                </c:pt>
              </c:strCache>
            </c:strRef>
          </c:tx>
          <c:spPr>
            <a:solidFill>
              <a:schemeClr val="accent5"/>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cuartones-50'!$D$278:$D$281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1-FE6E-41A4-8C56-8451B67F4715}"/>
            </c:ext>
          </c:extLst>
        </c:ser>
        <c:ser>
          <c:idx val="2"/>
          <c:order val="2"/>
          <c:tx>
            <c:strRef>
              <c:f>'7 cuartones-50'!$E$277</c:f>
              <c:strCache>
                <c:ptCount val="1"/>
                <c:pt idx="0">
                  <c:v>Claridad de la información </c:v>
                </c:pt>
              </c:strCache>
            </c:strRef>
          </c:tx>
          <c:spPr>
            <a:solidFill>
              <a:schemeClr val="accent4"/>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cuartones-50'!$E$278:$E$281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2-FE6E-41A4-8C56-8451B67F4715}"/>
            </c:ext>
          </c:extLst>
        </c:ser>
        <c:dLbls>
          <c:showLegendKey val="0"/>
          <c:showVal val="0"/>
          <c:showCatName val="0"/>
          <c:showSerName val="0"/>
          <c:showPercent val="0"/>
          <c:showBubbleSize val="0"/>
        </c:dLbls>
        <c:gapWidth val="150"/>
        <c:axId val="851024680"/>
        <c:axId val="851019104"/>
      </c:barChart>
      <c:catAx>
        <c:axId val="851024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19104"/>
        <c:crosses val="autoZero"/>
        <c:auto val="1"/>
        <c:lblAlgn val="ctr"/>
        <c:lblOffset val="100"/>
        <c:noMultiLvlLbl val="0"/>
      </c:catAx>
      <c:valAx>
        <c:axId val="8510191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24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E596-4141-8719-2EDA2149C27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596-4141-8719-2EDA2149C27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E596-4141-8719-2EDA2149C27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cuartones-50'!$C$304:$C$306</c:f>
              <c:strCache>
                <c:ptCount val="3"/>
                <c:pt idx="0">
                  <c:v>Adecuado</c:v>
                </c:pt>
                <c:pt idx="1">
                  <c:v>Regular</c:v>
                </c:pt>
                <c:pt idx="2">
                  <c:v>Insuficiente</c:v>
                </c:pt>
              </c:strCache>
            </c:strRef>
          </c:cat>
          <c:val>
            <c:numRef>
              <c:f>'7 cuartones-50'!$F$304:$F$306</c:f>
              <c:numCache>
                <c:formatCode>0%</c:formatCode>
                <c:ptCount val="3"/>
                <c:pt idx="0">
                  <c:v>0.2</c:v>
                </c:pt>
                <c:pt idx="1">
                  <c:v>0.6</c:v>
                </c:pt>
                <c:pt idx="2">
                  <c:v>0.2</c:v>
                </c:pt>
              </c:numCache>
            </c:numRef>
          </c:val>
          <c:extLst>
            <c:ext xmlns:c16="http://schemas.microsoft.com/office/drawing/2014/chart" uri="{C3380CC4-5D6E-409C-BE32-E72D297353CC}">
              <c16:uniqueId val="{00000000-E596-4141-8719-2EDA2149C273}"/>
            </c:ext>
          </c:extLst>
        </c:ser>
        <c:dLbls>
          <c:dLblPos val="outEnd"/>
          <c:showLegendKey val="0"/>
          <c:showVal val="1"/>
          <c:showCatName val="0"/>
          <c:showSerName val="0"/>
          <c:showPercent val="0"/>
          <c:showBubbleSize val="0"/>
        </c:dLbls>
        <c:gapWidth val="50"/>
        <c:axId val="657278008"/>
        <c:axId val="657276696"/>
      </c:barChart>
      <c:catAx>
        <c:axId val="657278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7276696"/>
        <c:crosses val="autoZero"/>
        <c:auto val="1"/>
        <c:lblAlgn val="ctr"/>
        <c:lblOffset val="100"/>
        <c:noMultiLvlLbl val="0"/>
      </c:catAx>
      <c:valAx>
        <c:axId val="65727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727800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C4C-4801-99B8-2B94111CF57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C4C-4801-99B8-2B94111CF57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8C4C-4801-99B8-2B94111CF57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cuartones-50'!$B$310:$B$312</c:f>
              <c:strCache>
                <c:ptCount val="3"/>
                <c:pt idx="0">
                  <c:v>3 min - 7 min </c:v>
                </c:pt>
                <c:pt idx="1">
                  <c:v>10 min  - 15 min</c:v>
                </c:pt>
                <c:pt idx="2">
                  <c:v>20 min - 30 min</c:v>
                </c:pt>
              </c:strCache>
            </c:strRef>
          </c:cat>
          <c:val>
            <c:numRef>
              <c:f>'7 cuartones-50'!$E$310:$E$312</c:f>
              <c:numCache>
                <c:formatCode>0%</c:formatCode>
                <c:ptCount val="3"/>
                <c:pt idx="0">
                  <c:v>0.2</c:v>
                </c:pt>
                <c:pt idx="1">
                  <c:v>0.4</c:v>
                </c:pt>
                <c:pt idx="2">
                  <c:v>0.4</c:v>
                </c:pt>
              </c:numCache>
            </c:numRef>
          </c:val>
          <c:extLst>
            <c:ext xmlns:c16="http://schemas.microsoft.com/office/drawing/2014/chart" uri="{C3380CC4-5D6E-409C-BE32-E72D297353CC}">
              <c16:uniqueId val="{00000000-8C4C-4801-99B8-2B94111CF57E}"/>
            </c:ext>
          </c:extLst>
        </c:ser>
        <c:dLbls>
          <c:showLegendKey val="0"/>
          <c:showVal val="0"/>
          <c:showCatName val="0"/>
          <c:showSerName val="0"/>
          <c:showPercent val="0"/>
          <c:showBubbleSize val="0"/>
        </c:dLbls>
        <c:gapWidth val="50"/>
        <c:axId val="820867416"/>
        <c:axId val="820867744"/>
      </c:barChart>
      <c:catAx>
        <c:axId val="8208674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20867744"/>
        <c:crosses val="autoZero"/>
        <c:auto val="1"/>
        <c:lblAlgn val="ctr"/>
        <c:lblOffset val="100"/>
        <c:noMultiLvlLbl val="0"/>
      </c:catAx>
      <c:valAx>
        <c:axId val="8208677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0867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cuartones-50'!$C$325</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cuartones-50'!$C$326:$C$329</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E2F4-466F-B041-C92C81E6427B}"/>
            </c:ext>
          </c:extLst>
        </c:ser>
        <c:ser>
          <c:idx val="1"/>
          <c:order val="1"/>
          <c:tx>
            <c:strRef>
              <c:f>'7 cuartones-50'!$D$325</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cuartones-50'!$D$326:$D$329</c:f>
              <c:numCache>
                <c:formatCode>0%</c:formatCode>
                <c:ptCount val="4"/>
                <c:pt idx="1">
                  <c:v>0.6</c:v>
                </c:pt>
                <c:pt idx="3">
                  <c:v>0.4</c:v>
                </c:pt>
              </c:numCache>
            </c:numRef>
          </c:val>
          <c:extLst>
            <c:ext xmlns:c16="http://schemas.microsoft.com/office/drawing/2014/chart" uri="{C3380CC4-5D6E-409C-BE32-E72D297353CC}">
              <c16:uniqueId val="{00000001-E2F4-466F-B041-C92C81E6427B}"/>
            </c:ext>
          </c:extLst>
        </c:ser>
        <c:ser>
          <c:idx val="2"/>
          <c:order val="2"/>
          <c:tx>
            <c:strRef>
              <c:f>'7 cuartones-50'!$E$325</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cuartones-50'!$E$326:$E$329</c:f>
              <c:numCache>
                <c:formatCode>0%</c:formatCode>
                <c:ptCount val="4"/>
                <c:pt idx="0">
                  <c:v>0.2</c:v>
                </c:pt>
                <c:pt idx="1">
                  <c:v>0.2</c:v>
                </c:pt>
                <c:pt idx="2">
                  <c:v>0.6</c:v>
                </c:pt>
                <c:pt idx="3">
                  <c:v>0</c:v>
                </c:pt>
              </c:numCache>
            </c:numRef>
          </c:val>
          <c:extLst>
            <c:ext xmlns:c16="http://schemas.microsoft.com/office/drawing/2014/chart" uri="{C3380CC4-5D6E-409C-BE32-E72D297353CC}">
              <c16:uniqueId val="{00000002-E2F4-466F-B041-C92C81E6427B}"/>
            </c:ext>
          </c:extLst>
        </c:ser>
        <c:dLbls>
          <c:dLblPos val="outEnd"/>
          <c:showLegendKey val="0"/>
          <c:showVal val="1"/>
          <c:showCatName val="0"/>
          <c:showSerName val="0"/>
          <c:showPercent val="0"/>
          <c:showBubbleSize val="0"/>
        </c:dLbls>
        <c:gapWidth val="219"/>
        <c:overlap val="-27"/>
        <c:axId val="824214440"/>
        <c:axId val="726248624"/>
      </c:barChart>
      <c:catAx>
        <c:axId val="82421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48624"/>
        <c:crosses val="autoZero"/>
        <c:auto val="1"/>
        <c:lblAlgn val="ctr"/>
        <c:lblOffset val="100"/>
        <c:noMultiLvlLbl val="0"/>
      </c:catAx>
      <c:valAx>
        <c:axId val="7262486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4214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4BA-4450-845A-58FA694BCA7A}"/>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4BA-4450-845A-58FA694BCA7A}"/>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4BA-4450-845A-58FA694BCA7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cuartones-50'!$C$333:$C$335</c:f>
              <c:strCache>
                <c:ptCount val="3"/>
                <c:pt idx="0">
                  <c:v>Permanente</c:v>
                </c:pt>
                <c:pt idx="1">
                  <c:v>Eventual</c:v>
                </c:pt>
                <c:pt idx="2">
                  <c:v>No se realiza</c:v>
                </c:pt>
              </c:strCache>
            </c:strRef>
          </c:cat>
          <c:val>
            <c:numRef>
              <c:f>'7 cuartones-50'!$F$333:$F$335</c:f>
              <c:numCache>
                <c:formatCode>0%</c:formatCode>
                <c:ptCount val="3"/>
                <c:pt idx="0">
                  <c:v>0.6</c:v>
                </c:pt>
                <c:pt idx="1">
                  <c:v>0.2</c:v>
                </c:pt>
                <c:pt idx="2">
                  <c:v>0.2</c:v>
                </c:pt>
              </c:numCache>
            </c:numRef>
          </c:val>
          <c:extLst>
            <c:ext xmlns:c16="http://schemas.microsoft.com/office/drawing/2014/chart" uri="{C3380CC4-5D6E-409C-BE32-E72D297353CC}">
              <c16:uniqueId val="{00000000-34BA-4450-845A-58FA694BCA7A}"/>
            </c:ext>
          </c:extLst>
        </c:ser>
        <c:dLbls>
          <c:dLblPos val="outEnd"/>
          <c:showLegendKey val="0"/>
          <c:showVal val="1"/>
          <c:showCatName val="0"/>
          <c:showSerName val="0"/>
          <c:showPercent val="0"/>
          <c:showBubbleSize val="0"/>
        </c:dLbls>
        <c:gapWidth val="50"/>
        <c:axId val="742855776"/>
        <c:axId val="742860040"/>
      </c:barChart>
      <c:catAx>
        <c:axId val="7428557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60040"/>
        <c:crosses val="autoZero"/>
        <c:auto val="1"/>
        <c:lblAlgn val="ctr"/>
        <c:lblOffset val="100"/>
        <c:noMultiLvlLbl val="0"/>
      </c:catAx>
      <c:valAx>
        <c:axId val="742860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557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cuartones-50'!$C$346</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cuartones-50'!$C$347:$C$350</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CB8A-408F-8BDF-834D8AFB5700}"/>
            </c:ext>
          </c:extLst>
        </c:ser>
        <c:ser>
          <c:idx val="1"/>
          <c:order val="1"/>
          <c:tx>
            <c:strRef>
              <c:f>'7 cuartones-50'!$D$346</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cuartones-50'!$D$347:$D$350</c:f>
              <c:numCache>
                <c:formatCode>0%</c:formatCode>
                <c:ptCount val="4"/>
                <c:pt idx="1">
                  <c:v>0.6</c:v>
                </c:pt>
                <c:pt idx="3">
                  <c:v>0.4</c:v>
                </c:pt>
              </c:numCache>
            </c:numRef>
          </c:val>
          <c:extLst>
            <c:ext xmlns:c16="http://schemas.microsoft.com/office/drawing/2014/chart" uri="{C3380CC4-5D6E-409C-BE32-E72D297353CC}">
              <c16:uniqueId val="{00000001-CB8A-408F-8BDF-834D8AFB5700}"/>
            </c:ext>
          </c:extLst>
        </c:ser>
        <c:ser>
          <c:idx val="2"/>
          <c:order val="2"/>
          <c:tx>
            <c:strRef>
              <c:f>'7 cuartones-50'!$E$346</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cuartones-50'!$E$347:$E$350</c:f>
              <c:numCache>
                <c:formatCode>0%</c:formatCode>
                <c:ptCount val="4"/>
                <c:pt idx="0">
                  <c:v>0.2</c:v>
                </c:pt>
                <c:pt idx="1">
                  <c:v>0.2</c:v>
                </c:pt>
                <c:pt idx="2">
                  <c:v>0.6</c:v>
                </c:pt>
                <c:pt idx="3">
                  <c:v>0</c:v>
                </c:pt>
              </c:numCache>
            </c:numRef>
          </c:val>
          <c:extLst>
            <c:ext xmlns:c16="http://schemas.microsoft.com/office/drawing/2014/chart" uri="{C3380CC4-5D6E-409C-BE32-E72D297353CC}">
              <c16:uniqueId val="{00000002-CB8A-408F-8BDF-834D8AFB5700}"/>
            </c:ext>
          </c:extLst>
        </c:ser>
        <c:dLbls>
          <c:dLblPos val="outEnd"/>
          <c:showLegendKey val="0"/>
          <c:showVal val="1"/>
          <c:showCatName val="0"/>
          <c:showSerName val="0"/>
          <c:showPercent val="0"/>
          <c:showBubbleSize val="0"/>
        </c:dLbls>
        <c:gapWidth val="219"/>
        <c:overlap val="-27"/>
        <c:axId val="829379208"/>
        <c:axId val="829375272"/>
      </c:barChart>
      <c:catAx>
        <c:axId val="829379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5272"/>
        <c:crosses val="autoZero"/>
        <c:auto val="1"/>
        <c:lblAlgn val="ctr"/>
        <c:lblOffset val="100"/>
        <c:noMultiLvlLbl val="0"/>
      </c:catAx>
      <c:valAx>
        <c:axId val="8293752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9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23671783875327"/>
          <c:y val="0.18518518518518517"/>
          <c:w val="0.70045173781866332"/>
          <c:h val="0.6351933508311461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9A4-4AF5-96EE-0044D48317D8}"/>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9A4-4AF5-96EE-0044D48317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9A4-4AF5-96EE-0044D48317D8}"/>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cuartones-50'!$B$161:$B$163</c:f>
              <c:strCache>
                <c:ptCount val="3"/>
                <c:pt idx="0">
                  <c:v>3 min - 7 min </c:v>
                </c:pt>
                <c:pt idx="1">
                  <c:v>10 min  - 15 min</c:v>
                </c:pt>
                <c:pt idx="2">
                  <c:v>20 min - 30 min</c:v>
                </c:pt>
              </c:strCache>
            </c:strRef>
          </c:cat>
          <c:val>
            <c:numRef>
              <c:f>'7 cuartones-50'!$E$161:$E$163</c:f>
              <c:numCache>
                <c:formatCode>0%</c:formatCode>
                <c:ptCount val="3"/>
                <c:pt idx="0">
                  <c:v>0.36399999999999999</c:v>
                </c:pt>
                <c:pt idx="1">
                  <c:v>0.27300000000000002</c:v>
                </c:pt>
                <c:pt idx="2">
                  <c:v>0.36399999999999999</c:v>
                </c:pt>
              </c:numCache>
            </c:numRef>
          </c:val>
          <c:extLst>
            <c:ext xmlns:c16="http://schemas.microsoft.com/office/drawing/2014/chart" uri="{C3380CC4-5D6E-409C-BE32-E72D297353CC}">
              <c16:uniqueId val="{00000000-99A4-4AF5-96EE-0044D48317D8}"/>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9F64-4D0E-AFF5-C58C2C1DE4FA}"/>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cuartones-50'!$C$151:$C$152</c:f>
              <c:strCache>
                <c:ptCount val="2"/>
                <c:pt idx="0">
                  <c:v>Adecuado</c:v>
                </c:pt>
                <c:pt idx="1">
                  <c:v>Regular</c:v>
                </c:pt>
              </c:strCache>
            </c:strRef>
          </c:cat>
          <c:val>
            <c:numRef>
              <c:f>'7 cuartones-50'!$F$151:$F$152</c:f>
              <c:numCache>
                <c:formatCode>0%</c:formatCode>
                <c:ptCount val="2"/>
                <c:pt idx="0">
                  <c:v>0.54500000000000004</c:v>
                </c:pt>
                <c:pt idx="1">
                  <c:v>0.45500000000000002</c:v>
                </c:pt>
              </c:numCache>
            </c:numRef>
          </c:val>
          <c:extLst>
            <c:ext xmlns:c16="http://schemas.microsoft.com/office/drawing/2014/chart" uri="{C3380CC4-5D6E-409C-BE32-E72D297353CC}">
              <c16:uniqueId val="{00000000-9F64-4D0E-AFF5-C58C2C1DE4FA}"/>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cuartones-50'!$J$187</c:f>
              <c:strCache>
                <c:ptCount val="1"/>
                <c:pt idx="0">
                  <c:v>Muy bueno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cuartones-50'!$K$187:$M$187</c:f>
              <c:numCache>
                <c:formatCode>0%</c:formatCode>
                <c:ptCount val="3"/>
                <c:pt idx="0">
                  <c:v>9.0999999999999998E-2</c:v>
                </c:pt>
                <c:pt idx="1">
                  <c:v>9.0999999999999998E-2</c:v>
                </c:pt>
                <c:pt idx="2">
                  <c:v>0</c:v>
                </c:pt>
              </c:numCache>
            </c:numRef>
          </c:val>
          <c:extLst>
            <c:ext xmlns:c16="http://schemas.microsoft.com/office/drawing/2014/chart" uri="{C3380CC4-5D6E-409C-BE32-E72D297353CC}">
              <c16:uniqueId val="{00000000-1408-42D0-83CA-6BF5774C9E6B}"/>
            </c:ext>
          </c:extLst>
        </c:ser>
        <c:ser>
          <c:idx val="1"/>
          <c:order val="1"/>
          <c:tx>
            <c:strRef>
              <c:f>'7 cuartones-50'!$J$188</c:f>
              <c:strCache>
                <c:ptCount val="1"/>
                <c:pt idx="0">
                  <c:v>Bueno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cuartones-50'!$K$188:$M$188</c:f>
              <c:numCache>
                <c:formatCode>0%</c:formatCode>
                <c:ptCount val="3"/>
                <c:pt idx="0">
                  <c:v>0.81799999999999995</c:v>
                </c:pt>
                <c:pt idx="1">
                  <c:v>0.72699999999999998</c:v>
                </c:pt>
                <c:pt idx="2">
                  <c:v>0.81799999999999995</c:v>
                </c:pt>
              </c:numCache>
            </c:numRef>
          </c:val>
          <c:extLst>
            <c:ext xmlns:c16="http://schemas.microsoft.com/office/drawing/2014/chart" uri="{C3380CC4-5D6E-409C-BE32-E72D297353CC}">
              <c16:uniqueId val="{00000001-1408-42D0-83CA-6BF5774C9E6B}"/>
            </c:ext>
          </c:extLst>
        </c:ser>
        <c:ser>
          <c:idx val="2"/>
          <c:order val="2"/>
          <c:tx>
            <c:strRef>
              <c:f>'7 cuartones-50'!$J$189</c:f>
              <c:strCache>
                <c:ptCount val="1"/>
                <c:pt idx="0">
                  <c:v>Regular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cuartones-50'!$K$189:$M$189</c:f>
              <c:numCache>
                <c:formatCode>0%</c:formatCode>
                <c:ptCount val="3"/>
                <c:pt idx="0">
                  <c:v>9.0999999999999998E-2</c:v>
                </c:pt>
                <c:pt idx="1">
                  <c:v>9.0999999999999998E-2</c:v>
                </c:pt>
                <c:pt idx="2">
                  <c:v>9.0999999999999998E-2</c:v>
                </c:pt>
              </c:numCache>
            </c:numRef>
          </c:val>
          <c:extLst>
            <c:ext xmlns:c16="http://schemas.microsoft.com/office/drawing/2014/chart" uri="{C3380CC4-5D6E-409C-BE32-E72D297353CC}">
              <c16:uniqueId val="{00000002-1408-42D0-83CA-6BF5774C9E6B}"/>
            </c:ext>
          </c:extLst>
        </c:ser>
        <c:ser>
          <c:idx val="3"/>
          <c:order val="3"/>
          <c:tx>
            <c:strRef>
              <c:f>'7 cuartones-50'!$J$190</c:f>
              <c:strCache>
                <c:ptCount val="1"/>
                <c:pt idx="0">
                  <c:v>Malo</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cuartones-50'!$K$190:$M$190</c:f>
              <c:numCache>
                <c:formatCode>0%</c:formatCode>
                <c:ptCount val="3"/>
                <c:pt idx="0">
                  <c:v>0</c:v>
                </c:pt>
                <c:pt idx="1">
                  <c:v>9.0999999999999998E-2</c:v>
                </c:pt>
                <c:pt idx="2">
                  <c:v>9.0999999999999998E-2</c:v>
                </c:pt>
              </c:numCache>
            </c:numRef>
          </c:val>
          <c:extLst>
            <c:ext xmlns:c16="http://schemas.microsoft.com/office/drawing/2014/chart" uri="{C3380CC4-5D6E-409C-BE32-E72D297353CC}">
              <c16:uniqueId val="{00000003-1408-42D0-83CA-6BF5774C9E6B}"/>
            </c:ext>
          </c:extLst>
        </c:ser>
        <c:dLbls>
          <c:dLblPos val="outEnd"/>
          <c:showLegendKey val="0"/>
          <c:showVal val="1"/>
          <c:showCatName val="0"/>
          <c:showSerName val="0"/>
          <c:showPercent val="0"/>
          <c:showBubbleSize val="0"/>
        </c:dLbls>
        <c:gapWidth val="150"/>
        <c:axId val="676002672"/>
        <c:axId val="676004640"/>
      </c:barChart>
      <c:catAx>
        <c:axId val="67600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4640"/>
        <c:crosses val="autoZero"/>
        <c:auto val="1"/>
        <c:lblAlgn val="ctr"/>
        <c:lblOffset val="100"/>
        <c:noMultiLvlLbl val="0"/>
      </c:catAx>
      <c:valAx>
        <c:axId val="6760046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26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B85-47E9-BC04-AD8CC1D62699}"/>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B85-47E9-BC04-AD8CC1D62699}"/>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B85-47E9-BC04-AD8CC1D62699}"/>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B85-47E9-BC04-AD8CC1D62699}"/>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B85-47E9-BC04-AD8CC1D62699}"/>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B85-47E9-BC04-AD8CC1D62699}"/>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B85-47E9-BC04-AD8CC1D62699}"/>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B85-47E9-BC04-AD8CC1D62699}"/>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B85-47E9-BC04-AD8CC1D62699}"/>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B85-47E9-BC04-AD8CC1D62699}"/>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B85-47E9-BC04-AD8CC1D62699}"/>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B85-47E9-BC04-AD8CC1D62699}"/>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B85-47E9-BC04-AD8CC1D62699}"/>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B85-47E9-BC04-AD8CC1D62699}"/>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B85-47E9-BC04-AD8CC1D62699}"/>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B85-47E9-BC04-AD8CC1D62699}"/>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B85-47E9-BC04-AD8CC1D62699}"/>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B85-47E9-BC04-AD8CC1D62699}"/>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B85-47E9-BC04-AD8CC1D62699}"/>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B85-47E9-BC04-AD8CC1D6269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B85-47E9-BC04-AD8CC1D6269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cuartones-50'!$B$147</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CB85-47E9-BC04-AD8CC1D6269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B85-47E9-BC04-AD8CC1D62699}"/>
              </c:ext>
            </c:extLst>
          </c:dPt>
          <c:val>
            <c:numRef>
              <c:f>'7 cuartones-50'!$D$147:$E$147</c:f>
              <c:numCache>
                <c:formatCode>0%</c:formatCode>
                <c:ptCount val="2"/>
                <c:pt idx="0">
                  <c:v>0.82</c:v>
                </c:pt>
                <c:pt idx="1">
                  <c:v>0.18000000000000005</c:v>
                </c:pt>
              </c:numCache>
            </c:numRef>
          </c:val>
          <c:extLst>
            <c:ext xmlns:c16="http://schemas.microsoft.com/office/drawing/2014/chart" uri="{C3380CC4-5D6E-409C-BE32-E72D297353CC}">
              <c16:uniqueId val="{0000002D-CB85-47E9-BC04-AD8CC1D6269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193832435338"/>
          <c:y val="0.20562518226888304"/>
          <c:w val="0.78934218589177718"/>
          <c:h val="0.6869754301545639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1C3-4753-B3C8-F562F16630C4}"/>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1C3-4753-B3C8-F562F16630C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'Belempampa-50'!$N$61:$N$62</c:f>
              <c:strCache>
                <c:ptCount val="2"/>
                <c:pt idx="0">
                  <c:v>15 a 30 </c:v>
                </c:pt>
                <c:pt idx="1">
                  <c:v>31 a 40</c:v>
                </c:pt>
              </c:strCache>
            </c:strRef>
          </c:cat>
          <c:val>
            <c:numRef>
              <c:f>'Belempampa-50'!$Q$61:$Q$62</c:f>
              <c:numCache>
                <c:formatCode>0%</c:formatCode>
                <c:ptCount val="2"/>
                <c:pt idx="0">
                  <c:v>0.6</c:v>
                </c:pt>
                <c:pt idx="1">
                  <c:v>0.4</c:v>
                </c:pt>
              </c:numCache>
            </c:numRef>
          </c:val>
          <c:extLst>
            <c:ext xmlns:c16="http://schemas.microsoft.com/office/drawing/2014/chart" uri="{C3380CC4-5D6E-409C-BE32-E72D297353CC}">
              <c16:uniqueId val="{00000004-01C3-4753-B3C8-F562F16630C4}"/>
            </c:ext>
          </c:extLst>
        </c:ser>
        <c:dLbls>
          <c:dLblPos val="outEnd"/>
          <c:showLegendKey val="0"/>
          <c:showVal val="1"/>
          <c:showCatName val="0"/>
          <c:showSerName val="0"/>
          <c:showPercent val="0"/>
          <c:showBubbleSize val="0"/>
        </c:dLbls>
        <c:gapWidth val="50"/>
        <c:axId val="717192408"/>
        <c:axId val="717187488"/>
      </c:barChart>
      <c:catAx>
        <c:axId val="7171924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7488"/>
        <c:crosses val="autoZero"/>
        <c:auto val="1"/>
        <c:lblAlgn val="ctr"/>
        <c:lblOffset val="100"/>
        <c:noMultiLvlLbl val="0"/>
      </c:catAx>
      <c:valAx>
        <c:axId val="7171874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92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8EF-47BF-8FCF-550DF824A1DE}"/>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8EF-47BF-8FCF-550DF824A1DE}"/>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8EF-47BF-8FCF-550DF824A1DE}"/>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8EF-47BF-8FCF-550DF824A1DE}"/>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8EF-47BF-8FCF-550DF824A1DE}"/>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8EF-47BF-8FCF-550DF824A1DE}"/>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8EF-47BF-8FCF-550DF824A1DE}"/>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8EF-47BF-8FCF-550DF824A1DE}"/>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8EF-47BF-8FCF-550DF824A1DE}"/>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8EF-47BF-8FCF-550DF824A1DE}"/>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8EF-47BF-8FCF-550DF824A1DE}"/>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8EF-47BF-8FCF-550DF824A1DE}"/>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8EF-47BF-8FCF-550DF824A1DE}"/>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8EF-47BF-8FCF-550DF824A1DE}"/>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8EF-47BF-8FCF-550DF824A1DE}"/>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8EF-47BF-8FCF-550DF824A1DE}"/>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8EF-47BF-8FCF-550DF824A1DE}"/>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8EF-47BF-8FCF-550DF824A1DE}"/>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8EF-47BF-8FCF-550DF824A1DE}"/>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8EF-47BF-8FCF-550DF824A1D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8EF-47BF-8FCF-550DF824A1D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8EF-47BF-8FCF-550DF824A1D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8EF-47BF-8FCF-550DF824A1DE}"/>
              </c:ext>
            </c:extLst>
          </c:dPt>
          <c:val>
            <c:numRef>
              <c:f>'Belempampa-50'!$D$279:$E$279</c:f>
              <c:numCache>
                <c:formatCode>0%</c:formatCode>
                <c:ptCount val="2"/>
                <c:pt idx="0">
                  <c:v>0.47060000000000002</c:v>
                </c:pt>
                <c:pt idx="1">
                  <c:v>0.52939999999999998</c:v>
                </c:pt>
              </c:numCache>
            </c:numRef>
          </c:val>
          <c:extLst>
            <c:ext xmlns:c16="http://schemas.microsoft.com/office/drawing/2014/chart" uri="{C3380CC4-5D6E-409C-BE32-E72D297353CC}">
              <c16:uniqueId val="{0000002D-D8EF-47BF-8FCF-550DF824A1D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BC1C-4A52-A5FC-317F9A99A17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BC1C-4A52-A5FC-317F9A99A17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BC1C-4A52-A5FC-317F9A99A17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BC1C-4A52-A5FC-317F9A99A17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BC1C-4A52-A5FC-317F9A99A17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BC1C-4A52-A5FC-317F9A99A17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BC1C-4A52-A5FC-317F9A99A17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BC1C-4A52-A5FC-317F9A99A17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BC1C-4A52-A5FC-317F9A99A17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BC1C-4A52-A5FC-317F9A99A17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BC1C-4A52-A5FC-317F9A99A17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BC1C-4A52-A5FC-317F9A99A17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BC1C-4A52-A5FC-317F9A99A17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BC1C-4A52-A5FC-317F9A99A17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BC1C-4A52-A5FC-317F9A99A17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BC1C-4A52-A5FC-317F9A99A17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BC1C-4A52-A5FC-317F9A99A17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BC1C-4A52-A5FC-317F9A99A17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BC1C-4A52-A5FC-317F9A99A17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BC1C-4A52-A5FC-317F9A99A17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C1C-4A52-A5FC-317F9A99A17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BC1C-4A52-A5FC-317F9A99A17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C1C-4A52-A5FC-317F9A99A175}"/>
              </c:ext>
            </c:extLst>
          </c:dPt>
          <c:val>
            <c:numRef>
              <c:f>'Belempampa-50'!$D$278:$E$278</c:f>
              <c:numCache>
                <c:formatCode>0%</c:formatCode>
                <c:ptCount val="2"/>
                <c:pt idx="0">
                  <c:v>0.52939999999999998</c:v>
                </c:pt>
                <c:pt idx="1">
                  <c:v>0.47060000000000002</c:v>
                </c:pt>
              </c:numCache>
            </c:numRef>
          </c:val>
          <c:extLst>
            <c:ext xmlns:c16="http://schemas.microsoft.com/office/drawing/2014/chart" uri="{C3380CC4-5D6E-409C-BE32-E72D297353CC}">
              <c16:uniqueId val="{0000002D-BC1C-4A52-A5FC-317F9A99A17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F3EC-4323-B68E-E2F338928709}"/>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F3EC-4323-B68E-E2F338928709}"/>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'Belempampa-50'!$L$274:$L$275</c:f>
              <c:strCache>
                <c:ptCount val="2"/>
                <c:pt idx="0">
                  <c:v>&lt; 1</c:v>
                </c:pt>
                <c:pt idx="1">
                  <c:v>≥ 1</c:v>
                </c:pt>
              </c:strCache>
            </c:strRef>
          </c:cat>
          <c:val>
            <c:numRef>
              <c:f>'Belempampa-50'!$O$274:$O$275</c:f>
              <c:numCache>
                <c:formatCode>0%</c:formatCode>
                <c:ptCount val="2"/>
                <c:pt idx="0">
                  <c:v>0.76470000000000005</c:v>
                </c:pt>
                <c:pt idx="1">
                  <c:v>0.23530000000000001</c:v>
                </c:pt>
              </c:numCache>
            </c:numRef>
          </c:val>
          <c:extLst>
            <c:ext xmlns:c16="http://schemas.microsoft.com/office/drawing/2014/chart" uri="{C3380CC4-5D6E-409C-BE32-E72D297353CC}">
              <c16:uniqueId val="{00000000-F3EC-4323-B68E-E2F338928709}"/>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8778-4A81-AAB4-D0F39AEC2831}"/>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8778-4A81-AAB4-D0F39AEC2831}"/>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8778-4A81-AAB4-D0F39AEC2831}"/>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8778-4A81-AAB4-D0F39AEC2831}"/>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8778-4A81-AAB4-D0F39AEC2831}"/>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8778-4A81-AAB4-D0F39AEC2831}"/>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8778-4A81-AAB4-D0F39AEC2831}"/>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8778-4A81-AAB4-D0F39AEC2831}"/>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8778-4A81-AAB4-D0F39AEC2831}"/>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8778-4A81-AAB4-D0F39AEC2831}"/>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8778-4A81-AAB4-D0F39AEC2831}"/>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8778-4A81-AAB4-D0F39AEC2831}"/>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8778-4A81-AAB4-D0F39AEC2831}"/>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8778-4A81-AAB4-D0F39AEC2831}"/>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8778-4A81-AAB4-D0F39AEC2831}"/>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8778-4A81-AAB4-D0F39AEC2831}"/>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8778-4A81-AAB4-D0F39AEC2831}"/>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8778-4A81-AAB4-D0F39AEC2831}"/>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8778-4A81-AAB4-D0F39AEC2831}"/>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8778-4A81-AAB4-D0F39AEC2831}"/>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778-4A81-AAB4-D0F39AEC2831}"/>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8778-4A81-AAB4-D0F39AEC2831}"/>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778-4A81-AAB4-D0F39AEC2831}"/>
              </c:ext>
            </c:extLst>
          </c:dPt>
          <c:val>
            <c:numRef>
              <c:f>'Belempampa-50'!$D$140:$E$140</c:f>
              <c:numCache>
                <c:formatCode>0%</c:formatCode>
                <c:ptCount val="2"/>
                <c:pt idx="0">
                  <c:v>0.75</c:v>
                </c:pt>
                <c:pt idx="1">
                  <c:v>0.25</c:v>
                </c:pt>
              </c:numCache>
            </c:numRef>
          </c:val>
          <c:extLst>
            <c:ext xmlns:c16="http://schemas.microsoft.com/office/drawing/2014/chart" uri="{C3380CC4-5D6E-409C-BE32-E72D297353CC}">
              <c16:uniqueId val="{0000002D-8778-4A81-AAB4-D0F39AEC2831}"/>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E6C1-4A3B-A00F-4373E3F25506}"/>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E6C1-4A3B-A00F-4373E3F25506}"/>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E6C1-4A3B-A00F-4373E3F25506}"/>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E6C1-4A3B-A00F-4373E3F25506}"/>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E6C1-4A3B-A00F-4373E3F25506}"/>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E6C1-4A3B-A00F-4373E3F25506}"/>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E6C1-4A3B-A00F-4373E3F25506}"/>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E6C1-4A3B-A00F-4373E3F25506}"/>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E6C1-4A3B-A00F-4373E3F25506}"/>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E6C1-4A3B-A00F-4373E3F25506}"/>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E6C1-4A3B-A00F-4373E3F25506}"/>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E6C1-4A3B-A00F-4373E3F25506}"/>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E6C1-4A3B-A00F-4373E3F25506}"/>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E6C1-4A3B-A00F-4373E3F25506}"/>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E6C1-4A3B-A00F-4373E3F25506}"/>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E6C1-4A3B-A00F-4373E3F25506}"/>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E6C1-4A3B-A00F-4373E3F25506}"/>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E6C1-4A3B-A00F-4373E3F25506}"/>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E6C1-4A3B-A00F-4373E3F25506}"/>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E6C1-4A3B-A00F-4373E3F2550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E6C1-4A3B-A00F-4373E3F2550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E6C1-4A3B-A00F-4373E3F2550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E6C1-4A3B-A00F-4373E3F25506}"/>
              </c:ext>
            </c:extLst>
          </c:dPt>
          <c:val>
            <c:numRef>
              <c:f>'Belempampa-50'!$D$141:$E$141</c:f>
              <c:numCache>
                <c:formatCode>0%</c:formatCode>
                <c:ptCount val="2"/>
                <c:pt idx="0">
                  <c:v>0.25</c:v>
                </c:pt>
                <c:pt idx="1">
                  <c:v>0.75</c:v>
                </c:pt>
              </c:numCache>
            </c:numRef>
          </c:val>
          <c:extLst>
            <c:ext xmlns:c16="http://schemas.microsoft.com/office/drawing/2014/chart" uri="{C3380CC4-5D6E-409C-BE32-E72D297353CC}">
              <c16:uniqueId val="{0000002D-E6C1-4A3B-A00F-4373E3F2550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14533349806856"/>
          <c:y val="0.10565688390771893"/>
          <c:w val="0.76069508978856293"/>
          <c:h val="0.72336247328883763"/>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83EC-4B29-89D0-BDDD89972B87}"/>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83EC-4B29-89D0-BDDD89972B8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'Belempampa-50'!$M$145:$M$146</c:f>
              <c:strCache>
                <c:ptCount val="2"/>
                <c:pt idx="0">
                  <c:v>15 a 30 </c:v>
                </c:pt>
                <c:pt idx="1">
                  <c:v>41 a 50 </c:v>
                </c:pt>
              </c:strCache>
            </c:strRef>
          </c:cat>
          <c:val>
            <c:numRef>
              <c:f>'Belempampa-50'!$P$145:$P$146</c:f>
              <c:numCache>
                <c:formatCode>0%</c:formatCode>
                <c:ptCount val="2"/>
                <c:pt idx="0">
                  <c:v>0.5</c:v>
                </c:pt>
                <c:pt idx="1">
                  <c:v>0.5</c:v>
                </c:pt>
              </c:numCache>
            </c:numRef>
          </c:val>
          <c:extLst>
            <c:ext xmlns:c16="http://schemas.microsoft.com/office/drawing/2014/chart" uri="{C3380CC4-5D6E-409C-BE32-E72D297353CC}">
              <c16:uniqueId val="{00000004-83EC-4B29-89D0-BDDD89972B87}"/>
            </c:ext>
          </c:extLst>
        </c:ser>
        <c:dLbls>
          <c:showLegendKey val="0"/>
          <c:showVal val="0"/>
          <c:showCatName val="0"/>
          <c:showSerName val="0"/>
          <c:showPercent val="0"/>
          <c:showBubbleSize val="0"/>
        </c:dLbls>
        <c:gapWidth val="50"/>
        <c:axId val="705039568"/>
        <c:axId val="705037928"/>
      </c:barChart>
      <c:catAx>
        <c:axId val="7050395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37928"/>
        <c:crosses val="autoZero"/>
        <c:auto val="1"/>
        <c:lblAlgn val="ctr"/>
        <c:lblOffset val="100"/>
        <c:noMultiLvlLbl val="0"/>
      </c:catAx>
      <c:valAx>
        <c:axId val="7050379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39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B91-45C8-AD55-5AF43023E7BD}"/>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B91-45C8-AD55-5AF43023E7BD}"/>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B91-45C8-AD55-5AF43023E7BD}"/>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B91-45C8-AD55-5AF43023E7BD}"/>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B91-45C8-AD55-5AF43023E7BD}"/>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B91-45C8-AD55-5AF43023E7BD}"/>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B91-45C8-AD55-5AF43023E7BD}"/>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B91-45C8-AD55-5AF43023E7BD}"/>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B91-45C8-AD55-5AF43023E7BD}"/>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B91-45C8-AD55-5AF43023E7BD}"/>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B91-45C8-AD55-5AF43023E7BD}"/>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B91-45C8-AD55-5AF43023E7BD}"/>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B91-45C8-AD55-5AF43023E7BD}"/>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B91-45C8-AD55-5AF43023E7BD}"/>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B91-45C8-AD55-5AF43023E7BD}"/>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B91-45C8-AD55-5AF43023E7BD}"/>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B91-45C8-AD55-5AF43023E7BD}"/>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B91-45C8-AD55-5AF43023E7BD}"/>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B91-45C8-AD55-5AF43023E7BD}"/>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B91-45C8-AD55-5AF43023E7B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B91-45C8-AD55-5AF43023E7B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DB91-45C8-AD55-5AF43023E7B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B91-45C8-AD55-5AF43023E7BD}"/>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DB91-45C8-AD55-5AF43023E7B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B7D-4274-B705-F8327A7D8FF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B7D-4274-B705-F8327A7D8F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'Belempampa-50'!$L$181:$L$182</c:f>
              <c:strCache>
                <c:ptCount val="2"/>
                <c:pt idx="0">
                  <c:v>15 a 30 </c:v>
                </c:pt>
                <c:pt idx="1">
                  <c:v>31 a 40</c:v>
                </c:pt>
              </c:strCache>
            </c:strRef>
          </c:cat>
          <c:val>
            <c:numRef>
              <c:f>'Belempampa-50'!$O$181:$O$182</c:f>
              <c:numCache>
                <c:formatCode>0%</c:formatCode>
                <c:ptCount val="2"/>
                <c:pt idx="0">
                  <c:v>0.45829999999999999</c:v>
                </c:pt>
                <c:pt idx="1">
                  <c:v>0.45829999999999999</c:v>
                </c:pt>
              </c:numCache>
            </c:numRef>
          </c:val>
          <c:extLst>
            <c:ext xmlns:c16="http://schemas.microsoft.com/office/drawing/2014/chart" uri="{C3380CC4-5D6E-409C-BE32-E72D297353CC}">
              <c16:uniqueId val="{00000000-AB7D-4274-B705-F8327A7D8FFF}"/>
            </c:ext>
          </c:extLst>
        </c:ser>
        <c:dLbls>
          <c:showLegendKey val="0"/>
          <c:showVal val="0"/>
          <c:showCatName val="0"/>
          <c:showSerName val="0"/>
          <c:showPercent val="0"/>
          <c:showBubbleSize val="0"/>
        </c:dLbls>
        <c:gapWidth val="50"/>
        <c:axId val="650262096"/>
        <c:axId val="650199776"/>
      </c:barChart>
      <c:catAx>
        <c:axId val="650262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50199776"/>
        <c:crosses val="autoZero"/>
        <c:auto val="1"/>
        <c:lblAlgn val="ctr"/>
        <c:lblOffset val="100"/>
        <c:noMultiLvlLbl val="0"/>
      </c:catAx>
      <c:valAx>
        <c:axId val="650199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502620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'Belempampa-50'!$C$77:$C$79</c:f>
              <c:strCache>
                <c:ptCount val="3"/>
                <c:pt idx="0">
                  <c:v>Adecuado</c:v>
                </c:pt>
                <c:pt idx="1">
                  <c:v>Regular</c:v>
                </c:pt>
                <c:pt idx="2">
                  <c:v>Insuficiente</c:v>
                </c:pt>
              </c:strCache>
            </c:strRef>
          </c:cat>
          <c:val>
            <c:numRef>
              <c:f>'Belempampa-50'!$F$77:$F$79</c:f>
              <c:numCache>
                <c:formatCode>0%</c:formatCode>
                <c:ptCount val="3"/>
                <c:pt idx="0">
                  <c:v>1</c:v>
                </c:pt>
                <c:pt idx="1">
                  <c:v>0</c:v>
                </c:pt>
              </c:numCache>
            </c:numRef>
          </c:val>
          <c:extLst>
            <c:ext xmlns:c16="http://schemas.microsoft.com/office/drawing/2014/chart" uri="{C3380CC4-5D6E-409C-BE32-E72D297353CC}">
              <c16:uniqueId val="{00000000-3CF6-415D-A5D0-420602B310E0}"/>
            </c:ext>
          </c:extLst>
        </c:ser>
        <c:dLbls>
          <c:dLblPos val="outEnd"/>
          <c:showLegendKey val="0"/>
          <c:showVal val="1"/>
          <c:showCatName val="0"/>
          <c:showSerName val="0"/>
          <c:showPercent val="0"/>
          <c:showBubbleSize val="0"/>
        </c:dLbls>
        <c:gapWidth val="50"/>
        <c:axId val="704377496"/>
        <c:axId val="704379464"/>
      </c:barChart>
      <c:catAx>
        <c:axId val="7043774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79464"/>
        <c:crosses val="autoZero"/>
        <c:auto val="1"/>
        <c:lblAlgn val="ctr"/>
        <c:lblOffset val="100"/>
        <c:noMultiLvlLbl val="0"/>
      </c:catAx>
      <c:valAx>
        <c:axId val="7043794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774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5C4E-469C-864B-0E5A2480623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5C4E-469C-864B-0E5A2480623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5C4E-469C-864B-0E5A2480623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5C4E-469C-864B-0E5A2480623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5C4E-469C-864B-0E5A2480623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5C4E-469C-864B-0E5A2480623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5C4E-469C-864B-0E5A2480623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5C4E-469C-864B-0E5A2480623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5C4E-469C-864B-0E5A2480623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5C4E-469C-864B-0E5A2480623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5C4E-469C-864B-0E5A2480623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5C4E-469C-864B-0E5A2480623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5C4E-469C-864B-0E5A2480623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5C4E-469C-864B-0E5A2480623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5C4E-469C-864B-0E5A2480623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5C4E-469C-864B-0E5A2480623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5C4E-469C-864B-0E5A2480623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5C4E-469C-864B-0E5A2480623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5C4E-469C-864B-0E5A2480623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5C4E-469C-864B-0E5A2480623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5C4E-469C-864B-0E5A2480623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5C4E-469C-864B-0E5A2480623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5C4E-469C-864B-0E5A24806234}"/>
              </c:ext>
            </c:extLst>
          </c:dPt>
          <c:val>
            <c:numRef>
              <c:f>'7 cuartones-50'!$D$148:$E$148</c:f>
              <c:numCache>
                <c:formatCode>0%</c:formatCode>
                <c:ptCount val="2"/>
                <c:pt idx="0">
                  <c:v>0.18</c:v>
                </c:pt>
                <c:pt idx="1">
                  <c:v>0.82000000000000006</c:v>
                </c:pt>
              </c:numCache>
            </c:numRef>
          </c:val>
          <c:extLst>
            <c:ext xmlns:c16="http://schemas.microsoft.com/office/drawing/2014/chart" uri="{C3380CC4-5D6E-409C-BE32-E72D297353CC}">
              <c16:uniqueId val="{0000002D-5C4E-469C-864B-0E5A2480623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5BFB-40A1-BB40-363CB34536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3-5BFB-40A1-BB40-363CB34536D8}"/>
              </c:ext>
            </c:extLst>
          </c:dPt>
          <c:dLbls>
            <c:dLbl>
              <c:idx val="3"/>
              <c:delete val="1"/>
              <c:extLst>
                <c:ext xmlns:c15="http://schemas.microsoft.com/office/drawing/2012/chart" uri="{CE6537A1-D6FC-4f65-9D91-7224C49458BB}"/>
                <c:ext xmlns:c16="http://schemas.microsoft.com/office/drawing/2014/chart" uri="{C3380CC4-5D6E-409C-BE32-E72D297353CC}">
                  <c16:uniqueId val="{00000004-5BFB-40A1-BB40-363CB34536D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'Belempampa-50'!$B$87:$B$90</c:f>
              <c:strCache>
                <c:ptCount val="4"/>
                <c:pt idx="0">
                  <c:v>3 min - 7 min </c:v>
                </c:pt>
                <c:pt idx="1">
                  <c:v>10 min - 15 min</c:v>
                </c:pt>
                <c:pt idx="2">
                  <c:v>20 min - 30 min</c:v>
                </c:pt>
                <c:pt idx="3">
                  <c:v>40 min a 1 hr </c:v>
                </c:pt>
              </c:strCache>
            </c:strRef>
          </c:cat>
          <c:val>
            <c:numRef>
              <c:f>'Belempampa-50'!$E$87:$E$90</c:f>
              <c:numCache>
                <c:formatCode>0%</c:formatCode>
                <c:ptCount val="4"/>
                <c:pt idx="0">
                  <c:v>0</c:v>
                </c:pt>
                <c:pt idx="1">
                  <c:v>0.6</c:v>
                </c:pt>
                <c:pt idx="2">
                  <c:v>0.4</c:v>
                </c:pt>
                <c:pt idx="3">
                  <c:v>0</c:v>
                </c:pt>
              </c:numCache>
            </c:numRef>
          </c:val>
          <c:extLst>
            <c:ext xmlns:c16="http://schemas.microsoft.com/office/drawing/2014/chart" uri="{C3380CC4-5D6E-409C-BE32-E72D297353CC}">
              <c16:uniqueId val="{00000000-5BFB-40A1-BB40-363CB34536D8}"/>
            </c:ext>
          </c:extLst>
        </c:ser>
        <c:dLbls>
          <c:dLblPos val="outEnd"/>
          <c:showLegendKey val="0"/>
          <c:showVal val="1"/>
          <c:showCatName val="0"/>
          <c:showSerName val="0"/>
          <c:showPercent val="0"/>
          <c:showBubbleSize val="0"/>
        </c:dLbls>
        <c:gapWidth val="50"/>
        <c:axId val="717189128"/>
        <c:axId val="717189456"/>
      </c:barChart>
      <c:catAx>
        <c:axId val="717189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9456"/>
        <c:crosses val="autoZero"/>
        <c:auto val="1"/>
        <c:lblAlgn val="ctr"/>
        <c:lblOffset val="100"/>
        <c:noMultiLvlLbl val="0"/>
      </c:catAx>
      <c:valAx>
        <c:axId val="717189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89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'Belempampa-50'!$S$99:$S$100</c:f>
              <c:strCache>
                <c:ptCount val="2"/>
                <c:pt idx="1">
                  <c:v>Amabilidad y respeto</c:v>
                </c:pt>
              </c:strCache>
            </c:strRef>
          </c:tx>
          <c:spPr>
            <a:solidFill>
              <a:schemeClr val="accent6"/>
            </a:solidFill>
            <a:ln>
              <a:noFill/>
            </a:ln>
            <a:effectLst/>
          </c:spPr>
          <c:invertIfNegative val="0"/>
          <c:cat>
            <c:strRef>
              <c:f>'Belempampa-50'!$R$101:$R$104</c:f>
              <c:strCache>
                <c:ptCount val="4"/>
                <c:pt idx="0">
                  <c:v>Muy bueno </c:v>
                </c:pt>
                <c:pt idx="1">
                  <c:v>Bueno</c:v>
                </c:pt>
                <c:pt idx="2">
                  <c:v>Regular</c:v>
                </c:pt>
                <c:pt idx="3">
                  <c:v>Malo</c:v>
                </c:pt>
              </c:strCache>
            </c:strRef>
          </c:cat>
          <c:val>
            <c:numRef>
              <c:f>'Belempampa-50'!$S$101:$S$104</c:f>
              <c:numCache>
                <c:formatCode>0%</c:formatCode>
                <c:ptCount val="4"/>
                <c:pt idx="0">
                  <c:v>0.4</c:v>
                </c:pt>
                <c:pt idx="1">
                  <c:v>0.4</c:v>
                </c:pt>
                <c:pt idx="2">
                  <c:v>0.2</c:v>
                </c:pt>
                <c:pt idx="3">
                  <c:v>0</c:v>
                </c:pt>
              </c:numCache>
            </c:numRef>
          </c:val>
          <c:extLst>
            <c:ext xmlns:c16="http://schemas.microsoft.com/office/drawing/2014/chart" uri="{C3380CC4-5D6E-409C-BE32-E72D297353CC}">
              <c16:uniqueId val="{00000000-67FC-4780-8C0E-9D4F3C6FB66D}"/>
            </c:ext>
          </c:extLst>
        </c:ser>
        <c:ser>
          <c:idx val="1"/>
          <c:order val="1"/>
          <c:tx>
            <c:strRef>
              <c:f>'Belempampa-50'!$T$99:$T$100</c:f>
              <c:strCache>
                <c:ptCount val="2"/>
                <c:pt idx="1">
                  <c:v>Confianza y seguridad</c:v>
                </c:pt>
              </c:strCache>
            </c:strRef>
          </c:tx>
          <c:spPr>
            <a:solidFill>
              <a:schemeClr val="accent5"/>
            </a:solidFill>
            <a:ln>
              <a:noFill/>
            </a:ln>
            <a:effectLst/>
          </c:spPr>
          <c:invertIfNegative val="0"/>
          <c:cat>
            <c:strRef>
              <c:f>'Belempampa-50'!$R$101:$R$104</c:f>
              <c:strCache>
                <c:ptCount val="4"/>
                <c:pt idx="0">
                  <c:v>Muy bueno </c:v>
                </c:pt>
                <c:pt idx="1">
                  <c:v>Bueno</c:v>
                </c:pt>
                <c:pt idx="2">
                  <c:v>Regular</c:v>
                </c:pt>
                <c:pt idx="3">
                  <c:v>Malo</c:v>
                </c:pt>
              </c:strCache>
            </c:strRef>
          </c:cat>
          <c:val>
            <c:numRef>
              <c:f>'Belempampa-50'!$T$101:$T$104</c:f>
              <c:numCache>
                <c:formatCode>0%</c:formatCode>
                <c:ptCount val="4"/>
                <c:pt idx="0">
                  <c:v>0.8</c:v>
                </c:pt>
                <c:pt idx="1">
                  <c:v>0.2</c:v>
                </c:pt>
                <c:pt idx="2">
                  <c:v>8.6999999999999994E-2</c:v>
                </c:pt>
                <c:pt idx="3">
                  <c:v>0</c:v>
                </c:pt>
              </c:numCache>
            </c:numRef>
          </c:val>
          <c:extLst>
            <c:ext xmlns:c16="http://schemas.microsoft.com/office/drawing/2014/chart" uri="{C3380CC4-5D6E-409C-BE32-E72D297353CC}">
              <c16:uniqueId val="{00000001-67FC-4780-8C0E-9D4F3C6FB66D}"/>
            </c:ext>
          </c:extLst>
        </c:ser>
        <c:ser>
          <c:idx val="2"/>
          <c:order val="2"/>
          <c:tx>
            <c:strRef>
              <c:f>'Belempampa-50'!$U$99:$U$100</c:f>
              <c:strCache>
                <c:ptCount val="2"/>
                <c:pt idx="1">
                  <c:v>Claridad de la información </c:v>
                </c:pt>
              </c:strCache>
            </c:strRef>
          </c:tx>
          <c:spPr>
            <a:solidFill>
              <a:schemeClr val="accent4"/>
            </a:solidFill>
            <a:ln>
              <a:noFill/>
            </a:ln>
            <a:effectLst/>
          </c:spPr>
          <c:invertIfNegative val="0"/>
          <c:cat>
            <c:strRef>
              <c:f>'Belempampa-50'!$R$101:$R$104</c:f>
              <c:strCache>
                <c:ptCount val="4"/>
                <c:pt idx="0">
                  <c:v>Muy bueno </c:v>
                </c:pt>
                <c:pt idx="1">
                  <c:v>Bueno</c:v>
                </c:pt>
                <c:pt idx="2">
                  <c:v>Regular</c:v>
                </c:pt>
                <c:pt idx="3">
                  <c:v>Malo</c:v>
                </c:pt>
              </c:strCache>
            </c:strRef>
          </c:cat>
          <c:val>
            <c:numRef>
              <c:f>'Belempampa-50'!$U$101:$U$104</c:f>
              <c:numCache>
                <c:formatCode>0%</c:formatCode>
                <c:ptCount val="4"/>
                <c:pt idx="0">
                  <c:v>1</c:v>
                </c:pt>
                <c:pt idx="1">
                  <c:v>0</c:v>
                </c:pt>
                <c:pt idx="2">
                  <c:v>0</c:v>
                </c:pt>
                <c:pt idx="3">
                  <c:v>0</c:v>
                </c:pt>
              </c:numCache>
            </c:numRef>
          </c:val>
          <c:extLst>
            <c:ext xmlns:c16="http://schemas.microsoft.com/office/drawing/2014/chart" uri="{C3380CC4-5D6E-409C-BE32-E72D297353CC}">
              <c16:uniqueId val="{00000002-67FC-4780-8C0E-9D4F3C6FB66D}"/>
            </c:ext>
          </c:extLst>
        </c:ser>
        <c:dLbls>
          <c:showLegendKey val="0"/>
          <c:showVal val="0"/>
          <c:showCatName val="0"/>
          <c:showSerName val="0"/>
          <c:showPercent val="0"/>
          <c:showBubbleSize val="0"/>
        </c:dLbls>
        <c:gapWidth val="150"/>
        <c:axId val="809828864"/>
        <c:axId val="809831488"/>
      </c:barChart>
      <c:catAx>
        <c:axId val="80982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1488"/>
        <c:crosses val="autoZero"/>
        <c:auto val="1"/>
        <c:lblAlgn val="ctr"/>
        <c:lblOffset val="100"/>
        <c:noMultiLvlLbl val="0"/>
      </c:catAx>
      <c:valAx>
        <c:axId val="8098314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88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5DA-4D8C-B100-11A0A115109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5DA-4D8C-B100-11A0A115109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5DA-4D8C-B100-11A0A115109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'Belempampa-50'!$C$111:$C$113</c:f>
              <c:strCache>
                <c:ptCount val="3"/>
                <c:pt idx="0">
                  <c:v>Permanente</c:v>
                </c:pt>
                <c:pt idx="1">
                  <c:v>Eventual</c:v>
                </c:pt>
                <c:pt idx="2">
                  <c:v>No se realiza</c:v>
                </c:pt>
              </c:strCache>
            </c:strRef>
          </c:cat>
          <c:val>
            <c:numRef>
              <c:f>'Belempampa-50'!$F$111:$F$113</c:f>
              <c:numCache>
                <c:formatCode>0%</c:formatCode>
                <c:ptCount val="3"/>
                <c:pt idx="0">
                  <c:v>0.6</c:v>
                </c:pt>
                <c:pt idx="1">
                  <c:v>0.2</c:v>
                </c:pt>
                <c:pt idx="2">
                  <c:v>0.2</c:v>
                </c:pt>
              </c:numCache>
            </c:numRef>
          </c:val>
          <c:extLst>
            <c:ext xmlns:c16="http://schemas.microsoft.com/office/drawing/2014/chart" uri="{C3380CC4-5D6E-409C-BE32-E72D297353CC}">
              <c16:uniqueId val="{00000000-95DA-4D8C-B100-11A0A115109E}"/>
            </c:ext>
          </c:extLst>
        </c:ser>
        <c:dLbls>
          <c:dLblPos val="outEnd"/>
          <c:showLegendKey val="0"/>
          <c:showVal val="1"/>
          <c:showCatName val="0"/>
          <c:showSerName val="0"/>
          <c:showPercent val="0"/>
          <c:showBubbleSize val="0"/>
        </c:dLbls>
        <c:gapWidth val="50"/>
        <c:axId val="704409968"/>
        <c:axId val="704400784"/>
      </c:barChart>
      <c:catAx>
        <c:axId val="7044099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400784"/>
        <c:crosses val="autoZero"/>
        <c:auto val="1"/>
        <c:lblAlgn val="ctr"/>
        <c:lblOffset val="100"/>
        <c:noMultiLvlLbl val="0"/>
      </c:catAx>
      <c:valAx>
        <c:axId val="7044007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4099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'Belempampa-50'!$S$122</c:f>
              <c:strCache>
                <c:ptCount val="1"/>
                <c:pt idx="0">
                  <c:v>Amabilidad y respeto</c:v>
                </c:pt>
              </c:strCache>
            </c:strRef>
          </c:tx>
          <c:spPr>
            <a:solidFill>
              <a:schemeClr val="accent6"/>
            </a:solidFill>
            <a:ln>
              <a:noFill/>
            </a:ln>
            <a:effectLst/>
          </c:spPr>
          <c:invertIfNegative val="0"/>
          <c:cat>
            <c:strRef>
              <c:f>'Belempampa-50'!$R$123:$R$126</c:f>
              <c:strCache>
                <c:ptCount val="4"/>
                <c:pt idx="0">
                  <c:v>Muy bueno </c:v>
                </c:pt>
                <c:pt idx="1">
                  <c:v>Bueno</c:v>
                </c:pt>
                <c:pt idx="2">
                  <c:v>Regular</c:v>
                </c:pt>
                <c:pt idx="3">
                  <c:v>Malo</c:v>
                </c:pt>
              </c:strCache>
            </c:strRef>
          </c:cat>
          <c:val>
            <c:numRef>
              <c:f>'Belempampa-50'!$S$123:$S$126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0-E1AA-4EFD-9938-E0AD9C1B6835}"/>
            </c:ext>
          </c:extLst>
        </c:ser>
        <c:ser>
          <c:idx val="1"/>
          <c:order val="1"/>
          <c:tx>
            <c:strRef>
              <c:f>'Belempampa-50'!$T$122</c:f>
              <c:strCache>
                <c:ptCount val="1"/>
                <c:pt idx="0">
                  <c:v>Confianza y seguridad</c:v>
                </c:pt>
              </c:strCache>
            </c:strRef>
          </c:tx>
          <c:spPr>
            <a:solidFill>
              <a:schemeClr val="accent5"/>
            </a:solidFill>
            <a:ln>
              <a:noFill/>
            </a:ln>
            <a:effectLst/>
          </c:spPr>
          <c:invertIfNegative val="0"/>
          <c:cat>
            <c:strRef>
              <c:f>'Belempampa-50'!$R$123:$R$126</c:f>
              <c:strCache>
                <c:ptCount val="4"/>
                <c:pt idx="0">
                  <c:v>Muy bueno </c:v>
                </c:pt>
                <c:pt idx="1">
                  <c:v>Bueno</c:v>
                </c:pt>
                <c:pt idx="2">
                  <c:v>Regular</c:v>
                </c:pt>
                <c:pt idx="3">
                  <c:v>Malo</c:v>
                </c:pt>
              </c:strCache>
            </c:strRef>
          </c:cat>
          <c:val>
            <c:numRef>
              <c:f>'Belempampa-50'!$T$123:$T$126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1-E1AA-4EFD-9938-E0AD9C1B6835}"/>
            </c:ext>
          </c:extLst>
        </c:ser>
        <c:ser>
          <c:idx val="2"/>
          <c:order val="2"/>
          <c:tx>
            <c:strRef>
              <c:f>'Belempampa-50'!$U$122</c:f>
              <c:strCache>
                <c:ptCount val="1"/>
                <c:pt idx="0">
                  <c:v>Claridad de la información </c:v>
                </c:pt>
              </c:strCache>
            </c:strRef>
          </c:tx>
          <c:spPr>
            <a:solidFill>
              <a:schemeClr val="accent4"/>
            </a:solidFill>
            <a:ln>
              <a:noFill/>
            </a:ln>
            <a:effectLst/>
          </c:spPr>
          <c:invertIfNegative val="0"/>
          <c:cat>
            <c:strRef>
              <c:f>'Belempampa-50'!$R$123:$R$126</c:f>
              <c:strCache>
                <c:ptCount val="4"/>
                <c:pt idx="0">
                  <c:v>Muy bueno </c:v>
                </c:pt>
                <c:pt idx="1">
                  <c:v>Bueno</c:v>
                </c:pt>
                <c:pt idx="2">
                  <c:v>Regular</c:v>
                </c:pt>
                <c:pt idx="3">
                  <c:v>Malo</c:v>
                </c:pt>
              </c:strCache>
            </c:strRef>
          </c:cat>
          <c:val>
            <c:numRef>
              <c:f>'Belempampa-50'!$U$123:$U$126</c:f>
              <c:numCache>
                <c:formatCode>0%</c:formatCode>
                <c:ptCount val="4"/>
                <c:pt idx="0">
                  <c:v>1</c:v>
                </c:pt>
                <c:pt idx="1">
                  <c:v>0</c:v>
                </c:pt>
                <c:pt idx="2">
                  <c:v>0</c:v>
                </c:pt>
                <c:pt idx="3">
                  <c:v>0</c:v>
                </c:pt>
              </c:numCache>
            </c:numRef>
          </c:val>
          <c:extLst>
            <c:ext xmlns:c16="http://schemas.microsoft.com/office/drawing/2014/chart" uri="{C3380CC4-5D6E-409C-BE32-E72D297353CC}">
              <c16:uniqueId val="{00000002-E1AA-4EFD-9938-E0AD9C1B6835}"/>
            </c:ext>
          </c:extLst>
        </c:ser>
        <c:dLbls>
          <c:showLegendKey val="0"/>
          <c:showVal val="0"/>
          <c:showCatName val="0"/>
          <c:showSerName val="0"/>
          <c:showPercent val="0"/>
          <c:showBubbleSize val="0"/>
        </c:dLbls>
        <c:gapWidth val="150"/>
        <c:axId val="809838704"/>
        <c:axId val="809839032"/>
      </c:barChart>
      <c:catAx>
        <c:axId val="80983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9032"/>
        <c:crosses val="autoZero"/>
        <c:auto val="1"/>
        <c:lblAlgn val="ctr"/>
        <c:lblOffset val="100"/>
        <c:noMultiLvlLbl val="0"/>
      </c:catAx>
      <c:valAx>
        <c:axId val="8098390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8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7C8-4561-8772-05DBDEAEEF96}"/>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7C8-4561-8772-05DBDEAEEF96}"/>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'Belempampa-50'!$C$199:$C$200</c:f>
              <c:strCache>
                <c:ptCount val="2"/>
                <c:pt idx="0">
                  <c:v>Adecuado</c:v>
                </c:pt>
                <c:pt idx="1">
                  <c:v>Regular</c:v>
                </c:pt>
              </c:strCache>
            </c:strRef>
          </c:cat>
          <c:val>
            <c:numRef>
              <c:f>'Belempampa-50'!$F$199:$F$200</c:f>
              <c:numCache>
                <c:formatCode>0%</c:formatCode>
                <c:ptCount val="2"/>
                <c:pt idx="0">
                  <c:v>0.875</c:v>
                </c:pt>
                <c:pt idx="1">
                  <c:v>0.125</c:v>
                </c:pt>
              </c:numCache>
            </c:numRef>
          </c:val>
          <c:extLst>
            <c:ext xmlns:c16="http://schemas.microsoft.com/office/drawing/2014/chart" uri="{C3380CC4-5D6E-409C-BE32-E72D297353CC}">
              <c16:uniqueId val="{00000000-E7C8-4561-8772-05DBDEAEEF96}"/>
            </c:ext>
          </c:extLst>
        </c:ser>
        <c:dLbls>
          <c:dLblPos val="outEnd"/>
          <c:showLegendKey val="0"/>
          <c:showVal val="1"/>
          <c:showCatName val="0"/>
          <c:showSerName val="0"/>
          <c:showPercent val="0"/>
          <c:showBubbleSize val="0"/>
        </c:dLbls>
        <c:gapWidth val="50"/>
        <c:axId val="667851616"/>
        <c:axId val="667846696"/>
      </c:barChart>
      <c:catAx>
        <c:axId val="6678516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67846696"/>
        <c:crosses val="autoZero"/>
        <c:auto val="1"/>
        <c:lblAlgn val="ctr"/>
        <c:lblOffset val="100"/>
        <c:noMultiLvlLbl val="0"/>
      </c:catAx>
      <c:valAx>
        <c:axId val="66784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8516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803-4C73-B6AD-28510A5172A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803-4C73-B6AD-28510A5172AE}"/>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'Belempampa-50'!$B$215:$B$216</c:f>
              <c:strCache>
                <c:ptCount val="2"/>
                <c:pt idx="0">
                  <c:v>10 min  - 15 min</c:v>
                </c:pt>
                <c:pt idx="1">
                  <c:v>20 min - 30 min</c:v>
                </c:pt>
              </c:strCache>
            </c:strRef>
          </c:cat>
          <c:val>
            <c:numRef>
              <c:f>'Belempampa-50'!$E$215:$E$216</c:f>
              <c:numCache>
                <c:formatCode>0%</c:formatCode>
                <c:ptCount val="2"/>
                <c:pt idx="0">
                  <c:v>0.375</c:v>
                </c:pt>
                <c:pt idx="1">
                  <c:v>0.625</c:v>
                </c:pt>
              </c:numCache>
            </c:numRef>
          </c:val>
          <c:extLst>
            <c:ext xmlns:c16="http://schemas.microsoft.com/office/drawing/2014/chart" uri="{C3380CC4-5D6E-409C-BE32-E72D297353CC}">
              <c16:uniqueId val="{00000000-F803-4C73-B6AD-28510A5172AE}"/>
            </c:ext>
          </c:extLst>
        </c:ser>
        <c:dLbls>
          <c:dLblPos val="outEnd"/>
          <c:showLegendKey val="0"/>
          <c:showVal val="1"/>
          <c:showCatName val="0"/>
          <c:showSerName val="0"/>
          <c:showPercent val="0"/>
          <c:showBubbleSize val="0"/>
        </c:dLbls>
        <c:gapWidth val="50"/>
        <c:axId val="645236912"/>
        <c:axId val="645238224"/>
      </c:barChart>
      <c:catAx>
        <c:axId val="6452369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45238224"/>
        <c:crosses val="autoZero"/>
        <c:auto val="1"/>
        <c:lblAlgn val="ctr"/>
        <c:lblOffset val="100"/>
        <c:noMultiLvlLbl val="0"/>
      </c:catAx>
      <c:valAx>
        <c:axId val="6452382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5236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'Belempampa-50'!$K$228</c:f>
              <c:strCache>
                <c:ptCount val="1"/>
                <c:pt idx="0">
                  <c:v>Amabilidad y respeto</c:v>
                </c:pt>
              </c:strCache>
            </c:strRef>
          </c:tx>
          <c:spPr>
            <a:solidFill>
              <a:schemeClr val="accent6"/>
            </a:solidFill>
            <a:ln>
              <a:noFill/>
            </a:ln>
            <a:effectLst/>
          </c:spPr>
          <c:invertIfNegative val="0"/>
          <c:cat>
            <c:strRef>
              <c:f>'Belempampa-50'!$J$229:$J$232</c:f>
              <c:strCache>
                <c:ptCount val="4"/>
                <c:pt idx="0">
                  <c:v>Muy bueno </c:v>
                </c:pt>
                <c:pt idx="1">
                  <c:v>Bueno</c:v>
                </c:pt>
                <c:pt idx="2">
                  <c:v>Regular</c:v>
                </c:pt>
                <c:pt idx="3">
                  <c:v>Malo</c:v>
                </c:pt>
              </c:strCache>
            </c:strRef>
          </c:cat>
          <c:val>
            <c:numRef>
              <c:f>'Belempampa-50'!$K$229:$K$232</c:f>
              <c:numCache>
                <c:formatCode>0%</c:formatCode>
                <c:ptCount val="4"/>
                <c:pt idx="0">
                  <c:v>0.33329999999999999</c:v>
                </c:pt>
                <c:pt idx="1">
                  <c:v>0.58330000000000004</c:v>
                </c:pt>
                <c:pt idx="2">
                  <c:v>8.3299999999999999E-2</c:v>
                </c:pt>
                <c:pt idx="3">
                  <c:v>0</c:v>
                </c:pt>
              </c:numCache>
            </c:numRef>
          </c:val>
          <c:extLst>
            <c:ext xmlns:c16="http://schemas.microsoft.com/office/drawing/2014/chart" uri="{C3380CC4-5D6E-409C-BE32-E72D297353CC}">
              <c16:uniqueId val="{00000000-6E46-44D3-8B06-FAE3051B4B7C}"/>
            </c:ext>
          </c:extLst>
        </c:ser>
        <c:ser>
          <c:idx val="1"/>
          <c:order val="1"/>
          <c:tx>
            <c:strRef>
              <c:f>'Belempampa-50'!$L$228</c:f>
              <c:strCache>
                <c:ptCount val="1"/>
                <c:pt idx="0">
                  <c:v>Confianza y seguridad</c:v>
                </c:pt>
              </c:strCache>
            </c:strRef>
          </c:tx>
          <c:spPr>
            <a:solidFill>
              <a:schemeClr val="accent5"/>
            </a:solidFill>
            <a:ln>
              <a:noFill/>
            </a:ln>
            <a:effectLst/>
          </c:spPr>
          <c:invertIfNegative val="0"/>
          <c:cat>
            <c:strRef>
              <c:f>'Belempampa-50'!$J$229:$J$232</c:f>
              <c:strCache>
                <c:ptCount val="4"/>
                <c:pt idx="0">
                  <c:v>Muy bueno </c:v>
                </c:pt>
                <c:pt idx="1">
                  <c:v>Bueno</c:v>
                </c:pt>
                <c:pt idx="2">
                  <c:v>Regular</c:v>
                </c:pt>
                <c:pt idx="3">
                  <c:v>Malo</c:v>
                </c:pt>
              </c:strCache>
            </c:strRef>
          </c:cat>
          <c:val>
            <c:numRef>
              <c:f>'Belempampa-50'!$L$229:$L$232</c:f>
              <c:numCache>
                <c:formatCode>0%</c:formatCode>
                <c:ptCount val="4"/>
                <c:pt idx="0">
                  <c:v>0.20830000000000001</c:v>
                </c:pt>
                <c:pt idx="1">
                  <c:v>0.79169999999999996</c:v>
                </c:pt>
                <c:pt idx="2">
                  <c:v>0</c:v>
                </c:pt>
                <c:pt idx="3">
                  <c:v>0</c:v>
                </c:pt>
              </c:numCache>
            </c:numRef>
          </c:val>
          <c:extLst>
            <c:ext xmlns:c16="http://schemas.microsoft.com/office/drawing/2014/chart" uri="{C3380CC4-5D6E-409C-BE32-E72D297353CC}">
              <c16:uniqueId val="{00000001-6E46-44D3-8B06-FAE3051B4B7C}"/>
            </c:ext>
          </c:extLst>
        </c:ser>
        <c:ser>
          <c:idx val="2"/>
          <c:order val="2"/>
          <c:tx>
            <c:strRef>
              <c:f>'Belempampa-50'!$M$228</c:f>
              <c:strCache>
                <c:ptCount val="1"/>
                <c:pt idx="0">
                  <c:v>Claridad de la información </c:v>
                </c:pt>
              </c:strCache>
            </c:strRef>
          </c:tx>
          <c:spPr>
            <a:solidFill>
              <a:schemeClr val="accent4"/>
            </a:solidFill>
            <a:ln>
              <a:noFill/>
            </a:ln>
            <a:effectLst/>
          </c:spPr>
          <c:invertIfNegative val="0"/>
          <c:cat>
            <c:strRef>
              <c:f>'Belempampa-50'!$J$229:$J$232</c:f>
              <c:strCache>
                <c:ptCount val="4"/>
                <c:pt idx="0">
                  <c:v>Muy bueno </c:v>
                </c:pt>
                <c:pt idx="1">
                  <c:v>Bueno</c:v>
                </c:pt>
                <c:pt idx="2">
                  <c:v>Regular</c:v>
                </c:pt>
                <c:pt idx="3">
                  <c:v>Malo</c:v>
                </c:pt>
              </c:strCache>
            </c:strRef>
          </c:cat>
          <c:val>
            <c:numRef>
              <c:f>'Belempampa-50'!$M$229:$M$232</c:f>
              <c:numCache>
                <c:formatCode>0%</c:formatCode>
                <c:ptCount val="4"/>
                <c:pt idx="0">
                  <c:v>0.16669999999999999</c:v>
                </c:pt>
                <c:pt idx="1">
                  <c:v>0.79169999999999996</c:v>
                </c:pt>
                <c:pt idx="2">
                  <c:v>4.1700000000000001E-2</c:v>
                </c:pt>
                <c:pt idx="3">
                  <c:v>0</c:v>
                </c:pt>
              </c:numCache>
            </c:numRef>
          </c:val>
          <c:extLst>
            <c:ext xmlns:c16="http://schemas.microsoft.com/office/drawing/2014/chart" uri="{C3380CC4-5D6E-409C-BE32-E72D297353CC}">
              <c16:uniqueId val="{00000002-6E46-44D3-8B06-FAE3051B4B7C}"/>
            </c:ext>
          </c:extLst>
        </c:ser>
        <c:dLbls>
          <c:showLegendKey val="0"/>
          <c:showVal val="0"/>
          <c:showCatName val="0"/>
          <c:showSerName val="0"/>
          <c:showPercent val="0"/>
          <c:showBubbleSize val="0"/>
        </c:dLbls>
        <c:gapWidth val="150"/>
        <c:axId val="785858448"/>
        <c:axId val="785858776"/>
      </c:barChart>
      <c:catAx>
        <c:axId val="78585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776"/>
        <c:crosses val="autoZero"/>
        <c:auto val="1"/>
        <c:lblAlgn val="ctr"/>
        <c:lblOffset val="100"/>
        <c:noMultiLvlLbl val="0"/>
      </c:catAx>
      <c:valAx>
        <c:axId val="7858587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4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5A65-4D95-9248-F48953CE35B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5A65-4D95-9248-F48953CE35B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5A65-4D95-9248-F48953CE35B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'Belempampa-50'!$C$244:$C$246</c:f>
              <c:strCache>
                <c:ptCount val="3"/>
                <c:pt idx="0">
                  <c:v>Permanente</c:v>
                </c:pt>
                <c:pt idx="1">
                  <c:v>Eventual</c:v>
                </c:pt>
                <c:pt idx="2">
                  <c:v>No se realiza</c:v>
                </c:pt>
              </c:strCache>
            </c:strRef>
          </c:cat>
          <c:val>
            <c:numRef>
              <c:f>'Belempampa-50'!$F$244:$F$246</c:f>
              <c:numCache>
                <c:formatCode>0%</c:formatCode>
                <c:ptCount val="3"/>
                <c:pt idx="0">
                  <c:v>0.25</c:v>
                </c:pt>
                <c:pt idx="1">
                  <c:v>0.54200000000000004</c:v>
                </c:pt>
                <c:pt idx="2">
                  <c:v>0.20799999999999999</c:v>
                </c:pt>
              </c:numCache>
            </c:numRef>
          </c:val>
          <c:extLst>
            <c:ext xmlns:c16="http://schemas.microsoft.com/office/drawing/2014/chart" uri="{C3380CC4-5D6E-409C-BE32-E72D297353CC}">
              <c16:uniqueId val="{00000000-5A65-4D95-9248-F48953CE35B3}"/>
            </c:ext>
          </c:extLst>
        </c:ser>
        <c:dLbls>
          <c:dLblPos val="outEnd"/>
          <c:showLegendKey val="0"/>
          <c:showVal val="1"/>
          <c:showCatName val="0"/>
          <c:showSerName val="0"/>
          <c:showPercent val="0"/>
          <c:showBubbleSize val="0"/>
        </c:dLbls>
        <c:gapWidth val="50"/>
        <c:axId val="676045312"/>
        <c:axId val="676051544"/>
      </c:barChart>
      <c:catAx>
        <c:axId val="6760453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51544"/>
        <c:crosses val="autoZero"/>
        <c:auto val="1"/>
        <c:lblAlgn val="ctr"/>
        <c:lblOffset val="100"/>
        <c:noMultiLvlLbl val="0"/>
      </c:catAx>
      <c:valAx>
        <c:axId val="6760515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453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'Belempampa-50'!$K$260</c:f>
              <c:strCache>
                <c:ptCount val="1"/>
                <c:pt idx="0">
                  <c:v>Amabilidad y respeto</c:v>
                </c:pt>
              </c:strCache>
            </c:strRef>
          </c:tx>
          <c:spPr>
            <a:solidFill>
              <a:schemeClr val="accent6"/>
            </a:solidFill>
            <a:ln>
              <a:noFill/>
            </a:ln>
            <a:effectLst/>
          </c:spPr>
          <c:invertIfNegative val="0"/>
          <c:cat>
            <c:strRef>
              <c:f>'Belempampa-50'!$J$261:$J$264</c:f>
              <c:strCache>
                <c:ptCount val="4"/>
                <c:pt idx="0">
                  <c:v>Muy bueno </c:v>
                </c:pt>
                <c:pt idx="1">
                  <c:v>Bueno</c:v>
                </c:pt>
                <c:pt idx="2">
                  <c:v>Regular</c:v>
                </c:pt>
                <c:pt idx="3">
                  <c:v>Malo</c:v>
                </c:pt>
              </c:strCache>
            </c:strRef>
          </c:cat>
          <c:val>
            <c:numRef>
              <c:f>'Belempampa-50'!$K$261:$K$264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0-41C0-46FE-B31C-97ED1C9A1554}"/>
            </c:ext>
          </c:extLst>
        </c:ser>
        <c:ser>
          <c:idx val="1"/>
          <c:order val="1"/>
          <c:tx>
            <c:strRef>
              <c:f>'Belempampa-50'!$L$260</c:f>
              <c:strCache>
                <c:ptCount val="1"/>
                <c:pt idx="0">
                  <c:v>Confianza y seguridad</c:v>
                </c:pt>
              </c:strCache>
            </c:strRef>
          </c:tx>
          <c:spPr>
            <a:solidFill>
              <a:schemeClr val="accent5"/>
            </a:solidFill>
            <a:ln>
              <a:noFill/>
            </a:ln>
            <a:effectLst/>
          </c:spPr>
          <c:invertIfNegative val="0"/>
          <c:cat>
            <c:strRef>
              <c:f>'Belempampa-50'!$J$261:$J$264</c:f>
              <c:strCache>
                <c:ptCount val="4"/>
                <c:pt idx="0">
                  <c:v>Muy bueno </c:v>
                </c:pt>
                <c:pt idx="1">
                  <c:v>Bueno</c:v>
                </c:pt>
                <c:pt idx="2">
                  <c:v>Regular</c:v>
                </c:pt>
                <c:pt idx="3">
                  <c:v>Malo</c:v>
                </c:pt>
              </c:strCache>
            </c:strRef>
          </c:cat>
          <c:val>
            <c:numRef>
              <c:f>'Belempampa-50'!$L$261:$L$264</c:f>
              <c:numCache>
                <c:formatCode>0%</c:formatCode>
                <c:ptCount val="4"/>
                <c:pt idx="0">
                  <c:v>0.125</c:v>
                </c:pt>
                <c:pt idx="1">
                  <c:v>0.875</c:v>
                </c:pt>
                <c:pt idx="2">
                  <c:v>0</c:v>
                </c:pt>
                <c:pt idx="3">
                  <c:v>0</c:v>
                </c:pt>
              </c:numCache>
            </c:numRef>
          </c:val>
          <c:extLst>
            <c:ext xmlns:c16="http://schemas.microsoft.com/office/drawing/2014/chart" uri="{C3380CC4-5D6E-409C-BE32-E72D297353CC}">
              <c16:uniqueId val="{00000001-41C0-46FE-B31C-97ED1C9A1554}"/>
            </c:ext>
          </c:extLst>
        </c:ser>
        <c:ser>
          <c:idx val="2"/>
          <c:order val="2"/>
          <c:tx>
            <c:strRef>
              <c:f>'Belempampa-50'!$M$260</c:f>
              <c:strCache>
                <c:ptCount val="1"/>
                <c:pt idx="0">
                  <c:v>Claridad de la información </c:v>
                </c:pt>
              </c:strCache>
            </c:strRef>
          </c:tx>
          <c:spPr>
            <a:solidFill>
              <a:schemeClr val="accent4"/>
            </a:solidFill>
            <a:ln>
              <a:noFill/>
            </a:ln>
            <a:effectLst/>
          </c:spPr>
          <c:invertIfNegative val="0"/>
          <c:cat>
            <c:strRef>
              <c:f>'Belempampa-50'!$J$261:$J$264</c:f>
              <c:strCache>
                <c:ptCount val="4"/>
                <c:pt idx="0">
                  <c:v>Muy bueno </c:v>
                </c:pt>
                <c:pt idx="1">
                  <c:v>Bueno</c:v>
                </c:pt>
                <c:pt idx="2">
                  <c:v>Regular</c:v>
                </c:pt>
                <c:pt idx="3">
                  <c:v>Malo</c:v>
                </c:pt>
              </c:strCache>
            </c:strRef>
          </c:cat>
          <c:val>
            <c:numRef>
              <c:f>'Belempampa-50'!$M$261:$M$264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2-41C0-46FE-B31C-97ED1C9A1554}"/>
            </c:ext>
          </c:extLst>
        </c:ser>
        <c:dLbls>
          <c:showLegendKey val="0"/>
          <c:showVal val="0"/>
          <c:showCatName val="0"/>
          <c:showSerName val="0"/>
          <c:showPercent val="0"/>
          <c:showBubbleSize val="0"/>
        </c:dLbls>
        <c:gapWidth val="150"/>
        <c:axId val="786901304"/>
        <c:axId val="786902288"/>
      </c:barChart>
      <c:catAx>
        <c:axId val="786901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2288"/>
        <c:crosses val="autoZero"/>
        <c:auto val="1"/>
        <c:lblAlgn val="ctr"/>
        <c:lblOffset val="100"/>
        <c:noMultiLvlLbl val="0"/>
      </c:catAx>
      <c:valAx>
        <c:axId val="7869022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13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C59-47E0-9D55-707B4DC21A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C59-47E0-9D55-707B4DC21AF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'Belempampa-50'!$C$282:$C$283</c:f>
              <c:strCache>
                <c:ptCount val="2"/>
                <c:pt idx="0">
                  <c:v>Adecuado</c:v>
                </c:pt>
                <c:pt idx="1">
                  <c:v>Regular</c:v>
                </c:pt>
              </c:strCache>
            </c:strRef>
          </c:cat>
          <c:val>
            <c:numRef>
              <c:f>'Belempampa-50'!$F$282:$F$283</c:f>
              <c:numCache>
                <c:formatCode>0%</c:formatCode>
                <c:ptCount val="2"/>
                <c:pt idx="0">
                  <c:v>0.82350000000000001</c:v>
                </c:pt>
                <c:pt idx="1">
                  <c:v>0.17649999999999999</c:v>
                </c:pt>
              </c:numCache>
            </c:numRef>
          </c:val>
          <c:extLst>
            <c:ext xmlns:c16="http://schemas.microsoft.com/office/drawing/2014/chart" uri="{C3380CC4-5D6E-409C-BE32-E72D297353CC}">
              <c16:uniqueId val="{00000000-EC59-47E0-9D55-707B4DC21AF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F7F6-47DC-9CBB-C88513EE1992}"/>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F7F6-47DC-9CBB-C88513EE1992}"/>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3-F7F6-47DC-9CBB-C88513EE1992}"/>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2-F7F6-47DC-9CBB-C88513EE199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cuartones-50'!$L$142:$L$145</c:f>
              <c:strCache>
                <c:ptCount val="4"/>
                <c:pt idx="0">
                  <c:v>15 a 30 </c:v>
                </c:pt>
                <c:pt idx="1">
                  <c:v>31 a 40</c:v>
                </c:pt>
                <c:pt idx="2">
                  <c:v>41 a 50 </c:v>
                </c:pt>
                <c:pt idx="3">
                  <c:v>51 a más </c:v>
                </c:pt>
              </c:strCache>
            </c:strRef>
          </c:cat>
          <c:val>
            <c:numRef>
              <c:f>'7 cuartones-50'!$O$142:$O$145</c:f>
              <c:numCache>
                <c:formatCode>0%</c:formatCode>
                <c:ptCount val="4"/>
                <c:pt idx="0">
                  <c:v>0.36359999999999998</c:v>
                </c:pt>
                <c:pt idx="1">
                  <c:v>0.2727</c:v>
                </c:pt>
                <c:pt idx="2">
                  <c:v>9.0899999999999995E-2</c:v>
                </c:pt>
                <c:pt idx="3">
                  <c:v>0.2727</c:v>
                </c:pt>
              </c:numCache>
            </c:numRef>
          </c:val>
          <c:extLst>
            <c:ext xmlns:c16="http://schemas.microsoft.com/office/drawing/2014/chart" uri="{C3380CC4-5D6E-409C-BE32-E72D297353CC}">
              <c16:uniqueId val="{00000000-F7F6-47DC-9CBB-C88513EE1992}"/>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D941-4E7A-A622-3824C3F5EEE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941-4E7A-A622-3824C3F5EEE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D941-4E7A-A622-3824C3F5EEE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D941-4E7A-A622-3824C3F5EEE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'Belempampa-50'!$B$288:$B$291</c:f>
              <c:strCache>
                <c:ptCount val="4"/>
                <c:pt idx="0">
                  <c:v>3 min - 7 min </c:v>
                </c:pt>
                <c:pt idx="1">
                  <c:v>10 min  - 15 min</c:v>
                </c:pt>
                <c:pt idx="2">
                  <c:v>20 min - 30 min</c:v>
                </c:pt>
                <c:pt idx="3">
                  <c:v>40 min a 1 hr </c:v>
                </c:pt>
              </c:strCache>
            </c:strRef>
          </c:cat>
          <c:val>
            <c:numRef>
              <c:f>'Belempampa-50'!$E$288:$E$291</c:f>
              <c:numCache>
                <c:formatCode>0%</c:formatCode>
                <c:ptCount val="4"/>
                <c:pt idx="0">
                  <c:v>5.8799999999999998E-2</c:v>
                </c:pt>
                <c:pt idx="1">
                  <c:v>0.52939999999999998</c:v>
                </c:pt>
                <c:pt idx="2">
                  <c:v>0.35289999999999999</c:v>
                </c:pt>
                <c:pt idx="3">
                  <c:v>5.8799999999999998E-2</c:v>
                </c:pt>
              </c:numCache>
            </c:numRef>
          </c:val>
          <c:extLst>
            <c:ext xmlns:c16="http://schemas.microsoft.com/office/drawing/2014/chart" uri="{C3380CC4-5D6E-409C-BE32-E72D297353CC}">
              <c16:uniqueId val="{00000000-D941-4E7A-A622-3824C3F5EEE6}"/>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'Belempampa-50'!$C$303</c:f>
              <c:strCache>
                <c:ptCount val="1"/>
                <c:pt idx="0">
                  <c:v>Amabilidad y respeto</c:v>
                </c:pt>
              </c:strCache>
            </c:strRef>
          </c:tx>
          <c:spPr>
            <a:solidFill>
              <a:schemeClr val="accent6"/>
            </a:solidFill>
            <a:ln>
              <a:noFill/>
            </a:ln>
            <a:effectLst/>
          </c:spPr>
          <c:invertIfNegative val="0"/>
          <c:cat>
            <c:strRef>
              <c:f>'Belempampa-50'!$B$304:$B$307</c:f>
              <c:strCache>
                <c:ptCount val="4"/>
                <c:pt idx="0">
                  <c:v>Muy bueno </c:v>
                </c:pt>
                <c:pt idx="1">
                  <c:v>Bueno</c:v>
                </c:pt>
                <c:pt idx="2">
                  <c:v>Regular</c:v>
                </c:pt>
                <c:pt idx="3">
                  <c:v>Malo</c:v>
                </c:pt>
              </c:strCache>
            </c:strRef>
          </c:cat>
          <c:val>
            <c:numRef>
              <c:f>'Belempampa-50'!$C$304:$C$307</c:f>
              <c:numCache>
                <c:formatCode>0%</c:formatCode>
                <c:ptCount val="4"/>
                <c:pt idx="0">
                  <c:v>0.17649999999999999</c:v>
                </c:pt>
                <c:pt idx="1">
                  <c:v>0.76470000000000005</c:v>
                </c:pt>
                <c:pt idx="2">
                  <c:v>5.8799999999999998E-2</c:v>
                </c:pt>
                <c:pt idx="3">
                  <c:v>0</c:v>
                </c:pt>
              </c:numCache>
            </c:numRef>
          </c:val>
          <c:extLst>
            <c:ext xmlns:c16="http://schemas.microsoft.com/office/drawing/2014/chart" uri="{C3380CC4-5D6E-409C-BE32-E72D297353CC}">
              <c16:uniqueId val="{00000000-CD9F-43F4-8C16-E15D63500445}"/>
            </c:ext>
          </c:extLst>
        </c:ser>
        <c:ser>
          <c:idx val="1"/>
          <c:order val="1"/>
          <c:tx>
            <c:strRef>
              <c:f>'Belempampa-50'!$D$303</c:f>
              <c:strCache>
                <c:ptCount val="1"/>
                <c:pt idx="0">
                  <c:v>Confianza y seguridad</c:v>
                </c:pt>
              </c:strCache>
            </c:strRef>
          </c:tx>
          <c:spPr>
            <a:solidFill>
              <a:schemeClr val="accent5"/>
            </a:solidFill>
            <a:ln>
              <a:noFill/>
            </a:ln>
            <a:effectLst/>
          </c:spPr>
          <c:invertIfNegative val="0"/>
          <c:cat>
            <c:strRef>
              <c:f>'Belempampa-50'!$B$304:$B$307</c:f>
              <c:strCache>
                <c:ptCount val="4"/>
                <c:pt idx="0">
                  <c:v>Muy bueno </c:v>
                </c:pt>
                <c:pt idx="1">
                  <c:v>Bueno</c:v>
                </c:pt>
                <c:pt idx="2">
                  <c:v>Regular</c:v>
                </c:pt>
                <c:pt idx="3">
                  <c:v>Malo</c:v>
                </c:pt>
              </c:strCache>
            </c:strRef>
          </c:cat>
          <c:val>
            <c:numRef>
              <c:f>'Belempampa-50'!$D$304:$D$307</c:f>
              <c:numCache>
                <c:formatCode>0%</c:formatCode>
                <c:ptCount val="4"/>
                <c:pt idx="0">
                  <c:v>0.1176</c:v>
                </c:pt>
                <c:pt idx="1">
                  <c:v>0.70589999999999997</c:v>
                </c:pt>
                <c:pt idx="2">
                  <c:v>0.17649999999999999</c:v>
                </c:pt>
                <c:pt idx="3">
                  <c:v>0</c:v>
                </c:pt>
              </c:numCache>
            </c:numRef>
          </c:val>
          <c:extLst>
            <c:ext xmlns:c16="http://schemas.microsoft.com/office/drawing/2014/chart" uri="{C3380CC4-5D6E-409C-BE32-E72D297353CC}">
              <c16:uniqueId val="{00000001-CD9F-43F4-8C16-E15D63500445}"/>
            </c:ext>
          </c:extLst>
        </c:ser>
        <c:ser>
          <c:idx val="2"/>
          <c:order val="2"/>
          <c:tx>
            <c:strRef>
              <c:f>'Belempampa-50'!$E$303</c:f>
              <c:strCache>
                <c:ptCount val="1"/>
                <c:pt idx="0">
                  <c:v>Claridad de la información </c:v>
                </c:pt>
              </c:strCache>
            </c:strRef>
          </c:tx>
          <c:spPr>
            <a:solidFill>
              <a:schemeClr val="accent4"/>
            </a:solidFill>
            <a:ln>
              <a:noFill/>
            </a:ln>
            <a:effectLst/>
          </c:spPr>
          <c:invertIfNegative val="0"/>
          <c:cat>
            <c:strRef>
              <c:f>'Belempampa-50'!$B$304:$B$307</c:f>
              <c:strCache>
                <c:ptCount val="4"/>
                <c:pt idx="0">
                  <c:v>Muy bueno </c:v>
                </c:pt>
                <c:pt idx="1">
                  <c:v>Bueno</c:v>
                </c:pt>
                <c:pt idx="2">
                  <c:v>Regular</c:v>
                </c:pt>
                <c:pt idx="3">
                  <c:v>Malo</c:v>
                </c:pt>
              </c:strCache>
            </c:strRef>
          </c:cat>
          <c:val>
            <c:numRef>
              <c:f>'Belempampa-50'!$E$304:$E$307</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2-CD9F-43F4-8C16-E15D63500445}"/>
            </c:ext>
          </c:extLst>
        </c:ser>
        <c:dLbls>
          <c:showLegendKey val="0"/>
          <c:showVal val="0"/>
          <c:showCatName val="0"/>
          <c:showSerName val="0"/>
          <c:showPercent val="0"/>
          <c:showBubbleSize val="0"/>
        </c:dLbls>
        <c:gapWidth val="150"/>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CBE-4E7F-8F78-5E5BC5EDC11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CBE-4E7F-8F78-5E5BC5EDC11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CBE-4E7F-8F78-5E5BC5EDC11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'Belempampa-50'!$C$311:$C$313</c:f>
              <c:strCache>
                <c:ptCount val="3"/>
                <c:pt idx="0">
                  <c:v>Permanente</c:v>
                </c:pt>
                <c:pt idx="1">
                  <c:v>Eventual</c:v>
                </c:pt>
                <c:pt idx="2">
                  <c:v>No se realiza</c:v>
                </c:pt>
              </c:strCache>
            </c:strRef>
          </c:cat>
          <c:val>
            <c:numRef>
              <c:f>'Belempampa-50'!$F$311:$F$313</c:f>
              <c:numCache>
                <c:formatCode>0%</c:formatCode>
                <c:ptCount val="3"/>
                <c:pt idx="0">
                  <c:v>0.29409999999999997</c:v>
                </c:pt>
                <c:pt idx="1">
                  <c:v>0.47060000000000002</c:v>
                </c:pt>
                <c:pt idx="2">
                  <c:v>0.23530000000000001</c:v>
                </c:pt>
              </c:numCache>
            </c:numRef>
          </c:val>
          <c:extLst>
            <c:ext xmlns:c16="http://schemas.microsoft.com/office/drawing/2014/chart" uri="{C3380CC4-5D6E-409C-BE32-E72D297353CC}">
              <c16:uniqueId val="{00000000-9CBE-4E7F-8F78-5E5BC5EDC11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'Belempampa-50'!$C$324</c:f>
              <c:strCache>
                <c:ptCount val="1"/>
                <c:pt idx="0">
                  <c:v>Amabilidad y respeto</c:v>
                </c:pt>
              </c:strCache>
            </c:strRef>
          </c:tx>
          <c:spPr>
            <a:solidFill>
              <a:schemeClr val="accent6"/>
            </a:solidFill>
            <a:ln>
              <a:noFill/>
            </a:ln>
            <a:effectLst/>
          </c:spPr>
          <c:invertIfNegative val="0"/>
          <c:cat>
            <c:strRef>
              <c:f>'Belempampa-50'!$B$325:$B$328</c:f>
              <c:strCache>
                <c:ptCount val="4"/>
                <c:pt idx="0">
                  <c:v>Muy bueno </c:v>
                </c:pt>
                <c:pt idx="1">
                  <c:v>Bueno</c:v>
                </c:pt>
                <c:pt idx="2">
                  <c:v>Regular</c:v>
                </c:pt>
                <c:pt idx="3">
                  <c:v>Malo</c:v>
                </c:pt>
              </c:strCache>
            </c:strRef>
          </c:cat>
          <c:val>
            <c:numRef>
              <c:f>'Belempampa-50'!$C$325:$C$328</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0-4DBC-4EE2-AD93-B52E21002202}"/>
            </c:ext>
          </c:extLst>
        </c:ser>
        <c:ser>
          <c:idx val="1"/>
          <c:order val="1"/>
          <c:tx>
            <c:strRef>
              <c:f>'Belempampa-50'!$D$324</c:f>
              <c:strCache>
                <c:ptCount val="1"/>
                <c:pt idx="0">
                  <c:v>Confianza y seguridad</c:v>
                </c:pt>
              </c:strCache>
            </c:strRef>
          </c:tx>
          <c:spPr>
            <a:solidFill>
              <a:schemeClr val="accent5"/>
            </a:solidFill>
            <a:ln>
              <a:noFill/>
            </a:ln>
            <a:effectLst/>
          </c:spPr>
          <c:invertIfNegative val="0"/>
          <c:cat>
            <c:strRef>
              <c:f>'Belempampa-50'!$B$325:$B$328</c:f>
              <c:strCache>
                <c:ptCount val="4"/>
                <c:pt idx="0">
                  <c:v>Muy bueno </c:v>
                </c:pt>
                <c:pt idx="1">
                  <c:v>Bueno</c:v>
                </c:pt>
                <c:pt idx="2">
                  <c:v>Regular</c:v>
                </c:pt>
                <c:pt idx="3">
                  <c:v>Malo</c:v>
                </c:pt>
              </c:strCache>
            </c:strRef>
          </c:cat>
          <c:val>
            <c:numRef>
              <c:f>'Belempampa-50'!$D$325:$D$328</c:f>
              <c:numCache>
                <c:formatCode>0%</c:formatCode>
                <c:ptCount val="4"/>
                <c:pt idx="0">
                  <c:v>5.8799999999999998E-2</c:v>
                </c:pt>
                <c:pt idx="1">
                  <c:v>0.76470000000000005</c:v>
                </c:pt>
                <c:pt idx="2">
                  <c:v>0.17649999999999999</c:v>
                </c:pt>
                <c:pt idx="3">
                  <c:v>0</c:v>
                </c:pt>
              </c:numCache>
            </c:numRef>
          </c:val>
          <c:extLst>
            <c:ext xmlns:c16="http://schemas.microsoft.com/office/drawing/2014/chart" uri="{C3380CC4-5D6E-409C-BE32-E72D297353CC}">
              <c16:uniqueId val="{00000001-4DBC-4EE2-AD93-B52E21002202}"/>
            </c:ext>
          </c:extLst>
        </c:ser>
        <c:ser>
          <c:idx val="2"/>
          <c:order val="2"/>
          <c:tx>
            <c:strRef>
              <c:f>'Belempampa-50'!$E$324</c:f>
              <c:strCache>
                <c:ptCount val="1"/>
                <c:pt idx="0">
                  <c:v>Claridad de la información </c:v>
                </c:pt>
              </c:strCache>
            </c:strRef>
          </c:tx>
          <c:spPr>
            <a:solidFill>
              <a:schemeClr val="accent4"/>
            </a:solidFill>
            <a:ln>
              <a:noFill/>
            </a:ln>
            <a:effectLst/>
          </c:spPr>
          <c:invertIfNegative val="0"/>
          <c:cat>
            <c:strRef>
              <c:f>'Belempampa-50'!$B$325:$B$328</c:f>
              <c:strCache>
                <c:ptCount val="4"/>
                <c:pt idx="0">
                  <c:v>Muy bueno </c:v>
                </c:pt>
                <c:pt idx="1">
                  <c:v>Bueno</c:v>
                </c:pt>
                <c:pt idx="2">
                  <c:v>Regular</c:v>
                </c:pt>
                <c:pt idx="3">
                  <c:v>Malo</c:v>
                </c:pt>
              </c:strCache>
            </c:strRef>
          </c:cat>
          <c:val>
            <c:numRef>
              <c:f>'Belempampa-50'!$E$325:$E$328</c:f>
              <c:numCache>
                <c:formatCode>0%</c:formatCode>
                <c:ptCount val="4"/>
                <c:pt idx="0">
                  <c:v>0</c:v>
                </c:pt>
                <c:pt idx="1">
                  <c:v>0.76470000000000005</c:v>
                </c:pt>
                <c:pt idx="2">
                  <c:v>0.23530000000000001</c:v>
                </c:pt>
                <c:pt idx="3">
                  <c:v>0</c:v>
                </c:pt>
              </c:numCache>
            </c:numRef>
          </c:val>
          <c:extLst>
            <c:ext xmlns:c16="http://schemas.microsoft.com/office/drawing/2014/chart" uri="{C3380CC4-5D6E-409C-BE32-E72D297353CC}">
              <c16:uniqueId val="{00000002-4DBC-4EE2-AD93-B52E21002202}"/>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42069563592232"/>
          <c:y val="6.1111111111111109E-2"/>
          <c:w val="0.7512138640706354"/>
          <c:h val="0.81812029746281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46A8-4D71-AC81-192D9E2FB4C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46A8-4D71-AC81-192D9E2FB4C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46A8-4D71-AC81-192D9E2FB4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'Belempampa-50'!$C$147:$C$149</c:f>
              <c:strCache>
                <c:ptCount val="3"/>
                <c:pt idx="0">
                  <c:v>Adecuado</c:v>
                </c:pt>
                <c:pt idx="1">
                  <c:v>Regular</c:v>
                </c:pt>
                <c:pt idx="2">
                  <c:v>Insuficiente</c:v>
                </c:pt>
              </c:strCache>
            </c:strRef>
          </c:cat>
          <c:val>
            <c:numRef>
              <c:f>'Belempampa-50'!$F$147:$F$149</c:f>
              <c:numCache>
                <c:formatCode>0%</c:formatCode>
                <c:ptCount val="3"/>
                <c:pt idx="0">
                  <c:v>0.25</c:v>
                </c:pt>
                <c:pt idx="1">
                  <c:v>0.5</c:v>
                </c:pt>
                <c:pt idx="2">
                  <c:v>0.25</c:v>
                </c:pt>
              </c:numCache>
            </c:numRef>
          </c:val>
          <c:extLst>
            <c:ext xmlns:c16="http://schemas.microsoft.com/office/drawing/2014/chart" uri="{C3380CC4-5D6E-409C-BE32-E72D297353CC}">
              <c16:uniqueId val="{00000006-46A8-4D71-AC81-192D9E2FB4CB}"/>
            </c:ext>
          </c:extLst>
        </c:ser>
        <c:dLbls>
          <c:showLegendKey val="0"/>
          <c:showVal val="0"/>
          <c:showCatName val="0"/>
          <c:showSerName val="0"/>
          <c:showPercent val="0"/>
          <c:showBubbleSize val="0"/>
        </c:dLbls>
        <c:gapWidth val="50"/>
        <c:axId val="754491016"/>
        <c:axId val="754493640"/>
      </c:barChart>
      <c:catAx>
        <c:axId val="7544910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54493640"/>
        <c:crosses val="autoZero"/>
        <c:auto val="1"/>
        <c:lblAlgn val="ctr"/>
        <c:lblOffset val="100"/>
        <c:noMultiLvlLbl val="0"/>
      </c:catAx>
      <c:valAx>
        <c:axId val="7544936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544910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44768584624478"/>
          <c:y val="6.1429977301249619E-2"/>
          <c:w val="0.7220735871550733"/>
          <c:h val="0.8283403704443096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D385-45BF-ABCD-13EF97E0FAB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D385-45BF-ABCD-13EF97E0FAB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'Belempampa-50'!$B$157:$B$158</c:f>
              <c:strCache>
                <c:ptCount val="2"/>
                <c:pt idx="0">
                  <c:v>10 min - 15 min</c:v>
                </c:pt>
                <c:pt idx="1">
                  <c:v>20 min - 30 min</c:v>
                </c:pt>
              </c:strCache>
            </c:strRef>
          </c:cat>
          <c:val>
            <c:numRef>
              <c:f>'Belempampa-50'!$E$157:$E$158</c:f>
              <c:numCache>
                <c:formatCode>0%</c:formatCode>
                <c:ptCount val="2"/>
                <c:pt idx="0">
                  <c:v>0.75</c:v>
                </c:pt>
                <c:pt idx="1">
                  <c:v>0.25</c:v>
                </c:pt>
              </c:numCache>
            </c:numRef>
          </c:val>
          <c:extLst>
            <c:ext xmlns:c16="http://schemas.microsoft.com/office/drawing/2014/chart" uri="{C3380CC4-5D6E-409C-BE32-E72D297353CC}">
              <c16:uniqueId val="{00000004-D385-45BF-ABCD-13EF97E0FAB3}"/>
            </c:ext>
          </c:extLst>
        </c:ser>
        <c:dLbls>
          <c:dLblPos val="outEnd"/>
          <c:showLegendKey val="0"/>
          <c:showVal val="1"/>
          <c:showCatName val="0"/>
          <c:showSerName val="0"/>
          <c:showPercent val="0"/>
          <c:showBubbleSize val="0"/>
        </c:dLbls>
        <c:gapWidth val="50"/>
        <c:axId val="703419336"/>
        <c:axId val="703415400"/>
      </c:barChart>
      <c:catAx>
        <c:axId val="703419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03415400"/>
        <c:crosses val="autoZero"/>
        <c:auto val="1"/>
        <c:lblAlgn val="ctr"/>
        <c:lblOffset val="100"/>
        <c:noMultiLvlLbl val="0"/>
      </c:catAx>
      <c:valAx>
        <c:axId val="7034154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03419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'Belempampa-50'!$S$167</c:f>
              <c:strCache>
                <c:ptCount val="1"/>
                <c:pt idx="0">
                  <c:v>Amabilidad y respeto</c:v>
                </c:pt>
              </c:strCache>
            </c:strRef>
          </c:tx>
          <c:spPr>
            <a:solidFill>
              <a:schemeClr val="accent6"/>
            </a:solidFill>
            <a:ln>
              <a:noFill/>
            </a:ln>
            <a:effectLst/>
          </c:spPr>
          <c:invertIfNegative val="0"/>
          <c:cat>
            <c:strRef>
              <c:f>'Belempampa-50'!$R$168:$R$171</c:f>
              <c:strCache>
                <c:ptCount val="4"/>
                <c:pt idx="0">
                  <c:v>Muy bueno </c:v>
                </c:pt>
                <c:pt idx="1">
                  <c:v>Bueno</c:v>
                </c:pt>
                <c:pt idx="2">
                  <c:v>Regular</c:v>
                </c:pt>
                <c:pt idx="3">
                  <c:v>Malo</c:v>
                </c:pt>
              </c:strCache>
            </c:strRef>
          </c:cat>
          <c:val>
            <c:numRef>
              <c:f>'Belempampa-50'!$S$168:$S$171</c:f>
              <c:numCache>
                <c:formatCode>0%</c:formatCode>
                <c:ptCount val="4"/>
                <c:pt idx="0">
                  <c:v>0.25</c:v>
                </c:pt>
                <c:pt idx="1">
                  <c:v>0.25</c:v>
                </c:pt>
                <c:pt idx="2">
                  <c:v>0.5</c:v>
                </c:pt>
                <c:pt idx="3">
                  <c:v>0</c:v>
                </c:pt>
              </c:numCache>
            </c:numRef>
          </c:val>
          <c:extLst>
            <c:ext xmlns:c16="http://schemas.microsoft.com/office/drawing/2014/chart" uri="{C3380CC4-5D6E-409C-BE32-E72D297353CC}">
              <c16:uniqueId val="{00000000-4AC5-4956-96A2-B4AEBDBD8EFB}"/>
            </c:ext>
          </c:extLst>
        </c:ser>
        <c:ser>
          <c:idx val="1"/>
          <c:order val="1"/>
          <c:tx>
            <c:strRef>
              <c:f>'Belempampa-50'!$T$167</c:f>
              <c:strCache>
                <c:ptCount val="1"/>
                <c:pt idx="0">
                  <c:v>Confianza y seguridad</c:v>
                </c:pt>
              </c:strCache>
            </c:strRef>
          </c:tx>
          <c:spPr>
            <a:solidFill>
              <a:schemeClr val="accent5"/>
            </a:solidFill>
            <a:ln>
              <a:noFill/>
            </a:ln>
            <a:effectLst/>
          </c:spPr>
          <c:invertIfNegative val="0"/>
          <c:cat>
            <c:strRef>
              <c:f>'Belempampa-50'!$R$168:$R$171</c:f>
              <c:strCache>
                <c:ptCount val="4"/>
                <c:pt idx="0">
                  <c:v>Muy bueno </c:v>
                </c:pt>
                <c:pt idx="1">
                  <c:v>Bueno</c:v>
                </c:pt>
                <c:pt idx="2">
                  <c:v>Regular</c:v>
                </c:pt>
                <c:pt idx="3">
                  <c:v>Malo</c:v>
                </c:pt>
              </c:strCache>
            </c:strRef>
          </c:cat>
          <c:val>
            <c:numRef>
              <c:f>'Belempampa-50'!$T$168:$T$171</c:f>
              <c:numCache>
                <c:formatCode>0%</c:formatCode>
                <c:ptCount val="4"/>
                <c:pt idx="0">
                  <c:v>0.25</c:v>
                </c:pt>
                <c:pt idx="1">
                  <c:v>0.75</c:v>
                </c:pt>
                <c:pt idx="2">
                  <c:v>0</c:v>
                </c:pt>
                <c:pt idx="3">
                  <c:v>0</c:v>
                </c:pt>
              </c:numCache>
            </c:numRef>
          </c:val>
          <c:extLst>
            <c:ext xmlns:c16="http://schemas.microsoft.com/office/drawing/2014/chart" uri="{C3380CC4-5D6E-409C-BE32-E72D297353CC}">
              <c16:uniqueId val="{00000001-4AC5-4956-96A2-B4AEBDBD8EFB}"/>
            </c:ext>
          </c:extLst>
        </c:ser>
        <c:ser>
          <c:idx val="2"/>
          <c:order val="2"/>
          <c:tx>
            <c:strRef>
              <c:f>'Belempampa-50'!$U$167</c:f>
              <c:strCache>
                <c:ptCount val="1"/>
                <c:pt idx="0">
                  <c:v>Claridad de la información </c:v>
                </c:pt>
              </c:strCache>
            </c:strRef>
          </c:tx>
          <c:spPr>
            <a:solidFill>
              <a:schemeClr val="accent4"/>
            </a:solidFill>
            <a:ln>
              <a:noFill/>
            </a:ln>
            <a:effectLst/>
          </c:spPr>
          <c:invertIfNegative val="0"/>
          <c:cat>
            <c:strRef>
              <c:f>'Belempampa-50'!$R$168:$R$171</c:f>
              <c:strCache>
                <c:ptCount val="4"/>
                <c:pt idx="0">
                  <c:v>Muy bueno </c:v>
                </c:pt>
                <c:pt idx="1">
                  <c:v>Bueno</c:v>
                </c:pt>
                <c:pt idx="2">
                  <c:v>Regular</c:v>
                </c:pt>
                <c:pt idx="3">
                  <c:v>Malo</c:v>
                </c:pt>
              </c:strCache>
            </c:strRef>
          </c:cat>
          <c:val>
            <c:numRef>
              <c:f>'Belempampa-50'!$U$168:$U$171</c:f>
              <c:numCache>
                <c:formatCode>0%</c:formatCode>
                <c:ptCount val="4"/>
                <c:pt idx="0">
                  <c:v>0.25</c:v>
                </c:pt>
                <c:pt idx="1">
                  <c:v>0.5</c:v>
                </c:pt>
                <c:pt idx="2">
                  <c:v>0.25</c:v>
                </c:pt>
                <c:pt idx="3">
                  <c:v>0</c:v>
                </c:pt>
              </c:numCache>
            </c:numRef>
          </c:val>
          <c:extLst>
            <c:ext xmlns:c16="http://schemas.microsoft.com/office/drawing/2014/chart" uri="{C3380CC4-5D6E-409C-BE32-E72D297353CC}">
              <c16:uniqueId val="{00000002-4AC5-4956-96A2-B4AEBDBD8EFB}"/>
            </c:ext>
          </c:extLst>
        </c:ser>
        <c:dLbls>
          <c:showLegendKey val="0"/>
          <c:showVal val="0"/>
          <c:showCatName val="0"/>
          <c:showSerName val="0"/>
          <c:showPercent val="0"/>
          <c:showBubbleSize val="0"/>
        </c:dLbls>
        <c:gapWidth val="150"/>
        <c:axId val="676250472"/>
        <c:axId val="676249160"/>
      </c:barChart>
      <c:catAx>
        <c:axId val="676250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49160"/>
        <c:crosses val="autoZero"/>
        <c:auto val="1"/>
        <c:lblAlgn val="ctr"/>
        <c:lblOffset val="100"/>
        <c:noMultiLvlLbl val="0"/>
      </c:catAx>
      <c:valAx>
        <c:axId val="6762491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504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2"/>
          <c:order val="0"/>
          <c:spPr>
            <a:solidFill>
              <a:schemeClr val="accent3"/>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B15F-4127-8F0E-A9C76C055DD6}"/>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B15F-4127-8F0E-A9C76C055DD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'Machupicchu-40'!$M$49:$M$50</c:f>
              <c:strCache>
                <c:ptCount val="2"/>
                <c:pt idx="0">
                  <c:v>15 a 30 </c:v>
                </c:pt>
                <c:pt idx="1">
                  <c:v>31 a 40</c:v>
                </c:pt>
              </c:strCache>
            </c:strRef>
          </c:cat>
          <c:val>
            <c:numRef>
              <c:f>'Machupicchu-40'!$P$49:$P$50</c:f>
              <c:numCache>
                <c:formatCode>0%</c:formatCode>
                <c:ptCount val="2"/>
                <c:pt idx="0">
                  <c:v>0.6</c:v>
                </c:pt>
                <c:pt idx="1">
                  <c:v>0.4</c:v>
                </c:pt>
              </c:numCache>
            </c:numRef>
          </c:val>
          <c:extLst>
            <c:ext xmlns:c16="http://schemas.microsoft.com/office/drawing/2014/chart" uri="{C3380CC4-5D6E-409C-BE32-E72D297353CC}">
              <c16:uniqueId val="{00000004-B15F-4127-8F0E-A9C76C055DD6}"/>
            </c:ext>
          </c:extLst>
        </c:ser>
        <c:dLbls>
          <c:showLegendKey val="0"/>
          <c:showVal val="0"/>
          <c:showCatName val="0"/>
          <c:showSerName val="0"/>
          <c:showPercent val="0"/>
          <c:showBubbleSize val="0"/>
        </c:dLbls>
        <c:gapWidth val="50"/>
        <c:axId val="746834320"/>
        <c:axId val="746832680"/>
      </c:barChart>
      <c:catAx>
        <c:axId val="74683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6832680"/>
        <c:crosses val="autoZero"/>
        <c:auto val="1"/>
        <c:lblAlgn val="ctr"/>
        <c:lblOffset val="100"/>
        <c:noMultiLvlLbl val="0"/>
      </c:catAx>
      <c:valAx>
        <c:axId val="7468326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6834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58395123504528"/>
          <c:y val="7.9588396387814828E-2"/>
          <c:w val="0.8283837510803802"/>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754B-4211-BD06-975B3F9ABEB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754B-4211-BD06-975B3F9ABEB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'Machupicchu-40'!$L$164:$L$165</c:f>
              <c:strCache>
                <c:ptCount val="2"/>
                <c:pt idx="0">
                  <c:v>&lt; 1</c:v>
                </c:pt>
                <c:pt idx="1">
                  <c:v>≥ 1</c:v>
                </c:pt>
              </c:strCache>
            </c:strRef>
          </c:cat>
          <c:val>
            <c:numRef>
              <c:f>'Machupicchu-40'!$O$164:$O$165</c:f>
              <c:numCache>
                <c:formatCode>0%</c:formatCode>
                <c:ptCount val="2"/>
                <c:pt idx="0">
                  <c:v>0.5625</c:v>
                </c:pt>
                <c:pt idx="1">
                  <c:v>0.4375</c:v>
                </c:pt>
              </c:numCache>
            </c:numRef>
          </c:val>
          <c:extLst>
            <c:ext xmlns:c16="http://schemas.microsoft.com/office/drawing/2014/chart" uri="{C3380CC4-5D6E-409C-BE32-E72D297353CC}">
              <c16:uniqueId val="{00000000-754B-4211-BD06-975B3F9ABEBF}"/>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EBC-4C29-B8A0-1C6EEB71DF0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EBC-4C29-B8A0-1C6EEB71DF0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EBC-4C29-B8A0-1C6EEB71DF0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EBC-4C29-B8A0-1C6EEB71DF0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EBC-4C29-B8A0-1C6EEB71DF0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EBC-4C29-B8A0-1C6EEB71DF0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EBC-4C29-B8A0-1C6EEB71DF0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EBC-4C29-B8A0-1C6EEB71DF0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EBC-4C29-B8A0-1C6EEB71DF0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EBC-4C29-B8A0-1C6EEB71DF0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EBC-4C29-B8A0-1C6EEB71DF0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EBC-4C29-B8A0-1C6EEB71DF0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EBC-4C29-B8A0-1C6EEB71DF0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EBC-4C29-B8A0-1C6EEB71DF0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EBC-4C29-B8A0-1C6EEB71DF0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EBC-4C29-B8A0-1C6EEB71DF0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EBC-4C29-B8A0-1C6EEB71DF0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EBC-4C29-B8A0-1C6EEB71DF0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EBC-4C29-B8A0-1C6EEB71DF0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EBC-4C29-B8A0-1C6EEB71DF0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EBC-4C29-B8A0-1C6EEB71DF0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FEBC-4C29-B8A0-1C6EEB71DF0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EBC-4C29-B8A0-1C6EEB71DF0B}"/>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FEBC-4C29-B8A0-1C6EEB71DF0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3628713096484"/>
          <c:y val="7.9588396387814828E-2"/>
          <c:w val="0.81183141518446067"/>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9C1D-4103-BCF9-1BA4AAA548A6}"/>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9C1D-4103-BCF9-1BA4AAA548A6}"/>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9C1D-4103-BCF9-1BA4AAA548A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'Machupicchu-40'!$M$117:$M$119</c:f>
              <c:strCache>
                <c:ptCount val="3"/>
                <c:pt idx="0">
                  <c:v>15 a 30 </c:v>
                </c:pt>
                <c:pt idx="1">
                  <c:v>31 a 40</c:v>
                </c:pt>
                <c:pt idx="2">
                  <c:v>41 a 50 </c:v>
                </c:pt>
              </c:strCache>
            </c:strRef>
          </c:cat>
          <c:val>
            <c:numRef>
              <c:f>'Machupicchu-40'!$P$117:$P$119</c:f>
              <c:numCache>
                <c:formatCode>0%</c:formatCode>
                <c:ptCount val="3"/>
                <c:pt idx="0">
                  <c:v>0.5</c:v>
                </c:pt>
                <c:pt idx="1">
                  <c:v>0.42859999999999998</c:v>
                </c:pt>
                <c:pt idx="2">
                  <c:v>7.1400000000000005E-2</c:v>
                </c:pt>
              </c:numCache>
            </c:numRef>
          </c:val>
          <c:extLst>
            <c:ext xmlns:c16="http://schemas.microsoft.com/office/drawing/2014/chart" uri="{C3380CC4-5D6E-409C-BE32-E72D297353CC}">
              <c16:uniqueId val="{00000006-9C1D-4103-BCF9-1BA4AAA548A6}"/>
            </c:ext>
          </c:extLst>
        </c:ser>
        <c:dLbls>
          <c:showLegendKey val="0"/>
          <c:showVal val="0"/>
          <c:showCatName val="0"/>
          <c:showSerName val="0"/>
          <c:showPercent val="0"/>
          <c:showBubbleSize val="0"/>
        </c:dLbls>
        <c:gapWidth val="50"/>
        <c:axId val="727609088"/>
        <c:axId val="727608760"/>
      </c:barChart>
      <c:catAx>
        <c:axId val="7276090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8760"/>
        <c:crosses val="autoZero"/>
        <c:auto val="1"/>
        <c:lblAlgn val="ctr"/>
        <c:lblOffset val="100"/>
        <c:noMultiLvlLbl val="0"/>
      </c:catAx>
      <c:valAx>
        <c:axId val="7276087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09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45A1-43A3-8F06-92996879BFD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45A1-43A3-8F06-92996879BFD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45A1-43A3-8F06-92996879BFD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45A1-43A3-8F06-92996879BFD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45A1-43A3-8F06-92996879BFD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45A1-43A3-8F06-92996879BFD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45A1-43A3-8F06-92996879BFD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45A1-43A3-8F06-92996879BFD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45A1-43A3-8F06-92996879BFD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45A1-43A3-8F06-92996879BFD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45A1-43A3-8F06-92996879BFD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45A1-43A3-8F06-92996879BFD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45A1-43A3-8F06-92996879BFD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45A1-43A3-8F06-92996879BFD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45A1-43A3-8F06-92996879BFD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45A1-43A3-8F06-92996879BFD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45A1-43A3-8F06-92996879BFD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45A1-43A3-8F06-92996879BFD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45A1-43A3-8F06-92996879BFD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45A1-43A3-8F06-92996879BFD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45A1-43A3-8F06-92996879BFD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45A1-43A3-8F06-92996879BFD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45A1-43A3-8F06-92996879BFD6}"/>
              </c:ext>
            </c:extLst>
          </c:dPt>
          <c:val>
            <c:numRef>
              <c:f>'Machupicchu-40'!$D$121:$E$121</c:f>
              <c:numCache>
                <c:formatCode>0%</c:formatCode>
                <c:ptCount val="2"/>
                <c:pt idx="0">
                  <c:v>0.79</c:v>
                </c:pt>
                <c:pt idx="1">
                  <c:v>0.20999999999999996</c:v>
                </c:pt>
              </c:numCache>
            </c:numRef>
          </c:val>
          <c:extLst>
            <c:ext xmlns:c16="http://schemas.microsoft.com/office/drawing/2014/chart" uri="{C3380CC4-5D6E-409C-BE32-E72D297353CC}">
              <c16:uniqueId val="{0000002D-45A1-43A3-8F06-92996879BFD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9EE-437E-BB39-B64DD9765B39}"/>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9EE-437E-BB39-B64DD9765B39}"/>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9EE-437E-BB39-B64DD9765B39}"/>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9EE-437E-BB39-B64DD9765B39}"/>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9EE-437E-BB39-B64DD9765B39}"/>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9EE-437E-BB39-B64DD9765B39}"/>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9EE-437E-BB39-B64DD9765B39}"/>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9EE-437E-BB39-B64DD9765B39}"/>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9EE-437E-BB39-B64DD9765B39}"/>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9EE-437E-BB39-B64DD9765B39}"/>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9EE-437E-BB39-B64DD9765B39}"/>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9EE-437E-BB39-B64DD9765B39}"/>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9EE-437E-BB39-B64DD9765B39}"/>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9EE-437E-BB39-B64DD9765B39}"/>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9EE-437E-BB39-B64DD9765B39}"/>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9EE-437E-BB39-B64DD9765B39}"/>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9EE-437E-BB39-B64DD9765B39}"/>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9EE-437E-BB39-B64DD9765B39}"/>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9EE-437E-BB39-B64DD9765B39}"/>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9EE-437E-BB39-B64DD9765B3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9EE-437E-BB39-B64DD9765B3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9EE-437E-BB39-B64DD9765B3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9EE-437E-BB39-B64DD9765B39}"/>
              </c:ext>
            </c:extLst>
          </c:dPt>
          <c:val>
            <c:numRef>
              <c:f>'Machupicchu-40'!$D$122:$E$122</c:f>
              <c:numCache>
                <c:formatCode>0%</c:formatCode>
                <c:ptCount val="2"/>
                <c:pt idx="0">
                  <c:v>0.21</c:v>
                </c:pt>
                <c:pt idx="1">
                  <c:v>0.79</c:v>
                </c:pt>
              </c:numCache>
            </c:numRef>
          </c:val>
          <c:extLst>
            <c:ext xmlns:c16="http://schemas.microsoft.com/office/drawing/2014/chart" uri="{C3380CC4-5D6E-409C-BE32-E72D297353CC}">
              <c16:uniqueId val="{0000002D-C9EE-437E-BB39-B64DD9765B3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3DA-403D-B090-5A26A181E2ED}"/>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3DA-403D-B090-5A26A181E2ED}"/>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3DA-403D-B090-5A26A181E2ED}"/>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3DA-403D-B090-5A26A181E2ED}"/>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3DA-403D-B090-5A26A181E2ED}"/>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3DA-403D-B090-5A26A181E2ED}"/>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3DA-403D-B090-5A26A181E2ED}"/>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3DA-403D-B090-5A26A181E2ED}"/>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3DA-403D-B090-5A26A181E2ED}"/>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3DA-403D-B090-5A26A181E2ED}"/>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3DA-403D-B090-5A26A181E2ED}"/>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3DA-403D-B090-5A26A181E2ED}"/>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3DA-403D-B090-5A26A181E2ED}"/>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3DA-403D-B090-5A26A181E2ED}"/>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3DA-403D-B090-5A26A181E2ED}"/>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3DA-403D-B090-5A26A181E2ED}"/>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3DA-403D-B090-5A26A181E2ED}"/>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3DA-403D-B090-5A26A181E2ED}"/>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3DA-403D-B090-5A26A181E2ED}"/>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3DA-403D-B090-5A26A181E2E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3DA-403D-B090-5A26A181E2E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3DA-403D-B090-5A26A181E2E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3DA-403D-B090-5A26A181E2ED}"/>
              </c:ext>
            </c:extLst>
          </c:dPt>
          <c:val>
            <c:numRef>
              <c:f>'Machupicchu-40'!$D$169:$E$169</c:f>
              <c:numCache>
                <c:formatCode>0%</c:formatCode>
                <c:ptCount val="2"/>
                <c:pt idx="0">
                  <c:v>0.375</c:v>
                </c:pt>
                <c:pt idx="1">
                  <c:v>0.625</c:v>
                </c:pt>
              </c:numCache>
            </c:numRef>
          </c:val>
          <c:extLst>
            <c:ext xmlns:c16="http://schemas.microsoft.com/office/drawing/2014/chart" uri="{C3380CC4-5D6E-409C-BE32-E72D297353CC}">
              <c16:uniqueId val="{0000002D-C3DA-403D-B090-5A26A181E2E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0B8-4EA7-AE5A-63385D72EBCE}"/>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0B8-4EA7-AE5A-63385D72EBCE}"/>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0B8-4EA7-AE5A-63385D72EBCE}"/>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0B8-4EA7-AE5A-63385D72EBCE}"/>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0B8-4EA7-AE5A-63385D72EBCE}"/>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0B8-4EA7-AE5A-63385D72EBCE}"/>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0B8-4EA7-AE5A-63385D72EBCE}"/>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0B8-4EA7-AE5A-63385D72EBCE}"/>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0B8-4EA7-AE5A-63385D72EBCE}"/>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0B8-4EA7-AE5A-63385D72EBCE}"/>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0B8-4EA7-AE5A-63385D72EBCE}"/>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0B8-4EA7-AE5A-63385D72EBCE}"/>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0B8-4EA7-AE5A-63385D72EBCE}"/>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0B8-4EA7-AE5A-63385D72EBCE}"/>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0B8-4EA7-AE5A-63385D72EBCE}"/>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0B8-4EA7-AE5A-63385D72EBCE}"/>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0B8-4EA7-AE5A-63385D72EBCE}"/>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0B8-4EA7-AE5A-63385D72EBCE}"/>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0B8-4EA7-AE5A-63385D72EBCE}"/>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0B8-4EA7-AE5A-63385D72EBC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0B8-4EA7-AE5A-63385D72EBC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0B8-4EA7-AE5A-63385D72EBC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0B8-4EA7-AE5A-63385D72EBCE}"/>
              </c:ext>
            </c:extLst>
          </c:dPt>
          <c:val>
            <c:numRef>
              <c:f>'Machupicchu-40'!$D$168:$E$168</c:f>
              <c:numCache>
                <c:formatCode>0%</c:formatCode>
                <c:ptCount val="2"/>
                <c:pt idx="0">
                  <c:v>0.625</c:v>
                </c:pt>
                <c:pt idx="1">
                  <c:v>0.375</c:v>
                </c:pt>
              </c:numCache>
            </c:numRef>
          </c:val>
          <c:extLst>
            <c:ext xmlns:c16="http://schemas.microsoft.com/office/drawing/2014/chart" uri="{C3380CC4-5D6E-409C-BE32-E72D297353CC}">
              <c16:uniqueId val="{0000002D-F0B8-4EA7-AE5A-63385D72EBC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19F-4C86-B6E5-7FF8BF9E1E3C}"/>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19F-4C86-B6E5-7FF8BF9E1E3C}"/>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19F-4C86-B6E5-7FF8BF9E1E3C}"/>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19F-4C86-B6E5-7FF8BF9E1E3C}"/>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19F-4C86-B6E5-7FF8BF9E1E3C}"/>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19F-4C86-B6E5-7FF8BF9E1E3C}"/>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19F-4C86-B6E5-7FF8BF9E1E3C}"/>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19F-4C86-B6E5-7FF8BF9E1E3C}"/>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19F-4C86-B6E5-7FF8BF9E1E3C}"/>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19F-4C86-B6E5-7FF8BF9E1E3C}"/>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19F-4C86-B6E5-7FF8BF9E1E3C}"/>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19F-4C86-B6E5-7FF8BF9E1E3C}"/>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19F-4C86-B6E5-7FF8BF9E1E3C}"/>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19F-4C86-B6E5-7FF8BF9E1E3C}"/>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19F-4C86-B6E5-7FF8BF9E1E3C}"/>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19F-4C86-B6E5-7FF8BF9E1E3C}"/>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19F-4C86-B6E5-7FF8BF9E1E3C}"/>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19F-4C86-B6E5-7FF8BF9E1E3C}"/>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19F-4C86-B6E5-7FF8BF9E1E3C}"/>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19F-4C86-B6E5-7FF8BF9E1E3C}"/>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19F-4C86-B6E5-7FF8BF9E1E3C}"/>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'Machupicchu-40'!$Q$61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019F-4C86-B6E5-7FF8BF9E1E3C}"/>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19F-4C86-B6E5-7FF8BF9E1E3C}"/>
              </c:ext>
            </c:extLst>
          </c:dPt>
          <c:val>
            <c:numRef>
              <c:f>'Machupicchu-40'!$S$61:$T$61</c:f>
              <c:numCache>
                <c:formatCode>0%</c:formatCode>
                <c:ptCount val="2"/>
                <c:pt idx="0">
                  <c:v>0</c:v>
                </c:pt>
                <c:pt idx="1">
                  <c:v>1</c:v>
                </c:pt>
              </c:numCache>
            </c:numRef>
          </c:val>
          <c:extLst>
            <c:ext xmlns:c16="http://schemas.microsoft.com/office/drawing/2014/chart" uri="{C3380CC4-5D6E-409C-BE32-E72D297353CC}">
              <c16:uniqueId val="{0000002D-019F-4C86-B6E5-7FF8BF9E1E3C}"/>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CC5B-449B-9994-B7FF699B4CDA}"/>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CC5B-449B-9994-B7FF699B4CD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'Machupicchu-40'!$C$60:$C$62</c:f>
              <c:strCache>
                <c:ptCount val="3"/>
                <c:pt idx="0">
                  <c:v>Adecuado</c:v>
                </c:pt>
                <c:pt idx="1">
                  <c:v>Regular</c:v>
                </c:pt>
                <c:pt idx="2">
                  <c:v>Insuficiente</c:v>
                </c:pt>
              </c:strCache>
            </c:strRef>
          </c:cat>
          <c:val>
            <c:numRef>
              <c:f>'Machupicchu-40'!$F$60:$F$62</c:f>
              <c:numCache>
                <c:formatCode>0%</c:formatCode>
                <c:ptCount val="3"/>
                <c:pt idx="0">
                  <c:v>0.9</c:v>
                </c:pt>
                <c:pt idx="1">
                  <c:v>0.1</c:v>
                </c:pt>
                <c:pt idx="2">
                  <c:v>0</c:v>
                </c:pt>
              </c:numCache>
            </c:numRef>
          </c:val>
          <c:extLst>
            <c:ext xmlns:c16="http://schemas.microsoft.com/office/drawing/2014/chart" uri="{C3380CC4-5D6E-409C-BE32-E72D297353CC}">
              <c16:uniqueId val="{00000000-CC5B-449B-9994-B7FF699B4CDA}"/>
            </c:ext>
          </c:extLst>
        </c:ser>
        <c:dLbls>
          <c:showLegendKey val="0"/>
          <c:showVal val="0"/>
          <c:showCatName val="0"/>
          <c:showSerName val="0"/>
          <c:showPercent val="0"/>
          <c:showBubbleSize val="0"/>
        </c:dLbls>
        <c:gapWidth val="50"/>
        <c:axId val="746839240"/>
        <c:axId val="724947696"/>
      </c:barChart>
      <c:catAx>
        <c:axId val="746839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4947696"/>
        <c:crosses val="autoZero"/>
        <c:auto val="1"/>
        <c:lblAlgn val="ctr"/>
        <c:lblOffset val="100"/>
        <c:noMultiLvlLbl val="0"/>
      </c:catAx>
      <c:valAx>
        <c:axId val="724947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46839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494-4A74-B28C-D84553831E35}"/>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494-4A74-B28C-D84553831E35}"/>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B494-4A74-B28C-D84553831E35}"/>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B494-4A74-B28C-D84553831E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'Machupicchu-40'!$B$70:$B$74</c:f>
              <c:strCache>
                <c:ptCount val="5"/>
                <c:pt idx="0">
                  <c:v>3 min - 7 min </c:v>
                </c:pt>
                <c:pt idx="1">
                  <c:v>10 min - 15 min</c:v>
                </c:pt>
                <c:pt idx="2">
                  <c:v>20 min - 30 min</c:v>
                </c:pt>
                <c:pt idx="3">
                  <c:v>40 min a 1 hr </c:v>
                </c:pt>
                <c:pt idx="4">
                  <c:v>2hr a mas </c:v>
                </c:pt>
              </c:strCache>
            </c:strRef>
          </c:cat>
          <c:val>
            <c:numRef>
              <c:f>'Machupicchu-40'!$E$70:$E$74</c:f>
              <c:numCache>
                <c:formatCode>0%</c:formatCode>
                <c:ptCount val="5"/>
                <c:pt idx="0">
                  <c:v>0.1</c:v>
                </c:pt>
                <c:pt idx="1">
                  <c:v>0.1</c:v>
                </c:pt>
                <c:pt idx="2">
                  <c:v>0.6</c:v>
                </c:pt>
                <c:pt idx="3">
                  <c:v>0.2</c:v>
                </c:pt>
                <c:pt idx="4">
                  <c:v>0</c:v>
                </c:pt>
              </c:numCache>
            </c:numRef>
          </c:val>
          <c:extLst>
            <c:ext xmlns:c16="http://schemas.microsoft.com/office/drawing/2014/chart" uri="{C3380CC4-5D6E-409C-BE32-E72D297353CC}">
              <c16:uniqueId val="{00000000-B494-4A74-B28C-D84553831E35}"/>
            </c:ext>
          </c:extLst>
        </c:ser>
        <c:dLbls>
          <c:dLblPos val="outEnd"/>
          <c:showLegendKey val="0"/>
          <c:showVal val="1"/>
          <c:showCatName val="0"/>
          <c:showSerName val="0"/>
          <c:showPercent val="0"/>
          <c:showBubbleSize val="0"/>
        </c:dLbls>
        <c:gapWidth val="50"/>
        <c:axId val="705033008"/>
        <c:axId val="705026776"/>
      </c:barChart>
      <c:catAx>
        <c:axId val="705033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26776"/>
        <c:crosses val="autoZero"/>
        <c:auto val="1"/>
        <c:lblAlgn val="ctr"/>
        <c:lblOffset val="100"/>
        <c:noMultiLvlLbl val="0"/>
      </c:catAx>
      <c:valAx>
        <c:axId val="705026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'Machupicchu-40'!$S$83</c:f>
              <c:strCache>
                <c:ptCount val="1"/>
                <c:pt idx="0">
                  <c:v>Amabilidad y respeto</c:v>
                </c:pt>
              </c:strCache>
            </c:strRef>
          </c:tx>
          <c:spPr>
            <a:solidFill>
              <a:schemeClr val="accent6"/>
            </a:solidFill>
            <a:ln>
              <a:noFill/>
            </a:ln>
            <a:effectLst/>
          </c:spPr>
          <c:invertIfNegative val="0"/>
          <c:cat>
            <c:strRef>
              <c:f>'Machupicchu-40'!$R$84:$R$87</c:f>
              <c:strCache>
                <c:ptCount val="4"/>
                <c:pt idx="0">
                  <c:v>Muy bueno </c:v>
                </c:pt>
                <c:pt idx="1">
                  <c:v>Bueno</c:v>
                </c:pt>
                <c:pt idx="2">
                  <c:v>Regular</c:v>
                </c:pt>
                <c:pt idx="3">
                  <c:v>Malo</c:v>
                </c:pt>
              </c:strCache>
            </c:strRef>
          </c:cat>
          <c:val>
            <c:numRef>
              <c:f>'Machupicchu-40'!$S$84:$S$87</c:f>
              <c:numCache>
                <c:formatCode>0%</c:formatCode>
                <c:ptCount val="4"/>
                <c:pt idx="0">
                  <c:v>0.4</c:v>
                </c:pt>
                <c:pt idx="1">
                  <c:v>0.5</c:v>
                </c:pt>
                <c:pt idx="2">
                  <c:v>0.1</c:v>
                </c:pt>
                <c:pt idx="3">
                  <c:v>0</c:v>
                </c:pt>
              </c:numCache>
            </c:numRef>
          </c:val>
          <c:extLst>
            <c:ext xmlns:c16="http://schemas.microsoft.com/office/drawing/2014/chart" uri="{C3380CC4-5D6E-409C-BE32-E72D297353CC}">
              <c16:uniqueId val="{00000000-D546-443E-81B0-2B3B7DDB1AC3}"/>
            </c:ext>
          </c:extLst>
        </c:ser>
        <c:ser>
          <c:idx val="1"/>
          <c:order val="1"/>
          <c:tx>
            <c:strRef>
              <c:f>'Machupicchu-40'!$T$83</c:f>
              <c:strCache>
                <c:ptCount val="1"/>
                <c:pt idx="0">
                  <c:v>Confianza y seguridad</c:v>
                </c:pt>
              </c:strCache>
            </c:strRef>
          </c:tx>
          <c:spPr>
            <a:solidFill>
              <a:schemeClr val="accent5"/>
            </a:solidFill>
            <a:ln>
              <a:noFill/>
            </a:ln>
            <a:effectLst/>
          </c:spPr>
          <c:invertIfNegative val="0"/>
          <c:cat>
            <c:strRef>
              <c:f>'Machupicchu-40'!$R$84:$R$87</c:f>
              <c:strCache>
                <c:ptCount val="4"/>
                <c:pt idx="0">
                  <c:v>Muy bueno </c:v>
                </c:pt>
                <c:pt idx="1">
                  <c:v>Bueno</c:v>
                </c:pt>
                <c:pt idx="2">
                  <c:v>Regular</c:v>
                </c:pt>
                <c:pt idx="3">
                  <c:v>Malo</c:v>
                </c:pt>
              </c:strCache>
            </c:strRef>
          </c:cat>
          <c:val>
            <c:numRef>
              <c:f>'Machupicchu-40'!$T$84:$T$87</c:f>
              <c:numCache>
                <c:formatCode>0%</c:formatCode>
                <c:ptCount val="4"/>
                <c:pt idx="0">
                  <c:v>0.3</c:v>
                </c:pt>
                <c:pt idx="1">
                  <c:v>0.7</c:v>
                </c:pt>
                <c:pt idx="2">
                  <c:v>0.125</c:v>
                </c:pt>
                <c:pt idx="3">
                  <c:v>0</c:v>
                </c:pt>
              </c:numCache>
            </c:numRef>
          </c:val>
          <c:extLst>
            <c:ext xmlns:c16="http://schemas.microsoft.com/office/drawing/2014/chart" uri="{C3380CC4-5D6E-409C-BE32-E72D297353CC}">
              <c16:uniqueId val="{00000001-D546-443E-81B0-2B3B7DDB1AC3}"/>
            </c:ext>
          </c:extLst>
        </c:ser>
        <c:ser>
          <c:idx val="2"/>
          <c:order val="2"/>
          <c:tx>
            <c:strRef>
              <c:f>'Machupicchu-40'!$U$83</c:f>
              <c:strCache>
                <c:ptCount val="1"/>
                <c:pt idx="0">
                  <c:v>Claridad de la información </c:v>
                </c:pt>
              </c:strCache>
            </c:strRef>
          </c:tx>
          <c:spPr>
            <a:solidFill>
              <a:schemeClr val="accent4"/>
            </a:solidFill>
            <a:ln>
              <a:noFill/>
            </a:ln>
            <a:effectLst/>
          </c:spPr>
          <c:invertIfNegative val="0"/>
          <c:cat>
            <c:strRef>
              <c:f>'Machupicchu-40'!$R$84:$R$87</c:f>
              <c:strCache>
                <c:ptCount val="4"/>
                <c:pt idx="0">
                  <c:v>Muy bueno </c:v>
                </c:pt>
                <c:pt idx="1">
                  <c:v>Bueno</c:v>
                </c:pt>
                <c:pt idx="2">
                  <c:v>Regular</c:v>
                </c:pt>
                <c:pt idx="3">
                  <c:v>Malo</c:v>
                </c:pt>
              </c:strCache>
            </c:strRef>
          </c:cat>
          <c:val>
            <c:numRef>
              <c:f>'Machupicchu-40'!$U$84:$U$87</c:f>
              <c:numCache>
                <c:formatCode>0%</c:formatCode>
                <c:ptCount val="4"/>
                <c:pt idx="0">
                  <c:v>0.5</c:v>
                </c:pt>
                <c:pt idx="1">
                  <c:v>0.5</c:v>
                </c:pt>
                <c:pt idx="2">
                  <c:v>0</c:v>
                </c:pt>
                <c:pt idx="3">
                  <c:v>0</c:v>
                </c:pt>
              </c:numCache>
            </c:numRef>
          </c:val>
          <c:extLst>
            <c:ext xmlns:c16="http://schemas.microsoft.com/office/drawing/2014/chart" uri="{C3380CC4-5D6E-409C-BE32-E72D297353CC}">
              <c16:uniqueId val="{00000002-D546-443E-81B0-2B3B7DDB1AC3}"/>
            </c:ext>
          </c:extLst>
        </c:ser>
        <c:dLbls>
          <c:showLegendKey val="0"/>
          <c:showVal val="0"/>
          <c:showCatName val="0"/>
          <c:showSerName val="0"/>
          <c:showPercent val="0"/>
          <c:showBubbleSize val="0"/>
        </c:dLbls>
        <c:gapWidth val="150"/>
        <c:axId val="805324912"/>
        <c:axId val="805325568"/>
      </c:barChart>
      <c:catAx>
        <c:axId val="80532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5568"/>
        <c:crosses val="autoZero"/>
        <c:auto val="1"/>
        <c:lblAlgn val="ctr"/>
        <c:lblOffset val="100"/>
        <c:noMultiLvlLbl val="0"/>
      </c:catAx>
      <c:valAx>
        <c:axId val="805325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4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046-47A1-9BC3-6353DF5CA98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046-47A1-9BC3-6353DF5CA98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046-47A1-9BC3-6353DF5CA98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'Machupicchu-40'!$C$94:$C$96</c:f>
              <c:strCache>
                <c:ptCount val="3"/>
                <c:pt idx="0">
                  <c:v>Permanente</c:v>
                </c:pt>
                <c:pt idx="1">
                  <c:v>Eventual</c:v>
                </c:pt>
                <c:pt idx="2">
                  <c:v>No se realiza</c:v>
                </c:pt>
              </c:strCache>
            </c:strRef>
          </c:cat>
          <c:val>
            <c:numRef>
              <c:f>'Machupicchu-40'!$F$94:$F$96</c:f>
              <c:numCache>
                <c:formatCode>0%</c:formatCode>
                <c:ptCount val="3"/>
                <c:pt idx="0">
                  <c:v>0.4</c:v>
                </c:pt>
                <c:pt idx="1">
                  <c:v>0.3</c:v>
                </c:pt>
                <c:pt idx="2">
                  <c:v>0.3</c:v>
                </c:pt>
              </c:numCache>
            </c:numRef>
          </c:val>
          <c:extLst>
            <c:ext xmlns:c16="http://schemas.microsoft.com/office/drawing/2014/chart" uri="{C3380CC4-5D6E-409C-BE32-E72D297353CC}">
              <c16:uniqueId val="{00000000-9046-47A1-9BC3-6353DF5CA98E}"/>
            </c:ext>
          </c:extLst>
        </c:ser>
        <c:dLbls>
          <c:dLblPos val="outEnd"/>
          <c:showLegendKey val="0"/>
          <c:showVal val="1"/>
          <c:showCatName val="0"/>
          <c:showSerName val="0"/>
          <c:showPercent val="0"/>
          <c:showBubbleSize val="0"/>
        </c:dLbls>
        <c:gapWidth val="50"/>
        <c:axId val="727654320"/>
        <c:axId val="727653008"/>
      </c:barChart>
      <c:catAx>
        <c:axId val="72765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7653008"/>
        <c:crosses val="autoZero"/>
        <c:auto val="1"/>
        <c:lblAlgn val="ctr"/>
        <c:lblOffset val="100"/>
        <c:noMultiLvlLbl val="0"/>
      </c:catAx>
      <c:valAx>
        <c:axId val="72765300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76543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592-4192-8BFE-9CEDA89DBBC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592-4192-8BFE-9CEDA89DBBC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592-4192-8BFE-9CEDA89DBBC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592-4192-8BFE-9CEDA89DBBC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592-4192-8BFE-9CEDA89DBBC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592-4192-8BFE-9CEDA89DBBC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592-4192-8BFE-9CEDA89DBBC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592-4192-8BFE-9CEDA89DBBC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592-4192-8BFE-9CEDA89DBBC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592-4192-8BFE-9CEDA89DBBC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592-4192-8BFE-9CEDA89DBBC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592-4192-8BFE-9CEDA89DBBC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592-4192-8BFE-9CEDA89DBBC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592-4192-8BFE-9CEDA89DBBC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592-4192-8BFE-9CEDA89DBBC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592-4192-8BFE-9CEDA89DBBC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592-4192-8BFE-9CEDA89DBBC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592-4192-8BFE-9CEDA89DBBC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592-4192-8BFE-9CEDA89DBBC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592-4192-8BFE-9CEDA89DBBC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592-4192-8BFE-9CEDA89DBBC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1592-4192-8BFE-9CEDA89DBBC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592-4192-8BFE-9CEDA89DBBCB}"/>
              </c:ext>
            </c:extLst>
          </c:dPt>
          <c:val>
            <c:numRef>
              <c:f>'7 cuartones-50'!$D$300:$E$300</c:f>
              <c:numCache>
                <c:formatCode>0%</c:formatCode>
                <c:ptCount val="2"/>
                <c:pt idx="0">
                  <c:v>0.6</c:v>
                </c:pt>
                <c:pt idx="1">
                  <c:v>0.4</c:v>
                </c:pt>
              </c:numCache>
            </c:numRef>
          </c:val>
          <c:extLst>
            <c:ext xmlns:c16="http://schemas.microsoft.com/office/drawing/2014/chart" uri="{C3380CC4-5D6E-409C-BE32-E72D297353CC}">
              <c16:uniqueId val="{0000002D-1592-4192-8BFE-9CEDA89DBBC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'Machupicchu-40'!$S$105</c:f>
              <c:strCache>
                <c:ptCount val="1"/>
                <c:pt idx="0">
                  <c:v>Amabilidad y respeto</c:v>
                </c:pt>
              </c:strCache>
            </c:strRef>
          </c:tx>
          <c:spPr>
            <a:solidFill>
              <a:schemeClr val="accent6"/>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'Machupicchu-40'!$S$106:$S$109</c:f>
              <c:numCache>
                <c:formatCode>0%</c:formatCode>
                <c:ptCount val="4"/>
                <c:pt idx="0">
                  <c:v>0.5</c:v>
                </c:pt>
                <c:pt idx="1">
                  <c:v>0.4</c:v>
                </c:pt>
                <c:pt idx="2">
                  <c:v>0.1</c:v>
                </c:pt>
                <c:pt idx="3">
                  <c:v>0</c:v>
                </c:pt>
              </c:numCache>
            </c:numRef>
          </c:val>
          <c:extLst>
            <c:ext xmlns:c16="http://schemas.microsoft.com/office/drawing/2014/chart" uri="{C3380CC4-5D6E-409C-BE32-E72D297353CC}">
              <c16:uniqueId val="{00000000-64F8-44F6-A713-C12A1C14ED87}"/>
            </c:ext>
          </c:extLst>
        </c:ser>
        <c:ser>
          <c:idx val="1"/>
          <c:order val="1"/>
          <c:tx>
            <c:strRef>
              <c:f>'Machupicchu-40'!$T$105</c:f>
              <c:strCache>
                <c:ptCount val="1"/>
                <c:pt idx="0">
                  <c:v>Confianza y seguridad</c:v>
                </c:pt>
              </c:strCache>
            </c:strRef>
          </c:tx>
          <c:spPr>
            <a:solidFill>
              <a:schemeClr val="accent5"/>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'Machupicchu-40'!$T$106:$T$109</c:f>
              <c:numCache>
                <c:formatCode>0%</c:formatCode>
                <c:ptCount val="4"/>
                <c:pt idx="0">
                  <c:v>0.4</c:v>
                </c:pt>
                <c:pt idx="1">
                  <c:v>0.4</c:v>
                </c:pt>
                <c:pt idx="2">
                  <c:v>0.2</c:v>
                </c:pt>
                <c:pt idx="3">
                  <c:v>0</c:v>
                </c:pt>
              </c:numCache>
            </c:numRef>
          </c:val>
          <c:extLst>
            <c:ext xmlns:c16="http://schemas.microsoft.com/office/drawing/2014/chart" uri="{C3380CC4-5D6E-409C-BE32-E72D297353CC}">
              <c16:uniqueId val="{00000001-64F8-44F6-A713-C12A1C14ED87}"/>
            </c:ext>
          </c:extLst>
        </c:ser>
        <c:ser>
          <c:idx val="2"/>
          <c:order val="2"/>
          <c:tx>
            <c:strRef>
              <c:f>'Machupicchu-40'!$U$105</c:f>
              <c:strCache>
                <c:ptCount val="1"/>
                <c:pt idx="0">
                  <c:v>Claridad de la información </c:v>
                </c:pt>
              </c:strCache>
            </c:strRef>
          </c:tx>
          <c:spPr>
            <a:solidFill>
              <a:schemeClr val="accent4"/>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'Machupicchu-40'!$U$106:$U$109</c:f>
              <c:numCache>
                <c:formatCode>0%</c:formatCode>
                <c:ptCount val="4"/>
                <c:pt idx="0">
                  <c:v>0.2727</c:v>
                </c:pt>
                <c:pt idx="1">
                  <c:v>0.63639999999999997</c:v>
                </c:pt>
                <c:pt idx="2">
                  <c:v>9.0899999999999995E-2</c:v>
                </c:pt>
                <c:pt idx="3">
                  <c:v>0</c:v>
                </c:pt>
              </c:numCache>
            </c:numRef>
          </c:val>
          <c:extLst>
            <c:ext xmlns:c16="http://schemas.microsoft.com/office/drawing/2014/chart" uri="{C3380CC4-5D6E-409C-BE32-E72D297353CC}">
              <c16:uniqueId val="{00000002-64F8-44F6-A713-C12A1C14ED87}"/>
            </c:ext>
          </c:extLst>
        </c:ser>
        <c:dLbls>
          <c:showLegendKey val="0"/>
          <c:showVal val="0"/>
          <c:showCatName val="0"/>
          <c:showSerName val="0"/>
          <c:showPercent val="0"/>
          <c:showBubbleSize val="0"/>
        </c:dLbls>
        <c:gapWidth val="150"/>
        <c:axId val="790148320"/>
        <c:axId val="790148976"/>
      </c:barChart>
      <c:catAx>
        <c:axId val="79014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976"/>
        <c:crosses val="autoZero"/>
        <c:auto val="1"/>
        <c:lblAlgn val="ctr"/>
        <c:lblOffset val="100"/>
        <c:noMultiLvlLbl val="0"/>
      </c:catAx>
      <c:valAx>
        <c:axId val="7901489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3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6ED-44B5-8232-343F82152E0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6ED-44B5-8232-343F82152E0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6ED-44B5-8232-343F82152E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'Machupicchu-40'!$C$172:$C$174</c:f>
              <c:strCache>
                <c:ptCount val="3"/>
                <c:pt idx="0">
                  <c:v>Adecuado</c:v>
                </c:pt>
                <c:pt idx="1">
                  <c:v>Regular</c:v>
                </c:pt>
                <c:pt idx="2">
                  <c:v>Insuficiente</c:v>
                </c:pt>
              </c:strCache>
            </c:strRef>
          </c:cat>
          <c:val>
            <c:numRef>
              <c:f>'Machupicchu-40'!$F$172:$F$174</c:f>
              <c:numCache>
                <c:formatCode>0%</c:formatCode>
                <c:ptCount val="3"/>
                <c:pt idx="0">
                  <c:v>0.625</c:v>
                </c:pt>
                <c:pt idx="1">
                  <c:v>0.3125</c:v>
                </c:pt>
                <c:pt idx="2">
                  <c:v>6.25E-2</c:v>
                </c:pt>
              </c:numCache>
            </c:numRef>
          </c:val>
          <c:extLst>
            <c:ext xmlns:c16="http://schemas.microsoft.com/office/drawing/2014/chart" uri="{C3380CC4-5D6E-409C-BE32-E72D297353CC}">
              <c16:uniqueId val="{00000000-D6ED-44B5-8232-343F82152E0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6-BA36-4C2E-922C-B780886C33FE}"/>
              </c:ext>
            </c:extLst>
          </c:dPt>
          <c:dPt>
            <c:idx val="1"/>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A36-4C2E-922C-B780886C33FE}"/>
              </c:ext>
            </c:extLst>
          </c:dPt>
          <c:dPt>
            <c:idx val="2"/>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A36-4C2E-922C-B780886C33FE}"/>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3-BA36-4C2E-922C-B780886C33FE}"/>
              </c:ext>
            </c:extLst>
          </c:dPt>
          <c:dPt>
            <c:idx val="4"/>
            <c:invertIfNegative val="0"/>
            <c:bubble3D val="0"/>
            <c:spPr>
              <a:solidFill>
                <a:schemeClr val="accent5">
                  <a:lumMod val="50000"/>
                </a:schemeClr>
              </a:solidFill>
              <a:ln>
                <a:noFill/>
              </a:ln>
              <a:effectLst/>
            </c:spPr>
            <c:extLst>
              <c:ext xmlns:c16="http://schemas.microsoft.com/office/drawing/2014/chart" uri="{C3380CC4-5D6E-409C-BE32-E72D297353CC}">
                <c16:uniqueId val="{00000002-BA36-4C2E-922C-B780886C33F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'Machupicchu-40'!$B$178:$B$182</c:f>
              <c:strCache>
                <c:ptCount val="5"/>
                <c:pt idx="0">
                  <c:v>3 min - 7 min </c:v>
                </c:pt>
                <c:pt idx="1">
                  <c:v>10 min  - 15 min</c:v>
                </c:pt>
                <c:pt idx="2">
                  <c:v>20 min - 30 min</c:v>
                </c:pt>
                <c:pt idx="3">
                  <c:v>40 min a 1 hr </c:v>
                </c:pt>
                <c:pt idx="4">
                  <c:v>2hr a más </c:v>
                </c:pt>
              </c:strCache>
            </c:strRef>
          </c:cat>
          <c:val>
            <c:numRef>
              <c:f>'Machupicchu-40'!$E$178:$E$182</c:f>
              <c:numCache>
                <c:formatCode>0%</c:formatCode>
                <c:ptCount val="5"/>
                <c:pt idx="0">
                  <c:v>0.1875</c:v>
                </c:pt>
                <c:pt idx="1">
                  <c:v>0.1875</c:v>
                </c:pt>
                <c:pt idx="2">
                  <c:v>0.4375</c:v>
                </c:pt>
                <c:pt idx="3">
                  <c:v>0.125</c:v>
                </c:pt>
                <c:pt idx="4">
                  <c:v>6.25E-2</c:v>
                </c:pt>
              </c:numCache>
            </c:numRef>
          </c:val>
          <c:extLst>
            <c:ext xmlns:c16="http://schemas.microsoft.com/office/drawing/2014/chart" uri="{C3380CC4-5D6E-409C-BE32-E72D297353CC}">
              <c16:uniqueId val="{00000000-BA36-4C2E-922C-B780886C33FE}"/>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'Machupicchu-40'!$C$193</c:f>
              <c:strCache>
                <c:ptCount val="1"/>
                <c:pt idx="0">
                  <c:v>Amabilidad y respeto</c:v>
                </c:pt>
              </c:strCache>
            </c:strRef>
          </c:tx>
          <c:spPr>
            <a:solidFill>
              <a:schemeClr val="accent6"/>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'Machupicchu-40'!$C$194:$C$197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0-85FA-46D8-87BD-06A570B0EB33}"/>
            </c:ext>
          </c:extLst>
        </c:ser>
        <c:ser>
          <c:idx val="1"/>
          <c:order val="1"/>
          <c:tx>
            <c:strRef>
              <c:f>'Machupicchu-40'!$D$193</c:f>
              <c:strCache>
                <c:ptCount val="1"/>
                <c:pt idx="0">
                  <c:v>Confianza y seguridad</c:v>
                </c:pt>
              </c:strCache>
            </c:strRef>
          </c:tx>
          <c:spPr>
            <a:solidFill>
              <a:schemeClr val="accent5"/>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'Machupicchu-40'!$D$194:$D$197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1-85FA-46D8-87BD-06A570B0EB33}"/>
            </c:ext>
          </c:extLst>
        </c:ser>
        <c:ser>
          <c:idx val="2"/>
          <c:order val="2"/>
          <c:tx>
            <c:strRef>
              <c:f>'Machupicchu-40'!$E$193</c:f>
              <c:strCache>
                <c:ptCount val="1"/>
                <c:pt idx="0">
                  <c:v>Claridad de la información </c:v>
                </c:pt>
              </c:strCache>
            </c:strRef>
          </c:tx>
          <c:spPr>
            <a:solidFill>
              <a:schemeClr val="accent4"/>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'Machupicchu-40'!$E$194:$E$197</c:f>
              <c:numCache>
                <c:formatCode>0%</c:formatCode>
                <c:ptCount val="4"/>
                <c:pt idx="0">
                  <c:v>0.5</c:v>
                </c:pt>
                <c:pt idx="1">
                  <c:v>0.5</c:v>
                </c:pt>
                <c:pt idx="2">
                  <c:v>0</c:v>
                </c:pt>
                <c:pt idx="3">
                  <c:v>0</c:v>
                </c:pt>
              </c:numCache>
            </c:numRef>
          </c:val>
          <c:extLst>
            <c:ext xmlns:c16="http://schemas.microsoft.com/office/drawing/2014/chart" uri="{C3380CC4-5D6E-409C-BE32-E72D297353CC}">
              <c16:uniqueId val="{00000002-85FA-46D8-87BD-06A570B0EB33}"/>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7B99-459E-824E-4956F5A7834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7B99-459E-824E-4956F5A7834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7B99-459E-824E-4956F5A783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'Machupicchu-40'!$C$201:$C$203</c:f>
              <c:strCache>
                <c:ptCount val="3"/>
                <c:pt idx="0">
                  <c:v>Permanente</c:v>
                </c:pt>
                <c:pt idx="1">
                  <c:v>Eventual</c:v>
                </c:pt>
                <c:pt idx="2">
                  <c:v>No se realiza</c:v>
                </c:pt>
              </c:strCache>
            </c:strRef>
          </c:cat>
          <c:val>
            <c:numRef>
              <c:f>'Machupicchu-40'!$F$201:$F$203</c:f>
              <c:numCache>
                <c:formatCode>0%</c:formatCode>
                <c:ptCount val="3"/>
                <c:pt idx="0">
                  <c:v>0.75</c:v>
                </c:pt>
                <c:pt idx="1">
                  <c:v>0.125</c:v>
                </c:pt>
                <c:pt idx="2">
                  <c:v>0.125</c:v>
                </c:pt>
              </c:numCache>
            </c:numRef>
          </c:val>
          <c:extLst>
            <c:ext xmlns:c16="http://schemas.microsoft.com/office/drawing/2014/chart" uri="{C3380CC4-5D6E-409C-BE32-E72D297353CC}">
              <c16:uniqueId val="{00000000-7B99-459E-824E-4956F5A7834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'Machupicchu-40'!$C$214</c:f>
              <c:strCache>
                <c:ptCount val="1"/>
                <c:pt idx="0">
                  <c:v>Amabilidad y respeto</c:v>
                </c:pt>
              </c:strCache>
            </c:strRef>
          </c:tx>
          <c:spPr>
            <a:solidFill>
              <a:schemeClr val="accent6"/>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'Machupicchu-40'!$C$215:$C$218</c:f>
              <c:numCache>
                <c:formatCode>0%</c:formatCode>
                <c:ptCount val="4"/>
                <c:pt idx="0">
                  <c:v>0.4375</c:v>
                </c:pt>
                <c:pt idx="1">
                  <c:v>0.4375</c:v>
                </c:pt>
                <c:pt idx="2">
                  <c:v>0.125</c:v>
                </c:pt>
                <c:pt idx="3">
                  <c:v>0</c:v>
                </c:pt>
              </c:numCache>
            </c:numRef>
          </c:val>
          <c:extLst>
            <c:ext xmlns:c16="http://schemas.microsoft.com/office/drawing/2014/chart" uri="{C3380CC4-5D6E-409C-BE32-E72D297353CC}">
              <c16:uniqueId val="{00000000-7CCA-451D-843A-409B3EE58EE1}"/>
            </c:ext>
          </c:extLst>
        </c:ser>
        <c:ser>
          <c:idx val="1"/>
          <c:order val="1"/>
          <c:tx>
            <c:strRef>
              <c:f>'Machupicchu-40'!$D$214</c:f>
              <c:strCache>
                <c:ptCount val="1"/>
                <c:pt idx="0">
                  <c:v>Confianza y seguridad</c:v>
                </c:pt>
              </c:strCache>
            </c:strRef>
          </c:tx>
          <c:spPr>
            <a:solidFill>
              <a:schemeClr val="accent5"/>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'Machupicchu-40'!$D$215:$D$218</c:f>
              <c:numCache>
                <c:formatCode>0%</c:formatCode>
                <c:ptCount val="4"/>
                <c:pt idx="0">
                  <c:v>0.5</c:v>
                </c:pt>
                <c:pt idx="1">
                  <c:v>0.3125</c:v>
                </c:pt>
                <c:pt idx="2">
                  <c:v>0.17649999999999999</c:v>
                </c:pt>
                <c:pt idx="3">
                  <c:v>0</c:v>
                </c:pt>
              </c:numCache>
            </c:numRef>
          </c:val>
          <c:extLst>
            <c:ext xmlns:c16="http://schemas.microsoft.com/office/drawing/2014/chart" uri="{C3380CC4-5D6E-409C-BE32-E72D297353CC}">
              <c16:uniqueId val="{00000001-7CCA-451D-843A-409B3EE58EE1}"/>
            </c:ext>
          </c:extLst>
        </c:ser>
        <c:ser>
          <c:idx val="2"/>
          <c:order val="2"/>
          <c:tx>
            <c:strRef>
              <c:f>'Machupicchu-40'!$E$214</c:f>
              <c:strCache>
                <c:ptCount val="1"/>
                <c:pt idx="0">
                  <c:v>Claridad de la información </c:v>
                </c:pt>
              </c:strCache>
            </c:strRef>
          </c:tx>
          <c:spPr>
            <a:solidFill>
              <a:schemeClr val="accent4"/>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'Machupicchu-40'!$E$215:$E$218</c:f>
              <c:numCache>
                <c:formatCode>0%</c:formatCode>
                <c:ptCount val="4"/>
                <c:pt idx="0">
                  <c:v>0.4375</c:v>
                </c:pt>
                <c:pt idx="1">
                  <c:v>0.5</c:v>
                </c:pt>
                <c:pt idx="2">
                  <c:v>6.25E-2</c:v>
                </c:pt>
                <c:pt idx="3">
                  <c:v>0</c:v>
                </c:pt>
              </c:numCache>
            </c:numRef>
          </c:val>
          <c:extLst>
            <c:ext xmlns:c16="http://schemas.microsoft.com/office/drawing/2014/chart" uri="{C3380CC4-5D6E-409C-BE32-E72D297353CC}">
              <c16:uniqueId val="{00000002-7CCA-451D-843A-409B3EE58EE1}"/>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4172766644831822"/>
          <c:y val="0.13757861068820967"/>
          <c:w val="0.25827233355168183"/>
          <c:h val="0.700255763203846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53861656552542"/>
          <c:y val="6.0995976535978678E-2"/>
          <c:w val="0.7869936993967237"/>
          <c:h val="0.8295531400702523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AE97-4D3E-A51D-929CD0F9CFF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'Machupicchu-40'!$C$129:$C$130</c:f>
              <c:strCache>
                <c:ptCount val="2"/>
                <c:pt idx="0">
                  <c:v>Adecuado</c:v>
                </c:pt>
                <c:pt idx="1">
                  <c:v>Regular</c:v>
                </c:pt>
              </c:strCache>
            </c:strRef>
          </c:cat>
          <c:val>
            <c:numRef>
              <c:f>'Machupicchu-40'!$F$129:$F$130</c:f>
              <c:numCache>
                <c:formatCode>0%</c:formatCode>
                <c:ptCount val="2"/>
                <c:pt idx="0">
                  <c:v>0.78569999999999995</c:v>
                </c:pt>
                <c:pt idx="1">
                  <c:v>0.21429999999999999</c:v>
                </c:pt>
              </c:numCache>
            </c:numRef>
          </c:val>
          <c:extLst>
            <c:ext xmlns:c16="http://schemas.microsoft.com/office/drawing/2014/chart" uri="{C3380CC4-5D6E-409C-BE32-E72D297353CC}">
              <c16:uniqueId val="{00000002-AE97-4D3E-A51D-929CD0F9CFFA}"/>
            </c:ext>
          </c:extLst>
        </c:ser>
        <c:dLbls>
          <c:showLegendKey val="0"/>
          <c:showVal val="0"/>
          <c:showCatName val="0"/>
          <c:showSerName val="0"/>
          <c:showPercent val="0"/>
          <c:showBubbleSize val="0"/>
        </c:dLbls>
        <c:gapWidth val="50"/>
        <c:axId val="727610400"/>
        <c:axId val="727606792"/>
      </c:barChart>
      <c:catAx>
        <c:axId val="7276104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6792"/>
        <c:crosses val="autoZero"/>
        <c:auto val="1"/>
        <c:lblAlgn val="ctr"/>
        <c:lblOffset val="100"/>
        <c:noMultiLvlLbl val="0"/>
      </c:catAx>
      <c:valAx>
        <c:axId val="7276067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104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40822480993733"/>
          <c:y val="6.1554974717076237E-2"/>
          <c:w val="0.72849889619906394"/>
          <c:h val="0.800011544311650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EF6D-4BE7-B777-1226AF1BC7C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F6D-4BE7-B777-1226AF1BC7C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EF6D-4BE7-B777-1226AF1BC7C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'Machupicchu-40'!$B$138:$B$140</c:f>
              <c:strCache>
                <c:ptCount val="3"/>
                <c:pt idx="0">
                  <c:v>3 min - 7 min </c:v>
                </c:pt>
                <c:pt idx="1">
                  <c:v>10 min - 15 min</c:v>
                </c:pt>
                <c:pt idx="2">
                  <c:v>20 min - 30 min</c:v>
                </c:pt>
              </c:strCache>
            </c:strRef>
          </c:cat>
          <c:val>
            <c:numRef>
              <c:f>'Machupicchu-40'!$E$138:$E$140</c:f>
              <c:numCache>
                <c:formatCode>0%</c:formatCode>
                <c:ptCount val="3"/>
                <c:pt idx="0">
                  <c:v>0.1429</c:v>
                </c:pt>
                <c:pt idx="1">
                  <c:v>0.64290000000000003</c:v>
                </c:pt>
                <c:pt idx="2">
                  <c:v>0.21429999999999999</c:v>
                </c:pt>
              </c:numCache>
            </c:numRef>
          </c:val>
          <c:extLst>
            <c:ext xmlns:c16="http://schemas.microsoft.com/office/drawing/2014/chart" uri="{C3380CC4-5D6E-409C-BE32-E72D297353CC}">
              <c16:uniqueId val="{00000006-EF6D-4BE7-B777-1226AF1BC7CF}"/>
            </c:ext>
          </c:extLst>
        </c:ser>
        <c:dLbls>
          <c:showLegendKey val="0"/>
          <c:showVal val="0"/>
          <c:showCatName val="0"/>
          <c:showSerName val="0"/>
          <c:showPercent val="0"/>
          <c:showBubbleSize val="0"/>
        </c:dLbls>
        <c:gapWidth val="50"/>
        <c:axId val="705004472"/>
        <c:axId val="705006768"/>
      </c:barChart>
      <c:catAx>
        <c:axId val="70500447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06768"/>
        <c:crosses val="autoZero"/>
        <c:auto val="1"/>
        <c:lblAlgn val="ctr"/>
        <c:lblOffset val="100"/>
        <c:noMultiLvlLbl val="0"/>
      </c:catAx>
      <c:valAx>
        <c:axId val="7050067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04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'Machupicchu-40'!$S$150</c:f>
              <c:strCache>
                <c:ptCount val="1"/>
                <c:pt idx="0">
                  <c:v>Amabilidad y respeto</c:v>
                </c:pt>
              </c:strCache>
            </c:strRef>
          </c:tx>
          <c:spPr>
            <a:solidFill>
              <a:schemeClr val="accent6"/>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'Machupicchu-40'!$S$151:$S$154</c:f>
              <c:numCache>
                <c:formatCode>0%</c:formatCode>
                <c:ptCount val="4"/>
                <c:pt idx="0">
                  <c:v>0.35709999999999997</c:v>
                </c:pt>
                <c:pt idx="1">
                  <c:v>0.5</c:v>
                </c:pt>
                <c:pt idx="2">
                  <c:v>0.1429</c:v>
                </c:pt>
                <c:pt idx="3">
                  <c:v>0</c:v>
                </c:pt>
              </c:numCache>
            </c:numRef>
          </c:val>
          <c:extLst>
            <c:ext xmlns:c16="http://schemas.microsoft.com/office/drawing/2014/chart" uri="{C3380CC4-5D6E-409C-BE32-E72D297353CC}">
              <c16:uniqueId val="{00000000-2EC2-473D-A086-A51EAA8DEFBF}"/>
            </c:ext>
          </c:extLst>
        </c:ser>
        <c:ser>
          <c:idx val="1"/>
          <c:order val="1"/>
          <c:tx>
            <c:strRef>
              <c:f>'Machupicchu-40'!$T$150</c:f>
              <c:strCache>
                <c:ptCount val="1"/>
                <c:pt idx="0">
                  <c:v>Confianza y seguridad</c:v>
                </c:pt>
              </c:strCache>
            </c:strRef>
          </c:tx>
          <c:spPr>
            <a:solidFill>
              <a:schemeClr val="accent5"/>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'Machupicchu-40'!$T$151:$T$154</c:f>
              <c:numCache>
                <c:formatCode>0%</c:formatCode>
                <c:ptCount val="4"/>
                <c:pt idx="0">
                  <c:v>0.35709999999999997</c:v>
                </c:pt>
                <c:pt idx="1">
                  <c:v>0.35709999999999997</c:v>
                </c:pt>
                <c:pt idx="2">
                  <c:v>0.21429999999999999</c:v>
                </c:pt>
                <c:pt idx="3">
                  <c:v>7.1400000000000005E-2</c:v>
                </c:pt>
              </c:numCache>
            </c:numRef>
          </c:val>
          <c:extLst>
            <c:ext xmlns:c16="http://schemas.microsoft.com/office/drawing/2014/chart" uri="{C3380CC4-5D6E-409C-BE32-E72D297353CC}">
              <c16:uniqueId val="{00000001-2EC2-473D-A086-A51EAA8DEFBF}"/>
            </c:ext>
          </c:extLst>
        </c:ser>
        <c:ser>
          <c:idx val="2"/>
          <c:order val="2"/>
          <c:tx>
            <c:strRef>
              <c:f>'Machupicchu-40'!$U$150</c:f>
              <c:strCache>
                <c:ptCount val="1"/>
                <c:pt idx="0">
                  <c:v>Claridad de la información </c:v>
                </c:pt>
              </c:strCache>
            </c:strRef>
          </c:tx>
          <c:spPr>
            <a:solidFill>
              <a:schemeClr val="accent4"/>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'Machupicchu-40'!$U$151:$U$154</c:f>
              <c:numCache>
                <c:formatCode>0%</c:formatCode>
                <c:ptCount val="4"/>
                <c:pt idx="0">
                  <c:v>0.5</c:v>
                </c:pt>
                <c:pt idx="1">
                  <c:v>0.21429999999999999</c:v>
                </c:pt>
                <c:pt idx="2">
                  <c:v>0.21429999999999999</c:v>
                </c:pt>
                <c:pt idx="3">
                  <c:v>7.1400000000000005E-2</c:v>
                </c:pt>
              </c:numCache>
            </c:numRef>
          </c:val>
          <c:extLst>
            <c:ext xmlns:c16="http://schemas.microsoft.com/office/drawing/2014/chart" uri="{C3380CC4-5D6E-409C-BE32-E72D297353CC}">
              <c16:uniqueId val="{00000002-2EC2-473D-A086-A51EAA8DEFBF}"/>
            </c:ext>
          </c:extLst>
        </c:ser>
        <c:dLbls>
          <c:showLegendKey val="0"/>
          <c:showVal val="0"/>
          <c:showCatName val="0"/>
          <c:showSerName val="0"/>
          <c:showPercent val="0"/>
          <c:showBubbleSize val="0"/>
        </c:dLbls>
        <c:gapWidth val="150"/>
        <c:axId val="805301624"/>
        <c:axId val="805305888"/>
      </c:barChart>
      <c:catAx>
        <c:axId val="80530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5888"/>
        <c:crosses val="autoZero"/>
        <c:auto val="1"/>
        <c:lblAlgn val="ctr"/>
        <c:lblOffset val="100"/>
        <c:noMultiLvlLbl val="0"/>
      </c:catAx>
      <c:valAx>
        <c:axId val="8053058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1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86DC-4FD8-B980-07A761C06AA5}"/>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86DC-4FD8-B980-07A761C06AA5}"/>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86DC-4FD8-B980-07A761C06AA5}"/>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86DC-4FD8-B980-07A761C06AA5}"/>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86DC-4FD8-B980-07A761C06AA5}"/>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86DC-4FD8-B980-07A761C06AA5}"/>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86DC-4FD8-B980-07A761C06AA5}"/>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86DC-4FD8-B980-07A761C06AA5}"/>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86DC-4FD8-B980-07A761C06AA5}"/>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86DC-4FD8-B980-07A761C06AA5}"/>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86DC-4FD8-B980-07A761C06AA5}"/>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86DC-4FD8-B980-07A761C06AA5}"/>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86DC-4FD8-B980-07A761C06AA5}"/>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86DC-4FD8-B980-07A761C06AA5}"/>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86DC-4FD8-B980-07A761C06AA5}"/>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86DC-4FD8-B980-07A761C06AA5}"/>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86DC-4FD8-B980-07A761C06AA5}"/>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86DC-4FD8-B980-07A761C06AA5}"/>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86DC-4FD8-B980-07A761C06AA5}"/>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86DC-4FD8-B980-07A761C06AA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6DC-4FD8-B980-07A761C06AA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86DC-4FD8-B980-07A761C06AA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6DC-4FD8-B980-07A761C06AA5}"/>
              </c:ext>
            </c:extLst>
          </c:dPt>
          <c:val>
            <c:numRef>
              <c:f>'7 cuartones-50'!$D$301:$E$301</c:f>
              <c:numCache>
                <c:formatCode>0%</c:formatCode>
                <c:ptCount val="2"/>
                <c:pt idx="0">
                  <c:v>0.4</c:v>
                </c:pt>
                <c:pt idx="1">
                  <c:v>0.6</c:v>
                </c:pt>
              </c:numCache>
            </c:numRef>
          </c:val>
          <c:extLst>
            <c:ext xmlns:c16="http://schemas.microsoft.com/office/drawing/2014/chart" uri="{C3380CC4-5D6E-409C-BE32-E72D297353CC}">
              <c16:uniqueId val="{0000002D-86DC-4FD8-B980-07A761C06AA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B0C-4889-B002-808181D4E63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B0C-4889-B002-808181D4E63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B0C-4889-B002-808181D4E63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B0C-4889-B002-808181D4E63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B0C-4889-B002-808181D4E63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B0C-4889-B002-808181D4E63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B0C-4889-B002-808181D4E63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B0C-4889-B002-808181D4E63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B0C-4889-B002-808181D4E63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B0C-4889-B002-808181D4E63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B0C-4889-B002-808181D4E63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B0C-4889-B002-808181D4E63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B0C-4889-B002-808181D4E63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B0C-4889-B002-808181D4E63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B0C-4889-B002-808181D4E63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B0C-4889-B002-808181D4E63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B0C-4889-B002-808181D4E63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B0C-4889-B002-808181D4E63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B0C-4889-B002-808181D4E63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B0C-4889-B002-808181D4E63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B0C-4889-B002-808181D4E63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-35'!$B$115</c:f>
              <c:strCache>
                <c:ptCount val="1"/>
                <c:pt idx="0">
                  <c:v>Femenino</c:v>
                </c:pt>
              </c:strCache>
            </c:strRef>
          </c:tx>
          <c:explosion val="2"/>
          <c:dPt>
            <c:idx val="0"/>
            <c:bubble3D val="0"/>
            <c:spPr>
              <a:noFill/>
              <a:ln w="19050">
                <a:solidFill>
                  <a:schemeClr val="lt1"/>
                </a:solidFill>
              </a:ln>
              <a:effectLst/>
            </c:spPr>
            <c:extLst>
              <c:ext xmlns:c16="http://schemas.microsoft.com/office/drawing/2014/chart" uri="{C3380CC4-5D6E-409C-BE32-E72D297353CC}">
                <c16:uniqueId val="{0000002A-3B0C-4889-B002-808181D4E63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B0C-4889-B002-808181D4E632}"/>
              </c:ext>
            </c:extLst>
          </c:dPt>
          <c:val>
            <c:numRef>
              <c:f>'Pisac -35'!$D$115:$E$115</c:f>
              <c:numCache>
                <c:formatCode>0%</c:formatCode>
                <c:ptCount val="2"/>
                <c:pt idx="0">
                  <c:v>0.67</c:v>
                </c:pt>
                <c:pt idx="1">
                  <c:v>0.32999999999999996</c:v>
                </c:pt>
              </c:numCache>
            </c:numRef>
          </c:val>
          <c:extLst>
            <c:ext xmlns:c16="http://schemas.microsoft.com/office/drawing/2014/chart" uri="{C3380CC4-5D6E-409C-BE32-E72D297353CC}">
              <c16:uniqueId val="{0000002D-3B0C-4889-B002-808181D4E63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735A-46EF-AF4B-F9F2366DD687}"/>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735A-46EF-AF4B-F9F2366DD687}"/>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735A-46EF-AF4B-F9F2366DD687}"/>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735A-46EF-AF4B-F9F2366DD687}"/>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735A-46EF-AF4B-F9F2366DD687}"/>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735A-46EF-AF4B-F9F2366DD687}"/>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735A-46EF-AF4B-F9F2366DD687}"/>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735A-46EF-AF4B-F9F2366DD687}"/>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735A-46EF-AF4B-F9F2366DD687}"/>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735A-46EF-AF4B-F9F2366DD687}"/>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735A-46EF-AF4B-F9F2366DD687}"/>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735A-46EF-AF4B-F9F2366DD687}"/>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735A-46EF-AF4B-F9F2366DD687}"/>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735A-46EF-AF4B-F9F2366DD687}"/>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735A-46EF-AF4B-F9F2366DD687}"/>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735A-46EF-AF4B-F9F2366DD687}"/>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735A-46EF-AF4B-F9F2366DD687}"/>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735A-46EF-AF4B-F9F2366DD687}"/>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735A-46EF-AF4B-F9F2366DD687}"/>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735A-46EF-AF4B-F9F2366DD687}"/>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735A-46EF-AF4B-F9F2366DD687}"/>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-35'!$B$116</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735A-46EF-AF4B-F9F2366DD687}"/>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735A-46EF-AF4B-F9F2366DD687}"/>
              </c:ext>
            </c:extLst>
          </c:dPt>
          <c:val>
            <c:numRef>
              <c:f>'Pisac -35'!$D$116:$E$116</c:f>
              <c:numCache>
                <c:formatCode>0%</c:formatCode>
                <c:ptCount val="2"/>
                <c:pt idx="0">
                  <c:v>0.33</c:v>
                </c:pt>
                <c:pt idx="1">
                  <c:v>0.66999999999999993</c:v>
                </c:pt>
              </c:numCache>
            </c:numRef>
          </c:val>
          <c:extLst>
            <c:ext xmlns:c16="http://schemas.microsoft.com/office/drawing/2014/chart" uri="{C3380CC4-5D6E-409C-BE32-E72D297353CC}">
              <c16:uniqueId val="{0000002D-735A-46EF-AF4B-F9F2366DD687}"/>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C07-4C42-A27A-77A6C6E807CC}"/>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C07-4C42-A27A-77A6C6E807C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-35'!$L$111:$L$112</c:f>
              <c:strCache>
                <c:ptCount val="2"/>
                <c:pt idx="0">
                  <c:v>15 a 30 </c:v>
                </c:pt>
                <c:pt idx="1">
                  <c:v>31 a 40</c:v>
                </c:pt>
              </c:strCache>
            </c:strRef>
          </c:cat>
          <c:val>
            <c:numRef>
              <c:f>'Pisac -35'!$O$111:$O$112</c:f>
              <c:numCache>
                <c:formatCode>0%</c:formatCode>
                <c:ptCount val="2"/>
                <c:pt idx="0">
                  <c:v>0.5</c:v>
                </c:pt>
                <c:pt idx="1">
                  <c:v>0.5</c:v>
                </c:pt>
              </c:numCache>
            </c:numRef>
          </c:val>
          <c:extLst>
            <c:ext xmlns:c16="http://schemas.microsoft.com/office/drawing/2014/chart" uri="{C3380CC4-5D6E-409C-BE32-E72D297353CC}">
              <c16:uniqueId val="{00000004-0C07-4C42-A27A-77A6C6E807CC}"/>
            </c:ext>
          </c:extLst>
        </c:ser>
        <c:dLbls>
          <c:showLegendKey val="0"/>
          <c:showVal val="0"/>
          <c:showCatName val="0"/>
          <c:showSerName val="0"/>
          <c:showPercent val="0"/>
          <c:showBubbleSize val="0"/>
        </c:dLbls>
        <c:gapWidth val="50"/>
        <c:axId val="756998544"/>
        <c:axId val="756993624"/>
      </c:barChart>
      <c:catAx>
        <c:axId val="75699854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3624"/>
        <c:crosses val="autoZero"/>
        <c:auto val="1"/>
        <c:lblAlgn val="ctr"/>
        <c:lblOffset val="100"/>
        <c:noMultiLvlLbl val="0"/>
      </c:catAx>
      <c:valAx>
        <c:axId val="756993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8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35645726243005"/>
          <c:y val="8.8113173392470712E-2"/>
          <c:w val="0.79188577537187821"/>
          <c:h val="0.71372553471829325"/>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E774-484D-99C3-8D6E54B61C35}"/>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774-484D-99C3-8D6E54B61C35}"/>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E774-484D-99C3-8D6E54B61C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-35'!$K$44:$K$46</c:f>
              <c:strCache>
                <c:ptCount val="3"/>
                <c:pt idx="0">
                  <c:v>15 a 30 </c:v>
                </c:pt>
                <c:pt idx="1">
                  <c:v>31 a 40</c:v>
                </c:pt>
                <c:pt idx="2">
                  <c:v>41 a 50 </c:v>
                </c:pt>
              </c:strCache>
            </c:strRef>
          </c:cat>
          <c:val>
            <c:numRef>
              <c:f>'Pisac -35'!$N$44:$N$46</c:f>
              <c:numCache>
                <c:formatCode>0%</c:formatCode>
                <c:ptCount val="3"/>
                <c:pt idx="0">
                  <c:v>0.3448</c:v>
                </c:pt>
                <c:pt idx="1">
                  <c:v>0.31030000000000002</c:v>
                </c:pt>
                <c:pt idx="2">
                  <c:v>3.4500000000000003E-2</c:v>
                </c:pt>
              </c:numCache>
            </c:numRef>
          </c:val>
          <c:extLst>
            <c:ext xmlns:c16="http://schemas.microsoft.com/office/drawing/2014/chart" uri="{C3380CC4-5D6E-409C-BE32-E72D297353CC}">
              <c16:uniqueId val="{00000006-E774-484D-99C3-8D6E54B61C35}"/>
            </c:ext>
          </c:extLst>
        </c:ser>
        <c:dLbls>
          <c:showLegendKey val="0"/>
          <c:showVal val="0"/>
          <c:showCatName val="0"/>
          <c:showSerName val="0"/>
          <c:showPercent val="0"/>
          <c:showBubbleSize val="0"/>
        </c:dLbls>
        <c:gapWidth val="50"/>
        <c:axId val="756996904"/>
        <c:axId val="756996576"/>
      </c:barChart>
      <c:catAx>
        <c:axId val="7569969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6576"/>
        <c:crosses val="autoZero"/>
        <c:auto val="1"/>
        <c:lblAlgn val="ctr"/>
        <c:lblOffset val="100"/>
        <c:noMultiLvlLbl val="0"/>
      </c:catAx>
      <c:valAx>
        <c:axId val="756996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6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050E-4419-8EDC-6CFCCDB327A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050E-4419-8EDC-6CFCCDB327A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050E-4419-8EDC-6CFCCDB327A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050E-4419-8EDC-6CFCCDB327A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050E-4419-8EDC-6CFCCDB327A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050E-4419-8EDC-6CFCCDB327A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050E-4419-8EDC-6CFCCDB327A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050E-4419-8EDC-6CFCCDB327A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050E-4419-8EDC-6CFCCDB327A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050E-4419-8EDC-6CFCCDB327A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050E-4419-8EDC-6CFCCDB327A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050E-4419-8EDC-6CFCCDB327A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050E-4419-8EDC-6CFCCDB327A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050E-4419-8EDC-6CFCCDB327A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050E-4419-8EDC-6CFCCDB327A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050E-4419-8EDC-6CFCCDB327A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050E-4419-8EDC-6CFCCDB327A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050E-4419-8EDC-6CFCCDB327A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050E-4419-8EDC-6CFCCDB327A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050E-4419-8EDC-6CFCCDB327A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50E-4419-8EDC-6CFCCDB327A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050E-4419-8EDC-6CFCCDB327A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50E-4419-8EDC-6CFCCDB327A4}"/>
              </c:ext>
            </c:extLst>
          </c:dPt>
          <c:val>
            <c:numRef>
              <c:f>'Pisac -35'!$D$245:$E$245</c:f>
              <c:numCache>
                <c:formatCode>0%</c:formatCode>
                <c:ptCount val="2"/>
                <c:pt idx="0">
                  <c:v>0.33329999999999999</c:v>
                </c:pt>
                <c:pt idx="1">
                  <c:v>0.66670000000000007</c:v>
                </c:pt>
              </c:numCache>
            </c:numRef>
          </c:val>
          <c:extLst>
            <c:ext xmlns:c16="http://schemas.microsoft.com/office/drawing/2014/chart" uri="{C3380CC4-5D6E-409C-BE32-E72D297353CC}">
              <c16:uniqueId val="{0000002D-050E-4419-8EDC-6CFCCDB327A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306-4813-9C32-73E49535E9B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306-4813-9C32-73E49535E9B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306-4813-9C32-73E49535E9B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306-4813-9C32-73E49535E9B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306-4813-9C32-73E49535E9B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306-4813-9C32-73E49535E9B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306-4813-9C32-73E49535E9B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306-4813-9C32-73E49535E9B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306-4813-9C32-73E49535E9B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306-4813-9C32-73E49535E9B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306-4813-9C32-73E49535E9B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306-4813-9C32-73E49535E9B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306-4813-9C32-73E49535E9B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306-4813-9C32-73E49535E9B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306-4813-9C32-73E49535E9B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306-4813-9C32-73E49535E9B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306-4813-9C32-73E49535E9B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306-4813-9C32-73E49535E9B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306-4813-9C32-73E49535E9B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306-4813-9C32-73E49535E9B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306-4813-9C32-73E49535E9B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306-4813-9C32-73E49535E9B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306-4813-9C32-73E49535E9B0}"/>
              </c:ext>
            </c:extLst>
          </c:dPt>
          <c:val>
            <c:numRef>
              <c:f>'Pisac -35'!$D$244:$E$244</c:f>
              <c:numCache>
                <c:formatCode>0%</c:formatCode>
                <c:ptCount val="2"/>
                <c:pt idx="0">
                  <c:v>0.66669999999999996</c:v>
                </c:pt>
                <c:pt idx="1">
                  <c:v>0.33330000000000004</c:v>
                </c:pt>
              </c:numCache>
            </c:numRef>
          </c:val>
          <c:extLst>
            <c:ext xmlns:c16="http://schemas.microsoft.com/office/drawing/2014/chart" uri="{C3380CC4-5D6E-409C-BE32-E72D297353CC}">
              <c16:uniqueId val="{0000002D-F306-4813-9C32-73E49535E9B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BB14-45EF-994C-30F5639E9A5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BB14-45EF-994C-30F5639E9A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-35'!$L$240:$L$241</c:f>
              <c:strCache>
                <c:ptCount val="2"/>
                <c:pt idx="0">
                  <c:v>&lt; 1</c:v>
                </c:pt>
                <c:pt idx="1">
                  <c:v>≥ 1</c:v>
                </c:pt>
              </c:strCache>
            </c:strRef>
          </c:cat>
          <c:val>
            <c:numRef>
              <c:f>'Pisac -35'!$O$240:$O$241</c:f>
              <c:numCache>
                <c:formatCode>0%</c:formatCode>
                <c:ptCount val="2"/>
                <c:pt idx="0">
                  <c:v>0.83330000000000004</c:v>
                </c:pt>
                <c:pt idx="1">
                  <c:v>0.16669999999999999</c:v>
                </c:pt>
              </c:numCache>
            </c:numRef>
          </c:val>
          <c:extLst>
            <c:ext xmlns:c16="http://schemas.microsoft.com/office/drawing/2014/chart" uri="{C3380CC4-5D6E-409C-BE32-E72D297353CC}">
              <c16:uniqueId val="{00000000-BB14-45EF-994C-30F5639E9A5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3B6-4890-B28F-6E2CAA86836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3B6-4890-B28F-6E2CAA86836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3B6-4890-B28F-6E2CAA86836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3B6-4890-B28F-6E2CAA86836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3B6-4890-B28F-6E2CAA86836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3B6-4890-B28F-6E2CAA86836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3B6-4890-B28F-6E2CAA86836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3B6-4890-B28F-6E2CAA86836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3B6-4890-B28F-6E2CAA86836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3B6-4890-B28F-6E2CAA86836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3B6-4890-B28F-6E2CAA86836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3B6-4890-B28F-6E2CAA86836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3B6-4890-B28F-6E2CAA86836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3B6-4890-B28F-6E2CAA86836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3B6-4890-B28F-6E2CAA86836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3B6-4890-B28F-6E2CAA86836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3B6-4890-B28F-6E2CAA86836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3B6-4890-B28F-6E2CAA86836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3B6-4890-B28F-6E2CAA86836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3B6-4890-B28F-6E2CAA86836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3B6-4890-B28F-6E2CAA86836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03B6-4890-B28F-6E2CAA86836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3B6-4890-B28F-6E2CAA868360}"/>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03B6-4890-B28F-6E2CAA86836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2-C742-4C54-BD35-5A10A78BBD33}"/>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-35'!$M$153</c:f>
              <c:strCache>
                <c:ptCount val="1"/>
                <c:pt idx="0">
                  <c:v>15 a 30 </c:v>
                </c:pt>
              </c:strCache>
            </c:strRef>
          </c:cat>
          <c:val>
            <c:numRef>
              <c:f>'Pisac -35'!$P$153</c:f>
              <c:numCache>
                <c:formatCode>0%</c:formatCode>
                <c:ptCount val="1"/>
                <c:pt idx="0">
                  <c:v>1</c:v>
                </c:pt>
              </c:numCache>
            </c:numRef>
          </c:val>
          <c:extLst>
            <c:ext xmlns:c16="http://schemas.microsoft.com/office/drawing/2014/chart" uri="{C3380CC4-5D6E-409C-BE32-E72D297353CC}">
              <c16:uniqueId val="{00000000-C742-4C54-BD35-5A10A78BBD33}"/>
            </c:ext>
          </c:extLst>
        </c:ser>
        <c:dLbls>
          <c:dLblPos val="outEnd"/>
          <c:showLegendKey val="0"/>
          <c:showVal val="1"/>
          <c:showCatName val="0"/>
          <c:showSerName val="0"/>
          <c:showPercent val="0"/>
          <c:showBubbleSize val="0"/>
        </c:dLbls>
        <c:gapWidth val="269"/>
        <c:axId val="668637224"/>
        <c:axId val="668642800"/>
      </c:barChart>
      <c:catAx>
        <c:axId val="6686372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8642800"/>
        <c:crosses val="autoZero"/>
        <c:auto val="1"/>
        <c:lblAlgn val="ctr"/>
        <c:lblOffset val="100"/>
        <c:noMultiLvlLbl val="0"/>
      </c:catAx>
      <c:valAx>
        <c:axId val="6686428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86372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FAD-4F49-A118-2E316EFBBDC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FAD-4F49-A118-2E316EFBBDC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FAD-4F49-A118-2E316EFBBDC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-35'!$C$54:$C$56</c:f>
              <c:strCache>
                <c:ptCount val="3"/>
                <c:pt idx="0">
                  <c:v>Adecuado</c:v>
                </c:pt>
                <c:pt idx="1">
                  <c:v>Regular</c:v>
                </c:pt>
                <c:pt idx="2">
                  <c:v>Insuficiente</c:v>
                </c:pt>
              </c:strCache>
            </c:strRef>
          </c:cat>
          <c:val>
            <c:numRef>
              <c:f>'Pisac -35'!$F$54:$F$56</c:f>
              <c:numCache>
                <c:formatCode>0%</c:formatCode>
                <c:ptCount val="3"/>
                <c:pt idx="0">
                  <c:v>0.75</c:v>
                </c:pt>
                <c:pt idx="1">
                  <c:v>0.2</c:v>
                </c:pt>
                <c:pt idx="2">
                  <c:v>0.05</c:v>
                </c:pt>
              </c:numCache>
            </c:numRef>
          </c:val>
          <c:extLst>
            <c:ext xmlns:c16="http://schemas.microsoft.com/office/drawing/2014/chart" uri="{C3380CC4-5D6E-409C-BE32-E72D297353CC}">
              <c16:uniqueId val="{00000000-3FAD-4F49-A118-2E316EFBBDC7}"/>
            </c:ext>
          </c:extLst>
        </c:ser>
        <c:dLbls>
          <c:dLblPos val="outEnd"/>
          <c:showLegendKey val="0"/>
          <c:showVal val="1"/>
          <c:showCatName val="0"/>
          <c:showSerName val="0"/>
          <c:showPercent val="0"/>
          <c:showBubbleSize val="0"/>
        </c:dLbls>
        <c:gapWidth val="50"/>
        <c:axId val="837039704"/>
        <c:axId val="837040032"/>
      </c:barChart>
      <c:catAx>
        <c:axId val="8370397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837040032"/>
        <c:crosses val="autoZero"/>
        <c:auto val="1"/>
        <c:lblAlgn val="ctr"/>
        <c:lblOffset val="100"/>
        <c:noMultiLvlLbl val="0"/>
      </c:catAx>
      <c:valAx>
        <c:axId val="837040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3703970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008C-438F-A361-952198AD9BD3}"/>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008C-438F-A361-952198AD9BD3}"/>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008C-438F-A361-952198AD9BD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cuartones-50'!$L$199:$L$201</c:f>
              <c:strCache>
                <c:ptCount val="3"/>
                <c:pt idx="0">
                  <c:v>15 a 30 </c:v>
                </c:pt>
                <c:pt idx="1">
                  <c:v>31 a 40</c:v>
                </c:pt>
                <c:pt idx="2">
                  <c:v>41 a 50 </c:v>
                </c:pt>
              </c:strCache>
            </c:strRef>
          </c:cat>
          <c:val>
            <c:numRef>
              <c:f>'7 cuartones-50'!$O$199:$O$201</c:f>
              <c:numCache>
                <c:formatCode>0%</c:formatCode>
                <c:ptCount val="3"/>
                <c:pt idx="0">
                  <c:v>0.4</c:v>
                </c:pt>
                <c:pt idx="1">
                  <c:v>0.4</c:v>
                </c:pt>
                <c:pt idx="2">
                  <c:v>0.2</c:v>
                </c:pt>
              </c:numCache>
            </c:numRef>
          </c:val>
          <c:extLst>
            <c:ext xmlns:c16="http://schemas.microsoft.com/office/drawing/2014/chart" uri="{C3380CC4-5D6E-409C-BE32-E72D297353CC}">
              <c16:uniqueId val="{00000000-008C-438F-A361-952198AD9BD3}"/>
            </c:ext>
          </c:extLst>
        </c:ser>
        <c:dLbls>
          <c:dLblPos val="outEnd"/>
          <c:showLegendKey val="0"/>
          <c:showVal val="1"/>
          <c:showCatName val="0"/>
          <c:showSerName val="0"/>
          <c:showPercent val="0"/>
          <c:showBubbleSize val="0"/>
        </c:dLbls>
        <c:gapWidth val="50"/>
        <c:axId val="676032848"/>
        <c:axId val="676039080"/>
      </c:barChart>
      <c:catAx>
        <c:axId val="676032848"/>
        <c:scaling>
          <c:orientation val="minMax"/>
        </c:scaling>
        <c:delete val="0"/>
        <c:axPos val="l"/>
        <c:numFmt formatCode="General" sourceLinked="1"/>
        <c:majorTickMark val="out"/>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39080"/>
        <c:crosses val="autoZero"/>
        <c:auto val="1"/>
        <c:lblAlgn val="ctr"/>
        <c:lblOffset val="100"/>
        <c:noMultiLvlLbl val="0"/>
      </c:catAx>
      <c:valAx>
        <c:axId val="6760390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3284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3-D9C4-4236-9188-F5CB05653916}"/>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D9C4-4236-9188-F5CB0565391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-35'!$B$65:$B$67</c:f>
              <c:strCache>
                <c:ptCount val="3"/>
                <c:pt idx="0">
                  <c:v>10 min - 15 min</c:v>
                </c:pt>
                <c:pt idx="1">
                  <c:v>20 min - 30 min</c:v>
                </c:pt>
                <c:pt idx="2">
                  <c:v>40 min a 1 hr </c:v>
                </c:pt>
              </c:strCache>
            </c:strRef>
          </c:cat>
          <c:val>
            <c:numRef>
              <c:f>'Pisac -35'!$E$65:$E$67</c:f>
              <c:numCache>
                <c:formatCode>0%</c:formatCode>
                <c:ptCount val="3"/>
                <c:pt idx="0">
                  <c:v>0.05</c:v>
                </c:pt>
                <c:pt idx="1">
                  <c:v>0.9</c:v>
                </c:pt>
                <c:pt idx="2">
                  <c:v>0.05</c:v>
                </c:pt>
              </c:numCache>
            </c:numRef>
          </c:val>
          <c:extLst>
            <c:ext xmlns:c16="http://schemas.microsoft.com/office/drawing/2014/chart" uri="{C3380CC4-5D6E-409C-BE32-E72D297353CC}">
              <c16:uniqueId val="{00000000-D9C4-4236-9188-F5CB05653916}"/>
            </c:ext>
          </c:extLst>
        </c:ser>
        <c:dLbls>
          <c:showLegendKey val="0"/>
          <c:showVal val="0"/>
          <c:showCatName val="0"/>
          <c:showSerName val="0"/>
          <c:showPercent val="0"/>
          <c:showBubbleSize val="0"/>
        </c:dLbls>
        <c:gapWidth val="50"/>
        <c:axId val="723166536"/>
        <c:axId val="723163584"/>
      </c:barChart>
      <c:catAx>
        <c:axId val="7231665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63584"/>
        <c:crosses val="autoZero"/>
        <c:auto val="1"/>
        <c:lblAlgn val="ctr"/>
        <c:lblOffset val="100"/>
        <c:noMultiLvlLbl val="0"/>
      </c:catAx>
      <c:valAx>
        <c:axId val="7231635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66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-35'!$S$77</c:f>
              <c:strCache>
                <c:ptCount val="1"/>
                <c:pt idx="0">
                  <c:v>Amabilidad y respeto</c:v>
                </c:pt>
              </c:strCache>
            </c:strRef>
          </c:tx>
          <c:spPr>
            <a:solidFill>
              <a:schemeClr val="accent6"/>
            </a:solidFill>
            <a:ln>
              <a:noFill/>
            </a:ln>
            <a:effectLst/>
          </c:spPr>
          <c:invertIfNegative val="0"/>
          <c:cat>
            <c:strRef>
              <c:f>'Pisac -35'!$R$78:$R$81</c:f>
              <c:strCache>
                <c:ptCount val="4"/>
                <c:pt idx="0">
                  <c:v>Muy bueno </c:v>
                </c:pt>
                <c:pt idx="1">
                  <c:v>Bueno</c:v>
                </c:pt>
                <c:pt idx="2">
                  <c:v>Regular</c:v>
                </c:pt>
                <c:pt idx="3">
                  <c:v>Malo</c:v>
                </c:pt>
              </c:strCache>
            </c:strRef>
          </c:cat>
          <c:val>
            <c:numRef>
              <c:f>'Pisac -35'!$S$78:$S$81</c:f>
              <c:numCache>
                <c:formatCode>0%</c:formatCode>
                <c:ptCount val="4"/>
                <c:pt idx="0">
                  <c:v>0.15</c:v>
                </c:pt>
                <c:pt idx="1">
                  <c:v>0.7</c:v>
                </c:pt>
                <c:pt idx="2">
                  <c:v>0.15</c:v>
                </c:pt>
                <c:pt idx="3">
                  <c:v>0</c:v>
                </c:pt>
              </c:numCache>
            </c:numRef>
          </c:val>
          <c:extLst>
            <c:ext xmlns:c16="http://schemas.microsoft.com/office/drawing/2014/chart" uri="{C3380CC4-5D6E-409C-BE32-E72D297353CC}">
              <c16:uniqueId val="{00000000-D93B-4F3D-82DA-7A8847CF9D68}"/>
            </c:ext>
          </c:extLst>
        </c:ser>
        <c:ser>
          <c:idx val="1"/>
          <c:order val="1"/>
          <c:tx>
            <c:strRef>
              <c:f>'Pisac -35'!$T$77</c:f>
              <c:strCache>
                <c:ptCount val="1"/>
                <c:pt idx="0">
                  <c:v>Confianza y seguridad</c:v>
                </c:pt>
              </c:strCache>
            </c:strRef>
          </c:tx>
          <c:spPr>
            <a:solidFill>
              <a:schemeClr val="accent5"/>
            </a:solidFill>
            <a:ln>
              <a:noFill/>
            </a:ln>
            <a:effectLst/>
          </c:spPr>
          <c:invertIfNegative val="0"/>
          <c:cat>
            <c:strRef>
              <c:f>'Pisac -35'!$R$78:$R$81</c:f>
              <c:strCache>
                <c:ptCount val="4"/>
                <c:pt idx="0">
                  <c:v>Muy bueno </c:v>
                </c:pt>
                <c:pt idx="1">
                  <c:v>Bueno</c:v>
                </c:pt>
                <c:pt idx="2">
                  <c:v>Regular</c:v>
                </c:pt>
                <c:pt idx="3">
                  <c:v>Malo</c:v>
                </c:pt>
              </c:strCache>
            </c:strRef>
          </c:cat>
          <c:val>
            <c:numRef>
              <c:f>'Pisac -35'!$T$78:$T$81</c:f>
              <c:numCache>
                <c:formatCode>0%</c:formatCode>
                <c:ptCount val="4"/>
                <c:pt idx="0">
                  <c:v>0.15</c:v>
                </c:pt>
                <c:pt idx="1">
                  <c:v>0.6</c:v>
                </c:pt>
                <c:pt idx="2">
                  <c:v>0.25</c:v>
                </c:pt>
                <c:pt idx="3">
                  <c:v>0</c:v>
                </c:pt>
              </c:numCache>
            </c:numRef>
          </c:val>
          <c:extLst>
            <c:ext xmlns:c16="http://schemas.microsoft.com/office/drawing/2014/chart" uri="{C3380CC4-5D6E-409C-BE32-E72D297353CC}">
              <c16:uniqueId val="{00000001-D93B-4F3D-82DA-7A8847CF9D68}"/>
            </c:ext>
          </c:extLst>
        </c:ser>
        <c:ser>
          <c:idx val="2"/>
          <c:order val="2"/>
          <c:tx>
            <c:strRef>
              <c:f>'Pisac -35'!$U$77</c:f>
              <c:strCache>
                <c:ptCount val="1"/>
                <c:pt idx="0">
                  <c:v>Claridad de la información </c:v>
                </c:pt>
              </c:strCache>
            </c:strRef>
          </c:tx>
          <c:spPr>
            <a:solidFill>
              <a:schemeClr val="accent4"/>
            </a:solidFill>
            <a:ln>
              <a:noFill/>
            </a:ln>
            <a:effectLst/>
          </c:spPr>
          <c:invertIfNegative val="0"/>
          <c:cat>
            <c:strRef>
              <c:f>'Pisac -35'!$R$78:$R$81</c:f>
              <c:strCache>
                <c:ptCount val="4"/>
                <c:pt idx="0">
                  <c:v>Muy bueno </c:v>
                </c:pt>
                <c:pt idx="1">
                  <c:v>Bueno</c:v>
                </c:pt>
                <c:pt idx="2">
                  <c:v>Regular</c:v>
                </c:pt>
                <c:pt idx="3">
                  <c:v>Malo</c:v>
                </c:pt>
              </c:strCache>
            </c:strRef>
          </c:cat>
          <c:val>
            <c:numRef>
              <c:f>'Pisac -35'!$U$78:$U$81</c:f>
              <c:numCache>
                <c:formatCode>0%</c:formatCode>
                <c:ptCount val="4"/>
                <c:pt idx="0">
                  <c:v>0.1</c:v>
                </c:pt>
                <c:pt idx="1">
                  <c:v>0.75</c:v>
                </c:pt>
                <c:pt idx="2">
                  <c:v>0.15</c:v>
                </c:pt>
                <c:pt idx="3">
                  <c:v>0</c:v>
                </c:pt>
              </c:numCache>
            </c:numRef>
          </c:val>
          <c:extLst>
            <c:ext xmlns:c16="http://schemas.microsoft.com/office/drawing/2014/chart" uri="{C3380CC4-5D6E-409C-BE32-E72D297353CC}">
              <c16:uniqueId val="{00000002-D93B-4F3D-82DA-7A8847CF9D68}"/>
            </c:ext>
          </c:extLst>
        </c:ser>
        <c:dLbls>
          <c:showLegendKey val="0"/>
          <c:showVal val="0"/>
          <c:showCatName val="0"/>
          <c:showSerName val="0"/>
          <c:showPercent val="0"/>
          <c:showBubbleSize val="0"/>
        </c:dLbls>
        <c:gapWidth val="150"/>
        <c:axId val="782947344"/>
        <c:axId val="782947672"/>
      </c:barChart>
      <c:catAx>
        <c:axId val="782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672"/>
        <c:crosses val="autoZero"/>
        <c:auto val="1"/>
        <c:lblAlgn val="ctr"/>
        <c:lblOffset val="100"/>
        <c:noMultiLvlLbl val="0"/>
      </c:catAx>
      <c:valAx>
        <c:axId val="7829476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3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FFE8-43E6-B5A6-148344DA4BC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FFE8-43E6-B5A6-148344DA4BC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FFE8-43E6-B5A6-148344DA4BC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-35'!$C$88:$C$90</c:f>
              <c:strCache>
                <c:ptCount val="3"/>
                <c:pt idx="0">
                  <c:v>Permanente</c:v>
                </c:pt>
                <c:pt idx="1">
                  <c:v>Eventual</c:v>
                </c:pt>
                <c:pt idx="2">
                  <c:v>No se realiza</c:v>
                </c:pt>
              </c:strCache>
            </c:strRef>
          </c:cat>
          <c:val>
            <c:numRef>
              <c:f>'Pisac -35'!$F$88:$F$90</c:f>
              <c:numCache>
                <c:formatCode>0%</c:formatCode>
                <c:ptCount val="3"/>
                <c:pt idx="0">
                  <c:v>0.35</c:v>
                </c:pt>
                <c:pt idx="1">
                  <c:v>0.35</c:v>
                </c:pt>
                <c:pt idx="2">
                  <c:v>0.3</c:v>
                </c:pt>
              </c:numCache>
            </c:numRef>
          </c:val>
          <c:extLst>
            <c:ext xmlns:c16="http://schemas.microsoft.com/office/drawing/2014/chart" uri="{C3380CC4-5D6E-409C-BE32-E72D297353CC}">
              <c16:uniqueId val="{00000000-FFE8-43E6-B5A6-148344DA4BC2}"/>
            </c:ext>
          </c:extLst>
        </c:ser>
        <c:dLbls>
          <c:showLegendKey val="0"/>
          <c:showVal val="0"/>
          <c:showCatName val="0"/>
          <c:showSerName val="0"/>
          <c:showPercent val="0"/>
          <c:showBubbleSize val="0"/>
        </c:dLbls>
        <c:gapWidth val="50"/>
        <c:axId val="754797976"/>
        <c:axId val="754798304"/>
      </c:barChart>
      <c:catAx>
        <c:axId val="7547979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4798304"/>
        <c:crosses val="autoZero"/>
        <c:auto val="1"/>
        <c:lblAlgn val="ctr"/>
        <c:lblOffset val="100"/>
        <c:noMultiLvlLbl val="0"/>
      </c:catAx>
      <c:valAx>
        <c:axId val="7547983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47979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-35'!$S$99</c:f>
              <c:strCache>
                <c:ptCount val="1"/>
                <c:pt idx="0">
                  <c:v>Amabilidad y respeto</c:v>
                </c:pt>
              </c:strCache>
            </c:strRef>
          </c:tx>
          <c:spPr>
            <a:solidFill>
              <a:schemeClr val="accent6"/>
            </a:solidFill>
            <a:ln>
              <a:noFill/>
            </a:ln>
            <a:effectLst/>
          </c:spPr>
          <c:invertIfNegative val="0"/>
          <c:cat>
            <c:strRef>
              <c:f>'Pisac -35'!$R$100:$R$103</c:f>
              <c:strCache>
                <c:ptCount val="4"/>
                <c:pt idx="0">
                  <c:v>Muy bueno </c:v>
                </c:pt>
                <c:pt idx="1">
                  <c:v>Bueno</c:v>
                </c:pt>
                <c:pt idx="2">
                  <c:v>Regular</c:v>
                </c:pt>
                <c:pt idx="3">
                  <c:v>Malo</c:v>
                </c:pt>
              </c:strCache>
            </c:strRef>
          </c:cat>
          <c:val>
            <c:numRef>
              <c:f>'Pisac -35'!$S$100:$S$103</c:f>
              <c:numCache>
                <c:formatCode>0%</c:formatCode>
                <c:ptCount val="4"/>
                <c:pt idx="0">
                  <c:v>0.2</c:v>
                </c:pt>
                <c:pt idx="1">
                  <c:v>0.75</c:v>
                </c:pt>
                <c:pt idx="2">
                  <c:v>0.05</c:v>
                </c:pt>
                <c:pt idx="3">
                  <c:v>0</c:v>
                </c:pt>
              </c:numCache>
            </c:numRef>
          </c:val>
          <c:extLst>
            <c:ext xmlns:c16="http://schemas.microsoft.com/office/drawing/2014/chart" uri="{C3380CC4-5D6E-409C-BE32-E72D297353CC}">
              <c16:uniqueId val="{00000000-96B5-4BC9-9949-059194381400}"/>
            </c:ext>
          </c:extLst>
        </c:ser>
        <c:ser>
          <c:idx val="1"/>
          <c:order val="1"/>
          <c:tx>
            <c:strRef>
              <c:f>'Pisac -35'!$T$99</c:f>
              <c:strCache>
                <c:ptCount val="1"/>
                <c:pt idx="0">
                  <c:v>Confianza y seguridad</c:v>
                </c:pt>
              </c:strCache>
            </c:strRef>
          </c:tx>
          <c:spPr>
            <a:solidFill>
              <a:schemeClr val="accent5"/>
            </a:solidFill>
            <a:ln>
              <a:noFill/>
            </a:ln>
            <a:effectLst/>
          </c:spPr>
          <c:invertIfNegative val="0"/>
          <c:cat>
            <c:strRef>
              <c:f>'Pisac -35'!$R$100:$R$103</c:f>
              <c:strCache>
                <c:ptCount val="4"/>
                <c:pt idx="0">
                  <c:v>Muy bueno </c:v>
                </c:pt>
                <c:pt idx="1">
                  <c:v>Bueno</c:v>
                </c:pt>
                <c:pt idx="2">
                  <c:v>Regular</c:v>
                </c:pt>
                <c:pt idx="3">
                  <c:v>Malo</c:v>
                </c:pt>
              </c:strCache>
            </c:strRef>
          </c:cat>
          <c:val>
            <c:numRef>
              <c:f>'Pisac -35'!$T$100:$T$103</c:f>
              <c:numCache>
                <c:formatCode>0%</c:formatCode>
                <c:ptCount val="4"/>
                <c:pt idx="0">
                  <c:v>0.2</c:v>
                </c:pt>
                <c:pt idx="1">
                  <c:v>0.7</c:v>
                </c:pt>
                <c:pt idx="2">
                  <c:v>0.05</c:v>
                </c:pt>
                <c:pt idx="3">
                  <c:v>0.05</c:v>
                </c:pt>
              </c:numCache>
            </c:numRef>
          </c:val>
          <c:extLst>
            <c:ext xmlns:c16="http://schemas.microsoft.com/office/drawing/2014/chart" uri="{C3380CC4-5D6E-409C-BE32-E72D297353CC}">
              <c16:uniqueId val="{00000001-96B5-4BC9-9949-059194381400}"/>
            </c:ext>
          </c:extLst>
        </c:ser>
        <c:ser>
          <c:idx val="2"/>
          <c:order val="2"/>
          <c:tx>
            <c:strRef>
              <c:f>'Pisac -35'!$U$99</c:f>
              <c:strCache>
                <c:ptCount val="1"/>
                <c:pt idx="0">
                  <c:v>Claridad de la información </c:v>
                </c:pt>
              </c:strCache>
            </c:strRef>
          </c:tx>
          <c:spPr>
            <a:solidFill>
              <a:schemeClr val="accent4"/>
            </a:solidFill>
            <a:ln>
              <a:noFill/>
            </a:ln>
            <a:effectLst/>
          </c:spPr>
          <c:invertIfNegative val="0"/>
          <c:cat>
            <c:strRef>
              <c:f>'Pisac -35'!$R$100:$R$103</c:f>
              <c:strCache>
                <c:ptCount val="4"/>
                <c:pt idx="0">
                  <c:v>Muy bueno </c:v>
                </c:pt>
                <c:pt idx="1">
                  <c:v>Bueno</c:v>
                </c:pt>
                <c:pt idx="2">
                  <c:v>Regular</c:v>
                </c:pt>
                <c:pt idx="3">
                  <c:v>Malo</c:v>
                </c:pt>
              </c:strCache>
            </c:strRef>
          </c:cat>
          <c:val>
            <c:numRef>
              <c:f>'Pisac -35'!$U$100:$U$103</c:f>
              <c:numCache>
                <c:formatCode>0%</c:formatCode>
                <c:ptCount val="4"/>
                <c:pt idx="0">
                  <c:v>0.15</c:v>
                </c:pt>
                <c:pt idx="1">
                  <c:v>0.8</c:v>
                </c:pt>
                <c:pt idx="2">
                  <c:v>0.05</c:v>
                </c:pt>
                <c:pt idx="3">
                  <c:v>0</c:v>
                </c:pt>
              </c:numCache>
            </c:numRef>
          </c:val>
          <c:extLst>
            <c:ext xmlns:c16="http://schemas.microsoft.com/office/drawing/2014/chart" uri="{C3380CC4-5D6E-409C-BE32-E72D297353CC}">
              <c16:uniqueId val="{00000002-96B5-4BC9-9949-059194381400}"/>
            </c:ext>
          </c:extLst>
        </c:ser>
        <c:dLbls>
          <c:showLegendKey val="0"/>
          <c:showVal val="0"/>
          <c:showCatName val="0"/>
          <c:showSerName val="0"/>
          <c:showPercent val="0"/>
          <c:showBubbleSize val="0"/>
        </c:dLbls>
        <c:gapWidth val="150"/>
        <c:axId val="645240848"/>
        <c:axId val="645241504"/>
      </c:barChart>
      <c:catAx>
        <c:axId val="64524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1504"/>
        <c:crosses val="autoZero"/>
        <c:auto val="1"/>
        <c:lblAlgn val="ctr"/>
        <c:lblOffset val="100"/>
        <c:noMultiLvlLbl val="0"/>
      </c:catAx>
      <c:valAx>
        <c:axId val="6452415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08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D09-4C8A-9866-236B192B37C0}"/>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D09-4C8A-9866-236B192B37C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-35'!$C$164:$C$165</c:f>
              <c:strCache>
                <c:ptCount val="2"/>
                <c:pt idx="0">
                  <c:v>Adecuado</c:v>
                </c:pt>
                <c:pt idx="1">
                  <c:v>Regular</c:v>
                </c:pt>
              </c:strCache>
            </c:strRef>
          </c:cat>
          <c:val>
            <c:numRef>
              <c:f>'Pisac -35'!$F$164:$F$165</c:f>
              <c:numCache>
                <c:formatCode>0%</c:formatCode>
                <c:ptCount val="2"/>
                <c:pt idx="0">
                  <c:v>0.16669999999999999</c:v>
                </c:pt>
                <c:pt idx="1">
                  <c:v>0.83330000000000004</c:v>
                </c:pt>
              </c:numCache>
            </c:numRef>
          </c:val>
          <c:extLst>
            <c:ext xmlns:c16="http://schemas.microsoft.com/office/drawing/2014/chart" uri="{C3380CC4-5D6E-409C-BE32-E72D297353CC}">
              <c16:uniqueId val="{00000000-FD09-4C8A-9866-236B192B37C0}"/>
            </c:ext>
          </c:extLst>
        </c:ser>
        <c:dLbls>
          <c:dLblPos val="outEnd"/>
          <c:showLegendKey val="0"/>
          <c:showVal val="1"/>
          <c:showCatName val="0"/>
          <c:showSerName val="0"/>
          <c:showPercent val="0"/>
          <c:showBubbleSize val="0"/>
        </c:dLbls>
        <c:gapWidth val="50"/>
        <c:axId val="676001688"/>
        <c:axId val="676000704"/>
      </c:barChart>
      <c:catAx>
        <c:axId val="676001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00704"/>
        <c:crosses val="autoZero"/>
        <c:auto val="1"/>
        <c:lblAlgn val="ctr"/>
        <c:lblOffset val="100"/>
        <c:noMultiLvlLbl val="0"/>
      </c:catAx>
      <c:valAx>
        <c:axId val="6760007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016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D24-4F9B-93FF-EF6FA7DAA64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D24-4F9B-93FF-EF6FA7DAA6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-35'!$B$183:$B$184</c:f>
              <c:strCache>
                <c:ptCount val="2"/>
                <c:pt idx="0">
                  <c:v>20 min - 30 min</c:v>
                </c:pt>
                <c:pt idx="1">
                  <c:v>40 min a 1 hr </c:v>
                </c:pt>
              </c:strCache>
            </c:strRef>
          </c:cat>
          <c:val>
            <c:numRef>
              <c:f>'Pisac -35'!$E$183:$E$184</c:f>
              <c:numCache>
                <c:formatCode>0%</c:formatCode>
                <c:ptCount val="2"/>
                <c:pt idx="0">
                  <c:v>0.66669999999999996</c:v>
                </c:pt>
                <c:pt idx="1">
                  <c:v>0.33329999999999999</c:v>
                </c:pt>
              </c:numCache>
            </c:numRef>
          </c:val>
          <c:extLst>
            <c:ext xmlns:c16="http://schemas.microsoft.com/office/drawing/2014/chart" uri="{C3380CC4-5D6E-409C-BE32-E72D297353CC}">
              <c16:uniqueId val="{00000000-6D24-4F9B-93FF-EF6FA7DAA643}"/>
            </c:ext>
          </c:extLst>
        </c:ser>
        <c:dLbls>
          <c:dLblPos val="outEnd"/>
          <c:showLegendKey val="0"/>
          <c:showVal val="1"/>
          <c:showCatName val="0"/>
          <c:showSerName val="0"/>
          <c:showPercent val="0"/>
          <c:showBubbleSize val="0"/>
        </c:dLbls>
        <c:gapWidth val="50"/>
        <c:axId val="715479536"/>
        <c:axId val="715474288"/>
      </c:barChart>
      <c:catAx>
        <c:axId val="7154795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4288"/>
        <c:crosses val="autoZero"/>
        <c:auto val="1"/>
        <c:lblAlgn val="ctr"/>
        <c:lblOffset val="100"/>
        <c:noMultiLvlLbl val="0"/>
      </c:catAx>
      <c:valAx>
        <c:axId val="7154742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-35'!$K$193</c:f>
              <c:strCache>
                <c:ptCount val="1"/>
                <c:pt idx="0">
                  <c:v>Amabilidad y respeto</c:v>
                </c:pt>
              </c:strCache>
            </c:strRef>
          </c:tx>
          <c:spPr>
            <a:solidFill>
              <a:schemeClr val="accent6"/>
            </a:solidFill>
            <a:ln>
              <a:noFill/>
            </a:ln>
            <a:effectLst/>
          </c:spPr>
          <c:invertIfNegative val="0"/>
          <c:cat>
            <c:strRef>
              <c:f>'Pisac -35'!$J$194:$J$197</c:f>
              <c:strCache>
                <c:ptCount val="4"/>
                <c:pt idx="0">
                  <c:v>Muy bueno </c:v>
                </c:pt>
                <c:pt idx="1">
                  <c:v>Bueno</c:v>
                </c:pt>
                <c:pt idx="2">
                  <c:v>Regular</c:v>
                </c:pt>
                <c:pt idx="3">
                  <c:v>Malo</c:v>
                </c:pt>
              </c:strCache>
            </c:strRef>
          </c:cat>
          <c:val>
            <c:numRef>
              <c:f>'Pisac -35'!$K$194:$K$197</c:f>
              <c:numCache>
                <c:formatCode>0%</c:formatCode>
                <c:ptCount val="4"/>
                <c:pt idx="0">
                  <c:v>0</c:v>
                </c:pt>
                <c:pt idx="1">
                  <c:v>1</c:v>
                </c:pt>
                <c:pt idx="2">
                  <c:v>0</c:v>
                </c:pt>
                <c:pt idx="3">
                  <c:v>0</c:v>
                </c:pt>
              </c:numCache>
            </c:numRef>
          </c:val>
          <c:extLst>
            <c:ext xmlns:c16="http://schemas.microsoft.com/office/drawing/2014/chart" uri="{C3380CC4-5D6E-409C-BE32-E72D297353CC}">
              <c16:uniqueId val="{00000000-B48F-4BCD-BBB7-25FB41FE9470}"/>
            </c:ext>
          </c:extLst>
        </c:ser>
        <c:ser>
          <c:idx val="1"/>
          <c:order val="1"/>
          <c:tx>
            <c:strRef>
              <c:f>'Pisac -35'!$L$193</c:f>
              <c:strCache>
                <c:ptCount val="1"/>
                <c:pt idx="0">
                  <c:v>Confianza y seguridad</c:v>
                </c:pt>
              </c:strCache>
            </c:strRef>
          </c:tx>
          <c:spPr>
            <a:solidFill>
              <a:schemeClr val="accent5"/>
            </a:solidFill>
            <a:ln>
              <a:noFill/>
            </a:ln>
            <a:effectLst/>
          </c:spPr>
          <c:invertIfNegative val="0"/>
          <c:cat>
            <c:strRef>
              <c:f>'Pisac -35'!$J$194:$J$197</c:f>
              <c:strCache>
                <c:ptCount val="4"/>
                <c:pt idx="0">
                  <c:v>Muy bueno </c:v>
                </c:pt>
                <c:pt idx="1">
                  <c:v>Bueno</c:v>
                </c:pt>
                <c:pt idx="2">
                  <c:v>Regular</c:v>
                </c:pt>
                <c:pt idx="3">
                  <c:v>Malo</c:v>
                </c:pt>
              </c:strCache>
            </c:strRef>
          </c:cat>
          <c:val>
            <c:numRef>
              <c:f>'Pisac -35'!$L$194:$L$197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B48F-4BCD-BBB7-25FB41FE9470}"/>
            </c:ext>
          </c:extLst>
        </c:ser>
        <c:ser>
          <c:idx val="2"/>
          <c:order val="2"/>
          <c:tx>
            <c:strRef>
              <c:f>'Pisac -35'!$M$193</c:f>
              <c:strCache>
                <c:ptCount val="1"/>
                <c:pt idx="0">
                  <c:v>Claridad de la información </c:v>
                </c:pt>
              </c:strCache>
            </c:strRef>
          </c:tx>
          <c:spPr>
            <a:solidFill>
              <a:schemeClr val="accent4"/>
            </a:solidFill>
            <a:ln>
              <a:noFill/>
            </a:ln>
            <a:effectLst/>
          </c:spPr>
          <c:invertIfNegative val="0"/>
          <c:cat>
            <c:strRef>
              <c:f>'Pisac -35'!$J$194:$J$197</c:f>
              <c:strCache>
                <c:ptCount val="4"/>
                <c:pt idx="0">
                  <c:v>Muy bueno </c:v>
                </c:pt>
                <c:pt idx="1">
                  <c:v>Bueno</c:v>
                </c:pt>
                <c:pt idx="2">
                  <c:v>Regular</c:v>
                </c:pt>
                <c:pt idx="3">
                  <c:v>Malo</c:v>
                </c:pt>
              </c:strCache>
            </c:strRef>
          </c:cat>
          <c:val>
            <c:numRef>
              <c:f>'Pisac -35'!$M$194:$M$197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2-B48F-4BCD-BBB7-25FB41FE9470}"/>
            </c:ext>
          </c:extLst>
        </c:ser>
        <c:dLbls>
          <c:showLegendKey val="0"/>
          <c:showVal val="0"/>
          <c:showCatName val="0"/>
          <c:showSerName val="0"/>
          <c:showPercent val="0"/>
          <c:showBubbleSize val="0"/>
        </c:dLbls>
        <c:gapWidth val="150"/>
        <c:axId val="790139792"/>
        <c:axId val="790139464"/>
      </c:barChart>
      <c:catAx>
        <c:axId val="79013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464"/>
        <c:crosses val="autoZero"/>
        <c:auto val="1"/>
        <c:lblAlgn val="ctr"/>
        <c:lblOffset val="100"/>
        <c:noMultiLvlLbl val="0"/>
      </c:catAx>
      <c:valAx>
        <c:axId val="7901394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7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27D-46FB-B0DF-6CEFA9496CB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27D-46FB-B0DF-6CEFA9496CB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-35'!$C$209:$C$210</c:f>
              <c:strCache>
                <c:ptCount val="2"/>
                <c:pt idx="0">
                  <c:v>Eventual</c:v>
                </c:pt>
                <c:pt idx="1">
                  <c:v>No se realiza</c:v>
                </c:pt>
              </c:strCache>
            </c:strRef>
          </c:cat>
          <c:val>
            <c:numRef>
              <c:f>'Pisac -35'!$F$209:$F$210</c:f>
              <c:numCache>
                <c:formatCode>0%</c:formatCode>
                <c:ptCount val="2"/>
                <c:pt idx="0">
                  <c:v>0.66669999999999996</c:v>
                </c:pt>
                <c:pt idx="1">
                  <c:v>0.33329999999999999</c:v>
                </c:pt>
              </c:numCache>
            </c:numRef>
          </c:val>
          <c:extLst>
            <c:ext xmlns:c16="http://schemas.microsoft.com/office/drawing/2014/chart" uri="{C3380CC4-5D6E-409C-BE32-E72D297353CC}">
              <c16:uniqueId val="{00000000-427D-46FB-B0DF-6CEFA9496CBD}"/>
            </c:ext>
          </c:extLst>
        </c:ser>
        <c:dLbls>
          <c:dLblPos val="outEnd"/>
          <c:showLegendKey val="0"/>
          <c:showVal val="1"/>
          <c:showCatName val="0"/>
          <c:showSerName val="0"/>
          <c:showPercent val="0"/>
          <c:showBubbleSize val="0"/>
        </c:dLbls>
        <c:gapWidth val="50"/>
        <c:axId val="721199384"/>
        <c:axId val="721200696"/>
      </c:barChart>
      <c:catAx>
        <c:axId val="72119938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1200696"/>
        <c:crosses val="autoZero"/>
        <c:auto val="1"/>
        <c:lblAlgn val="ctr"/>
        <c:lblOffset val="100"/>
        <c:noMultiLvlLbl val="0"/>
      </c:catAx>
      <c:valAx>
        <c:axId val="721200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119938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-35'!$K$225</c:f>
              <c:strCache>
                <c:ptCount val="1"/>
                <c:pt idx="0">
                  <c:v>Amabilidad y respeto</c:v>
                </c:pt>
              </c:strCache>
            </c:strRef>
          </c:tx>
          <c:spPr>
            <a:solidFill>
              <a:schemeClr val="accent6"/>
            </a:solidFill>
            <a:ln>
              <a:noFill/>
            </a:ln>
            <a:effectLst/>
          </c:spPr>
          <c:invertIfNegative val="0"/>
          <c:cat>
            <c:strRef>
              <c:f>'Pisac -35'!$J$226:$J$229</c:f>
              <c:strCache>
                <c:ptCount val="4"/>
                <c:pt idx="0">
                  <c:v>Muy bueno </c:v>
                </c:pt>
                <c:pt idx="1">
                  <c:v>Bueno</c:v>
                </c:pt>
                <c:pt idx="2">
                  <c:v>Regular</c:v>
                </c:pt>
                <c:pt idx="3">
                  <c:v>Malo</c:v>
                </c:pt>
              </c:strCache>
            </c:strRef>
          </c:cat>
          <c:val>
            <c:numRef>
              <c:f>'Pisac -35'!$K$226:$K$229</c:f>
              <c:numCache>
                <c:formatCode>0%</c:formatCode>
                <c:ptCount val="4"/>
                <c:pt idx="0">
                  <c:v>0.33329999999999999</c:v>
                </c:pt>
                <c:pt idx="1">
                  <c:v>0.33329999999999999</c:v>
                </c:pt>
                <c:pt idx="2">
                  <c:v>0.33329999999999999</c:v>
                </c:pt>
                <c:pt idx="3">
                  <c:v>0</c:v>
                </c:pt>
              </c:numCache>
            </c:numRef>
          </c:val>
          <c:extLst>
            <c:ext xmlns:c16="http://schemas.microsoft.com/office/drawing/2014/chart" uri="{C3380CC4-5D6E-409C-BE32-E72D297353CC}">
              <c16:uniqueId val="{00000000-0827-4182-B240-28E5B84824BE}"/>
            </c:ext>
          </c:extLst>
        </c:ser>
        <c:ser>
          <c:idx val="1"/>
          <c:order val="1"/>
          <c:tx>
            <c:strRef>
              <c:f>'Pisac -35'!$L$225</c:f>
              <c:strCache>
                <c:ptCount val="1"/>
                <c:pt idx="0">
                  <c:v>Confianza y seguridad</c:v>
                </c:pt>
              </c:strCache>
            </c:strRef>
          </c:tx>
          <c:spPr>
            <a:solidFill>
              <a:schemeClr val="accent5"/>
            </a:solidFill>
            <a:ln>
              <a:noFill/>
            </a:ln>
            <a:effectLst/>
          </c:spPr>
          <c:invertIfNegative val="0"/>
          <c:cat>
            <c:strRef>
              <c:f>'Pisac -35'!$J$226:$J$229</c:f>
              <c:strCache>
                <c:ptCount val="4"/>
                <c:pt idx="0">
                  <c:v>Muy bueno </c:v>
                </c:pt>
                <c:pt idx="1">
                  <c:v>Bueno</c:v>
                </c:pt>
                <c:pt idx="2">
                  <c:v>Regular</c:v>
                </c:pt>
                <c:pt idx="3">
                  <c:v>Malo</c:v>
                </c:pt>
              </c:strCache>
            </c:strRef>
          </c:cat>
          <c:val>
            <c:numRef>
              <c:f>'Pisac -35'!$L$226:$L$229</c:f>
              <c:numCache>
                <c:formatCode>0%</c:formatCode>
                <c:ptCount val="4"/>
                <c:pt idx="0">
                  <c:v>0</c:v>
                </c:pt>
                <c:pt idx="1">
                  <c:v>1</c:v>
                </c:pt>
                <c:pt idx="2">
                  <c:v>0</c:v>
                </c:pt>
                <c:pt idx="3">
                  <c:v>0</c:v>
                </c:pt>
              </c:numCache>
            </c:numRef>
          </c:val>
          <c:extLst>
            <c:ext xmlns:c16="http://schemas.microsoft.com/office/drawing/2014/chart" uri="{C3380CC4-5D6E-409C-BE32-E72D297353CC}">
              <c16:uniqueId val="{00000001-0827-4182-B240-28E5B84824BE}"/>
            </c:ext>
          </c:extLst>
        </c:ser>
        <c:ser>
          <c:idx val="2"/>
          <c:order val="2"/>
          <c:tx>
            <c:strRef>
              <c:f>'Pisac -35'!$M$225</c:f>
              <c:strCache>
                <c:ptCount val="1"/>
                <c:pt idx="0">
                  <c:v>Claridad de la información </c:v>
                </c:pt>
              </c:strCache>
            </c:strRef>
          </c:tx>
          <c:spPr>
            <a:solidFill>
              <a:schemeClr val="accent4"/>
            </a:solidFill>
            <a:ln>
              <a:noFill/>
            </a:ln>
            <a:effectLst/>
          </c:spPr>
          <c:invertIfNegative val="0"/>
          <c:cat>
            <c:strRef>
              <c:f>'Pisac -35'!$J$226:$J$229</c:f>
              <c:strCache>
                <c:ptCount val="4"/>
                <c:pt idx="0">
                  <c:v>Muy bueno </c:v>
                </c:pt>
                <c:pt idx="1">
                  <c:v>Bueno</c:v>
                </c:pt>
                <c:pt idx="2">
                  <c:v>Regular</c:v>
                </c:pt>
                <c:pt idx="3">
                  <c:v>Malo</c:v>
                </c:pt>
              </c:strCache>
            </c:strRef>
          </c:cat>
          <c:val>
            <c:numRef>
              <c:f>'Pisac -35'!$M$226:$M$229</c:f>
              <c:numCache>
                <c:formatCode>0%</c:formatCode>
                <c:ptCount val="4"/>
                <c:pt idx="0">
                  <c:v>0</c:v>
                </c:pt>
                <c:pt idx="1">
                  <c:v>1</c:v>
                </c:pt>
                <c:pt idx="2">
                  <c:v>0</c:v>
                </c:pt>
                <c:pt idx="3">
                  <c:v>0</c:v>
                </c:pt>
              </c:numCache>
            </c:numRef>
          </c:val>
          <c:extLst>
            <c:ext xmlns:c16="http://schemas.microsoft.com/office/drawing/2014/chart" uri="{C3380CC4-5D6E-409C-BE32-E72D297353CC}">
              <c16:uniqueId val="{00000002-0827-4182-B240-28E5B84824BE}"/>
            </c:ext>
          </c:extLst>
        </c:ser>
        <c:dLbls>
          <c:showLegendKey val="0"/>
          <c:showVal val="0"/>
          <c:showCatName val="0"/>
          <c:showSerName val="0"/>
          <c:showPercent val="0"/>
          <c:showBubbleSize val="0"/>
        </c:dLbls>
        <c:gapWidth val="150"/>
        <c:axId val="720224632"/>
        <c:axId val="720225944"/>
      </c:barChart>
      <c:catAx>
        <c:axId val="720224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5944"/>
        <c:crosses val="autoZero"/>
        <c:auto val="1"/>
        <c:lblAlgn val="ctr"/>
        <c:lblOffset val="100"/>
        <c:noMultiLvlLbl val="0"/>
      </c:catAx>
      <c:valAx>
        <c:axId val="720225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46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1E5-477B-9EF8-46F879261ACB}"/>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1E5-477B-9EF8-46F879261AC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-35'!$C$248:$C$249</c:f>
              <c:strCache>
                <c:ptCount val="2"/>
                <c:pt idx="0">
                  <c:v>Adecuado</c:v>
                </c:pt>
                <c:pt idx="1">
                  <c:v>Regular</c:v>
                </c:pt>
              </c:strCache>
            </c:strRef>
          </c:cat>
          <c:val>
            <c:numRef>
              <c:f>'Pisac -35'!$F$248:$F$249</c:f>
              <c:numCache>
                <c:formatCode>0%</c:formatCode>
                <c:ptCount val="2"/>
                <c:pt idx="0">
                  <c:v>0.83330000000000004</c:v>
                </c:pt>
                <c:pt idx="1">
                  <c:v>0.16669999999999999</c:v>
                </c:pt>
              </c:numCache>
            </c:numRef>
          </c:val>
          <c:extLst>
            <c:ext xmlns:c16="http://schemas.microsoft.com/office/drawing/2014/chart" uri="{C3380CC4-5D6E-409C-BE32-E72D297353CC}">
              <c16:uniqueId val="{00000000-81E5-477B-9EF8-46F879261ACB}"/>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'Total_EE.SS.'!$C$58:$C$62</cx:f>
        <cx:lvl ptCount="5">
          <cx:pt idx="0">3 min - 7 min </cx:pt>
          <cx:pt idx="1">10 min  - 15 min</cx:pt>
          <cx:pt idx="2">20 min - 30 min</cx:pt>
          <cx:pt idx="3">40 min a 1 hr </cx:pt>
          <cx:pt idx="4">2hr a más </cx:pt>
        </cx:lvl>
      </cx:strDim>
      <cx:numDim type="val">
        <cx:f>'Total_EE.SS.'!$I$58:$I$62</cx:f>
        <cx:lvl ptCount="5" formatCode="0.0%">
          <cx:pt idx="0">0.025259999999999998</cx:pt>
          <cx:pt idx="1">0.18684000000000001</cx:pt>
          <cx:pt idx="2">0.73263999999999996</cx:pt>
          <cx:pt idx="3">0.055259999999999997</cx:pt>
          <cx:pt idx="4">0</cx:pt>
        </cx:lvl>
      </cx:numDim>
    </cx:data>
  </cx:chartData>
  <cx:chart>
    <cx:title pos="t" align="ctr" overlay="0">
      <cx:tx>
        <cx:txData>
          <cx:v>Gestante</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Gestante</a:t>
          </a:r>
        </a:p>
      </cx:txPr>
    </cx:title>
    <cx:plotArea>
      <cx:plotAreaRegion>
        <cx:series layoutId="clusteredColumn" uniqueId="{D40A440E-7670-43E2-9F52-AE1C92D29E2C}">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31E37BD6-9F26-4DFC-9174-CE450429E000}">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'Total_EE.SS.'!$C$63:$C$67</cx:f>
        <cx:lvl ptCount="5">
          <cx:pt idx="0">3 min - 7 min </cx:pt>
          <cx:pt idx="1">10 min  - 15 min</cx:pt>
          <cx:pt idx="2">20 min - 30 min</cx:pt>
          <cx:pt idx="3">40 min a 1 hr </cx:pt>
          <cx:pt idx="4">2hr a más </cx:pt>
        </cx:lvl>
      </cx:strDim>
      <cx:numDim type="val">
        <cx:f>'Total_EE.SS.'!$I$63:$I$67</cx:f>
        <cx:lvl ptCount="5" formatCode="0.0%">
          <cx:pt idx="0">0.050000000000000003</cx:pt>
          <cx:pt idx="1">0.26874999999999999</cx:pt>
          <cx:pt idx="2">0.59792500000000004</cx:pt>
          <cx:pt idx="3">0.083324999999999996</cx:pt>
          <cx:pt idx="4">0</cx:pt>
        </cx:lvl>
      </cx:numDim>
    </cx:data>
  </cx:chartData>
  <cx:chart>
    <cx:title pos="t" align="ctr" overlay="0">
      <cx:tx>
        <cx:txData>
          <cx:v>Puérpera</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Puérpera</a:t>
          </a:r>
        </a:p>
      </cx:txPr>
    </cx:title>
    <cx:plotArea>
      <cx:plotAreaRegion>
        <cx:series layoutId="clusteredColumn" uniqueId="{A8BE4F99-CD90-4F0C-9560-B9CC56F24244}">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F5BAF041-9BE2-4E8D-B014-5BDF925F102F}">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'Total_EE.SS.'!$C$68:$C$72</cx:f>
        <cx:lvl ptCount="5">
          <cx:pt idx="0">3 min - 7 min </cx:pt>
          <cx:pt idx="1">10 min  - 15 min</cx:pt>
          <cx:pt idx="2">20 min - 30 min</cx:pt>
          <cx:pt idx="3">40 min a 1 hr </cx:pt>
          <cx:pt idx="4">2hr a más </cx:pt>
        </cx:lvl>
      </cx:strDim>
      <cx:numDim type="val">
        <cx:f>'Total_EE.SS.'!$I$68:$I$72</cx:f>
        <cx:lvl ptCount="5" formatCode="0.0%">
          <cx:pt idx="0">0.25472</cx:pt>
          <cx:pt idx="1">0.49718000000000001</cx:pt>
          <cx:pt idx="2">0.24832000000000001</cx:pt>
          <cx:pt idx="3">0</cx:pt>
          <cx:pt idx="4">0</cx:pt>
        </cx:lvl>
      </cx:numDim>
    </cx:data>
  </cx:chartData>
  <cx:chart>
    <cx:title pos="t" align="ctr" overlay="0">
      <cx:tx>
        <cx:txData>
          <cx:v>Medicina</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Medicina</a:t>
          </a:r>
        </a:p>
      </cx:txPr>
    </cx:title>
    <cx:plotArea>
      <cx:plotAreaRegion>
        <cx:series layoutId="clusteredColumn" uniqueId="{998A481F-CA20-4D0F-B4B6-55F87A330356}">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68C27DCC-F6F7-4AAE-9B7D-0ED4F459AA6D}">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'Total_EE.SS.'!$C$73:$C$77</cx:f>
        <cx:lvl ptCount="5">
          <cx:pt idx="0">3 min - 7 min </cx:pt>
          <cx:pt idx="1">10 min  - 15 min</cx:pt>
          <cx:pt idx="2">20 min - 30 min</cx:pt>
          <cx:pt idx="3">40 min a 1 hr </cx:pt>
          <cx:pt idx="4">2hr a más </cx:pt>
        </cx:lvl>
      </cx:strDim>
      <cx:numDim type="val">
        <cx:f>'Total_EE.SS.'!$I$73:$I$77</cx:f>
        <cx:lvl ptCount="5" formatCode="0.0%">
          <cx:pt idx="0">0.1226</cx:pt>
          <cx:pt idx="1">0.32338</cx:pt>
          <cx:pt idx="2">0.50473999999999997</cx:pt>
          <cx:pt idx="3">0.036760000000000001</cx:pt>
          <cx:pt idx="4">0.012500000000000001</cx:pt>
        </cx:lvl>
      </cx:numDim>
    </cx:data>
  </cx:chartData>
  <cx:chart>
    <cx:title pos="t" align="ctr" overlay="0">
      <cx:tx>
        <cx:txData>
          <cx:v>Niños</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Niños</a:t>
          </a:r>
        </a:p>
      </cx:txPr>
    </cx:title>
    <cx:plotArea>
      <cx:plotAreaRegion>
        <cx:series layoutId="clusteredColumn" uniqueId="{86F6D065-8523-44E7-88B9-805AF7B9D307}">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8541B620-7C5B-46E2-AEC0-C6B1448DD9F0}">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6.xml><?xml version="1.0" encoding="utf-8"?>
<cs:colorStyle xmlns:cs="http://schemas.microsoft.com/office/drawing/2012/chartStyle" xmlns:a="http://schemas.openxmlformats.org/drawingml/2006/main" meth="withinLinear" id="18">
  <a:schemeClr val="accent5"/>
</cs:colorStyle>
</file>

<file path=ppt/charts/colors147.xml><?xml version="1.0" encoding="utf-8"?>
<cs:colorStyle xmlns:cs="http://schemas.microsoft.com/office/drawing/2012/chartStyle" xmlns:a="http://schemas.openxmlformats.org/drawingml/2006/main" meth="withinLinear" id="18">
  <a:schemeClr val="accent5"/>
</cs:colorStyle>
</file>

<file path=ppt/charts/colors148.xml><?xml version="1.0" encoding="utf-8"?>
<cs:colorStyle xmlns:cs="http://schemas.microsoft.com/office/drawing/2012/chartStyle" xmlns:a="http://schemas.openxmlformats.org/drawingml/2006/main" meth="withinLinear" id="18">
  <a:schemeClr val="accent5"/>
</cs:colorStyle>
</file>

<file path=ppt/charts/colors149.xml><?xml version="1.0" encoding="utf-8"?>
<cs:colorStyle xmlns:cs="http://schemas.microsoft.com/office/drawing/2012/chartStyle" xmlns:a="http://schemas.openxmlformats.org/drawingml/2006/main" meth="withinLinear" id="18">
  <a:schemeClr val="accent5"/>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3.xml><?xml version="1.0" encoding="utf-8"?>
<cs:colorStyle xmlns:cs="http://schemas.microsoft.com/office/drawing/2012/chartStyle" xmlns:a="http://schemas.openxmlformats.org/drawingml/2006/main" meth="withinLinear" id="19">
  <a:schemeClr val="accent6"/>
</cs:colorStyle>
</file>

<file path=ppt/charts/colors164.xml><?xml version="1.0" encoding="utf-8"?>
<cs:colorStyle xmlns:cs="http://schemas.microsoft.com/office/drawing/2012/chartStyle" xmlns:a="http://schemas.openxmlformats.org/drawingml/2006/main" meth="withinLinear" id="19">
  <a:schemeClr val="accent6"/>
</cs:colorStyle>
</file>

<file path=ppt/charts/colors16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0.xml><?xml version="1.0" encoding="utf-8"?>
<cs:colorStyle xmlns:cs="http://schemas.microsoft.com/office/drawing/2012/chartStyle" xmlns:a="http://schemas.openxmlformats.org/drawingml/2006/main" meth="withinLinear" id="18">
  <a:schemeClr val="accent5"/>
</cs:colorStyle>
</file>

<file path=ppt/charts/colors181.xml><?xml version="1.0" encoding="utf-8"?>
<cs:colorStyle xmlns:cs="http://schemas.microsoft.com/office/drawing/2012/chartStyle" xmlns:a="http://schemas.openxmlformats.org/drawingml/2006/main" meth="withinLinear" id="18">
  <a:schemeClr val="accent5"/>
</cs:colorStyle>
</file>

<file path=ppt/charts/colors182.xml><?xml version="1.0" encoding="utf-8"?>
<cs:colorStyle xmlns:cs="http://schemas.microsoft.com/office/drawing/2012/chartStyle" xmlns:a="http://schemas.openxmlformats.org/drawingml/2006/main" meth="withinLinear" id="18">
  <a:schemeClr val="accent5"/>
</cs:colorStyle>
</file>

<file path=ppt/charts/colors183.xml><?xml version="1.0" encoding="utf-8"?>
<cs:colorStyle xmlns:cs="http://schemas.microsoft.com/office/drawing/2012/chartStyle" xmlns:a="http://schemas.openxmlformats.org/drawingml/2006/main" meth="withinLinear" id="18">
  <a:schemeClr val="accent5"/>
</cs:colorStyle>
</file>

<file path=ppt/charts/colors184.xml><?xml version="1.0" encoding="utf-8"?>
<cs:colorStyle xmlns:cs="http://schemas.microsoft.com/office/drawing/2012/chartStyle" xmlns:a="http://schemas.openxmlformats.org/drawingml/2006/main" meth="withinLinear" id="18">
  <a:schemeClr val="accent5"/>
</cs:colorStyle>
</file>

<file path=ppt/charts/colors185.xml><?xml version="1.0" encoding="utf-8"?>
<cs:colorStyle xmlns:cs="http://schemas.microsoft.com/office/drawing/2012/chartStyle" xmlns:a="http://schemas.openxmlformats.org/drawingml/2006/main" meth="withinLinear" id="18">
  <a:schemeClr val="accent5"/>
</cs:colorStyle>
</file>

<file path=ppt/charts/colors186.xml><?xml version="1.0" encoding="utf-8"?>
<cs:colorStyle xmlns:cs="http://schemas.microsoft.com/office/drawing/2012/chartStyle" xmlns:a="http://schemas.openxmlformats.org/drawingml/2006/main" meth="withinLinear" id="18">
  <a:schemeClr val="accent5"/>
</cs:colorStyle>
</file>

<file path=ppt/charts/colors18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7.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8.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9.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6.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7.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9.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0.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5.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6.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7.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8.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3.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4.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6.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9AAB4-2FAB-47F6-A334-5C259395893B}"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s-PE"/>
        </a:p>
      </dgm:t>
    </dgm:pt>
    <dgm:pt modelId="{426C96C4-1107-48D8-B630-29E6E56AB79F}">
      <dgm:prSet phldrT="[Texto]" custT="1"/>
      <dgm:spPr/>
      <dgm:t>
        <a:bodyPr/>
        <a:lstStyle/>
        <a:p>
          <a:r>
            <a:rPr lang="es-ES" sz="1400" dirty="0"/>
            <a:t>JUNIO</a:t>
          </a:r>
          <a:endParaRPr lang="es-PE" sz="1400" dirty="0"/>
        </a:p>
      </dgm:t>
    </dgm:pt>
    <dgm:pt modelId="{0112AD18-F4AF-4705-9943-533F8C61BC1A}" type="parTrans" cxnId="{E06775D3-2D58-49CD-AF38-DDB5084BFA50}">
      <dgm:prSet/>
      <dgm:spPr/>
      <dgm:t>
        <a:bodyPr/>
        <a:lstStyle/>
        <a:p>
          <a:endParaRPr lang="es-PE" sz="1400"/>
        </a:p>
      </dgm:t>
    </dgm:pt>
    <dgm:pt modelId="{3F1F1209-52AC-411B-BECA-78B1D7ACBC13}" type="sibTrans" cxnId="{E06775D3-2D58-49CD-AF38-DDB5084BFA50}">
      <dgm:prSet/>
      <dgm:spPr/>
      <dgm:t>
        <a:bodyPr/>
        <a:lstStyle/>
        <a:p>
          <a:endParaRPr lang="es-PE" sz="1400"/>
        </a:p>
      </dgm:t>
    </dgm:pt>
    <dgm:pt modelId="{B384D4C6-A232-483D-A05E-0449753F1899}">
      <dgm:prSet phldrT="[Texto]" custT="1"/>
      <dgm:spPr/>
      <dgm:t>
        <a:bodyPr/>
        <a:lstStyle/>
        <a:p>
          <a:pPr algn="just">
            <a:buFont typeface="Wingdings" panose="05000000000000000000" pitchFamily="2" charset="2"/>
            <a:buChar char="v"/>
          </a:pPr>
          <a:r>
            <a:rPr lang="es-ES" sz="1400" b="0" dirty="0"/>
            <a:t>Reuniones y acuerdos con GERESA </a:t>
          </a:r>
          <a:r>
            <a:rPr lang="es-ES" sz="1400" dirty="0"/>
            <a:t>para definir el Proyecto Piloto, las Autoridades responsable y las prioridades a atender en el Plan de Mejora.</a:t>
          </a:r>
          <a:endParaRPr lang="es-PE" sz="1400" dirty="0"/>
        </a:p>
      </dgm:t>
    </dgm:pt>
    <dgm:pt modelId="{FF66A89E-229A-420F-B7BA-69C89CE732E6}" type="parTrans" cxnId="{201C06B8-D413-45D4-80CB-E654F6CB7888}">
      <dgm:prSet/>
      <dgm:spPr/>
      <dgm:t>
        <a:bodyPr/>
        <a:lstStyle/>
        <a:p>
          <a:endParaRPr lang="es-PE" sz="1400"/>
        </a:p>
      </dgm:t>
    </dgm:pt>
    <dgm:pt modelId="{58BB3E85-ED33-48EC-AAA7-6B97EA56CDC1}" type="sibTrans" cxnId="{201C06B8-D413-45D4-80CB-E654F6CB7888}">
      <dgm:prSet/>
      <dgm:spPr/>
      <dgm:t>
        <a:bodyPr/>
        <a:lstStyle/>
        <a:p>
          <a:endParaRPr lang="es-PE" sz="1400"/>
        </a:p>
      </dgm:t>
    </dgm:pt>
    <dgm:pt modelId="{76B740C6-83A7-4C48-ABF1-7ECAC5BA86B4}">
      <dgm:prSet phldrT="[Texto]" custT="1"/>
      <dgm:spPr/>
      <dgm:t>
        <a:bodyPr/>
        <a:lstStyle/>
        <a:p>
          <a:r>
            <a:rPr lang="es-ES" sz="1400" dirty="0"/>
            <a:t>JULIO </a:t>
          </a:r>
          <a:endParaRPr lang="es-PE" sz="1400" dirty="0"/>
        </a:p>
      </dgm:t>
    </dgm:pt>
    <dgm:pt modelId="{7490C0FF-8F31-4953-BF4E-09E6DB614488}" type="parTrans" cxnId="{8C23C449-F434-495E-ACA3-BCA360E9C344}">
      <dgm:prSet/>
      <dgm:spPr/>
      <dgm:t>
        <a:bodyPr/>
        <a:lstStyle/>
        <a:p>
          <a:endParaRPr lang="es-PE" sz="1400"/>
        </a:p>
      </dgm:t>
    </dgm:pt>
    <dgm:pt modelId="{918B30E6-B101-419F-ACD5-BB57099C8EEF}" type="sibTrans" cxnId="{8C23C449-F434-495E-ACA3-BCA360E9C344}">
      <dgm:prSet/>
      <dgm:spPr/>
      <dgm:t>
        <a:bodyPr/>
        <a:lstStyle/>
        <a:p>
          <a:endParaRPr lang="es-PE" sz="1400"/>
        </a:p>
      </dgm:t>
    </dgm:pt>
    <dgm:pt modelId="{768B1F9A-9598-4319-A812-3369FE66C68B}">
      <dgm:prSet phldrT="[Texto]" custT="1"/>
      <dgm:spPr/>
      <dgm:t>
        <a:bodyPr/>
        <a:lstStyle/>
        <a:p>
          <a:pPr algn="just">
            <a:buFont typeface="Wingdings" panose="05000000000000000000" pitchFamily="2" charset="2"/>
            <a:buChar char="v"/>
          </a:pPr>
          <a:r>
            <a:rPr lang="es-ES" sz="1400" b="0" dirty="0"/>
            <a:t>Reuniones de trabajo con la Red Cusco Norte </a:t>
          </a:r>
          <a:r>
            <a:rPr lang="es-ES" sz="1400" dirty="0"/>
            <a:t>para determinar los objetivos  , indicadores  y elaboración de línea basal.</a:t>
          </a:r>
          <a:endParaRPr lang="es-PE" sz="1400" dirty="0"/>
        </a:p>
      </dgm:t>
    </dgm:pt>
    <dgm:pt modelId="{E616FC26-001A-40C2-9CCC-18D9834288C7}" type="parTrans" cxnId="{9E73D9CF-8213-4369-9F55-1B20472981D7}">
      <dgm:prSet/>
      <dgm:spPr/>
      <dgm:t>
        <a:bodyPr/>
        <a:lstStyle/>
        <a:p>
          <a:endParaRPr lang="es-PE" sz="1400"/>
        </a:p>
      </dgm:t>
    </dgm:pt>
    <dgm:pt modelId="{E202C2DB-C676-43AF-B03D-DDECD9D2C4CE}" type="sibTrans" cxnId="{9E73D9CF-8213-4369-9F55-1B20472981D7}">
      <dgm:prSet/>
      <dgm:spPr/>
      <dgm:t>
        <a:bodyPr/>
        <a:lstStyle/>
        <a:p>
          <a:endParaRPr lang="es-PE" sz="1400"/>
        </a:p>
      </dgm:t>
    </dgm:pt>
    <dgm:pt modelId="{A99DEC39-701C-4A57-BBBD-7E9CE96A88A4}">
      <dgm:prSet phldrT="[Texto]" custT="1"/>
      <dgm:spPr/>
      <dgm:t>
        <a:bodyPr/>
        <a:lstStyle/>
        <a:p>
          <a:r>
            <a:rPr lang="es-ES" sz="1400" dirty="0"/>
            <a:t>AGOSTO</a:t>
          </a:r>
          <a:endParaRPr lang="es-PE" sz="1400" dirty="0"/>
        </a:p>
      </dgm:t>
    </dgm:pt>
    <dgm:pt modelId="{452FECF5-9DE0-41C4-B6F8-26F6D4EEBD57}" type="parTrans" cxnId="{83F4CF3B-E65D-4066-970A-40B246815176}">
      <dgm:prSet/>
      <dgm:spPr/>
      <dgm:t>
        <a:bodyPr/>
        <a:lstStyle/>
        <a:p>
          <a:endParaRPr lang="es-PE" sz="1400"/>
        </a:p>
      </dgm:t>
    </dgm:pt>
    <dgm:pt modelId="{2FA7EE32-BE2D-4FB6-B1C4-5D663BE78B8C}" type="sibTrans" cxnId="{83F4CF3B-E65D-4066-970A-40B246815176}">
      <dgm:prSet/>
      <dgm:spPr/>
      <dgm:t>
        <a:bodyPr/>
        <a:lstStyle/>
        <a:p>
          <a:endParaRPr lang="es-PE" sz="1400"/>
        </a:p>
      </dgm:t>
    </dgm:pt>
    <dgm:pt modelId="{2542B44B-05EA-4F5D-8ACF-BC18B30AB8C9}">
      <dgm:prSet phldrT="[Texto]" custT="1"/>
      <dgm:spPr/>
      <dgm:t>
        <a:bodyPr/>
        <a:lstStyle/>
        <a:p>
          <a:pPr algn="just">
            <a:buFont typeface="Wingdings" panose="05000000000000000000" pitchFamily="2" charset="2"/>
            <a:buChar char="v"/>
          </a:pPr>
          <a:r>
            <a:rPr lang="es-ES" sz="1400" b="0" kern="1200" dirty="0"/>
            <a:t>Reuniones de trabajo para la elaboración y validación del</a:t>
          </a:r>
          <a:r>
            <a:rPr lang="es-ES" sz="1400" b="0" kern="1200" dirty="0">
              <a:latin typeface="Axiforma"/>
              <a:ea typeface="Helvetica Light"/>
              <a:cs typeface="Helvetica Light"/>
            </a:rPr>
            <a:t> Plan de Cumplimiento e inicio de implementación del Plan de Cumplimiento.</a:t>
          </a:r>
          <a:endParaRPr lang="es-PE" sz="1400" b="0" kern="1200" dirty="0">
            <a:latin typeface="Axiforma"/>
            <a:ea typeface="Helvetica Light"/>
            <a:cs typeface="Helvetica Light"/>
          </a:endParaRPr>
        </a:p>
      </dgm:t>
    </dgm:pt>
    <dgm:pt modelId="{0482CEA7-94D5-4D5B-8FCF-2CFF16B92F06}" type="parTrans" cxnId="{A8A039A5-514A-4D4A-A49B-282E484DF28B}">
      <dgm:prSet/>
      <dgm:spPr/>
      <dgm:t>
        <a:bodyPr/>
        <a:lstStyle/>
        <a:p>
          <a:endParaRPr lang="es-PE" sz="1400"/>
        </a:p>
      </dgm:t>
    </dgm:pt>
    <dgm:pt modelId="{F81669AE-04BD-4A80-856A-2F19A91B71EF}" type="sibTrans" cxnId="{A8A039A5-514A-4D4A-A49B-282E484DF28B}">
      <dgm:prSet/>
      <dgm:spPr/>
      <dgm:t>
        <a:bodyPr/>
        <a:lstStyle/>
        <a:p>
          <a:endParaRPr lang="es-PE" sz="1400"/>
        </a:p>
      </dgm:t>
    </dgm:pt>
    <dgm:pt modelId="{5111C85F-8DB6-42AB-8B4B-7B9D26E0CA54}">
      <dgm:prSet phldrT="[Texto]" custT="1"/>
      <dgm:spPr/>
      <dgm:t>
        <a:bodyPr/>
        <a:lstStyle/>
        <a:p>
          <a:pPr algn="just">
            <a:buFont typeface="Wingdings" panose="05000000000000000000" pitchFamily="2" charset="2"/>
            <a:buChar char="v"/>
          </a:pPr>
          <a:r>
            <a:rPr lang="es-PE" sz="1400" b="0" kern="1200" dirty="0"/>
            <a:t>Informe de la </a:t>
          </a:r>
          <a:r>
            <a:rPr lang="es-PE" sz="1400" b="0" i="0" kern="1200" dirty="0"/>
            <a:t>Capacidad de Cumplimiento Red Norte –GERESA.</a:t>
          </a:r>
        </a:p>
      </dgm:t>
    </dgm:pt>
    <dgm:pt modelId="{DC9FEA72-851C-484A-9EB9-5FB584956D1E}" type="parTrans" cxnId="{B7E75374-3CA7-4874-91EC-6278EA21FF83}">
      <dgm:prSet/>
      <dgm:spPr/>
      <dgm:t>
        <a:bodyPr/>
        <a:lstStyle/>
        <a:p>
          <a:endParaRPr lang="es-PE" sz="1400"/>
        </a:p>
      </dgm:t>
    </dgm:pt>
    <dgm:pt modelId="{8F757155-2398-4178-AE8B-088808688376}" type="sibTrans" cxnId="{B7E75374-3CA7-4874-91EC-6278EA21FF83}">
      <dgm:prSet/>
      <dgm:spPr/>
      <dgm:t>
        <a:bodyPr/>
        <a:lstStyle/>
        <a:p>
          <a:endParaRPr lang="es-PE" sz="1400"/>
        </a:p>
      </dgm:t>
    </dgm:pt>
    <dgm:pt modelId="{3D70C07D-8C74-4D99-852D-6008BB02CA7E}" type="pres">
      <dgm:prSet presAssocID="{59E9AAB4-2FAB-47F6-A334-5C259395893B}" presName="linear" presStyleCnt="0">
        <dgm:presLayoutVars>
          <dgm:dir/>
          <dgm:animLvl val="lvl"/>
          <dgm:resizeHandles val="exact"/>
        </dgm:presLayoutVars>
      </dgm:prSet>
      <dgm:spPr/>
    </dgm:pt>
    <dgm:pt modelId="{FA3DE7CE-D179-4607-8E72-21F64865F54D}" type="pres">
      <dgm:prSet presAssocID="{426C96C4-1107-48D8-B630-29E6E56AB79F}" presName="parentLin" presStyleCnt="0"/>
      <dgm:spPr/>
    </dgm:pt>
    <dgm:pt modelId="{87298D21-1E3E-492D-B89A-68399B19B153}" type="pres">
      <dgm:prSet presAssocID="{426C96C4-1107-48D8-B630-29E6E56AB79F}" presName="parentLeftMargin" presStyleLbl="node1" presStyleIdx="0" presStyleCnt="3"/>
      <dgm:spPr/>
    </dgm:pt>
    <dgm:pt modelId="{0D10C828-E28C-4F98-AFCC-7F8C7C7F61FC}" type="pres">
      <dgm:prSet presAssocID="{426C96C4-1107-48D8-B630-29E6E56AB79F}" presName="parentText" presStyleLbl="node1" presStyleIdx="0" presStyleCnt="3">
        <dgm:presLayoutVars>
          <dgm:chMax val="0"/>
          <dgm:bulletEnabled val="1"/>
        </dgm:presLayoutVars>
      </dgm:prSet>
      <dgm:spPr/>
    </dgm:pt>
    <dgm:pt modelId="{C782F2DC-D53D-4A57-BCC4-995FCFFDBD22}" type="pres">
      <dgm:prSet presAssocID="{426C96C4-1107-48D8-B630-29E6E56AB79F}" presName="negativeSpace" presStyleCnt="0"/>
      <dgm:spPr/>
    </dgm:pt>
    <dgm:pt modelId="{610D68D4-C936-4FF8-84AF-90EA0384C1B6}" type="pres">
      <dgm:prSet presAssocID="{426C96C4-1107-48D8-B630-29E6E56AB79F}" presName="childText" presStyleLbl="conFgAcc1" presStyleIdx="0" presStyleCnt="3">
        <dgm:presLayoutVars>
          <dgm:bulletEnabled val="1"/>
        </dgm:presLayoutVars>
      </dgm:prSet>
      <dgm:spPr/>
    </dgm:pt>
    <dgm:pt modelId="{2A664A00-F098-4D78-92C4-7CE2A0A96271}" type="pres">
      <dgm:prSet presAssocID="{3F1F1209-52AC-411B-BECA-78B1D7ACBC13}" presName="spaceBetweenRectangles" presStyleCnt="0"/>
      <dgm:spPr/>
    </dgm:pt>
    <dgm:pt modelId="{520C28B3-5239-4943-91C7-B3E494515A41}" type="pres">
      <dgm:prSet presAssocID="{76B740C6-83A7-4C48-ABF1-7ECAC5BA86B4}" presName="parentLin" presStyleCnt="0"/>
      <dgm:spPr/>
    </dgm:pt>
    <dgm:pt modelId="{03A95747-1B23-4709-96F4-497BA1F30DEF}" type="pres">
      <dgm:prSet presAssocID="{76B740C6-83A7-4C48-ABF1-7ECAC5BA86B4}" presName="parentLeftMargin" presStyleLbl="node1" presStyleIdx="0" presStyleCnt="3"/>
      <dgm:spPr/>
    </dgm:pt>
    <dgm:pt modelId="{F8CD3FD4-688E-4970-A63D-4DBAD58780A6}" type="pres">
      <dgm:prSet presAssocID="{76B740C6-83A7-4C48-ABF1-7ECAC5BA86B4}" presName="parentText" presStyleLbl="node1" presStyleIdx="1" presStyleCnt="3">
        <dgm:presLayoutVars>
          <dgm:chMax val="0"/>
          <dgm:bulletEnabled val="1"/>
        </dgm:presLayoutVars>
      </dgm:prSet>
      <dgm:spPr/>
    </dgm:pt>
    <dgm:pt modelId="{3CF8DAD4-3821-4FA5-B2E4-69F2A724D0AE}" type="pres">
      <dgm:prSet presAssocID="{76B740C6-83A7-4C48-ABF1-7ECAC5BA86B4}" presName="negativeSpace" presStyleCnt="0"/>
      <dgm:spPr/>
    </dgm:pt>
    <dgm:pt modelId="{AA4BAAE9-2E2C-4FBC-A0C6-7D37D8F940D6}" type="pres">
      <dgm:prSet presAssocID="{76B740C6-83A7-4C48-ABF1-7ECAC5BA86B4}" presName="childText" presStyleLbl="conFgAcc1" presStyleIdx="1" presStyleCnt="3">
        <dgm:presLayoutVars>
          <dgm:bulletEnabled val="1"/>
        </dgm:presLayoutVars>
      </dgm:prSet>
      <dgm:spPr/>
    </dgm:pt>
    <dgm:pt modelId="{6924F63B-F597-446B-AB9F-088F1A5C329A}" type="pres">
      <dgm:prSet presAssocID="{918B30E6-B101-419F-ACD5-BB57099C8EEF}" presName="spaceBetweenRectangles" presStyleCnt="0"/>
      <dgm:spPr/>
    </dgm:pt>
    <dgm:pt modelId="{F1C0BCA9-60BC-4607-A098-F37A6CA34421}" type="pres">
      <dgm:prSet presAssocID="{A99DEC39-701C-4A57-BBBD-7E9CE96A88A4}" presName="parentLin" presStyleCnt="0"/>
      <dgm:spPr/>
    </dgm:pt>
    <dgm:pt modelId="{08C2C4A3-70E3-44F3-9515-C524D4C4108E}" type="pres">
      <dgm:prSet presAssocID="{A99DEC39-701C-4A57-BBBD-7E9CE96A88A4}" presName="parentLeftMargin" presStyleLbl="node1" presStyleIdx="1" presStyleCnt="3"/>
      <dgm:spPr/>
    </dgm:pt>
    <dgm:pt modelId="{08CB5BE5-D909-4DA4-9C81-074F7D091EB3}" type="pres">
      <dgm:prSet presAssocID="{A99DEC39-701C-4A57-BBBD-7E9CE96A88A4}" presName="parentText" presStyleLbl="node1" presStyleIdx="2" presStyleCnt="3">
        <dgm:presLayoutVars>
          <dgm:chMax val="0"/>
          <dgm:bulletEnabled val="1"/>
        </dgm:presLayoutVars>
      </dgm:prSet>
      <dgm:spPr/>
    </dgm:pt>
    <dgm:pt modelId="{49E0CE88-3475-41AC-B4E2-8E6BCF41C4C4}" type="pres">
      <dgm:prSet presAssocID="{A99DEC39-701C-4A57-BBBD-7E9CE96A88A4}" presName="negativeSpace" presStyleCnt="0"/>
      <dgm:spPr/>
    </dgm:pt>
    <dgm:pt modelId="{C1EC61C7-EB44-4B88-AE34-1EDB7FBAB7E5}" type="pres">
      <dgm:prSet presAssocID="{A99DEC39-701C-4A57-BBBD-7E9CE96A88A4}" presName="childText" presStyleLbl="conFgAcc1" presStyleIdx="2" presStyleCnt="3">
        <dgm:presLayoutVars>
          <dgm:bulletEnabled val="1"/>
        </dgm:presLayoutVars>
      </dgm:prSet>
      <dgm:spPr/>
    </dgm:pt>
  </dgm:ptLst>
  <dgm:cxnLst>
    <dgm:cxn modelId="{9E15BF16-5AE9-4D97-9DCC-70331D5805B5}" type="presOf" srcId="{A99DEC39-701C-4A57-BBBD-7E9CE96A88A4}" destId="{08CB5BE5-D909-4DA4-9C81-074F7D091EB3}" srcOrd="1" destOrd="0" presId="urn:microsoft.com/office/officeart/2005/8/layout/list1"/>
    <dgm:cxn modelId="{640F5B2E-AE8A-4779-84F2-BC404DD7F7CD}" type="presOf" srcId="{768B1F9A-9598-4319-A812-3369FE66C68B}" destId="{AA4BAAE9-2E2C-4FBC-A0C6-7D37D8F940D6}" srcOrd="0" destOrd="0" presId="urn:microsoft.com/office/officeart/2005/8/layout/list1"/>
    <dgm:cxn modelId="{E5F4B82F-1557-4AC3-BE50-E6BA81C41347}" type="presOf" srcId="{5111C85F-8DB6-42AB-8B4B-7B9D26E0CA54}" destId="{C1EC61C7-EB44-4B88-AE34-1EDB7FBAB7E5}" srcOrd="0" destOrd="0" presId="urn:microsoft.com/office/officeart/2005/8/layout/list1"/>
    <dgm:cxn modelId="{E26BB23B-0724-4B01-B5D6-7FAEFBF83676}" type="presOf" srcId="{76B740C6-83A7-4C48-ABF1-7ECAC5BA86B4}" destId="{F8CD3FD4-688E-4970-A63D-4DBAD58780A6}" srcOrd="1" destOrd="0" presId="urn:microsoft.com/office/officeart/2005/8/layout/list1"/>
    <dgm:cxn modelId="{83F4CF3B-E65D-4066-970A-40B246815176}" srcId="{59E9AAB4-2FAB-47F6-A334-5C259395893B}" destId="{A99DEC39-701C-4A57-BBBD-7E9CE96A88A4}" srcOrd="2" destOrd="0" parTransId="{452FECF5-9DE0-41C4-B6F8-26F6D4EEBD57}" sibTransId="{2FA7EE32-BE2D-4FB6-B1C4-5D663BE78B8C}"/>
    <dgm:cxn modelId="{E5845D5B-77C1-4CD2-ADBF-6F40B53E9180}" type="presOf" srcId="{B384D4C6-A232-483D-A05E-0449753F1899}" destId="{610D68D4-C936-4FF8-84AF-90EA0384C1B6}" srcOrd="0" destOrd="0" presId="urn:microsoft.com/office/officeart/2005/8/layout/list1"/>
    <dgm:cxn modelId="{8C23C449-F434-495E-ACA3-BCA360E9C344}" srcId="{59E9AAB4-2FAB-47F6-A334-5C259395893B}" destId="{76B740C6-83A7-4C48-ABF1-7ECAC5BA86B4}" srcOrd="1" destOrd="0" parTransId="{7490C0FF-8F31-4953-BF4E-09E6DB614488}" sibTransId="{918B30E6-B101-419F-ACD5-BB57099C8EEF}"/>
    <dgm:cxn modelId="{B7E75374-3CA7-4874-91EC-6278EA21FF83}" srcId="{A99DEC39-701C-4A57-BBBD-7E9CE96A88A4}" destId="{5111C85F-8DB6-42AB-8B4B-7B9D26E0CA54}" srcOrd="0" destOrd="0" parTransId="{DC9FEA72-851C-484A-9EB9-5FB584956D1E}" sibTransId="{8F757155-2398-4178-AE8B-088808688376}"/>
    <dgm:cxn modelId="{0E4F395A-AE67-4138-91F1-A391D38F39BE}" type="presOf" srcId="{426C96C4-1107-48D8-B630-29E6E56AB79F}" destId="{0D10C828-E28C-4F98-AFCC-7F8C7C7F61FC}" srcOrd="1" destOrd="0" presId="urn:microsoft.com/office/officeart/2005/8/layout/list1"/>
    <dgm:cxn modelId="{8284C27D-1D74-472F-B142-8ABD0ECB4041}" type="presOf" srcId="{2542B44B-05EA-4F5D-8ACF-BC18B30AB8C9}" destId="{C1EC61C7-EB44-4B88-AE34-1EDB7FBAB7E5}" srcOrd="0" destOrd="1" presId="urn:microsoft.com/office/officeart/2005/8/layout/list1"/>
    <dgm:cxn modelId="{A8A039A5-514A-4D4A-A49B-282E484DF28B}" srcId="{A99DEC39-701C-4A57-BBBD-7E9CE96A88A4}" destId="{2542B44B-05EA-4F5D-8ACF-BC18B30AB8C9}" srcOrd="1" destOrd="0" parTransId="{0482CEA7-94D5-4D5B-8FCF-2CFF16B92F06}" sibTransId="{F81669AE-04BD-4A80-856A-2F19A91B71EF}"/>
    <dgm:cxn modelId="{D667DFB7-FE9E-46F5-BEC4-9D21D85F140A}" type="presOf" srcId="{A99DEC39-701C-4A57-BBBD-7E9CE96A88A4}" destId="{08C2C4A3-70E3-44F3-9515-C524D4C4108E}" srcOrd="0" destOrd="0" presId="urn:microsoft.com/office/officeart/2005/8/layout/list1"/>
    <dgm:cxn modelId="{201C06B8-D413-45D4-80CB-E654F6CB7888}" srcId="{426C96C4-1107-48D8-B630-29E6E56AB79F}" destId="{B384D4C6-A232-483D-A05E-0449753F1899}" srcOrd="0" destOrd="0" parTransId="{FF66A89E-229A-420F-B7BA-69C89CE732E6}" sibTransId="{58BB3E85-ED33-48EC-AAA7-6B97EA56CDC1}"/>
    <dgm:cxn modelId="{9E73D9CF-8213-4369-9F55-1B20472981D7}" srcId="{76B740C6-83A7-4C48-ABF1-7ECAC5BA86B4}" destId="{768B1F9A-9598-4319-A812-3369FE66C68B}" srcOrd="0" destOrd="0" parTransId="{E616FC26-001A-40C2-9CCC-18D9834288C7}" sibTransId="{E202C2DB-C676-43AF-B03D-DDECD9D2C4CE}"/>
    <dgm:cxn modelId="{FA4EEAD1-2BAD-4E1E-91E7-6C1BD9DD58E6}" type="presOf" srcId="{76B740C6-83A7-4C48-ABF1-7ECAC5BA86B4}" destId="{03A95747-1B23-4709-96F4-497BA1F30DEF}" srcOrd="0" destOrd="0" presId="urn:microsoft.com/office/officeart/2005/8/layout/list1"/>
    <dgm:cxn modelId="{E06775D3-2D58-49CD-AF38-DDB5084BFA50}" srcId="{59E9AAB4-2FAB-47F6-A334-5C259395893B}" destId="{426C96C4-1107-48D8-B630-29E6E56AB79F}" srcOrd="0" destOrd="0" parTransId="{0112AD18-F4AF-4705-9943-533F8C61BC1A}" sibTransId="{3F1F1209-52AC-411B-BECA-78B1D7ACBC13}"/>
    <dgm:cxn modelId="{B69F66DA-8C77-45AD-8227-95A7FF9BC3C1}" type="presOf" srcId="{426C96C4-1107-48D8-B630-29E6E56AB79F}" destId="{87298D21-1E3E-492D-B89A-68399B19B153}" srcOrd="0" destOrd="0" presId="urn:microsoft.com/office/officeart/2005/8/layout/list1"/>
    <dgm:cxn modelId="{D79BA4FF-AAB0-411F-8A42-9C0B86135B50}" type="presOf" srcId="{59E9AAB4-2FAB-47F6-A334-5C259395893B}" destId="{3D70C07D-8C74-4D99-852D-6008BB02CA7E}" srcOrd="0" destOrd="0" presId="urn:microsoft.com/office/officeart/2005/8/layout/list1"/>
    <dgm:cxn modelId="{6D9C82E9-37B8-44B0-B125-83C8593ED74F}" type="presParOf" srcId="{3D70C07D-8C74-4D99-852D-6008BB02CA7E}" destId="{FA3DE7CE-D179-4607-8E72-21F64865F54D}" srcOrd="0" destOrd="0" presId="urn:microsoft.com/office/officeart/2005/8/layout/list1"/>
    <dgm:cxn modelId="{B98C4AB0-E120-4862-9107-CFBC0AAC4DB5}" type="presParOf" srcId="{FA3DE7CE-D179-4607-8E72-21F64865F54D}" destId="{87298D21-1E3E-492D-B89A-68399B19B153}" srcOrd="0" destOrd="0" presId="urn:microsoft.com/office/officeart/2005/8/layout/list1"/>
    <dgm:cxn modelId="{A9E879AE-5B31-40C0-B4F5-E55BD29F50E2}" type="presParOf" srcId="{FA3DE7CE-D179-4607-8E72-21F64865F54D}" destId="{0D10C828-E28C-4F98-AFCC-7F8C7C7F61FC}" srcOrd="1" destOrd="0" presId="urn:microsoft.com/office/officeart/2005/8/layout/list1"/>
    <dgm:cxn modelId="{1CFDF26A-A894-4AB6-9028-54789D66E988}" type="presParOf" srcId="{3D70C07D-8C74-4D99-852D-6008BB02CA7E}" destId="{C782F2DC-D53D-4A57-BCC4-995FCFFDBD22}" srcOrd="1" destOrd="0" presId="urn:microsoft.com/office/officeart/2005/8/layout/list1"/>
    <dgm:cxn modelId="{CFBBDCD2-DF69-42FA-A1C3-4A48936D0266}" type="presParOf" srcId="{3D70C07D-8C74-4D99-852D-6008BB02CA7E}" destId="{610D68D4-C936-4FF8-84AF-90EA0384C1B6}" srcOrd="2" destOrd="0" presId="urn:microsoft.com/office/officeart/2005/8/layout/list1"/>
    <dgm:cxn modelId="{037E9491-ACA7-477A-BBC9-332AB5A72966}" type="presParOf" srcId="{3D70C07D-8C74-4D99-852D-6008BB02CA7E}" destId="{2A664A00-F098-4D78-92C4-7CE2A0A96271}" srcOrd="3" destOrd="0" presId="urn:microsoft.com/office/officeart/2005/8/layout/list1"/>
    <dgm:cxn modelId="{BC774086-84F9-4DB0-A26A-37DF896B207C}" type="presParOf" srcId="{3D70C07D-8C74-4D99-852D-6008BB02CA7E}" destId="{520C28B3-5239-4943-91C7-B3E494515A41}" srcOrd="4" destOrd="0" presId="urn:microsoft.com/office/officeart/2005/8/layout/list1"/>
    <dgm:cxn modelId="{A1971A89-B683-448A-BC03-99ED8B73D008}" type="presParOf" srcId="{520C28B3-5239-4943-91C7-B3E494515A41}" destId="{03A95747-1B23-4709-96F4-497BA1F30DEF}" srcOrd="0" destOrd="0" presId="urn:microsoft.com/office/officeart/2005/8/layout/list1"/>
    <dgm:cxn modelId="{09A09254-F4EE-46E0-AD20-A789842B7F85}" type="presParOf" srcId="{520C28B3-5239-4943-91C7-B3E494515A41}" destId="{F8CD3FD4-688E-4970-A63D-4DBAD58780A6}" srcOrd="1" destOrd="0" presId="urn:microsoft.com/office/officeart/2005/8/layout/list1"/>
    <dgm:cxn modelId="{46D6064B-9E15-49FB-93F0-38F5981DF3B5}" type="presParOf" srcId="{3D70C07D-8C74-4D99-852D-6008BB02CA7E}" destId="{3CF8DAD4-3821-4FA5-B2E4-69F2A724D0AE}" srcOrd="5" destOrd="0" presId="urn:microsoft.com/office/officeart/2005/8/layout/list1"/>
    <dgm:cxn modelId="{D9D395C9-CB9A-46EE-AE4C-5A2598D5EB14}" type="presParOf" srcId="{3D70C07D-8C74-4D99-852D-6008BB02CA7E}" destId="{AA4BAAE9-2E2C-4FBC-A0C6-7D37D8F940D6}" srcOrd="6" destOrd="0" presId="urn:microsoft.com/office/officeart/2005/8/layout/list1"/>
    <dgm:cxn modelId="{B67E61FC-30AD-401F-92D0-82618C483D17}" type="presParOf" srcId="{3D70C07D-8C74-4D99-852D-6008BB02CA7E}" destId="{6924F63B-F597-446B-AB9F-088F1A5C329A}" srcOrd="7" destOrd="0" presId="urn:microsoft.com/office/officeart/2005/8/layout/list1"/>
    <dgm:cxn modelId="{411B3AC2-D5E1-4BA1-9CDC-CF95E39215BF}" type="presParOf" srcId="{3D70C07D-8C74-4D99-852D-6008BB02CA7E}" destId="{F1C0BCA9-60BC-4607-A098-F37A6CA34421}" srcOrd="8" destOrd="0" presId="urn:microsoft.com/office/officeart/2005/8/layout/list1"/>
    <dgm:cxn modelId="{E31765FA-0770-4416-BC84-222410B34DD9}" type="presParOf" srcId="{F1C0BCA9-60BC-4607-A098-F37A6CA34421}" destId="{08C2C4A3-70E3-44F3-9515-C524D4C4108E}" srcOrd="0" destOrd="0" presId="urn:microsoft.com/office/officeart/2005/8/layout/list1"/>
    <dgm:cxn modelId="{5C8E7014-CCC4-4278-A87F-857A60CC52FF}" type="presParOf" srcId="{F1C0BCA9-60BC-4607-A098-F37A6CA34421}" destId="{08CB5BE5-D909-4DA4-9C81-074F7D091EB3}" srcOrd="1" destOrd="0" presId="urn:microsoft.com/office/officeart/2005/8/layout/list1"/>
    <dgm:cxn modelId="{9E9C0AAB-253D-4D61-97EC-695FE632D17B}" type="presParOf" srcId="{3D70C07D-8C74-4D99-852D-6008BB02CA7E}" destId="{49E0CE88-3475-41AC-B4E2-8E6BCF41C4C4}" srcOrd="9" destOrd="0" presId="urn:microsoft.com/office/officeart/2005/8/layout/list1"/>
    <dgm:cxn modelId="{860F5BF3-675F-44FD-AE95-0CF9E7BF68A0}" type="presParOf" srcId="{3D70C07D-8C74-4D99-852D-6008BB02CA7E}" destId="{C1EC61C7-EB44-4B88-AE34-1EDB7FBAB7E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E9AAB4-2FAB-47F6-A334-5C259395893B}" type="doc">
      <dgm:prSet loTypeId="urn:microsoft.com/office/officeart/2005/8/layout/list1" loCatId="list" qsTypeId="urn:microsoft.com/office/officeart/2005/8/quickstyle/3d2" qsCatId="3D" csTypeId="urn:microsoft.com/office/officeart/2005/8/colors/colorful4" csCatId="colorful" phldr="1"/>
      <dgm:spPr/>
      <dgm:t>
        <a:bodyPr/>
        <a:lstStyle/>
        <a:p>
          <a:endParaRPr lang="es-PE"/>
        </a:p>
      </dgm:t>
    </dgm:pt>
    <dgm:pt modelId="{208E04B4-E6A3-4B2C-951A-7B3CE86F6718}">
      <dgm:prSet phldrT="[Texto]" custT="1"/>
      <dgm:spPr/>
      <dgm:t>
        <a:bodyPr/>
        <a:lstStyle/>
        <a:p>
          <a:r>
            <a:rPr lang="es-ES" sz="1400" dirty="0"/>
            <a:t>NOVIEMBRE </a:t>
          </a:r>
          <a:endParaRPr lang="es-PE" sz="1400" dirty="0"/>
        </a:p>
      </dgm:t>
    </dgm:pt>
    <dgm:pt modelId="{7F56FCF9-728D-4E9D-9E5A-56FE71E5FAD8}" type="parTrans" cxnId="{38493B2C-8807-413B-A404-95BAD812DF77}">
      <dgm:prSet/>
      <dgm:spPr/>
      <dgm:t>
        <a:bodyPr/>
        <a:lstStyle/>
        <a:p>
          <a:endParaRPr lang="es-PE" sz="1400"/>
        </a:p>
      </dgm:t>
    </dgm:pt>
    <dgm:pt modelId="{B450585F-081C-47BE-873E-1A04417F6EF3}" type="sibTrans" cxnId="{38493B2C-8807-413B-A404-95BAD812DF77}">
      <dgm:prSet/>
      <dgm:spPr/>
      <dgm:t>
        <a:bodyPr/>
        <a:lstStyle/>
        <a:p>
          <a:endParaRPr lang="es-PE" sz="1400"/>
        </a:p>
      </dgm:t>
    </dgm:pt>
    <dgm:pt modelId="{EE161D7A-29D0-4ABF-887F-4E3D3E857DB3}">
      <dgm:prSet phldrT="[Texto]" custT="1"/>
      <dgm:spPr/>
      <dgm:t>
        <a:bodyPr/>
        <a:lstStyle/>
        <a:p>
          <a:r>
            <a:rPr lang="es-ES" sz="1400" dirty="0"/>
            <a:t>SETIEMBE</a:t>
          </a:r>
          <a:endParaRPr lang="es-PE" sz="1400" dirty="0"/>
        </a:p>
      </dgm:t>
    </dgm:pt>
    <dgm:pt modelId="{1D8D5C27-9269-4E1D-AC27-8196D027E4E2}" type="parTrans" cxnId="{4A75F216-8493-432E-90D0-B454DDF7659C}">
      <dgm:prSet/>
      <dgm:spPr/>
      <dgm:t>
        <a:bodyPr/>
        <a:lstStyle/>
        <a:p>
          <a:endParaRPr lang="es-PE" sz="1400"/>
        </a:p>
      </dgm:t>
    </dgm:pt>
    <dgm:pt modelId="{22CC0EFF-E8E5-4FD9-96C3-B906582A9427}" type="sibTrans" cxnId="{4A75F216-8493-432E-90D0-B454DDF7659C}">
      <dgm:prSet/>
      <dgm:spPr/>
      <dgm:t>
        <a:bodyPr/>
        <a:lstStyle/>
        <a:p>
          <a:endParaRPr lang="es-PE" sz="1400"/>
        </a:p>
      </dgm:t>
    </dgm:pt>
    <dgm:pt modelId="{79BFAE53-1383-4810-9142-75F4AC1E9BDE}">
      <dgm:prSet phldrT="[Texto]" custT="1"/>
      <dgm:spPr/>
      <dgm:t>
        <a:bodyPr/>
        <a:lstStyle/>
        <a:p>
          <a:r>
            <a:rPr lang="es-ES" sz="1400" dirty="0"/>
            <a:t>OCTUBRE</a:t>
          </a:r>
          <a:endParaRPr lang="es-PE" sz="1400" dirty="0"/>
        </a:p>
      </dgm:t>
    </dgm:pt>
    <dgm:pt modelId="{0177673F-6B30-48ED-9DB2-F76E2B7DDC84}" type="parTrans" cxnId="{647310D6-31E7-4ED5-8DF3-EBF8A33DE9FF}">
      <dgm:prSet/>
      <dgm:spPr/>
      <dgm:t>
        <a:bodyPr/>
        <a:lstStyle/>
        <a:p>
          <a:endParaRPr lang="es-PE" sz="1400"/>
        </a:p>
      </dgm:t>
    </dgm:pt>
    <dgm:pt modelId="{0096BDF4-98C4-409B-9FD8-46712EEB5305}" type="sibTrans" cxnId="{647310D6-31E7-4ED5-8DF3-EBF8A33DE9FF}">
      <dgm:prSet/>
      <dgm:spPr/>
      <dgm:t>
        <a:bodyPr/>
        <a:lstStyle/>
        <a:p>
          <a:endParaRPr lang="es-PE" sz="1400"/>
        </a:p>
      </dgm:t>
    </dgm:pt>
    <dgm:pt modelId="{14DD1526-D373-4929-9A03-24065287836E}">
      <dgm:prSet phldrT="[Texto]" custT="1"/>
      <dgm:spPr/>
      <dgm:t>
        <a:bodyPr/>
        <a:lstStyle/>
        <a:p>
          <a:r>
            <a:rPr lang="es-ES" sz="1400" dirty="0"/>
            <a:t>DICIEMBE </a:t>
          </a:r>
          <a:endParaRPr lang="es-PE" sz="1400" dirty="0"/>
        </a:p>
      </dgm:t>
    </dgm:pt>
    <dgm:pt modelId="{CD8A2037-B598-4ACE-A81C-100645AF2D50}" type="parTrans" cxnId="{A50476B0-16FC-4C1A-9EBF-1197F48E0E93}">
      <dgm:prSet/>
      <dgm:spPr/>
      <dgm:t>
        <a:bodyPr/>
        <a:lstStyle/>
        <a:p>
          <a:endParaRPr lang="es-PE" sz="1400"/>
        </a:p>
      </dgm:t>
    </dgm:pt>
    <dgm:pt modelId="{9FC9EDA7-7EEF-4F30-9451-BC3051A8EA28}" type="sibTrans" cxnId="{A50476B0-16FC-4C1A-9EBF-1197F48E0E93}">
      <dgm:prSet/>
      <dgm:spPr/>
      <dgm:t>
        <a:bodyPr/>
        <a:lstStyle/>
        <a:p>
          <a:endParaRPr lang="es-PE" sz="1400"/>
        </a:p>
      </dgm:t>
    </dgm:pt>
    <dgm:pt modelId="{AE1CC1B5-84D1-48C9-8360-810FF9FCC5A9}">
      <dgm:prSet phldrT="[Texto]" custT="1"/>
      <dgm:spPr/>
      <dgm:t>
        <a:bodyPr/>
        <a:lstStyle/>
        <a:p>
          <a:pPr>
            <a:buFont typeface="Wingdings" panose="05000000000000000000" pitchFamily="2" charset="2"/>
            <a:buChar char="v"/>
          </a:pPr>
          <a:r>
            <a:rPr lang="es-ES" sz="1400" b="0" kern="1200" dirty="0"/>
            <a:t>Acompañamiento en el cumplimiento de plan (Segunda Nota Mensual).</a:t>
          </a:r>
          <a:endParaRPr lang="es-PE" sz="1400" b="0" kern="1200" dirty="0">
            <a:latin typeface="Axiforma"/>
            <a:ea typeface="Helvetica Light"/>
            <a:cs typeface="Helvetica Light"/>
          </a:endParaRPr>
        </a:p>
      </dgm:t>
    </dgm:pt>
    <dgm:pt modelId="{B341B7C3-E5A0-4433-90B6-0AB465C1868A}" type="parTrans" cxnId="{014E07E1-3540-46E4-B726-E8A25FACD8AD}">
      <dgm:prSet/>
      <dgm:spPr/>
      <dgm:t>
        <a:bodyPr/>
        <a:lstStyle/>
        <a:p>
          <a:endParaRPr lang="es-PE" sz="1400"/>
        </a:p>
      </dgm:t>
    </dgm:pt>
    <dgm:pt modelId="{6ECCBBD9-50EA-474B-8958-C7F46672F913}" type="sibTrans" cxnId="{014E07E1-3540-46E4-B726-E8A25FACD8AD}">
      <dgm:prSet/>
      <dgm:spPr/>
      <dgm:t>
        <a:bodyPr/>
        <a:lstStyle/>
        <a:p>
          <a:endParaRPr lang="es-PE" sz="1400"/>
        </a:p>
      </dgm:t>
    </dgm:pt>
    <dgm:pt modelId="{04D5FAA9-7355-4D6D-8AC3-9F8C5ECE3EE5}">
      <dgm:prSet phldrT="[Texto]" custT="1"/>
      <dgm:spPr/>
      <dgm: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ES" sz="1400" kern="1200" dirty="0"/>
            <a:t>Acompañamiento en el cumplimiento de plan, estrategias de cierre de brechas.</a:t>
          </a:r>
          <a:endParaRPr lang="es-PE" sz="1400" kern="1200" dirty="0">
            <a:latin typeface="Axiforma"/>
            <a:ea typeface="Helvetica Light"/>
            <a:cs typeface="Helvetica Light"/>
          </a:endParaRPr>
        </a:p>
      </dgm:t>
    </dgm:pt>
    <dgm:pt modelId="{1DA8F57C-B26E-492C-9F9D-03083CBD45DE}" type="parTrans" cxnId="{D9B3BB92-D227-4497-9172-2C323D5F5BC5}">
      <dgm:prSet/>
      <dgm:spPr/>
      <dgm:t>
        <a:bodyPr/>
        <a:lstStyle/>
        <a:p>
          <a:endParaRPr lang="es-PE" sz="1400"/>
        </a:p>
      </dgm:t>
    </dgm:pt>
    <dgm:pt modelId="{5FFE3745-4D83-4D95-9FC8-193A7EACA68D}" type="sibTrans" cxnId="{D9B3BB92-D227-4497-9172-2C323D5F5BC5}">
      <dgm:prSet/>
      <dgm:spPr/>
      <dgm:t>
        <a:bodyPr/>
        <a:lstStyle/>
        <a:p>
          <a:endParaRPr lang="es-PE" sz="1400"/>
        </a:p>
      </dgm:t>
    </dgm:pt>
    <dgm:pt modelId="{F9216D66-A49E-40E8-9AFB-5424E8B2942D}">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Socialización e implementación </a:t>
          </a:r>
          <a:r>
            <a:rPr lang="es-PE" sz="1400" b="0" kern="1200" dirty="0">
              <a:latin typeface="Axiforma"/>
              <a:ea typeface="Helvetica Light"/>
              <a:cs typeface="Helvetica Light"/>
            </a:rPr>
            <a:t>del Aplicativo del Rol de Turnos.</a:t>
          </a:r>
          <a:endParaRPr lang="es-PE" sz="1400" b="0" u="none" kern="1200" dirty="0">
            <a:latin typeface="Axiforma"/>
            <a:ea typeface="Helvetica Light"/>
            <a:cs typeface="Helvetica Light"/>
          </a:endParaRPr>
        </a:p>
      </dgm:t>
    </dgm:pt>
    <dgm:pt modelId="{0454F2DC-EE67-465C-B017-3FC55271C06F}" type="parTrans" cxnId="{7860CA00-8290-4226-BB22-1B8786C275B6}">
      <dgm:prSet/>
      <dgm:spPr/>
      <dgm:t>
        <a:bodyPr/>
        <a:lstStyle/>
        <a:p>
          <a:endParaRPr lang="es-PE" sz="1400"/>
        </a:p>
      </dgm:t>
    </dgm:pt>
    <dgm:pt modelId="{46737798-C7FA-49D1-BD4E-7AE442902D5D}" type="sibTrans" cxnId="{7860CA00-8290-4226-BB22-1B8786C275B6}">
      <dgm:prSet/>
      <dgm:spPr/>
      <dgm:t>
        <a:bodyPr/>
        <a:lstStyle/>
        <a:p>
          <a:endParaRPr lang="es-PE" sz="1400"/>
        </a:p>
      </dgm:t>
    </dgm:pt>
    <dgm:pt modelId="{AC7B4478-ADCF-4E4E-A617-1DB9DA27475D}">
      <dgm:prSet phldrT="[Texto]" custT="1"/>
      <dgm:spPr/>
      <dgm:t>
        <a:bodyPr/>
        <a:lstStyle/>
        <a:p>
          <a:pPr>
            <a:buFont typeface="Wingdings" panose="05000000000000000000" pitchFamily="2" charset="2"/>
            <a:buChar char="v"/>
          </a:pPr>
          <a:r>
            <a:rPr lang="es-ES" sz="1400" b="0" kern="1200" dirty="0"/>
            <a:t>Acompañamiento en el cumplimiento del plan (Primera Nota Mensual).</a:t>
          </a:r>
          <a:endParaRPr lang="es-PE" sz="1400" b="0" kern="1200" dirty="0">
            <a:latin typeface="Axiforma"/>
            <a:ea typeface="Helvetica Light"/>
            <a:cs typeface="Helvetica Light"/>
          </a:endParaRPr>
        </a:p>
      </dgm:t>
    </dgm:pt>
    <dgm:pt modelId="{4D611A09-C916-4902-A29E-08D21F701762}" type="parTrans" cxnId="{67505484-7771-4DB2-A04E-8732DD8F2242}">
      <dgm:prSet/>
      <dgm:spPr/>
      <dgm:t>
        <a:bodyPr/>
        <a:lstStyle/>
        <a:p>
          <a:endParaRPr lang="es-PE" sz="1400"/>
        </a:p>
      </dgm:t>
    </dgm:pt>
    <dgm:pt modelId="{83F65EB7-A303-464D-BEDC-9E4F1DE7AE2E}" type="sibTrans" cxnId="{67505484-7771-4DB2-A04E-8732DD8F2242}">
      <dgm:prSet/>
      <dgm:spPr/>
      <dgm:t>
        <a:bodyPr/>
        <a:lstStyle/>
        <a:p>
          <a:endParaRPr lang="es-PE" sz="1400"/>
        </a:p>
      </dgm:t>
    </dgm:pt>
    <dgm:pt modelId="{CABFFCC3-66ED-4065-AF68-5068E73E9AA3}">
      <dgm:prSet phldrT="[Texto]" custT="1"/>
      <dgm:spPr/>
      <dgm:t>
        <a:bodyPr/>
        <a:lstStyle/>
        <a:p>
          <a:pPr>
            <a:buFont typeface="Wingdings" panose="05000000000000000000" pitchFamily="2" charset="2"/>
            <a:buChar char="v"/>
          </a:pPr>
          <a:r>
            <a:rPr lang="es-PE" sz="1400" b="0" kern="1200" dirty="0">
              <a:latin typeface="Axiforma"/>
              <a:ea typeface="Helvetica Light"/>
              <a:cs typeface="Helvetica Light"/>
            </a:rPr>
            <a:t>Informe de visita de campo y encuestas a los EE.SS. del proyecto.</a:t>
          </a:r>
        </a:p>
      </dgm:t>
    </dgm:pt>
    <dgm:pt modelId="{C59C49CF-1104-4602-BA7F-977D80D61F6F}" type="parTrans" cxnId="{9F3C4053-A5BB-4076-860A-8D3805561273}">
      <dgm:prSet/>
      <dgm:spPr/>
      <dgm:t>
        <a:bodyPr/>
        <a:lstStyle/>
        <a:p>
          <a:endParaRPr lang="es-PE" sz="1400"/>
        </a:p>
      </dgm:t>
    </dgm:pt>
    <dgm:pt modelId="{A8A5D200-8906-408E-99F8-3653800F6738}" type="sibTrans" cxnId="{9F3C4053-A5BB-4076-860A-8D3805561273}">
      <dgm:prSet/>
      <dgm:spPr/>
      <dgm:t>
        <a:bodyPr/>
        <a:lstStyle/>
        <a:p>
          <a:endParaRPr lang="es-PE" sz="1400"/>
        </a:p>
      </dgm:t>
    </dgm:pt>
    <dgm:pt modelId="{BC6CF909-11BF-49B1-A184-18686F008E3C}">
      <dgm:prSet phldrT="[Texto]" custT="1"/>
      <dgm:spPr/>
      <dgm:t>
        <a:bodyPr/>
        <a:lstStyle/>
        <a:p>
          <a:pPr>
            <a:buFont typeface="Wingdings" panose="05000000000000000000" pitchFamily="2" charset="2"/>
            <a:buChar char="v"/>
          </a:pPr>
          <a:r>
            <a:rPr lang="es-PE" sz="1400" b="0" kern="1200" dirty="0">
              <a:latin typeface="Axiforma"/>
              <a:ea typeface="Helvetica Light"/>
              <a:cs typeface="Helvetica Light"/>
            </a:rPr>
            <a:t>Coordinaciones de continuidad del proyecto frente a los  cambio de funcionarios de la Red Norte.</a:t>
          </a:r>
        </a:p>
      </dgm:t>
    </dgm:pt>
    <dgm:pt modelId="{10412040-55A5-4286-BD8E-4E2FDDAE58C2}" type="parTrans" cxnId="{26443D57-46E4-4C67-AA41-B67FE1E77DC3}">
      <dgm:prSet/>
      <dgm:spPr/>
      <dgm:t>
        <a:bodyPr/>
        <a:lstStyle/>
        <a:p>
          <a:endParaRPr lang="es-PE" sz="1400"/>
        </a:p>
      </dgm:t>
    </dgm:pt>
    <dgm:pt modelId="{1D12E817-D54C-4DF3-86F9-9921B2B32306}" type="sibTrans" cxnId="{26443D57-46E4-4C67-AA41-B67FE1E77DC3}">
      <dgm:prSet/>
      <dgm:spPr/>
      <dgm:t>
        <a:bodyPr/>
        <a:lstStyle/>
        <a:p>
          <a:endParaRPr lang="es-PE" sz="1400"/>
        </a:p>
      </dgm:t>
    </dgm:pt>
    <dgm:pt modelId="{BFE99523-F560-4901-BD79-5AAC1CFAE1EE}">
      <dgm:prSet phldrT="[Texto]" custT="1"/>
      <dgm:spPr/>
      <dgm:t>
        <a:bodyPr/>
        <a:lstStyle/>
        <a:p>
          <a:pPr>
            <a:buFont typeface="Wingdings" panose="05000000000000000000" pitchFamily="2" charset="2"/>
            <a:buChar char="v"/>
          </a:pPr>
          <a:r>
            <a:rPr lang="es-PE" sz="1400" kern="1200" dirty="0">
              <a:latin typeface="Axiforma"/>
              <a:ea typeface="Helvetica Light"/>
              <a:cs typeface="Helvetica Light"/>
            </a:rPr>
            <a:t>Socialización e involucramiento con nuevos funcionarios con los objetivos y estrategias </a:t>
          </a:r>
          <a:r>
            <a:rPr lang="es-PE" sz="1400" b="0" kern="1200" dirty="0">
              <a:latin typeface="Axiforma"/>
              <a:ea typeface="Helvetica Light"/>
              <a:cs typeface="Helvetica Light"/>
            </a:rPr>
            <a:t>del proyecto.</a:t>
          </a:r>
        </a:p>
      </dgm:t>
    </dgm:pt>
    <dgm:pt modelId="{5FFE5A8B-6487-4E44-8F7A-CEBEAB1C5036}" type="parTrans" cxnId="{E5A5AA6B-1078-4524-94FF-945FD2DFB663}">
      <dgm:prSet/>
      <dgm:spPr/>
      <dgm:t>
        <a:bodyPr/>
        <a:lstStyle/>
        <a:p>
          <a:endParaRPr lang="es-PE" sz="1400"/>
        </a:p>
      </dgm:t>
    </dgm:pt>
    <dgm:pt modelId="{1A6B33C9-557D-4671-894E-DA78D40585E8}" type="sibTrans" cxnId="{E5A5AA6B-1078-4524-94FF-945FD2DFB663}">
      <dgm:prSet/>
      <dgm:spPr/>
      <dgm:t>
        <a:bodyPr/>
        <a:lstStyle/>
        <a:p>
          <a:endParaRPr lang="es-PE" sz="1400"/>
        </a:p>
      </dgm:t>
    </dgm:pt>
    <dgm:pt modelId="{9184F90B-11AD-42B1-A8F0-040E7D91B476}">
      <dgm:prSet phldrT="[Texto]" custT="1"/>
      <dgm:spPr/>
      <dgm: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PE" sz="1400" kern="1200" dirty="0">
              <a:latin typeface="Axiforma"/>
              <a:ea typeface="Helvetica Light"/>
              <a:cs typeface="Helvetica Light"/>
            </a:rPr>
            <a:t>Desarrollo y primeras pruebas del Aplicativo del Rol de Turnos.</a:t>
          </a:r>
        </a:p>
      </dgm:t>
    </dgm:pt>
    <dgm:pt modelId="{E8D554A9-C81D-477B-BBD4-40944BA637FC}" type="parTrans" cxnId="{654938E4-EA92-42C1-BEFF-04C37A19929F}">
      <dgm:prSet/>
      <dgm:spPr/>
      <dgm:t>
        <a:bodyPr/>
        <a:lstStyle/>
        <a:p>
          <a:endParaRPr lang="es-PE" sz="1400"/>
        </a:p>
      </dgm:t>
    </dgm:pt>
    <dgm:pt modelId="{1C39E307-89CB-443D-96C2-B41EE658AC24}" type="sibTrans" cxnId="{654938E4-EA92-42C1-BEFF-04C37A19929F}">
      <dgm:prSet/>
      <dgm:spPr/>
      <dgm:t>
        <a:bodyPr/>
        <a:lstStyle/>
        <a:p>
          <a:endParaRPr lang="es-PE" sz="1400"/>
        </a:p>
      </dgm:t>
    </dgm:pt>
    <dgm:pt modelId="{FC57AE10-50AB-4882-998B-55DD30A275AF}">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ES" sz="1400" b="0" kern="1200" dirty="0"/>
            <a:t>Acompañamiento en el cumplimiento de plan (Tercera Nota Mensual).</a:t>
          </a:r>
          <a:endParaRPr lang="es-PE" sz="1400" b="0" u="none" kern="1200" dirty="0">
            <a:latin typeface="Axiforma"/>
            <a:ea typeface="Helvetica Light"/>
            <a:cs typeface="Helvetica Light"/>
          </a:endParaRPr>
        </a:p>
      </dgm:t>
    </dgm:pt>
    <dgm:pt modelId="{AC3861AB-63B1-4653-86BE-8CE7A16F172B}" type="parTrans" cxnId="{493DAABE-6095-4E69-9F50-7036A9E5A448}">
      <dgm:prSet/>
      <dgm:spPr/>
      <dgm:t>
        <a:bodyPr/>
        <a:lstStyle/>
        <a:p>
          <a:endParaRPr lang="es-PE" sz="1400"/>
        </a:p>
      </dgm:t>
    </dgm:pt>
    <dgm:pt modelId="{26C06DEB-9DAD-4CA5-AB6C-035E0B1CD2DA}" type="sibTrans" cxnId="{493DAABE-6095-4E69-9F50-7036A9E5A448}">
      <dgm:prSet/>
      <dgm:spPr/>
      <dgm:t>
        <a:bodyPr/>
        <a:lstStyle/>
        <a:p>
          <a:endParaRPr lang="es-PE" sz="1400"/>
        </a:p>
      </dgm:t>
    </dgm:pt>
    <dgm:pt modelId="{862408B2-E49A-47D1-B2B8-DE95A2C9C1E2}">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Resultados finales de logro de mejora de indicadores del PAN y SMN</a:t>
          </a:r>
          <a:r>
            <a:rPr lang="es-PE" sz="1400" b="1" u="none" kern="1200" dirty="0">
              <a:latin typeface="Axiforma"/>
              <a:ea typeface="Helvetica Light"/>
              <a:cs typeface="Helvetica Light"/>
            </a:rPr>
            <a:t>.</a:t>
          </a:r>
        </a:p>
      </dgm:t>
    </dgm:pt>
    <dgm:pt modelId="{E550B0E9-231D-4CFC-BA65-8AA9B7AB970C}" type="parTrans" cxnId="{2DF52943-EDCB-430B-8D97-51897CAB544A}">
      <dgm:prSet/>
      <dgm:spPr/>
      <dgm:t>
        <a:bodyPr/>
        <a:lstStyle/>
        <a:p>
          <a:endParaRPr lang="es-PE" sz="1400"/>
        </a:p>
      </dgm:t>
    </dgm:pt>
    <dgm:pt modelId="{A2ECD92B-88E9-4373-B92A-71FF04D639FB}" type="sibTrans" cxnId="{2DF52943-EDCB-430B-8D97-51897CAB544A}">
      <dgm:prSet/>
      <dgm:spPr/>
      <dgm:t>
        <a:bodyPr/>
        <a:lstStyle/>
        <a:p>
          <a:endParaRPr lang="es-PE" sz="1400"/>
        </a:p>
      </dgm:t>
    </dgm:pt>
    <dgm:pt modelId="{C2E599C9-19CD-4EE7-A018-BA67926E0102}" type="pres">
      <dgm:prSet presAssocID="{59E9AAB4-2FAB-47F6-A334-5C259395893B}" presName="linear" presStyleCnt="0">
        <dgm:presLayoutVars>
          <dgm:dir/>
          <dgm:animLvl val="lvl"/>
          <dgm:resizeHandles val="exact"/>
        </dgm:presLayoutVars>
      </dgm:prSet>
      <dgm:spPr/>
    </dgm:pt>
    <dgm:pt modelId="{603FB946-0D06-45DB-A7D0-E513925B19E9}" type="pres">
      <dgm:prSet presAssocID="{EE161D7A-29D0-4ABF-887F-4E3D3E857DB3}" presName="parentLin" presStyleCnt="0"/>
      <dgm:spPr/>
    </dgm:pt>
    <dgm:pt modelId="{A3F2B2F5-05FB-4C7C-BBF5-A2704DDBB191}" type="pres">
      <dgm:prSet presAssocID="{EE161D7A-29D0-4ABF-887F-4E3D3E857DB3}" presName="parentLeftMargin" presStyleLbl="node1" presStyleIdx="0" presStyleCnt="4"/>
      <dgm:spPr/>
    </dgm:pt>
    <dgm:pt modelId="{1C09CAE4-9E07-4F0B-8B65-41C9FD4F1C5E}" type="pres">
      <dgm:prSet presAssocID="{EE161D7A-29D0-4ABF-887F-4E3D3E857DB3}" presName="parentText" presStyleLbl="node1" presStyleIdx="0" presStyleCnt="4">
        <dgm:presLayoutVars>
          <dgm:chMax val="0"/>
          <dgm:bulletEnabled val="1"/>
        </dgm:presLayoutVars>
      </dgm:prSet>
      <dgm:spPr/>
    </dgm:pt>
    <dgm:pt modelId="{B6BE5DF1-EE8B-47B5-B7CF-27034C020440}" type="pres">
      <dgm:prSet presAssocID="{EE161D7A-29D0-4ABF-887F-4E3D3E857DB3}" presName="negativeSpace" presStyleCnt="0"/>
      <dgm:spPr/>
    </dgm:pt>
    <dgm:pt modelId="{6C020AA1-DB5E-495E-9E9C-50CF5E8E0BC8}" type="pres">
      <dgm:prSet presAssocID="{EE161D7A-29D0-4ABF-887F-4E3D3E857DB3}" presName="childText" presStyleLbl="conFgAcc1" presStyleIdx="0" presStyleCnt="4">
        <dgm:presLayoutVars>
          <dgm:bulletEnabled val="1"/>
        </dgm:presLayoutVars>
      </dgm:prSet>
      <dgm:spPr/>
    </dgm:pt>
    <dgm:pt modelId="{5D4FCB82-85E0-45B0-B316-9585F79029FB}" type="pres">
      <dgm:prSet presAssocID="{22CC0EFF-E8E5-4FD9-96C3-B906582A9427}" presName="spaceBetweenRectangles" presStyleCnt="0"/>
      <dgm:spPr/>
    </dgm:pt>
    <dgm:pt modelId="{E3A28D64-5609-4C92-8C92-40EAD6F8BF3C}" type="pres">
      <dgm:prSet presAssocID="{79BFAE53-1383-4810-9142-75F4AC1E9BDE}" presName="parentLin" presStyleCnt="0"/>
      <dgm:spPr/>
    </dgm:pt>
    <dgm:pt modelId="{023D02A9-E437-444E-89C0-447EB46A22D9}" type="pres">
      <dgm:prSet presAssocID="{79BFAE53-1383-4810-9142-75F4AC1E9BDE}" presName="parentLeftMargin" presStyleLbl="node1" presStyleIdx="0" presStyleCnt="4"/>
      <dgm:spPr/>
    </dgm:pt>
    <dgm:pt modelId="{EA045EFB-E3DA-4B89-B78A-86037E851C09}" type="pres">
      <dgm:prSet presAssocID="{79BFAE53-1383-4810-9142-75F4AC1E9BDE}" presName="parentText" presStyleLbl="node1" presStyleIdx="1" presStyleCnt="4">
        <dgm:presLayoutVars>
          <dgm:chMax val="0"/>
          <dgm:bulletEnabled val="1"/>
        </dgm:presLayoutVars>
      </dgm:prSet>
      <dgm:spPr/>
    </dgm:pt>
    <dgm:pt modelId="{F763D1A5-BCD8-415D-97EA-E055ED96BCC1}" type="pres">
      <dgm:prSet presAssocID="{79BFAE53-1383-4810-9142-75F4AC1E9BDE}" presName="negativeSpace" presStyleCnt="0"/>
      <dgm:spPr/>
    </dgm:pt>
    <dgm:pt modelId="{F903611F-88A2-4C6F-9D51-D812F917E23B}" type="pres">
      <dgm:prSet presAssocID="{79BFAE53-1383-4810-9142-75F4AC1E9BDE}" presName="childText" presStyleLbl="conFgAcc1" presStyleIdx="1" presStyleCnt="4">
        <dgm:presLayoutVars>
          <dgm:bulletEnabled val="1"/>
        </dgm:presLayoutVars>
      </dgm:prSet>
      <dgm:spPr/>
    </dgm:pt>
    <dgm:pt modelId="{73CF05E4-D754-4724-8742-75CA7E9D5B93}" type="pres">
      <dgm:prSet presAssocID="{0096BDF4-98C4-409B-9FD8-46712EEB5305}" presName="spaceBetweenRectangles" presStyleCnt="0"/>
      <dgm:spPr/>
    </dgm:pt>
    <dgm:pt modelId="{3EE23D1F-56D8-4413-8521-BD93C2A1C2BC}" type="pres">
      <dgm:prSet presAssocID="{208E04B4-E6A3-4B2C-951A-7B3CE86F6718}" presName="parentLin" presStyleCnt="0"/>
      <dgm:spPr/>
    </dgm:pt>
    <dgm:pt modelId="{ABD9D95B-53F3-40DB-B3F5-F0FD164BF872}" type="pres">
      <dgm:prSet presAssocID="{208E04B4-E6A3-4B2C-951A-7B3CE86F6718}" presName="parentLeftMargin" presStyleLbl="node1" presStyleIdx="1" presStyleCnt="4"/>
      <dgm:spPr/>
    </dgm:pt>
    <dgm:pt modelId="{6271C9D2-CB4E-475D-9FFB-4448E114A6C1}" type="pres">
      <dgm:prSet presAssocID="{208E04B4-E6A3-4B2C-951A-7B3CE86F6718}" presName="parentText" presStyleLbl="node1" presStyleIdx="2" presStyleCnt="4">
        <dgm:presLayoutVars>
          <dgm:chMax val="0"/>
          <dgm:bulletEnabled val="1"/>
        </dgm:presLayoutVars>
      </dgm:prSet>
      <dgm:spPr/>
    </dgm:pt>
    <dgm:pt modelId="{EFBD55C5-2F78-40EE-86D0-157610F3C0C7}" type="pres">
      <dgm:prSet presAssocID="{208E04B4-E6A3-4B2C-951A-7B3CE86F6718}" presName="negativeSpace" presStyleCnt="0"/>
      <dgm:spPr/>
    </dgm:pt>
    <dgm:pt modelId="{4352C65E-5D83-48AF-A22B-088A2926A100}" type="pres">
      <dgm:prSet presAssocID="{208E04B4-E6A3-4B2C-951A-7B3CE86F6718}" presName="childText" presStyleLbl="conFgAcc1" presStyleIdx="2" presStyleCnt="4">
        <dgm:presLayoutVars>
          <dgm:bulletEnabled val="1"/>
        </dgm:presLayoutVars>
      </dgm:prSet>
      <dgm:spPr/>
    </dgm:pt>
    <dgm:pt modelId="{118B8A0F-69BB-430D-8723-7DA6304D3277}" type="pres">
      <dgm:prSet presAssocID="{B450585F-081C-47BE-873E-1A04417F6EF3}" presName="spaceBetweenRectangles" presStyleCnt="0"/>
      <dgm:spPr/>
    </dgm:pt>
    <dgm:pt modelId="{296BE954-2B13-4A36-982A-A33467BD47B8}" type="pres">
      <dgm:prSet presAssocID="{14DD1526-D373-4929-9A03-24065287836E}" presName="parentLin" presStyleCnt="0"/>
      <dgm:spPr/>
    </dgm:pt>
    <dgm:pt modelId="{47A5644E-ED23-47B9-9BCF-DEE43D26415C}" type="pres">
      <dgm:prSet presAssocID="{14DD1526-D373-4929-9A03-24065287836E}" presName="parentLeftMargin" presStyleLbl="node1" presStyleIdx="2" presStyleCnt="4"/>
      <dgm:spPr/>
    </dgm:pt>
    <dgm:pt modelId="{2661902C-C124-4AFD-8352-94330F813984}" type="pres">
      <dgm:prSet presAssocID="{14DD1526-D373-4929-9A03-24065287836E}" presName="parentText" presStyleLbl="node1" presStyleIdx="3" presStyleCnt="4">
        <dgm:presLayoutVars>
          <dgm:chMax val="0"/>
          <dgm:bulletEnabled val="1"/>
        </dgm:presLayoutVars>
      </dgm:prSet>
      <dgm:spPr/>
    </dgm:pt>
    <dgm:pt modelId="{93184FC1-62D3-4C46-90FB-C0E347DFCC7F}" type="pres">
      <dgm:prSet presAssocID="{14DD1526-D373-4929-9A03-24065287836E}" presName="negativeSpace" presStyleCnt="0"/>
      <dgm:spPr/>
    </dgm:pt>
    <dgm:pt modelId="{9650ECCE-7EF4-4043-8017-F0B5CFA7E9A7}" type="pres">
      <dgm:prSet presAssocID="{14DD1526-D373-4929-9A03-24065287836E}" presName="childText" presStyleLbl="conFgAcc1" presStyleIdx="3" presStyleCnt="4">
        <dgm:presLayoutVars>
          <dgm:bulletEnabled val="1"/>
        </dgm:presLayoutVars>
      </dgm:prSet>
      <dgm:spPr/>
    </dgm:pt>
  </dgm:ptLst>
  <dgm:cxnLst>
    <dgm:cxn modelId="{7860CA00-8290-4226-BB22-1B8786C275B6}" srcId="{14DD1526-D373-4929-9A03-24065287836E}" destId="{F9216D66-A49E-40E8-9AFB-5424E8B2942D}" srcOrd="0" destOrd="0" parTransId="{0454F2DC-EE67-465C-B017-3FC55271C06F}" sibTransId="{46737798-C7FA-49D1-BD4E-7AE442902D5D}"/>
    <dgm:cxn modelId="{62F04303-2023-444E-87A2-F62E170A4622}" type="presOf" srcId="{CABFFCC3-66ED-4065-AF68-5068E73E9AA3}" destId="{6C020AA1-DB5E-495E-9E9C-50CF5E8E0BC8}" srcOrd="0" destOrd="1" presId="urn:microsoft.com/office/officeart/2005/8/layout/list1"/>
    <dgm:cxn modelId="{09A60F07-993C-42CE-97AF-E039ECB732BE}" type="presOf" srcId="{208E04B4-E6A3-4B2C-951A-7B3CE86F6718}" destId="{6271C9D2-CB4E-475D-9FFB-4448E114A6C1}" srcOrd="1" destOrd="0" presId="urn:microsoft.com/office/officeart/2005/8/layout/list1"/>
    <dgm:cxn modelId="{4FE96808-AF4F-4CAB-904E-0E214026766C}" type="presOf" srcId="{208E04B4-E6A3-4B2C-951A-7B3CE86F6718}" destId="{ABD9D95B-53F3-40DB-B3F5-F0FD164BF872}" srcOrd="0" destOrd="0" presId="urn:microsoft.com/office/officeart/2005/8/layout/list1"/>
    <dgm:cxn modelId="{4A75F216-8493-432E-90D0-B454DDF7659C}" srcId="{59E9AAB4-2FAB-47F6-A334-5C259395893B}" destId="{EE161D7A-29D0-4ABF-887F-4E3D3E857DB3}" srcOrd="0" destOrd="0" parTransId="{1D8D5C27-9269-4E1D-AC27-8196D027E4E2}" sibTransId="{22CC0EFF-E8E5-4FD9-96C3-B906582A9427}"/>
    <dgm:cxn modelId="{1780F02A-C736-4B8E-B245-AABB6062619E}" type="presOf" srcId="{BC6CF909-11BF-49B1-A184-18686F008E3C}" destId="{6C020AA1-DB5E-495E-9E9C-50CF5E8E0BC8}" srcOrd="0" destOrd="2" presId="urn:microsoft.com/office/officeart/2005/8/layout/list1"/>
    <dgm:cxn modelId="{38493B2C-8807-413B-A404-95BAD812DF77}" srcId="{59E9AAB4-2FAB-47F6-A334-5C259395893B}" destId="{208E04B4-E6A3-4B2C-951A-7B3CE86F6718}" srcOrd="2" destOrd="0" parTransId="{7F56FCF9-728D-4E9D-9E5A-56FE71E5FAD8}" sibTransId="{B450585F-081C-47BE-873E-1A04417F6EF3}"/>
    <dgm:cxn modelId="{71EA872D-B521-4AD8-8E9B-8F0151517FF3}" type="presOf" srcId="{79BFAE53-1383-4810-9142-75F4AC1E9BDE}" destId="{023D02A9-E437-444E-89C0-447EB46A22D9}" srcOrd="0" destOrd="0" presId="urn:microsoft.com/office/officeart/2005/8/layout/list1"/>
    <dgm:cxn modelId="{610B7F39-CD52-4541-8AF3-9C52D2386235}" type="presOf" srcId="{79BFAE53-1383-4810-9142-75F4AC1E9BDE}" destId="{EA045EFB-E3DA-4B89-B78A-86037E851C09}" srcOrd="1" destOrd="0" presId="urn:microsoft.com/office/officeart/2005/8/layout/list1"/>
    <dgm:cxn modelId="{B6CD565B-4140-4F01-A8D6-FE646AB48805}" type="presOf" srcId="{FC57AE10-50AB-4882-998B-55DD30A275AF}" destId="{9650ECCE-7EF4-4043-8017-F0B5CFA7E9A7}" srcOrd="0" destOrd="1" presId="urn:microsoft.com/office/officeart/2005/8/layout/list1"/>
    <dgm:cxn modelId="{2DF52943-EDCB-430B-8D97-51897CAB544A}" srcId="{14DD1526-D373-4929-9A03-24065287836E}" destId="{862408B2-E49A-47D1-B2B8-DE95A2C9C1E2}" srcOrd="2" destOrd="0" parTransId="{E550B0E9-231D-4CFC-BA65-8AA9B7AB970C}" sibTransId="{A2ECD92B-88E9-4373-B92A-71FF04D639FB}"/>
    <dgm:cxn modelId="{4C450447-52DC-448C-8067-A77AF05C4131}" type="presOf" srcId="{BFE99523-F560-4901-BD79-5AAC1CFAE1EE}" destId="{F903611F-88A2-4C6F-9D51-D812F917E23B}" srcOrd="0" destOrd="0" presId="urn:microsoft.com/office/officeart/2005/8/layout/list1"/>
    <dgm:cxn modelId="{E5A5AA6B-1078-4524-94FF-945FD2DFB663}" srcId="{79BFAE53-1383-4810-9142-75F4AC1E9BDE}" destId="{BFE99523-F560-4901-BD79-5AAC1CFAE1EE}" srcOrd="0" destOrd="0" parTransId="{5FFE5A8B-6487-4E44-8F7A-CEBEAB1C5036}" sibTransId="{1A6B33C9-557D-4671-894E-DA78D40585E8}"/>
    <dgm:cxn modelId="{EEDA124E-5D14-40D6-8D3E-28ABCFF0D44A}" type="presOf" srcId="{AC7B4478-ADCF-4E4E-A617-1DB9DA27475D}" destId="{6C020AA1-DB5E-495E-9E9C-50CF5E8E0BC8}" srcOrd="0" destOrd="0" presId="urn:microsoft.com/office/officeart/2005/8/layout/list1"/>
    <dgm:cxn modelId="{3854A94E-DADB-40B4-A6A6-56726BA115C2}" type="presOf" srcId="{F9216D66-A49E-40E8-9AFB-5424E8B2942D}" destId="{9650ECCE-7EF4-4043-8017-F0B5CFA7E9A7}" srcOrd="0" destOrd="0" presId="urn:microsoft.com/office/officeart/2005/8/layout/list1"/>
    <dgm:cxn modelId="{0ED5BD52-0D10-419D-8760-AD5DFD52D4E0}" type="presOf" srcId="{AE1CC1B5-84D1-48C9-8360-810FF9FCC5A9}" destId="{F903611F-88A2-4C6F-9D51-D812F917E23B}" srcOrd="0" destOrd="1" presId="urn:microsoft.com/office/officeart/2005/8/layout/list1"/>
    <dgm:cxn modelId="{9F3C4053-A5BB-4076-860A-8D3805561273}" srcId="{EE161D7A-29D0-4ABF-887F-4E3D3E857DB3}" destId="{CABFFCC3-66ED-4065-AF68-5068E73E9AA3}" srcOrd="1" destOrd="0" parTransId="{C59C49CF-1104-4602-BA7F-977D80D61F6F}" sibTransId="{A8A5D200-8906-408E-99F8-3653800F6738}"/>
    <dgm:cxn modelId="{26443D57-46E4-4C67-AA41-B67FE1E77DC3}" srcId="{EE161D7A-29D0-4ABF-887F-4E3D3E857DB3}" destId="{BC6CF909-11BF-49B1-A184-18686F008E3C}" srcOrd="2" destOrd="0" parTransId="{10412040-55A5-4286-BD8E-4E2FDDAE58C2}" sibTransId="{1D12E817-D54C-4DF3-86F9-9921B2B32306}"/>
    <dgm:cxn modelId="{14399482-5F7E-445F-8878-A7266C325399}" type="presOf" srcId="{EE161D7A-29D0-4ABF-887F-4E3D3E857DB3}" destId="{A3F2B2F5-05FB-4C7C-BBF5-A2704DDBB191}" srcOrd="0" destOrd="0" presId="urn:microsoft.com/office/officeart/2005/8/layout/list1"/>
    <dgm:cxn modelId="{8F2CA982-EE6A-4214-831E-9DB9C3085605}" type="presOf" srcId="{14DD1526-D373-4929-9A03-24065287836E}" destId="{47A5644E-ED23-47B9-9BCF-DEE43D26415C}" srcOrd="0" destOrd="0" presId="urn:microsoft.com/office/officeart/2005/8/layout/list1"/>
    <dgm:cxn modelId="{67505484-7771-4DB2-A04E-8732DD8F2242}" srcId="{EE161D7A-29D0-4ABF-887F-4E3D3E857DB3}" destId="{AC7B4478-ADCF-4E4E-A617-1DB9DA27475D}" srcOrd="0" destOrd="0" parTransId="{4D611A09-C916-4902-A29E-08D21F701762}" sibTransId="{83F65EB7-A303-464D-BEDC-9E4F1DE7AE2E}"/>
    <dgm:cxn modelId="{3BCDB78A-0345-45D4-8FB6-A22F718861FF}" type="presOf" srcId="{862408B2-E49A-47D1-B2B8-DE95A2C9C1E2}" destId="{9650ECCE-7EF4-4043-8017-F0B5CFA7E9A7}" srcOrd="0" destOrd="2" presId="urn:microsoft.com/office/officeart/2005/8/layout/list1"/>
    <dgm:cxn modelId="{20C8F28B-1A0F-4D39-A2C1-791BB79FD95E}" type="presOf" srcId="{04D5FAA9-7355-4D6D-8AC3-9F8C5ECE3EE5}" destId="{4352C65E-5D83-48AF-A22B-088A2926A100}" srcOrd="0" destOrd="0" presId="urn:microsoft.com/office/officeart/2005/8/layout/list1"/>
    <dgm:cxn modelId="{D9B3BB92-D227-4497-9172-2C323D5F5BC5}" srcId="{208E04B4-E6A3-4B2C-951A-7B3CE86F6718}" destId="{04D5FAA9-7355-4D6D-8AC3-9F8C5ECE3EE5}" srcOrd="0" destOrd="0" parTransId="{1DA8F57C-B26E-492C-9F9D-03083CBD45DE}" sibTransId="{5FFE3745-4D83-4D95-9FC8-193A7EACA68D}"/>
    <dgm:cxn modelId="{A09991A3-8617-45B1-ADC4-AFF66CA85BEC}" type="presOf" srcId="{EE161D7A-29D0-4ABF-887F-4E3D3E857DB3}" destId="{1C09CAE4-9E07-4F0B-8B65-41C9FD4F1C5E}" srcOrd="1" destOrd="0" presId="urn:microsoft.com/office/officeart/2005/8/layout/list1"/>
    <dgm:cxn modelId="{6A32E2A3-2D50-44F7-A838-CE5455DB164A}" type="presOf" srcId="{9184F90B-11AD-42B1-A8F0-040E7D91B476}" destId="{4352C65E-5D83-48AF-A22B-088A2926A100}" srcOrd="0" destOrd="1" presId="urn:microsoft.com/office/officeart/2005/8/layout/list1"/>
    <dgm:cxn modelId="{E05674A5-4B17-4109-8091-87F301677467}" type="presOf" srcId="{59E9AAB4-2FAB-47F6-A334-5C259395893B}" destId="{C2E599C9-19CD-4EE7-A018-BA67926E0102}" srcOrd="0" destOrd="0" presId="urn:microsoft.com/office/officeart/2005/8/layout/list1"/>
    <dgm:cxn modelId="{A50476B0-16FC-4C1A-9EBF-1197F48E0E93}" srcId="{59E9AAB4-2FAB-47F6-A334-5C259395893B}" destId="{14DD1526-D373-4929-9A03-24065287836E}" srcOrd="3" destOrd="0" parTransId="{CD8A2037-B598-4ACE-A81C-100645AF2D50}" sibTransId="{9FC9EDA7-7EEF-4F30-9451-BC3051A8EA28}"/>
    <dgm:cxn modelId="{A2129EB4-6572-4D9B-A3C4-DD54E2D0821E}" type="presOf" srcId="{14DD1526-D373-4929-9A03-24065287836E}" destId="{2661902C-C124-4AFD-8352-94330F813984}" srcOrd="1" destOrd="0" presId="urn:microsoft.com/office/officeart/2005/8/layout/list1"/>
    <dgm:cxn modelId="{493DAABE-6095-4E69-9F50-7036A9E5A448}" srcId="{14DD1526-D373-4929-9A03-24065287836E}" destId="{FC57AE10-50AB-4882-998B-55DD30A275AF}" srcOrd="1" destOrd="0" parTransId="{AC3861AB-63B1-4653-86BE-8CE7A16F172B}" sibTransId="{26C06DEB-9DAD-4CA5-AB6C-035E0B1CD2DA}"/>
    <dgm:cxn modelId="{647310D6-31E7-4ED5-8DF3-EBF8A33DE9FF}" srcId="{59E9AAB4-2FAB-47F6-A334-5C259395893B}" destId="{79BFAE53-1383-4810-9142-75F4AC1E9BDE}" srcOrd="1" destOrd="0" parTransId="{0177673F-6B30-48ED-9DB2-F76E2B7DDC84}" sibTransId="{0096BDF4-98C4-409B-9FD8-46712EEB5305}"/>
    <dgm:cxn modelId="{014E07E1-3540-46E4-B726-E8A25FACD8AD}" srcId="{79BFAE53-1383-4810-9142-75F4AC1E9BDE}" destId="{AE1CC1B5-84D1-48C9-8360-810FF9FCC5A9}" srcOrd="1" destOrd="0" parTransId="{B341B7C3-E5A0-4433-90B6-0AB465C1868A}" sibTransId="{6ECCBBD9-50EA-474B-8958-C7F46672F913}"/>
    <dgm:cxn modelId="{654938E4-EA92-42C1-BEFF-04C37A19929F}" srcId="{208E04B4-E6A3-4B2C-951A-7B3CE86F6718}" destId="{9184F90B-11AD-42B1-A8F0-040E7D91B476}" srcOrd="1" destOrd="0" parTransId="{E8D554A9-C81D-477B-BBD4-40944BA637FC}" sibTransId="{1C39E307-89CB-443D-96C2-B41EE658AC24}"/>
    <dgm:cxn modelId="{6D1FB307-2F5F-453A-A9EE-4E63FD4F1795}" type="presParOf" srcId="{C2E599C9-19CD-4EE7-A018-BA67926E0102}" destId="{603FB946-0D06-45DB-A7D0-E513925B19E9}" srcOrd="0" destOrd="0" presId="urn:microsoft.com/office/officeart/2005/8/layout/list1"/>
    <dgm:cxn modelId="{44DAFA8C-7507-4E6D-9F58-4149FDC8356A}" type="presParOf" srcId="{603FB946-0D06-45DB-A7D0-E513925B19E9}" destId="{A3F2B2F5-05FB-4C7C-BBF5-A2704DDBB191}" srcOrd="0" destOrd="0" presId="urn:microsoft.com/office/officeart/2005/8/layout/list1"/>
    <dgm:cxn modelId="{0DDD0EAF-9F4E-4083-BCBA-F149E2655967}" type="presParOf" srcId="{603FB946-0D06-45DB-A7D0-E513925B19E9}" destId="{1C09CAE4-9E07-4F0B-8B65-41C9FD4F1C5E}" srcOrd="1" destOrd="0" presId="urn:microsoft.com/office/officeart/2005/8/layout/list1"/>
    <dgm:cxn modelId="{577F7385-6A3D-4AAF-8EBF-1D143748E65E}" type="presParOf" srcId="{C2E599C9-19CD-4EE7-A018-BA67926E0102}" destId="{B6BE5DF1-EE8B-47B5-B7CF-27034C020440}" srcOrd="1" destOrd="0" presId="urn:microsoft.com/office/officeart/2005/8/layout/list1"/>
    <dgm:cxn modelId="{8288CD87-D4D5-4564-AED6-CFD0E5EA3FB8}" type="presParOf" srcId="{C2E599C9-19CD-4EE7-A018-BA67926E0102}" destId="{6C020AA1-DB5E-495E-9E9C-50CF5E8E0BC8}" srcOrd="2" destOrd="0" presId="urn:microsoft.com/office/officeart/2005/8/layout/list1"/>
    <dgm:cxn modelId="{DE0D7313-C80D-4457-9D70-13C624EFC2CA}" type="presParOf" srcId="{C2E599C9-19CD-4EE7-A018-BA67926E0102}" destId="{5D4FCB82-85E0-45B0-B316-9585F79029FB}" srcOrd="3" destOrd="0" presId="urn:microsoft.com/office/officeart/2005/8/layout/list1"/>
    <dgm:cxn modelId="{B1B51258-025B-4018-B8B0-B206A7C433AC}" type="presParOf" srcId="{C2E599C9-19CD-4EE7-A018-BA67926E0102}" destId="{E3A28D64-5609-4C92-8C92-40EAD6F8BF3C}" srcOrd="4" destOrd="0" presId="urn:microsoft.com/office/officeart/2005/8/layout/list1"/>
    <dgm:cxn modelId="{DCDC079B-6E55-43C3-86D9-2896270A58E0}" type="presParOf" srcId="{E3A28D64-5609-4C92-8C92-40EAD6F8BF3C}" destId="{023D02A9-E437-444E-89C0-447EB46A22D9}" srcOrd="0" destOrd="0" presId="urn:microsoft.com/office/officeart/2005/8/layout/list1"/>
    <dgm:cxn modelId="{D39845DB-BB99-4699-8151-C71390BA78F8}" type="presParOf" srcId="{E3A28D64-5609-4C92-8C92-40EAD6F8BF3C}" destId="{EA045EFB-E3DA-4B89-B78A-86037E851C09}" srcOrd="1" destOrd="0" presId="urn:microsoft.com/office/officeart/2005/8/layout/list1"/>
    <dgm:cxn modelId="{E0AA706A-77A4-48E3-A88A-9D42BFE7FA81}" type="presParOf" srcId="{C2E599C9-19CD-4EE7-A018-BA67926E0102}" destId="{F763D1A5-BCD8-415D-97EA-E055ED96BCC1}" srcOrd="5" destOrd="0" presId="urn:microsoft.com/office/officeart/2005/8/layout/list1"/>
    <dgm:cxn modelId="{C1092E64-379C-4F1C-BDDD-C4206F232826}" type="presParOf" srcId="{C2E599C9-19CD-4EE7-A018-BA67926E0102}" destId="{F903611F-88A2-4C6F-9D51-D812F917E23B}" srcOrd="6" destOrd="0" presId="urn:microsoft.com/office/officeart/2005/8/layout/list1"/>
    <dgm:cxn modelId="{6C7CC018-DAC1-499F-B4DC-598EBE0D6C0F}" type="presParOf" srcId="{C2E599C9-19CD-4EE7-A018-BA67926E0102}" destId="{73CF05E4-D754-4724-8742-75CA7E9D5B93}" srcOrd="7" destOrd="0" presId="urn:microsoft.com/office/officeart/2005/8/layout/list1"/>
    <dgm:cxn modelId="{6BCADB4E-EB1F-4905-9D96-4C354ACACC49}" type="presParOf" srcId="{C2E599C9-19CD-4EE7-A018-BA67926E0102}" destId="{3EE23D1F-56D8-4413-8521-BD93C2A1C2BC}" srcOrd="8" destOrd="0" presId="urn:microsoft.com/office/officeart/2005/8/layout/list1"/>
    <dgm:cxn modelId="{B4E7B61C-FA32-4049-9EDF-44EB04CA0131}" type="presParOf" srcId="{3EE23D1F-56D8-4413-8521-BD93C2A1C2BC}" destId="{ABD9D95B-53F3-40DB-B3F5-F0FD164BF872}" srcOrd="0" destOrd="0" presId="urn:microsoft.com/office/officeart/2005/8/layout/list1"/>
    <dgm:cxn modelId="{1B8BE7D9-BCD7-4221-A1AE-196CE9216266}" type="presParOf" srcId="{3EE23D1F-56D8-4413-8521-BD93C2A1C2BC}" destId="{6271C9D2-CB4E-475D-9FFB-4448E114A6C1}" srcOrd="1" destOrd="0" presId="urn:microsoft.com/office/officeart/2005/8/layout/list1"/>
    <dgm:cxn modelId="{5C658A70-E2FA-49BD-BBAB-EE44F7BB3462}" type="presParOf" srcId="{C2E599C9-19CD-4EE7-A018-BA67926E0102}" destId="{EFBD55C5-2F78-40EE-86D0-157610F3C0C7}" srcOrd="9" destOrd="0" presId="urn:microsoft.com/office/officeart/2005/8/layout/list1"/>
    <dgm:cxn modelId="{948C1760-3604-49D3-B549-A134EA39D05B}" type="presParOf" srcId="{C2E599C9-19CD-4EE7-A018-BA67926E0102}" destId="{4352C65E-5D83-48AF-A22B-088A2926A100}" srcOrd="10" destOrd="0" presId="urn:microsoft.com/office/officeart/2005/8/layout/list1"/>
    <dgm:cxn modelId="{3C4715A5-45E4-4483-9CBF-076569C7E9BE}" type="presParOf" srcId="{C2E599C9-19CD-4EE7-A018-BA67926E0102}" destId="{118B8A0F-69BB-430D-8723-7DA6304D3277}" srcOrd="11" destOrd="0" presId="urn:microsoft.com/office/officeart/2005/8/layout/list1"/>
    <dgm:cxn modelId="{634F9E98-1D4B-4D3D-B3A1-D492D914A876}" type="presParOf" srcId="{C2E599C9-19CD-4EE7-A018-BA67926E0102}" destId="{296BE954-2B13-4A36-982A-A33467BD47B8}" srcOrd="12" destOrd="0" presId="urn:microsoft.com/office/officeart/2005/8/layout/list1"/>
    <dgm:cxn modelId="{66A21F04-D29B-4E44-A0E0-2D8F95D9D1F4}" type="presParOf" srcId="{296BE954-2B13-4A36-982A-A33467BD47B8}" destId="{47A5644E-ED23-47B9-9BCF-DEE43D26415C}" srcOrd="0" destOrd="0" presId="urn:microsoft.com/office/officeart/2005/8/layout/list1"/>
    <dgm:cxn modelId="{62477F8C-88FC-4A22-948F-9D4BA4D153D3}" type="presParOf" srcId="{296BE954-2B13-4A36-982A-A33467BD47B8}" destId="{2661902C-C124-4AFD-8352-94330F813984}" srcOrd="1" destOrd="0" presId="urn:microsoft.com/office/officeart/2005/8/layout/list1"/>
    <dgm:cxn modelId="{DF64475E-A415-486F-A617-90FAB8D2D6FB}" type="presParOf" srcId="{C2E599C9-19CD-4EE7-A018-BA67926E0102}" destId="{93184FC1-62D3-4C46-90FB-C0E347DFCC7F}" srcOrd="13" destOrd="0" presId="urn:microsoft.com/office/officeart/2005/8/layout/list1"/>
    <dgm:cxn modelId="{F1415372-CD9C-4A9B-84EB-DEA07C5CAE36}" type="presParOf" srcId="{C2E599C9-19CD-4EE7-A018-BA67926E0102}" destId="{9650ECCE-7EF4-4043-8017-F0B5CFA7E9A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D68D4-C936-4FF8-84AF-90EA0384C1B6}">
      <dsp:nvSpPr>
        <dsp:cNvPr id="0" name=""/>
        <dsp:cNvSpPr/>
      </dsp:nvSpPr>
      <dsp:spPr>
        <a:xfrm>
          <a:off x="0" y="340277"/>
          <a:ext cx="8694538" cy="942637"/>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y acuerdos con GERESA </a:t>
          </a:r>
          <a:r>
            <a:rPr lang="es-ES" sz="1400" kern="1200" dirty="0"/>
            <a:t>para definir el Proyecto Piloto, las Autoridades responsable y las prioridades a atender en el Plan de Mejora.</a:t>
          </a:r>
          <a:endParaRPr lang="es-PE" sz="1400" kern="1200" dirty="0"/>
        </a:p>
      </dsp:txBody>
      <dsp:txXfrm>
        <a:off x="0" y="340277"/>
        <a:ext cx="8694538" cy="942637"/>
      </dsp:txXfrm>
    </dsp:sp>
    <dsp:sp modelId="{0D10C828-E28C-4F98-AFCC-7F8C7C7F61FC}">
      <dsp:nvSpPr>
        <dsp:cNvPr id="0" name=""/>
        <dsp:cNvSpPr/>
      </dsp:nvSpPr>
      <dsp:spPr>
        <a:xfrm>
          <a:off x="434726" y="59837"/>
          <a:ext cx="6086176" cy="5608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JUNIO</a:t>
          </a:r>
          <a:endParaRPr lang="es-PE" sz="1400" kern="1200" dirty="0"/>
        </a:p>
      </dsp:txBody>
      <dsp:txXfrm>
        <a:off x="462106" y="87217"/>
        <a:ext cx="6031416" cy="506120"/>
      </dsp:txXfrm>
    </dsp:sp>
    <dsp:sp modelId="{AA4BAAE9-2E2C-4FBC-A0C6-7D37D8F940D6}">
      <dsp:nvSpPr>
        <dsp:cNvPr id="0" name=""/>
        <dsp:cNvSpPr/>
      </dsp:nvSpPr>
      <dsp:spPr>
        <a:xfrm>
          <a:off x="0" y="1665954"/>
          <a:ext cx="8694538" cy="942637"/>
        </a:xfrm>
        <a:prstGeom prst="rect">
          <a:avLst/>
        </a:prstGeom>
        <a:solidFill>
          <a:schemeClr val="lt1">
            <a:alpha val="90000"/>
            <a:hueOff val="0"/>
            <a:satOff val="0"/>
            <a:lumOff val="0"/>
            <a:alphaOff val="0"/>
          </a:schemeClr>
        </a:solidFill>
        <a:ln w="6350" cap="flat" cmpd="sng" algn="ctr">
          <a:solidFill>
            <a:schemeClr val="accent4">
              <a:hueOff val="-692728"/>
              <a:satOff val="22800"/>
              <a:lumOff val="14706"/>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de trabajo con la Red Cusco Norte </a:t>
          </a:r>
          <a:r>
            <a:rPr lang="es-ES" sz="1400" kern="1200" dirty="0"/>
            <a:t>para determinar los objetivos  , indicadores  y elaboración de línea basal.</a:t>
          </a:r>
          <a:endParaRPr lang="es-PE" sz="1400" kern="1200" dirty="0"/>
        </a:p>
      </dsp:txBody>
      <dsp:txXfrm>
        <a:off x="0" y="1665954"/>
        <a:ext cx="8694538" cy="942637"/>
      </dsp:txXfrm>
    </dsp:sp>
    <dsp:sp modelId="{F8CD3FD4-688E-4970-A63D-4DBAD58780A6}">
      <dsp:nvSpPr>
        <dsp:cNvPr id="0" name=""/>
        <dsp:cNvSpPr/>
      </dsp:nvSpPr>
      <dsp:spPr>
        <a:xfrm>
          <a:off x="434726" y="1385514"/>
          <a:ext cx="6086176" cy="560880"/>
        </a:xfrm>
        <a:prstGeom prst="roundRect">
          <a:avLst/>
        </a:prstGeom>
        <a:gradFill rotWithShape="0">
          <a:gsLst>
            <a:gs pos="0">
              <a:schemeClr val="accent4">
                <a:hueOff val="-692728"/>
                <a:satOff val="22800"/>
                <a:lumOff val="14706"/>
                <a:alphaOff val="0"/>
                <a:satMod val="103000"/>
                <a:lumMod val="102000"/>
                <a:tint val="94000"/>
              </a:schemeClr>
            </a:gs>
            <a:gs pos="50000">
              <a:schemeClr val="accent4">
                <a:hueOff val="-692728"/>
                <a:satOff val="22800"/>
                <a:lumOff val="14706"/>
                <a:alphaOff val="0"/>
                <a:satMod val="110000"/>
                <a:lumMod val="100000"/>
                <a:shade val="100000"/>
              </a:schemeClr>
            </a:gs>
            <a:gs pos="100000">
              <a:schemeClr val="accent4">
                <a:hueOff val="-692728"/>
                <a:satOff val="228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JULIO </a:t>
          </a:r>
          <a:endParaRPr lang="es-PE" sz="1400" kern="1200" dirty="0"/>
        </a:p>
      </dsp:txBody>
      <dsp:txXfrm>
        <a:off x="462106" y="1412894"/>
        <a:ext cx="6031416" cy="506120"/>
      </dsp:txXfrm>
    </dsp:sp>
    <dsp:sp modelId="{C1EC61C7-EB44-4B88-AE34-1EDB7FBAB7E5}">
      <dsp:nvSpPr>
        <dsp:cNvPr id="0" name=""/>
        <dsp:cNvSpPr/>
      </dsp:nvSpPr>
      <dsp:spPr>
        <a:xfrm>
          <a:off x="0" y="2991632"/>
          <a:ext cx="8694538" cy="1197000"/>
        </a:xfrm>
        <a:prstGeom prst="rect">
          <a:avLst/>
        </a:prstGeom>
        <a:solidFill>
          <a:schemeClr val="lt1">
            <a:alpha val="90000"/>
            <a:hueOff val="0"/>
            <a:satOff val="0"/>
            <a:lumOff val="0"/>
            <a:alphaOff val="0"/>
          </a:schemeClr>
        </a:solidFill>
        <a:ln w="6350" cap="flat" cmpd="sng" algn="ctr">
          <a:solidFill>
            <a:schemeClr val="accent4">
              <a:hueOff val="-1385456"/>
              <a:satOff val="45600"/>
              <a:lumOff val="29412"/>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PE" sz="1400" b="0" kern="1200" dirty="0"/>
            <a:t>Informe de la </a:t>
          </a:r>
          <a:r>
            <a:rPr lang="es-PE" sz="1400" b="0" i="0" kern="1200" dirty="0"/>
            <a:t>Capacidad de Cumplimiento Red Norte –GERESA.</a:t>
          </a:r>
        </a:p>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de trabajo para la elaboración y validación del</a:t>
          </a:r>
          <a:r>
            <a:rPr lang="es-ES" sz="1400" b="0" kern="1200" dirty="0">
              <a:latin typeface="Axiforma"/>
              <a:ea typeface="Helvetica Light"/>
              <a:cs typeface="Helvetica Light"/>
            </a:rPr>
            <a:t> Plan de Cumplimiento e inicio de implementación del Plan de Cumplimiento.</a:t>
          </a:r>
          <a:endParaRPr lang="es-PE" sz="1400" b="0" kern="1200" dirty="0">
            <a:latin typeface="Axiforma"/>
            <a:ea typeface="Helvetica Light"/>
            <a:cs typeface="Helvetica Light"/>
          </a:endParaRPr>
        </a:p>
      </dsp:txBody>
      <dsp:txXfrm>
        <a:off x="0" y="2991632"/>
        <a:ext cx="8694538" cy="1197000"/>
      </dsp:txXfrm>
    </dsp:sp>
    <dsp:sp modelId="{08CB5BE5-D909-4DA4-9C81-074F7D091EB3}">
      <dsp:nvSpPr>
        <dsp:cNvPr id="0" name=""/>
        <dsp:cNvSpPr/>
      </dsp:nvSpPr>
      <dsp:spPr>
        <a:xfrm>
          <a:off x="434726" y="2711192"/>
          <a:ext cx="6086176" cy="560880"/>
        </a:xfrm>
        <a:prstGeom prst="roundRect">
          <a:avLst/>
        </a:prstGeom>
        <a:gradFill rotWithShape="0">
          <a:gsLst>
            <a:gs pos="0">
              <a:schemeClr val="accent4">
                <a:hueOff val="-1385456"/>
                <a:satOff val="45600"/>
                <a:lumOff val="29412"/>
                <a:alphaOff val="0"/>
                <a:satMod val="103000"/>
                <a:lumMod val="102000"/>
                <a:tint val="94000"/>
              </a:schemeClr>
            </a:gs>
            <a:gs pos="50000">
              <a:schemeClr val="accent4">
                <a:hueOff val="-1385456"/>
                <a:satOff val="45600"/>
                <a:lumOff val="29412"/>
                <a:alphaOff val="0"/>
                <a:satMod val="110000"/>
                <a:lumMod val="100000"/>
                <a:shade val="100000"/>
              </a:schemeClr>
            </a:gs>
            <a:gs pos="100000">
              <a:schemeClr val="accent4">
                <a:hueOff val="-1385456"/>
                <a:satOff val="45600"/>
                <a:lumOff val="2941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AGOSTO</a:t>
          </a:r>
          <a:endParaRPr lang="es-PE" sz="1400" kern="1200" dirty="0"/>
        </a:p>
      </dsp:txBody>
      <dsp:txXfrm>
        <a:off x="462106" y="2738572"/>
        <a:ext cx="6031416"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20AA1-DB5E-495E-9E9C-50CF5E8E0BC8}">
      <dsp:nvSpPr>
        <dsp:cNvPr id="0" name=""/>
        <dsp:cNvSpPr/>
      </dsp:nvSpPr>
      <dsp:spPr>
        <a:xfrm>
          <a:off x="0" y="233493"/>
          <a:ext cx="8694538" cy="13104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v"/>
          </a:pPr>
          <a:r>
            <a:rPr lang="es-ES" sz="1400" b="0" kern="1200" dirty="0"/>
            <a:t>Acompañamiento en el cumplimiento del plan (Primera Nota Mensual).</a:t>
          </a:r>
          <a:endParaRPr lang="es-PE" sz="1400" b="0" kern="1200" dirty="0">
            <a:latin typeface="Axiforma"/>
            <a:ea typeface="Helvetica Light"/>
            <a:cs typeface="Helvetica Light"/>
          </a:endParaRPr>
        </a:p>
        <a:p>
          <a:pPr marL="114300" lvl="1" indent="-114300" algn="l" defTabSz="622300">
            <a:lnSpc>
              <a:spcPct val="90000"/>
            </a:lnSpc>
            <a:spcBef>
              <a:spcPct val="0"/>
            </a:spcBef>
            <a:spcAft>
              <a:spcPct val="15000"/>
            </a:spcAft>
            <a:buFont typeface="Wingdings" panose="05000000000000000000" pitchFamily="2" charset="2"/>
            <a:buChar char="v"/>
          </a:pPr>
          <a:r>
            <a:rPr lang="es-PE" sz="1400" b="0" kern="1200" dirty="0">
              <a:latin typeface="Axiforma"/>
              <a:ea typeface="Helvetica Light"/>
              <a:cs typeface="Helvetica Light"/>
            </a:rPr>
            <a:t>Informe de visita de campo y encuestas a los EE.SS. del proyecto.</a:t>
          </a:r>
        </a:p>
        <a:p>
          <a:pPr marL="114300" lvl="1" indent="-114300" algn="l" defTabSz="622300">
            <a:lnSpc>
              <a:spcPct val="90000"/>
            </a:lnSpc>
            <a:spcBef>
              <a:spcPct val="0"/>
            </a:spcBef>
            <a:spcAft>
              <a:spcPct val="15000"/>
            </a:spcAft>
            <a:buFont typeface="Wingdings" panose="05000000000000000000" pitchFamily="2" charset="2"/>
            <a:buChar char="v"/>
          </a:pPr>
          <a:r>
            <a:rPr lang="es-PE" sz="1400" b="0" kern="1200" dirty="0">
              <a:latin typeface="Axiforma"/>
              <a:ea typeface="Helvetica Light"/>
              <a:cs typeface="Helvetica Light"/>
            </a:rPr>
            <a:t>Coordinaciones de continuidad del proyecto frente a los  cambio de funcionarios de la Red Norte.</a:t>
          </a:r>
        </a:p>
      </dsp:txBody>
      <dsp:txXfrm>
        <a:off x="0" y="233493"/>
        <a:ext cx="8694538" cy="1310400"/>
      </dsp:txXfrm>
    </dsp:sp>
    <dsp:sp modelId="{1C09CAE4-9E07-4F0B-8B65-41C9FD4F1C5E}">
      <dsp:nvSpPr>
        <dsp:cNvPr id="0" name=""/>
        <dsp:cNvSpPr/>
      </dsp:nvSpPr>
      <dsp:spPr>
        <a:xfrm>
          <a:off x="434726" y="41613"/>
          <a:ext cx="6086176"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SETIEMBE</a:t>
          </a:r>
          <a:endParaRPr lang="es-PE" sz="1400" kern="1200" dirty="0"/>
        </a:p>
      </dsp:txBody>
      <dsp:txXfrm>
        <a:off x="453460" y="60347"/>
        <a:ext cx="6048708" cy="346292"/>
      </dsp:txXfrm>
    </dsp:sp>
    <dsp:sp modelId="{F903611F-88A2-4C6F-9D51-D812F917E23B}">
      <dsp:nvSpPr>
        <dsp:cNvPr id="0" name=""/>
        <dsp:cNvSpPr/>
      </dsp:nvSpPr>
      <dsp:spPr>
        <a:xfrm>
          <a:off x="0" y="1805973"/>
          <a:ext cx="8694538" cy="1064700"/>
        </a:xfrm>
        <a:prstGeom prst="rect">
          <a:avLst/>
        </a:prstGeom>
        <a:solidFill>
          <a:schemeClr val="lt1">
            <a:alpha val="90000"/>
            <a:hueOff val="0"/>
            <a:satOff val="0"/>
            <a:lumOff val="0"/>
            <a:alphaOff val="0"/>
          </a:schemeClr>
        </a:solidFill>
        <a:ln w="6350" cap="flat" cmpd="sng" algn="ctr">
          <a:solidFill>
            <a:schemeClr val="accent4">
              <a:hueOff val="-461819"/>
              <a:satOff val="15200"/>
              <a:lumOff val="9804"/>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v"/>
          </a:pPr>
          <a:r>
            <a:rPr lang="es-PE" sz="1400" kern="1200" dirty="0">
              <a:latin typeface="Axiforma"/>
              <a:ea typeface="Helvetica Light"/>
              <a:cs typeface="Helvetica Light"/>
            </a:rPr>
            <a:t>Socialización e involucramiento con nuevos funcionarios con los objetivos y estrategias </a:t>
          </a:r>
          <a:r>
            <a:rPr lang="es-PE" sz="1400" b="0" kern="1200" dirty="0">
              <a:latin typeface="Axiforma"/>
              <a:ea typeface="Helvetica Light"/>
              <a:cs typeface="Helvetica Light"/>
            </a:rPr>
            <a:t>del proyecto.</a:t>
          </a:r>
        </a:p>
        <a:p>
          <a:pPr marL="114300" lvl="1" indent="-114300" algn="l" defTabSz="622300">
            <a:lnSpc>
              <a:spcPct val="90000"/>
            </a:lnSpc>
            <a:spcBef>
              <a:spcPct val="0"/>
            </a:spcBef>
            <a:spcAft>
              <a:spcPct val="15000"/>
            </a:spcAft>
            <a:buFont typeface="Wingdings" panose="05000000000000000000" pitchFamily="2" charset="2"/>
            <a:buChar char="v"/>
          </a:pPr>
          <a:r>
            <a:rPr lang="es-ES" sz="1400" b="0" kern="1200" dirty="0"/>
            <a:t>Acompañamiento en el cumplimiento de plan (Segunda Nota Mensual).</a:t>
          </a:r>
          <a:endParaRPr lang="es-PE" sz="1400" b="0" kern="1200" dirty="0">
            <a:latin typeface="Axiforma"/>
            <a:ea typeface="Helvetica Light"/>
            <a:cs typeface="Helvetica Light"/>
          </a:endParaRPr>
        </a:p>
      </dsp:txBody>
      <dsp:txXfrm>
        <a:off x="0" y="1805973"/>
        <a:ext cx="8694538" cy="1064700"/>
      </dsp:txXfrm>
    </dsp:sp>
    <dsp:sp modelId="{EA045EFB-E3DA-4B89-B78A-86037E851C09}">
      <dsp:nvSpPr>
        <dsp:cNvPr id="0" name=""/>
        <dsp:cNvSpPr/>
      </dsp:nvSpPr>
      <dsp:spPr>
        <a:xfrm>
          <a:off x="434726" y="1614093"/>
          <a:ext cx="6086176" cy="383760"/>
        </a:xfrm>
        <a:prstGeom prst="roundRect">
          <a:avLst/>
        </a:prstGeom>
        <a:gradFill rotWithShape="0">
          <a:gsLst>
            <a:gs pos="0">
              <a:schemeClr val="accent4">
                <a:hueOff val="-461819"/>
                <a:satOff val="15200"/>
                <a:lumOff val="9804"/>
                <a:alphaOff val="0"/>
                <a:satMod val="103000"/>
                <a:lumMod val="102000"/>
                <a:tint val="94000"/>
              </a:schemeClr>
            </a:gs>
            <a:gs pos="50000">
              <a:schemeClr val="accent4">
                <a:hueOff val="-461819"/>
                <a:satOff val="15200"/>
                <a:lumOff val="9804"/>
                <a:alphaOff val="0"/>
                <a:satMod val="110000"/>
                <a:lumMod val="100000"/>
                <a:shade val="100000"/>
              </a:schemeClr>
            </a:gs>
            <a:gs pos="100000">
              <a:schemeClr val="accent4">
                <a:hueOff val="-461819"/>
                <a:satOff val="15200"/>
                <a:lumOff val="9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OCTUBRE</a:t>
          </a:r>
          <a:endParaRPr lang="es-PE" sz="1400" kern="1200" dirty="0"/>
        </a:p>
      </dsp:txBody>
      <dsp:txXfrm>
        <a:off x="453460" y="1632827"/>
        <a:ext cx="6048708" cy="346292"/>
      </dsp:txXfrm>
    </dsp:sp>
    <dsp:sp modelId="{4352C65E-5D83-48AF-A22B-088A2926A100}">
      <dsp:nvSpPr>
        <dsp:cNvPr id="0" name=""/>
        <dsp:cNvSpPr/>
      </dsp:nvSpPr>
      <dsp:spPr>
        <a:xfrm>
          <a:off x="0" y="3132753"/>
          <a:ext cx="8694538" cy="900900"/>
        </a:xfrm>
        <a:prstGeom prst="rect">
          <a:avLst/>
        </a:prstGeom>
        <a:solidFill>
          <a:schemeClr val="lt1">
            <a:alpha val="90000"/>
            <a:hueOff val="0"/>
            <a:satOff val="0"/>
            <a:lumOff val="0"/>
            <a:alphaOff val="0"/>
          </a:schemeClr>
        </a:solidFill>
        <a:ln w="6350" cap="flat" cmpd="sng" algn="ctr">
          <a:solidFill>
            <a:schemeClr val="accent4">
              <a:hueOff val="-923637"/>
              <a:satOff val="30400"/>
              <a:lumOff val="19608"/>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ES" sz="1400" kern="1200" dirty="0"/>
            <a:t>Acompañamiento en el cumplimiento de plan, estrategias de cierre de brechas.</a:t>
          </a:r>
          <a:endParaRPr lang="es-PE" sz="1400" kern="1200" dirty="0">
            <a:latin typeface="Axiforma"/>
            <a:ea typeface="Helvetica Light"/>
            <a:cs typeface="Helvetica Light"/>
          </a:endParaRPr>
        </a:p>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PE" sz="1400" kern="1200" dirty="0">
              <a:latin typeface="Axiforma"/>
              <a:ea typeface="Helvetica Light"/>
              <a:cs typeface="Helvetica Light"/>
            </a:rPr>
            <a:t>Desarrollo y primeras pruebas del Aplicativo del Rol de Turnos.</a:t>
          </a:r>
        </a:p>
      </dsp:txBody>
      <dsp:txXfrm>
        <a:off x="0" y="3132753"/>
        <a:ext cx="8694538" cy="900900"/>
      </dsp:txXfrm>
    </dsp:sp>
    <dsp:sp modelId="{6271C9D2-CB4E-475D-9FFB-4448E114A6C1}">
      <dsp:nvSpPr>
        <dsp:cNvPr id="0" name=""/>
        <dsp:cNvSpPr/>
      </dsp:nvSpPr>
      <dsp:spPr>
        <a:xfrm>
          <a:off x="434726" y="2940873"/>
          <a:ext cx="6086176" cy="383760"/>
        </a:xfrm>
        <a:prstGeom prst="roundRect">
          <a:avLst/>
        </a:prstGeom>
        <a:gradFill rotWithShape="0">
          <a:gsLst>
            <a:gs pos="0">
              <a:schemeClr val="accent4">
                <a:hueOff val="-923637"/>
                <a:satOff val="30400"/>
                <a:lumOff val="19608"/>
                <a:alphaOff val="0"/>
                <a:satMod val="103000"/>
                <a:lumMod val="102000"/>
                <a:tint val="94000"/>
              </a:schemeClr>
            </a:gs>
            <a:gs pos="50000">
              <a:schemeClr val="accent4">
                <a:hueOff val="-923637"/>
                <a:satOff val="30400"/>
                <a:lumOff val="19608"/>
                <a:alphaOff val="0"/>
                <a:satMod val="110000"/>
                <a:lumMod val="100000"/>
                <a:shade val="100000"/>
              </a:schemeClr>
            </a:gs>
            <a:gs pos="100000">
              <a:schemeClr val="accent4">
                <a:hueOff val="-923637"/>
                <a:satOff val="30400"/>
                <a:lumOff val="1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NOVIEMBRE </a:t>
          </a:r>
          <a:endParaRPr lang="es-PE" sz="1400" kern="1200" dirty="0"/>
        </a:p>
      </dsp:txBody>
      <dsp:txXfrm>
        <a:off x="453460" y="2959607"/>
        <a:ext cx="6048708" cy="346292"/>
      </dsp:txXfrm>
    </dsp:sp>
    <dsp:sp modelId="{9650ECCE-7EF4-4043-8017-F0B5CFA7E9A7}">
      <dsp:nvSpPr>
        <dsp:cNvPr id="0" name=""/>
        <dsp:cNvSpPr/>
      </dsp:nvSpPr>
      <dsp:spPr>
        <a:xfrm>
          <a:off x="0" y="4295733"/>
          <a:ext cx="8694538" cy="1208025"/>
        </a:xfrm>
        <a:prstGeom prst="rect">
          <a:avLst/>
        </a:prstGeom>
        <a:solidFill>
          <a:schemeClr val="lt1">
            <a:alpha val="90000"/>
            <a:hueOff val="0"/>
            <a:satOff val="0"/>
            <a:lumOff val="0"/>
            <a:alphaOff val="0"/>
          </a:schemeClr>
        </a:solidFill>
        <a:ln w="6350" cap="flat" cmpd="sng" algn="ctr">
          <a:solidFill>
            <a:schemeClr val="accent4">
              <a:hueOff val="-1385456"/>
              <a:satOff val="45600"/>
              <a:lumOff val="29412"/>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Socialización e implementación </a:t>
          </a:r>
          <a:r>
            <a:rPr lang="es-PE" sz="1400" b="0" kern="1200" dirty="0">
              <a:latin typeface="Axiforma"/>
              <a:ea typeface="Helvetica Light"/>
              <a:cs typeface="Helvetica Light"/>
            </a:rPr>
            <a:t>del Aplicativo del Rol de Turnos.</a:t>
          </a:r>
          <a:endParaRPr lang="es-PE" sz="1400" b="0" u="none" kern="1200" dirty="0">
            <a:latin typeface="Axiforma"/>
            <a:ea typeface="Helvetica Light"/>
            <a:cs typeface="Helvetica Light"/>
          </a:endParaRPr>
        </a:p>
        <a:p>
          <a:pPr marL="0" lvl="0" indent="0" algn="l" defTabSz="488950">
            <a:lnSpc>
              <a:spcPct val="90000"/>
            </a:lnSpc>
            <a:spcBef>
              <a:spcPct val="0"/>
            </a:spcBef>
            <a:spcAft>
              <a:spcPct val="35000"/>
            </a:spcAft>
            <a:buFont typeface="Wingdings" panose="05000000000000000000" pitchFamily="2" charset="2"/>
            <a:buChar char="v"/>
          </a:pPr>
          <a:r>
            <a:rPr lang="es-ES" sz="1400" b="0" kern="1200" dirty="0"/>
            <a:t>Acompañamiento en el cumplimiento de plan (Tercera Nota Mensual).</a:t>
          </a:r>
          <a:endParaRPr lang="es-PE" sz="1400" b="0" u="none" kern="1200" dirty="0">
            <a:latin typeface="Axiforma"/>
            <a:ea typeface="Helvetica Light"/>
            <a:cs typeface="Helvetica Light"/>
          </a:endParaRPr>
        </a:p>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Resultados finales de logro de mejora de indicadores del PAN y SMN</a:t>
          </a:r>
          <a:r>
            <a:rPr lang="es-PE" sz="1400" b="1" u="none" kern="1200" dirty="0">
              <a:latin typeface="Axiforma"/>
              <a:ea typeface="Helvetica Light"/>
              <a:cs typeface="Helvetica Light"/>
            </a:rPr>
            <a:t>.</a:t>
          </a:r>
        </a:p>
      </dsp:txBody>
      <dsp:txXfrm>
        <a:off x="0" y="4295733"/>
        <a:ext cx="8694538" cy="1208025"/>
      </dsp:txXfrm>
    </dsp:sp>
    <dsp:sp modelId="{2661902C-C124-4AFD-8352-94330F813984}">
      <dsp:nvSpPr>
        <dsp:cNvPr id="0" name=""/>
        <dsp:cNvSpPr/>
      </dsp:nvSpPr>
      <dsp:spPr>
        <a:xfrm>
          <a:off x="434726" y="4103853"/>
          <a:ext cx="6086176" cy="383760"/>
        </a:xfrm>
        <a:prstGeom prst="roundRect">
          <a:avLst/>
        </a:prstGeom>
        <a:gradFill rotWithShape="0">
          <a:gsLst>
            <a:gs pos="0">
              <a:schemeClr val="accent4">
                <a:hueOff val="-1385456"/>
                <a:satOff val="45600"/>
                <a:lumOff val="29412"/>
                <a:alphaOff val="0"/>
                <a:satMod val="103000"/>
                <a:lumMod val="102000"/>
                <a:tint val="94000"/>
              </a:schemeClr>
            </a:gs>
            <a:gs pos="50000">
              <a:schemeClr val="accent4">
                <a:hueOff val="-1385456"/>
                <a:satOff val="45600"/>
                <a:lumOff val="29412"/>
                <a:alphaOff val="0"/>
                <a:satMod val="110000"/>
                <a:lumMod val="100000"/>
                <a:shade val="100000"/>
              </a:schemeClr>
            </a:gs>
            <a:gs pos="100000">
              <a:schemeClr val="accent4">
                <a:hueOff val="-1385456"/>
                <a:satOff val="45600"/>
                <a:lumOff val="2941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DICIEMBE </a:t>
          </a:r>
          <a:endParaRPr lang="es-PE" sz="1400" kern="1200" dirty="0"/>
        </a:p>
      </dsp:txBody>
      <dsp:txXfrm>
        <a:off x="453460" y="4122587"/>
        <a:ext cx="6048708"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89869B9-8F9A-4E2F-97A7-BBB6E7653C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a:extLst>
              <a:ext uri="{FF2B5EF4-FFF2-40B4-BE49-F238E27FC236}">
                <a16:creationId xmlns:a16="http://schemas.microsoft.com/office/drawing/2014/main" id="{FCE9455A-2807-41DB-B96E-B134846FF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AFF1A8-A4AE-4985-A3D2-DE1CAA286044}" type="datetimeFigureOut">
              <a:rPr lang="en-US" smtClean="0"/>
              <a:t>1/13/2022</a:t>
            </a:fld>
            <a:endParaRPr lang="en-US"/>
          </a:p>
        </p:txBody>
      </p:sp>
      <p:sp>
        <p:nvSpPr>
          <p:cNvPr id="4" name="Fußzeilenplatzhalter 3">
            <a:extLst>
              <a:ext uri="{FF2B5EF4-FFF2-40B4-BE49-F238E27FC236}">
                <a16:creationId xmlns:a16="http://schemas.microsoft.com/office/drawing/2014/main" id="{E1810F87-CBD0-49F4-B4A3-25DF31A79B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a:extLst>
              <a:ext uri="{FF2B5EF4-FFF2-40B4-BE49-F238E27FC236}">
                <a16:creationId xmlns:a16="http://schemas.microsoft.com/office/drawing/2014/main" id="{945260D1-CA9B-4BAB-A91F-987BBC9BEB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F3CBE9-6025-4B00-99DB-0BF513B2C641}" type="slidenum">
              <a:rPr lang="en-US" smtClean="0"/>
              <a:t>‹Nº›</a:t>
            </a:fld>
            <a:endParaRPr lang="en-US"/>
          </a:p>
        </p:txBody>
      </p:sp>
    </p:spTree>
    <p:extLst>
      <p:ext uri="{BB962C8B-B14F-4D97-AF65-F5344CB8AC3E}">
        <p14:creationId xmlns:p14="http://schemas.microsoft.com/office/powerpoint/2010/main" val="151203203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1T20:59:14.612"/>
    </inkml:context>
    <inkml:brush xml:id="br0">
      <inkml:brushProperty name="width" value="0.1" units="cm"/>
      <inkml:brushProperty name="height" value="0.6" units="cm"/>
      <inkml:brushProperty name="color" value="#99CC00"/>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GB"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74FBA1-612A-436C-97D6-C85567C1ABD4}" type="datetimeFigureOut">
              <a:rPr lang="en-GB" smtClean="0"/>
              <a:t>13/01/2022</a:t>
            </a:fld>
            <a:endParaRPr lang="en-GB"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err="1"/>
              <a:t>Mastertextformat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GB"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A2F16-1DC4-4357-A21E-A002D6F1BB34}" type="slidenum">
              <a:rPr lang="en-GB" smtClean="0"/>
              <a:t>‹Nº›</a:t>
            </a:fld>
            <a:endParaRPr lang="en-GB" dirty="0"/>
          </a:p>
        </p:txBody>
      </p:sp>
    </p:spTree>
    <p:extLst>
      <p:ext uri="{BB962C8B-B14F-4D97-AF65-F5344CB8AC3E}">
        <p14:creationId xmlns:p14="http://schemas.microsoft.com/office/powerpoint/2010/main" val="3065518258"/>
      </p:ext>
    </p:extLst>
  </p:cSld>
  <p:clrMap bg1="lt1" tx1="dk1" bg2="lt2" tx2="dk2" accent1="accent1" accent2="accent2" accent3="accent3" accent4="accent4" accent5="accent5" accent6="accent6" hlink="hlink" folHlink="folHlink"/>
  <p:notesStyle>
    <a:lvl1pPr marL="0" algn="l" defTabSz="1007943" rtl="0" eaLnBrk="1" latinLnBrk="0" hangingPunct="1">
      <a:defRPr sz="1323" kern="1200">
        <a:solidFill>
          <a:schemeClr val="tx1"/>
        </a:solidFill>
        <a:latin typeface="+mn-lt"/>
        <a:ea typeface="+mn-ea"/>
        <a:cs typeface="+mn-cs"/>
      </a:defRPr>
    </a:lvl1pPr>
    <a:lvl2pPr marL="503972" algn="l" defTabSz="1007943" rtl="0" eaLnBrk="1" latinLnBrk="0" hangingPunct="1">
      <a:defRPr sz="1323" kern="1200">
        <a:solidFill>
          <a:schemeClr val="tx1"/>
        </a:solidFill>
        <a:latin typeface="+mn-lt"/>
        <a:ea typeface="+mn-ea"/>
        <a:cs typeface="+mn-cs"/>
      </a:defRPr>
    </a:lvl2pPr>
    <a:lvl3pPr marL="1007943" algn="l" defTabSz="1007943" rtl="0" eaLnBrk="1" latinLnBrk="0" hangingPunct="1">
      <a:defRPr sz="1323" kern="1200">
        <a:solidFill>
          <a:schemeClr val="tx1"/>
        </a:solidFill>
        <a:latin typeface="+mn-lt"/>
        <a:ea typeface="+mn-ea"/>
        <a:cs typeface="+mn-cs"/>
      </a:defRPr>
    </a:lvl3pPr>
    <a:lvl4pPr marL="1511915" algn="l" defTabSz="1007943" rtl="0" eaLnBrk="1" latinLnBrk="0" hangingPunct="1">
      <a:defRPr sz="1323" kern="1200">
        <a:solidFill>
          <a:schemeClr val="tx1"/>
        </a:solidFill>
        <a:latin typeface="+mn-lt"/>
        <a:ea typeface="+mn-ea"/>
        <a:cs typeface="+mn-cs"/>
      </a:defRPr>
    </a:lvl4pPr>
    <a:lvl5pPr marL="2015886" algn="l" defTabSz="1007943" rtl="0" eaLnBrk="1" latinLnBrk="0" hangingPunct="1">
      <a:defRPr sz="1323" kern="1200">
        <a:solidFill>
          <a:schemeClr val="tx1"/>
        </a:solidFill>
        <a:latin typeface="+mn-lt"/>
        <a:ea typeface="+mn-ea"/>
        <a:cs typeface="+mn-cs"/>
      </a:defRPr>
    </a:lvl5pPr>
    <a:lvl6pPr marL="2519858" algn="l" defTabSz="1007943" rtl="0" eaLnBrk="1" latinLnBrk="0" hangingPunct="1">
      <a:defRPr sz="1323" kern="1200">
        <a:solidFill>
          <a:schemeClr val="tx1"/>
        </a:solidFill>
        <a:latin typeface="+mn-lt"/>
        <a:ea typeface="+mn-ea"/>
        <a:cs typeface="+mn-cs"/>
      </a:defRPr>
    </a:lvl6pPr>
    <a:lvl7pPr marL="3023829" algn="l" defTabSz="1007943" rtl="0" eaLnBrk="1" latinLnBrk="0" hangingPunct="1">
      <a:defRPr sz="1323" kern="1200">
        <a:solidFill>
          <a:schemeClr val="tx1"/>
        </a:solidFill>
        <a:latin typeface="+mn-lt"/>
        <a:ea typeface="+mn-ea"/>
        <a:cs typeface="+mn-cs"/>
      </a:defRPr>
    </a:lvl7pPr>
    <a:lvl8pPr marL="3527801" algn="l" defTabSz="1007943" rtl="0" eaLnBrk="1" latinLnBrk="0" hangingPunct="1">
      <a:defRPr sz="1323" kern="1200">
        <a:solidFill>
          <a:schemeClr val="tx1"/>
        </a:solidFill>
        <a:latin typeface="+mn-lt"/>
        <a:ea typeface="+mn-ea"/>
        <a:cs typeface="+mn-cs"/>
      </a:defRPr>
    </a:lvl8pPr>
    <a:lvl9pPr marL="4031772" algn="l" defTabSz="1007943" rtl="0" eaLnBrk="1" latinLnBrk="0" hangingPunct="1">
      <a:defRPr sz="132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95A2F16-1DC4-4357-A21E-A002D6F1BB34}" type="slidenum">
              <a:rPr lang="en-GB" smtClean="0"/>
              <a:t>1</a:t>
            </a:fld>
            <a:endParaRPr lang="en-GB" dirty="0"/>
          </a:p>
        </p:txBody>
      </p:sp>
    </p:spTree>
    <p:extLst>
      <p:ext uri="{BB962C8B-B14F-4D97-AF65-F5344CB8AC3E}">
        <p14:creationId xmlns:p14="http://schemas.microsoft.com/office/powerpoint/2010/main" val="1147192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s-PE" sz="1200" dirty="0"/>
              <a:t>Articulación con los comités multisectoriales- IAL INSTANCIA DE ARTICULACIÓN LOCAL (para analizar  la realidad y con programas 001 -002; INFORME DE CUMPLIMIENTO)</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30</a:t>
            </a:fld>
            <a:endParaRPr lang="en-GB" dirty="0"/>
          </a:p>
        </p:txBody>
      </p:sp>
    </p:spTree>
    <p:extLst>
      <p:ext uri="{BB962C8B-B14F-4D97-AF65-F5344CB8AC3E}">
        <p14:creationId xmlns:p14="http://schemas.microsoft.com/office/powerpoint/2010/main" val="1485369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8100" indent="-285750"/>
            <a:endParaRPr lang="es-PE" sz="1200" dirty="0"/>
          </a:p>
          <a:p>
            <a:pPr marL="38100" indent="-285750"/>
            <a:r>
              <a:rPr lang="es-PE" sz="1200" dirty="0"/>
              <a:t>Seguimiento específico a niños con problemas de crecimiento/desarrollo (foro para socializar casos) – </a:t>
            </a:r>
            <a:r>
              <a:rPr lang="es-PE" sz="1200" dirty="0" err="1"/>
              <a:t>Reoorteador</a:t>
            </a:r>
            <a:r>
              <a:rPr lang="es-PE" sz="1200" dirty="0"/>
              <a:t> a </a:t>
            </a:r>
            <a:r>
              <a:rPr lang="es-PE" sz="1200" dirty="0" err="1"/>
              <a:t>coordiadora</a:t>
            </a:r>
            <a:r>
              <a:rPr lang="es-PE" sz="1200" dirty="0"/>
              <a:t> de la data de los EE.SS</a:t>
            </a:r>
          </a:p>
          <a:p>
            <a:pPr marL="38100" indent="-285750"/>
            <a:r>
              <a:rPr lang="es-PE" sz="1200" dirty="0" err="1"/>
              <a:t>Act</a:t>
            </a:r>
            <a:endParaRPr lang="es-PE" sz="1200" dirty="0"/>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32</a:t>
            </a:fld>
            <a:endParaRPr lang="en-GB" dirty="0"/>
          </a:p>
        </p:txBody>
      </p:sp>
    </p:spTree>
    <p:extLst>
      <p:ext uri="{BB962C8B-B14F-4D97-AF65-F5344CB8AC3E}">
        <p14:creationId xmlns:p14="http://schemas.microsoft.com/office/powerpoint/2010/main" val="329919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200" dirty="0" err="1"/>
              <a:t>Monitoreo</a:t>
            </a:r>
            <a:r>
              <a:rPr lang="en-GB" sz="1200" dirty="0"/>
              <a:t> de </a:t>
            </a:r>
            <a:r>
              <a:rPr lang="en-GB" sz="1200" dirty="0" err="1"/>
              <a:t>uso</a:t>
            </a:r>
            <a:r>
              <a:rPr lang="en-GB" sz="1200" dirty="0"/>
              <a:t> de </a:t>
            </a:r>
            <a:r>
              <a:rPr lang="en-GB" sz="1200" dirty="0" err="1"/>
              <a:t>insumos</a:t>
            </a:r>
            <a:r>
              <a:rPr lang="en-GB" sz="1200" dirty="0"/>
              <a:t> para </a:t>
            </a:r>
            <a:r>
              <a:rPr lang="en-GB" sz="1200" dirty="0" err="1"/>
              <a:t>el</a:t>
            </a:r>
            <a:r>
              <a:rPr lang="en-GB" sz="1200" dirty="0"/>
              <a:t> cumplimiento del </a:t>
            </a:r>
            <a:r>
              <a:rPr lang="en-GB" sz="1200" dirty="0" err="1"/>
              <a:t>articulado</a:t>
            </a:r>
            <a:r>
              <a:rPr lang="en-GB" sz="1200" dirty="0"/>
              <a:t> y </a:t>
            </a:r>
            <a:r>
              <a:rPr lang="en-GB" sz="1200" dirty="0" err="1"/>
              <a:t>materno</a:t>
            </a:r>
            <a:r>
              <a:rPr lang="en-GB" sz="1200" dirty="0"/>
              <a:t> neonatal de </a:t>
            </a:r>
            <a:r>
              <a:rPr lang="en-GB" sz="1200" dirty="0" err="1"/>
              <a:t>planificación</a:t>
            </a:r>
            <a:r>
              <a:rPr lang="en-GB" sz="1200" dirty="0"/>
              <a:t> </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33</a:t>
            </a:fld>
            <a:endParaRPr lang="en-GB" dirty="0"/>
          </a:p>
        </p:txBody>
      </p:sp>
    </p:spTree>
    <p:extLst>
      <p:ext uri="{BB962C8B-B14F-4D97-AF65-F5344CB8AC3E}">
        <p14:creationId xmlns:p14="http://schemas.microsoft.com/office/powerpoint/2010/main" val="277876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311" lvl="1" indent="-285750" defTabSz="1007987">
              <a:lnSpc>
                <a:spcPct val="110000"/>
              </a:lnSpc>
              <a:spcBef>
                <a:spcPts val="900"/>
              </a:spcBef>
              <a:buClr>
                <a:schemeClr val="accent5"/>
              </a:buClr>
              <a:buSzPct val="140000"/>
              <a:defRPr/>
            </a:pPr>
            <a:r>
              <a:rPr lang="es-PE" sz="1400" dirty="0"/>
              <a:t>Identificar el tipo de información oportuna para el monitoreo adecuado de la productividad del personal (Indicadores básicos, revisión de perfiles)- Unificar el Rol de Personal y será remitido digitalmente a la RN, para cruce con reporte 40, SIS (cruzar atenciones vs atendidos)</a:t>
            </a:r>
            <a:endParaRPr kumimoji="0" lang="es-ES_tradnl" sz="1400" b="0" i="0" u="none" strike="noStrike" kern="0" cap="none" spc="0" normalizeH="0" baseline="0" noProof="0" dirty="0">
              <a:ln>
                <a:noFill/>
              </a:ln>
              <a:solidFill>
                <a:srgbClr val="26323E"/>
              </a:solidFill>
              <a:effectLst/>
              <a:uLnTx/>
              <a:uFillTx/>
              <a:ea typeface="Tahoma" charset="0"/>
              <a:cs typeface="Tahoma" charset="0"/>
              <a:sym typeface="Helvetica Light"/>
            </a:endParaRPr>
          </a:p>
          <a:p>
            <a:pPr marL="1311" lvl="1" indent="-285750" defTabSz="1007987">
              <a:lnSpc>
                <a:spcPct val="110000"/>
              </a:lnSpc>
              <a:spcBef>
                <a:spcPts val="900"/>
              </a:spcBef>
              <a:buClr>
                <a:schemeClr val="accent5"/>
              </a:buClr>
              <a:buSzPct val="140000"/>
              <a:defRPr/>
            </a:pPr>
            <a:r>
              <a:rPr lang="en-GB" sz="1400" dirty="0"/>
              <a:t> _ </a:t>
            </a:r>
            <a:r>
              <a:rPr lang="en-GB" sz="1400" dirty="0" err="1"/>
              <a:t>encuentesrar</a:t>
            </a:r>
            <a:r>
              <a:rPr lang="en-GB" sz="1400" dirty="0"/>
              <a:t> a los </a:t>
            </a:r>
            <a:r>
              <a:rPr lang="en-GB" sz="1400" dirty="0" err="1"/>
              <a:t>Fjefes</a:t>
            </a:r>
            <a:r>
              <a:rPr lang="en-GB" sz="1400" dirty="0"/>
              <a:t> de </a:t>
            </a:r>
            <a:r>
              <a:rPr lang="en-GB" sz="1400" dirty="0" err="1"/>
              <a:t>salud</a:t>
            </a:r>
            <a:endParaRPr lang="en-GB" sz="1400" dirty="0"/>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36</a:t>
            </a:fld>
            <a:endParaRPr lang="en-GB" dirty="0"/>
          </a:p>
        </p:txBody>
      </p:sp>
    </p:spTree>
    <p:extLst>
      <p:ext uri="{BB962C8B-B14F-4D97-AF65-F5344CB8AC3E}">
        <p14:creationId xmlns:p14="http://schemas.microsoft.com/office/powerpoint/2010/main" val="222493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200" dirty="0" err="1"/>
              <a:t>Premiación</a:t>
            </a:r>
            <a:r>
              <a:rPr lang="en-GB" sz="1200" dirty="0"/>
              <a:t> al EE.SS., con </a:t>
            </a:r>
            <a:r>
              <a:rPr lang="en-GB" sz="1200" dirty="0" err="1"/>
              <a:t>mejores</a:t>
            </a:r>
            <a:r>
              <a:rPr lang="en-GB" sz="1200" dirty="0"/>
              <a:t> </a:t>
            </a:r>
            <a:r>
              <a:rPr lang="en-GB" sz="1200" dirty="0" err="1"/>
              <a:t>resultados</a:t>
            </a:r>
            <a:r>
              <a:rPr lang="en-GB" sz="1200" dirty="0"/>
              <a:t>  (Día libre al </a:t>
            </a:r>
            <a:r>
              <a:rPr lang="en-GB" sz="1200" dirty="0" err="1"/>
              <a:t>logro</a:t>
            </a:r>
            <a:r>
              <a:rPr lang="en-GB" sz="1200" dirty="0"/>
              <a:t> del </a:t>
            </a:r>
            <a:r>
              <a:rPr lang="en-GB" sz="1200" dirty="0" err="1"/>
              <a:t>resultado</a:t>
            </a:r>
            <a:r>
              <a:rPr lang="en-GB" sz="1200" dirty="0"/>
              <a:t> de </a:t>
            </a:r>
            <a:r>
              <a:rPr lang="en-GB" sz="1200" dirty="0" err="1"/>
              <a:t>metas</a:t>
            </a:r>
            <a:r>
              <a:rPr lang="en-GB" sz="1200" dirty="0"/>
              <a:t> )</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37</a:t>
            </a:fld>
            <a:endParaRPr lang="en-GB" dirty="0"/>
          </a:p>
        </p:txBody>
      </p:sp>
    </p:spTree>
    <p:extLst>
      <p:ext uri="{BB962C8B-B14F-4D97-AF65-F5344CB8AC3E}">
        <p14:creationId xmlns:p14="http://schemas.microsoft.com/office/powerpoint/2010/main" val="3704356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755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538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5" name="Google Shape;27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992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5" name="Google Shape;27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66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mn-lt"/>
              <a:ea typeface="Tahoma" charset="0"/>
              <a:cs typeface="Tahoma" charset="0"/>
            </a:endParaRPr>
          </a:p>
          <a:p>
            <a:endParaRPr lang="en-US" dirty="0"/>
          </a:p>
        </p:txBody>
      </p:sp>
      <p:sp>
        <p:nvSpPr>
          <p:cNvPr id="4" name="Slide Number Placeholder 3"/>
          <p:cNvSpPr>
            <a:spLocks noGrp="1"/>
          </p:cNvSpPr>
          <p:nvPr>
            <p:ph type="sldNum" sz="quarter" idx="10"/>
          </p:nvPr>
        </p:nvSpPr>
        <p:spPr/>
        <p:txBody>
          <a:bodyPr/>
          <a:lstStyle/>
          <a:p>
            <a:fld id="{93DB68EE-C8BB-450E-B24B-8223388FF3DF}" type="slidenum">
              <a:rPr lang="en-US" smtClean="0"/>
              <a:t>7</a:t>
            </a:fld>
            <a:endParaRPr lang="en-US"/>
          </a:p>
        </p:txBody>
      </p:sp>
    </p:spTree>
    <p:extLst>
      <p:ext uri="{BB962C8B-B14F-4D97-AF65-F5344CB8AC3E}">
        <p14:creationId xmlns:p14="http://schemas.microsoft.com/office/powerpoint/2010/main" val="1029899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029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737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450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485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375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172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789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latin typeface="Franklin Gothic Medium" panose="020B06030201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50C26E-EAEC-114D-9F86-598DF9CC3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501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708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mn-lt"/>
              <a:ea typeface="Tahoma" charset="0"/>
              <a:cs typeface="Tahoma" charset="0"/>
            </a:endParaRPr>
          </a:p>
          <a:p>
            <a:endParaRPr lang="en-US" dirty="0"/>
          </a:p>
        </p:txBody>
      </p:sp>
      <p:sp>
        <p:nvSpPr>
          <p:cNvPr id="4" name="Slide Number Placeholder 3"/>
          <p:cNvSpPr>
            <a:spLocks noGrp="1"/>
          </p:cNvSpPr>
          <p:nvPr>
            <p:ph type="sldNum" sz="quarter" idx="10"/>
          </p:nvPr>
        </p:nvSpPr>
        <p:spPr/>
        <p:txBody>
          <a:bodyPr/>
          <a:lstStyle/>
          <a:p>
            <a:fld id="{93DB68EE-C8BB-450E-B24B-8223388FF3DF}" type="slidenum">
              <a:rPr lang="en-US" smtClean="0"/>
              <a:t>9</a:t>
            </a:fld>
            <a:endParaRPr lang="en-US"/>
          </a:p>
        </p:txBody>
      </p:sp>
    </p:spTree>
    <p:extLst>
      <p:ext uri="{BB962C8B-B14F-4D97-AF65-F5344CB8AC3E}">
        <p14:creationId xmlns:p14="http://schemas.microsoft.com/office/powerpoint/2010/main" val="3531449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526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455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5202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7547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691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377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6915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9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95A2F16-1DC4-4357-A21E-A002D6F1BB34}" type="slidenum">
              <a:rPr lang="en-GB" smtClean="0"/>
              <a:t>13</a:t>
            </a:fld>
            <a:endParaRPr lang="en-GB" dirty="0"/>
          </a:p>
        </p:txBody>
      </p:sp>
    </p:spTree>
    <p:extLst>
      <p:ext uri="{BB962C8B-B14F-4D97-AF65-F5344CB8AC3E}">
        <p14:creationId xmlns:p14="http://schemas.microsoft.com/office/powerpoint/2010/main" val="10104145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28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4353" name="Rectangle 2"/>
          <p:cNvSpPr>
            <a:spLocks noGrp="1" noRot="1" noChangeAspect="1" noTextEdit="1"/>
          </p:cNvSpPr>
          <p:nvPr>
            <p:ph type="sldImg"/>
          </p:nvPr>
        </p:nvSpPr>
        <p:spPr>
          <a:ln/>
        </p:spPr>
      </p:sp>
      <p:sp>
        <p:nvSpPr>
          <p:cNvPr id="1764354" name="Rectangle 3"/>
          <p:cNvSpPr>
            <a:spLocks noGrp="1"/>
          </p:cNvSpPr>
          <p:nvPr>
            <p:ph type="body" idx="1"/>
          </p:nvPr>
        </p:nvSpPr>
        <p:spPr>
          <a:xfrm>
            <a:off x="565640" y="4981678"/>
            <a:ext cx="5952378" cy="246221"/>
          </a:xfrm>
          <a:noFill/>
          <a:ln/>
        </p:spPr>
        <p:txBody>
          <a:bodyPr/>
          <a:lstStyle/>
          <a:p>
            <a:endParaRPr lang="en-US" dirty="0"/>
          </a:p>
        </p:txBody>
      </p:sp>
    </p:spTree>
    <p:extLst>
      <p:ext uri="{BB962C8B-B14F-4D97-AF65-F5344CB8AC3E}">
        <p14:creationId xmlns:p14="http://schemas.microsoft.com/office/powerpoint/2010/main" val="628270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3024E2-FE2C-FC4F-BD83-2B2E370DA5BF}"/>
              </a:ext>
            </a:extLst>
          </p:cNvPr>
          <p:cNvSpPr>
            <a:spLocks noGrp="1" noChangeArrowheads="1"/>
          </p:cNvSpPr>
          <p:nvPr>
            <p:ph type="sldNum"/>
          </p:nvPr>
        </p:nvSpPr>
        <p:spPr>
          <a:ln/>
        </p:spPr>
        <p:txBody>
          <a:bodyPr/>
          <a:lstStyle/>
          <a:p>
            <a:fld id="{B846CA31-5483-3F4D-BDDB-B2B549F806D1}" type="slidenum">
              <a:rPr lang="en-US" altLang="en-US"/>
              <a:pPr/>
              <a:t>21</a:t>
            </a:fld>
            <a:endParaRPr lang="en-US" altLang="en-US"/>
          </a:p>
        </p:txBody>
      </p:sp>
      <p:sp>
        <p:nvSpPr>
          <p:cNvPr id="5121" name="Text Box 1">
            <a:extLst>
              <a:ext uri="{FF2B5EF4-FFF2-40B4-BE49-F238E27FC236}">
                <a16:creationId xmlns:a16="http://schemas.microsoft.com/office/drawing/2014/main" id="{C1020DD7-8789-7B4A-8BF8-BC355671C41E}"/>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2" name="Text Box 2">
            <a:extLst>
              <a:ext uri="{FF2B5EF4-FFF2-40B4-BE49-F238E27FC236}">
                <a16:creationId xmlns:a16="http://schemas.microsoft.com/office/drawing/2014/main" id="{E56F7337-F25F-9547-A98D-2F47EC744EE0}"/>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357507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3024E2-FE2C-FC4F-BD83-2B2E370DA5BF}"/>
              </a:ext>
            </a:extLst>
          </p:cNvPr>
          <p:cNvSpPr>
            <a:spLocks noGrp="1" noChangeArrowheads="1"/>
          </p:cNvSpPr>
          <p:nvPr>
            <p:ph type="sldNum"/>
          </p:nvPr>
        </p:nvSpPr>
        <p:spPr>
          <a:ln/>
        </p:spPr>
        <p:txBody>
          <a:bodyPr/>
          <a:lstStyle/>
          <a:p>
            <a:fld id="{B846CA31-5483-3F4D-BDDB-B2B549F806D1}" type="slidenum">
              <a:rPr lang="en-US" altLang="en-US"/>
              <a:pPr/>
              <a:t>22</a:t>
            </a:fld>
            <a:endParaRPr lang="en-US" altLang="en-US"/>
          </a:p>
        </p:txBody>
      </p:sp>
      <p:sp>
        <p:nvSpPr>
          <p:cNvPr id="5121" name="Text Box 1">
            <a:extLst>
              <a:ext uri="{FF2B5EF4-FFF2-40B4-BE49-F238E27FC236}">
                <a16:creationId xmlns:a16="http://schemas.microsoft.com/office/drawing/2014/main" id="{C1020DD7-8789-7B4A-8BF8-BC355671C41E}"/>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2" name="Text Box 2">
            <a:extLst>
              <a:ext uri="{FF2B5EF4-FFF2-40B4-BE49-F238E27FC236}">
                <a16:creationId xmlns:a16="http://schemas.microsoft.com/office/drawing/2014/main" id="{E56F7337-F25F-9547-A98D-2F47EC744EE0}"/>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367755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df1706cafd_3_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df1706cafd_3_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27</a:t>
            </a:fld>
            <a:endParaRPr lang="en-GB" dirty="0"/>
          </a:p>
        </p:txBody>
      </p:sp>
    </p:spTree>
    <p:extLst>
      <p:ext uri="{BB962C8B-B14F-4D97-AF65-F5344CB8AC3E}">
        <p14:creationId xmlns:p14="http://schemas.microsoft.com/office/powerpoint/2010/main" val="1176969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xml"/><Relationship Id="rId1" Type="http://schemas.openxmlformats.org/officeDocument/2006/relationships/vmlDrawing" Target="../drawings/vmlDrawing15.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xml"/><Relationship Id="rId1" Type="http://schemas.openxmlformats.org/officeDocument/2006/relationships/vmlDrawing" Target="../drawings/vmlDrawing17.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5.xml"/><Relationship Id="rId1" Type="http://schemas.openxmlformats.org/officeDocument/2006/relationships/vmlDrawing" Target="../drawings/vmlDrawing23.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xml"/><Relationship Id="rId1" Type="http://schemas.openxmlformats.org/officeDocument/2006/relationships/vmlDrawing" Target="../drawings/vmlDrawing31.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4.xml"/><Relationship Id="rId1" Type="http://schemas.openxmlformats.org/officeDocument/2006/relationships/vmlDrawing" Target="../drawings/vmlDrawing32.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5.xml"/><Relationship Id="rId1" Type="http://schemas.openxmlformats.org/officeDocument/2006/relationships/vmlDrawing" Target="../drawings/vmlDrawing33.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6.xml"/><Relationship Id="rId1" Type="http://schemas.openxmlformats.org/officeDocument/2006/relationships/vmlDrawing" Target="../drawings/vmlDrawing34.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7.xml"/><Relationship Id="rId1" Type="http://schemas.openxmlformats.org/officeDocument/2006/relationships/vmlDrawing" Target="../drawings/vmlDrawing35.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8.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9.xml"/><Relationship Id="rId1" Type="http://schemas.openxmlformats.org/officeDocument/2006/relationships/vmlDrawing" Target="../drawings/vmlDrawing37.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1.xml"/><Relationship Id="rId1" Type="http://schemas.openxmlformats.org/officeDocument/2006/relationships/vmlDrawing" Target="../drawings/vmlDrawing39.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2.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3.xml"/><Relationship Id="rId1" Type="http://schemas.openxmlformats.org/officeDocument/2006/relationships/vmlDrawing" Target="../drawings/vmlDrawing41.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4.xml"/><Relationship Id="rId1" Type="http://schemas.openxmlformats.org/officeDocument/2006/relationships/vmlDrawing" Target="../drawings/vmlDrawing42.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5.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6.xml"/><Relationship Id="rId1" Type="http://schemas.openxmlformats.org/officeDocument/2006/relationships/vmlDrawing" Target="../drawings/vmlDrawing44.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7.xml"/><Relationship Id="rId1" Type="http://schemas.openxmlformats.org/officeDocument/2006/relationships/vmlDrawing" Target="../drawings/vmlDrawing45.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1056222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3386"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A9B7BBB4-3948-4338-BFFC-B85EFA1200D9}"/>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772617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568582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81957"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568224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nvPr>
        </p:nvGraphicFramePr>
        <p:xfrm>
          <a:off x="1589" y="1588"/>
          <a:ext cx="1587" cy="1587"/>
        </p:xfrm>
        <a:graphic>
          <a:graphicData uri="http://schemas.openxmlformats.org/presentationml/2006/ole">
            <mc:AlternateContent xmlns:mc="http://schemas.openxmlformats.org/markup-compatibility/2006">
              <mc:Choice xmlns:v="urn:schemas-microsoft-com:vml" Requires="v">
                <p:oleObj spid="_x0000_s171026"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9"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endParaRPr lang="en-GB" dirty="0"/>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
        <p:nvSpPr>
          <p:cNvPr id="2" name="Título 1"/>
          <p:cNvSpPr>
            <a:spLocks noGrp="1"/>
          </p:cNvSpPr>
          <p:nvPr>
            <p:ph type="title"/>
          </p:nvPr>
        </p:nvSpPr>
        <p:spPr/>
        <p:txBody>
          <a:bodyPr/>
          <a:lstStyle/>
          <a:p>
            <a:r>
              <a:rPr lang="es-ES_tradnl"/>
              <a:t>Haga clic para modificar el estilo de título del patrón</a:t>
            </a:r>
          </a:p>
        </p:txBody>
      </p:sp>
    </p:spTree>
    <p:extLst>
      <p:ext uri="{BB962C8B-B14F-4D97-AF65-F5344CB8AC3E}">
        <p14:creationId xmlns:p14="http://schemas.microsoft.com/office/powerpoint/2010/main" val="1324680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1596631" y="405002"/>
            <a:ext cx="8231979" cy="328850"/>
          </a:xfrm>
          <a:prstGeom prst="rect">
            <a:avLst/>
          </a:prstGeom>
        </p:spPr>
        <p:txBody>
          <a:bodyPr wrap="square" lIns="0" tIns="0" rIns="0" bIns="0" anchor="ctr" anchorCtr="0">
            <a:spAutoFit/>
          </a:bodyPr>
          <a:lstStyle>
            <a:lvl1pPr marL="0" indent="0">
              <a:lnSpc>
                <a:spcPct val="100000"/>
              </a:lnSpc>
              <a:spcBef>
                <a:spcPts val="27"/>
              </a:spcBef>
              <a:spcAft>
                <a:spcPts val="0"/>
              </a:spcAft>
              <a:buNone/>
              <a:defRPr sz="2137" b="1" i="0" baseline="0">
                <a:solidFill>
                  <a:srgbClr val="4B4B4B"/>
                </a:solidFill>
                <a:latin typeface="Tahoma" pitchFamily="34" charset="0"/>
              </a:defRPr>
            </a:lvl1pPr>
          </a:lstStyle>
          <a:p>
            <a:pPr lvl="0"/>
            <a:r>
              <a:rPr lang="en-US" dirty="0"/>
              <a:t>Click to add heading</a:t>
            </a:r>
          </a:p>
        </p:txBody>
      </p:sp>
      <p:sp>
        <p:nvSpPr>
          <p:cNvPr id="5" name="Rectangle 280"/>
          <p:cNvSpPr txBox="1">
            <a:spLocks noChangeArrowheads="1"/>
          </p:cNvSpPr>
          <p:nvPr userDrawn="1"/>
        </p:nvSpPr>
        <p:spPr bwMode="auto">
          <a:xfrm>
            <a:off x="9704870" y="7236644"/>
            <a:ext cx="219648" cy="171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defPPr>
              <a:defRPr lang="en-US"/>
            </a:defPPr>
            <a:lvl1pPr algn="l" rtl="0" fontAlgn="base">
              <a:spcBef>
                <a:spcPct val="0"/>
              </a:spcBef>
              <a:spcAft>
                <a:spcPct val="0"/>
              </a:spcAft>
              <a:defRPr sz="1000" kern="1200">
                <a:solidFill>
                  <a:srgbClr val="000000"/>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ECF1D000-883C-44DB-93B0-94C62FBCA262}" type="slidenum">
              <a:rPr lang="en-US" sz="1125" b="0" i="0" normalizeH="0" baseline="0" smtClean="0">
                <a:solidFill>
                  <a:srgbClr val="FFFFFF"/>
                </a:solidFill>
                <a:latin typeface="Tahoma" pitchFamily="34" charset="0"/>
              </a:rPr>
              <a:pPr/>
              <a:t>‹Nº›</a:t>
            </a:fld>
            <a:r>
              <a:rPr lang="en-US" sz="1125" b="0" i="0" normalizeH="0" baseline="0" dirty="0">
                <a:solidFill>
                  <a:srgbClr val="FFFFFF"/>
                </a:solidFill>
                <a:latin typeface="Tahoma" pitchFamily="34" charset="0"/>
              </a:rPr>
              <a:t> </a:t>
            </a:r>
          </a:p>
        </p:txBody>
      </p:sp>
      <p:sp>
        <p:nvSpPr>
          <p:cNvPr id="4" name="Text Placeholder 3"/>
          <p:cNvSpPr>
            <a:spLocks noGrp="1"/>
          </p:cNvSpPr>
          <p:nvPr>
            <p:ph type="body" sz="quarter" idx="16" hasCustomPrompt="1"/>
          </p:nvPr>
        </p:nvSpPr>
        <p:spPr>
          <a:xfrm>
            <a:off x="180636" y="1701408"/>
            <a:ext cx="4694493" cy="1384631"/>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0"/>
              </a:spcBef>
              <a:spcAft>
                <a:spcPts val="0"/>
              </a:spcAft>
              <a:buClr>
                <a:schemeClr val="tx2"/>
              </a:buClr>
              <a:buSzPct val="125000"/>
              <a:buFont typeface="Tahoma" pitchFamily="34" charset="0"/>
              <a:buChar char="▪"/>
              <a:defRPr sz="1800" baseline="0">
                <a:latin typeface="Tahoma" pitchFamily="34" charset="0"/>
              </a:defRPr>
            </a:lvl2pPr>
            <a:lvl3pPr marL="521355" indent="-321383">
              <a:lnSpc>
                <a:spcPct val="100000"/>
              </a:lnSpc>
              <a:spcBef>
                <a:spcPts val="0"/>
              </a:spcBef>
              <a:spcAft>
                <a:spcPts val="0"/>
              </a:spcAft>
              <a:buClr>
                <a:schemeClr val="tx2"/>
              </a:buClr>
              <a:buSzPct val="120000"/>
              <a:buFont typeface="Tahoma" pitchFamily="34" charset="0"/>
              <a:buChar char="–"/>
              <a:defRPr sz="1800" baseline="0">
                <a:latin typeface="Tahoma" pitchFamily="34" charset="0"/>
              </a:defRPr>
            </a:lvl3pPr>
            <a:lvl4pPr marL="705258" indent="-183903">
              <a:lnSpc>
                <a:spcPct val="100000"/>
              </a:lnSpc>
              <a:spcBef>
                <a:spcPts val="0"/>
              </a:spcBef>
              <a:spcAft>
                <a:spcPts val="0"/>
              </a:spcAft>
              <a:buClr>
                <a:schemeClr val="tx2"/>
              </a:buClr>
              <a:buSzPct val="120000"/>
              <a:buFont typeface="Tahoma" pitchFamily="34" charset="0"/>
              <a:buChar char="▫"/>
              <a:defRPr sz="1800" baseline="0">
                <a:latin typeface="Tahoma" pitchFamily="34" charset="0"/>
              </a:defRPr>
            </a:lvl4pPr>
            <a:lvl5pPr marL="828454" indent="-123197">
              <a:lnSpc>
                <a:spcPct val="100000"/>
              </a:lnSpc>
              <a:spcBef>
                <a:spcPts val="0"/>
              </a:spcBef>
              <a:spcAft>
                <a:spcPts val="0"/>
              </a:spcAft>
              <a:buClr>
                <a:schemeClr val="tx2"/>
              </a:buClr>
              <a:buSzPct val="89000"/>
              <a:buFont typeface="Tahoma" pitchFamily="34" charset="0"/>
              <a:buChar char="-"/>
              <a:defRPr sz="1800" baseline="0">
                <a:latin typeface="Tahoma" pitchFamily="34" charset="0"/>
              </a:defRPr>
            </a:lvl5pPr>
          </a:lstStyle>
          <a:p>
            <a:pPr lvl="0"/>
            <a:r>
              <a:rPr lang="en-US" dirty="0"/>
              <a:t>Green bulleted text</a:t>
            </a:r>
          </a:p>
          <a:p>
            <a:pPr lvl="1"/>
            <a:r>
              <a:rPr lang="en-US" dirty="0"/>
              <a:t>Text</a:t>
            </a:r>
          </a:p>
          <a:p>
            <a:pPr lvl="2"/>
            <a:r>
              <a:rPr lang="en-US" dirty="0"/>
              <a:t>Text</a:t>
            </a:r>
          </a:p>
          <a:p>
            <a:pPr lvl="3"/>
            <a:r>
              <a:rPr lang="en-US" dirty="0"/>
              <a:t>Text</a:t>
            </a:r>
          </a:p>
          <a:p>
            <a:pPr lvl="4"/>
            <a:r>
              <a:rPr lang="en-US" dirty="0"/>
              <a:t>Text</a:t>
            </a:r>
          </a:p>
        </p:txBody>
      </p:sp>
      <p:sp>
        <p:nvSpPr>
          <p:cNvPr id="9" name="Text Placeholder 3"/>
          <p:cNvSpPr>
            <a:spLocks noGrp="1"/>
          </p:cNvSpPr>
          <p:nvPr>
            <p:ph type="body" sz="quarter" idx="17" hasCustomPrompt="1"/>
          </p:nvPr>
        </p:nvSpPr>
        <p:spPr>
          <a:xfrm>
            <a:off x="5134115" y="1701408"/>
            <a:ext cx="4694493" cy="1384631"/>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0"/>
              </a:spcBef>
              <a:spcAft>
                <a:spcPts val="0"/>
              </a:spcAft>
              <a:buClrTx/>
              <a:buSzPct val="125000"/>
              <a:buFont typeface="Tahoma" pitchFamily="34" charset="0"/>
              <a:buChar char="▪"/>
              <a:defRPr sz="1800" baseline="0">
                <a:latin typeface="Tahoma" pitchFamily="34" charset="0"/>
              </a:defRPr>
            </a:lvl2pPr>
            <a:lvl3pPr marL="521355" indent="-321383">
              <a:lnSpc>
                <a:spcPct val="100000"/>
              </a:lnSpc>
              <a:spcBef>
                <a:spcPts val="0"/>
              </a:spcBef>
              <a:spcAft>
                <a:spcPts val="0"/>
              </a:spcAft>
              <a:buClrTx/>
              <a:buSzPct val="120000"/>
              <a:buFont typeface="Tahoma" pitchFamily="34" charset="0"/>
              <a:buChar char="–"/>
              <a:defRPr sz="1800" baseline="0">
                <a:latin typeface="Tahoma" pitchFamily="34" charset="0"/>
              </a:defRPr>
            </a:lvl3pPr>
            <a:lvl4pPr marL="705258" indent="-183903">
              <a:lnSpc>
                <a:spcPct val="100000"/>
              </a:lnSpc>
              <a:spcBef>
                <a:spcPts val="0"/>
              </a:spcBef>
              <a:spcAft>
                <a:spcPts val="0"/>
              </a:spcAft>
              <a:buClrTx/>
              <a:buSzPct val="120000"/>
              <a:buFont typeface="Tahoma" pitchFamily="34" charset="0"/>
              <a:buChar char="▫"/>
              <a:defRPr sz="1800" baseline="0">
                <a:latin typeface="Tahoma" pitchFamily="34" charset="0"/>
              </a:defRPr>
            </a:lvl4pPr>
            <a:lvl5pPr marL="828454" indent="-123197">
              <a:lnSpc>
                <a:spcPct val="100000"/>
              </a:lnSpc>
              <a:spcBef>
                <a:spcPts val="0"/>
              </a:spcBef>
              <a:spcAft>
                <a:spcPts val="0"/>
              </a:spcAft>
              <a:buClrTx/>
              <a:buSzPct val="89000"/>
              <a:buFont typeface="Tahoma" pitchFamily="34" charset="0"/>
              <a:buChar char="-"/>
              <a:defRPr sz="1800" baseline="0">
                <a:latin typeface="Tahoma" pitchFamily="34" charset="0"/>
              </a:defRPr>
            </a:lvl5pPr>
          </a:lstStyle>
          <a:p>
            <a:pPr lvl="0"/>
            <a:r>
              <a:rPr lang="en-US" dirty="0"/>
              <a:t>Automatic bulleted text</a:t>
            </a:r>
          </a:p>
          <a:p>
            <a:pPr lvl="1"/>
            <a:r>
              <a:rPr lang="en-US" dirty="0"/>
              <a:t>Text</a:t>
            </a:r>
          </a:p>
          <a:p>
            <a:pPr lvl="2"/>
            <a:r>
              <a:rPr lang="en-US" dirty="0"/>
              <a:t>Text</a:t>
            </a:r>
          </a:p>
          <a:p>
            <a:pPr lvl="3"/>
            <a:r>
              <a:rPr lang="en-US" dirty="0"/>
              <a:t>Text</a:t>
            </a:r>
          </a:p>
          <a:p>
            <a:pPr lvl="4"/>
            <a:r>
              <a:rPr lang="en-US" dirty="0"/>
              <a:t>Text</a:t>
            </a:r>
          </a:p>
        </p:txBody>
      </p:sp>
      <p:sp>
        <p:nvSpPr>
          <p:cNvPr id="13" name="Text Placeholder 3"/>
          <p:cNvSpPr>
            <a:spLocks noGrp="1"/>
          </p:cNvSpPr>
          <p:nvPr>
            <p:ph type="body" sz="quarter" idx="18" hasCustomPrompt="1"/>
          </p:nvPr>
        </p:nvSpPr>
        <p:spPr>
          <a:xfrm>
            <a:off x="177205" y="1264016"/>
            <a:ext cx="9651404" cy="276926"/>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432"/>
              </a:spcBef>
              <a:spcAft>
                <a:spcPts val="0"/>
              </a:spcAft>
              <a:buClr>
                <a:schemeClr val="tx2"/>
              </a:buClr>
              <a:buSzPct val="125000"/>
              <a:buFont typeface="Tahoma" pitchFamily="34" charset="0"/>
              <a:buChar char="▪"/>
              <a:defRPr sz="1800" baseline="0">
                <a:latin typeface="Tahoma" pitchFamily="34" charset="0"/>
              </a:defRPr>
            </a:lvl2pPr>
            <a:lvl3pPr marL="521355" indent="-321383">
              <a:lnSpc>
                <a:spcPct val="100000"/>
              </a:lnSpc>
              <a:spcBef>
                <a:spcPts val="432"/>
              </a:spcBef>
              <a:spcAft>
                <a:spcPts val="0"/>
              </a:spcAft>
              <a:buClr>
                <a:schemeClr val="tx2"/>
              </a:buClr>
              <a:buSzPct val="120000"/>
              <a:buFont typeface="Tahoma" pitchFamily="34" charset="0"/>
              <a:buChar char="–"/>
              <a:defRPr sz="1800" baseline="0">
                <a:latin typeface="Tahoma" pitchFamily="34" charset="0"/>
              </a:defRPr>
            </a:lvl3pPr>
            <a:lvl4pPr marL="705258" indent="-183903">
              <a:lnSpc>
                <a:spcPct val="100000"/>
              </a:lnSpc>
              <a:spcBef>
                <a:spcPts val="432"/>
              </a:spcBef>
              <a:spcAft>
                <a:spcPts val="0"/>
              </a:spcAft>
              <a:buClr>
                <a:schemeClr val="tx2"/>
              </a:buClr>
              <a:buSzPct val="120000"/>
              <a:buFont typeface="Tahoma" pitchFamily="34" charset="0"/>
              <a:buChar char="▫"/>
              <a:defRPr sz="1800" baseline="0">
                <a:latin typeface="Tahoma" pitchFamily="34" charset="0"/>
              </a:defRPr>
            </a:lvl4pPr>
            <a:lvl5pPr marL="828454" indent="-123197">
              <a:lnSpc>
                <a:spcPct val="100000"/>
              </a:lnSpc>
              <a:spcBef>
                <a:spcPts val="432"/>
              </a:spcBef>
              <a:spcAft>
                <a:spcPts val="0"/>
              </a:spcAft>
              <a:buClr>
                <a:schemeClr val="tx2"/>
              </a:buClr>
              <a:buSzPct val="89000"/>
              <a:buFont typeface="Tahoma" pitchFamily="34" charset="0"/>
              <a:buChar char="-"/>
              <a:defRPr sz="1800" baseline="0">
                <a:latin typeface="Tahoma" pitchFamily="34" charset="0"/>
              </a:defRPr>
            </a:lvl5pPr>
          </a:lstStyle>
          <a:p>
            <a:pPr lvl="0"/>
            <a:r>
              <a:rPr lang="en-US" dirty="0"/>
              <a:t>Click to add subtitle</a:t>
            </a:r>
          </a:p>
        </p:txBody>
      </p:sp>
    </p:spTree>
    <p:extLst>
      <p:ext uri="{BB962C8B-B14F-4D97-AF65-F5344CB8AC3E}">
        <p14:creationId xmlns:p14="http://schemas.microsoft.com/office/powerpoint/2010/main" val="3464962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319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lo el título">
  <p:cSld name="1_Solo el título">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360001" y="589387"/>
            <a:ext cx="8694539" cy="338554"/>
          </a:xfrm>
          <a:prstGeom prst="rect">
            <a:avLst/>
          </a:prstGeom>
          <a:noFill/>
          <a:ln>
            <a:noFill/>
          </a:ln>
        </p:spPr>
        <p:txBody>
          <a:bodyPr spcFirstLastPara="1" wrap="square" lIns="0" tIns="0" rIns="0" bIns="0" anchor="t" anchorCtr="0">
            <a:spAutoFit/>
          </a:bodyPr>
          <a:lstStyle>
            <a:lvl1pPr lvl="0" algn="l">
              <a:lnSpc>
                <a:spcPct val="110000"/>
              </a:lnSpc>
              <a:spcBef>
                <a:spcPts val="0"/>
              </a:spcBef>
              <a:spcAft>
                <a:spcPts val="0"/>
              </a:spcAft>
              <a:buClr>
                <a:schemeClr val="dk1"/>
              </a:buClr>
              <a:buSzPts val="20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038637" y="7312445"/>
            <a:ext cx="3402211" cy="123111"/>
          </a:xfrm>
          <a:prstGeom prst="rect">
            <a:avLst/>
          </a:prstGeom>
          <a:noFill/>
          <a:ln>
            <a:noFill/>
          </a:ln>
        </p:spPr>
        <p:txBody>
          <a:bodyPr spcFirstLastPara="1" wrap="square" lIns="0" tIns="0" rIns="0" bIns="0" anchor="ctr" anchorCtr="0">
            <a:sp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
        <p:nvSpPr>
          <p:cNvPr id="33" name="Google Shape;33;p18"/>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900"/>
              </a:spcBef>
              <a:spcAft>
                <a:spcPts val="0"/>
              </a:spcAft>
              <a:buClr>
                <a:schemeClr val="dk1"/>
              </a:buClr>
              <a:buSzPts val="1300"/>
              <a:buNone/>
              <a:defRPr sz="1300"/>
            </a:lvl1pPr>
            <a:lvl2pPr marL="914400" lvl="1" indent="-388619" algn="l">
              <a:lnSpc>
                <a:spcPct val="110000"/>
              </a:lnSpc>
              <a:spcBef>
                <a:spcPts val="900"/>
              </a:spcBef>
              <a:spcAft>
                <a:spcPts val="0"/>
              </a:spcAft>
              <a:buSzPts val="2520"/>
              <a:buChar char="•"/>
              <a:defRPr/>
            </a:lvl2pPr>
            <a:lvl3pPr marL="1371600" lvl="2" indent="-388619" algn="l">
              <a:lnSpc>
                <a:spcPct val="110000"/>
              </a:lnSpc>
              <a:spcBef>
                <a:spcPts val="900"/>
              </a:spcBef>
              <a:spcAft>
                <a:spcPts val="0"/>
              </a:spcAft>
              <a:buSzPts val="2520"/>
              <a:buChar char="−"/>
              <a:defRPr/>
            </a:lvl3pPr>
            <a:lvl4pPr marL="1828800" lvl="3" indent="-365760" algn="l">
              <a:lnSpc>
                <a:spcPct val="110000"/>
              </a:lnSpc>
              <a:spcBef>
                <a:spcPts val="900"/>
              </a:spcBef>
              <a:spcAft>
                <a:spcPts val="0"/>
              </a:spcAft>
              <a:buSzPts val="2160"/>
              <a:buChar char="•"/>
              <a:defRPr/>
            </a:lvl4pPr>
            <a:lvl5pPr marL="2286000" lvl="4" indent="-388620" algn="l">
              <a:lnSpc>
                <a:spcPct val="110000"/>
              </a:lnSpc>
              <a:spcBef>
                <a:spcPts val="900"/>
              </a:spcBef>
              <a:spcAft>
                <a:spcPts val="0"/>
              </a:spcAft>
              <a:buSzPts val="252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56269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218081047"/>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74097"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165914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134185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479986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483531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54246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7250187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5595" name="think-cell Slide" r:id="rId4" imgW="359" imgH="358" progId="TCLayout.ActiveDocument.1">
                  <p:embed/>
                </p:oleObj>
              </mc:Choice>
              <mc:Fallback>
                <p:oleObj name="think-cell Slide" r:id="rId4" imgW="359" imgH="358"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345090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13/01/2022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041191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13/01/2022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654539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13/01/2022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172376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5581023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528312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689158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957118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349984058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300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29914964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34544911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4032"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573745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4171263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505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21199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34451715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0477"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14591489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25296497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608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391057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049302487"/>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710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6586474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18391912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812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300926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3686444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915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3915219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243217102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120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2007974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32543569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2224"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669350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70279466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324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9319445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37694529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427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4120201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75911886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529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868181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542825292"/>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632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565257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tex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07551398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4412"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32B36890-3525-441B-927A-0D36C505B859}"/>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1030302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13439322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734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337700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34862267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939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14856087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23846828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0416"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3273099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63897628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144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5496561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92255310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246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4045603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5896403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348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835298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42540519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451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1535979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20913972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553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41191115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59306223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758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19754031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1715339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8608"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927399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53930929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1501"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7173216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042473472"/>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963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1423543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15488225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065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35796166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1361487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168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1075237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801261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270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0576346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3939779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372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17291958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195674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42741410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4998011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2869898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13/01/2022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19154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ink-cell agend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Agenda</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83763576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74795"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Agenda heading</a:t>
            </a:r>
          </a:p>
        </p:txBody>
      </p:sp>
    </p:spTree>
    <p:extLst>
      <p:ext uri="{BB962C8B-B14F-4D97-AF65-F5344CB8AC3E}">
        <p14:creationId xmlns:p14="http://schemas.microsoft.com/office/powerpoint/2010/main" val="35626332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13/01/2022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4402666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13/01/2022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2279493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8597704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1206022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9292738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9312434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2304709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9770581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9776982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084397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94895026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2525"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7467712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13/01/2022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848123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13/01/2022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9297093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13/01/2022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043576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1729712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13/01/2022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4766792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376836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13/01/2022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81558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69205618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3549"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4262251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360001" y="589387"/>
            <a:ext cx="8694539" cy="338554"/>
          </a:xfrm>
          <a:prstGeom prst="rect">
            <a:avLst/>
          </a:prstGeom>
          <a:noFill/>
          <a:ln>
            <a:noFill/>
          </a:ln>
        </p:spPr>
        <p:txBody>
          <a:bodyPr spcFirstLastPara="1" wrap="square" lIns="0" tIns="0" rIns="0" bIns="0" anchor="t" anchorCtr="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1903257" y="7312445"/>
            <a:ext cx="3402211" cy="123111"/>
          </a:xfrm>
          <a:prstGeom prst="rect">
            <a:avLst/>
          </a:prstGeom>
          <a:noFill/>
          <a:ln>
            <a:noFill/>
          </a:ln>
        </p:spPr>
        <p:txBody>
          <a:bodyPr spcFirstLastPara="1" wrap="square" lIns="0" tIns="0" rIns="0" bIns="0" anchor="ctr"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
        <p:nvSpPr>
          <p:cNvPr id="25" name="Google Shape;25;p19"/>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900"/>
              </a:spcBef>
              <a:spcAft>
                <a:spcPts val="0"/>
              </a:spcAft>
              <a:buClr>
                <a:schemeClr val="dk1"/>
              </a:buClr>
              <a:buSzPts val="1300"/>
              <a:buNone/>
              <a:defRPr sz="1300"/>
            </a:lvl1pPr>
            <a:lvl2pPr marL="914400" lvl="1" indent="-388619" algn="l">
              <a:lnSpc>
                <a:spcPct val="110000"/>
              </a:lnSpc>
              <a:spcBef>
                <a:spcPts val="900"/>
              </a:spcBef>
              <a:spcAft>
                <a:spcPts val="0"/>
              </a:spcAft>
              <a:buSzPts val="2520"/>
              <a:buChar char="•"/>
              <a:defRPr/>
            </a:lvl2pPr>
            <a:lvl3pPr marL="1371600" lvl="2" indent="-388619" algn="l">
              <a:lnSpc>
                <a:spcPct val="110000"/>
              </a:lnSpc>
              <a:spcBef>
                <a:spcPts val="900"/>
              </a:spcBef>
              <a:spcAft>
                <a:spcPts val="0"/>
              </a:spcAft>
              <a:buSzPts val="2520"/>
              <a:buChar char="−"/>
              <a:defRPr/>
            </a:lvl3pPr>
            <a:lvl4pPr marL="1828800" lvl="3" indent="-365760" algn="l">
              <a:lnSpc>
                <a:spcPct val="110000"/>
              </a:lnSpc>
              <a:spcBef>
                <a:spcPts val="900"/>
              </a:spcBef>
              <a:spcAft>
                <a:spcPts val="0"/>
              </a:spcAft>
              <a:buSzPts val="2160"/>
              <a:buChar char="•"/>
              <a:defRPr/>
            </a:lvl4pPr>
            <a:lvl5pPr marL="2286000" lvl="4" indent="-388620" algn="l">
              <a:lnSpc>
                <a:spcPct val="110000"/>
              </a:lnSpc>
              <a:spcBef>
                <a:spcPts val="900"/>
              </a:spcBef>
              <a:spcAft>
                <a:spcPts val="0"/>
              </a:spcAft>
              <a:buSzPts val="252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6756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vmlDrawing" Target="../drawings/vmlDrawing13.v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image" Target="../media/image3.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oleObject" Target="../embeddings/oleObject13.bin"/><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ags" Target="../tags/tag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1.emf"/><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oleObject" Target="../embeddings/oleObject14.bin"/><Relationship Id="rId5" Type="http://schemas.openxmlformats.org/officeDocument/2006/relationships/slideLayout" Target="../slideLayouts/slideLayout31.xml"/><Relationship Id="rId10" Type="http://schemas.openxmlformats.org/officeDocument/2006/relationships/tags" Target="../tags/tag16.xml"/><Relationship Id="rId4" Type="http://schemas.openxmlformats.org/officeDocument/2006/relationships/slideLayout" Target="../slideLayouts/slideLayout30.xml"/><Relationship Id="rId9" Type="http://schemas.openxmlformats.org/officeDocument/2006/relationships/vmlDrawing" Target="../drawings/vmlDrawing14.v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image" Target="../media/image1.emf"/><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oleObject" Target="../embeddings/oleObject14.bin"/><Relationship Id="rId5" Type="http://schemas.openxmlformats.org/officeDocument/2006/relationships/slideLayout" Target="../slideLayouts/slideLayout38.xml"/><Relationship Id="rId10" Type="http://schemas.openxmlformats.org/officeDocument/2006/relationships/tags" Target="../tags/tag24.xml"/><Relationship Id="rId4" Type="http://schemas.openxmlformats.org/officeDocument/2006/relationships/slideLayout" Target="../slideLayouts/slideLayout37.xml"/><Relationship Id="rId9" Type="http://schemas.openxmlformats.org/officeDocument/2006/relationships/vmlDrawing" Target="../drawings/vmlDrawing22.v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image" Target="../media/image1.emf"/><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oleObject" Target="../embeddings/oleObject14.bin"/><Relationship Id="rId5" Type="http://schemas.openxmlformats.org/officeDocument/2006/relationships/slideLayout" Target="../slideLayouts/slideLayout45.xml"/><Relationship Id="rId10" Type="http://schemas.openxmlformats.org/officeDocument/2006/relationships/tags" Target="../tags/tag32.xml"/><Relationship Id="rId4" Type="http://schemas.openxmlformats.org/officeDocument/2006/relationships/slideLayout" Target="../slideLayouts/slideLayout44.xml"/><Relationship Id="rId9" Type="http://schemas.openxmlformats.org/officeDocument/2006/relationships/vmlDrawing" Target="../drawings/vmlDrawing30.v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emf"/><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oleObject" Target="../embeddings/oleObject14.bin"/><Relationship Id="rId5" Type="http://schemas.openxmlformats.org/officeDocument/2006/relationships/slideLayout" Target="../slideLayouts/slideLayout52.xml"/><Relationship Id="rId10" Type="http://schemas.openxmlformats.org/officeDocument/2006/relationships/tags" Target="../tags/tag40.xml"/><Relationship Id="rId4" Type="http://schemas.openxmlformats.org/officeDocument/2006/relationships/slideLayout" Target="../slideLayouts/slideLayout51.xml"/><Relationship Id="rId9" Type="http://schemas.openxmlformats.org/officeDocument/2006/relationships/vmlDrawing" Target="../drawings/vmlDrawing38.v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vmlDrawing" Target="../drawings/vmlDrawing46.v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6" Type="http://schemas.openxmlformats.org/officeDocument/2006/relationships/image" Target="../media/image3.emf"/><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oleObject" Target="../embeddings/oleObject22.bin"/><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ags" Target="../tags/tag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vmlDrawing" Target="../drawings/vmlDrawing47.v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8.xml"/><Relationship Id="rId2" Type="http://schemas.openxmlformats.org/officeDocument/2006/relationships/slideLayout" Target="../slideLayouts/slideLayout67.xml"/><Relationship Id="rId16" Type="http://schemas.openxmlformats.org/officeDocument/2006/relationships/image" Target="../media/image3.emf"/><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oleObject" Target="../embeddings/oleObject23.bin"/><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ags" Target="../tags/tag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8"/>
            </p:custDataLst>
            <p:extLst>
              <p:ext uri="{D42A27DB-BD31-4B8C-83A1-F6EECF244321}">
                <p14:modId xmlns:p14="http://schemas.microsoft.com/office/powerpoint/2010/main" val="122335761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2374" name="think-cell Slide" r:id="rId20" imgW="359" imgH="358" progId="TCLayout.ActiveDocument.1">
                  <p:embed/>
                </p:oleObj>
              </mc:Choice>
              <mc:Fallback>
                <p:oleObj name="think-cell Slide" r:id="rId20" imgW="359" imgH="358" progId="TCLayout.ActiveDocument.1">
                  <p:embed/>
                  <p:pic>
                    <p:nvPicPr>
                      <p:cNvPr id="7" name="Objekt 6" hidden="1">
                        <a:extLst>
                          <a:ext uri="{FF2B5EF4-FFF2-40B4-BE49-F238E27FC236}">
                            <a16:creationId xmlns:a16="http://schemas.microsoft.com/office/drawing/2014/main" id="{E67B405A-4CDA-40B7-B4F1-5EFA127EFA56}"/>
                          </a:ext>
                        </a:extLst>
                      </p:cNvPr>
                      <p:cNvPicPr/>
                      <p:nvPr/>
                    </p:nvPicPr>
                    <p:blipFill>
                      <a:blip r:embed="rId21"/>
                      <a:stretch>
                        <a:fillRect/>
                      </a:stretch>
                    </p:blipFill>
                    <p:spPr>
                      <a:xfrm>
                        <a:off x="1751" y="1751"/>
                        <a:ext cx="1750" cy="1749"/>
                      </a:xfrm>
                      <a:prstGeom prst="rect">
                        <a:avLst/>
                      </a:prstGeom>
                    </p:spPr>
                  </p:pic>
                </p:oleObj>
              </mc:Fallback>
            </mc:AlternateContent>
          </a:graphicData>
        </a:graphic>
      </p:graphicFrame>
      <p:sp>
        <p:nvSpPr>
          <p:cNvPr id="4" name="Rectangle 3" hidden="1"/>
          <p:cNvSpPr/>
          <p:nvPr userDrawn="1">
            <p:custDataLst>
              <p:tags r:id="rId19"/>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110000"/>
              </a:lnSpc>
              <a:spcBef>
                <a:spcPct val="0"/>
              </a:spcBef>
              <a:spcAft>
                <a:spcPct val="0"/>
              </a:spcAft>
            </a:pPr>
            <a:endParaRPr lang="en-GB" sz="2000" b="0" i="0" baseline="0" dirty="0">
              <a:latin typeface="Axiforma ExtraBold" panose="00000900000000000000"/>
              <a:sym typeface="Axiforma ExtraBold" panose="00000900000000000000"/>
            </a:endParaRPr>
          </a:p>
        </p:txBody>
      </p:sp>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410963" y="7318119"/>
            <a:ext cx="4326505"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Internal confidential: intended for use of internal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panose="00000900000000000000" pitchFamily="50" charset="0"/>
            </a:endParaRPr>
          </a:p>
        </p:txBody>
      </p:sp>
    </p:spTree>
    <p:extLst>
      <p:ext uri="{BB962C8B-B14F-4D97-AF65-F5344CB8AC3E}">
        <p14:creationId xmlns:p14="http://schemas.microsoft.com/office/powerpoint/2010/main" val="1250852954"/>
      </p:ext>
    </p:extLst>
  </p:cSld>
  <p:clrMap bg1="lt1" tx1="dk1" bg2="lt2" tx2="dk2" accent1="accent1" accent2="accent2" accent3="accent3" accent4="accent4" accent5="accent5" accent6="accent6" hlink="hlink" folHlink="folHlink"/>
  <p:sldLayoutIdLst>
    <p:sldLayoutId id="2147483675" r:id="rId1"/>
    <p:sldLayoutId id="2147483681" r:id="rId2"/>
    <p:sldLayoutId id="2147483693" r:id="rId3"/>
    <p:sldLayoutId id="2147483676" r:id="rId4"/>
    <p:sldLayoutId id="2147483690" r:id="rId5"/>
    <p:sldLayoutId id="2147483694" r:id="rId6"/>
    <p:sldLayoutId id="2147483691" r:id="rId7"/>
    <p:sldLayoutId id="2147483692" r:id="rId8"/>
    <p:sldLayoutId id="2147483695" r:id="rId9"/>
    <p:sldLayoutId id="2147483696" r:id="rId10"/>
    <p:sldLayoutId id="2147483743" r:id="rId11"/>
    <p:sldLayoutId id="2147483744" r:id="rId12"/>
    <p:sldLayoutId id="2147483745" r:id="rId13"/>
    <p:sldLayoutId id="2147483746" r:id="rId14"/>
    <p:sldLayoutId id="2147483747" r:id="rId15"/>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6123" userDrawn="1">
          <p15:clr>
            <a:srgbClr val="F26B43"/>
          </p15:clr>
        </p15:guide>
        <p15:guide id="4" orient="horz" pos="998" userDrawn="1">
          <p15:clr>
            <a:srgbClr val="F26B43"/>
          </p15:clr>
        </p15:guide>
        <p15:guide id="5" orient="horz" pos="4445" userDrawn="1">
          <p15:clr>
            <a:srgbClr val="F26B43"/>
          </p15:clr>
        </p15:guide>
        <p15:guide id="6" orient="horz" pos="226" userDrawn="1">
          <p15:clr>
            <a:srgbClr val="F26B43"/>
          </p15:clr>
        </p15:guide>
        <p15:guide id="7" orient="horz" pos="45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3537727876"/>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10960"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13/01/2022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418529619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01190805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1984"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152197983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61165901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0176"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73626298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46060639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8368"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377253479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83933933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6560"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389670286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1097823786"/>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44752"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13/01/2022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152927629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543529024"/>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45776"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13/01/2022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97737716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5.emf"/><Relationship Id="rId2" Type="http://schemas.openxmlformats.org/officeDocument/2006/relationships/tags" Target="../tags/tag50.xml"/><Relationship Id="rId1" Type="http://schemas.openxmlformats.org/officeDocument/2006/relationships/vmlDrawing" Target="../drawings/vmlDrawing48.vml"/><Relationship Id="rId6" Type="http://schemas.openxmlformats.org/officeDocument/2006/relationships/oleObject" Target="../embeddings/oleObject24.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vmlDrawing" Target="../drawings/vmlDrawing52.vml"/><Relationship Id="rId6" Type="http://schemas.openxmlformats.org/officeDocument/2006/relationships/image" Target="../media/image6.emf"/><Relationship Id="rId5" Type="http://schemas.openxmlformats.org/officeDocument/2006/relationships/oleObject" Target="../embeddings/oleObject28.bin"/><Relationship Id="rId4"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tags" Target="../tags/tag242.xml"/><Relationship Id="rId1" Type="http://schemas.openxmlformats.org/officeDocument/2006/relationships/vmlDrawing" Target="../drawings/vmlDrawing91.vml"/><Relationship Id="rId5" Type="http://schemas.openxmlformats.org/officeDocument/2006/relationships/image" Target="../media/image3.emf"/><Relationship Id="rId4" Type="http://schemas.openxmlformats.org/officeDocument/2006/relationships/oleObject" Target="../embeddings/oleObject67.bin"/></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5.svg"/><Relationship Id="rId18" Type="http://schemas.openxmlformats.org/officeDocument/2006/relationships/image" Target="../media/image111.png"/><Relationship Id="rId3" Type="http://schemas.openxmlformats.org/officeDocument/2006/relationships/slideLayout" Target="../slideLayouts/slideLayout55.xml"/><Relationship Id="rId21" Type="http://schemas.openxmlformats.org/officeDocument/2006/relationships/image" Target="../media/image114.png"/><Relationship Id="rId7" Type="http://schemas.openxmlformats.org/officeDocument/2006/relationships/image" Target="../media/image40.jpeg"/><Relationship Id="rId12" Type="http://schemas.openxmlformats.org/officeDocument/2006/relationships/image" Target="../media/image106.png"/><Relationship Id="rId17" Type="http://schemas.openxmlformats.org/officeDocument/2006/relationships/image" Target="../media/image110.png"/><Relationship Id="rId2" Type="http://schemas.openxmlformats.org/officeDocument/2006/relationships/tags" Target="../tags/tag243.xml"/><Relationship Id="rId16" Type="http://schemas.openxmlformats.org/officeDocument/2006/relationships/image" Target="../media/image109.png"/><Relationship Id="rId20" Type="http://schemas.openxmlformats.org/officeDocument/2006/relationships/image" Target="../media/image113.png"/><Relationship Id="rId1" Type="http://schemas.openxmlformats.org/officeDocument/2006/relationships/vmlDrawing" Target="../drawings/vmlDrawing92.vml"/><Relationship Id="rId6" Type="http://schemas.openxmlformats.org/officeDocument/2006/relationships/image" Target="../media/image3.emf"/><Relationship Id="rId11" Type="http://schemas.openxmlformats.org/officeDocument/2006/relationships/image" Target="../media/image53.svg"/><Relationship Id="rId24" Type="http://schemas.openxmlformats.org/officeDocument/2006/relationships/image" Target="../media/image115.png"/><Relationship Id="rId5" Type="http://schemas.openxmlformats.org/officeDocument/2006/relationships/oleObject" Target="../embeddings/oleObject68.bin"/><Relationship Id="rId15" Type="http://schemas.openxmlformats.org/officeDocument/2006/relationships/image" Target="../media/image108.png"/><Relationship Id="rId23" Type="http://schemas.openxmlformats.org/officeDocument/2006/relationships/chart" Target="../charts/chart159.xml"/><Relationship Id="rId10" Type="http://schemas.openxmlformats.org/officeDocument/2006/relationships/image" Target="../media/image105.png"/><Relationship Id="rId19" Type="http://schemas.openxmlformats.org/officeDocument/2006/relationships/image" Target="../media/image112.png"/><Relationship Id="rId4" Type="http://schemas.openxmlformats.org/officeDocument/2006/relationships/notesSlide" Target="../notesSlides/notesSlide34.xml"/><Relationship Id="rId9" Type="http://schemas.openxmlformats.org/officeDocument/2006/relationships/image" Target="../media/image42.png"/><Relationship Id="rId14" Type="http://schemas.openxmlformats.org/officeDocument/2006/relationships/image" Target="../media/image107.png"/><Relationship Id="rId22" Type="http://schemas.openxmlformats.org/officeDocument/2006/relationships/chart" Target="../charts/chart158.xml"/></Relationships>
</file>

<file path=ppt/slides/_rels/slide10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35.xml"/><Relationship Id="rId1" Type="http://schemas.openxmlformats.org/officeDocument/2006/relationships/slideLayout" Target="../slideLayouts/slideLayout61.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s>
</file>

<file path=ppt/slides/_rels/slide104.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41.png"/><Relationship Id="rId7" Type="http://schemas.openxmlformats.org/officeDocument/2006/relationships/image" Target="../media/image116.png"/><Relationship Id="rId2" Type="http://schemas.openxmlformats.org/officeDocument/2006/relationships/image" Target="../media/image40.jpeg"/><Relationship Id="rId1" Type="http://schemas.openxmlformats.org/officeDocument/2006/relationships/slideLayout" Target="../slideLayouts/slideLayout61.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4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slideLayout" Target="../slideLayouts/slideLayout4.xml"/><Relationship Id="rId7" Type="http://schemas.openxmlformats.org/officeDocument/2006/relationships/image" Target="../media/image113.png"/><Relationship Id="rId2" Type="http://schemas.openxmlformats.org/officeDocument/2006/relationships/tags" Target="../tags/tag244.xml"/><Relationship Id="rId1" Type="http://schemas.openxmlformats.org/officeDocument/2006/relationships/vmlDrawing" Target="../drawings/vmlDrawing93.vml"/><Relationship Id="rId6" Type="http://schemas.openxmlformats.org/officeDocument/2006/relationships/image" Target="../media/image111.png"/><Relationship Id="rId5" Type="http://schemas.openxmlformats.org/officeDocument/2006/relationships/image" Target="../media/image117.emf"/><Relationship Id="rId4" Type="http://schemas.openxmlformats.org/officeDocument/2006/relationships/oleObject" Target="../embeddings/oleObject69.bin"/></Relationships>
</file>

<file path=ppt/slides/_rels/slide108.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slideLayout" Target="../slideLayouts/slideLayout4.xml"/><Relationship Id="rId7" Type="http://schemas.openxmlformats.org/officeDocument/2006/relationships/image" Target="../media/image112.png"/><Relationship Id="rId2" Type="http://schemas.openxmlformats.org/officeDocument/2006/relationships/tags" Target="../tags/tag245.xml"/><Relationship Id="rId1" Type="http://schemas.openxmlformats.org/officeDocument/2006/relationships/vmlDrawing" Target="../drawings/vmlDrawing94.vml"/><Relationship Id="rId6" Type="http://schemas.openxmlformats.org/officeDocument/2006/relationships/image" Target="../media/image110.png"/><Relationship Id="rId5" Type="http://schemas.openxmlformats.org/officeDocument/2006/relationships/image" Target="../media/image117.emf"/><Relationship Id="rId4" Type="http://schemas.openxmlformats.org/officeDocument/2006/relationships/oleObject" Target="../embeddings/oleObject69.bin"/></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chart" Target="../charts/chart161.xml"/><Relationship Id="rId2" Type="http://schemas.openxmlformats.org/officeDocument/2006/relationships/chart" Target="../charts/chart16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8" Type="http://schemas.openxmlformats.org/officeDocument/2006/relationships/image" Target="../media/image500.png"/><Relationship Id="rId3" Type="http://schemas.openxmlformats.org/officeDocument/2006/relationships/image" Target="../media/image118.png"/><Relationship Id="rId7" Type="http://schemas.openxmlformats.org/officeDocument/2006/relationships/customXml" Target="../ink/ink1.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19.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0.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vmlDrawing" Target="../drawings/vmlDrawing95.vml"/><Relationship Id="rId6" Type="http://schemas.openxmlformats.org/officeDocument/2006/relationships/image" Target="../media/image38.emf"/><Relationship Id="rId5" Type="http://schemas.openxmlformats.org/officeDocument/2006/relationships/oleObject" Target="../embeddings/oleObject70.bin"/><Relationship Id="rId4"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121.png"/><Relationship Id="rId3" Type="http://schemas.openxmlformats.org/officeDocument/2006/relationships/slideLayout" Target="../slideLayouts/slideLayout66.xml"/><Relationship Id="rId7" Type="http://schemas.openxmlformats.org/officeDocument/2006/relationships/image" Target="../media/image40.jpeg"/><Relationship Id="rId12" Type="http://schemas.openxmlformats.org/officeDocument/2006/relationships/image" Target="../media/image108.png"/><Relationship Id="rId2" Type="http://schemas.openxmlformats.org/officeDocument/2006/relationships/tags" Target="../tags/tag248.xml"/><Relationship Id="rId1" Type="http://schemas.openxmlformats.org/officeDocument/2006/relationships/vmlDrawing" Target="../drawings/vmlDrawing96.vml"/><Relationship Id="rId6" Type="http://schemas.openxmlformats.org/officeDocument/2006/relationships/image" Target="../media/image3.emf"/><Relationship Id="rId11" Type="http://schemas.openxmlformats.org/officeDocument/2006/relationships/image" Target="../media/image53.svg"/><Relationship Id="rId5" Type="http://schemas.openxmlformats.org/officeDocument/2006/relationships/oleObject" Target="../embeddings/oleObject71.bin"/><Relationship Id="rId10" Type="http://schemas.openxmlformats.org/officeDocument/2006/relationships/image" Target="../media/image105.png"/><Relationship Id="rId4" Type="http://schemas.openxmlformats.org/officeDocument/2006/relationships/notesSlide" Target="../notesSlides/notesSlide37.xml"/><Relationship Id="rId9" Type="http://schemas.openxmlformats.org/officeDocument/2006/relationships/image" Target="../media/image42.png"/><Relationship Id="rId14" Type="http://schemas.openxmlformats.org/officeDocument/2006/relationships/image" Target="../media/image122.png"/></Relationships>
</file>

<file path=ppt/slides/_rels/slide11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38.xml"/><Relationship Id="rId1" Type="http://schemas.openxmlformats.org/officeDocument/2006/relationships/slideLayout" Target="../slideLayouts/slideLayout72.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60.svg"/></Relationships>
</file>

<file path=ppt/slides/_rels/slide12.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vmlDrawing" Target="../drawings/vmlDrawing53.vml"/><Relationship Id="rId6" Type="http://schemas.openxmlformats.org/officeDocument/2006/relationships/image" Target="../media/image18.emf"/><Relationship Id="rId5" Type="http://schemas.openxmlformats.org/officeDocument/2006/relationships/oleObject" Target="../embeddings/oleObject29.bin"/><Relationship Id="rId4"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1.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image" Target="../media/image5.emf"/><Relationship Id="rId2" Type="http://schemas.openxmlformats.org/officeDocument/2006/relationships/tags" Target="../tags/tag249.xml"/><Relationship Id="rId1" Type="http://schemas.openxmlformats.org/officeDocument/2006/relationships/vmlDrawing" Target="../drawings/vmlDrawing97.vml"/><Relationship Id="rId6" Type="http://schemas.openxmlformats.org/officeDocument/2006/relationships/oleObject" Target="../embeddings/oleObject72.bin"/><Relationship Id="rId5" Type="http://schemas.openxmlformats.org/officeDocument/2006/relationships/notesSlide" Target="../notesSlides/notesSlide39.xml"/><Relationship Id="rId4"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5.xml"/><Relationship Id="rId5" Type="http://schemas.openxmlformats.org/officeDocument/2006/relationships/image" Target="../media/image126.jpeg"/><Relationship Id="rId4" Type="http://schemas.openxmlformats.org/officeDocument/2006/relationships/image" Target="../media/image125.png"/></Relationships>
</file>

<file path=ppt/slides/_rels/slide123.xml.rels><?xml version="1.0" encoding="UTF-8" standalone="yes"?>
<Relationships xmlns="http://schemas.openxmlformats.org/package/2006/relationships"><Relationship Id="rId3" Type="http://schemas.openxmlformats.org/officeDocument/2006/relationships/chart" Target="../charts/chart162.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chart" Target="../charts/chart163.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chart" Target="../charts/chart164.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chart" Target="../charts/chart165.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chart" Target="../charts/chart166.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chart" Target="../charts/chart16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1.emf"/><Relationship Id="rId2" Type="http://schemas.openxmlformats.org/officeDocument/2006/relationships/tags" Target="../tags/tag85.xml"/><Relationship Id="rId1" Type="http://schemas.openxmlformats.org/officeDocument/2006/relationships/vmlDrawing" Target="../drawings/vmlDrawing54.vml"/><Relationship Id="rId6" Type="http://schemas.openxmlformats.org/officeDocument/2006/relationships/oleObject" Target="../embeddings/oleObject30.bin"/><Relationship Id="rId5" Type="http://schemas.openxmlformats.org/officeDocument/2006/relationships/notesSlide" Target="../notesSlides/notesSlide4.xml"/><Relationship Id="rId4"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2" Type="http://schemas.openxmlformats.org/officeDocument/2006/relationships/chart" Target="../charts/chart168.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chart" Target="../charts/chart169.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chart" Target="../charts/chart170.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chart" Target="../charts/chart171.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chart" Target="../charts/chart172.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chart" Target="../charts/chart173.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chart" Target="../charts/chart174.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chart" Target="../charts/chart175.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5.xml"/><Relationship Id="rId5" Type="http://schemas.openxmlformats.org/officeDocument/2006/relationships/image" Target="../media/image130.png"/><Relationship Id="rId4" Type="http://schemas.openxmlformats.org/officeDocument/2006/relationships/image" Target="../media/image129.png"/></Relationships>
</file>

<file path=ppt/slides/_rels/slide139.xml.rels><?xml version="1.0" encoding="UTF-8" standalone="yes"?>
<Relationships xmlns="http://schemas.openxmlformats.org/package/2006/relationships"><Relationship Id="rId2" Type="http://schemas.openxmlformats.org/officeDocument/2006/relationships/chart" Target="../charts/chart17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88.xml"/><Relationship Id="rId7" Type="http://schemas.openxmlformats.org/officeDocument/2006/relationships/image" Target="../media/image20.png"/><Relationship Id="rId2" Type="http://schemas.openxmlformats.org/officeDocument/2006/relationships/tags" Target="../tags/tag87.xml"/><Relationship Id="rId1" Type="http://schemas.openxmlformats.org/officeDocument/2006/relationships/vmlDrawing" Target="../drawings/vmlDrawing55.vml"/><Relationship Id="rId6" Type="http://schemas.openxmlformats.org/officeDocument/2006/relationships/image" Target="../media/image19.emf"/><Relationship Id="rId5" Type="http://schemas.openxmlformats.org/officeDocument/2006/relationships/oleObject" Target="../embeddings/oleObject31.bin"/><Relationship Id="rId4"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chart" Target="../charts/chart177.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chart" Target="../charts/chart178.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chart" Target="../charts/chart179.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chart" Target="../charts/chart180.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chart" Target="../charts/chart181.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chart" Target="../charts/chart182.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chart" Target="../charts/chart183.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chart" Target="../charts/chart18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9.xml"/><Relationship Id="rId1" Type="http://schemas.openxmlformats.org/officeDocument/2006/relationships/vmlDrawing" Target="../drawings/vmlDrawing56.vml"/><Relationship Id="rId5" Type="http://schemas.openxmlformats.org/officeDocument/2006/relationships/image" Target="../media/image22.emf"/><Relationship Id="rId4" Type="http://schemas.openxmlformats.org/officeDocument/2006/relationships/oleObject" Target="../embeddings/oleObject32.bin"/></Relationships>
</file>

<file path=ppt/slides/_rels/slide150.xml.rels><?xml version="1.0" encoding="UTF-8" standalone="yes"?>
<Relationships xmlns="http://schemas.openxmlformats.org/package/2006/relationships"><Relationship Id="rId2" Type="http://schemas.openxmlformats.org/officeDocument/2006/relationships/chart" Target="../charts/chart185.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chart" Target="../charts/chart186.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chart" Target="../charts/chart18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57.vml"/><Relationship Id="rId6" Type="http://schemas.openxmlformats.org/officeDocument/2006/relationships/image" Target="../media/image6.emf"/><Relationship Id="rId5" Type="http://schemas.openxmlformats.org/officeDocument/2006/relationships/oleObject" Target="../embeddings/oleObject33.bin"/><Relationship Id="rId4"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vmlDrawing" Target="../drawings/vmlDrawing58.vml"/><Relationship Id="rId6" Type="http://schemas.openxmlformats.org/officeDocument/2006/relationships/image" Target="../media/image6.emf"/><Relationship Id="rId5" Type="http://schemas.openxmlformats.org/officeDocument/2006/relationships/oleObject" Target="../embeddings/oleObject34.bin"/><Relationship Id="rId4"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59.vml"/><Relationship Id="rId6" Type="http://schemas.openxmlformats.org/officeDocument/2006/relationships/image" Target="../media/image23.emf"/><Relationship Id="rId5" Type="http://schemas.openxmlformats.org/officeDocument/2006/relationships/oleObject" Target="../embeddings/oleObject35.bin"/><Relationship Id="rId4"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vmlDrawing" Target="../drawings/vmlDrawing60.vml"/><Relationship Id="rId6" Type="http://schemas.openxmlformats.org/officeDocument/2006/relationships/image" Target="../media/image24.emf"/><Relationship Id="rId5" Type="http://schemas.openxmlformats.org/officeDocument/2006/relationships/oleObject" Target="../embeddings/oleObject36.bin"/><Relationship Id="rId4"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98.xml"/><Relationship Id="rId1" Type="http://schemas.openxmlformats.org/officeDocument/2006/relationships/vmlDrawing" Target="../drawings/vmlDrawing61.vml"/><Relationship Id="rId5" Type="http://schemas.openxmlformats.org/officeDocument/2006/relationships/image" Target="../media/image29.emf"/><Relationship Id="rId4" Type="http://schemas.openxmlformats.org/officeDocument/2006/relationships/oleObject" Target="../embeddings/oleObject37.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99.xml"/><Relationship Id="rId1" Type="http://schemas.openxmlformats.org/officeDocument/2006/relationships/vmlDrawing" Target="../drawings/vmlDrawing62.vml"/><Relationship Id="rId6" Type="http://schemas.openxmlformats.org/officeDocument/2006/relationships/image" Target="../media/image30.emf"/><Relationship Id="rId5" Type="http://schemas.openxmlformats.org/officeDocument/2006/relationships/oleObject" Target="../embeddings/oleObject38.bin"/><Relationship Id="rId4"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0.xml"/><Relationship Id="rId1" Type="http://schemas.openxmlformats.org/officeDocument/2006/relationships/vmlDrawing" Target="../drawings/vmlDrawing63.vml"/><Relationship Id="rId5" Type="http://schemas.openxmlformats.org/officeDocument/2006/relationships/image" Target="../media/image31.emf"/><Relationship Id="rId4" Type="http://schemas.openxmlformats.org/officeDocument/2006/relationships/oleObject" Target="../embeddings/oleObject39.bin"/></Relationships>
</file>

<file path=ppt/slides/_rels/slide2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102.xml"/><Relationship Id="rId7" Type="http://schemas.openxmlformats.org/officeDocument/2006/relationships/image" Target="../media/image32.emf"/><Relationship Id="rId2" Type="http://schemas.openxmlformats.org/officeDocument/2006/relationships/tags" Target="../tags/tag101.xml"/><Relationship Id="rId1" Type="http://schemas.openxmlformats.org/officeDocument/2006/relationships/vmlDrawing" Target="../drawings/vmlDrawing64.vml"/><Relationship Id="rId6" Type="http://schemas.openxmlformats.org/officeDocument/2006/relationships/oleObject" Target="../embeddings/oleObject40.bin"/><Relationship Id="rId5" Type="http://schemas.openxmlformats.org/officeDocument/2006/relationships/notesSlide" Target="../notesSlides/notesSlide9.xml"/><Relationship Id="rId4" Type="http://schemas.openxmlformats.org/officeDocument/2006/relationships/slideLayout" Target="../slideLayouts/slideLayout3.xml"/><Relationship Id="rId9" Type="http://schemas.openxmlformats.org/officeDocument/2006/relationships/image" Target="../media/image34.svg"/></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tags" Target="../tags/tag104.xml"/><Relationship Id="rId7" Type="http://schemas.openxmlformats.org/officeDocument/2006/relationships/image" Target="../media/image35.png"/><Relationship Id="rId2" Type="http://schemas.openxmlformats.org/officeDocument/2006/relationships/tags" Target="../tags/tag103.xml"/><Relationship Id="rId1" Type="http://schemas.openxmlformats.org/officeDocument/2006/relationships/vmlDrawing" Target="../drawings/vmlDrawing65.vml"/><Relationship Id="rId6" Type="http://schemas.openxmlformats.org/officeDocument/2006/relationships/image" Target="../media/image32.emf"/><Relationship Id="rId5" Type="http://schemas.openxmlformats.org/officeDocument/2006/relationships/oleObject" Target="../embeddings/oleObject41.bin"/><Relationship Id="rId4"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5.xml"/><Relationship Id="rId1" Type="http://schemas.openxmlformats.org/officeDocument/2006/relationships/vmlDrawing" Target="../drawings/vmlDrawing66.vml"/><Relationship Id="rId5" Type="http://schemas.openxmlformats.org/officeDocument/2006/relationships/image" Target="../media/image37.emf"/><Relationship Id="rId4" Type="http://schemas.openxmlformats.org/officeDocument/2006/relationships/oleObject" Target="../embeddings/oleObject42.bin"/></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38.emf"/><Relationship Id="rId2" Type="http://schemas.openxmlformats.org/officeDocument/2006/relationships/tags" Target="../tags/tag106.xml"/><Relationship Id="rId1" Type="http://schemas.openxmlformats.org/officeDocument/2006/relationships/vmlDrawing" Target="../drawings/vmlDrawing67.vml"/><Relationship Id="rId6" Type="http://schemas.openxmlformats.org/officeDocument/2006/relationships/oleObject" Target="../embeddings/oleObject43.bin"/><Relationship Id="rId5" Type="http://schemas.openxmlformats.org/officeDocument/2006/relationships/notesSlide" Target="../notesSlides/notesSlide10.xml"/><Relationship Id="rId4"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vmlDrawing" Target="../drawings/vmlDrawing68.vml"/><Relationship Id="rId6" Type="http://schemas.openxmlformats.org/officeDocument/2006/relationships/image" Target="../media/image38.emf"/><Relationship Id="rId5" Type="http://schemas.openxmlformats.org/officeDocument/2006/relationships/oleObject" Target="../embeddings/oleObject44.bin"/><Relationship Id="rId4"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38.emf"/><Relationship Id="rId2" Type="http://schemas.openxmlformats.org/officeDocument/2006/relationships/tags" Target="../tags/tag110.xml"/><Relationship Id="rId1" Type="http://schemas.openxmlformats.org/officeDocument/2006/relationships/vmlDrawing" Target="../drawings/vmlDrawing69.vml"/><Relationship Id="rId6" Type="http://schemas.openxmlformats.org/officeDocument/2006/relationships/oleObject" Target="../embeddings/oleObject45.bin"/><Relationship Id="rId5" Type="http://schemas.openxmlformats.org/officeDocument/2006/relationships/notesSlide" Target="../notesSlides/notesSlide11.xml"/><Relationship Id="rId4"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38.emf"/><Relationship Id="rId2" Type="http://schemas.openxmlformats.org/officeDocument/2006/relationships/tags" Target="../tags/tag112.xml"/><Relationship Id="rId1" Type="http://schemas.openxmlformats.org/officeDocument/2006/relationships/vmlDrawing" Target="../drawings/vmlDrawing70.vml"/><Relationship Id="rId6" Type="http://schemas.openxmlformats.org/officeDocument/2006/relationships/oleObject" Target="../embeddings/oleObject46.bin"/><Relationship Id="rId5" Type="http://schemas.openxmlformats.org/officeDocument/2006/relationships/notesSlide" Target="../notesSlides/notesSlide12.xml"/><Relationship Id="rId4"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14.xml"/><Relationship Id="rId1" Type="http://schemas.openxmlformats.org/officeDocument/2006/relationships/vmlDrawing" Target="../drawings/vmlDrawing71.vml"/><Relationship Id="rId5" Type="http://schemas.openxmlformats.org/officeDocument/2006/relationships/image" Target="../media/image37.emf"/><Relationship Id="rId4" Type="http://schemas.openxmlformats.org/officeDocument/2006/relationships/oleObject" Target="../embeddings/oleObject47.bin"/></Relationships>
</file>

<file path=ppt/slides/_rels/slide35.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vmlDrawing" Target="../drawings/vmlDrawing72.vml"/><Relationship Id="rId6" Type="http://schemas.openxmlformats.org/officeDocument/2006/relationships/image" Target="../media/image38.emf"/><Relationship Id="rId5" Type="http://schemas.openxmlformats.org/officeDocument/2006/relationships/oleObject" Target="../embeddings/oleObject48.bin"/><Relationship Id="rId4"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38.emf"/><Relationship Id="rId2" Type="http://schemas.openxmlformats.org/officeDocument/2006/relationships/tags" Target="../tags/tag117.xml"/><Relationship Id="rId1" Type="http://schemas.openxmlformats.org/officeDocument/2006/relationships/vmlDrawing" Target="../drawings/vmlDrawing73.vml"/><Relationship Id="rId6" Type="http://schemas.openxmlformats.org/officeDocument/2006/relationships/oleObject" Target="../embeddings/oleObject49.bin"/><Relationship Id="rId5" Type="http://schemas.openxmlformats.org/officeDocument/2006/relationships/notesSlide" Target="../notesSlides/notesSlide13.xml"/><Relationship Id="rId4"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38.emf"/><Relationship Id="rId2" Type="http://schemas.openxmlformats.org/officeDocument/2006/relationships/tags" Target="../tags/tag119.xml"/><Relationship Id="rId1" Type="http://schemas.openxmlformats.org/officeDocument/2006/relationships/vmlDrawing" Target="../drawings/vmlDrawing74.vml"/><Relationship Id="rId6" Type="http://schemas.openxmlformats.org/officeDocument/2006/relationships/oleObject" Target="../embeddings/oleObject50.bin"/><Relationship Id="rId5" Type="http://schemas.openxmlformats.org/officeDocument/2006/relationships/notesSlide" Target="../notesSlides/notesSlide14.xml"/><Relationship Id="rId4"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21.xml"/><Relationship Id="rId1" Type="http://schemas.openxmlformats.org/officeDocument/2006/relationships/vmlDrawing" Target="../drawings/vmlDrawing75.vml"/><Relationship Id="rId5" Type="http://schemas.openxmlformats.org/officeDocument/2006/relationships/image" Target="../media/image39.emf"/><Relationship Id="rId4" Type="http://schemas.openxmlformats.org/officeDocument/2006/relationships/oleObject" Target="../embeddings/oleObject51.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eg"/><Relationship Id="rId18" Type="http://schemas.openxmlformats.org/officeDocument/2006/relationships/image" Target="../media/image51.png"/><Relationship Id="rId3" Type="http://schemas.openxmlformats.org/officeDocument/2006/relationships/slideLayout" Target="../slideLayouts/slideLayout16.xml"/><Relationship Id="rId21" Type="http://schemas.openxmlformats.org/officeDocument/2006/relationships/image" Target="../media/image54.png"/><Relationship Id="rId7" Type="http://schemas.openxmlformats.org/officeDocument/2006/relationships/image" Target="../media/image40.jpeg"/><Relationship Id="rId12" Type="http://schemas.openxmlformats.org/officeDocument/2006/relationships/image" Target="../media/image45.jpeg"/><Relationship Id="rId17" Type="http://schemas.openxmlformats.org/officeDocument/2006/relationships/image" Target="../media/image50.png"/><Relationship Id="rId2" Type="http://schemas.openxmlformats.org/officeDocument/2006/relationships/tags" Target="../tags/tag122.xml"/><Relationship Id="rId16" Type="http://schemas.openxmlformats.org/officeDocument/2006/relationships/image" Target="../media/image49.jpg"/><Relationship Id="rId20" Type="http://schemas.openxmlformats.org/officeDocument/2006/relationships/image" Target="../media/image53.svg"/><Relationship Id="rId1" Type="http://schemas.openxmlformats.org/officeDocument/2006/relationships/vmlDrawing" Target="../drawings/vmlDrawing76.vml"/><Relationship Id="rId6" Type="http://schemas.openxmlformats.org/officeDocument/2006/relationships/image" Target="../media/image3.emf"/><Relationship Id="rId11" Type="http://schemas.openxmlformats.org/officeDocument/2006/relationships/image" Target="../media/image44.png"/><Relationship Id="rId5" Type="http://schemas.openxmlformats.org/officeDocument/2006/relationships/oleObject" Target="../embeddings/oleObject52.bin"/><Relationship Id="rId15" Type="http://schemas.openxmlformats.org/officeDocument/2006/relationships/image" Target="../media/image48.jpeg"/><Relationship Id="rId10" Type="http://schemas.openxmlformats.org/officeDocument/2006/relationships/image" Target="../media/image43.jpeg"/><Relationship Id="rId19" Type="http://schemas.openxmlformats.org/officeDocument/2006/relationships/image" Target="../media/image52.png"/><Relationship Id="rId4" Type="http://schemas.openxmlformats.org/officeDocument/2006/relationships/notesSlide" Target="../notesSlides/notesSlide15.xml"/><Relationship Id="rId9" Type="http://schemas.openxmlformats.org/officeDocument/2006/relationships/image" Target="../media/image42.png"/><Relationship Id="rId14" Type="http://schemas.openxmlformats.org/officeDocument/2006/relationships/image" Target="../media/image47.jpeg"/><Relationship Id="rId22" Type="http://schemas.openxmlformats.org/officeDocument/2006/relationships/image" Target="../media/image55.sv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60.svg"/><Relationship Id="rId3" Type="http://schemas.openxmlformats.org/officeDocument/2006/relationships/slideLayout" Target="../slideLayouts/slideLayout17.xml"/><Relationship Id="rId7" Type="http://schemas.openxmlformats.org/officeDocument/2006/relationships/image" Target="../media/image40.jpeg"/><Relationship Id="rId12" Type="http://schemas.openxmlformats.org/officeDocument/2006/relationships/image" Target="../media/image59.png"/><Relationship Id="rId2" Type="http://schemas.openxmlformats.org/officeDocument/2006/relationships/tags" Target="../tags/tag123.xml"/><Relationship Id="rId1" Type="http://schemas.openxmlformats.org/officeDocument/2006/relationships/vmlDrawing" Target="../drawings/vmlDrawing77.vml"/><Relationship Id="rId6" Type="http://schemas.openxmlformats.org/officeDocument/2006/relationships/image" Target="../media/image58.emf"/><Relationship Id="rId11" Type="http://schemas.openxmlformats.org/officeDocument/2006/relationships/image" Target="../media/image57.svg"/><Relationship Id="rId5" Type="http://schemas.openxmlformats.org/officeDocument/2006/relationships/oleObject" Target="../embeddings/oleObject53.bin"/><Relationship Id="rId10" Type="http://schemas.openxmlformats.org/officeDocument/2006/relationships/image" Target="../media/image56.png"/><Relationship Id="rId4" Type="http://schemas.openxmlformats.org/officeDocument/2006/relationships/notesSlide" Target="../notesSlides/notesSlide17.xml"/><Relationship Id="rId9"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4.xml"/><Relationship Id="rId1" Type="http://schemas.openxmlformats.org/officeDocument/2006/relationships/vmlDrawing" Target="../drawings/vmlDrawing78.vml"/><Relationship Id="rId6" Type="http://schemas.openxmlformats.org/officeDocument/2006/relationships/image" Target="../media/image3.emf"/><Relationship Id="rId5" Type="http://schemas.openxmlformats.org/officeDocument/2006/relationships/oleObject" Target="../embeddings/oleObject54.bin"/><Relationship Id="rId4"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2.png"/><Relationship Id="rId2" Type="http://schemas.openxmlformats.org/officeDocument/2006/relationships/tags" Target="../tags/tag125.xml"/><Relationship Id="rId1" Type="http://schemas.openxmlformats.org/officeDocument/2006/relationships/vmlDrawing" Target="../drawings/vmlDrawing79.vml"/><Relationship Id="rId6" Type="http://schemas.openxmlformats.org/officeDocument/2006/relationships/image" Target="../media/image61.png"/><Relationship Id="rId5" Type="http://schemas.openxmlformats.org/officeDocument/2006/relationships/image" Target="../media/image3.emf"/><Relationship Id="rId4" Type="http://schemas.openxmlformats.org/officeDocument/2006/relationships/oleObject" Target="../embeddings/oleObject55.bin"/></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6.xml"/><Relationship Id="rId1" Type="http://schemas.openxmlformats.org/officeDocument/2006/relationships/vmlDrawing" Target="../drawings/vmlDrawing80.vml"/><Relationship Id="rId6" Type="http://schemas.openxmlformats.org/officeDocument/2006/relationships/image" Target="../media/image3.emf"/><Relationship Id="rId5" Type="http://schemas.openxmlformats.org/officeDocument/2006/relationships/oleObject" Target="../embeddings/oleObject56.bin"/><Relationship Id="rId4" Type="http://schemas.openxmlformats.org/officeDocument/2006/relationships/notesSlide" Target="../notesSlides/notesSlide19.xml"/></Relationships>
</file>

<file path=ppt/slides/_rels/slide4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3.xml"/><Relationship Id="rId7" Type="http://schemas.openxmlformats.org/officeDocument/2006/relationships/image" Target="../media/image63.jpeg"/><Relationship Id="rId2" Type="http://schemas.openxmlformats.org/officeDocument/2006/relationships/tags" Target="../tags/tag127.xml"/><Relationship Id="rId1" Type="http://schemas.openxmlformats.org/officeDocument/2006/relationships/vmlDrawing" Target="../drawings/vmlDrawing81.vml"/><Relationship Id="rId6" Type="http://schemas.openxmlformats.org/officeDocument/2006/relationships/image" Target="../media/image3.emf"/><Relationship Id="rId5" Type="http://schemas.openxmlformats.org/officeDocument/2006/relationships/oleObject" Target="../embeddings/oleObject57.bin"/><Relationship Id="rId4"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slideLayout" Target="../slideLayouts/slideLayout3.xml"/><Relationship Id="rId7" Type="http://schemas.openxmlformats.org/officeDocument/2006/relationships/image" Target="../media/image65.jpeg"/><Relationship Id="rId12" Type="http://schemas.openxmlformats.org/officeDocument/2006/relationships/image" Target="../media/image70.jpeg"/><Relationship Id="rId2" Type="http://schemas.openxmlformats.org/officeDocument/2006/relationships/tags" Target="../tags/tag128.xml"/><Relationship Id="rId1" Type="http://schemas.openxmlformats.org/officeDocument/2006/relationships/vmlDrawing" Target="../drawings/vmlDrawing82.vml"/><Relationship Id="rId6" Type="http://schemas.openxmlformats.org/officeDocument/2006/relationships/image" Target="../media/image3.emf"/><Relationship Id="rId11" Type="http://schemas.openxmlformats.org/officeDocument/2006/relationships/image" Target="../media/image69.jpeg"/><Relationship Id="rId5" Type="http://schemas.openxmlformats.org/officeDocument/2006/relationships/oleObject" Target="../embeddings/oleObject58.bin"/><Relationship Id="rId10" Type="http://schemas.openxmlformats.org/officeDocument/2006/relationships/image" Target="../media/image68.jpeg"/><Relationship Id="rId4" Type="http://schemas.openxmlformats.org/officeDocument/2006/relationships/notesSlide" Target="../notesSlides/notesSlide21.xml"/><Relationship Id="rId9" Type="http://schemas.openxmlformats.org/officeDocument/2006/relationships/image" Target="../media/image67.jpeg"/></Relationships>
</file>

<file path=ppt/slides/_rels/slide49.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slideLayout" Target="../slideLayouts/slideLayout3.xml"/><Relationship Id="rId7" Type="http://schemas.openxmlformats.org/officeDocument/2006/relationships/image" Target="../media/image71.jpeg"/><Relationship Id="rId2" Type="http://schemas.openxmlformats.org/officeDocument/2006/relationships/tags" Target="../tags/tag129.xml"/><Relationship Id="rId1" Type="http://schemas.openxmlformats.org/officeDocument/2006/relationships/vmlDrawing" Target="../drawings/vmlDrawing83.vml"/><Relationship Id="rId6" Type="http://schemas.openxmlformats.org/officeDocument/2006/relationships/image" Target="../media/image3.emf"/><Relationship Id="rId5" Type="http://schemas.openxmlformats.org/officeDocument/2006/relationships/oleObject" Target="../embeddings/oleObject59.bin"/><Relationship Id="rId10" Type="http://schemas.openxmlformats.org/officeDocument/2006/relationships/image" Target="../media/image74.jpeg"/><Relationship Id="rId4" Type="http://schemas.openxmlformats.org/officeDocument/2006/relationships/notesSlide" Target="../notesSlides/notesSlide22.xml"/><Relationship Id="rId9" Type="http://schemas.openxmlformats.org/officeDocument/2006/relationships/image" Target="../media/image7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slideLayout" Target="../slideLayouts/slideLayout3.xml"/><Relationship Id="rId7" Type="http://schemas.openxmlformats.org/officeDocument/2006/relationships/image" Target="../media/image75.jpeg"/><Relationship Id="rId2" Type="http://schemas.openxmlformats.org/officeDocument/2006/relationships/tags" Target="../tags/tag130.xml"/><Relationship Id="rId1" Type="http://schemas.openxmlformats.org/officeDocument/2006/relationships/vmlDrawing" Target="../drawings/vmlDrawing84.vml"/><Relationship Id="rId6" Type="http://schemas.openxmlformats.org/officeDocument/2006/relationships/image" Target="../media/image3.emf"/><Relationship Id="rId5" Type="http://schemas.openxmlformats.org/officeDocument/2006/relationships/oleObject" Target="../embeddings/oleObject60.bin"/><Relationship Id="rId4" Type="http://schemas.openxmlformats.org/officeDocument/2006/relationships/notesSlide" Target="../notesSlides/notesSlide23.xml"/><Relationship Id="rId9" Type="http://schemas.openxmlformats.org/officeDocument/2006/relationships/image" Target="../media/image77.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31.xml"/><Relationship Id="rId1" Type="http://schemas.openxmlformats.org/officeDocument/2006/relationships/vmlDrawing" Target="../drawings/vmlDrawing85.vml"/><Relationship Id="rId6" Type="http://schemas.openxmlformats.org/officeDocument/2006/relationships/image" Target="../media/image3.emf"/><Relationship Id="rId5" Type="http://schemas.openxmlformats.org/officeDocument/2006/relationships/oleObject" Target="../embeddings/oleObject61.bin"/><Relationship Id="rId4" Type="http://schemas.openxmlformats.org/officeDocument/2006/relationships/notesSlide" Target="../notesSlides/notesSlide24.xml"/></Relationships>
</file>

<file path=ppt/slides/_rels/slide52.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slideLayout" Target="../slideLayouts/slideLayout3.xml"/><Relationship Id="rId7" Type="http://schemas.openxmlformats.org/officeDocument/2006/relationships/image" Target="../media/image78.jpeg"/><Relationship Id="rId2" Type="http://schemas.openxmlformats.org/officeDocument/2006/relationships/tags" Target="../tags/tag132.xml"/><Relationship Id="rId1" Type="http://schemas.openxmlformats.org/officeDocument/2006/relationships/vmlDrawing" Target="../drawings/vmlDrawing86.vml"/><Relationship Id="rId6" Type="http://schemas.openxmlformats.org/officeDocument/2006/relationships/image" Target="../media/image3.emf"/><Relationship Id="rId5" Type="http://schemas.openxmlformats.org/officeDocument/2006/relationships/oleObject" Target="../embeddings/oleObject62.bin"/><Relationship Id="rId4" Type="http://schemas.openxmlformats.org/officeDocument/2006/relationships/notesSlide" Target="../notesSlides/notesSlide25.xml"/><Relationship Id="rId9" Type="http://schemas.openxmlformats.org/officeDocument/2006/relationships/image" Target="../media/image80.jpeg"/></Relationships>
</file>

<file path=ppt/slides/_rels/slide5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slideLayout" Target="../slideLayouts/slideLayout3.xml"/><Relationship Id="rId7" Type="http://schemas.openxmlformats.org/officeDocument/2006/relationships/image" Target="../media/image81.jpeg"/><Relationship Id="rId2" Type="http://schemas.openxmlformats.org/officeDocument/2006/relationships/tags" Target="../tags/tag133.xml"/><Relationship Id="rId1" Type="http://schemas.openxmlformats.org/officeDocument/2006/relationships/vmlDrawing" Target="../drawings/vmlDrawing87.vml"/><Relationship Id="rId6" Type="http://schemas.openxmlformats.org/officeDocument/2006/relationships/image" Target="../media/image3.emf"/><Relationship Id="rId5" Type="http://schemas.openxmlformats.org/officeDocument/2006/relationships/oleObject" Target="../embeddings/oleObject63.bin"/><Relationship Id="rId4" Type="http://schemas.openxmlformats.org/officeDocument/2006/relationships/notesSlide" Target="../notesSlides/notesSlide26.xml"/></Relationships>
</file>

<file path=ppt/slides/_rels/slide54.xml.rels><?xml version="1.0" encoding="UTF-8" standalone="yes"?>
<Relationships xmlns="http://schemas.openxmlformats.org/package/2006/relationships"><Relationship Id="rId26" Type="http://schemas.openxmlformats.org/officeDocument/2006/relationships/tags" Target="../tags/tag158.xml"/><Relationship Id="rId21" Type="http://schemas.openxmlformats.org/officeDocument/2006/relationships/tags" Target="../tags/tag153.xml"/><Relationship Id="rId42" Type="http://schemas.openxmlformats.org/officeDocument/2006/relationships/tags" Target="../tags/tag174.xml"/><Relationship Id="rId47" Type="http://schemas.openxmlformats.org/officeDocument/2006/relationships/tags" Target="../tags/tag179.xml"/><Relationship Id="rId63" Type="http://schemas.openxmlformats.org/officeDocument/2006/relationships/tags" Target="../tags/tag195.xml"/><Relationship Id="rId68" Type="http://schemas.openxmlformats.org/officeDocument/2006/relationships/tags" Target="../tags/tag200.xml"/><Relationship Id="rId84" Type="http://schemas.openxmlformats.org/officeDocument/2006/relationships/tags" Target="../tags/tag216.xml"/><Relationship Id="rId89" Type="http://schemas.openxmlformats.org/officeDocument/2006/relationships/tags" Target="../tags/tag221.xml"/><Relationship Id="rId16" Type="http://schemas.openxmlformats.org/officeDocument/2006/relationships/tags" Target="../tags/tag148.xml"/><Relationship Id="rId107" Type="http://schemas.openxmlformats.org/officeDocument/2006/relationships/tags" Target="../tags/tag239.xml"/><Relationship Id="rId11" Type="http://schemas.openxmlformats.org/officeDocument/2006/relationships/tags" Target="../tags/tag143.xml"/><Relationship Id="rId32" Type="http://schemas.openxmlformats.org/officeDocument/2006/relationships/tags" Target="../tags/tag164.xml"/><Relationship Id="rId37" Type="http://schemas.openxmlformats.org/officeDocument/2006/relationships/tags" Target="../tags/tag169.xml"/><Relationship Id="rId53" Type="http://schemas.openxmlformats.org/officeDocument/2006/relationships/tags" Target="../tags/tag185.xml"/><Relationship Id="rId58" Type="http://schemas.openxmlformats.org/officeDocument/2006/relationships/tags" Target="../tags/tag190.xml"/><Relationship Id="rId74" Type="http://schemas.openxmlformats.org/officeDocument/2006/relationships/tags" Target="../tags/tag206.xml"/><Relationship Id="rId79" Type="http://schemas.openxmlformats.org/officeDocument/2006/relationships/tags" Target="../tags/tag211.xml"/><Relationship Id="rId102" Type="http://schemas.openxmlformats.org/officeDocument/2006/relationships/tags" Target="../tags/tag234.xml"/><Relationship Id="rId5" Type="http://schemas.openxmlformats.org/officeDocument/2006/relationships/tags" Target="../tags/tag137.xml"/><Relationship Id="rId90" Type="http://schemas.openxmlformats.org/officeDocument/2006/relationships/tags" Target="../tags/tag222.xml"/><Relationship Id="rId95" Type="http://schemas.openxmlformats.org/officeDocument/2006/relationships/tags" Target="../tags/tag227.xml"/><Relationship Id="rId22" Type="http://schemas.openxmlformats.org/officeDocument/2006/relationships/tags" Target="../tags/tag154.xml"/><Relationship Id="rId27" Type="http://schemas.openxmlformats.org/officeDocument/2006/relationships/tags" Target="../tags/tag159.xml"/><Relationship Id="rId43" Type="http://schemas.openxmlformats.org/officeDocument/2006/relationships/tags" Target="../tags/tag175.xml"/><Relationship Id="rId48" Type="http://schemas.openxmlformats.org/officeDocument/2006/relationships/tags" Target="../tags/tag180.xml"/><Relationship Id="rId64" Type="http://schemas.openxmlformats.org/officeDocument/2006/relationships/tags" Target="../tags/tag196.xml"/><Relationship Id="rId69" Type="http://schemas.openxmlformats.org/officeDocument/2006/relationships/tags" Target="../tags/tag201.xml"/><Relationship Id="rId80" Type="http://schemas.openxmlformats.org/officeDocument/2006/relationships/tags" Target="../tags/tag212.xml"/><Relationship Id="rId85" Type="http://schemas.openxmlformats.org/officeDocument/2006/relationships/tags" Target="../tags/tag217.xml"/><Relationship Id="rId12" Type="http://schemas.openxmlformats.org/officeDocument/2006/relationships/tags" Target="../tags/tag144.xml"/><Relationship Id="rId17" Type="http://schemas.openxmlformats.org/officeDocument/2006/relationships/tags" Target="../tags/tag149.xml"/><Relationship Id="rId33" Type="http://schemas.openxmlformats.org/officeDocument/2006/relationships/tags" Target="../tags/tag165.xml"/><Relationship Id="rId38" Type="http://schemas.openxmlformats.org/officeDocument/2006/relationships/tags" Target="../tags/tag170.xml"/><Relationship Id="rId59" Type="http://schemas.openxmlformats.org/officeDocument/2006/relationships/tags" Target="../tags/tag191.xml"/><Relationship Id="rId103" Type="http://schemas.openxmlformats.org/officeDocument/2006/relationships/tags" Target="../tags/tag235.xml"/><Relationship Id="rId108" Type="http://schemas.openxmlformats.org/officeDocument/2006/relationships/slideLayout" Target="../slideLayouts/slideLayout3.xml"/><Relationship Id="rId54" Type="http://schemas.openxmlformats.org/officeDocument/2006/relationships/tags" Target="../tags/tag186.xml"/><Relationship Id="rId70" Type="http://schemas.openxmlformats.org/officeDocument/2006/relationships/tags" Target="../tags/tag202.xml"/><Relationship Id="rId75" Type="http://schemas.openxmlformats.org/officeDocument/2006/relationships/tags" Target="../tags/tag207.xml"/><Relationship Id="rId91" Type="http://schemas.openxmlformats.org/officeDocument/2006/relationships/tags" Target="../tags/tag223.xml"/><Relationship Id="rId96" Type="http://schemas.openxmlformats.org/officeDocument/2006/relationships/tags" Target="../tags/tag228.xml"/><Relationship Id="rId1" Type="http://schemas.openxmlformats.org/officeDocument/2006/relationships/vmlDrawing" Target="../drawings/vmlDrawing88.vml"/><Relationship Id="rId6" Type="http://schemas.openxmlformats.org/officeDocument/2006/relationships/tags" Target="../tags/tag138.xml"/><Relationship Id="rId15" Type="http://schemas.openxmlformats.org/officeDocument/2006/relationships/tags" Target="../tags/tag147.xml"/><Relationship Id="rId23" Type="http://schemas.openxmlformats.org/officeDocument/2006/relationships/tags" Target="../tags/tag155.xml"/><Relationship Id="rId28" Type="http://schemas.openxmlformats.org/officeDocument/2006/relationships/tags" Target="../tags/tag160.xml"/><Relationship Id="rId36" Type="http://schemas.openxmlformats.org/officeDocument/2006/relationships/tags" Target="../tags/tag168.xml"/><Relationship Id="rId49" Type="http://schemas.openxmlformats.org/officeDocument/2006/relationships/tags" Target="../tags/tag181.xml"/><Relationship Id="rId57" Type="http://schemas.openxmlformats.org/officeDocument/2006/relationships/tags" Target="../tags/tag189.xml"/><Relationship Id="rId106" Type="http://schemas.openxmlformats.org/officeDocument/2006/relationships/tags" Target="../tags/tag238.xml"/><Relationship Id="rId10" Type="http://schemas.openxmlformats.org/officeDocument/2006/relationships/tags" Target="../tags/tag142.xml"/><Relationship Id="rId31" Type="http://schemas.openxmlformats.org/officeDocument/2006/relationships/tags" Target="../tags/tag163.xml"/><Relationship Id="rId44" Type="http://schemas.openxmlformats.org/officeDocument/2006/relationships/tags" Target="../tags/tag176.xml"/><Relationship Id="rId52" Type="http://schemas.openxmlformats.org/officeDocument/2006/relationships/tags" Target="../tags/tag184.xml"/><Relationship Id="rId60" Type="http://schemas.openxmlformats.org/officeDocument/2006/relationships/tags" Target="../tags/tag192.xml"/><Relationship Id="rId65" Type="http://schemas.openxmlformats.org/officeDocument/2006/relationships/tags" Target="../tags/tag197.xml"/><Relationship Id="rId73" Type="http://schemas.openxmlformats.org/officeDocument/2006/relationships/tags" Target="../tags/tag205.xml"/><Relationship Id="rId78" Type="http://schemas.openxmlformats.org/officeDocument/2006/relationships/tags" Target="../tags/tag210.xml"/><Relationship Id="rId81" Type="http://schemas.openxmlformats.org/officeDocument/2006/relationships/tags" Target="../tags/tag213.xml"/><Relationship Id="rId86" Type="http://schemas.openxmlformats.org/officeDocument/2006/relationships/tags" Target="../tags/tag218.xml"/><Relationship Id="rId94" Type="http://schemas.openxmlformats.org/officeDocument/2006/relationships/tags" Target="../tags/tag226.xml"/><Relationship Id="rId99" Type="http://schemas.openxmlformats.org/officeDocument/2006/relationships/tags" Target="../tags/tag231.xml"/><Relationship Id="rId101" Type="http://schemas.openxmlformats.org/officeDocument/2006/relationships/tags" Target="../tags/tag233.xml"/><Relationship Id="rId4" Type="http://schemas.openxmlformats.org/officeDocument/2006/relationships/tags" Target="../tags/tag136.xml"/><Relationship Id="rId9" Type="http://schemas.openxmlformats.org/officeDocument/2006/relationships/tags" Target="../tags/tag141.xml"/><Relationship Id="rId13" Type="http://schemas.openxmlformats.org/officeDocument/2006/relationships/tags" Target="../tags/tag145.xml"/><Relationship Id="rId18" Type="http://schemas.openxmlformats.org/officeDocument/2006/relationships/tags" Target="../tags/tag150.xml"/><Relationship Id="rId39" Type="http://schemas.openxmlformats.org/officeDocument/2006/relationships/tags" Target="../tags/tag171.xml"/><Relationship Id="rId109" Type="http://schemas.openxmlformats.org/officeDocument/2006/relationships/notesSlide" Target="../notesSlides/notesSlide27.xml"/><Relationship Id="rId34" Type="http://schemas.openxmlformats.org/officeDocument/2006/relationships/tags" Target="../tags/tag166.xml"/><Relationship Id="rId50" Type="http://schemas.openxmlformats.org/officeDocument/2006/relationships/tags" Target="../tags/tag182.xml"/><Relationship Id="rId55" Type="http://schemas.openxmlformats.org/officeDocument/2006/relationships/tags" Target="../tags/tag187.xml"/><Relationship Id="rId76" Type="http://schemas.openxmlformats.org/officeDocument/2006/relationships/tags" Target="../tags/tag208.xml"/><Relationship Id="rId97" Type="http://schemas.openxmlformats.org/officeDocument/2006/relationships/tags" Target="../tags/tag229.xml"/><Relationship Id="rId104" Type="http://schemas.openxmlformats.org/officeDocument/2006/relationships/tags" Target="../tags/tag236.xml"/><Relationship Id="rId7" Type="http://schemas.openxmlformats.org/officeDocument/2006/relationships/tags" Target="../tags/tag139.xml"/><Relationship Id="rId71" Type="http://schemas.openxmlformats.org/officeDocument/2006/relationships/tags" Target="../tags/tag203.xml"/><Relationship Id="rId92" Type="http://schemas.openxmlformats.org/officeDocument/2006/relationships/tags" Target="../tags/tag224.xml"/><Relationship Id="rId2" Type="http://schemas.openxmlformats.org/officeDocument/2006/relationships/tags" Target="../tags/tag134.xml"/><Relationship Id="rId29" Type="http://schemas.openxmlformats.org/officeDocument/2006/relationships/tags" Target="../tags/tag161.xml"/><Relationship Id="rId24" Type="http://schemas.openxmlformats.org/officeDocument/2006/relationships/tags" Target="../tags/tag156.xml"/><Relationship Id="rId40" Type="http://schemas.openxmlformats.org/officeDocument/2006/relationships/tags" Target="../tags/tag172.xml"/><Relationship Id="rId45" Type="http://schemas.openxmlformats.org/officeDocument/2006/relationships/tags" Target="../tags/tag177.xml"/><Relationship Id="rId66" Type="http://schemas.openxmlformats.org/officeDocument/2006/relationships/tags" Target="../tags/tag198.xml"/><Relationship Id="rId87" Type="http://schemas.openxmlformats.org/officeDocument/2006/relationships/tags" Target="../tags/tag219.xml"/><Relationship Id="rId110" Type="http://schemas.openxmlformats.org/officeDocument/2006/relationships/oleObject" Target="../embeddings/oleObject64.bin"/><Relationship Id="rId61" Type="http://schemas.openxmlformats.org/officeDocument/2006/relationships/tags" Target="../tags/tag193.xml"/><Relationship Id="rId82" Type="http://schemas.openxmlformats.org/officeDocument/2006/relationships/tags" Target="../tags/tag214.xml"/><Relationship Id="rId19" Type="http://schemas.openxmlformats.org/officeDocument/2006/relationships/tags" Target="../tags/tag151.xml"/><Relationship Id="rId14" Type="http://schemas.openxmlformats.org/officeDocument/2006/relationships/tags" Target="../tags/tag146.xml"/><Relationship Id="rId30" Type="http://schemas.openxmlformats.org/officeDocument/2006/relationships/tags" Target="../tags/tag162.xml"/><Relationship Id="rId35" Type="http://schemas.openxmlformats.org/officeDocument/2006/relationships/tags" Target="../tags/tag167.xml"/><Relationship Id="rId56" Type="http://schemas.openxmlformats.org/officeDocument/2006/relationships/tags" Target="../tags/tag188.xml"/><Relationship Id="rId77" Type="http://schemas.openxmlformats.org/officeDocument/2006/relationships/tags" Target="../tags/tag209.xml"/><Relationship Id="rId100" Type="http://schemas.openxmlformats.org/officeDocument/2006/relationships/tags" Target="../tags/tag232.xml"/><Relationship Id="rId105" Type="http://schemas.openxmlformats.org/officeDocument/2006/relationships/tags" Target="../tags/tag237.xml"/><Relationship Id="rId8" Type="http://schemas.openxmlformats.org/officeDocument/2006/relationships/tags" Target="../tags/tag140.xml"/><Relationship Id="rId51" Type="http://schemas.openxmlformats.org/officeDocument/2006/relationships/tags" Target="../tags/tag183.xml"/><Relationship Id="rId72" Type="http://schemas.openxmlformats.org/officeDocument/2006/relationships/tags" Target="../tags/tag204.xml"/><Relationship Id="rId93" Type="http://schemas.openxmlformats.org/officeDocument/2006/relationships/tags" Target="../tags/tag225.xml"/><Relationship Id="rId98" Type="http://schemas.openxmlformats.org/officeDocument/2006/relationships/tags" Target="../tags/tag230.xml"/><Relationship Id="rId3" Type="http://schemas.openxmlformats.org/officeDocument/2006/relationships/tags" Target="../tags/tag135.xml"/><Relationship Id="rId25" Type="http://schemas.openxmlformats.org/officeDocument/2006/relationships/tags" Target="../tags/tag157.xml"/><Relationship Id="rId46" Type="http://schemas.openxmlformats.org/officeDocument/2006/relationships/tags" Target="../tags/tag178.xml"/><Relationship Id="rId67" Type="http://schemas.openxmlformats.org/officeDocument/2006/relationships/tags" Target="../tags/tag199.xml"/><Relationship Id="rId20" Type="http://schemas.openxmlformats.org/officeDocument/2006/relationships/tags" Target="../tags/tag152.xml"/><Relationship Id="rId41" Type="http://schemas.openxmlformats.org/officeDocument/2006/relationships/tags" Target="../tags/tag173.xml"/><Relationship Id="rId62" Type="http://schemas.openxmlformats.org/officeDocument/2006/relationships/tags" Target="../tags/tag194.xml"/><Relationship Id="rId83" Type="http://schemas.openxmlformats.org/officeDocument/2006/relationships/tags" Target="../tags/tag215.xml"/><Relationship Id="rId88" Type="http://schemas.openxmlformats.org/officeDocument/2006/relationships/tags" Target="../tags/tag220.xml"/><Relationship Id="rId111" Type="http://schemas.openxmlformats.org/officeDocument/2006/relationships/image" Target="../media/image3.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30.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jpeg"/></Relationships>
</file>

<file path=ppt/slides/_rels/slide5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tags" Target="../tags/tag240.xml"/><Relationship Id="rId1" Type="http://schemas.openxmlformats.org/officeDocument/2006/relationships/vmlDrawing" Target="../drawings/vmlDrawing89.vml"/><Relationship Id="rId6" Type="http://schemas.openxmlformats.org/officeDocument/2006/relationships/image" Target="../media/image3.emf"/><Relationship Id="rId5" Type="http://schemas.openxmlformats.org/officeDocument/2006/relationships/oleObject" Target="../embeddings/oleObject65.bin"/><Relationship Id="rId4" Type="http://schemas.openxmlformats.org/officeDocument/2006/relationships/notesSlide" Target="../notesSlides/notesSlide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49.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chart" Target="../charts/chart6.xml"/><Relationship Id="rId18" Type="http://schemas.openxmlformats.org/officeDocument/2006/relationships/image" Target="../media/image99.png"/><Relationship Id="rId3" Type="http://schemas.openxmlformats.org/officeDocument/2006/relationships/chart" Target="../charts/chart2.xml"/><Relationship Id="rId21" Type="http://schemas.openxmlformats.org/officeDocument/2006/relationships/chart" Target="../charts/chart8.xml"/><Relationship Id="rId7" Type="http://schemas.openxmlformats.org/officeDocument/2006/relationships/chart" Target="../charts/chart4.xml"/><Relationship Id="rId12" Type="http://schemas.openxmlformats.org/officeDocument/2006/relationships/chart" Target="../charts/chart5.xml"/><Relationship Id="rId17" Type="http://schemas.openxmlformats.org/officeDocument/2006/relationships/image" Target="../media/image98.svg"/><Relationship Id="rId2" Type="http://schemas.openxmlformats.org/officeDocument/2006/relationships/chart" Target="../charts/chart1.xml"/><Relationship Id="rId16" Type="http://schemas.openxmlformats.org/officeDocument/2006/relationships/image" Target="../media/image97.png"/><Relationship Id="rId20" Type="http://schemas.openxmlformats.org/officeDocument/2006/relationships/chart" Target="../charts/chart7.xml"/><Relationship Id="rId1" Type="http://schemas.openxmlformats.org/officeDocument/2006/relationships/slideLayout" Target="../slideLayouts/slideLayout29.xml"/><Relationship Id="rId6" Type="http://schemas.openxmlformats.org/officeDocument/2006/relationships/chart" Target="../charts/chart3.xml"/><Relationship Id="rId11" Type="http://schemas.openxmlformats.org/officeDocument/2006/relationships/image" Target="../media/image94.svg"/><Relationship Id="rId5" Type="http://schemas.openxmlformats.org/officeDocument/2006/relationships/image" Target="../media/image90.svg"/><Relationship Id="rId15" Type="http://schemas.openxmlformats.org/officeDocument/2006/relationships/image" Target="../media/image96.svg"/><Relationship Id="rId23" Type="http://schemas.openxmlformats.org/officeDocument/2006/relationships/chart" Target="../charts/chart10.xml"/><Relationship Id="rId10" Type="http://schemas.openxmlformats.org/officeDocument/2006/relationships/image" Target="../media/image93.png"/><Relationship Id="rId19" Type="http://schemas.openxmlformats.org/officeDocument/2006/relationships/image" Target="../media/image100.svg"/><Relationship Id="rId4" Type="http://schemas.openxmlformats.org/officeDocument/2006/relationships/image" Target="../media/image89.png"/><Relationship Id="rId9" Type="http://schemas.openxmlformats.org/officeDocument/2006/relationships/image" Target="../media/image92.svg"/><Relationship Id="rId14" Type="http://schemas.openxmlformats.org/officeDocument/2006/relationships/image" Target="../media/image95.png"/><Relationship Id="rId22" Type="http://schemas.openxmlformats.org/officeDocument/2006/relationships/chart" Target="../charts/chart9.xml"/></Relationships>
</file>

<file path=ppt/slides/_rels/slide6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9.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6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9.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6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9.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64.xml.rels><?xml version="1.0" encoding="UTF-8" standalone="yes"?>
<Relationships xmlns="http://schemas.openxmlformats.org/package/2006/relationships"><Relationship Id="rId8" Type="http://schemas.openxmlformats.org/officeDocument/2006/relationships/chart" Target="../charts/chart28.xml"/><Relationship Id="rId3" Type="http://schemas.openxmlformats.org/officeDocument/2006/relationships/slideLayout" Target="../slideLayouts/slideLayout29.xml"/><Relationship Id="rId7" Type="http://schemas.openxmlformats.org/officeDocument/2006/relationships/chart" Target="../charts/chart27.xml"/><Relationship Id="rId2" Type="http://schemas.openxmlformats.org/officeDocument/2006/relationships/tags" Target="../tags/tag241.xml"/><Relationship Id="rId1" Type="http://schemas.openxmlformats.org/officeDocument/2006/relationships/vmlDrawing" Target="../drawings/vmlDrawing90.vml"/><Relationship Id="rId6" Type="http://schemas.openxmlformats.org/officeDocument/2006/relationships/chart" Target="../charts/chart26.xml"/><Relationship Id="rId5" Type="http://schemas.openxmlformats.org/officeDocument/2006/relationships/image" Target="../media/image3.emf"/><Relationship Id="rId4" Type="http://schemas.openxmlformats.org/officeDocument/2006/relationships/oleObject" Target="../embeddings/oleObject66.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8" Type="http://schemas.openxmlformats.org/officeDocument/2006/relationships/chart" Target="../charts/chart31.xml"/><Relationship Id="rId13" Type="http://schemas.openxmlformats.org/officeDocument/2006/relationships/chart" Target="../charts/chart36.xml"/><Relationship Id="rId18" Type="http://schemas.openxmlformats.org/officeDocument/2006/relationships/chart" Target="../charts/chart37.xml"/><Relationship Id="rId3" Type="http://schemas.openxmlformats.org/officeDocument/2006/relationships/image" Target="../media/image91.png"/><Relationship Id="rId21" Type="http://schemas.openxmlformats.org/officeDocument/2006/relationships/image" Target="../media/image95.png"/><Relationship Id="rId7" Type="http://schemas.openxmlformats.org/officeDocument/2006/relationships/chart" Target="../charts/chart30.xml"/><Relationship Id="rId12" Type="http://schemas.openxmlformats.org/officeDocument/2006/relationships/chart" Target="../charts/chart35.xml"/><Relationship Id="rId17" Type="http://schemas.openxmlformats.org/officeDocument/2006/relationships/image" Target="../media/image100.svg"/><Relationship Id="rId2" Type="http://schemas.openxmlformats.org/officeDocument/2006/relationships/chart" Target="../charts/chart29.xml"/><Relationship Id="rId16" Type="http://schemas.openxmlformats.org/officeDocument/2006/relationships/image" Target="../media/image99.png"/><Relationship Id="rId20" Type="http://schemas.openxmlformats.org/officeDocument/2006/relationships/image" Target="../media/image90.svg"/><Relationship Id="rId1" Type="http://schemas.openxmlformats.org/officeDocument/2006/relationships/slideLayout" Target="../slideLayouts/slideLayout36.xml"/><Relationship Id="rId6" Type="http://schemas.openxmlformats.org/officeDocument/2006/relationships/image" Target="../media/image94.svg"/><Relationship Id="rId11" Type="http://schemas.openxmlformats.org/officeDocument/2006/relationships/chart" Target="../charts/chart34.xml"/><Relationship Id="rId5" Type="http://schemas.openxmlformats.org/officeDocument/2006/relationships/image" Target="../media/image93.png"/><Relationship Id="rId15" Type="http://schemas.openxmlformats.org/officeDocument/2006/relationships/image" Target="../media/image98.svg"/><Relationship Id="rId23" Type="http://schemas.openxmlformats.org/officeDocument/2006/relationships/chart" Target="../charts/chart38.xml"/><Relationship Id="rId10" Type="http://schemas.openxmlformats.org/officeDocument/2006/relationships/chart" Target="../charts/chart33.xml"/><Relationship Id="rId19" Type="http://schemas.openxmlformats.org/officeDocument/2006/relationships/image" Target="../media/image89.png"/><Relationship Id="rId4" Type="http://schemas.openxmlformats.org/officeDocument/2006/relationships/image" Target="../media/image92.svg"/><Relationship Id="rId9" Type="http://schemas.openxmlformats.org/officeDocument/2006/relationships/chart" Target="../charts/chart32.xml"/><Relationship Id="rId14" Type="http://schemas.openxmlformats.org/officeDocument/2006/relationships/image" Target="../media/image97.png"/><Relationship Id="rId22" Type="http://schemas.openxmlformats.org/officeDocument/2006/relationships/image" Target="../media/image96.svg"/></Relationships>
</file>

<file path=ppt/slides/_rels/slide68.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36.xml"/><Relationship Id="rId6" Type="http://schemas.openxmlformats.org/officeDocument/2006/relationships/chart" Target="../charts/chart43.xml"/><Relationship Id="rId5" Type="http://schemas.openxmlformats.org/officeDocument/2006/relationships/chart" Target="../charts/chart42.xml"/><Relationship Id="rId4" Type="http://schemas.openxmlformats.org/officeDocument/2006/relationships/chart" Target="../charts/chart41.xml"/></Relationships>
</file>

<file path=ppt/slides/_rels/slide6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36.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chart" Target="../charts/chart46.xml"/></Relationships>
</file>

<file path=ppt/slides/_rels/slide7.xml.rels><?xml version="1.0" encoding="UTF-8" standalone="yes"?>
<Relationships xmlns="http://schemas.openxmlformats.org/package/2006/relationships"><Relationship Id="rId13" Type="http://schemas.openxmlformats.org/officeDocument/2006/relationships/tags" Target="../tags/tag65.xml"/><Relationship Id="rId18" Type="http://schemas.openxmlformats.org/officeDocument/2006/relationships/tags" Target="../tags/tag70.xml"/><Relationship Id="rId26" Type="http://schemas.openxmlformats.org/officeDocument/2006/relationships/slideLayout" Target="../slideLayouts/slideLayout3.xml"/><Relationship Id="rId3" Type="http://schemas.openxmlformats.org/officeDocument/2006/relationships/tags" Target="../tags/tag55.xml"/><Relationship Id="rId21" Type="http://schemas.openxmlformats.org/officeDocument/2006/relationships/tags" Target="../tags/tag73.xml"/><Relationship Id="rId34" Type="http://schemas.openxmlformats.org/officeDocument/2006/relationships/image" Target="../media/image12.png"/><Relationship Id="rId7" Type="http://schemas.openxmlformats.org/officeDocument/2006/relationships/tags" Target="../tags/tag59.xml"/><Relationship Id="rId12" Type="http://schemas.openxmlformats.org/officeDocument/2006/relationships/tags" Target="../tags/tag64.xml"/><Relationship Id="rId17" Type="http://schemas.openxmlformats.org/officeDocument/2006/relationships/tags" Target="../tags/tag69.xml"/><Relationship Id="rId25" Type="http://schemas.openxmlformats.org/officeDocument/2006/relationships/tags" Target="../tags/tag77.xml"/><Relationship Id="rId33" Type="http://schemas.openxmlformats.org/officeDocument/2006/relationships/image" Target="../media/image11.svg"/><Relationship Id="rId2" Type="http://schemas.openxmlformats.org/officeDocument/2006/relationships/tags" Target="../tags/tag54.xml"/><Relationship Id="rId16" Type="http://schemas.openxmlformats.org/officeDocument/2006/relationships/tags" Target="../tags/tag68.xml"/><Relationship Id="rId20" Type="http://schemas.openxmlformats.org/officeDocument/2006/relationships/tags" Target="../tags/tag72.xml"/><Relationship Id="rId29" Type="http://schemas.openxmlformats.org/officeDocument/2006/relationships/image" Target="../media/image7.emf"/><Relationship Id="rId1" Type="http://schemas.openxmlformats.org/officeDocument/2006/relationships/vmlDrawing" Target="../drawings/vmlDrawing50.vml"/><Relationship Id="rId6" Type="http://schemas.openxmlformats.org/officeDocument/2006/relationships/tags" Target="../tags/tag58.xml"/><Relationship Id="rId11" Type="http://schemas.openxmlformats.org/officeDocument/2006/relationships/tags" Target="../tags/tag63.xml"/><Relationship Id="rId24" Type="http://schemas.openxmlformats.org/officeDocument/2006/relationships/tags" Target="../tags/tag76.xml"/><Relationship Id="rId32" Type="http://schemas.openxmlformats.org/officeDocument/2006/relationships/image" Target="../media/image10.png"/><Relationship Id="rId5" Type="http://schemas.openxmlformats.org/officeDocument/2006/relationships/tags" Target="../tags/tag57.xml"/><Relationship Id="rId15" Type="http://schemas.openxmlformats.org/officeDocument/2006/relationships/tags" Target="../tags/tag67.xml"/><Relationship Id="rId23" Type="http://schemas.openxmlformats.org/officeDocument/2006/relationships/tags" Target="../tags/tag75.xml"/><Relationship Id="rId28" Type="http://schemas.openxmlformats.org/officeDocument/2006/relationships/oleObject" Target="../embeddings/oleObject26.bin"/><Relationship Id="rId10" Type="http://schemas.openxmlformats.org/officeDocument/2006/relationships/tags" Target="../tags/tag62.xml"/><Relationship Id="rId19" Type="http://schemas.openxmlformats.org/officeDocument/2006/relationships/tags" Target="../tags/tag71.xml"/><Relationship Id="rId31" Type="http://schemas.openxmlformats.org/officeDocument/2006/relationships/image" Target="../media/image9.svg"/><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 Id="rId22" Type="http://schemas.openxmlformats.org/officeDocument/2006/relationships/tags" Target="../tags/tag74.xml"/><Relationship Id="rId27" Type="http://schemas.openxmlformats.org/officeDocument/2006/relationships/notesSlide" Target="../notesSlides/notesSlide2.xml"/><Relationship Id="rId30" Type="http://schemas.openxmlformats.org/officeDocument/2006/relationships/image" Target="../media/image8.png"/><Relationship Id="rId35" Type="http://schemas.openxmlformats.org/officeDocument/2006/relationships/image" Target="../media/image13.svg"/><Relationship Id="rId8" Type="http://schemas.openxmlformats.org/officeDocument/2006/relationships/tags" Target="../tags/tag60.xml"/></Relationships>
</file>

<file path=ppt/slides/_rels/slide7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36.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71.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36.xml"/><Relationship Id="rId4" Type="http://schemas.openxmlformats.org/officeDocument/2006/relationships/chart" Target="../charts/chart5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8" Type="http://schemas.openxmlformats.org/officeDocument/2006/relationships/image" Target="../media/image94.svg"/><Relationship Id="rId13" Type="http://schemas.openxmlformats.org/officeDocument/2006/relationships/chart" Target="../charts/chart62.xml"/><Relationship Id="rId18" Type="http://schemas.openxmlformats.org/officeDocument/2006/relationships/image" Target="../media/image99.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chart" Target="../charts/chart61.xml"/><Relationship Id="rId17" Type="http://schemas.openxmlformats.org/officeDocument/2006/relationships/image" Target="../media/image98.svg"/><Relationship Id="rId2" Type="http://schemas.openxmlformats.org/officeDocument/2006/relationships/chart" Target="../charts/chart57.xml"/><Relationship Id="rId16" Type="http://schemas.openxmlformats.org/officeDocument/2006/relationships/image" Target="../media/image97.png"/><Relationship Id="rId20" Type="http://schemas.openxmlformats.org/officeDocument/2006/relationships/chart" Target="../charts/chart65.xml"/><Relationship Id="rId1" Type="http://schemas.openxmlformats.org/officeDocument/2006/relationships/slideLayout" Target="../slideLayouts/slideLayout36.xml"/><Relationship Id="rId6" Type="http://schemas.openxmlformats.org/officeDocument/2006/relationships/image" Target="../media/image92.svg"/><Relationship Id="rId11" Type="http://schemas.openxmlformats.org/officeDocument/2006/relationships/chart" Target="../charts/chart60.xml"/><Relationship Id="rId5" Type="http://schemas.openxmlformats.org/officeDocument/2006/relationships/image" Target="../media/image91.png"/><Relationship Id="rId15" Type="http://schemas.openxmlformats.org/officeDocument/2006/relationships/chart" Target="../charts/chart64.xml"/><Relationship Id="rId10" Type="http://schemas.openxmlformats.org/officeDocument/2006/relationships/chart" Target="../charts/chart59.xml"/><Relationship Id="rId19" Type="http://schemas.openxmlformats.org/officeDocument/2006/relationships/image" Target="../media/image100.svg"/><Relationship Id="rId4" Type="http://schemas.openxmlformats.org/officeDocument/2006/relationships/image" Target="../media/image90.svg"/><Relationship Id="rId9" Type="http://schemas.openxmlformats.org/officeDocument/2006/relationships/chart" Target="../charts/chart58.xml"/><Relationship Id="rId14" Type="http://schemas.openxmlformats.org/officeDocument/2006/relationships/chart" Target="../charts/chart63.xml"/></Relationships>
</file>

<file path=ppt/slides/_rels/slide75.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chart" Target="../charts/chart66.xml"/><Relationship Id="rId1" Type="http://schemas.openxmlformats.org/officeDocument/2006/relationships/slideLayout" Target="../slideLayouts/slideLayout36.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76.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chart" Target="../charts/chart71.xml"/><Relationship Id="rId1" Type="http://schemas.openxmlformats.org/officeDocument/2006/relationships/slideLayout" Target="../slideLayouts/slideLayout36.xml"/><Relationship Id="rId6" Type="http://schemas.openxmlformats.org/officeDocument/2006/relationships/chart" Target="../charts/chart75.xml"/><Relationship Id="rId5" Type="http://schemas.openxmlformats.org/officeDocument/2006/relationships/chart" Target="../charts/chart74.xml"/><Relationship Id="rId4" Type="http://schemas.openxmlformats.org/officeDocument/2006/relationships/chart" Target="../charts/chart73.xml"/></Relationships>
</file>

<file path=ppt/slides/_rels/slide77.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chart" Target="../charts/chart76.xml"/><Relationship Id="rId1" Type="http://schemas.openxmlformats.org/officeDocument/2006/relationships/slideLayout" Target="../slideLayouts/slideLayout36.xml"/><Relationship Id="rId4" Type="http://schemas.openxmlformats.org/officeDocument/2006/relationships/chart" Target="../charts/chart7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8.xml"/></Relationships>
</file>

<file path=ppt/slides/_rels/slide80.xml.rels><?xml version="1.0" encoding="UTF-8" standalone="yes"?>
<Relationships xmlns="http://schemas.openxmlformats.org/package/2006/relationships"><Relationship Id="rId8" Type="http://schemas.openxmlformats.org/officeDocument/2006/relationships/chart" Target="../charts/chart85.xml"/><Relationship Id="rId13" Type="http://schemas.openxmlformats.org/officeDocument/2006/relationships/image" Target="../media/image91.png"/><Relationship Id="rId18" Type="http://schemas.openxmlformats.org/officeDocument/2006/relationships/image" Target="../media/image98.svg"/><Relationship Id="rId3" Type="http://schemas.openxmlformats.org/officeDocument/2006/relationships/chart" Target="../charts/chart80.xml"/><Relationship Id="rId21" Type="http://schemas.openxmlformats.org/officeDocument/2006/relationships/chart" Target="../charts/chart88.xml"/><Relationship Id="rId7" Type="http://schemas.openxmlformats.org/officeDocument/2006/relationships/chart" Target="../charts/chart84.xml"/><Relationship Id="rId12" Type="http://schemas.openxmlformats.org/officeDocument/2006/relationships/image" Target="../media/image90.svg"/><Relationship Id="rId17" Type="http://schemas.openxmlformats.org/officeDocument/2006/relationships/image" Target="../media/image97.png"/><Relationship Id="rId2" Type="http://schemas.openxmlformats.org/officeDocument/2006/relationships/chart" Target="../charts/chart79.xml"/><Relationship Id="rId16" Type="http://schemas.openxmlformats.org/officeDocument/2006/relationships/image" Target="../media/image94.svg"/><Relationship Id="rId20" Type="http://schemas.openxmlformats.org/officeDocument/2006/relationships/image" Target="../media/image100.svg"/><Relationship Id="rId1" Type="http://schemas.openxmlformats.org/officeDocument/2006/relationships/slideLayout" Target="../slideLayouts/slideLayout43.xml"/><Relationship Id="rId6" Type="http://schemas.openxmlformats.org/officeDocument/2006/relationships/chart" Target="../charts/chart83.xml"/><Relationship Id="rId11" Type="http://schemas.openxmlformats.org/officeDocument/2006/relationships/image" Target="../media/image89.png"/><Relationship Id="rId5" Type="http://schemas.openxmlformats.org/officeDocument/2006/relationships/chart" Target="../charts/chart82.xml"/><Relationship Id="rId15" Type="http://schemas.openxmlformats.org/officeDocument/2006/relationships/image" Target="../media/image93.png"/><Relationship Id="rId23" Type="http://schemas.openxmlformats.org/officeDocument/2006/relationships/image" Target="../media/image96.svg"/><Relationship Id="rId10" Type="http://schemas.openxmlformats.org/officeDocument/2006/relationships/chart" Target="../charts/chart87.xml"/><Relationship Id="rId19" Type="http://schemas.openxmlformats.org/officeDocument/2006/relationships/image" Target="../media/image99.png"/><Relationship Id="rId4" Type="http://schemas.openxmlformats.org/officeDocument/2006/relationships/chart" Target="../charts/chart81.xml"/><Relationship Id="rId9" Type="http://schemas.openxmlformats.org/officeDocument/2006/relationships/chart" Target="../charts/chart86.xml"/><Relationship Id="rId14" Type="http://schemas.openxmlformats.org/officeDocument/2006/relationships/image" Target="../media/image92.svg"/><Relationship Id="rId22" Type="http://schemas.openxmlformats.org/officeDocument/2006/relationships/image" Target="../media/image95.png"/></Relationships>
</file>

<file path=ppt/slides/_rels/slide81.xml.rels><?xml version="1.0" encoding="UTF-8" standalone="yes"?>
<Relationships xmlns="http://schemas.openxmlformats.org/package/2006/relationships"><Relationship Id="rId3" Type="http://schemas.openxmlformats.org/officeDocument/2006/relationships/chart" Target="../charts/chart90.xml"/><Relationship Id="rId2" Type="http://schemas.openxmlformats.org/officeDocument/2006/relationships/chart" Target="../charts/chart89.xml"/><Relationship Id="rId1" Type="http://schemas.openxmlformats.org/officeDocument/2006/relationships/slideLayout" Target="../slideLayouts/slideLayout43.xml"/><Relationship Id="rId6" Type="http://schemas.openxmlformats.org/officeDocument/2006/relationships/chart" Target="../charts/chart93.xml"/><Relationship Id="rId5" Type="http://schemas.openxmlformats.org/officeDocument/2006/relationships/chart" Target="../charts/chart92.xml"/><Relationship Id="rId4" Type="http://schemas.openxmlformats.org/officeDocument/2006/relationships/chart" Target="../charts/chart91.xml"/></Relationships>
</file>

<file path=ppt/slides/_rels/slide82.xml.rels><?xml version="1.0" encoding="UTF-8" standalone="yes"?>
<Relationships xmlns="http://schemas.openxmlformats.org/package/2006/relationships"><Relationship Id="rId3" Type="http://schemas.openxmlformats.org/officeDocument/2006/relationships/chart" Target="../charts/chart95.xml"/><Relationship Id="rId2" Type="http://schemas.openxmlformats.org/officeDocument/2006/relationships/chart" Target="../charts/chart94.xml"/><Relationship Id="rId1" Type="http://schemas.openxmlformats.org/officeDocument/2006/relationships/slideLayout" Target="../slideLayouts/slideLayout43.xml"/><Relationship Id="rId6" Type="http://schemas.openxmlformats.org/officeDocument/2006/relationships/chart" Target="../charts/chart98.xml"/><Relationship Id="rId5" Type="http://schemas.openxmlformats.org/officeDocument/2006/relationships/chart" Target="../charts/chart97.xml"/><Relationship Id="rId4" Type="http://schemas.openxmlformats.org/officeDocument/2006/relationships/chart" Target="../charts/chart96.xml"/></Relationships>
</file>

<file path=ppt/slides/_rels/slide83.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chart" Target="../charts/chart99.xml"/><Relationship Id="rId1" Type="http://schemas.openxmlformats.org/officeDocument/2006/relationships/slideLayout" Target="../slideLayouts/slideLayout43.xml"/><Relationship Id="rId6" Type="http://schemas.openxmlformats.org/officeDocument/2006/relationships/chart" Target="../charts/chart103.xml"/><Relationship Id="rId5" Type="http://schemas.openxmlformats.org/officeDocument/2006/relationships/chart" Target="../charts/chart102.xml"/><Relationship Id="rId4" Type="http://schemas.openxmlformats.org/officeDocument/2006/relationships/chart" Target="../charts/chart101.xml"/></Relationships>
</file>

<file path=ppt/slides/_rels/slide84.xml.rels><?xml version="1.0" encoding="UTF-8" standalone="yes"?>
<Relationships xmlns="http://schemas.openxmlformats.org/package/2006/relationships"><Relationship Id="rId3" Type="http://schemas.openxmlformats.org/officeDocument/2006/relationships/chart" Target="../charts/chart105.xml"/><Relationship Id="rId2" Type="http://schemas.openxmlformats.org/officeDocument/2006/relationships/chart" Target="../charts/chart104.xml"/><Relationship Id="rId1" Type="http://schemas.openxmlformats.org/officeDocument/2006/relationships/slideLayout" Target="../slideLayouts/slideLayout43.xml"/><Relationship Id="rId4" Type="http://schemas.openxmlformats.org/officeDocument/2006/relationships/chart" Target="../charts/chart10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7.xml.rels><?xml version="1.0" encoding="UTF-8" standalone="yes"?>
<Relationships xmlns="http://schemas.openxmlformats.org/package/2006/relationships"><Relationship Id="rId8" Type="http://schemas.openxmlformats.org/officeDocument/2006/relationships/image" Target="../media/image94.svg"/><Relationship Id="rId13" Type="http://schemas.openxmlformats.org/officeDocument/2006/relationships/chart" Target="../charts/chart112.xml"/><Relationship Id="rId18" Type="http://schemas.openxmlformats.org/officeDocument/2006/relationships/image" Target="../media/image95.png"/><Relationship Id="rId3" Type="http://schemas.openxmlformats.org/officeDocument/2006/relationships/image" Target="../media/image89.png"/><Relationship Id="rId21" Type="http://schemas.openxmlformats.org/officeDocument/2006/relationships/image" Target="../media/image98.svg"/><Relationship Id="rId7" Type="http://schemas.openxmlformats.org/officeDocument/2006/relationships/image" Target="../media/image93.png"/><Relationship Id="rId12" Type="http://schemas.openxmlformats.org/officeDocument/2006/relationships/chart" Target="../charts/chart111.xml"/><Relationship Id="rId17" Type="http://schemas.openxmlformats.org/officeDocument/2006/relationships/chart" Target="../charts/chart116.xml"/><Relationship Id="rId2" Type="http://schemas.openxmlformats.org/officeDocument/2006/relationships/chart" Target="../charts/chart107.xml"/><Relationship Id="rId16" Type="http://schemas.openxmlformats.org/officeDocument/2006/relationships/chart" Target="../charts/chart115.xml"/><Relationship Id="rId20" Type="http://schemas.openxmlformats.org/officeDocument/2006/relationships/image" Target="../media/image97.png"/><Relationship Id="rId1" Type="http://schemas.openxmlformats.org/officeDocument/2006/relationships/slideLayout" Target="../slideLayouts/slideLayout43.xml"/><Relationship Id="rId6" Type="http://schemas.openxmlformats.org/officeDocument/2006/relationships/image" Target="../media/image92.svg"/><Relationship Id="rId11" Type="http://schemas.openxmlformats.org/officeDocument/2006/relationships/chart" Target="../charts/chart110.xml"/><Relationship Id="rId5" Type="http://schemas.openxmlformats.org/officeDocument/2006/relationships/image" Target="../media/image91.png"/><Relationship Id="rId15" Type="http://schemas.openxmlformats.org/officeDocument/2006/relationships/chart" Target="../charts/chart114.xml"/><Relationship Id="rId23" Type="http://schemas.openxmlformats.org/officeDocument/2006/relationships/image" Target="../media/image100.svg"/><Relationship Id="rId10" Type="http://schemas.openxmlformats.org/officeDocument/2006/relationships/chart" Target="../charts/chart109.xml"/><Relationship Id="rId19" Type="http://schemas.openxmlformats.org/officeDocument/2006/relationships/image" Target="../media/image96.svg"/><Relationship Id="rId4" Type="http://schemas.openxmlformats.org/officeDocument/2006/relationships/image" Target="../media/image90.svg"/><Relationship Id="rId9" Type="http://schemas.openxmlformats.org/officeDocument/2006/relationships/chart" Target="../charts/chart108.xml"/><Relationship Id="rId14" Type="http://schemas.openxmlformats.org/officeDocument/2006/relationships/chart" Target="../charts/chart113.xml"/><Relationship Id="rId22" Type="http://schemas.openxmlformats.org/officeDocument/2006/relationships/image" Target="../media/image99.png"/></Relationships>
</file>

<file path=ppt/slides/_rels/slide88.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chart" Target="../charts/chart117.xml"/><Relationship Id="rId1" Type="http://schemas.openxmlformats.org/officeDocument/2006/relationships/slideLayout" Target="../slideLayouts/slideLayout43.xml"/><Relationship Id="rId6" Type="http://schemas.openxmlformats.org/officeDocument/2006/relationships/chart" Target="../charts/chart121.xml"/><Relationship Id="rId5" Type="http://schemas.openxmlformats.org/officeDocument/2006/relationships/chart" Target="../charts/chart120.xml"/><Relationship Id="rId4" Type="http://schemas.openxmlformats.org/officeDocument/2006/relationships/chart" Target="../charts/chart119.xml"/></Relationships>
</file>

<file path=ppt/slides/_rels/slide89.xml.rels><?xml version="1.0" encoding="UTF-8" standalone="yes"?>
<Relationships xmlns="http://schemas.openxmlformats.org/package/2006/relationships"><Relationship Id="rId3" Type="http://schemas.openxmlformats.org/officeDocument/2006/relationships/chart" Target="../charts/chart123.xml"/><Relationship Id="rId2" Type="http://schemas.openxmlformats.org/officeDocument/2006/relationships/chart" Target="../charts/chart122.xml"/><Relationship Id="rId1" Type="http://schemas.openxmlformats.org/officeDocument/2006/relationships/slideLayout" Target="../slideLayouts/slideLayout43.xml"/><Relationship Id="rId6" Type="http://schemas.openxmlformats.org/officeDocument/2006/relationships/chart" Target="../charts/chart126.xml"/><Relationship Id="rId5" Type="http://schemas.openxmlformats.org/officeDocument/2006/relationships/chart" Target="../charts/chart125.xml"/><Relationship Id="rId4" Type="http://schemas.openxmlformats.org/officeDocument/2006/relationships/chart" Target="../charts/chart124.xml"/></Relationships>
</file>

<file path=ppt/slides/_rels/slide9.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tags" Target="../tags/tag80.xml"/><Relationship Id="rId7" Type="http://schemas.openxmlformats.org/officeDocument/2006/relationships/image" Target="../media/image14.emf"/><Relationship Id="rId2" Type="http://schemas.openxmlformats.org/officeDocument/2006/relationships/tags" Target="../tags/tag79.xml"/><Relationship Id="rId1" Type="http://schemas.openxmlformats.org/officeDocument/2006/relationships/vmlDrawing" Target="../drawings/vmlDrawing51.vml"/><Relationship Id="rId6" Type="http://schemas.openxmlformats.org/officeDocument/2006/relationships/oleObject" Target="../embeddings/oleObject27.bin"/><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chart" Target="../charts/chart128.xml"/><Relationship Id="rId2" Type="http://schemas.openxmlformats.org/officeDocument/2006/relationships/chart" Target="../charts/chart127.xml"/><Relationship Id="rId1" Type="http://schemas.openxmlformats.org/officeDocument/2006/relationships/slideLayout" Target="../slideLayouts/slideLayout44.xml"/><Relationship Id="rId6" Type="http://schemas.openxmlformats.org/officeDocument/2006/relationships/chart" Target="../charts/chart131.xml"/><Relationship Id="rId5" Type="http://schemas.openxmlformats.org/officeDocument/2006/relationships/chart" Target="../charts/chart130.xml"/><Relationship Id="rId4" Type="http://schemas.openxmlformats.org/officeDocument/2006/relationships/chart" Target="../charts/chart129.xml"/></Relationships>
</file>

<file path=ppt/slides/_rels/slide91.xml.rels><?xml version="1.0" encoding="UTF-8" standalone="yes"?>
<Relationships xmlns="http://schemas.openxmlformats.org/package/2006/relationships"><Relationship Id="rId3" Type="http://schemas.openxmlformats.org/officeDocument/2006/relationships/chart" Target="../charts/chart133.xml"/><Relationship Id="rId2" Type="http://schemas.openxmlformats.org/officeDocument/2006/relationships/chart" Target="../charts/chart132.xml"/><Relationship Id="rId1" Type="http://schemas.openxmlformats.org/officeDocument/2006/relationships/slideLayout" Target="../slideLayouts/slideLayout43.xml"/><Relationship Id="rId4" Type="http://schemas.openxmlformats.org/officeDocument/2006/relationships/chart" Target="../charts/chart13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93.xml.rels><?xml version="1.0" encoding="UTF-8" standalone="yes"?>
<Relationships xmlns="http://schemas.openxmlformats.org/package/2006/relationships"><Relationship Id="rId8" Type="http://schemas.openxmlformats.org/officeDocument/2006/relationships/chart" Target="../charts/chart141.xml"/><Relationship Id="rId3" Type="http://schemas.openxmlformats.org/officeDocument/2006/relationships/chart" Target="../charts/chart136.xml"/><Relationship Id="rId7" Type="http://schemas.openxmlformats.org/officeDocument/2006/relationships/chart" Target="../charts/chart140.xml"/><Relationship Id="rId2" Type="http://schemas.openxmlformats.org/officeDocument/2006/relationships/chart" Target="../charts/chart135.xml"/><Relationship Id="rId1" Type="http://schemas.openxmlformats.org/officeDocument/2006/relationships/slideLayout" Target="../slideLayouts/slideLayout43.xml"/><Relationship Id="rId6" Type="http://schemas.openxmlformats.org/officeDocument/2006/relationships/chart" Target="../charts/chart139.xml"/><Relationship Id="rId5" Type="http://schemas.openxmlformats.org/officeDocument/2006/relationships/chart" Target="../charts/chart138.xml"/><Relationship Id="rId4" Type="http://schemas.openxmlformats.org/officeDocument/2006/relationships/chart" Target="../charts/chart137.xml"/></Relationships>
</file>

<file path=ppt/slides/_rels/slide94.xml.rels><?xml version="1.0" encoding="UTF-8" standalone="yes"?>
<Relationships xmlns="http://schemas.openxmlformats.org/package/2006/relationships"><Relationship Id="rId3" Type="http://schemas.openxmlformats.org/officeDocument/2006/relationships/chart" Target="../charts/chart143.xml"/><Relationship Id="rId2" Type="http://schemas.openxmlformats.org/officeDocument/2006/relationships/chart" Target="../charts/chart142.xml"/><Relationship Id="rId1" Type="http://schemas.openxmlformats.org/officeDocument/2006/relationships/slideLayout" Target="../slideLayouts/slideLayout50.xml"/><Relationship Id="rId5" Type="http://schemas.openxmlformats.org/officeDocument/2006/relationships/chart" Target="../charts/chart145.xml"/><Relationship Id="rId4" Type="http://schemas.openxmlformats.org/officeDocument/2006/relationships/chart" Target="../charts/chart144.xml"/></Relationships>
</file>

<file path=ppt/slides/_rels/slide95.xml.rels><?xml version="1.0" encoding="UTF-8" standalone="yes"?>
<Relationships xmlns="http://schemas.openxmlformats.org/package/2006/relationships"><Relationship Id="rId8" Type="http://schemas.microsoft.com/office/2014/relationships/chartEx" Target="../charts/chartEx4.xml"/><Relationship Id="rId3" Type="http://schemas.openxmlformats.org/officeDocument/2006/relationships/image" Target="../media/image101.png"/><Relationship Id="rId7" Type="http://schemas.openxmlformats.org/officeDocument/2006/relationships/image" Target="../media/image103.png"/><Relationship Id="rId2" Type="http://schemas.microsoft.com/office/2014/relationships/chartEx" Target="../charts/chartEx1.xml"/><Relationship Id="rId1" Type="http://schemas.openxmlformats.org/officeDocument/2006/relationships/slideLayout" Target="../slideLayouts/slideLayout50.xml"/><Relationship Id="rId6" Type="http://schemas.microsoft.com/office/2014/relationships/chartEx" Target="../charts/chartEx3.xml"/><Relationship Id="rId5" Type="http://schemas.openxmlformats.org/officeDocument/2006/relationships/image" Target="../media/image102.png"/><Relationship Id="rId4" Type="http://schemas.microsoft.com/office/2014/relationships/chartEx" Target="../charts/chartEx2.xml"/><Relationship Id="rId9" Type="http://schemas.openxmlformats.org/officeDocument/2006/relationships/image" Target="../media/image104.png"/></Relationships>
</file>

<file path=ppt/slides/_rels/slide96.xml.rels><?xml version="1.0" encoding="UTF-8" standalone="yes"?>
<Relationships xmlns="http://schemas.openxmlformats.org/package/2006/relationships"><Relationship Id="rId3" Type="http://schemas.openxmlformats.org/officeDocument/2006/relationships/chart" Target="../charts/chart147.xml"/><Relationship Id="rId2" Type="http://schemas.openxmlformats.org/officeDocument/2006/relationships/chart" Target="../charts/chart146.xml"/><Relationship Id="rId1" Type="http://schemas.openxmlformats.org/officeDocument/2006/relationships/slideLayout" Target="../slideLayouts/slideLayout50.xml"/><Relationship Id="rId6" Type="http://schemas.openxmlformats.org/officeDocument/2006/relationships/chart" Target="../charts/chart150.xml"/><Relationship Id="rId5" Type="http://schemas.openxmlformats.org/officeDocument/2006/relationships/chart" Target="../charts/chart149.xml"/><Relationship Id="rId4" Type="http://schemas.openxmlformats.org/officeDocument/2006/relationships/chart" Target="../charts/chart148.xml"/></Relationships>
</file>

<file path=ppt/slides/_rels/slide97.xml.rels><?xml version="1.0" encoding="UTF-8" standalone="yes"?>
<Relationships xmlns="http://schemas.openxmlformats.org/package/2006/relationships"><Relationship Id="rId3" Type="http://schemas.openxmlformats.org/officeDocument/2006/relationships/chart" Target="../charts/chart152.xml"/><Relationship Id="rId2" Type="http://schemas.openxmlformats.org/officeDocument/2006/relationships/chart" Target="../charts/chart151.xml"/><Relationship Id="rId1" Type="http://schemas.openxmlformats.org/officeDocument/2006/relationships/slideLayout" Target="../slideLayouts/slideLayout50.xml"/><Relationship Id="rId4" Type="http://schemas.openxmlformats.org/officeDocument/2006/relationships/chart" Target="../charts/chart153.xml"/></Relationships>
</file>

<file path=ppt/slides/_rels/slide98.xml.rels><?xml version="1.0" encoding="UTF-8" standalone="yes"?>
<Relationships xmlns="http://schemas.openxmlformats.org/package/2006/relationships"><Relationship Id="rId3" Type="http://schemas.openxmlformats.org/officeDocument/2006/relationships/chart" Target="../charts/chart155.xml"/><Relationship Id="rId2" Type="http://schemas.openxmlformats.org/officeDocument/2006/relationships/chart" Target="../charts/chart154.xml"/><Relationship Id="rId1" Type="http://schemas.openxmlformats.org/officeDocument/2006/relationships/slideLayout" Target="../slideLayouts/slideLayout50.xml"/><Relationship Id="rId5" Type="http://schemas.openxmlformats.org/officeDocument/2006/relationships/chart" Target="../charts/chart157.xml"/><Relationship Id="rId4" Type="http://schemas.openxmlformats.org/officeDocument/2006/relationships/chart" Target="../charts/chart15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2C0AA9A-1045-4B6A-B454-6673AC8D15A0}"/>
              </a:ext>
            </a:extLst>
          </p:cNvPr>
          <p:cNvGraphicFramePr>
            <a:graphicFrameLocks noChangeAspect="1"/>
          </p:cNvGraphicFramePr>
          <p:nvPr>
            <p:custDataLst>
              <p:tags r:id="rId2"/>
            </p:custDataLst>
            <p:extLst>
              <p:ext uri="{D42A27DB-BD31-4B8C-83A1-F6EECF244321}">
                <p14:modId xmlns:p14="http://schemas.microsoft.com/office/powerpoint/2010/main" val="3188482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18" name="think-cell Slide" r:id="rId6" imgW="383" imgH="384" progId="TCLayout.ActiveDocument.1">
                  <p:embed/>
                </p:oleObj>
              </mc:Choice>
              <mc:Fallback>
                <p:oleObj name="think-cell Slide" r:id="rId6" imgW="383" imgH="384"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AFF5C38-E5B6-469A-A08A-63BFA9607A5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110000"/>
              </a:lnSpc>
              <a:spcBef>
                <a:spcPct val="0"/>
              </a:spcBef>
              <a:spcAft>
                <a:spcPct val="0"/>
              </a:spcAft>
            </a:pPr>
            <a:endParaRPr lang="en-GB" sz="2000" dirty="0">
              <a:latin typeface="Axiforma ExtraBold" panose="00000900000000000000" pitchFamily="50" charset="0"/>
              <a:sym typeface="Axiforma ExtraBold" panose="00000900000000000000" pitchFamily="50" charset="0"/>
            </a:endParaRPr>
          </a:p>
        </p:txBody>
      </p:sp>
      <p:sp>
        <p:nvSpPr>
          <p:cNvPr id="3" name="Titel 2">
            <a:extLst>
              <a:ext uri="{FF2B5EF4-FFF2-40B4-BE49-F238E27FC236}">
                <a16:creationId xmlns:a16="http://schemas.microsoft.com/office/drawing/2014/main" id="{F6A9C1ED-750F-4E31-8F34-A2D8F5E86806}"/>
              </a:ext>
            </a:extLst>
          </p:cNvPr>
          <p:cNvSpPr>
            <a:spLocks noGrp="1"/>
          </p:cNvSpPr>
          <p:nvPr>
            <p:ph type="ctrTitle"/>
          </p:nvPr>
        </p:nvSpPr>
        <p:spPr/>
        <p:txBody>
          <a:bodyPr/>
          <a:lstStyle/>
          <a:p>
            <a:r>
              <a:rPr lang="en-GB" dirty="0"/>
              <a:t>Informe final </a:t>
            </a:r>
          </a:p>
        </p:txBody>
      </p:sp>
      <p:sp>
        <p:nvSpPr>
          <p:cNvPr id="4" name="Untertitel 3">
            <a:extLst>
              <a:ext uri="{FF2B5EF4-FFF2-40B4-BE49-F238E27FC236}">
                <a16:creationId xmlns:a16="http://schemas.microsoft.com/office/drawing/2014/main" id="{FEA6E958-3B8A-4A2F-92A6-645665C3D291}"/>
              </a:ext>
            </a:extLst>
          </p:cNvPr>
          <p:cNvSpPr>
            <a:spLocks noGrp="1"/>
          </p:cNvSpPr>
          <p:nvPr>
            <p:ph type="subTitle" idx="1"/>
          </p:nvPr>
        </p:nvSpPr>
        <p:spPr>
          <a:xfrm>
            <a:off x="1298178" y="3905420"/>
            <a:ext cx="8434785" cy="1007968"/>
          </a:xfrm>
        </p:spPr>
        <p:txBody>
          <a:bodyPr/>
          <a:lstStyle/>
          <a:p>
            <a:r>
              <a:rPr lang="es-PE" sz="2000" b="1" dirty="0"/>
              <a:t>Proyecto Piloto Red Norte: Mejora de resultados de los Indicadores Trazadores de los Programas Articulado Nutricional y Salud  Materno Neonatal , 2021</a:t>
            </a:r>
            <a:endParaRPr lang="en-GB" dirty="0"/>
          </a:p>
        </p:txBody>
      </p:sp>
    </p:spTree>
    <p:extLst>
      <p:ext uri="{BB962C8B-B14F-4D97-AF65-F5344CB8AC3E}">
        <p14:creationId xmlns:p14="http://schemas.microsoft.com/office/powerpoint/2010/main" val="4011750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8978"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755517" cy="1673864"/>
        </p:xfrm>
        <a:graphic>
          <a:graphicData uri="http://schemas.openxmlformats.org/drawingml/2006/table">
            <a:tbl>
              <a:tblPr firstRow="1" bandRow="1">
                <a:tableStyleId>{2D5ABB26-0587-4C30-8999-92F81FD0307C}</a:tableStyleId>
              </a:tblPr>
              <a:tblGrid>
                <a:gridCol w="569568">
                  <a:extLst>
                    <a:ext uri="{9D8B030D-6E8A-4147-A177-3AD203B41FA5}">
                      <a16:colId xmlns:a16="http://schemas.microsoft.com/office/drawing/2014/main" val="20000"/>
                    </a:ext>
                  </a:extLst>
                </a:gridCol>
                <a:gridCol w="222460">
                  <a:extLst>
                    <a:ext uri="{9D8B030D-6E8A-4147-A177-3AD203B41FA5}">
                      <a16:colId xmlns:a16="http://schemas.microsoft.com/office/drawing/2014/main" val="20001"/>
                    </a:ext>
                  </a:extLst>
                </a:gridCol>
                <a:gridCol w="6963489">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4201099626"/>
      </p:ext>
    </p:extLst>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E7CABAD-2FA8-47E8-A003-92F39D7EFED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0112" name="Diapositiva de think-cell" r:id="rId4" imgW="487" imgH="487" progId="TCLayout.ActiveDocument.1">
                  <p:embed/>
                </p:oleObj>
              </mc:Choice>
              <mc:Fallback>
                <p:oleObj name="Diapositiva de think-cell" r:id="rId4" imgW="487" imgH="487" progId="TCLayout.ActiveDocument.1">
                  <p:embed/>
                  <p:pic>
                    <p:nvPicPr>
                      <p:cNvPr id="7" name="Objeto 6" hidden="1">
                        <a:extLst>
                          <a:ext uri="{FF2B5EF4-FFF2-40B4-BE49-F238E27FC236}">
                            <a16:creationId xmlns:a16="http://schemas.microsoft.com/office/drawing/2014/main" id="{4E7CABAD-2FA8-47E8-A003-92F39D7EFE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757EFF32-50B8-44DF-B9B3-B5A2855AB95C}"/>
              </a:ext>
            </a:extLst>
          </p:cNvPr>
          <p:cNvSpPr>
            <a:spLocks noGrp="1"/>
          </p:cNvSpPr>
          <p:nvPr>
            <p:ph type="title"/>
          </p:nvPr>
        </p:nvSpPr>
        <p:spPr>
          <a:xfrm>
            <a:off x="314565" y="809003"/>
            <a:ext cx="8694539" cy="338554"/>
          </a:xfrm>
        </p:spPr>
        <p:txBody>
          <a:bodyPr vert="horz"/>
          <a:lstStyle/>
          <a:p>
            <a:r>
              <a:rPr lang="es-PE" dirty="0"/>
              <a:t>CONCLUSIONES</a:t>
            </a:r>
          </a:p>
        </p:txBody>
      </p:sp>
      <p:sp>
        <p:nvSpPr>
          <p:cNvPr id="3" name="Marcador de número de diapositiva 2">
            <a:extLst>
              <a:ext uri="{FF2B5EF4-FFF2-40B4-BE49-F238E27FC236}">
                <a16:creationId xmlns:a16="http://schemas.microsoft.com/office/drawing/2014/main" id="{7188CC50-B548-4364-A65B-5D6B510A31C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C46A1B72-8F53-450E-9AC3-D208C303A67E}"/>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8F5C1EDD-CAE5-43E0-B74F-38E9724D04AD}"/>
              </a:ext>
            </a:extLst>
          </p:cNvPr>
          <p:cNvSpPr txBox="1"/>
          <p:nvPr/>
        </p:nvSpPr>
        <p:spPr>
          <a:xfrm>
            <a:off x="243269" y="1451332"/>
            <a:ext cx="8694538" cy="3686202"/>
          </a:xfrm>
          <a:prstGeom prst="rect">
            <a:avLst/>
          </a:prstGeom>
          <a:noFill/>
        </p:spPr>
        <p:txBody>
          <a:bodyPr wrap="square">
            <a:spAutoFit/>
          </a:bodyPr>
          <a:lstStyle/>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startAt="4"/>
              <a:tabLst/>
              <a:defRPr/>
            </a:pPr>
            <a:r>
              <a:rPr kumimoji="0" lang="es-PE" sz="1400" b="0" i="0" u="none" strike="noStrike" kern="1200" cap="none" spc="0" normalizeH="0" baseline="0" noProof="0" dirty="0">
                <a:ln>
                  <a:noFill/>
                </a:ln>
                <a:solidFill>
                  <a:srgbClr val="26323E"/>
                </a:solidFill>
                <a:effectLst/>
                <a:uLnTx/>
                <a:uFillTx/>
                <a:latin typeface="Axiforma"/>
              </a:rPr>
              <a:t>En la</a:t>
            </a:r>
            <a:r>
              <a:rPr kumimoji="0" lang="es-PE" sz="1400" b="1" i="0" u="none" strike="noStrike" kern="1200" cap="none" spc="0" normalizeH="0" baseline="0" noProof="0" dirty="0">
                <a:ln>
                  <a:noFill/>
                </a:ln>
                <a:solidFill>
                  <a:srgbClr val="26323E"/>
                </a:solidFill>
                <a:effectLst/>
                <a:uLnTx/>
                <a:uFillTx/>
                <a:latin typeface="Axiforma"/>
              </a:rPr>
              <a:t> pregunta cuatro </a:t>
            </a:r>
            <a:r>
              <a:rPr kumimoji="0" lang="es-PE" sz="1400" b="0" i="0" u="none" strike="noStrike" kern="1200" cap="none" spc="0" normalizeH="0" baseline="0" noProof="0" dirty="0">
                <a:ln>
                  <a:noFill/>
                </a:ln>
                <a:solidFill>
                  <a:srgbClr val="26323E"/>
                </a:solidFill>
                <a:effectLst/>
                <a:uLnTx/>
                <a:uFillTx/>
                <a:latin typeface="Axiforma"/>
              </a:rPr>
              <a:t>“</a:t>
            </a:r>
            <a:r>
              <a:rPr kumimoji="0" lang="es-PE" sz="1400" b="0" i="1" u="none" strike="noStrike" kern="1200" cap="none" spc="0" normalizeH="0" baseline="0" noProof="0" dirty="0">
                <a:ln>
                  <a:noFill/>
                </a:ln>
                <a:solidFill>
                  <a:srgbClr val="26323E"/>
                </a:solidFill>
                <a:effectLst/>
                <a:uLnTx/>
                <a:uFillTx/>
                <a:latin typeface="Axiforma"/>
              </a:rPr>
              <a:t>El seguimiento de su establecimiento de salud para el niño / gestante/ puérpera es</a:t>
            </a:r>
            <a:r>
              <a:rPr kumimoji="0" lang="es-PE" sz="1400" b="0" i="0" u="none" strike="noStrike" kern="1200" cap="none" spc="0" normalizeH="0" baseline="0" noProof="0" dirty="0">
                <a:ln>
                  <a:noFill/>
                </a:ln>
                <a:solidFill>
                  <a:srgbClr val="26323E"/>
                </a:solidFill>
                <a:effectLst/>
                <a:uLnTx/>
                <a:uFillTx/>
                <a:latin typeface="Axiforma"/>
              </a:rPr>
              <a:t>:”</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En promedio el 54.5% de encuestados manifiestan que el seguimiento por parte de los establecimiento de salud para Gestantes  , Puérpera y Niños es </a:t>
            </a:r>
            <a:r>
              <a:rPr kumimoji="0" lang="es-PE" sz="1400" b="1" i="0" u="none" strike="noStrike" kern="1200" cap="none" spc="0" normalizeH="0" baseline="0" noProof="0" dirty="0">
                <a:ln>
                  <a:noFill/>
                </a:ln>
                <a:solidFill>
                  <a:srgbClr val="26323E"/>
                </a:solidFill>
                <a:effectLst/>
                <a:uLnTx/>
                <a:uFillTx/>
                <a:latin typeface="Axiforma"/>
              </a:rPr>
              <a:t>PERMANENTE.</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0" i="0"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startAt="4"/>
              <a:tabLst/>
              <a:defRPr/>
            </a:pPr>
            <a:r>
              <a:rPr kumimoji="0" lang="es-PE" sz="1400" b="0" i="0" u="none" strike="noStrike" kern="1200" cap="none" spc="0" normalizeH="0" baseline="0" noProof="0" dirty="0">
                <a:ln>
                  <a:noFill/>
                </a:ln>
                <a:solidFill>
                  <a:srgbClr val="26323E"/>
                </a:solidFill>
                <a:effectLst/>
                <a:uLnTx/>
                <a:uFillTx/>
                <a:latin typeface="Axiforma"/>
              </a:rPr>
              <a:t>Por último en la </a:t>
            </a:r>
            <a:r>
              <a:rPr kumimoji="0" lang="es-PE" sz="1400" b="1" i="0" u="none" strike="noStrike" kern="1200" cap="none" spc="0" normalizeH="0" baseline="0" noProof="0" dirty="0">
                <a:ln>
                  <a:noFill/>
                </a:ln>
                <a:solidFill>
                  <a:srgbClr val="26323E"/>
                </a:solidFill>
                <a:effectLst/>
                <a:uLnTx/>
                <a:uFillTx/>
                <a:latin typeface="Axiforma"/>
              </a:rPr>
              <a:t>pregunta cinco </a:t>
            </a:r>
            <a:r>
              <a:rPr kumimoji="0" lang="es-PE" sz="1400" b="0" i="0" u="none" strike="noStrike" kern="1200" cap="none" spc="0" normalizeH="0" baseline="0" noProof="0" dirty="0">
                <a:ln>
                  <a:noFill/>
                </a:ln>
                <a:solidFill>
                  <a:srgbClr val="26323E"/>
                </a:solidFill>
                <a:effectLst/>
                <a:uLnTx/>
                <a:uFillTx/>
                <a:latin typeface="Axiforma"/>
              </a:rPr>
              <a:t>“</a:t>
            </a:r>
            <a:r>
              <a:rPr kumimoji="0" lang="es-PE" sz="1400" b="0" i="1" u="none" strike="noStrike" kern="1200" cap="none" spc="0" normalizeH="0" baseline="0" noProof="0" dirty="0">
                <a:ln>
                  <a:noFill/>
                </a:ln>
                <a:solidFill>
                  <a:srgbClr val="26323E"/>
                </a:solidFill>
                <a:effectLst/>
                <a:uLnTx/>
                <a:uFillTx/>
                <a:latin typeface="Axiforma"/>
              </a:rPr>
              <a:t>La última vez que le atendieron en su control</a:t>
            </a:r>
            <a:r>
              <a:rPr kumimoji="0" lang="es-PE" sz="1400" b="0" i="0" u="none" strike="noStrike" kern="1200" cap="none" spc="0" normalizeH="0" baseline="0" noProof="0" dirty="0">
                <a:ln>
                  <a:noFill/>
                </a:ln>
                <a:solidFill>
                  <a:srgbClr val="26323E"/>
                </a:solidFill>
                <a:effectLst/>
                <a:uLnTx/>
                <a:uFillTx/>
                <a:latin typeface="Axiforma"/>
              </a:rPr>
              <a:t>”</a:t>
            </a:r>
          </a:p>
          <a:p>
            <a:pPr marL="457200" marR="0" lvl="2"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calificación que recibieron los cinco establecimientos de salud en esta última pregunta en cuanto a amabilidad y respeto , confianza y seguridad , claridad de la información el  57% Puérpera, el 49% Niños y el 47%  Gestantes dijeron que es </a:t>
            </a:r>
            <a:r>
              <a:rPr kumimoji="0" lang="es-PE" sz="1400" b="1" i="0" u="none" strike="noStrike" kern="1200" cap="none" spc="0" normalizeH="0" baseline="0" noProof="0" dirty="0">
                <a:ln>
                  <a:noFill/>
                </a:ln>
                <a:solidFill>
                  <a:srgbClr val="26323E"/>
                </a:solidFill>
                <a:effectLst/>
                <a:uLnTx/>
                <a:uFillTx/>
                <a:latin typeface="Axiforma"/>
              </a:rPr>
              <a:t>BUENO</a:t>
            </a:r>
            <a:r>
              <a:rPr kumimoji="0" lang="es-PE" sz="1400" b="0" i="0" u="none" strike="noStrike" kern="1200" cap="none" spc="0" normalizeH="0" baseline="0" noProof="0" dirty="0">
                <a:ln>
                  <a:noFill/>
                </a:ln>
                <a:solidFill>
                  <a:srgbClr val="26323E"/>
                </a:solidFill>
                <a:effectLst/>
                <a:uLnTx/>
                <a:uFillTx/>
                <a:latin typeface="Axiforma"/>
              </a:rPr>
              <a:t>.</a:t>
            </a:r>
          </a:p>
          <a:p>
            <a:pPr marL="457200" marR="0" lvl="2"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En promedio en todas la categorías se llega a un 51% , es decir que 5 de cada 10 pacientes la calificación que le otorga al personal médico en su último control es</a:t>
            </a:r>
            <a:r>
              <a:rPr kumimoji="0" lang="es-PE" sz="1400" b="1" i="0" u="none" strike="noStrike" kern="1200" cap="none" spc="0" normalizeH="0" baseline="0" noProof="0" dirty="0">
                <a:ln>
                  <a:noFill/>
                </a:ln>
                <a:solidFill>
                  <a:srgbClr val="26323E"/>
                </a:solidFill>
                <a:effectLst/>
                <a:uLnTx/>
                <a:uFillTx/>
                <a:latin typeface="Axiforma"/>
              </a:rPr>
              <a:t> BUENO</a:t>
            </a:r>
            <a:r>
              <a:rPr kumimoji="0" lang="es-PE" sz="1400" b="0" i="0" u="none" strike="noStrike" kern="1200" cap="none" spc="0" normalizeH="0" baseline="0" noProof="0" dirty="0">
                <a:ln>
                  <a:noFill/>
                </a:ln>
                <a:solidFill>
                  <a:srgbClr val="26323E"/>
                </a:solidFill>
                <a:effectLst/>
                <a:uLnTx/>
                <a:uFillTx/>
                <a:latin typeface="Axiforma"/>
              </a:rPr>
              <a:t>.</a:t>
            </a: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800" b="0" i="1"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9484801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57889129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956749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ángulo 40">
            <a:extLst>
              <a:ext uri="{FF2B5EF4-FFF2-40B4-BE49-F238E27FC236}">
                <a16:creationId xmlns:a16="http://schemas.microsoft.com/office/drawing/2014/main" id="{0AE19DE5-DF17-4CB2-8413-0E216B30287D}"/>
              </a:ext>
            </a:extLst>
          </p:cNvPr>
          <p:cNvSpPr/>
          <p:nvPr/>
        </p:nvSpPr>
        <p:spPr>
          <a:xfrm>
            <a:off x="1969062" y="911027"/>
            <a:ext cx="8042513" cy="2327508"/>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61136"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82632" y="62633"/>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26 Octubre 2021</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756" y="10097"/>
            <a:ext cx="554501" cy="5140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528" y="-16322"/>
            <a:ext cx="554501" cy="5393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8096" y="4474"/>
            <a:ext cx="1072000" cy="544608"/>
          </a:xfrm>
          <a:prstGeom prst="rect">
            <a:avLst/>
          </a:prstGeom>
        </p:spPr>
      </p:pic>
      <p:sp>
        <p:nvSpPr>
          <p:cNvPr id="36" name="CuadroTexto 35">
            <a:extLst>
              <a:ext uri="{FF2B5EF4-FFF2-40B4-BE49-F238E27FC236}">
                <a16:creationId xmlns:a16="http://schemas.microsoft.com/office/drawing/2014/main" id="{1216AE3B-5529-481E-9B6E-11AE0228075F}"/>
              </a:ext>
            </a:extLst>
          </p:cNvPr>
          <p:cNvSpPr txBox="1"/>
          <p:nvPr/>
        </p:nvSpPr>
        <p:spPr>
          <a:xfrm>
            <a:off x="385708" y="502269"/>
            <a:ext cx="9241549" cy="480131"/>
          </a:xfrm>
          <a:prstGeom prst="rect">
            <a:avLst/>
          </a:prstGeom>
          <a:noFill/>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260" b="1" i="0" u="none" strike="noStrike" kern="1200" cap="none" spc="0" normalizeH="0" baseline="0" noProof="0" dirty="0">
                <a:ln>
                  <a:noFill/>
                </a:ln>
                <a:solidFill>
                  <a:prstClr val="black"/>
                </a:solidFill>
                <a:effectLst/>
                <a:uLnTx/>
                <a:uFillTx/>
                <a:latin typeface="Calibri" panose="020F0502020204030204"/>
                <a:ea typeface="+mn-ea"/>
                <a:cs typeface="+mn-cs"/>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163" y="2582789"/>
            <a:ext cx="1187536" cy="674031"/>
          </a:xfrm>
          <a:prstGeom prst="rect">
            <a:avLst/>
          </a:prstGeom>
          <a:noFill/>
          <a:ln>
            <a:noFill/>
          </a:ln>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n-GB" sz="945" b="0" i="0" u="none" strike="noStrike" kern="1200" cap="none" spc="0" normalizeH="0" baseline="0" noProof="0" dirty="0" err="1">
                <a:ln>
                  <a:noFill/>
                </a:ln>
                <a:solidFill>
                  <a:prstClr val="black"/>
                </a:solidFill>
                <a:effectLst/>
                <a:uLnTx/>
                <a:uFillTx/>
                <a:latin typeface="Calibri" panose="020F0502020204030204"/>
                <a:ea typeface="+mn-ea"/>
                <a:cs typeface="+mn-cs"/>
              </a:rPr>
              <a:t>Dr.</a:t>
            </a:r>
            <a:r>
              <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rPr>
              <a:t> Hugo Ramos </a:t>
            </a:r>
            <a:r>
              <a:rPr kumimoji="0" lang="en-GB" sz="945" b="0" i="0" u="none" strike="noStrike" kern="1200" cap="none" spc="0" normalizeH="0" baseline="0" noProof="0" dirty="0" err="1">
                <a:ln>
                  <a:noFill/>
                </a:ln>
                <a:solidFill>
                  <a:prstClr val="black"/>
                </a:solidFill>
                <a:effectLst/>
                <a:uLnTx/>
                <a:uFillTx/>
                <a:latin typeface="Calibri" panose="020F0502020204030204"/>
                <a:ea typeface="+mn-ea"/>
                <a:cs typeface="+mn-cs"/>
              </a:rPr>
              <a:t>Galdós</a:t>
            </a:r>
            <a:endPar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1" i="0" u="none" strike="noStrike" kern="1200" cap="none" spc="0" normalizeH="0" baseline="0" noProof="0" dirty="0">
                <a:ln>
                  <a:noFill/>
                </a:ln>
                <a:solidFill>
                  <a:prstClr val="black"/>
                </a:solidFill>
                <a:effectLst/>
                <a:uLnTx/>
                <a:uFillTx/>
                <a:latin typeface="Calibri" panose="020F0502020204030204"/>
                <a:ea typeface="+mn-ea"/>
                <a:cs typeface="+mn-cs"/>
              </a:rPr>
              <a:t>Director Ejecutivo de la Red Norte</a:t>
            </a:r>
          </a:p>
        </p:txBody>
      </p:sp>
      <p:sp>
        <p:nvSpPr>
          <p:cNvPr id="66" name="Rectángulo 65">
            <a:extLst>
              <a:ext uri="{FF2B5EF4-FFF2-40B4-BE49-F238E27FC236}">
                <a16:creationId xmlns:a16="http://schemas.microsoft.com/office/drawing/2014/main" id="{C9FD2C70-BA07-8843-8836-70C289CE8F80}"/>
              </a:ext>
            </a:extLst>
          </p:cNvPr>
          <p:cNvSpPr/>
          <p:nvPr/>
        </p:nvSpPr>
        <p:spPr>
          <a:xfrm>
            <a:off x="171121" y="1090506"/>
            <a:ext cx="1593420" cy="383182"/>
          </a:xfrm>
          <a:prstGeom prst="rect">
            <a:avLst/>
          </a:prstGeom>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0" i="1" u="none" strike="noStrike" kern="1200" cap="none" spc="0" normalizeH="0" baseline="0" noProof="0" dirty="0">
                <a:ln>
                  <a:noFill/>
                </a:ln>
                <a:solidFill>
                  <a:prstClr val="black"/>
                </a:solidFill>
                <a:effectLst/>
                <a:uLnTx/>
                <a:uFillTx/>
                <a:latin typeface="Calibri" panose="020F0502020204030204"/>
                <a:ea typeface="+mn-ea"/>
                <a:cs typeface="+mn-cs"/>
              </a:rPr>
              <a:t>Presidente del Equipo de Cumplimiento</a:t>
            </a:r>
            <a:endParaRPr kumimoji="0" lang="en-GB" sz="945"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14159" y="911840"/>
            <a:ext cx="249044" cy="249044"/>
          </a:xfrm>
          <a:prstGeom prst="rect">
            <a:avLst/>
          </a:prstGeom>
        </p:spPr>
      </p:pic>
      <p:pic>
        <p:nvPicPr>
          <p:cNvPr id="85" name="Gráfico 84" descr="Crecimiento empresarial con relleno sólido">
            <a:extLst>
              <a:ext uri="{FF2B5EF4-FFF2-40B4-BE49-F238E27FC236}">
                <a16:creationId xmlns:a16="http://schemas.microsoft.com/office/drawing/2014/main" id="{EEF006FF-5FFB-0245-9388-2F6810EA850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43901" y="3318493"/>
            <a:ext cx="461344" cy="461344"/>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3101521" y="7224132"/>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fld id="{C2F384B5-6594-40A6-B010-31FC2ACC26DE}"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102</a:t>
            </a:fld>
            <a:endPar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9" name="Imagen 38">
            <a:extLst>
              <a:ext uri="{FF2B5EF4-FFF2-40B4-BE49-F238E27FC236}">
                <a16:creationId xmlns:a16="http://schemas.microsoft.com/office/drawing/2014/main" id="{A016F663-E165-4985-A3BC-416F478E7A8C}"/>
              </a:ext>
            </a:extLst>
          </p:cNvPr>
          <p:cNvPicPr>
            <a:picLocks noChangeAspect="1"/>
          </p:cNvPicPr>
          <p:nvPr/>
        </p:nvPicPr>
        <p:blipFill rotWithShape="1">
          <a:blip r:embed="rId14"/>
          <a:srcRect l="10729" t="16094" r="2920" b="9981"/>
          <a:stretch/>
        </p:blipFill>
        <p:spPr>
          <a:xfrm>
            <a:off x="8178246" y="5758924"/>
            <a:ext cx="1702160" cy="1370649"/>
          </a:xfrm>
          <a:prstGeom prst="rect">
            <a:avLst/>
          </a:prstGeom>
          <a:ln>
            <a:noFill/>
          </a:ln>
          <a:effectLst>
            <a:softEdge rad="112500"/>
          </a:effectLst>
        </p:spPr>
      </p:pic>
      <p:sp>
        <p:nvSpPr>
          <p:cNvPr id="18" name="CuadroTexto 17">
            <a:extLst>
              <a:ext uri="{FF2B5EF4-FFF2-40B4-BE49-F238E27FC236}">
                <a16:creationId xmlns:a16="http://schemas.microsoft.com/office/drawing/2014/main" id="{4B62EC21-D076-46CE-B851-F18146D55002}"/>
              </a:ext>
            </a:extLst>
          </p:cNvPr>
          <p:cNvSpPr txBox="1"/>
          <p:nvPr/>
        </p:nvSpPr>
        <p:spPr>
          <a:xfrm>
            <a:off x="8259575" y="7129573"/>
            <a:ext cx="1508113" cy="298415"/>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Avance de aplicativo de sistematización de Rol de los EE.SS</a:t>
            </a:r>
            <a:r>
              <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6" name="Imagen 5">
            <a:extLst>
              <a:ext uri="{FF2B5EF4-FFF2-40B4-BE49-F238E27FC236}">
                <a16:creationId xmlns:a16="http://schemas.microsoft.com/office/drawing/2014/main" id="{2FE9FC96-0972-425C-BF0E-22B98295C798}"/>
              </a:ext>
            </a:extLst>
          </p:cNvPr>
          <p:cNvPicPr>
            <a:picLocks noChangeAspect="1"/>
          </p:cNvPicPr>
          <p:nvPr/>
        </p:nvPicPr>
        <p:blipFill rotWithShape="1">
          <a:blip r:embed="rId15"/>
          <a:srcRect l="3089" t="-1" r="8321" b="3155"/>
          <a:stretch/>
        </p:blipFill>
        <p:spPr>
          <a:xfrm>
            <a:off x="486508" y="1437946"/>
            <a:ext cx="908961" cy="1108729"/>
          </a:xfrm>
          <a:prstGeom prst="rect">
            <a:avLst/>
          </a:prstGeom>
        </p:spPr>
      </p:pic>
      <p:sp>
        <p:nvSpPr>
          <p:cNvPr id="12" name="AutoShape 3">
            <a:extLst>
              <a:ext uri="{FF2B5EF4-FFF2-40B4-BE49-F238E27FC236}">
                <a16:creationId xmlns:a16="http://schemas.microsoft.com/office/drawing/2014/main" id="{8A87F232-A77C-49F8-AF73-6E2B8DF6A4A9}"/>
              </a:ext>
            </a:extLst>
          </p:cNvPr>
          <p:cNvSpPr>
            <a:spLocks noChangeAspect="1" noChangeArrowheads="1"/>
          </p:cNvSpPr>
          <p:nvPr/>
        </p:nvSpPr>
        <p:spPr bwMode="auto">
          <a:xfrm>
            <a:off x="4920317" y="3543270"/>
            <a:ext cx="239990" cy="2399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1997" tIns="35998" rIns="71997" bIns="35998" numCol="1" anchor="t" anchorCtr="0" compatLnSpc="1">
            <a:prstTxWarp prst="textNoShape">
              <a:avLst/>
            </a:prstTxWarp>
          </a:bodyPr>
          <a:lstStyle/>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141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9" name="CuadroTexto 128">
            <a:extLst>
              <a:ext uri="{FF2B5EF4-FFF2-40B4-BE49-F238E27FC236}">
                <a16:creationId xmlns:a16="http://schemas.microsoft.com/office/drawing/2014/main" id="{CF18376F-6497-41B4-88C7-A899754AC479}"/>
              </a:ext>
            </a:extLst>
          </p:cNvPr>
          <p:cNvSpPr txBox="1"/>
          <p:nvPr/>
        </p:nvSpPr>
        <p:spPr>
          <a:xfrm>
            <a:off x="2038297" y="782792"/>
            <a:ext cx="1984967"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 Metas y Trayectorias</a:t>
            </a:r>
          </a:p>
        </p:txBody>
      </p:sp>
      <p:sp>
        <p:nvSpPr>
          <p:cNvPr id="57" name="Flecha: a la derecha 56">
            <a:extLst>
              <a:ext uri="{FF2B5EF4-FFF2-40B4-BE49-F238E27FC236}">
                <a16:creationId xmlns:a16="http://schemas.microsoft.com/office/drawing/2014/main" id="{AC83760D-1016-488D-81AF-2B91E91185C7}"/>
              </a:ext>
            </a:extLst>
          </p:cNvPr>
          <p:cNvSpPr/>
          <p:nvPr/>
        </p:nvSpPr>
        <p:spPr>
          <a:xfrm rot="5400000">
            <a:off x="8946743" y="4611787"/>
            <a:ext cx="86288" cy="81519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417"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Imagen 57">
            <a:extLst>
              <a:ext uri="{FF2B5EF4-FFF2-40B4-BE49-F238E27FC236}">
                <a16:creationId xmlns:a16="http://schemas.microsoft.com/office/drawing/2014/main" id="{27E97105-19CA-4229-8477-690FEA2DDFFC}"/>
              </a:ext>
            </a:extLst>
          </p:cNvPr>
          <p:cNvPicPr>
            <a:picLocks noChangeAspect="1"/>
          </p:cNvPicPr>
          <p:nvPr/>
        </p:nvPicPr>
        <p:blipFill>
          <a:blip r:embed="rId16"/>
          <a:stretch>
            <a:fillRect/>
          </a:stretch>
        </p:blipFill>
        <p:spPr>
          <a:xfrm>
            <a:off x="8157015" y="5119293"/>
            <a:ext cx="1702160" cy="595006"/>
          </a:xfrm>
          <a:prstGeom prst="rect">
            <a:avLst/>
          </a:prstGeom>
          <a:ln>
            <a:noFill/>
          </a:ln>
          <a:effectLst>
            <a:softEdge rad="112500"/>
          </a:effectLst>
        </p:spPr>
      </p:pic>
      <p:sp>
        <p:nvSpPr>
          <p:cNvPr id="67" name="Rectángulo 66">
            <a:extLst>
              <a:ext uri="{FF2B5EF4-FFF2-40B4-BE49-F238E27FC236}">
                <a16:creationId xmlns:a16="http://schemas.microsoft.com/office/drawing/2014/main" id="{F1B9745A-25E9-406B-962C-F670B644A6CC}"/>
              </a:ext>
            </a:extLst>
          </p:cNvPr>
          <p:cNvSpPr/>
          <p:nvPr/>
        </p:nvSpPr>
        <p:spPr>
          <a:xfrm>
            <a:off x="142609" y="3701159"/>
            <a:ext cx="2812866" cy="37042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359999" rtl="0" eaLnBrk="1" fontAlgn="auto" latinLnBrk="0" hangingPunct="1">
              <a:lnSpc>
                <a:spcPct val="100000"/>
              </a:lnSpc>
              <a:spcBef>
                <a:spcPts val="0"/>
              </a:spcBef>
              <a:spcAft>
                <a:spcPts val="0"/>
              </a:spcAft>
              <a:buClr>
                <a:srgbClr val="00B050"/>
              </a:buClr>
              <a:buSzTx/>
              <a:buFontTx/>
              <a:buNone/>
              <a:tabLst/>
              <a:defRPr/>
            </a:pPr>
            <a:r>
              <a:rPr kumimoji="0" lang="es-PE" sz="1102" b="1" i="0" u="none" strike="noStrike" kern="1200" cap="none" spc="0" normalizeH="0" baseline="0" noProof="0" dirty="0">
                <a:ln>
                  <a:noFill/>
                </a:ln>
                <a:solidFill>
                  <a:prstClr val="black"/>
                </a:solidFill>
                <a:effectLst/>
                <a:uLnTx/>
                <a:uFillTx/>
                <a:latin typeface="Calibri" panose="020F0502020204030204"/>
                <a:ea typeface="+mn-ea"/>
                <a:cs typeface="+mn-cs"/>
              </a:rPr>
              <a:t>PROGRAMA ARTICULADO NUTRICIONAL</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solidFill>
                <a:effectLst/>
                <a:uLnTx/>
                <a:uFillTx/>
                <a:latin typeface="Calibri" panose="020F0502020204030204"/>
                <a:ea typeface="+mn-ea"/>
                <a:cs typeface="+mn-cs"/>
              </a:rPr>
              <a:t>COORDINACIÓN </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Se logró la coordinación y planificación de asistencias técnicas presenciales y virtuales con todos los gobiernos locales  del ámbito de la RSSCN (22/09).</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solidFill>
                <a:effectLst/>
                <a:uLnTx/>
                <a:uFillTx/>
                <a:latin typeface="Calibri" panose="020F0502020204030204"/>
                <a:ea typeface="+mn-ea"/>
                <a:cs typeface="+mn-cs"/>
              </a:rPr>
              <a:t>COMUNICACIÓN </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Se realizó el concurso de </a:t>
            </a:r>
            <a:r>
              <a:rPr kumimoji="0" lang="es-PE" sz="1102"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mn-ea"/>
                <a:cs typeface="+mn-cs"/>
              </a:rPr>
              <a:t>TikTok</a:t>
            </a:r>
            <a:r>
              <a:rPr kumimoji="0" lang="es-PE" sz="1102"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de “Niño inteligente, niño sano, niño que ha sido suplementado”, participaron 11 EE.SS., siendo el ganador el P.S </a:t>
            </a:r>
            <a:r>
              <a:rPr kumimoji="0" lang="es-PE" sz="1102"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mn-ea"/>
                <a:cs typeface="+mn-cs"/>
              </a:rPr>
              <a:t>Accha</a:t>
            </a:r>
            <a:r>
              <a:rPr kumimoji="0" lang="es-PE" sz="1102"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Alta </a:t>
            </a:r>
            <a:r>
              <a:rPr kumimoji="0" lang="es-PE" sz="1102"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mn-ea"/>
                <a:cs typeface="+mn-cs"/>
              </a:rPr>
              <a:t>Pampallacta</a:t>
            </a:r>
            <a:r>
              <a:rPr kumimoji="0" lang="es-PE" sz="1102"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(13/10).</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ASISTENCIA TÉCNICA </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Asistencia técnica y fortalecimiento en la creación de bases con códigos CIE  , el Padrón Nominal y elaboración de tablero de mando (21/10).</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Se Formaron 3 brigadas de acompañamiento que estuvo conformado por PAN  y SMV  a las micro redes  de Urubamba , Anta  y Písac (15/09 al 30/09).</a:t>
            </a:r>
          </a:p>
        </p:txBody>
      </p:sp>
      <p:sp>
        <p:nvSpPr>
          <p:cNvPr id="68" name="Rectángulo 67">
            <a:extLst>
              <a:ext uri="{FF2B5EF4-FFF2-40B4-BE49-F238E27FC236}">
                <a16:creationId xmlns:a16="http://schemas.microsoft.com/office/drawing/2014/main" id="{FC863601-EC8B-4254-AB77-F35B98DF4C2E}"/>
              </a:ext>
            </a:extLst>
          </p:cNvPr>
          <p:cNvSpPr/>
          <p:nvPr/>
        </p:nvSpPr>
        <p:spPr>
          <a:xfrm>
            <a:off x="4556267" y="3702558"/>
            <a:ext cx="2161828" cy="3611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359999" rtl="0" eaLnBrk="1" fontAlgn="auto" latinLnBrk="0" hangingPunct="1">
              <a:lnSpc>
                <a:spcPct val="100000"/>
              </a:lnSpc>
              <a:spcBef>
                <a:spcPts val="0"/>
              </a:spcBef>
              <a:spcAft>
                <a:spcPts val="0"/>
              </a:spcAft>
              <a:buClr>
                <a:srgbClr val="00B050"/>
              </a:buClr>
              <a:buSzTx/>
              <a:buFontTx/>
              <a:buNone/>
              <a:tabLst/>
              <a:defRPr/>
            </a:pPr>
            <a:r>
              <a:rPr kumimoji="0" lang="es-PE" sz="1102" b="1" i="0" u="none" strike="noStrike" kern="1200" cap="none" spc="0" normalizeH="0" baseline="0" noProof="0" dirty="0">
                <a:ln>
                  <a:noFill/>
                </a:ln>
                <a:solidFill>
                  <a:prstClr val="black"/>
                </a:solidFill>
                <a:effectLst/>
                <a:uLnTx/>
                <a:uFillTx/>
                <a:latin typeface="Calibri" panose="020F0502020204030204"/>
                <a:ea typeface="+mn-ea"/>
                <a:cs typeface="+mn-cs"/>
              </a:rPr>
              <a:t>SALUD MATERNO NEO-NATAL</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solidFill>
                <a:effectLst/>
                <a:uLnTx/>
                <a:uFillTx/>
                <a:latin typeface="Calibri" panose="020F0502020204030204"/>
                <a:ea typeface="+mn-ea"/>
                <a:cs typeface="+mn-cs"/>
              </a:rPr>
              <a:t>COORDINACIÓN</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Se trabajó en mesas técnicas a nivel de Gobierno Local, (IAL) para el fortalecimiento de acciones multisectoriales y reactivación/formación de Instancias de Articulación Local con enfoque salud de preventivo promocional (22 -23-24/09/2021).</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solidFill>
                <a:effectLst/>
                <a:uLnTx/>
                <a:uFillTx/>
                <a:latin typeface="Calibri" panose="020F0502020204030204"/>
                <a:ea typeface="+mn-ea"/>
                <a:cs typeface="+mn-cs"/>
              </a:rPr>
              <a:t>COMUNICACIÓN</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Se identificó a los actores sociales para sensibilizar y fortalecer las competencias de los actores sociales (7/10)</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Se realizaron campañas de búsqueda activa de gestantes y tamizaje </a:t>
            </a:r>
            <a:r>
              <a:rPr kumimoji="0" lang="es-PE" sz="1102" b="0" i="0" u="none" strike="noStrike" kern="1200" cap="none" spc="0" normalizeH="0" baseline="0" noProof="0" dirty="0" err="1">
                <a:ln>
                  <a:noFill/>
                </a:ln>
                <a:solidFill>
                  <a:prstClr val="black"/>
                </a:solidFill>
                <a:effectLst/>
                <a:uLnTx/>
                <a:uFillTx/>
                <a:latin typeface="Calibri" panose="020F0502020204030204"/>
                <a:ea typeface="+mn-ea"/>
                <a:cs typeface="+mn-cs"/>
              </a:rPr>
              <a:t>pregnosticol</a:t>
            </a: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 (31/09).</a:t>
            </a: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endParaRPr kumimoji="0" lang="es-PE" sz="94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Rectángulo 68">
            <a:extLst>
              <a:ext uri="{FF2B5EF4-FFF2-40B4-BE49-F238E27FC236}">
                <a16:creationId xmlns:a16="http://schemas.microsoft.com/office/drawing/2014/main" id="{D059EA1E-C2FC-4053-88B2-60CE3B3C6ACF}"/>
              </a:ext>
            </a:extLst>
          </p:cNvPr>
          <p:cNvSpPr/>
          <p:nvPr/>
        </p:nvSpPr>
        <p:spPr>
          <a:xfrm>
            <a:off x="8118446" y="3706039"/>
            <a:ext cx="1742885" cy="12736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359999" rtl="0" eaLnBrk="1" fontAlgn="auto" latinLnBrk="0" hangingPunct="1">
              <a:lnSpc>
                <a:spcPct val="100000"/>
              </a:lnSpc>
              <a:spcBef>
                <a:spcPts val="0"/>
              </a:spcBef>
              <a:spcAft>
                <a:spcPts val="0"/>
              </a:spcAft>
              <a:buClr>
                <a:srgbClr val="00B050"/>
              </a:buClr>
              <a:buSzTx/>
              <a:buFontTx/>
              <a:buNone/>
              <a:tabLst/>
              <a:defRPr/>
            </a:pPr>
            <a:r>
              <a:rPr kumimoji="0" lang="es-PE" sz="1102" b="1" i="0" u="none" strike="noStrike" kern="1200" cap="none" spc="0" normalizeH="0" baseline="0" noProof="0" dirty="0">
                <a:ln>
                  <a:noFill/>
                </a:ln>
                <a:solidFill>
                  <a:prstClr val="black"/>
                </a:solidFill>
                <a:effectLst/>
                <a:uLnTx/>
                <a:uFillTx/>
                <a:latin typeface="Calibri" panose="020F0502020204030204"/>
                <a:ea typeface="+mn-ea"/>
                <a:cs typeface="+mn-cs"/>
              </a:rPr>
              <a:t>PRODUCTIVIDAD</a:t>
            </a:r>
            <a:endParaRPr kumimoji="0" lang="es-PE" sz="1102" b="0" i="1"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359999" rtl="0" eaLnBrk="1" fontAlgn="auto" latinLnBrk="0" hangingPunct="1">
              <a:lnSpc>
                <a:spcPct val="100000"/>
              </a:lnSpc>
              <a:spcBef>
                <a:spcPts val="0"/>
              </a:spcBef>
              <a:spcAft>
                <a:spcPts val="0"/>
              </a:spcAft>
              <a:buClr>
                <a:srgbClr val="00B050"/>
              </a:buClr>
              <a:buSzTx/>
              <a:buFontTx/>
              <a:buNone/>
              <a:tabLst/>
              <a:defRPr/>
            </a:pPr>
            <a:r>
              <a:rPr kumimoji="0" lang="es-PE" sz="1102" b="0" i="0" u="sng" strike="noStrike" kern="1200" cap="none" spc="0" normalizeH="0" baseline="0" noProof="0" dirty="0">
                <a:ln>
                  <a:noFill/>
                </a:ln>
                <a:solidFill>
                  <a:prstClr val="black"/>
                </a:solidFill>
                <a:effectLst/>
                <a:uLnTx/>
                <a:uFillTx/>
                <a:latin typeface="Calibri" panose="020F0502020204030204"/>
                <a:ea typeface="+mn-ea"/>
                <a:cs typeface="+mn-cs"/>
              </a:rPr>
              <a:t>DIGITALIZACIÓN </a:t>
            </a:r>
          </a:p>
          <a:p>
            <a:pPr marL="225000" marR="0" lvl="0" indent="-225000" algn="just" defTabSz="359999" rtl="0" eaLnBrk="1" fontAlgn="auto" latinLnBrk="0" hangingPunct="1">
              <a:lnSpc>
                <a:spcPct val="100000"/>
              </a:lnSpc>
              <a:spcBef>
                <a:spcPts val="0"/>
              </a:spcBef>
              <a:spcAft>
                <a:spcPts val="0"/>
              </a:spcAft>
              <a:buClr>
                <a:srgbClr val="00B050"/>
              </a:buClr>
              <a:buSzTx/>
              <a:buFont typeface="Wingdings" panose="05000000000000000000" pitchFamily="2" charset="2"/>
              <a:buChar char="q"/>
              <a:tabLst/>
              <a:defRPr/>
            </a:pPr>
            <a:r>
              <a:rPr kumimoji="0" lang="es-PE" sz="1102" b="0" i="0" u="none" strike="noStrike" kern="1200" cap="none" spc="0" normalizeH="0" baseline="0" noProof="0" dirty="0">
                <a:ln>
                  <a:noFill/>
                </a:ln>
                <a:solidFill>
                  <a:prstClr val="black"/>
                </a:solidFill>
                <a:effectLst/>
                <a:uLnTx/>
                <a:uFillTx/>
                <a:latin typeface="Calibri" panose="020F0502020204030204"/>
                <a:ea typeface="+mn-ea"/>
                <a:cs typeface="+mn-cs"/>
              </a:rPr>
              <a:t>Avance en la  elaboración del aplicativo de reporte de Rol de Personal de Salud(15/09).</a:t>
            </a:r>
          </a:p>
        </p:txBody>
      </p:sp>
      <p:pic>
        <p:nvPicPr>
          <p:cNvPr id="23" name="Imagen 22">
            <a:extLst>
              <a:ext uri="{FF2B5EF4-FFF2-40B4-BE49-F238E27FC236}">
                <a16:creationId xmlns:a16="http://schemas.microsoft.com/office/drawing/2014/main" id="{41FAC360-24CC-4825-A6A0-25D1B3D79D18}"/>
              </a:ext>
            </a:extLst>
          </p:cNvPr>
          <p:cNvPicPr>
            <a:picLocks noChangeAspect="1"/>
          </p:cNvPicPr>
          <p:nvPr/>
        </p:nvPicPr>
        <p:blipFill>
          <a:blip r:embed="rId17"/>
          <a:stretch>
            <a:fillRect/>
          </a:stretch>
        </p:blipFill>
        <p:spPr>
          <a:xfrm>
            <a:off x="6791515" y="6109021"/>
            <a:ext cx="1223686" cy="1219577"/>
          </a:xfrm>
          <a:prstGeom prst="rect">
            <a:avLst/>
          </a:prstGeom>
        </p:spPr>
      </p:pic>
      <p:sp>
        <p:nvSpPr>
          <p:cNvPr id="72" name="CuadroTexto 71">
            <a:extLst>
              <a:ext uri="{FF2B5EF4-FFF2-40B4-BE49-F238E27FC236}">
                <a16:creationId xmlns:a16="http://schemas.microsoft.com/office/drawing/2014/main" id="{21698281-DA77-4235-A710-0354CFDFC830}"/>
              </a:ext>
            </a:extLst>
          </p:cNvPr>
          <p:cNvSpPr txBox="1"/>
          <p:nvPr/>
        </p:nvSpPr>
        <p:spPr>
          <a:xfrm>
            <a:off x="6725887" y="7314521"/>
            <a:ext cx="1378047" cy="201465"/>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rPr>
              <a:t>Búsqueda activa de gestantes.</a:t>
            </a:r>
          </a:p>
        </p:txBody>
      </p:sp>
      <p:pic>
        <p:nvPicPr>
          <p:cNvPr id="24" name="Imagen 23">
            <a:extLst>
              <a:ext uri="{FF2B5EF4-FFF2-40B4-BE49-F238E27FC236}">
                <a16:creationId xmlns:a16="http://schemas.microsoft.com/office/drawing/2014/main" id="{AE6F8691-E912-4151-BCD6-1DDC101E6A75}"/>
              </a:ext>
            </a:extLst>
          </p:cNvPr>
          <p:cNvPicPr>
            <a:picLocks noChangeAspect="1"/>
          </p:cNvPicPr>
          <p:nvPr/>
        </p:nvPicPr>
        <p:blipFill>
          <a:blip r:embed="rId18"/>
          <a:stretch>
            <a:fillRect/>
          </a:stretch>
        </p:blipFill>
        <p:spPr>
          <a:xfrm>
            <a:off x="3017942" y="3701159"/>
            <a:ext cx="1497060" cy="1094181"/>
          </a:xfrm>
          <a:prstGeom prst="rect">
            <a:avLst/>
          </a:prstGeom>
        </p:spPr>
      </p:pic>
      <p:pic>
        <p:nvPicPr>
          <p:cNvPr id="26" name="Imagen 25">
            <a:extLst>
              <a:ext uri="{FF2B5EF4-FFF2-40B4-BE49-F238E27FC236}">
                <a16:creationId xmlns:a16="http://schemas.microsoft.com/office/drawing/2014/main" id="{F0B13F53-63CD-4679-9577-58FBDF2E69C5}"/>
              </a:ext>
            </a:extLst>
          </p:cNvPr>
          <p:cNvPicPr>
            <a:picLocks noChangeAspect="1"/>
          </p:cNvPicPr>
          <p:nvPr/>
        </p:nvPicPr>
        <p:blipFill>
          <a:blip r:embed="rId19"/>
          <a:stretch>
            <a:fillRect/>
          </a:stretch>
        </p:blipFill>
        <p:spPr>
          <a:xfrm>
            <a:off x="6761098" y="3723540"/>
            <a:ext cx="1261233" cy="1046986"/>
          </a:xfrm>
          <a:prstGeom prst="rect">
            <a:avLst/>
          </a:prstGeom>
        </p:spPr>
      </p:pic>
      <p:pic>
        <p:nvPicPr>
          <p:cNvPr id="29" name="Imagen 28">
            <a:extLst>
              <a:ext uri="{FF2B5EF4-FFF2-40B4-BE49-F238E27FC236}">
                <a16:creationId xmlns:a16="http://schemas.microsoft.com/office/drawing/2014/main" id="{B7DBAA3D-9DEA-4F47-85DC-8AB49C257BD0}"/>
              </a:ext>
            </a:extLst>
          </p:cNvPr>
          <p:cNvPicPr>
            <a:picLocks noChangeAspect="1"/>
          </p:cNvPicPr>
          <p:nvPr/>
        </p:nvPicPr>
        <p:blipFill>
          <a:blip r:embed="rId20"/>
          <a:stretch>
            <a:fillRect/>
          </a:stretch>
        </p:blipFill>
        <p:spPr>
          <a:xfrm>
            <a:off x="2999273" y="6258256"/>
            <a:ext cx="1489425" cy="1037251"/>
          </a:xfrm>
          <a:prstGeom prst="rect">
            <a:avLst/>
          </a:prstGeom>
        </p:spPr>
      </p:pic>
      <p:sp>
        <p:nvSpPr>
          <p:cNvPr id="37" name="CuadroTexto 36">
            <a:extLst>
              <a:ext uri="{FF2B5EF4-FFF2-40B4-BE49-F238E27FC236}">
                <a16:creationId xmlns:a16="http://schemas.microsoft.com/office/drawing/2014/main" id="{B377A34D-576E-40F6-808D-9F46D937C4FF}"/>
              </a:ext>
            </a:extLst>
          </p:cNvPr>
          <p:cNvSpPr txBox="1"/>
          <p:nvPr/>
        </p:nvSpPr>
        <p:spPr>
          <a:xfrm>
            <a:off x="6636504" y="4747587"/>
            <a:ext cx="1508113" cy="189283"/>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Mesas técnicas a nivel gobierno local</a:t>
            </a:r>
            <a:endPar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CuadroTexto 39">
            <a:extLst>
              <a:ext uri="{FF2B5EF4-FFF2-40B4-BE49-F238E27FC236}">
                <a16:creationId xmlns:a16="http://schemas.microsoft.com/office/drawing/2014/main" id="{B6589037-E0E9-4F9B-A011-219628AE8C2F}"/>
              </a:ext>
            </a:extLst>
          </p:cNvPr>
          <p:cNvSpPr txBox="1"/>
          <p:nvPr/>
        </p:nvSpPr>
        <p:spPr>
          <a:xfrm>
            <a:off x="3050894" y="4770527"/>
            <a:ext cx="1508113" cy="189283"/>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Reunión con gobiernos locales </a:t>
            </a:r>
            <a:endPar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CuadroTexto 41">
            <a:extLst>
              <a:ext uri="{FF2B5EF4-FFF2-40B4-BE49-F238E27FC236}">
                <a16:creationId xmlns:a16="http://schemas.microsoft.com/office/drawing/2014/main" id="{E45BE5DF-7D14-498E-A957-D717892780B1}"/>
              </a:ext>
            </a:extLst>
          </p:cNvPr>
          <p:cNvSpPr txBox="1"/>
          <p:nvPr/>
        </p:nvSpPr>
        <p:spPr>
          <a:xfrm>
            <a:off x="2966632" y="6016544"/>
            <a:ext cx="1508113" cy="286232"/>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Ganador de </a:t>
            </a:r>
            <a:r>
              <a:rPr kumimoji="0" lang="es-PE" sz="630" b="0" i="0" u="none" strike="noStrike" kern="1200" cap="none" spc="0" normalizeH="0" baseline="0" noProof="0" dirty="0" err="1">
                <a:ln>
                  <a:noFill/>
                </a:ln>
                <a:solidFill>
                  <a:prstClr val="black"/>
                </a:solidFill>
                <a:effectLst/>
                <a:uLnTx/>
                <a:uFillTx/>
                <a:latin typeface="Calibri" panose="020F0502020204030204"/>
                <a:ea typeface="+mn-ea"/>
                <a:cs typeface="+mn-cs"/>
              </a:rPr>
              <a:t>tik</a:t>
            </a: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E" sz="630" b="0" i="0" u="none" strike="noStrike" kern="1200" cap="none" spc="0" normalizeH="0" baseline="0" noProof="0" dirty="0" err="1">
                <a:ln>
                  <a:noFill/>
                </a:ln>
                <a:solidFill>
                  <a:prstClr val="black"/>
                </a:solidFill>
                <a:effectLst/>
                <a:uLnTx/>
                <a:uFillTx/>
                <a:latin typeface="Calibri" panose="020F0502020204030204"/>
                <a:ea typeface="+mn-ea"/>
                <a:cs typeface="+mn-cs"/>
              </a:rPr>
              <a:t>tok</a:t>
            </a: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PE" sz="630" b="0" i="0" u="none" strike="noStrike" kern="1200" cap="none" spc="0" normalizeH="0" baseline="0" noProof="0" dirty="0" err="1">
                <a:ln>
                  <a:noFill/>
                </a:ln>
                <a:solidFill>
                  <a:prstClr val="black"/>
                </a:solidFill>
                <a:effectLst/>
                <a:uLnTx/>
                <a:uFillTx/>
                <a:latin typeface="Calibri" panose="020F0502020204030204"/>
                <a:ea typeface="+mn-ea"/>
                <a:cs typeface="+mn-cs"/>
              </a:rPr>
              <a:t>Accha</a:t>
            </a: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 Alta </a:t>
            </a:r>
            <a:r>
              <a:rPr kumimoji="0" lang="es-PE" sz="630" b="0" i="0" u="none" strike="noStrike" kern="1200" cap="none" spc="0" normalizeH="0" baseline="0" noProof="0" dirty="0" err="1">
                <a:ln>
                  <a:noFill/>
                </a:ln>
                <a:solidFill>
                  <a:prstClr val="black"/>
                </a:solidFill>
                <a:effectLst/>
                <a:uLnTx/>
                <a:uFillTx/>
                <a:latin typeface="Calibri" panose="020F0502020204030204"/>
                <a:ea typeface="+mn-ea"/>
                <a:cs typeface="+mn-cs"/>
              </a:rPr>
              <a:t>Pampallacta</a:t>
            </a:r>
            <a:r>
              <a:rPr kumimoji="0" lang="es-PE" sz="63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CuadroTexto 42">
            <a:extLst>
              <a:ext uri="{FF2B5EF4-FFF2-40B4-BE49-F238E27FC236}">
                <a16:creationId xmlns:a16="http://schemas.microsoft.com/office/drawing/2014/main" id="{F398872C-48C3-4420-8F27-C8D16FC23411}"/>
              </a:ext>
            </a:extLst>
          </p:cNvPr>
          <p:cNvSpPr txBox="1"/>
          <p:nvPr/>
        </p:nvSpPr>
        <p:spPr>
          <a:xfrm>
            <a:off x="2945880" y="7288792"/>
            <a:ext cx="1508113" cy="201465"/>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rPr>
              <a:t>Brigadas de acompañamiento</a:t>
            </a:r>
          </a:p>
        </p:txBody>
      </p:sp>
      <p:pic>
        <p:nvPicPr>
          <p:cNvPr id="17" name="Imagen 16">
            <a:extLst>
              <a:ext uri="{FF2B5EF4-FFF2-40B4-BE49-F238E27FC236}">
                <a16:creationId xmlns:a16="http://schemas.microsoft.com/office/drawing/2014/main" id="{498FB4F8-3EE6-4CAB-ABA8-C53E18722033}"/>
              </a:ext>
            </a:extLst>
          </p:cNvPr>
          <p:cNvPicPr>
            <a:picLocks noChangeAspect="1"/>
          </p:cNvPicPr>
          <p:nvPr/>
        </p:nvPicPr>
        <p:blipFill>
          <a:blip r:embed="rId21"/>
          <a:stretch>
            <a:fillRect/>
          </a:stretch>
        </p:blipFill>
        <p:spPr>
          <a:xfrm>
            <a:off x="6759359" y="4868727"/>
            <a:ext cx="1255842" cy="1091392"/>
          </a:xfrm>
          <a:prstGeom prst="rect">
            <a:avLst/>
          </a:prstGeom>
        </p:spPr>
      </p:pic>
      <p:sp>
        <p:nvSpPr>
          <p:cNvPr id="49" name="CuadroTexto 48">
            <a:extLst>
              <a:ext uri="{FF2B5EF4-FFF2-40B4-BE49-F238E27FC236}">
                <a16:creationId xmlns:a16="http://schemas.microsoft.com/office/drawing/2014/main" id="{B4BAE2A8-3F73-4E6D-82C3-6F637CB27FB6}"/>
              </a:ext>
            </a:extLst>
          </p:cNvPr>
          <p:cNvSpPr txBox="1"/>
          <p:nvPr/>
        </p:nvSpPr>
        <p:spPr>
          <a:xfrm>
            <a:off x="6714335" y="5934506"/>
            <a:ext cx="1378047" cy="201465"/>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709" b="0" i="0" u="none" strike="noStrike" kern="1200" cap="none" spc="0" normalizeH="0" baseline="0" noProof="0" dirty="0">
                <a:ln>
                  <a:noFill/>
                </a:ln>
                <a:solidFill>
                  <a:prstClr val="black"/>
                </a:solidFill>
                <a:effectLst/>
                <a:uLnTx/>
                <a:uFillTx/>
                <a:latin typeface="Calibri" panose="020F0502020204030204"/>
                <a:ea typeface="+mn-ea"/>
                <a:cs typeface="+mn-cs"/>
              </a:rPr>
              <a:t>Búsqueda activa de gestantes.</a:t>
            </a:r>
          </a:p>
        </p:txBody>
      </p:sp>
      <p:graphicFrame>
        <p:nvGraphicFramePr>
          <p:cNvPr id="45" name="Gráfico 44">
            <a:extLst>
              <a:ext uri="{FF2B5EF4-FFF2-40B4-BE49-F238E27FC236}">
                <a16:creationId xmlns:a16="http://schemas.microsoft.com/office/drawing/2014/main" id="{0DCAA0C4-B258-4570-B852-FDC1005F5161}"/>
              </a:ext>
            </a:extLst>
          </p:cNvPr>
          <p:cNvGraphicFramePr>
            <a:graphicFrameLocks/>
          </p:cNvGraphicFramePr>
          <p:nvPr>
            <p:extLst>
              <p:ext uri="{D42A27DB-BD31-4B8C-83A1-F6EECF244321}">
                <p14:modId xmlns:p14="http://schemas.microsoft.com/office/powerpoint/2010/main" val="1446381613"/>
              </p:ext>
            </p:extLst>
          </p:nvPr>
        </p:nvGraphicFramePr>
        <p:xfrm>
          <a:off x="5856630" y="1023865"/>
          <a:ext cx="3975498" cy="2187652"/>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46" name="Gráfico 45">
            <a:extLst>
              <a:ext uri="{FF2B5EF4-FFF2-40B4-BE49-F238E27FC236}">
                <a16:creationId xmlns:a16="http://schemas.microsoft.com/office/drawing/2014/main" id="{DD9C3DA3-1349-4511-B9E0-17BA669E2DD1}"/>
              </a:ext>
            </a:extLst>
          </p:cNvPr>
          <p:cNvGraphicFramePr>
            <a:graphicFrameLocks/>
          </p:cNvGraphicFramePr>
          <p:nvPr>
            <p:extLst>
              <p:ext uri="{D42A27DB-BD31-4B8C-83A1-F6EECF244321}">
                <p14:modId xmlns:p14="http://schemas.microsoft.com/office/powerpoint/2010/main" val="4024014221"/>
              </p:ext>
            </p:extLst>
          </p:nvPr>
        </p:nvGraphicFramePr>
        <p:xfrm>
          <a:off x="1993964" y="1050359"/>
          <a:ext cx="3795279" cy="2180265"/>
        </p:xfrm>
        <a:graphic>
          <a:graphicData uri="http://schemas.openxmlformats.org/drawingml/2006/chart">
            <c:chart xmlns:c="http://schemas.openxmlformats.org/drawingml/2006/chart" xmlns:r="http://schemas.openxmlformats.org/officeDocument/2006/relationships" r:id="rId23"/>
          </a:graphicData>
        </a:graphic>
      </p:graphicFrame>
      <p:pic>
        <p:nvPicPr>
          <p:cNvPr id="13" name="Imagen 12">
            <a:extLst>
              <a:ext uri="{FF2B5EF4-FFF2-40B4-BE49-F238E27FC236}">
                <a16:creationId xmlns:a16="http://schemas.microsoft.com/office/drawing/2014/main" id="{896CB7DE-79C6-44D9-80B8-D1A37A215605}"/>
              </a:ext>
            </a:extLst>
          </p:cNvPr>
          <p:cNvPicPr>
            <a:picLocks noChangeAspect="1"/>
          </p:cNvPicPr>
          <p:nvPr/>
        </p:nvPicPr>
        <p:blipFill>
          <a:blip r:embed="rId24"/>
          <a:stretch>
            <a:fillRect/>
          </a:stretch>
        </p:blipFill>
        <p:spPr>
          <a:xfrm>
            <a:off x="2991289" y="4940161"/>
            <a:ext cx="1521975" cy="1110072"/>
          </a:xfrm>
          <a:prstGeom prst="rect">
            <a:avLst/>
          </a:prstGeom>
        </p:spPr>
      </p:pic>
      <p:sp>
        <p:nvSpPr>
          <p:cNvPr id="44" name="Rectángulo 43">
            <a:extLst>
              <a:ext uri="{FF2B5EF4-FFF2-40B4-BE49-F238E27FC236}">
                <a16:creationId xmlns:a16="http://schemas.microsoft.com/office/drawing/2014/main" id="{38D690A3-877F-44FE-A263-B1E41AC942E9}"/>
              </a:ext>
            </a:extLst>
          </p:cNvPr>
          <p:cNvSpPr/>
          <p:nvPr/>
        </p:nvSpPr>
        <p:spPr>
          <a:xfrm>
            <a:off x="142609" y="3353985"/>
            <a:ext cx="9860205" cy="4136272"/>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uadroTexto 2">
            <a:extLst>
              <a:ext uri="{FF2B5EF4-FFF2-40B4-BE49-F238E27FC236}">
                <a16:creationId xmlns:a16="http://schemas.microsoft.com/office/drawing/2014/main" id="{B4C0C50E-9459-4080-AD42-0900A8E8A4B2}"/>
              </a:ext>
            </a:extLst>
          </p:cNvPr>
          <p:cNvSpPr txBox="1"/>
          <p:nvPr/>
        </p:nvSpPr>
        <p:spPr>
          <a:xfrm>
            <a:off x="266883" y="3230837"/>
            <a:ext cx="1884384" cy="310406"/>
          </a:xfrm>
          <a:prstGeom prst="rect">
            <a:avLst/>
          </a:prstGeom>
          <a:solidFill>
            <a:srgbClr val="002060"/>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II. Avances…</a:t>
            </a:r>
          </a:p>
        </p:txBody>
      </p:sp>
    </p:spTree>
    <p:extLst>
      <p:ext uri="{BB962C8B-B14F-4D97-AF65-F5344CB8AC3E}">
        <p14:creationId xmlns:p14="http://schemas.microsoft.com/office/powerpoint/2010/main" val="35325212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D68C0B37-2CDB-448A-890C-8F7302AD443F}"/>
              </a:ext>
            </a:extLst>
          </p:cNvPr>
          <p:cNvGraphicFramePr>
            <a:graphicFrameLocks noGrp="1"/>
          </p:cNvGraphicFramePr>
          <p:nvPr/>
        </p:nvGraphicFramePr>
        <p:xfrm>
          <a:off x="354799" y="741812"/>
          <a:ext cx="9617963" cy="6625495"/>
        </p:xfrm>
        <a:graphic>
          <a:graphicData uri="http://schemas.openxmlformats.org/drawingml/2006/table">
            <a:tbl>
              <a:tblPr firstRow="1" bandRow="1">
                <a:tableStyleId>{5FD0F851-EC5A-4D38-B0AD-8093EC10F338}</a:tableStyleId>
              </a:tblPr>
              <a:tblGrid>
                <a:gridCol w="3318503">
                  <a:extLst>
                    <a:ext uri="{9D8B030D-6E8A-4147-A177-3AD203B41FA5}">
                      <a16:colId xmlns:a16="http://schemas.microsoft.com/office/drawing/2014/main" val="2245087640"/>
                    </a:ext>
                  </a:extLst>
                </a:gridCol>
                <a:gridCol w="100997">
                  <a:extLst>
                    <a:ext uri="{9D8B030D-6E8A-4147-A177-3AD203B41FA5}">
                      <a16:colId xmlns:a16="http://schemas.microsoft.com/office/drawing/2014/main" val="265601268"/>
                    </a:ext>
                  </a:extLst>
                </a:gridCol>
                <a:gridCol w="639528">
                  <a:extLst>
                    <a:ext uri="{9D8B030D-6E8A-4147-A177-3AD203B41FA5}">
                      <a16:colId xmlns:a16="http://schemas.microsoft.com/office/drawing/2014/main" val="1046721276"/>
                    </a:ext>
                  </a:extLst>
                </a:gridCol>
                <a:gridCol w="368458">
                  <a:extLst>
                    <a:ext uri="{9D8B030D-6E8A-4147-A177-3AD203B41FA5}">
                      <a16:colId xmlns:a16="http://schemas.microsoft.com/office/drawing/2014/main" val="3920893410"/>
                    </a:ext>
                  </a:extLst>
                </a:gridCol>
                <a:gridCol w="1834986">
                  <a:extLst>
                    <a:ext uri="{9D8B030D-6E8A-4147-A177-3AD203B41FA5}">
                      <a16:colId xmlns:a16="http://schemas.microsoft.com/office/drawing/2014/main" val="2447055479"/>
                    </a:ext>
                  </a:extLst>
                </a:gridCol>
                <a:gridCol w="2568993">
                  <a:extLst>
                    <a:ext uri="{9D8B030D-6E8A-4147-A177-3AD203B41FA5}">
                      <a16:colId xmlns:a16="http://schemas.microsoft.com/office/drawing/2014/main" val="2894032062"/>
                    </a:ext>
                  </a:extLst>
                </a:gridCol>
                <a:gridCol w="229261">
                  <a:extLst>
                    <a:ext uri="{9D8B030D-6E8A-4147-A177-3AD203B41FA5}">
                      <a16:colId xmlns:a16="http://schemas.microsoft.com/office/drawing/2014/main" val="1141823084"/>
                    </a:ext>
                  </a:extLst>
                </a:gridCol>
                <a:gridCol w="557237">
                  <a:extLst>
                    <a:ext uri="{9D8B030D-6E8A-4147-A177-3AD203B41FA5}">
                      <a16:colId xmlns:a16="http://schemas.microsoft.com/office/drawing/2014/main" val="3945098642"/>
                    </a:ext>
                  </a:extLst>
                </a:gridCol>
              </a:tblGrid>
              <a:tr h="317093">
                <a:tc gridSpan="2">
                  <a:txBody>
                    <a:bodyPr/>
                    <a:lstStyle/>
                    <a:p>
                      <a:pPr algn="ctr"/>
                      <a:r>
                        <a:rPr lang="es-PE" sz="800" b="1"/>
                        <a:t>PRINCIPALES ACTIVIDADES</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RESPONSABLE</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97" marR="75597" marT="37798" marB="37798" anchor="ctr"/>
                </a:tc>
                <a:tc>
                  <a:txBody>
                    <a:bodyPr/>
                    <a:lstStyle/>
                    <a:p>
                      <a:pPr algn="ctr"/>
                      <a:r>
                        <a:rPr lang="es-PE" sz="800" b="1"/>
                        <a:t>RECOMENDACIONES </a:t>
                      </a:r>
                      <a:endParaRPr lang="es-PE" sz="800" b="1">
                        <a:latin typeface="Axiforma" panose="00000500000000000000" pitchFamily="50" charset="0"/>
                      </a:endParaRPr>
                    </a:p>
                  </a:txBody>
                  <a:tcPr marL="75597" marR="75597" marT="37798" marB="37798" anchor="ctr"/>
                </a:tc>
                <a:tc gridSpan="2">
                  <a:txBody>
                    <a:bodyPr/>
                    <a:lstStyle/>
                    <a:p>
                      <a:pPr algn="ctr"/>
                      <a:r>
                        <a:rPr lang="es-PE" sz="800" b="1"/>
                        <a:t>PLAZO DE EJECUCIÓN </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235351">
                <a:tc gridSpan="8">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472900">
                <a:tc>
                  <a:txBody>
                    <a:bodyPr/>
                    <a:lstStyle/>
                    <a:p>
                      <a:pPr algn="ctr"/>
                      <a:r>
                        <a:rPr lang="es-PE" sz="800" b="0" dirty="0">
                          <a:solidFill>
                            <a:schemeClr val="tx1"/>
                          </a:solidFill>
                        </a:rPr>
                        <a:t>Mejora de coordinación entre responsables de atención de nutricional y servicio materno en coordinación con todos los servicios comprendidos.</a:t>
                      </a:r>
                      <a:endParaRPr lang="es-PE" sz="800" b="0" dirty="0">
                        <a:solidFill>
                          <a:schemeClr val="tx1"/>
                        </a:solidFill>
                        <a:latin typeface="Axiforma" panose="00000500000000000000" pitchFamily="50" charset="0"/>
                      </a:endParaRPr>
                    </a:p>
                  </a:txBody>
                  <a:tcPr marL="75597" marR="75597" marT="37798" marB="37798" anchor="ctr"/>
                </a:tc>
                <a:tc gridSpan="2">
                  <a:txBody>
                    <a:bodyPr/>
                    <a:lstStyle/>
                    <a:p>
                      <a:pPr algn="ctr"/>
                      <a:r>
                        <a:rPr lang="es-PE" sz="800" b="0"/>
                        <a:t>SMN/</a:t>
                      </a:r>
                    </a:p>
                    <a:p>
                      <a:pPr algn="ctr"/>
                      <a:r>
                        <a:rPr lang="es-PE" sz="800" b="0"/>
                        <a:t>PAN</a:t>
                      </a:r>
                      <a:endParaRPr lang="es-PE" sz="800" b="0">
                        <a:latin typeface="Axiforma" panose="00000500000000000000" pitchFamily="50" charset="0"/>
                      </a:endParaRPr>
                    </a:p>
                  </a:txBody>
                  <a:tcPr marL="75597" marR="75597" marT="37798" marB="37798"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La disponibilidad de tiempo de las coordinadoras del PAN y SMN. No se cuenta con una profesional de nutrición para las IPRESS (Renunció).</a:t>
                      </a:r>
                      <a:endParaRPr lang="es-PE" sz="800" b="0" dirty="0">
                        <a:latin typeface="Axiforma" panose="00000500000000000000" pitchFamily="50" charset="0"/>
                      </a:endParaRPr>
                    </a:p>
                  </a:txBody>
                  <a:tcPr marL="75597" marR="75597" marT="37798" marB="37798"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Concretizar la </a:t>
                      </a:r>
                      <a:r>
                        <a:rPr lang="es-ES" sz="800" b="0" kern="1200" dirty="0">
                          <a:solidFill>
                            <a:schemeClr val="tx1"/>
                          </a:solidFill>
                          <a:latin typeface="+mn-lt"/>
                          <a:ea typeface="+mn-ea"/>
                          <a:cs typeface="+mn-cs"/>
                        </a:rPr>
                        <a:t>reprogramación de metas de SMN y PAN  para el 2022. Incorporar a una nutricionista para continuar el trabajo con las IPRESS.</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15/11/21</a:t>
                      </a:r>
                    </a:p>
                  </a:txBody>
                  <a:tcPr marL="75597" marR="75597" marT="37798" marB="37798" anchor="ctr"/>
                </a:tc>
                <a:extLst>
                  <a:ext uri="{0D108BD9-81ED-4DB2-BD59-A6C34878D82A}">
                    <a16:rowId xmlns:a16="http://schemas.microsoft.com/office/drawing/2014/main" val="1487732738"/>
                  </a:ext>
                </a:extLst>
              </a:tr>
              <a:tr h="5582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rPr>
                        <a:t>Implementación del CNV (Certificado de Nacido Vivo) en  línea  en la Microred de quebrada  para la facilitar la obtención del DNI en   los recién nacidos  oportunamente.</a:t>
                      </a:r>
                      <a:endParaRPr lang="es-PE" sz="800" b="0" kern="1200" dirty="0">
                        <a:solidFill>
                          <a:schemeClr val="tx1"/>
                        </a:solidFill>
                        <a:latin typeface="Axiforma" panose="00000500000000000000" pitchFamily="50" charset="0"/>
                        <a:ea typeface="+mn-ea"/>
                        <a:cs typeface="+mn-cs"/>
                      </a:endParaRP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97" marR="75597" marT="37798" marB="37798" anchor="ctr"/>
                </a:tc>
                <a:tc hMerge="1">
                  <a:txBody>
                    <a:bodyPr/>
                    <a:lstStyle/>
                    <a:p>
                      <a:endParaRPr lang="en-GB"/>
                    </a:p>
                  </a:txBody>
                  <a:tcPr/>
                </a:tc>
                <a:tc gridSpan="2">
                  <a:txBody>
                    <a:bodyPr/>
                    <a:lstStyle/>
                    <a:p>
                      <a:pPr marL="0" algn="just" defTabSz="914400" rtl="0" eaLnBrk="1" latinLnBrk="0" hangingPunct="1"/>
                      <a:r>
                        <a:rPr lang="es-PE" sz="800" b="0" kern="1200" dirty="0">
                          <a:solidFill>
                            <a:schemeClr val="tx1"/>
                          </a:solidFill>
                          <a:latin typeface="+mn-lt"/>
                          <a:ea typeface="+mn-ea"/>
                          <a:cs typeface="+mn-cs"/>
                        </a:rPr>
                        <a:t>Se creo el CNV en línea, ahora se requiere la capacitación por parte de GERESA a todos los médicos y obstetras, así como el acceso a internet para uso de la herramienta.</a:t>
                      </a:r>
                    </a:p>
                  </a:txBody>
                  <a:tcPr marL="75597" marR="75597" marT="37798" marB="37798" anchor="ctr"/>
                </a:tc>
                <a:tc hMerge="1">
                  <a:txBody>
                    <a:bodyPr/>
                    <a:lstStyle/>
                    <a:p>
                      <a:endParaRPr lang="en-GB"/>
                    </a:p>
                  </a:txBody>
                  <a:tcP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Brindarle prioridad a la capacitación y predisposición del personal a implementar el CNV en línea.</a:t>
                      </a:r>
                    </a:p>
                  </a:txBody>
                  <a:tcPr marL="75597" marR="75597" marT="37798" marB="37798" anchor="ctr"/>
                </a:tc>
                <a:tc hMerge="1">
                  <a:txBody>
                    <a:bodyPr/>
                    <a:lstStyle/>
                    <a:p>
                      <a:endParaRPr lang="en-GB"/>
                    </a:p>
                  </a:txBody>
                  <a:tcPr/>
                </a:tc>
                <a:tc>
                  <a:txBody>
                    <a:bodyPr/>
                    <a:lstStyle/>
                    <a:p>
                      <a:pPr marL="0" algn="ctr" defTabSz="914400" rtl="0" eaLnBrk="1" latinLnBrk="0" hangingPunct="1"/>
                      <a:r>
                        <a:rPr lang="es-PE" sz="800" b="0" kern="1200">
                          <a:solidFill>
                            <a:schemeClr val="tx1"/>
                          </a:solidFill>
                          <a:latin typeface="+mn-lt"/>
                          <a:ea typeface="+mn-ea"/>
                          <a:cs typeface="+mn-cs"/>
                        </a:rPr>
                        <a:t>15/11/21</a:t>
                      </a:r>
                    </a:p>
                  </a:txBody>
                  <a:tcPr marL="75597" marR="75597" marT="37798" marB="37798" anchor="ctr"/>
                </a:tc>
                <a:extLst>
                  <a:ext uri="{0D108BD9-81ED-4DB2-BD59-A6C34878D82A}">
                    <a16:rowId xmlns:a16="http://schemas.microsoft.com/office/drawing/2014/main" val="2249768238"/>
                  </a:ext>
                </a:extLst>
              </a:tr>
              <a:tr h="437661">
                <a:tc>
                  <a:txBody>
                    <a:bodyPr/>
                    <a:lstStyle/>
                    <a:p>
                      <a:pPr marL="0" algn="ctr" rtl="0" eaLnBrk="1" latinLnBrk="0" hangingPunct="1"/>
                      <a:r>
                        <a:rPr lang="es-ES" sz="800" b="0" kern="1200">
                          <a:solidFill>
                            <a:schemeClr val="tx1"/>
                          </a:solidFill>
                          <a:latin typeface="+mn-lt"/>
                          <a:ea typeface="+mn-ea"/>
                          <a:cs typeface="+mn-cs"/>
                        </a:rPr>
                        <a:t>Articulación con los comités multisectoriales – IAL, para sensibilizar  sobre los logros PPR 001 -002</a:t>
                      </a:r>
                      <a:endParaRPr lang="es-PE" sz="800" b="0" kern="120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PROMSA</a:t>
                      </a:r>
                    </a:p>
                  </a:txBody>
                  <a:tcPr marL="75597" marR="75597" marT="37798" marB="37798"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La disponibilidad de los actores sociales en cumplir los compromisos para contribuir en el logro de metas del PAN y SMN</a:t>
                      </a:r>
                    </a:p>
                  </a:txBody>
                  <a:tcPr marL="75597" marR="75597" marT="37798" marB="37798"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Estrecha coordinación y seguimiento a los compromisos de los Gobiernos Locales y  el IAL.</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11/10/21</a:t>
                      </a:r>
                    </a:p>
                  </a:txBody>
                  <a:tcPr marL="75597" marR="75597" marT="37798" marB="37798" anchor="ctr"/>
                </a:tc>
                <a:extLst>
                  <a:ext uri="{0D108BD9-81ED-4DB2-BD59-A6C34878D82A}">
                    <a16:rowId xmlns:a16="http://schemas.microsoft.com/office/drawing/2014/main" val="2174974892"/>
                  </a:ext>
                </a:extLst>
              </a:tr>
              <a:tr h="4376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Garantizar la dotación de insumos de lancetas , micro cubetas y sulfatos ferrosos hasta diciembre del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Así como los requerimientos de medicamentos a SISMED</a:t>
                      </a:r>
                      <a:endParaRPr lang="es-PE" sz="800" b="0" kern="1200" dirty="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97" marR="75597" marT="37798" marB="37798" anchor="ctr"/>
                </a:tc>
                <a:tc hMerge="1">
                  <a:txBody>
                    <a:bodyPr/>
                    <a:lstStyle/>
                    <a:p>
                      <a:pPr marL="0" algn="ctr" defTabSz="914400" rtl="0" eaLnBrk="1" latinLnBrk="0" hangingPunct="1"/>
                      <a:r>
                        <a:rPr lang="es-PE" sz="1000" b="0" kern="1200">
                          <a:solidFill>
                            <a:schemeClr val="tx1"/>
                          </a:solidFill>
                        </a:rPr>
                        <a:t>PAN/</a:t>
                      </a:r>
                    </a:p>
                    <a:p>
                      <a:pPr marL="0" algn="ctr" defTabSz="914400" rtl="0" eaLnBrk="1" latinLnBrk="0" hangingPunct="1"/>
                      <a:r>
                        <a:rPr lang="es-PE" sz="1000" b="0" kern="1200">
                          <a:solidFill>
                            <a:schemeClr val="tx1"/>
                          </a:solidFill>
                        </a:rPr>
                        <a:t>UNIDAD ESTADÍSTICA</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Retrasos en la adquisición por temas administrativos.</a:t>
                      </a:r>
                    </a:p>
                  </a:txBody>
                  <a:tcPr marL="75597" marR="75597" marT="37798" marB="37798" anchor="ctr"/>
                </a:tc>
                <a:tc hMerge="1">
                  <a:txBody>
                    <a:bodyPr/>
                    <a:lstStyle/>
                    <a:p>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Priorizar la adquisición de estos insumos y racionalizar la distribución de lancetas , micro cubetas y sulfatos ferrosos </a:t>
                      </a:r>
                    </a:p>
                  </a:txBody>
                  <a:tcPr marL="75597" marR="75597" marT="37798" marB="37798" anchor="ctr"/>
                </a:tc>
                <a:tc hMerge="1">
                  <a:txBody>
                    <a:bodyPr/>
                    <a:lstStyle/>
                    <a:p>
                      <a:pPr algn="ctr" fontAlgn="b"/>
                      <a:r>
                        <a:rPr lang="es-PE" sz="1000" b="0" kern="1200">
                          <a:solidFill>
                            <a:schemeClr val="tx1"/>
                          </a:solidFill>
                          <a:latin typeface="+mn-lt"/>
                          <a:ea typeface="+mn-ea"/>
                          <a:cs typeface="+mn-cs"/>
                        </a:rPr>
                        <a:t>30.09.21</a:t>
                      </a:r>
                    </a:p>
                  </a:txBody>
                  <a:tcPr marL="10001" marR="10001" marT="10001" marB="0" anchor="ctr"/>
                </a:tc>
                <a:tc>
                  <a:txBody>
                    <a:bodyPr/>
                    <a:lstStyle/>
                    <a:p>
                      <a:pPr algn="ctr" fontAlgn="b"/>
                      <a:r>
                        <a:rPr lang="es-PE" sz="800" b="0" kern="1200">
                          <a:solidFill>
                            <a:schemeClr val="tx1"/>
                          </a:solidFill>
                          <a:latin typeface="+mn-lt"/>
                          <a:ea typeface="+mn-ea"/>
                          <a:cs typeface="+mn-cs"/>
                        </a:rPr>
                        <a:t>15/11/21</a:t>
                      </a:r>
                    </a:p>
                  </a:txBody>
                  <a:tcPr marL="7874" marR="7874" marT="7874" marB="0" anchor="ctr"/>
                </a:tc>
                <a:extLst>
                  <a:ext uri="{0D108BD9-81ED-4DB2-BD59-A6C34878D82A}">
                    <a16:rowId xmlns:a16="http://schemas.microsoft.com/office/drawing/2014/main" val="2488306049"/>
                  </a:ext>
                </a:extLst>
              </a:tr>
              <a:tr h="340537">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kern="1200">
                          <a:solidFill>
                            <a:schemeClr val="tx1"/>
                          </a:solidFill>
                          <a:latin typeface="+mn-lt"/>
                          <a:ea typeface="+mn-ea"/>
                          <a:cs typeface="+mn-cs"/>
                        </a:rPr>
                        <a:t>Mejora del registro de visitas domiciliarias para  MATERNO INFANTIL  a través del seguimiento a los reportes HIS </a:t>
                      </a: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PROMSA</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PAN/</a:t>
                      </a:r>
                    </a:p>
                    <a:p>
                      <a:pPr marL="0" algn="ctr" defTabSz="914400" rtl="0" eaLnBrk="1" latinLnBrk="0" hangingPunct="1"/>
                      <a:r>
                        <a:rPr lang="es-PE" sz="1000" b="0" kern="1200">
                          <a:solidFill>
                            <a:schemeClr val="tx1"/>
                          </a:solidFill>
                          <a:latin typeface="+mn-lt"/>
                          <a:ea typeface="+mn-ea"/>
                          <a:cs typeface="+mn-cs"/>
                        </a:rPr>
                        <a:t>MATERNO</a:t>
                      </a: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La  predisposición de los profesionales de la salud en realizar el seguimiento a los reportes HIS </a:t>
                      </a:r>
                    </a:p>
                  </a:txBody>
                  <a:tcPr marL="75597" marR="75597" marT="37798" marB="37798" anchor="ctr"/>
                </a:tc>
                <a:tc hMerge="1">
                  <a:txBody>
                    <a:bodyPr/>
                    <a:lstStyle/>
                    <a:p>
                      <a:r>
                        <a:rPr lang="es-PE" sz="1000" b="0" kern="1200">
                          <a:solidFill>
                            <a:schemeClr val="tx1"/>
                          </a:solidFill>
                          <a:latin typeface="+mn-lt"/>
                          <a:ea typeface="+mn-ea"/>
                          <a:cs typeface="+mn-cs"/>
                        </a:rPr>
                        <a:t>Falta de personal </a:t>
                      </a:r>
                      <a:endParaRPr lang="es-PE"/>
                    </a:p>
                  </a:txBody>
                  <a:tcPr marL="96012" marR="96012" marT="48006" marB="48006" anchor="ctr"/>
                </a:tc>
                <a:tc gridSpan="2">
                  <a:txBody>
                    <a:bodyPr/>
                    <a:lstStyle/>
                    <a:p>
                      <a:pPr algn="just"/>
                      <a:r>
                        <a:rPr lang="es-PE" sz="800" b="0" kern="1200">
                          <a:solidFill>
                            <a:schemeClr val="tx1"/>
                          </a:solidFill>
                          <a:latin typeface="+mn-lt"/>
                          <a:ea typeface="+mn-ea"/>
                          <a:cs typeface="+mn-cs"/>
                        </a:rPr>
                        <a:t>Realizar un trabajo en equipo entre los profesionales de la salud para las visitas domiciliarias </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1280160" rtl="0" eaLnBrk="1" fontAlgn="b" latinLnBrk="0" hangingPunct="1"/>
                      <a:r>
                        <a:rPr lang="es-PE" sz="800" b="0" kern="1200">
                          <a:solidFill>
                            <a:schemeClr val="tx1"/>
                          </a:solidFill>
                          <a:latin typeface="+mn-lt"/>
                          <a:ea typeface="+mn-ea"/>
                          <a:cs typeface="+mn-cs"/>
                        </a:rPr>
                        <a:t>5/11/21</a:t>
                      </a:r>
                    </a:p>
                  </a:txBody>
                  <a:tcPr marL="75597" marR="75597" marT="37798" marB="37798" anchor="ctr"/>
                </a:tc>
                <a:extLst>
                  <a:ext uri="{0D108BD9-81ED-4DB2-BD59-A6C34878D82A}">
                    <a16:rowId xmlns:a16="http://schemas.microsoft.com/office/drawing/2014/main" val="4224534627"/>
                  </a:ext>
                </a:extLst>
              </a:tr>
              <a:tr h="4376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Formar equipos de acompañamiento a los establecimientos de salud</a:t>
                      </a:r>
                    </a:p>
                  </a:txBody>
                  <a:tcPr marL="75597" marR="75597" marT="37798" marB="37798" anchor="ctr"/>
                </a:tc>
                <a:tc gridSpan="2">
                  <a:txBody>
                    <a:bodyPr/>
                    <a:lstStyle/>
                    <a:p>
                      <a:pPr algn="ctr"/>
                      <a:r>
                        <a:rPr lang="es-PE" sz="800" b="0" kern="1200">
                          <a:solidFill>
                            <a:schemeClr val="tx1"/>
                          </a:solidFill>
                          <a:latin typeface="+mn-lt"/>
                          <a:ea typeface="+mn-ea"/>
                          <a:cs typeface="+mn-cs"/>
                        </a:rPr>
                        <a:t>PAN /SMN</a:t>
                      </a:r>
                    </a:p>
                  </a:txBody>
                  <a:tcPr marL="75597" marR="75597" marT="37798" marB="37798" anchor="ctr"/>
                </a:tc>
                <a:tc hMerge="1">
                  <a:txBody>
                    <a:bodyPr/>
                    <a:lstStyle/>
                    <a:p>
                      <a:pPr algn="ctr"/>
                      <a:r>
                        <a:rPr lang="es-PE" sz="1000" b="0" kern="1200">
                          <a:solidFill>
                            <a:schemeClr val="tx1"/>
                          </a:solidFill>
                          <a:latin typeface="+mn-lt"/>
                          <a:ea typeface="+mn-ea"/>
                          <a:cs typeface="+mn-cs"/>
                        </a:rPr>
                        <a:t>PAN/</a:t>
                      </a:r>
                    </a:p>
                    <a:p>
                      <a:pPr algn="ctr"/>
                      <a:r>
                        <a:rPr lang="es-PE" sz="1000" b="0" kern="1200">
                          <a:solidFill>
                            <a:schemeClr val="tx1"/>
                          </a:solidFill>
                          <a:latin typeface="+mn-lt"/>
                          <a:ea typeface="+mn-ea"/>
                          <a:cs typeface="+mn-cs"/>
                        </a:rPr>
                        <a:t>MATERNO</a:t>
                      </a:r>
                    </a:p>
                  </a:txBody>
                  <a:tcPr marL="96012" marR="96012" marT="48006" marB="48006" anchor="ctr"/>
                </a:tc>
                <a:tc gridSpan="2">
                  <a:txBody>
                    <a:bodyPr/>
                    <a:lstStyle/>
                    <a:p>
                      <a:pPr algn="just"/>
                      <a:r>
                        <a:rPr lang="es-PE" sz="800" b="0" kern="1200" dirty="0">
                          <a:solidFill>
                            <a:schemeClr val="tx1"/>
                          </a:solidFill>
                          <a:latin typeface="+mn-lt"/>
                          <a:ea typeface="+mn-ea"/>
                          <a:cs typeface="+mn-cs"/>
                        </a:rPr>
                        <a:t>Dadas la vacunaciones COVID -19 existe una sobrecarga de trabajo por ende falta de disponibilidad de tiempo  de las monitoras.</a:t>
                      </a:r>
                    </a:p>
                  </a:txBody>
                  <a:tcPr marL="75597" marR="75597" marT="37798" marB="37798" anchor="ctr"/>
                </a:tc>
                <a:tc hMerge="1">
                  <a:txBody>
                    <a:bodyPr/>
                    <a:lstStyle/>
                    <a:p>
                      <a:endParaRPr lang="es-PE"/>
                    </a:p>
                  </a:txBody>
                  <a:tcPr marL="96012" marR="96012" marT="48006" marB="48006" anchor="ctr"/>
                </a:tc>
                <a:tc gridSpan="2">
                  <a:txBody>
                    <a:bodyPr/>
                    <a:lstStyle/>
                    <a:p>
                      <a:pPr algn="just"/>
                      <a:r>
                        <a:rPr lang="es-PE" sz="800" b="0" kern="1200">
                          <a:solidFill>
                            <a:schemeClr val="tx1"/>
                          </a:solidFill>
                          <a:latin typeface="+mn-lt"/>
                          <a:ea typeface="+mn-ea"/>
                          <a:cs typeface="+mn-cs"/>
                        </a:rPr>
                        <a:t>Elaborar un cronograma de seguimiento para los equipos de acompañamiento que permita cumplir la actividad .</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30.09.21</a:t>
                      </a:r>
                    </a:p>
                  </a:txBody>
                  <a:tcPr marL="10001" marR="10001" marT="10001" marB="0" anchor="ctr"/>
                </a:tc>
                <a:tc>
                  <a:txBody>
                    <a:bodyPr/>
                    <a:lstStyle/>
                    <a:p>
                      <a:pPr marL="0" algn="ctr" defTabSz="1280160" rtl="0" eaLnBrk="1" fontAlgn="b" latinLnBrk="0" hangingPunct="1"/>
                      <a:r>
                        <a:rPr lang="es-PE" sz="800" b="0" kern="1200">
                          <a:solidFill>
                            <a:schemeClr val="tx1"/>
                          </a:solidFill>
                          <a:latin typeface="+mn-lt"/>
                          <a:ea typeface="+mn-ea"/>
                          <a:cs typeface="+mn-cs"/>
                        </a:rPr>
                        <a:t>15/11/21</a:t>
                      </a:r>
                    </a:p>
                  </a:txBody>
                  <a:tcPr marL="7874" marR="7874" marT="7874" marB="0" anchor="ctr"/>
                </a:tc>
                <a:extLst>
                  <a:ext uri="{0D108BD9-81ED-4DB2-BD59-A6C34878D82A}">
                    <a16:rowId xmlns:a16="http://schemas.microsoft.com/office/drawing/2014/main" val="912036366"/>
                  </a:ext>
                </a:extLst>
              </a:tr>
              <a:tr h="678797">
                <a:tc>
                  <a:txBody>
                    <a:bodyPr/>
                    <a:lstStyle/>
                    <a:p>
                      <a:pPr algn="ctr"/>
                      <a:r>
                        <a:rPr lang="es-PE" sz="800" b="0" kern="1200">
                          <a:solidFill>
                            <a:schemeClr val="tx1"/>
                          </a:solidFill>
                          <a:latin typeface="+mn-lt"/>
                          <a:ea typeface="+mn-ea"/>
                          <a:cs typeface="+mn-cs"/>
                        </a:rPr>
                        <a:t>Fortalecimiento de la calidad de atención del usuario mediante el seguimiento de los resultaos QR en los EE.SS. </a:t>
                      </a:r>
                    </a:p>
                  </a:txBody>
                  <a:tcPr marL="75597" marR="75597" marT="37798" marB="37798" anchor="ctr"/>
                </a:tc>
                <a:tc gridSpan="2">
                  <a:txBody>
                    <a:bodyPr/>
                    <a:lstStyle/>
                    <a:p>
                      <a:pPr algn="ctr"/>
                      <a:r>
                        <a:rPr lang="es-PE" sz="800" b="0" kern="1200">
                          <a:solidFill>
                            <a:schemeClr val="tx1"/>
                          </a:solidFill>
                          <a:latin typeface="+mn-lt"/>
                          <a:ea typeface="+mn-ea"/>
                          <a:cs typeface="+mn-cs"/>
                        </a:rPr>
                        <a:t>CALIDAD </a:t>
                      </a:r>
                    </a:p>
                  </a:txBody>
                  <a:tcPr marL="75597" marR="75597" marT="37798" marB="37798"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marL="0" indent="0" algn="just">
                        <a:buFont typeface="Wingdings" panose="05000000000000000000" pitchFamily="2" charset="2"/>
                        <a:buNone/>
                      </a:pPr>
                      <a:r>
                        <a:rPr lang="es-PE" sz="800" b="0" kern="1200" dirty="0">
                          <a:solidFill>
                            <a:schemeClr val="tx1"/>
                          </a:solidFill>
                          <a:latin typeface="+mn-lt"/>
                          <a:ea typeface="+mn-ea"/>
                          <a:cs typeface="+mn-cs"/>
                        </a:rPr>
                        <a:t>Posible falta de personal para capacitar y aplicar encuestas, por la sobrecarga de actividades.  Falta de atención a las capacitación por ser virtual Posible desinterés del usuario externo por responder a las encuestas .</a:t>
                      </a:r>
                    </a:p>
                  </a:txBody>
                  <a:tcPr marL="75597" marR="75597" marT="37798" marB="37798"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Comprometer a los EE.SS. en la adecuada socialización y aplicación de las encuestas del usuario externo.</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8/11/21</a:t>
                      </a:r>
                    </a:p>
                  </a:txBody>
                  <a:tcPr marL="75597" marR="75597" marT="37798" marB="37798" anchor="ctr"/>
                </a:tc>
                <a:extLst>
                  <a:ext uri="{0D108BD9-81ED-4DB2-BD59-A6C34878D82A}">
                    <a16:rowId xmlns:a16="http://schemas.microsoft.com/office/drawing/2014/main" val="4168991231"/>
                  </a:ext>
                </a:extLst>
              </a:tr>
              <a:tr h="392079">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kern="1200" dirty="0">
                          <a:solidFill>
                            <a:schemeClr val="tx1"/>
                          </a:solidFill>
                          <a:latin typeface="+mn-lt"/>
                          <a:ea typeface="+mn-ea"/>
                          <a:cs typeface="+mn-cs"/>
                        </a:rPr>
                        <a:t>Comunicación a través de redes sociales y/o otros medios publicitarios para difundir CRED, vacuna y suplementación </a:t>
                      </a: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97" marR="75597" marT="37798" marB="37798" anchor="ctr"/>
                </a:tc>
                <a:tc hMerge="1">
                  <a:txBody>
                    <a:bodyPr/>
                    <a:lstStyle/>
                    <a:p>
                      <a:endParaRPr lang="en-GB"/>
                    </a:p>
                  </a:txBody>
                  <a:tcPr/>
                </a:tc>
                <a:tc gridSpan="2">
                  <a:txBody>
                    <a:bodyPr/>
                    <a:lstStyle/>
                    <a:p>
                      <a:pPr marL="0" algn="just" defTabSz="914400" rtl="0" eaLnBrk="1" latinLnBrk="0" hangingPunct="1"/>
                      <a:r>
                        <a:rPr lang="es-PE" sz="800" b="0" kern="1200">
                          <a:solidFill>
                            <a:schemeClr val="tx1"/>
                          </a:solidFill>
                          <a:latin typeface="+mn-lt"/>
                          <a:ea typeface="+mn-ea"/>
                          <a:cs typeface="+mn-cs"/>
                        </a:rPr>
                        <a:t>Dificultad de acceso de campañas de comunicación a las zonas rurales.</a:t>
                      </a:r>
                    </a:p>
                  </a:txBody>
                  <a:tcPr marL="75597" marR="75597" marT="37798" marB="37798" anchor="ctr"/>
                </a:tc>
                <a:tc hMerge="1">
                  <a:txBody>
                    <a:bodyPr/>
                    <a:lstStyle/>
                    <a:p>
                      <a:endParaRPr lang="en-GB"/>
                    </a:p>
                  </a:txBody>
                  <a:tcP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A través de los EE.SS. y sus visitas domiciliares a las zonas lejanas, dar a conocer estas campañas de comunicación.</a:t>
                      </a:r>
                    </a:p>
                  </a:txBody>
                  <a:tcPr marL="75597" marR="75597" marT="37798" marB="37798" anchor="ctr"/>
                </a:tc>
                <a:tc hMerge="1">
                  <a:txBody>
                    <a:bodyPr/>
                    <a:lstStyle/>
                    <a:p>
                      <a:endParaRPr lang="en-GB"/>
                    </a:p>
                  </a:txBody>
                  <a:tcPr/>
                </a:tc>
                <a:tc>
                  <a:txBody>
                    <a:bodyPr/>
                    <a:lstStyle/>
                    <a:p>
                      <a:pPr marL="0" algn="ctr" defTabSz="914400" rtl="0" eaLnBrk="1" latinLnBrk="0" hangingPunct="1"/>
                      <a:r>
                        <a:rPr lang="es-PE" sz="800" b="0" kern="1200">
                          <a:solidFill>
                            <a:schemeClr val="tx1"/>
                          </a:solidFill>
                          <a:latin typeface="+mn-lt"/>
                          <a:ea typeface="+mn-ea"/>
                          <a:cs typeface="+mn-cs"/>
                        </a:rPr>
                        <a:t>30/11/21</a:t>
                      </a:r>
                    </a:p>
                  </a:txBody>
                  <a:tcPr marL="75597" marR="75597" marT="37798" marB="37798" anchor="ctr"/>
                </a:tc>
                <a:extLst>
                  <a:ext uri="{0D108BD9-81ED-4DB2-BD59-A6C34878D82A}">
                    <a16:rowId xmlns:a16="http://schemas.microsoft.com/office/drawing/2014/main" val="3447516958"/>
                  </a:ext>
                </a:extLst>
              </a:tr>
              <a:tr h="469980">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Impulsar las estrategias de comunicación, participación y logros en relación al cumplimiento de funciones de los actores sociales  de acuerdo a contexto y territorialidad.</a:t>
                      </a:r>
                      <a:endParaRPr lang="es-PE" sz="800" b="0" kern="1200">
                        <a:solidFill>
                          <a:schemeClr val="tx1"/>
                        </a:solidFill>
                        <a:latin typeface="+mn-lt"/>
                        <a:ea typeface="+mn-ea"/>
                        <a:cs typeface="+mn-cs"/>
                      </a:endParaRPr>
                    </a:p>
                  </a:txBody>
                  <a:tcPr marL="75597" marR="75597" marT="37798" marB="37798"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PROMSA</a:t>
                      </a:r>
                    </a:p>
                  </a:txBody>
                  <a:tcPr marL="75597" marR="75597" marT="37798" marB="37798" anchor="ctr"/>
                </a:tc>
                <a:tc hMerge="1">
                  <a:txBody>
                    <a:bodyPr/>
                    <a:lstStyle/>
                    <a:p>
                      <a:pPr algn="ctr"/>
                      <a:r>
                        <a:rPr lang="es-PE" sz="1000" b="0" kern="1200">
                          <a:solidFill>
                            <a:schemeClr val="tx1"/>
                          </a:solidFill>
                          <a:latin typeface="+mn-lt"/>
                          <a:ea typeface="+mn-ea"/>
                          <a:cs typeface="+mn-cs"/>
                        </a:rPr>
                        <a:t>PAN</a:t>
                      </a:r>
                    </a:p>
                  </a:txBody>
                  <a:tcPr marL="96012" marR="96012" marT="48006" marB="48006" anchor="ct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Desinterés de los actores sociales en colaborar en las estratégicas de logros de metas.</a:t>
                      </a:r>
                    </a:p>
                  </a:txBody>
                  <a:tcPr marL="75597" marR="75597" marT="37798" marB="37798" anchor="ctr"/>
                </a:tc>
                <a:tc hMerge="1">
                  <a:txBody>
                    <a:bodyPr/>
                    <a:lstStyle/>
                    <a:p>
                      <a:r>
                        <a:rPr lang="es-PE" sz="1000" b="0" kern="1200">
                          <a:solidFill>
                            <a:schemeClr val="tx1"/>
                          </a:solidFill>
                          <a:latin typeface="+mn-lt"/>
                          <a:ea typeface="+mn-ea"/>
                          <a:cs typeface="+mn-cs"/>
                        </a:rPr>
                        <a:t>La limitación es en algunos casos el acceso a internet y la señal de radio </a:t>
                      </a:r>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Las estratégicas comunicacionales deben estar adecuados a cada contexto de las zonas de intervención.</a:t>
                      </a:r>
                    </a:p>
                  </a:txBody>
                  <a:tcPr marL="75597" marR="75597" marT="37798" marB="37798" anchor="ctr"/>
                </a:tc>
                <a:tc hMerge="1">
                  <a:txBody>
                    <a:bodyPr/>
                    <a:lstStyle/>
                    <a:p>
                      <a:pPr algn="ctr"/>
                      <a:r>
                        <a:rPr lang="es-PE" sz="1000" b="0" kern="1200">
                          <a:solidFill>
                            <a:schemeClr val="tx1"/>
                          </a:solidFill>
                          <a:latin typeface="+mn-lt"/>
                          <a:ea typeface="+mn-ea"/>
                          <a:cs typeface="+mn-cs"/>
                        </a:rPr>
                        <a:t>30.09.21</a:t>
                      </a:r>
                    </a:p>
                  </a:txBody>
                  <a:tcPr marL="96012" marR="96012" marT="48006" marB="48006" anchor="ctr"/>
                </a:tc>
                <a:tc>
                  <a:txBody>
                    <a:bodyPr/>
                    <a:lstStyle/>
                    <a:p>
                      <a:pPr algn="ctr"/>
                      <a:r>
                        <a:rPr lang="es-PE" sz="800" b="0" kern="1200">
                          <a:solidFill>
                            <a:schemeClr val="tx1"/>
                          </a:solidFill>
                          <a:latin typeface="+mn-lt"/>
                          <a:ea typeface="+mn-ea"/>
                          <a:cs typeface="+mn-cs"/>
                        </a:rPr>
                        <a:t>5/11/21</a:t>
                      </a:r>
                    </a:p>
                  </a:txBody>
                  <a:tcPr marL="75597" marR="75597" marT="37798" marB="37798" anchor="ctr"/>
                </a:tc>
                <a:extLst>
                  <a:ext uri="{0D108BD9-81ED-4DB2-BD59-A6C34878D82A}">
                    <a16:rowId xmlns:a16="http://schemas.microsoft.com/office/drawing/2014/main" val="4108236152"/>
                  </a:ext>
                </a:extLst>
              </a:tr>
              <a:tr h="469980">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Asistencia técnica en el manejo  del instrumento  de ayuda ( Aplicativo AIS  seguimiento ) este aplicativo  servirá al seguimiento  de la información   digitalizada  en el HISMINSA del paquete  niño y materno </a:t>
                      </a:r>
                      <a:endParaRPr lang="es-PE" sz="800" b="0" kern="120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97" marR="75597" marT="37798" marB="37798"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a:solidFill>
                            <a:schemeClr val="tx1"/>
                          </a:solidFill>
                          <a:latin typeface="+mn-lt"/>
                          <a:ea typeface="+mn-ea"/>
                          <a:cs typeface="+mn-cs"/>
                        </a:rPr>
                        <a:t>No se cuenta con un adecuado servidor que soporte los instrumentos de seguimiento de datos</a:t>
                      </a:r>
                      <a:endParaRPr lang="es-PE" sz="800" b="0" kern="1200">
                        <a:solidFill>
                          <a:schemeClr val="tx1"/>
                        </a:solidFill>
                        <a:latin typeface="+mn-lt"/>
                        <a:ea typeface="+mn-ea"/>
                        <a:cs typeface="+mn-cs"/>
                      </a:endParaRPr>
                    </a:p>
                  </a:txBody>
                  <a:tcPr marL="75597" marR="75597" marT="37798" marB="37798"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Urge la mejora de la infraestructura informática de la Red Norte y los equipos tanto de área de estadística como la del DAIS.</a:t>
                      </a:r>
                    </a:p>
                  </a:txBody>
                  <a:tcPr marL="75597" marR="75597" marT="37798" marB="37798"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algn="ctr" fontAlgn="b"/>
                      <a:r>
                        <a:rPr lang="es-PE" sz="800" b="0" kern="1200">
                          <a:solidFill>
                            <a:schemeClr val="tx1"/>
                          </a:solidFill>
                          <a:latin typeface="+mn-lt"/>
                          <a:ea typeface="+mn-ea"/>
                          <a:cs typeface="+mn-cs"/>
                        </a:rPr>
                        <a:t>30/11/21</a:t>
                      </a:r>
                    </a:p>
                  </a:txBody>
                  <a:tcPr marL="7874" marR="7874" marT="7874" marB="0" anchor="ctr"/>
                </a:tc>
                <a:extLst>
                  <a:ext uri="{0D108BD9-81ED-4DB2-BD59-A6C34878D82A}">
                    <a16:rowId xmlns:a16="http://schemas.microsoft.com/office/drawing/2014/main" val="3940340832"/>
                  </a:ext>
                </a:extLst>
              </a:tr>
              <a:tr h="469980">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Socializar y brindar  asistencia  técnica al personal de los EESS  responsables del área Niños sobre el objetivo y  funcionamiento  del aplicativo AIS Seguimiento, esto en coordinación con la unidad de estadística .</a:t>
                      </a:r>
                      <a:endParaRPr lang="es-PE" sz="800" b="0" kern="120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97" marR="75597" marT="37798" marB="37798" anchor="ctr"/>
                </a:tc>
                <a:tc hMerge="1">
                  <a:txBody>
                    <a:bodyPr/>
                    <a:lstStyle/>
                    <a:p>
                      <a:pPr marL="0" algn="ctr" defTabSz="914400" rtl="0" eaLnBrk="1" latinLnBrk="0" hangingPunct="1"/>
                      <a:r>
                        <a:rPr lang="es-PE" sz="1000" b="0" kern="1200">
                          <a:solidFill>
                            <a:schemeClr val="tx1"/>
                          </a:solidFill>
                        </a:rPr>
                        <a:t>UNIDAD ESTADÍSTICA /</a:t>
                      </a:r>
                    </a:p>
                    <a:p>
                      <a:pPr marL="0" algn="ctr" defTabSz="914400" rtl="0" eaLnBrk="1" latinLnBrk="0" hangingPunct="1"/>
                      <a:r>
                        <a:rPr lang="es-PE" sz="1000" b="0" kern="1200">
                          <a:solidFill>
                            <a:schemeClr val="tx1"/>
                          </a:solidFill>
                        </a:rPr>
                        <a:t>PAN</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dirty="0">
                          <a:solidFill>
                            <a:schemeClr val="tx1"/>
                          </a:solidFill>
                          <a:latin typeface="+mn-lt"/>
                          <a:ea typeface="+mn-ea"/>
                          <a:cs typeface="+mn-cs"/>
                        </a:rPr>
                        <a:t>La disponibilidad del personal de los EE.SS. Para asistir a las capacitaciones presenciales.</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No se logro un sistema adecuado de control de metas  de los indicadores </a:t>
                      </a:r>
                    </a:p>
                  </a:txBody>
                  <a:tcPr marL="96012" marR="96012" marT="48006" marB="48006" anchor="ctr"/>
                </a:tc>
                <a:tc gridSpan="2">
                  <a:txBody>
                    <a:bodyPr/>
                    <a:lstStyle/>
                    <a:p>
                      <a:pPr algn="just"/>
                      <a:r>
                        <a:rPr lang="es-PE" sz="800" b="0" kern="1200" dirty="0">
                          <a:solidFill>
                            <a:schemeClr val="tx1"/>
                          </a:solidFill>
                          <a:latin typeface="+mn-lt"/>
                          <a:ea typeface="+mn-ea"/>
                          <a:cs typeface="+mn-cs"/>
                        </a:rPr>
                        <a:t>Generar incentivos al personal de los EE.SS. Para las capacitaciones  y motivar la valoración de estas asistencias técnicas.</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15.10.21</a:t>
                      </a:r>
                    </a:p>
                  </a:txBody>
                  <a:tcPr marL="10001" marR="10001" marT="10001" marB="0" anchor="ctr"/>
                </a:tc>
                <a:tc>
                  <a:txBody>
                    <a:bodyPr/>
                    <a:lstStyle/>
                    <a:p>
                      <a:pPr marL="0" algn="ctr" defTabSz="1280160" rtl="0" eaLnBrk="1" fontAlgn="b" latinLnBrk="0" hangingPunct="1"/>
                      <a:r>
                        <a:rPr lang="es-PE" sz="800" b="0" kern="1200">
                          <a:solidFill>
                            <a:schemeClr val="tx1"/>
                          </a:solidFill>
                          <a:latin typeface="+mn-lt"/>
                          <a:ea typeface="+mn-ea"/>
                          <a:cs typeface="+mn-cs"/>
                        </a:rPr>
                        <a:t>15/11/21</a:t>
                      </a:r>
                    </a:p>
                  </a:txBody>
                  <a:tcPr marL="7874" marR="7874" marT="7874" marB="0" anchor="ctr"/>
                </a:tc>
                <a:extLst>
                  <a:ext uri="{0D108BD9-81ED-4DB2-BD59-A6C34878D82A}">
                    <a16:rowId xmlns:a16="http://schemas.microsoft.com/office/drawing/2014/main" val="2687082047"/>
                  </a:ext>
                </a:extLst>
              </a:tr>
              <a:tr h="4376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Concurso para los EE.SS.  Del logro de caso de éxito de prevención de muerte materna</a:t>
                      </a:r>
                      <a:endParaRPr lang="es-PE" sz="800" b="0" kern="1200">
                        <a:solidFill>
                          <a:schemeClr val="tx1"/>
                        </a:solidFill>
                        <a:latin typeface="+mn-lt"/>
                        <a:ea typeface="+mn-ea"/>
                        <a:cs typeface="+mn-cs"/>
                      </a:endParaRPr>
                    </a:p>
                  </a:txBody>
                  <a:tcPr marL="75597" marR="75597" marT="37798" marB="37798"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PAN</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Que los EE.SS no muestren interés de participar en el concurso o no puedan identificar el caso de éxito para concursar.</a:t>
                      </a:r>
                    </a:p>
                  </a:txBody>
                  <a:tcPr marL="75597" marR="75597" marT="37798" marB="37798"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Promover activamente el concurso y orientar a los EE.SS. En sus dudas respecto a las bases del concurso</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30/11/21</a:t>
                      </a:r>
                    </a:p>
                  </a:txBody>
                  <a:tcPr marL="75597" marR="75597" marT="37798" marB="37798" anchor="ctr"/>
                </a:tc>
                <a:extLst>
                  <a:ext uri="{0D108BD9-81ED-4DB2-BD59-A6C34878D82A}">
                    <a16:rowId xmlns:a16="http://schemas.microsoft.com/office/drawing/2014/main" val="239519011"/>
                  </a:ext>
                </a:extLst>
              </a:tr>
              <a:tr h="4376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Fortalecimiento del cumplimiento de las  Visitas  domiciliarias según el cronograma a los niños que no acuden a control, a través de la evaluación de avances.</a:t>
                      </a:r>
                      <a:endParaRPr lang="es-PE" sz="800" b="0" kern="1200" dirty="0">
                        <a:solidFill>
                          <a:schemeClr val="tx1"/>
                        </a:solidFill>
                        <a:latin typeface="+mn-lt"/>
                        <a:ea typeface="+mn-ea"/>
                        <a:cs typeface="+mn-cs"/>
                      </a:endParaRP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PROMSA</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DIRECCIÓN RN</a:t>
                      </a: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Las visitas domiciliarias en situación de pandemia por la COVID-19 y las vacunaciones hacen que no se cumplan las metas.</a:t>
                      </a:r>
                    </a:p>
                  </a:txBody>
                  <a:tcPr marL="75597" marR="75597" marT="37798" marB="37798" anchor="ctr"/>
                </a:tc>
                <a:tc hMerge="1">
                  <a:txBody>
                    <a:bodyPr/>
                    <a:lstStyle/>
                    <a:p>
                      <a:r>
                        <a:rPr lang="es-PE" sz="1000" b="0" kern="1200">
                          <a:solidFill>
                            <a:schemeClr val="tx1"/>
                          </a:solidFill>
                          <a:latin typeface="+mn-lt"/>
                          <a:ea typeface="+mn-ea"/>
                          <a:cs typeface="+mn-cs"/>
                        </a:rPr>
                        <a:t>Se requiere evidenciar los avances por los EE.SS que sean consistentes con los resultados de los indicadores</a:t>
                      </a:r>
                      <a:endParaRPr lang="es-PE"/>
                    </a:p>
                  </a:txBody>
                  <a:tcPr marL="96012" marR="96012" marT="48006" marB="48006" anchor="ctr"/>
                </a:tc>
                <a:tc>
                  <a:txBody>
                    <a:bodyPr/>
                    <a:lstStyle/>
                    <a:p>
                      <a:pPr algn="just"/>
                      <a:r>
                        <a:rPr lang="es-PE" sz="800" b="0" kern="1200" dirty="0">
                          <a:solidFill>
                            <a:schemeClr val="tx1"/>
                          </a:solidFill>
                          <a:latin typeface="+mn-lt"/>
                          <a:ea typeface="+mn-ea"/>
                          <a:cs typeface="+mn-cs"/>
                        </a:rPr>
                        <a:t>Aplicar nuevas estrategias que coadyuvan a que se logren las visitas domiciliarias según el cronograma a niños que no acuden a su control.</a:t>
                      </a: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          11/09/21</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30.09.2021 </a:t>
                      </a:r>
                    </a:p>
                  </a:txBody>
                  <a:tcPr marL="10001" marR="10001" marT="10001" marB="0" anchor="ctr"/>
                </a:tc>
                <a:extLst>
                  <a:ext uri="{0D108BD9-81ED-4DB2-BD59-A6C34878D82A}">
                    <a16:rowId xmlns:a16="http://schemas.microsoft.com/office/drawing/2014/main" val="1395975008"/>
                  </a:ext>
                </a:extLst>
              </a:tr>
            </a:tbl>
          </a:graphicData>
        </a:graphic>
      </p:graphicFrame>
      <p:sp>
        <p:nvSpPr>
          <p:cNvPr id="23" name="Marcador de número de diapositiva 22">
            <a:extLst>
              <a:ext uri="{FF2B5EF4-FFF2-40B4-BE49-F238E27FC236}">
                <a16:creationId xmlns:a16="http://schemas.microsoft.com/office/drawing/2014/main" id="{A722152D-8EAF-4AF6-BA27-2DD49BBA2DB0}"/>
              </a:ext>
            </a:extLst>
          </p:cNvPr>
          <p:cNvSpPr>
            <a:spLocks noGrp="1"/>
          </p:cNvSpPr>
          <p:nvPr>
            <p:ph type="sldNum" sz="quarter" idx="12"/>
          </p:nvPr>
        </p:nvSpPr>
        <p:spPr>
          <a:xfrm>
            <a:off x="4788323" y="7282922"/>
            <a:ext cx="251989" cy="402483"/>
          </a:xfrm>
        </p:spPr>
        <p:txBody>
          <a:bodyPr>
            <a:normAutofit fontScale="62500" lnSpcReduction="20000"/>
          </a:bodyPr>
          <a:lstStyle/>
          <a:p>
            <a:pPr marL="0" marR="0" lvl="0" indent="0" algn="r" defTabSz="359999" rtl="0" eaLnBrk="1" fontAlgn="auto" latinLnBrk="0" hangingPunct="1">
              <a:lnSpc>
                <a:spcPct val="100000"/>
              </a:lnSpc>
              <a:spcBef>
                <a:spcPts val="0"/>
              </a:spcBef>
              <a:spcAft>
                <a:spcPts val="0"/>
              </a:spcAft>
              <a:buClrTx/>
              <a:buSzTx/>
              <a:buFontTx/>
              <a:buNone/>
              <a:tabLst/>
              <a:defRPr/>
            </a:pPr>
            <a:fld id="{23D7C9DC-7D89-4277-887E-D902F1B7E98D}"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103</a:t>
            </a:fld>
            <a:endPar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Rectángulo 15">
            <a:extLst>
              <a:ext uri="{FF2B5EF4-FFF2-40B4-BE49-F238E27FC236}">
                <a16:creationId xmlns:a16="http://schemas.microsoft.com/office/drawing/2014/main" id="{1E561F4E-1878-4892-B8E9-A50BF2593BAC}"/>
              </a:ext>
            </a:extLst>
          </p:cNvPr>
          <p:cNvSpPr/>
          <p:nvPr/>
        </p:nvSpPr>
        <p:spPr>
          <a:xfrm>
            <a:off x="283985" y="-648"/>
            <a:ext cx="8173856" cy="3043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26 Octubre 2021</a:t>
            </a:r>
          </a:p>
        </p:txBody>
      </p:sp>
      <p:pic>
        <p:nvPicPr>
          <p:cNvPr id="17" name="Picture 2" descr="PLAN OPERATIVO INSTITUCIONAL 2020">
            <a:extLst>
              <a:ext uri="{FF2B5EF4-FFF2-40B4-BE49-F238E27FC236}">
                <a16:creationId xmlns:a16="http://schemas.microsoft.com/office/drawing/2014/main" id="{EA310D49-05E8-4A9F-BCF9-A88BE13A3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547" y="-57853"/>
            <a:ext cx="710162" cy="616588"/>
          </a:xfrm>
          <a:prstGeom prst="ellipse">
            <a:avLst/>
          </a:prstGeom>
          <a:noFill/>
          <a:extLst>
            <a:ext uri="{909E8E84-426E-40DD-AFC4-6F175D3DCCD1}">
              <a14:hiddenFill xmlns:a14="http://schemas.microsoft.com/office/drawing/2010/main">
                <a:solidFill>
                  <a:srgbClr val="FFFFFF"/>
                </a:solidFill>
              </a14:hiddenFill>
            </a:ext>
          </a:extLst>
        </p:spPr>
      </p:pic>
      <p:pic>
        <p:nvPicPr>
          <p:cNvPr id="18" name="Imagen 17" descr="Logotipo, nombre de la empresa&#10;&#10;Descripción generada automáticamente">
            <a:extLst>
              <a:ext uri="{FF2B5EF4-FFF2-40B4-BE49-F238E27FC236}">
                <a16:creationId xmlns:a16="http://schemas.microsoft.com/office/drawing/2014/main" id="{BCE0AF76-27FB-4621-A98B-13FF98FC3E66}"/>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4035" y="2568"/>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9" name="Imagen 18" descr="Imagen que contiene Interfaz de usuario gráfica&#10;&#10;Descripción generada automáticamente">
            <a:extLst>
              <a:ext uri="{FF2B5EF4-FFF2-40B4-BE49-F238E27FC236}">
                <a16:creationId xmlns:a16="http://schemas.microsoft.com/office/drawing/2014/main" id="{8AFE5EF8-8F60-43DC-816D-D58DF95B6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6888" y="28617"/>
            <a:ext cx="1160474" cy="483111"/>
          </a:xfrm>
          <a:prstGeom prst="rect">
            <a:avLst/>
          </a:prstGeom>
        </p:spPr>
      </p:pic>
      <p:pic>
        <p:nvPicPr>
          <p:cNvPr id="20" name="Gráfico 19" descr="Portapapeles parcialmente comprobado con relleno sólido">
            <a:extLst>
              <a:ext uri="{FF2B5EF4-FFF2-40B4-BE49-F238E27FC236}">
                <a16:creationId xmlns:a16="http://schemas.microsoft.com/office/drawing/2014/main" id="{8AE6D2D4-8BC0-40EE-97A0-EA70EE3231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67825" y="347659"/>
            <a:ext cx="394912" cy="394912"/>
          </a:xfrm>
          <a:prstGeom prst="rect">
            <a:avLst/>
          </a:prstGeom>
        </p:spPr>
      </p:pic>
      <p:sp>
        <p:nvSpPr>
          <p:cNvPr id="21" name="CuadroTexto 20">
            <a:extLst>
              <a:ext uri="{FF2B5EF4-FFF2-40B4-BE49-F238E27FC236}">
                <a16:creationId xmlns:a16="http://schemas.microsoft.com/office/drawing/2014/main" id="{6ACACDFF-7ABB-4867-9478-E71A185EDFC6}"/>
              </a:ext>
            </a:extLst>
          </p:cNvPr>
          <p:cNvSpPr txBox="1"/>
          <p:nvPr/>
        </p:nvSpPr>
        <p:spPr>
          <a:xfrm>
            <a:off x="708498" y="422828"/>
            <a:ext cx="3059328" cy="528478"/>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a:ln>
                  <a:noFill/>
                </a:ln>
                <a:solidFill>
                  <a:prstClr val="white"/>
                </a:solidFill>
                <a:effectLst/>
                <a:uLnTx/>
                <a:uFillTx/>
                <a:latin typeface="Calibri" panose="020F0502020204030204"/>
                <a:ea typeface="+mn-ea"/>
                <a:cs typeface="+mn-cs"/>
              </a:rPr>
              <a:t>III. Actividades en proceso y por iniciar</a:t>
            </a:r>
          </a:p>
        </p:txBody>
      </p:sp>
      <p:sp>
        <p:nvSpPr>
          <p:cNvPr id="22" name="Rectángulo 21">
            <a:extLst>
              <a:ext uri="{FF2B5EF4-FFF2-40B4-BE49-F238E27FC236}">
                <a16:creationId xmlns:a16="http://schemas.microsoft.com/office/drawing/2014/main" id="{39DCCAF6-9B3C-4E8D-93AF-7B7A2624CB25}"/>
              </a:ext>
            </a:extLst>
          </p:cNvPr>
          <p:cNvSpPr/>
          <p:nvPr/>
        </p:nvSpPr>
        <p:spPr>
          <a:xfrm>
            <a:off x="122254" y="1445716"/>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5" name="Rectángulo 24">
            <a:extLst>
              <a:ext uri="{FF2B5EF4-FFF2-40B4-BE49-F238E27FC236}">
                <a16:creationId xmlns:a16="http://schemas.microsoft.com/office/drawing/2014/main" id="{E30BAE42-AB3F-43A0-A588-77697DEB47B6}"/>
              </a:ext>
            </a:extLst>
          </p:cNvPr>
          <p:cNvSpPr/>
          <p:nvPr/>
        </p:nvSpPr>
        <p:spPr>
          <a:xfrm>
            <a:off x="149005" y="1915786"/>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6" name="Rectángulo 25">
            <a:extLst>
              <a:ext uri="{FF2B5EF4-FFF2-40B4-BE49-F238E27FC236}">
                <a16:creationId xmlns:a16="http://schemas.microsoft.com/office/drawing/2014/main" id="{EC8F182B-AE19-4376-9AF8-A3CE17729579}"/>
              </a:ext>
            </a:extLst>
          </p:cNvPr>
          <p:cNvSpPr/>
          <p:nvPr/>
        </p:nvSpPr>
        <p:spPr>
          <a:xfrm>
            <a:off x="153087" y="2411046"/>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8" name="Rectángulo 27">
            <a:extLst>
              <a:ext uri="{FF2B5EF4-FFF2-40B4-BE49-F238E27FC236}">
                <a16:creationId xmlns:a16="http://schemas.microsoft.com/office/drawing/2014/main" id="{479AA7FA-9738-483C-9C84-F79F1909C511}"/>
              </a:ext>
            </a:extLst>
          </p:cNvPr>
          <p:cNvSpPr/>
          <p:nvPr/>
        </p:nvSpPr>
        <p:spPr>
          <a:xfrm>
            <a:off x="149005" y="2860660"/>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30" name="Rectángulo 29">
            <a:extLst>
              <a:ext uri="{FF2B5EF4-FFF2-40B4-BE49-F238E27FC236}">
                <a16:creationId xmlns:a16="http://schemas.microsoft.com/office/drawing/2014/main" id="{FC954FBE-1581-4E03-81A8-A1C2C72BD213}"/>
              </a:ext>
            </a:extLst>
          </p:cNvPr>
          <p:cNvSpPr/>
          <p:nvPr/>
        </p:nvSpPr>
        <p:spPr>
          <a:xfrm>
            <a:off x="149005" y="3267431"/>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srgbClr val="FFFF00"/>
              </a:solidFill>
              <a:effectLst/>
              <a:highlight>
                <a:srgbClr val="FFFF00"/>
              </a:highlight>
              <a:uLnTx/>
              <a:uFillTx/>
              <a:latin typeface="Calibri" panose="020F0502020204030204"/>
              <a:ea typeface="+mn-ea"/>
              <a:cs typeface="+mn-cs"/>
            </a:endParaRPr>
          </a:p>
        </p:txBody>
      </p:sp>
      <p:sp>
        <p:nvSpPr>
          <p:cNvPr id="31" name="Rectángulo 30">
            <a:extLst>
              <a:ext uri="{FF2B5EF4-FFF2-40B4-BE49-F238E27FC236}">
                <a16:creationId xmlns:a16="http://schemas.microsoft.com/office/drawing/2014/main" id="{744BAEEA-BE39-4FDA-AC13-BB93ACAFFFFA}"/>
              </a:ext>
            </a:extLst>
          </p:cNvPr>
          <p:cNvSpPr/>
          <p:nvPr/>
        </p:nvSpPr>
        <p:spPr>
          <a:xfrm>
            <a:off x="154337" y="3690601"/>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ángulo 31">
            <a:extLst>
              <a:ext uri="{FF2B5EF4-FFF2-40B4-BE49-F238E27FC236}">
                <a16:creationId xmlns:a16="http://schemas.microsoft.com/office/drawing/2014/main" id="{4D586930-4D18-43C8-BFBD-C6840DA5B93E}"/>
              </a:ext>
            </a:extLst>
          </p:cNvPr>
          <p:cNvSpPr/>
          <p:nvPr/>
        </p:nvSpPr>
        <p:spPr>
          <a:xfrm>
            <a:off x="149005" y="4241175"/>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ángulo 33">
            <a:extLst>
              <a:ext uri="{FF2B5EF4-FFF2-40B4-BE49-F238E27FC236}">
                <a16:creationId xmlns:a16="http://schemas.microsoft.com/office/drawing/2014/main" id="{40655445-79B1-4D7D-818F-830EAA36D29C}"/>
              </a:ext>
            </a:extLst>
          </p:cNvPr>
          <p:cNvSpPr/>
          <p:nvPr/>
        </p:nvSpPr>
        <p:spPr>
          <a:xfrm>
            <a:off x="149005" y="5186281"/>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38" name="Rectángulo 37">
            <a:extLst>
              <a:ext uri="{FF2B5EF4-FFF2-40B4-BE49-F238E27FC236}">
                <a16:creationId xmlns:a16="http://schemas.microsoft.com/office/drawing/2014/main" id="{F866E6F2-A3CE-4D9E-A6E2-05505B4BAC0B}"/>
              </a:ext>
            </a:extLst>
          </p:cNvPr>
          <p:cNvSpPr/>
          <p:nvPr/>
        </p:nvSpPr>
        <p:spPr>
          <a:xfrm>
            <a:off x="154337" y="4760580"/>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ángulo 26">
            <a:extLst>
              <a:ext uri="{FF2B5EF4-FFF2-40B4-BE49-F238E27FC236}">
                <a16:creationId xmlns:a16="http://schemas.microsoft.com/office/drawing/2014/main" id="{14077C3A-14F9-4AE7-87A5-2111B1BB05F7}"/>
              </a:ext>
            </a:extLst>
          </p:cNvPr>
          <p:cNvSpPr/>
          <p:nvPr/>
        </p:nvSpPr>
        <p:spPr>
          <a:xfrm>
            <a:off x="154337" y="5663343"/>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9" name="Rectángulo 28">
            <a:extLst>
              <a:ext uri="{FF2B5EF4-FFF2-40B4-BE49-F238E27FC236}">
                <a16:creationId xmlns:a16="http://schemas.microsoft.com/office/drawing/2014/main" id="{2FDF3658-AE43-491C-AED8-23B76F2AC205}"/>
              </a:ext>
            </a:extLst>
          </p:cNvPr>
          <p:cNvSpPr/>
          <p:nvPr/>
        </p:nvSpPr>
        <p:spPr>
          <a:xfrm>
            <a:off x="149005" y="6084096"/>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36" name="Rectángulo 35">
            <a:extLst>
              <a:ext uri="{FF2B5EF4-FFF2-40B4-BE49-F238E27FC236}">
                <a16:creationId xmlns:a16="http://schemas.microsoft.com/office/drawing/2014/main" id="{4B8F8C04-39F0-4EF0-86EE-BDF0791F48D3}"/>
              </a:ext>
            </a:extLst>
          </p:cNvPr>
          <p:cNvSpPr/>
          <p:nvPr/>
        </p:nvSpPr>
        <p:spPr>
          <a:xfrm>
            <a:off x="149005" y="6561158"/>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37" name="Rectángulo 36">
            <a:extLst>
              <a:ext uri="{FF2B5EF4-FFF2-40B4-BE49-F238E27FC236}">
                <a16:creationId xmlns:a16="http://schemas.microsoft.com/office/drawing/2014/main" id="{DD2264E6-D66F-486A-8202-F6D6E8429728}"/>
              </a:ext>
            </a:extLst>
          </p:cNvPr>
          <p:cNvSpPr/>
          <p:nvPr/>
        </p:nvSpPr>
        <p:spPr>
          <a:xfrm>
            <a:off x="147141" y="7015145"/>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Tree>
    <p:extLst>
      <p:ext uri="{BB962C8B-B14F-4D97-AF65-F5344CB8AC3E}">
        <p14:creationId xmlns:p14="http://schemas.microsoft.com/office/powerpoint/2010/main" val="15089611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00407F8B-13F4-41F1-833D-E049E7D85290}"/>
              </a:ext>
            </a:extLst>
          </p:cNvPr>
          <p:cNvSpPr/>
          <p:nvPr/>
        </p:nvSpPr>
        <p:spPr>
          <a:xfrm>
            <a:off x="245943" y="4901"/>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26 Octubre 2021</a:t>
            </a:r>
          </a:p>
        </p:txBody>
      </p:sp>
      <p:graphicFrame>
        <p:nvGraphicFramePr>
          <p:cNvPr id="3" name="Tabla 4">
            <a:extLst>
              <a:ext uri="{FF2B5EF4-FFF2-40B4-BE49-F238E27FC236}">
                <a16:creationId xmlns:a16="http://schemas.microsoft.com/office/drawing/2014/main" id="{F732F5E5-1EAA-4BAC-964E-0591DA87FE5E}"/>
              </a:ext>
            </a:extLst>
          </p:cNvPr>
          <p:cNvGraphicFramePr>
            <a:graphicFrameLocks noGrp="1"/>
          </p:cNvGraphicFramePr>
          <p:nvPr/>
        </p:nvGraphicFramePr>
        <p:xfrm>
          <a:off x="459931" y="805199"/>
          <a:ext cx="9478723" cy="2774173"/>
        </p:xfrm>
        <a:graphic>
          <a:graphicData uri="http://schemas.openxmlformats.org/drawingml/2006/table">
            <a:tbl>
              <a:tblPr firstRow="1" bandRow="1">
                <a:tableStyleId>{5FD0F851-EC5A-4D38-B0AD-8093EC10F338}</a:tableStyleId>
              </a:tblPr>
              <a:tblGrid>
                <a:gridCol w="2984443">
                  <a:extLst>
                    <a:ext uri="{9D8B030D-6E8A-4147-A177-3AD203B41FA5}">
                      <a16:colId xmlns:a16="http://schemas.microsoft.com/office/drawing/2014/main" val="2245087640"/>
                    </a:ext>
                  </a:extLst>
                </a:gridCol>
                <a:gridCol w="390162">
                  <a:extLst>
                    <a:ext uri="{9D8B030D-6E8A-4147-A177-3AD203B41FA5}">
                      <a16:colId xmlns:a16="http://schemas.microsoft.com/office/drawing/2014/main" val="265601268"/>
                    </a:ext>
                  </a:extLst>
                </a:gridCol>
                <a:gridCol w="629794">
                  <a:extLst>
                    <a:ext uri="{9D8B030D-6E8A-4147-A177-3AD203B41FA5}">
                      <a16:colId xmlns:a16="http://schemas.microsoft.com/office/drawing/2014/main" val="1046721276"/>
                    </a:ext>
                  </a:extLst>
                </a:gridCol>
                <a:gridCol w="362850">
                  <a:extLst>
                    <a:ext uri="{9D8B030D-6E8A-4147-A177-3AD203B41FA5}">
                      <a16:colId xmlns:a16="http://schemas.microsoft.com/office/drawing/2014/main" val="3920893410"/>
                    </a:ext>
                  </a:extLst>
                </a:gridCol>
                <a:gridCol w="1807057">
                  <a:extLst>
                    <a:ext uri="{9D8B030D-6E8A-4147-A177-3AD203B41FA5}">
                      <a16:colId xmlns:a16="http://schemas.microsoft.com/office/drawing/2014/main" val="2447055479"/>
                    </a:ext>
                  </a:extLst>
                </a:gridCol>
                <a:gridCol w="312916">
                  <a:extLst>
                    <a:ext uri="{9D8B030D-6E8A-4147-A177-3AD203B41FA5}">
                      <a16:colId xmlns:a16="http://schemas.microsoft.com/office/drawing/2014/main" val="2894032062"/>
                    </a:ext>
                  </a:extLst>
                </a:gridCol>
                <a:gridCol w="2216975">
                  <a:extLst>
                    <a:ext uri="{9D8B030D-6E8A-4147-A177-3AD203B41FA5}">
                      <a16:colId xmlns:a16="http://schemas.microsoft.com/office/drawing/2014/main" val="208715639"/>
                    </a:ext>
                  </a:extLst>
                </a:gridCol>
                <a:gridCol w="345991">
                  <a:extLst>
                    <a:ext uri="{9D8B030D-6E8A-4147-A177-3AD203B41FA5}">
                      <a16:colId xmlns:a16="http://schemas.microsoft.com/office/drawing/2014/main" val="1141823084"/>
                    </a:ext>
                  </a:extLst>
                </a:gridCol>
                <a:gridCol w="428535">
                  <a:extLst>
                    <a:ext uri="{9D8B030D-6E8A-4147-A177-3AD203B41FA5}">
                      <a16:colId xmlns:a16="http://schemas.microsoft.com/office/drawing/2014/main" val="3945098642"/>
                    </a:ext>
                  </a:extLst>
                </a:gridCol>
              </a:tblGrid>
              <a:tr h="315586">
                <a:tc gridSpan="2">
                  <a:txBody>
                    <a:bodyPr/>
                    <a:lstStyle/>
                    <a:p>
                      <a:pPr algn="ctr"/>
                      <a:r>
                        <a:rPr lang="es-PE" sz="800" b="1"/>
                        <a:t>PRINCIPALES ACTIVIDADES</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RESPONSABLE</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97" marR="75597" marT="37798" marB="37798" anchor="ctr"/>
                </a:tc>
                <a:tc gridSpan="2">
                  <a:txBody>
                    <a:bodyPr/>
                    <a:lstStyle/>
                    <a:p>
                      <a:pPr algn="ctr"/>
                      <a:r>
                        <a:rPr lang="es-PE" sz="800" b="1"/>
                        <a:t>RECOMENDACIONES </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PLAZO DE EJECUCIÓN </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247957">
                <a:tc gridSpan="9">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5555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Sincerar información cruce de rol HIS MINSA  y todas las actividades del personal de salud y unificar el Rol de Personal y será remitido digitalmente a la RN</a:t>
                      </a: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DE ESTADÍSTICA Y PERSONAL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5597" marR="75597" marT="37798" marB="37798" anchor="ctr"/>
                </a:tc>
                <a:tc hMerge="1">
                  <a:txBody>
                    <a:bodyPr/>
                    <a:lstStyle/>
                    <a:p>
                      <a:endParaRPr lang="es-PE"/>
                    </a:p>
                  </a:txBody>
                  <a:tcP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tiene un retraso en el proceso de implementación por  el retiro de dos semanas del personal de estadística.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PE" sz="800" b="0" kern="1200" dirty="0">
                        <a:solidFill>
                          <a:schemeClr val="tx1"/>
                        </a:solidFill>
                        <a:latin typeface="+mn-lt"/>
                        <a:ea typeface="+mn-ea"/>
                        <a:cs typeface="+mn-cs"/>
                      </a:endParaRPr>
                    </a:p>
                  </a:txBody>
                  <a:tcPr marL="75597" marR="75597" marT="37798" marB="37798" anchor="ctr"/>
                </a:tc>
                <a:tc hMerge="1">
                  <a:txBody>
                    <a:bodyPr/>
                    <a:lstStyle/>
                    <a:p>
                      <a:endParaRPr lang="es-PE"/>
                    </a:p>
                  </a:txBody>
                  <a:tcPr/>
                </a:tc>
                <a:tc hMerge="1">
                  <a:txBody>
                    <a:bodyPr/>
                    <a:lstStyle/>
                    <a:p>
                      <a:endParaRPr lang="es-PE"/>
                    </a:p>
                  </a:txBody>
                  <a:tcP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Reprogramar las actividades y priorizar su cumplimiento para el logro de la implementación del aplicativo de Rol de Turnos.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PE" sz="800" b="0" kern="1200" dirty="0">
                        <a:solidFill>
                          <a:schemeClr val="tx1"/>
                        </a:solidFill>
                        <a:latin typeface="+mn-lt"/>
                        <a:ea typeface="+mn-ea"/>
                        <a:cs typeface="+mn-cs"/>
                      </a:endParaRPr>
                    </a:p>
                  </a:txBody>
                  <a:tcPr marL="75597" marR="75597" marT="37798" marB="37798" anchor="ctr"/>
                </a:tc>
                <a:tc hMerge="1">
                  <a:txBody>
                    <a:bodyPr/>
                    <a:lstStyle/>
                    <a:p>
                      <a:endParaRPr lang="es-PE"/>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1680802626"/>
                  </a:ext>
                </a:extLst>
              </a:tr>
              <a:tr h="43558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Monitoreo a los EE.SS. de seguimiento a la productividad del personal de salud.</a:t>
                      </a:r>
                    </a:p>
                  </a:txBody>
                  <a:tcPr marL="75597" marR="75597" marT="37798" marB="37798"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DE ESTADÍSTICA Y PERSONAL</a:t>
                      </a:r>
                    </a:p>
                  </a:txBody>
                  <a:tcPr marL="75597" marR="75597" marT="37798" marB="37798" anchor="ctr"/>
                </a:tc>
                <a:tc hMerge="1">
                  <a:txBody>
                    <a:bodyPr/>
                    <a:lstStyle/>
                    <a:p>
                      <a:pPr marL="0" algn="ctr" defTabSz="914400" rtl="0" eaLnBrk="1" latinLnBrk="0" hangingPunct="1"/>
                      <a:r>
                        <a:rPr lang="es-PE" sz="1000" b="0" kern="1200">
                          <a:solidFill>
                            <a:schemeClr val="tx1"/>
                          </a:solidFill>
                        </a:rPr>
                        <a:t>PROMSA</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3">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Este proceso depende de la implementación del aplicativo del Rol de Turnos, para su adecuado monitoreo.</a:t>
                      </a:r>
                    </a:p>
                  </a:txBody>
                  <a:tcPr marL="75597" marR="75597" marT="37798" marB="37798" anchor="ctr"/>
                </a:tc>
                <a:tc hMerge="1">
                  <a:txBody>
                    <a:bodyPr/>
                    <a:lstStyle/>
                    <a:p>
                      <a:r>
                        <a:rPr lang="es-PE" sz="1000" b="0" kern="1200">
                          <a:solidFill>
                            <a:schemeClr val="tx1"/>
                          </a:solidFill>
                          <a:latin typeface="+mn-lt"/>
                          <a:ea typeface="+mn-ea"/>
                          <a:cs typeface="+mn-cs"/>
                        </a:rPr>
                        <a:t>No todos los pacientes o usuarios tienen un celular inteligente (rural)</a:t>
                      </a:r>
                      <a:endParaRPr lang="es-PE"/>
                    </a:p>
                  </a:txBody>
                  <a:tcPr marL="96012" marR="96012" marT="48006" marB="48006" anchor="ctr"/>
                </a:tc>
                <a:tc hMerge="1">
                  <a:txBody>
                    <a:bodyPr/>
                    <a:lstStyle/>
                    <a:p>
                      <a:pPr algn="just"/>
                      <a:r>
                        <a:rPr lang="es-PE" sz="1000" b="0" kern="1200">
                          <a:solidFill>
                            <a:schemeClr val="tx1"/>
                          </a:solidFill>
                          <a:latin typeface="+mn-lt"/>
                          <a:ea typeface="+mn-ea"/>
                          <a:cs typeface="+mn-cs"/>
                        </a:rPr>
                        <a:t>Realizar reportes preliminares (mecánicos) que permitan ir monitoreando al personal de salud, hasta el uso del aplicativo.</a:t>
                      </a:r>
                    </a:p>
                  </a:txBody>
                  <a:tcPr marL="96012" marR="96012" marT="48006" marB="48006" anchor="ctr"/>
                </a:tc>
                <a:tc gridSpan="2">
                  <a:txBody>
                    <a:bodyPr/>
                    <a:lstStyle/>
                    <a:p>
                      <a:pPr algn="just"/>
                      <a:r>
                        <a:rPr lang="es-PE" sz="800" b="0" kern="1200" dirty="0">
                          <a:solidFill>
                            <a:schemeClr val="tx1"/>
                          </a:solidFill>
                          <a:latin typeface="+mn-lt"/>
                          <a:ea typeface="+mn-ea"/>
                          <a:cs typeface="+mn-cs"/>
                        </a:rPr>
                        <a:t>Realizar reportes preliminares (mecánicos) que permitan ir monitoreando al personal de salud, hasta el uso del aplicativo.</a:t>
                      </a:r>
                    </a:p>
                  </a:txBody>
                  <a:tcPr marL="75597" marR="75597" marT="37798" marB="37798" anchor="ctr"/>
                </a:tc>
                <a:tc hMerge="1">
                  <a:txBody>
                    <a:bodyPr/>
                    <a:lstStyle/>
                    <a:p>
                      <a:pPr algn="ctr"/>
                      <a:endParaRPr lang="es-PE" sz="1000" b="0" kern="1200">
                        <a:solidFill>
                          <a:schemeClr val="tx1"/>
                        </a:solidFill>
                        <a:latin typeface="+mn-lt"/>
                        <a:ea typeface="+mn-ea"/>
                        <a:cs typeface="+mn-cs"/>
                      </a:endParaRPr>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1073114874"/>
                  </a:ext>
                </a:extLst>
              </a:tr>
              <a:tr h="4355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Monitoreo del paquete completo de atención integral del niño y niña, reactivar reporteadores y entrega de informes operacionales </a:t>
                      </a:r>
                      <a:endParaRPr lang="es-PE" sz="800" b="0" kern="1200">
                        <a:solidFill>
                          <a:schemeClr val="tx1"/>
                        </a:solidFill>
                        <a:latin typeface="+mn-lt"/>
                        <a:ea typeface="+mn-ea"/>
                        <a:cs typeface="+mn-cs"/>
                      </a:endParaRP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PAN / UNIDAD ESTADÍSTICA </a:t>
                      </a:r>
                    </a:p>
                  </a:txBody>
                  <a:tcPr marL="75597" marR="75597" marT="37798" marB="37798"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PROMSA</a:t>
                      </a: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tuvo retraso por falta de personal, se requiere retomar las acciones previas para continuar con el monitoreo.</a:t>
                      </a:r>
                    </a:p>
                  </a:txBody>
                  <a:tcPr marL="75597" marR="75597" marT="37798" marB="37798" anchor="ctr"/>
                </a:tc>
                <a:tc hMerge="1">
                  <a:txBody>
                    <a:bodyPr/>
                    <a:lstStyle/>
                    <a:p>
                      <a:endParaRPr lang="es-PE"/>
                    </a:p>
                  </a:txBody>
                  <a:tcPr marL="96012" marR="96012" marT="48006" marB="48006" anchor="ctr"/>
                </a:tc>
                <a:tc hMerge="1">
                  <a:txBody>
                    <a:bodyPr/>
                    <a:lstStyle/>
                    <a:p>
                      <a:pPr algn="just"/>
                      <a:endParaRPr lang="es-PE" sz="1000" b="0" kern="1200">
                        <a:solidFill>
                          <a:schemeClr val="tx1"/>
                        </a:solidFill>
                        <a:latin typeface="+mn-lt"/>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Mejorar la coordinación entre estadística y el DAIS, para optimar los tiempos y recuperar el desfase de falta de personal de octubre.</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15.09.21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20/11/21</a:t>
                      </a:r>
                    </a:p>
                  </a:txBody>
                  <a:tcPr marL="7874" marR="7874" marT="7874" marB="0" anchor="ctr"/>
                </a:tc>
                <a:extLst>
                  <a:ext uri="{0D108BD9-81ED-4DB2-BD59-A6C34878D82A}">
                    <a16:rowId xmlns:a16="http://schemas.microsoft.com/office/drawing/2014/main" val="2902955130"/>
                  </a:ext>
                </a:extLst>
              </a:tr>
              <a:tr h="3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Seguimiento quincenal del logro de metas de los PPR a los EE.SS. – con medidas correctivas</a:t>
                      </a:r>
                      <a:endParaRPr lang="es-PE" sz="800" b="0" kern="1200">
                        <a:solidFill>
                          <a:schemeClr val="tx1"/>
                        </a:solidFill>
                        <a:latin typeface="+mn-lt"/>
                        <a:ea typeface="+mn-ea"/>
                        <a:cs typeface="+mn-cs"/>
                      </a:endParaRP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ESTADÍSTICA/PAN</a:t>
                      </a:r>
                    </a:p>
                  </a:txBody>
                  <a:tcPr marL="75597" marR="75597" marT="37798" marB="37798" anchor="ctr"/>
                </a:tc>
                <a:tc hMerge="1">
                  <a:txBody>
                    <a:bodyPr/>
                    <a:lstStyle/>
                    <a:p>
                      <a:pPr algn="ctr"/>
                      <a:r>
                        <a:rPr lang="es-PE" sz="1000" b="0" kern="1200">
                          <a:solidFill>
                            <a:schemeClr val="tx1"/>
                          </a:solidFill>
                          <a:latin typeface="+mn-lt"/>
                          <a:ea typeface="+mn-ea"/>
                          <a:cs typeface="+mn-cs"/>
                        </a:rPr>
                        <a:t>PROMSA/</a:t>
                      </a:r>
                    </a:p>
                    <a:p>
                      <a:pPr algn="ctr"/>
                      <a:r>
                        <a:rPr lang="es-PE" sz="1000" b="0" kern="1200">
                          <a:solidFill>
                            <a:schemeClr val="tx1"/>
                          </a:solidFill>
                          <a:latin typeface="+mn-lt"/>
                          <a:ea typeface="+mn-ea"/>
                          <a:cs typeface="+mn-cs"/>
                        </a:rPr>
                        <a:t>MATERNO</a:t>
                      </a: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Al no contar con personal por mas de 15 días a retardado el programa creando un desfase en el logro de metas </a:t>
                      </a:r>
                    </a:p>
                  </a:txBody>
                  <a:tcPr marL="53998" marR="53998" marT="26999" marB="26999" anchor="ctr"/>
                </a:tc>
                <a:tc hMerge="1">
                  <a:txBody>
                    <a:bodyPr/>
                    <a:lstStyle/>
                    <a:p>
                      <a:r>
                        <a:rPr lang="es-PE" sz="1000" b="0" kern="1200">
                          <a:solidFill>
                            <a:schemeClr val="tx1"/>
                          </a:solidFill>
                          <a:latin typeface="+mn-lt"/>
                          <a:ea typeface="+mn-ea"/>
                          <a:cs typeface="+mn-cs"/>
                        </a:rPr>
                        <a:t>Las campañas no siempre garantizan una atención óptima por su naturaleza masiva y por las nuevas disposiciones de bioseguridad (COVID 19)</a:t>
                      </a:r>
                      <a:endParaRPr lang="es-PE"/>
                    </a:p>
                  </a:txBody>
                  <a:tcPr marL="68580" marR="68580" marT="34290" marB="34290" anchor="ctr"/>
                </a:tc>
                <a:tc hMerge="1">
                  <a:txBody>
                    <a:bodyPr/>
                    <a:lstStyle/>
                    <a:p>
                      <a:pPr algn="ctr"/>
                      <a:r>
                        <a:rPr lang="es-PE" sz="1000" b="0" kern="1200">
                          <a:solidFill>
                            <a:schemeClr val="tx1"/>
                          </a:solidFill>
                          <a:latin typeface="+mn-lt"/>
                          <a:ea typeface="+mn-ea"/>
                          <a:cs typeface="+mn-cs"/>
                        </a:rPr>
                        <a:t>Aplicar medidas correctivas </a:t>
                      </a:r>
                    </a:p>
                  </a:txBody>
                  <a:tcPr marL="68580" marR="68580" marT="34290" marB="34290"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Retomar las acciones previas para el adecuado seguimiento a los EE.SS.</a:t>
                      </a:r>
                    </a:p>
                  </a:txBody>
                  <a:tcPr marL="53998" marR="53998" marT="26999" marB="26999" anchor="ctr"/>
                </a:tc>
                <a:tc hMerge="1">
                  <a:txBody>
                    <a:bodyPr/>
                    <a:lstStyle/>
                    <a:p>
                      <a:pPr marL="0" algn="ctr" defTabSz="1280160" rtl="0" eaLnBrk="1" fontAlgn="b" latinLnBrk="0" hangingPunct="1"/>
                      <a:r>
                        <a:rPr lang="es-PE" sz="1000" b="0" kern="1200">
                          <a:solidFill>
                            <a:schemeClr val="tx1"/>
                          </a:solidFill>
                          <a:latin typeface="+mn-lt"/>
                          <a:ea typeface="+mn-ea"/>
                          <a:cs typeface="+mn-cs"/>
                        </a:rPr>
                        <a:t>31.09.21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txBody>
                  <a:tcPr marL="7874" marR="7874" marT="7874" marB="0" anchor="ctr"/>
                </a:tc>
                <a:extLst>
                  <a:ext uri="{0D108BD9-81ED-4DB2-BD59-A6C34878D82A}">
                    <a16:rowId xmlns:a16="http://schemas.microsoft.com/office/drawing/2014/main" val="3228823838"/>
                  </a:ext>
                </a:extLst>
              </a:tr>
              <a:tr h="4355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Resolución de felicitación a EE.SS. Que muestren un informe  resultados de avances y Premiación a EE.SS con mejores resultados del proyecto </a:t>
                      </a:r>
                    </a:p>
                  </a:txBody>
                  <a:tcPr marL="75597" marR="75597" marT="37798" marB="37798"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OPP / UNIDAD ESTADÍSTICA /  Dirección RN</a:t>
                      </a:r>
                    </a:p>
                  </a:txBody>
                  <a:tcPr marL="75597" marR="75597" marT="37798" marB="37798"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requiere evidenciar los avances por los EE.SS que sean consistentes con los resultados de los indicadores.</a:t>
                      </a:r>
                    </a:p>
                  </a:txBody>
                  <a:tcPr marL="75597" marR="75597" marT="37798" marB="37798"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Comunicación constante con los EE.SS.  y los responsables de las actividades que permita evidenciar oportunamente los logros.</a:t>
                      </a: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Comunicación constante con los EE.SS.  y los responsables de las actividades que permita evidenciar oportunamente los logros.</a:t>
                      </a:r>
                    </a:p>
                  </a:txBody>
                  <a:tcPr marL="75597" marR="75597" marT="37798" marB="37798"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15/11/21 </a:t>
                      </a:r>
                    </a:p>
                  </a:txBody>
                  <a:tcPr marL="7874" marR="7874" marT="7874" marB="0" anchor="ctr"/>
                </a:tc>
                <a:extLst>
                  <a:ext uri="{0D108BD9-81ED-4DB2-BD59-A6C34878D82A}">
                    <a16:rowId xmlns:a16="http://schemas.microsoft.com/office/drawing/2014/main" val="2196011503"/>
                  </a:ext>
                </a:extLst>
              </a:tr>
            </a:tbl>
          </a:graphicData>
        </a:graphic>
      </p:graphicFrame>
      <p:sp>
        <p:nvSpPr>
          <p:cNvPr id="4" name="Rectángulo 3">
            <a:extLst>
              <a:ext uri="{FF2B5EF4-FFF2-40B4-BE49-F238E27FC236}">
                <a16:creationId xmlns:a16="http://schemas.microsoft.com/office/drawing/2014/main" id="{97D6E666-D593-4FC0-96D7-EB089012A4E5}"/>
              </a:ext>
            </a:extLst>
          </p:cNvPr>
          <p:cNvSpPr/>
          <p:nvPr/>
        </p:nvSpPr>
        <p:spPr>
          <a:xfrm>
            <a:off x="181119" y="1500877"/>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5" name="Rectángulo 4">
            <a:extLst>
              <a:ext uri="{FF2B5EF4-FFF2-40B4-BE49-F238E27FC236}">
                <a16:creationId xmlns:a16="http://schemas.microsoft.com/office/drawing/2014/main" id="{3096DB98-EAC1-4DD2-80DE-AC7E54F8C366}"/>
              </a:ext>
            </a:extLst>
          </p:cNvPr>
          <p:cNvSpPr/>
          <p:nvPr/>
        </p:nvSpPr>
        <p:spPr>
          <a:xfrm>
            <a:off x="181119" y="2033718"/>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6" name="Rectángulo 5">
            <a:extLst>
              <a:ext uri="{FF2B5EF4-FFF2-40B4-BE49-F238E27FC236}">
                <a16:creationId xmlns:a16="http://schemas.microsoft.com/office/drawing/2014/main" id="{1129CB46-195A-4EF8-AD98-771243C24909}"/>
              </a:ext>
            </a:extLst>
          </p:cNvPr>
          <p:cNvSpPr/>
          <p:nvPr/>
        </p:nvSpPr>
        <p:spPr>
          <a:xfrm>
            <a:off x="181370" y="2457157"/>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7" name="Rectángulo 6">
            <a:extLst>
              <a:ext uri="{FF2B5EF4-FFF2-40B4-BE49-F238E27FC236}">
                <a16:creationId xmlns:a16="http://schemas.microsoft.com/office/drawing/2014/main" id="{BFF946F0-F8AA-4D9D-82A8-5E32D67C3397}"/>
              </a:ext>
            </a:extLst>
          </p:cNvPr>
          <p:cNvSpPr/>
          <p:nvPr/>
        </p:nvSpPr>
        <p:spPr>
          <a:xfrm>
            <a:off x="181119" y="2854543"/>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8" name="Rectángulo 7">
            <a:extLst>
              <a:ext uri="{FF2B5EF4-FFF2-40B4-BE49-F238E27FC236}">
                <a16:creationId xmlns:a16="http://schemas.microsoft.com/office/drawing/2014/main" id="{CD1A33D3-51FD-4AAD-A5C0-34105750939B}"/>
              </a:ext>
            </a:extLst>
          </p:cNvPr>
          <p:cNvSpPr/>
          <p:nvPr/>
        </p:nvSpPr>
        <p:spPr>
          <a:xfrm>
            <a:off x="176543" y="3252542"/>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pic>
        <p:nvPicPr>
          <p:cNvPr id="9" name="Picture 2" descr="PLAN OPERATIVO INSTITUCIONAL 2020">
            <a:extLst>
              <a:ext uri="{FF2B5EF4-FFF2-40B4-BE49-F238E27FC236}">
                <a16:creationId xmlns:a16="http://schemas.microsoft.com/office/drawing/2014/main" id="{29239FB2-7BD3-4F1C-BEC5-BB92A1F07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547" y="-57853"/>
            <a:ext cx="710162" cy="616588"/>
          </a:xfrm>
          <a:prstGeom prst="ellipse">
            <a:avLst/>
          </a:prstGeom>
          <a:noFill/>
          <a:extLst>
            <a:ext uri="{909E8E84-426E-40DD-AFC4-6F175D3DCCD1}">
              <a14:hiddenFill xmlns:a14="http://schemas.microsoft.com/office/drawing/2010/main">
                <a:solidFill>
                  <a:srgbClr val="FFFFFF"/>
                </a:solidFill>
              </a14:hiddenFill>
            </a:ext>
          </a:extLst>
        </p:spPr>
      </p:pic>
      <p:pic>
        <p:nvPicPr>
          <p:cNvPr id="10" name="Imagen 9" descr="Logotipo, nombre de la empresa&#10;&#10;Descripción generada automáticamente">
            <a:extLst>
              <a:ext uri="{FF2B5EF4-FFF2-40B4-BE49-F238E27FC236}">
                <a16:creationId xmlns:a16="http://schemas.microsoft.com/office/drawing/2014/main" id="{F37ECB2B-9C12-4207-9984-5CDA1B55F741}"/>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r="7" b="7"/>
          <a:stretch/>
        </p:blipFill>
        <p:spPr>
          <a:xfrm>
            <a:off x="34035" y="2568"/>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1" name="Imagen 10" descr="Imagen que contiene Interfaz de usuario gráfica&#10;&#10;Descripción generada automáticamente">
            <a:extLst>
              <a:ext uri="{FF2B5EF4-FFF2-40B4-BE49-F238E27FC236}">
                <a16:creationId xmlns:a16="http://schemas.microsoft.com/office/drawing/2014/main" id="{E6C32639-1884-4D2D-9B0C-F5FC0591CE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6888" y="28617"/>
            <a:ext cx="1160474" cy="483111"/>
          </a:xfrm>
          <a:prstGeom prst="rect">
            <a:avLst/>
          </a:prstGeom>
        </p:spPr>
      </p:pic>
      <p:pic>
        <p:nvPicPr>
          <p:cNvPr id="12" name="Gráfico 11" descr="Portapapeles parcialmente comprobado con relleno sólido">
            <a:extLst>
              <a:ext uri="{FF2B5EF4-FFF2-40B4-BE49-F238E27FC236}">
                <a16:creationId xmlns:a16="http://schemas.microsoft.com/office/drawing/2014/main" id="{1D1E9F4B-1882-4BCC-ACFD-14F0FF3699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73457" y="398956"/>
            <a:ext cx="394912" cy="394912"/>
          </a:xfrm>
          <a:prstGeom prst="rect">
            <a:avLst/>
          </a:prstGeom>
        </p:spPr>
      </p:pic>
      <p:sp>
        <p:nvSpPr>
          <p:cNvPr id="13" name="CuadroTexto 12">
            <a:extLst>
              <a:ext uri="{FF2B5EF4-FFF2-40B4-BE49-F238E27FC236}">
                <a16:creationId xmlns:a16="http://schemas.microsoft.com/office/drawing/2014/main" id="{C1675507-0D81-4CEC-ABD5-2C17F36B46D4}"/>
              </a:ext>
            </a:extLst>
          </p:cNvPr>
          <p:cNvSpPr txBox="1"/>
          <p:nvPr/>
        </p:nvSpPr>
        <p:spPr>
          <a:xfrm>
            <a:off x="979293" y="451011"/>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a:ln>
                  <a:noFill/>
                </a:ln>
                <a:solidFill>
                  <a:prstClr val="white"/>
                </a:solidFill>
                <a:effectLst/>
                <a:uLnTx/>
                <a:uFillTx/>
                <a:latin typeface="Calibri" panose="020F0502020204030204"/>
                <a:ea typeface="+mn-ea"/>
                <a:cs typeface="+mn-cs"/>
              </a:rPr>
              <a:t>III. Actividades en proceso y por iniciar</a:t>
            </a:r>
          </a:p>
        </p:txBody>
      </p:sp>
      <p:sp>
        <p:nvSpPr>
          <p:cNvPr id="16" name="Rectángulo 15">
            <a:extLst>
              <a:ext uri="{FF2B5EF4-FFF2-40B4-BE49-F238E27FC236}">
                <a16:creationId xmlns:a16="http://schemas.microsoft.com/office/drawing/2014/main" id="{558F7476-3AAA-41E4-97C1-512B4004C31F}"/>
              </a:ext>
            </a:extLst>
          </p:cNvPr>
          <p:cNvSpPr/>
          <p:nvPr/>
        </p:nvSpPr>
        <p:spPr>
          <a:xfrm>
            <a:off x="306191" y="3888613"/>
            <a:ext cx="5438395" cy="18198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a:ln>
                  <a:noFill/>
                </a:ln>
                <a:solidFill>
                  <a:srgbClr val="000000"/>
                </a:solidFill>
                <a:effectLst/>
                <a:uLnTx/>
                <a:uFillTx/>
                <a:latin typeface="Calibri" panose="020F0502020204030204"/>
                <a:ea typeface="+mn-ea"/>
                <a:cs typeface="+mn-cs"/>
              </a:rPr>
              <a:t>Mixta –  </a:t>
            </a:r>
            <a:r>
              <a:rPr kumimoji="0" lang="es-ES" altLang="en-US" sz="787" b="0" i="0" u="none" strike="noStrike" kern="1200" cap="none" spc="0" normalizeH="0" baseline="0" noProof="0">
                <a:ln>
                  <a:noFill/>
                </a:ln>
                <a:solidFill>
                  <a:srgbClr val="000000"/>
                </a:solidFill>
                <a:effectLst/>
                <a:uLnTx/>
                <a:uFillTx/>
                <a:latin typeface="Calibri" panose="020F0502020204030204"/>
                <a:ea typeface="+mn-ea"/>
                <a:cs typeface="+mn-cs"/>
              </a:rPr>
              <a:t>En proceso de cumplimiento, algunos aspectos requieren atención, otros bien encaminados</a:t>
            </a:r>
          </a:p>
        </p:txBody>
      </p:sp>
      <p:sp>
        <p:nvSpPr>
          <p:cNvPr id="17" name="Rectángulo 16">
            <a:extLst>
              <a:ext uri="{FF2B5EF4-FFF2-40B4-BE49-F238E27FC236}">
                <a16:creationId xmlns:a16="http://schemas.microsoft.com/office/drawing/2014/main" id="{4481BC62-4131-4116-BAC8-8CB514023E9D}"/>
              </a:ext>
            </a:extLst>
          </p:cNvPr>
          <p:cNvSpPr/>
          <p:nvPr/>
        </p:nvSpPr>
        <p:spPr>
          <a:xfrm>
            <a:off x="223340" y="3644746"/>
            <a:ext cx="89766" cy="8794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18" name="Rectángulo 17">
            <a:extLst>
              <a:ext uri="{FF2B5EF4-FFF2-40B4-BE49-F238E27FC236}">
                <a16:creationId xmlns:a16="http://schemas.microsoft.com/office/drawing/2014/main" id="{5CF5DF92-606C-4357-82A8-7271122E0966}"/>
              </a:ext>
            </a:extLst>
          </p:cNvPr>
          <p:cNvSpPr/>
          <p:nvPr/>
        </p:nvSpPr>
        <p:spPr>
          <a:xfrm>
            <a:off x="216425" y="3778188"/>
            <a:ext cx="89766" cy="8794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19" name="Rectángulo 18">
            <a:extLst>
              <a:ext uri="{FF2B5EF4-FFF2-40B4-BE49-F238E27FC236}">
                <a16:creationId xmlns:a16="http://schemas.microsoft.com/office/drawing/2014/main" id="{2CCA3412-8DB4-4395-8C38-14D9C0F33DAA}"/>
              </a:ext>
            </a:extLst>
          </p:cNvPr>
          <p:cNvSpPr/>
          <p:nvPr/>
        </p:nvSpPr>
        <p:spPr>
          <a:xfrm>
            <a:off x="306191" y="3661264"/>
            <a:ext cx="7280062" cy="7142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a:ln>
                  <a:noFill/>
                </a:ln>
                <a:solidFill>
                  <a:srgbClr val="000000"/>
                </a:solidFill>
                <a:effectLst/>
                <a:uLnTx/>
                <a:uFillTx/>
                <a:latin typeface="Calibri" panose="020F0502020204030204"/>
                <a:ea typeface="+mn-ea"/>
                <a:cs typeface="+mn-cs"/>
              </a:rPr>
              <a:t>Buena – </a:t>
            </a:r>
            <a:r>
              <a:rPr kumimoji="0" lang="es-ES" altLang="en-US" sz="787" b="0" i="0" u="none" strike="noStrike" kern="1200" cap="none" spc="0" normalizeH="0" baseline="0" noProof="0">
                <a:ln>
                  <a:noFill/>
                </a:ln>
                <a:solidFill>
                  <a:srgbClr val="000000"/>
                </a:solidFill>
                <a:effectLst/>
                <a:uLnTx/>
                <a:uFillTx/>
                <a:latin typeface="Calibri" panose="020F0502020204030204"/>
                <a:ea typeface="+mn-ea"/>
                <a:cs typeface="+mn-cs"/>
              </a:rPr>
              <a:t>Se ha cumplido con la actividad según lo programado, requiere refinamiento e implementación sistemática</a:t>
            </a:r>
          </a:p>
        </p:txBody>
      </p:sp>
      <p:sp>
        <p:nvSpPr>
          <p:cNvPr id="20" name="Rectángulo 19">
            <a:extLst>
              <a:ext uri="{FF2B5EF4-FFF2-40B4-BE49-F238E27FC236}">
                <a16:creationId xmlns:a16="http://schemas.microsoft.com/office/drawing/2014/main" id="{3A3FEB1C-82A9-4E4A-BB42-A1415892FF4E}"/>
              </a:ext>
            </a:extLst>
          </p:cNvPr>
          <p:cNvSpPr/>
          <p:nvPr/>
        </p:nvSpPr>
        <p:spPr>
          <a:xfrm>
            <a:off x="278227" y="4003388"/>
            <a:ext cx="5336236" cy="19264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dirty="0">
                <a:ln>
                  <a:noFill/>
                </a:ln>
                <a:solidFill>
                  <a:srgbClr val="000000"/>
                </a:solidFill>
                <a:effectLst/>
                <a:uLnTx/>
                <a:uFillTx/>
                <a:latin typeface="Calibri" panose="020F0502020204030204"/>
                <a:ea typeface="+mn-ea"/>
                <a:cs typeface="+mn-cs"/>
              </a:rPr>
              <a:t>Altamente problemática – </a:t>
            </a:r>
            <a:r>
              <a:rPr kumimoji="0" lang="es-ES" altLang="en-US" sz="787" b="0" i="0" u="none" strike="noStrike" kern="1200" cap="none" spc="0" normalizeH="0" baseline="0" noProof="0" dirty="0">
                <a:ln>
                  <a:noFill/>
                </a:ln>
                <a:solidFill>
                  <a:srgbClr val="000000"/>
                </a:solidFill>
                <a:effectLst/>
                <a:uLnTx/>
                <a:uFillTx/>
                <a:latin typeface="Calibri" panose="020F0502020204030204"/>
                <a:ea typeface="+mn-ea"/>
                <a:cs typeface="+mn-cs"/>
              </a:rPr>
              <a:t>No evidencia temporalidad, requiere acción urgente y decisiva</a:t>
            </a:r>
          </a:p>
        </p:txBody>
      </p:sp>
      <p:sp>
        <p:nvSpPr>
          <p:cNvPr id="21" name="Rectángulo 20">
            <a:extLst>
              <a:ext uri="{FF2B5EF4-FFF2-40B4-BE49-F238E27FC236}">
                <a16:creationId xmlns:a16="http://schemas.microsoft.com/office/drawing/2014/main" id="{FC5DCFBC-F902-443F-9DF4-5B7D0E2EBE5E}"/>
              </a:ext>
            </a:extLst>
          </p:cNvPr>
          <p:cNvSpPr/>
          <p:nvPr/>
        </p:nvSpPr>
        <p:spPr>
          <a:xfrm>
            <a:off x="217354" y="3916229"/>
            <a:ext cx="89766" cy="8794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2" name="Rectángulo 21">
            <a:extLst>
              <a:ext uri="{FF2B5EF4-FFF2-40B4-BE49-F238E27FC236}">
                <a16:creationId xmlns:a16="http://schemas.microsoft.com/office/drawing/2014/main" id="{B02D2989-DC7A-48C9-8076-591AD9BBB088}"/>
              </a:ext>
            </a:extLst>
          </p:cNvPr>
          <p:cNvSpPr/>
          <p:nvPr/>
        </p:nvSpPr>
        <p:spPr>
          <a:xfrm>
            <a:off x="217354" y="4041076"/>
            <a:ext cx="89766" cy="8794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3" name="Rectángulo 22">
            <a:extLst>
              <a:ext uri="{FF2B5EF4-FFF2-40B4-BE49-F238E27FC236}">
                <a16:creationId xmlns:a16="http://schemas.microsoft.com/office/drawing/2014/main" id="{45ADAE30-8595-4614-990C-80EA85470C7C}"/>
              </a:ext>
            </a:extLst>
          </p:cNvPr>
          <p:cNvSpPr/>
          <p:nvPr/>
        </p:nvSpPr>
        <p:spPr>
          <a:xfrm>
            <a:off x="306192" y="3797798"/>
            <a:ext cx="6913091" cy="8794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a:ln>
                  <a:noFill/>
                </a:ln>
                <a:solidFill>
                  <a:srgbClr val="000000"/>
                </a:solidFill>
                <a:effectLst/>
                <a:uLnTx/>
                <a:uFillTx/>
                <a:latin typeface="Calibri" panose="020F0502020204030204"/>
                <a:ea typeface="+mn-ea"/>
                <a:cs typeface="+mn-cs"/>
              </a:rPr>
              <a:t>Problemática – </a:t>
            </a:r>
            <a:r>
              <a:rPr kumimoji="0" lang="es-ES" altLang="en-US" sz="787" b="0" i="0" u="none" strike="noStrike" kern="1200" cap="none" spc="0" normalizeH="0" baseline="0" noProof="0">
                <a:ln>
                  <a:noFill/>
                </a:ln>
                <a:solidFill>
                  <a:srgbClr val="000000"/>
                </a:solidFill>
                <a:effectLst/>
                <a:uLnTx/>
                <a:uFillTx/>
                <a:latin typeface="Calibri" panose="020F0502020204030204"/>
                <a:ea typeface="+mn-ea"/>
                <a:cs typeface="+mn-cs"/>
              </a:rPr>
              <a:t>Por iniciar , requiere atención, en algunos aspectos urgente para empezar a implementar</a:t>
            </a:r>
          </a:p>
        </p:txBody>
      </p:sp>
      <p:sp>
        <p:nvSpPr>
          <p:cNvPr id="24" name="Marcador de número de diapositiva 1">
            <a:extLst>
              <a:ext uri="{FF2B5EF4-FFF2-40B4-BE49-F238E27FC236}">
                <a16:creationId xmlns:a16="http://schemas.microsoft.com/office/drawing/2014/main" id="{68D4E6A4-95CB-4FF5-B4CC-C106F8A3B297}"/>
              </a:ext>
            </a:extLst>
          </p:cNvPr>
          <p:cNvSpPr txBox="1">
            <a:spLocks/>
          </p:cNvSpPr>
          <p:nvPr/>
        </p:nvSpPr>
        <p:spPr>
          <a:xfrm>
            <a:off x="4926317" y="7222548"/>
            <a:ext cx="191630" cy="402483"/>
          </a:xfrm>
          <a:prstGeom prst="rect">
            <a:avLst/>
          </a:prstGeom>
        </p:spPr>
        <p:txBody>
          <a:bodyPr vert="horz" lIns="71997" tIns="35998" rIns="71997" bIns="35998" rtlCol="0" anchor="ctr">
            <a:normAutofit fontScale="47500" lnSpcReduction="20000"/>
          </a:bodyP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endPar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a:p>
            <a:pPr marL="0" marR="0" lvl="0" indent="0" algn="r" defTabSz="359999" rtl="0" eaLnBrk="1" fontAlgn="auto" latinLnBrk="0" hangingPunct="1">
              <a:lnSpc>
                <a:spcPct val="100000"/>
              </a:lnSpc>
              <a:spcBef>
                <a:spcPts val="0"/>
              </a:spcBef>
              <a:spcAft>
                <a:spcPts val="0"/>
              </a:spcAft>
              <a:buClrTx/>
              <a:buSzTx/>
              <a:buFontTx/>
              <a:buNone/>
              <a:tabLst/>
              <a:defRPr/>
            </a:pPr>
            <a:fld id="{23D7C9DC-7D89-4277-887E-D902F1B7E98D}"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104</a:t>
            </a:fld>
            <a:endPar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7" name="Tabla 10">
            <a:extLst>
              <a:ext uri="{FF2B5EF4-FFF2-40B4-BE49-F238E27FC236}">
                <a16:creationId xmlns:a16="http://schemas.microsoft.com/office/drawing/2014/main" id="{5C341ECB-B03F-42CA-9066-9E36E5667E61}"/>
              </a:ext>
            </a:extLst>
          </p:cNvPr>
          <p:cNvGraphicFramePr>
            <a:graphicFrameLocks noGrp="1"/>
          </p:cNvGraphicFramePr>
          <p:nvPr/>
        </p:nvGraphicFramePr>
        <p:xfrm>
          <a:off x="241367" y="5371083"/>
          <a:ext cx="9529584" cy="1727925"/>
        </p:xfrm>
        <a:graphic>
          <a:graphicData uri="http://schemas.openxmlformats.org/drawingml/2006/table">
            <a:tbl>
              <a:tblPr firstRow="1" bandRow="1">
                <a:tableStyleId>{16D9F66E-5EB9-4882-86FB-DCBF35E3C3E4}</a:tableStyleId>
              </a:tblPr>
              <a:tblGrid>
                <a:gridCol w="4764792">
                  <a:extLst>
                    <a:ext uri="{9D8B030D-6E8A-4147-A177-3AD203B41FA5}">
                      <a16:colId xmlns:a16="http://schemas.microsoft.com/office/drawing/2014/main" val="1847818583"/>
                    </a:ext>
                  </a:extLst>
                </a:gridCol>
                <a:gridCol w="4764792">
                  <a:extLst>
                    <a:ext uri="{9D8B030D-6E8A-4147-A177-3AD203B41FA5}">
                      <a16:colId xmlns:a16="http://schemas.microsoft.com/office/drawing/2014/main" val="3382942657"/>
                    </a:ext>
                  </a:extLst>
                </a:gridCol>
              </a:tblGrid>
              <a:tr h="215991">
                <a:tc>
                  <a:txBody>
                    <a:bodyPr/>
                    <a:lstStyle/>
                    <a:p>
                      <a:pPr algn="ctr"/>
                      <a:r>
                        <a:rPr lang="es-PE" sz="900" b="1">
                          <a:latin typeface="+mn-lt"/>
                          <a:cs typeface="Calibri" panose="020F0502020204030204" pitchFamily="34" charset="0"/>
                        </a:rPr>
                        <a:t>Temas</a:t>
                      </a:r>
                      <a:endParaRPr lang="es-PE" sz="900">
                        <a:latin typeface="+mn-lt"/>
                      </a:endParaRPr>
                    </a:p>
                  </a:txBody>
                  <a:tcPr marL="71997" marR="71997" marT="35998" marB="35998"/>
                </a:tc>
                <a:tc>
                  <a:txBody>
                    <a:bodyPr/>
                    <a:lstStyle/>
                    <a:p>
                      <a:pPr algn="ctr"/>
                      <a:r>
                        <a:rPr lang="es-PE" sz="900" dirty="0">
                          <a:latin typeface="+mn-lt"/>
                        </a:rPr>
                        <a:t>Recomendaciones</a:t>
                      </a:r>
                    </a:p>
                  </a:txBody>
                  <a:tcPr marL="71997" marR="71997" marT="35998" marB="35998"/>
                </a:tc>
                <a:extLst>
                  <a:ext uri="{0D108BD9-81ED-4DB2-BD59-A6C34878D82A}">
                    <a16:rowId xmlns:a16="http://schemas.microsoft.com/office/drawing/2014/main" val="3926320293"/>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a:latin typeface="+mn-lt"/>
                          <a:cs typeface="Calibri" panose="020F0502020204030204" pitchFamily="34" charset="0"/>
                        </a:rPr>
                        <a:t>1. Reprogramación de actividades a causa del nombramiento de nuevos funcionarios en la Red Norte , lo cual ha conllevado al retraso de logro de metas para el mes de setiembre y octubre.</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s-PE" sz="900" kern="1200" dirty="0">
                        <a:solidFill>
                          <a:schemeClr val="dk1"/>
                        </a:solidFill>
                        <a:latin typeface="+mn-lt"/>
                        <a:ea typeface="+mn-ea"/>
                        <a:cs typeface="Calibri" panose="020F0502020204030204" pitchFamily="34" charset="0"/>
                      </a:endParaRP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Priorizar las actividades de impacto que permitan el alcance de metas trazadas en el proyecto, simplificando los procesos y la disposición de la Alta Dirección de la Red Norte para el logro de estas.</a:t>
                      </a:r>
                    </a:p>
                  </a:txBody>
                  <a:tcPr marL="71997" marR="71997" marT="35998" marB="35998"/>
                </a:tc>
                <a:extLst>
                  <a:ext uri="{0D108BD9-81ED-4DB2-BD59-A6C34878D82A}">
                    <a16:rowId xmlns:a16="http://schemas.microsoft.com/office/drawing/2014/main" val="833004190"/>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a:latin typeface="+mn-lt"/>
                          <a:cs typeface="Calibri" panose="020F0502020204030204" pitchFamily="34" charset="0"/>
                        </a:rPr>
                        <a:t>2. Para el éxito del desarrollo e implementación del Aplicativo del Rol de Turnos, se requiere asegurar la infraestructura informativa de la Unidad de Estadística, así como el soporte de la Unidad de Personal para la implementación del aplicativo.</a:t>
                      </a:r>
                      <a:endParaRPr lang="es-PE" sz="900" kern="1200" dirty="0">
                        <a:solidFill>
                          <a:schemeClr val="dk1"/>
                        </a:solidFill>
                        <a:latin typeface="+mn-lt"/>
                        <a:ea typeface="+mn-ea"/>
                        <a:cs typeface="Calibri" panose="020F0502020204030204" pitchFamily="34" charset="0"/>
                      </a:endParaRP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La Unidad de Estadística además de requerir fortalecimiento en recurso humano para cubrir la alta demanda de toda Red Norte, urge de implementar la infraestructura tecnológica (servidor) que soporte las mejoras que se vienen trabajando en el área. </a:t>
                      </a:r>
                    </a:p>
                  </a:txBody>
                  <a:tcPr marL="71997" marR="71997" marT="35998" marB="35998"/>
                </a:tc>
                <a:extLst>
                  <a:ext uri="{0D108BD9-81ED-4DB2-BD59-A6C34878D82A}">
                    <a16:rowId xmlns:a16="http://schemas.microsoft.com/office/drawing/2014/main" val="910124038"/>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a:latin typeface="+mn-lt"/>
                          <a:cs typeface="Calibri" panose="020F0502020204030204" pitchFamily="34" charset="0"/>
                        </a:rPr>
                        <a:t>3. La intensificación de la vacunación COVID-19 demanda una mayor atención de todo el personal de la Red Norte, sobre cargando al personal que muchas veces terminan postergando sus otras actividades programadas.</a:t>
                      </a:r>
                      <a:endParaRPr lang="es-PE" sz="900">
                        <a:latin typeface="+mn-lt"/>
                        <a:cs typeface="Calibri" panose="020F0502020204030204" pitchFamily="34" charset="0"/>
                      </a:endParaRP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a la Red Norte con personal que permita cubrir la demanda de vacunación en todas las áreas tanto administrativa y asistencial.</a:t>
                      </a:r>
                    </a:p>
                  </a:txBody>
                  <a:tcPr marL="71997" marR="71997" marT="35998" marB="35998"/>
                </a:tc>
                <a:extLst>
                  <a:ext uri="{0D108BD9-81ED-4DB2-BD59-A6C34878D82A}">
                    <a16:rowId xmlns:a16="http://schemas.microsoft.com/office/drawing/2014/main" val="2788082696"/>
                  </a:ext>
                </a:extLst>
              </a:tr>
            </a:tbl>
          </a:graphicData>
        </a:graphic>
      </p:graphicFrame>
      <p:pic>
        <p:nvPicPr>
          <p:cNvPr id="28" name="Gráfico 27" descr="Advertencia con relleno sólido">
            <a:extLst>
              <a:ext uri="{FF2B5EF4-FFF2-40B4-BE49-F238E27FC236}">
                <a16:creationId xmlns:a16="http://schemas.microsoft.com/office/drawing/2014/main" id="{6E1ABC89-B6E6-4A3D-812D-0C9F5D7FF0B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8064" y="4909815"/>
            <a:ext cx="408593" cy="408593"/>
          </a:xfrm>
          <a:prstGeom prst="rect">
            <a:avLst/>
          </a:prstGeom>
        </p:spPr>
      </p:pic>
      <p:graphicFrame>
        <p:nvGraphicFramePr>
          <p:cNvPr id="15" name="Tabla 2">
            <a:extLst>
              <a:ext uri="{FF2B5EF4-FFF2-40B4-BE49-F238E27FC236}">
                <a16:creationId xmlns:a16="http://schemas.microsoft.com/office/drawing/2014/main" id="{E41FB879-D407-4AED-B1D5-7432CEDDCCE6}"/>
              </a:ext>
            </a:extLst>
          </p:cNvPr>
          <p:cNvGraphicFramePr>
            <a:graphicFrameLocks noGrp="1"/>
          </p:cNvGraphicFramePr>
          <p:nvPr/>
        </p:nvGraphicFramePr>
        <p:xfrm>
          <a:off x="6013927" y="3596158"/>
          <a:ext cx="3941756" cy="1089753"/>
        </p:xfrm>
        <a:graphic>
          <a:graphicData uri="http://schemas.openxmlformats.org/drawingml/2006/table">
            <a:tbl>
              <a:tblPr firstRow="1" bandRow="1">
                <a:tableStyleId>{C083E6E3-FA7D-4D7B-A595-EF9225AFEA82}</a:tableStyleId>
              </a:tblPr>
              <a:tblGrid>
                <a:gridCol w="690347">
                  <a:extLst>
                    <a:ext uri="{9D8B030D-6E8A-4147-A177-3AD203B41FA5}">
                      <a16:colId xmlns:a16="http://schemas.microsoft.com/office/drawing/2014/main" val="3712309534"/>
                    </a:ext>
                  </a:extLst>
                </a:gridCol>
                <a:gridCol w="3251409">
                  <a:extLst>
                    <a:ext uri="{9D8B030D-6E8A-4147-A177-3AD203B41FA5}">
                      <a16:colId xmlns:a16="http://schemas.microsoft.com/office/drawing/2014/main" val="3246141006"/>
                    </a:ext>
                  </a:extLst>
                </a:gridCol>
              </a:tblGrid>
              <a:tr h="359985">
                <a:tc>
                  <a:txBody>
                    <a:bodyPr/>
                    <a:lstStyle/>
                    <a:p>
                      <a:pPr algn="ctr"/>
                      <a:r>
                        <a:rPr lang="es-PE" sz="900" b="1" kern="1200">
                          <a:solidFill>
                            <a:schemeClr val="tx1"/>
                          </a:solidFill>
                          <a:latin typeface="+mn-lt"/>
                          <a:ea typeface="+mn-ea"/>
                          <a:cs typeface="+mn-cs"/>
                        </a:rPr>
                        <a:t>GRUPO</a:t>
                      </a:r>
                    </a:p>
                  </a:txBody>
                  <a:tcPr marL="71997" marR="71997" marT="35998" marB="35998"/>
                </a:tc>
                <a:tc>
                  <a:txBody>
                    <a:bodyPr/>
                    <a:lstStyle/>
                    <a:p>
                      <a:pPr algn="ctr"/>
                      <a:r>
                        <a:rPr lang="es-PE" sz="900" dirty="0">
                          <a:latin typeface="+mn-lt"/>
                        </a:rPr>
                        <a:t>INTERVENCIÓN DEL PROYECTO </a:t>
                      </a:r>
                    </a:p>
                    <a:p>
                      <a:pPr algn="ctr"/>
                      <a:r>
                        <a:rPr lang="es-PE" sz="900" dirty="0">
                          <a:latin typeface="+mn-lt"/>
                        </a:rPr>
                        <a:t> 11 EE.SS I–4  y 03 EE.SS. I-3</a:t>
                      </a:r>
                    </a:p>
                  </a:txBody>
                  <a:tcPr marL="71997" marR="71997" marT="35998" marB="35998"/>
                </a:tc>
                <a:extLst>
                  <a:ext uri="{0D108BD9-81ED-4DB2-BD59-A6C34878D82A}">
                    <a16:rowId xmlns:a16="http://schemas.microsoft.com/office/drawing/2014/main" val="1167670763"/>
                  </a:ext>
                </a:extLst>
              </a:tr>
              <a:tr h="257794">
                <a:tc>
                  <a:txBody>
                    <a:bodyPr/>
                    <a:lstStyle/>
                    <a:p>
                      <a:pPr algn="ctr"/>
                      <a:r>
                        <a:rPr lang="es-PE" sz="900" dirty="0">
                          <a:latin typeface="+mn-lt"/>
                        </a:rPr>
                        <a:t>1°</a:t>
                      </a:r>
                    </a:p>
                  </a:txBody>
                  <a:tcPr marL="71997" marR="71997" marT="35998" marB="35998"/>
                </a:tc>
                <a:tc>
                  <a:txBody>
                    <a:bodyPr/>
                    <a:lstStyle/>
                    <a:p>
                      <a:r>
                        <a:rPr lang="es-PE" sz="900" dirty="0">
                          <a:latin typeface="+mn-lt"/>
                        </a:rPr>
                        <a:t>Siete cuartones , Wánchaq, Belempampa, Dignidad Nacional</a:t>
                      </a:r>
                    </a:p>
                  </a:txBody>
                  <a:tcPr marL="71997" marR="71997" marT="35998" marB="35998"/>
                </a:tc>
                <a:extLst>
                  <a:ext uri="{0D108BD9-81ED-4DB2-BD59-A6C34878D82A}">
                    <a16:rowId xmlns:a16="http://schemas.microsoft.com/office/drawing/2014/main" val="1506984566"/>
                  </a:ext>
                </a:extLst>
              </a:tr>
              <a:tr h="215991">
                <a:tc>
                  <a:txBody>
                    <a:bodyPr/>
                    <a:lstStyle/>
                    <a:p>
                      <a:pPr algn="ctr"/>
                      <a:r>
                        <a:rPr lang="es-PE" sz="900">
                          <a:latin typeface="+mn-lt"/>
                        </a:rPr>
                        <a:t>2°</a:t>
                      </a:r>
                    </a:p>
                  </a:txBody>
                  <a:tcPr marL="71997" marR="71997" marT="35998" marB="35998"/>
                </a:tc>
                <a:tc>
                  <a:txBody>
                    <a:bodyPr/>
                    <a:lstStyle/>
                    <a:p>
                      <a:r>
                        <a:rPr lang="es-PE" sz="900">
                          <a:latin typeface="+mn-lt"/>
                        </a:rPr>
                        <a:t>Urubamba, Ollantaytambo, Calca, Anta, Pisac, Chinchero</a:t>
                      </a:r>
                    </a:p>
                  </a:txBody>
                  <a:tcPr marL="71997" marR="71997" marT="35998" marB="35998"/>
                </a:tc>
                <a:extLst>
                  <a:ext uri="{0D108BD9-81ED-4DB2-BD59-A6C34878D82A}">
                    <a16:rowId xmlns:a16="http://schemas.microsoft.com/office/drawing/2014/main" val="1729426972"/>
                  </a:ext>
                </a:extLst>
              </a:tr>
              <a:tr h="255983">
                <a:tc>
                  <a:txBody>
                    <a:bodyPr/>
                    <a:lstStyle/>
                    <a:p>
                      <a:pPr algn="ctr"/>
                      <a:r>
                        <a:rPr lang="es-PE" sz="900">
                          <a:latin typeface="+mn-lt"/>
                        </a:rPr>
                        <a:t>3°</a:t>
                      </a:r>
                    </a:p>
                  </a:txBody>
                  <a:tcPr marL="71997" marR="71997" marT="35998" marB="35998"/>
                </a:tc>
                <a:tc>
                  <a:txBody>
                    <a:bodyPr/>
                    <a:lstStyle/>
                    <a:p>
                      <a:r>
                        <a:rPr lang="es-PE" sz="900" dirty="0">
                          <a:latin typeface="+mn-lt"/>
                        </a:rPr>
                        <a:t>La Quebrada, Maras , Machupichu , Limatambo</a:t>
                      </a:r>
                    </a:p>
                  </a:txBody>
                  <a:tcPr marL="71997" marR="71997" marT="35998" marB="35998"/>
                </a:tc>
                <a:extLst>
                  <a:ext uri="{0D108BD9-81ED-4DB2-BD59-A6C34878D82A}">
                    <a16:rowId xmlns:a16="http://schemas.microsoft.com/office/drawing/2014/main" val="665320191"/>
                  </a:ext>
                </a:extLst>
              </a:tr>
            </a:tbl>
          </a:graphicData>
        </a:graphic>
      </p:graphicFrame>
      <p:sp>
        <p:nvSpPr>
          <p:cNvPr id="26" name="CuadroTexto 25">
            <a:extLst>
              <a:ext uri="{FF2B5EF4-FFF2-40B4-BE49-F238E27FC236}">
                <a16:creationId xmlns:a16="http://schemas.microsoft.com/office/drawing/2014/main" id="{F100B9D9-D024-440D-BF90-83A2D30828ED}"/>
              </a:ext>
            </a:extLst>
          </p:cNvPr>
          <p:cNvSpPr txBox="1"/>
          <p:nvPr/>
        </p:nvSpPr>
        <p:spPr>
          <a:xfrm>
            <a:off x="459931" y="4859836"/>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a:ln>
                  <a:noFill/>
                </a:ln>
                <a:solidFill>
                  <a:prstClr val="white"/>
                </a:solidFill>
                <a:effectLst/>
                <a:uLnTx/>
                <a:uFillTx/>
                <a:latin typeface="Calibri" panose="020F0502020204030204"/>
                <a:ea typeface="+mn-ea"/>
                <a:cs typeface="+mn-cs"/>
              </a:rPr>
              <a:t>IV. Areas de Alerta</a:t>
            </a:r>
          </a:p>
        </p:txBody>
      </p:sp>
      <p:sp>
        <p:nvSpPr>
          <p:cNvPr id="30" name="Rectángulo 29">
            <a:extLst>
              <a:ext uri="{FF2B5EF4-FFF2-40B4-BE49-F238E27FC236}">
                <a16:creationId xmlns:a16="http://schemas.microsoft.com/office/drawing/2014/main" id="{D4CD6EEC-C40F-431A-9834-615FB9769667}"/>
              </a:ext>
            </a:extLst>
          </p:cNvPr>
          <p:cNvSpPr/>
          <p:nvPr/>
        </p:nvSpPr>
        <p:spPr>
          <a:xfrm>
            <a:off x="177292" y="4900523"/>
            <a:ext cx="9726039" cy="2322025"/>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9699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61131884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15929490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387951"/>
          <a:ext cx="7355888" cy="2611084"/>
        </p:xfrm>
        <a:graphic>
          <a:graphicData uri="http://schemas.openxmlformats.org/drawingml/2006/table">
            <a:tbl>
              <a:tblPr firstRow="1" bandRow="1">
                <a:tableStyleId>{2D5ABB26-0587-4C30-8999-92F81FD0307C}</a:tableStyleId>
              </a:tblPr>
              <a:tblGrid>
                <a:gridCol w="800584">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6347024">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35066508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C8A75D5-2F38-EC4C-A4EE-6538375E1A92}"/>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62160" name="Diapositiva de think-cell" r:id="rId4" imgW="7772400" imgH="10058400" progId="TCLayout.ActiveDocument.1">
                  <p:embed/>
                </p:oleObj>
              </mc:Choice>
              <mc:Fallback>
                <p:oleObj name="Diapositiva de think-cell" r:id="rId4" imgW="7772400" imgH="10058400" progId="TCLayout.ActiveDocument.1">
                  <p:embed/>
                  <p:pic>
                    <p:nvPicPr>
                      <p:cNvPr id="7" name="Objeto 6" hidden="1">
                        <a:extLst>
                          <a:ext uri="{FF2B5EF4-FFF2-40B4-BE49-F238E27FC236}">
                            <a16:creationId xmlns:a16="http://schemas.microsoft.com/office/drawing/2014/main" id="{4C8A75D5-2F38-EC4C-A4EE-6538375E1A9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9934BF0E-C0DE-43B0-BBAF-5C961273B406}"/>
              </a:ext>
            </a:extLst>
          </p:cNvPr>
          <p:cNvSpPr>
            <a:spLocks noGrp="1"/>
          </p:cNvSpPr>
          <p:nvPr>
            <p:ph type="title"/>
          </p:nvPr>
        </p:nvSpPr>
        <p:spPr>
          <a:xfrm>
            <a:off x="360001" y="589387"/>
            <a:ext cx="8694539" cy="321627"/>
          </a:xfrm>
        </p:spPr>
        <p:txBody>
          <a:bodyPr vert="horz"/>
          <a:lstStyle/>
          <a:p>
            <a:r>
              <a:rPr lang="es-PE" b="1" dirty="0">
                <a:latin typeface="Axiforma" panose="00000500000000000000" pitchFamily="50" charset="0"/>
              </a:rPr>
              <a:t>Avances del mes de Setiembre y Octubre del Programa Nutricional Articulado </a:t>
            </a:r>
            <a:endParaRPr lang="es-ES" b="1" dirty="0">
              <a:latin typeface="Axiforma" panose="00000500000000000000" pitchFamily="50" charset="0"/>
            </a:endParaRPr>
          </a:p>
        </p:txBody>
      </p:sp>
      <p:sp>
        <p:nvSpPr>
          <p:cNvPr id="2" name="Marcador de número de diapositiva 1">
            <a:extLst>
              <a:ext uri="{FF2B5EF4-FFF2-40B4-BE49-F238E27FC236}">
                <a16:creationId xmlns:a16="http://schemas.microsoft.com/office/drawing/2014/main" id="{2408BAD8-0C9D-4880-80F6-E4AF336393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85B52DFD-0600-433A-A6AE-5262AD2E2253}"/>
              </a:ext>
            </a:extLst>
          </p:cNvPr>
          <p:cNvSpPr>
            <a:spLocks noGrp="1"/>
          </p:cNvSpPr>
          <p:nvPr>
            <p:ph type="body" sz="quarter" idx="13"/>
          </p:nvPr>
        </p:nvSpPr>
        <p:spPr/>
        <p:txBody>
          <a:bodyPr/>
          <a:lstStyle/>
          <a:p>
            <a:endParaRPr lang="es-ES"/>
          </a:p>
        </p:txBody>
      </p:sp>
      <p:sp>
        <p:nvSpPr>
          <p:cNvPr id="6" name="Marcador de texto 5">
            <a:extLst>
              <a:ext uri="{FF2B5EF4-FFF2-40B4-BE49-F238E27FC236}">
                <a16:creationId xmlns:a16="http://schemas.microsoft.com/office/drawing/2014/main" id="{E16259FB-D7C0-4432-9676-C3E8F69CC949}"/>
              </a:ext>
            </a:extLst>
          </p:cNvPr>
          <p:cNvSpPr>
            <a:spLocks noGrp="1"/>
          </p:cNvSpPr>
          <p:nvPr>
            <p:ph type="body" sz="quarter" idx="14"/>
          </p:nvPr>
        </p:nvSpPr>
        <p:spPr/>
        <p:txBody>
          <a:bodyPr/>
          <a:lstStyle/>
          <a:p>
            <a:endParaRPr lang="es-ES"/>
          </a:p>
        </p:txBody>
      </p:sp>
      <p:sp>
        <p:nvSpPr>
          <p:cNvPr id="9" name="CuadroTexto 8">
            <a:extLst>
              <a:ext uri="{FF2B5EF4-FFF2-40B4-BE49-F238E27FC236}">
                <a16:creationId xmlns:a16="http://schemas.microsoft.com/office/drawing/2014/main" id="{FC6F8BFA-AC01-894F-9F30-18AF41784B29}"/>
              </a:ext>
            </a:extLst>
          </p:cNvPr>
          <p:cNvSpPr txBox="1"/>
          <p:nvPr/>
        </p:nvSpPr>
        <p:spPr>
          <a:xfrm>
            <a:off x="556798" y="214401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(Coordinación)</a:t>
            </a:r>
          </a:p>
        </p:txBody>
      </p:sp>
      <p:sp>
        <p:nvSpPr>
          <p:cNvPr id="20" name="CuadroTexto 19">
            <a:extLst>
              <a:ext uri="{FF2B5EF4-FFF2-40B4-BE49-F238E27FC236}">
                <a16:creationId xmlns:a16="http://schemas.microsoft.com/office/drawing/2014/main" id="{895B86DD-B46F-4F4B-9FA7-16DAF4E19851}"/>
              </a:ext>
            </a:extLst>
          </p:cNvPr>
          <p:cNvSpPr txBox="1"/>
          <p:nvPr/>
        </p:nvSpPr>
        <p:spPr>
          <a:xfrm>
            <a:off x="3904035" y="2144010"/>
            <a:ext cx="2661641" cy="229037"/>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a:t>
            </a:r>
            <a:r>
              <a:rPr kumimoji="0" lang="en-GB" sz="1400" b="0" i="0" u="none" strike="noStrike" kern="1200" cap="none" spc="0" normalizeH="0" baseline="0" noProof="0" dirty="0" err="1">
                <a:ln>
                  <a:noFill/>
                </a:ln>
                <a:solidFill>
                  <a:srgbClr val="26323E"/>
                </a:solidFill>
                <a:effectLst/>
                <a:uLnTx/>
                <a:uFillTx/>
                <a:latin typeface="Axiforma"/>
              </a:rPr>
              <a:t>Asistencia</a:t>
            </a:r>
            <a:r>
              <a:rPr kumimoji="0" lang="en-GB" sz="1400" b="0" i="0" u="none" strike="noStrike" kern="1200" cap="none" spc="0" normalizeH="0" baseline="0" noProof="0" dirty="0">
                <a:ln>
                  <a:noFill/>
                </a:ln>
                <a:solidFill>
                  <a:srgbClr val="26323E"/>
                </a:solidFill>
                <a:effectLst/>
                <a:uLnTx/>
                <a:uFillTx/>
                <a:latin typeface="Axiforma"/>
              </a:rPr>
              <a:t> Técnica)</a:t>
            </a:r>
          </a:p>
        </p:txBody>
      </p:sp>
      <p:sp>
        <p:nvSpPr>
          <p:cNvPr id="21" name="CuadroTexto 20">
            <a:extLst>
              <a:ext uri="{FF2B5EF4-FFF2-40B4-BE49-F238E27FC236}">
                <a16:creationId xmlns:a16="http://schemas.microsoft.com/office/drawing/2014/main" id="{D716F12D-FE9F-284D-ADA2-8DE20B97EB35}"/>
              </a:ext>
            </a:extLst>
          </p:cNvPr>
          <p:cNvSpPr txBox="1"/>
          <p:nvPr/>
        </p:nvSpPr>
        <p:spPr>
          <a:xfrm>
            <a:off x="360001" y="4804700"/>
            <a:ext cx="2805526" cy="699102"/>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Se logró </a:t>
            </a:r>
            <a:r>
              <a:rPr kumimoji="0" lang="es-PE" sz="1400" b="1" i="0" u="none" strike="noStrike" kern="1200" cap="none" spc="0" normalizeH="0" baseline="0" noProof="0" dirty="0">
                <a:ln>
                  <a:noFill/>
                </a:ln>
                <a:solidFill>
                  <a:srgbClr val="26323E"/>
                </a:solidFill>
                <a:effectLst/>
                <a:uLnTx/>
                <a:uFillTx/>
                <a:latin typeface="Axiforma"/>
              </a:rPr>
              <a:t>la coordinación con todos los gobierno locales </a:t>
            </a:r>
            <a:r>
              <a:rPr kumimoji="0" lang="es-PE" sz="1400" b="0" i="0" u="none" strike="noStrike" kern="1200" cap="none" spc="0" normalizeH="0" baseline="0" noProof="0" dirty="0">
                <a:ln>
                  <a:noFill/>
                </a:ln>
                <a:solidFill>
                  <a:srgbClr val="26323E"/>
                </a:solidFill>
                <a:effectLst/>
                <a:uLnTx/>
                <a:uFillTx/>
                <a:latin typeface="Axiforma"/>
              </a:rPr>
              <a:t>del ámbito de la RSSC. </a:t>
            </a:r>
          </a:p>
        </p:txBody>
      </p:sp>
      <p:sp>
        <p:nvSpPr>
          <p:cNvPr id="23" name="CuadroTexto 22">
            <a:extLst>
              <a:ext uri="{FF2B5EF4-FFF2-40B4-BE49-F238E27FC236}">
                <a16:creationId xmlns:a16="http://schemas.microsoft.com/office/drawing/2014/main" id="{C44220C3-A671-D147-B654-5BB21B182B3C}"/>
              </a:ext>
            </a:extLst>
          </p:cNvPr>
          <p:cNvSpPr txBox="1"/>
          <p:nvPr/>
        </p:nvSpPr>
        <p:spPr>
          <a:xfrm>
            <a:off x="3760150" y="4751929"/>
            <a:ext cx="2805526" cy="699102"/>
          </a:xfrm>
          <a:prstGeom prst="rect">
            <a:avLst/>
          </a:prstGeom>
          <a:ln>
            <a:solidFill>
              <a:schemeClr val="accent1"/>
            </a:solidFill>
          </a:ln>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Se formaron  </a:t>
            </a:r>
            <a:r>
              <a:rPr kumimoji="0" lang="es-PE" sz="1400" b="1" i="0" u="none" strike="noStrike" kern="1200" cap="none" spc="0" normalizeH="0" baseline="0" noProof="0" dirty="0">
                <a:ln>
                  <a:noFill/>
                </a:ln>
                <a:solidFill>
                  <a:srgbClr val="26323E"/>
                </a:solidFill>
                <a:effectLst/>
                <a:uLnTx/>
                <a:uFillTx/>
                <a:latin typeface="Axiforma"/>
              </a:rPr>
              <a:t>brigadas de acompañamiento. (</a:t>
            </a:r>
            <a:r>
              <a:rPr kumimoji="0" lang="es-PE" sz="1400" b="0" i="0" u="none" strike="noStrike" kern="1200" cap="none" spc="0" normalizeH="0" baseline="0" noProof="0" dirty="0">
                <a:ln>
                  <a:noFill/>
                </a:ln>
                <a:solidFill>
                  <a:srgbClr val="26323E"/>
                </a:solidFill>
                <a:effectLst/>
                <a:uLnTx/>
                <a:uFillTx/>
                <a:latin typeface="Axiforma"/>
              </a:rPr>
              <a:t>Urubamba , Anta  y Písac</a:t>
            </a:r>
            <a:r>
              <a:rPr kumimoji="0" lang="en-GB" sz="1400" b="0" i="0" u="none" strike="noStrike" kern="1200" cap="none" spc="0" normalizeH="0" baseline="0" noProof="0" dirty="0">
                <a:ln>
                  <a:noFill/>
                </a:ln>
                <a:solidFill>
                  <a:srgbClr val="26323E"/>
                </a:solidFill>
                <a:effectLst/>
                <a:uLnTx/>
                <a:uFillTx/>
                <a:latin typeface="Axiforma"/>
              </a:rPr>
              <a:t>)</a:t>
            </a:r>
          </a:p>
        </p:txBody>
      </p:sp>
      <p:pic>
        <p:nvPicPr>
          <p:cNvPr id="17" name="Imagen 16">
            <a:extLst>
              <a:ext uri="{FF2B5EF4-FFF2-40B4-BE49-F238E27FC236}">
                <a16:creationId xmlns:a16="http://schemas.microsoft.com/office/drawing/2014/main" id="{BB3A9002-C949-4725-91E4-EA6812669ABC}"/>
              </a:ext>
            </a:extLst>
          </p:cNvPr>
          <p:cNvPicPr>
            <a:picLocks noChangeAspect="1"/>
          </p:cNvPicPr>
          <p:nvPr/>
        </p:nvPicPr>
        <p:blipFill>
          <a:blip r:embed="rId6"/>
          <a:stretch>
            <a:fillRect/>
          </a:stretch>
        </p:blipFill>
        <p:spPr>
          <a:xfrm>
            <a:off x="360001" y="2646334"/>
            <a:ext cx="2805526" cy="1695294"/>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4B891DBE-30A9-466A-BE85-64720548B61B}"/>
              </a:ext>
            </a:extLst>
          </p:cNvPr>
          <p:cNvPicPr>
            <a:picLocks noChangeAspect="1"/>
          </p:cNvPicPr>
          <p:nvPr/>
        </p:nvPicPr>
        <p:blipFill>
          <a:blip r:embed="rId7"/>
          <a:stretch>
            <a:fillRect/>
          </a:stretch>
        </p:blipFill>
        <p:spPr>
          <a:xfrm>
            <a:off x="3760150" y="2640500"/>
            <a:ext cx="2805526" cy="1701128"/>
          </a:xfrm>
          <a:prstGeom prst="rect">
            <a:avLst/>
          </a:prstGeom>
          <a:ln>
            <a:noFill/>
          </a:ln>
          <a:effectLst>
            <a:outerShdw blurRad="292100" dist="139700" dir="2700000" algn="tl" rotWithShape="0">
              <a:srgbClr val="333333">
                <a:alpha val="65000"/>
              </a:srgbClr>
            </a:outerShdw>
          </a:effectLst>
        </p:spPr>
      </p:pic>
      <p:sp>
        <p:nvSpPr>
          <p:cNvPr id="25" name="CuadroTexto 24">
            <a:extLst>
              <a:ext uri="{FF2B5EF4-FFF2-40B4-BE49-F238E27FC236}">
                <a16:creationId xmlns:a16="http://schemas.microsoft.com/office/drawing/2014/main" id="{EFA7F24D-7B63-4AA0-A5EB-CB16524B9CC6}"/>
              </a:ext>
            </a:extLst>
          </p:cNvPr>
          <p:cNvSpPr txBox="1"/>
          <p:nvPr/>
        </p:nvSpPr>
        <p:spPr>
          <a:xfrm>
            <a:off x="6966366" y="4751929"/>
            <a:ext cx="2805526" cy="705258"/>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TikTok: </a:t>
            </a:r>
            <a:r>
              <a:rPr kumimoji="0" lang="es-PE" sz="1400" b="1" i="0" u="none" strike="noStrike" kern="1200" cap="none" spc="0" normalizeH="0" baseline="0" noProof="0" dirty="0">
                <a:ln>
                  <a:noFill/>
                </a:ln>
                <a:solidFill>
                  <a:srgbClr val="26323E"/>
                </a:solidFill>
                <a:effectLst/>
                <a:uLnTx/>
                <a:uFillTx/>
                <a:latin typeface="Axiforma"/>
              </a:rPr>
              <a:t>“Niño inteligente, niño sano, niño que ha sido suplementado</a:t>
            </a:r>
            <a:r>
              <a:rPr kumimoji="0" lang="es-PE" sz="1400" b="0" i="0" u="none" strike="noStrike" kern="1200" cap="none" spc="0" normalizeH="0" baseline="0" noProof="0" dirty="0">
                <a:ln>
                  <a:noFill/>
                </a:ln>
                <a:solidFill>
                  <a:srgbClr val="26323E"/>
                </a:solidFill>
                <a:effectLst/>
                <a:uLnTx/>
                <a:uFillTx/>
                <a:latin typeface="Axiforma"/>
              </a:rPr>
              <a:t>”</a:t>
            </a:r>
            <a:endParaRPr kumimoji="0" lang="es-ES" sz="1400" b="0" i="0" u="none" strike="noStrike" kern="1200" cap="none" spc="0" normalizeH="0" baseline="0" noProof="0" dirty="0">
              <a:ln>
                <a:noFill/>
              </a:ln>
              <a:solidFill>
                <a:srgbClr val="26323E"/>
              </a:solidFill>
              <a:effectLst/>
              <a:uLnTx/>
              <a:uFillTx/>
              <a:latin typeface="Axiforma"/>
            </a:endParaRPr>
          </a:p>
        </p:txBody>
      </p:sp>
      <p:pic>
        <p:nvPicPr>
          <p:cNvPr id="26" name="Imagen 25">
            <a:extLst>
              <a:ext uri="{FF2B5EF4-FFF2-40B4-BE49-F238E27FC236}">
                <a16:creationId xmlns:a16="http://schemas.microsoft.com/office/drawing/2014/main" id="{9028C3C8-51A4-4A00-832A-BE70AD3E3A4C}"/>
              </a:ext>
            </a:extLst>
          </p:cNvPr>
          <p:cNvPicPr>
            <a:picLocks noChangeAspect="1"/>
          </p:cNvPicPr>
          <p:nvPr/>
        </p:nvPicPr>
        <p:blipFill>
          <a:blip r:embed="rId8"/>
          <a:stretch>
            <a:fillRect/>
          </a:stretch>
        </p:blipFill>
        <p:spPr>
          <a:xfrm>
            <a:off x="6966366" y="2572990"/>
            <a:ext cx="2805526" cy="1836148"/>
          </a:xfrm>
          <a:prstGeom prst="rect">
            <a:avLst/>
          </a:prstGeom>
          <a:ln>
            <a:noFill/>
          </a:ln>
          <a:effectLst>
            <a:outerShdw blurRad="292100" dist="139700" dir="2700000" algn="tl" rotWithShape="0">
              <a:srgbClr val="333333">
                <a:alpha val="65000"/>
              </a:srgbClr>
            </a:outerShdw>
          </a:effectLst>
        </p:spPr>
      </p:pic>
      <p:sp>
        <p:nvSpPr>
          <p:cNvPr id="27" name="CuadroTexto 26">
            <a:extLst>
              <a:ext uri="{FF2B5EF4-FFF2-40B4-BE49-F238E27FC236}">
                <a16:creationId xmlns:a16="http://schemas.microsoft.com/office/drawing/2014/main" id="{F764E894-553B-4E73-800E-42CE44FD372E}"/>
              </a:ext>
            </a:extLst>
          </p:cNvPr>
          <p:cNvSpPr txBox="1"/>
          <p:nvPr/>
        </p:nvSpPr>
        <p:spPr>
          <a:xfrm>
            <a:off x="7014322" y="214401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(Comunicación)</a:t>
            </a:r>
          </a:p>
        </p:txBody>
      </p:sp>
    </p:spTree>
    <p:extLst>
      <p:ext uri="{BB962C8B-B14F-4D97-AF65-F5344CB8AC3E}">
        <p14:creationId xmlns:p14="http://schemas.microsoft.com/office/powerpoint/2010/main" val="25312436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C8A75D5-2F38-EC4C-A4EE-6538375E1A92}"/>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63184" name="Diapositiva de think-cell" r:id="rId4" imgW="7772400" imgH="10058400" progId="TCLayout.ActiveDocument.1">
                  <p:embed/>
                </p:oleObj>
              </mc:Choice>
              <mc:Fallback>
                <p:oleObj name="Diapositiva de think-cell" r:id="rId4" imgW="7772400" imgH="10058400" progId="TCLayout.ActiveDocument.1">
                  <p:embed/>
                  <p:pic>
                    <p:nvPicPr>
                      <p:cNvPr id="7" name="Objeto 6" hidden="1">
                        <a:extLst>
                          <a:ext uri="{FF2B5EF4-FFF2-40B4-BE49-F238E27FC236}">
                            <a16:creationId xmlns:a16="http://schemas.microsoft.com/office/drawing/2014/main" id="{4C8A75D5-2F38-EC4C-A4EE-6538375E1A9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9934BF0E-C0DE-43B0-BBAF-5C961273B406}"/>
              </a:ext>
            </a:extLst>
          </p:cNvPr>
          <p:cNvSpPr>
            <a:spLocks noGrp="1"/>
          </p:cNvSpPr>
          <p:nvPr>
            <p:ph type="title"/>
          </p:nvPr>
        </p:nvSpPr>
        <p:spPr>
          <a:xfrm>
            <a:off x="360001" y="589387"/>
            <a:ext cx="8694539" cy="660181"/>
          </a:xfrm>
        </p:spPr>
        <p:txBody>
          <a:bodyPr vert="horz"/>
          <a:lstStyle/>
          <a:p>
            <a:r>
              <a:rPr lang="es-PE" b="1" dirty="0">
                <a:latin typeface="Axiforma" panose="00000500000000000000" pitchFamily="50" charset="0"/>
              </a:rPr>
              <a:t>Avances del mes de Setiembre y Octubre del Programa Salud Materno Neo – Natal y Productividad </a:t>
            </a:r>
            <a:endParaRPr lang="es-ES" b="1" dirty="0">
              <a:latin typeface="Axiforma" panose="00000500000000000000" pitchFamily="50" charset="0"/>
            </a:endParaRPr>
          </a:p>
        </p:txBody>
      </p:sp>
      <p:sp>
        <p:nvSpPr>
          <p:cNvPr id="2" name="Marcador de número de diapositiva 1">
            <a:extLst>
              <a:ext uri="{FF2B5EF4-FFF2-40B4-BE49-F238E27FC236}">
                <a16:creationId xmlns:a16="http://schemas.microsoft.com/office/drawing/2014/main" id="{2408BAD8-0C9D-4880-80F6-E4AF336393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85B52DFD-0600-433A-A6AE-5262AD2E2253}"/>
              </a:ext>
            </a:extLst>
          </p:cNvPr>
          <p:cNvSpPr>
            <a:spLocks noGrp="1"/>
          </p:cNvSpPr>
          <p:nvPr>
            <p:ph type="body" sz="quarter" idx="13"/>
          </p:nvPr>
        </p:nvSpPr>
        <p:spPr/>
        <p:txBody>
          <a:bodyPr/>
          <a:lstStyle/>
          <a:p>
            <a:endParaRPr lang="es-ES"/>
          </a:p>
        </p:txBody>
      </p:sp>
      <p:sp>
        <p:nvSpPr>
          <p:cNvPr id="6" name="Marcador de texto 5">
            <a:extLst>
              <a:ext uri="{FF2B5EF4-FFF2-40B4-BE49-F238E27FC236}">
                <a16:creationId xmlns:a16="http://schemas.microsoft.com/office/drawing/2014/main" id="{E16259FB-D7C0-4432-9676-C3E8F69CC949}"/>
              </a:ext>
            </a:extLst>
          </p:cNvPr>
          <p:cNvSpPr>
            <a:spLocks noGrp="1"/>
          </p:cNvSpPr>
          <p:nvPr>
            <p:ph type="body" sz="quarter" idx="14"/>
          </p:nvPr>
        </p:nvSpPr>
        <p:spPr/>
        <p:txBody>
          <a:bodyPr/>
          <a:lstStyle/>
          <a:p>
            <a:endParaRPr lang="es-ES"/>
          </a:p>
        </p:txBody>
      </p:sp>
      <p:sp>
        <p:nvSpPr>
          <p:cNvPr id="9" name="CuadroTexto 8">
            <a:extLst>
              <a:ext uri="{FF2B5EF4-FFF2-40B4-BE49-F238E27FC236}">
                <a16:creationId xmlns:a16="http://schemas.microsoft.com/office/drawing/2014/main" id="{FC6F8BFA-AC01-894F-9F30-18AF41784B29}"/>
              </a:ext>
            </a:extLst>
          </p:cNvPr>
          <p:cNvSpPr txBox="1"/>
          <p:nvPr/>
        </p:nvSpPr>
        <p:spPr>
          <a:xfrm>
            <a:off x="556798" y="196243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SMN (Coordinación)</a:t>
            </a:r>
          </a:p>
        </p:txBody>
      </p:sp>
      <p:sp>
        <p:nvSpPr>
          <p:cNvPr id="20" name="CuadroTexto 19">
            <a:extLst>
              <a:ext uri="{FF2B5EF4-FFF2-40B4-BE49-F238E27FC236}">
                <a16:creationId xmlns:a16="http://schemas.microsoft.com/office/drawing/2014/main" id="{895B86DD-B46F-4F4B-9FA7-16DAF4E19851}"/>
              </a:ext>
            </a:extLst>
          </p:cNvPr>
          <p:cNvSpPr txBox="1"/>
          <p:nvPr/>
        </p:nvSpPr>
        <p:spPr>
          <a:xfrm>
            <a:off x="3904035" y="196243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SMN  (Comunicación)</a:t>
            </a:r>
          </a:p>
        </p:txBody>
      </p:sp>
      <p:sp>
        <p:nvSpPr>
          <p:cNvPr id="21" name="CuadroTexto 20">
            <a:extLst>
              <a:ext uri="{FF2B5EF4-FFF2-40B4-BE49-F238E27FC236}">
                <a16:creationId xmlns:a16="http://schemas.microsoft.com/office/drawing/2014/main" id="{D716F12D-FE9F-284D-ADA2-8DE20B97EB35}"/>
              </a:ext>
            </a:extLst>
          </p:cNvPr>
          <p:cNvSpPr txBox="1"/>
          <p:nvPr/>
        </p:nvSpPr>
        <p:spPr>
          <a:xfrm>
            <a:off x="360001" y="4804700"/>
            <a:ext cx="2805526" cy="876009"/>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Fortalecimiento de </a:t>
            </a:r>
            <a:r>
              <a:rPr kumimoji="0" lang="es-PE" sz="1400" b="1" i="0" u="none" strike="noStrike" kern="1200" cap="none" spc="0" normalizeH="0" baseline="0" noProof="0" dirty="0">
                <a:ln>
                  <a:noFill/>
                </a:ln>
                <a:solidFill>
                  <a:srgbClr val="26323E"/>
                </a:solidFill>
                <a:effectLst/>
                <a:uLnTx/>
                <a:uFillTx/>
                <a:latin typeface="Axiforma"/>
              </a:rPr>
              <a:t>acciones multisectoriales con Gobiernos Local </a:t>
            </a:r>
            <a:r>
              <a:rPr kumimoji="0" lang="es-PE" sz="1400" b="0" i="0" u="none" strike="noStrike" kern="1200" cap="none" spc="0" normalizeH="0" baseline="0" noProof="0" dirty="0">
                <a:ln>
                  <a:noFill/>
                </a:ln>
                <a:solidFill>
                  <a:srgbClr val="26323E"/>
                </a:solidFill>
                <a:effectLst/>
                <a:uLnTx/>
                <a:uFillTx/>
                <a:latin typeface="Axiforma"/>
              </a:rPr>
              <a:t>(IAL)</a:t>
            </a:r>
            <a:endParaRPr kumimoji="0" lang="es-PE" sz="1400" b="1" i="0" u="none" strike="noStrike" kern="1200" cap="none" spc="0" normalizeH="0" baseline="0" noProof="0" dirty="0">
              <a:ln>
                <a:noFill/>
              </a:ln>
              <a:solidFill>
                <a:srgbClr val="26323E"/>
              </a:solidFill>
              <a:effectLst/>
              <a:uLnTx/>
              <a:uFillTx/>
              <a:latin typeface="Axiforma"/>
            </a:endParaRPr>
          </a:p>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endParaRPr kumimoji="0" lang="es-PE" sz="300" b="1" i="0" u="none" strike="noStrike" kern="1200" cap="none" spc="0" normalizeH="0" baseline="0" noProof="0" dirty="0">
              <a:ln>
                <a:noFill/>
              </a:ln>
              <a:solidFill>
                <a:srgbClr val="26323E"/>
              </a:solidFill>
              <a:effectLst/>
              <a:uLnTx/>
              <a:uFillTx/>
              <a:latin typeface="Axiforma"/>
            </a:endParaRPr>
          </a:p>
        </p:txBody>
      </p:sp>
      <p:sp>
        <p:nvSpPr>
          <p:cNvPr id="23" name="CuadroTexto 22">
            <a:extLst>
              <a:ext uri="{FF2B5EF4-FFF2-40B4-BE49-F238E27FC236}">
                <a16:creationId xmlns:a16="http://schemas.microsoft.com/office/drawing/2014/main" id="{C44220C3-A671-D147-B654-5BB21B182B3C}"/>
              </a:ext>
            </a:extLst>
          </p:cNvPr>
          <p:cNvSpPr txBox="1"/>
          <p:nvPr/>
        </p:nvSpPr>
        <p:spPr>
          <a:xfrm>
            <a:off x="3663183" y="4822872"/>
            <a:ext cx="2805526" cy="703013"/>
          </a:xfrm>
          <a:prstGeom prst="rect">
            <a:avLst/>
          </a:prstGeom>
          <a:ln>
            <a:solidFill>
              <a:schemeClr val="accent1"/>
            </a:solidFill>
          </a:ln>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Campañas de </a:t>
            </a:r>
            <a:r>
              <a:rPr kumimoji="0" lang="es-PE" sz="1400" b="1" i="0" u="none" strike="noStrike" kern="1200" cap="none" spc="0" normalizeH="0" baseline="0" noProof="0" dirty="0">
                <a:ln>
                  <a:noFill/>
                </a:ln>
                <a:solidFill>
                  <a:srgbClr val="26323E"/>
                </a:solidFill>
                <a:effectLst/>
                <a:uLnTx/>
                <a:uFillTx/>
                <a:latin typeface="Axiforma"/>
              </a:rPr>
              <a:t>búsqueda activa de gestantes </a:t>
            </a:r>
            <a:r>
              <a:rPr kumimoji="0" lang="es-PE" sz="1400" b="0" i="0" u="none" strike="noStrike" kern="1200" cap="none" spc="0" normalizeH="0" baseline="0" noProof="0" dirty="0">
                <a:ln>
                  <a:noFill/>
                </a:ln>
                <a:solidFill>
                  <a:srgbClr val="26323E"/>
                </a:solidFill>
                <a:effectLst/>
                <a:uLnTx/>
                <a:uFillTx/>
                <a:latin typeface="Axiforma"/>
              </a:rPr>
              <a:t>y tamizaje pregnosticol. </a:t>
            </a:r>
          </a:p>
        </p:txBody>
      </p:sp>
      <p:sp>
        <p:nvSpPr>
          <p:cNvPr id="25" name="CuadroTexto 24">
            <a:extLst>
              <a:ext uri="{FF2B5EF4-FFF2-40B4-BE49-F238E27FC236}">
                <a16:creationId xmlns:a16="http://schemas.microsoft.com/office/drawing/2014/main" id="{EFA7F24D-7B63-4AA0-A5EB-CB16524B9CC6}"/>
              </a:ext>
            </a:extLst>
          </p:cNvPr>
          <p:cNvSpPr txBox="1"/>
          <p:nvPr/>
        </p:nvSpPr>
        <p:spPr>
          <a:xfrm>
            <a:off x="6966365" y="4822872"/>
            <a:ext cx="2805526" cy="705258"/>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Avance en la  elaboración del </a:t>
            </a:r>
            <a:r>
              <a:rPr kumimoji="0" lang="es-PE" sz="1400" b="1" i="0" u="none" strike="noStrike" kern="1200" cap="none" spc="0" normalizeH="0" baseline="0" noProof="0" dirty="0">
                <a:ln>
                  <a:noFill/>
                </a:ln>
                <a:solidFill>
                  <a:srgbClr val="26323E"/>
                </a:solidFill>
                <a:effectLst/>
                <a:uLnTx/>
                <a:uFillTx/>
                <a:latin typeface="Axiforma"/>
              </a:rPr>
              <a:t>aplicativo de reporte de Rol de Personal </a:t>
            </a:r>
            <a:r>
              <a:rPr kumimoji="0" lang="es-PE" sz="1400" b="0" i="0" u="none" strike="noStrike" kern="1200" cap="none" spc="0" normalizeH="0" baseline="0" noProof="0" dirty="0">
                <a:ln>
                  <a:noFill/>
                </a:ln>
                <a:solidFill>
                  <a:srgbClr val="26323E"/>
                </a:solidFill>
                <a:effectLst/>
                <a:uLnTx/>
                <a:uFillTx/>
                <a:latin typeface="Axiforma"/>
              </a:rPr>
              <a:t>de Salud.</a:t>
            </a:r>
          </a:p>
        </p:txBody>
      </p:sp>
      <p:sp>
        <p:nvSpPr>
          <p:cNvPr id="27" name="CuadroTexto 26">
            <a:extLst>
              <a:ext uri="{FF2B5EF4-FFF2-40B4-BE49-F238E27FC236}">
                <a16:creationId xmlns:a16="http://schemas.microsoft.com/office/drawing/2014/main" id="{F764E894-553B-4E73-800E-42CE44FD372E}"/>
              </a:ext>
            </a:extLst>
          </p:cNvPr>
          <p:cNvSpPr txBox="1"/>
          <p:nvPr/>
        </p:nvSpPr>
        <p:spPr>
          <a:xfrm>
            <a:off x="7014322" y="1936952"/>
            <a:ext cx="2272553" cy="462114"/>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PRODUCTIVIDAD  (Digitalización )</a:t>
            </a:r>
          </a:p>
        </p:txBody>
      </p:sp>
      <p:pic>
        <p:nvPicPr>
          <p:cNvPr id="16" name="Imagen 15">
            <a:extLst>
              <a:ext uri="{FF2B5EF4-FFF2-40B4-BE49-F238E27FC236}">
                <a16:creationId xmlns:a16="http://schemas.microsoft.com/office/drawing/2014/main" id="{A54349B6-D883-41D1-98ED-851FC476D057}"/>
              </a:ext>
            </a:extLst>
          </p:cNvPr>
          <p:cNvPicPr>
            <a:picLocks noChangeAspect="1"/>
          </p:cNvPicPr>
          <p:nvPr/>
        </p:nvPicPr>
        <p:blipFill>
          <a:blip r:embed="rId6"/>
          <a:stretch>
            <a:fillRect/>
          </a:stretch>
        </p:blipFill>
        <p:spPr>
          <a:xfrm>
            <a:off x="3663183" y="2608767"/>
            <a:ext cx="2547550" cy="1956300"/>
          </a:xfrm>
          <a:prstGeom prst="rect">
            <a:avLst/>
          </a:prstGeom>
          <a:ln>
            <a:noFill/>
          </a:ln>
          <a:effectLst>
            <a:outerShdw blurRad="292100" dist="139700" dir="2700000" algn="tl" rotWithShape="0">
              <a:srgbClr val="333333">
                <a:alpha val="65000"/>
              </a:srgbClr>
            </a:outerShdw>
          </a:effectLst>
        </p:spPr>
      </p:pic>
      <p:pic>
        <p:nvPicPr>
          <p:cNvPr id="18" name="Imagen 17">
            <a:extLst>
              <a:ext uri="{FF2B5EF4-FFF2-40B4-BE49-F238E27FC236}">
                <a16:creationId xmlns:a16="http://schemas.microsoft.com/office/drawing/2014/main" id="{16F44193-D8D4-4B5F-946F-5E2FA41D0783}"/>
              </a:ext>
            </a:extLst>
          </p:cNvPr>
          <p:cNvPicPr>
            <a:picLocks noChangeAspect="1"/>
          </p:cNvPicPr>
          <p:nvPr/>
        </p:nvPicPr>
        <p:blipFill>
          <a:blip r:embed="rId7"/>
          <a:stretch>
            <a:fillRect/>
          </a:stretch>
        </p:blipFill>
        <p:spPr>
          <a:xfrm>
            <a:off x="360001" y="2627367"/>
            <a:ext cx="2722712" cy="1956299"/>
          </a:xfrm>
          <a:prstGeom prst="rect">
            <a:avLst/>
          </a:prstGeom>
          <a:ln>
            <a:noFill/>
          </a:ln>
          <a:effectLst>
            <a:outerShdw blurRad="292100" dist="139700" dir="2700000" algn="tl" rotWithShape="0">
              <a:srgbClr val="333333">
                <a:alpha val="65000"/>
              </a:srgbClr>
            </a:outerShdw>
          </a:effectLst>
        </p:spPr>
      </p:pic>
      <p:pic>
        <p:nvPicPr>
          <p:cNvPr id="22" name="Imagen 21">
            <a:extLst>
              <a:ext uri="{FF2B5EF4-FFF2-40B4-BE49-F238E27FC236}">
                <a16:creationId xmlns:a16="http://schemas.microsoft.com/office/drawing/2014/main" id="{C9C8820C-5EBC-4D05-A10A-F2F5FECC4434}"/>
              </a:ext>
            </a:extLst>
          </p:cNvPr>
          <p:cNvPicPr>
            <a:picLocks noChangeAspect="1"/>
          </p:cNvPicPr>
          <p:nvPr/>
        </p:nvPicPr>
        <p:blipFill rotWithShape="1">
          <a:blip r:embed="rId8"/>
          <a:srcRect l="10729" t="16094" r="2920" b="9981"/>
          <a:stretch/>
        </p:blipFill>
        <p:spPr>
          <a:xfrm>
            <a:off x="7014320" y="2589180"/>
            <a:ext cx="2705942" cy="19758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2849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491016"/>
          <a:ext cx="7430904" cy="2611084"/>
        </p:xfrm>
        <a:graphic>
          <a:graphicData uri="http://schemas.openxmlformats.org/drawingml/2006/table">
            <a:tbl>
              <a:tblPr firstRow="1" bandRow="1">
                <a:tableStyleId>{2D5ABB26-0587-4C30-8999-92F81FD0307C}</a:tableStyleId>
              </a:tblPr>
              <a:tblGrid>
                <a:gridCol w="859199">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6355805">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2452627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304858" y="1652561"/>
            <a:ext cx="6293888" cy="5510966"/>
            <a:chOff x="3627835" y="1618110"/>
            <a:chExt cx="5315200" cy="5226297"/>
          </a:xfrm>
        </p:grpSpPr>
        <p:sp>
          <p:nvSpPr>
            <p:cNvPr id="7" name="TextBox 6"/>
            <p:cNvSpPr txBox="1"/>
            <p:nvPr/>
          </p:nvSpPr>
          <p:spPr>
            <a:xfrm>
              <a:off x="4897315" y="1678958"/>
              <a:ext cx="4045720" cy="1656410"/>
            </a:xfrm>
            <a:prstGeom prst="rect">
              <a:avLst/>
            </a:prstGeom>
          </p:spPr>
          <p:txBody>
            <a:bodyPr wrap="square" lIns="0" tIns="0" rIns="0" bIns="0" rtlCol="0">
              <a:spAutoFit/>
            </a:bodyPr>
            <a:lstStyle/>
            <a:p>
              <a:pPr marL="190732" indent="-190732">
                <a:spcAft>
                  <a:spcPts val="331"/>
                </a:spcAft>
                <a:buClr>
                  <a:schemeClr val="accent5"/>
                </a:buClr>
                <a:buSzPct val="125000"/>
                <a:buFont typeface="Arial" charset="0"/>
                <a:buChar char="•"/>
              </a:pPr>
              <a:r>
                <a:rPr lang="es-ES_tradnl" sz="1550" b="1" dirty="0">
                  <a:ea typeface="Tahoma" panose="020B0604030504040204" pitchFamily="34" charset="0"/>
                  <a:cs typeface="Tahoma" panose="020B0604030504040204" pitchFamily="34" charset="0"/>
                </a:rPr>
                <a:t>Eficiencia: </a:t>
              </a:r>
              <a:r>
                <a:rPr lang="es-ES_tradnl" sz="1550" dirty="0">
                  <a:ea typeface="Tahoma" panose="020B0604030504040204" pitchFamily="34" charset="0"/>
                  <a:cs typeface="Tahoma" panose="020B0604030504040204" pitchFamily="34" charset="0"/>
                </a:rPr>
                <a:t>se busca entender rápidamente las principales fortalezas y debilidades que afectan el desempeño</a:t>
              </a:r>
            </a:p>
            <a:p>
              <a:pPr marL="190732" indent="-190732">
                <a:spcAft>
                  <a:spcPts val="331"/>
                </a:spcAft>
                <a:buClr>
                  <a:schemeClr val="accent5"/>
                </a:buClr>
                <a:buSzPct val="125000"/>
                <a:buFont typeface="Arial" charset="0"/>
                <a:buChar char="•"/>
              </a:pPr>
              <a:r>
                <a:rPr lang="es-ES_tradnl" sz="1550" dirty="0">
                  <a:latin typeface="+mj-lt"/>
                  <a:ea typeface="Tahoma" panose="020B0604030504040204" pitchFamily="34" charset="0"/>
                  <a:cs typeface="Tahoma" panose="020B0604030504040204" pitchFamily="34" charset="0"/>
                </a:rPr>
                <a:t>Foco en diagnóstico, no en evaluación</a:t>
              </a:r>
              <a:r>
                <a:rPr lang="es-ES_tradnl" sz="1550" dirty="0">
                  <a:ea typeface="Tahoma" panose="020B0604030504040204" pitchFamily="34" charset="0"/>
                  <a:cs typeface="Tahoma" panose="020B0604030504040204" pitchFamily="34" charset="0"/>
                </a:rPr>
                <a:t>: ayuda a entender oportunidades de mejora</a:t>
              </a:r>
            </a:p>
            <a:p>
              <a:pPr marL="190732" indent="-190732">
                <a:spcAft>
                  <a:spcPts val="331"/>
                </a:spcAft>
                <a:buClr>
                  <a:schemeClr val="accent5"/>
                </a:buClr>
                <a:buSzPct val="125000"/>
                <a:buFont typeface="Arial" charset="0"/>
                <a:buChar char="•"/>
              </a:pPr>
              <a:r>
                <a:rPr lang="es-ES_tradnl" sz="1550" b="1" dirty="0">
                  <a:ea typeface="Tahoma" panose="020B0604030504040204" pitchFamily="34" charset="0"/>
                  <a:cs typeface="Tahoma" panose="020B0604030504040204" pitchFamily="34" charset="0"/>
                </a:rPr>
                <a:t>Confidencialidad</a:t>
              </a:r>
              <a:r>
                <a:rPr lang="es-ES_tradnl" sz="1550" dirty="0">
                  <a:ea typeface="Tahoma" panose="020B0604030504040204" pitchFamily="34" charset="0"/>
                  <a:cs typeface="Tahoma" panose="020B0604030504040204" pitchFamily="34" charset="0"/>
                </a:rPr>
                <a:t>: no se atribuye información a individuos o equipos</a:t>
              </a:r>
            </a:p>
          </p:txBody>
        </p:sp>
        <p:sp>
          <p:nvSpPr>
            <p:cNvPr id="8" name="Rectangle 7"/>
            <p:cNvSpPr/>
            <p:nvPr/>
          </p:nvSpPr>
          <p:spPr bwMode="auto">
            <a:xfrm>
              <a:off x="3627835" y="3631960"/>
              <a:ext cx="1172769" cy="1605639"/>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ctr" defTabSz="514180">
                <a:lnSpc>
                  <a:spcPct val="93000"/>
                </a:lnSpc>
                <a:buClr>
                  <a:srgbClr val="000000"/>
                </a:buClr>
                <a:buSzPct val="100000"/>
              </a:pPr>
              <a:r>
                <a:rPr lang="es-ES_tradnl" sz="1550" b="1" dirty="0">
                  <a:ea typeface="SimSun" pitchFamily="2" charset="-122"/>
                  <a:cs typeface="Tahoma"/>
                </a:rPr>
                <a:t>Método</a:t>
              </a:r>
            </a:p>
          </p:txBody>
        </p:sp>
        <p:sp>
          <p:nvSpPr>
            <p:cNvPr id="9" name="TextBox 8"/>
            <p:cNvSpPr txBox="1"/>
            <p:nvPr/>
          </p:nvSpPr>
          <p:spPr>
            <a:xfrm>
              <a:off x="4825877" y="3948622"/>
              <a:ext cx="4117157" cy="839151"/>
            </a:xfrm>
            <a:prstGeom prst="rect">
              <a:avLst/>
            </a:prstGeom>
            <a:noFill/>
          </p:spPr>
          <p:txBody>
            <a:bodyPr wrap="square" rtlCol="0">
              <a:spAutoFit/>
            </a:bodyPr>
            <a:lstStyle/>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Revisión documental</a:t>
              </a:r>
              <a:endParaRPr lang="es-ES_tradnl" altLang="en-US" sz="1550" dirty="0">
                <a:ea typeface="Tahoma" panose="020B0604030504040204" pitchFamily="34" charset="0"/>
                <a:cs typeface="Tahoma" panose="020B0604030504040204" pitchFamily="34" charset="0"/>
              </a:endParaRPr>
            </a:p>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Entrevistas/grupos focales</a:t>
              </a:r>
              <a:endParaRPr lang="es-ES_tradnl" altLang="en-US" sz="1550" dirty="0">
                <a:ea typeface="Tahoma" panose="020B0604030504040204" pitchFamily="34" charset="0"/>
                <a:cs typeface="Tahoma" panose="020B0604030504040204" pitchFamily="34" charset="0"/>
              </a:endParaRPr>
            </a:p>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Observaciones en el campo</a:t>
              </a:r>
              <a:endParaRPr lang="es-ES_tradnl" altLang="en-US" sz="1550" dirty="0">
                <a:ea typeface="Tahoma" panose="020B0604030504040204" pitchFamily="34" charset="0"/>
                <a:cs typeface="Tahoma" panose="020B0604030504040204" pitchFamily="34" charset="0"/>
              </a:endParaRPr>
            </a:p>
          </p:txBody>
        </p:sp>
        <p:sp>
          <p:nvSpPr>
            <p:cNvPr id="10" name="Rectangle 9"/>
            <p:cNvSpPr/>
            <p:nvPr/>
          </p:nvSpPr>
          <p:spPr bwMode="auto">
            <a:xfrm>
              <a:off x="3627835" y="1618110"/>
              <a:ext cx="1172769" cy="1917878"/>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ctr" defTabSz="514180">
                <a:lnSpc>
                  <a:spcPct val="93000"/>
                </a:lnSpc>
                <a:buClr>
                  <a:srgbClr val="000000"/>
                </a:buClr>
                <a:buSzPct val="100000"/>
              </a:pPr>
              <a:r>
                <a:rPr lang="es-ES_tradnl" sz="1550" b="1" dirty="0">
                  <a:ea typeface="SimSun" pitchFamily="2" charset="-122"/>
                  <a:cs typeface="Tahoma"/>
                </a:rPr>
                <a:t>Principios</a:t>
              </a:r>
            </a:p>
          </p:txBody>
        </p:sp>
        <p:sp>
          <p:nvSpPr>
            <p:cNvPr id="11" name="Rectangle 10"/>
            <p:cNvSpPr/>
            <p:nvPr/>
          </p:nvSpPr>
          <p:spPr bwMode="auto">
            <a:xfrm>
              <a:off x="3627835" y="5343783"/>
              <a:ext cx="1172769" cy="1500624"/>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just" defTabSz="514180">
                <a:lnSpc>
                  <a:spcPct val="93000"/>
                </a:lnSpc>
                <a:buClr>
                  <a:srgbClr val="000000"/>
                </a:buClr>
                <a:buSzPct val="100000"/>
              </a:pPr>
              <a:r>
                <a:rPr lang="es-ES_tradnl" sz="1550" b="1">
                  <a:ea typeface="SimSun" pitchFamily="2" charset="-122"/>
                  <a:cs typeface="Tahoma"/>
                </a:rPr>
                <a:t>Entregable</a:t>
              </a:r>
            </a:p>
          </p:txBody>
        </p:sp>
        <p:sp>
          <p:nvSpPr>
            <p:cNvPr id="12" name="TextBox 11"/>
            <p:cNvSpPr txBox="1"/>
            <p:nvPr/>
          </p:nvSpPr>
          <p:spPr>
            <a:xfrm>
              <a:off x="4825877" y="5424260"/>
              <a:ext cx="4117157" cy="1028871"/>
            </a:xfrm>
            <a:prstGeom prst="rect">
              <a:avLst/>
            </a:prstGeom>
            <a:noFill/>
          </p:spPr>
          <p:txBody>
            <a:bodyPr wrap="square" rtlCol="0">
              <a:spAutoFit/>
            </a:bodyPr>
            <a:lstStyle/>
            <a:p>
              <a:pPr marL="190732" indent="-190732">
                <a:spcAft>
                  <a:spcPts val="331"/>
                </a:spcAft>
                <a:buClr>
                  <a:schemeClr val="accent5"/>
                </a:buClr>
                <a:buSzPct val="125000"/>
                <a:buFont typeface="Arial" charset="0"/>
                <a:buChar char="•"/>
              </a:pPr>
              <a:r>
                <a:rPr lang="es-ES_tradnl" sz="1550" b="1" dirty="0">
                  <a:ea typeface="Tahoma" charset="0"/>
                  <a:cs typeface="Tahoma" charset="0"/>
                </a:rPr>
                <a:t>Mapa de calor </a:t>
              </a:r>
              <a:r>
                <a:rPr lang="es-ES_tradnl" sz="1550" dirty="0">
                  <a:ea typeface="Tahoma" charset="0"/>
                  <a:cs typeface="Tahoma" charset="0"/>
                </a:rPr>
                <a:t>que contiene información sobre principales fortalezas y debilidades</a:t>
              </a:r>
            </a:p>
            <a:p>
              <a:pPr marL="190732" indent="-190732">
                <a:spcAft>
                  <a:spcPts val="331"/>
                </a:spcAft>
                <a:buClr>
                  <a:schemeClr val="accent5"/>
                </a:buClr>
                <a:buSzPct val="125000"/>
                <a:buFont typeface="Arial" charset="0"/>
                <a:buChar char="•"/>
              </a:pPr>
              <a:r>
                <a:rPr lang="es-ES_tradnl" sz="1550" b="1" dirty="0">
                  <a:ea typeface="Tahoma" charset="0"/>
                  <a:cs typeface="Tahoma" charset="0"/>
                </a:rPr>
                <a:t>Recomendaciones</a:t>
              </a:r>
              <a:r>
                <a:rPr lang="es-ES_tradnl" sz="1550" dirty="0">
                  <a:ea typeface="Tahoma" charset="0"/>
                  <a:cs typeface="Tahoma" charset="0"/>
                </a:rPr>
                <a:t> para mejora de desempeño</a:t>
              </a:r>
            </a:p>
          </p:txBody>
        </p:sp>
      </p:grpSp>
      <p:sp>
        <p:nvSpPr>
          <p:cNvPr id="13" name="Título 2"/>
          <p:cNvSpPr txBox="1">
            <a:spLocks/>
          </p:cNvSpPr>
          <p:nvPr/>
        </p:nvSpPr>
        <p:spPr>
          <a:xfrm>
            <a:off x="360493" y="589722"/>
            <a:ext cx="9355936" cy="677037"/>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r>
              <a:rPr lang="es-ES_tradnl" dirty="0"/>
              <a:t>La revisión de capacidad es una investigación rápida y comprensiva de la capacidad del sistema en cumplir con sus objetivos</a:t>
            </a:r>
          </a:p>
        </p:txBody>
      </p:sp>
      <p:pic>
        <p:nvPicPr>
          <p:cNvPr id="3" name="Gráfico 2" descr="Lista de comprobación con relleno sólido">
            <a:extLst>
              <a:ext uri="{FF2B5EF4-FFF2-40B4-BE49-F238E27FC236}">
                <a16:creationId xmlns:a16="http://schemas.microsoft.com/office/drawing/2014/main" id="{FAC258C4-43BF-1843-9F86-5829A1B0C0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0493" y="2741487"/>
            <a:ext cx="2805467" cy="2805467"/>
          </a:xfrm>
          <a:prstGeom prst="rect">
            <a:avLst/>
          </a:prstGeom>
        </p:spPr>
      </p:pic>
    </p:spTree>
    <p:extLst>
      <p:ext uri="{BB962C8B-B14F-4D97-AF65-F5344CB8AC3E}">
        <p14:creationId xmlns:p14="http://schemas.microsoft.com/office/powerpoint/2010/main" val="289817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3D1965-9EF5-406A-84F3-C38206E88818}"/>
              </a:ext>
            </a:extLst>
          </p:cNvPr>
          <p:cNvSpPr>
            <a:spLocks noGrp="1"/>
          </p:cNvSpPr>
          <p:nvPr>
            <p:ph type="title"/>
          </p:nvPr>
        </p:nvSpPr>
        <p:spPr>
          <a:xfrm>
            <a:off x="360001" y="589387"/>
            <a:ext cx="9480780" cy="669414"/>
          </a:xfrm>
        </p:spPr>
        <p:txBody>
          <a:bodyPr/>
          <a:lstStyle/>
          <a:p>
            <a:r>
              <a:rPr lang="es-PE" b="1" dirty="0"/>
              <a:t>A pesar de los retrasos por los cambios de autoridades se avanzó 1.5% por encima de lo tendencial en setiembre y octubre </a:t>
            </a:r>
          </a:p>
        </p:txBody>
      </p:sp>
      <p:sp>
        <p:nvSpPr>
          <p:cNvPr id="4" name="Marcador de número de diapositiva 3">
            <a:extLst>
              <a:ext uri="{FF2B5EF4-FFF2-40B4-BE49-F238E27FC236}">
                <a16:creationId xmlns:a16="http://schemas.microsoft.com/office/drawing/2014/main" id="{805F06B9-33E5-44FB-B493-1DA488116E5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261380A3-1FED-43BF-B22B-EBE100A8394E}"/>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B67F9E85-80F9-4D2A-A9C5-0E67591A11EF}"/>
              </a:ext>
            </a:extLst>
          </p:cNvPr>
          <p:cNvSpPr>
            <a:spLocks noGrp="1"/>
          </p:cNvSpPr>
          <p:nvPr>
            <p:ph type="body" sz="quarter" idx="14"/>
          </p:nvPr>
        </p:nvSpPr>
        <p:spPr/>
        <p:txBody>
          <a:bodyPr/>
          <a:lstStyle/>
          <a:p>
            <a:endParaRPr lang="es-PE"/>
          </a:p>
        </p:txBody>
      </p:sp>
      <p:sp>
        <p:nvSpPr>
          <p:cNvPr id="10" name="Rectángulo 9">
            <a:extLst>
              <a:ext uri="{FF2B5EF4-FFF2-40B4-BE49-F238E27FC236}">
                <a16:creationId xmlns:a16="http://schemas.microsoft.com/office/drawing/2014/main" id="{3C726218-625A-4814-8911-E1933F1E702D}"/>
              </a:ext>
            </a:extLst>
          </p:cNvPr>
          <p:cNvSpPr/>
          <p:nvPr/>
        </p:nvSpPr>
        <p:spPr>
          <a:xfrm>
            <a:off x="283765" y="2023349"/>
            <a:ext cx="4586989" cy="671049"/>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Indicadores Trazadores De Salud Materno Neo - Natal </a:t>
            </a:r>
          </a:p>
        </p:txBody>
      </p:sp>
      <p:sp>
        <p:nvSpPr>
          <p:cNvPr id="11" name="Rectángulo 10">
            <a:extLst>
              <a:ext uri="{FF2B5EF4-FFF2-40B4-BE49-F238E27FC236}">
                <a16:creationId xmlns:a16="http://schemas.microsoft.com/office/drawing/2014/main" id="{9289CE79-571B-4D30-9030-08107DE55424}"/>
              </a:ext>
            </a:extLst>
          </p:cNvPr>
          <p:cNvSpPr/>
          <p:nvPr/>
        </p:nvSpPr>
        <p:spPr>
          <a:xfrm>
            <a:off x="5297714" y="2023349"/>
            <a:ext cx="4543067" cy="69771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FFFFFF"/>
                </a:solidFill>
                <a:effectLst/>
                <a:uLnTx/>
                <a:uFillTx/>
                <a:latin typeface="Axiforma"/>
              </a:rPr>
              <a:t>Indicadores Trazadores De Programa Nutricional  Articulado</a:t>
            </a:r>
          </a:p>
        </p:txBody>
      </p:sp>
      <p:graphicFrame>
        <p:nvGraphicFramePr>
          <p:cNvPr id="12" name="Gráfico 11">
            <a:extLst>
              <a:ext uri="{FF2B5EF4-FFF2-40B4-BE49-F238E27FC236}">
                <a16:creationId xmlns:a16="http://schemas.microsoft.com/office/drawing/2014/main" id="{56640EEF-EB90-465D-BAC4-CD1088F54404}"/>
              </a:ext>
            </a:extLst>
          </p:cNvPr>
          <p:cNvGraphicFramePr>
            <a:graphicFrameLocks/>
          </p:cNvGraphicFramePr>
          <p:nvPr/>
        </p:nvGraphicFramePr>
        <p:xfrm>
          <a:off x="283765" y="2731365"/>
          <a:ext cx="4645249" cy="30486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Gráfico 12">
            <a:extLst>
              <a:ext uri="{FF2B5EF4-FFF2-40B4-BE49-F238E27FC236}">
                <a16:creationId xmlns:a16="http://schemas.microsoft.com/office/drawing/2014/main" id="{27463452-B175-4E9E-82DE-A867A269CF22}"/>
              </a:ext>
            </a:extLst>
          </p:cNvPr>
          <p:cNvGraphicFramePr>
            <a:graphicFrameLocks/>
          </p:cNvGraphicFramePr>
          <p:nvPr/>
        </p:nvGraphicFramePr>
        <p:xfrm>
          <a:off x="5297714" y="2719074"/>
          <a:ext cx="4543067" cy="3013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23712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500785"/>
          <a:ext cx="6899141" cy="2611084"/>
        </p:xfrm>
        <a:graphic>
          <a:graphicData uri="http://schemas.openxmlformats.org/drawingml/2006/table">
            <a:tbl>
              <a:tblPr firstRow="1" bandRow="1">
                <a:tableStyleId>{2D5ABB26-0587-4C30-8999-92F81FD0307C}</a:tableStyleId>
              </a:tblPr>
              <a:tblGrid>
                <a:gridCol w="765414">
                  <a:extLst>
                    <a:ext uri="{9D8B030D-6E8A-4147-A177-3AD203B41FA5}">
                      <a16:colId xmlns:a16="http://schemas.microsoft.com/office/drawing/2014/main" val="20000"/>
                    </a:ext>
                  </a:extLst>
                </a:gridCol>
                <a:gridCol w="263770">
                  <a:extLst>
                    <a:ext uri="{9D8B030D-6E8A-4147-A177-3AD203B41FA5}">
                      <a16:colId xmlns:a16="http://schemas.microsoft.com/office/drawing/2014/main" val="20001"/>
                    </a:ext>
                  </a:extLst>
                </a:gridCol>
                <a:gridCol w="5869957">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36974474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D735D8F6-B091-453E-A929-C6FA07E25229}"/>
              </a:ext>
            </a:extLst>
          </p:cNvPr>
          <p:cNvSpPr>
            <a:spLocks noGrp="1"/>
          </p:cNvSpPr>
          <p:nvPr>
            <p:ph type="title"/>
          </p:nvPr>
        </p:nvSpPr>
        <p:spPr>
          <a:xfrm>
            <a:off x="360001" y="800281"/>
            <a:ext cx="8694539" cy="321627"/>
          </a:xfrm>
        </p:spPr>
        <p:txBody>
          <a:bodyPr/>
          <a:lstStyle/>
          <a:p>
            <a:r>
              <a:rPr lang="es-ES" b="1" dirty="0"/>
              <a:t>Principales situaciones de alerta al mes de Octubre  </a:t>
            </a:r>
            <a:endParaRPr lang="es-PE" b="1" dirty="0"/>
          </a:p>
        </p:txBody>
      </p:sp>
      <p:sp>
        <p:nvSpPr>
          <p:cNvPr id="8" name="Marcador de contenido 7">
            <a:extLst>
              <a:ext uri="{FF2B5EF4-FFF2-40B4-BE49-F238E27FC236}">
                <a16:creationId xmlns:a16="http://schemas.microsoft.com/office/drawing/2014/main" id="{620F5C98-4715-4FAB-92A5-AA6583737F7D}"/>
              </a:ext>
            </a:extLst>
          </p:cNvPr>
          <p:cNvSpPr>
            <a:spLocks noGrp="1"/>
          </p:cNvSpPr>
          <p:nvPr>
            <p:ph idx="1"/>
          </p:nvPr>
        </p:nvSpPr>
        <p:spPr>
          <a:xfrm>
            <a:off x="1339746" y="1785831"/>
            <a:ext cx="7691826" cy="918841"/>
          </a:xfrm>
        </p:spPr>
        <p:txBody>
          <a:bodyPr/>
          <a:lstStyle/>
          <a:p>
            <a:pPr algn="just"/>
            <a:r>
              <a:rPr lang="es-PE" sz="1600" b="1" dirty="0"/>
              <a:t>El nombramiento de nuevos funcionarios </a:t>
            </a:r>
            <a:r>
              <a:rPr lang="es-PE" sz="1600" dirty="0"/>
              <a:t>en la Red Norte ha conllevado al retraso de logro de metas para el mes de setiembre y octubre.</a:t>
            </a:r>
            <a:endParaRPr lang="es-ES" sz="1600" dirty="0"/>
          </a:p>
          <a:p>
            <a:pPr algn="just"/>
            <a:endParaRPr lang="es-PE" sz="1600" dirty="0"/>
          </a:p>
        </p:txBody>
      </p:sp>
      <p:sp>
        <p:nvSpPr>
          <p:cNvPr id="4" name="Marcador de número de diapositiva 3">
            <a:extLst>
              <a:ext uri="{FF2B5EF4-FFF2-40B4-BE49-F238E27FC236}">
                <a16:creationId xmlns:a16="http://schemas.microsoft.com/office/drawing/2014/main" id="{CE6A5E52-A72E-47A6-AF08-4B45226F63B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4C706F8E-62D0-4E66-BE33-83BCD5B56EB3}"/>
              </a:ext>
            </a:extLst>
          </p:cNvPr>
          <p:cNvSpPr>
            <a:spLocks noGrp="1"/>
          </p:cNvSpPr>
          <p:nvPr>
            <p:ph type="body" sz="quarter" idx="13"/>
          </p:nvPr>
        </p:nvSpPr>
        <p:spPr/>
        <p:txBody>
          <a:bodyPr/>
          <a:lstStyle/>
          <a:p>
            <a:endParaRPr lang="es-PE" dirty="0"/>
          </a:p>
        </p:txBody>
      </p:sp>
      <p:sp>
        <p:nvSpPr>
          <p:cNvPr id="10" name="Marcador de texto 9">
            <a:extLst>
              <a:ext uri="{FF2B5EF4-FFF2-40B4-BE49-F238E27FC236}">
                <a16:creationId xmlns:a16="http://schemas.microsoft.com/office/drawing/2014/main" id="{75D09A58-3575-42F4-BAD1-F1CA4E6E843B}"/>
              </a:ext>
            </a:extLst>
          </p:cNvPr>
          <p:cNvSpPr>
            <a:spLocks noGrp="1"/>
          </p:cNvSpPr>
          <p:nvPr>
            <p:ph type="body" sz="quarter" idx="14"/>
          </p:nvPr>
        </p:nvSpPr>
        <p:spPr>
          <a:xfrm>
            <a:off x="427818" y="6673681"/>
            <a:ext cx="9359899" cy="135422"/>
          </a:xfrm>
        </p:spPr>
        <p:txBody>
          <a:bodyPr/>
          <a:lstStyle/>
          <a:p>
            <a:endParaRPr lang="es-PE"/>
          </a:p>
        </p:txBody>
      </p:sp>
      <p:sp>
        <p:nvSpPr>
          <p:cNvPr id="14" name="Elipse 13">
            <a:extLst>
              <a:ext uri="{FF2B5EF4-FFF2-40B4-BE49-F238E27FC236}">
                <a16:creationId xmlns:a16="http://schemas.microsoft.com/office/drawing/2014/main" id="{671C585F-163D-4863-A5BD-AA5D9E379366}"/>
              </a:ext>
            </a:extLst>
          </p:cNvPr>
          <p:cNvSpPr/>
          <p:nvPr/>
        </p:nvSpPr>
        <p:spPr>
          <a:xfrm>
            <a:off x="293192" y="1698562"/>
            <a:ext cx="805783" cy="809515"/>
          </a:xfrm>
          <a:prstGeom prst="ellipse">
            <a:avLst/>
          </a:prstGeom>
          <a: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a:blipFill>
        </p:spPr>
        <p:style>
          <a:lnRef idx="3">
            <a:schemeClr val="lt1">
              <a:hueOff val="0"/>
              <a:satOff val="0"/>
              <a:lumOff val="0"/>
              <a:alphaOff val="0"/>
            </a:schemeClr>
          </a:lnRef>
          <a:fillRef idx="1">
            <a:scrgbClr r="0" g="0" b="0"/>
          </a:fillRef>
          <a:effectRef idx="1">
            <a:schemeClr val="accent4">
              <a:tint val="50000"/>
              <a:hueOff val="-1364231"/>
              <a:satOff val="51232"/>
              <a:lumOff val="8490"/>
              <a:alphaOff val="0"/>
            </a:schemeClr>
          </a:effectRef>
          <a:fontRef idx="minor">
            <a:schemeClr val="lt1">
              <a:hueOff val="0"/>
              <a:satOff val="0"/>
              <a:lumOff val="0"/>
              <a:alphaOff val="0"/>
            </a:schemeClr>
          </a:fontRef>
        </p:style>
      </p:sp>
      <p:sp>
        <p:nvSpPr>
          <p:cNvPr id="17" name="Marcador de contenido 7">
            <a:extLst>
              <a:ext uri="{FF2B5EF4-FFF2-40B4-BE49-F238E27FC236}">
                <a16:creationId xmlns:a16="http://schemas.microsoft.com/office/drawing/2014/main" id="{63AEBB9E-58F0-4A90-8E54-A7391CC5CA02}"/>
              </a:ext>
            </a:extLst>
          </p:cNvPr>
          <p:cNvSpPr txBox="1">
            <a:spLocks/>
          </p:cNvSpPr>
          <p:nvPr/>
        </p:nvSpPr>
        <p:spPr>
          <a:xfrm>
            <a:off x="1339746" y="3312281"/>
            <a:ext cx="7782247" cy="803425"/>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just"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600" b="0" i="0" u="none" strike="noStrike" kern="1200" cap="none" spc="0" normalizeH="0" baseline="0" noProof="0" dirty="0">
                <a:ln>
                  <a:noFill/>
                </a:ln>
                <a:solidFill>
                  <a:srgbClr val="26323E"/>
                </a:solidFill>
                <a:effectLst/>
                <a:uLnTx/>
                <a:uFillTx/>
                <a:latin typeface="Axiforma"/>
              </a:rPr>
              <a:t>Carencia de una </a:t>
            </a:r>
            <a:r>
              <a:rPr kumimoji="0" lang="es-PE" sz="1600" b="1" i="0" u="none" strike="noStrike" kern="1200" cap="none" spc="0" normalizeH="0" baseline="0" noProof="0" dirty="0">
                <a:ln>
                  <a:noFill/>
                </a:ln>
                <a:solidFill>
                  <a:srgbClr val="26323E"/>
                </a:solidFill>
                <a:effectLst/>
                <a:uLnTx/>
                <a:uFillTx/>
                <a:latin typeface="Axiforma"/>
              </a:rPr>
              <a:t>infraestructura informativa de la Unidad de Estadística</a:t>
            </a:r>
            <a:r>
              <a:rPr kumimoji="0" lang="es-PE" sz="1600" b="0" i="0" u="none" strike="noStrike" kern="1200" cap="none" spc="0" normalizeH="0" baseline="0" noProof="0" dirty="0">
                <a:ln>
                  <a:noFill/>
                </a:ln>
                <a:solidFill>
                  <a:srgbClr val="26323E"/>
                </a:solidFill>
                <a:effectLst/>
                <a:uLnTx/>
                <a:uFillTx/>
                <a:latin typeface="Axiforma"/>
              </a:rPr>
              <a:t>, así como </a:t>
            </a:r>
            <a:r>
              <a:rPr kumimoji="0" lang="es-PE" sz="1600" b="1" i="0" u="none" strike="noStrike" kern="1200" cap="none" spc="0" normalizeH="0" baseline="0" noProof="0" dirty="0">
                <a:ln>
                  <a:noFill/>
                </a:ln>
                <a:solidFill>
                  <a:srgbClr val="26323E"/>
                </a:solidFill>
                <a:effectLst/>
                <a:uLnTx/>
                <a:uFillTx/>
                <a:latin typeface="Axiforma"/>
              </a:rPr>
              <a:t>el soporte de la Unidad de Personal </a:t>
            </a:r>
            <a:r>
              <a:rPr kumimoji="0" lang="es-PE" sz="1600" b="0" i="0" u="none" strike="noStrike" kern="1200" cap="none" spc="0" normalizeH="0" baseline="0" noProof="0" dirty="0">
                <a:ln>
                  <a:noFill/>
                </a:ln>
                <a:solidFill>
                  <a:srgbClr val="26323E"/>
                </a:solidFill>
                <a:effectLst/>
                <a:uLnTx/>
                <a:uFillTx/>
                <a:latin typeface="Axiforma"/>
              </a:rPr>
              <a:t>para la implementación del aplicativo.</a:t>
            </a:r>
            <a:endParaRPr kumimoji="0" lang="es-ES" sz="1600" b="0" i="0" u="none" strike="noStrike" kern="1200" cap="none" spc="0" normalizeH="0" baseline="0" noProof="0" dirty="0">
              <a:ln>
                <a:noFill/>
              </a:ln>
              <a:solidFill>
                <a:srgbClr val="26323E"/>
              </a:solidFill>
              <a:effectLst/>
              <a:uLnTx/>
              <a:uFillTx/>
              <a:latin typeface="Axiforma"/>
            </a:endParaRPr>
          </a:p>
        </p:txBody>
      </p:sp>
      <p:sp>
        <p:nvSpPr>
          <p:cNvPr id="22" name="Marcador de contenido 7">
            <a:extLst>
              <a:ext uri="{FF2B5EF4-FFF2-40B4-BE49-F238E27FC236}">
                <a16:creationId xmlns:a16="http://schemas.microsoft.com/office/drawing/2014/main" id="{63B25532-D842-4856-A803-A0D21A138C3C}"/>
              </a:ext>
            </a:extLst>
          </p:cNvPr>
          <p:cNvSpPr txBox="1">
            <a:spLocks/>
          </p:cNvSpPr>
          <p:nvPr/>
        </p:nvSpPr>
        <p:spPr>
          <a:xfrm>
            <a:off x="1339747" y="4926232"/>
            <a:ext cx="7782246" cy="535211"/>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just"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600" b="0" i="0" u="none" strike="noStrike" kern="1200" cap="none" spc="0" normalizeH="0" baseline="0" noProof="0" dirty="0">
                <a:ln>
                  <a:noFill/>
                </a:ln>
                <a:solidFill>
                  <a:srgbClr val="26323E"/>
                </a:solidFill>
                <a:effectLst/>
                <a:uLnTx/>
                <a:uFillTx/>
                <a:latin typeface="Axiforma"/>
              </a:rPr>
              <a:t>La intensificación de la vacunación COVID-19 </a:t>
            </a:r>
            <a:r>
              <a:rPr kumimoji="0" lang="es-PE" sz="1600" b="1" i="0" u="none" strike="noStrike" kern="1200" cap="none" spc="0" normalizeH="0" baseline="0" noProof="0" dirty="0">
                <a:ln>
                  <a:noFill/>
                </a:ln>
                <a:solidFill>
                  <a:srgbClr val="26323E"/>
                </a:solidFill>
                <a:effectLst/>
                <a:uLnTx/>
                <a:uFillTx/>
                <a:latin typeface="Axiforma"/>
              </a:rPr>
              <a:t>demanda un mayor tiempo de atención</a:t>
            </a:r>
            <a:r>
              <a:rPr kumimoji="0" lang="es-PE" sz="1600" b="0" i="0" u="none" strike="noStrike" kern="1200" cap="none" spc="0" normalizeH="0" baseline="0" noProof="0" dirty="0">
                <a:ln>
                  <a:noFill/>
                </a:ln>
                <a:solidFill>
                  <a:srgbClr val="26323E"/>
                </a:solidFill>
                <a:effectLst/>
                <a:uLnTx/>
                <a:uFillTx/>
                <a:latin typeface="Axiforma"/>
              </a:rPr>
              <a:t> de todo el personal de la Red Norte.</a:t>
            </a:r>
            <a:endParaRPr kumimoji="0" lang="es-ES" sz="1600" b="0" i="0" u="none" strike="noStrike" kern="1200" cap="none" spc="0" normalizeH="0" baseline="0" noProof="0" dirty="0">
              <a:ln>
                <a:noFill/>
              </a:ln>
              <a:solidFill>
                <a:srgbClr val="26323E"/>
              </a:solidFill>
              <a:effectLst/>
              <a:uLnTx/>
              <a:uFillTx/>
              <a:latin typeface="Axiforma"/>
            </a:endParaRPr>
          </a:p>
        </p:txBody>
      </p:sp>
      <p:pic>
        <p:nvPicPr>
          <p:cNvPr id="24" name="Grafik 14" descr="Grafik 14">
            <a:extLst>
              <a:ext uri="{FF2B5EF4-FFF2-40B4-BE49-F238E27FC236}">
                <a16:creationId xmlns:a16="http://schemas.microsoft.com/office/drawing/2014/main" id="{CE748BD8-5EA5-43CB-9549-162042A1F5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01630" y="3234321"/>
            <a:ext cx="797345" cy="797949"/>
          </a:xfrm>
          <a:prstGeom prst="rect">
            <a:avLst/>
          </a:prstGeom>
          <a:ln w="12700" cap="flat">
            <a:noFill/>
            <a:miter lim="400000"/>
          </a:ln>
          <a:effectLst/>
        </p:spPr>
      </p:pic>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5" name="Entrada de lápiz 14">
                <a:extLst>
                  <a:ext uri="{FF2B5EF4-FFF2-40B4-BE49-F238E27FC236}">
                    <a16:creationId xmlns:a16="http://schemas.microsoft.com/office/drawing/2014/main" id="{D7471439-01C6-448E-BF04-B0477AA46830}"/>
                  </a:ext>
                </a:extLst>
              </p14:cNvPr>
              <p14:cNvContentPartPr/>
              <p14:nvPr/>
            </p14:nvContentPartPr>
            <p14:xfrm>
              <a:off x="-187729" y="1509233"/>
              <a:ext cx="360" cy="360"/>
            </p14:xfrm>
          </p:contentPart>
        </mc:Choice>
        <mc:Fallback xmlns="">
          <p:pic>
            <p:nvPicPr>
              <p:cNvPr id="15" name="Entrada de lápiz 14">
                <a:extLst>
                  <a:ext uri="{FF2B5EF4-FFF2-40B4-BE49-F238E27FC236}">
                    <a16:creationId xmlns:a16="http://schemas.microsoft.com/office/drawing/2014/main" id="{D7471439-01C6-448E-BF04-B0477AA46830}"/>
                  </a:ext>
                </a:extLst>
              </p:cNvPr>
              <p:cNvPicPr/>
              <p:nvPr/>
            </p:nvPicPr>
            <p:blipFill>
              <a:blip r:embed="rId8"/>
              <a:stretch>
                <a:fillRect/>
              </a:stretch>
            </p:blipFill>
            <p:spPr>
              <a:xfrm>
                <a:off x="-205369" y="1401233"/>
                <a:ext cx="36000" cy="216000"/>
              </a:xfrm>
              <a:prstGeom prst="rect">
                <a:avLst/>
              </a:prstGeom>
            </p:spPr>
          </p:pic>
        </mc:Fallback>
      </mc:AlternateContent>
      <p:pic>
        <p:nvPicPr>
          <p:cNvPr id="25" name="Grafik 3" descr="Grafik 3">
            <a:extLst>
              <a:ext uri="{FF2B5EF4-FFF2-40B4-BE49-F238E27FC236}">
                <a16:creationId xmlns:a16="http://schemas.microsoft.com/office/drawing/2014/main" id="{D19A9C3B-3FFB-447A-BBB4-6A462EC8216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293429" y="4758514"/>
            <a:ext cx="808901" cy="809515"/>
          </a:xfrm>
          <a:prstGeom prst="rect">
            <a:avLst/>
          </a:prstGeom>
          <a:ln w="12700" cap="flat">
            <a:noFill/>
            <a:miter lim="400000"/>
          </a:ln>
          <a:effectLst/>
        </p:spPr>
      </p:pic>
    </p:spTree>
    <p:extLst>
      <p:ext uri="{BB962C8B-B14F-4D97-AF65-F5344CB8AC3E}">
        <p14:creationId xmlns:p14="http://schemas.microsoft.com/office/powerpoint/2010/main" val="1923965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465616"/>
          <a:ext cx="6899141" cy="2611084"/>
        </p:xfrm>
        <a:graphic>
          <a:graphicData uri="http://schemas.openxmlformats.org/drawingml/2006/table">
            <a:tbl>
              <a:tblPr firstRow="1" bandRow="1">
                <a:tableStyleId>{2D5ABB26-0587-4C30-8999-92F81FD0307C}</a:tableStyleId>
              </a:tblPr>
              <a:tblGrid>
                <a:gridCol w="800584">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5890277">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rgbClr val="E7E8E9"/>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8E9"/>
                    </a:solidFill>
                  </a:tcPr>
                </a:tc>
                <a:tc>
                  <a:txBody>
                    <a:bodyPr/>
                    <a:lstStyle/>
                    <a:p>
                      <a:pPr lvl="0"/>
                      <a:r>
                        <a:rPr lang="es-ES" sz="1600" dirty="0"/>
                        <a:t>Recomendaciones </a:t>
                      </a:r>
                    </a:p>
                  </a:txBody>
                  <a:tcPr anchor="ctr">
                    <a:lnL w="12700" cap="flat" cmpd="sng" algn="ctr">
                      <a:noFill/>
                      <a:prstDash val="solid"/>
                      <a:round/>
                      <a:headEnd type="none" w="med" len="med"/>
                      <a:tailEnd type="none" w="med" len="med"/>
                    </a:lnL>
                    <a:solidFill>
                      <a:srgbClr val="E7E8E9"/>
                    </a:solid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13753904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412FA4-6E95-4186-98CF-47DBE1516DBE}"/>
              </a:ext>
            </a:extLst>
          </p:cNvPr>
          <p:cNvSpPr>
            <a:spLocks noGrp="1"/>
          </p:cNvSpPr>
          <p:nvPr>
            <p:ph type="title"/>
          </p:nvPr>
        </p:nvSpPr>
        <p:spPr>
          <a:xfrm>
            <a:off x="360001" y="589387"/>
            <a:ext cx="8694539" cy="321627"/>
          </a:xfrm>
        </p:spPr>
        <p:txBody>
          <a:bodyPr vert="horz" lIns="0" tIns="0" rIns="0" bIns="0" rtlCol="0" anchor="t" anchorCtr="0">
            <a:spAutoFit/>
          </a:bodyPr>
          <a:lstStyle/>
          <a:p>
            <a:r>
              <a:rPr lang="es-ES" b="1" dirty="0">
                <a:latin typeface="Axiforma" panose="00000500000000000000" pitchFamily="50" charset="0"/>
              </a:rPr>
              <a:t>Recomendaciones </a:t>
            </a:r>
            <a:endParaRPr lang="es-PE" b="1" dirty="0">
              <a:latin typeface="Axiforma" panose="00000500000000000000" pitchFamily="50" charset="0"/>
            </a:endParaRPr>
          </a:p>
        </p:txBody>
      </p:sp>
      <p:sp>
        <p:nvSpPr>
          <p:cNvPr id="3" name="Marcador de contenido 2">
            <a:extLst>
              <a:ext uri="{FF2B5EF4-FFF2-40B4-BE49-F238E27FC236}">
                <a16:creationId xmlns:a16="http://schemas.microsoft.com/office/drawing/2014/main" id="{473C33DC-0D12-4EF6-B767-2706DEE37FF0}"/>
              </a:ext>
            </a:extLst>
          </p:cNvPr>
          <p:cNvSpPr>
            <a:spLocks noGrp="1"/>
          </p:cNvSpPr>
          <p:nvPr>
            <p:ph idx="1"/>
          </p:nvPr>
        </p:nvSpPr>
        <p:spPr>
          <a:xfrm>
            <a:off x="464694" y="1640021"/>
            <a:ext cx="9255568" cy="3514552"/>
          </a:xfrm>
          <a:ln>
            <a:noFill/>
          </a:ln>
        </p:spPr>
        <p:txBody>
          <a:bodyPr vert="horz" wrap="square" lIns="0" tIns="0" rIns="0" bIns="0" rtlCol="0">
            <a:spAutoFit/>
          </a:bodyPr>
          <a:lstStyle/>
          <a:p>
            <a:pPr marL="152400" indent="-152400" algn="just" defTabSz="457200">
              <a:buClr>
                <a:schemeClr val="accent5"/>
              </a:buClr>
              <a:buSzPct val="140000"/>
              <a:buFont typeface="Arial" panose="020B0604020202020204" pitchFamily="34" charset="0"/>
              <a:buChar char="•"/>
            </a:pPr>
            <a:r>
              <a:rPr lang="es-ES" sz="1600" dirty="0"/>
              <a:t>Brindar a la Red Norte la infraestructura informática adecuada: Renovar equipos y </a:t>
            </a:r>
            <a:r>
              <a:rPr lang="es-ES" sz="1600" b="1" dirty="0"/>
              <a:t>servidor</a:t>
            </a:r>
            <a:r>
              <a:rPr lang="es-ES" sz="1600" dirty="0"/>
              <a:t> (2.6 Bien de Capital) para darle soporte y continuidad en el tiempo oportuno a las herramientas estadísticas que se vienen desarrollando</a:t>
            </a:r>
          </a:p>
          <a:p>
            <a:pPr algn="just" defTabSz="457200">
              <a:buClr>
                <a:schemeClr val="accent5"/>
              </a:buClr>
              <a:buSzPct val="140000"/>
            </a:pPr>
            <a:endParaRPr lang="es-ES" sz="1600" dirty="0"/>
          </a:p>
          <a:p>
            <a:pPr marL="152400" indent="-152400" algn="just" defTabSz="457200">
              <a:buClr>
                <a:schemeClr val="accent5"/>
              </a:buClr>
              <a:buSzPct val="140000"/>
              <a:buChar char="•"/>
            </a:pPr>
            <a:r>
              <a:rPr lang="es-ES" sz="1600" dirty="0"/>
              <a:t>Priorizar la actualización de los </a:t>
            </a:r>
            <a:r>
              <a:rPr lang="es-ES" sz="1600" b="1" dirty="0"/>
              <a:t>documentos de gestión </a:t>
            </a:r>
            <a:r>
              <a:rPr lang="es-ES" sz="1600" dirty="0"/>
              <a:t>(ROF, CAP, MAPRO, y otros) que permita racionalizar al personal según competencias de las Ejecutoras de Salud (GORE elabora el esquema).</a:t>
            </a:r>
          </a:p>
          <a:p>
            <a:pPr marL="152400" indent="-152400" algn="just" defTabSz="457200">
              <a:buClr>
                <a:schemeClr val="accent5"/>
              </a:buClr>
              <a:buSzPct val="140000"/>
              <a:buChar char="•"/>
            </a:pPr>
            <a:endParaRPr lang="es-ES" sz="1600" dirty="0"/>
          </a:p>
          <a:p>
            <a:pPr marL="152400" indent="-152400" algn="just" defTabSz="457200">
              <a:buClr>
                <a:schemeClr val="accent5"/>
              </a:buClr>
              <a:buSzPct val="140000"/>
              <a:buChar char="•"/>
            </a:pPr>
            <a:r>
              <a:rPr lang="es-ES" sz="1600" dirty="0"/>
              <a:t>Monitoreo y </a:t>
            </a:r>
            <a:r>
              <a:rPr lang="es-ES" sz="1600" b="1" dirty="0"/>
              <a:t>acompañamiento continuo </a:t>
            </a:r>
            <a:r>
              <a:rPr lang="es-ES" sz="1600" dirty="0"/>
              <a:t>de fortalecimiento de capacidades del personal administrativo.</a:t>
            </a:r>
          </a:p>
          <a:p>
            <a:pPr marL="152400" indent="-152400" algn="just" defTabSz="457200">
              <a:buClr>
                <a:schemeClr val="accent5"/>
              </a:buClr>
              <a:buSzPct val="140000"/>
              <a:buChar char="•"/>
            </a:pPr>
            <a:endParaRPr lang="es-ES" dirty="0"/>
          </a:p>
        </p:txBody>
      </p:sp>
      <p:sp>
        <p:nvSpPr>
          <p:cNvPr id="4" name="Marcador de número de diapositiva 3">
            <a:extLst>
              <a:ext uri="{FF2B5EF4-FFF2-40B4-BE49-F238E27FC236}">
                <a16:creationId xmlns:a16="http://schemas.microsoft.com/office/drawing/2014/main" id="{B66A09D4-5DA7-4AC6-B01B-8CEA3D3F17E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395C2735-6540-4E92-AD42-DAA64D7C75A5}"/>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6AC3496B-5815-4749-9B12-C880766770BA}"/>
              </a:ext>
            </a:extLst>
          </p:cNvPr>
          <p:cNvSpPr>
            <a:spLocks noGrp="1"/>
          </p:cNvSpPr>
          <p:nvPr>
            <p:ph type="body" sz="quarter" idx="14"/>
          </p:nvPr>
        </p:nvSpPr>
        <p:spPr/>
        <p:txBody>
          <a:bodyPr/>
          <a:lstStyle/>
          <a:p>
            <a:endParaRPr lang="es-PE"/>
          </a:p>
        </p:txBody>
      </p:sp>
    </p:spTree>
    <p:extLst>
      <p:ext uri="{BB962C8B-B14F-4D97-AF65-F5344CB8AC3E}">
        <p14:creationId xmlns:p14="http://schemas.microsoft.com/office/powerpoint/2010/main" val="29162301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69DFCA-8654-4A43-BEDF-503D30502103}"/>
              </a:ext>
            </a:extLst>
          </p:cNvPr>
          <p:cNvSpPr>
            <a:spLocks noGrp="1"/>
          </p:cNvSpPr>
          <p:nvPr>
            <p:ph type="title"/>
          </p:nvPr>
        </p:nvSpPr>
        <p:spPr>
          <a:xfrm>
            <a:off x="360001" y="589387"/>
            <a:ext cx="8694539" cy="1007968"/>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br>
              <a:rPr lang="es-PE" dirty="0"/>
            </a:br>
            <a:r>
              <a:rPr lang="es-PE" dirty="0"/>
              <a:t>Anexos</a:t>
            </a:r>
          </a:p>
        </p:txBody>
      </p:sp>
      <p:sp>
        <p:nvSpPr>
          <p:cNvPr id="3" name="Marcador de número de diapositiva 2">
            <a:extLst>
              <a:ext uri="{FF2B5EF4-FFF2-40B4-BE49-F238E27FC236}">
                <a16:creationId xmlns:a16="http://schemas.microsoft.com/office/drawing/2014/main" id="{CEC9389C-8B33-4FD8-8ED8-E814E0E9091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50786350-40CE-483E-BD90-012941DADB1C}"/>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10573168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4208"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xiforma ExtraBold Italic" panose="00000900000000000000" pitchFamily="50" charset="0"/>
              <a:sym typeface="Axiforma ExtraBold" panose="00000900000000000000" pitchFamily="50" charset="0"/>
            </a:endParaRPr>
          </a:p>
        </p:txBody>
      </p:sp>
      <p:sp>
        <p:nvSpPr>
          <p:cNvPr id="14" name="Título 13">
            <a:extLst>
              <a:ext uri="{FF2B5EF4-FFF2-40B4-BE49-F238E27FC236}">
                <a16:creationId xmlns:a16="http://schemas.microsoft.com/office/drawing/2014/main" id="{B49F94CB-806D-468B-9BD2-C2DD607A52D0}"/>
              </a:ext>
            </a:extLst>
          </p:cNvPr>
          <p:cNvSpPr>
            <a:spLocks noGrp="1"/>
          </p:cNvSpPr>
          <p:nvPr>
            <p:ph type="title"/>
          </p:nvPr>
        </p:nvSpPr>
        <p:spPr>
          <a:xfrm>
            <a:off x="360001" y="589387"/>
            <a:ext cx="8694539" cy="330860"/>
          </a:xfrm>
        </p:spPr>
        <p:txBody>
          <a:bodyPr/>
          <a:lstStyle/>
          <a:p>
            <a:r>
              <a:rPr lang="es-ES" dirty="0"/>
              <a:t>Actividades en proceso y por iniciar </a:t>
            </a:r>
            <a:endParaRPr lang="es-PE"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s-ES_tradnl"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s-ES_tradnl" sz="1000" b="0" i="0" u="none" strike="noStrike" kern="1200" cap="none" spc="0" normalizeH="0" baseline="0" noProof="0" dirty="0">
              <a:ln>
                <a:noFill/>
              </a:ln>
              <a:solidFill>
                <a:srgbClr val="26323E">
                  <a:tint val="75000"/>
                </a:srgbClr>
              </a:solidFill>
              <a:effectLst/>
              <a:uLnTx/>
              <a:uFillTx/>
              <a:latin typeface="Axiforma"/>
            </a:endParaRPr>
          </a:p>
        </p:txBody>
      </p:sp>
      <p:sp>
        <p:nvSpPr>
          <p:cNvPr id="34" name="Marcador de texto 33">
            <a:extLst>
              <a:ext uri="{FF2B5EF4-FFF2-40B4-BE49-F238E27FC236}">
                <a16:creationId xmlns:a16="http://schemas.microsoft.com/office/drawing/2014/main" id="{267CD828-DFD0-4A4D-AF45-D7C9B36D4A61}"/>
              </a:ext>
            </a:extLst>
          </p:cNvPr>
          <p:cNvSpPr>
            <a:spLocks noGrp="1"/>
          </p:cNvSpPr>
          <p:nvPr>
            <p:ph type="body" sz="quarter" idx="13"/>
          </p:nvPr>
        </p:nvSpPr>
        <p:spPr/>
        <p:txBody>
          <a:bodyPr/>
          <a:lstStyle/>
          <a:p>
            <a:endParaRPr lang="es-PE"/>
          </a:p>
        </p:txBody>
      </p:sp>
      <p:sp>
        <p:nvSpPr>
          <p:cNvPr id="50" name="Marcador de texto 49">
            <a:extLst>
              <a:ext uri="{FF2B5EF4-FFF2-40B4-BE49-F238E27FC236}">
                <a16:creationId xmlns:a16="http://schemas.microsoft.com/office/drawing/2014/main" id="{DF46D600-5E7B-4BA3-B9BC-DCE360A66B98}"/>
              </a:ext>
            </a:extLst>
          </p:cNvPr>
          <p:cNvSpPr>
            <a:spLocks noGrp="1"/>
          </p:cNvSpPr>
          <p:nvPr>
            <p:ph type="body" sz="quarter" idx="14"/>
          </p:nvPr>
        </p:nvSpPr>
        <p:spPr>
          <a:xfrm>
            <a:off x="204221" y="7024549"/>
            <a:ext cx="9359899" cy="135422"/>
          </a:xfrm>
        </p:spPr>
        <p:txBody>
          <a:bodyPr/>
          <a:lstStyle/>
          <a:p>
            <a:endParaRPr lang="es-PE" dirty="0"/>
          </a:p>
        </p:txBody>
      </p:sp>
      <p:sp>
        <p:nvSpPr>
          <p:cNvPr id="7" name="94 Rectángulo">
            <a:extLst>
              <a:ext uri="{FF2B5EF4-FFF2-40B4-BE49-F238E27FC236}">
                <a16:creationId xmlns:a16="http://schemas.microsoft.com/office/drawing/2014/main" id="{DE139822-9C36-4BAA-8769-00712880143B}"/>
              </a:ext>
            </a:extLst>
          </p:cNvPr>
          <p:cNvSpPr/>
          <p:nvPr/>
        </p:nvSpPr>
        <p:spPr>
          <a:xfrm>
            <a:off x="9189872" y="2095381"/>
            <a:ext cx="636841" cy="66941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206403" y="1324579"/>
            <a:ext cx="4522698" cy="669415"/>
          </a:xfrm>
          <a:prstGeom prst="rect">
            <a:avLst/>
          </a:prstGeom>
          <a:solidFill>
            <a:schemeClr val="bg1">
              <a:lumMod val="85000"/>
            </a:schemeClr>
          </a:solidFill>
          <a:ln w="25400" cap="flat" cmpd="sng" algn="ctr">
            <a:noFill/>
            <a:prstDash val="solid"/>
          </a:ln>
          <a:effectLst/>
        </p:spPr>
        <p:txBody>
          <a:bodyPr rtlCol="0" anchor="ctr"/>
          <a:lstStyle/>
          <a:p>
            <a:pPr marL="1311" marR="0" lvl="1" indent="0" algn="just" defTabSz="1007987"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Mejora de coordinación entre responsables de atención de nutricional y servicio materno en coordinación con todos los servicios comprendidos</a:t>
            </a:r>
            <a:r>
              <a:rPr kumimoji="0" lang="es-ES" sz="16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a:t>
            </a:r>
          </a:p>
        </p:txBody>
      </p:sp>
      <p:sp>
        <p:nvSpPr>
          <p:cNvPr id="10" name="78 Rectángulo">
            <a:extLst>
              <a:ext uri="{FF2B5EF4-FFF2-40B4-BE49-F238E27FC236}">
                <a16:creationId xmlns:a16="http://schemas.microsoft.com/office/drawing/2014/main" id="{1FDD76A2-EF57-4CBF-9539-298656F45A73}"/>
              </a:ext>
            </a:extLst>
          </p:cNvPr>
          <p:cNvSpPr/>
          <p:nvPr/>
        </p:nvSpPr>
        <p:spPr>
          <a:xfrm>
            <a:off x="4832490" y="1324580"/>
            <a:ext cx="1108254" cy="669414"/>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11" name="79 Rectángulo">
            <a:extLst>
              <a:ext uri="{FF2B5EF4-FFF2-40B4-BE49-F238E27FC236}">
                <a16:creationId xmlns:a16="http://schemas.microsoft.com/office/drawing/2014/main" id="{78334F36-14D7-47F4-8939-B0068F26A3ED}"/>
              </a:ext>
            </a:extLst>
          </p:cNvPr>
          <p:cNvSpPr/>
          <p:nvPr/>
        </p:nvSpPr>
        <p:spPr>
          <a:xfrm>
            <a:off x="6043549" y="1324579"/>
            <a:ext cx="3024519" cy="669415"/>
          </a:xfrm>
          <a:prstGeom prst="rect">
            <a:avLst/>
          </a:prstGeom>
          <a:solidFill>
            <a:schemeClr val="bg1"/>
          </a:solidFill>
          <a:ln w="3175" cap="flat" cmpd="sng" algn="ctr">
            <a:solidFill>
              <a:schemeClr val="accent4"/>
            </a:solid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Concretizar la </a:t>
            </a:r>
            <a:r>
              <a:rPr kumimoji="0" lang="es-ES"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reprogramación de metas de SMN y PAN  para el 2022.</a:t>
            </a:r>
            <a:endPar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9189873" y="1324579"/>
            <a:ext cx="646698" cy="66941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204221" y="2099154"/>
            <a:ext cx="4522698" cy="669415"/>
          </a:xfrm>
          <a:prstGeom prst="rect">
            <a:avLst/>
          </a:prstGeom>
          <a:solidFill>
            <a:schemeClr val="bg1">
              <a:lumMod val="85000"/>
            </a:schemeClr>
          </a:solidFill>
          <a:ln w="25400" cap="flat" cmpd="sng" algn="ctr">
            <a:noFill/>
            <a:prstDash val="solid"/>
          </a:ln>
          <a:effectLst/>
        </p:spPr>
        <p:txBody>
          <a:bodyPr rtlCol="0" anchor="ctr"/>
          <a:lstStyle/>
          <a:p>
            <a:pPr marL="1311" marR="0" lvl="1" indent="0" algn="just" defTabSz="1007987"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Implementación del CNV (Certificado de Nacido Vivo) en  línea  en la Microred de quebrada  para la facilitar la obtención del DNI en   los recién nacidos  oportunamente.</a:t>
            </a:r>
          </a:p>
        </p:txBody>
      </p:sp>
      <p:sp>
        <p:nvSpPr>
          <p:cNvPr id="18" name="91 Rectángulo">
            <a:extLst>
              <a:ext uri="{FF2B5EF4-FFF2-40B4-BE49-F238E27FC236}">
                <a16:creationId xmlns:a16="http://schemas.microsoft.com/office/drawing/2014/main" id="{4AA9E604-E17E-4983-9C32-00707691A56A}"/>
              </a:ext>
            </a:extLst>
          </p:cNvPr>
          <p:cNvSpPr/>
          <p:nvPr/>
        </p:nvSpPr>
        <p:spPr>
          <a:xfrm>
            <a:off x="4839995" y="2099154"/>
            <a:ext cx="1108254" cy="669414"/>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19" name="92 Rectángulo">
            <a:extLst>
              <a:ext uri="{FF2B5EF4-FFF2-40B4-BE49-F238E27FC236}">
                <a16:creationId xmlns:a16="http://schemas.microsoft.com/office/drawing/2014/main" id="{FA5062B7-DA25-44DE-80AF-47E853EE3BAD}"/>
              </a:ext>
            </a:extLst>
          </p:cNvPr>
          <p:cNvSpPr/>
          <p:nvPr/>
        </p:nvSpPr>
        <p:spPr>
          <a:xfrm>
            <a:off x="6061325" y="2099154"/>
            <a:ext cx="3024519" cy="669414"/>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Brindarle prioridad a la capacitación y predisposición del personal a implementar el CNV en línea.</a:t>
            </a: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ES_tradnl" sz="1085"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
        <p:nvSpPr>
          <p:cNvPr id="20" name="42 Rectángulo">
            <a:extLst>
              <a:ext uri="{FF2B5EF4-FFF2-40B4-BE49-F238E27FC236}">
                <a16:creationId xmlns:a16="http://schemas.microsoft.com/office/drawing/2014/main" id="{C59BF52B-02E7-4527-AFD9-573F626D049B}"/>
              </a:ext>
            </a:extLst>
          </p:cNvPr>
          <p:cNvSpPr/>
          <p:nvPr/>
        </p:nvSpPr>
        <p:spPr>
          <a:xfrm>
            <a:off x="9189871" y="2913813"/>
            <a:ext cx="646699" cy="67824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204221" y="2929735"/>
            <a:ext cx="4522698" cy="669415"/>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Garantizar la dotación de insumos de lancetas , micro cubetas y sulfatos ferrosos hasta diciembre del 2021. Así como los requerimientos de medicamentos a SISMED.</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23" name="46 Rectángulo">
            <a:extLst>
              <a:ext uri="{FF2B5EF4-FFF2-40B4-BE49-F238E27FC236}">
                <a16:creationId xmlns:a16="http://schemas.microsoft.com/office/drawing/2014/main" id="{D283909E-F863-427B-9149-85C2FB31FF09}"/>
              </a:ext>
            </a:extLst>
          </p:cNvPr>
          <p:cNvSpPr/>
          <p:nvPr/>
        </p:nvSpPr>
        <p:spPr>
          <a:xfrm>
            <a:off x="4839995" y="2909140"/>
            <a:ext cx="1108254" cy="690010"/>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24" name="47 Rectángulo">
            <a:extLst>
              <a:ext uri="{FF2B5EF4-FFF2-40B4-BE49-F238E27FC236}">
                <a16:creationId xmlns:a16="http://schemas.microsoft.com/office/drawing/2014/main" id="{DF620F29-9362-4CCC-B022-29E7931B4759}"/>
              </a:ext>
            </a:extLst>
          </p:cNvPr>
          <p:cNvSpPr/>
          <p:nvPr/>
        </p:nvSpPr>
        <p:spPr>
          <a:xfrm>
            <a:off x="6061325" y="2902049"/>
            <a:ext cx="3024519" cy="690010"/>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Priorizar la adquisición de insumos y racionalizar la distribución de lancetas , micro cubetas y sulfatos ferrosos.</a:t>
            </a:r>
          </a:p>
        </p:txBody>
      </p:sp>
      <p:sp>
        <p:nvSpPr>
          <p:cNvPr id="25" name="58 Rectángulo">
            <a:extLst>
              <a:ext uri="{FF2B5EF4-FFF2-40B4-BE49-F238E27FC236}">
                <a16:creationId xmlns:a16="http://schemas.microsoft.com/office/drawing/2014/main" id="{0794FF5F-7DB9-41C9-9B13-F5882752E05D}"/>
              </a:ext>
            </a:extLst>
          </p:cNvPr>
          <p:cNvSpPr/>
          <p:nvPr/>
        </p:nvSpPr>
        <p:spPr>
          <a:xfrm>
            <a:off x="185928" y="3760317"/>
            <a:ext cx="4522698" cy="615402"/>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Comunicación a través de redes sociales y/o otros medios publicitarios para difundir CRED, vacuna y suplementación.</a:t>
            </a:r>
          </a:p>
        </p:txBody>
      </p:sp>
      <p:sp>
        <p:nvSpPr>
          <p:cNvPr id="27" name="60 Rectángulo">
            <a:extLst>
              <a:ext uri="{FF2B5EF4-FFF2-40B4-BE49-F238E27FC236}">
                <a16:creationId xmlns:a16="http://schemas.microsoft.com/office/drawing/2014/main" id="{8FD4805D-05C5-4321-8A23-E9BF677D42A0}"/>
              </a:ext>
            </a:extLst>
          </p:cNvPr>
          <p:cNvSpPr/>
          <p:nvPr/>
        </p:nvSpPr>
        <p:spPr>
          <a:xfrm>
            <a:off x="4817417" y="3760318"/>
            <a:ext cx="1108254" cy="615402"/>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11/30/2021</a:t>
            </a:r>
          </a:p>
        </p:txBody>
      </p:sp>
      <p:sp>
        <p:nvSpPr>
          <p:cNvPr id="28" name="61 Rectángulo">
            <a:extLst>
              <a:ext uri="{FF2B5EF4-FFF2-40B4-BE49-F238E27FC236}">
                <a16:creationId xmlns:a16="http://schemas.microsoft.com/office/drawing/2014/main" id="{414681DB-7AD3-4120-A415-E4E3BDA05563}"/>
              </a:ext>
            </a:extLst>
          </p:cNvPr>
          <p:cNvSpPr/>
          <p:nvPr/>
        </p:nvSpPr>
        <p:spPr>
          <a:xfrm>
            <a:off x="6048177" y="3693292"/>
            <a:ext cx="3024519" cy="690011"/>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A través de los EE.SS. Y las visitas domiciliares a  zonas lejanas dar a conocer las campañas de comunicación.</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p:txBody>
      </p:sp>
      <p:sp>
        <p:nvSpPr>
          <p:cNvPr id="29" name="49 Rectángulo">
            <a:extLst>
              <a:ext uri="{FF2B5EF4-FFF2-40B4-BE49-F238E27FC236}">
                <a16:creationId xmlns:a16="http://schemas.microsoft.com/office/drawing/2014/main" id="{95E36D19-8DD6-4342-8DD8-7B4A18537990}"/>
              </a:ext>
            </a:extLst>
          </p:cNvPr>
          <p:cNvSpPr/>
          <p:nvPr/>
        </p:nvSpPr>
        <p:spPr>
          <a:xfrm>
            <a:off x="9189870" y="4556672"/>
            <a:ext cx="658851" cy="8261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0" name="51 Rectángulo">
            <a:extLst>
              <a:ext uri="{FF2B5EF4-FFF2-40B4-BE49-F238E27FC236}">
                <a16:creationId xmlns:a16="http://schemas.microsoft.com/office/drawing/2014/main" id="{5BE3C7AF-5310-4C61-A9B4-343EBE7B5A03}"/>
              </a:ext>
            </a:extLst>
          </p:cNvPr>
          <p:cNvSpPr/>
          <p:nvPr/>
        </p:nvSpPr>
        <p:spPr>
          <a:xfrm>
            <a:off x="193454" y="4541927"/>
            <a:ext cx="4522698" cy="826168"/>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Asistencia técnica en el manejo  del instrumento  de ayuda ( Aplicativo AIS  seguimiento ) este aplicativo  servirá al seguimiento  de la información   digitalizada  en el HISMINSA del paquete  niño y materno.</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32" name="53 Rectángulo">
            <a:extLst>
              <a:ext uri="{FF2B5EF4-FFF2-40B4-BE49-F238E27FC236}">
                <a16:creationId xmlns:a16="http://schemas.microsoft.com/office/drawing/2014/main" id="{9FBC4902-20CC-4A78-9BF8-C8DFAD2515D5}"/>
              </a:ext>
            </a:extLst>
          </p:cNvPr>
          <p:cNvSpPr/>
          <p:nvPr/>
        </p:nvSpPr>
        <p:spPr>
          <a:xfrm>
            <a:off x="4817417" y="4541927"/>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11/30/2021</a:t>
            </a:r>
          </a:p>
        </p:txBody>
      </p:sp>
      <p:sp>
        <p:nvSpPr>
          <p:cNvPr id="33" name="54 Rectángulo">
            <a:extLst>
              <a:ext uri="{FF2B5EF4-FFF2-40B4-BE49-F238E27FC236}">
                <a16:creationId xmlns:a16="http://schemas.microsoft.com/office/drawing/2014/main" id="{83A60332-F4EB-4F4A-9937-3F53C1BD2376}"/>
              </a:ext>
            </a:extLst>
          </p:cNvPr>
          <p:cNvSpPr/>
          <p:nvPr/>
        </p:nvSpPr>
        <p:spPr>
          <a:xfrm>
            <a:off x="6041368" y="4541927"/>
            <a:ext cx="3024519" cy="826168"/>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Urge la mejora de la infraestructura informática de la Red Norte y los equipos tanto de área de estadística como la del DAIS.</a:t>
            </a:r>
          </a:p>
        </p:txBody>
      </p:sp>
      <p:sp>
        <p:nvSpPr>
          <p:cNvPr id="35" name="42 Rectángulo">
            <a:extLst>
              <a:ext uri="{FF2B5EF4-FFF2-40B4-BE49-F238E27FC236}">
                <a16:creationId xmlns:a16="http://schemas.microsoft.com/office/drawing/2014/main" id="{1BB88CA7-5C62-4C82-B24D-A09D5011449B}"/>
              </a:ext>
            </a:extLst>
          </p:cNvPr>
          <p:cNvSpPr/>
          <p:nvPr/>
        </p:nvSpPr>
        <p:spPr>
          <a:xfrm>
            <a:off x="9199721" y="3672387"/>
            <a:ext cx="649001" cy="71091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4819522" y="965200"/>
            <a:ext cx="1108254" cy="286676"/>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Plazo </a:t>
            </a:r>
          </a:p>
        </p:txBody>
      </p:sp>
      <p:sp>
        <p:nvSpPr>
          <p:cNvPr id="40" name="84 Rectángulo">
            <a:extLst>
              <a:ext uri="{FF2B5EF4-FFF2-40B4-BE49-F238E27FC236}">
                <a16:creationId xmlns:a16="http://schemas.microsoft.com/office/drawing/2014/main" id="{B77B25EA-EE40-7C4A-A095-3FEC754E0D4C}"/>
              </a:ext>
            </a:extLst>
          </p:cNvPr>
          <p:cNvSpPr/>
          <p:nvPr/>
        </p:nvSpPr>
        <p:spPr>
          <a:xfrm>
            <a:off x="6030581" y="965200"/>
            <a:ext cx="3024519" cy="2866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Recomendación </a:t>
            </a:r>
          </a:p>
        </p:txBody>
      </p:sp>
      <p:sp>
        <p:nvSpPr>
          <p:cNvPr id="41" name="83 Rectángulo">
            <a:extLst>
              <a:ext uri="{FF2B5EF4-FFF2-40B4-BE49-F238E27FC236}">
                <a16:creationId xmlns:a16="http://schemas.microsoft.com/office/drawing/2014/main" id="{0DB1AA5A-7DD0-054A-8C32-3BD9137B0DC3}"/>
              </a:ext>
            </a:extLst>
          </p:cNvPr>
          <p:cNvSpPr/>
          <p:nvPr/>
        </p:nvSpPr>
        <p:spPr>
          <a:xfrm>
            <a:off x="9169400" y="965200"/>
            <a:ext cx="646698" cy="293639"/>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Estado </a:t>
            </a:r>
          </a:p>
        </p:txBody>
      </p:sp>
      <p:sp>
        <p:nvSpPr>
          <p:cNvPr id="42" name="84 Rectángulo">
            <a:extLst>
              <a:ext uri="{FF2B5EF4-FFF2-40B4-BE49-F238E27FC236}">
                <a16:creationId xmlns:a16="http://schemas.microsoft.com/office/drawing/2014/main" id="{09AE5DC9-12C8-8E4C-84E5-41A39B3A31B0}"/>
              </a:ext>
            </a:extLst>
          </p:cNvPr>
          <p:cNvSpPr/>
          <p:nvPr/>
        </p:nvSpPr>
        <p:spPr>
          <a:xfrm>
            <a:off x="185928" y="983802"/>
            <a:ext cx="4509751" cy="268074"/>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Actividades </a:t>
            </a:r>
          </a:p>
        </p:txBody>
      </p:sp>
      <p:sp>
        <p:nvSpPr>
          <p:cNvPr id="36" name="49 Rectángulo">
            <a:extLst>
              <a:ext uri="{FF2B5EF4-FFF2-40B4-BE49-F238E27FC236}">
                <a16:creationId xmlns:a16="http://schemas.microsoft.com/office/drawing/2014/main" id="{30243E5E-EE27-41C6-A87B-564D647A7105}"/>
              </a:ext>
            </a:extLst>
          </p:cNvPr>
          <p:cNvSpPr/>
          <p:nvPr/>
        </p:nvSpPr>
        <p:spPr>
          <a:xfrm>
            <a:off x="9189870" y="5499968"/>
            <a:ext cx="658851" cy="8261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7" name="51 Rectángulo">
            <a:extLst>
              <a:ext uri="{FF2B5EF4-FFF2-40B4-BE49-F238E27FC236}">
                <a16:creationId xmlns:a16="http://schemas.microsoft.com/office/drawing/2014/main" id="{4D10D702-47B2-4F69-AED9-321243ABB744}"/>
              </a:ext>
            </a:extLst>
          </p:cNvPr>
          <p:cNvSpPr/>
          <p:nvPr/>
        </p:nvSpPr>
        <p:spPr>
          <a:xfrm>
            <a:off x="204221" y="5484704"/>
            <a:ext cx="4522698" cy="826168"/>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Socializar y brindar  asistencia  técnica al personal de los EESS  responsables del área Niños sobre el objetivo y  funcionamiento  del aplicativo AIS Seguimiento, esto en coordinación con la unidad de estadística.</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44" name="53 Rectángulo">
            <a:extLst>
              <a:ext uri="{FF2B5EF4-FFF2-40B4-BE49-F238E27FC236}">
                <a16:creationId xmlns:a16="http://schemas.microsoft.com/office/drawing/2014/main" id="{0462441D-4598-40BC-BC0B-4E1DC4D9DD03}"/>
              </a:ext>
            </a:extLst>
          </p:cNvPr>
          <p:cNvSpPr/>
          <p:nvPr/>
        </p:nvSpPr>
        <p:spPr>
          <a:xfrm>
            <a:off x="4830016" y="5484704"/>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45" name="54 Rectángulo">
            <a:extLst>
              <a:ext uri="{FF2B5EF4-FFF2-40B4-BE49-F238E27FC236}">
                <a16:creationId xmlns:a16="http://schemas.microsoft.com/office/drawing/2014/main" id="{8E2E9354-50AB-4495-932B-F0D7A2A053F3}"/>
              </a:ext>
            </a:extLst>
          </p:cNvPr>
          <p:cNvSpPr/>
          <p:nvPr/>
        </p:nvSpPr>
        <p:spPr>
          <a:xfrm>
            <a:off x="6041368" y="5484704"/>
            <a:ext cx="3024519" cy="826168"/>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Generar incentivos al personal de los EE.SS. Para las capacitaciones  y motivar la valoración de estas asistencias técnicas.</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p:txBody>
      </p:sp>
      <p:sp>
        <p:nvSpPr>
          <p:cNvPr id="46" name="49 Rectángulo">
            <a:extLst>
              <a:ext uri="{FF2B5EF4-FFF2-40B4-BE49-F238E27FC236}">
                <a16:creationId xmlns:a16="http://schemas.microsoft.com/office/drawing/2014/main" id="{EAA92C35-5444-4A22-8121-7AE655B2AB2B}"/>
              </a:ext>
            </a:extLst>
          </p:cNvPr>
          <p:cNvSpPr/>
          <p:nvPr/>
        </p:nvSpPr>
        <p:spPr>
          <a:xfrm>
            <a:off x="9189870" y="6416149"/>
            <a:ext cx="658851" cy="42019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47" name="51 Rectángulo">
            <a:extLst>
              <a:ext uri="{FF2B5EF4-FFF2-40B4-BE49-F238E27FC236}">
                <a16:creationId xmlns:a16="http://schemas.microsoft.com/office/drawing/2014/main" id="{E9EDC701-ACF8-4F0B-9062-2E2553F7641B}"/>
              </a:ext>
            </a:extLst>
          </p:cNvPr>
          <p:cNvSpPr/>
          <p:nvPr/>
        </p:nvSpPr>
        <p:spPr>
          <a:xfrm>
            <a:off x="204221" y="6443304"/>
            <a:ext cx="4522698" cy="428789"/>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a:ea typeface="+mn-ea"/>
                <a:cs typeface="+mn-cs"/>
              </a:rPr>
              <a:t>Monitoreo a los EE.SS. de seguimiento a la productividad del personal de salud</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48" name="53 Rectángulo">
            <a:extLst>
              <a:ext uri="{FF2B5EF4-FFF2-40B4-BE49-F238E27FC236}">
                <a16:creationId xmlns:a16="http://schemas.microsoft.com/office/drawing/2014/main" id="{80D253BD-7565-40DB-921D-96C1FD551005}"/>
              </a:ext>
            </a:extLst>
          </p:cNvPr>
          <p:cNvSpPr/>
          <p:nvPr/>
        </p:nvSpPr>
        <p:spPr>
          <a:xfrm>
            <a:off x="4830016" y="6443304"/>
            <a:ext cx="1108254" cy="428789"/>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49" name="54 Rectángulo">
            <a:extLst>
              <a:ext uri="{FF2B5EF4-FFF2-40B4-BE49-F238E27FC236}">
                <a16:creationId xmlns:a16="http://schemas.microsoft.com/office/drawing/2014/main" id="{BDD142D4-5558-41C4-A1C7-B15BE16AA251}"/>
              </a:ext>
            </a:extLst>
          </p:cNvPr>
          <p:cNvSpPr/>
          <p:nvPr/>
        </p:nvSpPr>
        <p:spPr>
          <a:xfrm>
            <a:off x="6041368" y="6427482"/>
            <a:ext cx="3024519" cy="503754"/>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ctr"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Realizar reportes preliminares (mecánicos) que permitan ir monitoreando al personal de salud, hasta el uso del aplicativo.</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a:p>
            <a:pPr marL="188997" marR="0" lvl="1" indent="-188997" algn="ctr" defTabSz="1007987" rtl="0" eaLnBrk="1" fontAlgn="auto" latinLnBrk="0" hangingPunct="1">
              <a:lnSpc>
                <a:spcPct val="100000"/>
              </a:lnSpc>
              <a:spcBef>
                <a:spcPts val="0"/>
              </a:spcBef>
              <a:spcAft>
                <a:spcPts val="0"/>
              </a:spcAft>
              <a:buClr>
                <a:prstClr val="black"/>
              </a:buClr>
              <a:buSzTx/>
              <a:buFont typeface="Wingdings" charset="2"/>
              <a:buChar char="§"/>
              <a:tabLst/>
              <a:defRPr/>
            </a:pPr>
            <a:endParaRPr kumimoji="0" lang="es-ES_tradnl" sz="1085"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Tree>
    <p:extLst>
      <p:ext uri="{BB962C8B-B14F-4D97-AF65-F5344CB8AC3E}">
        <p14:creationId xmlns:p14="http://schemas.microsoft.com/office/powerpoint/2010/main" val="2747545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4125817959"/>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9584598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ángulo 48">
            <a:extLst>
              <a:ext uri="{FF2B5EF4-FFF2-40B4-BE49-F238E27FC236}">
                <a16:creationId xmlns:a16="http://schemas.microsoft.com/office/drawing/2014/main" id="{BB4F7EE4-B41F-434C-B314-B87534F5A46C}"/>
              </a:ext>
            </a:extLst>
          </p:cNvPr>
          <p:cNvSpPr/>
          <p:nvPr/>
        </p:nvSpPr>
        <p:spPr>
          <a:xfrm>
            <a:off x="1894335" y="911841"/>
            <a:ext cx="8048309" cy="22655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417"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65232"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82632" y="62633"/>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Diciembre</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756" y="10097"/>
            <a:ext cx="554501" cy="5140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528" y="-16322"/>
            <a:ext cx="554501" cy="5393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8096" y="4474"/>
            <a:ext cx="1072000" cy="544608"/>
          </a:xfrm>
          <a:prstGeom prst="rect">
            <a:avLst/>
          </a:prstGeom>
        </p:spPr>
      </p:pic>
      <p:sp>
        <p:nvSpPr>
          <p:cNvPr id="36" name="CuadroTexto 35">
            <a:extLst>
              <a:ext uri="{FF2B5EF4-FFF2-40B4-BE49-F238E27FC236}">
                <a16:creationId xmlns:a16="http://schemas.microsoft.com/office/drawing/2014/main" id="{1216AE3B-5529-481E-9B6E-11AE0228075F}"/>
              </a:ext>
            </a:extLst>
          </p:cNvPr>
          <p:cNvSpPr txBox="1"/>
          <p:nvPr/>
        </p:nvSpPr>
        <p:spPr>
          <a:xfrm>
            <a:off x="385708" y="502269"/>
            <a:ext cx="9241549" cy="480131"/>
          </a:xfrm>
          <a:prstGeom prst="rect">
            <a:avLst/>
          </a:prstGeom>
          <a:noFill/>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260" b="1" i="0" u="none" strike="noStrike" kern="1200" cap="none" spc="0" normalizeH="0" baseline="0" noProof="0">
                <a:ln>
                  <a:noFill/>
                </a:ln>
                <a:solidFill>
                  <a:prstClr val="black"/>
                </a:solidFill>
                <a:effectLst/>
                <a:uLnTx/>
                <a:uFillTx/>
                <a:latin typeface="Calibri" panose="020F0502020204030204"/>
                <a:ea typeface="+mn-ea"/>
                <a:cs typeface="+mn-cs"/>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163" y="2582789"/>
            <a:ext cx="1187536" cy="674031"/>
          </a:xfrm>
          <a:prstGeom prst="rect">
            <a:avLst/>
          </a:prstGeom>
          <a:noFill/>
          <a:ln>
            <a:noFill/>
          </a:ln>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rPr>
              <a:t>Dr.</a:t>
            </a:r>
            <a:r>
              <a:rPr kumimoji="0" lang="en-GB" sz="945" b="0" i="0" u="none" strike="noStrike" kern="1200" cap="none" spc="0" normalizeH="0" baseline="0" noProof="0">
                <a:ln>
                  <a:noFill/>
                </a:ln>
                <a:solidFill>
                  <a:prstClr val="black"/>
                </a:solidFill>
                <a:effectLst/>
                <a:uLnTx/>
                <a:uFillTx/>
                <a:latin typeface="Calibri" panose="020F0502020204030204"/>
                <a:ea typeface="+mn-ea"/>
                <a:cs typeface="+mn-cs"/>
              </a:rPr>
              <a:t> Hugo Ramos </a:t>
            </a:r>
            <a:r>
              <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rPr>
              <a:t>Galdós</a:t>
            </a:r>
            <a:endParaRPr kumimoji="0" lang="en-GB" sz="945"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1" i="0" u="none" strike="noStrike" kern="1200" cap="none" spc="0" normalizeH="0" baseline="0" noProof="0">
                <a:ln>
                  <a:noFill/>
                </a:ln>
                <a:solidFill>
                  <a:prstClr val="black"/>
                </a:solidFill>
                <a:effectLst/>
                <a:uLnTx/>
                <a:uFillTx/>
                <a:latin typeface="Calibri" panose="020F0502020204030204"/>
                <a:ea typeface="+mn-ea"/>
                <a:cs typeface="+mn-cs"/>
              </a:rPr>
              <a:t>Director Ejecutivo de la Red Norte</a:t>
            </a:r>
          </a:p>
        </p:txBody>
      </p:sp>
      <p:sp>
        <p:nvSpPr>
          <p:cNvPr id="66" name="Rectángulo 65">
            <a:extLst>
              <a:ext uri="{FF2B5EF4-FFF2-40B4-BE49-F238E27FC236}">
                <a16:creationId xmlns:a16="http://schemas.microsoft.com/office/drawing/2014/main" id="{C9FD2C70-BA07-8843-8836-70C289CE8F80}"/>
              </a:ext>
            </a:extLst>
          </p:cNvPr>
          <p:cNvSpPr/>
          <p:nvPr/>
        </p:nvSpPr>
        <p:spPr>
          <a:xfrm>
            <a:off x="171121" y="1090506"/>
            <a:ext cx="1593420" cy="383182"/>
          </a:xfrm>
          <a:prstGeom prst="rect">
            <a:avLst/>
          </a:prstGeom>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0" i="1" u="none" strike="noStrike" kern="1200" cap="none" spc="0" normalizeH="0" baseline="0" noProof="0">
                <a:ln>
                  <a:noFill/>
                </a:ln>
                <a:solidFill>
                  <a:prstClr val="black"/>
                </a:solidFill>
                <a:effectLst/>
                <a:uLnTx/>
                <a:uFillTx/>
                <a:latin typeface="Calibri" panose="020F0502020204030204"/>
                <a:ea typeface="+mn-ea"/>
                <a:cs typeface="+mn-cs"/>
              </a:rPr>
              <a:t>Presidente del Equipo de Cumplimiento</a:t>
            </a:r>
            <a:endParaRPr kumimoji="0" lang="en-GB" sz="945" b="0" i="1"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14159" y="911840"/>
            <a:ext cx="289925" cy="289925"/>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4946847" y="7281126"/>
            <a:ext cx="422577" cy="385249"/>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fld id="{C2F384B5-6594-40A6-B010-31FC2ACC26DE}" type="slidenum">
              <a:rPr kumimoji="0" lang="es-P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118</a:t>
            </a:fld>
            <a:endParaRPr kumimoji="0" lang="es-P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FE9FC96-0972-425C-BF0E-22B98295C798}"/>
              </a:ext>
            </a:extLst>
          </p:cNvPr>
          <p:cNvPicPr>
            <a:picLocks noChangeAspect="1"/>
          </p:cNvPicPr>
          <p:nvPr/>
        </p:nvPicPr>
        <p:blipFill rotWithShape="1">
          <a:blip r:embed="rId12"/>
          <a:srcRect l="3089" t="-1" r="8321" b="3155"/>
          <a:stretch/>
        </p:blipFill>
        <p:spPr>
          <a:xfrm>
            <a:off x="486508" y="1437946"/>
            <a:ext cx="908961" cy="1108729"/>
          </a:xfrm>
          <a:prstGeom prst="rect">
            <a:avLst/>
          </a:prstGeom>
        </p:spPr>
      </p:pic>
      <p:sp>
        <p:nvSpPr>
          <p:cNvPr id="129" name="CuadroTexto 128">
            <a:extLst>
              <a:ext uri="{FF2B5EF4-FFF2-40B4-BE49-F238E27FC236}">
                <a16:creationId xmlns:a16="http://schemas.microsoft.com/office/drawing/2014/main" id="{CF18376F-6497-41B4-88C7-A899754AC479}"/>
              </a:ext>
            </a:extLst>
          </p:cNvPr>
          <p:cNvSpPr txBox="1"/>
          <p:nvPr/>
        </p:nvSpPr>
        <p:spPr>
          <a:xfrm>
            <a:off x="2038297" y="782792"/>
            <a:ext cx="1984967"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a:ln>
                  <a:noFill/>
                </a:ln>
                <a:solidFill>
                  <a:prstClr val="white"/>
                </a:solidFill>
                <a:effectLst/>
                <a:uLnTx/>
                <a:uFillTx/>
                <a:latin typeface="Calibri" panose="020F0502020204030204"/>
                <a:ea typeface="+mn-ea"/>
                <a:cs typeface="+mn-cs"/>
              </a:rPr>
              <a:t>I. Metas y Trayectorias</a:t>
            </a:r>
          </a:p>
        </p:txBody>
      </p:sp>
      <p:pic>
        <p:nvPicPr>
          <p:cNvPr id="8" name="Imagen 7">
            <a:extLst>
              <a:ext uri="{FF2B5EF4-FFF2-40B4-BE49-F238E27FC236}">
                <a16:creationId xmlns:a16="http://schemas.microsoft.com/office/drawing/2014/main" id="{86E001BC-7E48-46A7-BC3C-D2DD00FBECAE}"/>
              </a:ext>
            </a:extLst>
          </p:cNvPr>
          <p:cNvPicPr>
            <a:picLocks noChangeAspect="1"/>
          </p:cNvPicPr>
          <p:nvPr/>
        </p:nvPicPr>
        <p:blipFill>
          <a:blip r:embed="rId13"/>
          <a:stretch>
            <a:fillRect/>
          </a:stretch>
        </p:blipFill>
        <p:spPr>
          <a:xfrm>
            <a:off x="1982147" y="1140313"/>
            <a:ext cx="7927357" cy="2057228"/>
          </a:xfrm>
          <a:prstGeom prst="rect">
            <a:avLst/>
          </a:prstGeom>
        </p:spPr>
      </p:pic>
      <p:pic>
        <p:nvPicPr>
          <p:cNvPr id="19" name="Imagen 18">
            <a:extLst>
              <a:ext uri="{FF2B5EF4-FFF2-40B4-BE49-F238E27FC236}">
                <a16:creationId xmlns:a16="http://schemas.microsoft.com/office/drawing/2014/main" id="{E57A84E6-2025-4B10-89A8-36F5FBC6F90F}"/>
              </a:ext>
            </a:extLst>
          </p:cNvPr>
          <p:cNvPicPr>
            <a:picLocks noChangeAspect="1"/>
          </p:cNvPicPr>
          <p:nvPr/>
        </p:nvPicPr>
        <p:blipFill>
          <a:blip r:embed="rId14"/>
          <a:stretch>
            <a:fillRect/>
          </a:stretch>
        </p:blipFill>
        <p:spPr>
          <a:xfrm>
            <a:off x="92779" y="3177367"/>
            <a:ext cx="9825095" cy="4223026"/>
          </a:xfrm>
          <a:prstGeom prst="rect">
            <a:avLst/>
          </a:prstGeom>
        </p:spPr>
      </p:pic>
    </p:spTree>
    <p:extLst>
      <p:ext uri="{BB962C8B-B14F-4D97-AF65-F5344CB8AC3E}">
        <p14:creationId xmlns:p14="http://schemas.microsoft.com/office/powerpoint/2010/main" val="24076730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D68C0B37-2CDB-448A-890C-8F7302AD443F}"/>
              </a:ext>
            </a:extLst>
          </p:cNvPr>
          <p:cNvGraphicFramePr>
            <a:graphicFrameLocks noGrp="1"/>
          </p:cNvGraphicFramePr>
          <p:nvPr>
            <p:extLst>
              <p:ext uri="{D42A27DB-BD31-4B8C-83A1-F6EECF244321}">
                <p14:modId xmlns:p14="http://schemas.microsoft.com/office/powerpoint/2010/main" val="1195833588"/>
              </p:ext>
            </p:extLst>
          </p:nvPr>
        </p:nvGraphicFramePr>
        <p:xfrm>
          <a:off x="365303" y="627673"/>
          <a:ext cx="9617963" cy="3215725"/>
        </p:xfrm>
        <a:graphic>
          <a:graphicData uri="http://schemas.openxmlformats.org/drawingml/2006/table">
            <a:tbl>
              <a:tblPr firstRow="1" bandRow="1">
                <a:tableStyleId>{5FD0F851-EC5A-4D38-B0AD-8093EC10F338}</a:tableStyleId>
              </a:tblPr>
              <a:tblGrid>
                <a:gridCol w="3318503">
                  <a:extLst>
                    <a:ext uri="{9D8B030D-6E8A-4147-A177-3AD203B41FA5}">
                      <a16:colId xmlns:a16="http://schemas.microsoft.com/office/drawing/2014/main" val="2245087640"/>
                    </a:ext>
                  </a:extLst>
                </a:gridCol>
                <a:gridCol w="100997">
                  <a:extLst>
                    <a:ext uri="{9D8B030D-6E8A-4147-A177-3AD203B41FA5}">
                      <a16:colId xmlns:a16="http://schemas.microsoft.com/office/drawing/2014/main" val="265601268"/>
                    </a:ext>
                  </a:extLst>
                </a:gridCol>
                <a:gridCol w="639528">
                  <a:extLst>
                    <a:ext uri="{9D8B030D-6E8A-4147-A177-3AD203B41FA5}">
                      <a16:colId xmlns:a16="http://schemas.microsoft.com/office/drawing/2014/main" val="1046721276"/>
                    </a:ext>
                  </a:extLst>
                </a:gridCol>
                <a:gridCol w="368458">
                  <a:extLst>
                    <a:ext uri="{9D8B030D-6E8A-4147-A177-3AD203B41FA5}">
                      <a16:colId xmlns:a16="http://schemas.microsoft.com/office/drawing/2014/main" val="3920893410"/>
                    </a:ext>
                  </a:extLst>
                </a:gridCol>
                <a:gridCol w="1834986">
                  <a:extLst>
                    <a:ext uri="{9D8B030D-6E8A-4147-A177-3AD203B41FA5}">
                      <a16:colId xmlns:a16="http://schemas.microsoft.com/office/drawing/2014/main" val="2447055479"/>
                    </a:ext>
                  </a:extLst>
                </a:gridCol>
                <a:gridCol w="2568993">
                  <a:extLst>
                    <a:ext uri="{9D8B030D-6E8A-4147-A177-3AD203B41FA5}">
                      <a16:colId xmlns:a16="http://schemas.microsoft.com/office/drawing/2014/main" val="2894032062"/>
                    </a:ext>
                  </a:extLst>
                </a:gridCol>
                <a:gridCol w="229261">
                  <a:extLst>
                    <a:ext uri="{9D8B030D-6E8A-4147-A177-3AD203B41FA5}">
                      <a16:colId xmlns:a16="http://schemas.microsoft.com/office/drawing/2014/main" val="1141823084"/>
                    </a:ext>
                  </a:extLst>
                </a:gridCol>
                <a:gridCol w="557237">
                  <a:extLst>
                    <a:ext uri="{9D8B030D-6E8A-4147-A177-3AD203B41FA5}">
                      <a16:colId xmlns:a16="http://schemas.microsoft.com/office/drawing/2014/main" val="3945098642"/>
                    </a:ext>
                  </a:extLst>
                </a:gridCol>
              </a:tblGrid>
              <a:tr h="315586">
                <a:tc gridSpan="2">
                  <a:txBody>
                    <a:bodyPr/>
                    <a:lstStyle/>
                    <a:p>
                      <a:pPr algn="ctr"/>
                      <a:r>
                        <a:rPr lang="es-PE" sz="800" b="1" dirty="0"/>
                        <a:t>PRINCIPALES ACTIVIDADES</a:t>
                      </a:r>
                      <a:endParaRPr lang="es-PE" sz="800" b="1" dirty="0">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l"/>
                      <a:r>
                        <a:rPr lang="es-PE" sz="800" b="1"/>
                        <a:t>RESPONSABLE</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97" marR="75597" marT="37798" marB="37798" anchor="ctr"/>
                </a:tc>
                <a:tc>
                  <a:txBody>
                    <a:bodyPr/>
                    <a:lstStyle/>
                    <a:p>
                      <a:pPr algn="ctr"/>
                      <a:r>
                        <a:rPr lang="es-PE" sz="800" b="1"/>
                        <a:t>RECOMENDACIONES </a:t>
                      </a:r>
                      <a:endParaRPr lang="es-PE" sz="800" b="1">
                        <a:latin typeface="Axiforma" panose="00000500000000000000" pitchFamily="50" charset="0"/>
                      </a:endParaRPr>
                    </a:p>
                  </a:txBody>
                  <a:tcPr marL="75597" marR="75597" marT="37798" marB="37798" anchor="ctr"/>
                </a:tc>
                <a:tc gridSpan="2">
                  <a:txBody>
                    <a:bodyPr/>
                    <a:lstStyle/>
                    <a:p>
                      <a:pPr algn="ctr"/>
                      <a:r>
                        <a:rPr lang="es-PE" sz="800" b="1"/>
                        <a:t>PLAZO DE EJECUCIÓN </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195592">
                <a:tc gridSpan="8">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445669">
                <a:tc>
                  <a:txBody>
                    <a:bodyPr/>
                    <a:lstStyle/>
                    <a:p>
                      <a:pPr algn="ctr"/>
                      <a:r>
                        <a:rPr lang="es-PE" sz="800" b="0" u="none" dirty="0">
                          <a:solidFill>
                            <a:schemeClr val="tx1"/>
                          </a:solidFill>
                        </a:rPr>
                        <a:t>Mejora de coordinación entre responsables de atención de nutricional y servicio materno en coordinación con todos los servicios comprendidos.</a:t>
                      </a:r>
                      <a:endParaRPr lang="es-PE" sz="800" b="0" u="none" dirty="0">
                        <a:solidFill>
                          <a:schemeClr val="tx1"/>
                        </a:solidFill>
                        <a:latin typeface="Axiforma" panose="00000500000000000000" pitchFamily="50" charset="0"/>
                      </a:endParaRPr>
                    </a:p>
                  </a:txBody>
                  <a:tcPr marL="75597" marR="75597" marT="37798" marB="37798" anchor="ctr"/>
                </a:tc>
                <a:tc gridSpan="2">
                  <a:txBody>
                    <a:bodyPr/>
                    <a:lstStyle/>
                    <a:p>
                      <a:pPr algn="ctr"/>
                      <a:r>
                        <a:rPr lang="es-PE" sz="800" b="0" u="none" dirty="0"/>
                        <a:t>SMN</a:t>
                      </a:r>
                    </a:p>
                  </a:txBody>
                  <a:tcPr marL="75597" marR="75597" marT="37798" marB="37798"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algn="just"/>
                      <a:r>
                        <a:rPr lang="es-PE" sz="800" b="0" u="none" kern="1200" dirty="0">
                          <a:solidFill>
                            <a:schemeClr val="tx1"/>
                          </a:solidFill>
                          <a:latin typeface="+mn-lt"/>
                          <a:ea typeface="+mn-ea"/>
                          <a:cs typeface="+mn-cs"/>
                        </a:rPr>
                        <a:t>Si bien ya se cuenta con el Manual de Nutrición, este no será adecuadamente implementado sin la socialización oportuna en las IPRESS</a:t>
                      </a:r>
                      <a:endParaRPr lang="es-PE" sz="800" b="0" u="none" dirty="0">
                        <a:latin typeface="Axiforma" panose="00000500000000000000" pitchFamily="50" charset="0"/>
                      </a:endParaRPr>
                    </a:p>
                  </a:txBody>
                  <a:tcPr marL="75597" marR="75597" marT="37798" marB="37798"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ES" sz="800" b="0" kern="1200" dirty="0">
                          <a:solidFill>
                            <a:schemeClr val="tx1"/>
                          </a:solidFill>
                          <a:latin typeface="+mn-lt"/>
                          <a:ea typeface="+mn-ea"/>
                          <a:cs typeface="+mn-cs"/>
                        </a:rPr>
                        <a:t>Incorporar un(a) nutricionista para continuar el trabajo con las IPRESS y socializar adecuadamente el manual.</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1487732738"/>
                  </a:ext>
                </a:extLst>
              </a:tr>
              <a:tr h="555576">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u="none" kern="1200" dirty="0">
                          <a:solidFill>
                            <a:schemeClr val="tx1"/>
                          </a:solidFill>
                          <a:latin typeface="+mn-lt"/>
                          <a:ea typeface="+mn-ea"/>
                          <a:cs typeface="+mn-cs"/>
                        </a:rPr>
                        <a:t>Acompañamiento y seguimiento al cumplimiento de metas del PAN, y el continuo fortalecimiento de capacidades de las monitoras.</a:t>
                      </a:r>
                    </a:p>
                  </a:txBody>
                  <a:tcPr marL="75597" marR="75597" marT="37798" marB="37798"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PAN</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algn="ctr"/>
                      <a:r>
                        <a:rPr lang="es-PE" sz="1000" b="0" kern="1200">
                          <a:solidFill>
                            <a:schemeClr val="tx1"/>
                          </a:solidFill>
                          <a:latin typeface="+mn-lt"/>
                          <a:ea typeface="+mn-ea"/>
                          <a:cs typeface="+mn-cs"/>
                        </a:rPr>
                        <a:t>PAN</a:t>
                      </a:r>
                    </a:p>
                  </a:txBody>
                  <a:tcPr marL="96012" marR="96012" marT="48006" marB="48006" anchor="ct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u="none" kern="1200" dirty="0">
                          <a:solidFill>
                            <a:schemeClr val="tx1"/>
                          </a:solidFill>
                          <a:latin typeface="+mn-lt"/>
                          <a:ea typeface="+mn-ea"/>
                          <a:cs typeface="+mn-cs"/>
                        </a:rPr>
                        <a:t>Sin un adecuado y oportuno acompañamiento y seguimiento se corre el riesgo que las estrategias implementadas no logren los resultados esperados</a:t>
                      </a:r>
                    </a:p>
                  </a:txBody>
                  <a:tcPr marL="75597" marR="75597" marT="37798" marB="37798" anchor="ctr"/>
                </a:tc>
                <a:tc hMerge="1">
                  <a:txBody>
                    <a:bodyPr/>
                    <a:lstStyle/>
                    <a:p>
                      <a:r>
                        <a:rPr lang="es-PE" sz="1000" b="0" kern="1200">
                          <a:solidFill>
                            <a:schemeClr val="tx1"/>
                          </a:solidFill>
                          <a:latin typeface="+mn-lt"/>
                          <a:ea typeface="+mn-ea"/>
                          <a:cs typeface="+mn-cs"/>
                        </a:rPr>
                        <a:t>La limitación es en algunos casos el acceso a internet y la señal de radio </a:t>
                      </a:r>
                      <a:endParaRPr lang="es-PE"/>
                    </a:p>
                  </a:txBody>
                  <a:tcPr marL="96012" marR="96012" marT="48006" marB="48006" anchor="ctr"/>
                </a:tc>
                <a:tc gridSpan="2">
                  <a:txBody>
                    <a:bodyPr/>
                    <a:lstStyle/>
                    <a:p>
                      <a:pPr algn="just"/>
                      <a:r>
                        <a:rPr lang="es-PE" sz="800" b="0" u="none" kern="1200" dirty="0">
                          <a:solidFill>
                            <a:schemeClr val="tx1"/>
                          </a:solidFill>
                          <a:latin typeface="+mn-lt"/>
                          <a:ea typeface="+mn-ea"/>
                          <a:cs typeface="+mn-cs"/>
                        </a:rPr>
                        <a:t>Asegurar el cumplimiento de un programa de capacitaciones, acompañamiento y seguimiento continuo a los EE.SS. en el logro de sus  metas.</a:t>
                      </a:r>
                    </a:p>
                  </a:txBody>
                  <a:tcPr marL="75597" marR="75597" marT="37798" marB="37798" anchor="ctr"/>
                </a:tc>
                <a:tc hMerge="1">
                  <a:txBody>
                    <a:bodyPr/>
                    <a:lstStyle/>
                    <a:p>
                      <a:pPr algn="ctr"/>
                      <a:r>
                        <a:rPr lang="es-PE" sz="1000" b="0" kern="1200">
                          <a:solidFill>
                            <a:schemeClr val="tx1"/>
                          </a:solidFill>
                          <a:latin typeface="+mn-lt"/>
                          <a:ea typeface="+mn-ea"/>
                          <a:cs typeface="+mn-cs"/>
                        </a:rPr>
                        <a:t>30.09.21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4224534627"/>
                  </a:ext>
                </a:extLst>
              </a:tr>
              <a:tr h="437661">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u="none" kern="1200" dirty="0">
                          <a:solidFill>
                            <a:schemeClr val="tx1"/>
                          </a:solidFill>
                          <a:latin typeface="+mn-lt"/>
                          <a:ea typeface="+mn-ea"/>
                          <a:cs typeface="+mn-cs"/>
                        </a:rPr>
                        <a:t>Fortalecimiento de las visitas domiciliarias y el registro de estas. La contante sensibilización y fortalecimiento de competencias de los actores sociales.</a:t>
                      </a:r>
                      <a:endParaRPr lang="es-PE" sz="800" b="0" u="none" kern="1200" dirty="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ES" sz="800" b="0" u="none" kern="1200">
                          <a:solidFill>
                            <a:schemeClr val="tx1"/>
                          </a:solidFill>
                          <a:latin typeface="+mn-lt"/>
                          <a:ea typeface="+mn-ea"/>
                          <a:cs typeface="+mn-cs"/>
                        </a:rPr>
                        <a:t>PROMSA</a:t>
                      </a:r>
                      <a:endParaRPr lang="es-PE" sz="800" b="0" u="none" kern="120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Estas actividades contribuyen al cumplimiento de metas del PAN y SMN, por lo que no se debe desatender estas estrategias.</a:t>
                      </a:r>
                      <a:endParaRPr lang="es-PE" sz="800" b="1" u="sng" kern="1200" dirty="0">
                        <a:solidFill>
                          <a:schemeClr val="tx1"/>
                        </a:solidFill>
                        <a:latin typeface="+mn-lt"/>
                        <a:ea typeface="+mn-ea"/>
                        <a:cs typeface="+mn-cs"/>
                      </a:endParaRPr>
                    </a:p>
                  </a:txBody>
                  <a:tcPr marL="75597" marR="75597" marT="37798" marB="37798"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gridSpan="2">
                  <a:txBody>
                    <a:bodyPr/>
                    <a:lstStyle/>
                    <a:p>
                      <a:pPr algn="just"/>
                      <a:r>
                        <a:rPr lang="es-PE" sz="800" b="0" u="none" kern="1200" dirty="0">
                          <a:solidFill>
                            <a:schemeClr val="tx1"/>
                          </a:solidFill>
                          <a:latin typeface="+mn-lt"/>
                          <a:ea typeface="+mn-ea"/>
                          <a:cs typeface="+mn-cs"/>
                        </a:rPr>
                        <a:t>Fortalecer el vínculo con los actores sociales, así como empoderar a los promotores de salud de los EE.SS. para el cumplimiento de las metas.  </a:t>
                      </a:r>
                    </a:p>
                  </a:txBody>
                  <a:tcPr marL="75597" marR="75597" marT="37798" marB="37798"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912036366"/>
                  </a:ext>
                </a:extLst>
              </a:tr>
              <a:tr h="555576">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u="none" kern="1200" dirty="0">
                          <a:solidFill>
                            <a:schemeClr val="tx1"/>
                          </a:solidFill>
                          <a:latin typeface="+mn-lt"/>
                          <a:ea typeface="+mn-ea"/>
                          <a:cs typeface="+mn-cs"/>
                        </a:rPr>
                        <a:t>Seguimiento continuo al logro de metas de los </a:t>
                      </a:r>
                      <a:r>
                        <a:rPr lang="es-ES" sz="800" b="0" u="none" kern="1200" dirty="0" err="1">
                          <a:solidFill>
                            <a:schemeClr val="tx1"/>
                          </a:solidFill>
                          <a:latin typeface="+mn-lt"/>
                          <a:ea typeface="+mn-ea"/>
                          <a:cs typeface="+mn-cs"/>
                        </a:rPr>
                        <a:t>PPRs</a:t>
                      </a:r>
                      <a:r>
                        <a:rPr lang="es-ES" sz="800" b="0" u="none" kern="1200" dirty="0">
                          <a:solidFill>
                            <a:schemeClr val="tx1"/>
                          </a:solidFill>
                          <a:latin typeface="+mn-lt"/>
                          <a:ea typeface="+mn-ea"/>
                          <a:cs typeface="+mn-cs"/>
                        </a:rPr>
                        <a:t> y productividad del personal asistencial.</a:t>
                      </a:r>
                      <a:endParaRPr lang="es-PE" sz="800" b="0" u="none" kern="1200" dirty="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ES" sz="800" b="0" u="none" kern="1200" dirty="0">
                          <a:solidFill>
                            <a:schemeClr val="tx1"/>
                          </a:solidFill>
                          <a:latin typeface="+mn-lt"/>
                          <a:ea typeface="+mn-ea"/>
                          <a:cs typeface="+mn-cs"/>
                        </a:rPr>
                        <a:t>Unidad de Estadística</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UNIDAD ESTADÍSTICA /</a:t>
                      </a:r>
                    </a:p>
                    <a:p>
                      <a:pPr marL="0" algn="ctr" defTabSz="914400" rtl="0" eaLnBrk="1" latinLnBrk="0" hangingPunct="1"/>
                      <a:r>
                        <a:rPr lang="es-PE" sz="1000" b="0" kern="1200">
                          <a:solidFill>
                            <a:schemeClr val="tx1"/>
                          </a:solidFill>
                        </a:rPr>
                        <a:t>PAN</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dirty="0">
                          <a:solidFill>
                            <a:schemeClr val="tx1"/>
                          </a:solidFill>
                          <a:latin typeface="+mn-lt"/>
                          <a:ea typeface="+mn-ea"/>
                          <a:cs typeface="+mn-cs"/>
                        </a:rPr>
                        <a:t>La herramienta de monitoreo de indicadores y el aplicativo de rol de turnos han sido desarrollados, sin embargo requiere validación y aportes de mejoras, por parte de las áreas usuarias.</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No se logro un sistema adecuado de control de metas  de los indicadores </a:t>
                      </a:r>
                    </a:p>
                  </a:txBody>
                  <a:tcPr marL="96012" marR="96012" marT="48006" marB="48006" anchor="ctr"/>
                </a:tc>
                <a:tc gridSpan="2">
                  <a:txBody>
                    <a:bodyPr/>
                    <a:lstStyle/>
                    <a:p>
                      <a:pPr algn="just"/>
                      <a:r>
                        <a:rPr lang="es-PE" sz="800" b="0" kern="1200" dirty="0">
                          <a:solidFill>
                            <a:schemeClr val="tx1"/>
                          </a:solidFill>
                          <a:latin typeface="+mn-lt"/>
                          <a:ea typeface="+mn-ea"/>
                          <a:cs typeface="+mn-cs"/>
                        </a:rPr>
                        <a:t>Mayor involucramiento por parte de las áreas usuarias (DAIS y Unidad de Personal), que permita mejorar las herramientas y a su vez se empoderen en el uso de estos.</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15.10.21</a:t>
                      </a:r>
                    </a:p>
                  </a:txBody>
                  <a:tcPr marL="10001" marR="10001" marT="10001" marB="0"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4168991231"/>
                  </a:ext>
                </a:extLst>
              </a:tr>
              <a:tr h="5555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Implementar el uso adecuado del aplicativo de rol de turnos y el </a:t>
                      </a:r>
                      <a:r>
                        <a:rPr lang="es-PE" sz="800" b="0" u="none" kern="1200" dirty="0">
                          <a:solidFill>
                            <a:schemeClr val="tx1"/>
                          </a:solidFill>
                          <a:latin typeface="+mn-lt"/>
                          <a:ea typeface="+mn-ea"/>
                          <a:cs typeface="+mn-cs"/>
                        </a:rPr>
                        <a:t>monitoreo a los EE.SS. del seguimiento a la productividad del personal de salud</a:t>
                      </a:r>
                    </a:p>
                  </a:txBody>
                  <a:tcPr marL="75597" marR="75597" marT="37798" marB="37798" anchor="ctr"/>
                </a:tc>
                <a:tc gridSpan="2">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Unidad de Personal</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Existe dificultades tanto en los EE.SS. como en la misma Unidad a la adaptación al cambio de sistema.</a:t>
                      </a:r>
                      <a:endParaRPr lang="es-PE" sz="800" b="0" u="none" kern="1200" dirty="0">
                        <a:solidFill>
                          <a:schemeClr val="tx1"/>
                        </a:solidFill>
                        <a:latin typeface="+mn-lt"/>
                        <a:ea typeface="+mn-ea"/>
                        <a:cs typeface="+mn-cs"/>
                      </a:endParaRPr>
                    </a:p>
                  </a:txBody>
                  <a:tcPr marL="75597" marR="75597" marT="37798" marB="37798"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u="none" kern="1200" dirty="0">
                          <a:solidFill>
                            <a:schemeClr val="tx1"/>
                          </a:solidFill>
                          <a:latin typeface="+mn-lt"/>
                          <a:ea typeface="+mn-ea"/>
                          <a:cs typeface="+mn-cs"/>
                        </a:rPr>
                        <a:t>Fortalecimiento de capacidades en ofimática y uso de webs  al personal relacionado con los roles de turnos, así como a los gestores en el uso adecuado de los reportes para la toma de decisiones.</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3447516958"/>
                  </a:ext>
                </a:extLst>
              </a:tr>
            </a:tbl>
          </a:graphicData>
        </a:graphic>
      </p:graphicFrame>
      <p:sp>
        <p:nvSpPr>
          <p:cNvPr id="16" name="Rectángulo 15">
            <a:extLst>
              <a:ext uri="{FF2B5EF4-FFF2-40B4-BE49-F238E27FC236}">
                <a16:creationId xmlns:a16="http://schemas.microsoft.com/office/drawing/2014/main" id="{1E561F4E-1878-4892-B8E9-A50BF2593BAC}"/>
              </a:ext>
            </a:extLst>
          </p:cNvPr>
          <p:cNvSpPr/>
          <p:nvPr/>
        </p:nvSpPr>
        <p:spPr>
          <a:xfrm>
            <a:off x="283985" y="-648"/>
            <a:ext cx="8173856" cy="3043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a:ln>
                  <a:noFill/>
                </a:ln>
                <a:solidFill>
                  <a:prstClr val="white"/>
                </a:solidFill>
                <a:effectLst/>
                <a:uLnTx/>
                <a:uFillTx/>
                <a:latin typeface="Calibri" panose="020F0502020204030204"/>
                <a:ea typeface="+mn-ea"/>
                <a:cs typeface="+mn-cs"/>
              </a:rPr>
              <a:t>RED NORTE : Nota mensual  Diciembre</a:t>
            </a:r>
          </a:p>
        </p:txBody>
      </p:sp>
      <p:pic>
        <p:nvPicPr>
          <p:cNvPr id="17" name="Picture 2" descr="PLAN OPERATIVO INSTITUCIONAL 2020">
            <a:extLst>
              <a:ext uri="{FF2B5EF4-FFF2-40B4-BE49-F238E27FC236}">
                <a16:creationId xmlns:a16="http://schemas.microsoft.com/office/drawing/2014/main" id="{EA310D49-05E8-4A9F-BCF9-A88BE13A3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547" y="-57853"/>
            <a:ext cx="710162" cy="616588"/>
          </a:xfrm>
          <a:prstGeom prst="ellipse">
            <a:avLst/>
          </a:prstGeom>
          <a:noFill/>
          <a:extLst>
            <a:ext uri="{909E8E84-426E-40DD-AFC4-6F175D3DCCD1}">
              <a14:hiddenFill xmlns:a14="http://schemas.microsoft.com/office/drawing/2010/main">
                <a:solidFill>
                  <a:srgbClr val="FFFFFF"/>
                </a:solidFill>
              </a14:hiddenFill>
            </a:ext>
          </a:extLst>
        </p:spPr>
      </p:pic>
      <p:pic>
        <p:nvPicPr>
          <p:cNvPr id="18" name="Imagen 17" descr="Logotipo, nombre de la empresa&#10;&#10;Descripción generada automáticamente">
            <a:extLst>
              <a:ext uri="{FF2B5EF4-FFF2-40B4-BE49-F238E27FC236}">
                <a16:creationId xmlns:a16="http://schemas.microsoft.com/office/drawing/2014/main" id="{BCE0AF76-27FB-4621-A98B-13FF98FC3E66}"/>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4035" y="2568"/>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9" name="Imagen 18" descr="Imagen que contiene Interfaz de usuario gráfica&#10;&#10;Descripción generada automáticamente">
            <a:extLst>
              <a:ext uri="{FF2B5EF4-FFF2-40B4-BE49-F238E27FC236}">
                <a16:creationId xmlns:a16="http://schemas.microsoft.com/office/drawing/2014/main" id="{8AFE5EF8-8F60-43DC-816D-D58DF95B6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6888" y="28617"/>
            <a:ext cx="1160474" cy="483111"/>
          </a:xfrm>
          <a:prstGeom prst="rect">
            <a:avLst/>
          </a:prstGeom>
        </p:spPr>
      </p:pic>
      <p:pic>
        <p:nvPicPr>
          <p:cNvPr id="20" name="Gráfico 19" descr="Portapapeles parcialmente comprobado con relleno sólido">
            <a:extLst>
              <a:ext uri="{FF2B5EF4-FFF2-40B4-BE49-F238E27FC236}">
                <a16:creationId xmlns:a16="http://schemas.microsoft.com/office/drawing/2014/main" id="{8AE6D2D4-8BC0-40EE-97A0-EA70EE3231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67825" y="347659"/>
            <a:ext cx="394912" cy="394912"/>
          </a:xfrm>
          <a:prstGeom prst="rect">
            <a:avLst/>
          </a:prstGeom>
        </p:spPr>
      </p:pic>
      <p:sp>
        <p:nvSpPr>
          <p:cNvPr id="21" name="CuadroTexto 20">
            <a:extLst>
              <a:ext uri="{FF2B5EF4-FFF2-40B4-BE49-F238E27FC236}">
                <a16:creationId xmlns:a16="http://schemas.microsoft.com/office/drawing/2014/main" id="{6ACACDFF-7ABB-4867-9478-E71A185EDFC6}"/>
              </a:ext>
            </a:extLst>
          </p:cNvPr>
          <p:cNvSpPr txBox="1"/>
          <p:nvPr/>
        </p:nvSpPr>
        <p:spPr>
          <a:xfrm>
            <a:off x="708498" y="422828"/>
            <a:ext cx="3059328" cy="528478"/>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III. Actividades en proceso y por iniciar</a:t>
            </a:r>
          </a:p>
        </p:txBody>
      </p:sp>
      <p:sp>
        <p:nvSpPr>
          <p:cNvPr id="22" name="Rectángulo 21">
            <a:extLst>
              <a:ext uri="{FF2B5EF4-FFF2-40B4-BE49-F238E27FC236}">
                <a16:creationId xmlns:a16="http://schemas.microsoft.com/office/drawing/2014/main" id="{39DCCAF6-9B3C-4E8D-93AF-7B7A2624CB25}"/>
              </a:ext>
            </a:extLst>
          </p:cNvPr>
          <p:cNvSpPr/>
          <p:nvPr/>
        </p:nvSpPr>
        <p:spPr>
          <a:xfrm>
            <a:off x="187078" y="1302344"/>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5" name="Rectángulo 24">
            <a:extLst>
              <a:ext uri="{FF2B5EF4-FFF2-40B4-BE49-F238E27FC236}">
                <a16:creationId xmlns:a16="http://schemas.microsoft.com/office/drawing/2014/main" id="{E30BAE42-AB3F-43A0-A588-77697DEB47B6}"/>
              </a:ext>
            </a:extLst>
          </p:cNvPr>
          <p:cNvSpPr/>
          <p:nvPr/>
        </p:nvSpPr>
        <p:spPr>
          <a:xfrm>
            <a:off x="187078" y="1837172"/>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6" name="Rectángulo 25">
            <a:extLst>
              <a:ext uri="{FF2B5EF4-FFF2-40B4-BE49-F238E27FC236}">
                <a16:creationId xmlns:a16="http://schemas.microsoft.com/office/drawing/2014/main" id="{EC8F182B-AE19-4376-9AF8-A3CE17729579}"/>
              </a:ext>
            </a:extLst>
          </p:cNvPr>
          <p:cNvSpPr/>
          <p:nvPr/>
        </p:nvSpPr>
        <p:spPr>
          <a:xfrm>
            <a:off x="187078" y="2303790"/>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28" name="Rectángulo 27">
            <a:extLst>
              <a:ext uri="{FF2B5EF4-FFF2-40B4-BE49-F238E27FC236}">
                <a16:creationId xmlns:a16="http://schemas.microsoft.com/office/drawing/2014/main" id="{479AA7FA-9738-483C-9C84-F79F1909C511}"/>
              </a:ext>
            </a:extLst>
          </p:cNvPr>
          <p:cNvSpPr/>
          <p:nvPr/>
        </p:nvSpPr>
        <p:spPr>
          <a:xfrm>
            <a:off x="187078" y="2828087"/>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42" name="Marcador de número de diapositiva 1">
            <a:extLst>
              <a:ext uri="{FF2B5EF4-FFF2-40B4-BE49-F238E27FC236}">
                <a16:creationId xmlns:a16="http://schemas.microsoft.com/office/drawing/2014/main" id="{5264BAA9-76EA-4677-B819-930E40F428C2}"/>
              </a:ext>
            </a:extLst>
          </p:cNvPr>
          <p:cNvSpPr txBox="1">
            <a:spLocks/>
          </p:cNvSpPr>
          <p:nvPr/>
        </p:nvSpPr>
        <p:spPr>
          <a:xfrm>
            <a:off x="4662872" y="7336025"/>
            <a:ext cx="511412" cy="286480"/>
          </a:xfrm>
          <a:prstGeom prst="rect">
            <a:avLst/>
          </a:prstGeom>
        </p:spPr>
        <p:txBody>
          <a:bodyPr vert="horz" lIns="71997" tIns="35998" rIns="71997" bIns="35998" rtlCol="0" anchor="ctr">
            <a:normAutofit fontScale="62500" lnSpcReduction="20000"/>
          </a:bodyP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endParaRPr kumimoji="0" lang="es-PE" sz="132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a:p>
            <a:pPr marL="0" marR="0" lvl="0" indent="0" algn="r" defTabSz="359999" rtl="0" eaLnBrk="1" fontAlgn="auto" latinLnBrk="0" hangingPunct="1">
              <a:lnSpc>
                <a:spcPct val="100000"/>
              </a:lnSpc>
              <a:spcBef>
                <a:spcPts val="0"/>
              </a:spcBef>
              <a:spcAft>
                <a:spcPts val="0"/>
              </a:spcAft>
              <a:buClrTx/>
              <a:buSzTx/>
              <a:buFontTx/>
              <a:buNone/>
              <a:tabLst/>
              <a:defRPr/>
            </a:pPr>
            <a:fld id="{23D7C9DC-7D89-4277-887E-D902F1B7E98D}"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119</a:t>
            </a:fld>
            <a:endParaRPr kumimoji="0" lang="es-PE" sz="132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3" name="Tabla 10">
            <a:extLst>
              <a:ext uri="{FF2B5EF4-FFF2-40B4-BE49-F238E27FC236}">
                <a16:creationId xmlns:a16="http://schemas.microsoft.com/office/drawing/2014/main" id="{90EF1D81-D241-49D3-8745-27798C04366C}"/>
              </a:ext>
            </a:extLst>
          </p:cNvPr>
          <p:cNvGraphicFramePr>
            <a:graphicFrameLocks noGrp="1"/>
          </p:cNvGraphicFramePr>
          <p:nvPr/>
        </p:nvGraphicFramePr>
        <p:xfrm>
          <a:off x="198751" y="5150186"/>
          <a:ext cx="9705163" cy="2185839"/>
        </p:xfrm>
        <a:graphic>
          <a:graphicData uri="http://schemas.openxmlformats.org/drawingml/2006/table">
            <a:tbl>
              <a:tblPr firstRow="1" bandRow="1">
                <a:tableStyleId>{16D9F66E-5EB9-4882-86FB-DCBF35E3C3E4}</a:tableStyleId>
              </a:tblPr>
              <a:tblGrid>
                <a:gridCol w="4795606">
                  <a:extLst>
                    <a:ext uri="{9D8B030D-6E8A-4147-A177-3AD203B41FA5}">
                      <a16:colId xmlns:a16="http://schemas.microsoft.com/office/drawing/2014/main" val="1847818583"/>
                    </a:ext>
                  </a:extLst>
                </a:gridCol>
                <a:gridCol w="4909557">
                  <a:extLst>
                    <a:ext uri="{9D8B030D-6E8A-4147-A177-3AD203B41FA5}">
                      <a16:colId xmlns:a16="http://schemas.microsoft.com/office/drawing/2014/main" val="3382942657"/>
                    </a:ext>
                  </a:extLst>
                </a:gridCol>
              </a:tblGrid>
              <a:tr h="241923">
                <a:tc>
                  <a:txBody>
                    <a:bodyPr/>
                    <a:lstStyle/>
                    <a:p>
                      <a:pPr algn="ctr"/>
                      <a:r>
                        <a:rPr lang="es-PE" sz="900" b="1" dirty="0">
                          <a:latin typeface="+mn-lt"/>
                          <a:cs typeface="Calibri" panose="020F0502020204030204" pitchFamily="34" charset="0"/>
                        </a:rPr>
                        <a:t>Temas</a:t>
                      </a:r>
                      <a:endParaRPr lang="es-PE" sz="900" dirty="0">
                        <a:latin typeface="+mn-lt"/>
                      </a:endParaRPr>
                    </a:p>
                  </a:txBody>
                  <a:tcPr marL="72717" marR="72717" marT="35998" marB="35998"/>
                </a:tc>
                <a:tc>
                  <a:txBody>
                    <a:bodyPr/>
                    <a:lstStyle/>
                    <a:p>
                      <a:pPr algn="ctr"/>
                      <a:r>
                        <a:rPr lang="es-PE" sz="900">
                          <a:latin typeface="+mn-lt"/>
                        </a:rPr>
                        <a:t>Recomendaciones</a:t>
                      </a:r>
                    </a:p>
                  </a:txBody>
                  <a:tcPr marL="72717" marR="72717" marT="35998" marB="35998"/>
                </a:tc>
                <a:extLst>
                  <a:ext uri="{0D108BD9-81ED-4DB2-BD59-A6C34878D82A}">
                    <a16:rowId xmlns:a16="http://schemas.microsoft.com/office/drawing/2014/main" val="3926320293"/>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1. Se tuvo que priorizar las actividades programadas a cumplir en el último bimestre del año, los esfuerzos se concentraron en las actividades relacionadas al cierre de brechas; por lo que, algunas otras actividades no se cumplieron en el presente año.</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Elaborar el plan de cumplimiento del año 2022 con el objetivo que darle continuidad a la mejora del cumplimiento de los indicadores trazadores del PAN y SMN y retomar las actividades que contribuyan al cumplimiento de los indicadores.</a:t>
                      </a:r>
                    </a:p>
                  </a:txBody>
                  <a:tcPr marL="72717" marR="72717" marT="35998" marB="35998"/>
                </a:tc>
                <a:extLst>
                  <a:ext uri="{0D108BD9-81ED-4DB2-BD59-A6C34878D82A}">
                    <a16:rowId xmlns:a16="http://schemas.microsoft.com/office/drawing/2014/main" val="833004190"/>
                  </a:ext>
                </a:extLst>
              </a:tr>
              <a:tr h="64797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2.Se logró implementar el aplicativo del Rol de Turnos de los EE.SS. para  el mes de Diciembre; sin embargo, como todo proceso de mejora que involucra un cambio tecnológico, tanto el personal de los EE.SS. y de la Red Norte, se encuentra en usa fase de adaptación a la nueva herramienta.</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Se requiere asegurar su sostenibilidad a través del soporte técnico al personal de los EE.SS. y de la Red Norte, hasta que su uso sea habitual; así como la mejora del aplicativo según la necesidad de quienes interactúan con el aplicativo.</a:t>
                      </a:r>
                    </a:p>
                  </a:txBody>
                  <a:tcPr marL="72717" marR="72717" marT="35998" marB="35998"/>
                </a:tc>
                <a:extLst>
                  <a:ext uri="{0D108BD9-81ED-4DB2-BD59-A6C34878D82A}">
                    <a16:rowId xmlns:a16="http://schemas.microsoft.com/office/drawing/2014/main" val="910124038"/>
                  </a:ext>
                </a:extLst>
              </a:tr>
              <a:tr h="791966">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3. La escasa infraestructura tecnológica de la Red Norte, ha sido una de las principales limitaciones que han dificultado la implementación adecuada de las herramientas de seguimiento desarrollos en la Unidad de Estadística. Así como, el limitado personal de la Unidad, que no permite contar con información oportuna para el seguimiento.</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Persiste la urgencia de implementar de infraestructura informática a la Red Norte, además de dotar a los EE.SS. de equipos informáticos y personal que permita el usos de herramientas tecnológicas y registro de información adecuada y oportuna. </a:t>
                      </a:r>
                    </a:p>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las capacidades del personal de estadística de los EE.SS. y optimizar la distribución de este personal en los puntos claves de las micro redes de la Red Norte</a:t>
                      </a:r>
                    </a:p>
                  </a:txBody>
                  <a:tcPr marL="72717" marR="72717" marT="35998" marB="35998"/>
                </a:tc>
                <a:extLst>
                  <a:ext uri="{0D108BD9-81ED-4DB2-BD59-A6C34878D82A}">
                    <a16:rowId xmlns:a16="http://schemas.microsoft.com/office/drawing/2014/main" val="2788082696"/>
                  </a:ext>
                </a:extLst>
              </a:tr>
            </a:tbl>
          </a:graphicData>
        </a:graphic>
      </p:graphicFrame>
      <p:pic>
        <p:nvPicPr>
          <p:cNvPr id="44" name="Gráfico 43" descr="Advertencia con relleno sólido">
            <a:extLst>
              <a:ext uri="{FF2B5EF4-FFF2-40B4-BE49-F238E27FC236}">
                <a16:creationId xmlns:a16="http://schemas.microsoft.com/office/drawing/2014/main" id="{03B8D06A-65CF-43D5-ACA3-FC8C404979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58586" y="4824239"/>
            <a:ext cx="317723" cy="306134"/>
          </a:xfrm>
          <a:prstGeom prst="rect">
            <a:avLst/>
          </a:prstGeom>
        </p:spPr>
      </p:pic>
      <p:sp>
        <p:nvSpPr>
          <p:cNvPr id="45" name="CuadroTexto 44">
            <a:extLst>
              <a:ext uri="{FF2B5EF4-FFF2-40B4-BE49-F238E27FC236}">
                <a16:creationId xmlns:a16="http://schemas.microsoft.com/office/drawing/2014/main" id="{7426285F-A933-4E08-B50D-151F313D1154}"/>
              </a:ext>
            </a:extLst>
          </p:cNvPr>
          <p:cNvSpPr txBox="1"/>
          <p:nvPr/>
        </p:nvSpPr>
        <p:spPr>
          <a:xfrm>
            <a:off x="569626" y="4831906"/>
            <a:ext cx="3163688"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a:ln>
                  <a:noFill/>
                </a:ln>
                <a:solidFill>
                  <a:prstClr val="white"/>
                </a:solidFill>
                <a:effectLst/>
                <a:uLnTx/>
                <a:uFillTx/>
                <a:latin typeface="Calibri" panose="020F0502020204030204"/>
                <a:ea typeface="+mn-ea"/>
                <a:cs typeface="+mn-cs"/>
              </a:rPr>
              <a:t>IV. Areas de Alerta</a:t>
            </a:r>
          </a:p>
        </p:txBody>
      </p:sp>
      <p:sp>
        <p:nvSpPr>
          <p:cNvPr id="46" name="Rectángulo 45">
            <a:extLst>
              <a:ext uri="{FF2B5EF4-FFF2-40B4-BE49-F238E27FC236}">
                <a16:creationId xmlns:a16="http://schemas.microsoft.com/office/drawing/2014/main" id="{E91C0448-6768-4548-9EA7-23ACDF7F0068}"/>
              </a:ext>
            </a:extLst>
          </p:cNvPr>
          <p:cNvSpPr/>
          <p:nvPr/>
        </p:nvSpPr>
        <p:spPr>
          <a:xfrm>
            <a:off x="460902" y="4157376"/>
            <a:ext cx="5438395" cy="18198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a:ln>
                  <a:noFill/>
                </a:ln>
                <a:solidFill>
                  <a:srgbClr val="000000"/>
                </a:solidFill>
                <a:effectLst/>
                <a:uLnTx/>
                <a:uFillTx/>
                <a:latin typeface="Calibri" panose="020F0502020204030204"/>
                <a:ea typeface="+mn-ea"/>
                <a:cs typeface="+mn-cs"/>
              </a:rPr>
              <a:t>Mixta –  </a:t>
            </a:r>
            <a:r>
              <a:rPr kumimoji="0" lang="es-ES" altLang="en-US" sz="787" b="0" i="0" u="none" strike="noStrike" kern="1200" cap="none" spc="0" normalizeH="0" baseline="0" noProof="0">
                <a:ln>
                  <a:noFill/>
                </a:ln>
                <a:solidFill>
                  <a:srgbClr val="000000"/>
                </a:solidFill>
                <a:effectLst/>
                <a:uLnTx/>
                <a:uFillTx/>
                <a:latin typeface="Calibri" panose="020F0502020204030204"/>
                <a:ea typeface="+mn-ea"/>
                <a:cs typeface="+mn-cs"/>
              </a:rPr>
              <a:t>En proceso de cumplimiento, algunos aspectos requieren atención, otros bien encaminados</a:t>
            </a:r>
          </a:p>
        </p:txBody>
      </p:sp>
      <p:sp>
        <p:nvSpPr>
          <p:cNvPr id="47" name="Rectángulo 46">
            <a:extLst>
              <a:ext uri="{FF2B5EF4-FFF2-40B4-BE49-F238E27FC236}">
                <a16:creationId xmlns:a16="http://schemas.microsoft.com/office/drawing/2014/main" id="{0BE6DB9E-BFE3-44C2-BA42-B08CB71C05ED}"/>
              </a:ext>
            </a:extLst>
          </p:cNvPr>
          <p:cNvSpPr/>
          <p:nvPr/>
        </p:nvSpPr>
        <p:spPr>
          <a:xfrm>
            <a:off x="378052" y="3913509"/>
            <a:ext cx="89766" cy="8794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48" name="Rectángulo 47">
            <a:extLst>
              <a:ext uri="{FF2B5EF4-FFF2-40B4-BE49-F238E27FC236}">
                <a16:creationId xmlns:a16="http://schemas.microsoft.com/office/drawing/2014/main" id="{5F25972E-D134-4129-95AD-9156E80BF1EE}"/>
              </a:ext>
            </a:extLst>
          </p:cNvPr>
          <p:cNvSpPr/>
          <p:nvPr/>
        </p:nvSpPr>
        <p:spPr>
          <a:xfrm>
            <a:off x="371136" y="4046951"/>
            <a:ext cx="89766" cy="8794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49" name="Rectángulo 48">
            <a:extLst>
              <a:ext uri="{FF2B5EF4-FFF2-40B4-BE49-F238E27FC236}">
                <a16:creationId xmlns:a16="http://schemas.microsoft.com/office/drawing/2014/main" id="{4BBF0369-85CD-4C4F-BBA3-61726608464B}"/>
              </a:ext>
            </a:extLst>
          </p:cNvPr>
          <p:cNvSpPr/>
          <p:nvPr/>
        </p:nvSpPr>
        <p:spPr>
          <a:xfrm>
            <a:off x="460902" y="3930027"/>
            <a:ext cx="7280062" cy="7142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dirty="0">
                <a:ln>
                  <a:noFill/>
                </a:ln>
                <a:solidFill>
                  <a:srgbClr val="000000"/>
                </a:solidFill>
                <a:effectLst/>
                <a:uLnTx/>
                <a:uFillTx/>
                <a:latin typeface="Calibri" panose="020F0502020204030204"/>
                <a:ea typeface="+mn-ea"/>
                <a:cs typeface="+mn-cs"/>
              </a:rPr>
              <a:t>Buena – </a:t>
            </a:r>
            <a:r>
              <a:rPr kumimoji="0" lang="es-ES" altLang="en-US" sz="787" b="0" i="0" u="none" strike="noStrike" kern="1200" cap="none" spc="0" normalizeH="0" baseline="0" noProof="0" dirty="0">
                <a:ln>
                  <a:noFill/>
                </a:ln>
                <a:solidFill>
                  <a:srgbClr val="000000"/>
                </a:solidFill>
                <a:effectLst/>
                <a:uLnTx/>
                <a:uFillTx/>
                <a:latin typeface="Calibri" panose="020F0502020204030204"/>
                <a:ea typeface="+mn-ea"/>
                <a:cs typeface="+mn-cs"/>
              </a:rPr>
              <a:t>Se ha cumplido con la actividad según lo programado, requiere refinamiento e implementación sistemática</a:t>
            </a:r>
          </a:p>
        </p:txBody>
      </p:sp>
      <p:sp>
        <p:nvSpPr>
          <p:cNvPr id="50" name="Rectángulo 49">
            <a:extLst>
              <a:ext uri="{FF2B5EF4-FFF2-40B4-BE49-F238E27FC236}">
                <a16:creationId xmlns:a16="http://schemas.microsoft.com/office/drawing/2014/main" id="{D5CE533A-79A0-4D4A-8F80-0BAF32590188}"/>
              </a:ext>
            </a:extLst>
          </p:cNvPr>
          <p:cNvSpPr/>
          <p:nvPr/>
        </p:nvSpPr>
        <p:spPr>
          <a:xfrm>
            <a:off x="432938" y="4272151"/>
            <a:ext cx="5336236" cy="19264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a:ln>
                  <a:noFill/>
                </a:ln>
                <a:solidFill>
                  <a:srgbClr val="000000"/>
                </a:solidFill>
                <a:effectLst/>
                <a:uLnTx/>
                <a:uFillTx/>
                <a:latin typeface="Calibri" panose="020F0502020204030204"/>
                <a:ea typeface="+mn-ea"/>
                <a:cs typeface="+mn-cs"/>
              </a:rPr>
              <a:t>Altamente problemática – </a:t>
            </a:r>
            <a:r>
              <a:rPr kumimoji="0" lang="es-ES" altLang="en-US" sz="787" b="0" i="0" u="none" strike="noStrike" kern="1200" cap="none" spc="0" normalizeH="0" baseline="0" noProof="0">
                <a:ln>
                  <a:noFill/>
                </a:ln>
                <a:solidFill>
                  <a:srgbClr val="000000"/>
                </a:solidFill>
                <a:effectLst/>
                <a:uLnTx/>
                <a:uFillTx/>
                <a:latin typeface="Calibri" panose="020F0502020204030204"/>
                <a:ea typeface="+mn-ea"/>
                <a:cs typeface="+mn-cs"/>
              </a:rPr>
              <a:t>No evidencia temporalidad, requiere acción urgente y decisiva</a:t>
            </a:r>
          </a:p>
        </p:txBody>
      </p:sp>
      <p:sp>
        <p:nvSpPr>
          <p:cNvPr id="51" name="Rectángulo 50">
            <a:extLst>
              <a:ext uri="{FF2B5EF4-FFF2-40B4-BE49-F238E27FC236}">
                <a16:creationId xmlns:a16="http://schemas.microsoft.com/office/drawing/2014/main" id="{7AF1CFDD-06C1-426D-AF2A-43B290DDA11C}"/>
              </a:ext>
            </a:extLst>
          </p:cNvPr>
          <p:cNvSpPr/>
          <p:nvPr/>
        </p:nvSpPr>
        <p:spPr>
          <a:xfrm>
            <a:off x="372066" y="4184992"/>
            <a:ext cx="89766" cy="8794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52" name="Rectángulo 51">
            <a:extLst>
              <a:ext uri="{FF2B5EF4-FFF2-40B4-BE49-F238E27FC236}">
                <a16:creationId xmlns:a16="http://schemas.microsoft.com/office/drawing/2014/main" id="{240CC8A5-CD05-42B2-A09D-D7383ED89648}"/>
              </a:ext>
            </a:extLst>
          </p:cNvPr>
          <p:cNvSpPr/>
          <p:nvPr/>
        </p:nvSpPr>
        <p:spPr>
          <a:xfrm>
            <a:off x="372066" y="4309839"/>
            <a:ext cx="89766" cy="8794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53" name="Rectángulo 52">
            <a:extLst>
              <a:ext uri="{FF2B5EF4-FFF2-40B4-BE49-F238E27FC236}">
                <a16:creationId xmlns:a16="http://schemas.microsoft.com/office/drawing/2014/main" id="{DF1EB288-8795-4043-8BC9-D60A6D35C50F}"/>
              </a:ext>
            </a:extLst>
          </p:cNvPr>
          <p:cNvSpPr/>
          <p:nvPr/>
        </p:nvSpPr>
        <p:spPr>
          <a:xfrm>
            <a:off x="460903" y="4066561"/>
            <a:ext cx="6913091" cy="8794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787" b="1" i="0" u="none" strike="noStrike" kern="1200" cap="none" spc="0" normalizeH="0" baseline="0" noProof="0" dirty="0">
                <a:ln>
                  <a:noFill/>
                </a:ln>
                <a:solidFill>
                  <a:srgbClr val="000000"/>
                </a:solidFill>
                <a:effectLst/>
                <a:uLnTx/>
                <a:uFillTx/>
                <a:latin typeface="Calibri" panose="020F0502020204030204"/>
                <a:ea typeface="+mn-ea"/>
                <a:cs typeface="+mn-cs"/>
              </a:rPr>
              <a:t>Problemática – </a:t>
            </a:r>
            <a:r>
              <a:rPr kumimoji="0" lang="es-ES" altLang="en-US" sz="787" b="0" i="0" u="none" strike="noStrike" kern="1200" cap="none" spc="0" normalizeH="0" baseline="0" noProof="0" dirty="0">
                <a:ln>
                  <a:noFill/>
                </a:ln>
                <a:solidFill>
                  <a:srgbClr val="000000"/>
                </a:solidFill>
                <a:effectLst/>
                <a:uLnTx/>
                <a:uFillTx/>
                <a:latin typeface="Calibri" panose="020F0502020204030204"/>
                <a:ea typeface="+mn-ea"/>
                <a:cs typeface="+mn-cs"/>
              </a:rPr>
              <a:t>Por iniciar , requiere atención, en algunos aspectos urgente para empezar a implementar</a:t>
            </a:r>
          </a:p>
        </p:txBody>
      </p:sp>
      <p:graphicFrame>
        <p:nvGraphicFramePr>
          <p:cNvPr id="54" name="Tabla 2">
            <a:extLst>
              <a:ext uri="{FF2B5EF4-FFF2-40B4-BE49-F238E27FC236}">
                <a16:creationId xmlns:a16="http://schemas.microsoft.com/office/drawing/2014/main" id="{4BDF7EA6-D8FC-40E0-8885-24E835F207C6}"/>
              </a:ext>
            </a:extLst>
          </p:cNvPr>
          <p:cNvGraphicFramePr>
            <a:graphicFrameLocks noGrp="1"/>
          </p:cNvGraphicFramePr>
          <p:nvPr>
            <p:extLst>
              <p:ext uri="{D42A27DB-BD31-4B8C-83A1-F6EECF244321}">
                <p14:modId xmlns:p14="http://schemas.microsoft.com/office/powerpoint/2010/main" val="2764256502"/>
              </p:ext>
            </p:extLst>
          </p:nvPr>
        </p:nvGraphicFramePr>
        <p:xfrm>
          <a:off x="6082747" y="3957394"/>
          <a:ext cx="3865333" cy="783348"/>
        </p:xfrm>
        <a:graphic>
          <a:graphicData uri="http://schemas.openxmlformats.org/drawingml/2006/table">
            <a:tbl>
              <a:tblPr firstRow="1" bandRow="1">
                <a:tableStyleId>{C083E6E3-FA7D-4D7B-A595-EF9225AFEA82}</a:tableStyleId>
              </a:tblPr>
              <a:tblGrid>
                <a:gridCol w="676963">
                  <a:extLst>
                    <a:ext uri="{9D8B030D-6E8A-4147-A177-3AD203B41FA5}">
                      <a16:colId xmlns:a16="http://schemas.microsoft.com/office/drawing/2014/main" val="3712309534"/>
                    </a:ext>
                  </a:extLst>
                </a:gridCol>
                <a:gridCol w="3188370">
                  <a:extLst>
                    <a:ext uri="{9D8B030D-6E8A-4147-A177-3AD203B41FA5}">
                      <a16:colId xmlns:a16="http://schemas.microsoft.com/office/drawing/2014/main" val="3246141006"/>
                    </a:ext>
                  </a:extLst>
                </a:gridCol>
              </a:tblGrid>
              <a:tr h="201600">
                <a:tc>
                  <a:txBody>
                    <a:bodyPr/>
                    <a:lstStyle/>
                    <a:p>
                      <a:pPr algn="ctr"/>
                      <a:r>
                        <a:rPr lang="es-PE" sz="800" b="1" kern="1200">
                          <a:solidFill>
                            <a:schemeClr val="tx1"/>
                          </a:solidFill>
                          <a:latin typeface="+mn-lt"/>
                          <a:ea typeface="+mn-ea"/>
                          <a:cs typeface="+mn-cs"/>
                        </a:rPr>
                        <a:t>GRUPO</a:t>
                      </a:r>
                    </a:p>
                  </a:txBody>
                  <a:tcPr marL="71997" marR="71997" marT="35998" marB="35998"/>
                </a:tc>
                <a:tc>
                  <a:txBody>
                    <a:bodyPr/>
                    <a:lstStyle/>
                    <a:p>
                      <a:pPr algn="ctr"/>
                      <a:r>
                        <a:rPr lang="es-PE" sz="800" dirty="0">
                          <a:latin typeface="+mn-lt"/>
                        </a:rPr>
                        <a:t>INTERVENCIÓN DEL PROYECTO , 11 EE.SS I–4  y 03 EE.SS. I-3</a:t>
                      </a:r>
                    </a:p>
                  </a:txBody>
                  <a:tcPr marL="71997" marR="71997" marT="35998" marB="35998"/>
                </a:tc>
                <a:extLst>
                  <a:ext uri="{0D108BD9-81ED-4DB2-BD59-A6C34878D82A}">
                    <a16:rowId xmlns:a16="http://schemas.microsoft.com/office/drawing/2014/main" val="1167670763"/>
                  </a:ext>
                </a:extLst>
              </a:tr>
              <a:tr h="176668">
                <a:tc>
                  <a:txBody>
                    <a:bodyPr/>
                    <a:lstStyle/>
                    <a:p>
                      <a:pPr algn="ctr"/>
                      <a:r>
                        <a:rPr lang="es-PE" sz="800">
                          <a:latin typeface="+mn-lt"/>
                        </a:rPr>
                        <a:t>1°</a:t>
                      </a:r>
                    </a:p>
                  </a:txBody>
                  <a:tcPr marL="71997" marR="71997" marT="35998" marB="35998"/>
                </a:tc>
                <a:tc>
                  <a:txBody>
                    <a:bodyPr/>
                    <a:lstStyle/>
                    <a:p>
                      <a:r>
                        <a:rPr lang="es-PE" sz="800">
                          <a:latin typeface="+mn-lt"/>
                        </a:rPr>
                        <a:t>Siete cuartones , Wánchaq, Belempampa, Dignidad Nacional</a:t>
                      </a:r>
                    </a:p>
                  </a:txBody>
                  <a:tcPr marL="71997" marR="71997" marT="35998" marB="35998"/>
                </a:tc>
                <a:extLst>
                  <a:ext uri="{0D108BD9-81ED-4DB2-BD59-A6C34878D82A}">
                    <a16:rowId xmlns:a16="http://schemas.microsoft.com/office/drawing/2014/main" val="1506984566"/>
                  </a:ext>
                </a:extLst>
              </a:tr>
              <a:tr h="176668">
                <a:tc>
                  <a:txBody>
                    <a:bodyPr/>
                    <a:lstStyle/>
                    <a:p>
                      <a:pPr algn="ctr"/>
                      <a:r>
                        <a:rPr lang="es-PE" sz="800">
                          <a:latin typeface="+mn-lt"/>
                        </a:rPr>
                        <a:t>2°</a:t>
                      </a:r>
                    </a:p>
                  </a:txBody>
                  <a:tcPr marL="71997" marR="71997" marT="35998" marB="35998"/>
                </a:tc>
                <a:tc>
                  <a:txBody>
                    <a:bodyPr/>
                    <a:lstStyle/>
                    <a:p>
                      <a:r>
                        <a:rPr lang="es-PE" sz="800">
                          <a:latin typeface="+mn-lt"/>
                        </a:rPr>
                        <a:t>Urubamba, Ollantaytambo, Calca, Anta, Pisac, Chinchero</a:t>
                      </a:r>
                    </a:p>
                  </a:txBody>
                  <a:tcPr marL="71997" marR="71997" marT="35998" marB="35998"/>
                </a:tc>
                <a:extLst>
                  <a:ext uri="{0D108BD9-81ED-4DB2-BD59-A6C34878D82A}">
                    <a16:rowId xmlns:a16="http://schemas.microsoft.com/office/drawing/2014/main" val="1729426972"/>
                  </a:ext>
                </a:extLst>
              </a:tr>
              <a:tr h="176668">
                <a:tc>
                  <a:txBody>
                    <a:bodyPr/>
                    <a:lstStyle/>
                    <a:p>
                      <a:pPr algn="ctr"/>
                      <a:r>
                        <a:rPr lang="es-PE" sz="800">
                          <a:latin typeface="+mn-lt"/>
                        </a:rPr>
                        <a:t>3°</a:t>
                      </a:r>
                    </a:p>
                  </a:txBody>
                  <a:tcPr marL="71997" marR="71997" marT="35998" marB="35998"/>
                </a:tc>
                <a:tc>
                  <a:txBody>
                    <a:bodyPr/>
                    <a:lstStyle/>
                    <a:p>
                      <a:r>
                        <a:rPr lang="es-PE" sz="800" dirty="0">
                          <a:latin typeface="+mn-lt"/>
                        </a:rPr>
                        <a:t>La Quebrada, Maras , Machupichu , Limatambo</a:t>
                      </a:r>
                    </a:p>
                  </a:txBody>
                  <a:tcPr marL="71997" marR="71997" marT="35998" marB="35998"/>
                </a:tc>
                <a:extLst>
                  <a:ext uri="{0D108BD9-81ED-4DB2-BD59-A6C34878D82A}">
                    <a16:rowId xmlns:a16="http://schemas.microsoft.com/office/drawing/2014/main" val="665320191"/>
                  </a:ext>
                </a:extLst>
              </a:tr>
            </a:tbl>
          </a:graphicData>
        </a:graphic>
      </p:graphicFrame>
      <p:sp>
        <p:nvSpPr>
          <p:cNvPr id="29" name="Rectángulo 28">
            <a:extLst>
              <a:ext uri="{FF2B5EF4-FFF2-40B4-BE49-F238E27FC236}">
                <a16:creationId xmlns:a16="http://schemas.microsoft.com/office/drawing/2014/main" id="{DE47CF32-6FB2-455A-B796-CB0B47ABBCB5}"/>
              </a:ext>
            </a:extLst>
          </p:cNvPr>
          <p:cNvSpPr/>
          <p:nvPr/>
        </p:nvSpPr>
        <p:spPr>
          <a:xfrm>
            <a:off x="187078" y="3448153"/>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787" b="0" i="0" u="none" strike="noStrike" kern="1200" cap="none" spc="0" normalizeH="0" baseline="0" noProof="0">
              <a:ln>
                <a:noFill/>
              </a:ln>
              <a:solidFill>
                <a:prstClr val="white"/>
              </a:solidFill>
              <a:effectLst/>
              <a:uLnTx/>
              <a:uFillTx/>
              <a:latin typeface="Axiforma" panose="00000500000000000000" pitchFamily="50" charset="0"/>
              <a:ea typeface="+mn-ea"/>
              <a:cs typeface="+mn-cs"/>
            </a:endParaRPr>
          </a:p>
        </p:txBody>
      </p:sp>
      <p:sp>
        <p:nvSpPr>
          <p:cNvPr id="30" name="Rectángulo 29">
            <a:extLst>
              <a:ext uri="{FF2B5EF4-FFF2-40B4-BE49-F238E27FC236}">
                <a16:creationId xmlns:a16="http://schemas.microsoft.com/office/drawing/2014/main" id="{1D5344C4-91EE-47D1-8104-D55D43F95B55}"/>
              </a:ext>
            </a:extLst>
          </p:cNvPr>
          <p:cNvSpPr/>
          <p:nvPr/>
        </p:nvSpPr>
        <p:spPr>
          <a:xfrm>
            <a:off x="101238" y="4842417"/>
            <a:ext cx="9866124" cy="2594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417"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8174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8EC331-E695-4D40-8CE1-6A52482D4654}"/>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7954" name="Diapositiva de think-cell" r:id="rId5" imgW="7772400" imgH="10058400" progId="TCLayout.ActiveDocument.1">
                  <p:embed/>
                </p:oleObj>
              </mc:Choice>
              <mc:Fallback>
                <p:oleObj name="Diapositiva de think-cell" r:id="rId5" imgW="7772400" imgH="10058400" progId="TCLayout.ActiveDocument.1">
                  <p:embed/>
                  <p:pic>
                    <p:nvPicPr>
                      <p:cNvPr id="3" name="Object 2" hidden="1">
                        <a:extLst>
                          <a:ext uri="{FF2B5EF4-FFF2-40B4-BE49-F238E27FC236}">
                            <a16:creationId xmlns:a16="http://schemas.microsoft.com/office/drawing/2014/main" id="{438EC331-E695-4D40-8CE1-6A52482D465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0FAC230-74DC-F240-BE45-4340DD890D5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5" name="Title 4"/>
          <p:cNvSpPr>
            <a:spLocks noGrp="1"/>
          </p:cNvSpPr>
          <p:nvPr>
            <p:ph type="title"/>
          </p:nvPr>
        </p:nvSpPr>
        <p:spPr>
          <a:xfrm>
            <a:off x="360001" y="589387"/>
            <a:ext cx="8694539" cy="330860"/>
          </a:xfrm>
        </p:spPr>
        <p:txBody>
          <a:bodyPr/>
          <a:lstStyle/>
          <a:p>
            <a:r>
              <a:rPr lang="es-ES_tradnl" dirty="0"/>
              <a:t>El análisis cubre los 15 elementos del modelo de cumplimiento</a:t>
            </a:r>
          </a:p>
        </p:txBody>
      </p:sp>
      <p:sp>
        <p:nvSpPr>
          <p:cNvPr id="34" name="Freeform 17">
            <a:extLst>
              <a:ext uri="{FF2B5EF4-FFF2-40B4-BE49-F238E27FC236}">
                <a16:creationId xmlns:a16="http://schemas.microsoft.com/office/drawing/2014/main" id="{B393D114-A422-4956-95F3-F22A3AA18923}"/>
              </a:ext>
            </a:extLst>
          </p:cNvPr>
          <p:cNvSpPr/>
          <p:nvPr/>
        </p:nvSpPr>
        <p:spPr>
          <a:xfrm>
            <a:off x="319449" y="1603413"/>
            <a:ext cx="1772043" cy="938642"/>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defRPr/>
            </a:pPr>
            <a:r>
              <a:rPr lang="es-ES_tradnl" sz="1600" b="1">
                <a:ea typeface="Tahoma" pitchFamily="34" charset="0"/>
                <a:cs typeface="Tahoma" pitchFamily="34" charset="0"/>
                <a:sym typeface="Arial"/>
              </a:rPr>
              <a:t>1. Desarrolla las bases del cumplimiento</a:t>
            </a:r>
          </a:p>
        </p:txBody>
      </p:sp>
      <p:sp>
        <p:nvSpPr>
          <p:cNvPr id="35" name="Freeform 34">
            <a:extLst>
              <a:ext uri="{FF2B5EF4-FFF2-40B4-BE49-F238E27FC236}">
                <a16:creationId xmlns:a16="http://schemas.microsoft.com/office/drawing/2014/main" id="{B4BE1B4C-65B0-4AE4-BFF6-6DD4FC1A0021}"/>
              </a:ext>
            </a:extLst>
          </p:cNvPr>
          <p:cNvSpPr/>
          <p:nvPr/>
        </p:nvSpPr>
        <p:spPr>
          <a:xfrm>
            <a:off x="514729" y="2718580"/>
            <a:ext cx="1422598" cy="762164"/>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Define la aspiración</a:t>
            </a:r>
          </a:p>
        </p:txBody>
      </p:sp>
      <p:sp>
        <p:nvSpPr>
          <p:cNvPr id="36" name="Freeform 35">
            <a:extLst>
              <a:ext uri="{FF2B5EF4-FFF2-40B4-BE49-F238E27FC236}">
                <a16:creationId xmlns:a16="http://schemas.microsoft.com/office/drawing/2014/main" id="{B9ADEC02-45BF-422B-A058-7385C10498D8}"/>
              </a:ext>
            </a:extLst>
          </p:cNvPr>
          <p:cNvSpPr/>
          <p:nvPr/>
        </p:nvSpPr>
        <p:spPr>
          <a:xfrm>
            <a:off x="514729" y="3597999"/>
            <a:ext cx="1422598" cy="911043"/>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Revisa el estado actual de cumplimiento</a:t>
            </a:r>
          </a:p>
        </p:txBody>
      </p:sp>
      <p:sp>
        <p:nvSpPr>
          <p:cNvPr id="37" name="Freeform 36">
            <a:extLst>
              <a:ext uri="{FF2B5EF4-FFF2-40B4-BE49-F238E27FC236}">
                <a16:creationId xmlns:a16="http://schemas.microsoft.com/office/drawing/2014/main" id="{5AF81BC3-E2D6-4156-95AA-5AF321A46B29}"/>
              </a:ext>
            </a:extLst>
          </p:cNvPr>
          <p:cNvSpPr/>
          <p:nvPr/>
        </p:nvSpPr>
        <p:spPr>
          <a:xfrm>
            <a:off x="514729" y="5502257"/>
            <a:ext cx="1422598" cy="762164"/>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Establece una coalición</a:t>
            </a:r>
          </a:p>
        </p:txBody>
      </p:sp>
      <p:sp>
        <p:nvSpPr>
          <p:cNvPr id="38" name="Freeform 37">
            <a:extLst>
              <a:ext uri="{FF2B5EF4-FFF2-40B4-BE49-F238E27FC236}">
                <a16:creationId xmlns:a16="http://schemas.microsoft.com/office/drawing/2014/main" id="{12A6CAB1-C955-4B7E-8674-E0678884216C}"/>
              </a:ext>
            </a:extLst>
          </p:cNvPr>
          <p:cNvSpPr/>
          <p:nvPr/>
        </p:nvSpPr>
        <p:spPr>
          <a:xfrm>
            <a:off x="2419675" y="4540134"/>
            <a:ext cx="1422598" cy="1724285"/>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Entiende los factores clave del desempeño y actividades relevantes</a:t>
            </a:r>
          </a:p>
        </p:txBody>
      </p:sp>
      <p:sp>
        <p:nvSpPr>
          <p:cNvPr id="39" name="Freeform 38">
            <a:extLst>
              <a:ext uri="{FF2B5EF4-FFF2-40B4-BE49-F238E27FC236}">
                <a16:creationId xmlns:a16="http://schemas.microsoft.com/office/drawing/2014/main" id="{AFB6E04D-B6D1-44AB-A239-058D8EBD9986}"/>
              </a:ext>
            </a:extLst>
          </p:cNvPr>
          <p:cNvSpPr/>
          <p:nvPr/>
        </p:nvSpPr>
        <p:spPr>
          <a:xfrm>
            <a:off x="4324621" y="2718899"/>
            <a:ext cx="1422598" cy="1118745"/>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Determina la estrategia de reforma</a:t>
            </a:r>
          </a:p>
        </p:txBody>
      </p:sp>
      <p:sp>
        <p:nvSpPr>
          <p:cNvPr id="40" name="Freeform 39">
            <a:extLst>
              <a:ext uri="{FF2B5EF4-FFF2-40B4-BE49-F238E27FC236}">
                <a16:creationId xmlns:a16="http://schemas.microsoft.com/office/drawing/2014/main" id="{3A08ACDC-A6B1-49E3-842E-996EAB49DD43}"/>
              </a:ext>
            </a:extLst>
          </p:cNvPr>
          <p:cNvSpPr/>
          <p:nvPr/>
        </p:nvSpPr>
        <p:spPr>
          <a:xfrm>
            <a:off x="4324621" y="3987966"/>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Dibuja la cadena de cumplimiento</a:t>
            </a:r>
          </a:p>
        </p:txBody>
      </p:sp>
      <p:sp>
        <p:nvSpPr>
          <p:cNvPr id="41" name="Freeform 40">
            <a:extLst>
              <a:ext uri="{FF2B5EF4-FFF2-40B4-BE49-F238E27FC236}">
                <a16:creationId xmlns:a16="http://schemas.microsoft.com/office/drawing/2014/main" id="{3D113E53-5DF4-4B49-B572-798A5AD5DE8D}"/>
              </a:ext>
            </a:extLst>
          </p:cNvPr>
          <p:cNvSpPr/>
          <p:nvPr/>
        </p:nvSpPr>
        <p:spPr>
          <a:xfrm>
            <a:off x="4324621" y="5166130"/>
            <a:ext cx="1422598" cy="109829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Fija metas y trayectorias</a:t>
            </a:r>
          </a:p>
        </p:txBody>
      </p:sp>
      <p:sp>
        <p:nvSpPr>
          <p:cNvPr id="42" name="Freeform 41">
            <a:extLst>
              <a:ext uri="{FF2B5EF4-FFF2-40B4-BE49-F238E27FC236}">
                <a16:creationId xmlns:a16="http://schemas.microsoft.com/office/drawing/2014/main" id="{E42CD8BC-4E2A-41B7-BCDC-816CF912B9DA}"/>
              </a:ext>
            </a:extLst>
          </p:cNvPr>
          <p:cNvSpPr/>
          <p:nvPr/>
        </p:nvSpPr>
        <p:spPr>
          <a:xfrm>
            <a:off x="6229569" y="2718900"/>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1506" tIns="51710" rIns="61506" bIns="51710"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Establece rutinas para apoyar y monitorear el desempeño</a:t>
            </a:r>
          </a:p>
        </p:txBody>
      </p:sp>
      <p:sp>
        <p:nvSpPr>
          <p:cNvPr id="43" name="Freeform 42">
            <a:extLst>
              <a:ext uri="{FF2B5EF4-FFF2-40B4-BE49-F238E27FC236}">
                <a16:creationId xmlns:a16="http://schemas.microsoft.com/office/drawing/2014/main" id="{5C4FAB82-380E-4F1E-B89F-2E56CC387181}"/>
              </a:ext>
            </a:extLst>
          </p:cNvPr>
          <p:cNvSpPr/>
          <p:nvPr/>
        </p:nvSpPr>
        <p:spPr>
          <a:xfrm>
            <a:off x="6229569" y="3904869"/>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Resuelve problemas a tiempo</a:t>
            </a:r>
          </a:p>
        </p:txBody>
      </p:sp>
      <p:sp>
        <p:nvSpPr>
          <p:cNvPr id="44" name="Freeform 14">
            <a:extLst>
              <a:ext uri="{FF2B5EF4-FFF2-40B4-BE49-F238E27FC236}">
                <a16:creationId xmlns:a16="http://schemas.microsoft.com/office/drawing/2014/main" id="{6346B57A-42C9-4BA1-BE5A-6810B2313AD5}"/>
              </a:ext>
            </a:extLst>
          </p:cNvPr>
          <p:cNvSpPr/>
          <p:nvPr/>
        </p:nvSpPr>
        <p:spPr>
          <a:xfrm>
            <a:off x="8134515" y="2718900"/>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Fortalece capacidades todo el tiempo</a:t>
            </a:r>
          </a:p>
        </p:txBody>
      </p:sp>
      <p:sp>
        <p:nvSpPr>
          <p:cNvPr id="45" name="Freeform 15">
            <a:extLst>
              <a:ext uri="{FF2B5EF4-FFF2-40B4-BE49-F238E27FC236}">
                <a16:creationId xmlns:a16="http://schemas.microsoft.com/office/drawing/2014/main" id="{CB753587-7F05-429D-B9F3-967956C37EAB}"/>
              </a:ext>
            </a:extLst>
          </p:cNvPr>
          <p:cNvSpPr/>
          <p:nvPr/>
        </p:nvSpPr>
        <p:spPr>
          <a:xfrm>
            <a:off x="8134515" y="3904869"/>
            <a:ext cx="1422598" cy="1110937"/>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Comunique el mensaje de cumplimiento</a:t>
            </a:r>
          </a:p>
        </p:txBody>
      </p:sp>
      <p:sp>
        <p:nvSpPr>
          <p:cNvPr id="46" name="Freeform 16">
            <a:extLst>
              <a:ext uri="{FF2B5EF4-FFF2-40B4-BE49-F238E27FC236}">
                <a16:creationId xmlns:a16="http://schemas.microsoft.com/office/drawing/2014/main" id="{CD57668F-6EEA-4340-9673-B5CD7366912D}"/>
              </a:ext>
            </a:extLst>
          </p:cNvPr>
          <p:cNvSpPr/>
          <p:nvPr/>
        </p:nvSpPr>
        <p:spPr>
          <a:xfrm>
            <a:off x="8134515" y="5166129"/>
            <a:ext cx="1422598" cy="1098289"/>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Desarrolla alianzas estratégicas</a:t>
            </a:r>
          </a:p>
        </p:txBody>
      </p:sp>
      <p:sp>
        <p:nvSpPr>
          <p:cNvPr id="47" name="Freeform 3">
            <a:extLst>
              <a:ext uri="{FF2B5EF4-FFF2-40B4-BE49-F238E27FC236}">
                <a16:creationId xmlns:a16="http://schemas.microsoft.com/office/drawing/2014/main" id="{A526F871-5FDD-47B7-9224-0851E270AA64}"/>
              </a:ext>
            </a:extLst>
          </p:cNvPr>
          <p:cNvSpPr/>
          <p:nvPr/>
        </p:nvSpPr>
        <p:spPr>
          <a:xfrm>
            <a:off x="514729" y="4633668"/>
            <a:ext cx="1422598" cy="750586"/>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1007991"/>
            <a:r>
              <a:rPr lang="es-ES_tradnl" sz="1300" b="1">
                <a:solidFill>
                  <a:schemeClr val="bg1"/>
                </a:solidFill>
                <a:ea typeface="Tahoma" charset="0"/>
                <a:cs typeface="Tahoma" charset="0"/>
                <a:sym typeface="Arial"/>
              </a:rPr>
              <a:t>Construye la función de cumplimiento</a:t>
            </a:r>
          </a:p>
        </p:txBody>
      </p:sp>
      <p:sp>
        <p:nvSpPr>
          <p:cNvPr id="48" name="Freeform 7">
            <a:extLst>
              <a:ext uri="{FF2B5EF4-FFF2-40B4-BE49-F238E27FC236}">
                <a16:creationId xmlns:a16="http://schemas.microsoft.com/office/drawing/2014/main" id="{67698344-DDA8-4D78-9230-FFFB1F0F4F9C}"/>
              </a:ext>
            </a:extLst>
          </p:cNvPr>
          <p:cNvSpPr/>
          <p:nvPr/>
        </p:nvSpPr>
        <p:spPr>
          <a:xfrm>
            <a:off x="2419675" y="2718580"/>
            <a:ext cx="1422598" cy="1605188"/>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1007991">
              <a:defRPr/>
            </a:pPr>
            <a:r>
              <a:rPr lang="es-ES_tradnl" sz="1300" b="1">
                <a:solidFill>
                  <a:schemeClr val="bg1"/>
                </a:solidFill>
                <a:ea typeface="Tahoma" charset="0"/>
                <a:cs typeface="Tahoma" charset="0"/>
                <a:sym typeface="Arial"/>
              </a:rPr>
              <a:t>Evalúa el desempeño pasado y presente</a:t>
            </a:r>
          </a:p>
        </p:txBody>
      </p:sp>
      <p:sp>
        <p:nvSpPr>
          <p:cNvPr id="49" name="Freeform 11">
            <a:extLst>
              <a:ext uri="{FF2B5EF4-FFF2-40B4-BE49-F238E27FC236}">
                <a16:creationId xmlns:a16="http://schemas.microsoft.com/office/drawing/2014/main" id="{197F485C-B6C7-4477-934A-407F146663A8}"/>
              </a:ext>
            </a:extLst>
          </p:cNvPr>
          <p:cNvSpPr/>
          <p:nvPr/>
        </p:nvSpPr>
        <p:spPr>
          <a:xfrm>
            <a:off x="6229569" y="5090842"/>
            <a:ext cx="1422598" cy="117357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1506" tIns="51710" rIns="61506" bIns="51710"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Construye y sostiene el momentum</a:t>
            </a:r>
          </a:p>
        </p:txBody>
      </p:sp>
      <p:sp>
        <p:nvSpPr>
          <p:cNvPr id="50" name="Freeform 49">
            <a:extLst>
              <a:ext uri="{FF2B5EF4-FFF2-40B4-BE49-F238E27FC236}">
                <a16:creationId xmlns:a16="http://schemas.microsoft.com/office/drawing/2014/main" id="{679E1CA4-2417-4DE2-9CBF-5F9365FF033F}"/>
              </a:ext>
            </a:extLst>
          </p:cNvPr>
          <p:cNvSpPr/>
          <p:nvPr/>
        </p:nvSpPr>
        <p:spPr>
          <a:xfrm>
            <a:off x="2232075" y="1609044"/>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defRPr/>
            </a:pPr>
            <a:r>
              <a:rPr lang="es-ES_tradnl" sz="1600" b="1">
                <a:ea typeface="Tahoma" pitchFamily="34" charset="0"/>
                <a:cs typeface="Tahoma" pitchFamily="34" charset="0"/>
                <a:sym typeface="Arial"/>
              </a:rPr>
              <a:t>2. Entiende el desafío del cumplimiento</a:t>
            </a:r>
          </a:p>
        </p:txBody>
      </p:sp>
      <p:sp>
        <p:nvSpPr>
          <p:cNvPr id="51" name="Freeform 50">
            <a:extLst>
              <a:ext uri="{FF2B5EF4-FFF2-40B4-BE49-F238E27FC236}">
                <a16:creationId xmlns:a16="http://schemas.microsoft.com/office/drawing/2014/main" id="{84D9EBE3-EF36-42D9-AB39-EE4C380AEC17}"/>
              </a:ext>
            </a:extLst>
          </p:cNvPr>
          <p:cNvSpPr/>
          <p:nvPr/>
        </p:nvSpPr>
        <p:spPr>
          <a:xfrm>
            <a:off x="4131675" y="1609043"/>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a:ea typeface="Tahoma" pitchFamily="34" charset="0"/>
                <a:cs typeface="Tahoma" pitchFamily="34" charset="0"/>
                <a:sym typeface="Arial"/>
              </a:rPr>
              <a:t>3. Planifica el cumplimiento</a:t>
            </a:r>
          </a:p>
        </p:txBody>
      </p:sp>
      <p:sp>
        <p:nvSpPr>
          <p:cNvPr id="52" name="Freeform 51">
            <a:extLst>
              <a:ext uri="{FF2B5EF4-FFF2-40B4-BE49-F238E27FC236}">
                <a16:creationId xmlns:a16="http://schemas.microsoft.com/office/drawing/2014/main" id="{879C5F46-8F58-4823-B956-C5EDE812EC40}"/>
              </a:ext>
            </a:extLst>
          </p:cNvPr>
          <p:cNvSpPr/>
          <p:nvPr/>
        </p:nvSpPr>
        <p:spPr>
          <a:xfrm>
            <a:off x="6057328" y="1609042"/>
            <a:ext cx="1594839"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a:ea typeface="Tahoma" pitchFamily="34" charset="0"/>
                <a:cs typeface="Tahoma" pitchFamily="34" charset="0"/>
                <a:sym typeface="Arial"/>
              </a:rPr>
              <a:t>4. Apoya el cumplimiento</a:t>
            </a:r>
          </a:p>
        </p:txBody>
      </p:sp>
      <p:sp>
        <p:nvSpPr>
          <p:cNvPr id="53" name="Freeform 22">
            <a:extLst>
              <a:ext uri="{FF2B5EF4-FFF2-40B4-BE49-F238E27FC236}">
                <a16:creationId xmlns:a16="http://schemas.microsoft.com/office/drawing/2014/main" id="{D44526E2-95C0-466C-95CF-59916F54CA06}"/>
              </a:ext>
            </a:extLst>
          </p:cNvPr>
          <p:cNvSpPr/>
          <p:nvPr/>
        </p:nvSpPr>
        <p:spPr>
          <a:xfrm>
            <a:off x="7848550" y="1603341"/>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dirty="0">
                <a:ea typeface="Tahoma" pitchFamily="34" charset="0"/>
                <a:cs typeface="Tahoma" pitchFamily="34" charset="0"/>
                <a:sym typeface="Arial"/>
              </a:rPr>
              <a:t>5. Crea una cultura irreversible</a:t>
            </a:r>
          </a:p>
        </p:txBody>
      </p:sp>
      <p:cxnSp>
        <p:nvCxnSpPr>
          <p:cNvPr id="54" name="Straight Connector 53">
            <a:extLst>
              <a:ext uri="{FF2B5EF4-FFF2-40B4-BE49-F238E27FC236}">
                <a16:creationId xmlns:a16="http://schemas.microsoft.com/office/drawing/2014/main" id="{99765D9A-637A-4B78-A85C-A7B939B25380}"/>
              </a:ext>
            </a:extLst>
          </p:cNvPr>
          <p:cNvCxnSpPr/>
          <p:nvPr/>
        </p:nvCxnSpPr>
        <p:spPr>
          <a:xfrm>
            <a:off x="484166" y="2542055"/>
            <a:ext cx="9084241" cy="0"/>
          </a:xfrm>
          <a:prstGeom prst="line">
            <a:avLst/>
          </a:prstGeom>
          <a:noFill/>
          <a:ln w="12700" cap="flat" cmpd="sng" algn="ctr">
            <a:solidFill>
              <a:srgbClr val="000000">
                <a:lumMod val="65000"/>
                <a:lumOff val="35000"/>
              </a:srgbClr>
            </a:solidFill>
            <a:prstDash val="solid"/>
          </a:ln>
          <a:effectLst/>
        </p:spPr>
      </p:cxnSp>
    </p:spTree>
    <p:extLst>
      <p:ext uri="{BB962C8B-B14F-4D97-AF65-F5344CB8AC3E}">
        <p14:creationId xmlns:p14="http://schemas.microsoft.com/office/powerpoint/2010/main" val="10539459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973275253"/>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5125468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2C0AA9A-1045-4B6A-B454-6673AC8D15A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44" name="think-cell Slide" r:id="rId6" imgW="383" imgH="384" progId="TCLayout.ActiveDocument.1">
                  <p:embed/>
                </p:oleObj>
              </mc:Choice>
              <mc:Fallback>
                <p:oleObj name="think-cell Slide" r:id="rId6" imgW="383" imgH="384" progId="TCLayout.ActiveDocument.1">
                  <p:embed/>
                  <p:pic>
                    <p:nvPicPr>
                      <p:cNvPr id="5" name="Object 4" hidden="1">
                        <a:extLst>
                          <a:ext uri="{FF2B5EF4-FFF2-40B4-BE49-F238E27FC236}">
                            <a16:creationId xmlns:a16="http://schemas.microsoft.com/office/drawing/2014/main" id="{32C0AA9A-1045-4B6A-B454-6673AC8D15A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AFF5C38-E5B6-469A-A08A-63BFA9607A5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457200" rtl="0" eaLnBrk="1" fontAlgn="auto" latinLnBrk="0" hangingPunct="1">
              <a:lnSpc>
                <a:spcPct val="11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FFFFFF"/>
              </a:solidFill>
              <a:effectLst/>
              <a:uLnTx/>
              <a:uFillTx/>
              <a:latin typeface="Axiforma ExtraBold" panose="00000900000000000000" pitchFamily="50" charset="0"/>
              <a:sym typeface="Axiforma ExtraBold" panose="00000900000000000000" pitchFamily="50" charset="0"/>
            </a:endParaRPr>
          </a:p>
        </p:txBody>
      </p:sp>
      <p:sp>
        <p:nvSpPr>
          <p:cNvPr id="3" name="Titel 2">
            <a:extLst>
              <a:ext uri="{FF2B5EF4-FFF2-40B4-BE49-F238E27FC236}">
                <a16:creationId xmlns:a16="http://schemas.microsoft.com/office/drawing/2014/main" id="{F6A9C1ED-750F-4E31-8F34-A2D8F5E86806}"/>
              </a:ext>
            </a:extLst>
          </p:cNvPr>
          <p:cNvSpPr>
            <a:spLocks noGrp="1"/>
          </p:cNvSpPr>
          <p:nvPr>
            <p:ph type="ctrTitle"/>
          </p:nvPr>
        </p:nvSpPr>
        <p:spPr>
          <a:xfrm>
            <a:off x="1298178" y="2892688"/>
            <a:ext cx="8319647" cy="1007968"/>
          </a:xfrm>
        </p:spPr>
        <p:txBody>
          <a:bodyPr/>
          <a:lstStyle/>
          <a:p>
            <a:r>
              <a:rPr lang="es-PE" sz="2000" b="1" dirty="0"/>
              <a:t>PROYECTO Piloto Red Norte: Mejora de resultados de los Indicadores Trazadores de los Programas Articulado Nutricional y Salud  Materno Neonatal , 2021</a:t>
            </a:r>
          </a:p>
        </p:txBody>
      </p:sp>
      <p:sp>
        <p:nvSpPr>
          <p:cNvPr id="4" name="Untertitel 3">
            <a:extLst>
              <a:ext uri="{FF2B5EF4-FFF2-40B4-BE49-F238E27FC236}">
                <a16:creationId xmlns:a16="http://schemas.microsoft.com/office/drawing/2014/main" id="{FEA6E958-3B8A-4A2F-92A6-645665C3D291}"/>
              </a:ext>
            </a:extLst>
          </p:cNvPr>
          <p:cNvSpPr>
            <a:spLocks noGrp="1"/>
          </p:cNvSpPr>
          <p:nvPr>
            <p:ph type="subTitle" idx="1"/>
          </p:nvPr>
        </p:nvSpPr>
        <p:spPr>
          <a:xfrm>
            <a:off x="1298178" y="3905420"/>
            <a:ext cx="8434785" cy="330860"/>
          </a:xfrm>
        </p:spPr>
        <p:txBody>
          <a:bodyPr/>
          <a:lstStyle/>
          <a:p>
            <a:r>
              <a:rPr lang="es-ES" dirty="0"/>
              <a:t>Reporte final de implementación de agosto a diciembre</a:t>
            </a:r>
            <a:endParaRPr lang="en-GB" dirty="0"/>
          </a:p>
        </p:txBody>
      </p:sp>
    </p:spTree>
    <p:extLst>
      <p:ext uri="{BB962C8B-B14F-4D97-AF65-F5344CB8AC3E}">
        <p14:creationId xmlns:p14="http://schemas.microsoft.com/office/powerpoint/2010/main" val="4996938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C947D4-BCC3-4C3F-833F-15E6759B17CD}"/>
              </a:ext>
            </a:extLst>
          </p:cNvPr>
          <p:cNvSpPr>
            <a:spLocks noGrp="1"/>
          </p:cNvSpPr>
          <p:nvPr>
            <p:ph type="title"/>
          </p:nvPr>
        </p:nvSpPr>
        <p:spPr>
          <a:xfrm>
            <a:off x="360001" y="589387"/>
            <a:ext cx="9241199" cy="669414"/>
          </a:xfrm>
        </p:spPr>
        <p:txBody>
          <a:bodyPr/>
          <a:lstStyle/>
          <a:p>
            <a:pPr algn="ctr"/>
            <a:r>
              <a:rPr lang="en-GB" dirty="0"/>
              <a:t>INDICADORES TRAZADORES - PROGRAMA ARTICULADO NUTRICIONAL </a:t>
            </a:r>
            <a:endParaRPr lang="es-PE" dirty="0"/>
          </a:p>
        </p:txBody>
      </p:sp>
      <p:sp>
        <p:nvSpPr>
          <p:cNvPr id="3" name="Marcador de número de diapositiva 2">
            <a:extLst>
              <a:ext uri="{FF2B5EF4-FFF2-40B4-BE49-F238E27FC236}">
                <a16:creationId xmlns:a16="http://schemas.microsoft.com/office/drawing/2014/main" id="{E7E842B6-2F87-438B-99A8-DC1CF6E3F62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DF403C9D-4511-4AA2-A04C-F365519CCACF}"/>
              </a:ext>
            </a:extLst>
          </p:cNvPr>
          <p:cNvSpPr>
            <a:spLocks noGrp="1"/>
          </p:cNvSpPr>
          <p:nvPr>
            <p:ph type="body" sz="quarter" idx="13"/>
          </p:nvPr>
        </p:nvSpPr>
        <p:spPr/>
        <p:txBody>
          <a:bodyPr/>
          <a:lstStyle/>
          <a:p>
            <a:endParaRPr lang="es-PE"/>
          </a:p>
        </p:txBody>
      </p:sp>
      <p:pic>
        <p:nvPicPr>
          <p:cNvPr id="5" name="Imagen 4">
            <a:extLst>
              <a:ext uri="{FF2B5EF4-FFF2-40B4-BE49-F238E27FC236}">
                <a16:creationId xmlns:a16="http://schemas.microsoft.com/office/drawing/2014/main" id="{B0E2ABD2-D333-4274-94D9-53535E0497B6}"/>
              </a:ext>
            </a:extLst>
          </p:cNvPr>
          <p:cNvPicPr>
            <a:picLocks noChangeAspect="1"/>
          </p:cNvPicPr>
          <p:nvPr/>
        </p:nvPicPr>
        <p:blipFill>
          <a:blip r:embed="rId2"/>
          <a:stretch>
            <a:fillRect/>
          </a:stretch>
        </p:blipFill>
        <p:spPr>
          <a:xfrm>
            <a:off x="745926" y="1202133"/>
            <a:ext cx="2848421" cy="2894564"/>
          </a:xfrm>
          <a:prstGeom prst="ellipse">
            <a:avLst/>
          </a:prstGeom>
        </p:spPr>
      </p:pic>
      <p:pic>
        <p:nvPicPr>
          <p:cNvPr id="6" name="Imagen 5">
            <a:extLst>
              <a:ext uri="{FF2B5EF4-FFF2-40B4-BE49-F238E27FC236}">
                <a16:creationId xmlns:a16="http://schemas.microsoft.com/office/drawing/2014/main" id="{995B5FB9-3E90-4330-85C1-E7A710EB69E4}"/>
              </a:ext>
            </a:extLst>
          </p:cNvPr>
          <p:cNvPicPr>
            <a:picLocks noChangeAspect="1"/>
          </p:cNvPicPr>
          <p:nvPr/>
        </p:nvPicPr>
        <p:blipFill>
          <a:blip r:embed="rId3"/>
          <a:stretch>
            <a:fillRect/>
          </a:stretch>
        </p:blipFill>
        <p:spPr>
          <a:xfrm>
            <a:off x="6129177" y="3336756"/>
            <a:ext cx="3502251" cy="3558986"/>
          </a:xfrm>
          <a:prstGeom prst="ellipse">
            <a:avLst/>
          </a:prstGeom>
        </p:spPr>
      </p:pic>
      <p:pic>
        <p:nvPicPr>
          <p:cNvPr id="8" name="Imagen 7">
            <a:extLst>
              <a:ext uri="{FF2B5EF4-FFF2-40B4-BE49-F238E27FC236}">
                <a16:creationId xmlns:a16="http://schemas.microsoft.com/office/drawing/2014/main" id="{4F1DC937-2456-4F1B-82A9-931DEEC999E5}"/>
              </a:ext>
            </a:extLst>
          </p:cNvPr>
          <p:cNvPicPr>
            <a:picLocks noChangeAspect="1"/>
          </p:cNvPicPr>
          <p:nvPr/>
        </p:nvPicPr>
        <p:blipFill>
          <a:blip r:embed="rId4"/>
          <a:stretch>
            <a:fillRect/>
          </a:stretch>
        </p:blipFill>
        <p:spPr>
          <a:xfrm>
            <a:off x="2174450" y="4142358"/>
            <a:ext cx="3041199" cy="2802091"/>
          </a:xfrm>
          <a:prstGeom prst="ellipse">
            <a:avLst/>
          </a:prstGeom>
        </p:spPr>
      </p:pic>
      <p:pic>
        <p:nvPicPr>
          <p:cNvPr id="10" name="Imagen 9" descr="Un niño acostado en una cama&#10;&#10;Descripción generada automáticamente">
            <a:extLst>
              <a:ext uri="{FF2B5EF4-FFF2-40B4-BE49-F238E27FC236}">
                <a16:creationId xmlns:a16="http://schemas.microsoft.com/office/drawing/2014/main" id="{5F13ECF5-30BE-41DD-B710-EFC5567863D9}"/>
              </a:ext>
            </a:extLst>
          </p:cNvPr>
          <p:cNvPicPr>
            <a:picLocks noChangeAspect="1"/>
          </p:cNvPicPr>
          <p:nvPr/>
        </p:nvPicPr>
        <p:blipFill rotWithShape="1">
          <a:blip r:embed="rId5">
            <a:extLst>
              <a:ext uri="{28A0092B-C50C-407E-A947-70E740481C1C}">
                <a14:useLocalDpi xmlns:a14="http://schemas.microsoft.com/office/drawing/2010/main" val="0"/>
              </a:ext>
            </a:extLst>
          </a:blip>
          <a:srcRect l="972" r="-972"/>
          <a:stretch/>
        </p:blipFill>
        <p:spPr>
          <a:xfrm>
            <a:off x="4302122" y="1036364"/>
            <a:ext cx="2870406" cy="2659017"/>
          </a:xfrm>
          <a:prstGeom prst="ellipse">
            <a:avLst/>
          </a:prstGeom>
        </p:spPr>
      </p:pic>
    </p:spTree>
    <p:extLst>
      <p:ext uri="{BB962C8B-B14F-4D97-AF65-F5344CB8AC3E}">
        <p14:creationId xmlns:p14="http://schemas.microsoft.com/office/powerpoint/2010/main" val="30962970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Titel 5">
            <a:extLst>
              <a:ext uri="{FF2B5EF4-FFF2-40B4-BE49-F238E27FC236}">
                <a16:creationId xmlns:a16="http://schemas.microsoft.com/office/drawing/2014/main" id="{E78FE1BB-2B80-40E1-824A-3EDD5EA175B7}"/>
              </a:ext>
            </a:extLst>
          </p:cNvPr>
          <p:cNvSpPr>
            <a:spLocks noGrp="1"/>
          </p:cNvSpPr>
          <p:nvPr>
            <p:ph type="title" idx="4294967295"/>
          </p:nvPr>
        </p:nvSpPr>
        <p:spPr>
          <a:xfrm>
            <a:off x="687421" y="511175"/>
            <a:ext cx="8383554" cy="1008063"/>
          </a:xfrm>
        </p:spPr>
        <p:txBody>
          <a:bodyPr/>
          <a:lstStyle/>
          <a:p>
            <a:pPr algn="ctr"/>
            <a:r>
              <a:rPr lang="es-ES" dirty="0"/>
              <a:t>EN EL PRIMER SEMESTRE SE AVANZÓ EL 43% Y A DICIEMBRE  SE LOGRÓ EL </a:t>
            </a:r>
            <a:r>
              <a:rPr lang="es-ES" dirty="0">
                <a:solidFill>
                  <a:srgbClr val="00B050"/>
                </a:solidFill>
              </a:rPr>
              <a:t>90% </a:t>
            </a:r>
            <a:r>
              <a:rPr lang="es-ES" dirty="0"/>
              <a:t>DE ATENCIONES DEL PAQUETE NIÑO Y NIÑA MENOR DE 18 MESES</a:t>
            </a:r>
            <a:endParaRPr lang="en-GB" dirty="0"/>
          </a:p>
        </p:txBody>
      </p:sp>
      <p:sp>
        <p:nvSpPr>
          <p:cNvPr id="7" name="Textplatzhalter 6">
            <a:extLst>
              <a:ext uri="{FF2B5EF4-FFF2-40B4-BE49-F238E27FC236}">
                <a16:creationId xmlns:a16="http://schemas.microsoft.com/office/drawing/2014/main" id="{BABA0028-7930-45C4-BD89-52FA47474BD6}"/>
              </a:ext>
            </a:extLst>
          </p:cNvPr>
          <p:cNvSpPr>
            <a:spLocks noGrp="1"/>
          </p:cNvSpPr>
          <p:nvPr>
            <p:ph type="body" sz="quarter" idx="4294967295"/>
          </p:nvPr>
        </p:nvSpPr>
        <p:spPr>
          <a:xfrm>
            <a:off x="557718" y="196850"/>
            <a:ext cx="8137019" cy="220245"/>
          </a:xfrm>
        </p:spPr>
        <p:txBody>
          <a:bodyPr/>
          <a:lstStyle/>
          <a:p>
            <a:endParaRPr lang="en-GB" dirty="0"/>
          </a:p>
        </p:txBody>
      </p:sp>
      <p:sp>
        <p:nvSpPr>
          <p:cNvPr id="2" name="CuadroTexto 1">
            <a:extLst>
              <a:ext uri="{FF2B5EF4-FFF2-40B4-BE49-F238E27FC236}">
                <a16:creationId xmlns:a16="http://schemas.microsoft.com/office/drawing/2014/main" id="{3171339D-3632-414F-9F01-895B99AB6200}"/>
              </a:ext>
            </a:extLst>
          </p:cNvPr>
          <p:cNvSpPr txBox="1"/>
          <p:nvPr/>
        </p:nvSpPr>
        <p:spPr>
          <a:xfrm>
            <a:off x="757069" y="5332682"/>
            <a:ext cx="8566484" cy="1413977"/>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 la alta resistencia por parte de los padres de llevar presencialmente a sus niños y niñas a los establecimientos de salud frente al COVID – 19; las estrategias de coordinación, comunicación a la población y asistencia técnica han permitido que el paquete de niño y niña logre un avance de</a:t>
            </a:r>
            <a:r>
              <a:rPr kumimoji="0" lang="es-ES" sz="1400" b="0" i="0" u="none" strike="noStrike" kern="1200" cap="none" spc="0" normalizeH="0" baseline="0" noProof="0" dirty="0">
                <a:ln>
                  <a:noFill/>
                </a:ln>
                <a:solidFill>
                  <a:srgbClr val="00B050"/>
                </a:solidFill>
                <a:effectLst/>
                <a:uLnTx/>
                <a:uFillTx/>
                <a:latin typeface="Axiforma"/>
              </a:rPr>
              <a:t> 12% </a:t>
            </a:r>
            <a:r>
              <a:rPr kumimoji="0" lang="es-ES" sz="1400" b="0" i="0" u="none" strike="noStrike" kern="1200" cap="none" spc="0" normalizeH="0" baseline="0" noProof="0" dirty="0">
                <a:ln>
                  <a:noFill/>
                </a:ln>
                <a:solidFill>
                  <a:srgbClr val="26323E"/>
                </a:solidFill>
                <a:effectLst/>
                <a:uLnTx/>
                <a:uFillTx/>
                <a:latin typeface="Axiforma"/>
              </a:rPr>
              <a:t>más de lo esperado; en junio se atendió a 17,958 niños y niñas y a diciembre se alcanzó un total de 37,140 con paquete completo (</a:t>
            </a:r>
            <a:r>
              <a:rPr kumimoji="0" lang="es-ES" sz="1400" b="0" i="0" u="none" strike="noStrike" kern="1200" cap="none" spc="0" normalizeH="0" baseline="0" noProof="0" dirty="0">
                <a:ln>
                  <a:noFill/>
                </a:ln>
                <a:solidFill>
                  <a:srgbClr val="00B050"/>
                </a:solidFill>
                <a:effectLst/>
                <a:uLnTx/>
                <a:uFillTx/>
                <a:latin typeface="Axiforma"/>
              </a:rPr>
              <a:t>4,760</a:t>
            </a:r>
            <a:r>
              <a:rPr kumimoji="0" lang="es-ES" sz="1400" b="0" i="0" u="none" strike="noStrike" kern="1200" cap="none" spc="0" normalizeH="0" baseline="0" noProof="0" dirty="0">
                <a:ln>
                  <a:noFill/>
                </a:ln>
                <a:solidFill>
                  <a:srgbClr val="26323E"/>
                </a:solidFill>
                <a:effectLst/>
                <a:uLnTx/>
                <a:uFillTx/>
                <a:latin typeface="Axiforma"/>
              </a:rPr>
              <a:t> niños y niñas más de lo proyectado tendencialmente a diciembre).</a:t>
            </a:r>
            <a:endParaRPr kumimoji="0" lang="es-PE" sz="1400" b="0" i="0" u="none" strike="noStrike" kern="1200" cap="none" spc="0" normalizeH="0" baseline="0" noProof="0" dirty="0">
              <a:ln>
                <a:noFill/>
              </a:ln>
              <a:solidFill>
                <a:srgbClr val="26323E"/>
              </a:solidFill>
              <a:effectLst/>
              <a:uLnTx/>
              <a:uFillTx/>
              <a:latin typeface="Axiforma"/>
            </a:endParaRPr>
          </a:p>
        </p:txBody>
      </p:sp>
      <p:graphicFrame>
        <p:nvGraphicFramePr>
          <p:cNvPr id="8" name="Gráfico 7">
            <a:extLst>
              <a:ext uri="{FF2B5EF4-FFF2-40B4-BE49-F238E27FC236}">
                <a16:creationId xmlns:a16="http://schemas.microsoft.com/office/drawing/2014/main" id="{FE28B4B9-DB81-4369-9788-708B354C9385}"/>
              </a:ext>
            </a:extLst>
          </p:cNvPr>
          <p:cNvGraphicFramePr>
            <a:graphicFrameLocks/>
          </p:cNvGraphicFramePr>
          <p:nvPr/>
        </p:nvGraphicFramePr>
        <p:xfrm>
          <a:off x="1133208" y="1844810"/>
          <a:ext cx="7814205" cy="3162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84033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67E438-305E-4D08-9148-E60D48E77288}"/>
              </a:ext>
            </a:extLst>
          </p:cNvPr>
          <p:cNvSpPr>
            <a:spLocks noGrp="1"/>
          </p:cNvSpPr>
          <p:nvPr>
            <p:ph type="title"/>
          </p:nvPr>
        </p:nvSpPr>
        <p:spPr>
          <a:xfrm>
            <a:off x="360001" y="589387"/>
            <a:ext cx="8694539" cy="330860"/>
          </a:xfrm>
        </p:spPr>
        <p:txBody>
          <a:bodyPr/>
          <a:lstStyle/>
          <a:p>
            <a:r>
              <a:rPr lang="es-PE" dirty="0"/>
              <a:t>Indicadores desagregados de indicador Paquete Completo</a:t>
            </a:r>
          </a:p>
        </p:txBody>
      </p:sp>
      <p:sp>
        <p:nvSpPr>
          <p:cNvPr id="3" name="Marcador de número de diapositiva 2">
            <a:extLst>
              <a:ext uri="{FF2B5EF4-FFF2-40B4-BE49-F238E27FC236}">
                <a16:creationId xmlns:a16="http://schemas.microsoft.com/office/drawing/2014/main" id="{E9F088D2-F01A-4B24-9D0A-5D9DF3E0EBB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1CABAFF4-1F0A-467F-A966-ABF274FE46FC}"/>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6223854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465B3ECF-9C7B-4AAB-837A-F7D13CDB5488}"/>
              </a:ext>
            </a:extLst>
          </p:cNvPr>
          <p:cNvSpPr>
            <a:spLocks noGrp="1"/>
          </p:cNvSpPr>
          <p:nvPr>
            <p:ph type="title"/>
          </p:nvPr>
        </p:nvSpPr>
        <p:spPr>
          <a:xfrm>
            <a:off x="360001" y="589387"/>
            <a:ext cx="8694539" cy="669414"/>
          </a:xfrm>
        </p:spPr>
        <p:txBody>
          <a:bodyPr/>
          <a:lstStyle/>
          <a:p>
            <a:r>
              <a:rPr lang="es-ES" dirty="0"/>
              <a:t>En el primer semestre se avanzó el 69% y a diciembre se logró el </a:t>
            </a:r>
            <a:r>
              <a:rPr lang="es-ES" dirty="0">
                <a:solidFill>
                  <a:srgbClr val="00B050"/>
                </a:solidFill>
              </a:rPr>
              <a:t>148% </a:t>
            </a:r>
            <a:r>
              <a:rPr lang="es-ES" dirty="0"/>
              <a:t>de atenciones en el 1° control de recién nacidos</a:t>
            </a:r>
            <a:endParaRPr lang="es-PE" dirty="0"/>
          </a:p>
        </p:txBody>
      </p:sp>
      <p:sp>
        <p:nvSpPr>
          <p:cNvPr id="2" name="Marcador de número de diapositiva 1">
            <a:extLst>
              <a:ext uri="{FF2B5EF4-FFF2-40B4-BE49-F238E27FC236}">
                <a16:creationId xmlns:a16="http://schemas.microsoft.com/office/drawing/2014/main" id="{EC7CFC41-2A89-4A41-9901-3F21048569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42CB1F6-7E0E-4776-8FE2-5430F546EDB3}"/>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D778DA3E-B15B-4123-8D47-34B5591CE9A0}"/>
              </a:ext>
            </a:extLst>
          </p:cNvPr>
          <p:cNvSpPr txBox="1"/>
          <p:nvPr/>
        </p:nvSpPr>
        <p:spPr>
          <a:xfrm>
            <a:off x="1320803" y="5360205"/>
            <a:ext cx="7642230" cy="1176989"/>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causa de la reactivación económica el 2021 y la migración ha llevado que el indicador sea subestimado, sumado a las estrategias implementadas se ha logrado incluso superar en </a:t>
            </a:r>
            <a:r>
              <a:rPr kumimoji="0" lang="es-ES" sz="1400" b="0" i="0" u="none" strike="noStrike" kern="1200" cap="none" spc="0" normalizeH="0" baseline="0" noProof="0" dirty="0">
                <a:ln>
                  <a:noFill/>
                </a:ln>
                <a:solidFill>
                  <a:srgbClr val="00B050"/>
                </a:solidFill>
                <a:effectLst/>
                <a:uLnTx/>
                <a:uFillTx/>
                <a:latin typeface="Axiforma"/>
              </a:rPr>
              <a:t>22%</a:t>
            </a:r>
            <a:r>
              <a:rPr kumimoji="0" lang="es-ES" sz="1400" b="0" i="0" u="none" strike="noStrike" kern="1200" cap="none" spc="0" normalizeH="0" baseline="0" noProof="0" dirty="0">
                <a:ln>
                  <a:noFill/>
                </a:ln>
                <a:solidFill>
                  <a:srgbClr val="26323E"/>
                </a:solidFill>
                <a:effectLst/>
                <a:uLnTx/>
                <a:uFillTx/>
                <a:latin typeface="Axiforma"/>
              </a:rPr>
              <a:t> la proyección a diciembre . En junio se logró 2,124 controles de recién nacido y para diciembre  se incrementó a 4,565; lo que a su vez significa  que se realizaron</a:t>
            </a:r>
            <a:r>
              <a:rPr kumimoji="0" lang="es-ES" sz="1400" b="0" i="0" u="none" strike="noStrike" kern="1200" cap="none" spc="0" normalizeH="0" baseline="0" noProof="0" dirty="0">
                <a:ln>
                  <a:noFill/>
                </a:ln>
                <a:solidFill>
                  <a:srgbClr val="00B050"/>
                </a:solidFill>
                <a:effectLst/>
                <a:uLnTx/>
                <a:uFillTx/>
                <a:latin typeface="Axiforma"/>
              </a:rPr>
              <a:t> 665 </a:t>
            </a:r>
            <a:r>
              <a:rPr kumimoji="0" lang="es-ES" sz="1400" b="0" i="0" u="none" strike="noStrike" kern="1200" cap="none" spc="0" normalizeH="0" baseline="0" noProof="0" dirty="0">
                <a:ln>
                  <a:noFill/>
                </a:ln>
                <a:solidFill>
                  <a:srgbClr val="26323E"/>
                </a:solidFill>
                <a:effectLst/>
                <a:uLnTx/>
                <a:uFillTx/>
                <a:latin typeface="Axiforma"/>
              </a:rPr>
              <a:t>controles a recién nacidos más de lo esperado a diciembre. </a:t>
            </a:r>
          </a:p>
        </p:txBody>
      </p:sp>
      <p:sp>
        <p:nvSpPr>
          <p:cNvPr id="10" name="Flecha: hacia arriba 9">
            <a:extLst>
              <a:ext uri="{FF2B5EF4-FFF2-40B4-BE49-F238E27FC236}">
                <a16:creationId xmlns:a16="http://schemas.microsoft.com/office/drawing/2014/main" id="{179629FB-4291-43AC-97BA-D43A2C912E5D}"/>
              </a:ext>
            </a:extLst>
          </p:cNvPr>
          <p:cNvSpPr/>
          <p:nvPr/>
        </p:nvSpPr>
        <p:spPr>
          <a:xfrm>
            <a:off x="373297"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2" name="Gráfico 11">
            <a:extLst>
              <a:ext uri="{FF2B5EF4-FFF2-40B4-BE49-F238E27FC236}">
                <a16:creationId xmlns:a16="http://schemas.microsoft.com/office/drawing/2014/main" id="{A20FC38F-E75F-4A03-88B5-C888FF534F38}"/>
              </a:ext>
            </a:extLst>
          </p:cNvPr>
          <p:cNvGraphicFramePr>
            <a:graphicFrameLocks/>
          </p:cNvGraphicFramePr>
          <p:nvPr/>
        </p:nvGraphicFramePr>
        <p:xfrm>
          <a:off x="1264948" y="1808562"/>
          <a:ext cx="7550727" cy="32731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41644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B541ABBA-FC37-4C8E-990C-BAC18684D8AE}"/>
              </a:ext>
            </a:extLst>
          </p:cNvPr>
          <p:cNvSpPr>
            <a:spLocks noGrp="1"/>
          </p:cNvSpPr>
          <p:nvPr>
            <p:ph type="title"/>
          </p:nvPr>
        </p:nvSpPr>
        <p:spPr>
          <a:xfrm>
            <a:off x="360001" y="589387"/>
            <a:ext cx="8694539" cy="669414"/>
          </a:xfrm>
        </p:spPr>
        <p:txBody>
          <a:bodyPr/>
          <a:lstStyle/>
          <a:p>
            <a:r>
              <a:rPr lang="es-ES" dirty="0"/>
              <a:t>En el primer semestre se avanzó el 33% y a diciembre se logró el </a:t>
            </a:r>
            <a:r>
              <a:rPr lang="es-ES" dirty="0">
                <a:solidFill>
                  <a:srgbClr val="00B050"/>
                </a:solidFill>
              </a:rPr>
              <a:t>69% </a:t>
            </a:r>
            <a:r>
              <a:rPr lang="es-ES" dirty="0"/>
              <a:t>de atenciones del 2°control de recién nacidos</a:t>
            </a:r>
            <a:endParaRPr lang="es-PE" dirty="0"/>
          </a:p>
        </p:txBody>
      </p:sp>
      <p:sp>
        <p:nvSpPr>
          <p:cNvPr id="2" name="Marcador de número de diapositiva 1">
            <a:extLst>
              <a:ext uri="{FF2B5EF4-FFF2-40B4-BE49-F238E27FC236}">
                <a16:creationId xmlns:a16="http://schemas.microsoft.com/office/drawing/2014/main" id="{0A364D1C-FC1C-47F9-B381-F503CC448C4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2A53B673-510D-4863-AF63-A9E67BF1F27B}"/>
              </a:ext>
            </a:extLst>
          </p:cNvPr>
          <p:cNvSpPr>
            <a:spLocks noGrp="1"/>
          </p:cNvSpPr>
          <p:nvPr>
            <p:ph type="body" sz="quarter" idx="13"/>
          </p:nvPr>
        </p:nvSpPr>
        <p:spPr/>
        <p:txBody>
          <a:bodyPr/>
          <a:lstStyle/>
          <a:p>
            <a:endParaRPr lang="es-PE"/>
          </a:p>
        </p:txBody>
      </p:sp>
      <p:sp>
        <p:nvSpPr>
          <p:cNvPr id="7" name="CuadroTexto 6">
            <a:extLst>
              <a:ext uri="{FF2B5EF4-FFF2-40B4-BE49-F238E27FC236}">
                <a16:creationId xmlns:a16="http://schemas.microsoft.com/office/drawing/2014/main" id="{A100E818-C291-45DE-AA7E-F7F99068F7DF}"/>
              </a:ext>
            </a:extLst>
          </p:cNvPr>
          <p:cNvSpPr txBox="1"/>
          <p:nvPr/>
        </p:nvSpPr>
        <p:spPr>
          <a:xfrm>
            <a:off x="1198617" y="5285979"/>
            <a:ext cx="7617058"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 la resistencia de los padres de llevar a sus bebes a sus respectivos controles, se logró </a:t>
            </a:r>
            <a:r>
              <a:rPr kumimoji="0" lang="es-ES" sz="1400" b="0" i="0" u="none" strike="noStrike" kern="1200" cap="none" spc="0" normalizeH="0" baseline="0" noProof="0" dirty="0">
                <a:ln>
                  <a:noFill/>
                </a:ln>
                <a:solidFill>
                  <a:srgbClr val="00B050"/>
                </a:solidFill>
                <a:effectLst/>
                <a:uLnTx/>
                <a:uFillTx/>
                <a:latin typeface="Axiforma"/>
              </a:rPr>
              <a:t>15% </a:t>
            </a:r>
            <a:r>
              <a:rPr kumimoji="0" lang="es-ES" sz="1400" b="0" i="0" u="none" strike="noStrike" kern="1200" cap="none" spc="0" normalizeH="0" baseline="0" noProof="0" dirty="0">
                <a:ln>
                  <a:noFill/>
                </a:ln>
                <a:solidFill>
                  <a:srgbClr val="26323E"/>
                </a:solidFill>
                <a:effectLst/>
                <a:uLnTx/>
                <a:uFillTx/>
                <a:latin typeface="Axiforma"/>
              </a:rPr>
              <a:t>más de lo esperado a diciembre, para junio sólo se realizaron 1,010 controles y para diciembre se incrementó a 2,127 recién nacidos controlados; </a:t>
            </a:r>
            <a:r>
              <a:rPr kumimoji="0" lang="es-ES" sz="1400" b="0" i="0" u="none" strike="noStrike" kern="1200" cap="none" spc="0" normalizeH="0" baseline="0" noProof="0" dirty="0">
                <a:ln>
                  <a:noFill/>
                </a:ln>
                <a:solidFill>
                  <a:srgbClr val="00B050"/>
                </a:solidFill>
                <a:effectLst/>
                <a:uLnTx/>
                <a:uFillTx/>
                <a:latin typeface="Axiforma"/>
              </a:rPr>
              <a:t>448 </a:t>
            </a:r>
            <a:r>
              <a:rPr kumimoji="0" lang="es-ES" sz="1400" b="0" i="0" u="none" strike="noStrike" kern="1200" cap="none" spc="0" normalizeH="0" baseline="0" noProof="0" dirty="0">
                <a:ln>
                  <a:noFill/>
                </a:ln>
                <a:solidFill>
                  <a:srgbClr val="26323E"/>
                </a:solidFill>
                <a:effectLst/>
                <a:uLnTx/>
                <a:uFillTx/>
                <a:latin typeface="Axiforma"/>
              </a:rPr>
              <a:t>controles más de lo esperado a diciembre.</a:t>
            </a:r>
          </a:p>
        </p:txBody>
      </p:sp>
      <p:sp>
        <p:nvSpPr>
          <p:cNvPr id="8" name="Flecha: hacia arriba 7">
            <a:extLst>
              <a:ext uri="{FF2B5EF4-FFF2-40B4-BE49-F238E27FC236}">
                <a16:creationId xmlns:a16="http://schemas.microsoft.com/office/drawing/2014/main" id="{51BE4B26-DD22-46E8-B469-DC3CE2A62913}"/>
              </a:ext>
            </a:extLst>
          </p:cNvPr>
          <p:cNvSpPr/>
          <p:nvPr/>
        </p:nvSpPr>
        <p:spPr>
          <a:xfrm>
            <a:off x="373296"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04C282BF-DBE5-4F24-9607-04147A66E47E}"/>
              </a:ext>
            </a:extLst>
          </p:cNvPr>
          <p:cNvGraphicFramePr>
            <a:graphicFrameLocks/>
          </p:cNvGraphicFramePr>
          <p:nvPr/>
        </p:nvGraphicFramePr>
        <p:xfrm>
          <a:off x="1264948" y="1921130"/>
          <a:ext cx="7550727" cy="304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73723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6D4FF14-7924-4D09-BE0A-A8DA7E44731A}"/>
              </a:ext>
            </a:extLst>
          </p:cNvPr>
          <p:cNvSpPr>
            <a:spLocks noGrp="1"/>
          </p:cNvSpPr>
          <p:nvPr>
            <p:ph type="title"/>
          </p:nvPr>
        </p:nvSpPr>
        <p:spPr>
          <a:xfrm>
            <a:off x="360001" y="589387"/>
            <a:ext cx="8694539" cy="669414"/>
          </a:xfrm>
        </p:spPr>
        <p:txBody>
          <a:bodyPr/>
          <a:lstStyle/>
          <a:p>
            <a:r>
              <a:rPr lang="es-ES" dirty="0"/>
              <a:t>En el primer semestre se avanzó el 70% y a diciembre se logró el </a:t>
            </a:r>
            <a:r>
              <a:rPr lang="es-ES" dirty="0">
                <a:solidFill>
                  <a:srgbClr val="00B050"/>
                </a:solidFill>
              </a:rPr>
              <a:t>145% </a:t>
            </a:r>
            <a:r>
              <a:rPr lang="es-ES" dirty="0"/>
              <a:t>de atenciones de 1° control de niños y niñas menor de 1 año</a:t>
            </a:r>
            <a:endParaRPr lang="es-PE" dirty="0"/>
          </a:p>
        </p:txBody>
      </p:sp>
      <p:sp>
        <p:nvSpPr>
          <p:cNvPr id="2" name="Marcador de número de diapositiva 1">
            <a:extLst>
              <a:ext uri="{FF2B5EF4-FFF2-40B4-BE49-F238E27FC236}">
                <a16:creationId xmlns:a16="http://schemas.microsoft.com/office/drawing/2014/main" id="{B5F221A7-0E0D-44CD-8034-4DB86BADFE3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B47A195-0C96-40C3-B31C-59D084438C63}"/>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41EC16A1-E94A-4C54-9850-0FB2C3F38B65}"/>
              </a:ext>
            </a:extLst>
          </p:cNvPr>
          <p:cNvSpPr txBox="1"/>
          <p:nvPr/>
        </p:nvSpPr>
        <p:spPr>
          <a:xfrm>
            <a:off x="1264948" y="5582754"/>
            <a:ext cx="7550727"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26% </a:t>
            </a:r>
            <a:r>
              <a:rPr kumimoji="0" lang="es-ES" sz="1400" b="0" i="0" u="none" strike="noStrike" kern="1200" cap="none" spc="0" normalizeH="0" baseline="0" noProof="0" dirty="0">
                <a:ln>
                  <a:noFill/>
                </a:ln>
                <a:solidFill>
                  <a:srgbClr val="26323E"/>
                </a:solidFill>
                <a:effectLst/>
                <a:uLnTx/>
                <a:uFillTx/>
                <a:latin typeface="Axiforma"/>
              </a:rPr>
              <a:t>más a lo esperado, es así que a junio se realizó 2,282 controles y para diciembre  se incrementó a 4,696 de niños y niñas menor a 1 año controlados; </a:t>
            </a:r>
            <a:r>
              <a:rPr kumimoji="0" lang="es-ES" sz="1400" b="0" i="0" u="none" strike="noStrike" kern="1200" cap="none" spc="0" normalizeH="0" baseline="0" noProof="0" dirty="0">
                <a:ln>
                  <a:noFill/>
                </a:ln>
                <a:solidFill>
                  <a:srgbClr val="00B050"/>
                </a:solidFill>
                <a:effectLst/>
                <a:uLnTx/>
                <a:uFillTx/>
                <a:latin typeface="Axiforma"/>
              </a:rPr>
              <a:t>846 </a:t>
            </a:r>
            <a:r>
              <a:rPr kumimoji="0" lang="es-ES" sz="1400" b="0" i="0" u="none" strike="noStrike" kern="1200" cap="none" spc="0" normalizeH="0" baseline="0" noProof="0" dirty="0">
                <a:ln>
                  <a:noFill/>
                </a:ln>
                <a:solidFill>
                  <a:srgbClr val="26323E"/>
                </a:solidFill>
                <a:effectLst/>
                <a:uLnTx/>
                <a:uFillTx/>
                <a:latin typeface="Axiforma"/>
              </a:rPr>
              <a:t> niños y niñas más de la proyección a diciembre. </a:t>
            </a:r>
          </a:p>
        </p:txBody>
      </p:sp>
      <p:sp>
        <p:nvSpPr>
          <p:cNvPr id="10" name="Flecha: hacia arriba 9">
            <a:extLst>
              <a:ext uri="{FF2B5EF4-FFF2-40B4-BE49-F238E27FC236}">
                <a16:creationId xmlns:a16="http://schemas.microsoft.com/office/drawing/2014/main" id="{0A46301E-0CAF-465A-9F5D-44A7B715C2FF}"/>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A4E4FD38-26B3-4977-9351-AC8B62DCBF19}"/>
              </a:ext>
            </a:extLst>
          </p:cNvPr>
          <p:cNvGraphicFramePr>
            <a:graphicFrameLocks/>
          </p:cNvGraphicFramePr>
          <p:nvPr/>
        </p:nvGraphicFramePr>
        <p:xfrm>
          <a:off x="1264948" y="2260600"/>
          <a:ext cx="7550727" cy="30384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06512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81F58-D59B-4B9A-A237-537B594427A6}"/>
              </a:ext>
            </a:extLst>
          </p:cNvPr>
          <p:cNvSpPr>
            <a:spLocks noGrp="1"/>
          </p:cNvSpPr>
          <p:nvPr>
            <p:ph type="title"/>
          </p:nvPr>
        </p:nvSpPr>
        <p:spPr>
          <a:xfrm>
            <a:off x="360001" y="589387"/>
            <a:ext cx="8694539" cy="669414"/>
          </a:xfrm>
        </p:spPr>
        <p:txBody>
          <a:bodyPr/>
          <a:lstStyle/>
          <a:p>
            <a:r>
              <a:rPr lang="es-ES" dirty="0"/>
              <a:t>En el primer semestre se avanzó 73 % y a diciembre  se logró el </a:t>
            </a:r>
            <a:r>
              <a:rPr lang="es-ES" dirty="0">
                <a:solidFill>
                  <a:srgbClr val="00B050"/>
                </a:solidFill>
              </a:rPr>
              <a:t>146% </a:t>
            </a:r>
            <a:r>
              <a:rPr lang="es-ES" dirty="0"/>
              <a:t>la 1° suplementación a los 4 meses</a:t>
            </a:r>
            <a:endParaRPr lang="es-PE" dirty="0"/>
          </a:p>
        </p:txBody>
      </p:sp>
      <p:sp>
        <p:nvSpPr>
          <p:cNvPr id="3" name="Marcador de número de diapositiva 2">
            <a:extLst>
              <a:ext uri="{FF2B5EF4-FFF2-40B4-BE49-F238E27FC236}">
                <a16:creationId xmlns:a16="http://schemas.microsoft.com/office/drawing/2014/main" id="{DE41142E-7F80-47FB-AD6D-97259BE046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963EA45C-BE40-464E-AADC-C8C2974975A2}"/>
              </a:ext>
            </a:extLst>
          </p:cNvPr>
          <p:cNvSpPr>
            <a:spLocks noGrp="1"/>
          </p:cNvSpPr>
          <p:nvPr>
            <p:ph type="body" sz="quarter" idx="13"/>
          </p:nvPr>
        </p:nvSpPr>
        <p:spPr/>
        <p:txBody>
          <a:bodyPr/>
          <a:lstStyle/>
          <a:p>
            <a:endParaRPr lang="es-PE" dirty="0"/>
          </a:p>
        </p:txBody>
      </p:sp>
      <p:sp>
        <p:nvSpPr>
          <p:cNvPr id="6" name="CuadroTexto 5">
            <a:extLst>
              <a:ext uri="{FF2B5EF4-FFF2-40B4-BE49-F238E27FC236}">
                <a16:creationId xmlns:a16="http://schemas.microsoft.com/office/drawing/2014/main" id="{EA306C08-4A29-4F52-AD8C-D356B074C9A2}"/>
              </a:ext>
            </a:extLst>
          </p:cNvPr>
          <p:cNvSpPr txBox="1"/>
          <p:nvPr/>
        </p:nvSpPr>
        <p:spPr>
          <a:xfrm>
            <a:off x="1306415" y="5506474"/>
            <a:ext cx="7500359"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a diciembre fue de </a:t>
            </a:r>
            <a:r>
              <a:rPr kumimoji="0" lang="es-ES" sz="1400" b="0" i="0" u="none" strike="noStrike" kern="1200" cap="none" spc="0" normalizeH="0" baseline="0" noProof="0" dirty="0">
                <a:ln>
                  <a:noFill/>
                </a:ln>
                <a:solidFill>
                  <a:srgbClr val="00B050"/>
                </a:solidFill>
                <a:effectLst/>
                <a:uLnTx/>
                <a:uFillTx/>
                <a:latin typeface="Axiforma"/>
              </a:rPr>
              <a:t>20% </a:t>
            </a:r>
            <a:r>
              <a:rPr kumimoji="0" lang="es-ES" sz="1400" b="0" i="0" u="none" strike="noStrike" kern="1200" cap="none" spc="0" normalizeH="0" baseline="0" noProof="0" dirty="0">
                <a:ln>
                  <a:noFill/>
                </a:ln>
                <a:solidFill>
                  <a:srgbClr val="26323E"/>
                </a:solidFill>
                <a:effectLst/>
                <a:uLnTx/>
                <a:uFillTx/>
                <a:latin typeface="Axiforma"/>
              </a:rPr>
              <a:t>más de lo proyectado tendencialmente, gracias a la oportuna provisión de los insumos como el hierro; en junio se llegó a suplementar a 2,376 y para diciembre 4,743 niños y niñas; </a:t>
            </a:r>
            <a:r>
              <a:rPr kumimoji="0" lang="es-ES" sz="1400" b="0" i="0" u="none" strike="noStrike" kern="1200" cap="none" spc="0" normalizeH="0" baseline="0" noProof="0" dirty="0">
                <a:ln>
                  <a:noFill/>
                </a:ln>
                <a:solidFill>
                  <a:srgbClr val="00B050"/>
                </a:solidFill>
                <a:effectLst/>
                <a:uLnTx/>
                <a:uFillTx/>
                <a:latin typeface="Axiforma"/>
              </a:rPr>
              <a:t>633</a:t>
            </a:r>
            <a:r>
              <a:rPr kumimoji="0" lang="es-ES" sz="1400" b="0" i="0" u="none" strike="noStrike" kern="1200" cap="none" spc="0" normalizeH="0" baseline="0" noProof="0" dirty="0">
                <a:ln>
                  <a:noFill/>
                </a:ln>
                <a:solidFill>
                  <a:srgbClr val="26323E"/>
                </a:solidFill>
                <a:effectLst/>
                <a:uLnTx/>
                <a:uFillTx/>
                <a:latin typeface="Axiforma"/>
              </a:rPr>
              <a:t> suplementados más de los esperado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F1639F28-D43F-47AD-8F4D-DE7F3D69527E}"/>
              </a:ext>
            </a:extLst>
          </p:cNvPr>
          <p:cNvSpPr/>
          <p:nvPr/>
        </p:nvSpPr>
        <p:spPr>
          <a:xfrm>
            <a:off x="373296" y="279752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BFDF6787-0C55-4623-917D-2B42CEC55D94}"/>
              </a:ext>
            </a:extLst>
          </p:cNvPr>
          <p:cNvGraphicFramePr>
            <a:graphicFrameLocks/>
          </p:cNvGraphicFramePr>
          <p:nvPr/>
        </p:nvGraphicFramePr>
        <p:xfrm>
          <a:off x="1281230"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622769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606B1B-79EA-472F-A692-4FD1DA0AAB53}"/>
              </a:ext>
            </a:extLst>
          </p:cNvPr>
          <p:cNvSpPr>
            <a:spLocks noGrp="1"/>
          </p:cNvSpPr>
          <p:nvPr>
            <p:ph type="title"/>
          </p:nvPr>
        </p:nvSpPr>
        <p:spPr>
          <a:xfrm>
            <a:off x="360001" y="589387"/>
            <a:ext cx="8694539" cy="669414"/>
          </a:xfrm>
        </p:spPr>
        <p:txBody>
          <a:bodyPr/>
          <a:lstStyle/>
          <a:p>
            <a:r>
              <a:rPr lang="es-ES" dirty="0"/>
              <a:t>En el primer semestre se avanzó 23% y a diciembre se logró el </a:t>
            </a:r>
            <a:r>
              <a:rPr lang="es-ES" dirty="0">
                <a:solidFill>
                  <a:srgbClr val="00B050"/>
                </a:solidFill>
              </a:rPr>
              <a:t>51% </a:t>
            </a:r>
            <a:r>
              <a:rPr lang="es-ES" dirty="0"/>
              <a:t>en el 3° control a los 4 meses</a:t>
            </a:r>
            <a:endParaRPr lang="es-PE" dirty="0"/>
          </a:p>
        </p:txBody>
      </p:sp>
      <p:sp>
        <p:nvSpPr>
          <p:cNvPr id="3" name="Marcador de número de diapositiva 2">
            <a:extLst>
              <a:ext uri="{FF2B5EF4-FFF2-40B4-BE49-F238E27FC236}">
                <a16:creationId xmlns:a16="http://schemas.microsoft.com/office/drawing/2014/main" id="{2953A43A-C0B3-484B-884E-86A54B7C1E3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0060DC18-7465-4DF5-AB21-ADFCB5B5E5BB}"/>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5C0C6749-9AA4-4A32-85AB-5C0034132C99}"/>
              </a:ext>
            </a:extLst>
          </p:cNvPr>
          <p:cNvSpPr txBox="1"/>
          <p:nvPr/>
        </p:nvSpPr>
        <p:spPr>
          <a:xfrm>
            <a:off x="1264947" y="5506474"/>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del aún existe temor de asistir a sus controles presenciales por la emergencia sanitaria COVID-19, el avance fue de </a:t>
            </a:r>
            <a:r>
              <a:rPr kumimoji="0" lang="es-ES" sz="1400" b="0" i="0" u="none" strike="noStrike" kern="1200" cap="none" spc="0" normalizeH="0" baseline="0" noProof="0" dirty="0">
                <a:ln>
                  <a:noFill/>
                </a:ln>
                <a:solidFill>
                  <a:srgbClr val="00B050"/>
                </a:solidFill>
                <a:effectLst/>
                <a:uLnTx/>
                <a:uFillTx/>
                <a:latin typeface="Axiforma"/>
              </a:rPr>
              <a:t>3% </a:t>
            </a:r>
            <a:r>
              <a:rPr kumimoji="0" lang="es-ES" sz="1400" b="0" i="0" u="none" strike="noStrike" kern="1200" cap="none" spc="0" normalizeH="0" baseline="0" noProof="0" dirty="0">
                <a:ln>
                  <a:noFill/>
                </a:ln>
                <a:solidFill>
                  <a:srgbClr val="26323E"/>
                </a:solidFill>
                <a:effectLst/>
                <a:uLnTx/>
                <a:uFillTx/>
                <a:latin typeface="Axiforma"/>
              </a:rPr>
              <a:t>más de lo esperado a diciembre; en junio se llegó atender a 737 controles y para diciembre a  1,666 ; </a:t>
            </a:r>
            <a:r>
              <a:rPr kumimoji="0" lang="es-ES" sz="1400" b="0" i="0" u="none" strike="noStrike" kern="1200" cap="none" spc="0" normalizeH="0" baseline="0" noProof="0" dirty="0">
                <a:ln>
                  <a:noFill/>
                </a:ln>
                <a:solidFill>
                  <a:srgbClr val="00B050"/>
                </a:solidFill>
                <a:effectLst/>
                <a:uLnTx/>
                <a:uFillTx/>
                <a:latin typeface="Axiforma"/>
              </a:rPr>
              <a:t>90 </a:t>
            </a:r>
            <a:r>
              <a:rPr kumimoji="0" lang="es-ES" sz="1400" b="0" i="0" u="none" strike="noStrike" kern="1200" cap="none" spc="0" normalizeH="0" baseline="0" noProof="0" dirty="0">
                <a:ln>
                  <a:noFill/>
                </a:ln>
                <a:solidFill>
                  <a:srgbClr val="26323E"/>
                </a:solidFill>
                <a:effectLst/>
                <a:uLnTx/>
                <a:uFillTx/>
                <a:latin typeface="Axiforma"/>
              </a:rPr>
              <a:t>niños y niñas controlados más de lo esperado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B45AE216-7DC5-4127-AA17-4988D4D6048D}"/>
              </a:ext>
            </a:extLst>
          </p:cNvPr>
          <p:cNvSpPr/>
          <p:nvPr/>
        </p:nvSpPr>
        <p:spPr>
          <a:xfrm>
            <a:off x="255125"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graphicFrame>
        <p:nvGraphicFramePr>
          <p:cNvPr id="8" name="Gráfico 7">
            <a:extLst>
              <a:ext uri="{FF2B5EF4-FFF2-40B4-BE49-F238E27FC236}">
                <a16:creationId xmlns:a16="http://schemas.microsoft.com/office/drawing/2014/main" id="{1B053901-782B-4BBE-B2B0-441BA0C8F2A5}"/>
              </a:ext>
            </a:extLst>
          </p:cNvPr>
          <p:cNvGraphicFramePr>
            <a:graphicFrameLocks/>
          </p:cNvGraphicFramePr>
          <p:nvPr/>
        </p:nvGraphicFramePr>
        <p:xfrm>
          <a:off x="1264946"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7575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kt 15" hidden="1">
            <a:extLst>
              <a:ext uri="{FF2B5EF4-FFF2-40B4-BE49-F238E27FC236}">
                <a16:creationId xmlns:a16="http://schemas.microsoft.com/office/drawing/2014/main" id="{56C20A76-93BA-4057-AC0F-0CD3DE41E2F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30" name="Diapositiva de think-cell" r:id="rId6" imgW="359" imgH="358" progId="TCLayout.ActiveDocument.1">
                  <p:embed/>
                </p:oleObj>
              </mc:Choice>
              <mc:Fallback>
                <p:oleObj name="Diapositiva de think-cell" r:id="rId6" imgW="359" imgH="358" progId="TCLayout.ActiveDocument.1">
                  <p:embed/>
                  <p:pic>
                    <p:nvPicPr>
                      <p:cNvPr id="16" name="Objekt 15" hidden="1">
                        <a:extLst>
                          <a:ext uri="{FF2B5EF4-FFF2-40B4-BE49-F238E27FC236}">
                            <a16:creationId xmlns:a16="http://schemas.microsoft.com/office/drawing/2014/main" id="{56C20A76-93BA-4057-AC0F-0CD3DE41E2F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2A6485D-B1FE-4CB5-9EC3-2F7E29B8FAB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110000"/>
              </a:lnSpc>
              <a:spcBef>
                <a:spcPct val="0"/>
              </a:spcBef>
              <a:spcAft>
                <a:spcPct val="0"/>
              </a:spcAft>
            </a:pPr>
            <a:endParaRPr lang="es-ES_tradnl" sz="2000" dirty="0">
              <a:latin typeface="Axiforma ExtraBold Italic" pitchFamily="2" charset="77"/>
              <a:sym typeface="Axiforma ExtraBold" pitchFamily="2" charset="77"/>
            </a:endParaRPr>
          </a:p>
        </p:txBody>
      </p:sp>
      <p:sp>
        <p:nvSpPr>
          <p:cNvPr id="18" name="Text Placeholder 2">
            <a:extLst>
              <a:ext uri="{FF2B5EF4-FFF2-40B4-BE49-F238E27FC236}">
                <a16:creationId xmlns:a16="http://schemas.microsoft.com/office/drawing/2014/main" id="{27D91F9A-EAB8-4D7D-863D-59D26E636E4F}"/>
              </a:ext>
            </a:extLst>
          </p:cNvPr>
          <p:cNvSpPr txBox="1">
            <a:spLocks/>
          </p:cNvSpPr>
          <p:nvPr/>
        </p:nvSpPr>
        <p:spPr bwMode="auto">
          <a:xfrm>
            <a:off x="309586" y="1513172"/>
            <a:ext cx="9348014" cy="5457116"/>
          </a:xfrm>
          <a:prstGeom prst="rect">
            <a:avLst/>
          </a:prstGeom>
          <a:noFill/>
          <a:ln>
            <a:miter lim="800000"/>
            <a:headEnd/>
            <a:tailEnd/>
          </a:ln>
        </p:spPr>
        <p:txBody>
          <a:bodyPr vert="horz" numCol="1" anchor="t" anchorCtr="0" compatLnSpc="1">
            <a:prstTxWarp prst="textNoShape">
              <a:avLst/>
            </a:prstTxWarp>
          </a:bodyPr>
          <a:lstStyle>
            <a:lvl1pPr marL="349861" indent="-349861" algn="l" defTabSz="466481" rtl="0" eaLnBrk="1" latinLnBrk="0" hangingPunct="1">
              <a:spcBef>
                <a:spcPct val="20000"/>
              </a:spcBef>
              <a:buFont typeface="Arial"/>
              <a:buChar char="•"/>
              <a:defRPr sz="3300" kern="1200">
                <a:solidFill>
                  <a:schemeClr val="tx1"/>
                </a:solidFill>
                <a:latin typeface="+mn-lt"/>
                <a:ea typeface="+mn-ea"/>
                <a:cs typeface="+mn-cs"/>
              </a:defRPr>
            </a:lvl1pPr>
            <a:lvl2pPr marL="758032" indent="-291551" algn="l" defTabSz="466481" rtl="0" eaLnBrk="1" latinLnBrk="0" hangingPunct="1">
              <a:spcBef>
                <a:spcPct val="20000"/>
              </a:spcBef>
              <a:buFont typeface="Arial"/>
              <a:buChar char="–"/>
              <a:defRPr sz="2900" kern="1200">
                <a:solidFill>
                  <a:schemeClr val="tx1"/>
                </a:solidFill>
                <a:latin typeface="+mn-lt"/>
                <a:ea typeface="+mn-ea"/>
                <a:cs typeface="+mn-cs"/>
              </a:defRPr>
            </a:lvl2pPr>
            <a:lvl3pPr marL="1166203" indent="-233241" algn="l" defTabSz="466481" rtl="0" eaLnBrk="1" latinLnBrk="0" hangingPunct="1">
              <a:spcBef>
                <a:spcPct val="20000"/>
              </a:spcBef>
              <a:buFont typeface="Arial"/>
              <a:buChar char="•"/>
              <a:defRPr sz="2400" kern="1200">
                <a:solidFill>
                  <a:schemeClr val="tx1"/>
                </a:solidFill>
                <a:latin typeface="+mn-lt"/>
                <a:ea typeface="+mn-ea"/>
                <a:cs typeface="+mn-cs"/>
              </a:defRPr>
            </a:lvl3pPr>
            <a:lvl4pPr marL="1632684" indent="-233241" algn="l" defTabSz="466481" rtl="0" eaLnBrk="1" latinLnBrk="0" hangingPunct="1">
              <a:spcBef>
                <a:spcPct val="20000"/>
              </a:spcBef>
              <a:buFont typeface="Arial"/>
              <a:buChar char="–"/>
              <a:defRPr sz="2000" kern="1200">
                <a:solidFill>
                  <a:schemeClr val="tx1"/>
                </a:solidFill>
                <a:latin typeface="+mn-lt"/>
                <a:ea typeface="+mn-ea"/>
                <a:cs typeface="+mn-cs"/>
              </a:defRPr>
            </a:lvl4pPr>
            <a:lvl5pPr marL="2099165" indent="-233241" algn="l" defTabSz="466481" rtl="0" eaLnBrk="1" latinLnBrk="0" hangingPunct="1">
              <a:spcBef>
                <a:spcPct val="20000"/>
              </a:spcBef>
              <a:buFont typeface="Arial"/>
              <a:buChar char="»"/>
              <a:defRPr sz="2000" kern="1200">
                <a:solidFill>
                  <a:schemeClr val="tx1"/>
                </a:solidFill>
                <a:latin typeface="+mn-lt"/>
                <a:ea typeface="+mn-ea"/>
                <a:cs typeface="+mn-cs"/>
              </a:defRPr>
            </a:lvl5pPr>
            <a:lvl6pPr marL="2565646" indent="-233241" algn="l" defTabSz="466481" rtl="0" eaLnBrk="1" latinLnBrk="0" hangingPunct="1">
              <a:spcBef>
                <a:spcPct val="20000"/>
              </a:spcBef>
              <a:buFont typeface="Arial"/>
              <a:buChar char="•"/>
              <a:defRPr sz="2000" kern="1200">
                <a:solidFill>
                  <a:schemeClr val="tx1"/>
                </a:solidFill>
                <a:latin typeface="+mn-lt"/>
                <a:ea typeface="+mn-ea"/>
                <a:cs typeface="+mn-cs"/>
              </a:defRPr>
            </a:lvl6pPr>
            <a:lvl7pPr marL="3032128" indent="-233241" algn="l" defTabSz="466481" rtl="0" eaLnBrk="1" latinLnBrk="0" hangingPunct="1">
              <a:spcBef>
                <a:spcPct val="20000"/>
              </a:spcBef>
              <a:buFont typeface="Arial"/>
              <a:buChar char="•"/>
              <a:defRPr sz="2000" kern="1200">
                <a:solidFill>
                  <a:schemeClr val="tx1"/>
                </a:solidFill>
                <a:latin typeface="+mn-lt"/>
                <a:ea typeface="+mn-ea"/>
                <a:cs typeface="+mn-cs"/>
              </a:defRPr>
            </a:lvl7pPr>
            <a:lvl8pPr marL="3498609" indent="-233241" algn="l" defTabSz="466481" rtl="0" eaLnBrk="1" latinLnBrk="0" hangingPunct="1">
              <a:spcBef>
                <a:spcPct val="20000"/>
              </a:spcBef>
              <a:buFont typeface="Arial"/>
              <a:buChar char="•"/>
              <a:defRPr sz="2000" kern="1200">
                <a:solidFill>
                  <a:schemeClr val="tx1"/>
                </a:solidFill>
                <a:latin typeface="+mn-lt"/>
                <a:ea typeface="+mn-ea"/>
                <a:cs typeface="+mn-cs"/>
              </a:defRPr>
            </a:lvl8pPr>
            <a:lvl9pPr marL="3965090" indent="-233241" algn="l" defTabSz="466481" rtl="0" eaLnBrk="1" latinLnBrk="0" hangingPunct="1">
              <a:spcBef>
                <a:spcPct val="20000"/>
              </a:spcBef>
              <a:buFont typeface="Arial"/>
              <a:buChar char="•"/>
              <a:defRPr sz="2000" kern="1200">
                <a:solidFill>
                  <a:schemeClr val="tx1"/>
                </a:solidFill>
                <a:latin typeface="+mn-lt"/>
                <a:ea typeface="+mn-ea"/>
                <a:cs typeface="+mn-cs"/>
              </a:defRPr>
            </a:lvl9pPr>
          </a:lstStyle>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Los colores reflejan la capacidad actual del sistema, no de personas o equipos</a:t>
            </a: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Destacamos áreas del marco que son fortalezas actuales y identificamos áreas de relativa debilidad</a:t>
            </a: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Nuestro diagnóstico se conduce en una escala relativa, </a:t>
            </a:r>
            <a:r>
              <a:rPr lang="es-ES_tradnl" sz="1600" b="1" kern="0" dirty="0">
                <a:ea typeface="SimSun"/>
              </a:rPr>
              <a:t>comparada con sistemas similares en diferentes fases del desafío propio del cumplimiento. </a:t>
            </a:r>
            <a:r>
              <a:rPr lang="es-ES_tradnl" sz="1600" kern="0" dirty="0">
                <a:ea typeface="SimSun"/>
              </a:rPr>
              <a:t>La codificación en colores debe entenderse como una </a:t>
            </a:r>
            <a:r>
              <a:rPr lang="es-ES_tradnl" sz="1600" b="1" kern="0" dirty="0">
                <a:ea typeface="SimSun"/>
              </a:rPr>
              <a:t>priorización, </a:t>
            </a:r>
            <a:r>
              <a:rPr lang="es-ES_tradnl" sz="1600" kern="0" dirty="0">
                <a:ea typeface="SimSun"/>
              </a:rPr>
              <a:t>identificando las áreas más importantes de enfoque</a:t>
            </a:r>
            <a:endParaRPr lang="es-ES_tradnl" sz="1600" b="1" kern="0" dirty="0">
              <a:ea typeface="SimSun"/>
            </a:endParaRPr>
          </a:p>
        </p:txBody>
      </p:sp>
      <p:sp>
        <p:nvSpPr>
          <p:cNvPr id="3" name="Titel 2">
            <a:extLst>
              <a:ext uri="{FF2B5EF4-FFF2-40B4-BE49-F238E27FC236}">
                <a16:creationId xmlns:a16="http://schemas.microsoft.com/office/drawing/2014/main" id="{09228083-3A7B-4E73-94ED-5974ED3399DD}"/>
              </a:ext>
            </a:extLst>
          </p:cNvPr>
          <p:cNvSpPr>
            <a:spLocks noGrp="1"/>
          </p:cNvSpPr>
          <p:nvPr>
            <p:ph type="title"/>
          </p:nvPr>
        </p:nvSpPr>
        <p:spPr>
          <a:xfrm>
            <a:off x="360001" y="589387"/>
            <a:ext cx="8694539" cy="669414"/>
          </a:xfrm>
        </p:spPr>
        <p:txBody>
          <a:bodyPr/>
          <a:lstStyle/>
          <a:p>
            <a:r>
              <a:rPr lang="es-ES_tradnl" dirty="0"/>
              <a:t>Usamos un sistema de semáforo para evaluar la capacidad de cumplimiento en los quince elementos con base en evidencias</a:t>
            </a:r>
          </a:p>
        </p:txBody>
      </p:sp>
      <p:sp>
        <p:nvSpPr>
          <p:cNvPr id="29" name="Freeform 23"/>
          <p:cNvSpPr/>
          <p:nvPr/>
        </p:nvSpPr>
        <p:spPr>
          <a:xfrm>
            <a:off x="1498166" y="2825583"/>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328C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0" name="Freeform 25"/>
          <p:cNvSpPr/>
          <p:nvPr/>
        </p:nvSpPr>
        <p:spPr>
          <a:xfrm>
            <a:off x="1498166" y="3846136"/>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1" name="Freeform 26"/>
          <p:cNvSpPr/>
          <p:nvPr/>
        </p:nvSpPr>
        <p:spPr>
          <a:xfrm>
            <a:off x="1498166" y="3168127"/>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2" name="Freeform 27"/>
          <p:cNvSpPr/>
          <p:nvPr/>
        </p:nvSpPr>
        <p:spPr>
          <a:xfrm>
            <a:off x="1498166" y="3500169"/>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C0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4" name="Rectangle 19"/>
          <p:cNvSpPr>
            <a:spLocks noChangeArrowheads="1"/>
          </p:cNvSpPr>
          <p:nvPr/>
        </p:nvSpPr>
        <p:spPr bwMode="gray">
          <a:xfrm>
            <a:off x="2317944" y="3867393"/>
            <a:ext cx="6556102" cy="184666"/>
          </a:xfrm>
          <a:prstGeom prst="rect">
            <a:avLst/>
          </a:prstGeom>
          <a:noFill/>
          <a:ln w="9525">
            <a:noFill/>
            <a:miter lim="800000"/>
            <a:headEnd/>
            <a:tailEnd/>
          </a:ln>
        </p:spPr>
        <p:txBody>
          <a:bodyPr wrap="square" lIns="0" tIns="0" rIns="0" bIns="0">
            <a:spAutoFit/>
          </a:bodyPr>
          <a:lstStyle/>
          <a:p>
            <a:pPr>
              <a:spcBef>
                <a:spcPct val="50000"/>
              </a:spcBef>
            </a:pPr>
            <a:r>
              <a:rPr lang="es-ES_tradnl" sz="1200" b="1" dirty="0">
                <a:ea typeface="Tahoma" panose="020B0604030504040204" pitchFamily="34" charset="0"/>
                <a:cs typeface="Tahoma" panose="020B0604030504040204" pitchFamily="34" charset="0"/>
              </a:rPr>
              <a:t>Altamente problemático </a:t>
            </a:r>
            <a:r>
              <a:rPr lang="es-ES_tradnl" sz="1200" dirty="0">
                <a:ea typeface="Tahoma" panose="020B0604030504040204" pitchFamily="34" charset="0"/>
                <a:cs typeface="Tahoma" panose="020B0604030504040204" pitchFamily="34" charset="0"/>
              </a:rPr>
              <a:t>– </a:t>
            </a:r>
            <a:r>
              <a:rPr lang="es-ES_tradnl" altLang="es-ES_tradnl" sz="1200" dirty="0"/>
              <a:t>requiere acción urgente y decisiva</a:t>
            </a:r>
          </a:p>
        </p:txBody>
      </p:sp>
      <p:sp>
        <p:nvSpPr>
          <p:cNvPr id="35" name="Rectangle 19"/>
          <p:cNvSpPr>
            <a:spLocks noChangeArrowheads="1"/>
          </p:cNvSpPr>
          <p:nvPr/>
        </p:nvSpPr>
        <p:spPr bwMode="gray">
          <a:xfrm>
            <a:off x="2317942" y="3521731"/>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Problemático </a:t>
            </a:r>
            <a:r>
              <a:rPr lang="es-ES_tradnl" sz="1200">
                <a:ea typeface="Tahoma" panose="020B0604030504040204" pitchFamily="34" charset="0"/>
                <a:cs typeface="Tahoma" panose="020B0604030504040204" pitchFamily="34" charset="0"/>
              </a:rPr>
              <a:t>– </a:t>
            </a:r>
            <a:r>
              <a:rPr lang="es-ES_tradnl" altLang="es-ES_tradnl" sz="1200"/>
              <a:t>requiere atención, en algunos aspectos urgente</a:t>
            </a:r>
          </a:p>
        </p:txBody>
      </p:sp>
      <p:sp>
        <p:nvSpPr>
          <p:cNvPr id="36" name="Rectangle 19"/>
          <p:cNvSpPr>
            <a:spLocks noChangeArrowheads="1"/>
          </p:cNvSpPr>
          <p:nvPr/>
        </p:nvSpPr>
        <p:spPr bwMode="gray">
          <a:xfrm>
            <a:off x="2317943" y="3190098"/>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Satisfactorio </a:t>
            </a:r>
            <a:r>
              <a:rPr lang="es-ES_tradnl" sz="1200">
                <a:ea typeface="Tahoma" panose="020B0604030504040204" pitchFamily="34" charset="0"/>
                <a:cs typeface="Tahoma" panose="020B0604030504040204" pitchFamily="34" charset="0"/>
              </a:rPr>
              <a:t>– </a:t>
            </a:r>
            <a:r>
              <a:rPr lang="es-ES_tradnl" altLang="es-ES_tradnl" sz="1200"/>
              <a:t>algunos aspectos requieren atención, otros bien encaminados</a:t>
            </a:r>
          </a:p>
        </p:txBody>
      </p:sp>
      <p:sp>
        <p:nvSpPr>
          <p:cNvPr id="37" name="Rectangle 19"/>
          <p:cNvSpPr>
            <a:spLocks noChangeArrowheads="1"/>
          </p:cNvSpPr>
          <p:nvPr/>
        </p:nvSpPr>
        <p:spPr bwMode="gray">
          <a:xfrm>
            <a:off x="2317944" y="2857184"/>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Bien </a:t>
            </a:r>
            <a:r>
              <a:rPr lang="es-ES_tradnl" sz="1200">
                <a:ea typeface="Tahoma" panose="020B0604030504040204" pitchFamily="34" charset="0"/>
                <a:cs typeface="Tahoma" panose="020B0604030504040204" pitchFamily="34" charset="0"/>
              </a:rPr>
              <a:t>– </a:t>
            </a:r>
            <a:r>
              <a:rPr lang="es-ES_tradnl" altLang="es-ES_tradnl" sz="1200"/>
              <a:t>requiere refinamiento e implementación sistemática</a:t>
            </a:r>
            <a:endParaRPr lang="es-ES_tradnl" sz="1200">
              <a:ea typeface="Tahoma" panose="020B0604030504040204" pitchFamily="34" charset="0"/>
              <a:cs typeface="Tahoma" panose="020B0604030504040204" pitchFamily="34" charset="0"/>
            </a:endParaRPr>
          </a:p>
        </p:txBody>
      </p:sp>
      <p:sp>
        <p:nvSpPr>
          <p:cNvPr id="5" name="Text Placeholder 4">
            <a:extLst>
              <a:ext uri="{FF2B5EF4-FFF2-40B4-BE49-F238E27FC236}">
                <a16:creationId xmlns:a16="http://schemas.microsoft.com/office/drawing/2014/main" id="{D1497849-39CE-864C-8F8A-0F7FD2E54B1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4564589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0584A55-AD0F-4C04-B7F9-F00D10F6C9FC}"/>
              </a:ext>
            </a:extLst>
          </p:cNvPr>
          <p:cNvSpPr>
            <a:spLocks noGrp="1"/>
          </p:cNvSpPr>
          <p:nvPr>
            <p:ph type="title"/>
          </p:nvPr>
        </p:nvSpPr>
        <p:spPr>
          <a:xfrm>
            <a:off x="360001" y="589387"/>
            <a:ext cx="8694539" cy="669414"/>
          </a:xfrm>
        </p:spPr>
        <p:txBody>
          <a:bodyPr/>
          <a:lstStyle/>
          <a:p>
            <a:r>
              <a:rPr lang="es-ES" dirty="0"/>
              <a:t>En el primer semestre se avanzó el 36% y a diciembre se logró el </a:t>
            </a:r>
            <a:r>
              <a:rPr lang="es-ES" dirty="0">
                <a:solidFill>
                  <a:srgbClr val="FFC000"/>
                </a:solidFill>
              </a:rPr>
              <a:t>68% </a:t>
            </a:r>
            <a:r>
              <a:rPr lang="es-ES" dirty="0"/>
              <a:t>del 1° dosaje de hemoglobina a los 6 meses</a:t>
            </a:r>
            <a:endParaRPr lang="es-PE" dirty="0"/>
          </a:p>
        </p:txBody>
      </p:sp>
      <p:sp>
        <p:nvSpPr>
          <p:cNvPr id="2" name="Marcador de número de diapositiva 1">
            <a:extLst>
              <a:ext uri="{FF2B5EF4-FFF2-40B4-BE49-F238E27FC236}">
                <a16:creationId xmlns:a16="http://schemas.microsoft.com/office/drawing/2014/main" id="{846C3364-F077-415B-8645-1FF6A37B36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D085AFFB-4EB8-4D6B-9716-BA26B9F6A36A}"/>
              </a:ext>
            </a:extLst>
          </p:cNvPr>
          <p:cNvSpPr>
            <a:spLocks noGrp="1"/>
          </p:cNvSpPr>
          <p:nvPr>
            <p:ph type="body" sz="quarter" idx="13"/>
          </p:nvPr>
        </p:nvSpPr>
        <p:spPr/>
        <p:txBody>
          <a:bodyPr/>
          <a:lstStyle/>
          <a:p>
            <a:endParaRPr lang="es-PE"/>
          </a:p>
        </p:txBody>
      </p:sp>
      <p:sp>
        <p:nvSpPr>
          <p:cNvPr id="11" name="CuadroTexto 10">
            <a:extLst>
              <a:ext uri="{FF2B5EF4-FFF2-40B4-BE49-F238E27FC236}">
                <a16:creationId xmlns:a16="http://schemas.microsoft.com/office/drawing/2014/main" id="{A5C1BE44-8DF7-4A83-B3DD-F359B9E46335}"/>
              </a:ext>
            </a:extLst>
          </p:cNvPr>
          <p:cNvSpPr txBox="1"/>
          <p:nvPr/>
        </p:nvSpPr>
        <p:spPr>
          <a:xfrm>
            <a:off x="1012791" y="5582754"/>
            <a:ext cx="8041748"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 falta de suministro desde el MINSA de micro cubetas, insumo básico para el dosaje de hemoglobina, es la principal razón por lo que este indicador tiende a la baja. En junio se realizaron 1,172</a:t>
            </a:r>
            <a:r>
              <a:rPr kumimoji="0" lang="es-ES" sz="1400" b="0" i="0" u="none" strike="noStrike" kern="1200" cap="none" spc="0" normalizeH="0" baseline="0" noProof="0" dirty="0">
                <a:ln>
                  <a:noFill/>
                </a:ln>
                <a:solidFill>
                  <a:srgbClr val="FE67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dosajes y para diciembre </a:t>
            </a:r>
            <a:r>
              <a:rPr kumimoji="0" lang="es-ES" sz="1400" b="0" i="0" u="none" strike="noStrike" kern="1200" cap="none" spc="0" normalizeH="0" baseline="0" noProof="0" dirty="0">
                <a:ln>
                  <a:noFill/>
                </a:ln>
                <a:solidFill>
                  <a:srgbClr val="FFC000"/>
                </a:solidFill>
                <a:effectLst/>
                <a:uLnTx/>
                <a:uFillTx/>
                <a:latin typeface="Axiforma"/>
              </a:rPr>
              <a:t>2,217</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dosajes a niños y niñas menores de 6 meses.</a:t>
            </a:r>
          </a:p>
        </p:txBody>
      </p:sp>
      <p:graphicFrame>
        <p:nvGraphicFramePr>
          <p:cNvPr id="10" name="Gráfico 9">
            <a:extLst>
              <a:ext uri="{FF2B5EF4-FFF2-40B4-BE49-F238E27FC236}">
                <a16:creationId xmlns:a16="http://schemas.microsoft.com/office/drawing/2014/main" id="{C0206FFE-22C3-4F1E-97D6-72AD8E07E925}"/>
              </a:ext>
            </a:extLst>
          </p:cNvPr>
          <p:cNvGraphicFramePr>
            <a:graphicFrameLocks/>
          </p:cNvGraphicFramePr>
          <p:nvPr/>
        </p:nvGraphicFramePr>
        <p:xfrm>
          <a:off x="1264948"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59415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EB981A-1C4D-45AD-9A50-464192B33958}"/>
              </a:ext>
            </a:extLst>
          </p:cNvPr>
          <p:cNvSpPr>
            <a:spLocks noGrp="1"/>
          </p:cNvSpPr>
          <p:nvPr>
            <p:ph type="title"/>
          </p:nvPr>
        </p:nvSpPr>
        <p:spPr>
          <a:xfrm>
            <a:off x="360001" y="589387"/>
            <a:ext cx="8694539" cy="669414"/>
          </a:xfrm>
        </p:spPr>
        <p:txBody>
          <a:bodyPr/>
          <a:lstStyle/>
          <a:p>
            <a:r>
              <a:rPr lang="es-ES" dirty="0"/>
              <a:t>En el primer semestre se avanzó el 38% y a diciembre se logró el </a:t>
            </a:r>
            <a:r>
              <a:rPr lang="es-ES" dirty="0">
                <a:solidFill>
                  <a:srgbClr val="00B050"/>
                </a:solidFill>
              </a:rPr>
              <a:t>72% </a:t>
            </a:r>
            <a:r>
              <a:rPr lang="es-ES" dirty="0"/>
              <a:t>de la 1° suplementación a los 6 meses </a:t>
            </a:r>
            <a:endParaRPr lang="es-PE" dirty="0"/>
          </a:p>
        </p:txBody>
      </p:sp>
      <p:sp>
        <p:nvSpPr>
          <p:cNvPr id="3" name="Marcador de número de diapositiva 2">
            <a:extLst>
              <a:ext uri="{FF2B5EF4-FFF2-40B4-BE49-F238E27FC236}">
                <a16:creationId xmlns:a16="http://schemas.microsoft.com/office/drawing/2014/main" id="{12CCD923-285D-415C-900E-5CBD1D1186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CE5ACAE2-5E68-4A55-BB1B-9445B25AD27F}"/>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59BB9743-8DF3-4427-8642-441CF057F051}"/>
              </a:ext>
            </a:extLst>
          </p:cNvPr>
          <p:cNvSpPr/>
          <p:nvPr/>
        </p:nvSpPr>
        <p:spPr>
          <a:xfrm>
            <a:off x="205248"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
        <p:nvSpPr>
          <p:cNvPr id="7" name="CuadroTexto 6">
            <a:extLst>
              <a:ext uri="{FF2B5EF4-FFF2-40B4-BE49-F238E27FC236}">
                <a16:creationId xmlns:a16="http://schemas.microsoft.com/office/drawing/2014/main" id="{321FB106-8893-4B03-9E1C-A710739C6DE6}"/>
              </a:ext>
            </a:extLst>
          </p:cNvPr>
          <p:cNvSpPr txBox="1"/>
          <p:nvPr/>
        </p:nvSpPr>
        <p:spPr>
          <a:xfrm>
            <a:off x="1264947" y="5530873"/>
            <a:ext cx="7550728"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avanzar </a:t>
            </a:r>
            <a:r>
              <a:rPr kumimoji="0" lang="es-ES" sz="1400" b="0" i="0" u="none" strike="noStrike" kern="1200" cap="none" spc="0" normalizeH="0" baseline="0" noProof="0" dirty="0">
                <a:ln>
                  <a:noFill/>
                </a:ln>
                <a:solidFill>
                  <a:srgbClr val="00B050"/>
                </a:solidFill>
                <a:effectLst/>
                <a:uLnTx/>
                <a:uFillTx/>
                <a:latin typeface="Axiforma"/>
              </a:rPr>
              <a:t>8%</a:t>
            </a:r>
            <a:r>
              <a:rPr kumimoji="0" lang="es-ES" sz="1400" b="0" i="0" u="none" strike="noStrike" kern="1200" cap="none" spc="0" normalizeH="0" baseline="0" noProof="0" dirty="0">
                <a:ln>
                  <a:noFill/>
                </a:ln>
                <a:solidFill>
                  <a:srgbClr val="26323E"/>
                </a:solidFill>
                <a:effectLst/>
                <a:uLnTx/>
                <a:uFillTx/>
                <a:latin typeface="Axiforma"/>
              </a:rPr>
              <a:t> más a lo proyectado para diciembre; en junio se suplementó 1,227 niñas y niños de 6 meses y para diciembre que se incrementó a 2,332, </a:t>
            </a:r>
            <a:r>
              <a:rPr kumimoji="0" lang="es-ES" sz="1400" b="0" i="0" u="none" strike="noStrike" kern="1200" cap="none" spc="0" normalizeH="0" baseline="0" noProof="0" dirty="0">
                <a:ln>
                  <a:noFill/>
                </a:ln>
                <a:solidFill>
                  <a:srgbClr val="00B050"/>
                </a:solidFill>
                <a:effectLst/>
                <a:uLnTx/>
                <a:uFillTx/>
                <a:latin typeface="Axiforma"/>
              </a:rPr>
              <a:t>254 </a:t>
            </a:r>
            <a:r>
              <a:rPr kumimoji="0" lang="es-ES" sz="1400" b="0" i="0" u="none" strike="noStrike" kern="1200" cap="none" spc="0" normalizeH="0" baseline="0" noProof="0" dirty="0">
                <a:ln>
                  <a:noFill/>
                </a:ln>
                <a:solidFill>
                  <a:srgbClr val="26323E"/>
                </a:solidFill>
                <a:effectLst/>
                <a:uLnTx/>
                <a:uFillTx/>
                <a:latin typeface="Axiforma"/>
              </a:rPr>
              <a:t>niños y niñas más de lo esperado para noviembre.</a:t>
            </a:r>
          </a:p>
        </p:txBody>
      </p:sp>
      <p:graphicFrame>
        <p:nvGraphicFramePr>
          <p:cNvPr id="8" name="Gráfico 7">
            <a:extLst>
              <a:ext uri="{FF2B5EF4-FFF2-40B4-BE49-F238E27FC236}">
                <a16:creationId xmlns:a16="http://schemas.microsoft.com/office/drawing/2014/main" id="{5090EE18-C3CB-4A37-ACB3-BE31FAD2517F}"/>
              </a:ext>
            </a:extLst>
          </p:cNvPr>
          <p:cNvGraphicFramePr>
            <a:graphicFrameLocks/>
          </p:cNvGraphicFramePr>
          <p:nvPr/>
        </p:nvGraphicFramePr>
        <p:xfrm>
          <a:off x="1264947"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812875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78AB73-94A9-4C7D-A1E9-B6EE5893338A}"/>
              </a:ext>
            </a:extLst>
          </p:cNvPr>
          <p:cNvSpPr>
            <a:spLocks noGrp="1"/>
          </p:cNvSpPr>
          <p:nvPr>
            <p:ph type="title"/>
          </p:nvPr>
        </p:nvSpPr>
        <p:spPr>
          <a:xfrm>
            <a:off x="360001" y="589387"/>
            <a:ext cx="8694539" cy="669414"/>
          </a:xfrm>
        </p:spPr>
        <p:txBody>
          <a:bodyPr/>
          <a:lstStyle/>
          <a:p>
            <a:r>
              <a:rPr lang="es-ES" dirty="0"/>
              <a:t>En el primer semestre se avanzó 15% y a diciembre se logró el </a:t>
            </a:r>
            <a:r>
              <a:rPr lang="es-ES" dirty="0">
                <a:solidFill>
                  <a:srgbClr val="00B050"/>
                </a:solidFill>
              </a:rPr>
              <a:t>42% </a:t>
            </a:r>
            <a:r>
              <a:rPr lang="es-ES" dirty="0"/>
              <a:t>del 4° control a los 6 meses</a:t>
            </a:r>
            <a:endParaRPr lang="es-PE" dirty="0"/>
          </a:p>
        </p:txBody>
      </p:sp>
      <p:sp>
        <p:nvSpPr>
          <p:cNvPr id="3" name="Marcador de número de diapositiva 2">
            <a:extLst>
              <a:ext uri="{FF2B5EF4-FFF2-40B4-BE49-F238E27FC236}">
                <a16:creationId xmlns:a16="http://schemas.microsoft.com/office/drawing/2014/main" id="{19DBB394-9F14-4577-B59F-6142EDF0CCB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B48F4F5-E2E4-43C6-9C60-FA69F777CC10}"/>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E2CAEE79-4E41-4FED-81C2-562573DA0B64}"/>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
        <p:nvSpPr>
          <p:cNvPr id="8" name="CuadroTexto 7">
            <a:extLst>
              <a:ext uri="{FF2B5EF4-FFF2-40B4-BE49-F238E27FC236}">
                <a16:creationId xmlns:a16="http://schemas.microsoft.com/office/drawing/2014/main" id="{C7262D70-0F3A-4255-ABE0-A994C49AE320}"/>
              </a:ext>
            </a:extLst>
          </p:cNvPr>
          <p:cNvSpPr txBox="1"/>
          <p:nvPr/>
        </p:nvSpPr>
        <p:spPr>
          <a:xfrm>
            <a:off x="1320799" y="5582754"/>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en el control a los 6 meses, a pesar del aún existe temor por la emergencia sanitaria COVID-19; en junio se realizó 478 controles y para diciembre  se incrementó a 1,376 pacientes controlados, lo que se traduce en </a:t>
            </a:r>
            <a:r>
              <a:rPr kumimoji="0" lang="es-ES" sz="1400" b="0" i="0" u="none" strike="noStrike" kern="1200" cap="none" spc="0" normalizeH="0" baseline="0" noProof="0" dirty="0">
                <a:ln>
                  <a:noFill/>
                </a:ln>
                <a:solidFill>
                  <a:srgbClr val="00B050"/>
                </a:solidFill>
                <a:effectLst/>
                <a:uLnTx/>
                <a:uFillTx/>
                <a:latin typeface="Axiforma"/>
              </a:rPr>
              <a:t>189</a:t>
            </a:r>
            <a:r>
              <a:rPr kumimoji="0" lang="es-ES" sz="1400" b="0" i="0" u="none" strike="noStrike" kern="1200" cap="none" spc="0" normalizeH="0" baseline="0" noProof="0" dirty="0">
                <a:ln>
                  <a:noFill/>
                </a:ln>
                <a:solidFill>
                  <a:srgbClr val="26323E"/>
                </a:solidFill>
                <a:effectLst/>
                <a:uLnTx/>
                <a:uFillTx/>
                <a:latin typeface="Axiforma"/>
              </a:rPr>
              <a:t> niños y niñas controlados más de los esperado para diciembre.</a:t>
            </a:r>
          </a:p>
        </p:txBody>
      </p:sp>
      <p:graphicFrame>
        <p:nvGraphicFramePr>
          <p:cNvPr id="9" name="Gráfico 8">
            <a:extLst>
              <a:ext uri="{FF2B5EF4-FFF2-40B4-BE49-F238E27FC236}">
                <a16:creationId xmlns:a16="http://schemas.microsoft.com/office/drawing/2014/main" id="{078DF2B5-EE77-4185-BE3B-52E3EEFEB083}"/>
              </a:ext>
            </a:extLst>
          </p:cNvPr>
          <p:cNvGraphicFramePr>
            <a:graphicFrameLocks/>
          </p:cNvGraphicFramePr>
          <p:nvPr/>
        </p:nvGraphicFramePr>
        <p:xfrm>
          <a:off x="1264948"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5279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AEA244DB-ED5A-40AF-AE7A-9427B9BDDAEF}"/>
              </a:ext>
            </a:extLst>
          </p:cNvPr>
          <p:cNvSpPr>
            <a:spLocks noGrp="1"/>
          </p:cNvSpPr>
          <p:nvPr>
            <p:ph type="title"/>
          </p:nvPr>
        </p:nvSpPr>
        <p:spPr>
          <a:xfrm>
            <a:off x="360001" y="589387"/>
            <a:ext cx="9025068" cy="666273"/>
          </a:xfrm>
        </p:spPr>
        <p:txBody>
          <a:bodyPr/>
          <a:lstStyle/>
          <a:p>
            <a:r>
              <a:rPr lang="es-ES" dirty="0"/>
              <a:t>En el primer semestre se avanzó el 44% y a diciembre se logró el </a:t>
            </a:r>
            <a:r>
              <a:rPr lang="es-ES" dirty="0">
                <a:solidFill>
                  <a:srgbClr val="92D050"/>
                </a:solidFill>
              </a:rPr>
              <a:t>81% </a:t>
            </a:r>
            <a:r>
              <a:rPr lang="es-ES" dirty="0"/>
              <a:t>de vacunas de 3° pentavalente a niños y niñas menores de 1 año.</a:t>
            </a:r>
            <a:endParaRPr lang="es-PE" dirty="0"/>
          </a:p>
        </p:txBody>
      </p:sp>
      <p:sp>
        <p:nvSpPr>
          <p:cNvPr id="2" name="Marcador de número de diapositiva 1">
            <a:extLst>
              <a:ext uri="{FF2B5EF4-FFF2-40B4-BE49-F238E27FC236}">
                <a16:creationId xmlns:a16="http://schemas.microsoft.com/office/drawing/2014/main" id="{EB738943-F770-4176-8EA9-27F6BA4130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54FC9A2-0376-40E7-BBA8-189FF3D7CEC0}"/>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A71382CA-85E0-41DF-9ABF-93C07629C05C}"/>
              </a:ext>
            </a:extLst>
          </p:cNvPr>
          <p:cNvSpPr txBox="1"/>
          <p:nvPr/>
        </p:nvSpPr>
        <p:spPr>
          <a:xfrm>
            <a:off x="1264949" y="5496131"/>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La priorización de la vacunación COVID-19, es una de las principales razones de no haber logrado mayores avances en la 3° dosis de vacuna pentavalente; </a:t>
            </a:r>
            <a:r>
              <a:rPr kumimoji="0" lang="es-ES" sz="1400" b="0" i="0" u="none" strike="noStrike" kern="1200" cap="none" spc="0" normalizeH="0" baseline="0" noProof="0" dirty="0">
                <a:ln>
                  <a:noFill/>
                </a:ln>
                <a:solidFill>
                  <a:srgbClr val="26323E"/>
                </a:solidFill>
                <a:effectLst/>
                <a:uLnTx/>
                <a:uFillTx/>
                <a:latin typeface="Axiforma"/>
              </a:rPr>
              <a:t>a junio se realizaron 1,434 vacunaciones y para diciembre se incrementó a</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2,614</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vacunaciones a niños y niñas menores de 1 año.</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7" name="Gráfico 6">
            <a:extLst>
              <a:ext uri="{FF2B5EF4-FFF2-40B4-BE49-F238E27FC236}">
                <a16:creationId xmlns:a16="http://schemas.microsoft.com/office/drawing/2014/main" id="{DD7BA345-CDE0-4F1A-842F-79099FEA0F8D}"/>
              </a:ext>
            </a:extLst>
          </p:cNvPr>
          <p:cNvGraphicFramePr>
            <a:graphicFrameLocks/>
          </p:cNvGraphicFramePr>
          <p:nvPr/>
        </p:nvGraphicFramePr>
        <p:xfrm>
          <a:off x="1097171" y="2224283"/>
          <a:ext cx="7550727" cy="3111108"/>
        </p:xfrm>
        <a:graphic>
          <a:graphicData uri="http://schemas.openxmlformats.org/drawingml/2006/chart">
            <c:chart xmlns:c="http://schemas.openxmlformats.org/drawingml/2006/chart" xmlns:r="http://schemas.openxmlformats.org/officeDocument/2006/relationships" r:id="rId2"/>
          </a:graphicData>
        </a:graphic>
      </p:graphicFrame>
      <p:sp>
        <p:nvSpPr>
          <p:cNvPr id="11" name="Flecha: hacia arriba 10">
            <a:extLst>
              <a:ext uri="{FF2B5EF4-FFF2-40B4-BE49-F238E27FC236}">
                <a16:creationId xmlns:a16="http://schemas.microsoft.com/office/drawing/2014/main" id="{CEA015FA-0867-4DAC-9211-255ECB441224}"/>
              </a:ext>
            </a:extLst>
          </p:cNvPr>
          <p:cNvSpPr/>
          <p:nvPr/>
        </p:nvSpPr>
        <p:spPr>
          <a:xfrm>
            <a:off x="205248" y="3445130"/>
            <a:ext cx="652790" cy="669414"/>
          </a:xfrm>
          <a:prstGeom prst="upArrow">
            <a:avLst>
              <a:gd name="adj1" fmla="val 50000"/>
              <a:gd name="adj2"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Tree>
    <p:extLst>
      <p:ext uri="{BB962C8B-B14F-4D97-AF65-F5344CB8AC3E}">
        <p14:creationId xmlns:p14="http://schemas.microsoft.com/office/powerpoint/2010/main" val="30186436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EC6F01-2C98-411F-82E6-25CC3DCF9D55}"/>
              </a:ext>
            </a:extLst>
          </p:cNvPr>
          <p:cNvSpPr>
            <a:spLocks noGrp="1"/>
          </p:cNvSpPr>
          <p:nvPr>
            <p:ph type="title"/>
          </p:nvPr>
        </p:nvSpPr>
        <p:spPr>
          <a:xfrm>
            <a:off x="360001" y="589387"/>
            <a:ext cx="8808937" cy="669414"/>
          </a:xfrm>
        </p:spPr>
        <p:txBody>
          <a:bodyPr/>
          <a:lstStyle/>
          <a:p>
            <a:r>
              <a:rPr lang="es-ES" dirty="0"/>
              <a:t>En el primer semestre se avanzó el 42% y a diciembre se logró el </a:t>
            </a:r>
            <a:r>
              <a:rPr lang="es-ES" dirty="0">
                <a:solidFill>
                  <a:srgbClr val="00B050"/>
                </a:solidFill>
              </a:rPr>
              <a:t>85% </a:t>
            </a:r>
            <a:r>
              <a:rPr lang="es-ES" dirty="0"/>
              <a:t>de vacunación 1° dosis SPR* a niños y niñas de 1 año</a:t>
            </a:r>
            <a:endParaRPr lang="es-PE" dirty="0"/>
          </a:p>
        </p:txBody>
      </p:sp>
      <p:sp>
        <p:nvSpPr>
          <p:cNvPr id="3" name="Marcador de número de diapositiva 2">
            <a:extLst>
              <a:ext uri="{FF2B5EF4-FFF2-40B4-BE49-F238E27FC236}">
                <a16:creationId xmlns:a16="http://schemas.microsoft.com/office/drawing/2014/main" id="{2C52FB72-B6EF-42F6-8AFD-152B46202A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1405BBE8-3819-447D-ACED-D8251E9B5650}"/>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FA127CC9-7C3A-44EB-B6FB-3FEC227EBBA0}"/>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CuadroTexto 8">
            <a:extLst>
              <a:ext uri="{FF2B5EF4-FFF2-40B4-BE49-F238E27FC236}">
                <a16:creationId xmlns:a16="http://schemas.microsoft.com/office/drawing/2014/main" id="{E9F75A53-513C-48FA-9DB6-F3CE105DE1A7}"/>
              </a:ext>
            </a:extLst>
          </p:cNvPr>
          <p:cNvSpPr txBox="1"/>
          <p:nvPr/>
        </p:nvSpPr>
        <p:spPr>
          <a:xfrm>
            <a:off x="1264948" y="5669993"/>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7% </a:t>
            </a:r>
            <a:r>
              <a:rPr kumimoji="0" lang="es-ES" sz="1400" b="0" i="0" u="none" strike="noStrike" kern="1200" cap="none" spc="0" normalizeH="0" baseline="0" noProof="0" dirty="0">
                <a:ln>
                  <a:noFill/>
                </a:ln>
                <a:solidFill>
                  <a:srgbClr val="26323E"/>
                </a:solidFill>
                <a:effectLst/>
                <a:uLnTx/>
                <a:uFillTx/>
                <a:latin typeface="Axiforma"/>
              </a:rPr>
              <a:t>más de lo esperado a diciembre en la vacunación de la 1° dosis de SPR; en junio se realizaron 1,326 vacunaciones y para diciembre  se incrementó a 2,657 niños y niñas vacunados; </a:t>
            </a:r>
            <a:r>
              <a:rPr kumimoji="0" lang="es-ES" sz="1400" b="0" i="0" u="none" strike="noStrike" kern="1200" cap="none" spc="0" normalizeH="0" baseline="0" noProof="0" dirty="0">
                <a:ln>
                  <a:noFill/>
                </a:ln>
                <a:solidFill>
                  <a:srgbClr val="00B050"/>
                </a:solidFill>
                <a:effectLst/>
                <a:uLnTx/>
                <a:uFillTx/>
                <a:latin typeface="Axiforma"/>
              </a:rPr>
              <a:t>222 </a:t>
            </a:r>
            <a:r>
              <a:rPr kumimoji="0" lang="es-ES" sz="1400" b="0" i="0" u="none" strike="noStrike" kern="1200" cap="none" spc="0" normalizeH="0" baseline="0" noProof="0" dirty="0">
                <a:ln>
                  <a:noFill/>
                </a:ln>
                <a:solidFill>
                  <a:srgbClr val="26323E"/>
                </a:solidFill>
                <a:effectLst/>
                <a:uLnTx/>
                <a:uFillTx/>
                <a:latin typeface="Axiforma"/>
              </a:rPr>
              <a:t>1° dosis SPR más de lo proyectado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
        <p:nvSpPr>
          <p:cNvPr id="10" name="Marcador de texto 9">
            <a:extLst>
              <a:ext uri="{FF2B5EF4-FFF2-40B4-BE49-F238E27FC236}">
                <a16:creationId xmlns:a16="http://schemas.microsoft.com/office/drawing/2014/main" id="{CDBD1DF4-3971-4E7D-A9A3-2DFD97C72ADC}"/>
              </a:ext>
            </a:extLst>
          </p:cNvPr>
          <p:cNvSpPr txBox="1">
            <a:spLocks/>
          </p:cNvSpPr>
          <p:nvPr/>
        </p:nvSpPr>
        <p:spPr>
          <a:xfrm>
            <a:off x="299259" y="6941126"/>
            <a:ext cx="9421004" cy="115311"/>
          </a:xfrm>
          <a:prstGeom prst="rect">
            <a:avLst/>
          </a:prstGeom>
        </p:spPr>
        <p:txBody>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ES" sz="800" b="0" i="0" u="none" strike="noStrike" kern="1200" cap="none" spc="0" normalizeH="0" baseline="0" noProof="0" dirty="0">
                <a:ln>
                  <a:noFill/>
                </a:ln>
                <a:solidFill>
                  <a:srgbClr val="26323E"/>
                </a:solidFill>
                <a:effectLst/>
                <a:uLnTx/>
                <a:uFillTx/>
                <a:latin typeface="Axiforma"/>
              </a:rPr>
              <a:t>*SPR: Sarampión , papera y rubéola</a:t>
            </a:r>
            <a:endParaRPr kumimoji="0" lang="es-PE" sz="800" b="0" i="0" u="none" strike="noStrike" kern="1200" cap="none" spc="0" normalizeH="0" baseline="0" noProof="0" dirty="0">
              <a:ln>
                <a:noFill/>
              </a:ln>
              <a:solidFill>
                <a:srgbClr val="26323E"/>
              </a:solidFill>
              <a:effectLst/>
              <a:uLnTx/>
              <a:uFillTx/>
              <a:latin typeface="Axiforma"/>
            </a:endParaRPr>
          </a:p>
        </p:txBody>
      </p:sp>
      <p:graphicFrame>
        <p:nvGraphicFramePr>
          <p:cNvPr id="12" name="Gráfico 11">
            <a:extLst>
              <a:ext uri="{FF2B5EF4-FFF2-40B4-BE49-F238E27FC236}">
                <a16:creationId xmlns:a16="http://schemas.microsoft.com/office/drawing/2014/main" id="{FF74F456-DBA3-4EF4-BD3B-3576C697EFE6}"/>
              </a:ext>
            </a:extLst>
          </p:cNvPr>
          <p:cNvGraphicFramePr>
            <a:graphicFrameLocks/>
          </p:cNvGraphicFramePr>
          <p:nvPr/>
        </p:nvGraphicFramePr>
        <p:xfrm>
          <a:off x="1234397" y="2268764"/>
          <a:ext cx="7550727" cy="3022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27015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DE0EC3-1836-4087-B7C3-F37CC01CBB46}"/>
              </a:ext>
            </a:extLst>
          </p:cNvPr>
          <p:cNvSpPr>
            <a:spLocks noGrp="1"/>
          </p:cNvSpPr>
          <p:nvPr>
            <p:ph type="title"/>
          </p:nvPr>
        </p:nvSpPr>
        <p:spPr>
          <a:xfrm>
            <a:off x="360001" y="589387"/>
            <a:ext cx="8694539" cy="669414"/>
          </a:xfrm>
        </p:spPr>
        <p:txBody>
          <a:bodyPr/>
          <a:lstStyle/>
          <a:p>
            <a:r>
              <a:rPr lang="es-ES" dirty="0"/>
              <a:t>En el primer semestre se avanzó el 28% y a diciembre se logró el </a:t>
            </a:r>
            <a:r>
              <a:rPr lang="es-ES" dirty="0">
                <a:solidFill>
                  <a:srgbClr val="00B050"/>
                </a:solidFill>
              </a:rPr>
              <a:t>61% </a:t>
            </a:r>
            <a:r>
              <a:rPr lang="es-ES" dirty="0"/>
              <a:t>de vacunación de la 2° dosis de SRP* a niños y niñas de 1 año</a:t>
            </a:r>
            <a:endParaRPr lang="es-PE" dirty="0"/>
          </a:p>
        </p:txBody>
      </p:sp>
      <p:sp>
        <p:nvSpPr>
          <p:cNvPr id="3" name="Marcador de número de diapositiva 2">
            <a:extLst>
              <a:ext uri="{FF2B5EF4-FFF2-40B4-BE49-F238E27FC236}">
                <a16:creationId xmlns:a16="http://schemas.microsoft.com/office/drawing/2014/main" id="{0FE35274-3846-4CFE-AFF1-0C403977292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41E292A-49F4-4F8C-8184-11E81E83BD11}"/>
              </a:ext>
            </a:extLst>
          </p:cNvPr>
          <p:cNvSpPr>
            <a:spLocks noGrp="1"/>
          </p:cNvSpPr>
          <p:nvPr>
            <p:ph type="body" sz="quarter" idx="13"/>
          </p:nvPr>
        </p:nvSpPr>
        <p:spPr/>
        <p:txBody>
          <a:bodyPr/>
          <a:lstStyle/>
          <a:p>
            <a:endParaRPr lang="es-PE"/>
          </a:p>
        </p:txBody>
      </p:sp>
      <p:sp>
        <p:nvSpPr>
          <p:cNvPr id="10" name="Marcador de texto 9">
            <a:extLst>
              <a:ext uri="{FF2B5EF4-FFF2-40B4-BE49-F238E27FC236}">
                <a16:creationId xmlns:a16="http://schemas.microsoft.com/office/drawing/2014/main" id="{632F9FF4-CB8D-4D08-9062-16CE960A0F9E}"/>
              </a:ext>
            </a:extLst>
          </p:cNvPr>
          <p:cNvSpPr>
            <a:spLocks noGrp="1"/>
          </p:cNvSpPr>
          <p:nvPr>
            <p:ph type="body" sz="quarter" idx="14"/>
          </p:nvPr>
        </p:nvSpPr>
        <p:spPr>
          <a:xfrm>
            <a:off x="299259" y="6941126"/>
            <a:ext cx="9421004" cy="115311"/>
          </a:xfrm>
        </p:spPr>
        <p:txBody>
          <a:bodyPr/>
          <a:lstStyle/>
          <a:p>
            <a:r>
              <a:rPr lang="es-ES" dirty="0"/>
              <a:t>*SPR: Sarampión , papera y rubeola</a:t>
            </a:r>
            <a:endParaRPr lang="es-PE" dirty="0"/>
          </a:p>
        </p:txBody>
      </p:sp>
      <p:sp>
        <p:nvSpPr>
          <p:cNvPr id="6" name="Flecha: hacia arriba 5">
            <a:extLst>
              <a:ext uri="{FF2B5EF4-FFF2-40B4-BE49-F238E27FC236}">
                <a16:creationId xmlns:a16="http://schemas.microsoft.com/office/drawing/2014/main" id="{6DA0EC53-E7BB-438F-8238-68BC718CB851}"/>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0E74862C-C28A-4557-854D-EC974A1FD017}"/>
              </a:ext>
            </a:extLst>
          </p:cNvPr>
          <p:cNvSpPr txBox="1"/>
          <p:nvPr/>
        </p:nvSpPr>
        <p:spPr>
          <a:xfrm>
            <a:off x="1264948" y="5462174"/>
            <a:ext cx="7550727" cy="700576"/>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avanzar</a:t>
            </a:r>
            <a:r>
              <a:rPr kumimoji="0" lang="es-ES" sz="1400" b="0" i="0" u="none" strike="noStrike" kern="1200" cap="none" spc="0" normalizeH="0" baseline="0" noProof="0" dirty="0">
                <a:ln>
                  <a:noFill/>
                </a:ln>
                <a:solidFill>
                  <a:srgbClr val="00B050"/>
                </a:solidFill>
                <a:effectLst/>
                <a:uLnTx/>
                <a:uFillTx/>
                <a:latin typeface="Axiforma"/>
              </a:rPr>
              <a:t> 4% </a:t>
            </a:r>
            <a:r>
              <a:rPr kumimoji="0" lang="es-ES" sz="1400" b="0" i="0" u="none" strike="noStrike" kern="1200" cap="none" spc="0" normalizeH="0" baseline="0" noProof="0" dirty="0">
                <a:ln>
                  <a:noFill/>
                </a:ln>
                <a:solidFill>
                  <a:srgbClr val="26323E"/>
                </a:solidFill>
                <a:effectLst/>
                <a:uLnTx/>
                <a:uFillTx/>
                <a:latin typeface="Axiforma"/>
              </a:rPr>
              <a:t>más de lo proyectado a diciembre; en junio se realizaron  864 vacunaciones y para diciembre se incrementó a 1,919 niños y niñas vacunados ; </a:t>
            </a:r>
            <a:r>
              <a:rPr kumimoji="0" lang="es-ES" sz="1400" b="0" i="0" u="none" strike="noStrike" kern="1200" cap="none" spc="0" normalizeH="0" baseline="0" noProof="0" dirty="0">
                <a:ln>
                  <a:noFill/>
                </a:ln>
                <a:solidFill>
                  <a:srgbClr val="00B050"/>
                </a:solidFill>
                <a:effectLst/>
                <a:uLnTx/>
                <a:uFillTx/>
                <a:latin typeface="Axiforma"/>
              </a:rPr>
              <a:t>129 </a:t>
            </a:r>
            <a:r>
              <a:rPr kumimoji="0" lang="es-ES" sz="1400" b="0" i="0" u="none" strike="noStrike" kern="1200" cap="none" spc="0" normalizeH="0" baseline="0" noProof="0" dirty="0">
                <a:ln>
                  <a:noFill/>
                </a:ln>
                <a:solidFill>
                  <a:srgbClr val="26323E"/>
                </a:solidFill>
                <a:effectLst/>
                <a:uLnTx/>
                <a:uFillTx/>
                <a:latin typeface="Axiforma"/>
              </a:rPr>
              <a:t>2° dosis SPR más de lo proyectado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11" name="Gráfico 10">
            <a:extLst>
              <a:ext uri="{FF2B5EF4-FFF2-40B4-BE49-F238E27FC236}">
                <a16:creationId xmlns:a16="http://schemas.microsoft.com/office/drawing/2014/main" id="{1889F0E5-D034-4D15-83E5-DC0ED1AA4B49}"/>
              </a:ext>
            </a:extLst>
          </p:cNvPr>
          <p:cNvGraphicFramePr>
            <a:graphicFrameLocks/>
          </p:cNvGraphicFramePr>
          <p:nvPr/>
        </p:nvGraphicFramePr>
        <p:xfrm>
          <a:off x="1264948" y="2037177"/>
          <a:ext cx="7550727" cy="3058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98032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4BBF77-D419-4F35-85E6-7DE03F268411}"/>
              </a:ext>
            </a:extLst>
          </p:cNvPr>
          <p:cNvSpPr>
            <a:spLocks noGrp="1"/>
          </p:cNvSpPr>
          <p:nvPr>
            <p:ph type="title"/>
          </p:nvPr>
        </p:nvSpPr>
        <p:spPr>
          <a:xfrm>
            <a:off x="360001" y="589387"/>
            <a:ext cx="8694539" cy="1007968"/>
          </a:xfrm>
        </p:spPr>
        <p:txBody>
          <a:bodyPr/>
          <a:lstStyle/>
          <a:p>
            <a:r>
              <a:rPr lang="es-ES" dirty="0"/>
              <a:t>En el primer semestre se avanzó el 28% y a diciembre se logró el </a:t>
            </a:r>
            <a:r>
              <a:rPr lang="es-ES" dirty="0">
                <a:solidFill>
                  <a:srgbClr val="00B050"/>
                </a:solidFill>
              </a:rPr>
              <a:t>65% </a:t>
            </a:r>
            <a:r>
              <a:rPr lang="es-ES" dirty="0"/>
              <a:t>de vacunaciones de 1° refuerzo DPT* en niños y niños de 18 meses</a:t>
            </a:r>
            <a:endParaRPr lang="es-PE" dirty="0"/>
          </a:p>
        </p:txBody>
      </p:sp>
      <p:sp>
        <p:nvSpPr>
          <p:cNvPr id="3" name="Marcador de número de diapositiva 2">
            <a:extLst>
              <a:ext uri="{FF2B5EF4-FFF2-40B4-BE49-F238E27FC236}">
                <a16:creationId xmlns:a16="http://schemas.microsoft.com/office/drawing/2014/main" id="{400921F3-87BB-4E4C-AD1F-2111F4BF013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F2A09CBF-A230-44FD-A2DC-3ACADC1A94AB}"/>
              </a:ext>
            </a:extLst>
          </p:cNvPr>
          <p:cNvSpPr>
            <a:spLocks noGrp="1"/>
          </p:cNvSpPr>
          <p:nvPr>
            <p:ph type="body" sz="quarter" idx="13"/>
          </p:nvPr>
        </p:nvSpPr>
        <p:spPr/>
        <p:txBody>
          <a:bodyPr/>
          <a:lstStyle/>
          <a:p>
            <a:endParaRPr lang="es-PE" dirty="0"/>
          </a:p>
        </p:txBody>
      </p:sp>
      <p:sp>
        <p:nvSpPr>
          <p:cNvPr id="10" name="Marcador de texto 9">
            <a:extLst>
              <a:ext uri="{FF2B5EF4-FFF2-40B4-BE49-F238E27FC236}">
                <a16:creationId xmlns:a16="http://schemas.microsoft.com/office/drawing/2014/main" id="{E23D7372-12A2-4AC8-A5DB-B1FC9A90CF24}"/>
              </a:ext>
            </a:extLst>
          </p:cNvPr>
          <p:cNvSpPr>
            <a:spLocks noGrp="1"/>
          </p:cNvSpPr>
          <p:nvPr>
            <p:ph type="body" sz="quarter" idx="14"/>
          </p:nvPr>
        </p:nvSpPr>
        <p:spPr/>
        <p:txBody>
          <a:bodyPr/>
          <a:lstStyle/>
          <a:p>
            <a:r>
              <a:rPr lang="es-ES" dirty="0"/>
              <a:t>*DPT: Vacuna Difteria-</a:t>
            </a:r>
            <a:r>
              <a:rPr lang="es-ES" dirty="0" err="1"/>
              <a:t>Pertusis</a:t>
            </a:r>
            <a:r>
              <a:rPr lang="es-ES" dirty="0"/>
              <a:t>-Tétanos </a:t>
            </a:r>
            <a:endParaRPr lang="es-PE" dirty="0"/>
          </a:p>
        </p:txBody>
      </p:sp>
      <p:sp>
        <p:nvSpPr>
          <p:cNvPr id="6" name="Flecha: hacia arriba 5">
            <a:extLst>
              <a:ext uri="{FF2B5EF4-FFF2-40B4-BE49-F238E27FC236}">
                <a16:creationId xmlns:a16="http://schemas.microsoft.com/office/drawing/2014/main" id="{161BF75E-313B-43B2-BB92-E831A85F768B}"/>
              </a:ext>
            </a:extLst>
          </p:cNvPr>
          <p:cNvSpPr/>
          <p:nvPr/>
        </p:nvSpPr>
        <p:spPr>
          <a:xfrm>
            <a:off x="360001" y="3110423"/>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90A8E65B-9EAA-4FE9-B50E-DE905D1EF3D4}"/>
              </a:ext>
            </a:extLst>
          </p:cNvPr>
          <p:cNvSpPr txBox="1"/>
          <p:nvPr/>
        </p:nvSpPr>
        <p:spPr>
          <a:xfrm>
            <a:off x="1264948" y="5659190"/>
            <a:ext cx="7550727"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avanzó </a:t>
            </a:r>
            <a:r>
              <a:rPr kumimoji="0" lang="es-ES" sz="1400" b="0" i="0" u="none" strike="noStrike" kern="1200" cap="none" spc="0" normalizeH="0" baseline="0" noProof="0" dirty="0">
                <a:ln>
                  <a:noFill/>
                </a:ln>
                <a:solidFill>
                  <a:srgbClr val="00B050"/>
                </a:solidFill>
                <a:effectLst/>
                <a:uLnTx/>
                <a:uFillTx/>
                <a:latin typeface="Axiforma"/>
              </a:rPr>
              <a:t>10% </a:t>
            </a:r>
            <a:r>
              <a:rPr kumimoji="0" lang="es-ES" sz="1400" b="0" i="0" u="none" strike="noStrike" kern="1200" cap="none" spc="0" normalizeH="0" baseline="0" noProof="0" dirty="0">
                <a:ln>
                  <a:noFill/>
                </a:ln>
                <a:solidFill>
                  <a:srgbClr val="26323E"/>
                </a:solidFill>
                <a:effectLst/>
                <a:uLnTx/>
                <a:uFillTx/>
                <a:latin typeface="Axiforma"/>
              </a:rPr>
              <a:t> más de lo estimado a diciembre en el 1° refuerzo de vacuna DPT; en junio se realizaron 890 vacunaciones y para diciembre se incrementó a 2,028 niños y niñas vacunados; </a:t>
            </a:r>
            <a:r>
              <a:rPr kumimoji="0" lang="es-ES" sz="1400" b="0" i="0" u="none" strike="noStrike" kern="1200" cap="none" spc="0" normalizeH="0" baseline="0" noProof="0" dirty="0">
                <a:ln>
                  <a:noFill/>
                </a:ln>
                <a:solidFill>
                  <a:srgbClr val="00B050"/>
                </a:solidFill>
                <a:effectLst/>
                <a:uLnTx/>
                <a:uFillTx/>
                <a:latin typeface="Axiforma"/>
              </a:rPr>
              <a:t>313</a:t>
            </a:r>
            <a:r>
              <a:rPr kumimoji="0" lang="es-ES" sz="1400" b="0" i="0" u="none" strike="noStrike" kern="1200" cap="none" spc="0" normalizeH="0" baseline="0" noProof="0" dirty="0">
                <a:ln>
                  <a:noFill/>
                </a:ln>
                <a:solidFill>
                  <a:srgbClr val="26323E"/>
                </a:solidFill>
                <a:effectLst/>
                <a:uLnTx/>
                <a:uFillTx/>
                <a:latin typeface="Axiforma"/>
              </a:rPr>
              <a:t> vacunaciones más de lo esperado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11" name="Gráfico 10">
            <a:extLst>
              <a:ext uri="{FF2B5EF4-FFF2-40B4-BE49-F238E27FC236}">
                <a16:creationId xmlns:a16="http://schemas.microsoft.com/office/drawing/2014/main" id="{48243914-C2AD-49CF-A782-2038F907DDE9}"/>
              </a:ext>
            </a:extLst>
          </p:cNvPr>
          <p:cNvGraphicFramePr>
            <a:graphicFrameLocks/>
          </p:cNvGraphicFramePr>
          <p:nvPr/>
        </p:nvGraphicFramePr>
        <p:xfrm>
          <a:off x="1264947" y="2156168"/>
          <a:ext cx="7550727" cy="3139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74247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A0599E-72AE-49B1-9560-A5A85C1697D0}"/>
              </a:ext>
            </a:extLst>
          </p:cNvPr>
          <p:cNvSpPr>
            <a:spLocks noGrp="1"/>
          </p:cNvSpPr>
          <p:nvPr>
            <p:ph type="title"/>
          </p:nvPr>
        </p:nvSpPr>
        <p:spPr>
          <a:xfrm>
            <a:off x="360001" y="589387"/>
            <a:ext cx="8694539" cy="669414"/>
          </a:xfrm>
        </p:spPr>
        <p:txBody>
          <a:bodyPr/>
          <a:lstStyle/>
          <a:p>
            <a:r>
              <a:rPr lang="es-ES" dirty="0"/>
              <a:t>En el primer semestre se avanzó el 66% y a diciembre se logró el </a:t>
            </a:r>
            <a:r>
              <a:rPr lang="es-ES" dirty="0">
                <a:solidFill>
                  <a:srgbClr val="00B050"/>
                </a:solidFill>
              </a:rPr>
              <a:t>134% </a:t>
            </a:r>
            <a:r>
              <a:rPr lang="es-ES" dirty="0"/>
              <a:t>del 1° control a niños y niñas de 1 año</a:t>
            </a:r>
            <a:endParaRPr lang="es-PE" dirty="0"/>
          </a:p>
        </p:txBody>
      </p:sp>
      <p:sp>
        <p:nvSpPr>
          <p:cNvPr id="3" name="Marcador de número de diapositiva 2">
            <a:extLst>
              <a:ext uri="{FF2B5EF4-FFF2-40B4-BE49-F238E27FC236}">
                <a16:creationId xmlns:a16="http://schemas.microsoft.com/office/drawing/2014/main" id="{174C4E9E-B13E-4476-90F8-CB93D7BAE88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6736A50-C2D7-477F-8088-7192EBB969EC}"/>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0103F5A9-8237-48DE-B512-31380F816649}"/>
              </a:ext>
            </a:extLst>
          </p:cNvPr>
          <p:cNvSpPr/>
          <p:nvPr/>
        </p:nvSpPr>
        <p:spPr>
          <a:xfrm>
            <a:off x="292418"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A8E288BF-1E18-45BA-BE32-F858E14D5E8E}"/>
              </a:ext>
            </a:extLst>
          </p:cNvPr>
          <p:cNvSpPr txBox="1"/>
          <p:nvPr/>
        </p:nvSpPr>
        <p:spPr>
          <a:xfrm>
            <a:off x="1219200" y="5659190"/>
            <a:ext cx="7596475"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incrementar en </a:t>
            </a:r>
            <a:r>
              <a:rPr kumimoji="0" lang="es-ES" sz="1400" b="0" i="0" u="none" strike="noStrike" kern="1200" cap="none" spc="0" normalizeH="0" baseline="0" noProof="0" dirty="0">
                <a:ln>
                  <a:noFill/>
                </a:ln>
                <a:solidFill>
                  <a:srgbClr val="00B050"/>
                </a:solidFill>
                <a:effectLst/>
                <a:uLnTx/>
                <a:uFillTx/>
                <a:latin typeface="Axiforma"/>
              </a:rPr>
              <a:t>30% </a:t>
            </a:r>
            <a:r>
              <a:rPr kumimoji="0" lang="es-ES" sz="1400" b="0" i="0" u="none" strike="noStrike" kern="1200" cap="none" spc="0" normalizeH="0" baseline="0" noProof="0" dirty="0">
                <a:ln>
                  <a:noFill/>
                </a:ln>
                <a:solidFill>
                  <a:srgbClr val="26323E"/>
                </a:solidFill>
                <a:effectLst/>
                <a:uLnTx/>
                <a:uFillTx/>
                <a:latin typeface="Axiforma"/>
              </a:rPr>
              <a:t>en los controles de niños y niñas de un año, en  junio se realizaron 2,065 controles y para diciembre  4,200 controles de niños y niñas, </a:t>
            </a:r>
            <a:r>
              <a:rPr kumimoji="0" lang="es-ES" sz="1400" b="0" i="0" u="none" strike="noStrike" kern="1200" cap="none" spc="0" normalizeH="0" baseline="0" noProof="0" dirty="0">
                <a:ln>
                  <a:noFill/>
                </a:ln>
                <a:solidFill>
                  <a:srgbClr val="00B050"/>
                </a:solidFill>
                <a:effectLst/>
                <a:uLnTx/>
                <a:uFillTx/>
                <a:latin typeface="Axiforma"/>
              </a:rPr>
              <a:t>933 </a:t>
            </a:r>
            <a:r>
              <a:rPr kumimoji="0" lang="es-ES" sz="1400" b="0" i="0" u="none" strike="noStrike" kern="1200" cap="none" spc="0" normalizeH="0" baseline="0" noProof="0" dirty="0">
                <a:ln>
                  <a:noFill/>
                </a:ln>
                <a:solidFill>
                  <a:srgbClr val="26323E"/>
                </a:solidFill>
                <a:effectLst/>
                <a:uLnTx/>
                <a:uFillTx/>
                <a:latin typeface="Axiforma"/>
              </a:rPr>
              <a:t>controles más de lo estimado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9" name="Gráfico 8">
            <a:extLst>
              <a:ext uri="{FF2B5EF4-FFF2-40B4-BE49-F238E27FC236}">
                <a16:creationId xmlns:a16="http://schemas.microsoft.com/office/drawing/2014/main" id="{1A14E1D5-5B01-4D48-B11C-2E6D57E456F2}"/>
              </a:ext>
            </a:extLst>
          </p:cNvPr>
          <p:cNvGraphicFramePr>
            <a:graphicFrameLocks/>
          </p:cNvGraphicFramePr>
          <p:nvPr/>
        </p:nvGraphicFramePr>
        <p:xfrm>
          <a:off x="1264948" y="2090057"/>
          <a:ext cx="7550727" cy="3202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23092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AF218A8-1E98-47EE-9946-57C53C55689E}"/>
              </a:ext>
            </a:extLst>
          </p:cNvPr>
          <p:cNvSpPr>
            <a:spLocks noGrp="1"/>
          </p:cNvSpPr>
          <p:nvPr>
            <p:ph type="title"/>
          </p:nvPr>
        </p:nvSpPr>
        <p:spPr/>
        <p:txBody>
          <a:bodyPr/>
          <a:lstStyle/>
          <a:p>
            <a:pPr algn="ctr"/>
            <a:r>
              <a:rPr lang="es-ES" dirty="0"/>
              <a:t>INDICADORES TRAZADORES SALUD MATERNO NEO - NATAL</a:t>
            </a:r>
            <a:endParaRPr lang="es-PE" dirty="0"/>
          </a:p>
        </p:txBody>
      </p:sp>
      <p:sp>
        <p:nvSpPr>
          <p:cNvPr id="2" name="Marcador de número de diapositiva 1">
            <a:extLst>
              <a:ext uri="{FF2B5EF4-FFF2-40B4-BE49-F238E27FC236}">
                <a16:creationId xmlns:a16="http://schemas.microsoft.com/office/drawing/2014/main" id="{4382219B-829E-4ED2-A64F-8531532E3F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69DD7E01-525A-4614-BDE2-8FF0075EFBAA}"/>
              </a:ext>
            </a:extLst>
          </p:cNvPr>
          <p:cNvSpPr>
            <a:spLocks noGrp="1"/>
          </p:cNvSpPr>
          <p:nvPr>
            <p:ph type="body" sz="quarter" idx="13"/>
          </p:nvPr>
        </p:nvSpPr>
        <p:spPr/>
        <p:txBody>
          <a:bodyPr/>
          <a:lstStyle/>
          <a:p>
            <a:endParaRPr lang="es-PE"/>
          </a:p>
        </p:txBody>
      </p:sp>
      <p:pic>
        <p:nvPicPr>
          <p:cNvPr id="10" name="Imagen 9">
            <a:extLst>
              <a:ext uri="{FF2B5EF4-FFF2-40B4-BE49-F238E27FC236}">
                <a16:creationId xmlns:a16="http://schemas.microsoft.com/office/drawing/2014/main" id="{B7186196-6F9A-449F-890A-98CCD769DE49}"/>
              </a:ext>
            </a:extLst>
          </p:cNvPr>
          <p:cNvPicPr>
            <a:picLocks noChangeAspect="1"/>
          </p:cNvPicPr>
          <p:nvPr/>
        </p:nvPicPr>
        <p:blipFill>
          <a:blip r:embed="rId2"/>
          <a:stretch>
            <a:fillRect/>
          </a:stretch>
        </p:blipFill>
        <p:spPr>
          <a:xfrm>
            <a:off x="736478" y="2918879"/>
            <a:ext cx="2560542" cy="2560542"/>
          </a:xfrm>
          <a:prstGeom prst="rect">
            <a:avLst/>
          </a:prstGeom>
        </p:spPr>
      </p:pic>
      <p:pic>
        <p:nvPicPr>
          <p:cNvPr id="11" name="Imagen 10">
            <a:extLst>
              <a:ext uri="{FF2B5EF4-FFF2-40B4-BE49-F238E27FC236}">
                <a16:creationId xmlns:a16="http://schemas.microsoft.com/office/drawing/2014/main" id="{78C219CA-1C1E-4D54-9C3B-5A56F1B2F65E}"/>
              </a:ext>
            </a:extLst>
          </p:cNvPr>
          <p:cNvPicPr>
            <a:picLocks noChangeAspect="1"/>
          </p:cNvPicPr>
          <p:nvPr/>
        </p:nvPicPr>
        <p:blipFill>
          <a:blip r:embed="rId3"/>
          <a:stretch>
            <a:fillRect/>
          </a:stretch>
        </p:blipFill>
        <p:spPr>
          <a:xfrm>
            <a:off x="3714462" y="4291773"/>
            <a:ext cx="2560542" cy="2560542"/>
          </a:xfrm>
          <a:prstGeom prst="rect">
            <a:avLst/>
          </a:prstGeom>
        </p:spPr>
      </p:pic>
      <p:grpSp>
        <p:nvGrpSpPr>
          <p:cNvPr id="16" name="Grupo 15">
            <a:extLst>
              <a:ext uri="{FF2B5EF4-FFF2-40B4-BE49-F238E27FC236}">
                <a16:creationId xmlns:a16="http://schemas.microsoft.com/office/drawing/2014/main" id="{C9980992-9D2E-4BB6-8A64-5EF520CF2473}"/>
              </a:ext>
            </a:extLst>
          </p:cNvPr>
          <p:cNvGrpSpPr/>
          <p:nvPr/>
        </p:nvGrpSpPr>
        <p:grpSpPr>
          <a:xfrm>
            <a:off x="6649280" y="2923703"/>
            <a:ext cx="2555718" cy="2555718"/>
            <a:chOff x="4091696" y="962279"/>
            <a:chExt cx="2555718" cy="2555718"/>
          </a:xfrm>
        </p:grpSpPr>
        <p:sp>
          <p:nvSpPr>
            <p:cNvPr id="17" name="Elipse 16">
              <a:extLst>
                <a:ext uri="{FF2B5EF4-FFF2-40B4-BE49-F238E27FC236}">
                  <a16:creationId xmlns:a16="http://schemas.microsoft.com/office/drawing/2014/main" id="{368D6977-6BBD-4CD4-B3F7-C2DBD6EC31CB}"/>
                </a:ext>
              </a:extLst>
            </p:cNvPr>
            <p:cNvSpPr/>
            <p:nvPr/>
          </p:nvSpPr>
          <p:spPr>
            <a:xfrm>
              <a:off x="4091696" y="962279"/>
              <a:ext cx="2555718" cy="2555718"/>
            </a:xfrm>
            <a:prstGeom prst="ellipse">
              <a:avLst/>
            </a:prstGeom>
            <a:blipFill rotWithShape="0">
              <a:blip r:embed="rId4"/>
              <a:srcRect/>
              <a:stretch>
                <a:fillRect l="-39000" r="-39000"/>
              </a:stretch>
            </a:bli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18" name="Elipse 4">
              <a:extLst>
                <a:ext uri="{FF2B5EF4-FFF2-40B4-BE49-F238E27FC236}">
                  <a16:creationId xmlns:a16="http://schemas.microsoft.com/office/drawing/2014/main" id="{74F73AB0-C68C-4E49-9C38-7E9A7B3BA5FF}"/>
                </a:ext>
              </a:extLst>
            </p:cNvPr>
            <p:cNvSpPr txBox="1"/>
            <p:nvPr/>
          </p:nvSpPr>
          <p:spPr>
            <a:xfrm>
              <a:off x="4465972" y="1336555"/>
              <a:ext cx="1807166" cy="18071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0650" tIns="43180" rIns="140650" bIns="43180" numCol="1" spcCol="1270" anchor="ctr" anchorCtr="0">
              <a:noAutofit/>
            </a:bodyPr>
            <a:lstStyle/>
            <a:p>
              <a:pPr marL="0" marR="0" lvl="0" indent="0" algn="ctr" defTabSz="1511300" rtl="0" eaLnBrk="1" fontAlgn="auto" latinLnBrk="0" hangingPunct="1">
                <a:lnSpc>
                  <a:spcPct val="90000"/>
                </a:lnSpc>
                <a:spcBef>
                  <a:spcPct val="0"/>
                </a:spcBef>
                <a:spcAft>
                  <a:spcPct val="35000"/>
                </a:spcAft>
                <a:buClrTx/>
                <a:buSzTx/>
                <a:buFontTx/>
                <a:buNone/>
                <a:tabLst/>
                <a:defRPr/>
              </a:pPr>
              <a:endParaRPr kumimoji="0" lang="es-PE" sz="3400" b="0" i="0" u="none" strike="noStrike" kern="1200" cap="none" spc="0" normalizeH="0" baseline="0" noProof="0" dirty="0">
                <a:ln>
                  <a:noFill/>
                </a:ln>
                <a:solidFill>
                  <a:srgbClr val="26323E"/>
                </a:solidFill>
                <a:effectLst/>
                <a:uLnTx/>
                <a:uFillTx/>
                <a:latin typeface="Axiforma"/>
              </a:endParaRPr>
            </a:p>
          </p:txBody>
        </p:sp>
      </p:grpSp>
      <p:grpSp>
        <p:nvGrpSpPr>
          <p:cNvPr id="19" name="Grupo 18">
            <a:extLst>
              <a:ext uri="{FF2B5EF4-FFF2-40B4-BE49-F238E27FC236}">
                <a16:creationId xmlns:a16="http://schemas.microsoft.com/office/drawing/2014/main" id="{309F18F7-C4CE-43C9-BA6B-C0248A42F260}"/>
              </a:ext>
            </a:extLst>
          </p:cNvPr>
          <p:cNvGrpSpPr/>
          <p:nvPr/>
        </p:nvGrpSpPr>
        <p:grpSpPr>
          <a:xfrm>
            <a:off x="3671296" y="1361779"/>
            <a:ext cx="2555718" cy="2555718"/>
            <a:chOff x="6136271" y="962279"/>
            <a:chExt cx="2555718" cy="2555718"/>
          </a:xfrm>
        </p:grpSpPr>
        <p:sp>
          <p:nvSpPr>
            <p:cNvPr id="20" name="Elipse 19">
              <a:extLst>
                <a:ext uri="{FF2B5EF4-FFF2-40B4-BE49-F238E27FC236}">
                  <a16:creationId xmlns:a16="http://schemas.microsoft.com/office/drawing/2014/main" id="{28F4F7DF-9013-46BF-B2A6-C7D69EFA9BC0}"/>
                </a:ext>
              </a:extLst>
            </p:cNvPr>
            <p:cNvSpPr/>
            <p:nvPr/>
          </p:nvSpPr>
          <p:spPr>
            <a:xfrm>
              <a:off x="6136271" y="962279"/>
              <a:ext cx="2555718" cy="2555718"/>
            </a:xfrm>
            <a:prstGeom prst="ellipse">
              <a:avLst/>
            </a:prstGeom>
            <a:blipFill rotWithShape="0">
              <a:blip r:embed="rId5"/>
              <a:srcRect/>
              <a:stretch>
                <a:fillRect l="-39000" r="-39000"/>
              </a:stretch>
            </a:bli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21" name="Elipse 4">
              <a:extLst>
                <a:ext uri="{FF2B5EF4-FFF2-40B4-BE49-F238E27FC236}">
                  <a16:creationId xmlns:a16="http://schemas.microsoft.com/office/drawing/2014/main" id="{9867C5B9-61FD-457C-B50D-687EDF059555}"/>
                </a:ext>
              </a:extLst>
            </p:cNvPr>
            <p:cNvSpPr txBox="1"/>
            <p:nvPr/>
          </p:nvSpPr>
          <p:spPr>
            <a:xfrm>
              <a:off x="6510547" y="1336555"/>
              <a:ext cx="1807166" cy="18071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0650" tIns="43180" rIns="140650" bIns="43180" numCol="1" spcCol="1270" anchor="ctr" anchorCtr="0">
              <a:noAutofit/>
            </a:bodyPr>
            <a:lstStyle/>
            <a:p>
              <a:pPr marL="0" marR="0" lvl="0" indent="0" algn="ctr" defTabSz="1511300" rtl="0" eaLnBrk="1" fontAlgn="auto" latinLnBrk="0" hangingPunct="1">
                <a:lnSpc>
                  <a:spcPct val="90000"/>
                </a:lnSpc>
                <a:spcBef>
                  <a:spcPct val="0"/>
                </a:spcBef>
                <a:spcAft>
                  <a:spcPct val="35000"/>
                </a:spcAft>
                <a:buClrTx/>
                <a:buSzTx/>
                <a:buFontTx/>
                <a:buNone/>
                <a:tabLst/>
                <a:defRPr/>
              </a:pPr>
              <a:endParaRPr kumimoji="0" lang="es-PE" sz="3400" b="0" i="0" u="none" strike="noStrike" kern="1200" cap="none" spc="0" normalizeH="0" baseline="0" noProof="0" dirty="0">
                <a:ln>
                  <a:noFill/>
                </a:ln>
                <a:solidFill>
                  <a:srgbClr val="26323E"/>
                </a:solidFill>
                <a:effectLst/>
                <a:uLnTx/>
                <a:uFillTx/>
                <a:latin typeface="Axiforma"/>
              </a:endParaRPr>
            </a:p>
          </p:txBody>
        </p:sp>
      </p:grpSp>
    </p:spTree>
    <p:extLst>
      <p:ext uri="{BB962C8B-B14F-4D97-AF65-F5344CB8AC3E}">
        <p14:creationId xmlns:p14="http://schemas.microsoft.com/office/powerpoint/2010/main" val="51904198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708BF02E-46DD-46DB-AEC8-7A631A9C85F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Título 4">
            <a:extLst>
              <a:ext uri="{FF2B5EF4-FFF2-40B4-BE49-F238E27FC236}">
                <a16:creationId xmlns:a16="http://schemas.microsoft.com/office/drawing/2014/main" id="{C2D9FC3E-703E-4795-A402-298DF21A486F}"/>
              </a:ext>
            </a:extLst>
          </p:cNvPr>
          <p:cNvSpPr>
            <a:spLocks noGrp="1"/>
          </p:cNvSpPr>
          <p:nvPr>
            <p:ph type="title" idx="4294967295"/>
          </p:nvPr>
        </p:nvSpPr>
        <p:spPr>
          <a:xfrm>
            <a:off x="635540" y="588963"/>
            <a:ext cx="8117206" cy="1008062"/>
          </a:xfrm>
        </p:spPr>
        <p:txBody>
          <a:bodyPr/>
          <a:lstStyle/>
          <a:p>
            <a:pPr algn="ctr">
              <a:lnSpc>
                <a:spcPct val="110000"/>
              </a:lnSpc>
              <a:spcBef>
                <a:spcPts val="900"/>
              </a:spcBef>
              <a:buClr>
                <a:schemeClr val="accent5"/>
              </a:buClr>
              <a:buSzPct val="140000"/>
            </a:pPr>
            <a:r>
              <a:rPr lang="es-ES" sz="2000" dirty="0"/>
              <a:t>EN EL PRIMER SEMESTRE SE AVANZÓ 32% Y A DICIEMBRE SE LOGRÓ EL </a:t>
            </a:r>
            <a:r>
              <a:rPr lang="es-ES" sz="2000" dirty="0">
                <a:solidFill>
                  <a:srgbClr val="00B050"/>
                </a:solidFill>
              </a:rPr>
              <a:t>68% </a:t>
            </a:r>
            <a:r>
              <a:rPr lang="es-ES" sz="2000" dirty="0"/>
              <a:t>EN ATENCIÓN Y CONTROL A GESTANTES , PUÉRPERAS Y PAREJAS PROTEGIDAS </a:t>
            </a:r>
            <a:endParaRPr lang="es-PE" sz="2000" dirty="0"/>
          </a:p>
        </p:txBody>
      </p:sp>
      <p:sp>
        <p:nvSpPr>
          <p:cNvPr id="9" name="CuadroTexto 8">
            <a:extLst>
              <a:ext uri="{FF2B5EF4-FFF2-40B4-BE49-F238E27FC236}">
                <a16:creationId xmlns:a16="http://schemas.microsoft.com/office/drawing/2014/main" id="{33D64084-C8F6-4B05-970F-0D1C01A2D5B5}"/>
              </a:ext>
            </a:extLst>
          </p:cNvPr>
          <p:cNvSpPr txBox="1"/>
          <p:nvPr/>
        </p:nvSpPr>
        <p:spPr>
          <a:xfrm>
            <a:off x="811903" y="5466946"/>
            <a:ext cx="7940843" cy="1176989"/>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Las adecuadas estrategias de mejora de la coordinación, comunicación a la población y asistencia técnica han permitido mejorar los indicadores de materno; en junio se atendió a 6,389 gestantes y puérperas y a diciembre se alcanzó un total de 13,869, logrando atender un total de </a:t>
            </a:r>
            <a:r>
              <a:rPr kumimoji="0" lang="es-ES" sz="1400" b="0" i="0" u="none" strike="noStrike" kern="1200" cap="none" spc="0" normalizeH="0" baseline="0" noProof="0" dirty="0">
                <a:ln>
                  <a:noFill/>
                </a:ln>
                <a:solidFill>
                  <a:srgbClr val="00B050"/>
                </a:solidFill>
                <a:effectLst/>
                <a:uLnTx/>
                <a:uFillTx/>
                <a:latin typeface="Axiforma"/>
              </a:rPr>
              <a:t>1,485 </a:t>
            </a:r>
            <a:r>
              <a:rPr kumimoji="0" lang="es-ES" sz="1400" b="0" i="0" u="none" strike="noStrike" kern="1200" cap="none" spc="0" normalizeH="0" baseline="0" noProof="0" dirty="0">
                <a:ln>
                  <a:noFill/>
                </a:ln>
                <a:solidFill>
                  <a:srgbClr val="26323E"/>
                </a:solidFill>
                <a:effectLst/>
                <a:uLnTx/>
                <a:uFillTx/>
                <a:latin typeface="Axiforma"/>
              </a:rPr>
              <a:t>gestantes , puérperas y parejas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p:txBody>
      </p:sp>
      <p:graphicFrame>
        <p:nvGraphicFramePr>
          <p:cNvPr id="7" name="Gráfico 6">
            <a:extLst>
              <a:ext uri="{FF2B5EF4-FFF2-40B4-BE49-F238E27FC236}">
                <a16:creationId xmlns:a16="http://schemas.microsoft.com/office/drawing/2014/main" id="{7821E5B9-9C0F-4F3B-B4EB-424F4883C03E}"/>
              </a:ext>
            </a:extLst>
          </p:cNvPr>
          <p:cNvGraphicFramePr>
            <a:graphicFrameLocks/>
          </p:cNvGraphicFramePr>
          <p:nvPr/>
        </p:nvGraphicFramePr>
        <p:xfrm>
          <a:off x="871791" y="2092728"/>
          <a:ext cx="7880955" cy="31373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2688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8598D6A-AB2A-B044-9E1A-0F3835093B09}"/>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5906" name="Diapositiva de think-cell" r:id="rId5" imgW="7772400" imgH="10058400" progId="TCLayout.ActiveDocument.1">
                  <p:embed/>
                </p:oleObj>
              </mc:Choice>
              <mc:Fallback>
                <p:oleObj name="Diapositiva de think-cell" r:id="rId5" imgW="7772400" imgH="10058400" progId="TCLayout.ActiveDocument.1">
                  <p:embed/>
                  <p:pic>
                    <p:nvPicPr>
                      <p:cNvPr id="6" name="Object 5" hidden="1">
                        <a:extLst>
                          <a:ext uri="{FF2B5EF4-FFF2-40B4-BE49-F238E27FC236}">
                            <a16:creationId xmlns:a16="http://schemas.microsoft.com/office/drawing/2014/main" id="{68598D6A-AB2A-B044-9E1A-0F3835093B0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C27860B-66C3-1641-9D8F-C04513FEA96E}"/>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p:cNvSpPr>
            <a:spLocks noGrp="1"/>
          </p:cNvSpPr>
          <p:nvPr>
            <p:ph type="title"/>
          </p:nvPr>
        </p:nvSpPr>
        <p:spPr>
          <a:xfrm>
            <a:off x="396611" y="398887"/>
            <a:ext cx="9287402" cy="669414"/>
          </a:xfrm>
        </p:spPr>
        <p:txBody>
          <a:bodyPr vert="horz"/>
          <a:lstStyle/>
          <a:p>
            <a:r>
              <a:rPr lang="es-ES_tradnl" dirty="0"/>
              <a:t>El análisis se basó en entrevistas, visita al campo y conversaciones con funcionarios y trabajadores de diferentes áreas de la Institución</a:t>
            </a:r>
          </a:p>
        </p:txBody>
      </p:sp>
      <p:sp>
        <p:nvSpPr>
          <p:cNvPr id="5" name="Inhaltsplatzhalter 3">
            <a:extLst>
              <a:ext uri="{FF2B5EF4-FFF2-40B4-BE49-F238E27FC236}">
                <a16:creationId xmlns:a16="http://schemas.microsoft.com/office/drawing/2014/main" id="{CDF90931-B56E-E046-8B34-C1D607B2ACB5}"/>
              </a:ext>
            </a:extLst>
          </p:cNvPr>
          <p:cNvSpPr txBox="1">
            <a:spLocks/>
          </p:cNvSpPr>
          <p:nvPr/>
        </p:nvSpPr>
        <p:spPr>
          <a:xfrm>
            <a:off x="499642" y="1616016"/>
            <a:ext cx="6699648" cy="5247719"/>
          </a:xfrm>
          <a:prstGeom prst="rect">
            <a:avLst/>
          </a:prstGeom>
        </p:spPr>
        <p:txBody>
          <a:bodyPr wrap="square" lIns="0" tIns="0" rIns="0" bIns="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285750" lvl="0" indent="-285750">
              <a:buClr>
                <a:schemeClr val="accent5"/>
              </a:buClr>
              <a:buSzPct val="125000"/>
              <a:buFont typeface="Arial" panose="020B0604020202020204" pitchFamily="34" charset="0"/>
              <a:buChar char="•"/>
            </a:pPr>
            <a:r>
              <a:rPr lang="es-CO" sz="1600" dirty="0"/>
              <a:t>Integrantes de la Gerencia Regional de Salud Cusco GERESA</a:t>
            </a:r>
          </a:p>
          <a:p>
            <a:pPr marL="285750" lvl="0" indent="-285750">
              <a:buClr>
                <a:schemeClr val="accent5"/>
              </a:buClr>
              <a:buSzPct val="125000"/>
              <a:buFont typeface="Arial" panose="020B0604020202020204" pitchFamily="34" charset="0"/>
              <a:buChar char="•"/>
            </a:pPr>
            <a:r>
              <a:rPr lang="es-CO" sz="1600" dirty="0"/>
              <a:t>Dirección de GERESA</a:t>
            </a:r>
          </a:p>
          <a:p>
            <a:pPr marL="285750" lvl="0" indent="-285750">
              <a:buClr>
                <a:schemeClr val="accent5"/>
              </a:buClr>
              <a:buSzPct val="125000"/>
              <a:buFont typeface="Arial" panose="020B0604020202020204" pitchFamily="34" charset="0"/>
              <a:buChar char="•"/>
            </a:pPr>
            <a:r>
              <a:rPr lang="es-CO" sz="1600" dirty="0"/>
              <a:t>Oficina Ejecutiva de Planeamiento, Presupuesto y Desarrollo Institucional de GERESA </a:t>
            </a:r>
          </a:p>
          <a:p>
            <a:pPr marL="285750" lvl="0" indent="-285750">
              <a:buClr>
                <a:schemeClr val="accent5"/>
              </a:buClr>
              <a:buSzPct val="125000"/>
              <a:buFont typeface="Arial" panose="020B0604020202020204" pitchFamily="34" charset="0"/>
              <a:buChar char="•"/>
            </a:pPr>
            <a:r>
              <a:rPr lang="es-CO" sz="1600" dirty="0"/>
              <a:t>Dirección de la Red Norte de Salud Cusco (Piloto del Proyecto)</a:t>
            </a:r>
          </a:p>
          <a:p>
            <a:pPr marL="285750" lvl="0" indent="-285750">
              <a:buClr>
                <a:schemeClr val="accent5"/>
              </a:buClr>
              <a:buSzPct val="125000"/>
              <a:buFont typeface="Arial" panose="020B0604020202020204" pitchFamily="34" charset="0"/>
              <a:buChar char="•"/>
            </a:pPr>
            <a:r>
              <a:rPr lang="es-CO" sz="1600" dirty="0"/>
              <a:t>Dirección Ejecutiva de Inteligencia Sanitaria</a:t>
            </a:r>
          </a:p>
          <a:p>
            <a:pPr marL="285750" lvl="0" indent="-285750">
              <a:buClr>
                <a:schemeClr val="accent5"/>
              </a:buClr>
              <a:buSzPct val="125000"/>
              <a:buFont typeface="Arial" panose="020B0604020202020204" pitchFamily="34" charset="0"/>
              <a:buChar char="•"/>
            </a:pPr>
            <a:r>
              <a:rPr lang="es-CO" sz="1600" dirty="0"/>
              <a:t>Visitas de campo y entrevistas con los trabajadores de la Red Norte de Salud Cusco</a:t>
            </a:r>
          </a:p>
          <a:p>
            <a:pPr marL="285750" indent="-285750">
              <a:buClr>
                <a:schemeClr val="accent5"/>
              </a:buClr>
              <a:buSzPct val="125000"/>
              <a:buFont typeface="Arial" panose="020B0604020202020204" pitchFamily="34" charset="0"/>
              <a:buChar char="•"/>
            </a:pPr>
            <a:r>
              <a:rPr lang="es-ES" sz="1600" dirty="0"/>
              <a:t>Entrevistas con los coordinadores y equipo de los Programas Presupuestales: Programa Articulado Nutricional y Salud Materno Neonatal.</a:t>
            </a:r>
          </a:p>
          <a:p>
            <a:pPr marL="285750" indent="-285750">
              <a:buClr>
                <a:schemeClr val="accent5"/>
              </a:buClr>
              <a:buSzPct val="125000"/>
              <a:buFont typeface="Arial" panose="020B0604020202020204" pitchFamily="34" charset="0"/>
              <a:buChar char="•"/>
            </a:pPr>
            <a:r>
              <a:rPr lang="es-ES" sz="1600" dirty="0"/>
              <a:t>Entrevista con jefe de la Unidad de Personal de la Red Norte de Salud </a:t>
            </a:r>
          </a:p>
          <a:p>
            <a:pPr marL="285750" indent="-285750">
              <a:buClr>
                <a:schemeClr val="accent5"/>
              </a:buClr>
              <a:buSzPct val="125000"/>
              <a:buFont typeface="Arial" panose="020B0604020202020204" pitchFamily="34" charset="0"/>
              <a:buChar char="•"/>
            </a:pPr>
            <a:r>
              <a:rPr lang="es-ES" sz="1600" dirty="0"/>
              <a:t>Entrevistas y visita de campo a trabajadores de Establecimientos de Salud (EE.SS.) referentes (EE.SS. Manco </a:t>
            </a:r>
            <a:r>
              <a:rPr lang="es-ES" sz="1600" dirty="0" err="1"/>
              <a:t>Capac</a:t>
            </a:r>
            <a:r>
              <a:rPr lang="es-ES" sz="1600" dirty="0"/>
              <a:t>  y EE.SS. </a:t>
            </a:r>
            <a:r>
              <a:rPr lang="es-ES" sz="1600" dirty="0" err="1"/>
              <a:t>Ttio</a:t>
            </a:r>
            <a:r>
              <a:rPr lang="es-ES" sz="1600" dirty="0"/>
              <a:t>)</a:t>
            </a:r>
            <a:endParaRPr lang="es-CO" sz="1600" dirty="0"/>
          </a:p>
        </p:txBody>
      </p:sp>
      <p:pic>
        <p:nvPicPr>
          <p:cNvPr id="8" name="Gráfico 7" descr="Reseña de cliente con relleno sólido">
            <a:extLst>
              <a:ext uri="{FF2B5EF4-FFF2-40B4-BE49-F238E27FC236}">
                <a16:creationId xmlns:a16="http://schemas.microsoft.com/office/drawing/2014/main" id="{D1485FB7-9AE1-144B-AE99-386B219576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66714" y="2485623"/>
            <a:ext cx="2511379" cy="2511379"/>
          </a:xfrm>
          <a:prstGeom prst="rect">
            <a:avLst/>
          </a:prstGeom>
        </p:spPr>
      </p:pic>
    </p:spTree>
    <p:extLst>
      <p:ext uri="{BB962C8B-B14F-4D97-AF65-F5344CB8AC3E}">
        <p14:creationId xmlns:p14="http://schemas.microsoft.com/office/powerpoint/2010/main" val="629179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01BBA-BED6-4C51-8AF7-1EDF52EE365C}"/>
              </a:ext>
            </a:extLst>
          </p:cNvPr>
          <p:cNvSpPr>
            <a:spLocks noGrp="1"/>
          </p:cNvSpPr>
          <p:nvPr>
            <p:ph type="title"/>
          </p:nvPr>
        </p:nvSpPr>
        <p:spPr>
          <a:xfrm>
            <a:off x="360001" y="589387"/>
            <a:ext cx="8694539" cy="669414"/>
          </a:xfrm>
        </p:spPr>
        <p:txBody>
          <a:bodyPr/>
          <a:lstStyle/>
          <a:p>
            <a:r>
              <a:rPr lang="es-PE" dirty="0"/>
              <a:t>Indicadores desagregados de gestantes y puérperas controladas y atendidas </a:t>
            </a:r>
          </a:p>
        </p:txBody>
      </p:sp>
      <p:sp>
        <p:nvSpPr>
          <p:cNvPr id="3" name="Marcador de número de diapositiva 2">
            <a:extLst>
              <a:ext uri="{FF2B5EF4-FFF2-40B4-BE49-F238E27FC236}">
                <a16:creationId xmlns:a16="http://schemas.microsoft.com/office/drawing/2014/main" id="{38708A74-8D13-4870-AC89-F33B6298EE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8F1AFD25-991A-4F38-8C30-119F7DEC629F}"/>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21886821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3C7460-A292-4E3C-B7EC-C6E9BC56E246}"/>
              </a:ext>
            </a:extLst>
          </p:cNvPr>
          <p:cNvSpPr>
            <a:spLocks noGrp="1"/>
          </p:cNvSpPr>
          <p:nvPr>
            <p:ph type="title"/>
          </p:nvPr>
        </p:nvSpPr>
        <p:spPr>
          <a:xfrm>
            <a:off x="360001" y="589387"/>
            <a:ext cx="8694539" cy="669414"/>
          </a:xfrm>
        </p:spPr>
        <p:txBody>
          <a:bodyPr/>
          <a:lstStyle/>
          <a:p>
            <a:r>
              <a:rPr lang="es-ES" dirty="0"/>
              <a:t>En el primer semestre se avanzó el 34% y a diciembre se logró el </a:t>
            </a:r>
            <a:r>
              <a:rPr lang="es-ES" dirty="0">
                <a:solidFill>
                  <a:srgbClr val="00B050"/>
                </a:solidFill>
              </a:rPr>
              <a:t>79% </a:t>
            </a:r>
            <a:r>
              <a:rPr lang="es-ES" dirty="0"/>
              <a:t>de parejas protegidas </a:t>
            </a:r>
            <a:endParaRPr lang="es-PE" dirty="0"/>
          </a:p>
        </p:txBody>
      </p:sp>
      <p:sp>
        <p:nvSpPr>
          <p:cNvPr id="2" name="Marcador de número de diapositiva 1">
            <a:extLst>
              <a:ext uri="{FF2B5EF4-FFF2-40B4-BE49-F238E27FC236}">
                <a16:creationId xmlns:a16="http://schemas.microsoft.com/office/drawing/2014/main" id="{95D6C12F-2901-4D50-BDE8-3BC3BA594B6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32DB8D57-4D7E-438E-A14F-6AA52EE4F4E6}"/>
              </a:ext>
            </a:extLst>
          </p:cNvPr>
          <p:cNvSpPr>
            <a:spLocks noGrp="1"/>
          </p:cNvSpPr>
          <p:nvPr>
            <p:ph type="body" sz="quarter" idx="13"/>
          </p:nvPr>
        </p:nvSpPr>
        <p:spPr/>
        <p:txBody>
          <a:bodyPr/>
          <a:lstStyle/>
          <a:p>
            <a:endParaRPr lang="es-PE"/>
          </a:p>
        </p:txBody>
      </p:sp>
      <p:sp>
        <p:nvSpPr>
          <p:cNvPr id="7" name="Marcador de texto 6">
            <a:extLst>
              <a:ext uri="{FF2B5EF4-FFF2-40B4-BE49-F238E27FC236}">
                <a16:creationId xmlns:a16="http://schemas.microsoft.com/office/drawing/2014/main" id="{C845BEAA-9484-49AD-9572-C86714FAB609}"/>
              </a:ext>
            </a:extLst>
          </p:cNvPr>
          <p:cNvSpPr>
            <a:spLocks noGrp="1"/>
          </p:cNvSpPr>
          <p:nvPr>
            <p:ph type="body" sz="quarter" idx="14"/>
          </p:nvPr>
        </p:nvSpPr>
        <p:spPr/>
        <p:txBody>
          <a:bodyPr/>
          <a:lstStyle/>
          <a:p>
            <a:endParaRPr lang="es-PE"/>
          </a:p>
        </p:txBody>
      </p:sp>
      <p:graphicFrame>
        <p:nvGraphicFramePr>
          <p:cNvPr id="3" name="Gráfico 2">
            <a:extLst>
              <a:ext uri="{FF2B5EF4-FFF2-40B4-BE49-F238E27FC236}">
                <a16:creationId xmlns:a16="http://schemas.microsoft.com/office/drawing/2014/main" id="{2A5C2680-0EE0-455C-BF13-9FAF47EE621B}"/>
              </a:ext>
            </a:extLst>
          </p:cNvPr>
          <p:cNvGraphicFramePr>
            <a:graphicFrameLocks/>
          </p:cNvGraphicFramePr>
          <p:nvPr/>
        </p:nvGraphicFramePr>
        <p:xfrm>
          <a:off x="1288369" y="1872344"/>
          <a:ext cx="7503886" cy="3097664"/>
        </p:xfrm>
        <a:graphic>
          <a:graphicData uri="http://schemas.openxmlformats.org/drawingml/2006/chart">
            <c:chart xmlns:c="http://schemas.openxmlformats.org/drawingml/2006/chart" xmlns:r="http://schemas.openxmlformats.org/officeDocument/2006/relationships" r:id="rId2"/>
          </a:graphicData>
        </a:graphic>
      </p:graphicFrame>
      <p:sp>
        <p:nvSpPr>
          <p:cNvPr id="8" name="Flecha: hacia arriba 7">
            <a:extLst>
              <a:ext uri="{FF2B5EF4-FFF2-40B4-BE49-F238E27FC236}">
                <a16:creationId xmlns:a16="http://schemas.microsoft.com/office/drawing/2014/main" id="{76FA7040-DDB0-48B5-895D-C10377CB4207}"/>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CuadroTexto 8">
            <a:extLst>
              <a:ext uri="{FF2B5EF4-FFF2-40B4-BE49-F238E27FC236}">
                <a16:creationId xmlns:a16="http://schemas.microsoft.com/office/drawing/2014/main" id="{36F3D74A-7D14-4FF6-8C7B-921A90D5284A}"/>
              </a:ext>
            </a:extLst>
          </p:cNvPr>
          <p:cNvSpPr txBox="1"/>
          <p:nvPr/>
        </p:nvSpPr>
        <p:spPr>
          <a:xfrm>
            <a:off x="1113117" y="5353868"/>
            <a:ext cx="7854389"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porcentaje de parejas protegidas de los  EE.SS. de la Red Norte han permitido incrementar el número de atenciones , en junio se atendió a 2,495 de parejas  y para diciembre a 5,861 logrando atender </a:t>
            </a:r>
            <a:r>
              <a:rPr kumimoji="0" lang="es-ES" sz="1400" b="0" i="0" u="none" strike="noStrike" kern="1200" cap="none" spc="0" normalizeH="0" baseline="0" noProof="0" dirty="0">
                <a:ln>
                  <a:noFill/>
                </a:ln>
                <a:solidFill>
                  <a:srgbClr val="00B050"/>
                </a:solidFill>
                <a:effectLst/>
                <a:uLnTx/>
                <a:uFillTx/>
                <a:latin typeface="Axiforma"/>
              </a:rPr>
              <a:t>908</a:t>
            </a:r>
            <a:r>
              <a:rPr kumimoji="0" lang="es-ES" sz="1400" b="0" i="0" u="none" strike="noStrike" kern="1200" cap="none" spc="0" normalizeH="0" baseline="0" noProof="0" dirty="0">
                <a:ln>
                  <a:noFill/>
                </a:ln>
                <a:solidFill>
                  <a:srgbClr val="26323E"/>
                </a:solidFill>
                <a:effectLst/>
                <a:uLnTx/>
                <a:uFillTx/>
                <a:latin typeface="Axiforma"/>
              </a:rPr>
              <a:t> parejas  más de lo esperado para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Tree>
    <p:extLst>
      <p:ext uri="{BB962C8B-B14F-4D97-AF65-F5344CB8AC3E}">
        <p14:creationId xmlns:p14="http://schemas.microsoft.com/office/powerpoint/2010/main" val="27041258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3B8EC9-ACD6-4B10-9602-693FD0CD34D7}"/>
              </a:ext>
            </a:extLst>
          </p:cNvPr>
          <p:cNvSpPr>
            <a:spLocks noGrp="1"/>
          </p:cNvSpPr>
          <p:nvPr>
            <p:ph type="title"/>
          </p:nvPr>
        </p:nvSpPr>
        <p:spPr>
          <a:xfrm>
            <a:off x="360001" y="589387"/>
            <a:ext cx="8694539" cy="669414"/>
          </a:xfrm>
        </p:spPr>
        <p:txBody>
          <a:bodyPr/>
          <a:lstStyle/>
          <a:p>
            <a:r>
              <a:rPr lang="es-ES" dirty="0"/>
              <a:t>En el primer semestre se avanzó el 38% y a diciembre se logró el </a:t>
            </a:r>
            <a:r>
              <a:rPr lang="es-ES" dirty="0">
                <a:solidFill>
                  <a:srgbClr val="00B050"/>
                </a:solidFill>
              </a:rPr>
              <a:t>80% </a:t>
            </a:r>
            <a:r>
              <a:rPr lang="es-ES" dirty="0"/>
              <a:t>de gestantes atendidas</a:t>
            </a:r>
            <a:endParaRPr lang="es-PE" dirty="0"/>
          </a:p>
        </p:txBody>
      </p:sp>
      <p:sp>
        <p:nvSpPr>
          <p:cNvPr id="3" name="Marcador de número de diapositiva 2">
            <a:extLst>
              <a:ext uri="{FF2B5EF4-FFF2-40B4-BE49-F238E27FC236}">
                <a16:creationId xmlns:a16="http://schemas.microsoft.com/office/drawing/2014/main" id="{FD2C9A96-BEA3-420E-88EC-7084D1637FF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85554A5D-E039-42BA-8273-4107B618FEA4}"/>
              </a:ext>
            </a:extLst>
          </p:cNvPr>
          <p:cNvSpPr>
            <a:spLocks noGrp="1"/>
          </p:cNvSpPr>
          <p:nvPr>
            <p:ph type="body" sz="quarter" idx="13"/>
          </p:nvPr>
        </p:nvSpPr>
        <p:spPr/>
        <p:txBody>
          <a:bodyPr/>
          <a:lstStyle/>
          <a:p>
            <a:endParaRPr lang="es-PE" dirty="0"/>
          </a:p>
        </p:txBody>
      </p:sp>
      <p:sp>
        <p:nvSpPr>
          <p:cNvPr id="7" name="CuadroTexto 6">
            <a:extLst>
              <a:ext uri="{FF2B5EF4-FFF2-40B4-BE49-F238E27FC236}">
                <a16:creationId xmlns:a16="http://schemas.microsoft.com/office/drawing/2014/main" id="{AC940223-0239-40F8-8504-425EFD5A77F0}"/>
              </a:ext>
            </a:extLst>
          </p:cNvPr>
          <p:cNvSpPr txBox="1"/>
          <p:nvPr/>
        </p:nvSpPr>
        <p:spPr>
          <a:xfrm>
            <a:off x="1200150" y="5382896"/>
            <a:ext cx="7854389"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 acciones de búsqueda activa de gestantes por los EE.SS. de la Red Norte han permitido incrementar la atención de gestantes, en junio se atendió a 1,174 gestantes y para diciembre a 2,473 logrando atender </a:t>
            </a:r>
            <a:r>
              <a:rPr kumimoji="0" lang="es-ES" sz="1400" b="0" i="0" u="none" strike="noStrike" kern="1200" cap="none" spc="0" normalizeH="0" baseline="0" noProof="0" dirty="0">
                <a:ln>
                  <a:noFill/>
                </a:ln>
                <a:solidFill>
                  <a:srgbClr val="00B050"/>
                </a:solidFill>
                <a:effectLst/>
                <a:uLnTx/>
                <a:uFillTx/>
                <a:latin typeface="Axiforma"/>
              </a:rPr>
              <a:t>137</a:t>
            </a:r>
            <a:r>
              <a:rPr kumimoji="0" lang="es-ES" sz="1400" b="0" i="0" u="none" strike="noStrike" kern="1200" cap="none" spc="0" normalizeH="0" baseline="0" noProof="0" dirty="0">
                <a:ln>
                  <a:noFill/>
                </a:ln>
                <a:solidFill>
                  <a:srgbClr val="26323E"/>
                </a:solidFill>
                <a:effectLst/>
                <a:uLnTx/>
                <a:uFillTx/>
                <a:latin typeface="Axiforma"/>
              </a:rPr>
              <a:t> gestantes más de lo esperado para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
        <p:nvSpPr>
          <p:cNvPr id="8" name="Flecha: hacia arriba 7">
            <a:extLst>
              <a:ext uri="{FF2B5EF4-FFF2-40B4-BE49-F238E27FC236}">
                <a16:creationId xmlns:a16="http://schemas.microsoft.com/office/drawing/2014/main" id="{C9BB983E-718C-4FEB-A539-32448CEE50A2}"/>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5CE842D0-2661-48C6-B359-16B4C8DC6528}"/>
              </a:ext>
            </a:extLst>
          </p:cNvPr>
          <p:cNvGraphicFramePr>
            <a:graphicFrameLocks/>
          </p:cNvGraphicFramePr>
          <p:nvPr/>
        </p:nvGraphicFramePr>
        <p:xfrm>
          <a:off x="1200150" y="1993396"/>
          <a:ext cx="7715250" cy="29405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494528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D736700-D7F8-4679-B796-F35164F345F7}"/>
              </a:ext>
            </a:extLst>
          </p:cNvPr>
          <p:cNvSpPr>
            <a:spLocks noGrp="1"/>
          </p:cNvSpPr>
          <p:nvPr>
            <p:ph type="title"/>
          </p:nvPr>
        </p:nvSpPr>
        <p:spPr>
          <a:xfrm>
            <a:off x="360001" y="589387"/>
            <a:ext cx="8694539" cy="669414"/>
          </a:xfrm>
        </p:spPr>
        <p:txBody>
          <a:bodyPr/>
          <a:lstStyle/>
          <a:p>
            <a:r>
              <a:rPr lang="es-ES" dirty="0"/>
              <a:t>En el primer semestre se avanzó el 33% y a diciembre se logró el </a:t>
            </a:r>
            <a:r>
              <a:rPr lang="es-ES" dirty="0">
                <a:solidFill>
                  <a:srgbClr val="00B050"/>
                </a:solidFill>
              </a:rPr>
              <a:t>64% </a:t>
            </a:r>
            <a:r>
              <a:rPr lang="es-ES" dirty="0"/>
              <a:t>de atenciones a gestantes controladas</a:t>
            </a:r>
            <a:endParaRPr lang="es-PE" dirty="0"/>
          </a:p>
        </p:txBody>
      </p:sp>
      <p:sp>
        <p:nvSpPr>
          <p:cNvPr id="2" name="Marcador de número de diapositiva 1">
            <a:extLst>
              <a:ext uri="{FF2B5EF4-FFF2-40B4-BE49-F238E27FC236}">
                <a16:creationId xmlns:a16="http://schemas.microsoft.com/office/drawing/2014/main" id="{9BDA8A55-4E35-4DA9-9AD2-0089A943DA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3011CB2D-5DB2-4906-82CE-86266975FA01}"/>
              </a:ext>
            </a:extLst>
          </p:cNvPr>
          <p:cNvSpPr>
            <a:spLocks noGrp="1"/>
          </p:cNvSpPr>
          <p:nvPr>
            <p:ph type="body" sz="quarter" idx="13"/>
          </p:nvPr>
        </p:nvSpPr>
        <p:spPr/>
        <p:txBody>
          <a:bodyPr/>
          <a:lstStyle/>
          <a:p>
            <a:endParaRPr lang="es-PE"/>
          </a:p>
        </p:txBody>
      </p:sp>
      <p:sp>
        <p:nvSpPr>
          <p:cNvPr id="7" name="CuadroTexto 6">
            <a:extLst>
              <a:ext uri="{FF2B5EF4-FFF2-40B4-BE49-F238E27FC236}">
                <a16:creationId xmlns:a16="http://schemas.microsoft.com/office/drawing/2014/main" id="{F3D05906-209E-4292-8350-1A55989EDF88}"/>
              </a:ext>
            </a:extLst>
          </p:cNvPr>
          <p:cNvSpPr txBox="1"/>
          <p:nvPr/>
        </p:nvSpPr>
        <p:spPr>
          <a:xfrm>
            <a:off x="1251285" y="5106978"/>
            <a:ext cx="7675681"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del temor por parte de las gestantes a asistir a sus controles presenciales con regularidad, a causa de la emergencia sanitaria COVID-19, se logró un avance de </a:t>
            </a:r>
            <a:r>
              <a:rPr kumimoji="0" lang="es-ES" sz="1400" b="0" i="0" u="none" strike="noStrike" kern="1200" cap="none" spc="0" normalizeH="0" baseline="0" noProof="0" dirty="0">
                <a:ln>
                  <a:noFill/>
                </a:ln>
                <a:solidFill>
                  <a:srgbClr val="00B050"/>
                </a:solidFill>
                <a:effectLst/>
                <a:uLnTx/>
                <a:uFillTx/>
                <a:latin typeface="Axiforma"/>
              </a:rPr>
              <a:t>4% </a:t>
            </a:r>
            <a:r>
              <a:rPr kumimoji="0" lang="es-ES" sz="1400" b="0" i="0" u="none" strike="noStrike" kern="1200" cap="none" spc="0" normalizeH="0" baseline="0" noProof="0" dirty="0">
                <a:ln>
                  <a:noFill/>
                </a:ln>
                <a:solidFill>
                  <a:srgbClr val="26323E"/>
                </a:solidFill>
                <a:effectLst/>
                <a:uLnTx/>
                <a:uFillTx/>
                <a:latin typeface="Axiforma"/>
              </a:rPr>
              <a:t>mayor a lo esperado para diciembre, es así que en junio se tuvo 1,030 atenciones y para diciembre  1,990</a:t>
            </a:r>
            <a:r>
              <a:rPr kumimoji="0" lang="es-ES" sz="1400" b="0" i="0" u="none" strike="noStrike" kern="1200" cap="none" spc="0" normalizeH="0" baseline="0" noProof="0" dirty="0">
                <a:ln>
                  <a:noFill/>
                </a:ln>
                <a:solidFill>
                  <a:srgbClr val="FE67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gestantes.</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9" name="Flecha: hacia arriba 8">
            <a:extLst>
              <a:ext uri="{FF2B5EF4-FFF2-40B4-BE49-F238E27FC236}">
                <a16:creationId xmlns:a16="http://schemas.microsoft.com/office/drawing/2014/main" id="{163DE2CC-AD7F-43DD-84DF-B1036C802F78}"/>
              </a:ext>
            </a:extLst>
          </p:cNvPr>
          <p:cNvSpPr/>
          <p:nvPr/>
        </p:nvSpPr>
        <p:spPr>
          <a:xfrm>
            <a:off x="360001" y="305160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9D27D34A-90D2-4043-B696-3E8E3221C27B}"/>
              </a:ext>
            </a:extLst>
          </p:cNvPr>
          <p:cNvGraphicFramePr>
            <a:graphicFrameLocks/>
          </p:cNvGraphicFramePr>
          <p:nvPr/>
        </p:nvGraphicFramePr>
        <p:xfrm>
          <a:off x="1251286" y="1820575"/>
          <a:ext cx="7675680" cy="29038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316800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11391ED-D902-4843-BF73-088E4EB15B6B}"/>
              </a:ext>
            </a:extLst>
          </p:cNvPr>
          <p:cNvSpPr>
            <a:spLocks noGrp="1"/>
          </p:cNvSpPr>
          <p:nvPr>
            <p:ph type="title"/>
          </p:nvPr>
        </p:nvSpPr>
        <p:spPr>
          <a:xfrm>
            <a:off x="360001" y="589387"/>
            <a:ext cx="8694539" cy="669414"/>
          </a:xfrm>
        </p:spPr>
        <p:txBody>
          <a:bodyPr/>
          <a:lstStyle/>
          <a:p>
            <a:r>
              <a:rPr lang="es-ES" dirty="0"/>
              <a:t>En el primer semestre se avanzó el 23% y a noviembre se logró el </a:t>
            </a:r>
            <a:r>
              <a:rPr lang="es-ES" dirty="0">
                <a:solidFill>
                  <a:srgbClr val="00B050"/>
                </a:solidFill>
              </a:rPr>
              <a:t>45% </a:t>
            </a:r>
            <a:r>
              <a:rPr lang="es-ES" dirty="0"/>
              <a:t>de atenciones a gestantes reenfocadas*</a:t>
            </a:r>
            <a:endParaRPr lang="es-PE" dirty="0"/>
          </a:p>
        </p:txBody>
      </p:sp>
      <p:sp>
        <p:nvSpPr>
          <p:cNvPr id="2" name="Marcador de número de diapositiva 1">
            <a:extLst>
              <a:ext uri="{FF2B5EF4-FFF2-40B4-BE49-F238E27FC236}">
                <a16:creationId xmlns:a16="http://schemas.microsoft.com/office/drawing/2014/main" id="{CB7495F6-7C3B-464D-A15B-57F3FE47A3A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1" name="Marcador de texto 10">
            <a:extLst>
              <a:ext uri="{FF2B5EF4-FFF2-40B4-BE49-F238E27FC236}">
                <a16:creationId xmlns:a16="http://schemas.microsoft.com/office/drawing/2014/main" id="{7365E9ED-695A-4CA0-A6DB-BB2D46709408}"/>
              </a:ext>
            </a:extLst>
          </p:cNvPr>
          <p:cNvSpPr>
            <a:spLocks noGrp="1"/>
          </p:cNvSpPr>
          <p:nvPr>
            <p:ph type="body" sz="quarter" idx="13"/>
          </p:nvPr>
        </p:nvSpPr>
        <p:spPr/>
        <p:txBody>
          <a:bodyPr/>
          <a:lstStyle/>
          <a:p>
            <a:endParaRPr lang="es-PE" dirty="0"/>
          </a:p>
        </p:txBody>
      </p:sp>
      <p:sp>
        <p:nvSpPr>
          <p:cNvPr id="12" name="Marcador de texto 11">
            <a:extLst>
              <a:ext uri="{FF2B5EF4-FFF2-40B4-BE49-F238E27FC236}">
                <a16:creationId xmlns:a16="http://schemas.microsoft.com/office/drawing/2014/main" id="{28232602-899A-40A1-9779-7949A589004D}"/>
              </a:ext>
            </a:extLst>
          </p:cNvPr>
          <p:cNvSpPr>
            <a:spLocks noGrp="1"/>
          </p:cNvSpPr>
          <p:nvPr>
            <p:ph type="body" sz="quarter" idx="14"/>
          </p:nvPr>
        </p:nvSpPr>
        <p:spPr>
          <a:xfrm>
            <a:off x="360363" y="6790147"/>
            <a:ext cx="9359899" cy="266291"/>
          </a:xfrm>
        </p:spPr>
        <p:txBody>
          <a:bodyPr/>
          <a:lstStyle/>
          <a:p>
            <a:r>
              <a:rPr lang="es-PE" sz="800" b="0" i="0" dirty="0">
                <a:solidFill>
                  <a:srgbClr val="202124"/>
                </a:solidFill>
                <a:effectLst/>
              </a:rPr>
              <a:t>* Gestante Reenfocada: Vigilancia y evaluación integral de la gestante y el feto, para lograr el nacimiento de un/a recién nacido/a sano/a, sin deterioro de la salud de ninguno de los dos. </a:t>
            </a:r>
            <a:endParaRPr lang="es-PE" dirty="0"/>
          </a:p>
        </p:txBody>
      </p:sp>
      <p:sp>
        <p:nvSpPr>
          <p:cNvPr id="9" name="CuadroTexto 8">
            <a:extLst>
              <a:ext uri="{FF2B5EF4-FFF2-40B4-BE49-F238E27FC236}">
                <a16:creationId xmlns:a16="http://schemas.microsoft.com/office/drawing/2014/main" id="{7611E94C-E5F9-427E-99DD-7A9C0F9BF057}"/>
              </a:ext>
            </a:extLst>
          </p:cNvPr>
          <p:cNvSpPr txBox="1"/>
          <p:nvPr/>
        </p:nvSpPr>
        <p:spPr>
          <a:xfrm>
            <a:off x="1200150" y="5320214"/>
            <a:ext cx="7854390"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Dentro de la estrategia de búsqueda activa y vigilancia a gestantes la Red Norte paso de 690  gestantes reenfocadas en junio a 1,378  atenciones  a  diciembre , logrando atender un total de </a:t>
            </a:r>
            <a:r>
              <a:rPr kumimoji="0" lang="es-ES" sz="1400" b="0" i="0" u="none" strike="noStrike" kern="1200" cap="none" spc="0" normalizeH="0" baseline="0" noProof="0" dirty="0">
                <a:ln>
                  <a:noFill/>
                </a:ln>
                <a:solidFill>
                  <a:srgbClr val="00B050"/>
                </a:solidFill>
                <a:effectLst/>
                <a:uLnTx/>
                <a:uFillTx/>
                <a:latin typeface="Axiforma"/>
              </a:rPr>
              <a:t>84</a:t>
            </a:r>
            <a:r>
              <a:rPr kumimoji="0" lang="es-ES" sz="1400" b="0" i="0" u="none" strike="noStrike" kern="1200" cap="none" spc="0" normalizeH="0" baseline="0" noProof="0" dirty="0">
                <a:ln>
                  <a:noFill/>
                </a:ln>
                <a:solidFill>
                  <a:srgbClr val="26323E"/>
                </a:solidFill>
                <a:effectLst/>
                <a:uLnTx/>
                <a:uFillTx/>
                <a:latin typeface="Axiforma"/>
              </a:rPr>
              <a:t> gestantes reenfocadas más de lo esperado para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
        <p:nvSpPr>
          <p:cNvPr id="10" name="Flecha: hacia arriba 9">
            <a:extLst>
              <a:ext uri="{FF2B5EF4-FFF2-40B4-BE49-F238E27FC236}">
                <a16:creationId xmlns:a16="http://schemas.microsoft.com/office/drawing/2014/main" id="{614A9DB2-181B-41BF-8C4F-FA0FF1BBF35B}"/>
              </a:ext>
            </a:extLst>
          </p:cNvPr>
          <p:cNvSpPr/>
          <p:nvPr/>
        </p:nvSpPr>
        <p:spPr>
          <a:xfrm>
            <a:off x="360001" y="295480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00B050"/>
              </a:solidFill>
              <a:effectLst/>
              <a:uLnTx/>
              <a:uFillTx/>
              <a:latin typeface="Axiforma"/>
            </a:endParaRPr>
          </a:p>
        </p:txBody>
      </p:sp>
      <p:graphicFrame>
        <p:nvGraphicFramePr>
          <p:cNvPr id="14" name="Gráfico 13">
            <a:extLst>
              <a:ext uri="{FF2B5EF4-FFF2-40B4-BE49-F238E27FC236}">
                <a16:creationId xmlns:a16="http://schemas.microsoft.com/office/drawing/2014/main" id="{89DC59EE-F22D-4C87-930A-3F091B5C4F4F}"/>
              </a:ext>
            </a:extLst>
          </p:cNvPr>
          <p:cNvGraphicFramePr>
            <a:graphicFrameLocks/>
          </p:cNvGraphicFramePr>
          <p:nvPr/>
        </p:nvGraphicFramePr>
        <p:xfrm>
          <a:off x="1200150" y="2000250"/>
          <a:ext cx="7508421" cy="30652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676589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DA992AA9-790A-4D6F-8B26-0C9DF77BDA43}"/>
              </a:ext>
            </a:extLst>
          </p:cNvPr>
          <p:cNvSpPr>
            <a:spLocks noGrp="1"/>
          </p:cNvSpPr>
          <p:nvPr>
            <p:ph type="title"/>
          </p:nvPr>
        </p:nvSpPr>
        <p:spPr>
          <a:xfrm>
            <a:off x="360001" y="589387"/>
            <a:ext cx="8694539" cy="669414"/>
          </a:xfrm>
        </p:spPr>
        <p:txBody>
          <a:bodyPr/>
          <a:lstStyle/>
          <a:p>
            <a:r>
              <a:rPr lang="es-ES" dirty="0"/>
              <a:t>En el primer semestre se avanzó el 31% y a diciembre se logró el </a:t>
            </a:r>
            <a:r>
              <a:rPr lang="es-ES" dirty="0">
                <a:solidFill>
                  <a:srgbClr val="00B050"/>
                </a:solidFill>
              </a:rPr>
              <a:t>64% </a:t>
            </a:r>
            <a:r>
              <a:rPr lang="es-ES" dirty="0"/>
              <a:t>de atenciones a puérperas atendidas</a:t>
            </a:r>
            <a:endParaRPr lang="es-PE" dirty="0"/>
          </a:p>
        </p:txBody>
      </p:sp>
      <p:sp>
        <p:nvSpPr>
          <p:cNvPr id="2" name="Marcador de número de diapositiva 1">
            <a:extLst>
              <a:ext uri="{FF2B5EF4-FFF2-40B4-BE49-F238E27FC236}">
                <a16:creationId xmlns:a16="http://schemas.microsoft.com/office/drawing/2014/main" id="{A22FBD50-25E8-43C9-8735-4AF4EDC379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80130D9F-8054-4CE6-8111-3E41F83171F4}"/>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49C9043B-6477-4833-ABDE-802320BE56D0}"/>
              </a:ext>
            </a:extLst>
          </p:cNvPr>
          <p:cNvSpPr txBox="1"/>
          <p:nvPr/>
        </p:nvSpPr>
        <p:spPr>
          <a:xfrm>
            <a:off x="1291771" y="5346221"/>
            <a:ext cx="7619999" cy="581441"/>
          </a:xfrm>
          <a:prstGeom prst="rect">
            <a:avLst/>
          </a:prstGeom>
        </p:spPr>
        <p:txBody>
          <a:bodyPr vert="horz" wrap="square" lIns="0" tIns="0" rIns="0" bIns="0" rtlCol="0">
            <a:spAutoFit/>
          </a:bodyPr>
          <a:lstStyle/>
          <a:p>
            <a:pPr marL="285750" marR="0" lvl="0" indent="-285750" algn="l" defTabSz="457200" rtl="0" eaLnBrk="1" fontAlgn="auto" latinLnBrk="0" hangingPunct="1">
              <a:lnSpc>
                <a:spcPct val="110000"/>
              </a:lnSpc>
              <a:spcBef>
                <a:spcPts val="900"/>
              </a:spcBef>
              <a:spcAft>
                <a:spcPts val="0"/>
              </a:spcAft>
              <a:buClr>
                <a:srgbClr val="26C0D4"/>
              </a:buClr>
              <a:buSzPct val="140000"/>
              <a:buFont typeface="Wingdings" panose="05000000000000000000" pitchFamily="2" charset="2"/>
              <a:buChar char="q"/>
              <a:tabLst/>
              <a:defRPr/>
            </a:pPr>
            <a:endParaRPr kumimoji="0" lang="es-ES" sz="14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a:t>
            </a:r>
          </a:p>
        </p:txBody>
      </p:sp>
      <p:sp>
        <p:nvSpPr>
          <p:cNvPr id="10" name="CuadroTexto 9">
            <a:extLst>
              <a:ext uri="{FF2B5EF4-FFF2-40B4-BE49-F238E27FC236}">
                <a16:creationId xmlns:a16="http://schemas.microsoft.com/office/drawing/2014/main" id="{BC5EE624-6FA0-484E-83BA-58CB5E07D1BC}"/>
              </a:ext>
            </a:extLst>
          </p:cNvPr>
          <p:cNvSpPr txBox="1"/>
          <p:nvPr/>
        </p:nvSpPr>
        <p:spPr>
          <a:xfrm>
            <a:off x="1291771" y="5343331"/>
            <a:ext cx="7762767" cy="1176989"/>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aún existente resistencia por parte de la puérpera en asistir a su primera atención, a causa del COVID-19, así como la prioridad de cuidar a su recién nacido y no asistir a sus citas; se ha logrado incrementar </a:t>
            </a:r>
            <a:r>
              <a:rPr kumimoji="0" lang="es-ES" sz="1400" b="0" i="0" u="none" strike="noStrike" kern="1200" cap="none" spc="0" normalizeH="0" baseline="0" noProof="0" dirty="0">
                <a:ln>
                  <a:noFill/>
                </a:ln>
                <a:solidFill>
                  <a:srgbClr val="00B050"/>
                </a:solidFill>
                <a:effectLst/>
                <a:uLnTx/>
                <a:uFillTx/>
                <a:latin typeface="Axiforma"/>
              </a:rPr>
              <a:t>4% </a:t>
            </a:r>
            <a:r>
              <a:rPr kumimoji="0" lang="es-ES" sz="1400" b="0" i="0" u="none" strike="noStrike" kern="1200" cap="none" spc="0" normalizeH="0" baseline="0" noProof="0" dirty="0">
                <a:ln>
                  <a:noFill/>
                </a:ln>
                <a:solidFill>
                  <a:srgbClr val="26323E"/>
                </a:solidFill>
                <a:effectLst/>
                <a:uLnTx/>
                <a:uFillTx/>
                <a:latin typeface="Axiforma"/>
              </a:rPr>
              <a:t>más a lo esperado para diciembre , en junio se atendió a 960 y para diciembre  1,984 puérperas, </a:t>
            </a:r>
            <a:r>
              <a:rPr kumimoji="0" lang="es-ES" sz="1400" b="0" i="0" u="none" strike="noStrike" kern="1200" cap="none" spc="0" normalizeH="0" baseline="0" noProof="0" dirty="0">
                <a:ln>
                  <a:noFill/>
                </a:ln>
                <a:solidFill>
                  <a:srgbClr val="00B050"/>
                </a:solidFill>
                <a:effectLst/>
                <a:uLnTx/>
                <a:uFillTx/>
                <a:latin typeface="Axiforma"/>
              </a:rPr>
              <a:t>128</a:t>
            </a:r>
            <a:r>
              <a:rPr kumimoji="0" lang="es-ES" sz="1400" b="0" i="0" u="none" strike="noStrike" kern="1200" cap="none" spc="0" normalizeH="0" baseline="0" noProof="0" dirty="0">
                <a:ln>
                  <a:noFill/>
                </a:ln>
                <a:solidFill>
                  <a:srgbClr val="26323E"/>
                </a:solidFill>
                <a:effectLst/>
                <a:uLnTx/>
                <a:uFillTx/>
                <a:latin typeface="Axiforma"/>
              </a:rPr>
              <a:t> puérperas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12" name="Flecha: hacia arriba 11">
            <a:extLst>
              <a:ext uri="{FF2B5EF4-FFF2-40B4-BE49-F238E27FC236}">
                <a16:creationId xmlns:a16="http://schemas.microsoft.com/office/drawing/2014/main" id="{BE83C6F4-A2C5-42A7-B1A6-F9F8B949E5A0}"/>
              </a:ext>
            </a:extLst>
          </p:cNvPr>
          <p:cNvSpPr/>
          <p:nvPr/>
        </p:nvSpPr>
        <p:spPr>
          <a:xfrm>
            <a:off x="360001" y="305160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FFFFFF"/>
              </a:solidFill>
              <a:effectLst/>
              <a:uLnTx/>
              <a:uFillTx/>
              <a:latin typeface="Axiforma"/>
            </a:endParaRPr>
          </a:p>
        </p:txBody>
      </p:sp>
      <p:graphicFrame>
        <p:nvGraphicFramePr>
          <p:cNvPr id="11" name="Gráfico 10">
            <a:extLst>
              <a:ext uri="{FF2B5EF4-FFF2-40B4-BE49-F238E27FC236}">
                <a16:creationId xmlns:a16="http://schemas.microsoft.com/office/drawing/2014/main" id="{36A16ABC-1ED9-4D5D-B081-AC6136FA1AB1}"/>
              </a:ext>
            </a:extLst>
          </p:cNvPr>
          <p:cNvGraphicFramePr>
            <a:graphicFrameLocks/>
          </p:cNvGraphicFramePr>
          <p:nvPr/>
        </p:nvGraphicFramePr>
        <p:xfrm>
          <a:off x="1291771" y="1753019"/>
          <a:ext cx="7762767" cy="32190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556225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4DFC3B1-1C67-44BE-BC1F-ED4586512648}"/>
              </a:ext>
            </a:extLst>
          </p:cNvPr>
          <p:cNvSpPr>
            <a:spLocks noGrp="1"/>
          </p:cNvSpPr>
          <p:nvPr>
            <p:ph type="title"/>
          </p:nvPr>
        </p:nvSpPr>
        <p:spPr>
          <a:xfrm>
            <a:off x="360001" y="589387"/>
            <a:ext cx="8694539" cy="669414"/>
          </a:xfrm>
        </p:spPr>
        <p:txBody>
          <a:bodyPr/>
          <a:lstStyle/>
          <a:p>
            <a:r>
              <a:rPr lang="es-ES" dirty="0"/>
              <a:t>En el primer semestre se avanzó el 24% y a diciembre se logró el </a:t>
            </a:r>
            <a:r>
              <a:rPr lang="es-ES" dirty="0">
                <a:solidFill>
                  <a:srgbClr val="00B050"/>
                </a:solidFill>
              </a:rPr>
              <a:t>51% </a:t>
            </a:r>
            <a:r>
              <a:rPr lang="es-ES" dirty="0"/>
              <a:t>de atenciones a puérperas controladas</a:t>
            </a:r>
            <a:endParaRPr lang="es-PE" dirty="0"/>
          </a:p>
        </p:txBody>
      </p:sp>
      <p:sp>
        <p:nvSpPr>
          <p:cNvPr id="2" name="Marcador de número de diapositiva 1">
            <a:extLst>
              <a:ext uri="{FF2B5EF4-FFF2-40B4-BE49-F238E27FC236}">
                <a16:creationId xmlns:a16="http://schemas.microsoft.com/office/drawing/2014/main" id="{8DFAD7DB-F650-4960-81CA-8B0E86C0907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10EE2146-60D6-4D89-A557-545D20B9C4A1}"/>
              </a:ext>
            </a:extLst>
          </p:cNvPr>
          <p:cNvSpPr>
            <a:spLocks noGrp="1"/>
          </p:cNvSpPr>
          <p:nvPr>
            <p:ph type="body" sz="quarter" idx="13"/>
          </p:nvPr>
        </p:nvSpPr>
        <p:spPr/>
        <p:txBody>
          <a:bodyPr/>
          <a:lstStyle/>
          <a:p>
            <a:endParaRPr lang="es-PE"/>
          </a:p>
        </p:txBody>
      </p:sp>
      <p:sp>
        <p:nvSpPr>
          <p:cNvPr id="8" name="CuadroTexto 7">
            <a:extLst>
              <a:ext uri="{FF2B5EF4-FFF2-40B4-BE49-F238E27FC236}">
                <a16:creationId xmlns:a16="http://schemas.microsoft.com/office/drawing/2014/main" id="{45CE7E1C-06C7-4099-8802-0A62410B8921}"/>
              </a:ext>
            </a:extLst>
          </p:cNvPr>
          <p:cNvSpPr txBox="1"/>
          <p:nvPr/>
        </p:nvSpPr>
        <p:spPr>
          <a:xfrm>
            <a:off x="1266595" y="5506474"/>
            <a:ext cx="7787943" cy="1292405"/>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mayor a lo esperado a diciembre; a pesar del aún existente temor por parte de las puérperas de asistir a sus controles presenciales, por la emergencia sanitaria COVID-19; en junio se controló a 730 y para diciembre  1,561 puérperas; </a:t>
            </a:r>
            <a:r>
              <a:rPr kumimoji="0" lang="es-ES" sz="1400" b="0" i="0" u="none" strike="noStrike" kern="1200" cap="none" spc="0" normalizeH="0" baseline="0" noProof="0" dirty="0">
                <a:ln>
                  <a:noFill/>
                </a:ln>
                <a:solidFill>
                  <a:srgbClr val="00B050"/>
                </a:solidFill>
                <a:effectLst/>
                <a:uLnTx/>
                <a:uFillTx/>
                <a:latin typeface="Axiforma"/>
              </a:rPr>
              <a:t>174</a:t>
            </a:r>
            <a:r>
              <a:rPr kumimoji="0" lang="es-ES" sz="1400" b="0" i="0" u="none" strike="noStrike" kern="1200" cap="none" spc="0" normalizeH="0" baseline="0" noProof="0" dirty="0">
                <a:ln>
                  <a:noFill/>
                </a:ln>
                <a:solidFill>
                  <a:srgbClr val="26323E"/>
                </a:solidFill>
                <a:effectLst/>
                <a:uLnTx/>
                <a:uFillTx/>
                <a:latin typeface="Axiforma"/>
              </a:rPr>
              <a:t> puérperas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400" b="0" i="0" u="none" strike="noStrike" kern="1200" cap="none" spc="0" normalizeH="0" baseline="0" noProof="0" dirty="0">
                <a:ln>
                  <a:noFill/>
                </a:ln>
                <a:solidFill>
                  <a:srgbClr val="26323E"/>
                </a:solidFill>
                <a:effectLst/>
                <a:uLnTx/>
                <a:uFillTx/>
                <a:latin typeface="Axiforma"/>
              </a:rPr>
              <a:t> </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10" name="Flecha: hacia arriba 9">
            <a:extLst>
              <a:ext uri="{FF2B5EF4-FFF2-40B4-BE49-F238E27FC236}">
                <a16:creationId xmlns:a16="http://schemas.microsoft.com/office/drawing/2014/main" id="{C3869EC6-631E-4619-AF93-F4A2732DEC67}"/>
              </a:ext>
            </a:extLst>
          </p:cNvPr>
          <p:cNvSpPr/>
          <p:nvPr/>
        </p:nvSpPr>
        <p:spPr>
          <a:xfrm>
            <a:off x="373296" y="279752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1" name="Gráfico 10">
            <a:extLst>
              <a:ext uri="{FF2B5EF4-FFF2-40B4-BE49-F238E27FC236}">
                <a16:creationId xmlns:a16="http://schemas.microsoft.com/office/drawing/2014/main" id="{7EEDBD26-6F6A-4094-890B-89D86EB3C3F1}"/>
              </a:ext>
            </a:extLst>
          </p:cNvPr>
          <p:cNvGraphicFramePr>
            <a:graphicFrameLocks/>
          </p:cNvGraphicFramePr>
          <p:nvPr/>
        </p:nvGraphicFramePr>
        <p:xfrm>
          <a:off x="1266595" y="2053200"/>
          <a:ext cx="7787944" cy="3014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5436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9E82A3-C0D3-431D-94F9-8101AC840EC2}"/>
              </a:ext>
            </a:extLst>
          </p:cNvPr>
          <p:cNvSpPr>
            <a:spLocks noGrp="1"/>
          </p:cNvSpPr>
          <p:nvPr>
            <p:ph type="title"/>
          </p:nvPr>
        </p:nvSpPr>
        <p:spPr/>
        <p:txBody>
          <a:bodyPr/>
          <a:lstStyle/>
          <a:p>
            <a:pPr algn="ctr"/>
            <a:r>
              <a:rPr lang="es-PE" dirty="0"/>
              <a:t>ANEXOS</a:t>
            </a:r>
          </a:p>
        </p:txBody>
      </p:sp>
      <p:sp>
        <p:nvSpPr>
          <p:cNvPr id="3" name="Marcador de número de diapositiva 2">
            <a:extLst>
              <a:ext uri="{FF2B5EF4-FFF2-40B4-BE49-F238E27FC236}">
                <a16:creationId xmlns:a16="http://schemas.microsoft.com/office/drawing/2014/main" id="{06F087F7-B1EA-4B5E-B2BA-5C03085FE7B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147</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773B50F5-7C17-42C0-B5A7-B6D24C3CB875}"/>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93743177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3B042272-B2F1-4CE0-B928-0D33FBB669A8}"/>
              </a:ext>
            </a:extLst>
          </p:cNvPr>
          <p:cNvSpPr>
            <a:spLocks noGrp="1"/>
          </p:cNvSpPr>
          <p:nvPr>
            <p:ph type="title"/>
          </p:nvPr>
        </p:nvSpPr>
        <p:spPr>
          <a:xfrm>
            <a:off x="360001" y="589387"/>
            <a:ext cx="8694539" cy="666273"/>
          </a:xfrm>
        </p:spPr>
        <p:txBody>
          <a:bodyPr/>
          <a:lstStyle/>
          <a:p>
            <a:r>
              <a:rPr lang="es-ES" dirty="0"/>
              <a:t>En el primer semestre se avanzó el 51% y a diciembre se logró el </a:t>
            </a:r>
            <a:r>
              <a:rPr lang="es-ES" dirty="0">
                <a:solidFill>
                  <a:srgbClr val="00B050"/>
                </a:solidFill>
              </a:rPr>
              <a:t>108% </a:t>
            </a:r>
            <a:r>
              <a:rPr lang="es-ES" dirty="0"/>
              <a:t>del 1° y 2° control a niños y niñas recién nacidos</a:t>
            </a:r>
            <a:endParaRPr lang="es-PE" dirty="0"/>
          </a:p>
        </p:txBody>
      </p:sp>
      <p:sp>
        <p:nvSpPr>
          <p:cNvPr id="3" name="Marcador de número de diapositiva 2">
            <a:extLst>
              <a:ext uri="{FF2B5EF4-FFF2-40B4-BE49-F238E27FC236}">
                <a16:creationId xmlns:a16="http://schemas.microsoft.com/office/drawing/2014/main" id="{B67F1201-7DFD-4B34-8BEB-D0000DE2CC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1" name="Marcador de texto 10">
            <a:extLst>
              <a:ext uri="{FF2B5EF4-FFF2-40B4-BE49-F238E27FC236}">
                <a16:creationId xmlns:a16="http://schemas.microsoft.com/office/drawing/2014/main" id="{2725FFA2-FD2F-4E3E-B318-EEB9E8369B82}"/>
              </a:ext>
            </a:extLst>
          </p:cNvPr>
          <p:cNvSpPr>
            <a:spLocks noGrp="1"/>
          </p:cNvSpPr>
          <p:nvPr>
            <p:ph type="body" sz="quarter" idx="13"/>
          </p:nvPr>
        </p:nvSpPr>
        <p:spPr/>
        <p:txBody>
          <a:bodyPr/>
          <a:lstStyle/>
          <a:p>
            <a:endParaRPr lang="es-PE" dirty="0"/>
          </a:p>
        </p:txBody>
      </p:sp>
      <p:sp>
        <p:nvSpPr>
          <p:cNvPr id="2" name="CuadroTexto 1">
            <a:extLst>
              <a:ext uri="{FF2B5EF4-FFF2-40B4-BE49-F238E27FC236}">
                <a16:creationId xmlns:a16="http://schemas.microsoft.com/office/drawing/2014/main" id="{3B69B277-EBCB-48DE-98FD-B3294AFC681E}"/>
              </a:ext>
            </a:extLst>
          </p:cNvPr>
          <p:cNvSpPr txBox="1"/>
          <p:nvPr/>
        </p:nvSpPr>
        <p:spPr>
          <a:xfrm>
            <a:off x="1264948" y="5677883"/>
            <a:ext cx="7550727" cy="940001"/>
          </a:xfrm>
          <a:prstGeom prst="rect">
            <a:avLst/>
          </a:prstGeom>
        </p:spPr>
        <p:txBody>
          <a:bodyPr vert="horz" wrap="square" lIns="0" tIns="0" rIns="0" bIns="0" rtlCol="0">
            <a:spAutoFit/>
          </a:bodyPr>
          <a:lstStyle/>
          <a:p>
            <a:pPr marL="152400" marR="0" lvl="0" indent="-15240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18%, </a:t>
            </a:r>
            <a:r>
              <a:rPr kumimoji="0" lang="es-ES" sz="1400" b="0" i="0" u="none" strike="noStrike" kern="1200" cap="none" spc="0" normalizeH="0" baseline="0" noProof="0" dirty="0">
                <a:ln>
                  <a:noFill/>
                </a:ln>
                <a:solidFill>
                  <a:srgbClr val="26323E"/>
                </a:solidFill>
                <a:effectLst/>
                <a:uLnTx/>
                <a:uFillTx/>
                <a:latin typeface="Axiforma"/>
              </a:rPr>
              <a:t>más de lo estimado a diciembre, a pesar del temor aún existente por la emergencia sanitaria (COVID-19) para asistir a sus controles presenciales; en junio se llegó atender a 3,134  y para diciembre a  6,692 que asistieron a su 1° y 2° control, </a:t>
            </a:r>
            <a:r>
              <a:rPr kumimoji="0" lang="es-ES" sz="1400" b="0" i="0" u="none" strike="noStrike" kern="1200" cap="none" spc="0" normalizeH="0" baseline="0" noProof="0" dirty="0">
                <a:ln>
                  <a:noFill/>
                </a:ln>
                <a:solidFill>
                  <a:srgbClr val="00B050"/>
                </a:solidFill>
                <a:effectLst/>
                <a:uLnTx/>
                <a:uFillTx/>
                <a:latin typeface="Axiforma"/>
              </a:rPr>
              <a:t>1,113</a:t>
            </a:r>
            <a:r>
              <a:rPr kumimoji="0" lang="es-ES" sz="1400" b="0" i="0" u="none" strike="noStrike" kern="1200" cap="none" spc="0" normalizeH="0" baseline="0" noProof="0" dirty="0">
                <a:ln>
                  <a:noFill/>
                </a:ln>
                <a:solidFill>
                  <a:srgbClr val="26323E"/>
                </a:solidFill>
                <a:effectLst/>
                <a:uLnTx/>
                <a:uFillTx/>
                <a:latin typeface="Axiforma"/>
              </a:rPr>
              <a:t> controles más de lo estimado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D563AA98-D4E2-439E-B390-5681378A70FC}"/>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1D3FE26D-9D36-49E8-9BE3-C52F97F55D5B}"/>
              </a:ext>
            </a:extLst>
          </p:cNvPr>
          <p:cNvGraphicFramePr>
            <a:graphicFrameLocks/>
          </p:cNvGraphicFramePr>
          <p:nvPr/>
        </p:nvGraphicFramePr>
        <p:xfrm>
          <a:off x="1264948" y="2064899"/>
          <a:ext cx="7610885" cy="31464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630385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15FE8-C716-4DF6-AB5D-5115767B361B}"/>
              </a:ext>
            </a:extLst>
          </p:cNvPr>
          <p:cNvSpPr>
            <a:spLocks noGrp="1"/>
          </p:cNvSpPr>
          <p:nvPr>
            <p:ph type="title"/>
          </p:nvPr>
        </p:nvSpPr>
        <p:spPr>
          <a:xfrm>
            <a:off x="360001" y="589387"/>
            <a:ext cx="8694539" cy="666273"/>
          </a:xfrm>
        </p:spPr>
        <p:txBody>
          <a:bodyPr/>
          <a:lstStyle/>
          <a:p>
            <a:r>
              <a:rPr lang="es-ES" dirty="0"/>
              <a:t>En el primer semestre se avanzó el 48% y a diciembre se logró el </a:t>
            </a:r>
            <a:r>
              <a:rPr lang="es-ES" dirty="0">
                <a:solidFill>
                  <a:srgbClr val="00B050"/>
                </a:solidFill>
              </a:rPr>
              <a:t>99% </a:t>
            </a:r>
            <a:r>
              <a:rPr lang="es-ES" dirty="0"/>
              <a:t>de la 1° suplementación  y 3°control a los 4 meses</a:t>
            </a:r>
            <a:endParaRPr lang="es-PE" dirty="0"/>
          </a:p>
        </p:txBody>
      </p:sp>
      <p:sp>
        <p:nvSpPr>
          <p:cNvPr id="3" name="Marcador de número de diapositiva 2">
            <a:extLst>
              <a:ext uri="{FF2B5EF4-FFF2-40B4-BE49-F238E27FC236}">
                <a16:creationId xmlns:a16="http://schemas.microsoft.com/office/drawing/2014/main" id="{01094F11-1AD5-446A-BACF-04A3DFE5B8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E54142E-5C74-48AB-ADA3-418CCEC83EDD}"/>
              </a:ext>
            </a:extLst>
          </p:cNvPr>
          <p:cNvSpPr>
            <a:spLocks noGrp="1"/>
          </p:cNvSpPr>
          <p:nvPr>
            <p:ph type="body" sz="quarter" idx="13"/>
          </p:nvPr>
        </p:nvSpPr>
        <p:spPr/>
        <p:txBody>
          <a:bodyPr/>
          <a:lstStyle/>
          <a:p>
            <a:endParaRPr lang="es-PE" dirty="0"/>
          </a:p>
        </p:txBody>
      </p:sp>
      <p:sp>
        <p:nvSpPr>
          <p:cNvPr id="8" name="CuadroTexto 7">
            <a:extLst>
              <a:ext uri="{FF2B5EF4-FFF2-40B4-BE49-F238E27FC236}">
                <a16:creationId xmlns:a16="http://schemas.microsoft.com/office/drawing/2014/main" id="{13111F3D-96CA-4624-B9DA-17D9984BCAB1}"/>
              </a:ext>
            </a:extLst>
          </p:cNvPr>
          <p:cNvSpPr txBox="1"/>
          <p:nvPr/>
        </p:nvSpPr>
        <p:spPr>
          <a:xfrm>
            <a:off x="1264948" y="5601000"/>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11% </a:t>
            </a:r>
            <a:r>
              <a:rPr kumimoji="0" lang="es-ES" sz="1400" b="0" i="0" u="none" strike="noStrike" kern="1200" cap="none" spc="0" normalizeH="0" baseline="0" noProof="0" dirty="0">
                <a:ln>
                  <a:noFill/>
                </a:ln>
                <a:solidFill>
                  <a:srgbClr val="26323E"/>
                </a:solidFill>
                <a:effectLst/>
                <a:uLnTx/>
                <a:uFillTx/>
                <a:latin typeface="Axiforma"/>
              </a:rPr>
              <a:t>más a lo esperado y en junio se realizó 3,113 controles y suplementación a los 4 meses y para diciembre se incrementó a 6,409 de niños y niñas, </a:t>
            </a:r>
            <a:r>
              <a:rPr kumimoji="0" lang="es-ES" sz="1400" b="0" i="0" u="none" strike="noStrike" kern="1200" cap="none" spc="0" normalizeH="0" baseline="0" noProof="0" dirty="0">
                <a:ln>
                  <a:noFill/>
                </a:ln>
                <a:solidFill>
                  <a:srgbClr val="00B050"/>
                </a:solidFill>
                <a:effectLst/>
                <a:uLnTx/>
                <a:uFillTx/>
                <a:latin typeface="Axiforma"/>
              </a:rPr>
              <a:t>723</a:t>
            </a:r>
            <a:r>
              <a:rPr kumimoji="0" lang="es-ES" sz="1400" b="0" i="0" u="none" strike="noStrike" kern="1200" cap="none" spc="0" normalizeH="0" baseline="0" noProof="0" dirty="0">
                <a:ln>
                  <a:noFill/>
                </a:ln>
                <a:solidFill>
                  <a:srgbClr val="26323E"/>
                </a:solidFill>
                <a:effectLst/>
                <a:uLnTx/>
                <a:uFillTx/>
                <a:latin typeface="Axiforma"/>
              </a:rPr>
              <a:t> niños y niñas suplementados y controlado más de lo estimado a diciembre. </a:t>
            </a:r>
          </a:p>
        </p:txBody>
      </p:sp>
      <p:sp>
        <p:nvSpPr>
          <p:cNvPr id="7" name="Flecha: hacia arriba 6">
            <a:extLst>
              <a:ext uri="{FF2B5EF4-FFF2-40B4-BE49-F238E27FC236}">
                <a16:creationId xmlns:a16="http://schemas.microsoft.com/office/drawing/2014/main" id="{ACDB7B82-A985-4BE5-BC99-388892E55562}"/>
              </a:ext>
            </a:extLst>
          </p:cNvPr>
          <p:cNvSpPr/>
          <p:nvPr/>
        </p:nvSpPr>
        <p:spPr>
          <a:xfrm>
            <a:off x="360001" y="2968704"/>
            <a:ext cx="652790" cy="669414"/>
          </a:xfrm>
          <a:prstGeom prst="upArrow">
            <a:avLst>
              <a:gd name="adj1" fmla="val 50000"/>
              <a:gd name="adj2" fmla="val 50000"/>
            </a:avLst>
          </a:prstGeom>
          <a:solidFill>
            <a:srgbClr val="41B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56B872EE-0F66-4EDF-AC58-A477ED447831}"/>
              </a:ext>
            </a:extLst>
          </p:cNvPr>
          <p:cNvGraphicFramePr>
            <a:graphicFrameLocks/>
          </p:cNvGraphicFramePr>
          <p:nvPr/>
        </p:nvGraphicFramePr>
        <p:xfrm>
          <a:off x="1234868" y="1958675"/>
          <a:ext cx="7610885" cy="31470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0905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49A20AE6-710C-1C46-8366-3C6213B2956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64882"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49A20AE6-710C-1C46-8366-3C6213B2956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CF15D27-1D7F-874B-8394-DE22C660FC7A}"/>
              </a:ext>
            </a:extLst>
          </p:cNvPr>
          <p:cNvSpPr>
            <a:spLocks noGrp="1"/>
          </p:cNvSpPr>
          <p:nvPr>
            <p:ph type="title"/>
          </p:nvPr>
        </p:nvSpPr>
        <p:spPr>
          <a:xfrm>
            <a:off x="360001" y="589387"/>
            <a:ext cx="8694539" cy="248145"/>
          </a:xfrm>
        </p:spPr>
        <p:txBody>
          <a:bodyPr vert="horz"/>
          <a:lstStyle/>
          <a:p>
            <a:r>
              <a:rPr lang="en-US" sz="1500" dirty="0">
                <a:solidFill>
                  <a:schemeClr val="bg1"/>
                </a:solidFill>
              </a:rPr>
              <a:t>Nuestra pregunta central</a:t>
            </a:r>
          </a:p>
        </p:txBody>
      </p:sp>
      <p:sp>
        <p:nvSpPr>
          <p:cNvPr id="3" name="Content Placeholder 2">
            <a:extLst>
              <a:ext uri="{FF2B5EF4-FFF2-40B4-BE49-F238E27FC236}">
                <a16:creationId xmlns:a16="http://schemas.microsoft.com/office/drawing/2014/main" id="{4D344D6E-B41B-8344-B7A2-9A79E2821A51}"/>
              </a:ext>
            </a:extLst>
          </p:cNvPr>
          <p:cNvSpPr>
            <a:spLocks noGrp="1"/>
          </p:cNvSpPr>
          <p:nvPr>
            <p:ph idx="1"/>
          </p:nvPr>
        </p:nvSpPr>
        <p:spPr>
          <a:xfrm>
            <a:off x="360000" y="3378187"/>
            <a:ext cx="9360625" cy="803297"/>
          </a:xfrm>
        </p:spPr>
        <p:txBody>
          <a:bodyPr/>
          <a:lstStyle/>
          <a:p>
            <a:r>
              <a:rPr lang="en-US" altLang="en-US" b="1" dirty="0">
                <a:solidFill>
                  <a:schemeClr val="bg1"/>
                </a:solidFill>
                <a:latin typeface="Axiforma" pitchFamily="2" charset="77"/>
              </a:rPr>
              <a:t>¿</a:t>
            </a:r>
            <a:r>
              <a:rPr lang="es-ES_tradnl" dirty="0">
                <a:solidFill>
                  <a:schemeClr val="bg1"/>
                </a:solidFill>
              </a:rPr>
              <a:t>Qué tan bien preparado está  para cumplir con sus metas de atención al ciudadano y manejo de casos?</a:t>
            </a:r>
          </a:p>
        </p:txBody>
      </p:sp>
    </p:spTree>
    <p:extLst>
      <p:ext uri="{BB962C8B-B14F-4D97-AF65-F5344CB8AC3E}">
        <p14:creationId xmlns:p14="http://schemas.microsoft.com/office/powerpoint/2010/main" val="38207943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840877-8842-4279-A262-5759F35FC6CC}"/>
              </a:ext>
            </a:extLst>
          </p:cNvPr>
          <p:cNvSpPr>
            <a:spLocks noGrp="1"/>
          </p:cNvSpPr>
          <p:nvPr>
            <p:ph type="title"/>
          </p:nvPr>
        </p:nvSpPr>
        <p:spPr>
          <a:xfrm>
            <a:off x="360001" y="589387"/>
            <a:ext cx="8694539" cy="669414"/>
          </a:xfrm>
        </p:spPr>
        <p:txBody>
          <a:bodyPr/>
          <a:lstStyle/>
          <a:p>
            <a:r>
              <a:rPr lang="es-ES" dirty="0"/>
              <a:t>En el primer semestre se avanzó el 26% y a diciembre se logró el </a:t>
            </a:r>
            <a:r>
              <a:rPr lang="es-ES" dirty="0">
                <a:solidFill>
                  <a:srgbClr val="00B050"/>
                </a:solidFill>
              </a:rPr>
              <a:t>57% </a:t>
            </a:r>
            <a:r>
              <a:rPr lang="es-ES" dirty="0"/>
              <a:t>de la 1° suplementación y 4° control a los 6 meses </a:t>
            </a:r>
            <a:endParaRPr lang="es-PE" dirty="0"/>
          </a:p>
        </p:txBody>
      </p:sp>
      <p:sp>
        <p:nvSpPr>
          <p:cNvPr id="3" name="Marcador de número de diapositiva 2">
            <a:extLst>
              <a:ext uri="{FF2B5EF4-FFF2-40B4-BE49-F238E27FC236}">
                <a16:creationId xmlns:a16="http://schemas.microsoft.com/office/drawing/2014/main" id="{257B8BD4-8079-4D9D-9246-639768C7078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150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2EC44474-4BF8-4C5B-8E95-5D994D0591A6}"/>
              </a:ext>
            </a:extLst>
          </p:cNvPr>
          <p:cNvSpPr>
            <a:spLocks noGrp="1"/>
          </p:cNvSpPr>
          <p:nvPr>
            <p:ph type="body" sz="quarter" idx="13"/>
          </p:nvPr>
        </p:nvSpPr>
        <p:spPr/>
        <p:txBody>
          <a:bodyPr/>
          <a:lstStyle/>
          <a:p>
            <a:endParaRPr lang="es-PE"/>
          </a:p>
        </p:txBody>
      </p:sp>
      <p:sp>
        <p:nvSpPr>
          <p:cNvPr id="8" name="CuadroTexto 7">
            <a:extLst>
              <a:ext uri="{FF2B5EF4-FFF2-40B4-BE49-F238E27FC236}">
                <a16:creationId xmlns:a16="http://schemas.microsoft.com/office/drawing/2014/main" id="{3F21794F-5079-4351-B554-7F95908E6627}"/>
              </a:ext>
            </a:extLst>
          </p:cNvPr>
          <p:cNvSpPr txBox="1"/>
          <p:nvPr/>
        </p:nvSpPr>
        <p:spPr>
          <a:xfrm>
            <a:off x="1264948" y="5796302"/>
            <a:ext cx="7550727" cy="703013"/>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más de lo estimado a diciembre; en junio se llegó atender a 1,705  y para diciembre a </a:t>
            </a:r>
            <a:r>
              <a:rPr kumimoji="0" lang="es-ES" sz="1400" b="0" i="0" u="none" strike="noStrike" kern="1200" cap="none" spc="0" normalizeH="0" baseline="0" noProof="0" dirty="0">
                <a:ln>
                  <a:noFill/>
                </a:ln>
                <a:solidFill>
                  <a:srgbClr val="00B05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3,708 que asistieron a su 1° suplementación y 4° control a los 6 meses; </a:t>
            </a:r>
            <a:r>
              <a:rPr kumimoji="0" lang="es-ES" sz="1400" b="0" i="0" u="none" strike="noStrike" kern="1200" cap="none" spc="0" normalizeH="0" baseline="0" noProof="0" dirty="0">
                <a:ln>
                  <a:noFill/>
                </a:ln>
                <a:solidFill>
                  <a:srgbClr val="00B050"/>
                </a:solidFill>
                <a:effectLst/>
                <a:uLnTx/>
                <a:uFillTx/>
                <a:latin typeface="Axiforma"/>
              </a:rPr>
              <a:t>443 </a:t>
            </a:r>
            <a:r>
              <a:rPr kumimoji="0" lang="es-ES" sz="1400" b="0" i="0" u="none" strike="noStrike" kern="1200" cap="none" spc="0" normalizeH="0" baseline="0" noProof="0" dirty="0">
                <a:ln>
                  <a:noFill/>
                </a:ln>
                <a:solidFill>
                  <a:srgbClr val="26323E"/>
                </a:solidFill>
                <a:effectLst/>
                <a:uLnTx/>
                <a:uFillTx/>
                <a:latin typeface="Axiforma"/>
              </a:rPr>
              <a:t>más de lo proyectado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5E339425-C2B0-423E-9341-5E809F809C34}"/>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CFECED33-F676-4892-896D-12CD455E46FA}"/>
              </a:ext>
            </a:extLst>
          </p:cNvPr>
          <p:cNvGraphicFramePr>
            <a:graphicFrameLocks/>
          </p:cNvGraphicFramePr>
          <p:nvPr/>
        </p:nvGraphicFramePr>
        <p:xfrm>
          <a:off x="1234870" y="2218824"/>
          <a:ext cx="7610885" cy="31220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630744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2A387-9C65-4BB7-A0A7-89335D37CDA4}"/>
              </a:ext>
            </a:extLst>
          </p:cNvPr>
          <p:cNvSpPr>
            <a:spLocks noGrp="1"/>
          </p:cNvSpPr>
          <p:nvPr>
            <p:ph type="title"/>
          </p:nvPr>
        </p:nvSpPr>
        <p:spPr>
          <a:xfrm>
            <a:off x="360001" y="589387"/>
            <a:ext cx="8694539" cy="669414"/>
          </a:xfrm>
        </p:spPr>
        <p:txBody>
          <a:bodyPr/>
          <a:lstStyle/>
          <a:p>
            <a:r>
              <a:rPr lang="es-ES" dirty="0"/>
              <a:t>En el primer semestre se avanzó el 56% y a diciembre se logró el </a:t>
            </a:r>
            <a:r>
              <a:rPr lang="es-ES" dirty="0">
                <a:solidFill>
                  <a:srgbClr val="00B050"/>
                </a:solidFill>
              </a:rPr>
              <a:t>109% </a:t>
            </a:r>
            <a:r>
              <a:rPr lang="es-ES" dirty="0"/>
              <a:t>de la 1° suplementación a los 4 y 6 meses</a:t>
            </a:r>
            <a:endParaRPr lang="es-PE" dirty="0"/>
          </a:p>
        </p:txBody>
      </p:sp>
      <p:sp>
        <p:nvSpPr>
          <p:cNvPr id="3" name="Marcador de número de diapositiva 2">
            <a:extLst>
              <a:ext uri="{FF2B5EF4-FFF2-40B4-BE49-F238E27FC236}">
                <a16:creationId xmlns:a16="http://schemas.microsoft.com/office/drawing/2014/main" id="{79075439-83EA-472D-865D-D97EB3764B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C8152CD-A7D7-437F-874C-ED1DB998A306}"/>
              </a:ext>
            </a:extLst>
          </p:cNvPr>
          <p:cNvSpPr>
            <a:spLocks noGrp="1"/>
          </p:cNvSpPr>
          <p:nvPr>
            <p:ph type="body" sz="quarter" idx="13"/>
          </p:nvPr>
        </p:nvSpPr>
        <p:spPr/>
        <p:txBody>
          <a:bodyPr/>
          <a:lstStyle/>
          <a:p>
            <a:endParaRPr lang="es-PE" dirty="0"/>
          </a:p>
        </p:txBody>
      </p:sp>
      <p:sp>
        <p:nvSpPr>
          <p:cNvPr id="8" name="CuadroTexto 7">
            <a:extLst>
              <a:ext uri="{FF2B5EF4-FFF2-40B4-BE49-F238E27FC236}">
                <a16:creationId xmlns:a16="http://schemas.microsoft.com/office/drawing/2014/main" id="{2AA3299C-CBE5-4451-87A6-450FA5B681DB}"/>
              </a:ext>
            </a:extLst>
          </p:cNvPr>
          <p:cNvSpPr txBox="1"/>
          <p:nvPr/>
        </p:nvSpPr>
        <p:spPr>
          <a:xfrm>
            <a:off x="804505" y="5791200"/>
            <a:ext cx="8011170" cy="703013"/>
          </a:xfrm>
          <a:prstGeom prst="rect">
            <a:avLst/>
          </a:prstGeom>
        </p:spPr>
        <p:txBody>
          <a:bodyPr vert="horz" wrap="square" lIns="0" tIns="0" rIns="0" bIns="0" rtlCol="0">
            <a:spAutoFit/>
          </a:bodyPr>
          <a:lstStyle/>
          <a:p>
            <a:pPr marL="742950" marR="0" lvl="1"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7% </a:t>
            </a:r>
            <a:r>
              <a:rPr kumimoji="0" lang="es-ES" sz="1400" b="0" i="0" u="none" strike="noStrike" kern="1200" cap="none" spc="0" normalizeH="0" baseline="0" noProof="0" dirty="0">
                <a:ln>
                  <a:noFill/>
                </a:ln>
                <a:solidFill>
                  <a:srgbClr val="26323E"/>
                </a:solidFill>
                <a:effectLst/>
                <a:uLnTx/>
                <a:uFillTx/>
                <a:latin typeface="Axiforma"/>
              </a:rPr>
              <a:t>más a lo esperado; en junio se realizó 3,603 suplementaciones y para diciembre se incrementó a 7,075 de niños y niñas suplementados; </a:t>
            </a:r>
            <a:r>
              <a:rPr kumimoji="0" lang="es-ES" sz="1400" b="0" i="0" u="none" strike="noStrike" kern="1200" cap="none" spc="0" normalizeH="0" baseline="0" noProof="0" dirty="0">
                <a:ln>
                  <a:noFill/>
                </a:ln>
                <a:solidFill>
                  <a:srgbClr val="00B050"/>
                </a:solidFill>
                <a:effectLst/>
                <a:uLnTx/>
                <a:uFillTx/>
                <a:latin typeface="Axiforma"/>
              </a:rPr>
              <a:t>779 </a:t>
            </a:r>
            <a:r>
              <a:rPr kumimoji="0" lang="es-ES" sz="1400" b="0" i="0" u="none" strike="noStrike" kern="1200" cap="none" spc="0" normalizeH="0" baseline="0" noProof="0" dirty="0">
                <a:ln>
                  <a:noFill/>
                </a:ln>
                <a:solidFill>
                  <a:srgbClr val="26323E"/>
                </a:solidFill>
                <a:effectLst/>
                <a:uLnTx/>
                <a:uFillTx/>
                <a:latin typeface="Axiforma"/>
              </a:rPr>
              <a:t>niños y niñas más de lo estimado a diciembre. </a:t>
            </a:r>
          </a:p>
        </p:txBody>
      </p:sp>
      <p:sp>
        <p:nvSpPr>
          <p:cNvPr id="9" name="Flecha: hacia arriba 8">
            <a:extLst>
              <a:ext uri="{FF2B5EF4-FFF2-40B4-BE49-F238E27FC236}">
                <a16:creationId xmlns:a16="http://schemas.microsoft.com/office/drawing/2014/main" id="{0FF27334-BFCA-416C-9CA8-67AD075560B2}"/>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936DD479-7A24-412F-A651-70C1A91F6D3E}"/>
              </a:ext>
            </a:extLst>
          </p:cNvPr>
          <p:cNvGraphicFramePr>
            <a:graphicFrameLocks/>
          </p:cNvGraphicFramePr>
          <p:nvPr/>
        </p:nvGraphicFramePr>
        <p:xfrm>
          <a:off x="1234869" y="2218824"/>
          <a:ext cx="7610885" cy="31220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296148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FD7F21-A423-4E90-83B2-0696376EF1ED}"/>
              </a:ext>
            </a:extLst>
          </p:cNvPr>
          <p:cNvSpPr>
            <a:spLocks noGrp="1"/>
          </p:cNvSpPr>
          <p:nvPr>
            <p:ph type="title"/>
          </p:nvPr>
        </p:nvSpPr>
        <p:spPr>
          <a:xfrm>
            <a:off x="360001" y="589387"/>
            <a:ext cx="8694539" cy="669414"/>
          </a:xfrm>
        </p:spPr>
        <p:txBody>
          <a:bodyPr/>
          <a:lstStyle/>
          <a:p>
            <a:r>
              <a:rPr lang="es-ES" dirty="0"/>
              <a:t>En el primer semestre se avanzó el 35% y a diciembre se logró el </a:t>
            </a:r>
            <a:r>
              <a:rPr lang="es-ES" dirty="0">
                <a:solidFill>
                  <a:srgbClr val="00B050"/>
                </a:solidFill>
              </a:rPr>
              <a:t>73% </a:t>
            </a:r>
            <a:r>
              <a:rPr lang="es-ES" dirty="0"/>
              <a:t>de vacunaciones a niños con el  1° y 2° SPR* a niños de 1 año</a:t>
            </a:r>
            <a:endParaRPr lang="es-PE" dirty="0"/>
          </a:p>
        </p:txBody>
      </p:sp>
      <p:sp>
        <p:nvSpPr>
          <p:cNvPr id="3" name="Marcador de número de diapositiva 2">
            <a:extLst>
              <a:ext uri="{FF2B5EF4-FFF2-40B4-BE49-F238E27FC236}">
                <a16:creationId xmlns:a16="http://schemas.microsoft.com/office/drawing/2014/main" id="{5FB4B00C-CB02-4CD0-B514-0D61CFF1B9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D5FE790-34B4-40ED-8BD1-E51683A11C7E}"/>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ED03FDA6-D5CE-44E7-B34E-2FCF742D21DE}"/>
              </a:ext>
            </a:extLst>
          </p:cNvPr>
          <p:cNvSpPr txBox="1"/>
          <p:nvPr/>
        </p:nvSpPr>
        <p:spPr>
          <a:xfrm>
            <a:off x="1264948" y="5791200"/>
            <a:ext cx="7550727" cy="703013"/>
          </a:xfrm>
          <a:prstGeom prst="rect">
            <a:avLst/>
          </a:prstGeom>
        </p:spPr>
        <p:txBody>
          <a:bodyPr vert="horz" wrap="square" lIns="0" tIns="0" rIns="0" bIns="0" rtlCol="0">
            <a:spAutoFit/>
          </a:bodyPr>
          <a:lstStyle/>
          <a:p>
            <a:pPr marL="152400" marR="0" lvl="0" indent="-15240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junio se realizaron 2,190 vacunaciones de 1° y 2° dosis de SPR y para diciembre 4,576 vacunaciones SPR a niños y niñas  de 1 año, </a:t>
            </a:r>
            <a:r>
              <a:rPr kumimoji="0" lang="es-ES" sz="1400" b="0" i="0" u="none" strike="noStrike" kern="1200" cap="none" spc="0" normalizeH="0" baseline="0" noProof="0" dirty="0">
                <a:ln>
                  <a:noFill/>
                </a:ln>
                <a:solidFill>
                  <a:srgbClr val="00B050"/>
                </a:solidFill>
                <a:effectLst/>
                <a:uLnTx/>
                <a:uFillTx/>
                <a:latin typeface="Axiforma"/>
              </a:rPr>
              <a:t>351 </a:t>
            </a:r>
            <a:r>
              <a:rPr kumimoji="0" lang="es-ES" sz="1400" b="0" i="0" u="none" strike="noStrike" kern="1200" cap="none" spc="0" normalizeH="0" baseline="0" noProof="0" dirty="0">
                <a:ln>
                  <a:noFill/>
                </a:ln>
                <a:solidFill>
                  <a:srgbClr val="26323E"/>
                </a:solidFill>
                <a:effectLst/>
                <a:uLnTx/>
                <a:uFillTx/>
                <a:latin typeface="Axiforma"/>
              </a:rPr>
              <a:t>más vacunaciones a las estimadas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8" name="Marcador de texto 9">
            <a:extLst>
              <a:ext uri="{FF2B5EF4-FFF2-40B4-BE49-F238E27FC236}">
                <a16:creationId xmlns:a16="http://schemas.microsoft.com/office/drawing/2014/main" id="{4B57759C-5FD8-42DB-A629-ED0F264515CC}"/>
              </a:ext>
            </a:extLst>
          </p:cNvPr>
          <p:cNvSpPr txBox="1">
            <a:spLocks/>
          </p:cNvSpPr>
          <p:nvPr/>
        </p:nvSpPr>
        <p:spPr>
          <a:xfrm>
            <a:off x="299259" y="6941126"/>
            <a:ext cx="9421004" cy="115311"/>
          </a:xfrm>
          <a:prstGeom prst="rect">
            <a:avLst/>
          </a:prstGeom>
        </p:spPr>
        <p:txBody>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ES" sz="800" b="0" i="0" u="none" strike="noStrike" kern="1200" cap="none" spc="0" normalizeH="0" baseline="0" noProof="0" dirty="0">
                <a:ln>
                  <a:noFill/>
                </a:ln>
                <a:solidFill>
                  <a:srgbClr val="26323E"/>
                </a:solidFill>
                <a:effectLst/>
                <a:uLnTx/>
                <a:uFillTx/>
                <a:latin typeface="Axiforma"/>
              </a:rPr>
              <a:t>*SPR: Sarampión , papera y rubéola</a:t>
            </a:r>
            <a:endParaRPr kumimoji="0" lang="es-PE" sz="800" b="0" i="0" u="none" strike="noStrike" kern="1200" cap="none" spc="0" normalizeH="0" baseline="0" noProof="0" dirty="0">
              <a:ln>
                <a:noFill/>
              </a:ln>
              <a:solidFill>
                <a:srgbClr val="26323E"/>
              </a:solidFill>
              <a:effectLst/>
              <a:uLnTx/>
              <a:uFillTx/>
              <a:latin typeface="Axiforma"/>
            </a:endParaRPr>
          </a:p>
        </p:txBody>
      </p:sp>
      <p:sp>
        <p:nvSpPr>
          <p:cNvPr id="9" name="Flecha: hacia arriba 8">
            <a:extLst>
              <a:ext uri="{FF2B5EF4-FFF2-40B4-BE49-F238E27FC236}">
                <a16:creationId xmlns:a16="http://schemas.microsoft.com/office/drawing/2014/main" id="{A89B78B4-83C0-4954-91B3-4F9136B3673E}"/>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02F292DD-2390-4D0E-9AD7-D6BE353CF8B5}"/>
              </a:ext>
            </a:extLst>
          </p:cNvPr>
          <p:cNvGraphicFramePr>
            <a:graphicFrameLocks/>
          </p:cNvGraphicFramePr>
          <p:nvPr/>
        </p:nvGraphicFramePr>
        <p:xfrm>
          <a:off x="1234868" y="2212692"/>
          <a:ext cx="7610885" cy="31793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335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3858"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846390" cy="1673864"/>
        </p:xfrm>
        <a:graphic>
          <a:graphicData uri="http://schemas.openxmlformats.org/drawingml/2006/table">
            <a:tbl>
              <a:tblPr firstRow="1" bandRow="1">
                <a:tableStyleId>{2D5ABB26-0587-4C30-8999-92F81FD0307C}</a:tableStyleId>
              </a:tblPr>
              <a:tblGrid>
                <a:gridCol w="576242">
                  <a:extLst>
                    <a:ext uri="{9D8B030D-6E8A-4147-A177-3AD203B41FA5}">
                      <a16:colId xmlns:a16="http://schemas.microsoft.com/office/drawing/2014/main" val="20000"/>
                    </a:ext>
                  </a:extLst>
                </a:gridCol>
                <a:gridCol w="225067">
                  <a:extLst>
                    <a:ext uri="{9D8B030D-6E8A-4147-A177-3AD203B41FA5}">
                      <a16:colId xmlns:a16="http://schemas.microsoft.com/office/drawing/2014/main" val="20001"/>
                    </a:ext>
                  </a:extLst>
                </a:gridCol>
                <a:gridCol w="7045081">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136630134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9149" y="1285465"/>
            <a:ext cx="9596934" cy="5340322"/>
          </a:xfrm>
          <a:prstGeom prst="rect">
            <a:avLst/>
          </a:prstGeom>
          <a:noFill/>
          <a:ln>
            <a:noFill/>
          </a:ln>
        </p:spPr>
        <p:txBody>
          <a:bodyPr/>
          <a:lstStyle/>
          <a:p>
            <a:endParaRPr lang="es-ES_tradnl"/>
          </a:p>
        </p:txBody>
      </p:sp>
      <p:sp>
        <p:nvSpPr>
          <p:cNvPr id="5" name="Freeform 4"/>
          <p:cNvSpPr/>
          <p:nvPr/>
        </p:nvSpPr>
        <p:spPr>
          <a:xfrm>
            <a:off x="298224" y="1723443"/>
            <a:ext cx="1808796" cy="737497"/>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Aft>
                <a:spcPct val="35000"/>
              </a:spcAft>
            </a:pPr>
            <a:r>
              <a:rPr lang="es-ES_tradnl" b="1" dirty="0">
                <a:solidFill>
                  <a:schemeClr val="tx1"/>
                </a:solidFill>
                <a:ea typeface="Tahoma" pitchFamily="34" charset="0"/>
                <a:cs typeface="Tahoma" pitchFamily="34" charset="0"/>
              </a:rPr>
              <a:t>1. Bases del cumplimiento</a:t>
            </a:r>
          </a:p>
        </p:txBody>
      </p:sp>
      <p:sp>
        <p:nvSpPr>
          <p:cNvPr id="6" name="Freeform 5"/>
          <p:cNvSpPr/>
          <p:nvPr/>
        </p:nvSpPr>
        <p:spPr>
          <a:xfrm>
            <a:off x="435183" y="2887691"/>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00B05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Define la aspiración</a:t>
            </a:r>
          </a:p>
        </p:txBody>
      </p:sp>
      <p:sp>
        <p:nvSpPr>
          <p:cNvPr id="7" name="Freeform 6"/>
          <p:cNvSpPr/>
          <p:nvPr/>
        </p:nvSpPr>
        <p:spPr>
          <a:xfrm>
            <a:off x="435183" y="3785351"/>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Revisa el estado </a:t>
            </a:r>
            <a:br>
              <a:rPr lang="es-ES_tradnl" sz="1300" dirty="0">
                <a:solidFill>
                  <a:schemeClr val="tx1"/>
                </a:solidFill>
                <a:ea typeface="Tahoma" pitchFamily="34" charset="0"/>
                <a:cs typeface="Tahoma" pitchFamily="34" charset="0"/>
              </a:rPr>
            </a:br>
            <a:r>
              <a:rPr lang="es-ES_tradnl" sz="1300" dirty="0">
                <a:solidFill>
                  <a:schemeClr val="tx1"/>
                </a:solidFill>
                <a:ea typeface="Tahoma" pitchFamily="34" charset="0"/>
                <a:cs typeface="Tahoma" pitchFamily="34" charset="0"/>
              </a:rPr>
              <a:t>actual de cumplimiento</a:t>
            </a:r>
          </a:p>
        </p:txBody>
      </p:sp>
      <p:sp>
        <p:nvSpPr>
          <p:cNvPr id="9" name="Freeform 8"/>
          <p:cNvSpPr/>
          <p:nvPr/>
        </p:nvSpPr>
        <p:spPr>
          <a:xfrm>
            <a:off x="435183" y="4683009"/>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Construye la unidad </a:t>
            </a:r>
            <a:r>
              <a:rPr lang="es-ES_tradnl" sz="1300">
                <a:solidFill>
                  <a:schemeClr val="tx1"/>
                </a:solidFill>
                <a:ea typeface="Tahoma" pitchFamily="34" charset="0"/>
                <a:cs typeface="Tahoma" pitchFamily="34" charset="0"/>
              </a:rPr>
              <a:t>de cumplimiento</a:t>
            </a:r>
            <a:endParaRPr lang="es-ES_tradnl" sz="1300" dirty="0">
              <a:solidFill>
                <a:schemeClr val="tx1"/>
              </a:solidFill>
              <a:ea typeface="Tahoma" pitchFamily="34" charset="0"/>
              <a:cs typeface="Tahoma" pitchFamily="34" charset="0"/>
            </a:endParaRPr>
          </a:p>
        </p:txBody>
      </p:sp>
      <p:sp>
        <p:nvSpPr>
          <p:cNvPr id="10" name="Freeform 9"/>
          <p:cNvSpPr/>
          <p:nvPr/>
        </p:nvSpPr>
        <p:spPr>
          <a:xfrm>
            <a:off x="435183" y="5580669"/>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Establece una coalición</a:t>
            </a:r>
          </a:p>
        </p:txBody>
      </p:sp>
      <p:sp>
        <p:nvSpPr>
          <p:cNvPr id="11" name="Freeform 10"/>
          <p:cNvSpPr/>
          <p:nvPr/>
        </p:nvSpPr>
        <p:spPr>
          <a:xfrm>
            <a:off x="2318351"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pPr>
            <a:r>
              <a:rPr lang="es-ES_tradnl" b="1">
                <a:solidFill>
                  <a:schemeClr val="tx1"/>
                </a:solidFill>
                <a:ea typeface="Tahoma" pitchFamily="34" charset="0"/>
                <a:cs typeface="Tahoma" pitchFamily="34" charset="0"/>
              </a:rPr>
              <a:t>2. Desafíos del cumplimiento</a:t>
            </a:r>
          </a:p>
        </p:txBody>
      </p:sp>
      <p:sp>
        <p:nvSpPr>
          <p:cNvPr id="13" name="Freeform 12"/>
          <p:cNvSpPr/>
          <p:nvPr/>
        </p:nvSpPr>
        <p:spPr>
          <a:xfrm>
            <a:off x="2379640" y="2889125"/>
            <a:ext cx="1447037" cy="1610179"/>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Evalúa el desempeño pasado y presente</a:t>
            </a:r>
          </a:p>
        </p:txBody>
      </p:sp>
      <p:sp>
        <p:nvSpPr>
          <p:cNvPr id="14" name="Freeform 13"/>
          <p:cNvSpPr/>
          <p:nvPr/>
        </p:nvSpPr>
        <p:spPr>
          <a:xfrm>
            <a:off x="2379640" y="4747026"/>
            <a:ext cx="1447037" cy="1610179"/>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Entiende los factores </a:t>
            </a:r>
            <a:br>
              <a:rPr lang="es-ES_tradnl" sz="1300" dirty="0">
                <a:solidFill>
                  <a:schemeClr val="tx1"/>
                </a:solidFill>
                <a:ea typeface="Tahoma" pitchFamily="34" charset="0"/>
                <a:cs typeface="Tahoma" pitchFamily="34" charset="0"/>
              </a:rPr>
            </a:br>
            <a:r>
              <a:rPr lang="es-ES_tradnl" sz="1300" dirty="0">
                <a:solidFill>
                  <a:schemeClr val="tx1"/>
                </a:solidFill>
                <a:ea typeface="Tahoma" pitchFamily="34" charset="0"/>
                <a:cs typeface="Tahoma" pitchFamily="34" charset="0"/>
              </a:rPr>
              <a:t>clave de desempeño y actividades relevantes</a:t>
            </a:r>
          </a:p>
        </p:txBody>
      </p:sp>
      <p:sp>
        <p:nvSpPr>
          <p:cNvPr id="15" name="Freeform 14"/>
          <p:cNvSpPr/>
          <p:nvPr/>
        </p:nvSpPr>
        <p:spPr>
          <a:xfrm>
            <a:off x="4127147"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3. Plan para cumplimiento</a:t>
            </a:r>
          </a:p>
        </p:txBody>
      </p:sp>
      <p:sp>
        <p:nvSpPr>
          <p:cNvPr id="16" name="Freeform 15"/>
          <p:cNvSpPr/>
          <p:nvPr/>
        </p:nvSpPr>
        <p:spPr>
          <a:xfrm>
            <a:off x="4324096"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Determina la estrategia de reforma</a:t>
            </a:r>
          </a:p>
        </p:txBody>
      </p:sp>
      <p:sp>
        <p:nvSpPr>
          <p:cNvPr id="17" name="Freeform 16"/>
          <p:cNvSpPr/>
          <p:nvPr/>
        </p:nvSpPr>
        <p:spPr>
          <a:xfrm>
            <a:off x="4324096"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a:solidFill>
                  <a:schemeClr val="tx1"/>
                </a:solidFill>
                <a:ea typeface="Tahoma" pitchFamily="34" charset="0"/>
                <a:cs typeface="Tahoma" pitchFamily="34" charset="0"/>
              </a:rPr>
              <a:t>Dibuja la cadena de cumplimiento</a:t>
            </a:r>
          </a:p>
        </p:txBody>
      </p:sp>
      <p:sp>
        <p:nvSpPr>
          <p:cNvPr id="18" name="Freeform 17"/>
          <p:cNvSpPr/>
          <p:nvPr/>
        </p:nvSpPr>
        <p:spPr>
          <a:xfrm>
            <a:off x="4324096"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a:solidFill>
                  <a:schemeClr val="tx1"/>
                </a:solidFill>
                <a:ea typeface="Tahoma" pitchFamily="34" charset="0"/>
                <a:cs typeface="Tahoma" pitchFamily="34" charset="0"/>
              </a:rPr>
              <a:t>Fija metas y trayectorias</a:t>
            </a:r>
          </a:p>
        </p:txBody>
      </p:sp>
      <p:sp>
        <p:nvSpPr>
          <p:cNvPr id="19" name="Freeform 18"/>
          <p:cNvSpPr/>
          <p:nvPr/>
        </p:nvSpPr>
        <p:spPr>
          <a:xfrm>
            <a:off x="6071604"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4. Ejecución del cumplimiento</a:t>
            </a:r>
          </a:p>
        </p:txBody>
      </p:sp>
      <p:sp>
        <p:nvSpPr>
          <p:cNvPr id="20" name="Freeform 19"/>
          <p:cNvSpPr/>
          <p:nvPr/>
        </p:nvSpPr>
        <p:spPr>
          <a:xfrm>
            <a:off x="6268553"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Establece rutinas para apoyar y monitorear desempeño</a:t>
            </a:r>
          </a:p>
        </p:txBody>
      </p:sp>
      <p:sp>
        <p:nvSpPr>
          <p:cNvPr id="21" name="Freeform 20"/>
          <p:cNvSpPr/>
          <p:nvPr/>
        </p:nvSpPr>
        <p:spPr>
          <a:xfrm>
            <a:off x="6268553"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Resuelve problemas a tiempo</a:t>
            </a:r>
          </a:p>
        </p:txBody>
      </p:sp>
      <p:sp>
        <p:nvSpPr>
          <p:cNvPr id="22" name="Freeform 21"/>
          <p:cNvSpPr/>
          <p:nvPr/>
        </p:nvSpPr>
        <p:spPr>
          <a:xfrm>
            <a:off x="6268553"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00B05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Construye y sostiene el </a:t>
            </a:r>
            <a:r>
              <a:rPr lang="es-ES_tradnl" sz="1300" dirty="0" err="1">
                <a:solidFill>
                  <a:schemeClr val="tx1"/>
                </a:solidFill>
                <a:ea typeface="Tahoma" pitchFamily="34" charset="0"/>
                <a:cs typeface="Tahoma" pitchFamily="34" charset="0"/>
              </a:rPr>
              <a:t>momentum</a:t>
            </a:r>
            <a:endParaRPr lang="es-ES_tradnl" sz="1300" dirty="0">
              <a:solidFill>
                <a:schemeClr val="tx1"/>
              </a:solidFill>
              <a:ea typeface="Tahoma" pitchFamily="34" charset="0"/>
              <a:cs typeface="Tahoma" pitchFamily="34" charset="0"/>
            </a:endParaRPr>
          </a:p>
        </p:txBody>
      </p:sp>
      <p:sp>
        <p:nvSpPr>
          <p:cNvPr id="23" name="Freeform 22"/>
          <p:cNvSpPr/>
          <p:nvPr/>
        </p:nvSpPr>
        <p:spPr>
          <a:xfrm>
            <a:off x="8016061"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5. Cultura de cumplimiento</a:t>
            </a:r>
          </a:p>
        </p:txBody>
      </p:sp>
      <p:sp>
        <p:nvSpPr>
          <p:cNvPr id="24" name="Freeform 23"/>
          <p:cNvSpPr/>
          <p:nvPr/>
        </p:nvSpPr>
        <p:spPr>
          <a:xfrm>
            <a:off x="8213010"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Fortalece capacidades todo el tiempo</a:t>
            </a:r>
          </a:p>
        </p:txBody>
      </p:sp>
      <p:sp>
        <p:nvSpPr>
          <p:cNvPr id="25" name="Freeform 24"/>
          <p:cNvSpPr/>
          <p:nvPr/>
        </p:nvSpPr>
        <p:spPr>
          <a:xfrm>
            <a:off x="8213010"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00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Comunique el mensaje de cumplimiento</a:t>
            </a:r>
          </a:p>
        </p:txBody>
      </p:sp>
      <p:sp>
        <p:nvSpPr>
          <p:cNvPr id="26" name="Freeform 25"/>
          <p:cNvSpPr/>
          <p:nvPr/>
        </p:nvSpPr>
        <p:spPr>
          <a:xfrm>
            <a:off x="8213010"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accent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4795" tIns="52399" rIns="104795" bIns="52399" anchor="ctr"/>
          <a:lstStyle/>
          <a:p>
            <a:pPr algn="ctr" defTabSz="1028854"/>
            <a:r>
              <a:rPr lang="es-ES_tradnl" sz="1300">
                <a:solidFill>
                  <a:schemeClr val="tx1"/>
                </a:solidFill>
                <a:ea typeface="Tahoma" pitchFamily="34" charset="0"/>
                <a:cs typeface="Tahoma" pitchFamily="34" charset="0"/>
              </a:rPr>
              <a:t>Desarrolla alianzas estratégicas</a:t>
            </a:r>
          </a:p>
        </p:txBody>
      </p:sp>
      <p:cxnSp>
        <p:nvCxnSpPr>
          <p:cNvPr id="12" name="Straight Connector 11"/>
          <p:cNvCxnSpPr/>
          <p:nvPr/>
        </p:nvCxnSpPr>
        <p:spPr>
          <a:xfrm>
            <a:off x="403986" y="2682944"/>
            <a:ext cx="927265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7" name="Title 1">
            <a:extLst>
              <a:ext uri="{FF2B5EF4-FFF2-40B4-BE49-F238E27FC236}">
                <a16:creationId xmlns:a16="http://schemas.microsoft.com/office/drawing/2014/main" id="{CE254097-7FCC-1E45-B751-CD9A888E5568}"/>
              </a:ext>
            </a:extLst>
          </p:cNvPr>
          <p:cNvSpPr txBox="1">
            <a:spLocks/>
          </p:cNvSpPr>
          <p:nvPr/>
        </p:nvSpPr>
        <p:spPr>
          <a:xfrm>
            <a:off x="438998" y="589634"/>
            <a:ext cx="8698194" cy="677108"/>
          </a:xfrm>
          <a:prstGeom prst="rect">
            <a:avLst/>
          </a:prstGeom>
        </p:spPr>
        <p:txBody>
          <a:bodyPr lIns="0"/>
          <a:lstStyle>
            <a:lvl1pPr algn="l" defTabSz="1007943" rtl="0" eaLnBrk="1" latinLnBrk="0" hangingPunct="1">
              <a:lnSpc>
                <a:spcPct val="110000"/>
              </a:lnSpc>
              <a:spcBef>
                <a:spcPct val="0"/>
              </a:spcBef>
              <a:buNone/>
              <a:defRPr sz="2000" b="1" kern="1200">
                <a:solidFill>
                  <a:schemeClr val="tx1"/>
                </a:solidFill>
                <a:latin typeface="+mj-lt"/>
                <a:ea typeface="+mj-ea"/>
                <a:cs typeface="+mj-cs"/>
              </a:defRPr>
            </a:lvl1pPr>
          </a:lstStyle>
          <a:p>
            <a:r>
              <a:rPr lang="es-ES_tradnl" b="0"/>
              <a:t>El mapa de calor presenta desafíos en planeación y ejecución</a:t>
            </a:r>
          </a:p>
        </p:txBody>
      </p:sp>
    </p:spTree>
    <p:extLst>
      <p:ext uri="{BB962C8B-B14F-4D97-AF65-F5344CB8AC3E}">
        <p14:creationId xmlns:p14="http://schemas.microsoft.com/office/powerpoint/2010/main" val="362654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2834"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1" y="2749692"/>
          <a:ext cx="7670325" cy="1673864"/>
        </p:xfrm>
        <a:graphic>
          <a:graphicData uri="http://schemas.openxmlformats.org/drawingml/2006/table">
            <a:tbl>
              <a:tblPr firstRow="1" bandRow="1">
                <a:tableStyleId>{2D5ABB26-0587-4C30-8999-92F81FD0307C}</a:tableStyleId>
              </a:tblPr>
              <a:tblGrid>
                <a:gridCol w="563312">
                  <a:extLst>
                    <a:ext uri="{9D8B030D-6E8A-4147-A177-3AD203B41FA5}">
                      <a16:colId xmlns:a16="http://schemas.microsoft.com/office/drawing/2014/main" val="20000"/>
                    </a:ext>
                  </a:extLst>
                </a:gridCol>
                <a:gridCol w="220017">
                  <a:extLst>
                    <a:ext uri="{9D8B030D-6E8A-4147-A177-3AD203B41FA5}">
                      <a16:colId xmlns:a16="http://schemas.microsoft.com/office/drawing/2014/main" val="20001"/>
                    </a:ext>
                  </a:extLst>
                </a:gridCol>
                <a:gridCol w="6886996">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73397963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003116D-9628-7C40-BC0F-1C8CDD5D3B60}"/>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1811" name="Diapositiva de think-cell" r:id="rId5" imgW="7772400" imgH="10058400" progId="TCLayout.ActiveDocument.1">
                  <p:embed/>
                </p:oleObj>
              </mc:Choice>
              <mc:Fallback>
                <p:oleObj name="Diapositiva de think-cell" r:id="rId5" imgW="7772400" imgH="10058400" progId="TCLayout.ActiveDocument.1">
                  <p:embed/>
                  <p:pic>
                    <p:nvPicPr>
                      <p:cNvPr id="4" name="Object 3" hidden="1">
                        <a:extLst>
                          <a:ext uri="{FF2B5EF4-FFF2-40B4-BE49-F238E27FC236}">
                            <a16:creationId xmlns:a16="http://schemas.microsoft.com/office/drawing/2014/main" id="{0003116D-9628-7C40-BC0F-1C8CDD5D3B6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2B921C6-4A9E-114C-8C18-25B8D9E8937E}"/>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a:extLst>
              <a:ext uri="{FF2B5EF4-FFF2-40B4-BE49-F238E27FC236}">
                <a16:creationId xmlns:a16="http://schemas.microsoft.com/office/drawing/2014/main" id="{1DB2BEE5-9DAE-FF42-B515-3E9121AC4D48}"/>
              </a:ext>
            </a:extLst>
          </p:cNvPr>
          <p:cNvSpPr>
            <a:spLocks noGrp="1"/>
          </p:cNvSpPr>
          <p:nvPr>
            <p:ph type="title"/>
          </p:nvPr>
        </p:nvSpPr>
        <p:spPr>
          <a:xfrm>
            <a:off x="360001" y="589387"/>
            <a:ext cx="9002940" cy="669414"/>
          </a:xfrm>
        </p:spPr>
        <p:txBody>
          <a:bodyPr vert="horz"/>
          <a:lstStyle/>
          <a:p>
            <a:r>
              <a:rPr lang="es-ES_tradnl" dirty="0"/>
              <a:t>Identificamos fortalezas en bases importantes para el cumplimiento</a:t>
            </a:r>
          </a:p>
        </p:txBody>
      </p:sp>
      <p:sp>
        <p:nvSpPr>
          <p:cNvPr id="8" name="Inhaltsplatzhalter 3">
            <a:extLst>
              <a:ext uri="{FF2B5EF4-FFF2-40B4-BE49-F238E27FC236}">
                <a16:creationId xmlns:a16="http://schemas.microsoft.com/office/drawing/2014/main" id="{CD4BA3EC-7618-FC48-B084-CAF044FA0FCF}"/>
              </a:ext>
            </a:extLst>
          </p:cNvPr>
          <p:cNvSpPr txBox="1">
            <a:spLocks/>
          </p:cNvSpPr>
          <p:nvPr/>
        </p:nvSpPr>
        <p:spPr>
          <a:xfrm>
            <a:off x="267235" y="1697953"/>
            <a:ext cx="8796700" cy="4336700"/>
          </a:xfrm>
          <a:prstGeom prst="rect">
            <a:avLst/>
          </a:prstGeom>
          <a:solidFill>
            <a:schemeClr val="bg1"/>
          </a:solidFill>
        </p:spPr>
        <p:txBody>
          <a:bodyPr wrap="square">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lvl="1" algn="just"/>
            <a:r>
              <a:rPr lang="es-ES_tradnl" sz="1600" b="1" dirty="0"/>
              <a:t>Respuesta rápida y ágil a los problemas: </a:t>
            </a:r>
            <a:r>
              <a:rPr lang="es-ES_tradnl" sz="1600" dirty="0"/>
              <a:t>La Gerencia Regional de Salud ha demostrado tener buen conocimiento de la raíz de los problemas y ha logrado identificar e implementar soluciones a pesar de las limitaciones que enfrentan por la situación de emergencia a causa de la pandemia COVID-19; es así que ha definido a una de sus ejecutoras (Red Norte de Salud) como piloto para el proyecto.</a:t>
            </a:r>
          </a:p>
          <a:p>
            <a:pPr marL="0" lvl="1" indent="0" algn="just">
              <a:buNone/>
            </a:pPr>
            <a:endParaRPr lang="es-ES_tradnl" sz="1600" dirty="0"/>
          </a:p>
          <a:p>
            <a:pPr lvl="1" algn="just"/>
            <a:r>
              <a:rPr lang="es-ES_tradnl" sz="1600" b="1" dirty="0"/>
              <a:t>Sostiene el </a:t>
            </a:r>
            <a:r>
              <a:rPr lang="es-ES_tradnl" sz="1600" b="1" dirty="0" err="1"/>
              <a:t>momentum</a:t>
            </a:r>
            <a:r>
              <a:rPr lang="es-ES_tradnl" sz="1600" b="1" dirty="0"/>
              <a:t> respecto de sus objetivos priorizados: </a:t>
            </a:r>
            <a:r>
              <a:rPr lang="en-GB" sz="1600" dirty="0"/>
              <a:t>hay un claro </a:t>
            </a:r>
            <a:r>
              <a:rPr lang="en-GB" sz="1600" dirty="0" err="1"/>
              <a:t>compromiso</a:t>
            </a:r>
            <a:r>
              <a:rPr lang="en-GB" sz="1600" dirty="0"/>
              <a:t> y </a:t>
            </a:r>
            <a:r>
              <a:rPr lang="en-GB" sz="1600" dirty="0" err="1"/>
              <a:t>enfoque</a:t>
            </a:r>
            <a:r>
              <a:rPr lang="en-GB" sz="1600" dirty="0"/>
              <a:t> por </a:t>
            </a:r>
            <a:r>
              <a:rPr lang="en-GB" sz="1600" dirty="0" err="1"/>
              <a:t>parte</a:t>
            </a:r>
            <a:r>
              <a:rPr lang="en-GB" sz="1600" dirty="0"/>
              <a:t> del </a:t>
            </a:r>
            <a:r>
              <a:rPr lang="en-GB" sz="1600" dirty="0" err="1"/>
              <a:t>liderazgo</a:t>
            </a:r>
            <a:r>
              <a:rPr lang="en-GB" sz="1600" dirty="0"/>
              <a:t> a </a:t>
            </a:r>
            <a:r>
              <a:rPr lang="en-GB" sz="1600" dirty="0" err="1"/>
              <a:t>pesar</a:t>
            </a:r>
            <a:r>
              <a:rPr lang="en-GB" sz="1600" dirty="0"/>
              <a:t> de los </a:t>
            </a:r>
            <a:r>
              <a:rPr lang="en-GB" sz="1600" dirty="0" err="1"/>
              <a:t>desafíos</a:t>
            </a:r>
            <a:r>
              <a:rPr lang="en-GB" sz="1600" dirty="0"/>
              <a:t> de la </a:t>
            </a:r>
            <a:r>
              <a:rPr lang="en-GB" sz="1600" dirty="0" err="1"/>
              <a:t>pandemia</a:t>
            </a:r>
            <a:r>
              <a:rPr lang="en-GB" sz="1600" dirty="0"/>
              <a:t> y la </a:t>
            </a:r>
            <a:r>
              <a:rPr lang="en-GB" sz="1600" dirty="0" err="1"/>
              <a:t>resistencia</a:t>
            </a:r>
            <a:r>
              <a:rPr lang="en-GB" sz="1600" dirty="0"/>
              <a:t> </a:t>
            </a:r>
            <a:r>
              <a:rPr lang="en-GB" sz="1600" dirty="0" err="1"/>
              <a:t>desde</a:t>
            </a:r>
            <a:r>
              <a:rPr lang="en-GB" sz="1600" dirty="0"/>
              <a:t> dentro del </a:t>
            </a:r>
            <a:r>
              <a:rPr lang="en-GB" sz="1600" dirty="0" err="1"/>
              <a:t>sistema</a:t>
            </a:r>
            <a:r>
              <a:rPr lang="en-GB" sz="1600" dirty="0"/>
              <a:t> de </a:t>
            </a:r>
            <a:r>
              <a:rPr lang="en-GB" sz="1600" dirty="0" err="1"/>
              <a:t>salud</a:t>
            </a:r>
            <a:r>
              <a:rPr lang="en-GB" sz="1600" dirty="0"/>
              <a:t>.</a:t>
            </a:r>
          </a:p>
          <a:p>
            <a:pPr marL="0" lvl="1" indent="0" algn="just">
              <a:buNone/>
            </a:pPr>
            <a:endParaRPr lang="en-GB" sz="1600" b="1" dirty="0"/>
          </a:p>
          <a:p>
            <a:pPr lvl="1" algn="just"/>
            <a:r>
              <a:rPr lang="es-ES_tradnl" sz="1600" b="1" dirty="0"/>
              <a:t>Desarrollo y activa gestión de contactos externos:</a:t>
            </a:r>
            <a:r>
              <a:rPr lang="es-ES_tradnl" sz="1600" dirty="0"/>
              <a:t> Hay potencial y voluntad para mejorar los sistemas de reporte y de manejo del desempeño con </a:t>
            </a:r>
            <a:r>
              <a:rPr lang="es-ES_tradnl" sz="1600" dirty="0" err="1"/>
              <a:t>estandáres</a:t>
            </a:r>
            <a:r>
              <a:rPr lang="es-ES_tradnl" sz="1600" dirty="0"/>
              <a:t> y cronogramas claros </a:t>
            </a:r>
            <a:r>
              <a:rPr lang="en-US" sz="1600" dirty="0" err="1"/>
              <a:t>en</a:t>
            </a:r>
            <a:r>
              <a:rPr lang="en-US" sz="1600" dirty="0"/>
              <a:t> </a:t>
            </a:r>
            <a:r>
              <a:rPr lang="en-US" sz="1600" dirty="0" err="1"/>
              <a:t>todos</a:t>
            </a:r>
            <a:r>
              <a:rPr lang="en-US" sz="1600" dirty="0"/>
              <a:t> los </a:t>
            </a:r>
            <a:r>
              <a:rPr lang="en-US" sz="1600" dirty="0" err="1"/>
              <a:t>niveles</a:t>
            </a:r>
            <a:r>
              <a:rPr lang="en-US" sz="1600" dirty="0"/>
              <a:t>.</a:t>
            </a:r>
            <a:endParaRPr lang="es-ES_tradnl" sz="1600" dirty="0"/>
          </a:p>
        </p:txBody>
      </p:sp>
    </p:spTree>
    <p:extLst>
      <p:ext uri="{BB962C8B-B14F-4D97-AF65-F5344CB8AC3E}">
        <p14:creationId xmlns:p14="http://schemas.microsoft.com/office/powerpoint/2010/main" val="268640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2</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3635835018"/>
              </p:ext>
            </p:extLst>
          </p:nvPr>
        </p:nvGraphicFramePr>
        <p:xfrm>
          <a:off x="625353" y="970511"/>
          <a:ext cx="8429186" cy="6040114"/>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99765670"/>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31701372"/>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791665">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143497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EAB448-204E-6745-9CC0-AD6BAE5D008F}"/>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0787" name="Diapositiva de think-cell" r:id="rId5" imgW="7772400" imgH="10058400" progId="TCLayout.ActiveDocument.1">
                  <p:embed/>
                </p:oleObj>
              </mc:Choice>
              <mc:Fallback>
                <p:oleObj name="Diapositiva de think-cell" r:id="rId5" imgW="7772400" imgH="10058400" progId="TCLayout.ActiveDocument.1">
                  <p:embed/>
                  <p:pic>
                    <p:nvPicPr>
                      <p:cNvPr id="4" name="Object 3" hidden="1">
                        <a:extLst>
                          <a:ext uri="{FF2B5EF4-FFF2-40B4-BE49-F238E27FC236}">
                            <a16:creationId xmlns:a16="http://schemas.microsoft.com/office/drawing/2014/main" id="{2CEAB448-204E-6745-9CC0-AD6BAE5D008F}"/>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44C213E-E2F9-F540-9076-55C92B45119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a:extLst>
              <a:ext uri="{FF2B5EF4-FFF2-40B4-BE49-F238E27FC236}">
                <a16:creationId xmlns:a16="http://schemas.microsoft.com/office/drawing/2014/main" id="{1DB2BEE5-9DAE-FF42-B515-3E9121AC4D48}"/>
              </a:ext>
            </a:extLst>
          </p:cNvPr>
          <p:cNvSpPr>
            <a:spLocks noGrp="1"/>
          </p:cNvSpPr>
          <p:nvPr>
            <p:ph type="title"/>
          </p:nvPr>
        </p:nvSpPr>
        <p:spPr>
          <a:xfrm>
            <a:off x="360001" y="589387"/>
            <a:ext cx="8694539" cy="669414"/>
          </a:xfrm>
        </p:spPr>
        <p:txBody>
          <a:bodyPr/>
          <a:lstStyle/>
          <a:p>
            <a:r>
              <a:rPr lang="es-ES_tradnl" dirty="0"/>
              <a:t>Hay claras oportunidades de mejora en el manejo de datos, planeación y ejecución</a:t>
            </a:r>
          </a:p>
        </p:txBody>
      </p:sp>
      <p:sp>
        <p:nvSpPr>
          <p:cNvPr id="8" name="Inhaltsplatzhalter 3">
            <a:extLst>
              <a:ext uri="{FF2B5EF4-FFF2-40B4-BE49-F238E27FC236}">
                <a16:creationId xmlns:a16="http://schemas.microsoft.com/office/drawing/2014/main" id="{CD4BA3EC-7618-FC48-B084-CAF044FA0FCF}"/>
              </a:ext>
            </a:extLst>
          </p:cNvPr>
          <p:cNvSpPr txBox="1">
            <a:spLocks/>
          </p:cNvSpPr>
          <p:nvPr/>
        </p:nvSpPr>
        <p:spPr>
          <a:xfrm>
            <a:off x="257840" y="1674762"/>
            <a:ext cx="8796700" cy="4452116"/>
          </a:xfrm>
          <a:prstGeom prst="rect">
            <a:avLst/>
          </a:prstGeom>
          <a:solidFill>
            <a:schemeClr val="bg1"/>
          </a:solidFill>
        </p:spPr>
        <p:txBody>
          <a:bodyPr wrap="square">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lvl="1" algn="just">
              <a:spcBef>
                <a:spcPts val="1200"/>
              </a:spcBef>
            </a:pPr>
            <a:r>
              <a:rPr lang="es-ES_tradnl" sz="1600" b="1" dirty="0"/>
              <a:t>Planificación cohesionada</a:t>
            </a:r>
            <a:r>
              <a:rPr lang="es-ES_tradnl" sz="1600" dirty="0"/>
              <a:t>: Las aspiraciones no son traducidas en estrategias concretas y integrales ni en objetivos medibles, significativos y ambiciosos. La teoría de cambio no está clara, generando acciones descoordinadas y duplicación de esfuerzos.</a:t>
            </a:r>
          </a:p>
          <a:p>
            <a:pPr marL="0" lvl="1" indent="0" algn="just">
              <a:spcBef>
                <a:spcPts val="1200"/>
              </a:spcBef>
              <a:buNone/>
            </a:pPr>
            <a:endParaRPr lang="es-ES_tradnl" sz="1600" b="1" dirty="0"/>
          </a:p>
          <a:p>
            <a:pPr lvl="1" algn="just">
              <a:spcBef>
                <a:spcPts val="1200"/>
              </a:spcBef>
            </a:pPr>
            <a:r>
              <a:rPr lang="es-ES_tradnl" sz="1600" b="1" dirty="0"/>
              <a:t>Manejo y uso de datos: </a:t>
            </a:r>
            <a:r>
              <a:rPr lang="es-ES_tradnl" sz="1600" dirty="0"/>
              <a:t>Los datos generados por los sistemas de gestión existentes no se utilizan para medir el desempeño de manera continua ni coordinada. Otros datos son auto-reportados y recolectados de manera inconsistente, lo que levanta dudas sobre su calidad y confiabilidad. El uso de datos para toma de decisión es limitado e inoportuno.</a:t>
            </a:r>
          </a:p>
          <a:p>
            <a:pPr lvl="1" algn="just">
              <a:spcBef>
                <a:spcPts val="1200"/>
              </a:spcBef>
            </a:pPr>
            <a:endParaRPr lang="es-ES_tradnl" sz="1600" dirty="0"/>
          </a:p>
          <a:p>
            <a:pPr lvl="1" algn="just">
              <a:spcAft>
                <a:spcPts val="1200"/>
              </a:spcAft>
            </a:pPr>
            <a:r>
              <a:rPr lang="es-ES_tradnl" sz="1600" b="1" dirty="0"/>
              <a:t>Existen deficiencias y brechas significativas de operatividad que impiden la adecuada prestación de salud: </a:t>
            </a:r>
            <a:r>
              <a:rPr lang="es-ES_tradnl" sz="1600" dirty="0"/>
              <a:t>Se identificó carencias básicas a lo largo de la cadena de cumplimiento que requieren atención inmediata </a:t>
            </a:r>
          </a:p>
        </p:txBody>
      </p:sp>
    </p:spTree>
    <p:extLst>
      <p:ext uri="{BB962C8B-B14F-4D97-AF65-F5344CB8AC3E}">
        <p14:creationId xmlns:p14="http://schemas.microsoft.com/office/powerpoint/2010/main" val="1647053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B9C391-5045-284F-B922-F27785B15472}"/>
              </a:ext>
            </a:extLst>
          </p:cNvPr>
          <p:cNvSpPr txBox="1"/>
          <p:nvPr/>
        </p:nvSpPr>
        <p:spPr>
          <a:xfrm>
            <a:off x="5040312" y="560701"/>
            <a:ext cx="3693374" cy="400110"/>
          </a:xfrm>
          <a:prstGeom prst="rect">
            <a:avLst/>
          </a:prstGeom>
          <a:noFill/>
        </p:spPr>
        <p:txBody>
          <a:bodyPr wrap="square" rtlCol="0">
            <a:spAutoFit/>
          </a:bodyPr>
          <a:lstStyle/>
          <a:p>
            <a:pPr algn="ctr"/>
            <a:r>
              <a:rPr lang="es-ES_tradnl" sz="2000" b="1" dirty="0">
                <a:latin typeface="Axiforma" pitchFamily="2" charset="77"/>
              </a:rPr>
              <a:t>Recomendaciones</a:t>
            </a:r>
          </a:p>
        </p:txBody>
      </p:sp>
      <p:sp>
        <p:nvSpPr>
          <p:cNvPr id="37" name="TextBox 36">
            <a:extLst>
              <a:ext uri="{FF2B5EF4-FFF2-40B4-BE49-F238E27FC236}">
                <a16:creationId xmlns:a16="http://schemas.microsoft.com/office/drawing/2014/main" id="{5FDC5428-8639-B44D-8F0F-625D9F72521B}"/>
              </a:ext>
            </a:extLst>
          </p:cNvPr>
          <p:cNvSpPr txBox="1"/>
          <p:nvPr/>
        </p:nvSpPr>
        <p:spPr>
          <a:xfrm>
            <a:off x="5713580" y="5016174"/>
            <a:ext cx="742304" cy="307777"/>
          </a:xfrm>
          <a:prstGeom prst="rect">
            <a:avLst/>
          </a:prstGeom>
          <a:noFill/>
        </p:spPr>
        <p:txBody>
          <a:bodyPr wrap="square" rtlCol="0" anchor="ctr" anchorCtr="0">
            <a:spAutoFit/>
          </a:bodyPr>
          <a:lstStyle/>
          <a:p>
            <a:r>
              <a:rPr lang="es-ES_tradnl" sz="1400" b="1" dirty="0">
                <a:latin typeface="Axiforma" pitchFamily="2" charset="77"/>
                <a:ea typeface="League Spartan" charset="0"/>
                <a:cs typeface="Poppins" pitchFamily="2" charset="77"/>
              </a:rPr>
              <a:t>Datos</a:t>
            </a:r>
          </a:p>
        </p:txBody>
      </p:sp>
      <p:sp>
        <p:nvSpPr>
          <p:cNvPr id="38" name="Subtitle 2">
            <a:extLst>
              <a:ext uri="{FF2B5EF4-FFF2-40B4-BE49-F238E27FC236}">
                <a16:creationId xmlns:a16="http://schemas.microsoft.com/office/drawing/2014/main" id="{6E4D6BF1-C633-0549-8A97-3C83DB47E757}"/>
              </a:ext>
            </a:extLst>
          </p:cNvPr>
          <p:cNvSpPr txBox="1">
            <a:spLocks/>
          </p:cNvSpPr>
          <p:nvPr/>
        </p:nvSpPr>
        <p:spPr>
          <a:xfrm>
            <a:off x="5535116" y="5299514"/>
            <a:ext cx="4273332" cy="1699460"/>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just">
              <a:lnSpc>
                <a:spcPts val="1489"/>
              </a:lnSpc>
              <a:buClr>
                <a:schemeClr val="accent5"/>
              </a:buClr>
              <a:buSzPct val="125000"/>
              <a:buFont typeface="Arial" panose="020B0604020202020204" pitchFamily="34" charset="0"/>
              <a:buChar char="•"/>
            </a:pPr>
            <a:r>
              <a:rPr lang="es-ES_tradnl" sz="1200" b="1" dirty="0">
                <a:solidFill>
                  <a:schemeClr val="tx1"/>
                </a:solidFill>
                <a:latin typeface="+mn-lt"/>
              </a:rPr>
              <a:t>Construir trayectorias mensuales </a:t>
            </a:r>
            <a:r>
              <a:rPr lang="es-ES_tradnl" sz="1200" dirty="0">
                <a:solidFill>
                  <a:schemeClr val="tx1"/>
                </a:solidFill>
                <a:latin typeface="+mn-lt"/>
              </a:rPr>
              <a:t>para monitorear el desempeño hacia las metas de manera eficiente al menos quincenalmente</a:t>
            </a:r>
          </a:p>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A partir de la línea de base establecer los tiempos promedio de resolución por tipo de caso y proyectar a partir de ellos la carga pendiente a fin de </a:t>
            </a:r>
            <a:r>
              <a:rPr lang="es-ES_tradnl" sz="1200" b="1" dirty="0">
                <a:solidFill>
                  <a:schemeClr val="tx1"/>
                </a:solidFill>
                <a:latin typeface="+mn-lt"/>
              </a:rPr>
              <a:t>establecer metas ambiciosas pero realistas</a:t>
            </a:r>
          </a:p>
          <a:p>
            <a:pPr algn="just">
              <a:lnSpc>
                <a:spcPts val="1489"/>
              </a:lnSpc>
              <a:buClr>
                <a:schemeClr val="accent5"/>
              </a:buClr>
              <a:buSzPct val="125000"/>
            </a:pPr>
            <a:endParaRPr lang="es-ES_tradnl" sz="1200" dirty="0">
              <a:solidFill>
                <a:schemeClr val="tx1"/>
              </a:solidFill>
              <a:latin typeface="Axiforma" pitchFamily="2" charset="77"/>
              <a:ea typeface="Open Sans Light" panose="020B0306030504020204" pitchFamily="34" charset="0"/>
              <a:cs typeface="Open Sans Light" panose="020B0306030504020204" pitchFamily="34" charset="0"/>
            </a:endParaRPr>
          </a:p>
        </p:txBody>
      </p:sp>
      <p:grpSp>
        <p:nvGrpSpPr>
          <p:cNvPr id="32" name="Group 31">
            <a:extLst>
              <a:ext uri="{FF2B5EF4-FFF2-40B4-BE49-F238E27FC236}">
                <a16:creationId xmlns:a16="http://schemas.microsoft.com/office/drawing/2014/main" id="{5ECDAD8F-86FC-1F4F-B72C-51ADCFE81E86}"/>
              </a:ext>
            </a:extLst>
          </p:cNvPr>
          <p:cNvGrpSpPr>
            <a:grpSpLocks noChangeAspect="1"/>
          </p:cNvGrpSpPr>
          <p:nvPr/>
        </p:nvGrpSpPr>
        <p:grpSpPr>
          <a:xfrm>
            <a:off x="142785" y="0"/>
            <a:ext cx="4273332" cy="7559675"/>
            <a:chOff x="2605162" y="2"/>
            <a:chExt cx="7759748" cy="13716000"/>
          </a:xfrm>
        </p:grpSpPr>
        <p:sp>
          <p:nvSpPr>
            <p:cNvPr id="33" name="Freeform 1">
              <a:extLst>
                <a:ext uri="{FF2B5EF4-FFF2-40B4-BE49-F238E27FC236}">
                  <a16:creationId xmlns:a16="http://schemas.microsoft.com/office/drawing/2014/main" id="{752B2E1F-B42C-1948-85D5-2EE980FE76C7}"/>
                </a:ext>
              </a:extLst>
            </p:cNvPr>
            <p:cNvSpPr>
              <a:spLocks noChangeArrowheads="1"/>
            </p:cNvSpPr>
            <p:nvPr/>
          </p:nvSpPr>
          <p:spPr bwMode="auto">
            <a:xfrm rot="5400000">
              <a:off x="-361163" y="2966327"/>
              <a:ext cx="13692397" cy="7759748"/>
            </a:xfrm>
            <a:custGeom>
              <a:avLst/>
              <a:gdLst>
                <a:gd name="T0" fmla="*/ 13491 w 19532"/>
                <a:gd name="T1" fmla="*/ 11069 h 11070"/>
                <a:gd name="T2" fmla="*/ 13491 w 19532"/>
                <a:gd name="T3" fmla="*/ 11069 h 11070"/>
                <a:gd name="T4" fmla="*/ 10173 w 19532"/>
                <a:gd name="T5" fmla="*/ 7751 h 11070"/>
                <a:gd name="T6" fmla="*/ 10173 w 19532"/>
                <a:gd name="T7" fmla="*/ 3114 h 11070"/>
                <a:gd name="T8" fmla="*/ 10173 w 19532"/>
                <a:gd name="T9" fmla="*/ 3114 h 11070"/>
                <a:gd name="T10" fmla="*/ 9940 w 19532"/>
                <a:gd name="T11" fmla="*/ 2881 h 11070"/>
                <a:gd name="T12" fmla="*/ 9940 w 19532"/>
                <a:gd name="T13" fmla="*/ 2881 h 11070"/>
                <a:gd name="T14" fmla="*/ 9708 w 19532"/>
                <a:gd name="T15" fmla="*/ 3114 h 11070"/>
                <a:gd name="T16" fmla="*/ 9708 w 19532"/>
                <a:gd name="T17" fmla="*/ 7426 h 11070"/>
                <a:gd name="T18" fmla="*/ 9708 w 19532"/>
                <a:gd name="T19" fmla="*/ 7426 h 11070"/>
                <a:gd name="T20" fmla="*/ 6116 w 19532"/>
                <a:gd name="T21" fmla="*/ 11018 h 11070"/>
                <a:gd name="T22" fmla="*/ 6116 w 19532"/>
                <a:gd name="T23" fmla="*/ 11018 h 11070"/>
                <a:gd name="T24" fmla="*/ 2524 w 19532"/>
                <a:gd name="T25" fmla="*/ 7426 h 11070"/>
                <a:gd name="T26" fmla="*/ 2524 w 19532"/>
                <a:gd name="T27" fmla="*/ 4964 h 11070"/>
                <a:gd name="T28" fmla="*/ 2524 w 19532"/>
                <a:gd name="T29" fmla="*/ 4964 h 11070"/>
                <a:gd name="T30" fmla="*/ 1470 w 19532"/>
                <a:gd name="T31" fmla="*/ 3911 h 11070"/>
                <a:gd name="T32" fmla="*/ 0 w 19532"/>
                <a:gd name="T33" fmla="*/ 3911 h 11070"/>
                <a:gd name="T34" fmla="*/ 0 w 19532"/>
                <a:gd name="T35" fmla="*/ 1030 h 11070"/>
                <a:gd name="T36" fmla="*/ 1470 w 19532"/>
                <a:gd name="T37" fmla="*/ 1030 h 11070"/>
                <a:gd name="T38" fmla="*/ 1470 w 19532"/>
                <a:gd name="T39" fmla="*/ 1030 h 11070"/>
                <a:gd name="T40" fmla="*/ 5404 w 19532"/>
                <a:gd name="T41" fmla="*/ 4964 h 11070"/>
                <a:gd name="T42" fmla="*/ 5404 w 19532"/>
                <a:gd name="T43" fmla="*/ 7426 h 11070"/>
                <a:gd name="T44" fmla="*/ 5404 w 19532"/>
                <a:gd name="T45" fmla="*/ 7426 h 11070"/>
                <a:gd name="T46" fmla="*/ 6116 w 19532"/>
                <a:gd name="T47" fmla="*/ 8138 h 11070"/>
                <a:gd name="T48" fmla="*/ 6116 w 19532"/>
                <a:gd name="T49" fmla="*/ 8138 h 11070"/>
                <a:gd name="T50" fmla="*/ 6828 w 19532"/>
                <a:gd name="T51" fmla="*/ 7426 h 11070"/>
                <a:gd name="T52" fmla="*/ 6828 w 19532"/>
                <a:gd name="T53" fmla="*/ 3114 h 11070"/>
                <a:gd name="T54" fmla="*/ 6828 w 19532"/>
                <a:gd name="T55" fmla="*/ 3114 h 11070"/>
                <a:gd name="T56" fmla="*/ 9940 w 19532"/>
                <a:gd name="T57" fmla="*/ 0 h 11070"/>
                <a:gd name="T58" fmla="*/ 9940 w 19532"/>
                <a:gd name="T59" fmla="*/ 0 h 11070"/>
                <a:gd name="T60" fmla="*/ 13053 w 19532"/>
                <a:gd name="T61" fmla="*/ 3114 h 11070"/>
                <a:gd name="T62" fmla="*/ 13053 w 19532"/>
                <a:gd name="T63" fmla="*/ 7751 h 11070"/>
                <a:gd name="T64" fmla="*/ 13053 w 19532"/>
                <a:gd name="T65" fmla="*/ 7751 h 11070"/>
                <a:gd name="T66" fmla="*/ 13491 w 19532"/>
                <a:gd name="T67" fmla="*/ 8188 h 11070"/>
                <a:gd name="T68" fmla="*/ 13491 w 19532"/>
                <a:gd name="T69" fmla="*/ 8188 h 11070"/>
                <a:gd name="T70" fmla="*/ 13928 w 19532"/>
                <a:gd name="T71" fmla="*/ 7751 h 11070"/>
                <a:gd name="T72" fmla="*/ 13928 w 19532"/>
                <a:gd name="T73" fmla="*/ 5284 h 11070"/>
                <a:gd name="T74" fmla="*/ 13928 w 19532"/>
                <a:gd name="T75" fmla="*/ 5284 h 11070"/>
                <a:gd name="T76" fmla="*/ 18280 w 19532"/>
                <a:gd name="T77" fmla="*/ 933 h 11070"/>
                <a:gd name="T78" fmla="*/ 19531 w 19532"/>
                <a:gd name="T79" fmla="*/ 933 h 11070"/>
                <a:gd name="T80" fmla="*/ 19531 w 19532"/>
                <a:gd name="T81" fmla="*/ 3813 h 11070"/>
                <a:gd name="T82" fmla="*/ 18280 w 19532"/>
                <a:gd name="T83" fmla="*/ 3813 h 11070"/>
                <a:gd name="T84" fmla="*/ 18280 w 19532"/>
                <a:gd name="T85" fmla="*/ 3813 h 11070"/>
                <a:gd name="T86" fmla="*/ 16809 w 19532"/>
                <a:gd name="T87" fmla="*/ 5284 h 11070"/>
                <a:gd name="T88" fmla="*/ 16809 w 19532"/>
                <a:gd name="T89" fmla="*/ 7751 h 11070"/>
                <a:gd name="T90" fmla="*/ 16809 w 19532"/>
                <a:gd name="T91" fmla="*/ 7751 h 11070"/>
                <a:gd name="T92" fmla="*/ 13491 w 19532"/>
                <a:gd name="T93" fmla="*/ 11069 h 1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1070">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34" name="Freeform 2">
              <a:extLst>
                <a:ext uri="{FF2B5EF4-FFF2-40B4-BE49-F238E27FC236}">
                  <a16:creationId xmlns:a16="http://schemas.microsoft.com/office/drawing/2014/main" id="{8EF73C5A-190E-354F-B02D-6EFE05FBE3F9}"/>
                </a:ext>
              </a:extLst>
            </p:cNvPr>
            <p:cNvSpPr>
              <a:spLocks noChangeArrowheads="1"/>
            </p:cNvSpPr>
            <p:nvPr/>
          </p:nvSpPr>
          <p:spPr bwMode="auto">
            <a:xfrm rot="5400000">
              <a:off x="-362708" y="3202829"/>
              <a:ext cx="13692397" cy="7286743"/>
            </a:xfrm>
            <a:custGeom>
              <a:avLst/>
              <a:gdLst>
                <a:gd name="T0" fmla="*/ 13491 w 19532"/>
                <a:gd name="T1" fmla="*/ 10393 h 10394"/>
                <a:gd name="T2" fmla="*/ 13491 w 19532"/>
                <a:gd name="T3" fmla="*/ 10393 h 10394"/>
                <a:gd name="T4" fmla="*/ 10511 w 19532"/>
                <a:gd name="T5" fmla="*/ 7413 h 10394"/>
                <a:gd name="T6" fmla="*/ 10511 w 19532"/>
                <a:gd name="T7" fmla="*/ 2776 h 10394"/>
                <a:gd name="T8" fmla="*/ 10511 w 19532"/>
                <a:gd name="T9" fmla="*/ 2776 h 10394"/>
                <a:gd name="T10" fmla="*/ 9940 w 19532"/>
                <a:gd name="T11" fmla="*/ 2205 h 10394"/>
                <a:gd name="T12" fmla="*/ 9940 w 19532"/>
                <a:gd name="T13" fmla="*/ 2205 h 10394"/>
                <a:gd name="T14" fmla="*/ 9371 w 19532"/>
                <a:gd name="T15" fmla="*/ 2776 h 10394"/>
                <a:gd name="T16" fmla="*/ 9371 w 19532"/>
                <a:gd name="T17" fmla="*/ 7088 h 10394"/>
                <a:gd name="T18" fmla="*/ 9371 w 19532"/>
                <a:gd name="T19" fmla="*/ 7088 h 10394"/>
                <a:gd name="T20" fmla="*/ 6116 w 19532"/>
                <a:gd name="T21" fmla="*/ 10343 h 10394"/>
                <a:gd name="T22" fmla="*/ 6116 w 19532"/>
                <a:gd name="T23" fmla="*/ 10343 h 10394"/>
                <a:gd name="T24" fmla="*/ 2862 w 19532"/>
                <a:gd name="T25" fmla="*/ 7088 h 10394"/>
                <a:gd name="T26" fmla="*/ 2862 w 19532"/>
                <a:gd name="T27" fmla="*/ 4626 h 10394"/>
                <a:gd name="T28" fmla="*/ 2862 w 19532"/>
                <a:gd name="T29" fmla="*/ 4626 h 10394"/>
                <a:gd name="T30" fmla="*/ 1470 w 19532"/>
                <a:gd name="T31" fmla="*/ 3235 h 10394"/>
                <a:gd name="T32" fmla="*/ 0 w 19532"/>
                <a:gd name="T33" fmla="*/ 3235 h 10394"/>
                <a:gd name="T34" fmla="*/ 0 w 19532"/>
                <a:gd name="T35" fmla="*/ 1029 h 10394"/>
                <a:gd name="T36" fmla="*/ 1470 w 19532"/>
                <a:gd name="T37" fmla="*/ 1029 h 10394"/>
                <a:gd name="T38" fmla="*/ 1470 w 19532"/>
                <a:gd name="T39" fmla="*/ 1029 h 10394"/>
                <a:gd name="T40" fmla="*/ 5067 w 19532"/>
                <a:gd name="T41" fmla="*/ 4626 h 10394"/>
                <a:gd name="T42" fmla="*/ 5067 w 19532"/>
                <a:gd name="T43" fmla="*/ 7088 h 10394"/>
                <a:gd name="T44" fmla="*/ 5067 w 19532"/>
                <a:gd name="T45" fmla="*/ 7088 h 10394"/>
                <a:gd name="T46" fmla="*/ 6116 w 19532"/>
                <a:gd name="T47" fmla="*/ 8137 h 10394"/>
                <a:gd name="T48" fmla="*/ 6116 w 19532"/>
                <a:gd name="T49" fmla="*/ 8137 h 10394"/>
                <a:gd name="T50" fmla="*/ 7166 w 19532"/>
                <a:gd name="T51" fmla="*/ 7088 h 10394"/>
                <a:gd name="T52" fmla="*/ 7166 w 19532"/>
                <a:gd name="T53" fmla="*/ 2776 h 10394"/>
                <a:gd name="T54" fmla="*/ 7166 w 19532"/>
                <a:gd name="T55" fmla="*/ 2776 h 10394"/>
                <a:gd name="T56" fmla="*/ 9940 w 19532"/>
                <a:gd name="T57" fmla="*/ 0 h 10394"/>
                <a:gd name="T58" fmla="*/ 9940 w 19532"/>
                <a:gd name="T59" fmla="*/ 0 h 10394"/>
                <a:gd name="T60" fmla="*/ 12716 w 19532"/>
                <a:gd name="T61" fmla="*/ 2776 h 10394"/>
                <a:gd name="T62" fmla="*/ 12716 w 19532"/>
                <a:gd name="T63" fmla="*/ 7413 h 10394"/>
                <a:gd name="T64" fmla="*/ 12716 w 19532"/>
                <a:gd name="T65" fmla="*/ 7413 h 10394"/>
                <a:gd name="T66" fmla="*/ 13491 w 19532"/>
                <a:gd name="T67" fmla="*/ 8187 h 10394"/>
                <a:gd name="T68" fmla="*/ 13491 w 19532"/>
                <a:gd name="T69" fmla="*/ 8187 h 10394"/>
                <a:gd name="T70" fmla="*/ 14266 w 19532"/>
                <a:gd name="T71" fmla="*/ 7413 h 10394"/>
                <a:gd name="T72" fmla="*/ 14266 w 19532"/>
                <a:gd name="T73" fmla="*/ 4946 h 10394"/>
                <a:gd name="T74" fmla="*/ 14266 w 19532"/>
                <a:gd name="T75" fmla="*/ 4946 h 10394"/>
                <a:gd name="T76" fmla="*/ 18280 w 19532"/>
                <a:gd name="T77" fmla="*/ 932 h 10394"/>
                <a:gd name="T78" fmla="*/ 19531 w 19532"/>
                <a:gd name="T79" fmla="*/ 932 h 10394"/>
                <a:gd name="T80" fmla="*/ 19531 w 19532"/>
                <a:gd name="T81" fmla="*/ 3137 h 10394"/>
                <a:gd name="T82" fmla="*/ 18280 w 19532"/>
                <a:gd name="T83" fmla="*/ 3137 h 10394"/>
                <a:gd name="T84" fmla="*/ 18280 w 19532"/>
                <a:gd name="T85" fmla="*/ 3137 h 10394"/>
                <a:gd name="T86" fmla="*/ 16471 w 19532"/>
                <a:gd name="T87" fmla="*/ 4946 h 10394"/>
                <a:gd name="T88" fmla="*/ 16471 w 19532"/>
                <a:gd name="T89" fmla="*/ 7413 h 10394"/>
                <a:gd name="T90" fmla="*/ 16471 w 19532"/>
                <a:gd name="T91" fmla="*/ 7413 h 10394"/>
                <a:gd name="T92" fmla="*/ 13491 w 19532"/>
                <a:gd name="T93" fmla="*/ 10393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0394">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606060">
                <a:lumMod val="50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47" name="Freeform 46">
              <a:extLst>
                <a:ext uri="{FF2B5EF4-FFF2-40B4-BE49-F238E27FC236}">
                  <a16:creationId xmlns:a16="http://schemas.microsoft.com/office/drawing/2014/main" id="{27E9D293-D1C7-B94C-80E9-0C048E3730C5}"/>
                </a:ext>
              </a:extLst>
            </p:cNvPr>
            <p:cNvSpPr>
              <a:spLocks noChangeArrowheads="1"/>
            </p:cNvSpPr>
            <p:nvPr/>
          </p:nvSpPr>
          <p:spPr bwMode="auto">
            <a:xfrm rot="5400000">
              <a:off x="-381032" y="3955562"/>
              <a:ext cx="13694788" cy="5826092"/>
            </a:xfrm>
            <a:custGeom>
              <a:avLst/>
              <a:gdLst>
                <a:gd name="connsiteX0" fmla="*/ 5108140 w 7032263"/>
                <a:gd name="connsiteY0" fmla="*/ 2896664 h 2991694"/>
                <a:gd name="connsiteX1" fmla="*/ 5126859 w 7032263"/>
                <a:gd name="connsiteY1" fmla="*/ 2941659 h 2991694"/>
                <a:gd name="connsiteX2" fmla="*/ 4933189 w 7032263"/>
                <a:gd name="connsiteY2" fmla="*/ 2991694 h 2991694"/>
                <a:gd name="connsiteX3" fmla="*/ 4928149 w 7032263"/>
                <a:gd name="connsiteY3" fmla="*/ 2943459 h 2991694"/>
                <a:gd name="connsiteX4" fmla="*/ 5108140 w 7032263"/>
                <a:gd name="connsiteY4" fmla="*/ 2896664 h 2991694"/>
                <a:gd name="connsiteX5" fmla="*/ 1944986 w 7032263"/>
                <a:gd name="connsiteY5" fmla="*/ 2884065 h 2991694"/>
                <a:gd name="connsiteX6" fmla="*/ 2127136 w 7032263"/>
                <a:gd name="connsiteY6" fmla="*/ 2925461 h 2991694"/>
                <a:gd name="connsiteX7" fmla="*/ 2122457 w 7032263"/>
                <a:gd name="connsiteY7" fmla="*/ 2974056 h 2991694"/>
                <a:gd name="connsiteX8" fmla="*/ 1928427 w 7032263"/>
                <a:gd name="connsiteY8" fmla="*/ 2929781 h 2991694"/>
                <a:gd name="connsiteX9" fmla="*/ 4566008 w 7032263"/>
                <a:gd name="connsiteY9" fmla="*/ 2879026 h 2991694"/>
                <a:gd name="connsiteX10" fmla="*/ 4742399 w 7032263"/>
                <a:gd name="connsiteY10" fmla="*/ 2937340 h 2991694"/>
                <a:gd name="connsiteX11" fmla="*/ 4733760 w 7032263"/>
                <a:gd name="connsiteY11" fmla="*/ 2985215 h 2991694"/>
                <a:gd name="connsiteX12" fmla="*/ 4544410 w 7032263"/>
                <a:gd name="connsiteY12" fmla="*/ 2922581 h 2991694"/>
                <a:gd name="connsiteX13" fmla="*/ 2493957 w 7032263"/>
                <a:gd name="connsiteY13" fmla="*/ 2870027 h 2991694"/>
                <a:gd name="connsiteX14" fmla="*/ 2513037 w 7032263"/>
                <a:gd name="connsiteY14" fmla="*/ 2914662 h 2991694"/>
                <a:gd name="connsiteX15" fmla="*/ 2321526 w 7032263"/>
                <a:gd name="connsiteY15" fmla="*/ 2969016 h 2991694"/>
                <a:gd name="connsiteX16" fmla="*/ 2313967 w 7032263"/>
                <a:gd name="connsiteY16" fmla="*/ 2920781 h 2991694"/>
                <a:gd name="connsiteX17" fmla="*/ 2493957 w 7032263"/>
                <a:gd name="connsiteY17" fmla="*/ 2870027 h 2991694"/>
                <a:gd name="connsiteX18" fmla="*/ 1638642 w 7032263"/>
                <a:gd name="connsiteY18" fmla="*/ 2675287 h 2991694"/>
                <a:gd name="connsiteX19" fmla="*/ 1778675 w 7032263"/>
                <a:gd name="connsiteY19" fmla="*/ 2798754 h 2991694"/>
                <a:gd name="connsiteX20" fmla="*/ 1751316 w 7032263"/>
                <a:gd name="connsiteY20" fmla="*/ 2839070 h 2991694"/>
                <a:gd name="connsiteX21" fmla="*/ 1602284 w 7032263"/>
                <a:gd name="connsiteY21" fmla="*/ 2707323 h 2991694"/>
                <a:gd name="connsiteX22" fmla="*/ 5393245 w 7032263"/>
                <a:gd name="connsiteY22" fmla="*/ 2664488 h 2991694"/>
                <a:gd name="connsiteX23" fmla="*/ 5433563 w 7032263"/>
                <a:gd name="connsiteY23" fmla="*/ 2691845 h 2991694"/>
                <a:gd name="connsiteX24" fmla="*/ 5297850 w 7032263"/>
                <a:gd name="connsiteY24" fmla="*/ 2838710 h 2991694"/>
                <a:gd name="connsiteX25" fmla="*/ 5267252 w 7032263"/>
                <a:gd name="connsiteY25" fmla="*/ 2800914 h 2991694"/>
                <a:gd name="connsiteX26" fmla="*/ 5393245 w 7032263"/>
                <a:gd name="connsiteY26" fmla="*/ 2664488 h 2991694"/>
                <a:gd name="connsiteX27" fmla="*/ 2789142 w 7032263"/>
                <a:gd name="connsiteY27" fmla="*/ 2645410 h 2991694"/>
                <a:gd name="connsiteX28" fmla="*/ 2826940 w 7032263"/>
                <a:gd name="connsiteY28" fmla="*/ 2675647 h 2991694"/>
                <a:gd name="connsiteX29" fmla="*/ 2685108 w 7032263"/>
                <a:gd name="connsiteY29" fmla="*/ 2814952 h 2991694"/>
                <a:gd name="connsiteX30" fmla="*/ 2655589 w 7032263"/>
                <a:gd name="connsiteY30" fmla="*/ 2776436 h 2991694"/>
                <a:gd name="connsiteX31" fmla="*/ 2789142 w 7032263"/>
                <a:gd name="connsiteY31" fmla="*/ 2645410 h 2991694"/>
                <a:gd name="connsiteX32" fmla="*/ 4296023 w 7032263"/>
                <a:gd name="connsiteY32" fmla="*/ 2628851 h 2991694"/>
                <a:gd name="connsiteX33" fmla="*/ 4413017 w 7032263"/>
                <a:gd name="connsiteY33" fmla="*/ 2773197 h 2991694"/>
                <a:gd name="connsiteX34" fmla="*/ 4379898 w 7032263"/>
                <a:gd name="connsiteY34" fmla="*/ 2808833 h 2991694"/>
                <a:gd name="connsiteX35" fmla="*/ 4254625 w 7032263"/>
                <a:gd name="connsiteY35" fmla="*/ 2653689 h 2991694"/>
                <a:gd name="connsiteX36" fmla="*/ 1469451 w 7032263"/>
                <a:gd name="connsiteY36" fmla="*/ 2345200 h 2991694"/>
                <a:gd name="connsiteX37" fmla="*/ 1533528 w 7032263"/>
                <a:gd name="connsiteY37" fmla="*/ 2520862 h 2991694"/>
                <a:gd name="connsiteX38" fmla="*/ 1489970 w 7032263"/>
                <a:gd name="connsiteY38" fmla="*/ 2542820 h 2991694"/>
                <a:gd name="connsiteX39" fmla="*/ 1422293 w 7032263"/>
                <a:gd name="connsiteY39" fmla="*/ 2355639 h 2991694"/>
                <a:gd name="connsiteX40" fmla="*/ 5507719 w 7032263"/>
                <a:gd name="connsiteY40" fmla="*/ 2314604 h 2991694"/>
                <a:gd name="connsiteX41" fmla="*/ 5555957 w 7032263"/>
                <a:gd name="connsiteY41" fmla="*/ 2316403 h 2991694"/>
                <a:gd name="connsiteX42" fmla="*/ 5521758 w 7032263"/>
                <a:gd name="connsiteY42" fmla="*/ 2512943 h 2991694"/>
                <a:gd name="connsiteX43" fmla="*/ 5476041 w 7032263"/>
                <a:gd name="connsiteY43" fmla="*/ 2497825 h 2991694"/>
                <a:gd name="connsiteX44" fmla="*/ 5507719 w 7032263"/>
                <a:gd name="connsiteY44" fmla="*/ 2314604 h 2991694"/>
                <a:gd name="connsiteX45" fmla="*/ 2940694 w 7032263"/>
                <a:gd name="connsiteY45" fmla="*/ 2307044 h 2991694"/>
                <a:gd name="connsiteX46" fmla="*/ 2988931 w 7032263"/>
                <a:gd name="connsiteY46" fmla="*/ 2315323 h 2991694"/>
                <a:gd name="connsiteX47" fmla="*/ 2930614 w 7032263"/>
                <a:gd name="connsiteY47" fmla="*/ 2505744 h 2991694"/>
                <a:gd name="connsiteX48" fmla="*/ 2886337 w 7032263"/>
                <a:gd name="connsiteY48" fmla="*/ 2485946 h 2991694"/>
                <a:gd name="connsiteX49" fmla="*/ 2940694 w 7032263"/>
                <a:gd name="connsiteY49" fmla="*/ 2307044 h 2991694"/>
                <a:gd name="connsiteX50" fmla="*/ 4156350 w 7032263"/>
                <a:gd name="connsiteY50" fmla="*/ 2271408 h 2991694"/>
                <a:gd name="connsiteX51" fmla="*/ 4204588 w 7032263"/>
                <a:gd name="connsiteY51" fmla="*/ 2271408 h 2991694"/>
                <a:gd name="connsiteX52" fmla="*/ 4204588 w 7032263"/>
                <a:gd name="connsiteY52" fmla="*/ 2295885 h 2991694"/>
                <a:gd name="connsiteX53" fmla="*/ 4224747 w 7032263"/>
                <a:gd name="connsiteY53" fmla="*/ 2457149 h 2991694"/>
                <a:gd name="connsiteX54" fmla="*/ 4177949 w 7032263"/>
                <a:gd name="connsiteY54" fmla="*/ 2469028 h 2991694"/>
                <a:gd name="connsiteX55" fmla="*/ 4156350 w 7032263"/>
                <a:gd name="connsiteY55" fmla="*/ 2295885 h 2991694"/>
                <a:gd name="connsiteX56" fmla="*/ 1402495 w 7032263"/>
                <a:gd name="connsiteY56" fmla="*/ 1964719 h 2991694"/>
                <a:gd name="connsiteX57" fmla="*/ 1451092 w 7032263"/>
                <a:gd name="connsiteY57" fmla="*/ 1964719 h 2991694"/>
                <a:gd name="connsiteX58" fmla="*/ 1451092 w 7032263"/>
                <a:gd name="connsiteY58" fmla="*/ 2158380 h 2991694"/>
                <a:gd name="connsiteX59" fmla="*/ 1402495 w 7032263"/>
                <a:gd name="connsiteY59" fmla="*/ 2158380 h 2991694"/>
                <a:gd name="connsiteX60" fmla="*/ 5507719 w 7032263"/>
                <a:gd name="connsiteY60" fmla="*/ 1928363 h 2991694"/>
                <a:gd name="connsiteX61" fmla="*/ 5556317 w 7032263"/>
                <a:gd name="connsiteY61" fmla="*/ 1928363 h 2991694"/>
                <a:gd name="connsiteX62" fmla="*/ 5556317 w 7032263"/>
                <a:gd name="connsiteY62" fmla="*/ 2122023 h 2991694"/>
                <a:gd name="connsiteX63" fmla="*/ 5507719 w 7032263"/>
                <a:gd name="connsiteY63" fmla="*/ 2122023 h 2991694"/>
                <a:gd name="connsiteX64" fmla="*/ 2951853 w 7032263"/>
                <a:gd name="connsiteY64" fmla="*/ 1925124 h 2991694"/>
                <a:gd name="connsiteX65" fmla="*/ 3000451 w 7032263"/>
                <a:gd name="connsiteY65" fmla="*/ 1925124 h 2991694"/>
                <a:gd name="connsiteX66" fmla="*/ 3000451 w 7032263"/>
                <a:gd name="connsiteY66" fmla="*/ 2118424 h 2991694"/>
                <a:gd name="connsiteX67" fmla="*/ 2951853 w 7032263"/>
                <a:gd name="connsiteY67" fmla="*/ 2118424 h 2991694"/>
                <a:gd name="connsiteX68" fmla="*/ 4156350 w 7032263"/>
                <a:gd name="connsiteY68" fmla="*/ 1884448 h 2991694"/>
                <a:gd name="connsiteX69" fmla="*/ 4204588 w 7032263"/>
                <a:gd name="connsiteY69" fmla="*/ 1884448 h 2991694"/>
                <a:gd name="connsiteX70" fmla="*/ 4204588 w 7032263"/>
                <a:gd name="connsiteY70" fmla="*/ 2078108 h 2991694"/>
                <a:gd name="connsiteX71" fmla="*/ 4156350 w 7032263"/>
                <a:gd name="connsiteY71" fmla="*/ 2078108 h 2991694"/>
                <a:gd name="connsiteX72" fmla="*/ 1402495 w 7032263"/>
                <a:gd name="connsiteY72" fmla="*/ 1578119 h 2991694"/>
                <a:gd name="connsiteX73" fmla="*/ 1451092 w 7032263"/>
                <a:gd name="connsiteY73" fmla="*/ 1578119 h 2991694"/>
                <a:gd name="connsiteX74" fmla="*/ 1451092 w 7032263"/>
                <a:gd name="connsiteY74" fmla="*/ 1771419 h 2991694"/>
                <a:gd name="connsiteX75" fmla="*/ 1402495 w 7032263"/>
                <a:gd name="connsiteY75" fmla="*/ 1771419 h 2991694"/>
                <a:gd name="connsiteX76" fmla="*/ 5507719 w 7032263"/>
                <a:gd name="connsiteY76" fmla="*/ 1541403 h 2991694"/>
                <a:gd name="connsiteX77" fmla="*/ 5556317 w 7032263"/>
                <a:gd name="connsiteY77" fmla="*/ 1541403 h 2991694"/>
                <a:gd name="connsiteX78" fmla="*/ 5556317 w 7032263"/>
                <a:gd name="connsiteY78" fmla="*/ 1735063 h 2991694"/>
                <a:gd name="connsiteX79" fmla="*/ 5507719 w 7032263"/>
                <a:gd name="connsiteY79" fmla="*/ 1735063 h 2991694"/>
                <a:gd name="connsiteX80" fmla="*/ 2951853 w 7032263"/>
                <a:gd name="connsiteY80" fmla="*/ 1537803 h 2991694"/>
                <a:gd name="connsiteX81" fmla="*/ 3000451 w 7032263"/>
                <a:gd name="connsiteY81" fmla="*/ 1537803 h 2991694"/>
                <a:gd name="connsiteX82" fmla="*/ 3000451 w 7032263"/>
                <a:gd name="connsiteY82" fmla="*/ 1731463 h 2991694"/>
                <a:gd name="connsiteX83" fmla="*/ 2951853 w 7032263"/>
                <a:gd name="connsiteY83" fmla="*/ 1731463 h 2991694"/>
                <a:gd name="connsiteX84" fmla="*/ 4156350 w 7032263"/>
                <a:gd name="connsiteY84" fmla="*/ 1497487 h 2991694"/>
                <a:gd name="connsiteX85" fmla="*/ 4204588 w 7032263"/>
                <a:gd name="connsiteY85" fmla="*/ 1497487 h 2991694"/>
                <a:gd name="connsiteX86" fmla="*/ 4204588 w 7032263"/>
                <a:gd name="connsiteY86" fmla="*/ 1691148 h 2991694"/>
                <a:gd name="connsiteX87" fmla="*/ 4156350 w 7032263"/>
                <a:gd name="connsiteY87" fmla="*/ 1691148 h 2991694"/>
                <a:gd name="connsiteX88" fmla="*/ 1445333 w 7032263"/>
                <a:gd name="connsiteY88" fmla="*/ 1188999 h 2991694"/>
                <a:gd name="connsiteX89" fmla="*/ 1451092 w 7032263"/>
                <a:gd name="connsiteY89" fmla="*/ 1292668 h 2991694"/>
                <a:gd name="connsiteX90" fmla="*/ 1451092 w 7032263"/>
                <a:gd name="connsiteY90" fmla="*/ 1384819 h 2991694"/>
                <a:gd name="connsiteX91" fmla="*/ 1402495 w 7032263"/>
                <a:gd name="connsiteY91" fmla="*/ 1384819 h 2991694"/>
                <a:gd name="connsiteX92" fmla="*/ 1402495 w 7032263"/>
                <a:gd name="connsiteY92" fmla="*/ 1292668 h 2991694"/>
                <a:gd name="connsiteX93" fmla="*/ 1397095 w 7032263"/>
                <a:gd name="connsiteY93" fmla="*/ 1194398 h 2991694"/>
                <a:gd name="connsiteX94" fmla="*/ 5538677 w 7032263"/>
                <a:gd name="connsiteY94" fmla="*/ 1151563 h 2991694"/>
                <a:gd name="connsiteX95" fmla="*/ 5585835 w 7032263"/>
                <a:gd name="connsiteY95" fmla="*/ 1163442 h 2991694"/>
                <a:gd name="connsiteX96" fmla="*/ 5558116 w 7032263"/>
                <a:gd name="connsiteY96" fmla="*/ 1349902 h 2991694"/>
                <a:gd name="connsiteX97" fmla="*/ 5509519 w 7032263"/>
                <a:gd name="connsiteY97" fmla="*/ 1347383 h 2991694"/>
                <a:gd name="connsiteX98" fmla="*/ 5538677 w 7032263"/>
                <a:gd name="connsiteY98" fmla="*/ 1151563 h 2991694"/>
                <a:gd name="connsiteX99" fmla="*/ 2951853 w 7032263"/>
                <a:gd name="connsiteY99" fmla="*/ 1151563 h 2991694"/>
                <a:gd name="connsiteX100" fmla="*/ 3000451 w 7032263"/>
                <a:gd name="connsiteY100" fmla="*/ 1151563 h 2991694"/>
                <a:gd name="connsiteX101" fmla="*/ 3000451 w 7032263"/>
                <a:gd name="connsiteY101" fmla="*/ 1344863 h 2991694"/>
                <a:gd name="connsiteX102" fmla="*/ 2951853 w 7032263"/>
                <a:gd name="connsiteY102" fmla="*/ 1344863 h 2991694"/>
                <a:gd name="connsiteX103" fmla="*/ 4156350 w 7032263"/>
                <a:gd name="connsiteY103" fmla="*/ 1110887 h 2991694"/>
                <a:gd name="connsiteX104" fmla="*/ 4204588 w 7032263"/>
                <a:gd name="connsiteY104" fmla="*/ 1110887 h 2991694"/>
                <a:gd name="connsiteX105" fmla="*/ 4204588 w 7032263"/>
                <a:gd name="connsiteY105" fmla="*/ 1304187 h 2991694"/>
                <a:gd name="connsiteX106" fmla="*/ 4156350 w 7032263"/>
                <a:gd name="connsiteY106" fmla="*/ 1304187 h 2991694"/>
                <a:gd name="connsiteX107" fmla="*/ 1318259 w 7032263"/>
                <a:gd name="connsiteY107" fmla="*/ 815717 h 2991694"/>
                <a:gd name="connsiteX108" fmla="*/ 1402135 w 7032263"/>
                <a:gd name="connsiteY108" fmla="*/ 995339 h 2991694"/>
                <a:gd name="connsiteX109" fmla="*/ 1356057 w 7032263"/>
                <a:gd name="connsiteY109" fmla="*/ 1011177 h 2991694"/>
                <a:gd name="connsiteX110" fmla="*/ 1276861 w 7032263"/>
                <a:gd name="connsiteY110" fmla="*/ 840915 h 2991694"/>
                <a:gd name="connsiteX111" fmla="*/ 5701389 w 7032263"/>
                <a:gd name="connsiteY111" fmla="*/ 793040 h 2991694"/>
                <a:gd name="connsiteX112" fmla="*/ 5741347 w 7032263"/>
                <a:gd name="connsiteY112" fmla="*/ 821117 h 2991694"/>
                <a:gd name="connsiteX113" fmla="*/ 5647392 w 7032263"/>
                <a:gd name="connsiteY113" fmla="*/ 984900 h 2991694"/>
                <a:gd name="connsiteX114" fmla="*/ 5603474 w 7032263"/>
                <a:gd name="connsiteY114" fmla="*/ 964742 h 2991694"/>
                <a:gd name="connsiteX115" fmla="*/ 5701389 w 7032263"/>
                <a:gd name="connsiteY115" fmla="*/ 793040 h 2991694"/>
                <a:gd name="connsiteX116" fmla="*/ 2951853 w 7032263"/>
                <a:gd name="connsiteY116" fmla="*/ 764602 h 2991694"/>
                <a:gd name="connsiteX117" fmla="*/ 3000451 w 7032263"/>
                <a:gd name="connsiteY117" fmla="*/ 764602 h 2991694"/>
                <a:gd name="connsiteX118" fmla="*/ 3000451 w 7032263"/>
                <a:gd name="connsiteY118" fmla="*/ 957903 h 2991694"/>
                <a:gd name="connsiteX119" fmla="*/ 2951853 w 7032263"/>
                <a:gd name="connsiteY119" fmla="*/ 957903 h 2991694"/>
                <a:gd name="connsiteX120" fmla="*/ 4156350 w 7032263"/>
                <a:gd name="connsiteY120" fmla="*/ 723927 h 2991694"/>
                <a:gd name="connsiteX121" fmla="*/ 4204588 w 7032263"/>
                <a:gd name="connsiteY121" fmla="*/ 723927 h 2991694"/>
                <a:gd name="connsiteX122" fmla="*/ 4204588 w 7032263"/>
                <a:gd name="connsiteY122" fmla="*/ 917587 h 2991694"/>
                <a:gd name="connsiteX123" fmla="*/ 4156350 w 7032263"/>
                <a:gd name="connsiteY123" fmla="*/ 917587 h 2991694"/>
                <a:gd name="connsiteX124" fmla="*/ 1046833 w 7032263"/>
                <a:gd name="connsiteY124" fmla="*/ 529906 h 2991694"/>
                <a:gd name="connsiteX125" fmla="*/ 1198026 w 7032263"/>
                <a:gd name="connsiteY125" fmla="*/ 658053 h 2991694"/>
                <a:gd name="connsiteX126" fmla="*/ 1162747 w 7032263"/>
                <a:gd name="connsiteY126" fmla="*/ 691530 h 2991694"/>
                <a:gd name="connsiteX127" fmla="*/ 1019835 w 7032263"/>
                <a:gd name="connsiteY127" fmla="*/ 569862 h 2991694"/>
                <a:gd name="connsiteX128" fmla="*/ 5982174 w 7032263"/>
                <a:gd name="connsiteY128" fmla="*/ 517308 h 2991694"/>
                <a:gd name="connsiteX129" fmla="*/ 6009533 w 7032263"/>
                <a:gd name="connsiteY129" fmla="*/ 557624 h 2991694"/>
                <a:gd name="connsiteX130" fmla="*/ 5863020 w 7032263"/>
                <a:gd name="connsiteY130" fmla="*/ 677131 h 2991694"/>
                <a:gd name="connsiteX131" fmla="*/ 5829182 w 7032263"/>
                <a:gd name="connsiteY131" fmla="*/ 642215 h 2991694"/>
                <a:gd name="connsiteX132" fmla="*/ 5982174 w 7032263"/>
                <a:gd name="connsiteY132" fmla="*/ 517308 h 2991694"/>
                <a:gd name="connsiteX133" fmla="*/ 680733 w 7032263"/>
                <a:gd name="connsiteY133" fmla="*/ 383042 h 2991694"/>
                <a:gd name="connsiteX134" fmla="*/ 871882 w 7032263"/>
                <a:gd name="connsiteY134" fmla="*/ 436316 h 2991694"/>
                <a:gd name="connsiteX135" fmla="*/ 853884 w 7032263"/>
                <a:gd name="connsiteY135" fmla="*/ 481311 h 2991694"/>
                <a:gd name="connsiteX136" fmla="*/ 672813 w 7032263"/>
                <a:gd name="connsiteY136" fmla="*/ 430917 h 2991694"/>
                <a:gd name="connsiteX137" fmla="*/ 3004411 w 7032263"/>
                <a:gd name="connsiteY137" fmla="*/ 374762 h 2991694"/>
                <a:gd name="connsiteX138" fmla="*/ 3049048 w 7032263"/>
                <a:gd name="connsiteY138" fmla="*/ 394560 h 2991694"/>
                <a:gd name="connsiteX139" fmla="*/ 3002611 w 7032263"/>
                <a:gd name="connsiteY139" fmla="*/ 573102 h 2991694"/>
                <a:gd name="connsiteX140" fmla="*/ 2954373 w 7032263"/>
                <a:gd name="connsiteY140" fmla="*/ 569142 h 2991694"/>
                <a:gd name="connsiteX141" fmla="*/ 3004411 w 7032263"/>
                <a:gd name="connsiteY141" fmla="*/ 374762 h 2991694"/>
                <a:gd name="connsiteX142" fmla="*/ 0 w 7032263"/>
                <a:gd name="connsiteY142" fmla="*/ 371091 h 2991694"/>
                <a:gd name="connsiteX143" fmla="*/ 96481 w 7032263"/>
                <a:gd name="connsiteY143" fmla="*/ 371091 h 2991694"/>
                <a:gd name="connsiteX144" fmla="*/ 96481 w 7032263"/>
                <a:gd name="connsiteY144" fmla="*/ 419942 h 2991694"/>
                <a:gd name="connsiteX145" fmla="*/ 0 w 7032263"/>
                <a:gd name="connsiteY145" fmla="*/ 419942 h 2991694"/>
                <a:gd name="connsiteX146" fmla="*/ 290513 w 7032263"/>
                <a:gd name="connsiteY146" fmla="*/ 370443 h 2991694"/>
                <a:gd name="connsiteX147" fmla="*/ 484183 w 7032263"/>
                <a:gd name="connsiteY147" fmla="*/ 370443 h 2991694"/>
                <a:gd name="connsiteX148" fmla="*/ 484183 w 7032263"/>
                <a:gd name="connsiteY148" fmla="*/ 419038 h 2991694"/>
                <a:gd name="connsiteX149" fmla="*/ 290513 w 7032263"/>
                <a:gd name="connsiteY149" fmla="*/ 419038 h 2991694"/>
                <a:gd name="connsiteX150" fmla="*/ 6343595 w 7032263"/>
                <a:gd name="connsiteY150" fmla="*/ 361804 h 2991694"/>
                <a:gd name="connsiteX151" fmla="*/ 6354395 w 7032263"/>
                <a:gd name="connsiteY151" fmla="*/ 409319 h 2991694"/>
                <a:gd name="connsiteX152" fmla="*/ 6175124 w 7032263"/>
                <a:gd name="connsiteY152" fmla="*/ 467273 h 2991694"/>
                <a:gd name="connsiteX153" fmla="*/ 6155685 w 7032263"/>
                <a:gd name="connsiteY153" fmla="*/ 422637 h 2991694"/>
                <a:gd name="connsiteX154" fmla="*/ 6343595 w 7032263"/>
                <a:gd name="connsiteY154" fmla="*/ 361804 h 2991694"/>
                <a:gd name="connsiteX155" fmla="*/ 4134031 w 7032263"/>
                <a:gd name="connsiteY155" fmla="*/ 336966 h 2991694"/>
                <a:gd name="connsiteX156" fmla="*/ 4197028 w 7032263"/>
                <a:gd name="connsiteY156" fmla="*/ 527027 h 2991694"/>
                <a:gd name="connsiteX157" fmla="*/ 4149150 w 7032263"/>
                <a:gd name="connsiteY157" fmla="*/ 534946 h 2991694"/>
                <a:gd name="connsiteX158" fmla="*/ 4090834 w 7032263"/>
                <a:gd name="connsiteY158" fmla="*/ 359284 h 2991694"/>
                <a:gd name="connsiteX159" fmla="*/ 6934200 w 7032263"/>
                <a:gd name="connsiteY159" fmla="*/ 336166 h 2991694"/>
                <a:gd name="connsiteX160" fmla="*/ 7032263 w 7032263"/>
                <a:gd name="connsiteY160" fmla="*/ 336166 h 2991694"/>
                <a:gd name="connsiteX161" fmla="*/ 7032263 w 7032263"/>
                <a:gd name="connsiteY161" fmla="*/ 385017 h 2991694"/>
                <a:gd name="connsiteX162" fmla="*/ 6934200 w 7032263"/>
                <a:gd name="connsiteY162" fmla="*/ 385017 h 2991694"/>
                <a:gd name="connsiteX163" fmla="*/ 6580463 w 7032263"/>
                <a:gd name="connsiteY163" fmla="*/ 335526 h 2991694"/>
                <a:gd name="connsiteX164" fmla="*/ 6733815 w 7032263"/>
                <a:gd name="connsiteY164" fmla="*/ 335526 h 2991694"/>
                <a:gd name="connsiteX165" fmla="*/ 6733815 w 7032263"/>
                <a:gd name="connsiteY165" fmla="*/ 384121 h 2991694"/>
                <a:gd name="connsiteX166" fmla="*/ 6580463 w 7032263"/>
                <a:gd name="connsiteY166" fmla="*/ 384121 h 2991694"/>
                <a:gd name="connsiteX167" fmla="*/ 6541225 w 7032263"/>
                <a:gd name="connsiteY167" fmla="*/ 384841 h 2991694"/>
                <a:gd name="connsiteX168" fmla="*/ 6539785 w 7032263"/>
                <a:gd name="connsiteY168" fmla="*/ 336246 h 2991694"/>
                <a:gd name="connsiteX169" fmla="*/ 6580463 w 7032263"/>
                <a:gd name="connsiteY169" fmla="*/ 335526 h 2991694"/>
                <a:gd name="connsiteX170" fmla="*/ 3269717 w 7032263"/>
                <a:gd name="connsiteY170" fmla="*/ 81392 h 2991694"/>
                <a:gd name="connsiteX171" fmla="*/ 3293475 w 7032263"/>
                <a:gd name="connsiteY171" fmla="*/ 123508 h 2991694"/>
                <a:gd name="connsiteX172" fmla="*/ 3149483 w 7032263"/>
                <a:gd name="connsiteY172" fmla="*/ 239056 h 2991694"/>
                <a:gd name="connsiteX173" fmla="*/ 3113485 w 7032263"/>
                <a:gd name="connsiteY173" fmla="*/ 206659 h 2991694"/>
                <a:gd name="connsiteX174" fmla="*/ 3269717 w 7032263"/>
                <a:gd name="connsiteY174" fmla="*/ 81392 h 2991694"/>
                <a:gd name="connsiteX175" fmla="*/ 3849646 w 7032263"/>
                <a:gd name="connsiteY175" fmla="*/ 61594 h 2991694"/>
                <a:gd name="connsiteX176" fmla="*/ 4013798 w 7032263"/>
                <a:gd name="connsiteY176" fmla="*/ 176422 h 2991694"/>
                <a:gd name="connsiteX177" fmla="*/ 3980319 w 7032263"/>
                <a:gd name="connsiteY177" fmla="*/ 211339 h 2991694"/>
                <a:gd name="connsiteX178" fmla="*/ 3828407 w 7032263"/>
                <a:gd name="connsiteY178" fmla="*/ 105510 h 2991694"/>
                <a:gd name="connsiteX179" fmla="*/ 3556981 w 7032263"/>
                <a:gd name="connsiteY179" fmla="*/ 356 h 2991694"/>
                <a:gd name="connsiteX180" fmla="*/ 3657416 w 7032263"/>
                <a:gd name="connsiteY180" fmla="*/ 5080 h 2991694"/>
                <a:gd name="connsiteX181" fmla="*/ 3651297 w 7032263"/>
                <a:gd name="connsiteY181" fmla="*/ 53315 h 2991694"/>
                <a:gd name="connsiteX182" fmla="*/ 3466986 w 7032263"/>
                <a:gd name="connsiteY182" fmla="*/ 59434 h 2991694"/>
                <a:gd name="connsiteX183" fmla="*/ 3457627 w 7032263"/>
                <a:gd name="connsiteY183" fmla="*/ 11559 h 2991694"/>
                <a:gd name="connsiteX184" fmla="*/ 3556981 w 7032263"/>
                <a:gd name="connsiteY184" fmla="*/ 356 h 299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032263" h="2991694">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a:effectLst/>
          </p:spPr>
          <p:txBody>
            <a:bodyPr wrap="square" anchor="ctr">
              <a:noAutofit/>
            </a:bodyP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grpSp>
      <p:sp>
        <p:nvSpPr>
          <p:cNvPr id="48" name="Freeform 4">
            <a:extLst>
              <a:ext uri="{FF2B5EF4-FFF2-40B4-BE49-F238E27FC236}">
                <a16:creationId xmlns:a16="http://schemas.microsoft.com/office/drawing/2014/main" id="{C1EFE91E-4A72-5945-975E-66387AFBE550}"/>
              </a:ext>
            </a:extLst>
          </p:cNvPr>
          <p:cNvSpPr>
            <a:spLocks noChangeArrowheads="1"/>
          </p:cNvSpPr>
          <p:nvPr/>
        </p:nvSpPr>
        <p:spPr bwMode="auto">
          <a:xfrm>
            <a:off x="425311" y="1606377"/>
            <a:ext cx="714027" cy="960557"/>
          </a:xfrm>
          <a:custGeom>
            <a:avLst/>
            <a:gdLst>
              <a:gd name="T0" fmla="*/ 922 w 1846"/>
              <a:gd name="T1" fmla="*/ 1496 h 2836"/>
              <a:gd name="T2" fmla="*/ 922 w 1846"/>
              <a:gd name="T3" fmla="*/ 1496 h 2836"/>
              <a:gd name="T4" fmla="*/ 308 w 1846"/>
              <a:gd name="T5" fmla="*/ 882 h 2836"/>
              <a:gd name="T6" fmla="*/ 308 w 1846"/>
              <a:gd name="T7" fmla="*/ 882 h 2836"/>
              <a:gd name="T8" fmla="*/ 922 w 1846"/>
              <a:gd name="T9" fmla="*/ 268 h 2836"/>
              <a:gd name="T10" fmla="*/ 922 w 1846"/>
              <a:gd name="T11" fmla="*/ 268 h 2836"/>
              <a:gd name="T12" fmla="*/ 1537 w 1846"/>
              <a:gd name="T13" fmla="*/ 882 h 2836"/>
              <a:gd name="T14" fmla="*/ 1537 w 1846"/>
              <a:gd name="T15" fmla="*/ 882 h 2836"/>
              <a:gd name="T16" fmla="*/ 922 w 1846"/>
              <a:gd name="T17" fmla="*/ 1496 h 2836"/>
              <a:gd name="T18" fmla="*/ 922 w 1846"/>
              <a:gd name="T19" fmla="*/ 0 h 2836"/>
              <a:gd name="T20" fmla="*/ 922 w 1846"/>
              <a:gd name="T21" fmla="*/ 0 h 2836"/>
              <a:gd name="T22" fmla="*/ 0 w 1846"/>
              <a:gd name="T23" fmla="*/ 923 h 2836"/>
              <a:gd name="T24" fmla="*/ 0 w 1846"/>
              <a:gd name="T25" fmla="*/ 923 h 2836"/>
              <a:gd name="T26" fmla="*/ 922 w 1846"/>
              <a:gd name="T27" fmla="*/ 2835 h 2836"/>
              <a:gd name="T28" fmla="*/ 922 w 1846"/>
              <a:gd name="T29" fmla="*/ 2835 h 2836"/>
              <a:gd name="T30" fmla="*/ 1845 w 1846"/>
              <a:gd name="T31" fmla="*/ 923 h 2836"/>
              <a:gd name="T32" fmla="*/ 1845 w 1846"/>
              <a:gd name="T33" fmla="*/ 923 h 2836"/>
              <a:gd name="T34" fmla="*/ 922 w 1846"/>
              <a:gd name="T35" fmla="*/ 0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49" name="Freeform 5">
            <a:extLst>
              <a:ext uri="{FF2B5EF4-FFF2-40B4-BE49-F238E27FC236}">
                <a16:creationId xmlns:a16="http://schemas.microsoft.com/office/drawing/2014/main" id="{94714AA4-941E-A74C-A5D6-5309E88A48EF}"/>
              </a:ext>
            </a:extLst>
          </p:cNvPr>
          <p:cNvSpPr>
            <a:spLocks noChangeArrowheads="1"/>
          </p:cNvSpPr>
          <p:nvPr/>
        </p:nvSpPr>
        <p:spPr bwMode="auto">
          <a:xfrm>
            <a:off x="3711785" y="3158361"/>
            <a:ext cx="712321" cy="960558"/>
          </a:xfrm>
          <a:custGeom>
            <a:avLst/>
            <a:gdLst>
              <a:gd name="T0" fmla="*/ 921 w 1845"/>
              <a:gd name="T1" fmla="*/ 1497 h 2837"/>
              <a:gd name="T2" fmla="*/ 921 w 1845"/>
              <a:gd name="T3" fmla="*/ 1497 h 2837"/>
              <a:gd name="T4" fmla="*/ 308 w 1845"/>
              <a:gd name="T5" fmla="*/ 882 h 2837"/>
              <a:gd name="T6" fmla="*/ 308 w 1845"/>
              <a:gd name="T7" fmla="*/ 882 h 2837"/>
              <a:gd name="T8" fmla="*/ 921 w 1845"/>
              <a:gd name="T9" fmla="*/ 268 h 2837"/>
              <a:gd name="T10" fmla="*/ 921 w 1845"/>
              <a:gd name="T11" fmla="*/ 268 h 2837"/>
              <a:gd name="T12" fmla="*/ 1536 w 1845"/>
              <a:gd name="T13" fmla="*/ 882 h 2837"/>
              <a:gd name="T14" fmla="*/ 1536 w 1845"/>
              <a:gd name="T15" fmla="*/ 882 h 2837"/>
              <a:gd name="T16" fmla="*/ 921 w 1845"/>
              <a:gd name="T17" fmla="*/ 1497 h 2837"/>
              <a:gd name="T18" fmla="*/ 921 w 1845"/>
              <a:gd name="T19" fmla="*/ 0 h 2837"/>
              <a:gd name="T20" fmla="*/ 921 w 1845"/>
              <a:gd name="T21" fmla="*/ 0 h 2837"/>
              <a:gd name="T22" fmla="*/ 0 w 1845"/>
              <a:gd name="T23" fmla="*/ 923 h 2837"/>
              <a:gd name="T24" fmla="*/ 0 w 1845"/>
              <a:gd name="T25" fmla="*/ 923 h 2837"/>
              <a:gd name="T26" fmla="*/ 921 w 1845"/>
              <a:gd name="T27" fmla="*/ 2836 h 2837"/>
              <a:gd name="T28" fmla="*/ 921 w 1845"/>
              <a:gd name="T29" fmla="*/ 2836 h 2837"/>
              <a:gd name="T30" fmla="*/ 1844 w 1845"/>
              <a:gd name="T31" fmla="*/ 923 h 2837"/>
              <a:gd name="T32" fmla="*/ 1844 w 1845"/>
              <a:gd name="T33" fmla="*/ 923 h 2837"/>
              <a:gd name="T34" fmla="*/ 921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s-ES_tradnl" sz="6532" b="0" i="0" u="none" strike="noStrike" kern="0" cap="none" spc="0" normalizeH="0" baseline="0">
              <a:ln>
                <a:noFill/>
              </a:ln>
              <a:effectLst/>
              <a:uLnTx/>
              <a:uFillTx/>
              <a:latin typeface="Fira Sans Light" panose="020B0403050000020004" pitchFamily="34" charset="0"/>
            </a:endParaRPr>
          </a:p>
        </p:txBody>
      </p:sp>
      <p:sp>
        <p:nvSpPr>
          <p:cNvPr id="50" name="Freeform 6">
            <a:extLst>
              <a:ext uri="{FF2B5EF4-FFF2-40B4-BE49-F238E27FC236}">
                <a16:creationId xmlns:a16="http://schemas.microsoft.com/office/drawing/2014/main" id="{C46A9E18-8B37-1848-9092-5E0BE615CA31}"/>
              </a:ext>
            </a:extLst>
          </p:cNvPr>
          <p:cNvSpPr>
            <a:spLocks noChangeArrowheads="1"/>
          </p:cNvSpPr>
          <p:nvPr/>
        </p:nvSpPr>
        <p:spPr bwMode="auto">
          <a:xfrm>
            <a:off x="443434" y="4884482"/>
            <a:ext cx="714026" cy="960558"/>
          </a:xfrm>
          <a:custGeom>
            <a:avLst/>
            <a:gdLst>
              <a:gd name="T0" fmla="*/ 922 w 1846"/>
              <a:gd name="T1" fmla="*/ 1495 h 2835"/>
              <a:gd name="T2" fmla="*/ 922 w 1846"/>
              <a:gd name="T3" fmla="*/ 1495 h 2835"/>
              <a:gd name="T4" fmla="*/ 308 w 1846"/>
              <a:gd name="T5" fmla="*/ 881 h 2835"/>
              <a:gd name="T6" fmla="*/ 308 w 1846"/>
              <a:gd name="T7" fmla="*/ 881 h 2835"/>
              <a:gd name="T8" fmla="*/ 922 w 1846"/>
              <a:gd name="T9" fmla="*/ 267 h 2835"/>
              <a:gd name="T10" fmla="*/ 922 w 1846"/>
              <a:gd name="T11" fmla="*/ 267 h 2835"/>
              <a:gd name="T12" fmla="*/ 1537 w 1846"/>
              <a:gd name="T13" fmla="*/ 881 h 2835"/>
              <a:gd name="T14" fmla="*/ 1537 w 1846"/>
              <a:gd name="T15" fmla="*/ 881 h 2835"/>
              <a:gd name="T16" fmla="*/ 922 w 1846"/>
              <a:gd name="T17" fmla="*/ 1495 h 2835"/>
              <a:gd name="T18" fmla="*/ 922 w 1846"/>
              <a:gd name="T19" fmla="*/ 0 h 2835"/>
              <a:gd name="T20" fmla="*/ 922 w 1846"/>
              <a:gd name="T21" fmla="*/ 0 h 2835"/>
              <a:gd name="T22" fmla="*/ 0 w 1846"/>
              <a:gd name="T23" fmla="*/ 921 h 2835"/>
              <a:gd name="T24" fmla="*/ 0 w 1846"/>
              <a:gd name="T25" fmla="*/ 921 h 2835"/>
              <a:gd name="T26" fmla="*/ 922 w 1846"/>
              <a:gd name="T27" fmla="*/ 2834 h 2835"/>
              <a:gd name="T28" fmla="*/ 922 w 1846"/>
              <a:gd name="T29" fmla="*/ 2834 h 2835"/>
              <a:gd name="T30" fmla="*/ 1845 w 1846"/>
              <a:gd name="T31" fmla="*/ 921 h 2835"/>
              <a:gd name="T32" fmla="*/ 1845 w 1846"/>
              <a:gd name="T33" fmla="*/ 921 h 2835"/>
              <a:gd name="T34" fmla="*/ 922 w 1846"/>
              <a:gd name="T35" fmla="*/ 0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5">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51" name="Freeform 7">
            <a:extLst>
              <a:ext uri="{FF2B5EF4-FFF2-40B4-BE49-F238E27FC236}">
                <a16:creationId xmlns:a16="http://schemas.microsoft.com/office/drawing/2014/main" id="{C233F862-5D51-2F45-98F0-518AFECC3B63}"/>
              </a:ext>
            </a:extLst>
          </p:cNvPr>
          <p:cNvSpPr>
            <a:spLocks noChangeArrowheads="1"/>
          </p:cNvSpPr>
          <p:nvPr/>
        </p:nvSpPr>
        <p:spPr bwMode="auto">
          <a:xfrm>
            <a:off x="3335218" y="6201809"/>
            <a:ext cx="712321" cy="960557"/>
          </a:xfrm>
          <a:custGeom>
            <a:avLst/>
            <a:gdLst>
              <a:gd name="T0" fmla="*/ 922 w 1845"/>
              <a:gd name="T1" fmla="*/ 1496 h 2837"/>
              <a:gd name="T2" fmla="*/ 922 w 1845"/>
              <a:gd name="T3" fmla="*/ 1496 h 2837"/>
              <a:gd name="T4" fmla="*/ 308 w 1845"/>
              <a:gd name="T5" fmla="*/ 882 h 2837"/>
              <a:gd name="T6" fmla="*/ 308 w 1845"/>
              <a:gd name="T7" fmla="*/ 882 h 2837"/>
              <a:gd name="T8" fmla="*/ 922 w 1845"/>
              <a:gd name="T9" fmla="*/ 268 h 2837"/>
              <a:gd name="T10" fmla="*/ 922 w 1845"/>
              <a:gd name="T11" fmla="*/ 268 h 2837"/>
              <a:gd name="T12" fmla="*/ 1536 w 1845"/>
              <a:gd name="T13" fmla="*/ 882 h 2837"/>
              <a:gd name="T14" fmla="*/ 1536 w 1845"/>
              <a:gd name="T15" fmla="*/ 882 h 2837"/>
              <a:gd name="T16" fmla="*/ 922 w 1845"/>
              <a:gd name="T17" fmla="*/ 1496 h 2837"/>
              <a:gd name="T18" fmla="*/ 922 w 1845"/>
              <a:gd name="T19" fmla="*/ 0 h 2837"/>
              <a:gd name="T20" fmla="*/ 922 w 1845"/>
              <a:gd name="T21" fmla="*/ 0 h 2837"/>
              <a:gd name="T22" fmla="*/ 0 w 1845"/>
              <a:gd name="T23" fmla="*/ 923 h 2837"/>
              <a:gd name="T24" fmla="*/ 0 w 1845"/>
              <a:gd name="T25" fmla="*/ 923 h 2837"/>
              <a:gd name="T26" fmla="*/ 922 w 1845"/>
              <a:gd name="T27" fmla="*/ 2836 h 2837"/>
              <a:gd name="T28" fmla="*/ 922 w 1845"/>
              <a:gd name="T29" fmla="*/ 2836 h 2837"/>
              <a:gd name="T30" fmla="*/ 1844 w 1845"/>
              <a:gd name="T31" fmla="*/ 923 h 2837"/>
              <a:gd name="T32" fmla="*/ 1844 w 1845"/>
              <a:gd name="T33" fmla="*/ 923 h 2837"/>
              <a:gd name="T34" fmla="*/ 922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s-ES_tradnl" sz="6532" b="0" i="0" u="none" strike="noStrike" kern="0" cap="none" spc="0" normalizeH="0" baseline="0">
              <a:ln>
                <a:noFill/>
              </a:ln>
              <a:effectLst/>
              <a:uLnTx/>
              <a:uFillTx/>
              <a:latin typeface="Fira Sans Light" panose="020B0403050000020004" pitchFamily="34" charset="0"/>
            </a:endParaRPr>
          </a:p>
        </p:txBody>
      </p:sp>
      <p:sp>
        <p:nvSpPr>
          <p:cNvPr id="25" name="TextBox 24">
            <a:extLst>
              <a:ext uri="{FF2B5EF4-FFF2-40B4-BE49-F238E27FC236}">
                <a16:creationId xmlns:a16="http://schemas.microsoft.com/office/drawing/2014/main" id="{17EA7DC2-BD86-B549-B7C7-CFAA83528696}"/>
              </a:ext>
            </a:extLst>
          </p:cNvPr>
          <p:cNvSpPr txBox="1"/>
          <p:nvPr/>
        </p:nvSpPr>
        <p:spPr>
          <a:xfrm>
            <a:off x="5662332" y="1176829"/>
            <a:ext cx="2927875" cy="307777"/>
          </a:xfrm>
          <a:prstGeom prst="rect">
            <a:avLst/>
          </a:prstGeom>
          <a:noFill/>
        </p:spPr>
        <p:txBody>
          <a:bodyPr wrap="square" rtlCol="0" anchor="ctr" anchorCtr="0">
            <a:spAutoFit/>
          </a:bodyPr>
          <a:lstStyle/>
          <a:p>
            <a:r>
              <a:rPr lang="es-ES_tradnl" sz="1400" b="1" dirty="0">
                <a:latin typeface="Axiforma" pitchFamily="2" charset="77"/>
                <a:ea typeface="League Spartan" charset="0"/>
                <a:cs typeface="Poppins" pitchFamily="2" charset="77"/>
              </a:rPr>
              <a:t>Función de cumplimiento</a:t>
            </a:r>
          </a:p>
        </p:txBody>
      </p:sp>
      <p:sp>
        <p:nvSpPr>
          <p:cNvPr id="26" name="Subtitle 2">
            <a:extLst>
              <a:ext uri="{FF2B5EF4-FFF2-40B4-BE49-F238E27FC236}">
                <a16:creationId xmlns:a16="http://schemas.microsoft.com/office/drawing/2014/main" id="{3F7B62EA-872E-A447-85AD-C9AD9E7F3E7C}"/>
              </a:ext>
            </a:extLst>
          </p:cNvPr>
          <p:cNvSpPr txBox="1">
            <a:spLocks/>
          </p:cNvSpPr>
          <p:nvPr/>
        </p:nvSpPr>
        <p:spPr>
          <a:xfrm>
            <a:off x="5480090" y="1488099"/>
            <a:ext cx="4307975" cy="3392808"/>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Nombrar a un </a:t>
            </a:r>
            <a:r>
              <a:rPr lang="es-ES_tradnl" sz="1200" b="1" dirty="0">
                <a:solidFill>
                  <a:schemeClr val="tx1"/>
                </a:solidFill>
                <a:latin typeface="+mn-lt"/>
              </a:rPr>
              <a:t>equipo base y preliminarmente interino </a:t>
            </a:r>
            <a:r>
              <a:rPr lang="es-ES_tradnl" sz="1200" dirty="0">
                <a:solidFill>
                  <a:schemeClr val="tx1"/>
                </a:solidFill>
                <a:latin typeface="+mn-lt"/>
              </a:rPr>
              <a:t>para liderar la planificación integral, así como para la recopilación y análisis de una línea base. La pandemia (proceso de vacunación) demanda mayor esfuerzo de todos los trabajadores de la Red Norte y los Establecimientos de Salud, y si bien hay equipos comprometidos a impulsar el progreso, no hay nadie actualmente que lidere el esfuerzo ni involucre activamente a otros actores en apoyo de la aspiración</a:t>
            </a:r>
          </a:p>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Los </a:t>
            </a:r>
            <a:r>
              <a:rPr lang="es-ES_tradnl" sz="1200" b="1" dirty="0">
                <a:solidFill>
                  <a:schemeClr val="tx1"/>
                </a:solidFill>
                <a:latin typeface="+mn-lt"/>
              </a:rPr>
              <a:t>esfuerzos de planificación liderados por este equipo </a:t>
            </a:r>
            <a:r>
              <a:rPr lang="es-ES_tradnl" sz="1200" dirty="0">
                <a:solidFill>
                  <a:schemeClr val="tx1"/>
                </a:solidFill>
                <a:latin typeface="+mn-lt"/>
              </a:rPr>
              <a:t>deben incluir discusiones con actores en toda la Red Norte y Los EE.SS. acerca de una potencial re-ingeniería del manejo de información, monitoreo adecuado del avance de metas de los principales indicadores de salud de los EE.SS. que conlleva a la prestación de salud aun deficiente</a:t>
            </a:r>
            <a:endParaRPr lang="es-ES_tradnl" sz="1200" dirty="0">
              <a:solidFill>
                <a:schemeClr val="tx1"/>
              </a:solidFill>
            </a:endParaRPr>
          </a:p>
        </p:txBody>
      </p:sp>
      <p:pic>
        <p:nvPicPr>
          <p:cNvPr id="3" name="Picture 2" descr="A close up of a logo&#10;&#10;Description automatically generated">
            <a:extLst>
              <a:ext uri="{FF2B5EF4-FFF2-40B4-BE49-F238E27FC236}">
                <a16:creationId xmlns:a16="http://schemas.microsoft.com/office/drawing/2014/main" id="{0ACFFBA8-2D90-AB4C-90BD-3321E1216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116" y="5165368"/>
            <a:ext cx="696223" cy="696223"/>
          </a:xfrm>
          <a:prstGeom prst="rect">
            <a:avLst/>
          </a:prstGeom>
        </p:spPr>
      </p:pic>
      <p:pic>
        <p:nvPicPr>
          <p:cNvPr id="7" name="Picture 6" descr="A close up of a logo&#10;&#10;Description automatically generated">
            <a:extLst>
              <a:ext uri="{FF2B5EF4-FFF2-40B4-BE49-F238E27FC236}">
                <a16:creationId xmlns:a16="http://schemas.microsoft.com/office/drawing/2014/main" id="{53764A30-EC56-9A4C-909E-02B62AD93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367" y="1104501"/>
            <a:ext cx="669719" cy="669719"/>
          </a:xfrm>
          <a:prstGeom prst="rect">
            <a:avLst/>
          </a:prstGeom>
        </p:spPr>
      </p:pic>
    </p:spTree>
    <p:extLst>
      <p:ext uri="{BB962C8B-B14F-4D97-AF65-F5344CB8AC3E}">
        <p14:creationId xmlns:p14="http://schemas.microsoft.com/office/powerpoint/2010/main" val="33733055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5FDC5428-8639-B44D-8F0F-625D9F72521B}"/>
              </a:ext>
            </a:extLst>
          </p:cNvPr>
          <p:cNvSpPr txBox="1"/>
          <p:nvPr/>
        </p:nvSpPr>
        <p:spPr>
          <a:xfrm>
            <a:off x="5769624" y="4514465"/>
            <a:ext cx="875561" cy="307777"/>
          </a:xfrm>
          <a:prstGeom prst="rect">
            <a:avLst/>
          </a:prstGeom>
          <a:noFill/>
        </p:spPr>
        <p:txBody>
          <a:bodyPr wrap="none" rtlCol="0" anchor="ctr" anchorCtr="0">
            <a:spAutoFit/>
          </a:bodyPr>
          <a:lstStyle/>
          <a:p>
            <a:r>
              <a:rPr lang="es-ES_tradnl" sz="1400" b="1" dirty="0">
                <a:latin typeface="Axiforma" pitchFamily="2" charset="77"/>
                <a:ea typeface="League Spartan" charset="0"/>
                <a:cs typeface="Poppins" pitchFamily="2" charset="77"/>
              </a:rPr>
              <a:t>Rutinas</a:t>
            </a:r>
          </a:p>
        </p:txBody>
      </p:sp>
      <p:sp>
        <p:nvSpPr>
          <p:cNvPr id="38" name="Subtitle 2">
            <a:extLst>
              <a:ext uri="{FF2B5EF4-FFF2-40B4-BE49-F238E27FC236}">
                <a16:creationId xmlns:a16="http://schemas.microsoft.com/office/drawing/2014/main" id="{6E4D6BF1-C633-0549-8A97-3C83DB47E757}"/>
              </a:ext>
            </a:extLst>
          </p:cNvPr>
          <p:cNvSpPr txBox="1">
            <a:spLocks/>
          </p:cNvSpPr>
          <p:nvPr/>
        </p:nvSpPr>
        <p:spPr>
          <a:xfrm>
            <a:off x="5656519" y="4852995"/>
            <a:ext cx="3980672" cy="2084180"/>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Establecer hitos claros para las estrategias priorizadas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para garantizar enfoque en progreso y superar estado de crisis permanente</a:t>
            </a:r>
          </a:p>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rPr>
              <a:t>Desarrollar tablero de control </a:t>
            </a:r>
            <a:r>
              <a:rPr lang="es-ES_tradnl" sz="1200" dirty="0">
                <a:solidFill>
                  <a:schemeClr val="tx1"/>
                </a:solidFill>
                <a:latin typeface="Axiforma" pitchFamily="2" charset="77"/>
              </a:rPr>
              <a:t>para gestión de resultados en las prioridades identificadas</a:t>
            </a:r>
          </a:p>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rPr>
              <a:t>Programar visitas presenciales a los Establecimientos de Salud, </a:t>
            </a:r>
            <a:r>
              <a:rPr lang="es-ES_tradnl" sz="1200" dirty="0">
                <a:solidFill>
                  <a:schemeClr val="tx1"/>
                </a:solidFill>
                <a:latin typeface="Axiforma" pitchFamily="2" charset="77"/>
              </a:rPr>
              <a:t>para recoger información cualitativa del desempeño y dar seguimiento a temas priorizados como urgentes</a:t>
            </a:r>
          </a:p>
        </p:txBody>
      </p:sp>
      <p:sp>
        <p:nvSpPr>
          <p:cNvPr id="23" name="TextBox 22">
            <a:extLst>
              <a:ext uri="{FF2B5EF4-FFF2-40B4-BE49-F238E27FC236}">
                <a16:creationId xmlns:a16="http://schemas.microsoft.com/office/drawing/2014/main" id="{CD666356-5F74-804A-BB67-94C7CEE7848D}"/>
              </a:ext>
            </a:extLst>
          </p:cNvPr>
          <p:cNvSpPr txBox="1"/>
          <p:nvPr/>
        </p:nvSpPr>
        <p:spPr>
          <a:xfrm>
            <a:off x="5769624" y="1352549"/>
            <a:ext cx="1378904" cy="307777"/>
          </a:xfrm>
          <a:prstGeom prst="rect">
            <a:avLst/>
          </a:prstGeom>
          <a:noFill/>
        </p:spPr>
        <p:txBody>
          <a:bodyPr wrap="none" rtlCol="0" anchor="ctr" anchorCtr="0">
            <a:spAutoFit/>
          </a:bodyPr>
          <a:lstStyle/>
          <a:p>
            <a:r>
              <a:rPr lang="es-ES_tradnl" sz="1400" b="1" dirty="0">
                <a:latin typeface="Axiforma" pitchFamily="2" charset="77"/>
                <a:ea typeface="League Spartan" charset="0"/>
                <a:cs typeface="Poppins" pitchFamily="2" charset="77"/>
              </a:rPr>
              <a:t>Planificación</a:t>
            </a:r>
          </a:p>
        </p:txBody>
      </p:sp>
      <p:sp>
        <p:nvSpPr>
          <p:cNvPr id="26" name="Subtitle 2">
            <a:extLst>
              <a:ext uri="{FF2B5EF4-FFF2-40B4-BE49-F238E27FC236}">
                <a16:creationId xmlns:a16="http://schemas.microsoft.com/office/drawing/2014/main" id="{0AF7B507-1A68-2E4F-919E-C0DBCF08C3DC}"/>
              </a:ext>
            </a:extLst>
          </p:cNvPr>
          <p:cNvSpPr txBox="1">
            <a:spLocks/>
          </p:cNvSpPr>
          <p:nvPr/>
        </p:nvSpPr>
        <p:spPr>
          <a:xfrm>
            <a:off x="5656520" y="1739617"/>
            <a:ext cx="3980672" cy="2890555"/>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Definir prioridades, objetivos e indicadores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que permitan avances concretos a pesar del escenario de restricción de recursos</a:t>
            </a:r>
            <a:endPar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endParaRP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Desarrollar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plan de cumplimiento integral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vinculado a las prioridades </a:t>
            </a: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Brindar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herramientas de gestión a la Dirección de la Red Norte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a fin de homogenizar el monitoreo de sus principales metas físicas y presupuestales, que se refleje en la mejor atención al ciudadano</a:t>
            </a: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Desarrollar una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lista de necesidades esenciales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mínimas de cada despacho a fin de ser priorizadas y cubiertas inmediatamente</a:t>
            </a:r>
            <a:b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br>
            <a:endParaRPr lang="es-ES_tradnl" sz="1200" dirty="0">
              <a:solidFill>
                <a:schemeClr val="tx1"/>
              </a:solidFill>
              <a:latin typeface="Axiforma" pitchFamily="2" charset="77"/>
              <a:ea typeface="Open Sans Light" panose="020B0306030504020204" pitchFamily="34" charset="0"/>
              <a:cs typeface="Open Sans Light" panose="020B0306030504020204" pitchFamily="34" charset="0"/>
            </a:endParaRPr>
          </a:p>
        </p:txBody>
      </p:sp>
      <p:pic>
        <p:nvPicPr>
          <p:cNvPr id="5" name="Picture 4" descr="A close up of a logo&#10;&#10;Description automatically generated">
            <a:extLst>
              <a:ext uri="{FF2B5EF4-FFF2-40B4-BE49-F238E27FC236}">
                <a16:creationId xmlns:a16="http://schemas.microsoft.com/office/drawing/2014/main" id="{2A559D4A-7223-3E4F-A7E9-CDE3C4F02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562" y="1743245"/>
            <a:ext cx="637416" cy="637416"/>
          </a:xfrm>
          <a:prstGeom prst="rect">
            <a:avLst/>
          </a:prstGeom>
        </p:spPr>
      </p:pic>
      <p:pic>
        <p:nvPicPr>
          <p:cNvPr id="7" name="Picture 6" descr="A close up of a logo&#10;&#10;Description automatically generated">
            <a:extLst>
              <a:ext uri="{FF2B5EF4-FFF2-40B4-BE49-F238E27FC236}">
                <a16:creationId xmlns:a16="http://schemas.microsoft.com/office/drawing/2014/main" id="{99B0D092-2DDA-184E-BB21-17933833E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9562" y="4478838"/>
            <a:ext cx="696224" cy="696224"/>
          </a:xfrm>
          <a:prstGeom prst="rect">
            <a:avLst/>
          </a:prstGeom>
        </p:spPr>
      </p:pic>
      <p:grpSp>
        <p:nvGrpSpPr>
          <p:cNvPr id="17" name="Group 31">
            <a:extLst>
              <a:ext uri="{FF2B5EF4-FFF2-40B4-BE49-F238E27FC236}">
                <a16:creationId xmlns:a16="http://schemas.microsoft.com/office/drawing/2014/main" id="{81289BBB-7302-6340-9C57-D8259E5332BA}"/>
              </a:ext>
            </a:extLst>
          </p:cNvPr>
          <p:cNvGrpSpPr>
            <a:grpSpLocks noChangeAspect="1"/>
          </p:cNvGrpSpPr>
          <p:nvPr/>
        </p:nvGrpSpPr>
        <p:grpSpPr>
          <a:xfrm>
            <a:off x="142785" y="0"/>
            <a:ext cx="4273332" cy="7559675"/>
            <a:chOff x="2605162" y="2"/>
            <a:chExt cx="7759748" cy="13716000"/>
          </a:xfrm>
        </p:grpSpPr>
        <p:sp>
          <p:nvSpPr>
            <p:cNvPr id="18" name="Freeform 1">
              <a:extLst>
                <a:ext uri="{FF2B5EF4-FFF2-40B4-BE49-F238E27FC236}">
                  <a16:creationId xmlns:a16="http://schemas.microsoft.com/office/drawing/2014/main" id="{683DAD69-294D-8041-9C8F-A750CEF7EED4}"/>
                </a:ext>
              </a:extLst>
            </p:cNvPr>
            <p:cNvSpPr>
              <a:spLocks noChangeArrowheads="1"/>
            </p:cNvSpPr>
            <p:nvPr/>
          </p:nvSpPr>
          <p:spPr bwMode="auto">
            <a:xfrm rot="5400000">
              <a:off x="-361163" y="2966327"/>
              <a:ext cx="13692397" cy="7759748"/>
            </a:xfrm>
            <a:custGeom>
              <a:avLst/>
              <a:gdLst>
                <a:gd name="T0" fmla="*/ 13491 w 19532"/>
                <a:gd name="T1" fmla="*/ 11069 h 11070"/>
                <a:gd name="T2" fmla="*/ 13491 w 19532"/>
                <a:gd name="T3" fmla="*/ 11069 h 11070"/>
                <a:gd name="T4" fmla="*/ 10173 w 19532"/>
                <a:gd name="T5" fmla="*/ 7751 h 11070"/>
                <a:gd name="T6" fmla="*/ 10173 w 19532"/>
                <a:gd name="T7" fmla="*/ 3114 h 11070"/>
                <a:gd name="T8" fmla="*/ 10173 w 19532"/>
                <a:gd name="T9" fmla="*/ 3114 h 11070"/>
                <a:gd name="T10" fmla="*/ 9940 w 19532"/>
                <a:gd name="T11" fmla="*/ 2881 h 11070"/>
                <a:gd name="T12" fmla="*/ 9940 w 19532"/>
                <a:gd name="T13" fmla="*/ 2881 h 11070"/>
                <a:gd name="T14" fmla="*/ 9708 w 19532"/>
                <a:gd name="T15" fmla="*/ 3114 h 11070"/>
                <a:gd name="T16" fmla="*/ 9708 w 19532"/>
                <a:gd name="T17" fmla="*/ 7426 h 11070"/>
                <a:gd name="T18" fmla="*/ 9708 w 19532"/>
                <a:gd name="T19" fmla="*/ 7426 h 11070"/>
                <a:gd name="T20" fmla="*/ 6116 w 19532"/>
                <a:gd name="T21" fmla="*/ 11018 h 11070"/>
                <a:gd name="T22" fmla="*/ 6116 w 19532"/>
                <a:gd name="T23" fmla="*/ 11018 h 11070"/>
                <a:gd name="T24" fmla="*/ 2524 w 19532"/>
                <a:gd name="T25" fmla="*/ 7426 h 11070"/>
                <a:gd name="T26" fmla="*/ 2524 w 19532"/>
                <a:gd name="T27" fmla="*/ 4964 h 11070"/>
                <a:gd name="T28" fmla="*/ 2524 w 19532"/>
                <a:gd name="T29" fmla="*/ 4964 h 11070"/>
                <a:gd name="T30" fmla="*/ 1470 w 19532"/>
                <a:gd name="T31" fmla="*/ 3911 h 11070"/>
                <a:gd name="T32" fmla="*/ 0 w 19532"/>
                <a:gd name="T33" fmla="*/ 3911 h 11070"/>
                <a:gd name="T34" fmla="*/ 0 w 19532"/>
                <a:gd name="T35" fmla="*/ 1030 h 11070"/>
                <a:gd name="T36" fmla="*/ 1470 w 19532"/>
                <a:gd name="T37" fmla="*/ 1030 h 11070"/>
                <a:gd name="T38" fmla="*/ 1470 w 19532"/>
                <a:gd name="T39" fmla="*/ 1030 h 11070"/>
                <a:gd name="T40" fmla="*/ 5404 w 19532"/>
                <a:gd name="T41" fmla="*/ 4964 h 11070"/>
                <a:gd name="T42" fmla="*/ 5404 w 19532"/>
                <a:gd name="T43" fmla="*/ 7426 h 11070"/>
                <a:gd name="T44" fmla="*/ 5404 w 19532"/>
                <a:gd name="T45" fmla="*/ 7426 h 11070"/>
                <a:gd name="T46" fmla="*/ 6116 w 19532"/>
                <a:gd name="T47" fmla="*/ 8138 h 11070"/>
                <a:gd name="T48" fmla="*/ 6116 w 19532"/>
                <a:gd name="T49" fmla="*/ 8138 h 11070"/>
                <a:gd name="T50" fmla="*/ 6828 w 19532"/>
                <a:gd name="T51" fmla="*/ 7426 h 11070"/>
                <a:gd name="T52" fmla="*/ 6828 w 19532"/>
                <a:gd name="T53" fmla="*/ 3114 h 11070"/>
                <a:gd name="T54" fmla="*/ 6828 w 19532"/>
                <a:gd name="T55" fmla="*/ 3114 h 11070"/>
                <a:gd name="T56" fmla="*/ 9940 w 19532"/>
                <a:gd name="T57" fmla="*/ 0 h 11070"/>
                <a:gd name="T58" fmla="*/ 9940 w 19532"/>
                <a:gd name="T59" fmla="*/ 0 h 11070"/>
                <a:gd name="T60" fmla="*/ 13053 w 19532"/>
                <a:gd name="T61" fmla="*/ 3114 h 11070"/>
                <a:gd name="T62" fmla="*/ 13053 w 19532"/>
                <a:gd name="T63" fmla="*/ 7751 h 11070"/>
                <a:gd name="T64" fmla="*/ 13053 w 19532"/>
                <a:gd name="T65" fmla="*/ 7751 h 11070"/>
                <a:gd name="T66" fmla="*/ 13491 w 19532"/>
                <a:gd name="T67" fmla="*/ 8188 h 11070"/>
                <a:gd name="T68" fmla="*/ 13491 w 19532"/>
                <a:gd name="T69" fmla="*/ 8188 h 11070"/>
                <a:gd name="T70" fmla="*/ 13928 w 19532"/>
                <a:gd name="T71" fmla="*/ 7751 h 11070"/>
                <a:gd name="T72" fmla="*/ 13928 w 19532"/>
                <a:gd name="T73" fmla="*/ 5284 h 11070"/>
                <a:gd name="T74" fmla="*/ 13928 w 19532"/>
                <a:gd name="T75" fmla="*/ 5284 h 11070"/>
                <a:gd name="T76" fmla="*/ 18280 w 19532"/>
                <a:gd name="T77" fmla="*/ 933 h 11070"/>
                <a:gd name="T78" fmla="*/ 19531 w 19532"/>
                <a:gd name="T79" fmla="*/ 933 h 11070"/>
                <a:gd name="T80" fmla="*/ 19531 w 19532"/>
                <a:gd name="T81" fmla="*/ 3813 h 11070"/>
                <a:gd name="T82" fmla="*/ 18280 w 19532"/>
                <a:gd name="T83" fmla="*/ 3813 h 11070"/>
                <a:gd name="T84" fmla="*/ 18280 w 19532"/>
                <a:gd name="T85" fmla="*/ 3813 h 11070"/>
                <a:gd name="T86" fmla="*/ 16809 w 19532"/>
                <a:gd name="T87" fmla="*/ 5284 h 11070"/>
                <a:gd name="T88" fmla="*/ 16809 w 19532"/>
                <a:gd name="T89" fmla="*/ 7751 h 11070"/>
                <a:gd name="T90" fmla="*/ 16809 w 19532"/>
                <a:gd name="T91" fmla="*/ 7751 h 11070"/>
                <a:gd name="T92" fmla="*/ 13491 w 19532"/>
                <a:gd name="T93" fmla="*/ 11069 h 1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1070">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19" name="Freeform 2">
              <a:extLst>
                <a:ext uri="{FF2B5EF4-FFF2-40B4-BE49-F238E27FC236}">
                  <a16:creationId xmlns:a16="http://schemas.microsoft.com/office/drawing/2014/main" id="{56700688-050A-9142-94F4-5A8CBD9FC2C9}"/>
                </a:ext>
              </a:extLst>
            </p:cNvPr>
            <p:cNvSpPr>
              <a:spLocks noChangeArrowheads="1"/>
            </p:cNvSpPr>
            <p:nvPr/>
          </p:nvSpPr>
          <p:spPr bwMode="auto">
            <a:xfrm rot="5400000">
              <a:off x="-362708" y="3202829"/>
              <a:ext cx="13692397" cy="7286743"/>
            </a:xfrm>
            <a:custGeom>
              <a:avLst/>
              <a:gdLst>
                <a:gd name="T0" fmla="*/ 13491 w 19532"/>
                <a:gd name="T1" fmla="*/ 10393 h 10394"/>
                <a:gd name="T2" fmla="*/ 13491 w 19532"/>
                <a:gd name="T3" fmla="*/ 10393 h 10394"/>
                <a:gd name="T4" fmla="*/ 10511 w 19532"/>
                <a:gd name="T5" fmla="*/ 7413 h 10394"/>
                <a:gd name="T6" fmla="*/ 10511 w 19532"/>
                <a:gd name="T7" fmla="*/ 2776 h 10394"/>
                <a:gd name="T8" fmla="*/ 10511 w 19532"/>
                <a:gd name="T9" fmla="*/ 2776 h 10394"/>
                <a:gd name="T10" fmla="*/ 9940 w 19532"/>
                <a:gd name="T11" fmla="*/ 2205 h 10394"/>
                <a:gd name="T12" fmla="*/ 9940 w 19532"/>
                <a:gd name="T13" fmla="*/ 2205 h 10394"/>
                <a:gd name="T14" fmla="*/ 9371 w 19532"/>
                <a:gd name="T15" fmla="*/ 2776 h 10394"/>
                <a:gd name="T16" fmla="*/ 9371 w 19532"/>
                <a:gd name="T17" fmla="*/ 7088 h 10394"/>
                <a:gd name="T18" fmla="*/ 9371 w 19532"/>
                <a:gd name="T19" fmla="*/ 7088 h 10394"/>
                <a:gd name="T20" fmla="*/ 6116 w 19532"/>
                <a:gd name="T21" fmla="*/ 10343 h 10394"/>
                <a:gd name="T22" fmla="*/ 6116 w 19532"/>
                <a:gd name="T23" fmla="*/ 10343 h 10394"/>
                <a:gd name="T24" fmla="*/ 2862 w 19532"/>
                <a:gd name="T25" fmla="*/ 7088 h 10394"/>
                <a:gd name="T26" fmla="*/ 2862 w 19532"/>
                <a:gd name="T27" fmla="*/ 4626 h 10394"/>
                <a:gd name="T28" fmla="*/ 2862 w 19532"/>
                <a:gd name="T29" fmla="*/ 4626 h 10394"/>
                <a:gd name="T30" fmla="*/ 1470 w 19532"/>
                <a:gd name="T31" fmla="*/ 3235 h 10394"/>
                <a:gd name="T32" fmla="*/ 0 w 19532"/>
                <a:gd name="T33" fmla="*/ 3235 h 10394"/>
                <a:gd name="T34" fmla="*/ 0 w 19532"/>
                <a:gd name="T35" fmla="*/ 1029 h 10394"/>
                <a:gd name="T36" fmla="*/ 1470 w 19532"/>
                <a:gd name="T37" fmla="*/ 1029 h 10394"/>
                <a:gd name="T38" fmla="*/ 1470 w 19532"/>
                <a:gd name="T39" fmla="*/ 1029 h 10394"/>
                <a:gd name="T40" fmla="*/ 5067 w 19532"/>
                <a:gd name="T41" fmla="*/ 4626 h 10394"/>
                <a:gd name="T42" fmla="*/ 5067 w 19532"/>
                <a:gd name="T43" fmla="*/ 7088 h 10394"/>
                <a:gd name="T44" fmla="*/ 5067 w 19532"/>
                <a:gd name="T45" fmla="*/ 7088 h 10394"/>
                <a:gd name="T46" fmla="*/ 6116 w 19532"/>
                <a:gd name="T47" fmla="*/ 8137 h 10394"/>
                <a:gd name="T48" fmla="*/ 6116 w 19532"/>
                <a:gd name="T49" fmla="*/ 8137 h 10394"/>
                <a:gd name="T50" fmla="*/ 7166 w 19532"/>
                <a:gd name="T51" fmla="*/ 7088 h 10394"/>
                <a:gd name="T52" fmla="*/ 7166 w 19532"/>
                <a:gd name="T53" fmla="*/ 2776 h 10394"/>
                <a:gd name="T54" fmla="*/ 7166 w 19532"/>
                <a:gd name="T55" fmla="*/ 2776 h 10394"/>
                <a:gd name="T56" fmla="*/ 9940 w 19532"/>
                <a:gd name="T57" fmla="*/ 0 h 10394"/>
                <a:gd name="T58" fmla="*/ 9940 w 19532"/>
                <a:gd name="T59" fmla="*/ 0 h 10394"/>
                <a:gd name="T60" fmla="*/ 12716 w 19532"/>
                <a:gd name="T61" fmla="*/ 2776 h 10394"/>
                <a:gd name="T62" fmla="*/ 12716 w 19532"/>
                <a:gd name="T63" fmla="*/ 7413 h 10394"/>
                <a:gd name="T64" fmla="*/ 12716 w 19532"/>
                <a:gd name="T65" fmla="*/ 7413 h 10394"/>
                <a:gd name="T66" fmla="*/ 13491 w 19532"/>
                <a:gd name="T67" fmla="*/ 8187 h 10394"/>
                <a:gd name="T68" fmla="*/ 13491 w 19532"/>
                <a:gd name="T69" fmla="*/ 8187 h 10394"/>
                <a:gd name="T70" fmla="*/ 14266 w 19532"/>
                <a:gd name="T71" fmla="*/ 7413 h 10394"/>
                <a:gd name="T72" fmla="*/ 14266 w 19532"/>
                <a:gd name="T73" fmla="*/ 4946 h 10394"/>
                <a:gd name="T74" fmla="*/ 14266 w 19532"/>
                <a:gd name="T75" fmla="*/ 4946 h 10394"/>
                <a:gd name="T76" fmla="*/ 18280 w 19532"/>
                <a:gd name="T77" fmla="*/ 932 h 10394"/>
                <a:gd name="T78" fmla="*/ 19531 w 19532"/>
                <a:gd name="T79" fmla="*/ 932 h 10394"/>
                <a:gd name="T80" fmla="*/ 19531 w 19532"/>
                <a:gd name="T81" fmla="*/ 3137 h 10394"/>
                <a:gd name="T82" fmla="*/ 18280 w 19532"/>
                <a:gd name="T83" fmla="*/ 3137 h 10394"/>
                <a:gd name="T84" fmla="*/ 18280 w 19532"/>
                <a:gd name="T85" fmla="*/ 3137 h 10394"/>
                <a:gd name="T86" fmla="*/ 16471 w 19532"/>
                <a:gd name="T87" fmla="*/ 4946 h 10394"/>
                <a:gd name="T88" fmla="*/ 16471 w 19532"/>
                <a:gd name="T89" fmla="*/ 7413 h 10394"/>
                <a:gd name="T90" fmla="*/ 16471 w 19532"/>
                <a:gd name="T91" fmla="*/ 7413 h 10394"/>
                <a:gd name="T92" fmla="*/ 13491 w 19532"/>
                <a:gd name="T93" fmla="*/ 10393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0394">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606060">
                <a:lumMod val="50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0" name="Freeform 46">
              <a:extLst>
                <a:ext uri="{FF2B5EF4-FFF2-40B4-BE49-F238E27FC236}">
                  <a16:creationId xmlns:a16="http://schemas.microsoft.com/office/drawing/2014/main" id="{7B6E31D2-302A-A249-99D7-3960C0336397}"/>
                </a:ext>
              </a:extLst>
            </p:cNvPr>
            <p:cNvSpPr>
              <a:spLocks noChangeArrowheads="1"/>
            </p:cNvSpPr>
            <p:nvPr/>
          </p:nvSpPr>
          <p:spPr bwMode="auto">
            <a:xfrm rot="5400000">
              <a:off x="-381032" y="3955562"/>
              <a:ext cx="13694788" cy="5826092"/>
            </a:xfrm>
            <a:custGeom>
              <a:avLst/>
              <a:gdLst>
                <a:gd name="connsiteX0" fmla="*/ 5108140 w 7032263"/>
                <a:gd name="connsiteY0" fmla="*/ 2896664 h 2991694"/>
                <a:gd name="connsiteX1" fmla="*/ 5126859 w 7032263"/>
                <a:gd name="connsiteY1" fmla="*/ 2941659 h 2991694"/>
                <a:gd name="connsiteX2" fmla="*/ 4933189 w 7032263"/>
                <a:gd name="connsiteY2" fmla="*/ 2991694 h 2991694"/>
                <a:gd name="connsiteX3" fmla="*/ 4928149 w 7032263"/>
                <a:gd name="connsiteY3" fmla="*/ 2943459 h 2991694"/>
                <a:gd name="connsiteX4" fmla="*/ 5108140 w 7032263"/>
                <a:gd name="connsiteY4" fmla="*/ 2896664 h 2991694"/>
                <a:gd name="connsiteX5" fmla="*/ 1944986 w 7032263"/>
                <a:gd name="connsiteY5" fmla="*/ 2884065 h 2991694"/>
                <a:gd name="connsiteX6" fmla="*/ 2127136 w 7032263"/>
                <a:gd name="connsiteY6" fmla="*/ 2925461 h 2991694"/>
                <a:gd name="connsiteX7" fmla="*/ 2122457 w 7032263"/>
                <a:gd name="connsiteY7" fmla="*/ 2974056 h 2991694"/>
                <a:gd name="connsiteX8" fmla="*/ 1928427 w 7032263"/>
                <a:gd name="connsiteY8" fmla="*/ 2929781 h 2991694"/>
                <a:gd name="connsiteX9" fmla="*/ 4566008 w 7032263"/>
                <a:gd name="connsiteY9" fmla="*/ 2879026 h 2991694"/>
                <a:gd name="connsiteX10" fmla="*/ 4742399 w 7032263"/>
                <a:gd name="connsiteY10" fmla="*/ 2937340 h 2991694"/>
                <a:gd name="connsiteX11" fmla="*/ 4733760 w 7032263"/>
                <a:gd name="connsiteY11" fmla="*/ 2985215 h 2991694"/>
                <a:gd name="connsiteX12" fmla="*/ 4544410 w 7032263"/>
                <a:gd name="connsiteY12" fmla="*/ 2922581 h 2991694"/>
                <a:gd name="connsiteX13" fmla="*/ 2493957 w 7032263"/>
                <a:gd name="connsiteY13" fmla="*/ 2870027 h 2991694"/>
                <a:gd name="connsiteX14" fmla="*/ 2513037 w 7032263"/>
                <a:gd name="connsiteY14" fmla="*/ 2914662 h 2991694"/>
                <a:gd name="connsiteX15" fmla="*/ 2321526 w 7032263"/>
                <a:gd name="connsiteY15" fmla="*/ 2969016 h 2991694"/>
                <a:gd name="connsiteX16" fmla="*/ 2313967 w 7032263"/>
                <a:gd name="connsiteY16" fmla="*/ 2920781 h 2991694"/>
                <a:gd name="connsiteX17" fmla="*/ 2493957 w 7032263"/>
                <a:gd name="connsiteY17" fmla="*/ 2870027 h 2991694"/>
                <a:gd name="connsiteX18" fmla="*/ 1638642 w 7032263"/>
                <a:gd name="connsiteY18" fmla="*/ 2675287 h 2991694"/>
                <a:gd name="connsiteX19" fmla="*/ 1778675 w 7032263"/>
                <a:gd name="connsiteY19" fmla="*/ 2798754 h 2991694"/>
                <a:gd name="connsiteX20" fmla="*/ 1751316 w 7032263"/>
                <a:gd name="connsiteY20" fmla="*/ 2839070 h 2991694"/>
                <a:gd name="connsiteX21" fmla="*/ 1602284 w 7032263"/>
                <a:gd name="connsiteY21" fmla="*/ 2707323 h 2991694"/>
                <a:gd name="connsiteX22" fmla="*/ 5393245 w 7032263"/>
                <a:gd name="connsiteY22" fmla="*/ 2664488 h 2991694"/>
                <a:gd name="connsiteX23" fmla="*/ 5433563 w 7032263"/>
                <a:gd name="connsiteY23" fmla="*/ 2691845 h 2991694"/>
                <a:gd name="connsiteX24" fmla="*/ 5297850 w 7032263"/>
                <a:gd name="connsiteY24" fmla="*/ 2838710 h 2991694"/>
                <a:gd name="connsiteX25" fmla="*/ 5267252 w 7032263"/>
                <a:gd name="connsiteY25" fmla="*/ 2800914 h 2991694"/>
                <a:gd name="connsiteX26" fmla="*/ 5393245 w 7032263"/>
                <a:gd name="connsiteY26" fmla="*/ 2664488 h 2991694"/>
                <a:gd name="connsiteX27" fmla="*/ 2789142 w 7032263"/>
                <a:gd name="connsiteY27" fmla="*/ 2645410 h 2991694"/>
                <a:gd name="connsiteX28" fmla="*/ 2826940 w 7032263"/>
                <a:gd name="connsiteY28" fmla="*/ 2675647 h 2991694"/>
                <a:gd name="connsiteX29" fmla="*/ 2685108 w 7032263"/>
                <a:gd name="connsiteY29" fmla="*/ 2814952 h 2991694"/>
                <a:gd name="connsiteX30" fmla="*/ 2655589 w 7032263"/>
                <a:gd name="connsiteY30" fmla="*/ 2776436 h 2991694"/>
                <a:gd name="connsiteX31" fmla="*/ 2789142 w 7032263"/>
                <a:gd name="connsiteY31" fmla="*/ 2645410 h 2991694"/>
                <a:gd name="connsiteX32" fmla="*/ 4296023 w 7032263"/>
                <a:gd name="connsiteY32" fmla="*/ 2628851 h 2991694"/>
                <a:gd name="connsiteX33" fmla="*/ 4413017 w 7032263"/>
                <a:gd name="connsiteY33" fmla="*/ 2773197 h 2991694"/>
                <a:gd name="connsiteX34" fmla="*/ 4379898 w 7032263"/>
                <a:gd name="connsiteY34" fmla="*/ 2808833 h 2991694"/>
                <a:gd name="connsiteX35" fmla="*/ 4254625 w 7032263"/>
                <a:gd name="connsiteY35" fmla="*/ 2653689 h 2991694"/>
                <a:gd name="connsiteX36" fmla="*/ 1469451 w 7032263"/>
                <a:gd name="connsiteY36" fmla="*/ 2345200 h 2991694"/>
                <a:gd name="connsiteX37" fmla="*/ 1533528 w 7032263"/>
                <a:gd name="connsiteY37" fmla="*/ 2520862 h 2991694"/>
                <a:gd name="connsiteX38" fmla="*/ 1489970 w 7032263"/>
                <a:gd name="connsiteY38" fmla="*/ 2542820 h 2991694"/>
                <a:gd name="connsiteX39" fmla="*/ 1422293 w 7032263"/>
                <a:gd name="connsiteY39" fmla="*/ 2355639 h 2991694"/>
                <a:gd name="connsiteX40" fmla="*/ 5507719 w 7032263"/>
                <a:gd name="connsiteY40" fmla="*/ 2314604 h 2991694"/>
                <a:gd name="connsiteX41" fmla="*/ 5555957 w 7032263"/>
                <a:gd name="connsiteY41" fmla="*/ 2316403 h 2991694"/>
                <a:gd name="connsiteX42" fmla="*/ 5521758 w 7032263"/>
                <a:gd name="connsiteY42" fmla="*/ 2512943 h 2991694"/>
                <a:gd name="connsiteX43" fmla="*/ 5476041 w 7032263"/>
                <a:gd name="connsiteY43" fmla="*/ 2497825 h 2991694"/>
                <a:gd name="connsiteX44" fmla="*/ 5507719 w 7032263"/>
                <a:gd name="connsiteY44" fmla="*/ 2314604 h 2991694"/>
                <a:gd name="connsiteX45" fmla="*/ 2940694 w 7032263"/>
                <a:gd name="connsiteY45" fmla="*/ 2307044 h 2991694"/>
                <a:gd name="connsiteX46" fmla="*/ 2988931 w 7032263"/>
                <a:gd name="connsiteY46" fmla="*/ 2315323 h 2991694"/>
                <a:gd name="connsiteX47" fmla="*/ 2930614 w 7032263"/>
                <a:gd name="connsiteY47" fmla="*/ 2505744 h 2991694"/>
                <a:gd name="connsiteX48" fmla="*/ 2886337 w 7032263"/>
                <a:gd name="connsiteY48" fmla="*/ 2485946 h 2991694"/>
                <a:gd name="connsiteX49" fmla="*/ 2940694 w 7032263"/>
                <a:gd name="connsiteY49" fmla="*/ 2307044 h 2991694"/>
                <a:gd name="connsiteX50" fmla="*/ 4156350 w 7032263"/>
                <a:gd name="connsiteY50" fmla="*/ 2271408 h 2991694"/>
                <a:gd name="connsiteX51" fmla="*/ 4204588 w 7032263"/>
                <a:gd name="connsiteY51" fmla="*/ 2271408 h 2991694"/>
                <a:gd name="connsiteX52" fmla="*/ 4204588 w 7032263"/>
                <a:gd name="connsiteY52" fmla="*/ 2295885 h 2991694"/>
                <a:gd name="connsiteX53" fmla="*/ 4224747 w 7032263"/>
                <a:gd name="connsiteY53" fmla="*/ 2457149 h 2991694"/>
                <a:gd name="connsiteX54" fmla="*/ 4177949 w 7032263"/>
                <a:gd name="connsiteY54" fmla="*/ 2469028 h 2991694"/>
                <a:gd name="connsiteX55" fmla="*/ 4156350 w 7032263"/>
                <a:gd name="connsiteY55" fmla="*/ 2295885 h 2991694"/>
                <a:gd name="connsiteX56" fmla="*/ 1402495 w 7032263"/>
                <a:gd name="connsiteY56" fmla="*/ 1964719 h 2991694"/>
                <a:gd name="connsiteX57" fmla="*/ 1451092 w 7032263"/>
                <a:gd name="connsiteY57" fmla="*/ 1964719 h 2991694"/>
                <a:gd name="connsiteX58" fmla="*/ 1451092 w 7032263"/>
                <a:gd name="connsiteY58" fmla="*/ 2158380 h 2991694"/>
                <a:gd name="connsiteX59" fmla="*/ 1402495 w 7032263"/>
                <a:gd name="connsiteY59" fmla="*/ 2158380 h 2991694"/>
                <a:gd name="connsiteX60" fmla="*/ 5507719 w 7032263"/>
                <a:gd name="connsiteY60" fmla="*/ 1928363 h 2991694"/>
                <a:gd name="connsiteX61" fmla="*/ 5556317 w 7032263"/>
                <a:gd name="connsiteY61" fmla="*/ 1928363 h 2991694"/>
                <a:gd name="connsiteX62" fmla="*/ 5556317 w 7032263"/>
                <a:gd name="connsiteY62" fmla="*/ 2122023 h 2991694"/>
                <a:gd name="connsiteX63" fmla="*/ 5507719 w 7032263"/>
                <a:gd name="connsiteY63" fmla="*/ 2122023 h 2991694"/>
                <a:gd name="connsiteX64" fmla="*/ 2951853 w 7032263"/>
                <a:gd name="connsiteY64" fmla="*/ 1925124 h 2991694"/>
                <a:gd name="connsiteX65" fmla="*/ 3000451 w 7032263"/>
                <a:gd name="connsiteY65" fmla="*/ 1925124 h 2991694"/>
                <a:gd name="connsiteX66" fmla="*/ 3000451 w 7032263"/>
                <a:gd name="connsiteY66" fmla="*/ 2118424 h 2991694"/>
                <a:gd name="connsiteX67" fmla="*/ 2951853 w 7032263"/>
                <a:gd name="connsiteY67" fmla="*/ 2118424 h 2991694"/>
                <a:gd name="connsiteX68" fmla="*/ 4156350 w 7032263"/>
                <a:gd name="connsiteY68" fmla="*/ 1884448 h 2991694"/>
                <a:gd name="connsiteX69" fmla="*/ 4204588 w 7032263"/>
                <a:gd name="connsiteY69" fmla="*/ 1884448 h 2991694"/>
                <a:gd name="connsiteX70" fmla="*/ 4204588 w 7032263"/>
                <a:gd name="connsiteY70" fmla="*/ 2078108 h 2991694"/>
                <a:gd name="connsiteX71" fmla="*/ 4156350 w 7032263"/>
                <a:gd name="connsiteY71" fmla="*/ 2078108 h 2991694"/>
                <a:gd name="connsiteX72" fmla="*/ 1402495 w 7032263"/>
                <a:gd name="connsiteY72" fmla="*/ 1578119 h 2991694"/>
                <a:gd name="connsiteX73" fmla="*/ 1451092 w 7032263"/>
                <a:gd name="connsiteY73" fmla="*/ 1578119 h 2991694"/>
                <a:gd name="connsiteX74" fmla="*/ 1451092 w 7032263"/>
                <a:gd name="connsiteY74" fmla="*/ 1771419 h 2991694"/>
                <a:gd name="connsiteX75" fmla="*/ 1402495 w 7032263"/>
                <a:gd name="connsiteY75" fmla="*/ 1771419 h 2991694"/>
                <a:gd name="connsiteX76" fmla="*/ 5507719 w 7032263"/>
                <a:gd name="connsiteY76" fmla="*/ 1541403 h 2991694"/>
                <a:gd name="connsiteX77" fmla="*/ 5556317 w 7032263"/>
                <a:gd name="connsiteY77" fmla="*/ 1541403 h 2991694"/>
                <a:gd name="connsiteX78" fmla="*/ 5556317 w 7032263"/>
                <a:gd name="connsiteY78" fmla="*/ 1735063 h 2991694"/>
                <a:gd name="connsiteX79" fmla="*/ 5507719 w 7032263"/>
                <a:gd name="connsiteY79" fmla="*/ 1735063 h 2991694"/>
                <a:gd name="connsiteX80" fmla="*/ 2951853 w 7032263"/>
                <a:gd name="connsiteY80" fmla="*/ 1537803 h 2991694"/>
                <a:gd name="connsiteX81" fmla="*/ 3000451 w 7032263"/>
                <a:gd name="connsiteY81" fmla="*/ 1537803 h 2991694"/>
                <a:gd name="connsiteX82" fmla="*/ 3000451 w 7032263"/>
                <a:gd name="connsiteY82" fmla="*/ 1731463 h 2991694"/>
                <a:gd name="connsiteX83" fmla="*/ 2951853 w 7032263"/>
                <a:gd name="connsiteY83" fmla="*/ 1731463 h 2991694"/>
                <a:gd name="connsiteX84" fmla="*/ 4156350 w 7032263"/>
                <a:gd name="connsiteY84" fmla="*/ 1497487 h 2991694"/>
                <a:gd name="connsiteX85" fmla="*/ 4204588 w 7032263"/>
                <a:gd name="connsiteY85" fmla="*/ 1497487 h 2991694"/>
                <a:gd name="connsiteX86" fmla="*/ 4204588 w 7032263"/>
                <a:gd name="connsiteY86" fmla="*/ 1691148 h 2991694"/>
                <a:gd name="connsiteX87" fmla="*/ 4156350 w 7032263"/>
                <a:gd name="connsiteY87" fmla="*/ 1691148 h 2991694"/>
                <a:gd name="connsiteX88" fmla="*/ 1445333 w 7032263"/>
                <a:gd name="connsiteY88" fmla="*/ 1188999 h 2991694"/>
                <a:gd name="connsiteX89" fmla="*/ 1451092 w 7032263"/>
                <a:gd name="connsiteY89" fmla="*/ 1292668 h 2991694"/>
                <a:gd name="connsiteX90" fmla="*/ 1451092 w 7032263"/>
                <a:gd name="connsiteY90" fmla="*/ 1384819 h 2991694"/>
                <a:gd name="connsiteX91" fmla="*/ 1402495 w 7032263"/>
                <a:gd name="connsiteY91" fmla="*/ 1384819 h 2991694"/>
                <a:gd name="connsiteX92" fmla="*/ 1402495 w 7032263"/>
                <a:gd name="connsiteY92" fmla="*/ 1292668 h 2991694"/>
                <a:gd name="connsiteX93" fmla="*/ 1397095 w 7032263"/>
                <a:gd name="connsiteY93" fmla="*/ 1194398 h 2991694"/>
                <a:gd name="connsiteX94" fmla="*/ 5538677 w 7032263"/>
                <a:gd name="connsiteY94" fmla="*/ 1151563 h 2991694"/>
                <a:gd name="connsiteX95" fmla="*/ 5585835 w 7032263"/>
                <a:gd name="connsiteY95" fmla="*/ 1163442 h 2991694"/>
                <a:gd name="connsiteX96" fmla="*/ 5558116 w 7032263"/>
                <a:gd name="connsiteY96" fmla="*/ 1349902 h 2991694"/>
                <a:gd name="connsiteX97" fmla="*/ 5509519 w 7032263"/>
                <a:gd name="connsiteY97" fmla="*/ 1347383 h 2991694"/>
                <a:gd name="connsiteX98" fmla="*/ 5538677 w 7032263"/>
                <a:gd name="connsiteY98" fmla="*/ 1151563 h 2991694"/>
                <a:gd name="connsiteX99" fmla="*/ 2951853 w 7032263"/>
                <a:gd name="connsiteY99" fmla="*/ 1151563 h 2991694"/>
                <a:gd name="connsiteX100" fmla="*/ 3000451 w 7032263"/>
                <a:gd name="connsiteY100" fmla="*/ 1151563 h 2991694"/>
                <a:gd name="connsiteX101" fmla="*/ 3000451 w 7032263"/>
                <a:gd name="connsiteY101" fmla="*/ 1344863 h 2991694"/>
                <a:gd name="connsiteX102" fmla="*/ 2951853 w 7032263"/>
                <a:gd name="connsiteY102" fmla="*/ 1344863 h 2991694"/>
                <a:gd name="connsiteX103" fmla="*/ 4156350 w 7032263"/>
                <a:gd name="connsiteY103" fmla="*/ 1110887 h 2991694"/>
                <a:gd name="connsiteX104" fmla="*/ 4204588 w 7032263"/>
                <a:gd name="connsiteY104" fmla="*/ 1110887 h 2991694"/>
                <a:gd name="connsiteX105" fmla="*/ 4204588 w 7032263"/>
                <a:gd name="connsiteY105" fmla="*/ 1304187 h 2991694"/>
                <a:gd name="connsiteX106" fmla="*/ 4156350 w 7032263"/>
                <a:gd name="connsiteY106" fmla="*/ 1304187 h 2991694"/>
                <a:gd name="connsiteX107" fmla="*/ 1318259 w 7032263"/>
                <a:gd name="connsiteY107" fmla="*/ 815717 h 2991694"/>
                <a:gd name="connsiteX108" fmla="*/ 1402135 w 7032263"/>
                <a:gd name="connsiteY108" fmla="*/ 995339 h 2991694"/>
                <a:gd name="connsiteX109" fmla="*/ 1356057 w 7032263"/>
                <a:gd name="connsiteY109" fmla="*/ 1011177 h 2991694"/>
                <a:gd name="connsiteX110" fmla="*/ 1276861 w 7032263"/>
                <a:gd name="connsiteY110" fmla="*/ 840915 h 2991694"/>
                <a:gd name="connsiteX111" fmla="*/ 5701389 w 7032263"/>
                <a:gd name="connsiteY111" fmla="*/ 793040 h 2991694"/>
                <a:gd name="connsiteX112" fmla="*/ 5741347 w 7032263"/>
                <a:gd name="connsiteY112" fmla="*/ 821117 h 2991694"/>
                <a:gd name="connsiteX113" fmla="*/ 5647392 w 7032263"/>
                <a:gd name="connsiteY113" fmla="*/ 984900 h 2991694"/>
                <a:gd name="connsiteX114" fmla="*/ 5603474 w 7032263"/>
                <a:gd name="connsiteY114" fmla="*/ 964742 h 2991694"/>
                <a:gd name="connsiteX115" fmla="*/ 5701389 w 7032263"/>
                <a:gd name="connsiteY115" fmla="*/ 793040 h 2991694"/>
                <a:gd name="connsiteX116" fmla="*/ 2951853 w 7032263"/>
                <a:gd name="connsiteY116" fmla="*/ 764602 h 2991694"/>
                <a:gd name="connsiteX117" fmla="*/ 3000451 w 7032263"/>
                <a:gd name="connsiteY117" fmla="*/ 764602 h 2991694"/>
                <a:gd name="connsiteX118" fmla="*/ 3000451 w 7032263"/>
                <a:gd name="connsiteY118" fmla="*/ 957903 h 2991694"/>
                <a:gd name="connsiteX119" fmla="*/ 2951853 w 7032263"/>
                <a:gd name="connsiteY119" fmla="*/ 957903 h 2991694"/>
                <a:gd name="connsiteX120" fmla="*/ 4156350 w 7032263"/>
                <a:gd name="connsiteY120" fmla="*/ 723927 h 2991694"/>
                <a:gd name="connsiteX121" fmla="*/ 4204588 w 7032263"/>
                <a:gd name="connsiteY121" fmla="*/ 723927 h 2991694"/>
                <a:gd name="connsiteX122" fmla="*/ 4204588 w 7032263"/>
                <a:gd name="connsiteY122" fmla="*/ 917587 h 2991694"/>
                <a:gd name="connsiteX123" fmla="*/ 4156350 w 7032263"/>
                <a:gd name="connsiteY123" fmla="*/ 917587 h 2991694"/>
                <a:gd name="connsiteX124" fmla="*/ 1046833 w 7032263"/>
                <a:gd name="connsiteY124" fmla="*/ 529906 h 2991694"/>
                <a:gd name="connsiteX125" fmla="*/ 1198026 w 7032263"/>
                <a:gd name="connsiteY125" fmla="*/ 658053 h 2991694"/>
                <a:gd name="connsiteX126" fmla="*/ 1162747 w 7032263"/>
                <a:gd name="connsiteY126" fmla="*/ 691530 h 2991694"/>
                <a:gd name="connsiteX127" fmla="*/ 1019835 w 7032263"/>
                <a:gd name="connsiteY127" fmla="*/ 569862 h 2991694"/>
                <a:gd name="connsiteX128" fmla="*/ 5982174 w 7032263"/>
                <a:gd name="connsiteY128" fmla="*/ 517308 h 2991694"/>
                <a:gd name="connsiteX129" fmla="*/ 6009533 w 7032263"/>
                <a:gd name="connsiteY129" fmla="*/ 557624 h 2991694"/>
                <a:gd name="connsiteX130" fmla="*/ 5863020 w 7032263"/>
                <a:gd name="connsiteY130" fmla="*/ 677131 h 2991694"/>
                <a:gd name="connsiteX131" fmla="*/ 5829182 w 7032263"/>
                <a:gd name="connsiteY131" fmla="*/ 642215 h 2991694"/>
                <a:gd name="connsiteX132" fmla="*/ 5982174 w 7032263"/>
                <a:gd name="connsiteY132" fmla="*/ 517308 h 2991694"/>
                <a:gd name="connsiteX133" fmla="*/ 680733 w 7032263"/>
                <a:gd name="connsiteY133" fmla="*/ 383042 h 2991694"/>
                <a:gd name="connsiteX134" fmla="*/ 871882 w 7032263"/>
                <a:gd name="connsiteY134" fmla="*/ 436316 h 2991694"/>
                <a:gd name="connsiteX135" fmla="*/ 853884 w 7032263"/>
                <a:gd name="connsiteY135" fmla="*/ 481311 h 2991694"/>
                <a:gd name="connsiteX136" fmla="*/ 672813 w 7032263"/>
                <a:gd name="connsiteY136" fmla="*/ 430917 h 2991694"/>
                <a:gd name="connsiteX137" fmla="*/ 3004411 w 7032263"/>
                <a:gd name="connsiteY137" fmla="*/ 374762 h 2991694"/>
                <a:gd name="connsiteX138" fmla="*/ 3049048 w 7032263"/>
                <a:gd name="connsiteY138" fmla="*/ 394560 h 2991694"/>
                <a:gd name="connsiteX139" fmla="*/ 3002611 w 7032263"/>
                <a:gd name="connsiteY139" fmla="*/ 573102 h 2991694"/>
                <a:gd name="connsiteX140" fmla="*/ 2954373 w 7032263"/>
                <a:gd name="connsiteY140" fmla="*/ 569142 h 2991694"/>
                <a:gd name="connsiteX141" fmla="*/ 3004411 w 7032263"/>
                <a:gd name="connsiteY141" fmla="*/ 374762 h 2991694"/>
                <a:gd name="connsiteX142" fmla="*/ 0 w 7032263"/>
                <a:gd name="connsiteY142" fmla="*/ 371091 h 2991694"/>
                <a:gd name="connsiteX143" fmla="*/ 96481 w 7032263"/>
                <a:gd name="connsiteY143" fmla="*/ 371091 h 2991694"/>
                <a:gd name="connsiteX144" fmla="*/ 96481 w 7032263"/>
                <a:gd name="connsiteY144" fmla="*/ 419942 h 2991694"/>
                <a:gd name="connsiteX145" fmla="*/ 0 w 7032263"/>
                <a:gd name="connsiteY145" fmla="*/ 419942 h 2991694"/>
                <a:gd name="connsiteX146" fmla="*/ 290513 w 7032263"/>
                <a:gd name="connsiteY146" fmla="*/ 370443 h 2991694"/>
                <a:gd name="connsiteX147" fmla="*/ 484183 w 7032263"/>
                <a:gd name="connsiteY147" fmla="*/ 370443 h 2991694"/>
                <a:gd name="connsiteX148" fmla="*/ 484183 w 7032263"/>
                <a:gd name="connsiteY148" fmla="*/ 419038 h 2991694"/>
                <a:gd name="connsiteX149" fmla="*/ 290513 w 7032263"/>
                <a:gd name="connsiteY149" fmla="*/ 419038 h 2991694"/>
                <a:gd name="connsiteX150" fmla="*/ 6343595 w 7032263"/>
                <a:gd name="connsiteY150" fmla="*/ 361804 h 2991694"/>
                <a:gd name="connsiteX151" fmla="*/ 6354395 w 7032263"/>
                <a:gd name="connsiteY151" fmla="*/ 409319 h 2991694"/>
                <a:gd name="connsiteX152" fmla="*/ 6175124 w 7032263"/>
                <a:gd name="connsiteY152" fmla="*/ 467273 h 2991694"/>
                <a:gd name="connsiteX153" fmla="*/ 6155685 w 7032263"/>
                <a:gd name="connsiteY153" fmla="*/ 422637 h 2991694"/>
                <a:gd name="connsiteX154" fmla="*/ 6343595 w 7032263"/>
                <a:gd name="connsiteY154" fmla="*/ 361804 h 2991694"/>
                <a:gd name="connsiteX155" fmla="*/ 4134031 w 7032263"/>
                <a:gd name="connsiteY155" fmla="*/ 336966 h 2991694"/>
                <a:gd name="connsiteX156" fmla="*/ 4197028 w 7032263"/>
                <a:gd name="connsiteY156" fmla="*/ 527027 h 2991694"/>
                <a:gd name="connsiteX157" fmla="*/ 4149150 w 7032263"/>
                <a:gd name="connsiteY157" fmla="*/ 534946 h 2991694"/>
                <a:gd name="connsiteX158" fmla="*/ 4090834 w 7032263"/>
                <a:gd name="connsiteY158" fmla="*/ 359284 h 2991694"/>
                <a:gd name="connsiteX159" fmla="*/ 6934200 w 7032263"/>
                <a:gd name="connsiteY159" fmla="*/ 336166 h 2991694"/>
                <a:gd name="connsiteX160" fmla="*/ 7032263 w 7032263"/>
                <a:gd name="connsiteY160" fmla="*/ 336166 h 2991694"/>
                <a:gd name="connsiteX161" fmla="*/ 7032263 w 7032263"/>
                <a:gd name="connsiteY161" fmla="*/ 385017 h 2991694"/>
                <a:gd name="connsiteX162" fmla="*/ 6934200 w 7032263"/>
                <a:gd name="connsiteY162" fmla="*/ 385017 h 2991694"/>
                <a:gd name="connsiteX163" fmla="*/ 6580463 w 7032263"/>
                <a:gd name="connsiteY163" fmla="*/ 335526 h 2991694"/>
                <a:gd name="connsiteX164" fmla="*/ 6733815 w 7032263"/>
                <a:gd name="connsiteY164" fmla="*/ 335526 h 2991694"/>
                <a:gd name="connsiteX165" fmla="*/ 6733815 w 7032263"/>
                <a:gd name="connsiteY165" fmla="*/ 384121 h 2991694"/>
                <a:gd name="connsiteX166" fmla="*/ 6580463 w 7032263"/>
                <a:gd name="connsiteY166" fmla="*/ 384121 h 2991694"/>
                <a:gd name="connsiteX167" fmla="*/ 6541225 w 7032263"/>
                <a:gd name="connsiteY167" fmla="*/ 384841 h 2991694"/>
                <a:gd name="connsiteX168" fmla="*/ 6539785 w 7032263"/>
                <a:gd name="connsiteY168" fmla="*/ 336246 h 2991694"/>
                <a:gd name="connsiteX169" fmla="*/ 6580463 w 7032263"/>
                <a:gd name="connsiteY169" fmla="*/ 335526 h 2991694"/>
                <a:gd name="connsiteX170" fmla="*/ 3269717 w 7032263"/>
                <a:gd name="connsiteY170" fmla="*/ 81392 h 2991694"/>
                <a:gd name="connsiteX171" fmla="*/ 3293475 w 7032263"/>
                <a:gd name="connsiteY171" fmla="*/ 123508 h 2991694"/>
                <a:gd name="connsiteX172" fmla="*/ 3149483 w 7032263"/>
                <a:gd name="connsiteY172" fmla="*/ 239056 h 2991694"/>
                <a:gd name="connsiteX173" fmla="*/ 3113485 w 7032263"/>
                <a:gd name="connsiteY173" fmla="*/ 206659 h 2991694"/>
                <a:gd name="connsiteX174" fmla="*/ 3269717 w 7032263"/>
                <a:gd name="connsiteY174" fmla="*/ 81392 h 2991694"/>
                <a:gd name="connsiteX175" fmla="*/ 3849646 w 7032263"/>
                <a:gd name="connsiteY175" fmla="*/ 61594 h 2991694"/>
                <a:gd name="connsiteX176" fmla="*/ 4013798 w 7032263"/>
                <a:gd name="connsiteY176" fmla="*/ 176422 h 2991694"/>
                <a:gd name="connsiteX177" fmla="*/ 3980319 w 7032263"/>
                <a:gd name="connsiteY177" fmla="*/ 211339 h 2991694"/>
                <a:gd name="connsiteX178" fmla="*/ 3828407 w 7032263"/>
                <a:gd name="connsiteY178" fmla="*/ 105510 h 2991694"/>
                <a:gd name="connsiteX179" fmla="*/ 3556981 w 7032263"/>
                <a:gd name="connsiteY179" fmla="*/ 356 h 2991694"/>
                <a:gd name="connsiteX180" fmla="*/ 3657416 w 7032263"/>
                <a:gd name="connsiteY180" fmla="*/ 5080 h 2991694"/>
                <a:gd name="connsiteX181" fmla="*/ 3651297 w 7032263"/>
                <a:gd name="connsiteY181" fmla="*/ 53315 h 2991694"/>
                <a:gd name="connsiteX182" fmla="*/ 3466986 w 7032263"/>
                <a:gd name="connsiteY182" fmla="*/ 59434 h 2991694"/>
                <a:gd name="connsiteX183" fmla="*/ 3457627 w 7032263"/>
                <a:gd name="connsiteY183" fmla="*/ 11559 h 2991694"/>
                <a:gd name="connsiteX184" fmla="*/ 3556981 w 7032263"/>
                <a:gd name="connsiteY184" fmla="*/ 356 h 299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032263" h="2991694">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a:effectLst/>
          </p:spPr>
          <p:txBody>
            <a:bodyPr wrap="square" anchor="ctr">
              <a:noAutofit/>
            </a:bodyP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grpSp>
      <p:sp>
        <p:nvSpPr>
          <p:cNvPr id="21" name="Freeform 4">
            <a:extLst>
              <a:ext uri="{FF2B5EF4-FFF2-40B4-BE49-F238E27FC236}">
                <a16:creationId xmlns:a16="http://schemas.microsoft.com/office/drawing/2014/main" id="{24F4000E-CFED-6048-8D59-CFC80506EE81}"/>
              </a:ext>
            </a:extLst>
          </p:cNvPr>
          <p:cNvSpPr>
            <a:spLocks noChangeArrowheads="1"/>
          </p:cNvSpPr>
          <p:nvPr/>
        </p:nvSpPr>
        <p:spPr bwMode="auto">
          <a:xfrm>
            <a:off x="425311" y="1606377"/>
            <a:ext cx="714027" cy="960557"/>
          </a:xfrm>
          <a:custGeom>
            <a:avLst/>
            <a:gdLst>
              <a:gd name="T0" fmla="*/ 922 w 1846"/>
              <a:gd name="T1" fmla="*/ 1496 h 2836"/>
              <a:gd name="T2" fmla="*/ 922 w 1846"/>
              <a:gd name="T3" fmla="*/ 1496 h 2836"/>
              <a:gd name="T4" fmla="*/ 308 w 1846"/>
              <a:gd name="T5" fmla="*/ 882 h 2836"/>
              <a:gd name="T6" fmla="*/ 308 w 1846"/>
              <a:gd name="T7" fmla="*/ 882 h 2836"/>
              <a:gd name="T8" fmla="*/ 922 w 1846"/>
              <a:gd name="T9" fmla="*/ 268 h 2836"/>
              <a:gd name="T10" fmla="*/ 922 w 1846"/>
              <a:gd name="T11" fmla="*/ 268 h 2836"/>
              <a:gd name="T12" fmla="*/ 1537 w 1846"/>
              <a:gd name="T13" fmla="*/ 882 h 2836"/>
              <a:gd name="T14" fmla="*/ 1537 w 1846"/>
              <a:gd name="T15" fmla="*/ 882 h 2836"/>
              <a:gd name="T16" fmla="*/ 922 w 1846"/>
              <a:gd name="T17" fmla="*/ 1496 h 2836"/>
              <a:gd name="T18" fmla="*/ 922 w 1846"/>
              <a:gd name="T19" fmla="*/ 0 h 2836"/>
              <a:gd name="T20" fmla="*/ 922 w 1846"/>
              <a:gd name="T21" fmla="*/ 0 h 2836"/>
              <a:gd name="T22" fmla="*/ 0 w 1846"/>
              <a:gd name="T23" fmla="*/ 923 h 2836"/>
              <a:gd name="T24" fmla="*/ 0 w 1846"/>
              <a:gd name="T25" fmla="*/ 923 h 2836"/>
              <a:gd name="T26" fmla="*/ 922 w 1846"/>
              <a:gd name="T27" fmla="*/ 2835 h 2836"/>
              <a:gd name="T28" fmla="*/ 922 w 1846"/>
              <a:gd name="T29" fmla="*/ 2835 h 2836"/>
              <a:gd name="T30" fmla="*/ 1845 w 1846"/>
              <a:gd name="T31" fmla="*/ 923 h 2836"/>
              <a:gd name="T32" fmla="*/ 1845 w 1846"/>
              <a:gd name="T33" fmla="*/ 923 h 2836"/>
              <a:gd name="T34" fmla="*/ 922 w 1846"/>
              <a:gd name="T35" fmla="*/ 0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4" name="Freeform 5">
            <a:extLst>
              <a:ext uri="{FF2B5EF4-FFF2-40B4-BE49-F238E27FC236}">
                <a16:creationId xmlns:a16="http://schemas.microsoft.com/office/drawing/2014/main" id="{7D84EC65-3A0A-914C-903F-75CAD1CF7310}"/>
              </a:ext>
            </a:extLst>
          </p:cNvPr>
          <p:cNvSpPr>
            <a:spLocks noChangeArrowheads="1"/>
          </p:cNvSpPr>
          <p:nvPr/>
        </p:nvSpPr>
        <p:spPr bwMode="auto">
          <a:xfrm>
            <a:off x="3711785" y="3158361"/>
            <a:ext cx="712321" cy="960558"/>
          </a:xfrm>
          <a:custGeom>
            <a:avLst/>
            <a:gdLst>
              <a:gd name="T0" fmla="*/ 921 w 1845"/>
              <a:gd name="T1" fmla="*/ 1497 h 2837"/>
              <a:gd name="T2" fmla="*/ 921 w 1845"/>
              <a:gd name="T3" fmla="*/ 1497 h 2837"/>
              <a:gd name="T4" fmla="*/ 308 w 1845"/>
              <a:gd name="T5" fmla="*/ 882 h 2837"/>
              <a:gd name="T6" fmla="*/ 308 w 1845"/>
              <a:gd name="T7" fmla="*/ 882 h 2837"/>
              <a:gd name="T8" fmla="*/ 921 w 1845"/>
              <a:gd name="T9" fmla="*/ 268 h 2837"/>
              <a:gd name="T10" fmla="*/ 921 w 1845"/>
              <a:gd name="T11" fmla="*/ 268 h 2837"/>
              <a:gd name="T12" fmla="*/ 1536 w 1845"/>
              <a:gd name="T13" fmla="*/ 882 h 2837"/>
              <a:gd name="T14" fmla="*/ 1536 w 1845"/>
              <a:gd name="T15" fmla="*/ 882 h 2837"/>
              <a:gd name="T16" fmla="*/ 921 w 1845"/>
              <a:gd name="T17" fmla="*/ 1497 h 2837"/>
              <a:gd name="T18" fmla="*/ 921 w 1845"/>
              <a:gd name="T19" fmla="*/ 0 h 2837"/>
              <a:gd name="T20" fmla="*/ 921 w 1845"/>
              <a:gd name="T21" fmla="*/ 0 h 2837"/>
              <a:gd name="T22" fmla="*/ 0 w 1845"/>
              <a:gd name="T23" fmla="*/ 923 h 2837"/>
              <a:gd name="T24" fmla="*/ 0 w 1845"/>
              <a:gd name="T25" fmla="*/ 923 h 2837"/>
              <a:gd name="T26" fmla="*/ 921 w 1845"/>
              <a:gd name="T27" fmla="*/ 2836 h 2837"/>
              <a:gd name="T28" fmla="*/ 921 w 1845"/>
              <a:gd name="T29" fmla="*/ 2836 h 2837"/>
              <a:gd name="T30" fmla="*/ 1844 w 1845"/>
              <a:gd name="T31" fmla="*/ 923 h 2837"/>
              <a:gd name="T32" fmla="*/ 1844 w 1845"/>
              <a:gd name="T33" fmla="*/ 923 h 2837"/>
              <a:gd name="T34" fmla="*/ 921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5" name="Freeform 6">
            <a:extLst>
              <a:ext uri="{FF2B5EF4-FFF2-40B4-BE49-F238E27FC236}">
                <a16:creationId xmlns:a16="http://schemas.microsoft.com/office/drawing/2014/main" id="{667BBFFD-1EF8-244E-AF89-91102D38B589}"/>
              </a:ext>
            </a:extLst>
          </p:cNvPr>
          <p:cNvSpPr>
            <a:spLocks noChangeArrowheads="1"/>
          </p:cNvSpPr>
          <p:nvPr/>
        </p:nvSpPr>
        <p:spPr bwMode="auto">
          <a:xfrm>
            <a:off x="443434" y="4884482"/>
            <a:ext cx="714026" cy="960558"/>
          </a:xfrm>
          <a:custGeom>
            <a:avLst/>
            <a:gdLst>
              <a:gd name="T0" fmla="*/ 922 w 1846"/>
              <a:gd name="T1" fmla="*/ 1495 h 2835"/>
              <a:gd name="T2" fmla="*/ 922 w 1846"/>
              <a:gd name="T3" fmla="*/ 1495 h 2835"/>
              <a:gd name="T4" fmla="*/ 308 w 1846"/>
              <a:gd name="T5" fmla="*/ 881 h 2835"/>
              <a:gd name="T6" fmla="*/ 308 w 1846"/>
              <a:gd name="T7" fmla="*/ 881 h 2835"/>
              <a:gd name="T8" fmla="*/ 922 w 1846"/>
              <a:gd name="T9" fmla="*/ 267 h 2835"/>
              <a:gd name="T10" fmla="*/ 922 w 1846"/>
              <a:gd name="T11" fmla="*/ 267 h 2835"/>
              <a:gd name="T12" fmla="*/ 1537 w 1846"/>
              <a:gd name="T13" fmla="*/ 881 h 2835"/>
              <a:gd name="T14" fmla="*/ 1537 w 1846"/>
              <a:gd name="T15" fmla="*/ 881 h 2835"/>
              <a:gd name="T16" fmla="*/ 922 w 1846"/>
              <a:gd name="T17" fmla="*/ 1495 h 2835"/>
              <a:gd name="T18" fmla="*/ 922 w 1846"/>
              <a:gd name="T19" fmla="*/ 0 h 2835"/>
              <a:gd name="T20" fmla="*/ 922 w 1846"/>
              <a:gd name="T21" fmla="*/ 0 h 2835"/>
              <a:gd name="T22" fmla="*/ 0 w 1846"/>
              <a:gd name="T23" fmla="*/ 921 h 2835"/>
              <a:gd name="T24" fmla="*/ 0 w 1846"/>
              <a:gd name="T25" fmla="*/ 921 h 2835"/>
              <a:gd name="T26" fmla="*/ 922 w 1846"/>
              <a:gd name="T27" fmla="*/ 2834 h 2835"/>
              <a:gd name="T28" fmla="*/ 922 w 1846"/>
              <a:gd name="T29" fmla="*/ 2834 h 2835"/>
              <a:gd name="T30" fmla="*/ 1845 w 1846"/>
              <a:gd name="T31" fmla="*/ 921 h 2835"/>
              <a:gd name="T32" fmla="*/ 1845 w 1846"/>
              <a:gd name="T33" fmla="*/ 921 h 2835"/>
              <a:gd name="T34" fmla="*/ 922 w 1846"/>
              <a:gd name="T35" fmla="*/ 0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5">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7" name="Freeform 7">
            <a:extLst>
              <a:ext uri="{FF2B5EF4-FFF2-40B4-BE49-F238E27FC236}">
                <a16:creationId xmlns:a16="http://schemas.microsoft.com/office/drawing/2014/main" id="{58626925-6405-E04F-A180-A37974A83805}"/>
              </a:ext>
            </a:extLst>
          </p:cNvPr>
          <p:cNvSpPr>
            <a:spLocks noChangeArrowheads="1"/>
          </p:cNvSpPr>
          <p:nvPr/>
        </p:nvSpPr>
        <p:spPr bwMode="auto">
          <a:xfrm>
            <a:off x="3335218" y="6201809"/>
            <a:ext cx="712321" cy="960557"/>
          </a:xfrm>
          <a:custGeom>
            <a:avLst/>
            <a:gdLst>
              <a:gd name="T0" fmla="*/ 922 w 1845"/>
              <a:gd name="T1" fmla="*/ 1496 h 2837"/>
              <a:gd name="T2" fmla="*/ 922 w 1845"/>
              <a:gd name="T3" fmla="*/ 1496 h 2837"/>
              <a:gd name="T4" fmla="*/ 308 w 1845"/>
              <a:gd name="T5" fmla="*/ 882 h 2837"/>
              <a:gd name="T6" fmla="*/ 308 w 1845"/>
              <a:gd name="T7" fmla="*/ 882 h 2837"/>
              <a:gd name="T8" fmla="*/ 922 w 1845"/>
              <a:gd name="T9" fmla="*/ 268 h 2837"/>
              <a:gd name="T10" fmla="*/ 922 w 1845"/>
              <a:gd name="T11" fmla="*/ 268 h 2837"/>
              <a:gd name="T12" fmla="*/ 1536 w 1845"/>
              <a:gd name="T13" fmla="*/ 882 h 2837"/>
              <a:gd name="T14" fmla="*/ 1536 w 1845"/>
              <a:gd name="T15" fmla="*/ 882 h 2837"/>
              <a:gd name="T16" fmla="*/ 922 w 1845"/>
              <a:gd name="T17" fmla="*/ 1496 h 2837"/>
              <a:gd name="T18" fmla="*/ 922 w 1845"/>
              <a:gd name="T19" fmla="*/ 0 h 2837"/>
              <a:gd name="T20" fmla="*/ 922 w 1845"/>
              <a:gd name="T21" fmla="*/ 0 h 2837"/>
              <a:gd name="T22" fmla="*/ 0 w 1845"/>
              <a:gd name="T23" fmla="*/ 923 h 2837"/>
              <a:gd name="T24" fmla="*/ 0 w 1845"/>
              <a:gd name="T25" fmla="*/ 923 h 2837"/>
              <a:gd name="T26" fmla="*/ 922 w 1845"/>
              <a:gd name="T27" fmla="*/ 2836 h 2837"/>
              <a:gd name="T28" fmla="*/ 922 w 1845"/>
              <a:gd name="T29" fmla="*/ 2836 h 2837"/>
              <a:gd name="T30" fmla="*/ 1844 w 1845"/>
              <a:gd name="T31" fmla="*/ 923 h 2837"/>
              <a:gd name="T32" fmla="*/ 1844 w 1845"/>
              <a:gd name="T33" fmla="*/ 923 h 2837"/>
              <a:gd name="T34" fmla="*/ 922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8" name="TextBox 21">
            <a:extLst>
              <a:ext uri="{FF2B5EF4-FFF2-40B4-BE49-F238E27FC236}">
                <a16:creationId xmlns:a16="http://schemas.microsoft.com/office/drawing/2014/main" id="{622F56B6-0BFA-9846-9C38-0BA5646DC4EA}"/>
              </a:ext>
            </a:extLst>
          </p:cNvPr>
          <p:cNvSpPr txBox="1"/>
          <p:nvPr/>
        </p:nvSpPr>
        <p:spPr>
          <a:xfrm>
            <a:off x="5137569" y="723939"/>
            <a:ext cx="3693374" cy="400110"/>
          </a:xfrm>
          <a:prstGeom prst="rect">
            <a:avLst/>
          </a:prstGeom>
          <a:noFill/>
        </p:spPr>
        <p:txBody>
          <a:bodyPr wrap="square" rtlCol="0">
            <a:spAutoFit/>
          </a:bodyPr>
          <a:lstStyle/>
          <a:p>
            <a:pPr algn="ctr"/>
            <a:r>
              <a:rPr lang="es-ES_tradnl" sz="2000" b="1" dirty="0">
                <a:latin typeface="Axiforma" pitchFamily="2" charset="77"/>
              </a:rPr>
              <a:t>Recomendaciones</a:t>
            </a:r>
          </a:p>
        </p:txBody>
      </p:sp>
    </p:spTree>
    <p:extLst>
      <p:ext uri="{BB962C8B-B14F-4D97-AF65-F5344CB8AC3E}">
        <p14:creationId xmlns:p14="http://schemas.microsoft.com/office/powerpoint/2010/main" val="38338059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57BE7CEB-88AE-5747-86ED-E2CBE1F7AFEB}"/>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121" name="Diapositiva de think-cell" r:id="rId4" imgW="7772400" imgH="10058400" progId="TCLayout.ActiveDocument.1">
                  <p:embed/>
                </p:oleObj>
              </mc:Choice>
              <mc:Fallback>
                <p:oleObj name="Diapositiva de think-cell" r:id="rId4" imgW="7772400" imgH="10058400" progId="TCLayout.ActiveDocument.1">
                  <p:embed/>
                  <p:pic>
                    <p:nvPicPr>
                      <p:cNvPr id="2" name="Object 1" hidden="1">
                        <a:extLst>
                          <a:ext uri="{FF2B5EF4-FFF2-40B4-BE49-F238E27FC236}">
                            <a16:creationId xmlns:a16="http://schemas.microsoft.com/office/drawing/2014/main" id="{57BE7CEB-88AE-5747-86ED-E2CBE1F7AFEB}"/>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cxnSp>
        <p:nvCxnSpPr>
          <p:cNvPr id="45" name="Shape 4060">
            <a:extLst>
              <a:ext uri="{FF2B5EF4-FFF2-40B4-BE49-F238E27FC236}">
                <a16:creationId xmlns:a16="http://schemas.microsoft.com/office/drawing/2014/main" id="{F3A636DB-3386-934D-AF05-F67652DC65FB}"/>
              </a:ext>
            </a:extLst>
          </p:cNvPr>
          <p:cNvCxnSpPr>
            <a:cxnSpLocks/>
          </p:cNvCxnSpPr>
          <p:nvPr/>
        </p:nvCxnSpPr>
        <p:spPr>
          <a:xfrm flipV="1">
            <a:off x="2712867" y="6109252"/>
            <a:ext cx="0" cy="443667"/>
          </a:xfrm>
          <a:prstGeom prst="straightConnector1">
            <a:avLst/>
          </a:prstGeom>
          <a:noFill/>
          <a:ln w="9525" cap="rnd" cmpd="sng">
            <a:solidFill>
              <a:schemeClr val="tx1"/>
            </a:solidFill>
            <a:prstDash val="solid"/>
            <a:round/>
            <a:headEnd type="none" w="med" len="med"/>
            <a:tailEnd type="none" w="med" len="med"/>
          </a:ln>
        </p:spPr>
      </p:cxnSp>
      <p:cxnSp>
        <p:nvCxnSpPr>
          <p:cNvPr id="28" name="Shape 4043">
            <a:extLst>
              <a:ext uri="{FF2B5EF4-FFF2-40B4-BE49-F238E27FC236}">
                <a16:creationId xmlns:a16="http://schemas.microsoft.com/office/drawing/2014/main" id="{F00A4CD5-6ABD-6F4B-97D8-AD1E8FBEC851}"/>
              </a:ext>
            </a:extLst>
          </p:cNvPr>
          <p:cNvCxnSpPr>
            <a:cxnSpLocks/>
            <a:stCxn id="89" idx="6"/>
          </p:cNvCxnSpPr>
          <p:nvPr/>
        </p:nvCxnSpPr>
        <p:spPr>
          <a:xfrm flipH="1">
            <a:off x="714980" y="1980377"/>
            <a:ext cx="12808" cy="2034784"/>
          </a:xfrm>
          <a:prstGeom prst="straightConnector1">
            <a:avLst/>
          </a:prstGeom>
          <a:noFill/>
          <a:ln w="9525" cap="rnd" cmpd="sng">
            <a:solidFill>
              <a:schemeClr val="tx1"/>
            </a:solidFill>
            <a:prstDash val="solid"/>
            <a:round/>
            <a:headEnd type="none" w="med" len="med"/>
            <a:tailEnd type="none" w="med" len="med"/>
          </a:ln>
        </p:spPr>
      </p:cxnSp>
      <p:cxnSp>
        <p:nvCxnSpPr>
          <p:cNvPr id="54" name="Shape 4069">
            <a:extLst>
              <a:ext uri="{FF2B5EF4-FFF2-40B4-BE49-F238E27FC236}">
                <a16:creationId xmlns:a16="http://schemas.microsoft.com/office/drawing/2014/main" id="{EDD0C099-315D-9A4E-A398-1FA4714727C0}"/>
              </a:ext>
            </a:extLst>
          </p:cNvPr>
          <p:cNvCxnSpPr>
            <a:cxnSpLocks/>
            <a:stCxn id="86" idx="9"/>
          </p:cNvCxnSpPr>
          <p:nvPr/>
        </p:nvCxnSpPr>
        <p:spPr>
          <a:xfrm flipV="1">
            <a:off x="744231" y="6069495"/>
            <a:ext cx="0" cy="483180"/>
          </a:xfrm>
          <a:prstGeom prst="straightConnector1">
            <a:avLst/>
          </a:prstGeom>
          <a:noFill/>
          <a:ln w="9525" cap="rnd" cmpd="sng">
            <a:solidFill>
              <a:schemeClr val="tx1"/>
            </a:solidFill>
            <a:prstDash val="solid"/>
            <a:round/>
            <a:headEnd type="none" w="med" len="med"/>
            <a:tailEnd type="none" w="med" len="med"/>
          </a:ln>
        </p:spPr>
      </p:cxnSp>
      <p:cxnSp>
        <p:nvCxnSpPr>
          <p:cNvPr id="37" name="Shape 4052">
            <a:extLst>
              <a:ext uri="{FF2B5EF4-FFF2-40B4-BE49-F238E27FC236}">
                <a16:creationId xmlns:a16="http://schemas.microsoft.com/office/drawing/2014/main" id="{85D31BD6-51DE-AE48-B2EB-049A16F84762}"/>
              </a:ext>
            </a:extLst>
          </p:cNvPr>
          <p:cNvCxnSpPr>
            <a:cxnSpLocks/>
          </p:cNvCxnSpPr>
          <p:nvPr/>
        </p:nvCxnSpPr>
        <p:spPr>
          <a:xfrm>
            <a:off x="2679219" y="1950881"/>
            <a:ext cx="21194" cy="1827302"/>
          </a:xfrm>
          <a:prstGeom prst="straightConnector1">
            <a:avLst/>
          </a:prstGeom>
          <a:noFill/>
          <a:ln w="9525" cap="rnd" cmpd="sng">
            <a:solidFill>
              <a:schemeClr val="tx1"/>
            </a:solidFill>
            <a:prstDash val="solid"/>
            <a:round/>
            <a:headEnd type="none" w="med" len="med"/>
            <a:tailEnd type="none" w="med" len="med"/>
          </a:ln>
        </p:spPr>
      </p:cxnSp>
      <p:sp>
        <p:nvSpPr>
          <p:cNvPr id="4" name="Shape 4023">
            <a:extLst>
              <a:ext uri="{FF2B5EF4-FFF2-40B4-BE49-F238E27FC236}">
                <a16:creationId xmlns:a16="http://schemas.microsoft.com/office/drawing/2014/main" id="{F5405E6F-7B04-E04E-80C8-FAF80532DA88}"/>
              </a:ext>
            </a:extLst>
          </p:cNvPr>
          <p:cNvSpPr/>
          <p:nvPr/>
        </p:nvSpPr>
        <p:spPr>
          <a:xfrm>
            <a:off x="728280" y="4649801"/>
            <a:ext cx="1871924" cy="1527764"/>
          </a:xfrm>
          <a:prstGeom prst="rect">
            <a:avLst/>
          </a:prstGeom>
          <a:solidFill>
            <a:schemeClr val="accent1"/>
          </a:solidFill>
          <a:ln>
            <a:noFill/>
          </a:ln>
        </p:spPr>
        <p:txBody>
          <a:bodyPr lIns="100790" tIns="100790" rIns="100790" bIns="100790" anchor="b" anchorCtr="0">
            <a:noAutofit/>
          </a:bodyPr>
          <a:lstStyle/>
          <a:p>
            <a:endParaRPr lang="es-ES_tradnl" sz="1654">
              <a:latin typeface="Axiforma" pitchFamily="2" charset="77"/>
              <a:ea typeface="Open Sans"/>
              <a:cs typeface="Open Sans"/>
              <a:sym typeface="Open Sans"/>
            </a:endParaRPr>
          </a:p>
        </p:txBody>
      </p:sp>
      <p:sp>
        <p:nvSpPr>
          <p:cNvPr id="5" name="Shape 4024">
            <a:extLst>
              <a:ext uri="{FF2B5EF4-FFF2-40B4-BE49-F238E27FC236}">
                <a16:creationId xmlns:a16="http://schemas.microsoft.com/office/drawing/2014/main" id="{FE7D7FDC-80FA-AC47-B5EF-109464D8719A}"/>
              </a:ext>
            </a:extLst>
          </p:cNvPr>
          <p:cNvSpPr/>
          <p:nvPr/>
        </p:nvSpPr>
        <p:spPr>
          <a:xfrm>
            <a:off x="2700671" y="4649801"/>
            <a:ext cx="2449614" cy="1527764"/>
          </a:xfrm>
          <a:prstGeom prst="rect">
            <a:avLst/>
          </a:prstGeom>
          <a:solidFill>
            <a:schemeClr val="accent1"/>
          </a:solidFill>
          <a:ln>
            <a:noFill/>
          </a:ln>
        </p:spPr>
        <p:txBody>
          <a:bodyPr lIns="100790" tIns="100790" rIns="100790" bIns="100790" anchor="t" anchorCtr="0">
            <a:noAutofit/>
          </a:bodyPr>
          <a:lstStyle/>
          <a:p>
            <a:endParaRPr lang="es-ES_tradnl" sz="1654">
              <a:latin typeface="Axiforma" pitchFamily="2" charset="77"/>
              <a:ea typeface="Open Sans"/>
              <a:cs typeface="Open Sans"/>
              <a:sym typeface="Open Sans"/>
            </a:endParaRPr>
          </a:p>
        </p:txBody>
      </p:sp>
      <p:sp>
        <p:nvSpPr>
          <p:cNvPr id="6" name="Shape 4025">
            <a:extLst>
              <a:ext uri="{FF2B5EF4-FFF2-40B4-BE49-F238E27FC236}">
                <a16:creationId xmlns:a16="http://schemas.microsoft.com/office/drawing/2014/main" id="{E8F05E21-583C-B74E-9A4B-FC332022154A}"/>
              </a:ext>
            </a:extLst>
          </p:cNvPr>
          <p:cNvSpPr/>
          <p:nvPr/>
        </p:nvSpPr>
        <p:spPr>
          <a:xfrm>
            <a:off x="2683095" y="2435409"/>
            <a:ext cx="7062460" cy="1593252"/>
          </a:xfrm>
          <a:prstGeom prst="rect">
            <a:avLst/>
          </a:prstGeom>
          <a:solidFill>
            <a:schemeClr val="accent1"/>
          </a:solidFill>
          <a:ln>
            <a:noFill/>
          </a:ln>
        </p:spPr>
        <p:txBody>
          <a:bodyPr lIns="100790" tIns="100790" rIns="100790" bIns="100790" anchor="t" anchorCtr="0">
            <a:noAutofit/>
          </a:bodyPr>
          <a:lstStyle/>
          <a:p>
            <a:endParaRPr lang="es-ES_tradnl" sz="1654">
              <a:latin typeface="Axiforma" pitchFamily="2" charset="77"/>
              <a:ea typeface="Open Sans"/>
              <a:cs typeface="Open Sans"/>
              <a:sym typeface="Open Sans"/>
            </a:endParaRPr>
          </a:p>
        </p:txBody>
      </p:sp>
      <p:sp>
        <p:nvSpPr>
          <p:cNvPr id="20" name="Shape 4039">
            <a:extLst>
              <a:ext uri="{FF2B5EF4-FFF2-40B4-BE49-F238E27FC236}">
                <a16:creationId xmlns:a16="http://schemas.microsoft.com/office/drawing/2014/main" id="{D96796FB-0BF6-A84A-B27B-536BF3A2FD27}"/>
              </a:ext>
            </a:extLst>
          </p:cNvPr>
          <p:cNvSpPr/>
          <p:nvPr/>
        </p:nvSpPr>
        <p:spPr>
          <a:xfrm>
            <a:off x="709736" y="2442942"/>
            <a:ext cx="1890468" cy="1586710"/>
          </a:xfrm>
          <a:prstGeom prst="rect">
            <a:avLst/>
          </a:prstGeom>
          <a:solidFill>
            <a:schemeClr val="accent1"/>
          </a:solidFill>
          <a:ln>
            <a:noFill/>
          </a:ln>
        </p:spPr>
        <p:txBody>
          <a:bodyPr lIns="100790" tIns="100790" rIns="100790" bIns="100790" anchor="b" anchorCtr="0">
            <a:noAutofit/>
          </a:bodyPr>
          <a:lstStyle/>
          <a:p>
            <a:pPr>
              <a:buClr>
                <a:srgbClr val="000000"/>
              </a:buClr>
              <a:buSzPct val="25000"/>
            </a:pPr>
            <a:endParaRPr lang="es-ES_tradnl" sz="1654">
              <a:latin typeface="Axiforma" pitchFamily="2" charset="77"/>
              <a:ea typeface="Open Sans"/>
              <a:cs typeface="Open Sans"/>
              <a:sym typeface="Open Sans"/>
            </a:endParaRPr>
          </a:p>
        </p:txBody>
      </p:sp>
      <p:sp>
        <p:nvSpPr>
          <p:cNvPr id="89" name="Freeform 88">
            <a:extLst>
              <a:ext uri="{FF2B5EF4-FFF2-40B4-BE49-F238E27FC236}">
                <a16:creationId xmlns:a16="http://schemas.microsoft.com/office/drawing/2014/main" id="{4F34C2FB-BF2B-7E4E-961B-F3ED6C475F90}"/>
              </a:ext>
            </a:extLst>
          </p:cNvPr>
          <p:cNvSpPr/>
          <p:nvPr/>
        </p:nvSpPr>
        <p:spPr>
          <a:xfrm rot="10800000" flipH="1">
            <a:off x="727788" y="1980377"/>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88" name="Freeform 87">
            <a:extLst>
              <a:ext uri="{FF2B5EF4-FFF2-40B4-BE49-F238E27FC236}">
                <a16:creationId xmlns:a16="http://schemas.microsoft.com/office/drawing/2014/main" id="{5EC65D16-76B3-4F44-ACF9-2FD33C035185}"/>
              </a:ext>
            </a:extLst>
          </p:cNvPr>
          <p:cNvSpPr/>
          <p:nvPr/>
        </p:nvSpPr>
        <p:spPr>
          <a:xfrm rot="10800000" flipH="1">
            <a:off x="2665967" y="1950881"/>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90" name="Freeform 89">
            <a:extLst>
              <a:ext uri="{FF2B5EF4-FFF2-40B4-BE49-F238E27FC236}">
                <a16:creationId xmlns:a16="http://schemas.microsoft.com/office/drawing/2014/main" id="{7CD8628F-3F7F-9448-8B54-0E70A8EE3A8C}"/>
              </a:ext>
            </a:extLst>
          </p:cNvPr>
          <p:cNvSpPr/>
          <p:nvPr/>
        </p:nvSpPr>
        <p:spPr>
          <a:xfrm>
            <a:off x="2712867" y="6362039"/>
            <a:ext cx="341175" cy="217384"/>
          </a:xfrm>
          <a:custGeom>
            <a:avLst/>
            <a:gdLst>
              <a:gd name="connsiteX0" fmla="*/ 509934 w 825052"/>
              <a:gd name="connsiteY0" fmla="*/ 262846 h 525692"/>
              <a:gd name="connsiteX1" fmla="*/ 825052 w 825052"/>
              <a:gd name="connsiteY1" fmla="*/ 525692 h 525692"/>
              <a:gd name="connsiteX2" fmla="*/ 509934 w 825052"/>
              <a:gd name="connsiteY2" fmla="*/ 525692 h 525692"/>
              <a:gd name="connsiteX3" fmla="*/ 509934 w 825052"/>
              <a:gd name="connsiteY3" fmla="*/ 0 h 525692"/>
              <a:gd name="connsiteX4" fmla="*/ 825052 w 825052"/>
              <a:gd name="connsiteY4" fmla="*/ 0 h 525692"/>
              <a:gd name="connsiteX5" fmla="*/ 509934 w 825052"/>
              <a:gd name="connsiteY5" fmla="*/ 262846 h 525692"/>
              <a:gd name="connsiteX6" fmla="*/ 0 w 825052"/>
              <a:gd name="connsiteY6" fmla="*/ 0 h 525692"/>
              <a:gd name="connsiteX7" fmla="*/ 509467 w 825052"/>
              <a:gd name="connsiteY7" fmla="*/ 0 h 525692"/>
              <a:gd name="connsiteX8" fmla="*/ 509467 w 825052"/>
              <a:gd name="connsiteY8" fmla="*/ 525692 h 525692"/>
              <a:gd name="connsiteX9" fmla="*/ 0 w 825052"/>
              <a:gd name="connsiteY9" fmla="*/ 525692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525692"/>
                </a:lnTo>
                <a:lnTo>
                  <a:pt x="509934" y="525692"/>
                </a:lnTo>
                <a:close/>
                <a:moveTo>
                  <a:pt x="509934" y="0"/>
                </a:moveTo>
                <a:lnTo>
                  <a:pt x="825052" y="0"/>
                </a:lnTo>
                <a:lnTo>
                  <a:pt x="509934" y="262846"/>
                </a:lnTo>
                <a:close/>
                <a:moveTo>
                  <a:pt x="0" y="0"/>
                </a:moveTo>
                <a:lnTo>
                  <a:pt x="509467" y="0"/>
                </a:lnTo>
                <a:lnTo>
                  <a:pt x="509467" y="525692"/>
                </a:lnTo>
                <a:lnTo>
                  <a:pt x="0" y="525692"/>
                </a:lnTo>
                <a:close/>
              </a:path>
            </a:pathLst>
          </a:custGeom>
          <a:solidFill>
            <a:schemeClr val="accent1"/>
          </a:solidFill>
          <a:ln>
            <a:noFill/>
          </a:ln>
        </p:spPr>
        <p:txBody>
          <a:bodyPr wrap="square" lIns="100790" tIns="100790" rIns="100790" bIns="100790" anchor="ctr" anchorCtr="0">
            <a:noAutofit/>
          </a:bodyPr>
          <a:lstStyle/>
          <a:p>
            <a:r>
              <a:rPr lang="es-ES_tradnl" sz="1654">
                <a:latin typeface="Axiforma" pitchFamily="2" charset="77"/>
                <a:ea typeface="Open Sans"/>
                <a:cs typeface="Open Sans"/>
                <a:sym typeface="Open Sans"/>
              </a:rPr>
              <a:t> </a:t>
            </a:r>
          </a:p>
        </p:txBody>
      </p:sp>
      <p:sp>
        <p:nvSpPr>
          <p:cNvPr id="86" name="Freeform 85">
            <a:extLst>
              <a:ext uri="{FF2B5EF4-FFF2-40B4-BE49-F238E27FC236}">
                <a16:creationId xmlns:a16="http://schemas.microsoft.com/office/drawing/2014/main" id="{AEB7944D-5469-BA40-BFFA-2944EBF8478D}"/>
              </a:ext>
            </a:extLst>
          </p:cNvPr>
          <p:cNvSpPr/>
          <p:nvPr/>
        </p:nvSpPr>
        <p:spPr>
          <a:xfrm rot="10800000" flipH="1">
            <a:off x="744231" y="6335291"/>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80" name="Subtitle 2">
            <a:extLst>
              <a:ext uri="{FF2B5EF4-FFF2-40B4-BE49-F238E27FC236}">
                <a16:creationId xmlns:a16="http://schemas.microsoft.com/office/drawing/2014/main" id="{26191AD1-8E85-E240-9232-FEE6B2891FF7}"/>
              </a:ext>
            </a:extLst>
          </p:cNvPr>
          <p:cNvSpPr txBox="1">
            <a:spLocks/>
          </p:cNvSpPr>
          <p:nvPr/>
        </p:nvSpPr>
        <p:spPr>
          <a:xfrm>
            <a:off x="773694" y="2599623"/>
            <a:ext cx="1823732" cy="1146690"/>
          </a:xfrm>
          <a:prstGeom prst="rect">
            <a:avLst/>
          </a:prstGeom>
          <a:solidFill>
            <a:schemeClr val="accent1"/>
          </a:solidFill>
        </p:spPr>
        <p:txBody>
          <a:bodyPr vert="horz" wrap="square" lIns="37812" tIns="18906" rIns="37812" bIns="18906"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Definir </a:t>
            </a:r>
            <a:r>
              <a:rPr lang="es-ES_tradnl" sz="1100" dirty="0">
                <a:solidFill>
                  <a:schemeClr val="tx1"/>
                </a:solidFill>
                <a:latin typeface="+mj-lt"/>
                <a:ea typeface="Lato Light" panose="020F0502020204030203" pitchFamily="34" charset="0"/>
                <a:cs typeface="Lato Light" panose="020F0502020204030203" pitchFamily="34" charset="0"/>
              </a:rPr>
              <a:t>roles y funciones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del equipo de cumplimiento</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Designar a un equipo interino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enfocado  en desempeño </a:t>
            </a:r>
          </a:p>
        </p:txBody>
      </p:sp>
      <p:sp>
        <p:nvSpPr>
          <p:cNvPr id="81" name="Subtitle 2">
            <a:extLst>
              <a:ext uri="{FF2B5EF4-FFF2-40B4-BE49-F238E27FC236}">
                <a16:creationId xmlns:a16="http://schemas.microsoft.com/office/drawing/2014/main" id="{BF81ABC2-6EAC-1345-8F2F-28E735ACBE88}"/>
              </a:ext>
            </a:extLst>
          </p:cNvPr>
          <p:cNvSpPr txBox="1">
            <a:spLocks/>
          </p:cNvSpPr>
          <p:nvPr/>
        </p:nvSpPr>
        <p:spPr>
          <a:xfrm>
            <a:off x="2734498" y="2582781"/>
            <a:ext cx="6998878" cy="1998270"/>
          </a:xfrm>
          <a:prstGeom prst="rect">
            <a:avLst/>
          </a:prstGeom>
        </p:spPr>
        <p:txBody>
          <a:bodyPr vert="horz" wrap="square" lIns="37812" tIns="18906" rIns="37812" bIns="18906"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plan integral de cumplimiento,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con clara identificación de acciones, plazos, recursos y responsables a través de talleres que además vinculen las estrategias a la planificación</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un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programa de capacitación en gestión del cumplimiento</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 con los Funcionarios de la Red Norte de Salud de Cusco y los Jefes de los EE.SS. que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resulte en planes vinculados al plan integral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con objetivos específicos para el logro de resultados.</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con la Dirección de la Red Norte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un listado de condiciones mínimas de operatividad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 los Establecimientos de Salud y definir plazos y responsables para su pronto cumplimiento</a:t>
            </a: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3" name="Subtitle 2">
            <a:extLst>
              <a:ext uri="{FF2B5EF4-FFF2-40B4-BE49-F238E27FC236}">
                <a16:creationId xmlns:a16="http://schemas.microsoft.com/office/drawing/2014/main" id="{B8646860-DD8C-704B-A4B8-1DACE9E74E28}"/>
              </a:ext>
            </a:extLst>
          </p:cNvPr>
          <p:cNvSpPr txBox="1">
            <a:spLocks/>
          </p:cNvSpPr>
          <p:nvPr/>
        </p:nvSpPr>
        <p:spPr>
          <a:xfrm>
            <a:off x="773694" y="4721666"/>
            <a:ext cx="1732031" cy="1324239"/>
          </a:xfrm>
          <a:prstGeom prst="rect">
            <a:avLst/>
          </a:prstGeom>
        </p:spPr>
        <p:txBody>
          <a:bodyPr vert="horz" wrap="square" lIns="37812" tIns="18906" rIns="37812" bIns="18906"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Equipo interino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establece una línea de base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y el procesamiento de datos de las metas priorizadas</a:t>
            </a: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4" name="Subtitle 2">
            <a:extLst>
              <a:ext uri="{FF2B5EF4-FFF2-40B4-BE49-F238E27FC236}">
                <a16:creationId xmlns:a16="http://schemas.microsoft.com/office/drawing/2014/main" id="{EAAD1DAB-C53C-C84E-93AE-20CF37255F15}"/>
              </a:ext>
            </a:extLst>
          </p:cNvPr>
          <p:cNvSpPr txBox="1">
            <a:spLocks/>
          </p:cNvSpPr>
          <p:nvPr/>
        </p:nvSpPr>
        <p:spPr>
          <a:xfrm>
            <a:off x="2723719" y="4639745"/>
            <a:ext cx="2445188" cy="1709793"/>
          </a:xfrm>
          <a:prstGeom prst="rect">
            <a:avLst/>
          </a:prstGeom>
        </p:spPr>
        <p:txBody>
          <a:bodyPr vert="horz" wrap="square" lIns="37812" tIns="18906" rIns="37812" bIns="18906"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b="1" dirty="0">
                <a:solidFill>
                  <a:schemeClr val="tx1"/>
                </a:solidFill>
                <a:latin typeface="+mn-lt"/>
                <a:ea typeface="Lato Light" panose="020F0502020204030203" pitchFamily="34" charset="0"/>
                <a:cs typeface="Lato Light" panose="020F0502020204030203" pitchFamily="34" charset="0"/>
              </a:rPr>
              <a:t>Desarrollar tablero de control </a:t>
            </a:r>
            <a:r>
              <a:rPr lang="es-ES_tradnl" sz="1100" dirty="0">
                <a:solidFill>
                  <a:schemeClr val="tx1"/>
                </a:solidFill>
                <a:latin typeface="+mn-lt"/>
                <a:ea typeface="Lato Light" panose="020F0502020204030203" pitchFamily="34" charset="0"/>
                <a:cs typeface="Lato Light" panose="020F0502020204030203" pitchFamily="34" charset="0"/>
              </a:rPr>
              <a:t>para gestión de resultados en las prioridades identificadas</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El equipo interino de cumplimiento propone una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estructura de rutinas</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 que permitan revisar el progreso hacia los objetivos </a:t>
            </a:r>
          </a:p>
          <a:p>
            <a:pPr marL="171450" indent="-171450" algn="l">
              <a:lnSpc>
                <a:spcPts val="1447"/>
              </a:lnSpc>
              <a:buFont typeface="Arial" panose="020B0604020202020204" pitchFamily="34" charset="0"/>
              <a:buChar char="•"/>
            </a:pPr>
            <a:endParaRPr lang="es-ES_tradnl" sz="992"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5" name="TextBox 84">
            <a:extLst>
              <a:ext uri="{FF2B5EF4-FFF2-40B4-BE49-F238E27FC236}">
                <a16:creationId xmlns:a16="http://schemas.microsoft.com/office/drawing/2014/main" id="{07B176DA-B685-8241-B3CC-9EB823B5BD65}"/>
              </a:ext>
            </a:extLst>
          </p:cNvPr>
          <p:cNvSpPr txBox="1"/>
          <p:nvPr/>
        </p:nvSpPr>
        <p:spPr>
          <a:xfrm>
            <a:off x="1022093" y="1854173"/>
            <a:ext cx="1483177" cy="492443"/>
          </a:xfrm>
          <a:prstGeom prst="rect">
            <a:avLst/>
          </a:prstGeom>
          <a:noFill/>
        </p:spPr>
        <p:txBody>
          <a:bodyPr wrap="square" rtlCol="0">
            <a:spAutoFit/>
          </a:bodyPr>
          <a:lstStyle/>
          <a:p>
            <a:r>
              <a:rPr lang="es-ES_tradnl" sz="1300" b="1" dirty="0">
                <a:latin typeface="Axiforma" pitchFamily="2" charset="77"/>
              </a:rPr>
              <a:t>Función de </a:t>
            </a:r>
            <a:br>
              <a:rPr lang="es-ES_tradnl" sz="1300" b="1" dirty="0">
                <a:latin typeface="Axiforma" pitchFamily="2" charset="77"/>
              </a:rPr>
            </a:br>
            <a:r>
              <a:rPr lang="es-ES_tradnl" sz="1300" b="1" dirty="0">
                <a:latin typeface="Axiforma" pitchFamily="2" charset="77"/>
              </a:rPr>
              <a:t>cumplimiento</a:t>
            </a:r>
          </a:p>
        </p:txBody>
      </p:sp>
      <p:sp>
        <p:nvSpPr>
          <p:cNvPr id="92" name="TextBox 91">
            <a:extLst>
              <a:ext uri="{FF2B5EF4-FFF2-40B4-BE49-F238E27FC236}">
                <a16:creationId xmlns:a16="http://schemas.microsoft.com/office/drawing/2014/main" id="{BC8C0D7A-AE05-F846-95ED-938C171C1E6E}"/>
              </a:ext>
            </a:extLst>
          </p:cNvPr>
          <p:cNvSpPr txBox="1"/>
          <p:nvPr/>
        </p:nvSpPr>
        <p:spPr>
          <a:xfrm>
            <a:off x="2970799" y="1926065"/>
            <a:ext cx="1292341" cy="292388"/>
          </a:xfrm>
          <a:prstGeom prst="rect">
            <a:avLst/>
          </a:prstGeom>
          <a:noFill/>
        </p:spPr>
        <p:txBody>
          <a:bodyPr wrap="none" rtlCol="0">
            <a:spAutoFit/>
          </a:bodyPr>
          <a:lstStyle/>
          <a:p>
            <a:r>
              <a:rPr lang="es-ES_tradnl" sz="1300" b="1" dirty="0">
                <a:latin typeface="Axiforma" pitchFamily="2" charset="77"/>
              </a:rPr>
              <a:t>Planificación</a:t>
            </a:r>
          </a:p>
        </p:txBody>
      </p:sp>
      <p:sp>
        <p:nvSpPr>
          <p:cNvPr id="94" name="TextBox 93">
            <a:extLst>
              <a:ext uri="{FF2B5EF4-FFF2-40B4-BE49-F238E27FC236}">
                <a16:creationId xmlns:a16="http://schemas.microsoft.com/office/drawing/2014/main" id="{0CA1E718-0AAB-544E-A0BD-977E1BE6E158}"/>
              </a:ext>
            </a:extLst>
          </p:cNvPr>
          <p:cNvSpPr txBox="1"/>
          <p:nvPr/>
        </p:nvSpPr>
        <p:spPr>
          <a:xfrm>
            <a:off x="3060152" y="6335708"/>
            <a:ext cx="2021067" cy="292388"/>
          </a:xfrm>
          <a:prstGeom prst="rect">
            <a:avLst/>
          </a:prstGeom>
          <a:noFill/>
        </p:spPr>
        <p:txBody>
          <a:bodyPr wrap="square" rtlCol="0">
            <a:spAutoFit/>
          </a:bodyPr>
          <a:lstStyle/>
          <a:p>
            <a:r>
              <a:rPr lang="es-ES_tradnl" sz="1300" b="1" dirty="0">
                <a:latin typeface="Axiforma" pitchFamily="2" charset="77"/>
              </a:rPr>
              <a:t>Rutinas</a:t>
            </a:r>
          </a:p>
        </p:txBody>
      </p:sp>
      <p:sp>
        <p:nvSpPr>
          <p:cNvPr id="96" name="TextBox 95">
            <a:extLst>
              <a:ext uri="{FF2B5EF4-FFF2-40B4-BE49-F238E27FC236}">
                <a16:creationId xmlns:a16="http://schemas.microsoft.com/office/drawing/2014/main" id="{895F28D6-1ADA-B849-9A59-B0A39B2FBF14}"/>
              </a:ext>
            </a:extLst>
          </p:cNvPr>
          <p:cNvSpPr txBox="1"/>
          <p:nvPr/>
        </p:nvSpPr>
        <p:spPr>
          <a:xfrm>
            <a:off x="1085406" y="6307441"/>
            <a:ext cx="702436" cy="295915"/>
          </a:xfrm>
          <a:prstGeom prst="rect">
            <a:avLst/>
          </a:prstGeom>
          <a:noFill/>
        </p:spPr>
        <p:txBody>
          <a:bodyPr wrap="none" rtlCol="0">
            <a:spAutoFit/>
          </a:bodyPr>
          <a:lstStyle/>
          <a:p>
            <a:r>
              <a:rPr lang="es-ES_tradnl" sz="1300" b="1">
                <a:latin typeface="Axiforma" pitchFamily="2" charset="77"/>
              </a:rPr>
              <a:t>Datos</a:t>
            </a:r>
          </a:p>
        </p:txBody>
      </p:sp>
      <p:sp>
        <p:nvSpPr>
          <p:cNvPr id="65" name="Title 1">
            <a:extLst>
              <a:ext uri="{FF2B5EF4-FFF2-40B4-BE49-F238E27FC236}">
                <a16:creationId xmlns:a16="http://schemas.microsoft.com/office/drawing/2014/main" id="{79337FD9-0AE8-A847-A7B4-E3A427A380B0}"/>
              </a:ext>
            </a:extLst>
          </p:cNvPr>
          <p:cNvSpPr txBox="1">
            <a:spLocks/>
          </p:cNvSpPr>
          <p:nvPr/>
        </p:nvSpPr>
        <p:spPr>
          <a:xfrm>
            <a:off x="360001" y="589387"/>
            <a:ext cx="9250343" cy="330860"/>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r>
              <a:rPr lang="es-ES_tradnl" dirty="0"/>
              <a:t>Cronograma tentativo para implementación de recomendaciones</a:t>
            </a:r>
          </a:p>
        </p:txBody>
      </p:sp>
      <p:sp>
        <p:nvSpPr>
          <p:cNvPr id="100" name="Shape 4033">
            <a:extLst>
              <a:ext uri="{FF2B5EF4-FFF2-40B4-BE49-F238E27FC236}">
                <a16:creationId xmlns:a16="http://schemas.microsoft.com/office/drawing/2014/main" id="{1D195951-9FE6-5D4F-9699-F4F8720F4E83}"/>
              </a:ext>
            </a:extLst>
          </p:cNvPr>
          <p:cNvSpPr/>
          <p:nvPr/>
        </p:nvSpPr>
        <p:spPr>
          <a:xfrm>
            <a:off x="8296234" y="4068060"/>
            <a:ext cx="1447557" cy="511807"/>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1" name="Shape 3946">
            <a:extLst>
              <a:ext uri="{FF2B5EF4-FFF2-40B4-BE49-F238E27FC236}">
                <a16:creationId xmlns:a16="http://schemas.microsoft.com/office/drawing/2014/main" id="{29C3662A-5041-7E49-9F8C-701781C61F85}"/>
              </a:ext>
            </a:extLst>
          </p:cNvPr>
          <p:cNvSpPr txBox="1"/>
          <p:nvPr/>
        </p:nvSpPr>
        <p:spPr>
          <a:xfrm>
            <a:off x="8567212" y="4250647"/>
            <a:ext cx="917940" cy="216243"/>
          </a:xfrm>
          <a:prstGeom prst="rect">
            <a:avLst/>
          </a:prstGeom>
          <a:noFill/>
          <a:ln>
            <a:noFill/>
          </a:ln>
        </p:spPr>
        <p:txBody>
          <a:bodyPr wrap="none" lIns="37812" tIns="18906" rIns="37812" bIns="18906" anchor="b" anchorCtr="0">
            <a:spAutoFit/>
          </a:bodyPr>
          <a:lstStyle/>
          <a:p>
            <a:pPr>
              <a:buSzPct val="25000"/>
            </a:pPr>
            <a:r>
              <a:rPr lang="es-ES_tradnl" sz="1157" b="1" dirty="0">
                <a:solidFill>
                  <a:schemeClr val="bg2"/>
                </a:solidFill>
                <a:latin typeface="Axiforma" pitchFamily="2" charset="77"/>
                <a:ea typeface="Raleway"/>
                <a:cs typeface="Raleway"/>
                <a:sym typeface="Raleway"/>
              </a:rPr>
              <a:t>Noviembre</a:t>
            </a:r>
          </a:p>
        </p:txBody>
      </p:sp>
      <p:sp>
        <p:nvSpPr>
          <p:cNvPr id="102" name="Shape 4033">
            <a:extLst>
              <a:ext uri="{FF2B5EF4-FFF2-40B4-BE49-F238E27FC236}">
                <a16:creationId xmlns:a16="http://schemas.microsoft.com/office/drawing/2014/main" id="{4A185F14-5CB9-3B4F-BA72-0964BA55920E}"/>
              </a:ext>
            </a:extLst>
          </p:cNvPr>
          <p:cNvSpPr/>
          <p:nvPr/>
        </p:nvSpPr>
        <p:spPr>
          <a:xfrm>
            <a:off x="6764540" y="4068060"/>
            <a:ext cx="1447557" cy="506740"/>
          </a:xfrm>
          <a:prstGeom prst="rect">
            <a:avLst/>
          </a:prstGeom>
          <a:solidFill>
            <a:schemeClr val="tx1"/>
          </a:solidFill>
          <a:ln>
            <a:noFill/>
          </a:ln>
        </p:spPr>
        <p:txBody>
          <a:bodyPr lIns="59531" tIns="100790" rIns="59531" bIns="100790" anchor="ctr" anchorCtr="0">
            <a:noAutofit/>
          </a:bodyPr>
          <a:lstStyle/>
          <a:p>
            <a:pPr algn="ctr"/>
            <a:endParaRPr lang="es-ES_tradnl" sz="1323" b="1">
              <a:solidFill>
                <a:schemeClr val="bg2"/>
              </a:solidFill>
              <a:latin typeface="Axiforma" pitchFamily="2" charset="77"/>
              <a:ea typeface="Raleway"/>
              <a:cs typeface="Raleway"/>
              <a:sym typeface="Raleway"/>
            </a:endParaRPr>
          </a:p>
        </p:txBody>
      </p:sp>
      <p:sp>
        <p:nvSpPr>
          <p:cNvPr id="103" name="Shape 3946">
            <a:extLst>
              <a:ext uri="{FF2B5EF4-FFF2-40B4-BE49-F238E27FC236}">
                <a16:creationId xmlns:a16="http://schemas.microsoft.com/office/drawing/2014/main" id="{5F5E81D3-1AC3-C54B-AA8A-997E7D52ABC8}"/>
              </a:ext>
            </a:extLst>
          </p:cNvPr>
          <p:cNvSpPr txBox="1"/>
          <p:nvPr/>
        </p:nvSpPr>
        <p:spPr>
          <a:xfrm>
            <a:off x="7152314" y="4239771"/>
            <a:ext cx="707947"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Octubre</a:t>
            </a:r>
          </a:p>
        </p:txBody>
      </p:sp>
      <p:sp>
        <p:nvSpPr>
          <p:cNvPr id="104" name="Shape 4033">
            <a:extLst>
              <a:ext uri="{FF2B5EF4-FFF2-40B4-BE49-F238E27FC236}">
                <a16:creationId xmlns:a16="http://schemas.microsoft.com/office/drawing/2014/main" id="{88B2E148-6ADF-944E-AC05-3D6495B36094}"/>
              </a:ext>
            </a:extLst>
          </p:cNvPr>
          <p:cNvSpPr/>
          <p:nvPr/>
        </p:nvSpPr>
        <p:spPr>
          <a:xfrm>
            <a:off x="5192559" y="4073240"/>
            <a:ext cx="1447557"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5" name="Shape 3946">
            <a:extLst>
              <a:ext uri="{FF2B5EF4-FFF2-40B4-BE49-F238E27FC236}">
                <a16:creationId xmlns:a16="http://schemas.microsoft.com/office/drawing/2014/main" id="{730D7AA2-988B-394B-B9E6-62F24BBA6F61}"/>
              </a:ext>
            </a:extLst>
          </p:cNvPr>
          <p:cNvSpPr txBox="1"/>
          <p:nvPr/>
        </p:nvSpPr>
        <p:spPr>
          <a:xfrm>
            <a:off x="5495894" y="4226338"/>
            <a:ext cx="866643"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Setiembre</a:t>
            </a:r>
          </a:p>
        </p:txBody>
      </p:sp>
      <p:sp>
        <p:nvSpPr>
          <p:cNvPr id="106" name="Shape 4033">
            <a:extLst>
              <a:ext uri="{FF2B5EF4-FFF2-40B4-BE49-F238E27FC236}">
                <a16:creationId xmlns:a16="http://schemas.microsoft.com/office/drawing/2014/main" id="{3CFFF104-3BAE-8C44-8D12-FD3BAB147082}"/>
              </a:ext>
            </a:extLst>
          </p:cNvPr>
          <p:cNvSpPr/>
          <p:nvPr/>
        </p:nvSpPr>
        <p:spPr>
          <a:xfrm>
            <a:off x="3634968" y="4068060"/>
            <a:ext cx="1404985"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7" name="Shape 3946">
            <a:extLst>
              <a:ext uri="{FF2B5EF4-FFF2-40B4-BE49-F238E27FC236}">
                <a16:creationId xmlns:a16="http://schemas.microsoft.com/office/drawing/2014/main" id="{F5800C51-B238-A84B-93E6-87F5717CAAF9}"/>
              </a:ext>
            </a:extLst>
          </p:cNvPr>
          <p:cNvSpPr txBox="1"/>
          <p:nvPr/>
        </p:nvSpPr>
        <p:spPr>
          <a:xfrm>
            <a:off x="4029172" y="4215478"/>
            <a:ext cx="616575"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Agosto</a:t>
            </a:r>
          </a:p>
        </p:txBody>
      </p:sp>
      <p:sp>
        <p:nvSpPr>
          <p:cNvPr id="108" name="Shape 4033">
            <a:extLst>
              <a:ext uri="{FF2B5EF4-FFF2-40B4-BE49-F238E27FC236}">
                <a16:creationId xmlns:a16="http://schemas.microsoft.com/office/drawing/2014/main" id="{B214160A-D368-7544-8E67-27FA4F5D9BEA}"/>
              </a:ext>
            </a:extLst>
          </p:cNvPr>
          <p:cNvSpPr/>
          <p:nvPr/>
        </p:nvSpPr>
        <p:spPr>
          <a:xfrm>
            <a:off x="2200154" y="4061308"/>
            <a:ext cx="1284632"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9" name="Shape 3946">
            <a:extLst>
              <a:ext uri="{FF2B5EF4-FFF2-40B4-BE49-F238E27FC236}">
                <a16:creationId xmlns:a16="http://schemas.microsoft.com/office/drawing/2014/main" id="{5EB5821E-A08C-2949-AC72-3A26ADD80B4C}"/>
              </a:ext>
            </a:extLst>
          </p:cNvPr>
          <p:cNvSpPr txBox="1"/>
          <p:nvPr/>
        </p:nvSpPr>
        <p:spPr>
          <a:xfrm>
            <a:off x="2605708" y="4215212"/>
            <a:ext cx="491353" cy="216243"/>
          </a:xfrm>
          <a:prstGeom prst="rect">
            <a:avLst/>
          </a:prstGeom>
          <a:noFill/>
          <a:ln>
            <a:noFill/>
          </a:ln>
        </p:spPr>
        <p:txBody>
          <a:bodyPr wrap="squar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Julio</a:t>
            </a:r>
          </a:p>
        </p:txBody>
      </p:sp>
      <p:sp>
        <p:nvSpPr>
          <p:cNvPr id="110" name="Shape 4033">
            <a:extLst>
              <a:ext uri="{FF2B5EF4-FFF2-40B4-BE49-F238E27FC236}">
                <a16:creationId xmlns:a16="http://schemas.microsoft.com/office/drawing/2014/main" id="{C741FFD3-A143-3647-BB93-8F775062D91B}"/>
              </a:ext>
            </a:extLst>
          </p:cNvPr>
          <p:cNvSpPr/>
          <p:nvPr/>
        </p:nvSpPr>
        <p:spPr>
          <a:xfrm>
            <a:off x="695626" y="4057055"/>
            <a:ext cx="1369416" cy="496755"/>
          </a:xfrm>
          <a:prstGeom prst="rect">
            <a:avLst/>
          </a:prstGeom>
          <a:solidFill>
            <a:schemeClr val="tx1"/>
          </a:solidFill>
          <a:ln>
            <a:noFill/>
          </a:ln>
        </p:spPr>
        <p:txBody>
          <a:bodyPr lIns="59531" tIns="100790" rIns="59531" bIns="100790" anchor="ctr" anchorCtr="0">
            <a:noAutofit/>
          </a:bodyPr>
          <a:lstStyle/>
          <a:p>
            <a:pPr algn="ctr"/>
            <a:endParaRPr lang="es-ES_tradnl" sz="1323" b="1">
              <a:solidFill>
                <a:schemeClr val="bg2"/>
              </a:solidFill>
              <a:latin typeface="Axiforma" pitchFamily="2" charset="77"/>
              <a:ea typeface="Raleway"/>
              <a:cs typeface="Raleway"/>
              <a:sym typeface="Raleway"/>
            </a:endParaRPr>
          </a:p>
        </p:txBody>
      </p:sp>
      <p:sp>
        <p:nvSpPr>
          <p:cNvPr id="111" name="Shape 3946">
            <a:extLst>
              <a:ext uri="{FF2B5EF4-FFF2-40B4-BE49-F238E27FC236}">
                <a16:creationId xmlns:a16="http://schemas.microsoft.com/office/drawing/2014/main" id="{AD2CCB9B-0BEA-084F-B84B-88318422D479}"/>
              </a:ext>
            </a:extLst>
          </p:cNvPr>
          <p:cNvSpPr txBox="1"/>
          <p:nvPr/>
        </p:nvSpPr>
        <p:spPr>
          <a:xfrm>
            <a:off x="1177635" y="4210153"/>
            <a:ext cx="488335"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Junio</a:t>
            </a:r>
          </a:p>
        </p:txBody>
      </p:sp>
    </p:spTree>
    <p:extLst>
      <p:ext uri="{BB962C8B-B14F-4D97-AF65-F5344CB8AC3E}">
        <p14:creationId xmlns:p14="http://schemas.microsoft.com/office/powerpoint/2010/main" val="657542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24</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8392682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23089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C30D5940-2809-F945-948D-8F0B27A45510}"/>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76145" name="Diapositiva de think-cell" r:id="rId5" imgW="7772400" imgH="10058400" progId="TCLayout.ActiveDocument.1">
                  <p:embed/>
                </p:oleObj>
              </mc:Choice>
              <mc:Fallback>
                <p:oleObj name="Diapositiva de think-cell" r:id="rId5" imgW="7772400" imgH="10058400" progId="TCLayout.ActiveDocument.1">
                  <p:embed/>
                  <p:pic>
                    <p:nvPicPr>
                      <p:cNvPr id="2" name="Objeto 1" hidden="1">
                        <a:extLst>
                          <a:ext uri="{FF2B5EF4-FFF2-40B4-BE49-F238E27FC236}">
                            <a16:creationId xmlns:a16="http://schemas.microsoft.com/office/drawing/2014/main" id="{C30D5940-2809-F945-948D-8F0B27A45510}"/>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177" name="Google Shape;177;gdf1706cafd_3_87"/>
          <p:cNvSpPr txBox="1">
            <a:spLocks noGrp="1"/>
          </p:cNvSpPr>
          <p:nvPr>
            <p:ph type="title"/>
          </p:nvPr>
        </p:nvSpPr>
        <p:spPr>
          <a:xfrm>
            <a:off x="456505" y="714960"/>
            <a:ext cx="8694539" cy="338554"/>
          </a:xfrm>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1"/>
              </a:buClr>
              <a:buSzPts val="2000"/>
              <a:buFont typeface="Arial"/>
              <a:buNone/>
            </a:pPr>
            <a:r>
              <a:rPr lang="en-GB" dirty="0"/>
              <a:t>Cronograma del </a:t>
            </a:r>
            <a:r>
              <a:rPr lang="es-PE" dirty="0"/>
              <a:t>Proyecto Piloto Red Norte</a:t>
            </a:r>
            <a:endParaRPr dirty="0"/>
          </a:p>
        </p:txBody>
      </p:sp>
      <p:sp>
        <p:nvSpPr>
          <p:cNvPr id="178" name="Google Shape;178;gdf1706cafd_3_87"/>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1000"/>
              <a:buNone/>
            </a:pPr>
            <a:fld id="{00000000-1234-1234-1234-123412341234}" type="slidenum">
              <a:rPr lang="en-GB"/>
              <a:t>25</a:t>
            </a:fld>
            <a:endParaRPr/>
          </a:p>
        </p:txBody>
      </p:sp>
      <p:sp>
        <p:nvSpPr>
          <p:cNvPr id="179" name="Google Shape;179;gdf1706cafd_3_87"/>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300"/>
              <a:buNone/>
            </a:pPr>
            <a:endParaRPr/>
          </a:p>
        </p:txBody>
      </p:sp>
      <p:sp>
        <p:nvSpPr>
          <p:cNvPr id="180" name="Google Shape;180;gdf1706cafd_3_87"/>
          <p:cNvSpPr/>
          <p:nvPr/>
        </p:nvSpPr>
        <p:spPr>
          <a:xfrm>
            <a:off x="654050" y="3921954"/>
            <a:ext cx="8631672" cy="226420"/>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1" name="Google Shape;181;gdf1706cafd_3_87"/>
          <p:cNvSpPr/>
          <p:nvPr/>
        </p:nvSpPr>
        <p:spPr>
          <a:xfrm>
            <a:off x="654049" y="2337628"/>
            <a:ext cx="8641219" cy="255845"/>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2" name="Google Shape;182;gdf1706cafd_3_87"/>
          <p:cNvSpPr/>
          <p:nvPr/>
        </p:nvSpPr>
        <p:spPr>
          <a:xfrm>
            <a:off x="654050" y="5263392"/>
            <a:ext cx="8641218" cy="241974"/>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3" name="Google Shape;183;gdf1706cafd_3_87"/>
          <p:cNvSpPr txBox="1"/>
          <p:nvPr/>
        </p:nvSpPr>
        <p:spPr>
          <a:xfrm>
            <a:off x="5754751" y="1708742"/>
            <a:ext cx="3540517" cy="306388"/>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400" b="1" i="0" u="none" strike="noStrike" cap="none">
                <a:solidFill>
                  <a:schemeClr val="dk1"/>
                </a:solidFill>
                <a:ea typeface="Arial"/>
                <a:cs typeface="Arial"/>
                <a:sym typeface="Arial"/>
              </a:rPr>
              <a:t>2021</a:t>
            </a:r>
            <a:endParaRPr sz="1400" b="1" i="0" u="none" strike="noStrike" cap="none">
              <a:solidFill>
                <a:schemeClr val="dk1"/>
              </a:solidFill>
              <a:ea typeface="Arial"/>
              <a:cs typeface="Arial"/>
              <a:sym typeface="Arial"/>
            </a:endParaRPr>
          </a:p>
        </p:txBody>
      </p:sp>
      <p:sp>
        <p:nvSpPr>
          <p:cNvPr id="184" name="Google Shape;184;gdf1706cafd_3_87"/>
          <p:cNvSpPr txBox="1"/>
          <p:nvPr/>
        </p:nvSpPr>
        <p:spPr>
          <a:xfrm>
            <a:off x="5765800" y="2021480"/>
            <a:ext cx="698500" cy="316149"/>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Jun</a:t>
            </a:r>
            <a:endParaRPr sz="1200" b="1" i="0" u="none" strike="noStrike" cap="none" dirty="0">
              <a:solidFill>
                <a:schemeClr val="dk1"/>
              </a:solidFill>
              <a:ea typeface="Arial"/>
              <a:cs typeface="Arial"/>
              <a:sym typeface="Arial"/>
            </a:endParaRPr>
          </a:p>
        </p:txBody>
      </p:sp>
      <p:sp>
        <p:nvSpPr>
          <p:cNvPr id="185" name="Google Shape;185;gdf1706cafd_3_87"/>
          <p:cNvSpPr txBox="1"/>
          <p:nvPr/>
        </p:nvSpPr>
        <p:spPr>
          <a:xfrm>
            <a:off x="6464301" y="2020150"/>
            <a:ext cx="720725" cy="317480"/>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Jul</a:t>
            </a:r>
            <a:endParaRPr sz="1200" b="1" i="0" u="none" strike="noStrike" cap="none" dirty="0">
              <a:solidFill>
                <a:schemeClr val="dk1"/>
              </a:solidFill>
              <a:ea typeface="Arial"/>
              <a:cs typeface="Arial"/>
              <a:sym typeface="Arial"/>
            </a:endParaRPr>
          </a:p>
        </p:txBody>
      </p:sp>
      <p:sp>
        <p:nvSpPr>
          <p:cNvPr id="186" name="Google Shape;186;gdf1706cafd_3_87"/>
          <p:cNvSpPr txBox="1"/>
          <p:nvPr/>
        </p:nvSpPr>
        <p:spPr>
          <a:xfrm>
            <a:off x="7185026" y="2008424"/>
            <a:ext cx="720725" cy="32920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Aug</a:t>
            </a:r>
            <a:endParaRPr sz="1200" b="1" i="0" u="none" strike="noStrike" cap="none" dirty="0">
              <a:solidFill>
                <a:schemeClr val="dk1"/>
              </a:solidFill>
              <a:ea typeface="Arial"/>
              <a:cs typeface="Arial"/>
              <a:sym typeface="Arial"/>
            </a:endParaRPr>
          </a:p>
        </p:txBody>
      </p:sp>
      <p:sp>
        <p:nvSpPr>
          <p:cNvPr id="187" name="Google Shape;187;gdf1706cafd_3_87"/>
          <p:cNvSpPr txBox="1"/>
          <p:nvPr/>
        </p:nvSpPr>
        <p:spPr>
          <a:xfrm>
            <a:off x="7905750" y="2008424"/>
            <a:ext cx="698500" cy="32920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Sep</a:t>
            </a:r>
            <a:endParaRPr sz="1200" b="1" i="0" u="none" strike="noStrike" cap="none" dirty="0">
              <a:solidFill>
                <a:schemeClr val="dk1"/>
              </a:solidFill>
              <a:ea typeface="Arial"/>
              <a:cs typeface="Arial"/>
              <a:sym typeface="Arial"/>
            </a:endParaRPr>
          </a:p>
        </p:txBody>
      </p:sp>
      <p:sp>
        <p:nvSpPr>
          <p:cNvPr id="188" name="Google Shape;188;gdf1706cafd_3_87"/>
          <p:cNvSpPr txBox="1"/>
          <p:nvPr/>
        </p:nvSpPr>
        <p:spPr>
          <a:xfrm>
            <a:off x="8604250" y="2005763"/>
            <a:ext cx="349250" cy="331867"/>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Oct</a:t>
            </a:r>
            <a:endParaRPr sz="1200" b="1" i="0" u="none" strike="noStrike" cap="none" dirty="0">
              <a:solidFill>
                <a:schemeClr val="dk1"/>
              </a:solidFill>
              <a:ea typeface="Arial"/>
              <a:cs typeface="Arial"/>
              <a:sym typeface="Arial"/>
            </a:endParaRPr>
          </a:p>
        </p:txBody>
      </p:sp>
      <p:cxnSp>
        <p:nvCxnSpPr>
          <p:cNvPr id="189" name="Google Shape;189;gdf1706cafd_3_87"/>
          <p:cNvCxnSpPr/>
          <p:nvPr/>
        </p:nvCxnSpPr>
        <p:spPr>
          <a:xfrm>
            <a:off x="86042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0" name="Google Shape;190;gdf1706cafd_3_87"/>
          <p:cNvCxnSpPr/>
          <p:nvPr/>
        </p:nvCxnSpPr>
        <p:spPr>
          <a:xfrm>
            <a:off x="7185025"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1" name="Google Shape;191;gdf1706cafd_3_87"/>
          <p:cNvCxnSpPr/>
          <p:nvPr/>
        </p:nvCxnSpPr>
        <p:spPr>
          <a:xfrm>
            <a:off x="9291702"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2" name="Google Shape;192;gdf1706cafd_3_87"/>
          <p:cNvCxnSpPr/>
          <p:nvPr/>
        </p:nvCxnSpPr>
        <p:spPr>
          <a:xfrm>
            <a:off x="576580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3" name="Google Shape;193;gdf1706cafd_3_87"/>
          <p:cNvCxnSpPr/>
          <p:nvPr/>
        </p:nvCxnSpPr>
        <p:spPr>
          <a:xfrm>
            <a:off x="79057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4" name="Google Shape;194;gdf1706cafd_3_87"/>
          <p:cNvCxnSpPr/>
          <p:nvPr/>
        </p:nvCxnSpPr>
        <p:spPr>
          <a:xfrm>
            <a:off x="646430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5" name="Google Shape;195;gdf1706cafd_3_87"/>
          <p:cNvCxnSpPr/>
          <p:nvPr/>
        </p:nvCxnSpPr>
        <p:spPr>
          <a:xfrm>
            <a:off x="6540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6" name="Google Shape;196;gdf1706cafd_3_87"/>
          <p:cNvCxnSpPr/>
          <p:nvPr/>
        </p:nvCxnSpPr>
        <p:spPr>
          <a:xfrm>
            <a:off x="75342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7" name="Google Shape;197;gdf1706cafd_3_87"/>
          <p:cNvCxnSpPr/>
          <p:nvPr/>
        </p:nvCxnSpPr>
        <p:spPr>
          <a:xfrm>
            <a:off x="818515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8" name="Google Shape;198;gdf1706cafd_3_87"/>
          <p:cNvCxnSpPr/>
          <p:nvPr/>
        </p:nvCxnSpPr>
        <p:spPr>
          <a:xfrm>
            <a:off x="65563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9" name="Google Shape;199;gdf1706cafd_3_87"/>
          <p:cNvCxnSpPr/>
          <p:nvPr/>
        </p:nvCxnSpPr>
        <p:spPr>
          <a:xfrm>
            <a:off x="59055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0" name="Google Shape;200;gdf1706cafd_3_87"/>
          <p:cNvCxnSpPr/>
          <p:nvPr/>
        </p:nvCxnSpPr>
        <p:spPr>
          <a:xfrm>
            <a:off x="68834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1" name="Google Shape;201;gdf1706cafd_3_87"/>
          <p:cNvCxnSpPr/>
          <p:nvPr/>
        </p:nvCxnSpPr>
        <p:spPr>
          <a:xfrm>
            <a:off x="623093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2" name="Google Shape;202;gdf1706cafd_3_87"/>
          <p:cNvCxnSpPr/>
          <p:nvPr/>
        </p:nvCxnSpPr>
        <p:spPr>
          <a:xfrm>
            <a:off x="88376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3" name="Google Shape;203;gdf1706cafd_3_87"/>
          <p:cNvCxnSpPr/>
          <p:nvPr/>
        </p:nvCxnSpPr>
        <p:spPr>
          <a:xfrm>
            <a:off x="60690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4" name="Google Shape;204;gdf1706cafd_3_87"/>
          <p:cNvCxnSpPr/>
          <p:nvPr/>
        </p:nvCxnSpPr>
        <p:spPr>
          <a:xfrm>
            <a:off x="834866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5" name="Google Shape;205;gdf1706cafd_3_87"/>
          <p:cNvCxnSpPr/>
          <p:nvPr/>
        </p:nvCxnSpPr>
        <p:spPr>
          <a:xfrm>
            <a:off x="85121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6" name="Google Shape;206;gdf1706cafd_3_87"/>
          <p:cNvCxnSpPr/>
          <p:nvPr/>
        </p:nvCxnSpPr>
        <p:spPr>
          <a:xfrm>
            <a:off x="86741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7" name="Google Shape;207;gdf1706cafd_3_87"/>
          <p:cNvCxnSpPr/>
          <p:nvPr/>
        </p:nvCxnSpPr>
        <p:spPr>
          <a:xfrm>
            <a:off x="639445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8" name="Google Shape;208;gdf1706cafd_3_87"/>
          <p:cNvCxnSpPr/>
          <p:nvPr/>
        </p:nvCxnSpPr>
        <p:spPr>
          <a:xfrm>
            <a:off x="78597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9" name="Google Shape;209;gdf1706cafd_3_87"/>
          <p:cNvCxnSpPr/>
          <p:nvPr/>
        </p:nvCxnSpPr>
        <p:spPr>
          <a:xfrm>
            <a:off x="671988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0" name="Google Shape;210;gdf1706cafd_3_87"/>
          <p:cNvCxnSpPr/>
          <p:nvPr/>
        </p:nvCxnSpPr>
        <p:spPr>
          <a:xfrm>
            <a:off x="802322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1" name="Google Shape;211;gdf1706cafd_3_87"/>
          <p:cNvCxnSpPr/>
          <p:nvPr/>
        </p:nvCxnSpPr>
        <p:spPr>
          <a:xfrm>
            <a:off x="737076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2" name="Google Shape;212;gdf1706cafd_3_87"/>
          <p:cNvCxnSpPr/>
          <p:nvPr/>
        </p:nvCxnSpPr>
        <p:spPr>
          <a:xfrm>
            <a:off x="769778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3" name="Google Shape;213;gdf1706cafd_3_87"/>
          <p:cNvCxnSpPr/>
          <p:nvPr/>
        </p:nvCxnSpPr>
        <p:spPr>
          <a:xfrm>
            <a:off x="704532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4" name="Google Shape;214;gdf1706cafd_3_87"/>
          <p:cNvCxnSpPr/>
          <p:nvPr/>
        </p:nvCxnSpPr>
        <p:spPr>
          <a:xfrm>
            <a:off x="720883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5" name="Google Shape;215;gdf1706cafd_3_87"/>
          <p:cNvCxnSpPr/>
          <p:nvPr/>
        </p:nvCxnSpPr>
        <p:spPr>
          <a:xfrm>
            <a:off x="654050" y="3921954"/>
            <a:ext cx="8299450" cy="0"/>
          </a:xfrm>
          <a:prstGeom prst="straightConnector1">
            <a:avLst/>
          </a:prstGeom>
          <a:noFill/>
          <a:ln w="9525" cap="flat" cmpd="sng">
            <a:solidFill>
              <a:schemeClr val="dk1"/>
            </a:solidFill>
            <a:prstDash val="solid"/>
            <a:miter lim="800000"/>
            <a:headEnd type="none" w="sm" len="sm"/>
            <a:tailEnd type="none" w="sm" len="sm"/>
          </a:ln>
        </p:spPr>
      </p:cxnSp>
      <p:cxnSp>
        <p:nvCxnSpPr>
          <p:cNvPr id="216" name="Google Shape;216;gdf1706cafd_3_87"/>
          <p:cNvCxnSpPr>
            <a:cxnSpLocks/>
          </p:cNvCxnSpPr>
          <p:nvPr/>
        </p:nvCxnSpPr>
        <p:spPr>
          <a:xfrm>
            <a:off x="654050" y="6496879"/>
            <a:ext cx="8631672" cy="0"/>
          </a:xfrm>
          <a:prstGeom prst="straightConnector1">
            <a:avLst/>
          </a:prstGeom>
          <a:noFill/>
          <a:ln w="9525" cap="flat" cmpd="sng">
            <a:solidFill>
              <a:schemeClr val="dk1"/>
            </a:solidFill>
            <a:prstDash val="solid"/>
            <a:miter lim="800000"/>
            <a:headEnd type="none" w="sm" len="sm"/>
            <a:tailEnd type="none" w="sm" len="sm"/>
          </a:ln>
        </p:spPr>
      </p:cxnSp>
      <p:cxnSp>
        <p:nvCxnSpPr>
          <p:cNvPr id="217" name="Google Shape;217;gdf1706cafd_3_87"/>
          <p:cNvCxnSpPr/>
          <p:nvPr/>
        </p:nvCxnSpPr>
        <p:spPr>
          <a:xfrm>
            <a:off x="654050" y="2337629"/>
            <a:ext cx="8299450" cy="0"/>
          </a:xfrm>
          <a:prstGeom prst="straightConnector1">
            <a:avLst/>
          </a:prstGeom>
          <a:noFill/>
          <a:ln w="9525" cap="flat" cmpd="sng">
            <a:solidFill>
              <a:schemeClr val="dk1"/>
            </a:solidFill>
            <a:prstDash val="solid"/>
            <a:miter lim="800000"/>
            <a:headEnd type="none" w="sm" len="sm"/>
            <a:tailEnd type="none" w="sm" len="sm"/>
          </a:ln>
        </p:spPr>
      </p:cxnSp>
      <p:sp>
        <p:nvSpPr>
          <p:cNvPr id="218" name="Google Shape;218;gdf1706cafd_3_87"/>
          <p:cNvSpPr/>
          <p:nvPr/>
        </p:nvSpPr>
        <p:spPr>
          <a:xfrm>
            <a:off x="7540256" y="4388383"/>
            <a:ext cx="330570" cy="255091"/>
          </a:xfrm>
          <a:prstGeom prst="homePlate">
            <a:avLst>
              <a:gd name="adj" fmla="val 18000"/>
            </a:avLst>
          </a:prstGeom>
          <a:solidFill>
            <a:schemeClr val="hlink"/>
          </a:solidFill>
          <a:ln w="9525" cap="flat" cmpd="sng">
            <a:solidFill>
              <a:schemeClr val="dk1"/>
            </a:solidFill>
            <a:prstDash val="solid"/>
            <a:round/>
            <a:headEnd type="none" w="sm" len="sm"/>
            <a:tailEnd type="none" w="sm" len="sm"/>
          </a:ln>
        </p:spPr>
        <p:txBody>
          <a:bodyPr spcFirstLastPara="1" wrap="square" lIns="90475" tIns="46025" rIns="0" bIns="46025" anchor="ctr" anchorCtr="0">
            <a:noAutofit/>
          </a:bodyPr>
          <a:lstStyle/>
          <a:p>
            <a:pPr marL="0" marR="0" lvl="0" indent="0" algn="l" rtl="0">
              <a:lnSpc>
                <a:spcPct val="110000"/>
              </a:lnSpc>
              <a:spcBef>
                <a:spcPts val="0"/>
              </a:spcBef>
              <a:spcAft>
                <a:spcPts val="0"/>
              </a:spcAft>
              <a:buClr>
                <a:schemeClr val="dk1"/>
              </a:buClr>
              <a:buSzPts val="1400"/>
              <a:buFont typeface="Arial"/>
              <a:buNone/>
            </a:pPr>
            <a:endParaRPr sz="1400" b="0" i="0" u="none" strike="noStrike" cap="none">
              <a:solidFill>
                <a:schemeClr val="lt1"/>
              </a:solidFill>
              <a:ea typeface="Arial"/>
              <a:cs typeface="Arial"/>
              <a:sym typeface="Arial"/>
            </a:endParaRPr>
          </a:p>
        </p:txBody>
      </p:sp>
      <p:sp>
        <p:nvSpPr>
          <p:cNvPr id="219" name="Google Shape;219;gdf1706cafd_3_87"/>
          <p:cNvSpPr/>
          <p:nvPr/>
        </p:nvSpPr>
        <p:spPr>
          <a:xfrm>
            <a:off x="6997700" y="3086097"/>
            <a:ext cx="478621" cy="314325"/>
          </a:xfrm>
          <a:prstGeom prst="homePlate">
            <a:avLst>
              <a:gd name="adj" fmla="val 18000"/>
            </a:avLst>
          </a:prstGeom>
          <a:solidFill>
            <a:schemeClr val="hlink"/>
          </a:solidFill>
          <a:ln w="9525" cap="flat" cmpd="sng">
            <a:solidFill>
              <a:schemeClr val="dk1"/>
            </a:solidFill>
            <a:prstDash val="solid"/>
            <a:round/>
            <a:headEnd type="none" w="sm" len="sm"/>
            <a:tailEnd type="none" w="sm" len="sm"/>
          </a:ln>
        </p:spPr>
        <p:txBody>
          <a:bodyPr spcFirstLastPara="1" wrap="square" lIns="90475" tIns="46025" rIns="0" bIns="46025" anchor="ctr" anchorCtr="0">
            <a:noAutofit/>
          </a:bodyPr>
          <a:lstStyle/>
          <a:p>
            <a:pPr marL="0" marR="0" lvl="0" indent="0" algn="l" rtl="0">
              <a:lnSpc>
                <a:spcPct val="110000"/>
              </a:lnSpc>
              <a:spcBef>
                <a:spcPts val="0"/>
              </a:spcBef>
              <a:spcAft>
                <a:spcPts val="0"/>
              </a:spcAft>
              <a:buClr>
                <a:schemeClr val="dk1"/>
              </a:buClr>
              <a:buSzPts val="1400"/>
              <a:buFont typeface="Arial"/>
              <a:buNone/>
            </a:pPr>
            <a:endParaRPr sz="1400" b="0" i="0" u="none" strike="noStrike" cap="none">
              <a:solidFill>
                <a:schemeClr val="lt1"/>
              </a:solidFill>
              <a:ea typeface="Arial"/>
              <a:cs typeface="Arial"/>
              <a:sym typeface="Arial"/>
            </a:endParaRPr>
          </a:p>
        </p:txBody>
      </p:sp>
      <p:sp>
        <p:nvSpPr>
          <p:cNvPr id="220" name="Google Shape;220;gdf1706cafd_3_87"/>
          <p:cNvSpPr/>
          <p:nvPr/>
        </p:nvSpPr>
        <p:spPr>
          <a:xfrm flipV="1">
            <a:off x="7454966" y="3987043"/>
            <a:ext cx="1830756" cy="96044"/>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1" name="Google Shape;221;gdf1706cafd_3_87"/>
          <p:cNvSpPr/>
          <p:nvPr/>
        </p:nvSpPr>
        <p:spPr>
          <a:xfrm>
            <a:off x="5905500" y="2420179"/>
            <a:ext cx="977900" cy="79375"/>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2" name="Google Shape;222;gdf1706cafd_3_87"/>
          <p:cNvSpPr/>
          <p:nvPr/>
        </p:nvSpPr>
        <p:spPr>
          <a:xfrm>
            <a:off x="7763364" y="4824449"/>
            <a:ext cx="1395413" cy="79375"/>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3" name="Google Shape;223;gdf1706cafd_3_87"/>
          <p:cNvSpPr/>
          <p:nvPr/>
        </p:nvSpPr>
        <p:spPr>
          <a:xfrm>
            <a:off x="7937197" y="6046823"/>
            <a:ext cx="1058067" cy="85713"/>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4" name="Google Shape;224;gdf1706cafd_3_87"/>
          <p:cNvSpPr/>
          <p:nvPr/>
        </p:nvSpPr>
        <p:spPr>
          <a:xfrm>
            <a:off x="7260007" y="5306254"/>
            <a:ext cx="1968618" cy="186533"/>
          </a:xfrm>
          <a:prstGeom prst="rightArrow">
            <a:avLst>
              <a:gd name="adj1" fmla="val 50000"/>
              <a:gd name="adj2" fmla="val 40660"/>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5" name="Google Shape;225;gdf1706cafd_3_87"/>
          <p:cNvSpPr/>
          <p:nvPr/>
        </p:nvSpPr>
        <p:spPr>
          <a:xfrm>
            <a:off x="8547100" y="557771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6" name="Google Shape;226;gdf1706cafd_3_87"/>
          <p:cNvSpPr/>
          <p:nvPr/>
        </p:nvSpPr>
        <p:spPr>
          <a:xfrm>
            <a:off x="7848600" y="557771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7" name="Google Shape;227;gdf1706cafd_3_87"/>
          <p:cNvSpPr/>
          <p:nvPr/>
        </p:nvSpPr>
        <p:spPr>
          <a:xfrm>
            <a:off x="8616950" y="507924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8" name="Google Shape;228;gdf1706cafd_3_87"/>
          <p:cNvSpPr/>
          <p:nvPr/>
        </p:nvSpPr>
        <p:spPr>
          <a:xfrm>
            <a:off x="7848600" y="507924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1" name="Google Shape;231;gdf1706cafd_3_87"/>
          <p:cNvSpPr/>
          <p:nvPr/>
        </p:nvSpPr>
        <p:spPr>
          <a:xfrm>
            <a:off x="6173788" y="2878381"/>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2" name="Google Shape;232;gdf1706cafd_3_87"/>
          <p:cNvSpPr/>
          <p:nvPr/>
        </p:nvSpPr>
        <p:spPr>
          <a:xfrm>
            <a:off x="7640638" y="582219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4" name="Google Shape;234;gdf1706cafd_3_87"/>
          <p:cNvSpPr/>
          <p:nvPr/>
        </p:nvSpPr>
        <p:spPr>
          <a:xfrm>
            <a:off x="5848350" y="265195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5" name="Google Shape;235;gdf1706cafd_3_87"/>
          <p:cNvSpPr txBox="1"/>
          <p:nvPr/>
        </p:nvSpPr>
        <p:spPr>
          <a:xfrm>
            <a:off x="725488" y="3680654"/>
            <a:ext cx="31781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Lanzamiento del Tablero de Control</a:t>
            </a:r>
            <a:endParaRPr sz="1400" b="0" i="0" u="none" strike="noStrike" cap="none">
              <a:solidFill>
                <a:schemeClr val="dk1"/>
              </a:solidFill>
              <a:ea typeface="Arial"/>
              <a:cs typeface="Arial"/>
              <a:sym typeface="Arial"/>
            </a:endParaRPr>
          </a:p>
        </p:txBody>
      </p:sp>
      <p:sp>
        <p:nvSpPr>
          <p:cNvPr id="236" name="Google Shape;236;gdf1706cafd_3_87"/>
          <p:cNvSpPr txBox="1"/>
          <p:nvPr/>
        </p:nvSpPr>
        <p:spPr>
          <a:xfrm>
            <a:off x="725488" y="5022092"/>
            <a:ext cx="49688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Reuniones</a:t>
            </a:r>
            <a:r>
              <a:rPr lang="en-GB" sz="1400" b="0" i="0" u="none" strike="noStrike" cap="none" dirty="0">
                <a:solidFill>
                  <a:schemeClr val="dk1"/>
                </a:solidFill>
                <a:ea typeface="Arial"/>
                <a:cs typeface="Arial"/>
                <a:sym typeface="Arial"/>
              </a:rPr>
              <a:t> de Cumplimiento con </a:t>
            </a:r>
            <a:r>
              <a:rPr lang="en-GB" sz="1400" b="0" i="0" u="none" strike="noStrike" cap="none" dirty="0" err="1">
                <a:solidFill>
                  <a:schemeClr val="dk1"/>
                </a:solidFill>
                <a:ea typeface="Arial"/>
                <a:cs typeface="Arial"/>
                <a:sym typeface="Arial"/>
              </a:rPr>
              <a:t>el</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Gobernador</a:t>
            </a:r>
            <a:r>
              <a:rPr lang="en-GB" sz="1400" b="0" i="0" u="none" strike="noStrike" cap="none" dirty="0">
                <a:solidFill>
                  <a:schemeClr val="dk1"/>
                </a:solidFill>
                <a:ea typeface="Arial"/>
                <a:cs typeface="Arial"/>
                <a:sym typeface="Arial"/>
              </a:rPr>
              <a:t> Regional</a:t>
            </a:r>
            <a:endParaRPr sz="1400" b="0" i="0" u="none" strike="noStrike" cap="none" dirty="0">
              <a:solidFill>
                <a:schemeClr val="dk1"/>
              </a:solidFill>
              <a:ea typeface="Arial"/>
              <a:cs typeface="Arial"/>
              <a:sym typeface="Arial"/>
            </a:endParaRPr>
          </a:p>
        </p:txBody>
      </p:sp>
      <p:sp>
        <p:nvSpPr>
          <p:cNvPr id="237" name="Google Shape;237;gdf1706cafd_3_87"/>
          <p:cNvSpPr txBox="1"/>
          <p:nvPr/>
        </p:nvSpPr>
        <p:spPr>
          <a:xfrm>
            <a:off x="725488" y="2594804"/>
            <a:ext cx="383063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Confirmación</a:t>
            </a:r>
            <a:r>
              <a:rPr lang="en-GB" sz="1400" b="0" i="0" u="none" strike="noStrike" cap="none" dirty="0">
                <a:solidFill>
                  <a:schemeClr val="dk1"/>
                </a:solidFill>
                <a:ea typeface="Arial"/>
                <a:cs typeface="Arial"/>
                <a:sym typeface="Arial"/>
              </a:rPr>
              <a:t> de Red </a:t>
            </a:r>
            <a:r>
              <a:rPr lang="en-GB" sz="1400" b="0" i="0" u="none" strike="noStrike" cap="none" dirty="0" err="1">
                <a:solidFill>
                  <a:schemeClr val="dk1"/>
                </a:solidFill>
                <a:ea typeface="Arial"/>
                <a:cs typeface="Arial"/>
                <a:sym typeface="Arial"/>
              </a:rPr>
              <a:t>Priorizada</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Objetivos</a:t>
            </a:r>
            <a:endParaRPr sz="1400" b="0" i="0" u="none" strike="noStrike" cap="none" dirty="0">
              <a:solidFill>
                <a:schemeClr val="dk1"/>
              </a:solidFill>
              <a:ea typeface="Arial"/>
              <a:cs typeface="Arial"/>
              <a:sym typeface="Arial"/>
            </a:endParaRPr>
          </a:p>
        </p:txBody>
      </p:sp>
      <p:sp>
        <p:nvSpPr>
          <p:cNvPr id="238" name="Google Shape;238;gdf1706cafd_3_87"/>
          <p:cNvSpPr txBox="1"/>
          <p:nvPr/>
        </p:nvSpPr>
        <p:spPr>
          <a:xfrm>
            <a:off x="725488" y="5271329"/>
            <a:ext cx="31988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dirty="0" err="1">
                <a:solidFill>
                  <a:schemeClr val="lt1"/>
                </a:solidFill>
                <a:ea typeface="Arial"/>
                <a:cs typeface="Arial"/>
                <a:sym typeface="Arial"/>
              </a:rPr>
              <a:t>Fase</a:t>
            </a:r>
            <a:r>
              <a:rPr lang="en-GB" sz="1400" b="0" i="0" u="none" strike="noStrike" cap="none" dirty="0">
                <a:solidFill>
                  <a:schemeClr val="lt1"/>
                </a:solidFill>
                <a:ea typeface="Arial"/>
                <a:cs typeface="Arial"/>
                <a:sym typeface="Arial"/>
              </a:rPr>
              <a:t> 3: </a:t>
            </a:r>
            <a:r>
              <a:rPr lang="en-GB" sz="1400" b="0" i="0" u="none" strike="noStrike" cap="none" dirty="0" err="1">
                <a:solidFill>
                  <a:schemeClr val="lt1"/>
                </a:solidFill>
                <a:ea typeface="Arial"/>
                <a:cs typeface="Arial"/>
                <a:sym typeface="Arial"/>
              </a:rPr>
              <a:t>Comunicación</a:t>
            </a:r>
            <a:r>
              <a:rPr lang="en-GB" sz="1400" b="0" i="0" u="none" strike="noStrike" cap="none" dirty="0">
                <a:solidFill>
                  <a:schemeClr val="lt1"/>
                </a:solidFill>
                <a:ea typeface="Arial"/>
                <a:cs typeface="Arial"/>
                <a:sym typeface="Arial"/>
              </a:rPr>
              <a:t> de </a:t>
            </a:r>
            <a:r>
              <a:rPr lang="en-GB" sz="1400" b="0" i="0" u="none" strike="noStrike" cap="none" dirty="0" err="1">
                <a:solidFill>
                  <a:schemeClr val="lt1"/>
                </a:solidFill>
                <a:ea typeface="Arial"/>
                <a:cs typeface="Arial"/>
                <a:sym typeface="Arial"/>
              </a:rPr>
              <a:t>Resultados</a:t>
            </a:r>
            <a:endParaRPr sz="1400" b="0" i="0" u="none" strike="noStrike" cap="none" dirty="0">
              <a:solidFill>
                <a:schemeClr val="lt1"/>
              </a:solidFill>
              <a:ea typeface="Arial"/>
              <a:cs typeface="Arial"/>
              <a:sym typeface="Arial"/>
            </a:endParaRPr>
          </a:p>
        </p:txBody>
      </p:sp>
      <p:sp>
        <p:nvSpPr>
          <p:cNvPr id="239" name="Google Shape;239;gdf1706cafd_3_87"/>
          <p:cNvSpPr txBox="1"/>
          <p:nvPr/>
        </p:nvSpPr>
        <p:spPr>
          <a:xfrm>
            <a:off x="725487" y="4776029"/>
            <a:ext cx="46497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Implementación</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Revisión</a:t>
            </a:r>
            <a:r>
              <a:rPr lang="en-GB" sz="1400" b="0" i="0" u="none" strike="noStrike" cap="none" dirty="0">
                <a:solidFill>
                  <a:schemeClr val="dk1"/>
                </a:solidFill>
                <a:ea typeface="Arial"/>
                <a:cs typeface="Arial"/>
                <a:sym typeface="Arial"/>
              </a:rPr>
              <a:t> del Plan de Cumplimiento</a:t>
            </a:r>
            <a:endParaRPr sz="1400" b="0" i="0" u="none" strike="noStrike" cap="none" dirty="0">
              <a:solidFill>
                <a:schemeClr val="dk1"/>
              </a:solidFill>
              <a:ea typeface="Arial"/>
              <a:cs typeface="Arial"/>
              <a:sym typeface="Arial"/>
            </a:endParaRPr>
          </a:p>
        </p:txBody>
      </p:sp>
      <p:sp>
        <p:nvSpPr>
          <p:cNvPr id="240" name="Google Shape;240;gdf1706cafd_3_87"/>
          <p:cNvSpPr txBox="1"/>
          <p:nvPr/>
        </p:nvSpPr>
        <p:spPr>
          <a:xfrm>
            <a:off x="725488" y="2839279"/>
            <a:ext cx="33797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Propuesta</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Validación</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Indicadores</a:t>
            </a:r>
            <a:endParaRPr sz="1400" b="0" i="0" u="none" strike="noStrike" cap="none" dirty="0">
              <a:solidFill>
                <a:schemeClr val="dk1"/>
              </a:solidFill>
              <a:ea typeface="Arial"/>
              <a:cs typeface="Arial"/>
              <a:sym typeface="Arial"/>
            </a:endParaRPr>
          </a:p>
        </p:txBody>
      </p:sp>
      <p:sp>
        <p:nvSpPr>
          <p:cNvPr id="241" name="Google Shape;241;gdf1706cafd_3_87"/>
          <p:cNvSpPr txBox="1"/>
          <p:nvPr/>
        </p:nvSpPr>
        <p:spPr>
          <a:xfrm>
            <a:off x="725488" y="5520567"/>
            <a:ext cx="48545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a:solidFill>
                  <a:schemeClr val="dk1"/>
                </a:solidFill>
                <a:ea typeface="Arial"/>
                <a:cs typeface="Arial"/>
                <a:sym typeface="Arial"/>
              </a:rPr>
              <a:t>Nota </a:t>
            </a:r>
            <a:r>
              <a:rPr lang="en-GB" sz="1400" b="0" i="0" u="none" strike="noStrike" cap="none" dirty="0" err="1">
                <a:solidFill>
                  <a:schemeClr val="dk1"/>
                </a:solidFill>
                <a:ea typeface="Arial"/>
                <a:cs typeface="Arial"/>
                <a:sym typeface="Arial"/>
              </a:rPr>
              <a:t>Mensual</a:t>
            </a:r>
            <a:r>
              <a:rPr lang="en-GB" sz="1400" b="0" i="0" u="none" strike="noStrike" cap="none" dirty="0">
                <a:solidFill>
                  <a:schemeClr val="dk1"/>
                </a:solidFill>
                <a:ea typeface="Arial"/>
                <a:cs typeface="Arial"/>
                <a:sym typeface="Arial"/>
              </a:rPr>
              <a:t> al </a:t>
            </a:r>
            <a:r>
              <a:rPr lang="en-GB" sz="1400" b="0" i="0" u="none" strike="noStrike" cap="none" dirty="0" err="1">
                <a:solidFill>
                  <a:schemeClr val="dk1"/>
                </a:solidFill>
                <a:ea typeface="Arial"/>
                <a:cs typeface="Arial"/>
                <a:sym typeface="Arial"/>
              </a:rPr>
              <a:t>Gobernador</a:t>
            </a:r>
            <a:r>
              <a:rPr lang="en-GB" sz="1400" b="0" i="0" u="none" strike="noStrike" cap="none" dirty="0">
                <a:solidFill>
                  <a:schemeClr val="dk1"/>
                </a:solidFill>
                <a:ea typeface="Arial"/>
                <a:cs typeface="Arial"/>
                <a:sym typeface="Arial"/>
              </a:rPr>
              <a:t> con </a:t>
            </a:r>
            <a:r>
              <a:rPr lang="en-GB" sz="1400" b="0" i="0" u="none" strike="noStrike" cap="none" dirty="0" err="1">
                <a:solidFill>
                  <a:schemeClr val="dk1"/>
                </a:solidFill>
                <a:ea typeface="Arial"/>
                <a:cs typeface="Arial"/>
                <a:sym typeface="Arial"/>
              </a:rPr>
              <a:t>avance</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en</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resultados</a:t>
            </a:r>
            <a:endParaRPr sz="1400" b="0" i="0" u="none" strike="noStrike" cap="none" dirty="0">
              <a:solidFill>
                <a:schemeClr val="dk1"/>
              </a:solidFill>
              <a:ea typeface="Arial"/>
              <a:cs typeface="Arial"/>
              <a:sym typeface="Arial"/>
            </a:endParaRPr>
          </a:p>
        </p:txBody>
      </p:sp>
      <p:sp>
        <p:nvSpPr>
          <p:cNvPr id="242" name="Google Shape;242;gdf1706cafd_3_87"/>
          <p:cNvSpPr txBox="1"/>
          <p:nvPr/>
        </p:nvSpPr>
        <p:spPr>
          <a:xfrm>
            <a:off x="725488" y="2345567"/>
            <a:ext cx="29575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a:solidFill>
                  <a:schemeClr val="lt1"/>
                </a:solidFill>
                <a:ea typeface="Arial"/>
                <a:cs typeface="Arial"/>
                <a:sym typeface="Arial"/>
              </a:rPr>
              <a:t>Fase 1: Priorización y Planificación</a:t>
            </a:r>
            <a:endParaRPr sz="1400" b="0" i="0" u="none" strike="noStrike" cap="none">
              <a:solidFill>
                <a:schemeClr val="lt1"/>
              </a:solidFill>
              <a:ea typeface="Arial"/>
              <a:cs typeface="Arial"/>
              <a:sym typeface="Arial"/>
            </a:endParaRPr>
          </a:p>
        </p:txBody>
      </p:sp>
      <p:sp>
        <p:nvSpPr>
          <p:cNvPr id="243" name="Google Shape;243;gdf1706cafd_3_87"/>
          <p:cNvSpPr txBox="1"/>
          <p:nvPr/>
        </p:nvSpPr>
        <p:spPr>
          <a:xfrm>
            <a:off x="725488" y="3137729"/>
            <a:ext cx="3721100"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Talleres</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Planificación</a:t>
            </a:r>
            <a:r>
              <a:rPr lang="en-GB" sz="1400" b="0" i="0" u="none" strike="noStrike" cap="none" dirty="0">
                <a:solidFill>
                  <a:schemeClr val="dk1"/>
                </a:solidFill>
                <a:ea typeface="Arial"/>
                <a:cs typeface="Arial"/>
                <a:sym typeface="Arial"/>
              </a:rPr>
              <a:t> del Cumplimiento</a:t>
            </a:r>
            <a:endParaRPr sz="1400" b="0" i="0" u="none" strike="noStrike" cap="none" dirty="0">
              <a:solidFill>
                <a:schemeClr val="dk1"/>
              </a:solidFill>
              <a:ea typeface="Arial"/>
              <a:cs typeface="Arial"/>
              <a:sym typeface="Arial"/>
            </a:endParaRPr>
          </a:p>
        </p:txBody>
      </p:sp>
      <p:sp>
        <p:nvSpPr>
          <p:cNvPr id="244" name="Google Shape;244;gdf1706cafd_3_87"/>
          <p:cNvSpPr txBox="1"/>
          <p:nvPr/>
        </p:nvSpPr>
        <p:spPr>
          <a:xfrm>
            <a:off x="725488" y="4477579"/>
            <a:ext cx="311626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Diseño</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Rutinas</a:t>
            </a:r>
            <a:r>
              <a:rPr lang="en-GB" sz="1400" b="0" i="0" u="none" strike="noStrike" cap="none" dirty="0">
                <a:solidFill>
                  <a:schemeClr val="dk1"/>
                </a:solidFill>
                <a:ea typeface="Arial"/>
                <a:cs typeface="Arial"/>
                <a:sym typeface="Arial"/>
              </a:rPr>
              <a:t> de Cumplimiento</a:t>
            </a:r>
            <a:endParaRPr sz="1400" b="0" i="0" u="none" strike="noStrike" cap="none" dirty="0">
              <a:solidFill>
                <a:schemeClr val="dk1"/>
              </a:solidFill>
              <a:ea typeface="Arial"/>
              <a:cs typeface="Arial"/>
              <a:sym typeface="Arial"/>
            </a:endParaRPr>
          </a:p>
        </p:txBody>
      </p:sp>
      <p:sp>
        <p:nvSpPr>
          <p:cNvPr id="245" name="Google Shape;245;gdf1706cafd_3_87"/>
          <p:cNvSpPr txBox="1"/>
          <p:nvPr/>
        </p:nvSpPr>
        <p:spPr>
          <a:xfrm>
            <a:off x="725488" y="5765042"/>
            <a:ext cx="33416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Desarrollo Estrategia Comunicacional</a:t>
            </a:r>
            <a:endParaRPr sz="1400" b="0" i="0" u="none" strike="noStrike" cap="none">
              <a:solidFill>
                <a:schemeClr val="dk1"/>
              </a:solidFill>
              <a:ea typeface="Arial"/>
              <a:cs typeface="Arial"/>
              <a:sym typeface="Arial"/>
            </a:endParaRPr>
          </a:p>
        </p:txBody>
      </p:sp>
      <p:sp>
        <p:nvSpPr>
          <p:cNvPr id="246" name="Google Shape;246;gdf1706cafd_3_87"/>
          <p:cNvSpPr txBox="1"/>
          <p:nvPr/>
        </p:nvSpPr>
        <p:spPr>
          <a:xfrm>
            <a:off x="725488" y="3929892"/>
            <a:ext cx="20939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a:solidFill>
                  <a:schemeClr val="lt1"/>
                </a:solidFill>
                <a:ea typeface="Arial"/>
                <a:cs typeface="Arial"/>
                <a:sym typeface="Arial"/>
              </a:rPr>
              <a:t>Fase 2: Implementación</a:t>
            </a:r>
            <a:endParaRPr sz="1400" b="0" i="0" u="none" strike="noStrike" cap="none">
              <a:solidFill>
                <a:schemeClr val="lt1"/>
              </a:solidFill>
              <a:ea typeface="Arial"/>
              <a:cs typeface="Arial"/>
              <a:sym typeface="Arial"/>
            </a:endParaRPr>
          </a:p>
        </p:txBody>
      </p:sp>
      <p:sp>
        <p:nvSpPr>
          <p:cNvPr id="247" name="Google Shape;247;gdf1706cafd_3_87"/>
          <p:cNvSpPr txBox="1"/>
          <p:nvPr/>
        </p:nvSpPr>
        <p:spPr>
          <a:xfrm>
            <a:off x="725488" y="3436179"/>
            <a:ext cx="32369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Validación</a:t>
            </a:r>
            <a:r>
              <a:rPr lang="en-GB" sz="1400" b="0" i="0" u="none" strike="noStrike" cap="none" dirty="0">
                <a:solidFill>
                  <a:schemeClr val="dk1"/>
                </a:solidFill>
                <a:ea typeface="Arial"/>
                <a:cs typeface="Arial"/>
                <a:sym typeface="Arial"/>
              </a:rPr>
              <a:t> del Plan de Cumplimiento</a:t>
            </a:r>
            <a:endParaRPr sz="1400" b="0" i="0" u="none" strike="noStrike" cap="none" dirty="0">
              <a:solidFill>
                <a:schemeClr val="dk1"/>
              </a:solidFill>
              <a:ea typeface="Arial"/>
              <a:cs typeface="Arial"/>
              <a:sym typeface="Arial"/>
            </a:endParaRPr>
          </a:p>
        </p:txBody>
      </p:sp>
      <p:sp>
        <p:nvSpPr>
          <p:cNvPr id="248" name="Google Shape;248;gdf1706cafd_3_87"/>
          <p:cNvSpPr txBox="1"/>
          <p:nvPr/>
        </p:nvSpPr>
        <p:spPr>
          <a:xfrm>
            <a:off x="725488" y="6009517"/>
            <a:ext cx="41687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Implementación de Estrategia Comunicacional</a:t>
            </a:r>
            <a:endParaRPr sz="1400" b="0" i="0" u="none" strike="noStrike" cap="none">
              <a:solidFill>
                <a:schemeClr val="dk1"/>
              </a:solidFill>
              <a:ea typeface="Arial"/>
              <a:cs typeface="Arial"/>
              <a:sym typeface="Arial"/>
            </a:endParaRPr>
          </a:p>
        </p:txBody>
      </p:sp>
      <p:sp>
        <p:nvSpPr>
          <p:cNvPr id="249" name="Google Shape;249;gdf1706cafd_3_87"/>
          <p:cNvSpPr txBox="1"/>
          <p:nvPr/>
        </p:nvSpPr>
        <p:spPr>
          <a:xfrm>
            <a:off x="725488" y="2078867"/>
            <a:ext cx="2551113" cy="234950"/>
          </a:xfrm>
          <a:prstGeom prst="rect">
            <a:avLst/>
          </a:prstGeom>
          <a:noFill/>
          <a:ln>
            <a:noFill/>
          </a:ln>
        </p:spPr>
        <p:txBody>
          <a:bodyPr spcFirstLastPara="1" wrap="square" lIns="0" tIns="0" rIns="0" bIns="0" anchor="b"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1" i="0" u="none" strike="noStrike" cap="none" dirty="0">
                <a:solidFill>
                  <a:schemeClr val="dk1"/>
                </a:solidFill>
                <a:ea typeface="Arial"/>
                <a:cs typeface="Arial"/>
                <a:sym typeface="Arial"/>
              </a:rPr>
              <a:t>Proyecto Piloto </a:t>
            </a:r>
            <a:r>
              <a:rPr lang="en-GB" sz="1400" b="1" i="0" u="none" strike="noStrike" cap="none" dirty="0" err="1">
                <a:solidFill>
                  <a:schemeClr val="dk1"/>
                </a:solidFill>
                <a:ea typeface="Arial"/>
                <a:cs typeface="Arial"/>
                <a:sym typeface="Arial"/>
              </a:rPr>
              <a:t>Salud</a:t>
            </a:r>
            <a:r>
              <a:rPr lang="en-GB" sz="1400" b="1" i="0" u="none" strike="noStrike" cap="none" dirty="0">
                <a:solidFill>
                  <a:schemeClr val="dk1"/>
                </a:solidFill>
                <a:ea typeface="Arial"/>
                <a:cs typeface="Arial"/>
                <a:sym typeface="Arial"/>
              </a:rPr>
              <a:t> Cusco</a:t>
            </a:r>
            <a:endParaRPr sz="1400" b="0" i="0" u="none" strike="noStrike" cap="none" dirty="0">
              <a:solidFill>
                <a:srgbClr val="000000"/>
              </a:solidFill>
              <a:ea typeface="Arial"/>
              <a:cs typeface="Arial"/>
              <a:sym typeface="Arial"/>
            </a:endParaRPr>
          </a:p>
        </p:txBody>
      </p:sp>
      <p:sp>
        <p:nvSpPr>
          <p:cNvPr id="250" name="Google Shape;250;gdf1706cafd_3_87"/>
          <p:cNvSpPr txBox="1"/>
          <p:nvPr/>
        </p:nvSpPr>
        <p:spPr>
          <a:xfrm>
            <a:off x="725488" y="4179129"/>
            <a:ext cx="356393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Inducción al equipo central del proyecto</a:t>
            </a:r>
            <a:endParaRPr sz="1400" b="0" i="0" u="none" strike="noStrike" cap="none">
              <a:solidFill>
                <a:schemeClr val="dk1"/>
              </a:solidFill>
              <a:ea typeface="Arial"/>
              <a:cs typeface="Arial"/>
              <a:sym typeface="Arial"/>
            </a:endParaRPr>
          </a:p>
        </p:txBody>
      </p:sp>
      <p:sp>
        <p:nvSpPr>
          <p:cNvPr id="251" name="Google Shape;251;gdf1706cafd_3_87"/>
          <p:cNvSpPr txBox="1"/>
          <p:nvPr/>
        </p:nvSpPr>
        <p:spPr>
          <a:xfrm>
            <a:off x="725488" y="6253992"/>
            <a:ext cx="11541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Informe Final</a:t>
            </a:r>
            <a:endParaRPr sz="1400" b="0" i="0" u="none" strike="noStrike" cap="none">
              <a:solidFill>
                <a:schemeClr val="dk1"/>
              </a:solidFill>
              <a:ea typeface="Arial"/>
              <a:cs typeface="Arial"/>
              <a:sym typeface="Arial"/>
            </a:endParaRPr>
          </a:p>
        </p:txBody>
      </p:sp>
      <p:sp>
        <p:nvSpPr>
          <p:cNvPr id="252" name="Google Shape;252;gdf1706cafd_3_87"/>
          <p:cNvSpPr/>
          <p:nvPr/>
        </p:nvSpPr>
        <p:spPr>
          <a:xfrm>
            <a:off x="7479690" y="348931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53" name="Google Shape;253;gdf1706cafd_3_87"/>
          <p:cNvSpPr/>
          <p:nvPr/>
        </p:nvSpPr>
        <p:spPr>
          <a:xfrm>
            <a:off x="7634699" y="373379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54" name="Google Shape;254;gdf1706cafd_3_87"/>
          <p:cNvSpPr/>
          <p:nvPr/>
        </p:nvSpPr>
        <p:spPr>
          <a:xfrm>
            <a:off x="6506910" y="287754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1" name="Google Shape;254;gdf1706cafd_3_87">
            <a:extLst>
              <a:ext uri="{FF2B5EF4-FFF2-40B4-BE49-F238E27FC236}">
                <a16:creationId xmlns:a16="http://schemas.microsoft.com/office/drawing/2014/main" id="{08113D3A-7E3E-465E-A00E-9989793D5544}"/>
              </a:ext>
            </a:extLst>
          </p:cNvPr>
          <p:cNvSpPr/>
          <p:nvPr/>
        </p:nvSpPr>
        <p:spPr>
          <a:xfrm>
            <a:off x="6972460" y="2879631"/>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2" name="Google Shape;254;gdf1706cafd_3_87">
            <a:extLst>
              <a:ext uri="{FF2B5EF4-FFF2-40B4-BE49-F238E27FC236}">
                <a16:creationId xmlns:a16="http://schemas.microsoft.com/office/drawing/2014/main" id="{E7F0BE77-FBAF-481A-819E-457EAE21BB14}"/>
              </a:ext>
            </a:extLst>
          </p:cNvPr>
          <p:cNvSpPr/>
          <p:nvPr/>
        </p:nvSpPr>
        <p:spPr>
          <a:xfrm>
            <a:off x="6659310" y="302994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3" name="Google Shape;188;gdf1706cafd_3_87">
            <a:extLst>
              <a:ext uri="{FF2B5EF4-FFF2-40B4-BE49-F238E27FC236}">
                <a16:creationId xmlns:a16="http://schemas.microsoft.com/office/drawing/2014/main" id="{F3D12FE2-CDD1-4784-887F-26C25253058D}"/>
              </a:ext>
            </a:extLst>
          </p:cNvPr>
          <p:cNvSpPr txBox="1"/>
          <p:nvPr/>
        </p:nvSpPr>
        <p:spPr>
          <a:xfrm>
            <a:off x="8953501" y="2007094"/>
            <a:ext cx="332222" cy="33688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dirty="0">
                <a:solidFill>
                  <a:schemeClr val="dk1"/>
                </a:solidFill>
                <a:ea typeface="Arial"/>
                <a:cs typeface="Arial"/>
                <a:sym typeface="Arial"/>
              </a:rPr>
              <a:t>Nov</a:t>
            </a:r>
            <a:endParaRPr sz="1200" b="1" i="0" u="none" strike="noStrike" cap="none" dirty="0">
              <a:solidFill>
                <a:schemeClr val="dk1"/>
              </a:solidFill>
              <a:ea typeface="Arial"/>
              <a:cs typeface="Arial"/>
              <a:sym typeface="Arial"/>
            </a:endParaRPr>
          </a:p>
        </p:txBody>
      </p:sp>
      <p:cxnSp>
        <p:nvCxnSpPr>
          <p:cNvPr id="84" name="Google Shape;189;gdf1706cafd_3_87">
            <a:extLst>
              <a:ext uri="{FF2B5EF4-FFF2-40B4-BE49-F238E27FC236}">
                <a16:creationId xmlns:a16="http://schemas.microsoft.com/office/drawing/2014/main" id="{CD32AE08-F55A-4E1A-9A9C-6035F4FB2A78}"/>
              </a:ext>
            </a:extLst>
          </p:cNvPr>
          <p:cNvCxnSpPr/>
          <p:nvPr/>
        </p:nvCxnSpPr>
        <p:spPr>
          <a:xfrm>
            <a:off x="9007170" y="2327190"/>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85" name="Google Shape;202;gdf1706cafd_3_87">
            <a:extLst>
              <a:ext uri="{FF2B5EF4-FFF2-40B4-BE49-F238E27FC236}">
                <a16:creationId xmlns:a16="http://schemas.microsoft.com/office/drawing/2014/main" id="{22FE0E6B-8F05-400B-AD64-CD3EA1C61852}"/>
              </a:ext>
            </a:extLst>
          </p:cNvPr>
          <p:cNvCxnSpPr/>
          <p:nvPr/>
        </p:nvCxnSpPr>
        <p:spPr>
          <a:xfrm>
            <a:off x="9240533" y="2327190"/>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86" name="Google Shape;206;gdf1706cafd_3_87">
            <a:extLst>
              <a:ext uri="{FF2B5EF4-FFF2-40B4-BE49-F238E27FC236}">
                <a16:creationId xmlns:a16="http://schemas.microsoft.com/office/drawing/2014/main" id="{8BD3E7C5-E516-4C3D-B03D-18F9AF1A9323}"/>
              </a:ext>
            </a:extLst>
          </p:cNvPr>
          <p:cNvCxnSpPr/>
          <p:nvPr/>
        </p:nvCxnSpPr>
        <p:spPr>
          <a:xfrm>
            <a:off x="9077020" y="2327190"/>
            <a:ext cx="0" cy="4159250"/>
          </a:xfrm>
          <a:prstGeom prst="straightConnector1">
            <a:avLst/>
          </a:prstGeom>
          <a:noFill/>
          <a:ln w="9525" cap="flat" cmpd="sng">
            <a:solidFill>
              <a:schemeClr val="dk1"/>
            </a:solidFill>
            <a:prstDash val="dash"/>
            <a:miter lim="800000"/>
            <a:headEnd type="none" w="sm" len="sm"/>
            <a:tailEnd type="none" w="sm" len="sm"/>
          </a:ln>
        </p:spPr>
      </p:cxnSp>
      <p:sp>
        <p:nvSpPr>
          <p:cNvPr id="87" name="Google Shape;227;gdf1706cafd_3_87">
            <a:extLst>
              <a:ext uri="{FF2B5EF4-FFF2-40B4-BE49-F238E27FC236}">
                <a16:creationId xmlns:a16="http://schemas.microsoft.com/office/drawing/2014/main" id="{1968FEE4-0E61-407F-BEA2-552F4BFECFB4}"/>
              </a:ext>
            </a:extLst>
          </p:cNvPr>
          <p:cNvSpPr/>
          <p:nvPr/>
        </p:nvSpPr>
        <p:spPr>
          <a:xfrm>
            <a:off x="9019870" y="506880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8" name="Google Shape;230;gdf1706cafd_3_87">
            <a:extLst>
              <a:ext uri="{FF2B5EF4-FFF2-40B4-BE49-F238E27FC236}">
                <a16:creationId xmlns:a16="http://schemas.microsoft.com/office/drawing/2014/main" id="{7A25A547-7492-4FF0-9525-6E639B538EB9}"/>
              </a:ext>
            </a:extLst>
          </p:cNvPr>
          <p:cNvSpPr/>
          <p:nvPr/>
        </p:nvSpPr>
        <p:spPr>
          <a:xfrm>
            <a:off x="9183383" y="630070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9" name="Google Shape;255;gdf1706cafd_3_87">
            <a:extLst>
              <a:ext uri="{FF2B5EF4-FFF2-40B4-BE49-F238E27FC236}">
                <a16:creationId xmlns:a16="http://schemas.microsoft.com/office/drawing/2014/main" id="{CFBFC31A-BC23-4140-B8AD-34C5D221AD30}"/>
              </a:ext>
            </a:extLst>
          </p:cNvPr>
          <p:cNvSpPr/>
          <p:nvPr/>
        </p:nvSpPr>
        <p:spPr>
          <a:xfrm>
            <a:off x="7477929" y="422822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F83894A6-34BB-EE43-947D-7C41AE8AD60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77169"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F83894A6-34BB-EE43-947D-7C41AE8AD60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420987" y="520075"/>
            <a:ext cx="9056715" cy="669414"/>
          </a:xfrm>
        </p:spPr>
        <p:txBody>
          <a:bodyPr vert="horz"/>
          <a:lstStyle/>
          <a:p>
            <a:r>
              <a:rPr lang="es-ES" dirty="0"/>
              <a:t>Como grupo hemos priorizado dos objetivos y sus respectivos indicadores</a:t>
            </a:r>
            <a:endParaRPr lang="en-GB" dirty="0"/>
          </a:p>
        </p:txBody>
      </p:sp>
      <p:sp>
        <p:nvSpPr>
          <p:cNvPr id="3" name="Slide Number Placeholder 2"/>
          <p:cNvSpPr>
            <a:spLocks noGrp="1"/>
          </p:cNvSpPr>
          <p:nvPr>
            <p:ph type="sldNum" sz="quarter" idx="12"/>
          </p:nvPr>
        </p:nvSpPr>
        <p:spPr/>
        <p:txBody>
          <a:bodyPr/>
          <a:lstStyle/>
          <a:p>
            <a:fld id="{856BE26F-5005-427F-A945-681CE80C1FFC}" type="slidenum">
              <a:rPr lang="en-GB" smtClean="0"/>
              <a:t>26</a:t>
            </a:fld>
            <a:endParaRPr lang="en-GB" dirty="0"/>
          </a:p>
        </p:txBody>
      </p:sp>
      <p:sp>
        <p:nvSpPr>
          <p:cNvPr id="13" name="Shape 352">
            <a:extLst>
              <a:ext uri="{FF2B5EF4-FFF2-40B4-BE49-F238E27FC236}">
                <a16:creationId xmlns:a16="http://schemas.microsoft.com/office/drawing/2014/main" id="{2FF47F6F-DBAF-40C8-8D56-7C93EBAD1E02}"/>
              </a:ext>
            </a:extLst>
          </p:cNvPr>
          <p:cNvSpPr/>
          <p:nvPr/>
        </p:nvSpPr>
        <p:spPr>
          <a:xfrm>
            <a:off x="418621" y="1324141"/>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01</a:t>
            </a:r>
            <a:endParaRPr lang="es-PE" sz="1400" b="1" dirty="0">
              <a:solidFill>
                <a:schemeClr val="bg1"/>
              </a:solidFill>
            </a:endParaRPr>
          </a:p>
        </p:txBody>
      </p:sp>
      <p:sp>
        <p:nvSpPr>
          <p:cNvPr id="14" name="Shape 352">
            <a:extLst>
              <a:ext uri="{FF2B5EF4-FFF2-40B4-BE49-F238E27FC236}">
                <a16:creationId xmlns:a16="http://schemas.microsoft.com/office/drawing/2014/main" id="{030E82E2-0A75-4E21-AE4B-CC1246FAA5EB}"/>
              </a:ext>
            </a:extLst>
          </p:cNvPr>
          <p:cNvSpPr/>
          <p:nvPr/>
        </p:nvSpPr>
        <p:spPr>
          <a:xfrm>
            <a:off x="417035" y="5252498"/>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16" name="Retângulo 16">
            <a:extLst>
              <a:ext uri="{FF2B5EF4-FFF2-40B4-BE49-F238E27FC236}">
                <a16:creationId xmlns:a16="http://schemas.microsoft.com/office/drawing/2014/main" id="{2E2BFD3F-F2C2-4497-B96D-A9FB49DB6DE8}"/>
              </a:ext>
            </a:extLst>
          </p:cNvPr>
          <p:cNvSpPr/>
          <p:nvPr/>
        </p:nvSpPr>
        <p:spPr>
          <a:xfrm>
            <a:off x="436407" y="2782674"/>
            <a:ext cx="4399408" cy="6449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rgbClr val="26323E"/>
                </a:solidFill>
              </a:rPr>
              <a:t>% de niños que reciben paquete completo de control, suplementación y vacunación</a:t>
            </a:r>
            <a:endParaRPr lang="en-US" sz="1400" b="1" dirty="0">
              <a:solidFill>
                <a:srgbClr val="26323E"/>
              </a:solidFill>
              <a:ea typeface="Tahoma" charset="0"/>
              <a:cs typeface="Tahoma" charset="0"/>
              <a:sym typeface="Arial"/>
            </a:endParaRPr>
          </a:p>
        </p:txBody>
      </p:sp>
      <p:sp>
        <p:nvSpPr>
          <p:cNvPr id="18" name="Retângulo 21">
            <a:extLst>
              <a:ext uri="{FF2B5EF4-FFF2-40B4-BE49-F238E27FC236}">
                <a16:creationId xmlns:a16="http://schemas.microsoft.com/office/drawing/2014/main" id="{3BD20685-7C9A-40CA-9E5C-8CDDF6D03AC4}"/>
              </a:ext>
            </a:extLst>
          </p:cNvPr>
          <p:cNvSpPr/>
          <p:nvPr/>
        </p:nvSpPr>
        <p:spPr>
          <a:xfrm>
            <a:off x="414947" y="5632993"/>
            <a:ext cx="4420868"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Promedio de atenciones por cada hora de turno</a:t>
            </a:r>
            <a:endParaRPr lang="en-US" sz="1400" b="1" dirty="0">
              <a:solidFill>
                <a:schemeClr val="tx1"/>
              </a:solidFill>
              <a:ea typeface="Tahoma" charset="0"/>
              <a:cs typeface="Tahoma" charset="0"/>
              <a:sym typeface="Arial"/>
            </a:endParaRPr>
          </a:p>
        </p:txBody>
      </p:sp>
      <p:sp>
        <p:nvSpPr>
          <p:cNvPr id="19" name="Retângulo 22">
            <a:extLst>
              <a:ext uri="{FF2B5EF4-FFF2-40B4-BE49-F238E27FC236}">
                <a16:creationId xmlns:a16="http://schemas.microsoft.com/office/drawing/2014/main" id="{C1D9C8C3-9EF9-49FF-B199-EDD61E2B860C}"/>
              </a:ext>
            </a:extLst>
          </p:cNvPr>
          <p:cNvSpPr/>
          <p:nvPr/>
        </p:nvSpPr>
        <p:spPr>
          <a:xfrm>
            <a:off x="436411" y="3481836"/>
            <a:ext cx="4399404" cy="4750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PE" sz="1400" dirty="0">
                <a:solidFill>
                  <a:srgbClr val="26323E"/>
                </a:solidFill>
              </a:rPr>
              <a:t>% de puérperas atendidas y controladas  </a:t>
            </a:r>
            <a:endParaRPr lang="x-none" sz="1400" b="1" dirty="0">
              <a:solidFill>
                <a:srgbClr val="26323E"/>
              </a:solidFill>
              <a:ea typeface="Tahoma" charset="0"/>
              <a:cs typeface="Tahoma" charset="0"/>
              <a:sym typeface="Arial"/>
            </a:endParaRPr>
          </a:p>
        </p:txBody>
      </p:sp>
      <p:sp>
        <p:nvSpPr>
          <p:cNvPr id="26" name="Retângulo 23">
            <a:extLst>
              <a:ext uri="{FF2B5EF4-FFF2-40B4-BE49-F238E27FC236}">
                <a16:creationId xmlns:a16="http://schemas.microsoft.com/office/drawing/2014/main" id="{6D79FD62-2EB6-4D49-AEFF-05BDBD06FCDB}"/>
              </a:ext>
            </a:extLst>
          </p:cNvPr>
          <p:cNvSpPr/>
          <p:nvPr/>
        </p:nvSpPr>
        <p:spPr>
          <a:xfrm>
            <a:off x="4999522" y="2792375"/>
            <a:ext cx="4399407" cy="6285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endParaRPr lang="pt-BR" sz="1400" dirty="0">
              <a:solidFill>
                <a:srgbClr val="26323E"/>
              </a:solidFill>
            </a:endParaRPr>
          </a:p>
          <a:p>
            <a:pPr algn="ctr" defTabSz="1007991">
              <a:defRPr/>
            </a:pPr>
            <a:r>
              <a:rPr lang="es-PE" sz="1400" dirty="0">
                <a:solidFill>
                  <a:srgbClr val="26323E"/>
                </a:solidFill>
              </a:rPr>
              <a:t>% de gestantes controladas oportunamente</a:t>
            </a:r>
            <a:br>
              <a:rPr lang="x-none" sz="1400" dirty="0">
                <a:solidFill>
                  <a:srgbClr val="26323E"/>
                </a:solidFill>
              </a:rPr>
            </a:br>
            <a:endParaRPr lang="x-none" sz="1400" b="1" dirty="0">
              <a:solidFill>
                <a:srgbClr val="26323E"/>
              </a:solidFill>
              <a:ea typeface="Tahoma" charset="0"/>
              <a:cs typeface="Tahoma" charset="0"/>
              <a:sym typeface="Arial"/>
            </a:endParaRPr>
          </a:p>
        </p:txBody>
      </p:sp>
      <p:sp>
        <p:nvSpPr>
          <p:cNvPr id="28" name="Retângulo 24">
            <a:extLst>
              <a:ext uri="{FF2B5EF4-FFF2-40B4-BE49-F238E27FC236}">
                <a16:creationId xmlns:a16="http://schemas.microsoft.com/office/drawing/2014/main" id="{8F6FCE1B-A95B-4186-88DB-377531BD582D}"/>
              </a:ext>
            </a:extLst>
          </p:cNvPr>
          <p:cNvSpPr/>
          <p:nvPr/>
        </p:nvSpPr>
        <p:spPr>
          <a:xfrm>
            <a:off x="418621" y="1679637"/>
            <a:ext cx="8980308" cy="67644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Mejorar los resultados de indicadores trazadores de los Programas Presupuestales: Programa Articulado Nutricional  y Salud Materno Neonatal</a:t>
            </a:r>
          </a:p>
        </p:txBody>
      </p:sp>
      <p:sp>
        <p:nvSpPr>
          <p:cNvPr id="29" name="Retângulo 26">
            <a:extLst>
              <a:ext uri="{FF2B5EF4-FFF2-40B4-BE49-F238E27FC236}">
                <a16:creationId xmlns:a16="http://schemas.microsoft.com/office/drawing/2014/main" id="{E865AEC0-04EF-414C-8D0D-7BAAA4BBF849}"/>
              </a:ext>
            </a:extLst>
          </p:cNvPr>
          <p:cNvSpPr/>
          <p:nvPr/>
        </p:nvSpPr>
        <p:spPr>
          <a:xfrm>
            <a:off x="409710" y="4707767"/>
            <a:ext cx="8980309" cy="4950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Optimizar la productividad  del personal de salud de acuerdo a la normatividad por cada grupo profesional</a:t>
            </a:r>
          </a:p>
        </p:txBody>
      </p:sp>
      <p:sp>
        <p:nvSpPr>
          <p:cNvPr id="17" name="Retângulo 3">
            <a:extLst>
              <a:ext uri="{FF2B5EF4-FFF2-40B4-BE49-F238E27FC236}">
                <a16:creationId xmlns:a16="http://schemas.microsoft.com/office/drawing/2014/main" id="{DC36C696-FA82-4681-9989-95E3C734E823}"/>
              </a:ext>
            </a:extLst>
          </p:cNvPr>
          <p:cNvSpPr/>
          <p:nvPr/>
        </p:nvSpPr>
        <p:spPr>
          <a:xfrm>
            <a:off x="4999523" y="3476413"/>
            <a:ext cx="4399404" cy="4992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  de parejas protegidas</a:t>
            </a:r>
            <a:endParaRPr lang="en-US" sz="1400" b="1" dirty="0">
              <a:solidFill>
                <a:schemeClr val="tx1"/>
              </a:solidFill>
              <a:ea typeface="Tahoma" charset="0"/>
              <a:cs typeface="Tahoma" charset="0"/>
              <a:sym typeface="Arial"/>
            </a:endParaRPr>
          </a:p>
        </p:txBody>
      </p:sp>
      <p:sp>
        <p:nvSpPr>
          <p:cNvPr id="20" name="Shape 352">
            <a:extLst>
              <a:ext uri="{FF2B5EF4-FFF2-40B4-BE49-F238E27FC236}">
                <a16:creationId xmlns:a16="http://schemas.microsoft.com/office/drawing/2014/main" id="{6182A594-8EAE-4A10-A4CE-C3D73F192161}"/>
              </a:ext>
            </a:extLst>
          </p:cNvPr>
          <p:cNvSpPr/>
          <p:nvPr/>
        </p:nvSpPr>
        <p:spPr>
          <a:xfrm>
            <a:off x="436407" y="2391109"/>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22" name="Shape 352">
            <a:extLst>
              <a:ext uri="{FF2B5EF4-FFF2-40B4-BE49-F238E27FC236}">
                <a16:creationId xmlns:a16="http://schemas.microsoft.com/office/drawing/2014/main" id="{CEE728C6-F136-469E-8710-77575CBECDC1}"/>
              </a:ext>
            </a:extLst>
          </p:cNvPr>
          <p:cNvSpPr/>
          <p:nvPr/>
        </p:nvSpPr>
        <p:spPr>
          <a:xfrm>
            <a:off x="414947" y="4242254"/>
            <a:ext cx="8982397" cy="440879"/>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2</a:t>
            </a:r>
            <a:endParaRPr lang="es-PE" sz="1400" b="1" dirty="0">
              <a:solidFill>
                <a:schemeClr val="bg1"/>
              </a:solidFill>
            </a:endParaRPr>
          </a:p>
        </p:txBody>
      </p:sp>
      <p:sp>
        <p:nvSpPr>
          <p:cNvPr id="24" name="Retângulo 21">
            <a:extLst>
              <a:ext uri="{FF2B5EF4-FFF2-40B4-BE49-F238E27FC236}">
                <a16:creationId xmlns:a16="http://schemas.microsoft.com/office/drawing/2014/main" id="{761B2C6D-3976-41AB-8304-00EA7E81893E}"/>
              </a:ext>
            </a:extLst>
          </p:cNvPr>
          <p:cNvSpPr/>
          <p:nvPr/>
        </p:nvSpPr>
        <p:spPr>
          <a:xfrm>
            <a:off x="4992593" y="5647906"/>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accent4"/>
                </a:solidFill>
              </a:rPr>
              <a:t>Porcentaje de satisfacción de atención al paciente (usuario externo)</a:t>
            </a:r>
            <a:endParaRPr lang="en-US" sz="1400" b="1" dirty="0">
              <a:solidFill>
                <a:schemeClr val="accent4"/>
              </a:solidFill>
              <a:ea typeface="Tahoma" charset="0"/>
              <a:cs typeface="Tahoma" charset="0"/>
              <a:sym typeface="Arial"/>
            </a:endParaRPr>
          </a:p>
        </p:txBody>
      </p:sp>
    </p:spTree>
    <p:extLst>
      <p:ext uri="{BB962C8B-B14F-4D97-AF65-F5344CB8AC3E}">
        <p14:creationId xmlns:p14="http://schemas.microsoft.com/office/powerpoint/2010/main" val="3500424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FF60B91E-CAC4-0F4D-B6F0-BBC738EB6F3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8193" name="Diapositiva de think-cell" r:id="rId6" imgW="7772400" imgH="10058400" progId="TCLayout.ActiveDocument.1">
                  <p:embed/>
                </p:oleObj>
              </mc:Choice>
              <mc:Fallback>
                <p:oleObj name="Diapositiva de think-cell" r:id="rId6" imgW="7772400" imgH="10058400" progId="TCLayout.ActiveDocument.1">
                  <p:embed/>
                  <p:pic>
                    <p:nvPicPr>
                      <p:cNvPr id="7" name="Objeto 6" hidden="1">
                        <a:extLst>
                          <a:ext uri="{FF2B5EF4-FFF2-40B4-BE49-F238E27FC236}">
                            <a16:creationId xmlns:a16="http://schemas.microsoft.com/office/drawing/2014/main" id="{FF60B91E-CAC4-0F4D-B6F0-BBC738EB6F3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6" name="Rectángulo 15">
            <a:extLst>
              <a:ext uri="{FF2B5EF4-FFF2-40B4-BE49-F238E27FC236}">
                <a16:creationId xmlns:a16="http://schemas.microsoft.com/office/drawing/2014/main" id="{D7CEC445-2E9A-F242-900A-606371391F78}"/>
              </a:ext>
            </a:extLst>
          </p:cNvPr>
          <p:cNvSpPr/>
          <p:nvPr/>
        </p:nvSpPr>
        <p:spPr>
          <a:xfrm>
            <a:off x="137385" y="6258077"/>
            <a:ext cx="9801612" cy="1034946"/>
          </a:xfrm>
          <a:prstGeom prst="rect">
            <a:avLst/>
          </a:prstGeom>
          <a:solidFill>
            <a:schemeClr val="tx1"/>
          </a:solidFill>
        </p:spPr>
        <p:txBody>
          <a:bodyPr wrap="square">
            <a:spAutoFit/>
          </a:bodyPr>
          <a:lstStyle/>
          <a:p>
            <a:pPr lvl="0" algn="ctr" defTabSz="914400" eaLnBrk="0" fontAlgn="base" hangingPunct="0">
              <a:spcBef>
                <a:spcPct val="0"/>
              </a:spcBef>
              <a:spcAft>
                <a:spcPct val="0"/>
              </a:spcAft>
            </a:pPr>
            <a:endParaRPr lang="es-CO" altLang="es-PE" sz="1300" dirty="0">
              <a:solidFill>
                <a:schemeClr val="bg1"/>
              </a:solidFill>
              <a:latin typeface="Axiforma" pitchFamily="2" charset="77"/>
              <a:ea typeface="Calibri" panose="020F0502020204030204" pitchFamily="34" charset="0"/>
              <a:cs typeface="Times New Roman" panose="02020603050405020304" pitchFamily="18" charset="0"/>
            </a:endParaRPr>
          </a:p>
        </p:txBody>
      </p:sp>
      <p:sp>
        <p:nvSpPr>
          <p:cNvPr id="8" name="Rectángulo 7" hidden="1">
            <a:extLst>
              <a:ext uri="{FF2B5EF4-FFF2-40B4-BE49-F238E27FC236}">
                <a16:creationId xmlns:a16="http://schemas.microsoft.com/office/drawing/2014/main" id="{421EC876-C5DC-7240-A4C2-A8D2F4CC424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ítulo 1">
            <a:extLst>
              <a:ext uri="{FF2B5EF4-FFF2-40B4-BE49-F238E27FC236}">
                <a16:creationId xmlns:a16="http://schemas.microsoft.com/office/drawing/2014/main" id="{6D441B4D-9BC7-4049-B9DC-EF10A82C46DF}"/>
              </a:ext>
            </a:extLst>
          </p:cNvPr>
          <p:cNvSpPr>
            <a:spLocks noGrp="1"/>
          </p:cNvSpPr>
          <p:nvPr>
            <p:ph type="title"/>
          </p:nvPr>
        </p:nvSpPr>
        <p:spPr>
          <a:xfrm>
            <a:off x="348344" y="331452"/>
            <a:ext cx="8694539" cy="321627"/>
          </a:xfrm>
        </p:spPr>
        <p:txBody>
          <a:bodyPr vert="horz"/>
          <a:lstStyle/>
          <a:p>
            <a:r>
              <a:rPr lang="es-ES_tradnl" dirty="0"/>
              <a:t>Estrategias Priorizadas: Programa Articulado Nutricional y Salud Materno Neo-Natal</a:t>
            </a:r>
          </a:p>
        </p:txBody>
      </p:sp>
      <p:sp>
        <p:nvSpPr>
          <p:cNvPr id="3" name="Marcador de número de diapositiva 2">
            <a:extLst>
              <a:ext uri="{FF2B5EF4-FFF2-40B4-BE49-F238E27FC236}">
                <a16:creationId xmlns:a16="http://schemas.microsoft.com/office/drawing/2014/main" id="{D5AA72B9-9D44-6648-A8FC-42B81A949608}"/>
              </a:ext>
            </a:extLst>
          </p:cNvPr>
          <p:cNvSpPr>
            <a:spLocks noGrp="1"/>
          </p:cNvSpPr>
          <p:nvPr>
            <p:ph type="sldNum" sz="quarter" idx="12"/>
          </p:nvPr>
        </p:nvSpPr>
        <p:spPr/>
        <p:txBody>
          <a:bodyPr/>
          <a:lstStyle/>
          <a:p>
            <a:fld id="{856BE26F-5005-427F-A945-681CE80C1FFC}" type="slidenum">
              <a:rPr lang="en-GB" smtClean="0"/>
              <a:t>27</a:t>
            </a:fld>
            <a:endParaRPr lang="en-GB" dirty="0"/>
          </a:p>
        </p:txBody>
      </p:sp>
      <p:sp>
        <p:nvSpPr>
          <p:cNvPr id="10" name="Rechteck 11">
            <a:extLst>
              <a:ext uri="{FF2B5EF4-FFF2-40B4-BE49-F238E27FC236}">
                <a16:creationId xmlns:a16="http://schemas.microsoft.com/office/drawing/2014/main" id="{ACE7A20A-E9DB-F74B-B87E-F63FA5557125}"/>
              </a:ext>
            </a:extLst>
          </p:cNvPr>
          <p:cNvSpPr/>
          <p:nvPr/>
        </p:nvSpPr>
        <p:spPr>
          <a:xfrm>
            <a:off x="14761" y="1067737"/>
            <a:ext cx="2216791" cy="51339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1" name="Rechteck 14">
            <a:extLst>
              <a:ext uri="{FF2B5EF4-FFF2-40B4-BE49-F238E27FC236}">
                <a16:creationId xmlns:a16="http://schemas.microsoft.com/office/drawing/2014/main" id="{CA12151A-A62B-E442-AC63-A701F3352C59}"/>
              </a:ext>
            </a:extLst>
          </p:cNvPr>
          <p:cNvSpPr/>
          <p:nvPr/>
        </p:nvSpPr>
        <p:spPr>
          <a:xfrm>
            <a:off x="87298" y="1357418"/>
            <a:ext cx="2021629" cy="4738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dirty="0"/>
          </a:p>
        </p:txBody>
      </p:sp>
      <p:sp>
        <p:nvSpPr>
          <p:cNvPr id="12" name="Inhaltsplatzhalter 7">
            <a:extLst>
              <a:ext uri="{FF2B5EF4-FFF2-40B4-BE49-F238E27FC236}">
                <a16:creationId xmlns:a16="http://schemas.microsoft.com/office/drawing/2014/main" id="{02D7C6BF-E7FA-C742-90D0-A4EEFD9117DD}"/>
              </a:ext>
            </a:extLst>
          </p:cNvPr>
          <p:cNvSpPr txBox="1">
            <a:spLocks/>
          </p:cNvSpPr>
          <p:nvPr/>
        </p:nvSpPr>
        <p:spPr>
          <a:xfrm>
            <a:off x="-275374" y="1411116"/>
            <a:ext cx="2360484" cy="3570208"/>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AutoNum type="arabicPeriod"/>
            </a:pPr>
            <a:r>
              <a:rPr lang="es-PE" sz="1300" dirty="0">
                <a:cs typeface="Times New Roman" panose="02020603050405020304" pitchFamily="18" charset="0"/>
              </a:rPr>
              <a:t>Mejora de coordinación entre responsables de atención de nutricional y servicio materno en coordinación con todos los servicios comprendidos.</a:t>
            </a:r>
          </a:p>
          <a:p>
            <a:pPr marL="800100" lvl="1" indent="-342900" defTabSz="914400" eaLnBrk="0" fontAlgn="base" hangingPunct="0">
              <a:lnSpc>
                <a:spcPct val="100000"/>
              </a:lnSpc>
              <a:spcBef>
                <a:spcPct val="0"/>
              </a:spcBef>
              <a:spcAft>
                <a:spcPct val="0"/>
              </a:spcAft>
              <a:buClrTx/>
              <a:buSzTx/>
              <a:buAutoNum type="arabicPeriod"/>
            </a:pPr>
            <a:r>
              <a:rPr lang="es-PE" sz="1300" dirty="0">
                <a:cs typeface="Times New Roman" panose="02020603050405020304" pitchFamily="18" charset="0"/>
              </a:rPr>
              <a:t>Articulación con los comités multisectoriales – IAL, para sensibilizar  sobre los logros PPR 001 -002</a:t>
            </a:r>
          </a:p>
          <a:p>
            <a:pPr marL="457200" lvl="1" indent="0" defTabSz="914400" eaLnBrk="0" fontAlgn="base" hangingPunct="0">
              <a:lnSpc>
                <a:spcPct val="100000"/>
              </a:lnSpc>
              <a:spcBef>
                <a:spcPct val="0"/>
              </a:spcBef>
              <a:spcAft>
                <a:spcPct val="0"/>
              </a:spcAft>
              <a:buClrTx/>
              <a:buSzTx/>
              <a:buNone/>
            </a:pPr>
            <a:endParaRPr lang="es-CO" altLang="es-PE" sz="1100" dirty="0">
              <a:ea typeface="Calibri" panose="020F0502020204030204" pitchFamily="34" charset="0"/>
              <a:cs typeface="Times New Roman" panose="02020603050405020304" pitchFamily="18" charset="0"/>
            </a:endParaRPr>
          </a:p>
        </p:txBody>
      </p:sp>
      <p:sp>
        <p:nvSpPr>
          <p:cNvPr id="13" name="Inhaltsplatzhalter 7">
            <a:extLst>
              <a:ext uri="{FF2B5EF4-FFF2-40B4-BE49-F238E27FC236}">
                <a16:creationId xmlns:a16="http://schemas.microsoft.com/office/drawing/2014/main" id="{A7467179-452E-0147-9EE3-EB9281D0904E}"/>
              </a:ext>
            </a:extLst>
          </p:cNvPr>
          <p:cNvSpPr txBox="1">
            <a:spLocks/>
          </p:cNvSpPr>
          <p:nvPr/>
        </p:nvSpPr>
        <p:spPr>
          <a:xfrm>
            <a:off x="254953" y="1101513"/>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u="sng" dirty="0">
                <a:solidFill>
                  <a:schemeClr val="accent5"/>
                </a:solidFill>
                <a:latin typeface="+mj-lt"/>
              </a:rPr>
              <a:t>COORDINACIÓN</a:t>
            </a:r>
            <a:endParaRPr lang="en-GB" u="sng" dirty="0">
              <a:solidFill>
                <a:schemeClr val="accent2"/>
              </a:solidFill>
              <a:latin typeface="+mj-lt"/>
            </a:endParaRPr>
          </a:p>
        </p:txBody>
      </p:sp>
      <p:sp>
        <p:nvSpPr>
          <p:cNvPr id="21" name="Rechteck 11">
            <a:extLst>
              <a:ext uri="{FF2B5EF4-FFF2-40B4-BE49-F238E27FC236}">
                <a16:creationId xmlns:a16="http://schemas.microsoft.com/office/drawing/2014/main" id="{DA83769A-457D-9946-BD04-C2C0CD7714F0}"/>
              </a:ext>
            </a:extLst>
          </p:cNvPr>
          <p:cNvSpPr/>
          <p:nvPr/>
        </p:nvSpPr>
        <p:spPr>
          <a:xfrm>
            <a:off x="2275297" y="1067737"/>
            <a:ext cx="2712564"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2" name="Rechteck 14">
            <a:extLst>
              <a:ext uri="{FF2B5EF4-FFF2-40B4-BE49-F238E27FC236}">
                <a16:creationId xmlns:a16="http://schemas.microsoft.com/office/drawing/2014/main" id="{0BC8A844-7557-534F-B2C1-6367AC340CF9}"/>
              </a:ext>
            </a:extLst>
          </p:cNvPr>
          <p:cNvSpPr/>
          <p:nvPr/>
        </p:nvSpPr>
        <p:spPr>
          <a:xfrm>
            <a:off x="2397923" y="1376305"/>
            <a:ext cx="2470129" cy="4780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3" name="Inhaltsplatzhalter 7">
            <a:extLst>
              <a:ext uri="{FF2B5EF4-FFF2-40B4-BE49-F238E27FC236}">
                <a16:creationId xmlns:a16="http://schemas.microsoft.com/office/drawing/2014/main" id="{02769339-67D8-424D-90FF-FE8FDA929BA2}"/>
              </a:ext>
            </a:extLst>
          </p:cNvPr>
          <p:cNvSpPr txBox="1">
            <a:spLocks/>
          </p:cNvSpPr>
          <p:nvPr/>
        </p:nvSpPr>
        <p:spPr>
          <a:xfrm>
            <a:off x="2061825" y="1415087"/>
            <a:ext cx="2811120" cy="4216539"/>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Campañas de búsqueda activa de gestantes - tamizaje pregnosticol, en ferias y/o espacios públicos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Campañas de planificación familiar</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Comunicación a través de redes sociales (para zonas urbanas)  -  Radio para Provincia </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Retomar contacto con agentes comunitarios y promover  los Grupos de WhatsApp con los beneficiarios.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Identificación de experiencias exitosas para la promoción del PPR-001 002</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s-PE" dirty="0">
              <a:cs typeface="Times New Roman" panose="02020603050405020304" pitchFamily="18" charset="0"/>
            </a:endParaRPr>
          </a:p>
        </p:txBody>
      </p:sp>
      <p:sp>
        <p:nvSpPr>
          <p:cNvPr id="25" name="Rechteck 11">
            <a:extLst>
              <a:ext uri="{FF2B5EF4-FFF2-40B4-BE49-F238E27FC236}">
                <a16:creationId xmlns:a16="http://schemas.microsoft.com/office/drawing/2014/main" id="{57B9A4C7-FCC4-6F46-9FCA-9C0244A0FDF0}"/>
              </a:ext>
            </a:extLst>
          </p:cNvPr>
          <p:cNvSpPr/>
          <p:nvPr/>
        </p:nvSpPr>
        <p:spPr>
          <a:xfrm>
            <a:off x="5066660" y="1067737"/>
            <a:ext cx="2406940"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echteck 14">
            <a:extLst>
              <a:ext uri="{FF2B5EF4-FFF2-40B4-BE49-F238E27FC236}">
                <a16:creationId xmlns:a16="http://schemas.microsoft.com/office/drawing/2014/main" id="{ACC151B4-7881-AA4B-9AD7-4D950787AC71}"/>
              </a:ext>
            </a:extLst>
          </p:cNvPr>
          <p:cNvSpPr/>
          <p:nvPr/>
        </p:nvSpPr>
        <p:spPr>
          <a:xfrm>
            <a:off x="5131863" y="1405366"/>
            <a:ext cx="2211689" cy="4690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Inhaltsplatzhalter 7">
            <a:extLst>
              <a:ext uri="{FF2B5EF4-FFF2-40B4-BE49-F238E27FC236}">
                <a16:creationId xmlns:a16="http://schemas.microsoft.com/office/drawing/2014/main" id="{70A9707A-48CE-B840-9775-43C5F6403D58}"/>
              </a:ext>
            </a:extLst>
          </p:cNvPr>
          <p:cNvSpPr txBox="1">
            <a:spLocks/>
          </p:cNvSpPr>
          <p:nvPr/>
        </p:nvSpPr>
        <p:spPr>
          <a:xfrm>
            <a:off x="2511908" y="1100190"/>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COMUNICACIÓN</a:t>
            </a:r>
            <a:endParaRPr lang="en-GB" b="1" u="sng" dirty="0">
              <a:solidFill>
                <a:schemeClr val="accent2"/>
              </a:solidFill>
            </a:endParaRPr>
          </a:p>
        </p:txBody>
      </p:sp>
      <p:sp>
        <p:nvSpPr>
          <p:cNvPr id="29" name="Inhaltsplatzhalter 7">
            <a:extLst>
              <a:ext uri="{FF2B5EF4-FFF2-40B4-BE49-F238E27FC236}">
                <a16:creationId xmlns:a16="http://schemas.microsoft.com/office/drawing/2014/main" id="{865DD6CC-CCF6-3D49-8051-25A1D466B2F1}"/>
              </a:ext>
            </a:extLst>
          </p:cNvPr>
          <p:cNvSpPr txBox="1">
            <a:spLocks/>
          </p:cNvSpPr>
          <p:nvPr/>
        </p:nvSpPr>
        <p:spPr>
          <a:xfrm>
            <a:off x="5191630" y="1118075"/>
            <a:ext cx="2125214"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ASISTENCIA TÉCNICA</a:t>
            </a:r>
            <a:endParaRPr lang="en-GB" b="1" u="sng" dirty="0">
              <a:solidFill>
                <a:schemeClr val="accent2"/>
              </a:solidFill>
              <a:latin typeface="+mj-lt"/>
            </a:endParaRPr>
          </a:p>
        </p:txBody>
      </p:sp>
      <p:sp>
        <p:nvSpPr>
          <p:cNvPr id="30" name="Inhaltsplatzhalter 7">
            <a:extLst>
              <a:ext uri="{FF2B5EF4-FFF2-40B4-BE49-F238E27FC236}">
                <a16:creationId xmlns:a16="http://schemas.microsoft.com/office/drawing/2014/main" id="{4F801EF4-93EE-6543-99BD-23DA4DBC2A86}"/>
              </a:ext>
            </a:extLst>
          </p:cNvPr>
          <p:cNvSpPr txBox="1">
            <a:spLocks/>
          </p:cNvSpPr>
          <p:nvPr/>
        </p:nvSpPr>
        <p:spPr>
          <a:xfrm>
            <a:off x="4732238" y="1453212"/>
            <a:ext cx="2470129" cy="4601260"/>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Asistencia a monitoras para el seguimiento objetivos nominales con mayor énfasis en población de riesgo Fortalecimiento de capacidades del personal de salud de los EE.SS con enfoque de mejora de resultados. (Proceso de atención y registro)</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Fortalecimiento del cumplimiento de las Visita domiciliarias según el cronograma a los niños que no acuden a control</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s-PE" sz="1300" dirty="0">
              <a:cs typeface="Times New Roman" panose="02020603050405020304" pitchFamily="18" charset="0"/>
            </a:endParaRPr>
          </a:p>
        </p:txBody>
      </p:sp>
      <p:sp>
        <p:nvSpPr>
          <p:cNvPr id="31" name="CuadroTexto 30">
            <a:extLst>
              <a:ext uri="{FF2B5EF4-FFF2-40B4-BE49-F238E27FC236}">
                <a16:creationId xmlns:a16="http://schemas.microsoft.com/office/drawing/2014/main" id="{9262CAC3-3046-6747-BBE8-38C85D765857}"/>
              </a:ext>
            </a:extLst>
          </p:cNvPr>
          <p:cNvSpPr txBox="1"/>
          <p:nvPr/>
        </p:nvSpPr>
        <p:spPr>
          <a:xfrm>
            <a:off x="643353" y="6475855"/>
            <a:ext cx="9061464" cy="468590"/>
          </a:xfrm>
          <a:prstGeom prst="rect">
            <a:avLst/>
          </a:prstGeom>
          <a:noFill/>
        </p:spPr>
        <p:txBody>
          <a:bodyPr vert="horz" wrap="square" lIns="0" tIns="0" rIns="0" bIns="0" rtlCol="0">
            <a:spAutoFit/>
          </a:bodyPr>
          <a:lstStyle/>
          <a:p>
            <a:pPr algn="ctr">
              <a:lnSpc>
                <a:spcPct val="110000"/>
              </a:lnSpc>
              <a:spcBef>
                <a:spcPts val="900"/>
              </a:spcBef>
              <a:buClr>
                <a:schemeClr val="accent5"/>
              </a:buClr>
              <a:buSzPct val="140000"/>
            </a:pPr>
            <a:r>
              <a:rPr lang="es-ES_tradnl" sz="1400" b="1" dirty="0">
                <a:solidFill>
                  <a:schemeClr val="bg1"/>
                </a:solidFill>
                <a:latin typeface="+mj-lt"/>
              </a:rPr>
              <a:t>	La participación de la Alta Dirección del Gobierno Regional de Cusco en las rutinas de seguimiento a la implementación será crucial a lo largo del proceso </a:t>
            </a:r>
          </a:p>
        </p:txBody>
      </p:sp>
      <p:pic>
        <p:nvPicPr>
          <p:cNvPr id="15" name="Gráfico 14" descr="Marca de insignia1 con relleno sólido">
            <a:extLst>
              <a:ext uri="{FF2B5EF4-FFF2-40B4-BE49-F238E27FC236}">
                <a16:creationId xmlns:a16="http://schemas.microsoft.com/office/drawing/2014/main" id="{3CC89B93-355C-4844-9D51-C006A4C71A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7309" y="6202551"/>
            <a:ext cx="914400" cy="914400"/>
          </a:xfrm>
          <a:prstGeom prst="rect">
            <a:avLst/>
          </a:prstGeom>
        </p:spPr>
      </p:pic>
      <p:sp>
        <p:nvSpPr>
          <p:cNvPr id="24" name="Rechteck 11">
            <a:extLst>
              <a:ext uri="{FF2B5EF4-FFF2-40B4-BE49-F238E27FC236}">
                <a16:creationId xmlns:a16="http://schemas.microsoft.com/office/drawing/2014/main" id="{A34176B7-3819-419C-9611-CDA948745D5A}"/>
              </a:ext>
            </a:extLst>
          </p:cNvPr>
          <p:cNvSpPr/>
          <p:nvPr/>
        </p:nvSpPr>
        <p:spPr>
          <a:xfrm>
            <a:off x="7566260" y="1076137"/>
            <a:ext cx="2406940"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7" name="Rechteck 14">
            <a:extLst>
              <a:ext uri="{FF2B5EF4-FFF2-40B4-BE49-F238E27FC236}">
                <a16:creationId xmlns:a16="http://schemas.microsoft.com/office/drawing/2014/main" id="{8D4EE5BC-1EF7-4A7C-A0EC-9D3E362E8669}"/>
              </a:ext>
            </a:extLst>
          </p:cNvPr>
          <p:cNvSpPr/>
          <p:nvPr/>
        </p:nvSpPr>
        <p:spPr>
          <a:xfrm>
            <a:off x="7631463" y="1413766"/>
            <a:ext cx="2211689" cy="4690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2" name="Inhaltsplatzhalter 7">
            <a:extLst>
              <a:ext uri="{FF2B5EF4-FFF2-40B4-BE49-F238E27FC236}">
                <a16:creationId xmlns:a16="http://schemas.microsoft.com/office/drawing/2014/main" id="{60CD9FBE-43A4-4B93-93D9-A2752BF3A724}"/>
              </a:ext>
            </a:extLst>
          </p:cNvPr>
          <p:cNvSpPr txBox="1">
            <a:spLocks/>
          </p:cNvSpPr>
          <p:nvPr/>
        </p:nvSpPr>
        <p:spPr>
          <a:xfrm>
            <a:off x="7847986" y="1152601"/>
            <a:ext cx="185398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ACOMPAÑAMIENTO</a:t>
            </a:r>
            <a:endParaRPr lang="en-GB" b="1" u="sng" dirty="0">
              <a:solidFill>
                <a:schemeClr val="accent2"/>
              </a:solidFill>
              <a:latin typeface="+mj-lt"/>
            </a:endParaRPr>
          </a:p>
        </p:txBody>
      </p:sp>
      <p:sp>
        <p:nvSpPr>
          <p:cNvPr id="33" name="Inhaltsplatzhalter 7">
            <a:extLst>
              <a:ext uri="{FF2B5EF4-FFF2-40B4-BE49-F238E27FC236}">
                <a16:creationId xmlns:a16="http://schemas.microsoft.com/office/drawing/2014/main" id="{6CD6492C-9240-40CF-8F0A-C7F59866E6FD}"/>
              </a:ext>
            </a:extLst>
          </p:cNvPr>
          <p:cNvSpPr txBox="1">
            <a:spLocks/>
          </p:cNvSpPr>
          <p:nvPr/>
        </p:nvSpPr>
        <p:spPr>
          <a:xfrm>
            <a:off x="7281166" y="1548726"/>
            <a:ext cx="2470129" cy="4216539"/>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Mejora del registro de visitas domiciliarias para materno y niño</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Monitoreo de uso de insumos para el cumplimiento del articulado y materno neonatal</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Monitoreo del paquete completo de atención integral del niño y niña (Activar reporteador)</a:t>
            </a:r>
            <a:endParaRPr lang="es-PE" sz="1300" dirty="0"/>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t>Seguimiento quincenal del logro de metas de los PPR a los EE.SS. – con medidas correctivas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n-GB" dirty="0"/>
          </a:p>
        </p:txBody>
      </p:sp>
    </p:spTree>
    <p:extLst>
      <p:ext uri="{BB962C8B-B14F-4D97-AF65-F5344CB8AC3E}">
        <p14:creationId xmlns:p14="http://schemas.microsoft.com/office/powerpoint/2010/main" val="830106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FF60B91E-CAC4-0F4D-B6F0-BBC738EB6F3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9217" name="Diapositiva de think-cell" r:id="rId5" imgW="7772400" imgH="10058400" progId="TCLayout.ActiveDocument.1">
                  <p:embed/>
                </p:oleObj>
              </mc:Choice>
              <mc:Fallback>
                <p:oleObj name="Diapositiva de think-cell" r:id="rId5" imgW="7772400" imgH="10058400" progId="TCLayout.ActiveDocument.1">
                  <p:embed/>
                  <p:pic>
                    <p:nvPicPr>
                      <p:cNvPr id="7" name="Objeto 6" hidden="1">
                        <a:extLst>
                          <a:ext uri="{FF2B5EF4-FFF2-40B4-BE49-F238E27FC236}">
                            <a16:creationId xmlns:a16="http://schemas.microsoft.com/office/drawing/2014/main" id="{FF60B91E-CAC4-0F4D-B6F0-BBC738EB6F3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ángulo 7" hidden="1">
            <a:extLst>
              <a:ext uri="{FF2B5EF4-FFF2-40B4-BE49-F238E27FC236}">
                <a16:creationId xmlns:a16="http://schemas.microsoft.com/office/drawing/2014/main" id="{421EC876-C5DC-7240-A4C2-A8D2F4CC424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ítulo 1">
            <a:extLst>
              <a:ext uri="{FF2B5EF4-FFF2-40B4-BE49-F238E27FC236}">
                <a16:creationId xmlns:a16="http://schemas.microsoft.com/office/drawing/2014/main" id="{6D441B4D-9BC7-4049-B9DC-EF10A82C46DF}"/>
              </a:ext>
            </a:extLst>
          </p:cNvPr>
          <p:cNvSpPr>
            <a:spLocks noGrp="1"/>
          </p:cNvSpPr>
          <p:nvPr>
            <p:ph type="title"/>
          </p:nvPr>
        </p:nvSpPr>
        <p:spPr>
          <a:xfrm>
            <a:off x="348344" y="331452"/>
            <a:ext cx="8694539" cy="338554"/>
          </a:xfrm>
        </p:spPr>
        <p:txBody>
          <a:bodyPr vert="horz"/>
          <a:lstStyle/>
          <a:p>
            <a:r>
              <a:rPr lang="es-ES_tradnl" dirty="0"/>
              <a:t>Estrategias Priorizadas: Productividad</a:t>
            </a:r>
          </a:p>
        </p:txBody>
      </p:sp>
      <p:sp>
        <p:nvSpPr>
          <p:cNvPr id="3" name="Marcador de número de diapositiva 2">
            <a:extLst>
              <a:ext uri="{FF2B5EF4-FFF2-40B4-BE49-F238E27FC236}">
                <a16:creationId xmlns:a16="http://schemas.microsoft.com/office/drawing/2014/main" id="{D5AA72B9-9D44-6648-A8FC-42B81A949608}"/>
              </a:ext>
            </a:extLst>
          </p:cNvPr>
          <p:cNvSpPr>
            <a:spLocks noGrp="1"/>
          </p:cNvSpPr>
          <p:nvPr>
            <p:ph type="sldNum" sz="quarter" idx="12"/>
          </p:nvPr>
        </p:nvSpPr>
        <p:spPr/>
        <p:txBody>
          <a:bodyPr/>
          <a:lstStyle/>
          <a:p>
            <a:fld id="{856BE26F-5005-427F-A945-681CE80C1FFC}" type="slidenum">
              <a:rPr lang="en-GB" smtClean="0"/>
              <a:t>28</a:t>
            </a:fld>
            <a:endParaRPr lang="en-GB" dirty="0"/>
          </a:p>
        </p:txBody>
      </p:sp>
      <p:sp>
        <p:nvSpPr>
          <p:cNvPr id="10" name="Rechteck 11">
            <a:extLst>
              <a:ext uri="{FF2B5EF4-FFF2-40B4-BE49-F238E27FC236}">
                <a16:creationId xmlns:a16="http://schemas.microsoft.com/office/drawing/2014/main" id="{ACE7A20A-E9DB-F74B-B87E-F63FA5557125}"/>
              </a:ext>
            </a:extLst>
          </p:cNvPr>
          <p:cNvSpPr/>
          <p:nvPr/>
        </p:nvSpPr>
        <p:spPr>
          <a:xfrm>
            <a:off x="14761"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1" name="Rechteck 14">
            <a:extLst>
              <a:ext uri="{FF2B5EF4-FFF2-40B4-BE49-F238E27FC236}">
                <a16:creationId xmlns:a16="http://schemas.microsoft.com/office/drawing/2014/main" id="{CA12151A-A62B-E442-AC63-A701F3352C59}"/>
              </a:ext>
            </a:extLst>
          </p:cNvPr>
          <p:cNvSpPr/>
          <p:nvPr/>
        </p:nvSpPr>
        <p:spPr>
          <a:xfrm>
            <a:off x="137386" y="1622164"/>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dirty="0"/>
          </a:p>
        </p:txBody>
      </p:sp>
      <p:sp>
        <p:nvSpPr>
          <p:cNvPr id="12" name="Inhaltsplatzhalter 7">
            <a:extLst>
              <a:ext uri="{FF2B5EF4-FFF2-40B4-BE49-F238E27FC236}">
                <a16:creationId xmlns:a16="http://schemas.microsoft.com/office/drawing/2014/main" id="{02D7C6BF-E7FA-C742-90D0-A4EEFD9117DD}"/>
              </a:ext>
            </a:extLst>
          </p:cNvPr>
          <p:cNvSpPr txBox="1">
            <a:spLocks/>
          </p:cNvSpPr>
          <p:nvPr/>
        </p:nvSpPr>
        <p:spPr>
          <a:xfrm>
            <a:off x="-92921" y="1739058"/>
            <a:ext cx="3195345" cy="3231654"/>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1. </a:t>
            </a:r>
            <a:r>
              <a:rPr lang="es-PE" dirty="0">
                <a:cs typeface="Times New Roman" panose="02020603050405020304" pitchFamily="18" charset="0"/>
              </a:rPr>
              <a:t>Capacitación a los Jefes de los EE.SS. (Se sugiere presencial) – Productividad y seguimiento de indicadores PPR 001-002</a:t>
            </a:r>
          </a:p>
          <a:p>
            <a:pPr marL="457200" lvl="1" indent="0" defTabSz="914400" eaLnBrk="0" fontAlgn="base" hangingPunct="0">
              <a:lnSpc>
                <a:spcPct val="100000"/>
              </a:lnSpc>
              <a:spcBef>
                <a:spcPct val="0"/>
              </a:spcBef>
              <a:spcAft>
                <a:spcPct val="0"/>
              </a:spcAft>
              <a:buClrTx/>
              <a:buSzTx/>
              <a:buNone/>
            </a:pPr>
            <a:endParaRPr lang="es-CO" altLang="es-PE" dirty="0"/>
          </a:p>
          <a:p>
            <a:pPr marL="457200" lvl="1" indent="0" defTabSz="914400" eaLnBrk="0" fontAlgn="base" hangingPunct="0">
              <a:lnSpc>
                <a:spcPct val="100000"/>
              </a:lnSpc>
              <a:spcBef>
                <a:spcPct val="0"/>
              </a:spcBef>
              <a:spcAft>
                <a:spcPct val="0"/>
              </a:spcAft>
              <a:buClrTx/>
              <a:buSzTx/>
              <a:buNone/>
            </a:pPr>
            <a:r>
              <a:rPr lang="es-CO" altLang="es-PE" dirty="0">
                <a:cs typeface="Times New Roman" panose="02020603050405020304" pitchFamily="18" charset="0"/>
              </a:rPr>
              <a:t>2. </a:t>
            </a:r>
            <a:r>
              <a:rPr lang="es-PE" dirty="0">
                <a:cs typeface="Times New Roman" panose="02020603050405020304" pitchFamily="18" charset="0"/>
              </a:rPr>
              <a:t>Formar equipos de acompañamiento a los establecimientos de salud</a:t>
            </a: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r>
              <a:rPr lang="es-ES_tradnl" dirty="0">
                <a:cs typeface="Times New Roman" panose="02020603050405020304" pitchFamily="18" charset="0"/>
                <a:sym typeface="Helvetica Light"/>
              </a:rPr>
              <a:t>3. </a:t>
            </a:r>
            <a:r>
              <a:rPr lang="es-PE" dirty="0">
                <a:cs typeface="Times New Roman" panose="02020603050405020304" pitchFamily="18" charset="0"/>
                <a:sym typeface="Helvetica Light"/>
              </a:rPr>
              <a:t>Fortalecimiento de la calidad (calidez) de atención del usuario – Encuestas al usuario</a:t>
            </a:r>
          </a:p>
          <a:p>
            <a:pPr marL="457200" lvl="1" indent="0" defTabSz="914400" eaLnBrk="0" fontAlgn="base" hangingPunct="0">
              <a:lnSpc>
                <a:spcPct val="100000"/>
              </a:lnSpc>
              <a:spcBef>
                <a:spcPct val="0"/>
              </a:spcBef>
              <a:spcAft>
                <a:spcPct val="0"/>
              </a:spcAft>
              <a:buClrTx/>
              <a:buSzTx/>
              <a:buNone/>
              <a:defRPr/>
            </a:pPr>
            <a:endParaRPr lang="es-CO" altLang="es-PE" dirty="0">
              <a:ea typeface="Calibri" panose="020F0502020204030204" pitchFamily="34" charset="0"/>
              <a:cs typeface="Times New Roman" panose="02020603050405020304" pitchFamily="18" charset="0"/>
            </a:endParaRPr>
          </a:p>
        </p:txBody>
      </p:sp>
      <p:sp>
        <p:nvSpPr>
          <p:cNvPr id="13" name="Inhaltsplatzhalter 7">
            <a:extLst>
              <a:ext uri="{FF2B5EF4-FFF2-40B4-BE49-F238E27FC236}">
                <a16:creationId xmlns:a16="http://schemas.microsoft.com/office/drawing/2014/main" id="{A7467179-452E-0147-9EE3-EB9281D0904E}"/>
              </a:ext>
            </a:extLst>
          </p:cNvPr>
          <p:cNvSpPr txBox="1">
            <a:spLocks/>
          </p:cNvSpPr>
          <p:nvPr/>
        </p:nvSpPr>
        <p:spPr>
          <a:xfrm>
            <a:off x="254953" y="1362870"/>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CAPACITACIÓN</a:t>
            </a:r>
            <a:endParaRPr lang="en-GB" b="1" u="sng" dirty="0">
              <a:solidFill>
                <a:schemeClr val="accent2"/>
              </a:solidFill>
            </a:endParaRPr>
          </a:p>
        </p:txBody>
      </p:sp>
      <p:sp>
        <p:nvSpPr>
          <p:cNvPr id="21" name="Rechteck 11">
            <a:extLst>
              <a:ext uri="{FF2B5EF4-FFF2-40B4-BE49-F238E27FC236}">
                <a16:creationId xmlns:a16="http://schemas.microsoft.com/office/drawing/2014/main" id="{DA83769A-457D-9946-BD04-C2C0CD7714F0}"/>
              </a:ext>
            </a:extLst>
          </p:cNvPr>
          <p:cNvSpPr/>
          <p:nvPr/>
        </p:nvSpPr>
        <p:spPr>
          <a:xfrm>
            <a:off x="3410924"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2" name="Rechteck 14">
            <a:extLst>
              <a:ext uri="{FF2B5EF4-FFF2-40B4-BE49-F238E27FC236}">
                <a16:creationId xmlns:a16="http://schemas.microsoft.com/office/drawing/2014/main" id="{0BC8A844-7557-534F-B2C1-6367AC340CF9}"/>
              </a:ext>
            </a:extLst>
          </p:cNvPr>
          <p:cNvSpPr/>
          <p:nvPr/>
        </p:nvSpPr>
        <p:spPr>
          <a:xfrm>
            <a:off x="3533549" y="1622164"/>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3" name="Inhaltsplatzhalter 7">
            <a:extLst>
              <a:ext uri="{FF2B5EF4-FFF2-40B4-BE49-F238E27FC236}">
                <a16:creationId xmlns:a16="http://schemas.microsoft.com/office/drawing/2014/main" id="{02769339-67D8-424D-90FF-FE8FDA929BA2}"/>
              </a:ext>
            </a:extLst>
          </p:cNvPr>
          <p:cNvSpPr txBox="1">
            <a:spLocks/>
          </p:cNvSpPr>
          <p:nvPr/>
        </p:nvSpPr>
        <p:spPr>
          <a:xfrm>
            <a:off x="3185860" y="1739058"/>
            <a:ext cx="3273538" cy="2831544"/>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 1. </a:t>
            </a:r>
            <a:r>
              <a:rPr lang="es-PE" dirty="0">
                <a:cs typeface="Times New Roman" panose="02020603050405020304" pitchFamily="18" charset="0"/>
              </a:rPr>
              <a:t>Sincerar información SIS, HIS y todas las actividades del personal de salud.</a:t>
            </a:r>
          </a:p>
          <a:p>
            <a:pPr marL="457200" lvl="1" indent="0" defTabSz="914400" eaLnBrk="0" fontAlgn="base" hangingPunct="0">
              <a:lnSpc>
                <a:spcPct val="100000"/>
              </a:lnSpc>
              <a:spcBef>
                <a:spcPct val="0"/>
              </a:spcBef>
              <a:spcAft>
                <a:spcPct val="0"/>
              </a:spcAft>
              <a:buClrTx/>
              <a:buSzTx/>
              <a:buNone/>
            </a:pPr>
            <a:endParaRPr lang="es-CO" altLang="es-PE" dirty="0"/>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2. </a:t>
            </a:r>
            <a:r>
              <a:rPr lang="es-PE" dirty="0"/>
              <a:t>Unificar el Rol de Personal y será remitido digitalmente a la RN, para cruce con reporte 40, SIS.</a:t>
            </a:r>
          </a:p>
          <a:p>
            <a:pPr marL="457200" lvl="1" indent="0" defTabSz="914400" eaLnBrk="0" fontAlgn="base" hangingPunct="0">
              <a:lnSpc>
                <a:spcPct val="100000"/>
              </a:lnSpc>
              <a:spcBef>
                <a:spcPct val="0"/>
              </a:spcBef>
              <a:spcAft>
                <a:spcPct val="0"/>
              </a:spcAft>
              <a:buClrTx/>
              <a:buSzTx/>
              <a:buNone/>
              <a:defRPr/>
            </a:pPr>
            <a:endParaRPr lang="en-GB" dirty="0"/>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3. </a:t>
            </a:r>
            <a:r>
              <a:rPr lang="es-PE" dirty="0"/>
              <a:t>Monitoreo a los EE.SS. de seguimiento a la productividad del personal de salud.</a:t>
            </a:r>
            <a:endParaRPr lang="es-ES_tradnl" dirty="0">
              <a:cs typeface="Times New Roman" panose="02020603050405020304" pitchFamily="18" charset="0"/>
              <a:sym typeface="Helvetica Light"/>
            </a:endParaRPr>
          </a:p>
          <a:p>
            <a:pPr marL="457200" lvl="1" indent="0" defTabSz="914400" eaLnBrk="0" fontAlgn="base" hangingPunct="0">
              <a:lnSpc>
                <a:spcPct val="100000"/>
              </a:lnSpc>
              <a:spcBef>
                <a:spcPct val="0"/>
              </a:spcBef>
              <a:spcAft>
                <a:spcPct val="0"/>
              </a:spcAft>
              <a:buClrTx/>
              <a:buSzTx/>
              <a:buNone/>
            </a:pPr>
            <a:endParaRPr lang="es-CO" altLang="es-PE" sz="1600" dirty="0">
              <a:ea typeface="Calibri" panose="020F0502020204030204" pitchFamily="34" charset="0"/>
              <a:cs typeface="Times New Roman" panose="02020603050405020304" pitchFamily="18" charset="0"/>
            </a:endParaRPr>
          </a:p>
        </p:txBody>
      </p:sp>
      <p:sp>
        <p:nvSpPr>
          <p:cNvPr id="25" name="Rechteck 11">
            <a:extLst>
              <a:ext uri="{FF2B5EF4-FFF2-40B4-BE49-F238E27FC236}">
                <a16:creationId xmlns:a16="http://schemas.microsoft.com/office/drawing/2014/main" id="{57B9A4C7-FCC4-6F46-9FCA-9C0244A0FDF0}"/>
              </a:ext>
            </a:extLst>
          </p:cNvPr>
          <p:cNvSpPr/>
          <p:nvPr/>
        </p:nvSpPr>
        <p:spPr>
          <a:xfrm>
            <a:off x="6807087"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echteck 14">
            <a:extLst>
              <a:ext uri="{FF2B5EF4-FFF2-40B4-BE49-F238E27FC236}">
                <a16:creationId xmlns:a16="http://schemas.microsoft.com/office/drawing/2014/main" id="{ACC151B4-7881-AA4B-9AD7-4D950787AC71}"/>
              </a:ext>
            </a:extLst>
          </p:cNvPr>
          <p:cNvSpPr/>
          <p:nvPr/>
        </p:nvSpPr>
        <p:spPr>
          <a:xfrm>
            <a:off x="6929712" y="1630553"/>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Inhaltsplatzhalter 7">
            <a:extLst>
              <a:ext uri="{FF2B5EF4-FFF2-40B4-BE49-F238E27FC236}">
                <a16:creationId xmlns:a16="http://schemas.microsoft.com/office/drawing/2014/main" id="{70A9707A-48CE-B840-9775-43C5F6403D58}"/>
              </a:ext>
            </a:extLst>
          </p:cNvPr>
          <p:cNvSpPr txBox="1">
            <a:spLocks/>
          </p:cNvSpPr>
          <p:nvPr/>
        </p:nvSpPr>
        <p:spPr>
          <a:xfrm>
            <a:off x="3647535" y="1361547"/>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DIGITALIZACIÓN</a:t>
            </a:r>
            <a:endParaRPr lang="en-GB" b="1" u="sng" dirty="0">
              <a:solidFill>
                <a:schemeClr val="accent2"/>
              </a:solidFill>
            </a:endParaRPr>
          </a:p>
        </p:txBody>
      </p:sp>
      <p:sp>
        <p:nvSpPr>
          <p:cNvPr id="29" name="Inhaltsplatzhalter 7">
            <a:extLst>
              <a:ext uri="{FF2B5EF4-FFF2-40B4-BE49-F238E27FC236}">
                <a16:creationId xmlns:a16="http://schemas.microsoft.com/office/drawing/2014/main" id="{865DD6CC-CCF6-3D49-8051-25A1D466B2F1}"/>
              </a:ext>
            </a:extLst>
          </p:cNvPr>
          <p:cNvSpPr txBox="1">
            <a:spLocks/>
          </p:cNvSpPr>
          <p:nvPr/>
        </p:nvSpPr>
        <p:spPr>
          <a:xfrm>
            <a:off x="6941961" y="1340985"/>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MOTIVACIÓN DEL PERSONAL</a:t>
            </a:r>
            <a:endParaRPr lang="en-GB" b="1" u="sng" dirty="0">
              <a:solidFill>
                <a:schemeClr val="accent2"/>
              </a:solidFill>
            </a:endParaRPr>
          </a:p>
        </p:txBody>
      </p:sp>
      <p:sp>
        <p:nvSpPr>
          <p:cNvPr id="30" name="Inhaltsplatzhalter 7">
            <a:extLst>
              <a:ext uri="{FF2B5EF4-FFF2-40B4-BE49-F238E27FC236}">
                <a16:creationId xmlns:a16="http://schemas.microsoft.com/office/drawing/2014/main" id="{4F801EF4-93EE-6543-99BD-23DA4DBC2A86}"/>
              </a:ext>
            </a:extLst>
          </p:cNvPr>
          <p:cNvSpPr txBox="1">
            <a:spLocks/>
          </p:cNvSpPr>
          <p:nvPr/>
        </p:nvSpPr>
        <p:spPr>
          <a:xfrm>
            <a:off x="6557777" y="1739058"/>
            <a:ext cx="3273538" cy="2462213"/>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1. </a:t>
            </a:r>
            <a:r>
              <a:rPr lang="en-GB" dirty="0" err="1">
                <a:cs typeface="Times New Roman" panose="02020603050405020304" pitchFamily="18" charset="0"/>
              </a:rPr>
              <a:t>Resolución</a:t>
            </a:r>
            <a:r>
              <a:rPr lang="en-GB" dirty="0">
                <a:cs typeface="Times New Roman" panose="02020603050405020304" pitchFamily="18" charset="0"/>
              </a:rPr>
              <a:t> de </a:t>
            </a:r>
            <a:r>
              <a:rPr lang="en-GB" dirty="0" err="1">
                <a:cs typeface="Times New Roman" panose="02020603050405020304" pitchFamily="18" charset="0"/>
              </a:rPr>
              <a:t>felicitación</a:t>
            </a:r>
            <a:endParaRPr lang="en-GB"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endParaRPr lang="en-GB"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2. </a:t>
            </a:r>
            <a:r>
              <a:rPr lang="es-PE" dirty="0">
                <a:cs typeface="Times New Roman" panose="02020603050405020304" pitchFamily="18" charset="0"/>
              </a:rPr>
              <a:t>Coaching emocional ( Jefes de EE.SS)</a:t>
            </a: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r>
              <a:rPr lang="es-CO" altLang="es-PE" dirty="0">
                <a:cs typeface="Times New Roman" panose="02020603050405020304" pitchFamily="18" charset="0"/>
              </a:rPr>
              <a:t>3. </a:t>
            </a:r>
            <a:r>
              <a:rPr lang="es-PE" altLang="es-PE" dirty="0">
                <a:cs typeface="Times New Roman" panose="02020603050405020304" pitchFamily="18" charset="0"/>
              </a:rPr>
              <a:t>Premiación al EE.SS. (con mejor logro de resultados)</a:t>
            </a:r>
          </a:p>
          <a:p>
            <a:pPr marL="457200" lvl="1" indent="0" defTabSz="914400" eaLnBrk="0" fontAlgn="base" hangingPunct="0">
              <a:lnSpc>
                <a:spcPct val="100000"/>
              </a:lnSpc>
              <a:spcBef>
                <a:spcPct val="0"/>
              </a:spcBef>
              <a:spcAft>
                <a:spcPct val="0"/>
              </a:spcAft>
              <a:buClrTx/>
              <a:buSzTx/>
              <a:buNone/>
            </a:pPr>
            <a:endParaRPr lang="en-GB" sz="1600"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s-CO" altLang="es-PE" sz="1600"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n-GB" sz="1600" dirty="0"/>
          </a:p>
        </p:txBody>
      </p:sp>
      <p:sp>
        <p:nvSpPr>
          <p:cNvPr id="16" name="Rectángulo 15">
            <a:extLst>
              <a:ext uri="{FF2B5EF4-FFF2-40B4-BE49-F238E27FC236}">
                <a16:creationId xmlns:a16="http://schemas.microsoft.com/office/drawing/2014/main" id="{D7CEC445-2E9A-F242-900A-606371391F78}"/>
              </a:ext>
            </a:extLst>
          </p:cNvPr>
          <p:cNvSpPr/>
          <p:nvPr/>
        </p:nvSpPr>
        <p:spPr>
          <a:xfrm>
            <a:off x="254952" y="6180949"/>
            <a:ext cx="9677011" cy="784830"/>
          </a:xfrm>
          <a:prstGeom prst="rect">
            <a:avLst/>
          </a:prstGeom>
          <a:solidFill>
            <a:schemeClr val="tx1"/>
          </a:solidFill>
        </p:spPr>
        <p:txBody>
          <a:bodyPr wrap="square">
            <a:spAutoFit/>
          </a:bodyPr>
          <a:lstStyle/>
          <a:p>
            <a:pPr lvl="0" defTabSz="914400" eaLnBrk="0" fontAlgn="base" hangingPunct="0">
              <a:spcBef>
                <a:spcPct val="0"/>
              </a:spcBef>
              <a:spcAft>
                <a:spcPct val="0"/>
              </a:spcAft>
            </a:pPr>
            <a:r>
              <a:rPr lang="es-CO" altLang="es-PE" sz="1600" b="1" dirty="0">
                <a:solidFill>
                  <a:schemeClr val="bg1"/>
                </a:solidFill>
                <a:latin typeface="Axiforma" pitchFamily="2" charset="77"/>
                <a:ea typeface="Calibri" panose="020F0502020204030204" pitchFamily="34" charset="0"/>
                <a:cs typeface="Times New Roman" panose="02020603050405020304" pitchFamily="18" charset="0"/>
              </a:rPr>
              <a:t>	Por cada uno de las estrategias priorizadas se desarrollaran hojas de ruta para el seguimiento del cumplimiento que designan plazos y responsables por cada acción</a:t>
            </a:r>
          </a:p>
          <a:p>
            <a:pPr lvl="0" algn="ctr" defTabSz="914400" eaLnBrk="0" fontAlgn="base" hangingPunct="0">
              <a:spcBef>
                <a:spcPct val="0"/>
              </a:spcBef>
              <a:spcAft>
                <a:spcPct val="0"/>
              </a:spcAft>
            </a:pPr>
            <a:endParaRPr lang="es-CO" altLang="es-PE" sz="1300" dirty="0">
              <a:solidFill>
                <a:schemeClr val="bg1"/>
              </a:solidFill>
              <a:latin typeface="Axiforma" pitchFamily="2" charset="77"/>
              <a:ea typeface="Calibri" panose="020F0502020204030204" pitchFamily="34" charset="0"/>
              <a:cs typeface="Times New Roman" panose="02020603050405020304" pitchFamily="18" charset="0"/>
            </a:endParaRPr>
          </a:p>
        </p:txBody>
      </p:sp>
      <p:pic>
        <p:nvPicPr>
          <p:cNvPr id="18" name="Gráfico 17" descr="Flechas de cheurón con relleno sólido">
            <a:extLst>
              <a:ext uri="{FF2B5EF4-FFF2-40B4-BE49-F238E27FC236}">
                <a16:creationId xmlns:a16="http://schemas.microsoft.com/office/drawing/2014/main" id="{E4E971ED-9D41-F741-AFD8-8B20754567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7299" y="6159416"/>
            <a:ext cx="356555" cy="356555"/>
          </a:xfrm>
          <a:prstGeom prst="rect">
            <a:avLst/>
          </a:prstGeom>
        </p:spPr>
      </p:pic>
    </p:spTree>
    <p:extLst>
      <p:ext uri="{BB962C8B-B14F-4D97-AF65-F5344CB8AC3E}">
        <p14:creationId xmlns:p14="http://schemas.microsoft.com/office/powerpoint/2010/main" val="2790546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1409BD27-4A17-FE42-A1B1-454F2A2F809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0241"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1409BD27-4A17-FE42-A1B1-454F2A2F809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499FBF6-4766-A641-A4BC-FA29D47B9D39}"/>
              </a:ext>
            </a:extLst>
          </p:cNvPr>
          <p:cNvSpPr>
            <a:spLocks noGrp="1"/>
          </p:cNvSpPr>
          <p:nvPr>
            <p:ph type="title"/>
          </p:nvPr>
        </p:nvSpPr>
        <p:spPr>
          <a:xfrm>
            <a:off x="360001" y="589387"/>
            <a:ext cx="8694539" cy="321627"/>
          </a:xfrm>
        </p:spPr>
        <p:txBody>
          <a:bodyPr vert="horz"/>
          <a:lstStyle/>
          <a:p>
            <a:r>
              <a:rPr lang="es-ES_tradnl" dirty="0"/>
              <a:t>Programa Articulado Nutricional y Salud Materno Neo-Natal</a:t>
            </a:r>
            <a:endParaRPr lang="en-GB" dirty="0"/>
          </a:p>
        </p:txBody>
      </p:sp>
      <p:sp>
        <p:nvSpPr>
          <p:cNvPr id="3" name="Marcador de número de diapositiva 2">
            <a:extLst>
              <a:ext uri="{FF2B5EF4-FFF2-40B4-BE49-F238E27FC236}">
                <a16:creationId xmlns:a16="http://schemas.microsoft.com/office/drawing/2014/main" id="{F68AA18F-57B8-B648-A4F1-191CD993EB50}"/>
              </a:ext>
            </a:extLst>
          </p:cNvPr>
          <p:cNvSpPr>
            <a:spLocks noGrp="1"/>
          </p:cNvSpPr>
          <p:nvPr>
            <p:ph type="sldNum" sz="quarter" idx="12"/>
          </p:nvPr>
        </p:nvSpPr>
        <p:spPr/>
        <p:txBody>
          <a:bodyPr/>
          <a:lstStyle/>
          <a:p>
            <a:fld id="{856BE26F-5005-427F-A945-681CE80C1FFC}" type="slidenum">
              <a:rPr lang="en-GB" smtClean="0"/>
              <a:t>29</a:t>
            </a:fld>
            <a:endParaRPr lang="en-GB" dirty="0"/>
          </a:p>
        </p:txBody>
      </p:sp>
      <p:sp>
        <p:nvSpPr>
          <p:cNvPr id="4" name="Marcador de texto 3">
            <a:extLst>
              <a:ext uri="{FF2B5EF4-FFF2-40B4-BE49-F238E27FC236}">
                <a16:creationId xmlns:a16="http://schemas.microsoft.com/office/drawing/2014/main" id="{0BD84596-06EC-3743-96C3-317046E78A07}"/>
              </a:ext>
            </a:extLst>
          </p:cNvPr>
          <p:cNvSpPr>
            <a:spLocks noGrp="1"/>
          </p:cNvSpPr>
          <p:nvPr>
            <p:ph type="body" sz="quarter" idx="13"/>
          </p:nvPr>
        </p:nvSpPr>
        <p:spPr/>
        <p:txBody>
          <a:bodyPr/>
          <a:lstStyle/>
          <a:p>
            <a:endParaRPr lang="en-GB"/>
          </a:p>
        </p:txBody>
      </p:sp>
      <p:sp>
        <p:nvSpPr>
          <p:cNvPr id="15" name="Shape 352">
            <a:extLst>
              <a:ext uri="{FF2B5EF4-FFF2-40B4-BE49-F238E27FC236}">
                <a16:creationId xmlns:a16="http://schemas.microsoft.com/office/drawing/2014/main" id="{6E8D04B3-65A6-2041-80E5-F0E34E3C61CE}"/>
              </a:ext>
            </a:extLst>
          </p:cNvPr>
          <p:cNvSpPr/>
          <p:nvPr/>
        </p:nvSpPr>
        <p:spPr>
          <a:xfrm>
            <a:off x="418621" y="1324141"/>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01</a:t>
            </a:r>
            <a:endParaRPr lang="es-PE" sz="1400" b="1" dirty="0">
              <a:solidFill>
                <a:schemeClr val="bg1"/>
              </a:solidFill>
            </a:endParaRPr>
          </a:p>
        </p:txBody>
      </p:sp>
      <p:sp>
        <p:nvSpPr>
          <p:cNvPr id="16" name="Retângulo 16">
            <a:extLst>
              <a:ext uri="{FF2B5EF4-FFF2-40B4-BE49-F238E27FC236}">
                <a16:creationId xmlns:a16="http://schemas.microsoft.com/office/drawing/2014/main" id="{210B19AA-9E1F-8741-B7BC-A8EF7952D7D9}"/>
              </a:ext>
            </a:extLst>
          </p:cNvPr>
          <p:cNvSpPr/>
          <p:nvPr/>
        </p:nvSpPr>
        <p:spPr>
          <a:xfrm>
            <a:off x="436407" y="2816044"/>
            <a:ext cx="4399408" cy="6449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rgbClr val="26323E"/>
                </a:solidFill>
              </a:rPr>
              <a:t>% de niños que reciben paquete completo de control, suplementación y vacunación</a:t>
            </a:r>
            <a:endParaRPr lang="en-US" sz="1400" b="1" dirty="0">
              <a:solidFill>
                <a:srgbClr val="26323E"/>
              </a:solidFill>
              <a:ea typeface="Tahoma" charset="0"/>
              <a:cs typeface="Tahoma" charset="0"/>
              <a:sym typeface="Arial"/>
            </a:endParaRPr>
          </a:p>
        </p:txBody>
      </p:sp>
      <p:sp>
        <p:nvSpPr>
          <p:cNvPr id="17" name="Retângulo 22">
            <a:extLst>
              <a:ext uri="{FF2B5EF4-FFF2-40B4-BE49-F238E27FC236}">
                <a16:creationId xmlns:a16="http://schemas.microsoft.com/office/drawing/2014/main" id="{96946550-A672-934D-8B6A-692883490323}"/>
              </a:ext>
            </a:extLst>
          </p:cNvPr>
          <p:cNvSpPr/>
          <p:nvPr/>
        </p:nvSpPr>
        <p:spPr>
          <a:xfrm>
            <a:off x="436411" y="3508532"/>
            <a:ext cx="4399404" cy="4750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PE" sz="1400" dirty="0">
                <a:solidFill>
                  <a:srgbClr val="26323E"/>
                </a:solidFill>
              </a:rPr>
              <a:t>% de puérperas atendidas y controladas  </a:t>
            </a:r>
            <a:endParaRPr lang="x-none" sz="1400" b="1" dirty="0">
              <a:solidFill>
                <a:srgbClr val="26323E"/>
              </a:solidFill>
              <a:ea typeface="Tahoma" charset="0"/>
              <a:cs typeface="Tahoma" charset="0"/>
              <a:sym typeface="Arial"/>
            </a:endParaRPr>
          </a:p>
        </p:txBody>
      </p:sp>
      <p:sp>
        <p:nvSpPr>
          <p:cNvPr id="18" name="Retângulo 23">
            <a:extLst>
              <a:ext uri="{FF2B5EF4-FFF2-40B4-BE49-F238E27FC236}">
                <a16:creationId xmlns:a16="http://schemas.microsoft.com/office/drawing/2014/main" id="{352DD267-C327-4940-BD79-45DEDB9A3B5E}"/>
              </a:ext>
            </a:extLst>
          </p:cNvPr>
          <p:cNvSpPr/>
          <p:nvPr/>
        </p:nvSpPr>
        <p:spPr>
          <a:xfrm>
            <a:off x="4999522" y="2832419"/>
            <a:ext cx="4399407" cy="6285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endParaRPr lang="pt-BR" sz="1400" dirty="0">
              <a:solidFill>
                <a:srgbClr val="26323E"/>
              </a:solidFill>
            </a:endParaRPr>
          </a:p>
          <a:p>
            <a:pPr algn="ctr" defTabSz="1007991">
              <a:defRPr/>
            </a:pPr>
            <a:r>
              <a:rPr lang="es-PE" sz="1400" dirty="0">
                <a:solidFill>
                  <a:srgbClr val="26323E"/>
                </a:solidFill>
              </a:rPr>
              <a:t>% de gestantes controladas oportunamente</a:t>
            </a:r>
            <a:br>
              <a:rPr lang="x-none" sz="1400" dirty="0">
                <a:solidFill>
                  <a:srgbClr val="26323E"/>
                </a:solidFill>
              </a:rPr>
            </a:br>
            <a:endParaRPr lang="x-none" sz="1400" b="1" dirty="0">
              <a:solidFill>
                <a:srgbClr val="26323E"/>
              </a:solidFill>
              <a:ea typeface="Tahoma" charset="0"/>
              <a:cs typeface="Tahoma" charset="0"/>
              <a:sym typeface="Arial"/>
            </a:endParaRPr>
          </a:p>
        </p:txBody>
      </p:sp>
      <p:sp>
        <p:nvSpPr>
          <p:cNvPr id="19" name="Retângulo 24">
            <a:extLst>
              <a:ext uri="{FF2B5EF4-FFF2-40B4-BE49-F238E27FC236}">
                <a16:creationId xmlns:a16="http://schemas.microsoft.com/office/drawing/2014/main" id="{B1C8C095-1CBD-7F40-B222-B72B5DED85A0}"/>
              </a:ext>
            </a:extLst>
          </p:cNvPr>
          <p:cNvSpPr/>
          <p:nvPr/>
        </p:nvSpPr>
        <p:spPr>
          <a:xfrm>
            <a:off x="418621" y="1713718"/>
            <a:ext cx="8980308" cy="6994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Mejorar los resultados de indicadores trazadores de los Programas Presupuestales: Programa Articulado Nutricional  y Salud Materno Neonatal</a:t>
            </a:r>
          </a:p>
        </p:txBody>
      </p:sp>
      <p:sp>
        <p:nvSpPr>
          <p:cNvPr id="20" name="Retângulo 3">
            <a:extLst>
              <a:ext uri="{FF2B5EF4-FFF2-40B4-BE49-F238E27FC236}">
                <a16:creationId xmlns:a16="http://schemas.microsoft.com/office/drawing/2014/main" id="{C1553392-CB42-2A4D-B327-1B4A67DFF356}"/>
              </a:ext>
            </a:extLst>
          </p:cNvPr>
          <p:cNvSpPr/>
          <p:nvPr/>
        </p:nvSpPr>
        <p:spPr>
          <a:xfrm>
            <a:off x="4999523" y="3496435"/>
            <a:ext cx="4399404" cy="4992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  de parejas protegidas</a:t>
            </a:r>
            <a:endParaRPr lang="en-US" sz="1400" b="1" dirty="0">
              <a:solidFill>
                <a:schemeClr val="tx1"/>
              </a:solidFill>
              <a:ea typeface="Tahoma" charset="0"/>
              <a:cs typeface="Tahoma" charset="0"/>
              <a:sym typeface="Arial"/>
            </a:endParaRPr>
          </a:p>
        </p:txBody>
      </p:sp>
      <p:sp>
        <p:nvSpPr>
          <p:cNvPr id="21" name="Shape 352">
            <a:extLst>
              <a:ext uri="{FF2B5EF4-FFF2-40B4-BE49-F238E27FC236}">
                <a16:creationId xmlns:a16="http://schemas.microsoft.com/office/drawing/2014/main" id="{F232609B-57B9-E04A-87B9-2568D1F87452}"/>
              </a:ext>
            </a:extLst>
          </p:cNvPr>
          <p:cNvSpPr/>
          <p:nvPr/>
        </p:nvSpPr>
        <p:spPr>
          <a:xfrm>
            <a:off x="436407" y="2437827"/>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Tree>
    <p:extLst>
      <p:ext uri="{BB962C8B-B14F-4D97-AF65-F5344CB8AC3E}">
        <p14:creationId xmlns:p14="http://schemas.microsoft.com/office/powerpoint/2010/main" val="2301762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6846C49-3508-4976-BFB8-2D55B92D4050}"/>
              </a:ext>
            </a:extLst>
          </p:cNvPr>
          <p:cNvSpPr>
            <a:spLocks noGrp="1"/>
          </p:cNvSpPr>
          <p:nvPr>
            <p:ph type="title"/>
          </p:nvPr>
        </p:nvSpPr>
        <p:spPr>
          <a:xfrm>
            <a:off x="360001" y="589387"/>
            <a:ext cx="8694539" cy="330860"/>
          </a:xfrm>
        </p:spPr>
        <p:txBody>
          <a:bodyPr/>
          <a:lstStyle/>
          <a:p>
            <a:r>
              <a:rPr lang="es-ES" dirty="0"/>
              <a:t>Resumen del proceso de priorización y planificación del proyecto</a:t>
            </a:r>
            <a:endParaRPr lang="es-PE" dirty="0"/>
          </a:p>
        </p:txBody>
      </p:sp>
      <p:sp>
        <p:nvSpPr>
          <p:cNvPr id="2" name="Marcador de número de diapositiva 1">
            <a:extLst>
              <a:ext uri="{FF2B5EF4-FFF2-40B4-BE49-F238E27FC236}">
                <a16:creationId xmlns:a16="http://schemas.microsoft.com/office/drawing/2014/main" id="{A6ABAC11-00C5-4975-91B7-6FE066C05E98}"/>
              </a:ext>
            </a:extLst>
          </p:cNvPr>
          <p:cNvSpPr>
            <a:spLocks noGrp="1"/>
          </p:cNvSpPr>
          <p:nvPr>
            <p:ph type="sldNum" sz="quarter" idx="12"/>
          </p:nvPr>
        </p:nvSpPr>
        <p:spPr/>
        <p:txBody>
          <a:bodyPr/>
          <a:lstStyle/>
          <a:p>
            <a:fld id="{856BE26F-5005-427F-A945-681CE80C1FFC}" type="slidenum">
              <a:rPr lang="en-GB" smtClean="0"/>
              <a:t>3</a:t>
            </a:fld>
            <a:endParaRPr lang="en-GB" dirty="0"/>
          </a:p>
        </p:txBody>
      </p:sp>
      <p:sp>
        <p:nvSpPr>
          <p:cNvPr id="5" name="Marcador de texto 4">
            <a:extLst>
              <a:ext uri="{FF2B5EF4-FFF2-40B4-BE49-F238E27FC236}">
                <a16:creationId xmlns:a16="http://schemas.microsoft.com/office/drawing/2014/main" id="{0DAD1C17-D7BF-4922-90E8-D58659F92026}"/>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2695E903-906A-421F-913B-E3AF70CE0A54}"/>
              </a:ext>
            </a:extLst>
          </p:cNvPr>
          <p:cNvSpPr>
            <a:spLocks noGrp="1"/>
          </p:cNvSpPr>
          <p:nvPr>
            <p:ph type="body" sz="quarter" idx="14"/>
          </p:nvPr>
        </p:nvSpPr>
        <p:spPr/>
        <p:txBody>
          <a:bodyPr/>
          <a:lstStyle/>
          <a:p>
            <a:endParaRPr lang="es-PE"/>
          </a:p>
        </p:txBody>
      </p:sp>
      <p:graphicFrame>
        <p:nvGraphicFramePr>
          <p:cNvPr id="8" name="Diagrama 7">
            <a:extLst>
              <a:ext uri="{FF2B5EF4-FFF2-40B4-BE49-F238E27FC236}">
                <a16:creationId xmlns:a16="http://schemas.microsoft.com/office/drawing/2014/main" id="{EF8EEBCB-C037-4774-A553-AEC697E4451E}"/>
              </a:ext>
            </a:extLst>
          </p:cNvPr>
          <p:cNvGraphicFramePr/>
          <p:nvPr>
            <p:extLst>
              <p:ext uri="{D42A27DB-BD31-4B8C-83A1-F6EECF244321}">
                <p14:modId xmlns:p14="http://schemas.microsoft.com/office/powerpoint/2010/main" val="2775300334"/>
              </p:ext>
            </p:extLst>
          </p:nvPr>
        </p:nvGraphicFramePr>
        <p:xfrm>
          <a:off x="360001" y="1796397"/>
          <a:ext cx="8694538" cy="4248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2468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1265"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s-ES_tradnl" dirty="0"/>
            </a:br>
            <a:r>
              <a:rPr lang="en-GB" b="1" dirty="0"/>
              <a:t>1. </a:t>
            </a:r>
            <a:r>
              <a:rPr lang="es-PE" sz="2000" b="1" dirty="0"/>
              <a:t>Coordinación</a:t>
            </a: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30</a:t>
            </a:fld>
            <a:endParaRPr lang="es-ES_tradnl" dirty="0"/>
          </a:p>
        </p:txBody>
      </p:sp>
      <p:sp>
        <p:nvSpPr>
          <p:cNvPr id="37" name="76 Rectángulo">
            <a:extLst>
              <a:ext uri="{FF2B5EF4-FFF2-40B4-BE49-F238E27FC236}">
                <a16:creationId xmlns:a16="http://schemas.microsoft.com/office/drawing/2014/main" id="{65D09D13-A369-4441-9911-42F6E65EA689}"/>
              </a:ext>
            </a:extLst>
          </p:cNvPr>
          <p:cNvSpPr/>
          <p:nvPr/>
        </p:nvSpPr>
        <p:spPr>
          <a:xfrm>
            <a:off x="185223" y="2367352"/>
            <a:ext cx="3165228" cy="1028991"/>
          </a:xfrm>
          <a:prstGeom prst="rect">
            <a:avLst/>
          </a:prstGeom>
          <a:solidFill>
            <a:schemeClr val="bg1">
              <a:lumMod val="85000"/>
            </a:schemeClr>
          </a:solidFill>
          <a:ln w="25400" cap="flat" cmpd="sng" algn="ctr">
            <a:noFill/>
            <a:prstDash val="solid"/>
          </a:ln>
          <a:effectLst/>
        </p:spPr>
        <p:txBody>
          <a:bodyPr rtlCol="0" anchor="ctr"/>
          <a:lstStyle/>
          <a:p>
            <a:pPr marL="1311" lvl="1" indent="-285750" defTabSz="1007987">
              <a:defRPr/>
            </a:pPr>
            <a:endParaRPr lang="es-PE" sz="1200" dirty="0"/>
          </a:p>
          <a:p>
            <a:pPr marL="1311" lvl="1" indent="-285750" defTabSz="1007987">
              <a:defRPr/>
            </a:pPr>
            <a:r>
              <a:rPr lang="es-PE" sz="1300" dirty="0"/>
              <a:t>Mejora de coordinación entre responsables de atención de nutricional y servicio materno en coordinación con todos los servicios comprendidos.</a:t>
            </a:r>
          </a:p>
          <a:p>
            <a:pPr marL="495300" lvl="1" indent="-285750"/>
            <a:endParaRPr lang="en-GB" sz="1400" dirty="0"/>
          </a:p>
        </p:txBody>
      </p:sp>
      <p:sp>
        <p:nvSpPr>
          <p:cNvPr id="43" name="77 Rectángulo">
            <a:extLst>
              <a:ext uri="{FF2B5EF4-FFF2-40B4-BE49-F238E27FC236}">
                <a16:creationId xmlns:a16="http://schemas.microsoft.com/office/drawing/2014/main" id="{78650AA3-115D-4AE9-9ABA-9663106B8328}"/>
              </a:ext>
            </a:extLst>
          </p:cNvPr>
          <p:cNvSpPr/>
          <p:nvPr/>
        </p:nvSpPr>
        <p:spPr>
          <a:xfrm>
            <a:off x="3480359" y="2370077"/>
            <a:ext cx="4090778" cy="902743"/>
          </a:xfrm>
          <a:prstGeom prst="rect">
            <a:avLst/>
          </a:prstGeom>
          <a:solidFill>
            <a:schemeClr val="bg1"/>
          </a:solidFill>
          <a:ln w="3175" cap="flat" cmpd="sng" algn="ctr">
            <a:solidFill>
              <a:schemeClr val="accent4"/>
            </a:solidFill>
            <a:prstDash val="solid"/>
          </a:ln>
          <a:effectLst/>
        </p:spPr>
        <p:txBody>
          <a:bodyPr lIns="19842" rIns="19842" rtlCol="0" anchor="ctr"/>
          <a:lstStyle/>
          <a:p>
            <a:pPr marL="1311" marR="0" lvl="1" indent="-285750" defTabSz="1007987" fontAlgn="auto">
              <a:lnSpc>
                <a:spcPct val="100000"/>
              </a:lnSpc>
              <a:spcBef>
                <a:spcPts val="0"/>
              </a:spcBef>
              <a:spcAft>
                <a:spcPts val="0"/>
              </a:spcAft>
              <a:buClrTx/>
              <a:buSzTx/>
              <a:buFontTx/>
              <a:buNone/>
              <a:tabLst/>
              <a:defRPr/>
            </a:pPr>
            <a:r>
              <a:rPr lang="es-ES_tradnl" sz="1300" dirty="0">
                <a:sym typeface="Helvetica Light"/>
              </a:rPr>
              <a:t>Coordinadoras PPR 001 (Lic. Rosa Luz); PPR 002 (</a:t>
            </a:r>
            <a:r>
              <a:rPr lang="es-ES_tradnl" sz="1300" dirty="0" err="1">
                <a:sym typeface="Helvetica Light"/>
              </a:rPr>
              <a:t>Obs</a:t>
            </a:r>
            <a:r>
              <a:rPr lang="es-ES_tradnl" sz="1300" dirty="0">
                <a:sym typeface="Helvetica Light"/>
              </a:rPr>
              <a:t>. </a:t>
            </a:r>
            <a:r>
              <a:rPr lang="es-ES_tradnl" sz="1300" dirty="0" err="1">
                <a:sym typeface="Helvetica Light"/>
              </a:rPr>
              <a:t>Sheyla</a:t>
            </a:r>
            <a:r>
              <a:rPr lang="es-ES_tradnl" sz="1300" dirty="0">
                <a:sym typeface="Helvetica Light"/>
              </a:rPr>
              <a:t>); con sus equipos de trabajo y responsables encargado de referencias y contra referencias</a:t>
            </a:r>
          </a:p>
        </p:txBody>
      </p:sp>
      <p:sp>
        <p:nvSpPr>
          <p:cNvPr id="44" name="78 Rectángulo">
            <a:extLst>
              <a:ext uri="{FF2B5EF4-FFF2-40B4-BE49-F238E27FC236}">
                <a16:creationId xmlns:a16="http://schemas.microsoft.com/office/drawing/2014/main" id="{262379EC-6434-4C20-B4FF-4B347305390E}"/>
              </a:ext>
            </a:extLst>
          </p:cNvPr>
          <p:cNvSpPr/>
          <p:nvPr/>
        </p:nvSpPr>
        <p:spPr>
          <a:xfrm>
            <a:off x="7691297" y="2387974"/>
            <a:ext cx="1108254" cy="90274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45" name="81 Rectángulo">
            <a:hlinkClick r:id="" action="ppaction://noaction"/>
            <a:extLst>
              <a:ext uri="{FF2B5EF4-FFF2-40B4-BE49-F238E27FC236}">
                <a16:creationId xmlns:a16="http://schemas.microsoft.com/office/drawing/2014/main" id="{755B60CD-4D47-4A96-8AB0-E9C0BF218647}"/>
              </a:ext>
            </a:extLst>
          </p:cNvPr>
          <p:cNvSpPr/>
          <p:nvPr/>
        </p:nvSpPr>
        <p:spPr>
          <a:xfrm>
            <a:off x="8904343" y="2377762"/>
            <a:ext cx="929062" cy="902745"/>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9" name="42 Rectángulo">
            <a:extLst>
              <a:ext uri="{FF2B5EF4-FFF2-40B4-BE49-F238E27FC236}">
                <a16:creationId xmlns:a16="http://schemas.microsoft.com/office/drawing/2014/main" id="{7CA39B82-E64C-4181-B51B-F4293FBC74FB}"/>
              </a:ext>
            </a:extLst>
          </p:cNvPr>
          <p:cNvSpPr/>
          <p:nvPr/>
        </p:nvSpPr>
        <p:spPr>
          <a:xfrm>
            <a:off x="8888975" y="3504680"/>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44EE8CD0-2883-4E58-9BCC-10EE5B4DC6A5}"/>
              </a:ext>
            </a:extLst>
          </p:cNvPr>
          <p:cNvSpPr/>
          <p:nvPr/>
        </p:nvSpPr>
        <p:spPr>
          <a:xfrm>
            <a:off x="187868" y="3508772"/>
            <a:ext cx="3174315" cy="826168"/>
          </a:xfrm>
          <a:prstGeom prst="rect">
            <a:avLst/>
          </a:prstGeom>
          <a:solidFill>
            <a:schemeClr val="bg1">
              <a:lumMod val="85000"/>
            </a:schemeClr>
          </a:solidFill>
          <a:ln w="25400" cap="flat" cmpd="sng" algn="ctr">
            <a:noFill/>
            <a:prstDash val="solid"/>
          </a:ln>
          <a:effectLst/>
        </p:spPr>
        <p:txBody>
          <a:bodyPr rtlCol="0" anchor="ctr"/>
          <a:lstStyle/>
          <a:p>
            <a:pPr marL="1311" lvl="1" indent="-285750" defTabSz="1007987">
              <a:defRPr/>
            </a:pPr>
            <a:r>
              <a:rPr lang="es-PE" sz="1300" dirty="0"/>
              <a:t>Articulación con los comités multisectoriales – IAL, para sensibilizar  sobre los logros PPR 001 -002</a:t>
            </a:r>
          </a:p>
        </p:txBody>
      </p:sp>
      <p:sp>
        <p:nvSpPr>
          <p:cNvPr id="51" name="45 Rectángulo">
            <a:extLst>
              <a:ext uri="{FF2B5EF4-FFF2-40B4-BE49-F238E27FC236}">
                <a16:creationId xmlns:a16="http://schemas.microsoft.com/office/drawing/2014/main" id="{772AACBD-43A8-46DF-9660-93AEA8FCE7A4}"/>
              </a:ext>
            </a:extLst>
          </p:cNvPr>
          <p:cNvSpPr/>
          <p:nvPr/>
        </p:nvSpPr>
        <p:spPr>
          <a:xfrm>
            <a:off x="3462809" y="3508334"/>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
        <p:nvSpPr>
          <p:cNvPr id="52" name="46 Rectángulo">
            <a:extLst>
              <a:ext uri="{FF2B5EF4-FFF2-40B4-BE49-F238E27FC236}">
                <a16:creationId xmlns:a16="http://schemas.microsoft.com/office/drawing/2014/main" id="{64C7A86A-64A9-4C68-B4DE-5E8EB0002C84}"/>
              </a:ext>
            </a:extLst>
          </p:cNvPr>
          <p:cNvSpPr/>
          <p:nvPr/>
        </p:nvSpPr>
        <p:spPr>
          <a:xfrm>
            <a:off x="7675750" y="3531824"/>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D17BE39-E185-42F2-AE5B-C6046DA83814}"/>
              </a:ext>
            </a:extLst>
          </p:cNvPr>
          <p:cNvSpPr/>
          <p:nvPr/>
        </p:nvSpPr>
        <p:spPr>
          <a:xfrm>
            <a:off x="3472497" y="184956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Responsable</a:t>
            </a:r>
          </a:p>
        </p:txBody>
      </p:sp>
      <p:sp>
        <p:nvSpPr>
          <p:cNvPr id="58" name="83 Rectángulo">
            <a:extLst>
              <a:ext uri="{FF2B5EF4-FFF2-40B4-BE49-F238E27FC236}">
                <a16:creationId xmlns:a16="http://schemas.microsoft.com/office/drawing/2014/main" id="{23B8AC65-77B5-4C28-9DEE-98DE7FB02105}"/>
              </a:ext>
            </a:extLst>
          </p:cNvPr>
          <p:cNvSpPr/>
          <p:nvPr/>
        </p:nvSpPr>
        <p:spPr>
          <a:xfrm>
            <a:off x="7675750" y="186746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388EE1FC-E6A9-4E21-86A8-67ADBA641081}"/>
              </a:ext>
            </a:extLst>
          </p:cNvPr>
          <p:cNvSpPr/>
          <p:nvPr/>
        </p:nvSpPr>
        <p:spPr>
          <a:xfrm>
            <a:off x="8879118" y="185186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3A97FF9A-BBC4-401F-AA69-C09334609C68}"/>
              </a:ext>
            </a:extLst>
          </p:cNvPr>
          <p:cNvSpPr/>
          <p:nvPr/>
        </p:nvSpPr>
        <p:spPr>
          <a:xfrm>
            <a:off x="187868" y="184490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2" name="90 Rectángulo">
            <a:extLst>
              <a:ext uri="{FF2B5EF4-FFF2-40B4-BE49-F238E27FC236}">
                <a16:creationId xmlns:a16="http://schemas.microsoft.com/office/drawing/2014/main" id="{7F13550D-6791-4BDF-AEBF-9CC3B554DD7F}"/>
              </a:ext>
            </a:extLst>
          </p:cNvPr>
          <p:cNvSpPr/>
          <p:nvPr/>
        </p:nvSpPr>
        <p:spPr>
          <a:xfrm>
            <a:off x="3463982" y="3497120"/>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dirty="0">
                <a:sym typeface="Helvetica Light"/>
              </a:rPr>
              <a:t>PRONSA (Lic. Katherine) en coordinación con Coordinadoras PPR 001 (Lic. Rosa Luz); PPR 002 (</a:t>
            </a:r>
            <a:r>
              <a:rPr lang="es-ES_tradnl" sz="1300" dirty="0" err="1">
                <a:sym typeface="Helvetica Light"/>
              </a:rPr>
              <a:t>Obs</a:t>
            </a:r>
            <a:r>
              <a:rPr lang="es-ES_tradnl" sz="1300" dirty="0">
                <a:sym typeface="Helvetica Light"/>
              </a:rPr>
              <a:t>. </a:t>
            </a:r>
            <a:r>
              <a:rPr lang="es-ES_tradnl" sz="1300" dirty="0" err="1">
                <a:sym typeface="Helvetica Light"/>
              </a:rPr>
              <a:t>Sheyla</a:t>
            </a:r>
            <a:r>
              <a:rPr lang="es-ES_tradnl" sz="1300" dirty="0">
                <a:sym typeface="Helvetica Light"/>
              </a:rPr>
              <a:t>)</a:t>
            </a:r>
          </a:p>
        </p:txBody>
      </p:sp>
    </p:spTree>
    <p:extLst>
      <p:ext uri="{BB962C8B-B14F-4D97-AF65-F5344CB8AC3E}">
        <p14:creationId xmlns:p14="http://schemas.microsoft.com/office/powerpoint/2010/main" val="3270067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2289"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s-ES_tradnl" dirty="0"/>
            </a:br>
            <a:r>
              <a:rPr lang="es-ES_tradnl" b="1" dirty="0"/>
              <a:t>2. </a:t>
            </a:r>
            <a:r>
              <a:rPr lang="es-PE" sz="2000" b="1" dirty="0"/>
              <a:t>Comunicación a la población (Enfoque de derechos – derecho a ser registrado)</a:t>
            </a:r>
            <a:br>
              <a:rPr lang="es-PE"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31</a:t>
            </a:fld>
            <a:endParaRPr lang="es-ES_tradnl" dirty="0"/>
          </a:p>
        </p:txBody>
      </p:sp>
      <p:sp>
        <p:nvSpPr>
          <p:cNvPr id="36" name="94 Rectángulo">
            <a:extLst>
              <a:ext uri="{FF2B5EF4-FFF2-40B4-BE49-F238E27FC236}">
                <a16:creationId xmlns:a16="http://schemas.microsoft.com/office/drawing/2014/main" id="{3163F32B-5E35-4ADF-8096-08F6E70D49DB}"/>
              </a:ext>
            </a:extLst>
          </p:cNvPr>
          <p:cNvSpPr/>
          <p:nvPr/>
        </p:nvSpPr>
        <p:spPr>
          <a:xfrm>
            <a:off x="9005964" y="3883163"/>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7" name="76 Rectángulo">
            <a:extLst>
              <a:ext uri="{FF2B5EF4-FFF2-40B4-BE49-F238E27FC236}">
                <a16:creationId xmlns:a16="http://schemas.microsoft.com/office/drawing/2014/main" id="{7CC284DB-1BB3-4077-B8FE-847C4A4FC098}"/>
              </a:ext>
            </a:extLst>
          </p:cNvPr>
          <p:cNvSpPr/>
          <p:nvPr/>
        </p:nvSpPr>
        <p:spPr>
          <a:xfrm>
            <a:off x="267370" y="2420507"/>
            <a:ext cx="3183403"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r>
              <a:rPr lang="es-PE" sz="1300" dirty="0"/>
              <a:t>Campañas de búsqueda activa de gestantes - tamizaje </a:t>
            </a:r>
            <a:r>
              <a:rPr lang="es-PE" sz="1300" dirty="0" err="1"/>
              <a:t>pregnosticol</a:t>
            </a:r>
            <a:r>
              <a:rPr lang="es-PE" sz="1300" dirty="0"/>
              <a:t>, en ferias y/o espacios públicos</a:t>
            </a:r>
          </a:p>
        </p:txBody>
      </p:sp>
      <p:sp>
        <p:nvSpPr>
          <p:cNvPr id="43" name="77 Rectángulo">
            <a:extLst>
              <a:ext uri="{FF2B5EF4-FFF2-40B4-BE49-F238E27FC236}">
                <a16:creationId xmlns:a16="http://schemas.microsoft.com/office/drawing/2014/main" id="{D6487D9D-7461-4CDE-9681-EE5AE0FE3A29}"/>
              </a:ext>
            </a:extLst>
          </p:cNvPr>
          <p:cNvSpPr/>
          <p:nvPr/>
        </p:nvSpPr>
        <p:spPr>
          <a:xfrm>
            <a:off x="3553580" y="2420507"/>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PPR 002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Obs</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Sheyla</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 </a:t>
            </a:r>
            <a:r>
              <a:rPr lang="es-ES_tradnl" sz="1300" kern="0" dirty="0">
                <a:latin typeface="Axiforma" panose="00000500000000000000" pitchFamily="50" charset="0"/>
                <a:ea typeface="Tahoma" charset="0"/>
                <a:cs typeface="Tahoma" charset="0"/>
                <a:sym typeface="Helvetica Light"/>
              </a:rPr>
              <a:t>Responsable de Planificación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(Gianina)</a:t>
            </a:r>
          </a:p>
        </p:txBody>
      </p:sp>
      <p:sp>
        <p:nvSpPr>
          <p:cNvPr id="44" name="78 Rectángulo">
            <a:extLst>
              <a:ext uri="{FF2B5EF4-FFF2-40B4-BE49-F238E27FC236}">
                <a16:creationId xmlns:a16="http://schemas.microsoft.com/office/drawing/2014/main" id="{5003F0E4-1089-4205-A558-CD4973A2907B}"/>
              </a:ext>
            </a:extLst>
          </p:cNvPr>
          <p:cNvSpPr/>
          <p:nvPr/>
        </p:nvSpPr>
        <p:spPr>
          <a:xfrm>
            <a:off x="7756834" y="2438404"/>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05/09/21</a:t>
            </a:r>
          </a:p>
        </p:txBody>
      </p:sp>
      <p:sp>
        <p:nvSpPr>
          <p:cNvPr id="45" name="81 Rectángulo">
            <a:hlinkClick r:id="" action="ppaction://noaction"/>
            <a:extLst>
              <a:ext uri="{FF2B5EF4-FFF2-40B4-BE49-F238E27FC236}">
                <a16:creationId xmlns:a16="http://schemas.microsoft.com/office/drawing/2014/main" id="{F54BF7B7-23E6-4F9D-9DA8-54EB8FDD98DA}"/>
              </a:ext>
            </a:extLst>
          </p:cNvPr>
          <p:cNvSpPr/>
          <p:nvPr/>
        </p:nvSpPr>
        <p:spPr>
          <a:xfrm>
            <a:off x="8977564" y="2420507"/>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6" name="89 Rectángulo">
            <a:extLst>
              <a:ext uri="{FF2B5EF4-FFF2-40B4-BE49-F238E27FC236}">
                <a16:creationId xmlns:a16="http://schemas.microsoft.com/office/drawing/2014/main" id="{6BD613C2-871C-4BCE-909D-18B4101394E6}"/>
              </a:ext>
            </a:extLst>
          </p:cNvPr>
          <p:cNvSpPr/>
          <p:nvPr/>
        </p:nvSpPr>
        <p:spPr>
          <a:xfrm>
            <a:off x="273334" y="3895867"/>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7" name="90 Rectángulo">
            <a:extLst>
              <a:ext uri="{FF2B5EF4-FFF2-40B4-BE49-F238E27FC236}">
                <a16:creationId xmlns:a16="http://schemas.microsoft.com/office/drawing/2014/main" id="{26D85B51-CA6B-48EC-A5DD-1871D4D31864}"/>
              </a:ext>
            </a:extLst>
          </p:cNvPr>
          <p:cNvSpPr/>
          <p:nvPr/>
        </p:nvSpPr>
        <p:spPr>
          <a:xfrm>
            <a:off x="3572892" y="388441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en coordinación con Relaciones Públicas (Lic. </a:t>
            </a:r>
            <a:r>
              <a:rPr lang="es-ES_tradnl" sz="1300" kern="0" dirty="0">
                <a:latin typeface="Axiforma" panose="00000500000000000000" pitchFamily="50" charset="0"/>
                <a:ea typeface="Tahoma" charset="0"/>
                <a:cs typeface="Tahoma" charset="0"/>
                <a:sym typeface="Helvetica Light"/>
              </a:rPr>
              <a:t>Zoila) </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8" name="91 Rectángulo">
            <a:extLst>
              <a:ext uri="{FF2B5EF4-FFF2-40B4-BE49-F238E27FC236}">
                <a16:creationId xmlns:a16="http://schemas.microsoft.com/office/drawing/2014/main" id="{26A6B7C6-D2E6-48F1-9BB3-044DE0D2DEBD}"/>
              </a:ext>
            </a:extLst>
          </p:cNvPr>
          <p:cNvSpPr/>
          <p:nvPr/>
        </p:nvSpPr>
        <p:spPr>
          <a:xfrm>
            <a:off x="7795357" y="3892165"/>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10</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53" name="58 Rectángulo">
            <a:extLst>
              <a:ext uri="{FF2B5EF4-FFF2-40B4-BE49-F238E27FC236}">
                <a16:creationId xmlns:a16="http://schemas.microsoft.com/office/drawing/2014/main" id="{7B1BF5E7-D031-4646-B48F-31934CAC4955}"/>
              </a:ext>
            </a:extLst>
          </p:cNvPr>
          <p:cNvSpPr/>
          <p:nvPr/>
        </p:nvSpPr>
        <p:spPr>
          <a:xfrm>
            <a:off x="289096" y="4838883"/>
            <a:ext cx="3174315"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endParaRPr lang="es-PE" sz="1300" dirty="0"/>
          </a:p>
          <a:p>
            <a:pPr indent="-247650" defTabSz="1007943">
              <a:lnSpc>
                <a:spcPct val="110000"/>
              </a:lnSpc>
              <a:spcBef>
                <a:spcPts val="900"/>
              </a:spcBef>
              <a:buClr>
                <a:schemeClr val="accent5"/>
              </a:buClr>
              <a:buSzPct val="140000"/>
            </a:pPr>
            <a:r>
              <a:rPr lang="es-PE" sz="1300" dirty="0"/>
              <a:t>Retomar contacto con agentes comunitarios y promover  los Grupos de WhatsApp con los beneficiarios</a:t>
            </a:r>
          </a:p>
          <a:p>
            <a:pPr marL="209550" lvl="1" defTabSz="1007943">
              <a:lnSpc>
                <a:spcPct val="110000"/>
              </a:lnSpc>
              <a:spcBef>
                <a:spcPts val="900"/>
              </a:spcBef>
              <a:buClr>
                <a:schemeClr val="accent5"/>
              </a:buClr>
              <a:buSzPct val="140000"/>
            </a:pPr>
            <a:endParaRPr lang="es-PE" sz="1300" dirty="0"/>
          </a:p>
        </p:txBody>
      </p:sp>
      <p:sp>
        <p:nvSpPr>
          <p:cNvPr id="54" name="59 Rectángulo">
            <a:extLst>
              <a:ext uri="{FF2B5EF4-FFF2-40B4-BE49-F238E27FC236}">
                <a16:creationId xmlns:a16="http://schemas.microsoft.com/office/drawing/2014/main" id="{3C50D65F-5DC0-4ABA-A1F7-8A952399F9E6}"/>
              </a:ext>
            </a:extLst>
          </p:cNvPr>
          <p:cNvSpPr/>
          <p:nvPr/>
        </p:nvSpPr>
        <p:spPr>
          <a:xfrm>
            <a:off x="3572892" y="4838883"/>
            <a:ext cx="4097684"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 en coordinación con Promotoras de Salud (PPR 001 – PPR 002) </a:t>
            </a:r>
            <a:r>
              <a:rPr lang="es-ES_tradnl" sz="1300" kern="0" dirty="0">
                <a:latin typeface="Axiforma" panose="00000500000000000000" pitchFamily="50" charset="0"/>
                <a:ea typeface="Tahoma" charset="0"/>
                <a:cs typeface="Tahoma" charset="0"/>
                <a:sym typeface="Helvetica Light"/>
              </a:rPr>
              <a:t>y Estrategia de los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EE.SS.</a:t>
            </a:r>
          </a:p>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5" name="60 Rectángulo">
            <a:extLst>
              <a:ext uri="{FF2B5EF4-FFF2-40B4-BE49-F238E27FC236}">
                <a16:creationId xmlns:a16="http://schemas.microsoft.com/office/drawing/2014/main" id="{1E547C61-35E6-407A-A171-D3FD695A1917}"/>
              </a:ext>
            </a:extLst>
          </p:cNvPr>
          <p:cNvSpPr/>
          <p:nvPr/>
        </p:nvSpPr>
        <p:spPr>
          <a:xfrm>
            <a:off x="7792739" y="483888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01/09/21</a:t>
            </a:r>
            <a:endPar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endParaRPr>
          </a:p>
        </p:txBody>
      </p:sp>
      <p:sp>
        <p:nvSpPr>
          <p:cNvPr id="56" name="42 Rectángulo">
            <a:extLst>
              <a:ext uri="{FF2B5EF4-FFF2-40B4-BE49-F238E27FC236}">
                <a16:creationId xmlns:a16="http://schemas.microsoft.com/office/drawing/2014/main" id="{BDCA7D7B-2BFC-4B7D-95FB-70BAB9F85773}"/>
              </a:ext>
            </a:extLst>
          </p:cNvPr>
          <p:cNvSpPr/>
          <p:nvPr/>
        </p:nvSpPr>
        <p:spPr>
          <a:xfrm>
            <a:off x="9008265" y="4840909"/>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7" name="82 Rectángulo">
            <a:extLst>
              <a:ext uri="{FF2B5EF4-FFF2-40B4-BE49-F238E27FC236}">
                <a16:creationId xmlns:a16="http://schemas.microsoft.com/office/drawing/2014/main" id="{DE48C64D-A8D0-4095-879A-ACF3077DBCA9}"/>
              </a:ext>
            </a:extLst>
          </p:cNvPr>
          <p:cNvSpPr/>
          <p:nvPr/>
        </p:nvSpPr>
        <p:spPr>
          <a:xfrm>
            <a:off x="3561086" y="1876698"/>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86C4A3F8-6152-4B04-B7C5-9DA58059AB1F}"/>
              </a:ext>
            </a:extLst>
          </p:cNvPr>
          <p:cNvSpPr/>
          <p:nvPr/>
        </p:nvSpPr>
        <p:spPr>
          <a:xfrm>
            <a:off x="7764339" y="1894595"/>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8A054937-565D-4372-B682-22B074DEBC65}"/>
              </a:ext>
            </a:extLst>
          </p:cNvPr>
          <p:cNvSpPr/>
          <p:nvPr/>
        </p:nvSpPr>
        <p:spPr>
          <a:xfrm>
            <a:off x="8967707" y="1878998"/>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440F0D2A-D4BD-413A-A4C0-8F23BE6F292E}"/>
              </a:ext>
            </a:extLst>
          </p:cNvPr>
          <p:cNvSpPr/>
          <p:nvPr/>
        </p:nvSpPr>
        <p:spPr>
          <a:xfrm>
            <a:off x="276457" y="1872035"/>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1" name="CuadroTexto 60">
            <a:extLst>
              <a:ext uri="{FF2B5EF4-FFF2-40B4-BE49-F238E27FC236}">
                <a16:creationId xmlns:a16="http://schemas.microsoft.com/office/drawing/2014/main" id="{9D8645E4-DF77-47BA-9601-60D36ED4C951}"/>
              </a:ext>
            </a:extLst>
          </p:cNvPr>
          <p:cNvSpPr txBox="1"/>
          <p:nvPr/>
        </p:nvSpPr>
        <p:spPr>
          <a:xfrm>
            <a:off x="366228" y="3954366"/>
            <a:ext cx="3081421" cy="652807"/>
          </a:xfrm>
          <a:prstGeom prst="rect">
            <a:avLst/>
          </a:prstGeom>
        </p:spPr>
        <p:txBody>
          <a:bodyPr vert="horz" wrap="square" lIns="0" tIns="0" rIns="0" bIns="0" rtlCol="0">
            <a:spAutoFit/>
          </a:bodyPr>
          <a:lstStyle/>
          <a:p>
            <a:pPr indent="-247650" defTabSz="1007943">
              <a:lnSpc>
                <a:spcPct val="110000"/>
              </a:lnSpc>
              <a:spcBef>
                <a:spcPts val="900"/>
              </a:spcBef>
              <a:buClr>
                <a:schemeClr val="accent5"/>
              </a:buClr>
              <a:buSzPct val="140000"/>
            </a:pPr>
            <a:r>
              <a:rPr lang="es-PE" sz="1300" dirty="0"/>
              <a:t>Comunicación a través de redes sociales (para zonas urbanas)  -  Radio para Provincia </a:t>
            </a:r>
          </a:p>
        </p:txBody>
      </p:sp>
      <p:sp>
        <p:nvSpPr>
          <p:cNvPr id="28" name="76 Rectángulo">
            <a:extLst>
              <a:ext uri="{FF2B5EF4-FFF2-40B4-BE49-F238E27FC236}">
                <a16:creationId xmlns:a16="http://schemas.microsoft.com/office/drawing/2014/main" id="{6AECF825-9BFD-4F2D-8F57-63BBFFE3BACF}"/>
              </a:ext>
            </a:extLst>
          </p:cNvPr>
          <p:cNvSpPr/>
          <p:nvPr/>
        </p:nvSpPr>
        <p:spPr>
          <a:xfrm>
            <a:off x="302676" y="5778300"/>
            <a:ext cx="3173734"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r>
              <a:rPr lang="es-PE" sz="1300" dirty="0"/>
              <a:t>Identificación de experiencias exitosas para la promoción del PPR-001 002</a:t>
            </a:r>
          </a:p>
        </p:txBody>
      </p:sp>
      <p:sp>
        <p:nvSpPr>
          <p:cNvPr id="29" name="77 Rectángulo">
            <a:extLst>
              <a:ext uri="{FF2B5EF4-FFF2-40B4-BE49-F238E27FC236}">
                <a16:creationId xmlns:a16="http://schemas.microsoft.com/office/drawing/2014/main" id="{6694BA8C-0529-4E64-986F-E7AF4BF33CE8}"/>
              </a:ext>
            </a:extLst>
          </p:cNvPr>
          <p:cNvSpPr/>
          <p:nvPr/>
        </p:nvSpPr>
        <p:spPr>
          <a:xfrm>
            <a:off x="3588885" y="5778300"/>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Relaciones Públicas (Lic. </a:t>
            </a:r>
            <a:r>
              <a:rPr lang="es-ES_tradnl" sz="1300" kern="0" dirty="0">
                <a:latin typeface="Axiforma" panose="00000500000000000000" pitchFamily="50" charset="0"/>
                <a:ea typeface="Tahoma" charset="0"/>
                <a:cs typeface="Tahoma" charset="0"/>
                <a:sym typeface="Helvetica Light"/>
              </a:rPr>
              <a:t>Zoila) –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 en coordinación con Jefes de EE.SS.</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0" name="78 Rectángulo">
            <a:extLst>
              <a:ext uri="{FF2B5EF4-FFF2-40B4-BE49-F238E27FC236}">
                <a16:creationId xmlns:a16="http://schemas.microsoft.com/office/drawing/2014/main" id="{90171B73-CC1B-4BAA-A347-0606C5E5770A}"/>
              </a:ext>
            </a:extLst>
          </p:cNvPr>
          <p:cNvSpPr/>
          <p:nvPr/>
        </p:nvSpPr>
        <p:spPr>
          <a:xfrm>
            <a:off x="7792139" y="5796197"/>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30</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31" name="81 Rectángulo">
            <a:hlinkClick r:id="" action="ppaction://noaction"/>
            <a:extLst>
              <a:ext uri="{FF2B5EF4-FFF2-40B4-BE49-F238E27FC236}">
                <a16:creationId xmlns:a16="http://schemas.microsoft.com/office/drawing/2014/main" id="{13D5040D-2942-4035-8FD5-9A9579352831}"/>
              </a:ext>
            </a:extLst>
          </p:cNvPr>
          <p:cNvSpPr/>
          <p:nvPr/>
        </p:nvSpPr>
        <p:spPr>
          <a:xfrm>
            <a:off x="9012869" y="5778300"/>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olidFill>
                <a:srgbClr val="FF0000"/>
              </a:solidFill>
              <a:sym typeface="Helvetica Light"/>
            </a:endParaRPr>
          </a:p>
        </p:txBody>
      </p:sp>
      <p:sp>
        <p:nvSpPr>
          <p:cNvPr id="27" name="94 Rectángulo">
            <a:extLst>
              <a:ext uri="{FF2B5EF4-FFF2-40B4-BE49-F238E27FC236}">
                <a16:creationId xmlns:a16="http://schemas.microsoft.com/office/drawing/2014/main" id="{4FBB95BB-E2D4-48D6-B469-6982906EEC02}"/>
              </a:ext>
            </a:extLst>
          </p:cNvPr>
          <p:cNvSpPr/>
          <p:nvPr/>
        </p:nvSpPr>
        <p:spPr>
          <a:xfrm>
            <a:off x="8983124" y="3295127"/>
            <a:ext cx="929062" cy="528769"/>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2" name="89 Rectángulo">
            <a:extLst>
              <a:ext uri="{FF2B5EF4-FFF2-40B4-BE49-F238E27FC236}">
                <a16:creationId xmlns:a16="http://schemas.microsoft.com/office/drawing/2014/main" id="{5F8A394C-3D78-4C83-863F-D38B3BEDB099}"/>
              </a:ext>
            </a:extLst>
          </p:cNvPr>
          <p:cNvSpPr/>
          <p:nvPr/>
        </p:nvSpPr>
        <p:spPr>
          <a:xfrm>
            <a:off x="262226" y="3333693"/>
            <a:ext cx="3174315" cy="527965"/>
          </a:xfrm>
          <a:prstGeom prst="rect">
            <a:avLst/>
          </a:prstGeom>
          <a:solidFill>
            <a:schemeClr val="bg1">
              <a:lumMod val="85000"/>
            </a:schemeClr>
          </a:solidFill>
          <a:ln w="25400" cap="flat" cmpd="sng" algn="ctr">
            <a:noFill/>
            <a:prstDash val="solid"/>
          </a:ln>
          <a:effectLst/>
        </p:spPr>
        <p:txBody>
          <a:bodyPr rtlCol="0" anchor="ctr"/>
          <a:lstStyle/>
          <a:p>
            <a:pPr marL="0" lvl="1" indent="-247650" defTabSz="1007943">
              <a:lnSpc>
                <a:spcPct val="110000"/>
              </a:lnSpc>
              <a:spcBef>
                <a:spcPts val="900"/>
              </a:spcBef>
              <a:buClr>
                <a:schemeClr val="accent5"/>
              </a:buClr>
              <a:buSzPct val="140000"/>
            </a:pPr>
            <a:r>
              <a:rPr lang="en-GB" sz="1300" dirty="0" err="1"/>
              <a:t>Campañas</a:t>
            </a:r>
            <a:r>
              <a:rPr lang="en-GB" sz="1300" dirty="0"/>
              <a:t> de </a:t>
            </a:r>
            <a:r>
              <a:rPr lang="en-GB" sz="1300" dirty="0" err="1"/>
              <a:t>planificación</a:t>
            </a:r>
            <a:r>
              <a:rPr lang="en-GB" sz="1300" dirty="0"/>
              <a:t> familiar</a:t>
            </a:r>
          </a:p>
        </p:txBody>
      </p:sp>
      <p:sp>
        <p:nvSpPr>
          <p:cNvPr id="33" name="90 Rectángulo">
            <a:extLst>
              <a:ext uri="{FF2B5EF4-FFF2-40B4-BE49-F238E27FC236}">
                <a16:creationId xmlns:a16="http://schemas.microsoft.com/office/drawing/2014/main" id="{55281BB3-8651-464B-8EDC-24C276A5F51D}"/>
              </a:ext>
            </a:extLst>
          </p:cNvPr>
          <p:cNvSpPr/>
          <p:nvPr/>
        </p:nvSpPr>
        <p:spPr>
          <a:xfrm>
            <a:off x="3559140" y="3296156"/>
            <a:ext cx="4090778" cy="527965"/>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002 –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Obs</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Sheyla</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 </a:t>
            </a:r>
            <a:r>
              <a:rPr lang="es-ES_tradnl" sz="1300" kern="0" dirty="0">
                <a:latin typeface="Axiforma" panose="00000500000000000000" pitchFamily="50" charset="0"/>
                <a:ea typeface="Tahoma" charset="0"/>
                <a:cs typeface="Tahoma" charset="0"/>
                <a:sym typeface="Helvetica Light"/>
              </a:rPr>
              <a:t>Responsable de Planificación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(Gianina)</a:t>
            </a:r>
          </a:p>
        </p:txBody>
      </p:sp>
      <p:sp>
        <p:nvSpPr>
          <p:cNvPr id="34" name="91 Rectángulo">
            <a:extLst>
              <a:ext uri="{FF2B5EF4-FFF2-40B4-BE49-F238E27FC236}">
                <a16:creationId xmlns:a16="http://schemas.microsoft.com/office/drawing/2014/main" id="{D9D079D6-E7AD-41F1-BE43-2E49D6FDA7DB}"/>
              </a:ext>
            </a:extLst>
          </p:cNvPr>
          <p:cNvSpPr/>
          <p:nvPr/>
        </p:nvSpPr>
        <p:spPr>
          <a:xfrm>
            <a:off x="7772517" y="3303905"/>
            <a:ext cx="1108254" cy="527965"/>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00" kern="0" dirty="0">
                <a:latin typeface="Axiforma" panose="00000500000000000000" pitchFamily="50" charset="0"/>
                <a:ea typeface="Tahoma" charset="0"/>
                <a:cs typeface="Tahoma" charset="0"/>
                <a:sym typeface="Helvetica Light"/>
              </a:rPr>
              <a:t>05</a:t>
            </a:r>
            <a:r>
              <a:rPr kumimoji="0" lang="es-ES_tradnl" sz="12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Tree>
    <p:extLst>
      <p:ext uri="{BB962C8B-B14F-4D97-AF65-F5344CB8AC3E}">
        <p14:creationId xmlns:p14="http://schemas.microsoft.com/office/powerpoint/2010/main" val="4046182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3313"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3. </a:t>
            </a:r>
            <a:r>
              <a:rPr lang="es-PE" b="1" dirty="0"/>
              <a:t>Asistencia técnica para el fortalecimiento de capacidades</a:t>
            </a:r>
            <a:br>
              <a:rPr lang="en-GB"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32</a:t>
            </a:fld>
            <a:endParaRPr lang="es-ES_tradnl" dirty="0"/>
          </a:p>
        </p:txBody>
      </p:sp>
      <p:sp>
        <p:nvSpPr>
          <p:cNvPr id="36" name="94 Rectángulo">
            <a:extLst>
              <a:ext uri="{FF2B5EF4-FFF2-40B4-BE49-F238E27FC236}">
                <a16:creationId xmlns:a16="http://schemas.microsoft.com/office/drawing/2014/main" id="{DF02C7CD-B55F-4DF5-962F-1959F247E4A6}"/>
              </a:ext>
            </a:extLst>
          </p:cNvPr>
          <p:cNvSpPr/>
          <p:nvPr/>
        </p:nvSpPr>
        <p:spPr>
          <a:xfrm>
            <a:off x="8888975" y="2353069"/>
            <a:ext cx="929062" cy="1174227"/>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6" name="89 Rectángulo">
            <a:extLst>
              <a:ext uri="{FF2B5EF4-FFF2-40B4-BE49-F238E27FC236}">
                <a16:creationId xmlns:a16="http://schemas.microsoft.com/office/drawing/2014/main" id="{765E8BE5-2768-4962-BE7F-309CBC9492E1}"/>
              </a:ext>
            </a:extLst>
          </p:cNvPr>
          <p:cNvSpPr/>
          <p:nvPr/>
        </p:nvSpPr>
        <p:spPr>
          <a:xfrm>
            <a:off x="187869" y="2354322"/>
            <a:ext cx="3152341" cy="1197347"/>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7" name="90 Rectángulo">
            <a:extLst>
              <a:ext uri="{FF2B5EF4-FFF2-40B4-BE49-F238E27FC236}">
                <a16:creationId xmlns:a16="http://schemas.microsoft.com/office/drawing/2014/main" id="{3B58FA60-656D-47AE-8D9D-64FD1B0B0FB3}"/>
              </a:ext>
            </a:extLst>
          </p:cNvPr>
          <p:cNvSpPr/>
          <p:nvPr/>
        </p:nvSpPr>
        <p:spPr>
          <a:xfrm>
            <a:off x="3464991" y="2354323"/>
            <a:ext cx="4090778" cy="1181976"/>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latin typeface="Axiforma" panose="00000500000000000000" pitchFamily="50" charset="0"/>
                <a:ea typeface="Tahoma" charset="0"/>
                <a:cs typeface="Tahoma" charset="0"/>
                <a:sym typeface="Helvetica Light"/>
              </a:rPr>
              <a:t>Monitoras de PPR 001 (Erika Espejo y PPR002, 001 (</a:t>
            </a:r>
            <a:r>
              <a:rPr lang="es-ES_tradnl" sz="1300" kern="0" dirty="0" err="1">
                <a:latin typeface="Axiforma" panose="00000500000000000000" pitchFamily="50" charset="0"/>
                <a:ea typeface="Tahoma" charset="0"/>
                <a:cs typeface="Tahoma" charset="0"/>
                <a:sym typeface="Helvetica Light"/>
              </a:rPr>
              <a:t>Lisidey</a:t>
            </a:r>
            <a:r>
              <a:rPr lang="es-ES_tradnl" sz="1300" kern="0" dirty="0">
                <a:latin typeface="Axiforma" panose="00000500000000000000" pitchFamily="50" charset="0"/>
                <a:ea typeface="Tahoma" charset="0"/>
                <a:cs typeface="Tahoma" charset="0"/>
                <a:sym typeface="Helvetica Light"/>
              </a:rPr>
              <a:t> 002);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Unidad de Estadística (Ing. Ricardo)</a:t>
            </a:r>
          </a:p>
        </p:txBody>
      </p:sp>
      <p:sp>
        <p:nvSpPr>
          <p:cNvPr id="48" name="91 Rectángulo">
            <a:extLst>
              <a:ext uri="{FF2B5EF4-FFF2-40B4-BE49-F238E27FC236}">
                <a16:creationId xmlns:a16="http://schemas.microsoft.com/office/drawing/2014/main" id="{0F6770D7-40D5-48A3-900E-A2B40765C9BC}"/>
              </a:ext>
            </a:extLst>
          </p:cNvPr>
          <p:cNvSpPr/>
          <p:nvPr/>
        </p:nvSpPr>
        <p:spPr>
          <a:xfrm>
            <a:off x="7678368" y="2362071"/>
            <a:ext cx="1108254" cy="1174227"/>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1" name="CuadroTexto 60">
            <a:extLst>
              <a:ext uri="{FF2B5EF4-FFF2-40B4-BE49-F238E27FC236}">
                <a16:creationId xmlns:a16="http://schemas.microsoft.com/office/drawing/2014/main" id="{C7FABBD8-D0FF-40A0-8DA2-E1A48868913D}"/>
              </a:ext>
            </a:extLst>
          </p:cNvPr>
          <p:cNvSpPr txBox="1"/>
          <p:nvPr/>
        </p:nvSpPr>
        <p:spPr>
          <a:xfrm>
            <a:off x="262587" y="2344185"/>
            <a:ext cx="3081421" cy="1400383"/>
          </a:xfrm>
          <a:prstGeom prst="rect">
            <a:avLst/>
          </a:prstGeom>
        </p:spPr>
        <p:txBody>
          <a:bodyPr vert="horz" wrap="square" lIns="0" tIns="0" rIns="0" bIns="0" rtlCol="0">
            <a:spAutoFit/>
          </a:bodyPr>
          <a:lstStyle/>
          <a:p>
            <a:pPr marL="38100"/>
            <a:r>
              <a:rPr lang="es-PE" sz="1300" dirty="0"/>
              <a:t>Asistencia a monitoras para el Seguimiento objetivos nominales con mayor énfasis en población de riesgo (garantizando la dotación de insumos – suplementación, lancetas, </a:t>
            </a:r>
            <a:r>
              <a:rPr lang="es-PE" sz="1300" dirty="0" err="1"/>
              <a:t>microcubetas</a:t>
            </a:r>
            <a:r>
              <a:rPr lang="es-PE" sz="1300" dirty="0"/>
              <a:t>)</a:t>
            </a:r>
          </a:p>
          <a:p>
            <a:pPr marL="495300" lvl="1" indent="-285750"/>
            <a:endParaRPr lang="en-GB" sz="1300" dirty="0"/>
          </a:p>
        </p:txBody>
      </p:sp>
      <p:sp>
        <p:nvSpPr>
          <p:cNvPr id="38" name="94 Rectángulo">
            <a:extLst>
              <a:ext uri="{FF2B5EF4-FFF2-40B4-BE49-F238E27FC236}">
                <a16:creationId xmlns:a16="http://schemas.microsoft.com/office/drawing/2014/main" id="{933D98C2-A4AF-4AE7-A359-025B3C5C6B68}"/>
              </a:ext>
            </a:extLst>
          </p:cNvPr>
          <p:cNvSpPr/>
          <p:nvPr/>
        </p:nvSpPr>
        <p:spPr>
          <a:xfrm>
            <a:off x="8895259" y="3653481"/>
            <a:ext cx="929062" cy="917265"/>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9" name="89 Rectángulo">
            <a:extLst>
              <a:ext uri="{FF2B5EF4-FFF2-40B4-BE49-F238E27FC236}">
                <a16:creationId xmlns:a16="http://schemas.microsoft.com/office/drawing/2014/main" id="{3711367D-2AB0-4CB4-ABFB-F07D5373117C}"/>
              </a:ext>
            </a:extLst>
          </p:cNvPr>
          <p:cNvSpPr/>
          <p:nvPr/>
        </p:nvSpPr>
        <p:spPr>
          <a:xfrm>
            <a:off x="194153" y="3654734"/>
            <a:ext cx="3174315" cy="917266"/>
          </a:xfrm>
          <a:prstGeom prst="rect">
            <a:avLst/>
          </a:prstGeom>
          <a:solidFill>
            <a:schemeClr val="bg1">
              <a:lumMod val="85000"/>
            </a:schemeClr>
          </a:solidFill>
          <a:ln w="25400" cap="flat" cmpd="sng" algn="ctr">
            <a:noFill/>
            <a:prstDash val="solid"/>
          </a:ln>
          <a:effectLst/>
        </p:spPr>
        <p:txBody>
          <a:bodyPr rtlCol="0" anchor="ctr"/>
          <a:lstStyle/>
          <a:p>
            <a:pPr marL="0" lvl="1" defTabSz="1007943">
              <a:lnSpc>
                <a:spcPct val="110000"/>
              </a:lnSpc>
              <a:spcBef>
                <a:spcPts val="900"/>
              </a:spcBef>
              <a:buClr>
                <a:schemeClr val="accent5"/>
              </a:buClr>
              <a:buSzPct val="140000"/>
            </a:pPr>
            <a:r>
              <a:rPr lang="en-GB" sz="1300" dirty="0" err="1"/>
              <a:t>Fortalecimiento</a:t>
            </a:r>
            <a:r>
              <a:rPr lang="en-GB" sz="1300" dirty="0"/>
              <a:t> de </a:t>
            </a:r>
            <a:r>
              <a:rPr lang="en-GB" sz="1300" dirty="0" err="1"/>
              <a:t>capacidades</a:t>
            </a:r>
            <a:r>
              <a:rPr lang="en-GB" sz="1300" dirty="0"/>
              <a:t> del personal de </a:t>
            </a:r>
            <a:r>
              <a:rPr lang="en-GB" sz="1300" dirty="0" err="1"/>
              <a:t>salud</a:t>
            </a:r>
            <a:r>
              <a:rPr lang="en-GB" sz="1300" dirty="0"/>
              <a:t> de los EE.SS con </a:t>
            </a:r>
            <a:r>
              <a:rPr lang="en-GB" sz="1300" dirty="0" err="1"/>
              <a:t>enfoque</a:t>
            </a:r>
            <a:r>
              <a:rPr lang="en-GB" sz="1300" dirty="0"/>
              <a:t> de </a:t>
            </a:r>
            <a:r>
              <a:rPr lang="en-GB" sz="1300" dirty="0" err="1"/>
              <a:t>mejora</a:t>
            </a:r>
            <a:r>
              <a:rPr lang="en-GB" sz="1300" dirty="0"/>
              <a:t> de </a:t>
            </a:r>
            <a:r>
              <a:rPr lang="en-GB" sz="1300" dirty="0" err="1"/>
              <a:t>resultados</a:t>
            </a:r>
            <a:r>
              <a:rPr lang="en-GB" sz="1300" dirty="0"/>
              <a:t>. (Proceso de </a:t>
            </a:r>
            <a:r>
              <a:rPr lang="en-GB" sz="1300" dirty="0" err="1"/>
              <a:t>atención</a:t>
            </a:r>
            <a:r>
              <a:rPr lang="en-GB" sz="1300" dirty="0"/>
              <a:t> y </a:t>
            </a:r>
            <a:r>
              <a:rPr lang="en-GB" sz="1300" dirty="0" err="1"/>
              <a:t>registro</a:t>
            </a:r>
            <a:r>
              <a:rPr lang="en-GB" sz="1300" dirty="0"/>
              <a:t>)</a:t>
            </a:r>
          </a:p>
        </p:txBody>
      </p:sp>
      <p:sp>
        <p:nvSpPr>
          <p:cNvPr id="40" name="90 Rectángulo">
            <a:extLst>
              <a:ext uri="{FF2B5EF4-FFF2-40B4-BE49-F238E27FC236}">
                <a16:creationId xmlns:a16="http://schemas.microsoft.com/office/drawing/2014/main" id="{C5A76F3C-42D0-4C2C-AE8A-C2A2E727615B}"/>
              </a:ext>
            </a:extLst>
          </p:cNvPr>
          <p:cNvSpPr/>
          <p:nvPr/>
        </p:nvSpPr>
        <p:spPr>
          <a:xfrm>
            <a:off x="3471275" y="3647049"/>
            <a:ext cx="4090778" cy="917265"/>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1" name="91 Rectángulo">
            <a:extLst>
              <a:ext uri="{FF2B5EF4-FFF2-40B4-BE49-F238E27FC236}">
                <a16:creationId xmlns:a16="http://schemas.microsoft.com/office/drawing/2014/main" id="{298D0D1C-D7DF-483C-92DF-F5937CBB0250}"/>
              </a:ext>
            </a:extLst>
          </p:cNvPr>
          <p:cNvSpPr/>
          <p:nvPr/>
        </p:nvSpPr>
        <p:spPr>
          <a:xfrm>
            <a:off x="7684652" y="3662482"/>
            <a:ext cx="1108254" cy="917265"/>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30/09/21</a:t>
            </a:r>
            <a:endPar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endParaRPr>
          </a:p>
        </p:txBody>
      </p:sp>
      <p:sp>
        <p:nvSpPr>
          <p:cNvPr id="43" name="94 Rectángulo">
            <a:extLst>
              <a:ext uri="{FF2B5EF4-FFF2-40B4-BE49-F238E27FC236}">
                <a16:creationId xmlns:a16="http://schemas.microsoft.com/office/drawing/2014/main" id="{5022FE98-431B-4146-B40C-CA2CCF233537}"/>
              </a:ext>
            </a:extLst>
          </p:cNvPr>
          <p:cNvSpPr/>
          <p:nvPr/>
        </p:nvSpPr>
        <p:spPr>
          <a:xfrm>
            <a:off x="8888975" y="4673811"/>
            <a:ext cx="929062" cy="1000372"/>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4" name="89 Rectángulo">
            <a:extLst>
              <a:ext uri="{FF2B5EF4-FFF2-40B4-BE49-F238E27FC236}">
                <a16:creationId xmlns:a16="http://schemas.microsoft.com/office/drawing/2014/main" id="{395EE5CC-EB99-4E72-B601-88906C2A4767}"/>
              </a:ext>
            </a:extLst>
          </p:cNvPr>
          <p:cNvSpPr/>
          <p:nvPr/>
        </p:nvSpPr>
        <p:spPr>
          <a:xfrm>
            <a:off x="187869" y="4675064"/>
            <a:ext cx="3174315" cy="1000372"/>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5" name="90 Rectángulo">
            <a:extLst>
              <a:ext uri="{FF2B5EF4-FFF2-40B4-BE49-F238E27FC236}">
                <a16:creationId xmlns:a16="http://schemas.microsoft.com/office/drawing/2014/main" id="{CD55D9DE-96E5-4DD5-80E0-1CDBF1342AD0}"/>
              </a:ext>
            </a:extLst>
          </p:cNvPr>
          <p:cNvSpPr/>
          <p:nvPr/>
        </p:nvSpPr>
        <p:spPr>
          <a:xfrm>
            <a:off x="3464991" y="4675064"/>
            <a:ext cx="4090778" cy="1000372"/>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latin typeface="Axiforma" panose="00000500000000000000" pitchFamily="50" charset="0"/>
                <a:ea typeface="Tahoma" charset="0"/>
                <a:cs typeface="Tahoma" charset="0"/>
                <a:sym typeface="Helvetica Light"/>
              </a:rPr>
              <a:t>Jefe de EE.SS. Con Responsable de promoción de salud del EE.SS.– Monitoreado por: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 y 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Unidad de Estadística (Ing. Ricardo)</a:t>
            </a:r>
          </a:p>
        </p:txBody>
      </p:sp>
      <p:sp>
        <p:nvSpPr>
          <p:cNvPr id="51" name="91 Rectángulo">
            <a:extLst>
              <a:ext uri="{FF2B5EF4-FFF2-40B4-BE49-F238E27FC236}">
                <a16:creationId xmlns:a16="http://schemas.microsoft.com/office/drawing/2014/main" id="{DB06E6DA-ABB1-482D-BE08-4ECE3E4FC6E5}"/>
              </a:ext>
            </a:extLst>
          </p:cNvPr>
          <p:cNvSpPr/>
          <p:nvPr/>
        </p:nvSpPr>
        <p:spPr>
          <a:xfrm>
            <a:off x="7678368" y="4682812"/>
            <a:ext cx="1108254" cy="99262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30/09/21</a:t>
            </a:r>
          </a:p>
        </p:txBody>
      </p:sp>
      <p:sp>
        <p:nvSpPr>
          <p:cNvPr id="53" name="CuadroTexto 52">
            <a:extLst>
              <a:ext uri="{FF2B5EF4-FFF2-40B4-BE49-F238E27FC236}">
                <a16:creationId xmlns:a16="http://schemas.microsoft.com/office/drawing/2014/main" id="{762064A4-8C90-4072-AC3C-7F9C01228E9B}"/>
              </a:ext>
            </a:extLst>
          </p:cNvPr>
          <p:cNvSpPr txBox="1"/>
          <p:nvPr/>
        </p:nvSpPr>
        <p:spPr>
          <a:xfrm>
            <a:off x="229771" y="4755252"/>
            <a:ext cx="3081421" cy="800219"/>
          </a:xfrm>
          <a:prstGeom prst="rect">
            <a:avLst/>
          </a:prstGeom>
        </p:spPr>
        <p:txBody>
          <a:bodyPr vert="horz" wrap="square" lIns="0" tIns="0" rIns="0" bIns="0" rtlCol="0">
            <a:spAutoFit/>
          </a:bodyPr>
          <a:lstStyle/>
          <a:p>
            <a:pPr marL="38100" indent="-285750"/>
            <a:r>
              <a:rPr lang="es-PE" sz="1300" dirty="0"/>
              <a:t>Fortalecimiento del cumplimiento de las Visita domiciliarias según el cronograma a los niños que no acuden a control</a:t>
            </a:r>
            <a:endParaRPr lang="en-GB" sz="1300" dirty="0"/>
          </a:p>
        </p:txBody>
      </p:sp>
    </p:spTree>
    <p:extLst>
      <p:ext uri="{BB962C8B-B14F-4D97-AF65-F5344CB8AC3E}">
        <p14:creationId xmlns:p14="http://schemas.microsoft.com/office/powerpoint/2010/main" val="2448177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37"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4. </a:t>
            </a:r>
            <a:r>
              <a:rPr lang="es-PE" b="1" dirty="0"/>
              <a:t>Acompañamiento y seguimiento al cumplimiento de metas</a:t>
            </a: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33</a:t>
            </a:fld>
            <a:endParaRPr lang="es-ES_tradnl" dirty="0"/>
          </a:p>
        </p:txBody>
      </p:sp>
      <p:sp>
        <p:nvSpPr>
          <p:cNvPr id="49" name="42 Rectángulo">
            <a:extLst>
              <a:ext uri="{FF2B5EF4-FFF2-40B4-BE49-F238E27FC236}">
                <a16:creationId xmlns:a16="http://schemas.microsoft.com/office/drawing/2014/main" id="{1029F953-FBD0-4F39-B181-25734B3CCE37}"/>
              </a:ext>
            </a:extLst>
          </p:cNvPr>
          <p:cNvSpPr/>
          <p:nvPr/>
        </p:nvSpPr>
        <p:spPr>
          <a:xfrm>
            <a:off x="8888975" y="2215235"/>
            <a:ext cx="929062" cy="68385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3FC4D47F-C5EE-4CD8-8DD8-2E3661A6AA6D}"/>
              </a:ext>
            </a:extLst>
          </p:cNvPr>
          <p:cNvSpPr/>
          <p:nvPr/>
        </p:nvSpPr>
        <p:spPr>
          <a:xfrm>
            <a:off x="187869" y="2174202"/>
            <a:ext cx="3174315" cy="683851"/>
          </a:xfrm>
          <a:prstGeom prst="rect">
            <a:avLst/>
          </a:prstGeom>
          <a:solidFill>
            <a:schemeClr val="bg1">
              <a:lumMod val="85000"/>
            </a:schemeClr>
          </a:solidFill>
          <a:ln w="25400" cap="flat" cmpd="sng" algn="ctr">
            <a:noFill/>
            <a:prstDash val="solid"/>
          </a:ln>
          <a:effectLst/>
        </p:spPr>
        <p:txBody>
          <a:bodyPr rtlCol="0" anchor="ctr"/>
          <a:lstStyle/>
          <a:p>
            <a:pPr marL="38100" indent="-285750"/>
            <a:r>
              <a:rPr lang="es-PE" sz="1300" dirty="0"/>
              <a:t>Mejora del registro de visitas domiciliarias para materno y niño</a:t>
            </a:r>
          </a:p>
          <a:p>
            <a:pPr marL="495300" lvl="1" indent="-285750"/>
            <a:endParaRPr lang="en-GB" sz="1300" dirty="0"/>
          </a:p>
        </p:txBody>
      </p:sp>
      <p:sp>
        <p:nvSpPr>
          <p:cNvPr id="51" name="45 Rectángulo">
            <a:extLst>
              <a:ext uri="{FF2B5EF4-FFF2-40B4-BE49-F238E27FC236}">
                <a16:creationId xmlns:a16="http://schemas.microsoft.com/office/drawing/2014/main" id="{DD2BC038-0ED8-4733-A9FB-1D9F987D22D4}"/>
              </a:ext>
            </a:extLst>
          </p:cNvPr>
          <p:cNvSpPr/>
          <p:nvPr/>
        </p:nvSpPr>
        <p:spPr>
          <a:xfrm>
            <a:off x="3462809" y="2218889"/>
            <a:ext cx="4090778" cy="683851"/>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a:t>
            </a:r>
          </a:p>
        </p:txBody>
      </p:sp>
      <p:sp>
        <p:nvSpPr>
          <p:cNvPr id="52" name="46 Rectángulo">
            <a:extLst>
              <a:ext uri="{FF2B5EF4-FFF2-40B4-BE49-F238E27FC236}">
                <a16:creationId xmlns:a16="http://schemas.microsoft.com/office/drawing/2014/main" id="{4EA86FBE-CC93-4991-BCBA-F9414DB74A54}"/>
              </a:ext>
            </a:extLst>
          </p:cNvPr>
          <p:cNvSpPr/>
          <p:nvPr/>
        </p:nvSpPr>
        <p:spPr>
          <a:xfrm>
            <a:off x="7675750" y="2242379"/>
            <a:ext cx="1108254" cy="683851"/>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24" name="94 Rectángulo">
            <a:extLst>
              <a:ext uri="{FF2B5EF4-FFF2-40B4-BE49-F238E27FC236}">
                <a16:creationId xmlns:a16="http://schemas.microsoft.com/office/drawing/2014/main" id="{24832986-F48F-46B1-AE3E-32A958ADBBE1}"/>
              </a:ext>
            </a:extLst>
          </p:cNvPr>
          <p:cNvSpPr/>
          <p:nvPr/>
        </p:nvSpPr>
        <p:spPr>
          <a:xfrm>
            <a:off x="8888975" y="3014827"/>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5" name="89 Rectángulo">
            <a:extLst>
              <a:ext uri="{FF2B5EF4-FFF2-40B4-BE49-F238E27FC236}">
                <a16:creationId xmlns:a16="http://schemas.microsoft.com/office/drawing/2014/main" id="{BD1E6A61-90FE-46D1-9164-B22089F8F4FD}"/>
              </a:ext>
            </a:extLst>
          </p:cNvPr>
          <p:cNvSpPr/>
          <p:nvPr/>
        </p:nvSpPr>
        <p:spPr>
          <a:xfrm>
            <a:off x="187869" y="3016080"/>
            <a:ext cx="3174315" cy="826168"/>
          </a:xfrm>
          <a:prstGeom prst="rect">
            <a:avLst/>
          </a:prstGeom>
          <a:solidFill>
            <a:schemeClr val="bg1">
              <a:lumMod val="85000"/>
            </a:schemeClr>
          </a:solidFill>
          <a:ln w="25400" cap="flat" cmpd="sng" algn="ctr">
            <a:noFill/>
            <a:prstDash val="solid"/>
          </a:ln>
          <a:effectLst/>
        </p:spPr>
        <p:txBody>
          <a:bodyPr rtlCol="0" anchor="ctr"/>
          <a:lstStyle/>
          <a:p>
            <a:pPr marL="38100" lvl="1" indent="-285750"/>
            <a:r>
              <a:rPr lang="en-GB" sz="1300" dirty="0" err="1"/>
              <a:t>Monitoreo</a:t>
            </a:r>
            <a:r>
              <a:rPr lang="en-GB" sz="1300" dirty="0"/>
              <a:t> de </a:t>
            </a:r>
            <a:r>
              <a:rPr lang="en-GB" sz="1300" dirty="0" err="1"/>
              <a:t>uso</a:t>
            </a:r>
            <a:r>
              <a:rPr lang="en-GB" sz="1300" dirty="0"/>
              <a:t> de </a:t>
            </a:r>
            <a:r>
              <a:rPr lang="en-GB" sz="1300" dirty="0" err="1"/>
              <a:t>insumos</a:t>
            </a:r>
            <a:r>
              <a:rPr lang="en-GB" sz="1300" dirty="0"/>
              <a:t> para </a:t>
            </a:r>
            <a:r>
              <a:rPr lang="en-GB" sz="1300" dirty="0" err="1"/>
              <a:t>el</a:t>
            </a:r>
            <a:r>
              <a:rPr lang="en-GB" sz="1300" dirty="0"/>
              <a:t> cumplimiento del </a:t>
            </a:r>
            <a:r>
              <a:rPr lang="en-GB" sz="1300" dirty="0" err="1"/>
              <a:t>articulado</a:t>
            </a:r>
            <a:r>
              <a:rPr lang="en-GB" sz="1300" dirty="0"/>
              <a:t> y </a:t>
            </a:r>
            <a:r>
              <a:rPr lang="en-GB" sz="1300" dirty="0" err="1"/>
              <a:t>materno</a:t>
            </a:r>
            <a:r>
              <a:rPr lang="en-GB" sz="1300" dirty="0"/>
              <a:t> neonatal</a:t>
            </a:r>
          </a:p>
        </p:txBody>
      </p:sp>
      <p:sp>
        <p:nvSpPr>
          <p:cNvPr id="26" name="90 Rectángulo">
            <a:extLst>
              <a:ext uri="{FF2B5EF4-FFF2-40B4-BE49-F238E27FC236}">
                <a16:creationId xmlns:a16="http://schemas.microsoft.com/office/drawing/2014/main" id="{D88E07A5-32F2-4714-B96B-15741FB19738}"/>
              </a:ext>
            </a:extLst>
          </p:cNvPr>
          <p:cNvSpPr/>
          <p:nvPr/>
        </p:nvSpPr>
        <p:spPr>
          <a:xfrm>
            <a:off x="3464991" y="3016080"/>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de ESANS (Lic. Doris) </a:t>
            </a:r>
          </a:p>
        </p:txBody>
      </p:sp>
      <p:sp>
        <p:nvSpPr>
          <p:cNvPr id="27" name="91 Rectángulo">
            <a:extLst>
              <a:ext uri="{FF2B5EF4-FFF2-40B4-BE49-F238E27FC236}">
                <a16:creationId xmlns:a16="http://schemas.microsoft.com/office/drawing/2014/main" id="{F9B5D234-6C77-435B-A7AA-378327B7F4C1}"/>
              </a:ext>
            </a:extLst>
          </p:cNvPr>
          <p:cNvSpPr/>
          <p:nvPr/>
        </p:nvSpPr>
        <p:spPr>
          <a:xfrm>
            <a:off x="7678368" y="3023829"/>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27/08/21</a:t>
            </a:r>
            <a:endPar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28" name="42 Rectángulo">
            <a:extLst>
              <a:ext uri="{FF2B5EF4-FFF2-40B4-BE49-F238E27FC236}">
                <a16:creationId xmlns:a16="http://schemas.microsoft.com/office/drawing/2014/main" id="{944A433C-2A38-45AB-A41A-631889176EAC}"/>
              </a:ext>
            </a:extLst>
          </p:cNvPr>
          <p:cNvSpPr/>
          <p:nvPr/>
        </p:nvSpPr>
        <p:spPr>
          <a:xfrm>
            <a:off x="8875805" y="4069543"/>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9" name="44 Rectángulo">
            <a:extLst>
              <a:ext uri="{FF2B5EF4-FFF2-40B4-BE49-F238E27FC236}">
                <a16:creationId xmlns:a16="http://schemas.microsoft.com/office/drawing/2014/main" id="{6557965C-A211-4956-A6EF-39C0C0FB909A}"/>
              </a:ext>
            </a:extLst>
          </p:cNvPr>
          <p:cNvSpPr/>
          <p:nvPr/>
        </p:nvSpPr>
        <p:spPr>
          <a:xfrm>
            <a:off x="165611" y="4025201"/>
            <a:ext cx="3161865" cy="792124"/>
          </a:xfrm>
          <a:prstGeom prst="rect">
            <a:avLst/>
          </a:prstGeom>
          <a:solidFill>
            <a:schemeClr val="bg1">
              <a:lumMod val="85000"/>
            </a:schemeClr>
          </a:solidFill>
          <a:ln w="25400" cap="flat" cmpd="sng" algn="ctr">
            <a:noFill/>
            <a:prstDash val="solid"/>
          </a:ln>
          <a:effectLst/>
        </p:spPr>
        <p:txBody>
          <a:bodyPr rtlCol="0" anchor="ctr"/>
          <a:lstStyle/>
          <a:p>
            <a:pPr marL="38100" indent="-285750"/>
            <a:endParaRPr lang="es-PE" sz="1300" dirty="0"/>
          </a:p>
          <a:p>
            <a:pPr marL="38100" indent="-285750"/>
            <a:r>
              <a:rPr lang="es-PE" sz="1300" dirty="0"/>
              <a:t>Monitoreo del paquete completo de atención integral del niño y niña (Activar </a:t>
            </a:r>
            <a:r>
              <a:rPr lang="es-PE" sz="1300" dirty="0" err="1"/>
              <a:t>reporteador</a:t>
            </a:r>
            <a:r>
              <a:rPr lang="es-PE" sz="1300" dirty="0"/>
              <a:t>)</a:t>
            </a:r>
          </a:p>
          <a:p>
            <a:pPr marL="495300" lvl="1" indent="-285750"/>
            <a:endParaRPr lang="en-GB" sz="1300" dirty="0"/>
          </a:p>
        </p:txBody>
      </p:sp>
      <p:sp>
        <p:nvSpPr>
          <p:cNvPr id="30" name="46 Rectángulo">
            <a:extLst>
              <a:ext uri="{FF2B5EF4-FFF2-40B4-BE49-F238E27FC236}">
                <a16:creationId xmlns:a16="http://schemas.microsoft.com/office/drawing/2014/main" id="{8C62F223-2EF6-4819-BEE1-5F6611F63F85}"/>
              </a:ext>
            </a:extLst>
          </p:cNvPr>
          <p:cNvSpPr/>
          <p:nvPr/>
        </p:nvSpPr>
        <p:spPr>
          <a:xfrm>
            <a:off x="7662580" y="4083867"/>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30/09/2021</a:t>
            </a:r>
          </a:p>
        </p:txBody>
      </p:sp>
      <p:sp>
        <p:nvSpPr>
          <p:cNvPr id="31" name="90 Rectángulo">
            <a:extLst>
              <a:ext uri="{FF2B5EF4-FFF2-40B4-BE49-F238E27FC236}">
                <a16:creationId xmlns:a16="http://schemas.microsoft.com/office/drawing/2014/main" id="{EC8C337D-B2CA-4A67-BA1E-3072C9AC9198}"/>
              </a:ext>
            </a:extLst>
          </p:cNvPr>
          <p:cNvSpPr/>
          <p:nvPr/>
        </p:nvSpPr>
        <p:spPr>
          <a:xfrm>
            <a:off x="3466831" y="4052553"/>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PPR 001</a:t>
            </a:r>
            <a:r>
              <a:rPr lang="es-ES_tradnl" sz="1300" kern="0" dirty="0">
                <a:latin typeface="Axiforma" panose="00000500000000000000" pitchFamily="50" charset="0"/>
                <a:ea typeface="Tahoma" charset="0"/>
                <a:cs typeface="Tahoma" charset="0"/>
                <a:sym typeface="Helvetica Light"/>
              </a:rPr>
              <a:t> (L</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ic</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lang="es-ES_tradnl" sz="1300" kern="0" dirty="0">
                <a:latin typeface="Axiforma" panose="00000500000000000000" pitchFamily="50" charset="0"/>
                <a:ea typeface="Tahoma" charset="0"/>
                <a:cs typeface="Tahoma" charset="0"/>
                <a:sym typeface="Helvetica Light"/>
              </a:rPr>
              <a:t>Rosa Luz) y CRED (Lic. Laura) – Unidad de Estadística (</a:t>
            </a:r>
            <a:r>
              <a:rPr lang="es-ES_tradnl" sz="1300" kern="0" dirty="0" err="1">
                <a:latin typeface="Axiforma" panose="00000500000000000000" pitchFamily="50" charset="0"/>
                <a:ea typeface="Tahoma" charset="0"/>
                <a:cs typeface="Tahoma" charset="0"/>
                <a:sym typeface="Helvetica Light"/>
              </a:rPr>
              <a:t>Reporteador</a:t>
            </a:r>
            <a:r>
              <a:rPr lang="es-ES_tradnl" sz="1300" kern="0" dirty="0">
                <a:latin typeface="Axiforma" panose="00000500000000000000" pitchFamily="50" charset="0"/>
                <a:ea typeface="Tahoma" charset="0"/>
                <a:cs typeface="Tahoma" charset="0"/>
                <a:sym typeface="Helvetica Light"/>
              </a:rPr>
              <a:t>*)</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2" name="94 Rectángulo">
            <a:extLst>
              <a:ext uri="{FF2B5EF4-FFF2-40B4-BE49-F238E27FC236}">
                <a16:creationId xmlns:a16="http://schemas.microsoft.com/office/drawing/2014/main" id="{A7B9AD5C-4A66-4317-9D99-D256184FB45E}"/>
              </a:ext>
            </a:extLst>
          </p:cNvPr>
          <p:cNvSpPr/>
          <p:nvPr/>
        </p:nvSpPr>
        <p:spPr>
          <a:xfrm>
            <a:off x="8875805" y="4973284"/>
            <a:ext cx="929062" cy="1184389"/>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3" name="89 Rectángulo">
            <a:extLst>
              <a:ext uri="{FF2B5EF4-FFF2-40B4-BE49-F238E27FC236}">
                <a16:creationId xmlns:a16="http://schemas.microsoft.com/office/drawing/2014/main" id="{9F07BF44-9B64-484D-ADCC-444501667EAC}"/>
              </a:ext>
            </a:extLst>
          </p:cNvPr>
          <p:cNvSpPr/>
          <p:nvPr/>
        </p:nvSpPr>
        <p:spPr>
          <a:xfrm>
            <a:off x="174699" y="4941386"/>
            <a:ext cx="3174315" cy="121628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34" name="90 Rectángulo">
            <a:extLst>
              <a:ext uri="{FF2B5EF4-FFF2-40B4-BE49-F238E27FC236}">
                <a16:creationId xmlns:a16="http://schemas.microsoft.com/office/drawing/2014/main" id="{9FD5F875-57EA-455C-9F26-985433761C60}"/>
              </a:ext>
            </a:extLst>
          </p:cNvPr>
          <p:cNvSpPr/>
          <p:nvPr/>
        </p:nvSpPr>
        <p:spPr>
          <a:xfrm>
            <a:off x="3451821" y="4941385"/>
            <a:ext cx="4090778" cy="1216289"/>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a:p>
            <a:pPr algn="ctr" defTabSz="1007987">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en coordinación </a:t>
            </a:r>
            <a:r>
              <a:rPr lang="es-ES_tradnl" sz="1300" kern="0" dirty="0">
                <a:latin typeface="Axiforma" panose="00000500000000000000" pitchFamily="50" charset="0"/>
                <a:ea typeface="Tahoma" charset="0"/>
                <a:cs typeface="Tahoma" charset="0"/>
                <a:sym typeface="Helvetica Light"/>
              </a:rPr>
              <a:t>Monitoras de PPR 001 (Erika Espejo) y PPR 002 (</a:t>
            </a:r>
            <a:r>
              <a:rPr lang="es-ES_tradnl" sz="1300" kern="0" dirty="0" err="1">
                <a:latin typeface="Axiforma" panose="00000500000000000000" pitchFamily="50" charset="0"/>
                <a:ea typeface="Tahoma" charset="0"/>
                <a:cs typeface="Tahoma" charset="0"/>
                <a:sym typeface="Helvetica Light"/>
              </a:rPr>
              <a:t>Lisidey</a:t>
            </a:r>
            <a:r>
              <a:rPr lang="es-ES_tradnl" sz="1300" kern="0" dirty="0">
                <a:latin typeface="Axiforma" panose="00000500000000000000" pitchFamily="50" charset="0"/>
                <a:ea typeface="Tahoma" charset="0"/>
                <a:cs typeface="Tahoma" charset="0"/>
                <a:sym typeface="Helvetica Light"/>
              </a:rPr>
              <a:t> 002) – Unidad de Estadística (Ing. Ricardo) ; Unidad de Personal( Dr. Edison) Medidas correctivas</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5" name="91 Rectángulo">
            <a:extLst>
              <a:ext uri="{FF2B5EF4-FFF2-40B4-BE49-F238E27FC236}">
                <a16:creationId xmlns:a16="http://schemas.microsoft.com/office/drawing/2014/main" id="{32206F91-B1E9-4AD7-B9EC-F027D9EDEE78}"/>
              </a:ext>
            </a:extLst>
          </p:cNvPr>
          <p:cNvSpPr/>
          <p:nvPr/>
        </p:nvSpPr>
        <p:spPr>
          <a:xfrm>
            <a:off x="7665198" y="4949134"/>
            <a:ext cx="1108254" cy="1208539"/>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30/09/21</a:t>
            </a:r>
          </a:p>
        </p:txBody>
      </p:sp>
      <p:sp>
        <p:nvSpPr>
          <p:cNvPr id="37" name="CuadroTexto 36">
            <a:extLst>
              <a:ext uri="{FF2B5EF4-FFF2-40B4-BE49-F238E27FC236}">
                <a16:creationId xmlns:a16="http://schemas.microsoft.com/office/drawing/2014/main" id="{F504B9BC-DD05-40AF-B2F0-F861DE03B67E}"/>
              </a:ext>
            </a:extLst>
          </p:cNvPr>
          <p:cNvSpPr txBox="1"/>
          <p:nvPr/>
        </p:nvSpPr>
        <p:spPr>
          <a:xfrm>
            <a:off x="165611" y="4931248"/>
            <a:ext cx="3165228" cy="652807"/>
          </a:xfrm>
          <a:prstGeom prst="rect">
            <a:avLst/>
          </a:prstGeom>
        </p:spPr>
        <p:txBody>
          <a:bodyPr vert="horz" wrap="square" lIns="0" tIns="0" rIns="0" bIns="0" rtlCol="0">
            <a:spAutoFit/>
          </a:bodyPr>
          <a:lstStyle/>
          <a:p>
            <a:pPr marL="209550" lvl="1" defTabSz="1007943">
              <a:lnSpc>
                <a:spcPct val="110000"/>
              </a:lnSpc>
              <a:spcBef>
                <a:spcPts val="900"/>
              </a:spcBef>
              <a:buClr>
                <a:schemeClr val="accent5"/>
              </a:buClr>
              <a:buSzPct val="140000"/>
            </a:pPr>
            <a:r>
              <a:rPr lang="es-PE" sz="1300" dirty="0"/>
              <a:t>Seguimiento quincenal del logro de metas de los PPR a los EE.SS. – con medidas correctivas</a:t>
            </a:r>
          </a:p>
        </p:txBody>
      </p:sp>
      <p:sp>
        <p:nvSpPr>
          <p:cNvPr id="42" name="CuadroTexto 41">
            <a:extLst>
              <a:ext uri="{FF2B5EF4-FFF2-40B4-BE49-F238E27FC236}">
                <a16:creationId xmlns:a16="http://schemas.microsoft.com/office/drawing/2014/main" id="{F6A7F1ED-B8D6-4116-BF18-862EF8E7595A}"/>
              </a:ext>
            </a:extLst>
          </p:cNvPr>
          <p:cNvSpPr txBox="1"/>
          <p:nvPr/>
        </p:nvSpPr>
        <p:spPr>
          <a:xfrm>
            <a:off x="360363" y="6157675"/>
            <a:ext cx="2316340" cy="229037"/>
          </a:xfrm>
          <a:prstGeom prst="rect">
            <a:avLst/>
          </a:prstGeom>
        </p:spPr>
        <p:txBody>
          <a:bodyPr vert="horz" wrap="none" lIns="0" tIns="0" rIns="0" bIns="0" rtlCol="0">
            <a:spAutoFit/>
          </a:bodyPr>
          <a:lstStyle/>
          <a:p>
            <a:pPr algn="l">
              <a:lnSpc>
                <a:spcPct val="110000"/>
              </a:lnSpc>
              <a:spcBef>
                <a:spcPts val="900"/>
              </a:spcBef>
              <a:buClr>
                <a:schemeClr val="accent5"/>
              </a:buClr>
              <a:buSzPct val="140000"/>
            </a:pPr>
            <a:r>
              <a:rPr lang="es-PE" sz="1400" i="1" dirty="0"/>
              <a:t>* Se requiere implementar</a:t>
            </a:r>
          </a:p>
        </p:txBody>
      </p:sp>
    </p:spTree>
    <p:extLst>
      <p:ext uri="{BB962C8B-B14F-4D97-AF65-F5344CB8AC3E}">
        <p14:creationId xmlns:p14="http://schemas.microsoft.com/office/powerpoint/2010/main" val="2212835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1409BD27-4A17-FE42-A1B1-454F2A2F809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5361"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1409BD27-4A17-FE42-A1B1-454F2A2F809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499FBF6-4766-A641-A4BC-FA29D47B9D39}"/>
              </a:ext>
            </a:extLst>
          </p:cNvPr>
          <p:cNvSpPr>
            <a:spLocks noGrp="1"/>
          </p:cNvSpPr>
          <p:nvPr>
            <p:ph type="title"/>
          </p:nvPr>
        </p:nvSpPr>
        <p:spPr>
          <a:xfrm>
            <a:off x="360001" y="589387"/>
            <a:ext cx="8694539" cy="321627"/>
          </a:xfrm>
        </p:spPr>
        <p:txBody>
          <a:bodyPr vert="horz"/>
          <a:lstStyle/>
          <a:p>
            <a:r>
              <a:rPr lang="en-GB" dirty="0" err="1"/>
              <a:t>Productividad</a:t>
            </a:r>
            <a:r>
              <a:rPr lang="en-GB" dirty="0"/>
              <a:t> del Personal de </a:t>
            </a:r>
            <a:r>
              <a:rPr lang="en-GB" dirty="0" err="1"/>
              <a:t>Salud</a:t>
            </a:r>
            <a:endParaRPr lang="en-GB" dirty="0"/>
          </a:p>
        </p:txBody>
      </p:sp>
      <p:sp>
        <p:nvSpPr>
          <p:cNvPr id="3" name="Marcador de número de diapositiva 2">
            <a:extLst>
              <a:ext uri="{FF2B5EF4-FFF2-40B4-BE49-F238E27FC236}">
                <a16:creationId xmlns:a16="http://schemas.microsoft.com/office/drawing/2014/main" id="{F68AA18F-57B8-B648-A4F1-191CD993EB50}"/>
              </a:ext>
            </a:extLst>
          </p:cNvPr>
          <p:cNvSpPr>
            <a:spLocks noGrp="1"/>
          </p:cNvSpPr>
          <p:nvPr>
            <p:ph type="sldNum" sz="quarter" idx="12"/>
          </p:nvPr>
        </p:nvSpPr>
        <p:spPr/>
        <p:txBody>
          <a:bodyPr/>
          <a:lstStyle/>
          <a:p>
            <a:fld id="{856BE26F-5005-427F-A945-681CE80C1FFC}" type="slidenum">
              <a:rPr lang="en-GB" smtClean="0"/>
              <a:t>34</a:t>
            </a:fld>
            <a:endParaRPr lang="en-GB" dirty="0"/>
          </a:p>
        </p:txBody>
      </p:sp>
      <p:sp>
        <p:nvSpPr>
          <p:cNvPr id="4" name="Marcador de texto 3">
            <a:extLst>
              <a:ext uri="{FF2B5EF4-FFF2-40B4-BE49-F238E27FC236}">
                <a16:creationId xmlns:a16="http://schemas.microsoft.com/office/drawing/2014/main" id="{0BD84596-06EC-3743-96C3-317046E78A07}"/>
              </a:ext>
            </a:extLst>
          </p:cNvPr>
          <p:cNvSpPr>
            <a:spLocks noGrp="1"/>
          </p:cNvSpPr>
          <p:nvPr>
            <p:ph type="body" sz="quarter" idx="13"/>
          </p:nvPr>
        </p:nvSpPr>
        <p:spPr/>
        <p:txBody>
          <a:bodyPr/>
          <a:lstStyle/>
          <a:p>
            <a:endParaRPr lang="en-GB"/>
          </a:p>
        </p:txBody>
      </p:sp>
      <p:sp>
        <p:nvSpPr>
          <p:cNvPr id="12" name="Shape 352">
            <a:extLst>
              <a:ext uri="{FF2B5EF4-FFF2-40B4-BE49-F238E27FC236}">
                <a16:creationId xmlns:a16="http://schemas.microsoft.com/office/drawing/2014/main" id="{AA2E89A8-D4A3-C645-9F12-03CF3FACEDC1}"/>
              </a:ext>
            </a:extLst>
          </p:cNvPr>
          <p:cNvSpPr/>
          <p:nvPr/>
        </p:nvSpPr>
        <p:spPr>
          <a:xfrm>
            <a:off x="362089" y="2493800"/>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13" name="Retângulo 21">
            <a:extLst>
              <a:ext uri="{FF2B5EF4-FFF2-40B4-BE49-F238E27FC236}">
                <a16:creationId xmlns:a16="http://schemas.microsoft.com/office/drawing/2014/main" id="{7988E01E-C21D-C849-9B19-B62A44778C9E}"/>
              </a:ext>
            </a:extLst>
          </p:cNvPr>
          <p:cNvSpPr/>
          <p:nvPr/>
        </p:nvSpPr>
        <p:spPr>
          <a:xfrm>
            <a:off x="360001" y="2874295"/>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Promedio de atenciones por cada hora de turno</a:t>
            </a:r>
            <a:endParaRPr lang="en-US" sz="1400" b="1" dirty="0">
              <a:solidFill>
                <a:schemeClr val="tx1"/>
              </a:solidFill>
              <a:ea typeface="Tahoma" charset="0"/>
              <a:cs typeface="Tahoma" charset="0"/>
              <a:sym typeface="Arial"/>
            </a:endParaRPr>
          </a:p>
        </p:txBody>
      </p:sp>
      <p:sp>
        <p:nvSpPr>
          <p:cNvPr id="14" name="Retângulo 26">
            <a:extLst>
              <a:ext uri="{FF2B5EF4-FFF2-40B4-BE49-F238E27FC236}">
                <a16:creationId xmlns:a16="http://schemas.microsoft.com/office/drawing/2014/main" id="{94567EA2-1460-804A-9DF5-32AA9F6ECBA6}"/>
              </a:ext>
            </a:extLst>
          </p:cNvPr>
          <p:cNvSpPr/>
          <p:nvPr/>
        </p:nvSpPr>
        <p:spPr>
          <a:xfrm>
            <a:off x="381460" y="1988755"/>
            <a:ext cx="8980309" cy="456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Optimizar la productividad  del personal de salud de acuerdo a la normatividad por cada grupo profesional</a:t>
            </a:r>
            <a:endParaRPr lang="es-ES_tradnl" sz="1600" dirty="0">
              <a:solidFill>
                <a:schemeClr val="bg1"/>
              </a:solidFill>
            </a:endParaRPr>
          </a:p>
        </p:txBody>
      </p:sp>
      <p:sp>
        <p:nvSpPr>
          <p:cNvPr id="15" name="Shape 352">
            <a:extLst>
              <a:ext uri="{FF2B5EF4-FFF2-40B4-BE49-F238E27FC236}">
                <a16:creationId xmlns:a16="http://schemas.microsoft.com/office/drawing/2014/main" id="{A0007B53-61C0-0D46-BFC2-E2D541BAD705}"/>
              </a:ext>
            </a:extLst>
          </p:cNvPr>
          <p:cNvSpPr/>
          <p:nvPr/>
        </p:nvSpPr>
        <p:spPr>
          <a:xfrm>
            <a:off x="360001" y="1593574"/>
            <a:ext cx="8982397"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2</a:t>
            </a:r>
            <a:endParaRPr lang="es-PE" sz="1400" b="1" dirty="0">
              <a:solidFill>
                <a:schemeClr val="bg1"/>
              </a:solidFill>
            </a:endParaRPr>
          </a:p>
        </p:txBody>
      </p:sp>
      <p:sp>
        <p:nvSpPr>
          <p:cNvPr id="10" name="Retângulo 21">
            <a:extLst>
              <a:ext uri="{FF2B5EF4-FFF2-40B4-BE49-F238E27FC236}">
                <a16:creationId xmlns:a16="http://schemas.microsoft.com/office/drawing/2014/main" id="{3C5B8ADA-7D87-4B1A-A694-A0C1E20055F7}"/>
              </a:ext>
            </a:extLst>
          </p:cNvPr>
          <p:cNvSpPr/>
          <p:nvPr/>
        </p:nvSpPr>
        <p:spPr>
          <a:xfrm>
            <a:off x="4924746" y="2874295"/>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accent4"/>
                </a:solidFill>
              </a:rPr>
              <a:t>Porcentaje de satisfacción de atención al paciente (usuario externo)</a:t>
            </a:r>
            <a:endParaRPr lang="en-US" sz="1400" b="1" dirty="0">
              <a:solidFill>
                <a:schemeClr val="accent4"/>
              </a:solidFill>
              <a:ea typeface="Tahoma" charset="0"/>
              <a:cs typeface="Tahoma" charset="0"/>
              <a:sym typeface="Arial"/>
            </a:endParaRPr>
          </a:p>
        </p:txBody>
      </p:sp>
    </p:spTree>
    <p:extLst>
      <p:ext uri="{BB962C8B-B14F-4D97-AF65-F5344CB8AC3E}">
        <p14:creationId xmlns:p14="http://schemas.microsoft.com/office/powerpoint/2010/main" val="294477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6385"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46522"/>
          </a:xfrm>
        </p:spPr>
        <p:txBody>
          <a:bodyPr vert="horz"/>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n-GB" b="1" dirty="0"/>
            </a:br>
            <a:r>
              <a:rPr lang="en-GB" b="1" dirty="0"/>
              <a:t>1. </a:t>
            </a:r>
            <a:r>
              <a:rPr lang="en-GB" b="1" dirty="0" err="1"/>
              <a:t>Programas</a:t>
            </a:r>
            <a:r>
              <a:rPr lang="en-GB" b="1" dirty="0"/>
              <a:t> de </a:t>
            </a:r>
            <a:r>
              <a:rPr lang="en-GB" b="1" dirty="0" err="1"/>
              <a:t>capacitación</a:t>
            </a:r>
            <a:r>
              <a:rPr lang="en-GB" b="1" dirty="0"/>
              <a:t> </a:t>
            </a:r>
            <a:r>
              <a:rPr lang="en-GB" b="1" dirty="0" err="1"/>
              <a:t>específicos</a:t>
            </a:r>
            <a:r>
              <a:rPr lang="en-GB" b="1" dirty="0"/>
              <a:t> a </a:t>
            </a:r>
            <a:r>
              <a:rPr lang="en-GB" b="1" dirty="0" err="1"/>
              <a:t>mejorar</a:t>
            </a:r>
            <a:r>
              <a:rPr lang="en-GB" b="1" dirty="0"/>
              <a:t> la </a:t>
            </a:r>
            <a:r>
              <a:rPr lang="en-GB" b="1" dirty="0" err="1"/>
              <a:t>productividad</a:t>
            </a:r>
            <a:r>
              <a:rPr lang="en-GB" b="1" dirty="0"/>
              <a:t> del personal</a:t>
            </a:r>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solidFill>
                  <a:schemeClr val="tx1"/>
                </a:solidFill>
              </a:rPr>
              <a:t>35</a:t>
            </a:fld>
            <a:endParaRPr lang="es-ES_tradnl" dirty="0">
              <a:solidFill>
                <a:schemeClr val="tx1"/>
              </a:solidFill>
            </a:endParaRPr>
          </a:p>
        </p:txBody>
      </p:sp>
      <p:sp>
        <p:nvSpPr>
          <p:cNvPr id="7" name="94 Rectángulo">
            <a:extLst>
              <a:ext uri="{FF2B5EF4-FFF2-40B4-BE49-F238E27FC236}">
                <a16:creationId xmlns:a16="http://schemas.microsoft.com/office/drawing/2014/main" id="{DE139822-9C36-4BAA-8769-00712880143B}"/>
              </a:ext>
            </a:extLst>
          </p:cNvPr>
          <p:cNvSpPr/>
          <p:nvPr/>
        </p:nvSpPr>
        <p:spPr>
          <a:xfrm>
            <a:off x="8888975" y="3440996"/>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187869" y="2526866"/>
            <a:ext cx="3174315" cy="825413"/>
          </a:xfrm>
          <a:prstGeom prst="rect">
            <a:avLst/>
          </a:prstGeom>
          <a:solidFill>
            <a:schemeClr val="bg1">
              <a:lumMod val="85000"/>
            </a:schemeClr>
          </a:solidFill>
          <a:ln w="25400" cap="flat" cmpd="sng" algn="ctr">
            <a:noFill/>
            <a:prstDash val="solid"/>
          </a:ln>
          <a:effectLst/>
        </p:spPr>
        <p:txBody>
          <a:bodyPr rtlCol="0" anchor="ctr"/>
          <a:lstStyle/>
          <a:p>
            <a:pPr marL="1311" lvl="1" defTabSz="1007987">
              <a:defRPr/>
            </a:pPr>
            <a:r>
              <a:rPr lang="es-PE" sz="1300" dirty="0"/>
              <a:t>Capacitación a los Jefes de los EE.SS. (Se sugiere presencial) – Productividad y seguimiento de indicadores PPR 001-002</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9" name="77 Rectángulo">
            <a:extLst>
              <a:ext uri="{FF2B5EF4-FFF2-40B4-BE49-F238E27FC236}">
                <a16:creationId xmlns:a16="http://schemas.microsoft.com/office/drawing/2014/main" id="{B23BA4D5-BF96-4E30-9AFE-F9CA04E0360D}"/>
              </a:ext>
            </a:extLst>
          </p:cNvPr>
          <p:cNvSpPr/>
          <p:nvPr/>
        </p:nvSpPr>
        <p:spPr>
          <a:xfrm>
            <a:off x="3464991" y="2526866"/>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ea typeface="Tahoma" charset="0"/>
              <a:cs typeface="Tahoma" charset="0"/>
              <a:sym typeface="Helvetica Light"/>
            </a:endParaRPr>
          </a:p>
          <a:p>
            <a:pPr lvl="0" algn="ctr" defTabSz="1007987">
              <a:defRPr/>
            </a:pPr>
            <a:r>
              <a:rPr lang="es-ES_tradnl" sz="1300" kern="0" dirty="0">
                <a:ea typeface="Tahoma" charset="0"/>
                <a:cs typeface="Tahoma" charset="0"/>
                <a:sym typeface="Helvetica Light"/>
              </a:rPr>
              <a:t>Unidad de Personal( Dr. Edison) en coordinación con DAIS (Dr. Liliana)  -  Capacitación ( Zoraida)</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10" name="78 Rectángulo">
            <a:extLst>
              <a:ext uri="{FF2B5EF4-FFF2-40B4-BE49-F238E27FC236}">
                <a16:creationId xmlns:a16="http://schemas.microsoft.com/office/drawing/2014/main" id="{1FDD76A2-EF57-4CBF-9539-298656F45A73}"/>
              </a:ext>
            </a:extLst>
          </p:cNvPr>
          <p:cNvSpPr/>
          <p:nvPr/>
        </p:nvSpPr>
        <p:spPr>
          <a:xfrm>
            <a:off x="7668245" y="254476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31/08/21 y 01/09/21</a:t>
            </a: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8888975" y="2526866"/>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187869" y="3442249"/>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17" name="90 Rectángulo">
            <a:extLst>
              <a:ext uri="{FF2B5EF4-FFF2-40B4-BE49-F238E27FC236}">
                <a16:creationId xmlns:a16="http://schemas.microsoft.com/office/drawing/2014/main" id="{9D380FEF-2DA2-4694-A824-B35B824BCD43}"/>
              </a:ext>
            </a:extLst>
          </p:cNvPr>
          <p:cNvSpPr/>
          <p:nvPr/>
        </p:nvSpPr>
        <p:spPr>
          <a:xfrm>
            <a:off x="3464991" y="3442249"/>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DAIS (Coordinadoras PPR 001</a:t>
            </a:r>
            <a:r>
              <a:rPr lang="es-ES_tradnl" sz="1300" kern="0" dirty="0">
                <a:ea typeface="Tahoma" charset="0"/>
                <a:cs typeface="Tahoma" charset="0"/>
                <a:sym typeface="Helvetica Light"/>
              </a:rPr>
              <a:t> (</a:t>
            </a:r>
            <a:r>
              <a:rPr kumimoji="0" lang="es-ES_tradnl" sz="1300" b="0" i="0" u="none" strike="noStrike" kern="0" cap="none" spc="0" normalizeH="0" baseline="0" noProof="0" dirty="0">
                <a:ln>
                  <a:noFill/>
                </a:ln>
                <a:effectLst/>
                <a:uLnTx/>
                <a:uFillTx/>
                <a:ea typeface="Tahoma" charset="0"/>
                <a:cs typeface="Tahoma" charset="0"/>
                <a:sym typeface="Helvetica Light"/>
              </a:rPr>
              <a:t>Lic. </a:t>
            </a:r>
            <a:r>
              <a:rPr lang="es-ES_tradnl" sz="1300" kern="0" dirty="0">
                <a:ea typeface="Tahoma" charset="0"/>
                <a:cs typeface="Tahoma" charset="0"/>
                <a:sym typeface="Helvetica Light"/>
              </a:rPr>
              <a:t>Rosa Luz); PPR 002 (</a:t>
            </a:r>
            <a:r>
              <a:rPr lang="es-ES_tradnl" sz="1300" kern="0" dirty="0" err="1">
                <a:ea typeface="Tahoma" charset="0"/>
                <a:cs typeface="Tahoma" charset="0"/>
                <a:sym typeface="Helvetica Light"/>
              </a:rPr>
              <a:t>Obs</a:t>
            </a:r>
            <a:r>
              <a:rPr lang="es-ES_tradnl" sz="1300" kern="0" dirty="0">
                <a:ea typeface="Tahoma" charset="0"/>
                <a:cs typeface="Tahoma" charset="0"/>
                <a:sym typeface="Helvetica Light"/>
              </a:rPr>
              <a:t>. </a:t>
            </a:r>
            <a:r>
              <a:rPr lang="es-ES_tradnl" sz="1300" kern="0" dirty="0" err="1">
                <a:ea typeface="Tahoma" charset="0"/>
                <a:cs typeface="Tahoma" charset="0"/>
                <a:sym typeface="Helvetica Light"/>
              </a:rPr>
              <a:t>Sheyla</a:t>
            </a:r>
            <a:r>
              <a:rPr kumimoji="0" lang="es-ES_tradnl" sz="1300" b="0" i="0" u="none" strike="noStrike" kern="0" cap="none" spc="0" normalizeH="0" baseline="0" noProof="0" dirty="0">
                <a:ln>
                  <a:noFill/>
                </a:ln>
                <a:effectLst/>
                <a:uLnTx/>
                <a:uFillTx/>
                <a:ea typeface="Tahoma" charset="0"/>
                <a:cs typeface="Tahoma" charset="0"/>
                <a:sym typeface="Helvetica Light"/>
              </a:rPr>
              <a:t>)</a:t>
            </a:r>
          </a:p>
        </p:txBody>
      </p:sp>
      <p:sp>
        <p:nvSpPr>
          <p:cNvPr id="18" name="91 Rectángulo">
            <a:extLst>
              <a:ext uri="{FF2B5EF4-FFF2-40B4-BE49-F238E27FC236}">
                <a16:creationId xmlns:a16="http://schemas.microsoft.com/office/drawing/2014/main" id="{4AA9E604-E17E-4983-9C32-00707691A56A}"/>
              </a:ext>
            </a:extLst>
          </p:cNvPr>
          <p:cNvSpPr/>
          <p:nvPr/>
        </p:nvSpPr>
        <p:spPr>
          <a:xfrm>
            <a:off x="7678368" y="3449998"/>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algn="ctr" defTabSz="1007987">
              <a:defRPr/>
            </a:pPr>
            <a:r>
              <a:rPr lang="es-ES_tradnl" sz="1240" kern="0" dirty="0">
                <a:latin typeface="Axiforma" panose="00000500000000000000" pitchFamily="50" charset="0"/>
                <a:ea typeface="Tahoma" charset="0"/>
                <a:cs typeface="Tahoma" charset="0"/>
                <a:sym typeface="Helvetica Light"/>
              </a:rPr>
              <a:t>15/09/21</a:t>
            </a:r>
          </a:p>
        </p:txBody>
      </p:sp>
      <p:sp>
        <p:nvSpPr>
          <p:cNvPr id="20" name="42 Rectángulo">
            <a:extLst>
              <a:ext uri="{FF2B5EF4-FFF2-40B4-BE49-F238E27FC236}">
                <a16:creationId xmlns:a16="http://schemas.microsoft.com/office/drawing/2014/main" id="{C59BF52B-02E7-4527-AFD9-573F626D049B}"/>
              </a:ext>
            </a:extLst>
          </p:cNvPr>
          <p:cNvSpPr/>
          <p:nvPr/>
        </p:nvSpPr>
        <p:spPr>
          <a:xfrm>
            <a:off x="8888975" y="4352334"/>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185687" y="4355988"/>
            <a:ext cx="3174315" cy="826168"/>
          </a:xfrm>
          <a:prstGeom prst="rect">
            <a:avLst/>
          </a:prstGeom>
          <a:solidFill>
            <a:schemeClr val="bg1">
              <a:lumMod val="85000"/>
            </a:schemeClr>
          </a:solidFill>
          <a:ln w="25400" cap="flat" cmpd="sng" algn="ctr">
            <a:noFill/>
            <a:prstDash val="solid"/>
          </a:ln>
          <a:effectLst/>
        </p:spPr>
        <p:txBody>
          <a:bodyPr rtlCol="0" anchor="ctr"/>
          <a:lstStyle/>
          <a:p>
            <a:pPr marL="1311" marR="0" lvl="1" indent="0"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Fortalecimiento de la calidad (calidez) de atención del usuario – Encuestas al usuario</a:t>
            </a:r>
          </a:p>
          <a:p>
            <a:pPr marL="1311" marR="0" lvl="1" indent="0"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22" name="45 Rectángulo">
            <a:extLst>
              <a:ext uri="{FF2B5EF4-FFF2-40B4-BE49-F238E27FC236}">
                <a16:creationId xmlns:a16="http://schemas.microsoft.com/office/drawing/2014/main" id="{F2B59098-6BFC-4FA4-B8EE-2A5CF876AC21}"/>
              </a:ext>
            </a:extLst>
          </p:cNvPr>
          <p:cNvSpPr/>
          <p:nvPr/>
        </p:nvSpPr>
        <p:spPr>
          <a:xfrm>
            <a:off x="3462809" y="4355988"/>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Área de Calidad (Dr. Hugo Ramos)</a:t>
            </a:r>
          </a:p>
        </p:txBody>
      </p:sp>
      <p:sp>
        <p:nvSpPr>
          <p:cNvPr id="23" name="46 Rectángulo">
            <a:extLst>
              <a:ext uri="{FF2B5EF4-FFF2-40B4-BE49-F238E27FC236}">
                <a16:creationId xmlns:a16="http://schemas.microsoft.com/office/drawing/2014/main" id="{D283909E-F863-427B-9149-85C2FB31FF09}"/>
              </a:ext>
            </a:extLst>
          </p:cNvPr>
          <p:cNvSpPr/>
          <p:nvPr/>
        </p:nvSpPr>
        <p:spPr>
          <a:xfrm>
            <a:off x="7675750" y="4379478"/>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R="0" lvl="0" indent="0" algn="ctr" defTabSz="1007987" fontAlgn="auto">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01/09/21</a:t>
            </a:r>
          </a:p>
        </p:txBody>
      </p:sp>
      <p:sp>
        <p:nvSpPr>
          <p:cNvPr id="38" name="82 Rectángulo">
            <a:extLst>
              <a:ext uri="{FF2B5EF4-FFF2-40B4-BE49-F238E27FC236}">
                <a16:creationId xmlns:a16="http://schemas.microsoft.com/office/drawing/2014/main" id="{57DDF5F9-C04E-CD48-B3CD-47E435A5914E}"/>
              </a:ext>
            </a:extLst>
          </p:cNvPr>
          <p:cNvSpPr/>
          <p:nvPr/>
        </p:nvSpPr>
        <p:spPr>
          <a:xfrm>
            <a:off x="3472497" y="1983057"/>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7675750" y="2000954"/>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41" name="83 Rectángulo">
            <a:extLst>
              <a:ext uri="{FF2B5EF4-FFF2-40B4-BE49-F238E27FC236}">
                <a16:creationId xmlns:a16="http://schemas.microsoft.com/office/drawing/2014/main" id="{0DB1AA5A-7DD0-054A-8C32-3BD9137B0DC3}"/>
              </a:ext>
            </a:extLst>
          </p:cNvPr>
          <p:cNvSpPr/>
          <p:nvPr/>
        </p:nvSpPr>
        <p:spPr>
          <a:xfrm>
            <a:off x="8879118" y="1985357"/>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2" name="84 Rectángulo">
            <a:extLst>
              <a:ext uri="{FF2B5EF4-FFF2-40B4-BE49-F238E27FC236}">
                <a16:creationId xmlns:a16="http://schemas.microsoft.com/office/drawing/2014/main" id="{09AE5DC9-12C8-8E4C-84E5-41A39B3A31B0}"/>
              </a:ext>
            </a:extLst>
          </p:cNvPr>
          <p:cNvSpPr/>
          <p:nvPr/>
        </p:nvSpPr>
        <p:spPr>
          <a:xfrm>
            <a:off x="187868" y="1978394"/>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14" name="CuadroTexto 13">
            <a:extLst>
              <a:ext uri="{FF2B5EF4-FFF2-40B4-BE49-F238E27FC236}">
                <a16:creationId xmlns:a16="http://schemas.microsoft.com/office/drawing/2014/main" id="{72E77D17-A4C2-B648-B68A-811CE9FD6488}"/>
              </a:ext>
            </a:extLst>
          </p:cNvPr>
          <p:cNvSpPr txBox="1"/>
          <p:nvPr/>
        </p:nvSpPr>
        <p:spPr>
          <a:xfrm>
            <a:off x="262587" y="3585613"/>
            <a:ext cx="3081421" cy="43274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n-GB" sz="1300" dirty="0" err="1"/>
              <a:t>Formar</a:t>
            </a:r>
            <a:r>
              <a:rPr lang="en-GB" sz="1300" dirty="0"/>
              <a:t> </a:t>
            </a:r>
            <a:r>
              <a:rPr lang="en-GB" sz="1300" dirty="0" err="1"/>
              <a:t>equipos</a:t>
            </a:r>
            <a:r>
              <a:rPr lang="en-GB" sz="1300" dirty="0"/>
              <a:t> de </a:t>
            </a:r>
            <a:r>
              <a:rPr lang="en-GB" sz="1300" dirty="0" err="1"/>
              <a:t>acompañamiento</a:t>
            </a:r>
            <a:r>
              <a:rPr lang="en-GB" sz="1300" dirty="0"/>
              <a:t> a los </a:t>
            </a:r>
            <a:r>
              <a:rPr lang="en-GB" sz="1300" dirty="0" err="1"/>
              <a:t>establecimientos</a:t>
            </a:r>
            <a:r>
              <a:rPr lang="en-GB" sz="1300" dirty="0"/>
              <a:t> de </a:t>
            </a:r>
            <a:r>
              <a:rPr lang="en-GB" sz="1300" dirty="0" err="1"/>
              <a:t>salud</a:t>
            </a:r>
            <a:endParaRPr lang="en-GB" sz="1300" dirty="0"/>
          </a:p>
        </p:txBody>
      </p:sp>
    </p:spTree>
    <p:extLst>
      <p:ext uri="{BB962C8B-B14F-4D97-AF65-F5344CB8AC3E}">
        <p14:creationId xmlns:p14="http://schemas.microsoft.com/office/powerpoint/2010/main" val="3808209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7409"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vert="horz"/>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n-GB" b="1" dirty="0"/>
            </a:br>
            <a:r>
              <a:rPr lang="en-GB" b="1" dirty="0"/>
              <a:t>2. </a:t>
            </a:r>
            <a:r>
              <a:rPr lang="en-GB" b="1" dirty="0" err="1"/>
              <a:t>Digitalización</a:t>
            </a:r>
            <a:endParaRPr lang="en-GB" b="1"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36</a:t>
            </a:fld>
            <a:endParaRPr lang="es-ES_tradnl" dirty="0"/>
          </a:p>
        </p:txBody>
      </p:sp>
      <p:sp>
        <p:nvSpPr>
          <p:cNvPr id="7" name="94 Rectángulo">
            <a:extLst>
              <a:ext uri="{FF2B5EF4-FFF2-40B4-BE49-F238E27FC236}">
                <a16:creationId xmlns:a16="http://schemas.microsoft.com/office/drawing/2014/main" id="{DE139822-9C36-4BAA-8769-00712880143B}"/>
              </a:ext>
            </a:extLst>
          </p:cNvPr>
          <p:cNvSpPr/>
          <p:nvPr/>
        </p:nvSpPr>
        <p:spPr>
          <a:xfrm>
            <a:off x="8888975" y="3140654"/>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187869" y="2226524"/>
            <a:ext cx="3174315" cy="825413"/>
          </a:xfrm>
          <a:prstGeom prst="rect">
            <a:avLst/>
          </a:prstGeom>
          <a:solidFill>
            <a:schemeClr val="bg1">
              <a:lumMod val="85000"/>
            </a:schemeClr>
          </a:solidFill>
          <a:ln w="25400" cap="flat" cmpd="sng" algn="ctr">
            <a:noFill/>
            <a:prstDash val="solid"/>
          </a:ln>
          <a:effectLst/>
        </p:spPr>
        <p:txBody>
          <a:bodyPr rtlCol="0" anchor="ctr"/>
          <a:lstStyle/>
          <a:p>
            <a:pPr marL="0" lvl="1" indent="-285750">
              <a:lnSpc>
                <a:spcPct val="110000"/>
              </a:lnSpc>
              <a:spcBef>
                <a:spcPts val="900"/>
              </a:spcBef>
              <a:buClr>
                <a:schemeClr val="accent5"/>
              </a:buClr>
              <a:buSzPct val="140000"/>
            </a:pPr>
            <a:r>
              <a:rPr lang="es-PE" sz="1300" dirty="0"/>
              <a:t>Sincerar información SIS, HIS y todas las actividades del personal de salud.</a:t>
            </a:r>
          </a:p>
        </p:txBody>
      </p:sp>
      <p:sp>
        <p:nvSpPr>
          <p:cNvPr id="9" name="77 Rectángulo">
            <a:extLst>
              <a:ext uri="{FF2B5EF4-FFF2-40B4-BE49-F238E27FC236}">
                <a16:creationId xmlns:a16="http://schemas.microsoft.com/office/drawing/2014/main" id="{B23BA4D5-BF96-4E30-9AFE-F9CA04E0360D}"/>
              </a:ext>
            </a:extLst>
          </p:cNvPr>
          <p:cNvSpPr/>
          <p:nvPr/>
        </p:nvSpPr>
        <p:spPr>
          <a:xfrm>
            <a:off x="3464991" y="2226524"/>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  Unidad de Estadística ( Ing. Ricardo)  en coordinación con </a:t>
            </a:r>
            <a:r>
              <a:rPr lang="es-ES_tradnl" sz="1300" kern="0" dirty="0">
                <a:ea typeface="Tahoma" charset="0"/>
                <a:cs typeface="Tahoma" charset="0"/>
                <a:sym typeface="Helvetica Light"/>
              </a:rPr>
              <a:t>Unidad de seguros - SIS (Dr.</a:t>
            </a:r>
            <a:r>
              <a:rPr kumimoji="0" lang="es-ES_tradnl" sz="1300" b="0" i="0" u="none" strike="noStrike" kern="0" cap="none" spc="0" normalizeH="0" baseline="0" noProof="0" dirty="0">
                <a:ln>
                  <a:noFill/>
                </a:ln>
                <a:effectLst/>
                <a:uLnTx/>
                <a:uFillTx/>
                <a:ea typeface="Tahoma" charset="0"/>
                <a:cs typeface="Tahoma" charset="0"/>
                <a:sym typeface="Helvetica Light"/>
              </a:rPr>
              <a:t> </a:t>
            </a:r>
            <a:r>
              <a:rPr kumimoji="0" lang="es-ES_tradnl" sz="1300" b="0" i="0" u="none" strike="noStrike" kern="0" cap="none" spc="0" normalizeH="0" baseline="0" noProof="0" dirty="0" err="1">
                <a:ln>
                  <a:noFill/>
                </a:ln>
                <a:effectLst/>
                <a:uLnTx/>
                <a:uFillTx/>
                <a:ea typeface="Tahoma" charset="0"/>
                <a:cs typeface="Tahoma" charset="0"/>
                <a:sym typeface="Helvetica Light"/>
              </a:rPr>
              <a:t>Shayla</a:t>
            </a:r>
            <a:r>
              <a:rPr kumimoji="0" lang="es-ES_tradnl" sz="1300" b="0" i="0" u="none" strike="noStrike" kern="0" cap="none" spc="0" normalizeH="0" baseline="0" noProof="0" dirty="0">
                <a:ln>
                  <a:noFill/>
                </a:ln>
                <a:effectLst/>
                <a:uLnTx/>
                <a:uFillTx/>
                <a:ea typeface="Tahoma" charset="0"/>
                <a:cs typeface="Tahoma" charset="0"/>
                <a:sym typeface="Helvetica Light"/>
              </a:rPr>
              <a:t>)</a:t>
            </a:r>
          </a:p>
        </p:txBody>
      </p:sp>
      <p:sp>
        <p:nvSpPr>
          <p:cNvPr id="10" name="78 Rectángulo">
            <a:extLst>
              <a:ext uri="{FF2B5EF4-FFF2-40B4-BE49-F238E27FC236}">
                <a16:creationId xmlns:a16="http://schemas.microsoft.com/office/drawing/2014/main" id="{1FDD76A2-EF57-4CBF-9539-298656F45A73}"/>
              </a:ext>
            </a:extLst>
          </p:cNvPr>
          <p:cNvSpPr/>
          <p:nvPr/>
        </p:nvSpPr>
        <p:spPr>
          <a:xfrm>
            <a:off x="7668245" y="2244421"/>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27/08</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/21</a:t>
            </a: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8888975" y="2226524"/>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185687" y="3120723"/>
            <a:ext cx="3174315" cy="826168"/>
          </a:xfrm>
          <a:prstGeom prst="rect">
            <a:avLst/>
          </a:prstGeom>
          <a:solidFill>
            <a:schemeClr val="bg1">
              <a:lumMod val="85000"/>
            </a:schemeClr>
          </a:solidFill>
          <a:ln w="25400" cap="flat" cmpd="sng" algn="ctr">
            <a:noFill/>
            <a:prstDash val="solid"/>
          </a:ln>
          <a:effectLst/>
        </p:spPr>
        <p:txBody>
          <a:bodyPr rtlCol="0" anchor="ctr"/>
          <a:lstStyle/>
          <a:p>
            <a:pPr marL="0" lvl="1" indent="-285750">
              <a:lnSpc>
                <a:spcPct val="110000"/>
              </a:lnSpc>
              <a:spcBef>
                <a:spcPts val="900"/>
              </a:spcBef>
              <a:buClr>
                <a:schemeClr val="accent5"/>
              </a:buClr>
              <a:buSzPct val="140000"/>
              <a:defRPr/>
            </a:pPr>
            <a:r>
              <a:rPr lang="es-PE" sz="1300" dirty="0"/>
              <a:t>Unificar el Rol de Personal y será remitido digitalmente a la RN, para cruce con reporte 40, SIS.</a:t>
            </a:r>
            <a:endParaRPr lang="es-ES_tradnl" sz="1300" dirty="0">
              <a:sym typeface="Helvetica Light"/>
            </a:endParaRPr>
          </a:p>
        </p:txBody>
      </p:sp>
      <p:sp>
        <p:nvSpPr>
          <p:cNvPr id="17" name="90 Rectángulo">
            <a:extLst>
              <a:ext uri="{FF2B5EF4-FFF2-40B4-BE49-F238E27FC236}">
                <a16:creationId xmlns:a16="http://schemas.microsoft.com/office/drawing/2014/main" id="{9D380FEF-2DA2-4694-A824-B35B824BCD43}"/>
              </a:ext>
            </a:extLst>
          </p:cNvPr>
          <p:cNvSpPr/>
          <p:nvPr/>
        </p:nvSpPr>
        <p:spPr>
          <a:xfrm>
            <a:off x="3464991" y="3141907"/>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lang="es-ES_tradnl" sz="1300" kern="0" dirty="0">
                <a:ea typeface="Tahoma" charset="0"/>
                <a:cs typeface="Tahoma" charset="0"/>
                <a:sym typeface="Helvetica Light"/>
              </a:rPr>
              <a:t>Unidad de Personal( Dr. Edison); </a:t>
            </a:r>
            <a:r>
              <a:rPr kumimoji="0" lang="es-ES_tradnl" sz="1300" b="0" i="0" u="none" strike="noStrike" kern="0" cap="none" spc="0" normalizeH="0" baseline="0" noProof="0" dirty="0">
                <a:ln>
                  <a:noFill/>
                </a:ln>
                <a:effectLst/>
                <a:uLnTx/>
                <a:uFillTx/>
                <a:ea typeface="Tahoma" charset="0"/>
                <a:cs typeface="Tahoma" charset="0"/>
                <a:sym typeface="Helvetica Light"/>
              </a:rPr>
              <a:t>Unidad de Estadística ( Ing. Ricardo) ; </a:t>
            </a:r>
            <a:r>
              <a:rPr lang="es-ES_tradnl" sz="1300" kern="0" dirty="0">
                <a:ea typeface="Tahoma" charset="0"/>
                <a:cs typeface="Tahoma" charset="0"/>
                <a:sym typeface="Helvetica Light"/>
              </a:rPr>
              <a:t>validación equipo de gestión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a:t>
            </a:r>
          </a:p>
        </p:txBody>
      </p:sp>
      <p:sp>
        <p:nvSpPr>
          <p:cNvPr id="18" name="91 Rectángulo">
            <a:extLst>
              <a:ext uri="{FF2B5EF4-FFF2-40B4-BE49-F238E27FC236}">
                <a16:creationId xmlns:a16="http://schemas.microsoft.com/office/drawing/2014/main" id="{4AA9E604-E17E-4983-9C32-00707691A56A}"/>
              </a:ext>
            </a:extLst>
          </p:cNvPr>
          <p:cNvSpPr/>
          <p:nvPr/>
        </p:nvSpPr>
        <p:spPr>
          <a:xfrm>
            <a:off x="7678368" y="3149656"/>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2</a:t>
            </a:r>
            <a:r>
              <a:rPr lang="es-ES_tradnl" sz="1240" kern="0" dirty="0">
                <a:latin typeface="Axiforma" panose="00000500000000000000" pitchFamily="50" charset="0"/>
                <a:ea typeface="Tahoma" charset="0"/>
                <a:cs typeface="Tahoma" charset="0"/>
                <a:sym typeface="Helvetica Light"/>
              </a:rPr>
              <a:t>3</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/08/21</a:t>
            </a:r>
          </a:p>
        </p:txBody>
      </p:sp>
      <p:sp>
        <p:nvSpPr>
          <p:cNvPr id="20" name="42 Rectángulo">
            <a:extLst>
              <a:ext uri="{FF2B5EF4-FFF2-40B4-BE49-F238E27FC236}">
                <a16:creationId xmlns:a16="http://schemas.microsoft.com/office/drawing/2014/main" id="{C59BF52B-02E7-4527-AFD9-573F626D049B}"/>
              </a:ext>
            </a:extLst>
          </p:cNvPr>
          <p:cNvSpPr/>
          <p:nvPr/>
        </p:nvSpPr>
        <p:spPr>
          <a:xfrm>
            <a:off x="8888975" y="4051992"/>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185687" y="4055646"/>
            <a:ext cx="3174315" cy="826168"/>
          </a:xfrm>
          <a:prstGeom prst="rect">
            <a:avLst/>
          </a:prstGeom>
          <a:solidFill>
            <a:schemeClr val="bg1">
              <a:lumMod val="85000"/>
            </a:schemeClr>
          </a:solidFill>
          <a:ln w="25400" cap="flat" cmpd="sng" algn="ctr">
            <a:noFill/>
            <a:prstDash val="solid"/>
          </a:ln>
          <a:effectLst/>
        </p:spPr>
        <p:txBody>
          <a:bodyPr rtlCol="0" anchor="ctr"/>
          <a:lstStyle/>
          <a:p>
            <a:pPr marL="1311" lvl="1" defTabSz="1007987">
              <a:defRPr/>
            </a:pPr>
            <a:r>
              <a:rPr lang="es-PE" sz="1300" dirty="0"/>
              <a:t>Monitoreo a los EE.SS. de seguimiento a la productividad del personal de salud.</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22" name="45 Rectángulo">
            <a:extLst>
              <a:ext uri="{FF2B5EF4-FFF2-40B4-BE49-F238E27FC236}">
                <a16:creationId xmlns:a16="http://schemas.microsoft.com/office/drawing/2014/main" id="{F2B59098-6BFC-4FA4-B8EE-2A5CF876AC21}"/>
              </a:ext>
            </a:extLst>
          </p:cNvPr>
          <p:cNvSpPr/>
          <p:nvPr/>
        </p:nvSpPr>
        <p:spPr>
          <a:xfrm>
            <a:off x="3462809" y="405564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23" name="46 Rectángulo">
            <a:extLst>
              <a:ext uri="{FF2B5EF4-FFF2-40B4-BE49-F238E27FC236}">
                <a16:creationId xmlns:a16="http://schemas.microsoft.com/office/drawing/2014/main" id="{D283909E-F863-427B-9149-85C2FB31FF09}"/>
              </a:ext>
            </a:extLst>
          </p:cNvPr>
          <p:cNvSpPr/>
          <p:nvPr/>
        </p:nvSpPr>
        <p:spPr>
          <a:xfrm>
            <a:off x="7675750" y="4079136"/>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15/09/21</a:t>
            </a:r>
          </a:p>
        </p:txBody>
      </p:sp>
      <p:sp>
        <p:nvSpPr>
          <p:cNvPr id="38" name="82 Rectángulo">
            <a:extLst>
              <a:ext uri="{FF2B5EF4-FFF2-40B4-BE49-F238E27FC236}">
                <a16:creationId xmlns:a16="http://schemas.microsoft.com/office/drawing/2014/main" id="{57DDF5F9-C04E-CD48-B3CD-47E435A5914E}"/>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41" name="83 Rectángulo">
            <a:extLst>
              <a:ext uri="{FF2B5EF4-FFF2-40B4-BE49-F238E27FC236}">
                <a16:creationId xmlns:a16="http://schemas.microsoft.com/office/drawing/2014/main" id="{0DB1AA5A-7DD0-054A-8C32-3BD9137B0DC3}"/>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2" name="84 Rectángulo">
            <a:extLst>
              <a:ext uri="{FF2B5EF4-FFF2-40B4-BE49-F238E27FC236}">
                <a16:creationId xmlns:a16="http://schemas.microsoft.com/office/drawing/2014/main" id="{09AE5DC9-12C8-8E4C-84E5-41A39B3A31B0}"/>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28" name="90 Rectángulo">
            <a:extLst>
              <a:ext uri="{FF2B5EF4-FFF2-40B4-BE49-F238E27FC236}">
                <a16:creationId xmlns:a16="http://schemas.microsoft.com/office/drawing/2014/main" id="{B38D963F-C891-AC47-9917-46239B9E5775}"/>
              </a:ext>
            </a:extLst>
          </p:cNvPr>
          <p:cNvSpPr/>
          <p:nvPr/>
        </p:nvSpPr>
        <p:spPr>
          <a:xfrm>
            <a:off x="3463982" y="405211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lang="es-ES_tradnl" sz="1300" kern="0" dirty="0">
                <a:ea typeface="Tahoma" charset="0"/>
                <a:cs typeface="Tahoma" charset="0"/>
                <a:sym typeface="Helvetica Light"/>
              </a:rPr>
              <a:t>Unidad de Personal( Dr. Edison)</a:t>
            </a:r>
            <a:r>
              <a:rPr kumimoji="0" lang="es-ES_tradnl" sz="1300" b="0" i="0" u="none" strike="noStrike" kern="0" cap="none" spc="0" normalizeH="0" baseline="0" noProof="0" dirty="0">
                <a:ln>
                  <a:noFill/>
                </a:ln>
                <a:effectLst/>
                <a:uLnTx/>
                <a:uFillTx/>
                <a:ea typeface="Tahoma" charset="0"/>
                <a:cs typeface="Tahoma" charset="0"/>
                <a:sym typeface="Helvetica Light"/>
              </a:rPr>
              <a:t>; Unidad de Estadística ( Ing. Ricardo)</a:t>
            </a:r>
          </a:p>
        </p:txBody>
      </p:sp>
    </p:spTree>
    <p:extLst>
      <p:ext uri="{BB962C8B-B14F-4D97-AF65-F5344CB8AC3E}">
        <p14:creationId xmlns:p14="http://schemas.microsoft.com/office/powerpoint/2010/main" val="3727666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8433"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3. </a:t>
            </a:r>
            <a:r>
              <a:rPr lang="en-GB" sz="2000" b="1" dirty="0" err="1"/>
              <a:t>Motivación</a:t>
            </a:r>
            <a:r>
              <a:rPr lang="en-GB" sz="2000" b="1" dirty="0"/>
              <a:t> del personal</a:t>
            </a:r>
            <a:br>
              <a:rPr lang="en-GB"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37</a:t>
            </a:fld>
            <a:endParaRPr lang="es-ES_tradnl" dirty="0"/>
          </a:p>
        </p:txBody>
      </p:sp>
      <p:sp>
        <p:nvSpPr>
          <p:cNvPr id="37" name="76 Rectángulo">
            <a:extLst>
              <a:ext uri="{FF2B5EF4-FFF2-40B4-BE49-F238E27FC236}">
                <a16:creationId xmlns:a16="http://schemas.microsoft.com/office/drawing/2014/main" id="{8FFF5B4C-C25C-4870-8CDA-DBA0DEC194D3}"/>
              </a:ext>
            </a:extLst>
          </p:cNvPr>
          <p:cNvSpPr/>
          <p:nvPr/>
        </p:nvSpPr>
        <p:spPr>
          <a:xfrm>
            <a:off x="178781" y="2219850"/>
            <a:ext cx="3183403" cy="825413"/>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err="1"/>
              <a:t>Resolución</a:t>
            </a:r>
            <a:r>
              <a:rPr lang="en-GB" sz="1300" dirty="0"/>
              <a:t> de </a:t>
            </a:r>
            <a:r>
              <a:rPr lang="en-GB" sz="1300" dirty="0" err="1"/>
              <a:t>felicitación</a:t>
            </a:r>
            <a:endParaRPr lang="en-GB" sz="1300" dirty="0"/>
          </a:p>
        </p:txBody>
      </p:sp>
      <p:sp>
        <p:nvSpPr>
          <p:cNvPr id="43" name="77 Rectángulo">
            <a:extLst>
              <a:ext uri="{FF2B5EF4-FFF2-40B4-BE49-F238E27FC236}">
                <a16:creationId xmlns:a16="http://schemas.microsoft.com/office/drawing/2014/main" id="{3279F581-3668-418B-95AC-C7DD130885EE}"/>
              </a:ext>
            </a:extLst>
          </p:cNvPr>
          <p:cNvSpPr/>
          <p:nvPr/>
        </p:nvSpPr>
        <p:spPr>
          <a:xfrm>
            <a:off x="3464991" y="2226524"/>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Unidad de Personal( Dr. Edison); DAIS (Dr. Liliana) </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44" name="78 Rectángulo">
            <a:extLst>
              <a:ext uri="{FF2B5EF4-FFF2-40B4-BE49-F238E27FC236}">
                <a16:creationId xmlns:a16="http://schemas.microsoft.com/office/drawing/2014/main" id="{3AD6F31C-733D-46EF-A428-D2F1564789FC}"/>
              </a:ext>
            </a:extLst>
          </p:cNvPr>
          <p:cNvSpPr/>
          <p:nvPr/>
        </p:nvSpPr>
        <p:spPr>
          <a:xfrm>
            <a:off x="7668245" y="2244421"/>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30</a:t>
            </a:r>
            <a:r>
              <a:rPr kumimoji="0" lang="es-ES_tradnl" sz="1300" b="0" i="0" u="none" strike="noStrike" kern="0" cap="none" spc="0" normalizeH="0" baseline="0" noProof="0" dirty="0">
                <a:ln>
                  <a:noFill/>
                </a:ln>
                <a:effectLst/>
                <a:uLnTx/>
                <a:uFillTx/>
                <a:ea typeface="Tahoma" charset="0"/>
                <a:cs typeface="Tahoma" charset="0"/>
                <a:sym typeface="Helvetica Light"/>
              </a:rPr>
              <a:t>/09/21</a:t>
            </a:r>
          </a:p>
        </p:txBody>
      </p:sp>
      <p:sp>
        <p:nvSpPr>
          <p:cNvPr id="45" name="81 Rectángulo">
            <a:hlinkClick r:id="" action="ppaction://noaction"/>
            <a:extLst>
              <a:ext uri="{FF2B5EF4-FFF2-40B4-BE49-F238E27FC236}">
                <a16:creationId xmlns:a16="http://schemas.microsoft.com/office/drawing/2014/main" id="{4D4407C0-DF54-4623-BE8A-E041A9470D74}"/>
              </a:ext>
            </a:extLst>
          </p:cNvPr>
          <p:cNvSpPr/>
          <p:nvPr/>
        </p:nvSpPr>
        <p:spPr>
          <a:xfrm>
            <a:off x="8888975" y="2226524"/>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9" name="42 Rectángulo">
            <a:extLst>
              <a:ext uri="{FF2B5EF4-FFF2-40B4-BE49-F238E27FC236}">
                <a16:creationId xmlns:a16="http://schemas.microsoft.com/office/drawing/2014/main" id="{1029F953-FBD0-4F39-B181-25734B3CCE37}"/>
              </a:ext>
            </a:extLst>
          </p:cNvPr>
          <p:cNvSpPr/>
          <p:nvPr/>
        </p:nvSpPr>
        <p:spPr>
          <a:xfrm>
            <a:off x="8888975" y="3144278"/>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3FC4D47F-C5EE-4CD8-8DD8-2E3661A6AA6D}"/>
              </a:ext>
            </a:extLst>
          </p:cNvPr>
          <p:cNvSpPr/>
          <p:nvPr/>
        </p:nvSpPr>
        <p:spPr>
          <a:xfrm>
            <a:off x="185687" y="3141258"/>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a:t>Coaching </a:t>
            </a:r>
            <a:r>
              <a:rPr lang="en-GB" sz="1300" dirty="0" err="1"/>
              <a:t>emocional</a:t>
            </a:r>
            <a:r>
              <a:rPr lang="en-GB" sz="1300" dirty="0"/>
              <a:t> ( Jefes de EE.SS)</a:t>
            </a:r>
          </a:p>
        </p:txBody>
      </p:sp>
      <p:sp>
        <p:nvSpPr>
          <p:cNvPr id="52" name="46 Rectángulo">
            <a:extLst>
              <a:ext uri="{FF2B5EF4-FFF2-40B4-BE49-F238E27FC236}">
                <a16:creationId xmlns:a16="http://schemas.microsoft.com/office/drawing/2014/main" id="{4EA86FBE-CC93-4991-BCBA-F9414DB74A54}"/>
              </a:ext>
            </a:extLst>
          </p:cNvPr>
          <p:cNvSpPr/>
          <p:nvPr/>
        </p:nvSpPr>
        <p:spPr>
          <a:xfrm>
            <a:off x="7675750" y="3171422"/>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algn="ctr" defTabSz="1007987">
              <a:defRPr/>
            </a:pPr>
            <a:r>
              <a:rPr lang="es-ES_tradnl" sz="1300" kern="0" dirty="0">
                <a:ea typeface="Tahoma" charset="0"/>
                <a:cs typeface="Tahoma" charset="0"/>
                <a:sym typeface="Helvetica Light"/>
              </a:rPr>
              <a:t>31/08/21 y 01/09/21</a:t>
            </a:r>
          </a:p>
        </p:txBody>
      </p:sp>
      <p:sp>
        <p:nvSpPr>
          <p:cNvPr id="53" name="58 Rectángulo">
            <a:extLst>
              <a:ext uri="{FF2B5EF4-FFF2-40B4-BE49-F238E27FC236}">
                <a16:creationId xmlns:a16="http://schemas.microsoft.com/office/drawing/2014/main" id="{3C061366-0C21-40CD-AC66-4F80AB84EED7}"/>
              </a:ext>
            </a:extLst>
          </p:cNvPr>
          <p:cNvSpPr/>
          <p:nvPr/>
        </p:nvSpPr>
        <p:spPr>
          <a:xfrm>
            <a:off x="178781" y="4069663"/>
            <a:ext cx="3174315" cy="825413"/>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err="1"/>
              <a:t>Premiación</a:t>
            </a:r>
            <a:r>
              <a:rPr lang="en-GB" sz="1300" dirty="0"/>
              <a:t> al EE.SS. (con </a:t>
            </a:r>
            <a:r>
              <a:rPr lang="en-GB" sz="1300" dirty="0" err="1"/>
              <a:t>mejor</a:t>
            </a:r>
            <a:r>
              <a:rPr lang="en-GB" sz="1300" dirty="0"/>
              <a:t> </a:t>
            </a:r>
            <a:r>
              <a:rPr lang="en-GB" sz="1300" dirty="0" err="1"/>
              <a:t>logro</a:t>
            </a:r>
            <a:r>
              <a:rPr lang="en-GB" sz="1300" dirty="0"/>
              <a:t> de </a:t>
            </a:r>
            <a:r>
              <a:rPr lang="en-GB" sz="1300" dirty="0" err="1"/>
              <a:t>resultados</a:t>
            </a:r>
            <a:r>
              <a:rPr lang="en-GB" sz="1300" dirty="0"/>
              <a:t>)</a:t>
            </a:r>
          </a:p>
        </p:txBody>
      </p:sp>
      <p:sp>
        <p:nvSpPr>
          <p:cNvPr id="54" name="59 Rectángulo">
            <a:extLst>
              <a:ext uri="{FF2B5EF4-FFF2-40B4-BE49-F238E27FC236}">
                <a16:creationId xmlns:a16="http://schemas.microsoft.com/office/drawing/2014/main" id="{7A99C76D-05DF-40D6-865B-7E548CEA6FB4}"/>
              </a:ext>
            </a:extLst>
          </p:cNvPr>
          <p:cNvSpPr/>
          <p:nvPr/>
        </p:nvSpPr>
        <p:spPr>
          <a:xfrm>
            <a:off x="3455903" y="4069663"/>
            <a:ext cx="4097684"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Dirección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 Unidad de Personal( Dr. Edison) </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55" name="60 Rectángulo">
            <a:extLst>
              <a:ext uri="{FF2B5EF4-FFF2-40B4-BE49-F238E27FC236}">
                <a16:creationId xmlns:a16="http://schemas.microsoft.com/office/drawing/2014/main" id="{860FD196-75DC-4BE6-BC5B-8276406A392A}"/>
              </a:ext>
            </a:extLst>
          </p:cNvPr>
          <p:cNvSpPr/>
          <p:nvPr/>
        </p:nvSpPr>
        <p:spPr>
          <a:xfrm>
            <a:off x="7675750" y="406966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15/10/21</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56" name="42 Rectángulo">
            <a:extLst>
              <a:ext uri="{FF2B5EF4-FFF2-40B4-BE49-F238E27FC236}">
                <a16:creationId xmlns:a16="http://schemas.microsoft.com/office/drawing/2014/main" id="{E688750E-23BC-4B5D-A441-171AA562CC99}"/>
              </a:ext>
            </a:extLst>
          </p:cNvPr>
          <p:cNvSpPr/>
          <p:nvPr/>
        </p:nvSpPr>
        <p:spPr>
          <a:xfrm>
            <a:off x="8891276" y="4071689"/>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2" name="90 Rectángulo">
            <a:extLst>
              <a:ext uri="{FF2B5EF4-FFF2-40B4-BE49-F238E27FC236}">
                <a16:creationId xmlns:a16="http://schemas.microsoft.com/office/drawing/2014/main" id="{B99D2763-F705-4D68-B7DB-DA95D23120FE}"/>
              </a:ext>
            </a:extLst>
          </p:cNvPr>
          <p:cNvSpPr/>
          <p:nvPr/>
        </p:nvSpPr>
        <p:spPr>
          <a:xfrm>
            <a:off x="3472497" y="3132252"/>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Dirección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Tree>
    <p:extLst>
      <p:ext uri="{BB962C8B-B14F-4D97-AF65-F5344CB8AC3E}">
        <p14:creationId xmlns:p14="http://schemas.microsoft.com/office/powerpoint/2010/main" val="59078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o 5" hidden="1">
            <a:extLst>
              <a:ext uri="{FF2B5EF4-FFF2-40B4-BE49-F238E27FC236}">
                <a16:creationId xmlns:a16="http://schemas.microsoft.com/office/drawing/2014/main" id="{E3D3BEB6-C26F-6847-B765-5C6DAE2FFE91}"/>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9457" name="Diapositiva de think-cell" r:id="rId4" imgW="7772400" imgH="10058400" progId="TCLayout.ActiveDocument.1">
                  <p:embed/>
                </p:oleObj>
              </mc:Choice>
              <mc:Fallback>
                <p:oleObj name="Diapositiva de think-cell" r:id="rId4" imgW="7772400" imgH="10058400" progId="TCLayout.ActiveDocument.1">
                  <p:embed/>
                  <p:pic>
                    <p:nvPicPr>
                      <p:cNvPr id="6" name="Objeto 5" hidden="1">
                        <a:extLst>
                          <a:ext uri="{FF2B5EF4-FFF2-40B4-BE49-F238E27FC236}">
                            <a16:creationId xmlns:a16="http://schemas.microsoft.com/office/drawing/2014/main" id="{E3D3BEB6-C26F-6847-B765-5C6DAE2FFE91}"/>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0C5A8C24-0F4D-CF4C-8834-FE05E764FA0A}"/>
              </a:ext>
            </a:extLst>
          </p:cNvPr>
          <p:cNvSpPr>
            <a:spLocks noGrp="1"/>
          </p:cNvSpPr>
          <p:nvPr>
            <p:ph type="title"/>
          </p:nvPr>
        </p:nvSpPr>
        <p:spPr/>
        <p:txBody>
          <a:bodyPr vert="horz"/>
          <a:lstStyle/>
          <a:p>
            <a:r>
              <a:rPr lang="en-GB" dirty="0" err="1"/>
              <a:t>Siguientes</a:t>
            </a:r>
            <a:r>
              <a:rPr lang="en-GB" dirty="0"/>
              <a:t> Pasos</a:t>
            </a:r>
          </a:p>
        </p:txBody>
      </p:sp>
      <p:sp>
        <p:nvSpPr>
          <p:cNvPr id="7" name="Marcador de contenido 6">
            <a:extLst>
              <a:ext uri="{FF2B5EF4-FFF2-40B4-BE49-F238E27FC236}">
                <a16:creationId xmlns:a16="http://schemas.microsoft.com/office/drawing/2014/main" id="{90F4F4BD-87FB-864C-AE6A-C776EB729AEC}"/>
              </a:ext>
            </a:extLst>
          </p:cNvPr>
          <p:cNvSpPr>
            <a:spLocks noGrp="1"/>
          </p:cNvSpPr>
          <p:nvPr>
            <p:ph idx="1"/>
          </p:nvPr>
        </p:nvSpPr>
        <p:spPr>
          <a:xfrm>
            <a:off x="360000" y="1586831"/>
            <a:ext cx="9360625" cy="3960123"/>
          </a:xfrm>
        </p:spPr>
        <p:txBody>
          <a:bodyPr/>
          <a:lstStyle/>
          <a:p>
            <a:pPr>
              <a:buClr>
                <a:schemeClr val="accent5"/>
              </a:buClr>
              <a:buSzPct val="120000"/>
            </a:pPr>
            <a:endParaRPr lang="en-GB" sz="1800" dirty="0"/>
          </a:p>
          <a:p>
            <a:pPr marL="342900" indent="-342900">
              <a:buClr>
                <a:schemeClr val="accent5"/>
              </a:buClr>
              <a:buSzPct val="120000"/>
              <a:buFont typeface="+mj-lt"/>
              <a:buAutoNum type="arabicPeriod"/>
            </a:pPr>
            <a:r>
              <a:rPr lang="en-GB" sz="1800" dirty="0" err="1"/>
              <a:t>Iniciar</a:t>
            </a:r>
            <a:r>
              <a:rPr lang="en-GB" sz="1800" dirty="0"/>
              <a:t> la </a:t>
            </a:r>
            <a:r>
              <a:rPr lang="en-GB" sz="1800" dirty="0" err="1"/>
              <a:t>implementación</a:t>
            </a:r>
            <a:r>
              <a:rPr lang="en-GB" sz="1800" dirty="0"/>
              <a:t> de las </a:t>
            </a:r>
            <a:r>
              <a:rPr lang="en-GB" sz="1800" dirty="0" err="1"/>
              <a:t>estrategias</a:t>
            </a:r>
            <a:r>
              <a:rPr lang="en-GB" sz="1800" dirty="0"/>
              <a:t> </a:t>
            </a:r>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err="1"/>
              <a:t>Visitas</a:t>
            </a:r>
            <a:r>
              <a:rPr lang="en-GB" sz="1800" dirty="0"/>
              <a:t> de campo a </a:t>
            </a:r>
            <a:r>
              <a:rPr lang="en-GB" sz="1800" dirty="0" err="1"/>
              <a:t>Centros</a:t>
            </a:r>
            <a:r>
              <a:rPr lang="en-GB" sz="1800" dirty="0"/>
              <a:t> de </a:t>
            </a:r>
            <a:r>
              <a:rPr lang="en-GB" sz="1800" dirty="0" err="1"/>
              <a:t>Salud</a:t>
            </a:r>
            <a:r>
              <a:rPr lang="en-GB" sz="1800" dirty="0"/>
              <a:t> </a:t>
            </a:r>
            <a:r>
              <a:rPr lang="en-GB" sz="1800" dirty="0" err="1"/>
              <a:t>priorizados</a:t>
            </a:r>
            <a:r>
              <a:rPr lang="en-GB" sz="1800" dirty="0"/>
              <a:t> para </a:t>
            </a:r>
            <a:r>
              <a:rPr lang="en-GB" sz="1800" dirty="0" err="1"/>
              <a:t>dar</a:t>
            </a:r>
            <a:r>
              <a:rPr lang="en-GB" sz="1800" dirty="0"/>
              <a:t> </a:t>
            </a:r>
            <a:r>
              <a:rPr lang="en-GB" sz="1800" dirty="0" err="1"/>
              <a:t>seguimiento</a:t>
            </a:r>
            <a:endParaRPr lang="en-GB" sz="1800" dirty="0"/>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a:t>Primera nota </a:t>
            </a:r>
            <a:r>
              <a:rPr lang="en-GB" sz="1800" dirty="0" err="1"/>
              <a:t>mensual</a:t>
            </a:r>
            <a:r>
              <a:rPr lang="en-GB" sz="1800" dirty="0"/>
              <a:t> a la Alta </a:t>
            </a:r>
            <a:r>
              <a:rPr lang="en-GB" sz="1800" dirty="0" err="1"/>
              <a:t>Dirección</a:t>
            </a:r>
            <a:r>
              <a:rPr lang="en-GB" sz="1800" dirty="0"/>
              <a:t> del </a:t>
            </a:r>
            <a:r>
              <a:rPr lang="en-GB" sz="1800" dirty="0" err="1"/>
              <a:t>Gobierno</a:t>
            </a:r>
            <a:r>
              <a:rPr lang="en-GB" sz="1800" dirty="0"/>
              <a:t> Regional al 02/09</a:t>
            </a:r>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err="1"/>
              <a:t>Realizar</a:t>
            </a:r>
            <a:r>
              <a:rPr lang="en-GB" sz="1800" dirty="0"/>
              <a:t> la </a:t>
            </a:r>
            <a:r>
              <a:rPr lang="en-GB" sz="1800" dirty="0" err="1"/>
              <a:t>primera</a:t>
            </a:r>
            <a:r>
              <a:rPr lang="en-GB" sz="1800" dirty="0"/>
              <a:t> </a:t>
            </a:r>
            <a:r>
              <a:rPr lang="en-GB" sz="1800" dirty="0" err="1"/>
              <a:t>reunión</a:t>
            </a:r>
            <a:r>
              <a:rPr lang="en-GB" sz="1800" dirty="0"/>
              <a:t> de cumplimiento </a:t>
            </a:r>
            <a:r>
              <a:rPr lang="en-GB" sz="1800" dirty="0" err="1"/>
              <a:t>liderada</a:t>
            </a:r>
            <a:r>
              <a:rPr lang="en-GB" sz="1800" dirty="0"/>
              <a:t> por el </a:t>
            </a:r>
            <a:r>
              <a:rPr lang="en-GB" sz="1800" dirty="0" err="1"/>
              <a:t>Gobernador</a:t>
            </a:r>
            <a:r>
              <a:rPr lang="en-GB" sz="1800" dirty="0"/>
              <a:t> Regional (</a:t>
            </a:r>
            <a:r>
              <a:rPr lang="en-GB" sz="1800" dirty="0" err="1"/>
              <a:t>Setiembre</a:t>
            </a:r>
            <a:r>
              <a:rPr lang="en-GB" sz="1800" dirty="0"/>
              <a:t>) </a:t>
            </a:r>
          </a:p>
          <a:p>
            <a:endParaRPr lang="en-GB" sz="1800" dirty="0"/>
          </a:p>
        </p:txBody>
      </p:sp>
      <p:sp>
        <p:nvSpPr>
          <p:cNvPr id="3" name="Marcador de número de diapositiva 2">
            <a:extLst>
              <a:ext uri="{FF2B5EF4-FFF2-40B4-BE49-F238E27FC236}">
                <a16:creationId xmlns:a16="http://schemas.microsoft.com/office/drawing/2014/main" id="{7BDC177C-F337-BA4B-A0BD-18773359DC37}"/>
              </a:ext>
            </a:extLst>
          </p:cNvPr>
          <p:cNvSpPr>
            <a:spLocks noGrp="1"/>
          </p:cNvSpPr>
          <p:nvPr>
            <p:ph type="sldNum" sz="quarter" idx="12"/>
          </p:nvPr>
        </p:nvSpPr>
        <p:spPr/>
        <p:txBody>
          <a:bodyPr/>
          <a:lstStyle/>
          <a:p>
            <a:fld id="{856BE26F-5005-427F-A945-681CE80C1FFC}" type="slidenum">
              <a:rPr lang="en-GB" smtClean="0"/>
              <a:t>38</a:t>
            </a:fld>
            <a:endParaRPr lang="en-GB" dirty="0"/>
          </a:p>
        </p:txBody>
      </p:sp>
      <p:sp>
        <p:nvSpPr>
          <p:cNvPr id="8" name="Marcador de texto 7">
            <a:extLst>
              <a:ext uri="{FF2B5EF4-FFF2-40B4-BE49-F238E27FC236}">
                <a16:creationId xmlns:a16="http://schemas.microsoft.com/office/drawing/2014/main" id="{464EF1EC-8877-3D4A-8A1B-F875C341BFE4}"/>
              </a:ext>
            </a:extLst>
          </p:cNvPr>
          <p:cNvSpPr>
            <a:spLocks noGrp="1"/>
          </p:cNvSpPr>
          <p:nvPr>
            <p:ph type="body" sz="quarter" idx="13"/>
          </p:nvPr>
        </p:nvSpPr>
        <p:spPr/>
        <p:txBody>
          <a:bodyPr/>
          <a:lstStyle/>
          <a:p>
            <a:endParaRPr lang="en-GB"/>
          </a:p>
        </p:txBody>
      </p:sp>
      <p:sp>
        <p:nvSpPr>
          <p:cNvPr id="9" name="Marcador de texto 8">
            <a:extLst>
              <a:ext uri="{FF2B5EF4-FFF2-40B4-BE49-F238E27FC236}">
                <a16:creationId xmlns:a16="http://schemas.microsoft.com/office/drawing/2014/main" id="{5CE9FFFB-9EFA-3341-BEB6-353A4E265E1D}"/>
              </a:ext>
            </a:extLst>
          </p:cNvPr>
          <p:cNvSpPr>
            <a:spLocks noGrp="1"/>
          </p:cNvSpPr>
          <p:nvPr>
            <p:ph type="body" sz="quarter" idx="14"/>
          </p:nvPr>
        </p:nvSpPr>
        <p:spPr/>
        <p:txBody>
          <a:bodyPr/>
          <a:lstStyle/>
          <a:p>
            <a:endParaRPr lang="en-GB"/>
          </a:p>
        </p:txBody>
      </p:sp>
    </p:spTree>
    <p:extLst>
      <p:ext uri="{BB962C8B-B14F-4D97-AF65-F5344CB8AC3E}">
        <p14:creationId xmlns:p14="http://schemas.microsoft.com/office/powerpoint/2010/main" val="2954751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39</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104982353"/>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77882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6846C49-3508-4976-BFB8-2D55B92D4050}"/>
              </a:ext>
            </a:extLst>
          </p:cNvPr>
          <p:cNvSpPr>
            <a:spLocks noGrp="1"/>
          </p:cNvSpPr>
          <p:nvPr>
            <p:ph type="title"/>
          </p:nvPr>
        </p:nvSpPr>
        <p:spPr/>
        <p:txBody>
          <a:bodyPr/>
          <a:lstStyle/>
          <a:p>
            <a:r>
              <a:rPr lang="es-ES" dirty="0"/>
              <a:t>Resumen del proceso de Implementación del proyecto</a:t>
            </a:r>
            <a:endParaRPr lang="es-PE" dirty="0"/>
          </a:p>
        </p:txBody>
      </p:sp>
      <p:sp>
        <p:nvSpPr>
          <p:cNvPr id="2" name="Marcador de número de diapositiva 1">
            <a:extLst>
              <a:ext uri="{FF2B5EF4-FFF2-40B4-BE49-F238E27FC236}">
                <a16:creationId xmlns:a16="http://schemas.microsoft.com/office/drawing/2014/main" id="{A6ABAC11-00C5-4975-91B7-6FE066C05E98}"/>
              </a:ext>
            </a:extLst>
          </p:cNvPr>
          <p:cNvSpPr>
            <a:spLocks noGrp="1"/>
          </p:cNvSpPr>
          <p:nvPr>
            <p:ph type="sldNum" sz="quarter" idx="12"/>
          </p:nvPr>
        </p:nvSpPr>
        <p:spPr/>
        <p:txBody>
          <a:bodyPr/>
          <a:lstStyle/>
          <a:p>
            <a:fld id="{856BE26F-5005-427F-A945-681CE80C1FFC}" type="slidenum">
              <a:rPr lang="en-GB" smtClean="0"/>
              <a:t>4</a:t>
            </a:fld>
            <a:endParaRPr lang="en-GB" dirty="0"/>
          </a:p>
        </p:txBody>
      </p:sp>
      <p:sp>
        <p:nvSpPr>
          <p:cNvPr id="5" name="Marcador de texto 4">
            <a:extLst>
              <a:ext uri="{FF2B5EF4-FFF2-40B4-BE49-F238E27FC236}">
                <a16:creationId xmlns:a16="http://schemas.microsoft.com/office/drawing/2014/main" id="{0DAD1C17-D7BF-4922-90E8-D58659F92026}"/>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2695E903-906A-421F-913B-E3AF70CE0A54}"/>
              </a:ext>
            </a:extLst>
          </p:cNvPr>
          <p:cNvSpPr>
            <a:spLocks noGrp="1"/>
          </p:cNvSpPr>
          <p:nvPr>
            <p:ph type="body" sz="quarter" idx="14"/>
          </p:nvPr>
        </p:nvSpPr>
        <p:spPr/>
        <p:txBody>
          <a:bodyPr/>
          <a:lstStyle/>
          <a:p>
            <a:endParaRPr lang="es-PE" dirty="0"/>
          </a:p>
        </p:txBody>
      </p:sp>
      <p:graphicFrame>
        <p:nvGraphicFramePr>
          <p:cNvPr id="8" name="Diagrama 7">
            <a:extLst>
              <a:ext uri="{FF2B5EF4-FFF2-40B4-BE49-F238E27FC236}">
                <a16:creationId xmlns:a16="http://schemas.microsoft.com/office/drawing/2014/main" id="{EF8EEBCB-C037-4774-A553-AEC697E4451E}"/>
              </a:ext>
            </a:extLst>
          </p:cNvPr>
          <p:cNvGraphicFramePr/>
          <p:nvPr>
            <p:extLst>
              <p:ext uri="{D42A27DB-BD31-4B8C-83A1-F6EECF244321}">
                <p14:modId xmlns:p14="http://schemas.microsoft.com/office/powerpoint/2010/main" val="2228589487"/>
              </p:ext>
            </p:extLst>
          </p:nvPr>
        </p:nvGraphicFramePr>
        <p:xfrm>
          <a:off x="360001" y="1151792"/>
          <a:ext cx="8694538" cy="5545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5888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46800"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42287" y="63362"/>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08 Setiembre 2021</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756" y="10097"/>
            <a:ext cx="554501" cy="5140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69001" y="5218"/>
            <a:ext cx="554501" cy="5393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8096" y="4474"/>
            <a:ext cx="1072000" cy="544608"/>
          </a:xfrm>
          <a:prstGeom prst="rect">
            <a:avLst/>
          </a:prstGeom>
        </p:spPr>
      </p:pic>
      <p:sp>
        <p:nvSpPr>
          <p:cNvPr id="25" name="CuadroTexto 24">
            <a:extLst>
              <a:ext uri="{FF2B5EF4-FFF2-40B4-BE49-F238E27FC236}">
                <a16:creationId xmlns:a16="http://schemas.microsoft.com/office/drawing/2014/main" id="{DD9259D9-E72E-45B2-A219-087F53CB47DE}"/>
              </a:ext>
            </a:extLst>
          </p:cNvPr>
          <p:cNvSpPr txBox="1"/>
          <p:nvPr/>
        </p:nvSpPr>
        <p:spPr>
          <a:xfrm>
            <a:off x="4817589" y="3865955"/>
            <a:ext cx="3021602" cy="3156890"/>
          </a:xfrm>
          <a:prstGeom prst="rect">
            <a:avLst/>
          </a:prstGeom>
          <a:noFill/>
          <a:ln>
            <a:solidFill>
              <a:schemeClr val="tx1"/>
            </a:solidFill>
          </a:ln>
        </p:spPr>
        <p:txBody>
          <a:bodyPr wrap="square">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      </a:t>
            </a:r>
            <a:r>
              <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rPr>
              <a:t>CAPACITACIÓN</a:t>
            </a: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Capacitación presencial a los Jefes de los EE.SS en el seguimiento a los indicadores del proyecto (01/09).</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Taller de manejo de herramienta de control de calidad a los Digitadores de los EE.SS. (03/09)</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Capacitación virtual a los EE.SS. En calidez de la atención al usuario (07 y 08/09)</a:t>
            </a: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      </a:t>
            </a:r>
            <a:r>
              <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rPr>
              <a:t>DIGITALIZACIÓN</a:t>
            </a: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Se unificó el rol de personal de </a:t>
            </a:r>
            <a:r>
              <a:rPr kumimoji="0" lang="es-PE" sz="866" b="0" i="0" u="none" strike="noStrike" kern="1200" cap="none" spc="0" normalizeH="0" baseline="0" noProof="0" dirty="0">
                <a:ln>
                  <a:noFill/>
                </a:ln>
                <a:solidFill>
                  <a:prstClr val="black"/>
                </a:solidFill>
                <a:effectLst/>
                <a:uLnTx/>
                <a:uFillTx/>
                <a:latin typeface="Axiforma"/>
                <a:ea typeface="+mn-ea"/>
                <a:cs typeface="+mn-cs"/>
              </a:rPr>
              <a:t>todos los  EE.SS. de la Red Norte (17/08)</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Se brindó un taller  virtual para socializar con todos los jefes de EE.SS. el rol de personal (20/08) </a:t>
            </a: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      </a:t>
            </a:r>
            <a:r>
              <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rPr>
              <a:t>MOTIVACIÓN DEL PERSONAL </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Coaching emocional para los Jefes de los EE.SS (01/09)</a:t>
            </a:r>
          </a:p>
        </p:txBody>
      </p:sp>
      <p:sp>
        <p:nvSpPr>
          <p:cNvPr id="27" name="CuadroTexto 26">
            <a:extLst>
              <a:ext uri="{FF2B5EF4-FFF2-40B4-BE49-F238E27FC236}">
                <a16:creationId xmlns:a16="http://schemas.microsoft.com/office/drawing/2014/main" id="{B37F3592-EAB2-4C54-859A-4FA493F88D3C}"/>
              </a:ext>
            </a:extLst>
          </p:cNvPr>
          <p:cNvSpPr txBox="1"/>
          <p:nvPr/>
        </p:nvSpPr>
        <p:spPr>
          <a:xfrm>
            <a:off x="156517" y="3857398"/>
            <a:ext cx="3020642" cy="3156890"/>
          </a:xfrm>
          <a:prstGeom prst="rect">
            <a:avLst/>
          </a:prstGeom>
          <a:noFill/>
          <a:ln>
            <a:solidFill>
              <a:schemeClr val="tx1"/>
            </a:solidFill>
          </a:ln>
        </p:spPr>
        <p:txBody>
          <a:bodyPr wrap="square">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359999" marR="0" lvl="1" indent="0" algn="l" defTabSz="359999" rtl="0" eaLnBrk="1" fontAlgn="auto" latinLnBrk="0" hangingPunct="1">
              <a:lnSpc>
                <a:spcPct val="100000"/>
              </a:lnSpc>
              <a:spcBef>
                <a:spcPts val="0"/>
              </a:spcBef>
              <a:spcAft>
                <a:spcPts val="0"/>
              </a:spcAft>
              <a:buClrTx/>
              <a:buSzTx/>
              <a:buFontTx/>
              <a:buNone/>
              <a:tabLst/>
              <a:defRPr/>
            </a:pPr>
            <a:endPar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359999" algn="l" defTabSz="359999" rtl="0" eaLnBrk="1" fontAlgn="auto" latinLnBrk="0" hangingPunct="1">
              <a:lnSpc>
                <a:spcPct val="100000"/>
              </a:lnSpc>
              <a:spcBef>
                <a:spcPts val="0"/>
              </a:spcBef>
              <a:spcAft>
                <a:spcPts val="0"/>
              </a:spcAft>
              <a:buClrTx/>
              <a:buSzTx/>
              <a:buFontTx/>
              <a:buNone/>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      </a:t>
            </a:r>
            <a:r>
              <a:rPr kumimoji="0" lang="es-PE" sz="866" b="0" i="0" u="sng" strike="noStrike" kern="1200" cap="none" spc="0" normalizeH="0" baseline="0" noProof="0" dirty="0">
                <a:ln>
                  <a:noFill/>
                </a:ln>
                <a:solidFill>
                  <a:prstClr val="black"/>
                </a:solidFill>
                <a:effectLst/>
                <a:uLnTx/>
                <a:uFillTx/>
                <a:latin typeface="Axiforma"/>
                <a:ea typeface="+mn-ea"/>
                <a:cs typeface="+mn-cs"/>
              </a:rPr>
              <a:t>COORDINACIÓN</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Se </a:t>
            </a: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socializó de indicadores FED y  GESTIÓN   de los  dos  programas comprometidos en el proyecto , así como el acompañamiento a IPRESS en manejo  nutricional de gestantes, a todas las Micro Redes (6 y7/09)</a:t>
            </a:r>
          </a:p>
          <a:p>
            <a:pPr marL="0" marR="0" lvl="0" indent="-359999"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endPar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
                <a:srgbClr val="00B050"/>
              </a:buClr>
              <a:buSzTx/>
              <a:buFontTx/>
              <a:buNone/>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     </a:t>
            </a:r>
            <a:r>
              <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rPr>
              <a:t>COMUNICACIÓN </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Concurso de </a:t>
            </a:r>
            <a:r>
              <a:rPr kumimoji="0" lang="es-PE" sz="866" b="0" i="0" u="none" strike="noStrike" kern="1200" cap="none" spc="0" normalizeH="0" baseline="0" noProof="0" dirty="0" err="1">
                <a:ln>
                  <a:noFill/>
                </a:ln>
                <a:solidFill>
                  <a:prstClr val="black"/>
                </a:solidFill>
                <a:effectLst/>
                <a:uLnTx/>
                <a:uFillTx/>
                <a:latin typeface="Axiforma"/>
                <a:ea typeface="+mn-ea"/>
                <a:cs typeface="+mn-cs"/>
              </a:rPr>
              <a:t>TikTok</a:t>
            </a:r>
            <a:r>
              <a:rPr kumimoji="0" lang="es-PE" sz="866" b="0" i="0" u="none" strike="noStrike" kern="1200" cap="none" spc="0" normalizeH="0" baseline="0" noProof="0" dirty="0">
                <a:ln>
                  <a:noFill/>
                </a:ln>
                <a:solidFill>
                  <a:prstClr val="black"/>
                </a:solidFill>
                <a:effectLst/>
                <a:uLnTx/>
                <a:uFillTx/>
                <a:latin typeface="Axiforma"/>
                <a:ea typeface="+mn-ea"/>
                <a:cs typeface="+mn-cs"/>
              </a:rPr>
              <a:t> de lactancia materna para sensibilizar sobre la importancia de la lactancia materna (30/08)</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Difusión y promoción de métodos de planificación  y  salud reproductiva (Micro Redes: Wánchaq, Urubamba) (27/08)</a:t>
            </a:r>
          </a:p>
          <a:p>
            <a:pPr marL="0" marR="0" lvl="0" indent="0" algn="l" defTabSz="359999" rtl="0" eaLnBrk="1" fontAlgn="auto" latinLnBrk="0" hangingPunct="1">
              <a:lnSpc>
                <a:spcPct val="100000"/>
              </a:lnSpc>
              <a:spcBef>
                <a:spcPts val="0"/>
              </a:spcBef>
              <a:spcAft>
                <a:spcPts val="0"/>
              </a:spcAft>
              <a:buClr>
                <a:srgbClr val="00B050"/>
              </a:buClr>
              <a:buSzTx/>
              <a:buFontTx/>
              <a:buNone/>
              <a:tabLst/>
              <a:defRPr/>
            </a:pPr>
            <a:endPar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l" defTabSz="359999" rtl="0" eaLnBrk="1" fontAlgn="auto" latinLnBrk="0" hangingPunct="1">
              <a:lnSpc>
                <a:spcPct val="100000"/>
              </a:lnSpc>
              <a:spcBef>
                <a:spcPts val="0"/>
              </a:spcBef>
              <a:spcAft>
                <a:spcPts val="0"/>
              </a:spcAft>
              <a:buClr>
                <a:srgbClr val="00B050"/>
              </a:buClr>
              <a:buSzTx/>
              <a:buFontTx/>
              <a:buNone/>
              <a:tabLst/>
              <a:defRPr/>
            </a:pPr>
            <a:r>
              <a:rPr kumimoji="0" lang="es-PE" sz="866" b="0"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      </a:t>
            </a:r>
            <a:r>
              <a:rPr kumimoji="0" lang="es-PE" sz="866" b="0" i="0" u="sng" strike="noStrike" kern="1200" cap="none" spc="0" normalizeH="0" baseline="0" noProof="0" dirty="0">
                <a:ln>
                  <a:noFill/>
                </a:ln>
                <a:solidFill>
                  <a:prstClr val="black"/>
                </a:solidFill>
                <a:effectLst/>
                <a:uLnTx/>
                <a:uFillTx/>
                <a:latin typeface="Axiforma" panose="00000500000000000000" pitchFamily="50" charset="0"/>
                <a:ea typeface="+mn-ea"/>
                <a:cs typeface="+mn-cs"/>
              </a:rPr>
              <a:t>ASISTENCIA TÉCNICA </a:t>
            </a:r>
          </a:p>
          <a:p>
            <a:pPr marL="283464" marR="0" lvl="0" indent="-135000" algn="l" defTabSz="359999" rtl="0" eaLnBrk="1" fontAlgn="auto" latinLnBrk="0" hangingPunct="1">
              <a:lnSpc>
                <a:spcPct val="100000"/>
              </a:lnSpc>
              <a:spcBef>
                <a:spcPts val="0"/>
              </a:spcBef>
              <a:spcAft>
                <a:spcPts val="0"/>
              </a:spcAft>
              <a:buClr>
                <a:srgbClr val="00B050"/>
              </a:buClr>
              <a:buSzTx/>
              <a:buFont typeface="Wingdings" pitchFamily="2" charset="2"/>
              <a:buChar char="q"/>
              <a:tabLst/>
              <a:defRPr/>
            </a:pPr>
            <a:r>
              <a:rPr kumimoji="0" lang="es-PE" sz="866" b="0" i="0" u="none" strike="noStrike" kern="1200" cap="none" spc="0" normalizeH="0" baseline="0" noProof="0" dirty="0">
                <a:ln>
                  <a:noFill/>
                </a:ln>
                <a:solidFill>
                  <a:prstClr val="black"/>
                </a:solidFill>
                <a:effectLst/>
                <a:uLnTx/>
                <a:uFillTx/>
                <a:latin typeface="Axiforma"/>
                <a:ea typeface="+mn-ea"/>
                <a:cs typeface="+mn-cs"/>
              </a:rPr>
              <a:t>I etapa de asistencia técnica en salud materna nutricional y lactancia materna (21 y 27/08)</a:t>
            </a:r>
          </a:p>
        </p:txBody>
      </p:sp>
      <p:sp>
        <p:nvSpPr>
          <p:cNvPr id="28" name="CuadroTexto 27">
            <a:extLst>
              <a:ext uri="{FF2B5EF4-FFF2-40B4-BE49-F238E27FC236}">
                <a16:creationId xmlns:a16="http://schemas.microsoft.com/office/drawing/2014/main" id="{D100A8E3-3132-4423-96A3-64BF74E59E8B}"/>
              </a:ext>
            </a:extLst>
          </p:cNvPr>
          <p:cNvSpPr txBox="1"/>
          <p:nvPr/>
        </p:nvSpPr>
        <p:spPr>
          <a:xfrm>
            <a:off x="112366" y="3793053"/>
            <a:ext cx="3064793" cy="601127"/>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102" b="1" i="0" u="none" strike="noStrike" kern="1200" cap="none" spc="0" normalizeH="0" baseline="0" noProof="0" dirty="0">
              <a:ln>
                <a:noFill/>
              </a:ln>
              <a:solidFill>
                <a:prstClr val="black"/>
              </a:solidFill>
              <a:effectLst/>
              <a:uLnTx/>
              <a:uFillTx/>
              <a:latin typeface="Axiforma" panose="00000500000000000000" pitchFamily="50" charset="0"/>
              <a:ea typeface="+mn-ea"/>
              <a:cs typeface="+mn-cs"/>
            </a:endParaRPr>
          </a:p>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102" b="1" i="0" u="none" strike="noStrike" kern="1200" cap="none" spc="0" normalizeH="0" baseline="0" noProof="0" dirty="0">
                <a:ln>
                  <a:noFill/>
                </a:ln>
                <a:solidFill>
                  <a:prstClr val="black"/>
                </a:solidFill>
                <a:effectLst/>
                <a:uLnTx/>
                <a:uFillTx/>
                <a:latin typeface="Axiforma" panose="00000500000000000000" pitchFamily="50" charset="0"/>
                <a:ea typeface="+mn-ea"/>
                <a:cs typeface="+mn-cs"/>
              </a:rPr>
              <a:t>Programa Articulado Nutricional  y Salud Materno Neonatal</a:t>
            </a:r>
          </a:p>
        </p:txBody>
      </p:sp>
      <p:sp>
        <p:nvSpPr>
          <p:cNvPr id="32" name="Título 5">
            <a:extLst>
              <a:ext uri="{FF2B5EF4-FFF2-40B4-BE49-F238E27FC236}">
                <a16:creationId xmlns:a16="http://schemas.microsoft.com/office/drawing/2014/main" id="{80A93809-68B6-4B2B-A793-2A9C0513C169}"/>
              </a:ext>
            </a:extLst>
          </p:cNvPr>
          <p:cNvSpPr txBox="1">
            <a:spLocks/>
          </p:cNvSpPr>
          <p:nvPr/>
        </p:nvSpPr>
        <p:spPr>
          <a:xfrm>
            <a:off x="4817589" y="3797439"/>
            <a:ext cx="3021602" cy="470693"/>
          </a:xfrm>
          <a:prstGeom prst="rect">
            <a:avLst/>
          </a:prstGeom>
          <a:noFill/>
        </p:spPr>
        <p:txBody>
          <a:bodyPr vert="horz" wrap="square" lIns="71997" tIns="35998" rIns="71997" bIns="35998" rtlCol="0" anchor="b">
            <a:sp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marL="0" marR="0" lvl="0" indent="0" algn="ctr" defTabSz="359999" rtl="0" eaLnBrk="1" fontAlgn="auto" latinLnBrk="0" hangingPunct="1">
              <a:lnSpc>
                <a:spcPct val="90000"/>
              </a:lnSpc>
              <a:spcBef>
                <a:spcPct val="0"/>
              </a:spcBef>
              <a:spcAft>
                <a:spcPts val="0"/>
              </a:spcAft>
              <a:buClrTx/>
              <a:buSzTx/>
              <a:buFontTx/>
              <a:buNone/>
              <a:tabLst/>
              <a:defRPr/>
            </a:pPr>
            <a:r>
              <a:rPr kumimoji="0" lang="es-PE" sz="1417" b="1" i="0" u="none" strike="noStrike" kern="1200" cap="none" spc="0" normalizeH="0" baseline="0" noProof="0" dirty="0">
                <a:ln>
                  <a:noFill/>
                </a:ln>
                <a:solidFill>
                  <a:prstClr val="black"/>
                </a:solidFill>
                <a:effectLst/>
                <a:uLnTx/>
                <a:uFillTx/>
                <a:latin typeface="Axiforma" panose="00000500000000000000" pitchFamily="50" charset="0"/>
                <a:ea typeface="+mj-ea"/>
                <a:cs typeface="+mj-cs"/>
              </a:rPr>
              <a:t> </a:t>
            </a:r>
          </a:p>
          <a:p>
            <a:pPr marL="0" marR="0" lvl="0" indent="0" algn="ctr" defTabSz="359999" rtl="0" eaLnBrk="1" fontAlgn="auto" latinLnBrk="0" hangingPunct="1">
              <a:lnSpc>
                <a:spcPct val="90000"/>
              </a:lnSpc>
              <a:spcBef>
                <a:spcPct val="0"/>
              </a:spcBef>
              <a:spcAft>
                <a:spcPts val="0"/>
              </a:spcAft>
              <a:buClrTx/>
              <a:buSzTx/>
              <a:buFontTx/>
              <a:buNone/>
              <a:tabLst/>
              <a:defRPr/>
            </a:pPr>
            <a:r>
              <a:rPr kumimoji="0" lang="es-PE" sz="1102" b="1" i="0" u="none" strike="noStrike" kern="1200" cap="none" spc="0" normalizeH="0" baseline="0" noProof="0" dirty="0">
                <a:ln>
                  <a:noFill/>
                </a:ln>
                <a:solidFill>
                  <a:prstClr val="black"/>
                </a:solidFill>
                <a:effectLst/>
                <a:uLnTx/>
                <a:uFillTx/>
                <a:latin typeface="Axiforma" panose="00000500000000000000" pitchFamily="50" charset="0"/>
                <a:ea typeface="+mj-ea"/>
                <a:cs typeface="+mj-cs"/>
              </a:rPr>
              <a:t>Productividad</a:t>
            </a:r>
            <a:r>
              <a:rPr kumimoji="0" lang="es-PE" sz="1417" b="1" i="0" u="none" strike="noStrike" kern="1200" cap="none" spc="0" normalizeH="0" baseline="0" noProof="0" dirty="0">
                <a:ln>
                  <a:noFill/>
                </a:ln>
                <a:solidFill>
                  <a:prstClr val="black"/>
                </a:solidFill>
                <a:effectLst/>
                <a:uLnTx/>
                <a:uFillTx/>
                <a:latin typeface="Axiforma" panose="00000500000000000000" pitchFamily="50" charset="0"/>
                <a:ea typeface="+mj-ea"/>
                <a:cs typeface="+mj-cs"/>
              </a:rPr>
              <a:t> </a:t>
            </a:r>
          </a:p>
        </p:txBody>
      </p:sp>
      <p:sp>
        <p:nvSpPr>
          <p:cNvPr id="36" name="CuadroTexto 35">
            <a:extLst>
              <a:ext uri="{FF2B5EF4-FFF2-40B4-BE49-F238E27FC236}">
                <a16:creationId xmlns:a16="http://schemas.microsoft.com/office/drawing/2014/main" id="{1216AE3B-5529-481E-9B6E-11AE0228075F}"/>
              </a:ext>
            </a:extLst>
          </p:cNvPr>
          <p:cNvSpPr txBox="1"/>
          <p:nvPr/>
        </p:nvSpPr>
        <p:spPr>
          <a:xfrm>
            <a:off x="385708" y="502269"/>
            <a:ext cx="9241549" cy="480131"/>
          </a:xfrm>
          <a:prstGeom prst="rect">
            <a:avLst/>
          </a:prstGeom>
          <a:noFill/>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260" b="1" i="0" u="none" strike="noStrike" kern="1200" cap="none" spc="0" normalizeH="0" baseline="0" noProof="0" dirty="0">
                <a:ln>
                  <a:noFill/>
                </a:ln>
                <a:solidFill>
                  <a:prstClr val="black"/>
                </a:solidFill>
                <a:effectLst/>
                <a:uLnTx/>
                <a:uFillTx/>
                <a:latin typeface="Calibri" panose="020F0502020204030204"/>
                <a:ea typeface="+mn-ea"/>
                <a:cs typeface="+mn-cs"/>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163" y="2582789"/>
            <a:ext cx="1187536" cy="674031"/>
          </a:xfrm>
          <a:prstGeom prst="rect">
            <a:avLst/>
          </a:prstGeom>
          <a:noFill/>
          <a:ln>
            <a:noFill/>
          </a:ln>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n-GB" sz="945" b="0" i="0" u="none" strike="noStrike" kern="1200" cap="none" spc="0" normalizeH="0" baseline="0" noProof="0" dirty="0" err="1">
                <a:ln>
                  <a:noFill/>
                </a:ln>
                <a:solidFill>
                  <a:prstClr val="black"/>
                </a:solidFill>
                <a:effectLst/>
                <a:uLnTx/>
                <a:uFillTx/>
                <a:latin typeface="Calibri" panose="020F0502020204030204"/>
                <a:ea typeface="+mn-ea"/>
                <a:cs typeface="+mn-cs"/>
              </a:rPr>
              <a:t>Dr.</a:t>
            </a:r>
            <a:r>
              <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945" b="0" i="0" u="none" strike="noStrike" kern="1200" cap="none" spc="0" normalizeH="0" baseline="0" noProof="0" dirty="0" err="1">
                <a:ln>
                  <a:noFill/>
                </a:ln>
                <a:solidFill>
                  <a:prstClr val="black"/>
                </a:solidFill>
                <a:effectLst/>
                <a:uLnTx/>
                <a:uFillTx/>
                <a:latin typeface="Calibri" panose="020F0502020204030204"/>
                <a:ea typeface="+mn-ea"/>
                <a:cs typeface="+mn-cs"/>
              </a:rPr>
              <a:t>Aníbal</a:t>
            </a:r>
            <a:r>
              <a:rPr kumimoji="0" lang="en-GB" sz="945" b="0" i="0" u="none" strike="noStrike" kern="1200" cap="none" spc="0" normalizeH="0" baseline="0" noProof="0" dirty="0">
                <a:ln>
                  <a:noFill/>
                </a:ln>
                <a:solidFill>
                  <a:prstClr val="black"/>
                </a:solidFill>
                <a:effectLst/>
                <a:uLnTx/>
                <a:uFillTx/>
                <a:latin typeface="Calibri" panose="020F0502020204030204"/>
                <a:ea typeface="+mn-ea"/>
                <a:cs typeface="+mn-cs"/>
              </a:rPr>
              <a:t> Nieto Rueda</a:t>
            </a:r>
          </a:p>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1" i="0" u="none" strike="noStrike" kern="1200" cap="none" spc="0" normalizeH="0" baseline="0" noProof="0" dirty="0">
                <a:ln>
                  <a:noFill/>
                </a:ln>
                <a:solidFill>
                  <a:prstClr val="black"/>
                </a:solidFill>
                <a:effectLst/>
                <a:uLnTx/>
                <a:uFillTx/>
                <a:latin typeface="Calibri" panose="020F0502020204030204"/>
                <a:ea typeface="+mn-ea"/>
                <a:cs typeface="+mn-cs"/>
              </a:rPr>
              <a:t>Director Ejecutivo de la Red Norte</a:t>
            </a:r>
          </a:p>
        </p:txBody>
      </p:sp>
      <p:pic>
        <p:nvPicPr>
          <p:cNvPr id="17" name="Imagen 16" descr="Un grupo de personas sentadas en una oficina&#10;&#10;Descripción generada automáticamente con confianza media">
            <a:extLst>
              <a:ext uri="{FF2B5EF4-FFF2-40B4-BE49-F238E27FC236}">
                <a16:creationId xmlns:a16="http://schemas.microsoft.com/office/drawing/2014/main" id="{B8F1018F-19BC-4570-A7B4-ED35AA81D71C}"/>
              </a:ext>
            </a:extLst>
          </p:cNvPr>
          <p:cNvPicPr>
            <a:picLocks noChangeAspect="1"/>
          </p:cNvPicPr>
          <p:nvPr/>
        </p:nvPicPr>
        <p:blipFill rotWithShape="1">
          <a:blip r:embed="rId10">
            <a:extLst>
              <a:ext uri="{28A0092B-C50C-407E-A947-70E740481C1C}">
                <a14:useLocalDpi xmlns:a14="http://schemas.microsoft.com/office/drawing/2010/main" val="0"/>
              </a:ext>
            </a:extLst>
          </a:blip>
          <a:srcRect b="10231"/>
          <a:stretch/>
        </p:blipFill>
        <p:spPr>
          <a:xfrm>
            <a:off x="8031616" y="5072481"/>
            <a:ext cx="1762759" cy="907048"/>
          </a:xfrm>
          <a:prstGeom prst="rect">
            <a:avLst/>
          </a:prstGeom>
        </p:spPr>
      </p:pic>
      <p:pic>
        <p:nvPicPr>
          <p:cNvPr id="26" name="Imagen 25">
            <a:extLst>
              <a:ext uri="{FF2B5EF4-FFF2-40B4-BE49-F238E27FC236}">
                <a16:creationId xmlns:a16="http://schemas.microsoft.com/office/drawing/2014/main" id="{7A2D258C-52DE-4297-99F0-192720017980}"/>
              </a:ext>
            </a:extLst>
          </p:cNvPr>
          <p:cNvPicPr>
            <a:picLocks noChangeAspect="1"/>
          </p:cNvPicPr>
          <p:nvPr/>
        </p:nvPicPr>
        <p:blipFill>
          <a:blip r:embed="rId11"/>
          <a:stretch>
            <a:fillRect/>
          </a:stretch>
        </p:blipFill>
        <p:spPr>
          <a:xfrm>
            <a:off x="3299861" y="6120793"/>
            <a:ext cx="1384815" cy="1041219"/>
          </a:xfrm>
          <a:prstGeom prst="rect">
            <a:avLst/>
          </a:prstGeom>
        </p:spPr>
      </p:pic>
      <p:pic>
        <p:nvPicPr>
          <p:cNvPr id="35" name="Imagen 34" descr="Una persona parado en una tienda&#10;&#10;Descripción generada automáticamente con confianza media">
            <a:extLst>
              <a:ext uri="{FF2B5EF4-FFF2-40B4-BE49-F238E27FC236}">
                <a16:creationId xmlns:a16="http://schemas.microsoft.com/office/drawing/2014/main" id="{B29FD9B4-201C-4010-9D2E-14DB330EB018}"/>
              </a:ext>
            </a:extLst>
          </p:cNvPr>
          <p:cNvPicPr>
            <a:picLocks noChangeAspect="1"/>
          </p:cNvPicPr>
          <p:nvPr/>
        </p:nvPicPr>
        <p:blipFill rotWithShape="1">
          <a:blip r:embed="rId12">
            <a:extLst>
              <a:ext uri="{28A0092B-C50C-407E-A947-70E740481C1C}">
                <a14:useLocalDpi xmlns:a14="http://schemas.microsoft.com/office/drawing/2010/main" val="0"/>
              </a:ext>
            </a:extLst>
          </a:blip>
          <a:srcRect l="14615" t="22047" r="15694" b="10001"/>
          <a:stretch/>
        </p:blipFill>
        <p:spPr>
          <a:xfrm>
            <a:off x="3301946" y="4992464"/>
            <a:ext cx="1362570" cy="915694"/>
          </a:xfrm>
          <a:prstGeom prst="rect">
            <a:avLst/>
          </a:prstGeom>
        </p:spPr>
      </p:pic>
      <p:sp>
        <p:nvSpPr>
          <p:cNvPr id="3" name="CuadroTexto 2">
            <a:extLst>
              <a:ext uri="{FF2B5EF4-FFF2-40B4-BE49-F238E27FC236}">
                <a16:creationId xmlns:a16="http://schemas.microsoft.com/office/drawing/2014/main" id="{B4C0C50E-9459-4080-AD42-0900A8E8A4B2}"/>
              </a:ext>
            </a:extLst>
          </p:cNvPr>
          <p:cNvSpPr txBox="1"/>
          <p:nvPr/>
        </p:nvSpPr>
        <p:spPr>
          <a:xfrm>
            <a:off x="312353" y="3372438"/>
            <a:ext cx="1884384" cy="310406"/>
          </a:xfrm>
          <a:prstGeom prst="rect">
            <a:avLst/>
          </a:prstGeom>
          <a:solidFill>
            <a:srgbClr val="002060"/>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II. Avances</a:t>
            </a:r>
          </a:p>
        </p:txBody>
      </p:sp>
      <p:sp>
        <p:nvSpPr>
          <p:cNvPr id="129" name="CuadroTexto 128">
            <a:extLst>
              <a:ext uri="{FF2B5EF4-FFF2-40B4-BE49-F238E27FC236}">
                <a16:creationId xmlns:a16="http://schemas.microsoft.com/office/drawing/2014/main" id="{CF18376F-6497-41B4-88C7-A899754AC479}"/>
              </a:ext>
            </a:extLst>
          </p:cNvPr>
          <p:cNvSpPr txBox="1"/>
          <p:nvPr/>
        </p:nvSpPr>
        <p:spPr>
          <a:xfrm>
            <a:off x="2062500" y="983348"/>
            <a:ext cx="1984967"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 Metas y Trayectorias</a:t>
            </a:r>
          </a:p>
        </p:txBody>
      </p:sp>
      <p:pic>
        <p:nvPicPr>
          <p:cNvPr id="6" name="Picture 7">
            <a:extLst>
              <a:ext uri="{FF2B5EF4-FFF2-40B4-BE49-F238E27FC236}">
                <a16:creationId xmlns:a16="http://schemas.microsoft.com/office/drawing/2014/main" id="{274911FD-39D6-494B-9EF0-E32BBC1C1A73}"/>
              </a:ext>
            </a:extLst>
          </p:cNvPr>
          <p:cNvPicPr>
            <a:picLocks noChangeAspect="1"/>
          </p:cNvPicPr>
          <p:nvPr/>
        </p:nvPicPr>
        <p:blipFill rotWithShape="1">
          <a:blip r:embed="rId13"/>
          <a:srcRect t="16847"/>
          <a:stretch/>
        </p:blipFill>
        <p:spPr>
          <a:xfrm>
            <a:off x="451060" y="1466722"/>
            <a:ext cx="965743" cy="1106771"/>
          </a:xfrm>
          <a:prstGeom prst="rect">
            <a:avLst/>
          </a:prstGeom>
        </p:spPr>
      </p:pic>
      <p:pic>
        <p:nvPicPr>
          <p:cNvPr id="8" name="Picture 11">
            <a:extLst>
              <a:ext uri="{FF2B5EF4-FFF2-40B4-BE49-F238E27FC236}">
                <a16:creationId xmlns:a16="http://schemas.microsoft.com/office/drawing/2014/main" id="{0346B3E8-982E-474F-8199-31F839420BCC}"/>
              </a:ext>
            </a:extLst>
          </p:cNvPr>
          <p:cNvPicPr>
            <a:picLocks noChangeAspect="1"/>
          </p:cNvPicPr>
          <p:nvPr/>
        </p:nvPicPr>
        <p:blipFill rotWithShape="1">
          <a:blip r:embed="rId14"/>
          <a:srcRect t="8019"/>
          <a:stretch/>
        </p:blipFill>
        <p:spPr>
          <a:xfrm>
            <a:off x="8023738" y="6207620"/>
            <a:ext cx="1774207" cy="907048"/>
          </a:xfrm>
          <a:prstGeom prst="rect">
            <a:avLst/>
          </a:prstGeom>
        </p:spPr>
      </p:pic>
      <p:pic>
        <p:nvPicPr>
          <p:cNvPr id="12" name="Picture 12">
            <a:extLst>
              <a:ext uri="{FF2B5EF4-FFF2-40B4-BE49-F238E27FC236}">
                <a16:creationId xmlns:a16="http://schemas.microsoft.com/office/drawing/2014/main" id="{43AFE6C3-0A7D-4539-8D5F-540848EFD0D8}"/>
              </a:ext>
            </a:extLst>
          </p:cNvPr>
          <p:cNvPicPr>
            <a:picLocks noChangeAspect="1"/>
          </p:cNvPicPr>
          <p:nvPr/>
        </p:nvPicPr>
        <p:blipFill rotWithShape="1">
          <a:blip r:embed="rId15"/>
          <a:srcRect t="4593" r="6951" b="8708"/>
          <a:stretch/>
        </p:blipFill>
        <p:spPr>
          <a:xfrm>
            <a:off x="3301946" y="3832402"/>
            <a:ext cx="1358737" cy="909985"/>
          </a:xfrm>
          <a:prstGeom prst="rect">
            <a:avLst/>
          </a:prstGeom>
        </p:spPr>
      </p:pic>
      <p:sp>
        <p:nvSpPr>
          <p:cNvPr id="13" name="CuadroTexto 12">
            <a:extLst>
              <a:ext uri="{FF2B5EF4-FFF2-40B4-BE49-F238E27FC236}">
                <a16:creationId xmlns:a16="http://schemas.microsoft.com/office/drawing/2014/main" id="{A1BCB266-F988-4BC9-9F10-7746FE1057F6}"/>
              </a:ext>
            </a:extLst>
          </p:cNvPr>
          <p:cNvSpPr txBox="1"/>
          <p:nvPr/>
        </p:nvSpPr>
        <p:spPr>
          <a:xfrm>
            <a:off x="3258217" y="4783988"/>
            <a:ext cx="1478314" cy="195310"/>
          </a:xfrm>
          <a:prstGeom prst="rect">
            <a:avLst/>
          </a:prstGeom>
          <a:noFill/>
        </p:spPr>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Socialización indicadores PAN y SMN</a:t>
            </a:r>
          </a:p>
        </p:txBody>
      </p:sp>
      <p:sp>
        <p:nvSpPr>
          <p:cNvPr id="43" name="CuadroTexto 42">
            <a:extLst>
              <a:ext uri="{FF2B5EF4-FFF2-40B4-BE49-F238E27FC236}">
                <a16:creationId xmlns:a16="http://schemas.microsoft.com/office/drawing/2014/main" id="{A87B4E37-D417-4F13-8A96-A9CA7C4E4D6C}"/>
              </a:ext>
            </a:extLst>
          </p:cNvPr>
          <p:cNvSpPr txBox="1"/>
          <p:nvPr/>
        </p:nvSpPr>
        <p:spPr>
          <a:xfrm>
            <a:off x="3261153" y="5874215"/>
            <a:ext cx="1417522" cy="298287"/>
          </a:xfrm>
          <a:prstGeom prst="rect">
            <a:avLst/>
          </a:prstGeom>
          <a:noFill/>
        </p:spPr>
        <p:txBody>
          <a:bodyPr wrap="square" rtlCol="0">
            <a:spAutoFit/>
          </a:bodyPr>
          <a:lstStyle/>
          <a:p>
            <a:pPr marL="0" marR="0" lvl="0" indent="0" algn="ctr" defTabSz="170078"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Promoción métodos de planificación y salud reproductiva</a:t>
            </a:r>
          </a:p>
        </p:txBody>
      </p:sp>
      <p:sp>
        <p:nvSpPr>
          <p:cNvPr id="44" name="CuadroTexto 43">
            <a:extLst>
              <a:ext uri="{FF2B5EF4-FFF2-40B4-BE49-F238E27FC236}">
                <a16:creationId xmlns:a16="http://schemas.microsoft.com/office/drawing/2014/main" id="{575088A8-8DBB-4B65-932F-F9E133F85B22}"/>
              </a:ext>
            </a:extLst>
          </p:cNvPr>
          <p:cNvSpPr txBox="1"/>
          <p:nvPr/>
        </p:nvSpPr>
        <p:spPr>
          <a:xfrm>
            <a:off x="3285962" y="7134161"/>
            <a:ext cx="1417522" cy="298287"/>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Concurso </a:t>
            </a:r>
            <a:r>
              <a:rPr kumimoji="0" lang="es-PE" sz="669" b="0" i="0" u="none" strike="noStrike" kern="1200" cap="none" spc="0" normalizeH="0" baseline="0" noProof="0" dirty="0" err="1">
                <a:ln>
                  <a:noFill/>
                </a:ln>
                <a:solidFill>
                  <a:prstClr val="black"/>
                </a:solidFill>
                <a:effectLst/>
                <a:uLnTx/>
                <a:uFillTx/>
                <a:latin typeface="Calibri" panose="020F0502020204030204"/>
                <a:ea typeface="+mn-ea"/>
                <a:cs typeface="+mn-cs"/>
              </a:rPr>
              <a:t>TikTok</a:t>
            </a: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 lactancia materna</a:t>
            </a:r>
          </a:p>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Ganador : EE.SS. Wanchaq</a:t>
            </a:r>
          </a:p>
        </p:txBody>
      </p:sp>
      <p:sp>
        <p:nvSpPr>
          <p:cNvPr id="45" name="CuadroTexto 44">
            <a:extLst>
              <a:ext uri="{FF2B5EF4-FFF2-40B4-BE49-F238E27FC236}">
                <a16:creationId xmlns:a16="http://schemas.microsoft.com/office/drawing/2014/main" id="{9754B38D-B7CC-425E-8866-28F81EC373B4}"/>
              </a:ext>
            </a:extLst>
          </p:cNvPr>
          <p:cNvSpPr txBox="1"/>
          <p:nvPr/>
        </p:nvSpPr>
        <p:spPr>
          <a:xfrm>
            <a:off x="7858887" y="4801979"/>
            <a:ext cx="2047988" cy="298287"/>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Socialización a Jefes de EE.SS. En indicadores del proyecto</a:t>
            </a:r>
          </a:p>
        </p:txBody>
      </p:sp>
      <p:pic>
        <p:nvPicPr>
          <p:cNvPr id="16" name="Imagen 15" descr="Un grupo de personas sentadas en una sala&#10;&#10;Descripción generada automáticamente">
            <a:extLst>
              <a:ext uri="{FF2B5EF4-FFF2-40B4-BE49-F238E27FC236}">
                <a16:creationId xmlns:a16="http://schemas.microsoft.com/office/drawing/2014/main" id="{1E9EB654-E5FD-4A7F-8B37-C348B5E015D5}"/>
              </a:ext>
            </a:extLst>
          </p:cNvPr>
          <p:cNvPicPr>
            <a:picLocks noChangeAspect="1"/>
          </p:cNvPicPr>
          <p:nvPr/>
        </p:nvPicPr>
        <p:blipFill rotWithShape="1">
          <a:blip r:embed="rId16">
            <a:extLst>
              <a:ext uri="{28A0092B-C50C-407E-A947-70E740481C1C}">
                <a14:useLocalDpi xmlns:a14="http://schemas.microsoft.com/office/drawing/2010/main" val="0"/>
              </a:ext>
            </a:extLst>
          </a:blip>
          <a:srcRect t="17059"/>
          <a:stretch/>
        </p:blipFill>
        <p:spPr>
          <a:xfrm>
            <a:off x="8041911" y="3832401"/>
            <a:ext cx="1691856" cy="907048"/>
          </a:xfrm>
          <a:prstGeom prst="rect">
            <a:avLst/>
          </a:prstGeom>
        </p:spPr>
      </p:pic>
      <p:sp>
        <p:nvSpPr>
          <p:cNvPr id="52" name="CuadroTexto 51">
            <a:extLst>
              <a:ext uri="{FF2B5EF4-FFF2-40B4-BE49-F238E27FC236}">
                <a16:creationId xmlns:a16="http://schemas.microsoft.com/office/drawing/2014/main" id="{EF50C9C5-5F10-46FE-A6A4-D86AD3939867}"/>
              </a:ext>
            </a:extLst>
          </p:cNvPr>
          <p:cNvSpPr txBox="1"/>
          <p:nvPr/>
        </p:nvSpPr>
        <p:spPr>
          <a:xfrm>
            <a:off x="7903909" y="6006800"/>
            <a:ext cx="2080802" cy="195310"/>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Taller de manejo de herramienta de control de calidad</a:t>
            </a:r>
          </a:p>
        </p:txBody>
      </p:sp>
      <p:sp>
        <p:nvSpPr>
          <p:cNvPr id="54" name="CuadroTexto 53">
            <a:extLst>
              <a:ext uri="{FF2B5EF4-FFF2-40B4-BE49-F238E27FC236}">
                <a16:creationId xmlns:a16="http://schemas.microsoft.com/office/drawing/2014/main" id="{05C22AF6-2E44-42CE-B4EE-18DE3091FC7E}"/>
              </a:ext>
            </a:extLst>
          </p:cNvPr>
          <p:cNvSpPr txBox="1"/>
          <p:nvPr/>
        </p:nvSpPr>
        <p:spPr>
          <a:xfrm>
            <a:off x="7855260" y="7174619"/>
            <a:ext cx="2098352" cy="195310"/>
          </a:xfrm>
          <a:prstGeom prst="rect">
            <a:avLst/>
          </a:prstGeom>
          <a:noFill/>
        </p:spPr>
        <p:txBody>
          <a:bodyPr wrap="square" rtlCol="0">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669" b="0" i="0" u="none" strike="noStrike" kern="1200" cap="none" spc="0" normalizeH="0" baseline="0" noProof="0" dirty="0">
                <a:ln>
                  <a:noFill/>
                </a:ln>
                <a:solidFill>
                  <a:prstClr val="black"/>
                </a:solidFill>
                <a:effectLst/>
                <a:uLnTx/>
                <a:uFillTx/>
                <a:latin typeface="Calibri" panose="020F0502020204030204"/>
                <a:ea typeface="+mn-ea"/>
                <a:cs typeface="+mn-cs"/>
              </a:rPr>
              <a:t>Coaching emocional para los Jefes de los EE.SS</a:t>
            </a:r>
          </a:p>
        </p:txBody>
      </p:sp>
      <p:sp>
        <p:nvSpPr>
          <p:cNvPr id="41" name="Rectángulo 40">
            <a:extLst>
              <a:ext uri="{FF2B5EF4-FFF2-40B4-BE49-F238E27FC236}">
                <a16:creationId xmlns:a16="http://schemas.microsoft.com/office/drawing/2014/main" id="{18EC5F9D-4B2E-234C-8E05-75D3962433A8}"/>
              </a:ext>
            </a:extLst>
          </p:cNvPr>
          <p:cNvSpPr/>
          <p:nvPr/>
        </p:nvSpPr>
        <p:spPr>
          <a:xfrm>
            <a:off x="3030781" y="3328802"/>
            <a:ext cx="6973556" cy="480131"/>
          </a:xfrm>
          <a:prstGeom prst="rect">
            <a:avLst/>
          </a:prstGeom>
        </p:spPr>
        <p:txBody>
          <a:bodyPr wrap="square">
            <a:spAutoFit/>
          </a:bodyPr>
          <a:lstStyle/>
          <a:p>
            <a:pPr marL="0" marR="0" lvl="0" indent="0" algn="l" defTabSz="359999" rtl="0" eaLnBrk="1" fontAlgn="auto" latinLnBrk="0" hangingPunct="1">
              <a:lnSpc>
                <a:spcPct val="100000"/>
              </a:lnSpc>
              <a:spcBef>
                <a:spcPct val="0"/>
              </a:spcBef>
              <a:spcAft>
                <a:spcPct val="0"/>
              </a:spcAft>
              <a:buClrTx/>
              <a:buSzTx/>
              <a:buFontTx/>
              <a:buNone/>
              <a:tabLst/>
              <a:defRPr/>
            </a:pPr>
            <a:r>
              <a:rPr kumimoji="0" lang="es-PE" sz="1260" b="0" i="0" u="none" strike="noStrike" kern="1200" cap="none" spc="0" normalizeH="0" baseline="0" noProof="0" dirty="0">
                <a:ln>
                  <a:noFill/>
                </a:ln>
                <a:solidFill>
                  <a:prstClr val="black"/>
                </a:solidFill>
                <a:effectLst/>
                <a:uLnTx/>
                <a:uFillTx/>
                <a:latin typeface="Calibri" panose="020F0502020204030204"/>
                <a:ea typeface="+mn-ea"/>
                <a:cs typeface="+mn-cs"/>
              </a:rPr>
              <a:t>Se ha logrado digitalizar el </a:t>
            </a:r>
            <a:r>
              <a:rPr kumimoji="0" lang="es-PE" sz="1260" b="1" i="0" u="none" strike="noStrike" kern="1200" cap="none" spc="0" normalizeH="0" baseline="0" noProof="0" dirty="0">
                <a:ln>
                  <a:noFill/>
                </a:ln>
                <a:solidFill>
                  <a:srgbClr val="70AD47"/>
                </a:solidFill>
                <a:effectLst/>
                <a:uLnTx/>
                <a:uFillTx/>
                <a:latin typeface="Calibri" panose="020F0502020204030204"/>
                <a:ea typeface="+mn-ea"/>
                <a:cs typeface="+mn-cs"/>
              </a:rPr>
              <a:t>80% </a:t>
            </a:r>
            <a:r>
              <a:rPr kumimoji="0" lang="es-PE" sz="1260" b="0" i="0" u="none" strike="noStrike" kern="1200" cap="none" spc="0" normalizeH="0" baseline="0" noProof="0" dirty="0">
                <a:ln>
                  <a:noFill/>
                </a:ln>
                <a:solidFill>
                  <a:prstClr val="black"/>
                </a:solidFill>
                <a:effectLst/>
                <a:uLnTx/>
                <a:uFillTx/>
                <a:latin typeface="Calibri" panose="020F0502020204030204"/>
                <a:ea typeface="+mn-ea"/>
                <a:cs typeface="+mn-cs"/>
              </a:rPr>
              <a:t>de los roles de personal de los 89 EE.SS., lo cual permite </a:t>
            </a:r>
            <a:r>
              <a:rPr kumimoji="0" lang="es-PE" sz="1260" b="1" i="0" u="none" strike="noStrike" kern="1200" cap="none" spc="0" normalizeH="0" baseline="0" noProof="0" dirty="0">
                <a:ln>
                  <a:noFill/>
                </a:ln>
                <a:solidFill>
                  <a:srgbClr val="70AD47"/>
                </a:solidFill>
                <a:effectLst/>
                <a:uLnTx/>
                <a:uFillTx/>
                <a:latin typeface="Calibri" panose="020F0502020204030204"/>
                <a:ea typeface="+mn-ea"/>
                <a:cs typeface="+mn-cs"/>
              </a:rPr>
              <a:t>sincerar la productividad del personal</a:t>
            </a:r>
            <a:r>
              <a:rPr kumimoji="0" lang="es-PE" sz="126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s-PE" sz="1260" b="0" i="0" u="none" strike="noStrike" kern="1200" cap="none" spc="0" normalizeH="0" baseline="0" noProof="0" dirty="0">
                <a:ln>
                  <a:noFill/>
                </a:ln>
                <a:solidFill>
                  <a:prstClr val="black"/>
                </a:solidFill>
                <a:effectLst/>
                <a:uLnTx/>
                <a:uFillTx/>
                <a:latin typeface="Calibri" panose="020F0502020204030204"/>
                <a:ea typeface="+mn-ea"/>
                <a:cs typeface="+mn-cs"/>
              </a:rPr>
              <a:t>con el reporte HISMINSA.</a:t>
            </a:r>
          </a:p>
        </p:txBody>
      </p:sp>
      <p:sp>
        <p:nvSpPr>
          <p:cNvPr id="66" name="Rectángulo 65">
            <a:extLst>
              <a:ext uri="{FF2B5EF4-FFF2-40B4-BE49-F238E27FC236}">
                <a16:creationId xmlns:a16="http://schemas.microsoft.com/office/drawing/2014/main" id="{C9FD2C70-BA07-8843-8836-70C289CE8F80}"/>
              </a:ext>
            </a:extLst>
          </p:cNvPr>
          <p:cNvSpPr/>
          <p:nvPr/>
        </p:nvSpPr>
        <p:spPr>
          <a:xfrm>
            <a:off x="171121" y="1090506"/>
            <a:ext cx="1593420" cy="383182"/>
          </a:xfrm>
          <a:prstGeom prst="rect">
            <a:avLst/>
          </a:prstGeom>
        </p:spPr>
        <p:txBody>
          <a:bodyPr wrap="square">
            <a:spAutoFit/>
          </a:bodyP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945" b="0" i="1" u="none" strike="noStrike" kern="1200" cap="none" spc="0" normalizeH="0" baseline="0" noProof="0" dirty="0">
                <a:ln>
                  <a:noFill/>
                </a:ln>
                <a:solidFill>
                  <a:prstClr val="black"/>
                </a:solidFill>
                <a:effectLst/>
                <a:uLnTx/>
                <a:uFillTx/>
                <a:latin typeface="Calibri" panose="020F0502020204030204"/>
                <a:ea typeface="+mn-ea"/>
                <a:cs typeface="+mn-cs"/>
              </a:rPr>
              <a:t>Presidente del Equipo de Cumplimiento</a:t>
            </a:r>
            <a:endParaRPr kumimoji="0" lang="en-GB" sz="945"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8" name="Imagen 67" descr="Interfaz de usuario gráfica, Aplicación, Tabla, Excel&#10;&#10;Descripción generada automáticamente">
            <a:extLst>
              <a:ext uri="{FF2B5EF4-FFF2-40B4-BE49-F238E27FC236}">
                <a16:creationId xmlns:a16="http://schemas.microsoft.com/office/drawing/2014/main" id="{8AC1F249-AFD5-2548-8EB2-95CE7E67C496}"/>
              </a:ext>
            </a:extLst>
          </p:cNvPr>
          <p:cNvPicPr>
            <a:picLocks noChangeAspect="1"/>
          </p:cNvPicPr>
          <p:nvPr/>
        </p:nvPicPr>
        <p:blipFill rotWithShape="1">
          <a:blip r:embed="rId17">
            <a:extLst>
              <a:ext uri="{28A0092B-C50C-407E-A947-70E740481C1C}">
                <a14:useLocalDpi xmlns:a14="http://schemas.microsoft.com/office/drawing/2010/main" val="0"/>
              </a:ext>
            </a:extLst>
          </a:blip>
          <a:srcRect l="21609" t="35925" r="42445" b="32772"/>
          <a:stretch/>
        </p:blipFill>
        <p:spPr>
          <a:xfrm>
            <a:off x="6143927" y="1272256"/>
            <a:ext cx="3623269" cy="1971967"/>
          </a:xfrm>
          <a:prstGeom prst="rect">
            <a:avLst/>
          </a:prstGeom>
        </p:spPr>
      </p:pic>
      <p:pic>
        <p:nvPicPr>
          <p:cNvPr id="81" name="Imagen 80" descr="Interfaz de usuario gráfica, Aplicación, Tabla, Excel&#10;&#10;Descripción generada automáticamente">
            <a:extLst>
              <a:ext uri="{FF2B5EF4-FFF2-40B4-BE49-F238E27FC236}">
                <a16:creationId xmlns:a16="http://schemas.microsoft.com/office/drawing/2014/main" id="{7167D3B2-09BB-A647-8CC1-396F3315D20F}"/>
              </a:ext>
            </a:extLst>
          </p:cNvPr>
          <p:cNvPicPr>
            <a:picLocks noChangeAspect="1"/>
          </p:cNvPicPr>
          <p:nvPr/>
        </p:nvPicPr>
        <p:blipFill rotWithShape="1">
          <a:blip r:embed="rId18">
            <a:extLst>
              <a:ext uri="{28A0092B-C50C-407E-A947-70E740481C1C}">
                <a14:useLocalDpi xmlns:a14="http://schemas.microsoft.com/office/drawing/2010/main" val="0"/>
              </a:ext>
            </a:extLst>
          </a:blip>
          <a:srcRect l="10165" t="30851" r="46234" b="36998"/>
          <a:stretch/>
        </p:blipFill>
        <p:spPr>
          <a:xfrm>
            <a:off x="1901451" y="1316290"/>
            <a:ext cx="4105565" cy="1892116"/>
          </a:xfrm>
          <a:prstGeom prst="rect">
            <a:avLst/>
          </a:prstGeom>
        </p:spPr>
      </p:pic>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142859" y="937779"/>
            <a:ext cx="442629" cy="442629"/>
          </a:xfrm>
          <a:prstGeom prst="rect">
            <a:avLst/>
          </a:prstGeom>
        </p:spPr>
      </p:pic>
      <p:pic>
        <p:nvPicPr>
          <p:cNvPr id="85" name="Gráfico 84" descr="Crecimiento empresarial con relleno sólido">
            <a:extLst>
              <a:ext uri="{FF2B5EF4-FFF2-40B4-BE49-F238E27FC236}">
                <a16:creationId xmlns:a16="http://schemas.microsoft.com/office/drawing/2014/main" id="{EEF006FF-5FFB-0245-9388-2F6810EA8508}"/>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357918" y="3342538"/>
            <a:ext cx="461344" cy="461344"/>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3064372" y="7265065"/>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fld id="{C2F384B5-6594-40A6-B010-31FC2ACC26DE}"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40</a:t>
            </a:fld>
            <a:endParaRPr kumimoji="0" lang="es-PE" sz="132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1533E99B-2BB2-498D-8BB1-58D88E1922BD}"/>
              </a:ext>
            </a:extLst>
          </p:cNvPr>
          <p:cNvSpPr/>
          <p:nvPr/>
        </p:nvSpPr>
        <p:spPr>
          <a:xfrm>
            <a:off x="1901450" y="982400"/>
            <a:ext cx="8042513" cy="2327508"/>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ángulo 38">
            <a:extLst>
              <a:ext uri="{FF2B5EF4-FFF2-40B4-BE49-F238E27FC236}">
                <a16:creationId xmlns:a16="http://schemas.microsoft.com/office/drawing/2014/main" id="{9AD4787A-1F08-4619-9C62-E6A4A984D25A}"/>
              </a:ext>
            </a:extLst>
          </p:cNvPr>
          <p:cNvSpPr/>
          <p:nvPr/>
        </p:nvSpPr>
        <p:spPr>
          <a:xfrm>
            <a:off x="112365" y="3354529"/>
            <a:ext cx="9841247" cy="4015400"/>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090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122D125F-B47C-46FF-8D52-097991B5AA8C}"/>
              </a:ext>
            </a:extLst>
          </p:cNvPr>
          <p:cNvGraphicFramePr>
            <a:graphicFrameLocks noGrp="1"/>
          </p:cNvGraphicFramePr>
          <p:nvPr>
            <p:ph idx="1"/>
          </p:nvPr>
        </p:nvGraphicFramePr>
        <p:xfrm>
          <a:off x="321840" y="882358"/>
          <a:ext cx="9671757" cy="6492116"/>
        </p:xfrm>
        <a:graphic>
          <a:graphicData uri="http://schemas.openxmlformats.org/drawingml/2006/table">
            <a:tbl>
              <a:tblPr firstRow="1" bandRow="1">
                <a:tableStyleId>{5FD0F851-EC5A-4D38-B0AD-8093EC10F338}</a:tableStyleId>
              </a:tblPr>
              <a:tblGrid>
                <a:gridCol w="2534659">
                  <a:extLst>
                    <a:ext uri="{9D8B030D-6E8A-4147-A177-3AD203B41FA5}">
                      <a16:colId xmlns:a16="http://schemas.microsoft.com/office/drawing/2014/main" val="118302345"/>
                    </a:ext>
                  </a:extLst>
                </a:gridCol>
                <a:gridCol w="922526">
                  <a:extLst>
                    <a:ext uri="{9D8B030D-6E8A-4147-A177-3AD203B41FA5}">
                      <a16:colId xmlns:a16="http://schemas.microsoft.com/office/drawing/2014/main" val="616951220"/>
                    </a:ext>
                  </a:extLst>
                </a:gridCol>
                <a:gridCol w="2875217">
                  <a:extLst>
                    <a:ext uri="{9D8B030D-6E8A-4147-A177-3AD203B41FA5}">
                      <a16:colId xmlns:a16="http://schemas.microsoft.com/office/drawing/2014/main" val="2088799710"/>
                    </a:ext>
                  </a:extLst>
                </a:gridCol>
                <a:gridCol w="2528152">
                  <a:extLst>
                    <a:ext uri="{9D8B030D-6E8A-4147-A177-3AD203B41FA5}">
                      <a16:colId xmlns:a16="http://schemas.microsoft.com/office/drawing/2014/main" val="2401695621"/>
                    </a:ext>
                  </a:extLst>
                </a:gridCol>
                <a:gridCol w="811203">
                  <a:extLst>
                    <a:ext uri="{9D8B030D-6E8A-4147-A177-3AD203B41FA5}">
                      <a16:colId xmlns:a16="http://schemas.microsoft.com/office/drawing/2014/main" val="2644737630"/>
                    </a:ext>
                  </a:extLst>
                </a:gridCol>
              </a:tblGrid>
              <a:tr h="315586">
                <a:tc>
                  <a:txBody>
                    <a:bodyPr/>
                    <a:lstStyle/>
                    <a:p>
                      <a:pPr algn="ctr"/>
                      <a:r>
                        <a:rPr lang="es-PE" sz="800" b="1">
                          <a:latin typeface="+mn-lt"/>
                        </a:rPr>
                        <a:t>PRINCIPALES ACTIVIDADES </a:t>
                      </a:r>
                    </a:p>
                  </a:txBody>
                  <a:tcPr marL="75597" marR="75597" marT="37798" marB="37798"/>
                </a:tc>
                <a:tc>
                  <a:txBody>
                    <a:bodyPr/>
                    <a:lstStyle/>
                    <a:p>
                      <a:pPr algn="ctr"/>
                      <a:r>
                        <a:rPr lang="es-PE" sz="800" b="1">
                          <a:latin typeface="+mn-lt"/>
                        </a:rPr>
                        <a:t>RESPONSABLE</a:t>
                      </a:r>
                    </a:p>
                  </a:txBody>
                  <a:tcPr marL="75597" marR="75597" marT="37798" marB="37798"/>
                </a:tc>
                <a:tc>
                  <a:txBody>
                    <a:bodyPr/>
                    <a:lstStyle/>
                    <a:p>
                      <a:pPr algn="ctr"/>
                      <a:r>
                        <a:rPr lang="es-PE" sz="800" b="1">
                          <a:latin typeface="+mn-lt"/>
                        </a:rPr>
                        <a:t>RIESGO / LIMITACIONES </a:t>
                      </a:r>
                    </a:p>
                  </a:txBody>
                  <a:tcPr marL="75597" marR="75597" marT="37798" marB="37798"/>
                </a:tc>
                <a:tc>
                  <a:txBody>
                    <a:bodyPr/>
                    <a:lstStyle/>
                    <a:p>
                      <a:pPr algn="ctr"/>
                      <a:r>
                        <a:rPr lang="es-PE" sz="800" b="1" dirty="0">
                          <a:latin typeface="+mn-lt"/>
                        </a:rPr>
                        <a:t>RECOMENDACIONES </a:t>
                      </a:r>
                    </a:p>
                  </a:txBody>
                  <a:tcPr marL="75597" marR="75597" marT="37798" marB="37798"/>
                </a:tc>
                <a:tc>
                  <a:txBody>
                    <a:bodyPr/>
                    <a:lstStyle/>
                    <a:p>
                      <a:pPr algn="ctr"/>
                      <a:r>
                        <a:rPr lang="es-PE" sz="800" b="1" dirty="0">
                          <a:latin typeface="+mn-lt"/>
                        </a:rPr>
                        <a:t>PLAZO DE EJECUCIÓN</a:t>
                      </a:r>
                    </a:p>
                  </a:txBody>
                  <a:tcPr marL="75597" marR="75597" marT="37798" marB="37798"/>
                </a:tc>
                <a:extLst>
                  <a:ext uri="{0D108BD9-81ED-4DB2-BD59-A6C34878D82A}">
                    <a16:rowId xmlns:a16="http://schemas.microsoft.com/office/drawing/2014/main" val="1626407503"/>
                  </a:ext>
                </a:extLst>
              </a:tr>
              <a:tr h="219591">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900" b="1" dirty="0">
                          <a:latin typeface="+mn-lt"/>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E" sz="880">
                        <a:latin typeface="Axiforma" panose="00000500000000000000" pitchFamily="50" charset="0"/>
                      </a:endParaRPr>
                    </a:p>
                  </a:txBody>
                  <a:tcPr marL="96012" marR="96012" marT="48006" marB="480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42202489"/>
                  </a:ext>
                </a:extLst>
              </a:tr>
              <a:tr h="435581">
                <a:tc>
                  <a:txBody>
                    <a:bodyPr/>
                    <a:lstStyle/>
                    <a:p>
                      <a:pPr algn="l"/>
                      <a:r>
                        <a:rPr lang="es-PE" sz="800" dirty="0">
                          <a:latin typeface="+mn-lt"/>
                        </a:rPr>
                        <a:t>Coordinación entre los Promotoras de los Programas y los gobiernos locales para el sinceramiento de los padrones nominales</a:t>
                      </a:r>
                    </a:p>
                  </a:txBody>
                  <a:tcPr marL="75597" marR="75597" marT="37798" marB="37798" anchor="ctr"/>
                </a:tc>
                <a:tc>
                  <a:txBody>
                    <a:bodyPr/>
                    <a:lstStyle/>
                    <a:p>
                      <a:pPr algn="ctr"/>
                      <a:r>
                        <a:rPr lang="es-PE" sz="800">
                          <a:latin typeface="+mn-lt"/>
                        </a:rPr>
                        <a:t>PAN / SMN</a:t>
                      </a:r>
                    </a:p>
                  </a:txBody>
                  <a:tcPr marL="75597" marR="75597" marT="37798" marB="37798" anchor="ctr"/>
                </a:tc>
                <a:tc>
                  <a:txBody>
                    <a:bodyPr/>
                    <a:lstStyle/>
                    <a:p>
                      <a:pPr algn="l"/>
                      <a:r>
                        <a:rPr lang="es-PE" sz="800" dirty="0">
                          <a:latin typeface="+mn-lt"/>
                        </a:rPr>
                        <a:t>La predisposición de los gobiernos locales para sincerar la información y reportar de forma oportuna el padrón nominal</a:t>
                      </a:r>
                    </a:p>
                  </a:txBody>
                  <a:tcPr marL="75597" marR="75597" marT="37798" marB="37798" anchor="ctr"/>
                </a:tc>
                <a:tc>
                  <a:txBody>
                    <a:bodyPr/>
                    <a:lstStyle/>
                    <a:p>
                      <a:pPr algn="l"/>
                      <a:r>
                        <a:rPr lang="es-PE" sz="800" dirty="0">
                          <a:latin typeface="+mn-lt"/>
                        </a:rPr>
                        <a:t>Permanente comunicación con los responsables del padrón nominal de los gobiernos locales</a:t>
                      </a:r>
                    </a:p>
                  </a:txBody>
                  <a:tcPr marL="75597" marR="75597" marT="37798" marB="37798" anchor="ctr"/>
                </a:tc>
                <a:tc>
                  <a:txBody>
                    <a:bodyPr/>
                    <a:lstStyle/>
                    <a:p>
                      <a:pPr algn="ctr"/>
                      <a:r>
                        <a:rPr lang="es-PE" sz="800" dirty="0">
                          <a:latin typeface="+mn-lt"/>
                        </a:rPr>
                        <a:t>27/09/2021</a:t>
                      </a:r>
                    </a:p>
                  </a:txBody>
                  <a:tcPr marL="75597" marR="75597" marT="37798" marB="37798" anchor="ctr"/>
                </a:tc>
                <a:extLst>
                  <a:ext uri="{0D108BD9-81ED-4DB2-BD59-A6C34878D82A}">
                    <a16:rowId xmlns:a16="http://schemas.microsoft.com/office/drawing/2014/main" val="2497584737"/>
                  </a:ext>
                </a:extLst>
              </a:tr>
              <a:tr h="435581">
                <a:tc>
                  <a:txBody>
                    <a:bodyPr/>
                    <a:lstStyle/>
                    <a:p>
                      <a:pPr algn="l"/>
                      <a:r>
                        <a:rPr lang="es-PE" sz="800" dirty="0">
                          <a:latin typeface="+mn-lt"/>
                        </a:rPr>
                        <a:t>Formar equipos de acompañamiento a los establecimientos de salud</a:t>
                      </a:r>
                    </a:p>
                  </a:txBody>
                  <a:tcPr marL="75597" marR="75597" marT="37798" marB="37798" anchor="ctr"/>
                </a:tc>
                <a:tc>
                  <a:txBody>
                    <a:bodyPr/>
                    <a:lstStyle/>
                    <a:p>
                      <a:pPr algn="ctr"/>
                      <a:r>
                        <a:rPr lang="es-PE" sz="800">
                          <a:latin typeface="+mn-lt"/>
                        </a:rPr>
                        <a:t>PAN / SMN</a:t>
                      </a:r>
                    </a:p>
                  </a:txBody>
                  <a:tcPr marL="75597" marR="75597" marT="37798" marB="37798" anchor="ctr"/>
                </a:tc>
                <a:tc>
                  <a:txBody>
                    <a:bodyPr/>
                    <a:lstStyle/>
                    <a:p>
                      <a:pPr algn="l"/>
                      <a:r>
                        <a:rPr lang="es-PE" sz="800" dirty="0">
                          <a:latin typeface="+mn-lt"/>
                        </a:rPr>
                        <a:t>Que los equipos de acompañamiento no cumplan con la programación de asistencia por sobrecarga laborar por vacunación COVID 19</a:t>
                      </a:r>
                    </a:p>
                  </a:txBody>
                  <a:tcPr marL="75597" marR="75597" marT="37798" marB="37798" anchor="ctr"/>
                </a:tc>
                <a:tc>
                  <a:txBody>
                    <a:bodyPr/>
                    <a:lstStyle/>
                    <a:p>
                      <a:pPr algn="l"/>
                      <a:r>
                        <a:rPr lang="es-PE" sz="800" dirty="0">
                          <a:latin typeface="+mn-lt"/>
                        </a:rPr>
                        <a:t>Priorizar y cumplir en forma efectiva las asistencias técnicas programadas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638402714"/>
                  </a:ext>
                </a:extLst>
              </a:tr>
              <a:tr h="608677">
                <a:tc>
                  <a:txBody>
                    <a:bodyPr/>
                    <a:lstStyle/>
                    <a:p>
                      <a:pPr algn="l"/>
                      <a:r>
                        <a:rPr lang="es-PE" sz="800" dirty="0">
                          <a:latin typeface="+mn-lt"/>
                        </a:rPr>
                        <a:t>Asistencia a monitoras para el seguimiento objetivos nominales con mayor énfasis en población de riesgo</a:t>
                      </a:r>
                    </a:p>
                  </a:txBody>
                  <a:tcPr marL="75597" marR="75597" marT="37798" marB="37798" anchor="ctr"/>
                </a:tc>
                <a:tc>
                  <a:txBody>
                    <a:bodyPr/>
                    <a:lstStyle/>
                    <a:p>
                      <a:pPr algn="ctr"/>
                      <a:r>
                        <a:rPr lang="es-PE" sz="800">
                          <a:latin typeface="+mn-lt"/>
                        </a:rPr>
                        <a:t>PAN/SMN /PROMSA</a:t>
                      </a:r>
                    </a:p>
                  </a:txBody>
                  <a:tcPr marL="75597" marR="75597" marT="37798" marB="37798" anchor="ctr"/>
                </a:tc>
                <a:tc>
                  <a:txBody>
                    <a:bodyPr/>
                    <a:lstStyle/>
                    <a:p>
                      <a:pPr algn="l"/>
                      <a:r>
                        <a:rPr lang="es-PE" sz="800" dirty="0">
                          <a:latin typeface="+mn-lt"/>
                        </a:rPr>
                        <a:t>Se designa a monitoras actividades adicionales a sus funciones,  lo cual distrae la ejecución de sus funciones para el cumplimiento de metas</a:t>
                      </a:r>
                    </a:p>
                  </a:txBody>
                  <a:tcPr marL="75597" marR="75597" marT="37798" marB="37798" anchor="ctr"/>
                </a:tc>
                <a:tc>
                  <a:txBody>
                    <a:bodyPr/>
                    <a:lstStyle/>
                    <a:p>
                      <a:pPr algn="l"/>
                      <a:r>
                        <a:rPr lang="es-PE" sz="800" dirty="0">
                          <a:latin typeface="+mn-lt"/>
                        </a:rPr>
                        <a:t>Optimizar el tiempo de trabajo y labores de las monitoras para el cumplimiento de metas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1842272023"/>
                  </a:ext>
                </a:extLst>
              </a:tr>
              <a:tr h="920334">
                <a:tc>
                  <a:txBody>
                    <a:bodyPr/>
                    <a:lstStyle/>
                    <a:p>
                      <a:pPr algn="l"/>
                      <a:r>
                        <a:rPr lang="es-PE" sz="800" dirty="0">
                          <a:latin typeface="+mn-lt"/>
                        </a:rPr>
                        <a:t>Monitoreo del paquete completo de atención integral del niño y niña y seguimiento quincenal del logro de metas de los PPR a los EE.SS</a:t>
                      </a:r>
                    </a:p>
                  </a:txBody>
                  <a:tcPr marL="75597" marR="75597" marT="37798" marB="37798" anchor="ctr"/>
                </a:tc>
                <a:tc>
                  <a:txBody>
                    <a:bodyPr/>
                    <a:lstStyle/>
                    <a:p>
                      <a:pPr algn="ctr"/>
                      <a:r>
                        <a:rPr lang="es-PE" sz="800">
                          <a:latin typeface="+mn-lt"/>
                        </a:rPr>
                        <a:t>UNIDAD ESTADÍSTICA/</a:t>
                      </a:r>
                    </a:p>
                    <a:p>
                      <a:pPr algn="ctr"/>
                      <a:r>
                        <a:rPr lang="es-PE" sz="800">
                          <a:latin typeface="+mn-lt"/>
                        </a:rPr>
                        <a:t>PAN </a:t>
                      </a:r>
                    </a:p>
                  </a:txBody>
                  <a:tcPr marL="75597" marR="75597" marT="37798" marB="37798" anchor="ctr"/>
                </a:tc>
                <a:tc>
                  <a:txBody>
                    <a:bodyPr/>
                    <a:lstStyle/>
                    <a:p>
                      <a:pPr algn="l"/>
                      <a:r>
                        <a:rPr lang="es-PE" sz="800" dirty="0">
                          <a:latin typeface="+mn-lt"/>
                        </a:rPr>
                        <a:t>La sintaxis de los indicadores requieren ser validadas y mejoradas por los responsables de los PPR.</a:t>
                      </a:r>
                    </a:p>
                    <a:p>
                      <a:pPr algn="l"/>
                      <a:r>
                        <a:rPr lang="es-PE" sz="800" dirty="0">
                          <a:latin typeface="+mn-lt"/>
                        </a:rPr>
                        <a:t>Se ha puesto a disposición un reporteado que será útil para el monitoreo, pero aún es básico por no contar la infraestructura informática necesaria</a:t>
                      </a:r>
                    </a:p>
                  </a:txBody>
                  <a:tcPr marL="75597" marR="75597" marT="37798" marB="37798" anchor="ctr"/>
                </a:tc>
                <a:tc>
                  <a:txBody>
                    <a:bodyPr/>
                    <a:lstStyle/>
                    <a:p>
                      <a:pPr algn="l"/>
                      <a:r>
                        <a:rPr lang="es-PE" sz="800" dirty="0">
                          <a:latin typeface="+mn-lt"/>
                        </a:rPr>
                        <a:t>Fortalecer la coordinación y  definir la información a trabajar, así como la retroalimentación de esta.</a:t>
                      </a:r>
                    </a:p>
                    <a:p>
                      <a:pPr algn="l"/>
                      <a:r>
                        <a:rPr lang="es-PE" sz="800" dirty="0">
                          <a:latin typeface="+mn-lt"/>
                        </a:rPr>
                        <a:t>Fortalecer los equipos de sistemas (hardware y software) e implementar la infraestructura informática para potenciar los procesos de generación de información, seguimiento y retroalimentación</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2845728550"/>
                  </a:ext>
                </a:extLst>
              </a:tr>
              <a:tr h="566698">
                <a:tc>
                  <a:txBody>
                    <a:bodyPr/>
                    <a:lstStyle/>
                    <a:p>
                      <a:pPr algn="l"/>
                      <a:r>
                        <a:rPr lang="es-PE" sz="800" dirty="0">
                          <a:latin typeface="+mn-lt"/>
                        </a:rPr>
                        <a:t>Monitoreo de uso de insumos para el cumplimiento del PAN y SMN</a:t>
                      </a:r>
                    </a:p>
                  </a:txBody>
                  <a:tcPr marL="75597" marR="75597" marT="37798" marB="37798" anchor="ctr"/>
                </a:tc>
                <a:tc>
                  <a:txBody>
                    <a:bodyPr/>
                    <a:lstStyle/>
                    <a:p>
                      <a:pPr algn="ctr"/>
                      <a:r>
                        <a:rPr lang="es-PE" sz="800">
                          <a:latin typeface="+mn-lt"/>
                        </a:rPr>
                        <a:t>PAN /SMN</a:t>
                      </a:r>
                    </a:p>
                  </a:txBody>
                  <a:tcPr marL="75597" marR="75597" marT="37798" marB="37798" anchor="ctr"/>
                </a:tc>
                <a:tc>
                  <a:txBody>
                    <a:bodyPr/>
                    <a:lstStyle/>
                    <a:p>
                      <a:pPr algn="l"/>
                      <a:r>
                        <a:rPr lang="es-PE" sz="800" dirty="0">
                          <a:latin typeface="+mn-lt"/>
                        </a:rPr>
                        <a:t>La no atención de insumos críticos (pruebas de tamizaje y métodos de planificación familiar) por parte de GERESA. Además, no se cuenta con coordinador(a) de ESAM, lo cual dificulta las acciones en común de los PP tanto a nivel de Red y los EE.SS</a:t>
                      </a:r>
                    </a:p>
                  </a:txBody>
                  <a:tcPr marL="75597" marR="75597" marT="37798" marB="37798" anchor="ctr"/>
                </a:tc>
                <a:tc>
                  <a:txBody>
                    <a:bodyPr/>
                    <a:lstStyle/>
                    <a:p>
                      <a:pPr algn="l"/>
                      <a:r>
                        <a:rPr lang="es-PE" sz="800" dirty="0">
                          <a:latin typeface="+mn-lt"/>
                        </a:rPr>
                        <a:t>Optimar los procesos de priorización, compra y distribución de insumos,</a:t>
                      </a:r>
                    </a:p>
                    <a:p>
                      <a:pPr marL="0" marR="0" lvl="0" indent="0" algn="l" defTabSz="1280160" rtl="0" eaLnBrk="1" fontAlgn="auto" latinLnBrk="0" hangingPunct="1">
                        <a:lnSpc>
                          <a:spcPct val="100000"/>
                        </a:lnSpc>
                        <a:spcBef>
                          <a:spcPts val="0"/>
                        </a:spcBef>
                        <a:spcAft>
                          <a:spcPts val="0"/>
                        </a:spcAft>
                        <a:buClrTx/>
                        <a:buSzTx/>
                        <a:buFontTx/>
                        <a:buNone/>
                        <a:tabLst/>
                        <a:defRPr/>
                      </a:pPr>
                      <a:r>
                        <a:rPr lang="es-PE" sz="800" dirty="0">
                          <a:latin typeface="+mn-lt"/>
                        </a:rPr>
                        <a:t>Contar con nuevo coordinador(a) de ESAM</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4158696902"/>
                  </a:ext>
                </a:extLst>
              </a:tr>
              <a:tr h="675571">
                <a:tc>
                  <a:txBody>
                    <a:bodyPr/>
                    <a:lstStyle/>
                    <a:p>
                      <a:pPr algn="l"/>
                      <a:r>
                        <a:rPr lang="es-PE" sz="800" dirty="0">
                          <a:latin typeface="+mn-lt"/>
                        </a:rPr>
                        <a:t>Campañas de búsqueda activa de gestantes - tamizaje pregnosticol, en ferias y/o espacios públicos y Campañas de planificación familiar</a:t>
                      </a:r>
                    </a:p>
                  </a:txBody>
                  <a:tcPr marL="75597" marR="75597" marT="37798" marB="37798" anchor="ctr"/>
                </a:tc>
                <a:tc>
                  <a:txBody>
                    <a:bodyPr/>
                    <a:lstStyle/>
                    <a:p>
                      <a:pPr algn="ctr"/>
                      <a:r>
                        <a:rPr lang="es-PE" sz="800">
                          <a:latin typeface="+mn-lt"/>
                        </a:rPr>
                        <a:t>SMN /PROMSA</a:t>
                      </a:r>
                    </a:p>
                  </a:txBody>
                  <a:tcPr marL="75597" marR="75597" marT="37798" marB="37798" anchor="ctr"/>
                </a:tc>
                <a:tc>
                  <a:txBody>
                    <a:bodyPr/>
                    <a:lstStyle/>
                    <a:p>
                      <a:pPr algn="l"/>
                      <a:endParaRPr lang="es-PE" sz="800" dirty="0">
                        <a:latin typeface="+mn-lt"/>
                      </a:endParaRPr>
                    </a:p>
                    <a:p>
                      <a:pPr algn="l"/>
                      <a:r>
                        <a:rPr lang="es-PE" sz="800" dirty="0">
                          <a:latin typeface="+mn-lt"/>
                        </a:rPr>
                        <a:t>Las campañas no siempre garantizan una atención óptima por su naturaleza masiva y por las nuevas disposiciones de bioseguridad (COVID 19)</a:t>
                      </a:r>
                    </a:p>
                  </a:txBody>
                  <a:tcPr marL="75597" marR="75597" marT="37798" marB="37798" anchor="ctr"/>
                </a:tc>
                <a:tc>
                  <a:txBody>
                    <a:bodyPr/>
                    <a:lstStyle/>
                    <a:p>
                      <a:pPr algn="l"/>
                      <a:r>
                        <a:rPr lang="es-PE" sz="800" dirty="0">
                          <a:latin typeface="+mn-lt"/>
                        </a:rPr>
                        <a:t>Mejorar el mapeo y sectorización de las zonas del ámbito de jurisdicción de los EE.SS que permita la mejor ejecución de las campañas.</a:t>
                      </a:r>
                    </a:p>
                    <a:p>
                      <a:pPr algn="l"/>
                      <a:r>
                        <a:rPr lang="es-PE" sz="800" dirty="0">
                          <a:latin typeface="+mn-lt"/>
                        </a:rPr>
                        <a:t>Racionalizar la cantidad de personas que deben ser atendidas en las campañas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19028862"/>
                  </a:ext>
                </a:extLst>
              </a:tr>
              <a:tr h="435581">
                <a:tc>
                  <a:txBody>
                    <a:bodyPr/>
                    <a:lstStyle/>
                    <a:p>
                      <a:pPr algn="l"/>
                      <a:r>
                        <a:rPr lang="es-PE" sz="800" dirty="0">
                          <a:latin typeface="+mn-lt"/>
                        </a:rPr>
                        <a:t>Retomar contacto con agentes comunitarios y promover  los Grupos de WhatsApp con los beneficiarios</a:t>
                      </a:r>
                    </a:p>
                  </a:txBody>
                  <a:tcPr marL="75597" marR="75597" marT="37798" marB="37798" anchor="ctr"/>
                </a:tc>
                <a:tc>
                  <a:txBody>
                    <a:bodyPr/>
                    <a:lstStyle/>
                    <a:p>
                      <a:pPr algn="ctr"/>
                      <a:r>
                        <a:rPr lang="es-PE" sz="800">
                          <a:latin typeface="+mn-lt"/>
                        </a:rPr>
                        <a:t>PROMSA </a:t>
                      </a:r>
                    </a:p>
                  </a:txBody>
                  <a:tcPr marL="75597" marR="75597" marT="37798" marB="37798" anchor="ctr"/>
                </a:tc>
                <a:tc>
                  <a:txBody>
                    <a:bodyPr/>
                    <a:lstStyle/>
                    <a:p>
                      <a:pPr algn="l"/>
                      <a:r>
                        <a:rPr lang="es-PE" sz="800" dirty="0">
                          <a:latin typeface="+mn-lt"/>
                        </a:rPr>
                        <a:t>La estratégica es solo aplicable a zonas urbanas , donde la población objetivo tiene acceso a redes sociales</a:t>
                      </a:r>
                    </a:p>
                  </a:txBody>
                  <a:tcPr marL="75597" marR="75597" marT="37798" marB="37798" anchor="ctr"/>
                </a:tc>
                <a:tc>
                  <a:txBody>
                    <a:bodyPr/>
                    <a:lstStyle/>
                    <a:p>
                      <a:pPr algn="l"/>
                      <a:r>
                        <a:rPr lang="es-PE" sz="800" dirty="0">
                          <a:latin typeface="+mn-lt"/>
                        </a:rPr>
                        <a:t>Ver otras alternativas comunicacionales  en coordinación con los EE.SS. con las zonas de menor acceso a redes sociales</a:t>
                      </a:r>
                    </a:p>
                  </a:txBody>
                  <a:tcPr marL="75597" marR="75597" marT="37798" marB="37798" anchor="ctr"/>
                </a:tc>
                <a:tc>
                  <a:txBody>
                    <a:bodyPr/>
                    <a:lstStyle/>
                    <a:p>
                      <a:pPr algn="ctr"/>
                      <a:r>
                        <a:rPr lang="es-PE" sz="800">
                          <a:latin typeface="+mn-lt"/>
                        </a:rPr>
                        <a:t>15/10/2021</a:t>
                      </a:r>
                      <a:endParaRPr lang="es-PE" sz="800" dirty="0">
                        <a:latin typeface="+mn-lt"/>
                      </a:endParaRPr>
                    </a:p>
                  </a:txBody>
                  <a:tcPr marL="75597" marR="75597" marT="37798" marB="37798" anchor="ctr"/>
                </a:tc>
                <a:extLst>
                  <a:ext uri="{0D108BD9-81ED-4DB2-BD59-A6C34878D82A}">
                    <a16:rowId xmlns:a16="http://schemas.microsoft.com/office/drawing/2014/main" val="2179893924"/>
                  </a:ext>
                </a:extLst>
              </a:tr>
              <a:tr h="472249">
                <a:tc>
                  <a:txBody>
                    <a:bodyPr/>
                    <a:lstStyle/>
                    <a:p>
                      <a:pPr algn="l"/>
                      <a:r>
                        <a:rPr lang="es-PE" sz="800" dirty="0">
                          <a:latin typeface="+mn-lt"/>
                        </a:rPr>
                        <a:t>Fortalecimiento del cumplimiento de las  Visitas  domiciliarias según el cronograma a los niños que no acuden a control</a:t>
                      </a:r>
                    </a:p>
                  </a:txBody>
                  <a:tcPr marL="75597" marR="75597" marT="37798" marB="37798" anchor="ctr"/>
                </a:tc>
                <a:tc>
                  <a:txBody>
                    <a:bodyPr/>
                    <a:lstStyle/>
                    <a:p>
                      <a:pPr algn="ctr"/>
                      <a:r>
                        <a:rPr lang="es-PE" sz="800">
                          <a:latin typeface="+mn-lt"/>
                        </a:rPr>
                        <a:t>PROMSA</a:t>
                      </a:r>
                    </a:p>
                  </a:txBody>
                  <a:tcPr marL="75597" marR="75597" marT="37798" marB="37798" anchor="ctr"/>
                </a:tc>
                <a:tc>
                  <a:txBody>
                    <a:bodyPr/>
                    <a:lstStyle/>
                    <a:p>
                      <a:pPr algn="l"/>
                      <a:r>
                        <a:rPr lang="es-PE" sz="800" dirty="0">
                          <a:latin typeface="+mn-lt"/>
                        </a:rPr>
                        <a:t>Constante rotación de personal de los EE.SS, no conocen sus indicadores ; además , se priorizan acciones en función a COVID desplazando las otras actividades prioritarias</a:t>
                      </a:r>
                    </a:p>
                  </a:txBody>
                  <a:tcPr marL="75597" marR="75597" marT="37798" marB="37798" anchor="ctr"/>
                </a:tc>
                <a:tc>
                  <a:txBody>
                    <a:bodyPr/>
                    <a:lstStyle/>
                    <a:p>
                      <a:pPr algn="l"/>
                      <a:r>
                        <a:rPr lang="es-PE" sz="800" dirty="0">
                          <a:latin typeface="+mn-lt"/>
                        </a:rPr>
                        <a:t>Reuniones de capacitación con los jefes de EE,SS, y coordinadores de PROMSA</a:t>
                      </a:r>
                    </a:p>
                  </a:txBody>
                  <a:tcPr marL="75597" marR="75597" marT="37798" marB="37798" anchor="ctr"/>
                </a:tc>
                <a:tc>
                  <a:txBody>
                    <a:bodyPr/>
                    <a:lstStyle/>
                    <a:p>
                      <a:pPr algn="ctr"/>
                      <a:r>
                        <a:rPr lang="es-PE" sz="800">
                          <a:latin typeface="+mn-lt"/>
                        </a:rPr>
                        <a:t>29/09/2021</a:t>
                      </a:r>
                      <a:endParaRPr lang="es-PE" sz="800" dirty="0">
                        <a:latin typeface="+mn-lt"/>
                      </a:endParaRPr>
                    </a:p>
                  </a:txBody>
                  <a:tcPr marL="75597" marR="75597" marT="37798" marB="37798" anchor="ctr"/>
                </a:tc>
                <a:extLst>
                  <a:ext uri="{0D108BD9-81ED-4DB2-BD59-A6C34878D82A}">
                    <a16:rowId xmlns:a16="http://schemas.microsoft.com/office/drawing/2014/main" val="3053348928"/>
                  </a:ext>
                </a:extLst>
              </a:tr>
              <a:tr h="556204">
                <a:tc>
                  <a:txBody>
                    <a:bodyPr/>
                    <a:lstStyle/>
                    <a:p>
                      <a:pPr algn="l"/>
                      <a:r>
                        <a:rPr lang="es-PE" sz="800" dirty="0">
                          <a:latin typeface="+mn-lt"/>
                        </a:rPr>
                        <a:t>Mejora del registro de visitas domiciliarias para los programas PAN y SMN</a:t>
                      </a:r>
                    </a:p>
                  </a:txBody>
                  <a:tcPr marL="75597" marR="75597" marT="37798" marB="37798" anchor="ctr"/>
                </a:tc>
                <a:tc>
                  <a:txBody>
                    <a:bodyPr/>
                    <a:lstStyle/>
                    <a:p>
                      <a:pPr algn="ctr"/>
                      <a:r>
                        <a:rPr lang="es-PE" sz="800">
                          <a:latin typeface="+mn-lt"/>
                        </a:rPr>
                        <a:t>PROMSA</a:t>
                      </a:r>
                    </a:p>
                  </a:txBody>
                  <a:tcPr marL="75597" marR="75597" marT="37798" marB="37798" anchor="ctr"/>
                </a:tc>
                <a:tc>
                  <a:txBody>
                    <a:bodyPr/>
                    <a:lstStyle/>
                    <a:p>
                      <a:pPr algn="l"/>
                      <a:r>
                        <a:rPr lang="es-PE" sz="800" dirty="0">
                          <a:latin typeface="+mn-lt"/>
                        </a:rPr>
                        <a:t>Cambios constantes de los codificadores HIS  que limita manejo adecuado y oportuno de la información</a:t>
                      </a:r>
                    </a:p>
                  </a:txBody>
                  <a:tcPr marL="75597" marR="75597" marT="37798" marB="37798" anchor="ctr"/>
                </a:tc>
                <a:tc>
                  <a:txBody>
                    <a:bodyPr/>
                    <a:lstStyle/>
                    <a:p>
                      <a:pPr algn="l"/>
                      <a:r>
                        <a:rPr lang="es-PE" sz="800" dirty="0">
                          <a:latin typeface="+mn-lt"/>
                        </a:rPr>
                        <a:t>Fortalecer las capacitaciones presenciales en cada micro red y/o EE.SS de acuerdo a demanda</a:t>
                      </a:r>
                    </a:p>
                  </a:txBody>
                  <a:tcPr marL="75597" marR="75597" marT="37798" marB="37798" anchor="ctr"/>
                </a:tc>
                <a:tc>
                  <a:txBody>
                    <a:bodyPr/>
                    <a:lstStyle/>
                    <a:p>
                      <a:pPr algn="ctr"/>
                      <a:r>
                        <a:rPr lang="es-PE" sz="800">
                          <a:latin typeface="+mn-lt"/>
                        </a:rPr>
                        <a:t>11/10/2021</a:t>
                      </a:r>
                      <a:endParaRPr lang="es-PE" sz="800" dirty="0">
                        <a:latin typeface="+mn-lt"/>
                      </a:endParaRPr>
                    </a:p>
                  </a:txBody>
                  <a:tcPr marL="75597" marR="75597" marT="37798" marB="37798" anchor="ctr"/>
                </a:tc>
                <a:extLst>
                  <a:ext uri="{0D108BD9-81ED-4DB2-BD59-A6C34878D82A}">
                    <a16:rowId xmlns:a16="http://schemas.microsoft.com/office/drawing/2014/main" val="1688870718"/>
                  </a:ext>
                </a:extLst>
              </a:tr>
              <a:tr h="819663">
                <a:tc>
                  <a:txBody>
                    <a:bodyPr/>
                    <a:lstStyle/>
                    <a:p>
                      <a:pPr algn="l"/>
                      <a:r>
                        <a:rPr lang="es-PE" sz="800" dirty="0">
                          <a:latin typeface="+mn-lt"/>
                        </a:rPr>
                        <a:t>Retomar contacto con agentes comunitarios y promover  los Grupos de WhatsApp con los beneficiarios</a:t>
                      </a:r>
                    </a:p>
                  </a:txBody>
                  <a:tcPr marL="75597" marR="75597" marT="37798" marB="37798" anchor="ctr"/>
                </a:tc>
                <a:tc>
                  <a:txBody>
                    <a:bodyPr/>
                    <a:lstStyle/>
                    <a:p>
                      <a:pPr algn="ctr"/>
                      <a:r>
                        <a:rPr lang="es-PE" sz="800">
                          <a:latin typeface="+mn-lt"/>
                        </a:rPr>
                        <a:t>PROMSA </a:t>
                      </a:r>
                    </a:p>
                  </a:txBody>
                  <a:tcPr marL="75597" marR="75597" marT="37798" marB="37798" anchor="ctr"/>
                </a:tc>
                <a:tc>
                  <a:txBody>
                    <a:bodyPr/>
                    <a:lstStyle/>
                    <a:p>
                      <a:pPr algn="l"/>
                      <a:r>
                        <a:rPr lang="es-PE" sz="800" dirty="0">
                          <a:latin typeface="+mn-lt"/>
                        </a:rPr>
                        <a:t>La estratégica es solo aplicable a zonas urbanas , donde la población objetivo tiene acceso a redes sociales</a:t>
                      </a:r>
                    </a:p>
                  </a:txBody>
                  <a:tcPr marL="75597" marR="75597" marT="37798" marB="37798" anchor="ctr"/>
                </a:tc>
                <a:tc>
                  <a:txBody>
                    <a:bodyPr/>
                    <a:lstStyle/>
                    <a:p>
                      <a:pPr algn="l"/>
                      <a:r>
                        <a:rPr lang="es-PE" sz="800" dirty="0">
                          <a:latin typeface="+mn-lt"/>
                        </a:rPr>
                        <a:t>Ver otras alternativas comunicacionales  en coordinación con los EE.SS. con las zonas de menor acceso a redes sociales</a:t>
                      </a:r>
                    </a:p>
                  </a:txBody>
                  <a:tcPr marL="75597" marR="75597" marT="37798" marB="37798" anchor="ctr"/>
                </a:tc>
                <a:tc>
                  <a:txBody>
                    <a:bodyPr/>
                    <a:lstStyle/>
                    <a:p>
                      <a:pPr algn="ctr"/>
                      <a:r>
                        <a:rPr lang="es-PE" sz="800" dirty="0">
                          <a:latin typeface="+mn-lt"/>
                        </a:rPr>
                        <a:t>15/10/2021</a:t>
                      </a:r>
                    </a:p>
                  </a:txBody>
                  <a:tcPr marL="75597" marR="75597" marT="37798" marB="37798" anchor="ctr"/>
                </a:tc>
                <a:extLst>
                  <a:ext uri="{0D108BD9-81ED-4DB2-BD59-A6C34878D82A}">
                    <a16:rowId xmlns:a16="http://schemas.microsoft.com/office/drawing/2014/main" val="222350317"/>
                  </a:ext>
                </a:extLst>
              </a:tr>
            </a:tbl>
          </a:graphicData>
        </a:graphic>
      </p:graphicFrame>
      <p:sp>
        <p:nvSpPr>
          <p:cNvPr id="5" name="Rectángulo 4">
            <a:extLst>
              <a:ext uri="{FF2B5EF4-FFF2-40B4-BE49-F238E27FC236}">
                <a16:creationId xmlns:a16="http://schemas.microsoft.com/office/drawing/2014/main" id="{1B2CAF9B-6E2A-45C3-8C1B-EDE4FF9DEB9E}"/>
              </a:ext>
            </a:extLst>
          </p:cNvPr>
          <p:cNvSpPr/>
          <p:nvPr/>
        </p:nvSpPr>
        <p:spPr>
          <a:xfrm>
            <a:off x="321840" y="119541"/>
            <a:ext cx="8173856" cy="3043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08 Setiembre 2021 </a:t>
            </a:r>
          </a:p>
        </p:txBody>
      </p:sp>
      <p:pic>
        <p:nvPicPr>
          <p:cNvPr id="6" name="Picture 2" descr="PLAN OPERATIVO INSTITUCIONAL 2020">
            <a:extLst>
              <a:ext uri="{FF2B5EF4-FFF2-40B4-BE49-F238E27FC236}">
                <a16:creationId xmlns:a16="http://schemas.microsoft.com/office/drawing/2014/main" id="{7D283F67-7302-48F4-9330-1A67E15D5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9529" y="44805"/>
            <a:ext cx="616588" cy="5353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AFF66C77-D423-4272-835B-D17B10F75D74}"/>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8384" y="44805"/>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8" name="Imagen 7" descr="Imagen que contiene Interfaz de usuario gráfica&#10;&#10;Descripción generada automáticamente">
            <a:extLst>
              <a:ext uri="{FF2B5EF4-FFF2-40B4-BE49-F238E27FC236}">
                <a16:creationId xmlns:a16="http://schemas.microsoft.com/office/drawing/2014/main" id="{C4022A60-8FF1-4247-9F0A-1EFB3F33C6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9153" y="90114"/>
            <a:ext cx="1160474" cy="483111"/>
          </a:xfrm>
          <a:prstGeom prst="rect">
            <a:avLst/>
          </a:prstGeom>
        </p:spPr>
      </p:pic>
      <p:sp>
        <p:nvSpPr>
          <p:cNvPr id="18" name="Rectángulo 17">
            <a:extLst>
              <a:ext uri="{FF2B5EF4-FFF2-40B4-BE49-F238E27FC236}">
                <a16:creationId xmlns:a16="http://schemas.microsoft.com/office/drawing/2014/main" id="{EC911ECC-4CAE-4B3E-A3BB-B31FCD338CF3}"/>
              </a:ext>
            </a:extLst>
          </p:cNvPr>
          <p:cNvSpPr/>
          <p:nvPr/>
        </p:nvSpPr>
        <p:spPr>
          <a:xfrm>
            <a:off x="105627" y="1540019"/>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ángulo 36">
            <a:extLst>
              <a:ext uri="{FF2B5EF4-FFF2-40B4-BE49-F238E27FC236}">
                <a16:creationId xmlns:a16="http://schemas.microsoft.com/office/drawing/2014/main" id="{EC1E4C4D-CDE5-44DC-AE35-6563721F6360}"/>
              </a:ext>
            </a:extLst>
          </p:cNvPr>
          <p:cNvSpPr/>
          <p:nvPr/>
        </p:nvSpPr>
        <p:spPr>
          <a:xfrm>
            <a:off x="105627" y="1942244"/>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ángulo 41">
            <a:extLst>
              <a:ext uri="{FF2B5EF4-FFF2-40B4-BE49-F238E27FC236}">
                <a16:creationId xmlns:a16="http://schemas.microsoft.com/office/drawing/2014/main" id="{A395A9EE-306C-4F90-BAF7-D6D913E1D1DF}"/>
              </a:ext>
            </a:extLst>
          </p:cNvPr>
          <p:cNvSpPr/>
          <p:nvPr/>
        </p:nvSpPr>
        <p:spPr>
          <a:xfrm>
            <a:off x="105627" y="2516216"/>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ángulo 42">
            <a:extLst>
              <a:ext uri="{FF2B5EF4-FFF2-40B4-BE49-F238E27FC236}">
                <a16:creationId xmlns:a16="http://schemas.microsoft.com/office/drawing/2014/main" id="{D2C123A4-8FAD-427D-BB79-B6F74ED4554D}"/>
              </a:ext>
            </a:extLst>
          </p:cNvPr>
          <p:cNvSpPr/>
          <p:nvPr/>
        </p:nvSpPr>
        <p:spPr>
          <a:xfrm>
            <a:off x="105627" y="4580635"/>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ángulo 44">
            <a:extLst>
              <a:ext uri="{FF2B5EF4-FFF2-40B4-BE49-F238E27FC236}">
                <a16:creationId xmlns:a16="http://schemas.microsoft.com/office/drawing/2014/main" id="{8C09DC8D-8B1B-45AF-BE69-28141E8A3E15}"/>
              </a:ext>
            </a:extLst>
          </p:cNvPr>
          <p:cNvSpPr/>
          <p:nvPr/>
        </p:nvSpPr>
        <p:spPr>
          <a:xfrm>
            <a:off x="105627" y="6792302"/>
            <a:ext cx="129648" cy="13911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ángulo 49">
            <a:extLst>
              <a:ext uri="{FF2B5EF4-FFF2-40B4-BE49-F238E27FC236}">
                <a16:creationId xmlns:a16="http://schemas.microsoft.com/office/drawing/2014/main" id="{D0959E3B-0B40-4C88-8215-64343651DF12}"/>
              </a:ext>
            </a:extLst>
          </p:cNvPr>
          <p:cNvSpPr/>
          <p:nvPr/>
        </p:nvSpPr>
        <p:spPr>
          <a:xfrm>
            <a:off x="105627" y="6160046"/>
            <a:ext cx="129648" cy="13911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ángulo 32">
            <a:extLst>
              <a:ext uri="{FF2B5EF4-FFF2-40B4-BE49-F238E27FC236}">
                <a16:creationId xmlns:a16="http://schemas.microsoft.com/office/drawing/2014/main" id="{E53A2B25-E1FF-4AE1-81BB-9136BC2C32D8}"/>
              </a:ext>
            </a:extLst>
          </p:cNvPr>
          <p:cNvSpPr/>
          <p:nvPr/>
        </p:nvSpPr>
        <p:spPr>
          <a:xfrm>
            <a:off x="105627" y="3334901"/>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ángulo 51">
            <a:extLst>
              <a:ext uri="{FF2B5EF4-FFF2-40B4-BE49-F238E27FC236}">
                <a16:creationId xmlns:a16="http://schemas.microsoft.com/office/drawing/2014/main" id="{7939A1E1-2DC0-4B05-AF44-6ED3C85D5A29}"/>
              </a:ext>
            </a:extLst>
          </p:cNvPr>
          <p:cNvSpPr/>
          <p:nvPr/>
        </p:nvSpPr>
        <p:spPr>
          <a:xfrm>
            <a:off x="105627" y="4057262"/>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áfico 16" descr="Portapapeles parcialmente comprobado con relleno sólido">
            <a:extLst>
              <a:ext uri="{FF2B5EF4-FFF2-40B4-BE49-F238E27FC236}">
                <a16:creationId xmlns:a16="http://schemas.microsoft.com/office/drawing/2014/main" id="{EF6923D5-EEED-497A-9609-6AFCCD6584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11312" y="496137"/>
            <a:ext cx="394912" cy="394912"/>
          </a:xfrm>
          <a:prstGeom prst="rect">
            <a:avLst/>
          </a:prstGeom>
        </p:spPr>
      </p:pic>
      <p:sp>
        <p:nvSpPr>
          <p:cNvPr id="20" name="Rectángulo 19">
            <a:extLst>
              <a:ext uri="{FF2B5EF4-FFF2-40B4-BE49-F238E27FC236}">
                <a16:creationId xmlns:a16="http://schemas.microsoft.com/office/drawing/2014/main" id="{2FFF59F6-A704-4F12-8440-63EEEB474B10}"/>
              </a:ext>
            </a:extLst>
          </p:cNvPr>
          <p:cNvSpPr/>
          <p:nvPr/>
        </p:nvSpPr>
        <p:spPr>
          <a:xfrm>
            <a:off x="105627" y="523712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ángulo 21">
            <a:extLst>
              <a:ext uri="{FF2B5EF4-FFF2-40B4-BE49-F238E27FC236}">
                <a16:creationId xmlns:a16="http://schemas.microsoft.com/office/drawing/2014/main" id="{088EB8C0-DAC3-4B73-8702-D3A395EE320D}"/>
              </a:ext>
            </a:extLst>
          </p:cNvPr>
          <p:cNvSpPr/>
          <p:nvPr/>
        </p:nvSpPr>
        <p:spPr>
          <a:xfrm>
            <a:off x="105627" y="567706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CuadroTexto 20">
            <a:extLst>
              <a:ext uri="{FF2B5EF4-FFF2-40B4-BE49-F238E27FC236}">
                <a16:creationId xmlns:a16="http://schemas.microsoft.com/office/drawing/2014/main" id="{043031A4-5F41-4ACC-A92D-5F0D78DF46FA}"/>
              </a:ext>
            </a:extLst>
          </p:cNvPr>
          <p:cNvSpPr txBox="1"/>
          <p:nvPr/>
        </p:nvSpPr>
        <p:spPr>
          <a:xfrm>
            <a:off x="1017148" y="548193"/>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III. Actividades en proceso y por iniciar</a:t>
            </a:r>
          </a:p>
        </p:txBody>
      </p:sp>
      <p:sp>
        <p:nvSpPr>
          <p:cNvPr id="23" name="Marcador de número de diapositiva 13">
            <a:extLst>
              <a:ext uri="{FF2B5EF4-FFF2-40B4-BE49-F238E27FC236}">
                <a16:creationId xmlns:a16="http://schemas.microsoft.com/office/drawing/2014/main" id="{B74CEEE3-26E8-DA48-A8DC-AF3DBEF0AE94}"/>
              </a:ext>
            </a:extLst>
          </p:cNvPr>
          <p:cNvSpPr txBox="1">
            <a:spLocks/>
          </p:cNvSpPr>
          <p:nvPr/>
        </p:nvSpPr>
        <p:spPr>
          <a:xfrm>
            <a:off x="3064372" y="7265065"/>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59999" rtl="0" eaLnBrk="1" fontAlgn="auto" latinLnBrk="0" hangingPunct="1">
              <a:lnSpc>
                <a:spcPct val="100000"/>
              </a:lnSpc>
              <a:spcBef>
                <a:spcPts val="0"/>
              </a:spcBef>
              <a:spcAft>
                <a:spcPts val="0"/>
              </a:spcAft>
              <a:buClrTx/>
              <a:buSzTx/>
              <a:buFontTx/>
              <a:buNone/>
              <a:tabLst/>
              <a:defRPr/>
            </a:pPr>
            <a:fld id="{C2F384B5-6594-40A6-B010-31FC2ACC26DE}"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41</a:t>
            </a:fld>
            <a:endParaRPr kumimoji="0" lang="es-PE" sz="132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034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1B764822-A553-4E62-9F82-6088F184572F}"/>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47824" name="Diapositiva de think-cell" r:id="rId5" imgW="592" imgH="591" progId="TCLayout.ActiveDocument.1">
                  <p:embed/>
                </p:oleObj>
              </mc:Choice>
              <mc:Fallback>
                <p:oleObj name="Diapositiva de think-cell" r:id="rId5" imgW="592" imgH="591" progId="TCLayout.ActiveDocument.1">
                  <p:embed/>
                  <p:pic>
                    <p:nvPicPr>
                      <p:cNvPr id="3" name="Objeto 2" hidden="1">
                        <a:extLst>
                          <a:ext uri="{FF2B5EF4-FFF2-40B4-BE49-F238E27FC236}">
                            <a16:creationId xmlns:a16="http://schemas.microsoft.com/office/drawing/2014/main" id="{1B764822-A553-4E62-9F82-6088F184572F}"/>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graphicFrame>
        <p:nvGraphicFramePr>
          <p:cNvPr id="4" name="Tabla 4">
            <a:extLst>
              <a:ext uri="{FF2B5EF4-FFF2-40B4-BE49-F238E27FC236}">
                <a16:creationId xmlns:a16="http://schemas.microsoft.com/office/drawing/2014/main" id="{122D125F-B47C-46FF-8D52-097991B5AA8C}"/>
              </a:ext>
            </a:extLst>
          </p:cNvPr>
          <p:cNvGraphicFramePr>
            <a:graphicFrameLocks noGrp="1"/>
          </p:cNvGraphicFramePr>
          <p:nvPr>
            <p:ph idx="1"/>
          </p:nvPr>
        </p:nvGraphicFramePr>
        <p:xfrm>
          <a:off x="375877" y="968436"/>
          <a:ext cx="9534986" cy="2435947"/>
        </p:xfrm>
        <a:graphic>
          <a:graphicData uri="http://schemas.openxmlformats.org/drawingml/2006/table">
            <a:tbl>
              <a:tblPr firstRow="1" bandRow="1">
                <a:tableStyleId>{5FD0F851-EC5A-4D38-B0AD-8093EC10F338}</a:tableStyleId>
              </a:tblPr>
              <a:tblGrid>
                <a:gridCol w="2408942">
                  <a:extLst>
                    <a:ext uri="{9D8B030D-6E8A-4147-A177-3AD203B41FA5}">
                      <a16:colId xmlns:a16="http://schemas.microsoft.com/office/drawing/2014/main" val="118302345"/>
                    </a:ext>
                  </a:extLst>
                </a:gridCol>
                <a:gridCol w="100997">
                  <a:extLst>
                    <a:ext uri="{9D8B030D-6E8A-4147-A177-3AD203B41FA5}">
                      <a16:colId xmlns:a16="http://schemas.microsoft.com/office/drawing/2014/main" val="3406135732"/>
                    </a:ext>
                  </a:extLst>
                </a:gridCol>
                <a:gridCol w="719948">
                  <a:extLst>
                    <a:ext uri="{9D8B030D-6E8A-4147-A177-3AD203B41FA5}">
                      <a16:colId xmlns:a16="http://schemas.microsoft.com/office/drawing/2014/main" val="616951220"/>
                    </a:ext>
                  </a:extLst>
                </a:gridCol>
                <a:gridCol w="2698184">
                  <a:extLst>
                    <a:ext uri="{9D8B030D-6E8A-4147-A177-3AD203B41FA5}">
                      <a16:colId xmlns:a16="http://schemas.microsoft.com/office/drawing/2014/main" val="3332031573"/>
                    </a:ext>
                  </a:extLst>
                </a:gridCol>
                <a:gridCol w="2808446">
                  <a:extLst>
                    <a:ext uri="{9D8B030D-6E8A-4147-A177-3AD203B41FA5}">
                      <a16:colId xmlns:a16="http://schemas.microsoft.com/office/drawing/2014/main" val="1640907233"/>
                    </a:ext>
                  </a:extLst>
                </a:gridCol>
                <a:gridCol w="798469">
                  <a:extLst>
                    <a:ext uri="{9D8B030D-6E8A-4147-A177-3AD203B41FA5}">
                      <a16:colId xmlns:a16="http://schemas.microsoft.com/office/drawing/2014/main" val="2644737630"/>
                    </a:ext>
                  </a:extLst>
                </a:gridCol>
              </a:tblGrid>
              <a:tr h="336174">
                <a:tc>
                  <a:txBody>
                    <a:bodyPr/>
                    <a:lstStyle/>
                    <a:p>
                      <a:pPr algn="ctr"/>
                      <a:r>
                        <a:rPr lang="es-PE" sz="800" b="1" dirty="0"/>
                        <a:t>PRINCIPALES ACTIVIDADES </a:t>
                      </a:r>
                      <a:endParaRPr lang="es-PE" sz="800" b="1" dirty="0">
                        <a:latin typeface="+mn-lt"/>
                      </a:endParaRPr>
                    </a:p>
                  </a:txBody>
                  <a:tcPr marL="75597" marR="75597" marT="37798" marB="37798"/>
                </a:tc>
                <a:tc gridSpan="2">
                  <a:txBody>
                    <a:bodyPr/>
                    <a:lstStyle/>
                    <a:p>
                      <a:pPr algn="ctr"/>
                      <a:r>
                        <a:rPr lang="es-PE" sz="800" b="1" dirty="0"/>
                        <a:t>RESPONSABLE</a:t>
                      </a:r>
                      <a:endParaRPr lang="es-PE" sz="800" b="1" dirty="0">
                        <a:latin typeface="+mn-lt"/>
                      </a:endParaRPr>
                    </a:p>
                  </a:txBody>
                  <a:tcPr marL="75597" marR="75597" marT="37798" marB="37798"/>
                </a:tc>
                <a:tc hMerge="1">
                  <a:txBody>
                    <a:bodyPr/>
                    <a:lstStyle/>
                    <a:p>
                      <a:pPr algn="ctr"/>
                      <a:r>
                        <a:rPr lang="es-PE" sz="1100" b="1" dirty="0"/>
                        <a:t>RESPONSABLE</a:t>
                      </a:r>
                      <a:endParaRPr lang="es-PE" sz="1100" b="1" dirty="0">
                        <a:latin typeface="+mn-lt"/>
                      </a:endParaRPr>
                    </a:p>
                  </a:txBody>
                  <a:tcPr marL="96012" marR="96012" marT="48006" marB="48006"/>
                </a:tc>
                <a:tc>
                  <a:txBody>
                    <a:bodyPr/>
                    <a:lstStyle/>
                    <a:p>
                      <a:pPr algn="ctr"/>
                      <a:r>
                        <a:rPr lang="es-PE" sz="800" b="1" dirty="0"/>
                        <a:t>RIESGO / LIMITACIONES </a:t>
                      </a:r>
                      <a:endParaRPr lang="es-PE" sz="800" b="1" dirty="0">
                        <a:latin typeface="+mn-lt"/>
                      </a:endParaRPr>
                    </a:p>
                  </a:txBody>
                  <a:tcPr marL="75597" marR="75597" marT="37798" marB="37798"/>
                </a:tc>
                <a:tc>
                  <a:txBody>
                    <a:bodyPr/>
                    <a:lstStyle/>
                    <a:p>
                      <a:pPr algn="ctr"/>
                      <a:r>
                        <a:rPr lang="es-PE" sz="800" b="1" dirty="0"/>
                        <a:t>RECOMENDACIONES </a:t>
                      </a:r>
                      <a:endParaRPr lang="es-PE" sz="800" b="1" dirty="0">
                        <a:latin typeface="+mn-lt"/>
                      </a:endParaRPr>
                    </a:p>
                  </a:txBody>
                  <a:tcPr marL="75597" marR="75597" marT="37798" marB="37798"/>
                </a:tc>
                <a:tc>
                  <a:txBody>
                    <a:bodyPr/>
                    <a:lstStyle/>
                    <a:p>
                      <a:pPr algn="ctr"/>
                      <a:r>
                        <a:rPr lang="es-PE" sz="800" b="1" dirty="0"/>
                        <a:t>PLAZO DE EJECUCIÓN</a:t>
                      </a:r>
                      <a:endParaRPr lang="es-PE" sz="800" b="1" dirty="0">
                        <a:latin typeface="+mn-lt"/>
                      </a:endParaRPr>
                    </a:p>
                  </a:txBody>
                  <a:tcPr marL="75597" marR="75597" marT="37798" marB="37798"/>
                </a:tc>
                <a:extLst>
                  <a:ext uri="{0D108BD9-81ED-4DB2-BD59-A6C34878D82A}">
                    <a16:rowId xmlns:a16="http://schemas.microsoft.com/office/drawing/2014/main" val="1626407503"/>
                  </a:ext>
                </a:extLst>
              </a:tr>
              <a:tr h="219591">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900" b="1" dirty="0"/>
                        <a:t>Optimizar la productividad del personal de salud</a:t>
                      </a:r>
                      <a:endParaRPr lang="es-PE" sz="900" b="1" dirty="0">
                        <a:latin typeface="Calibri" panose="020F0502020204030204" pitchFamily="34" charset="0"/>
                        <a:cs typeface="Calibri" panose="020F0502020204030204" pitchFamily="34" charset="0"/>
                      </a:endParaRPr>
                    </a:p>
                  </a:txBody>
                  <a:tcPr marL="75597" marR="75597" marT="37798" marB="37798" anchor="ctr"/>
                </a:tc>
                <a:tc hMerge="1">
                  <a:txBody>
                    <a:bodyPr/>
                    <a:lstStyle/>
                    <a:p>
                      <a:endParaRPr lang="en-GB"/>
                    </a:p>
                  </a:txBody>
                  <a:tcPr/>
                </a:tc>
                <a:tc hMerge="1">
                  <a:txBody>
                    <a:bodyPr/>
                    <a:lstStyle/>
                    <a:p>
                      <a:endParaRPr lang="es-PE"/>
                    </a:p>
                  </a:txBody>
                  <a:tcPr/>
                </a:tc>
                <a:tc hMerge="1">
                  <a:txBody>
                    <a:bodyPr/>
                    <a:lstStyle/>
                    <a:p>
                      <a:endParaRPr lang="es-PE"/>
                    </a:p>
                  </a:txBody>
                  <a:tcPr/>
                </a:tc>
                <a:tc hMerge="1">
                  <a:txBody>
                    <a:bodyPr/>
                    <a:lstStyle/>
                    <a:p>
                      <a:endParaRPr lang="es-PE"/>
                    </a:p>
                  </a:txBody>
                  <a:tcPr>
                    <a:lnL>
                      <a:noFill/>
                    </a:lnL>
                    <a:lnT w="12700" cap="flat" cmpd="sng" algn="ctr">
                      <a:solidFill>
                        <a:srgbClr val="002060"/>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E" sz="880">
                        <a:latin typeface="Axiforma" panose="00000500000000000000" pitchFamily="50" charset="0"/>
                      </a:endParaRPr>
                    </a:p>
                  </a:txBody>
                  <a:tcPr marL="96012" marR="96012" marT="48006" marB="480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42202489"/>
                  </a:ext>
                </a:extLst>
              </a:tr>
              <a:tr h="435581">
                <a:tc gridSpan="2">
                  <a:txBody>
                    <a:bodyPr/>
                    <a:lstStyle/>
                    <a:p>
                      <a:pPr algn="l"/>
                      <a:r>
                        <a:rPr lang="es-PE" sz="800" dirty="0"/>
                        <a:t>Sincerar información SIS, HIS y todas las actividades del personal de salud, unificar el rol de personal digital  y logro de indicadores.</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dirty="0"/>
                        <a:t>UNIDAD ESTADÍSTICA</a:t>
                      </a:r>
                      <a:endParaRPr lang="es-PE" sz="800" dirty="0">
                        <a:latin typeface="+mn-lt"/>
                      </a:endParaRPr>
                    </a:p>
                  </a:txBody>
                  <a:tcPr marL="75597" marR="75597" marT="37798" marB="37798" anchor="ctr"/>
                </a:tc>
                <a:tc>
                  <a:txBody>
                    <a:bodyPr/>
                    <a:lstStyle/>
                    <a:p>
                      <a:pPr algn="l"/>
                      <a:r>
                        <a:rPr lang="es-PE" sz="800" dirty="0"/>
                        <a:t>La información registrada por el prestador no logra ser aún consistente ni oportuna.</a:t>
                      </a:r>
                      <a:endParaRPr lang="es-PE" sz="800" dirty="0">
                        <a:highlight>
                          <a:srgbClr val="FFFF00"/>
                        </a:highlight>
                        <a:latin typeface="+mn-lt"/>
                      </a:endParaRPr>
                    </a:p>
                  </a:txBody>
                  <a:tcPr marL="75597" marR="75597" marT="37798" marB="37798" anchor="ctr"/>
                </a:tc>
                <a:tc>
                  <a:txBody>
                    <a:bodyPr/>
                    <a:lstStyle/>
                    <a:p>
                      <a:pPr marL="0" algn="l" defTabSz="1280160" rtl="0" eaLnBrk="1" latinLnBrk="0" hangingPunct="1"/>
                      <a:r>
                        <a:rPr lang="es-PE" sz="800" kern="1200" dirty="0">
                          <a:solidFill>
                            <a:schemeClr val="tx1"/>
                          </a:solidFill>
                        </a:rPr>
                        <a:t>Mejorar el registro y hacer la entrega de información en los tiempos determinados por la Unidad de Estadística.</a:t>
                      </a:r>
                      <a:endParaRPr lang="es-PE" sz="800" kern="1200" dirty="0">
                        <a:solidFill>
                          <a:schemeClr val="tx1"/>
                        </a:solidFill>
                        <a:latin typeface="+mn-lt"/>
                        <a:ea typeface="+mn-ea"/>
                        <a:cs typeface="+mn-cs"/>
                      </a:endParaRPr>
                    </a:p>
                  </a:txBody>
                  <a:tcPr marL="75597" marR="75597" marT="37798" marB="37798" anchor="ctr"/>
                </a:tc>
                <a:tc>
                  <a:txBody>
                    <a:bodyPr/>
                    <a:lstStyle/>
                    <a:p>
                      <a:pPr algn="ctr"/>
                      <a:r>
                        <a:rPr lang="es-PE" sz="800"/>
                        <a:t>27/09/2021</a:t>
                      </a:r>
                      <a:endParaRPr lang="es-PE" sz="800">
                        <a:latin typeface="+mn-lt"/>
                      </a:endParaRPr>
                    </a:p>
                  </a:txBody>
                  <a:tcPr marL="75597" marR="75597" marT="37798" marB="37798" anchor="ctr"/>
                </a:tc>
                <a:extLst>
                  <a:ext uri="{0D108BD9-81ED-4DB2-BD59-A6C34878D82A}">
                    <a16:rowId xmlns:a16="http://schemas.microsoft.com/office/drawing/2014/main" val="2497584737"/>
                  </a:ext>
                </a:extLst>
              </a:tr>
              <a:tr h="795566">
                <a:tc gridSpan="2">
                  <a:txBody>
                    <a:bodyPr/>
                    <a:lstStyle/>
                    <a:p>
                      <a:pPr algn="l"/>
                      <a:r>
                        <a:rPr lang="es-PE" sz="800" dirty="0"/>
                        <a:t>Monitoreo a los EE.SS. de seguimiento a la productividad del personal de salud.</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a:t>UNIDAD ESTADÍSTICA / UNIDAD DE PERSONAL </a:t>
                      </a:r>
                      <a:endParaRPr lang="es-PE" sz="800">
                        <a:latin typeface="+mn-lt"/>
                      </a:endParaRPr>
                    </a:p>
                  </a:txBody>
                  <a:tcPr marL="75597" marR="75597" marT="37798" marB="37798" anchor="ctr"/>
                </a:tc>
                <a:tc>
                  <a:txBody>
                    <a:bodyPr/>
                    <a:lstStyle/>
                    <a:p>
                      <a:pPr algn="l"/>
                      <a:r>
                        <a:rPr lang="es-PE" sz="800" dirty="0"/>
                        <a:t>Algunos EE.SS. No están cumpliendo con levantar las observaciones a su rol de personal, limitando el seguimiento oportuno .</a:t>
                      </a:r>
                    </a:p>
                    <a:p>
                      <a:pPr algn="l"/>
                      <a:r>
                        <a:rPr lang="es-PE" sz="800" dirty="0"/>
                        <a:t>Se viene desarrollando aplicativo para mejorar el registro que tiene que se consensuado con la oficina de  control de asistencia.</a:t>
                      </a:r>
                      <a:endParaRPr lang="es-PE" sz="800" dirty="0">
                        <a:highlight>
                          <a:srgbClr val="FFFF00"/>
                        </a:highlight>
                        <a:latin typeface="+mn-lt"/>
                      </a:endParaRPr>
                    </a:p>
                  </a:txBody>
                  <a:tcPr marL="75597" marR="75597" marT="37798" marB="37798" anchor="ctr"/>
                </a:tc>
                <a:tc>
                  <a:txBody>
                    <a:bodyPr/>
                    <a:lstStyle/>
                    <a:p>
                      <a:pPr marL="0" algn="l" defTabSz="1280160" rtl="0" eaLnBrk="1" latinLnBrk="0" hangingPunct="1"/>
                      <a:r>
                        <a:rPr lang="es-PE" sz="800" kern="1200" dirty="0">
                          <a:solidFill>
                            <a:schemeClr val="tx1"/>
                          </a:solidFill>
                        </a:rPr>
                        <a:t>Personal deberá tomar medidas correctivas a los EE.SS. que no levantan las observaciones a su Rol de Personal.</a:t>
                      </a:r>
                    </a:p>
                    <a:p>
                      <a:pPr marL="0" algn="l" defTabSz="1280160" rtl="0" eaLnBrk="1" latinLnBrk="0" hangingPunct="1"/>
                      <a:r>
                        <a:rPr lang="es-PE" sz="800" kern="1200" dirty="0">
                          <a:solidFill>
                            <a:schemeClr val="tx1"/>
                          </a:solidFill>
                        </a:rPr>
                        <a:t>Fortalecer la coordinación con la oficina de control de asistencia, que permita retroalimentar el seguimiento a la productividad.</a:t>
                      </a:r>
                      <a:endParaRPr lang="es-PE" sz="800" kern="1200" dirty="0">
                        <a:solidFill>
                          <a:schemeClr val="tx1"/>
                        </a:solidFill>
                        <a:latin typeface="+mn-lt"/>
                        <a:ea typeface="+mn-ea"/>
                        <a:cs typeface="+mn-cs"/>
                      </a:endParaRPr>
                    </a:p>
                  </a:txBody>
                  <a:tcPr marL="75597" marR="75597" marT="37798" marB="37798" anchor="ctr"/>
                </a:tc>
                <a:tc>
                  <a:txBody>
                    <a:bodyPr/>
                    <a:lstStyle/>
                    <a:p>
                      <a:pPr algn="ctr"/>
                      <a:r>
                        <a:rPr lang="es-PE" sz="800" dirty="0"/>
                        <a:t>30/09/2021</a:t>
                      </a:r>
                      <a:endParaRPr lang="es-PE" sz="800" dirty="0">
                        <a:latin typeface="+mn-lt"/>
                      </a:endParaRPr>
                    </a:p>
                  </a:txBody>
                  <a:tcPr marL="75597" marR="75597" marT="37798" marB="37798" anchor="ctr"/>
                </a:tc>
                <a:extLst>
                  <a:ext uri="{0D108BD9-81ED-4DB2-BD59-A6C34878D82A}">
                    <a16:rowId xmlns:a16="http://schemas.microsoft.com/office/drawing/2014/main" val="638402714"/>
                  </a:ext>
                </a:extLst>
              </a:tr>
              <a:tr h="631710">
                <a:tc gridSpan="2">
                  <a:txBody>
                    <a:bodyPr/>
                    <a:lstStyle/>
                    <a:p>
                      <a:pPr algn="l"/>
                      <a:r>
                        <a:rPr lang="es-PE" sz="800" dirty="0"/>
                        <a:t>Resolución de personal  y premiación al EE.SS.</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a:t>UNID. DE PERSONAL /DIR. DE RN</a:t>
                      </a:r>
                      <a:endParaRPr lang="es-PE" sz="800">
                        <a:latin typeface="+mn-lt"/>
                      </a:endParaRPr>
                    </a:p>
                  </a:txBody>
                  <a:tcPr marL="75597" marR="75597" marT="37798" marB="37798" anchor="ctr"/>
                </a:tc>
                <a:tc>
                  <a:txBody>
                    <a:bodyPr/>
                    <a:lstStyle/>
                    <a:p>
                      <a:pPr algn="l"/>
                      <a:r>
                        <a:rPr lang="es-PE" sz="800" dirty="0"/>
                        <a:t>Se requiere evidenciar los avances por los EE.SS que sean consistentes con los resultados de los indicadores.</a:t>
                      </a:r>
                      <a:endParaRPr lang="es-PE" sz="800" dirty="0">
                        <a:latin typeface="+mn-lt"/>
                      </a:endParaRPr>
                    </a:p>
                  </a:txBody>
                  <a:tcPr marL="75597" marR="75597" marT="37798" marB="37798" anchor="ctr"/>
                </a:tc>
                <a:tc>
                  <a:txBody>
                    <a:bodyPr/>
                    <a:lstStyle/>
                    <a:p>
                      <a:pPr algn="l"/>
                      <a:r>
                        <a:rPr lang="es-PE" sz="800" dirty="0"/>
                        <a:t>Comunicación constante con los EE.SS.  y los responsables de las actividades que permita evidenciar oportunamente los logros.</a:t>
                      </a:r>
                      <a:endParaRPr lang="es-PE" sz="800" dirty="0">
                        <a:latin typeface="+mn-lt"/>
                      </a:endParaRPr>
                    </a:p>
                  </a:txBody>
                  <a:tcPr marL="75597" marR="75597" marT="37798" marB="37798" anchor="ctr"/>
                </a:tc>
                <a:tc>
                  <a:txBody>
                    <a:bodyPr/>
                    <a:lstStyle/>
                    <a:p>
                      <a:pPr algn="ctr"/>
                      <a:r>
                        <a:rPr lang="es-PE" sz="800" dirty="0"/>
                        <a:t>30/09/2021</a:t>
                      </a:r>
                      <a:endParaRPr lang="es-PE" sz="800" dirty="0">
                        <a:latin typeface="+mn-lt"/>
                      </a:endParaRPr>
                    </a:p>
                  </a:txBody>
                  <a:tcPr marL="75597" marR="75597" marT="37798" marB="37798" anchor="ctr"/>
                </a:tc>
                <a:extLst>
                  <a:ext uri="{0D108BD9-81ED-4DB2-BD59-A6C34878D82A}">
                    <a16:rowId xmlns:a16="http://schemas.microsoft.com/office/drawing/2014/main" val="1842272023"/>
                  </a:ext>
                </a:extLst>
              </a:tr>
            </a:tbl>
          </a:graphicData>
        </a:graphic>
      </p:graphicFrame>
      <p:sp>
        <p:nvSpPr>
          <p:cNvPr id="5" name="Rectángulo 4">
            <a:extLst>
              <a:ext uri="{FF2B5EF4-FFF2-40B4-BE49-F238E27FC236}">
                <a16:creationId xmlns:a16="http://schemas.microsoft.com/office/drawing/2014/main" id="{1B2CAF9B-6E2A-45C3-8C1B-EDE4FF9DEB9E}"/>
              </a:ext>
            </a:extLst>
          </p:cNvPr>
          <p:cNvSpPr/>
          <p:nvPr/>
        </p:nvSpPr>
        <p:spPr>
          <a:xfrm>
            <a:off x="375876" y="133045"/>
            <a:ext cx="8119821" cy="31263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r>
              <a:rPr kumimoji="0" lang="es-PE" sz="1984" b="0" i="0" u="none" strike="noStrike" kern="1200" cap="none" spc="0" normalizeH="0" baseline="0" noProof="0" dirty="0">
                <a:ln>
                  <a:noFill/>
                </a:ln>
                <a:solidFill>
                  <a:prstClr val="white"/>
                </a:solidFill>
                <a:effectLst/>
                <a:uLnTx/>
                <a:uFillTx/>
                <a:latin typeface="Calibri" panose="020F0502020204030204"/>
                <a:ea typeface="+mn-ea"/>
                <a:cs typeface="+mn-cs"/>
              </a:rPr>
              <a:t>RED NORTE : Nota mensual 08 Setiembre 2021 </a:t>
            </a:r>
          </a:p>
        </p:txBody>
      </p:sp>
      <p:pic>
        <p:nvPicPr>
          <p:cNvPr id="6" name="Picture 2" descr="PLAN OPERATIVO INSTITUCIONAL 2020">
            <a:extLst>
              <a:ext uri="{FF2B5EF4-FFF2-40B4-BE49-F238E27FC236}">
                <a16:creationId xmlns:a16="http://schemas.microsoft.com/office/drawing/2014/main" id="{7D283F67-7302-48F4-9330-1A67E15D5D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4279" y="36028"/>
            <a:ext cx="654682" cy="568417"/>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AFF66C77-D423-4272-835B-D17B10F75D74}"/>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529" y="36027"/>
            <a:ext cx="654682" cy="587817"/>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8" name="Imagen 7" descr="Imagen que contiene Interfaz de usuario gráfica&#10;&#10;Descripción generada automáticamente">
            <a:extLst>
              <a:ext uri="{FF2B5EF4-FFF2-40B4-BE49-F238E27FC236}">
                <a16:creationId xmlns:a16="http://schemas.microsoft.com/office/drawing/2014/main" id="{C4022A60-8FF1-4247-9F0A-1EFB3F33C6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25607" y="55428"/>
            <a:ext cx="1387427" cy="483111"/>
          </a:xfrm>
          <a:prstGeom prst="rect">
            <a:avLst/>
          </a:prstGeom>
        </p:spPr>
      </p:pic>
      <p:sp>
        <p:nvSpPr>
          <p:cNvPr id="18" name="Rectángulo 17">
            <a:extLst>
              <a:ext uri="{FF2B5EF4-FFF2-40B4-BE49-F238E27FC236}">
                <a16:creationId xmlns:a16="http://schemas.microsoft.com/office/drawing/2014/main" id="{EC911ECC-4CAE-4B3E-A3BB-B31FCD338CF3}"/>
              </a:ext>
            </a:extLst>
          </p:cNvPr>
          <p:cNvSpPr/>
          <p:nvPr/>
        </p:nvSpPr>
        <p:spPr>
          <a:xfrm>
            <a:off x="164305" y="1702228"/>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ángulo 41">
            <a:extLst>
              <a:ext uri="{FF2B5EF4-FFF2-40B4-BE49-F238E27FC236}">
                <a16:creationId xmlns:a16="http://schemas.microsoft.com/office/drawing/2014/main" id="{A395A9EE-306C-4F90-BAF7-D6D913E1D1DF}"/>
              </a:ext>
            </a:extLst>
          </p:cNvPr>
          <p:cNvSpPr/>
          <p:nvPr/>
        </p:nvSpPr>
        <p:spPr>
          <a:xfrm>
            <a:off x="164305" y="226842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ángulo 32">
            <a:extLst>
              <a:ext uri="{FF2B5EF4-FFF2-40B4-BE49-F238E27FC236}">
                <a16:creationId xmlns:a16="http://schemas.microsoft.com/office/drawing/2014/main" id="{E53A2B25-E1FF-4AE1-81BB-9136BC2C32D8}"/>
              </a:ext>
            </a:extLst>
          </p:cNvPr>
          <p:cNvSpPr/>
          <p:nvPr/>
        </p:nvSpPr>
        <p:spPr>
          <a:xfrm>
            <a:off x="164305" y="3032198"/>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17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ángulo 18">
            <a:extLst>
              <a:ext uri="{FF2B5EF4-FFF2-40B4-BE49-F238E27FC236}">
                <a16:creationId xmlns:a16="http://schemas.microsoft.com/office/drawing/2014/main" id="{C79CD3C6-E87D-44A7-903D-00D6D1058092}"/>
              </a:ext>
            </a:extLst>
          </p:cNvPr>
          <p:cNvSpPr/>
          <p:nvPr/>
        </p:nvSpPr>
        <p:spPr>
          <a:xfrm>
            <a:off x="288980" y="3656370"/>
            <a:ext cx="5179423" cy="17331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945" b="1" i="0" u="none" strike="noStrike" kern="1200" cap="none" spc="0" normalizeH="0" baseline="0" noProof="0" dirty="0">
                <a:ln>
                  <a:noFill/>
                </a:ln>
                <a:solidFill>
                  <a:srgbClr val="000000"/>
                </a:solidFill>
                <a:effectLst/>
                <a:uLnTx/>
                <a:uFillTx/>
                <a:latin typeface="Calibri" panose="020F0502020204030204"/>
                <a:ea typeface="+mn-ea"/>
                <a:cs typeface="+mn-cs"/>
              </a:rPr>
              <a:t>Mixta –  </a:t>
            </a:r>
            <a:r>
              <a:rPr kumimoji="0" lang="es-ES" altLang="en-US" sz="945" b="0" i="0" u="none" strike="noStrike" kern="1200" cap="none" spc="0" normalizeH="0" baseline="0" noProof="0" dirty="0">
                <a:ln>
                  <a:noFill/>
                </a:ln>
                <a:solidFill>
                  <a:srgbClr val="000000"/>
                </a:solidFill>
                <a:effectLst/>
                <a:uLnTx/>
                <a:uFillTx/>
                <a:latin typeface="Calibri" panose="020F0502020204030204"/>
                <a:ea typeface="+mn-ea"/>
                <a:cs typeface="+mn-cs"/>
              </a:rPr>
              <a:t>En proceso de cumplimiento, algunos aspectos requieren atención, otros bien encaminados</a:t>
            </a:r>
          </a:p>
        </p:txBody>
      </p:sp>
      <p:sp>
        <p:nvSpPr>
          <p:cNvPr id="20" name="Rectángulo 19">
            <a:extLst>
              <a:ext uri="{FF2B5EF4-FFF2-40B4-BE49-F238E27FC236}">
                <a16:creationId xmlns:a16="http://schemas.microsoft.com/office/drawing/2014/main" id="{8047785C-4256-4189-B1DF-98D68E589905}"/>
              </a:ext>
            </a:extLst>
          </p:cNvPr>
          <p:cNvSpPr/>
          <p:nvPr/>
        </p:nvSpPr>
        <p:spPr>
          <a:xfrm>
            <a:off x="201503" y="3563606"/>
            <a:ext cx="85492" cy="8375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94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ángulo 20">
            <a:extLst>
              <a:ext uri="{FF2B5EF4-FFF2-40B4-BE49-F238E27FC236}">
                <a16:creationId xmlns:a16="http://schemas.microsoft.com/office/drawing/2014/main" id="{97C08B6D-E7ED-41A5-82BD-1FFDE6E8B72B}"/>
              </a:ext>
            </a:extLst>
          </p:cNvPr>
          <p:cNvSpPr/>
          <p:nvPr/>
        </p:nvSpPr>
        <p:spPr>
          <a:xfrm>
            <a:off x="191773" y="3709185"/>
            <a:ext cx="85492" cy="8375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94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ángulo 21">
            <a:extLst>
              <a:ext uri="{FF2B5EF4-FFF2-40B4-BE49-F238E27FC236}">
                <a16:creationId xmlns:a16="http://schemas.microsoft.com/office/drawing/2014/main" id="{92B5D437-2122-485B-865F-225F716CC09F}"/>
              </a:ext>
            </a:extLst>
          </p:cNvPr>
          <p:cNvSpPr/>
          <p:nvPr/>
        </p:nvSpPr>
        <p:spPr>
          <a:xfrm>
            <a:off x="297717" y="3812262"/>
            <a:ext cx="5608505" cy="1713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945" b="1" i="0" u="none" strike="noStrike" kern="1200" cap="none" spc="0" normalizeH="0" baseline="0" noProof="0" dirty="0">
                <a:ln>
                  <a:noFill/>
                </a:ln>
                <a:solidFill>
                  <a:srgbClr val="000000"/>
                </a:solidFill>
                <a:effectLst/>
                <a:uLnTx/>
                <a:uFillTx/>
                <a:latin typeface="Calibri" panose="020F0502020204030204"/>
                <a:ea typeface="+mn-ea"/>
                <a:cs typeface="+mn-cs"/>
              </a:rPr>
              <a:t>Problemática – </a:t>
            </a:r>
            <a:r>
              <a:rPr kumimoji="0" lang="es-ES" altLang="en-US" sz="945" b="0" i="0" u="none" strike="noStrike" kern="1200" cap="none" spc="0" normalizeH="0" baseline="0" noProof="0" dirty="0">
                <a:ln>
                  <a:noFill/>
                </a:ln>
                <a:solidFill>
                  <a:srgbClr val="000000"/>
                </a:solidFill>
                <a:effectLst/>
                <a:uLnTx/>
                <a:uFillTx/>
                <a:latin typeface="Calibri" panose="020F0502020204030204"/>
                <a:ea typeface="+mn-ea"/>
                <a:cs typeface="+mn-cs"/>
              </a:rPr>
              <a:t>Por iniciar , requiere atención, en algunos aspectos urgente para empezar a implementar</a:t>
            </a:r>
          </a:p>
        </p:txBody>
      </p:sp>
      <p:sp>
        <p:nvSpPr>
          <p:cNvPr id="23" name="Rectángulo 22">
            <a:extLst>
              <a:ext uri="{FF2B5EF4-FFF2-40B4-BE49-F238E27FC236}">
                <a16:creationId xmlns:a16="http://schemas.microsoft.com/office/drawing/2014/main" id="{D7407049-554B-4F04-950D-6833CC42689B}"/>
              </a:ext>
            </a:extLst>
          </p:cNvPr>
          <p:cNvSpPr/>
          <p:nvPr/>
        </p:nvSpPr>
        <p:spPr>
          <a:xfrm>
            <a:off x="289364" y="3530359"/>
            <a:ext cx="5899008" cy="1433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945" b="1" i="0" u="none" strike="noStrike" kern="1200" cap="none" spc="0" normalizeH="0" baseline="0" noProof="0" dirty="0">
                <a:ln>
                  <a:noFill/>
                </a:ln>
                <a:solidFill>
                  <a:srgbClr val="000000"/>
                </a:solidFill>
                <a:effectLst/>
                <a:uLnTx/>
                <a:uFillTx/>
                <a:latin typeface="Calibri" panose="020F0502020204030204"/>
                <a:ea typeface="+mn-ea"/>
                <a:cs typeface="+mn-cs"/>
              </a:rPr>
              <a:t>Buena – </a:t>
            </a:r>
            <a:r>
              <a:rPr kumimoji="0" lang="es-ES" altLang="en-US" sz="945" b="0" i="0" u="none" strike="noStrike" kern="1200" cap="none" spc="0" normalizeH="0" baseline="0" noProof="0" dirty="0">
                <a:ln>
                  <a:noFill/>
                </a:ln>
                <a:solidFill>
                  <a:srgbClr val="000000"/>
                </a:solidFill>
                <a:effectLst/>
                <a:uLnTx/>
                <a:uFillTx/>
                <a:latin typeface="Calibri" panose="020F0502020204030204"/>
                <a:ea typeface="+mn-ea"/>
                <a:cs typeface="+mn-cs"/>
              </a:rPr>
              <a:t>Se ha cumplido con la actividad según lo programado, requiere refinamiento e implementación sistemática</a:t>
            </a:r>
          </a:p>
        </p:txBody>
      </p:sp>
      <p:sp>
        <p:nvSpPr>
          <p:cNvPr id="24" name="Rectángulo 23">
            <a:extLst>
              <a:ext uri="{FF2B5EF4-FFF2-40B4-BE49-F238E27FC236}">
                <a16:creationId xmlns:a16="http://schemas.microsoft.com/office/drawing/2014/main" id="{A52CD2BB-314A-467A-A685-7A2DC3EA9AB5}"/>
              </a:ext>
            </a:extLst>
          </p:cNvPr>
          <p:cNvSpPr/>
          <p:nvPr/>
        </p:nvSpPr>
        <p:spPr>
          <a:xfrm>
            <a:off x="288980" y="3985901"/>
            <a:ext cx="5082130" cy="18346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359999" rtl="0" eaLnBrk="1" fontAlgn="auto" latinLnBrk="0" hangingPunct="1">
              <a:lnSpc>
                <a:spcPct val="100000"/>
              </a:lnSpc>
              <a:spcBef>
                <a:spcPct val="50000"/>
              </a:spcBef>
              <a:spcAft>
                <a:spcPts val="0"/>
              </a:spcAft>
              <a:buClrTx/>
              <a:buSzTx/>
              <a:buFontTx/>
              <a:buNone/>
              <a:tabLst/>
              <a:defRPr/>
            </a:pPr>
            <a:r>
              <a:rPr kumimoji="0" lang="es-ES" altLang="en-US" sz="945" b="1" i="0" u="none" strike="noStrike" kern="1200" cap="none" spc="0" normalizeH="0" baseline="0" noProof="0" dirty="0">
                <a:ln>
                  <a:noFill/>
                </a:ln>
                <a:solidFill>
                  <a:srgbClr val="000000"/>
                </a:solidFill>
                <a:effectLst/>
                <a:uLnTx/>
                <a:uFillTx/>
                <a:latin typeface="Calibri" panose="020F0502020204030204"/>
                <a:ea typeface="+mn-ea"/>
                <a:cs typeface="+mn-cs"/>
              </a:rPr>
              <a:t>Altamente problemática – </a:t>
            </a:r>
            <a:r>
              <a:rPr kumimoji="0" lang="es-ES" altLang="en-US" sz="945" b="0" i="0" u="none" strike="noStrike" kern="1200" cap="none" spc="0" normalizeH="0" baseline="0" noProof="0" dirty="0">
                <a:ln>
                  <a:noFill/>
                </a:ln>
                <a:solidFill>
                  <a:srgbClr val="000000"/>
                </a:solidFill>
                <a:effectLst/>
                <a:uLnTx/>
                <a:uFillTx/>
                <a:latin typeface="Calibri" panose="020F0502020204030204"/>
                <a:ea typeface="+mn-ea"/>
                <a:cs typeface="+mn-cs"/>
              </a:rPr>
              <a:t>No evidencia temporalidad, requiere acción urgente y decisiva</a:t>
            </a:r>
          </a:p>
        </p:txBody>
      </p:sp>
      <p:sp>
        <p:nvSpPr>
          <p:cNvPr id="25" name="Rectángulo 24">
            <a:extLst>
              <a:ext uri="{FF2B5EF4-FFF2-40B4-BE49-F238E27FC236}">
                <a16:creationId xmlns:a16="http://schemas.microsoft.com/office/drawing/2014/main" id="{A260D41A-8A05-4FD5-881C-213215B5BD48}"/>
              </a:ext>
            </a:extLst>
          </p:cNvPr>
          <p:cNvSpPr/>
          <p:nvPr/>
        </p:nvSpPr>
        <p:spPr>
          <a:xfrm>
            <a:off x="197899" y="3860983"/>
            <a:ext cx="85492" cy="8375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94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ángulo 25">
            <a:extLst>
              <a:ext uri="{FF2B5EF4-FFF2-40B4-BE49-F238E27FC236}">
                <a16:creationId xmlns:a16="http://schemas.microsoft.com/office/drawing/2014/main" id="{391A65C3-78F5-40F2-8E21-68291798EF84}"/>
              </a:ext>
            </a:extLst>
          </p:cNvPr>
          <p:cNvSpPr/>
          <p:nvPr/>
        </p:nvSpPr>
        <p:spPr>
          <a:xfrm>
            <a:off x="197325" y="4028142"/>
            <a:ext cx="85492" cy="8375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59999" rtl="0" eaLnBrk="1" fontAlgn="auto" latinLnBrk="0" hangingPunct="1">
              <a:lnSpc>
                <a:spcPct val="100000"/>
              </a:lnSpc>
              <a:spcBef>
                <a:spcPts val="0"/>
              </a:spcBef>
              <a:spcAft>
                <a:spcPts val="0"/>
              </a:spcAft>
              <a:buClrTx/>
              <a:buSzTx/>
              <a:buFontTx/>
              <a:buNone/>
              <a:tabLst/>
              <a:defRPr/>
            </a:pPr>
            <a:endParaRPr kumimoji="0" lang="es-PE" sz="945"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a 2">
            <a:extLst>
              <a:ext uri="{FF2B5EF4-FFF2-40B4-BE49-F238E27FC236}">
                <a16:creationId xmlns:a16="http://schemas.microsoft.com/office/drawing/2014/main" id="{4C4FDA5C-D334-4306-8AE0-6E8D07CC47E5}"/>
              </a:ext>
            </a:extLst>
          </p:cNvPr>
          <p:cNvGraphicFramePr>
            <a:graphicFrameLocks noGrp="1"/>
          </p:cNvGraphicFramePr>
          <p:nvPr/>
        </p:nvGraphicFramePr>
        <p:xfrm>
          <a:off x="6202698" y="3442373"/>
          <a:ext cx="3725071" cy="1007958"/>
        </p:xfrm>
        <a:graphic>
          <a:graphicData uri="http://schemas.openxmlformats.org/drawingml/2006/table">
            <a:tbl>
              <a:tblPr firstRow="1" bandRow="1">
                <a:tableStyleId>{C083E6E3-FA7D-4D7B-A595-EF9225AFEA82}</a:tableStyleId>
              </a:tblPr>
              <a:tblGrid>
                <a:gridCol w="571695">
                  <a:extLst>
                    <a:ext uri="{9D8B030D-6E8A-4147-A177-3AD203B41FA5}">
                      <a16:colId xmlns:a16="http://schemas.microsoft.com/office/drawing/2014/main" val="3712309534"/>
                    </a:ext>
                  </a:extLst>
                </a:gridCol>
                <a:gridCol w="3153376">
                  <a:extLst>
                    <a:ext uri="{9D8B030D-6E8A-4147-A177-3AD203B41FA5}">
                      <a16:colId xmlns:a16="http://schemas.microsoft.com/office/drawing/2014/main" val="3246141006"/>
                    </a:ext>
                  </a:extLst>
                </a:gridCol>
              </a:tblGrid>
              <a:tr h="359985">
                <a:tc>
                  <a:txBody>
                    <a:bodyPr/>
                    <a:lstStyle/>
                    <a:p>
                      <a:pPr algn="ctr"/>
                      <a:r>
                        <a:rPr lang="es-PE" sz="900" b="1" kern="1200">
                          <a:solidFill>
                            <a:schemeClr val="tx1"/>
                          </a:solidFill>
                          <a:latin typeface="+mn-lt"/>
                          <a:ea typeface="+mn-ea"/>
                          <a:cs typeface="+mn-cs"/>
                        </a:rPr>
                        <a:t>GRUPO</a:t>
                      </a:r>
                    </a:p>
                  </a:txBody>
                  <a:tcPr marL="71997" marR="71997" marT="35998" marB="35998"/>
                </a:tc>
                <a:tc>
                  <a:txBody>
                    <a:bodyPr/>
                    <a:lstStyle/>
                    <a:p>
                      <a:pPr algn="ctr"/>
                      <a:r>
                        <a:rPr lang="es-PE" sz="900" dirty="0">
                          <a:latin typeface="+mn-lt"/>
                        </a:rPr>
                        <a:t>INTERVENCIÓN DEL PROYECTO </a:t>
                      </a:r>
                    </a:p>
                    <a:p>
                      <a:pPr algn="ctr"/>
                      <a:r>
                        <a:rPr lang="es-PE" sz="900" dirty="0">
                          <a:latin typeface="+mn-lt"/>
                        </a:rPr>
                        <a:t> 11 EE.SS I–4  y 03 EE.SS. I-3</a:t>
                      </a:r>
                    </a:p>
                  </a:txBody>
                  <a:tcPr marL="71997" marR="71997" marT="35998" marB="35998"/>
                </a:tc>
                <a:extLst>
                  <a:ext uri="{0D108BD9-81ED-4DB2-BD59-A6C34878D82A}">
                    <a16:rowId xmlns:a16="http://schemas.microsoft.com/office/drawing/2014/main" val="1167670763"/>
                  </a:ext>
                </a:extLst>
              </a:tr>
              <a:tr h="215991">
                <a:tc>
                  <a:txBody>
                    <a:bodyPr/>
                    <a:lstStyle/>
                    <a:p>
                      <a:pPr algn="ctr"/>
                      <a:r>
                        <a:rPr lang="es-PE" sz="900" dirty="0">
                          <a:latin typeface="+mn-lt"/>
                        </a:rPr>
                        <a:t>1°</a:t>
                      </a:r>
                    </a:p>
                  </a:txBody>
                  <a:tcPr marL="71997" marR="71997" marT="35998" marB="35998"/>
                </a:tc>
                <a:tc>
                  <a:txBody>
                    <a:bodyPr/>
                    <a:lstStyle/>
                    <a:p>
                      <a:r>
                        <a:rPr lang="es-PE" sz="900" dirty="0">
                          <a:latin typeface="+mn-lt"/>
                        </a:rPr>
                        <a:t>Siete cuartones , Wanchaq, Belempampa, Dignidad Nacional</a:t>
                      </a:r>
                    </a:p>
                  </a:txBody>
                  <a:tcPr marL="71997" marR="71997" marT="35998" marB="35998"/>
                </a:tc>
                <a:extLst>
                  <a:ext uri="{0D108BD9-81ED-4DB2-BD59-A6C34878D82A}">
                    <a16:rowId xmlns:a16="http://schemas.microsoft.com/office/drawing/2014/main" val="1506984566"/>
                  </a:ext>
                </a:extLst>
              </a:tr>
              <a:tr h="215991">
                <a:tc>
                  <a:txBody>
                    <a:bodyPr/>
                    <a:lstStyle/>
                    <a:p>
                      <a:pPr algn="ctr"/>
                      <a:r>
                        <a:rPr lang="es-PE" sz="900">
                          <a:latin typeface="+mn-lt"/>
                        </a:rPr>
                        <a:t>2°</a:t>
                      </a:r>
                    </a:p>
                  </a:txBody>
                  <a:tcPr marL="71997" marR="71997" marT="35998" marB="35998"/>
                </a:tc>
                <a:tc>
                  <a:txBody>
                    <a:bodyPr/>
                    <a:lstStyle/>
                    <a:p>
                      <a:r>
                        <a:rPr lang="es-PE" sz="900" dirty="0">
                          <a:latin typeface="+mn-lt"/>
                        </a:rPr>
                        <a:t>Urubamba, Ollantaytambo, Calca, Anta, Pisac, Chinchero</a:t>
                      </a:r>
                    </a:p>
                  </a:txBody>
                  <a:tcPr marL="71997" marR="71997" marT="35998" marB="35998"/>
                </a:tc>
                <a:extLst>
                  <a:ext uri="{0D108BD9-81ED-4DB2-BD59-A6C34878D82A}">
                    <a16:rowId xmlns:a16="http://schemas.microsoft.com/office/drawing/2014/main" val="1729426972"/>
                  </a:ext>
                </a:extLst>
              </a:tr>
              <a:tr h="215991">
                <a:tc>
                  <a:txBody>
                    <a:bodyPr/>
                    <a:lstStyle/>
                    <a:p>
                      <a:pPr algn="ctr"/>
                      <a:r>
                        <a:rPr lang="es-PE" sz="900">
                          <a:latin typeface="+mn-lt"/>
                        </a:rPr>
                        <a:t>3°</a:t>
                      </a:r>
                    </a:p>
                  </a:txBody>
                  <a:tcPr marL="71997" marR="71997" marT="35998" marB="35998"/>
                </a:tc>
                <a:tc>
                  <a:txBody>
                    <a:bodyPr/>
                    <a:lstStyle/>
                    <a:p>
                      <a:r>
                        <a:rPr lang="es-PE" sz="900" dirty="0">
                          <a:latin typeface="+mn-lt"/>
                        </a:rPr>
                        <a:t>La Quebrada, Maras , Machupichu , Limatambo</a:t>
                      </a:r>
                    </a:p>
                  </a:txBody>
                  <a:tcPr marL="71997" marR="71997" marT="35998" marB="35998"/>
                </a:tc>
                <a:extLst>
                  <a:ext uri="{0D108BD9-81ED-4DB2-BD59-A6C34878D82A}">
                    <a16:rowId xmlns:a16="http://schemas.microsoft.com/office/drawing/2014/main" val="665320191"/>
                  </a:ext>
                </a:extLst>
              </a:tr>
            </a:tbl>
          </a:graphicData>
        </a:graphic>
      </p:graphicFrame>
      <p:pic>
        <p:nvPicPr>
          <p:cNvPr id="27" name="Gráfico 26" descr="Portapapeles parcialmente comprobado con relleno sólido">
            <a:extLst>
              <a:ext uri="{FF2B5EF4-FFF2-40B4-BE49-F238E27FC236}">
                <a16:creationId xmlns:a16="http://schemas.microsoft.com/office/drawing/2014/main" id="{94E5338F-EBA5-4485-8823-517DC107A7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93418" y="541566"/>
            <a:ext cx="394912" cy="394912"/>
          </a:xfrm>
          <a:prstGeom prst="rect">
            <a:avLst/>
          </a:prstGeom>
        </p:spPr>
      </p:pic>
      <p:sp>
        <p:nvSpPr>
          <p:cNvPr id="28" name="CuadroTexto 27">
            <a:extLst>
              <a:ext uri="{FF2B5EF4-FFF2-40B4-BE49-F238E27FC236}">
                <a16:creationId xmlns:a16="http://schemas.microsoft.com/office/drawing/2014/main" id="{9EDBF6E2-99B1-4544-A64F-FAED3307E599}"/>
              </a:ext>
            </a:extLst>
          </p:cNvPr>
          <p:cNvSpPr txBox="1"/>
          <p:nvPr/>
        </p:nvSpPr>
        <p:spPr>
          <a:xfrm>
            <a:off x="1113169" y="573765"/>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III. Actividades en proceso y por iniciar</a:t>
            </a:r>
          </a:p>
        </p:txBody>
      </p:sp>
      <p:graphicFrame>
        <p:nvGraphicFramePr>
          <p:cNvPr id="10" name="Tabla 10">
            <a:extLst>
              <a:ext uri="{FF2B5EF4-FFF2-40B4-BE49-F238E27FC236}">
                <a16:creationId xmlns:a16="http://schemas.microsoft.com/office/drawing/2014/main" id="{3DE3F67A-A772-2543-A017-42D2A2C4FB60}"/>
              </a:ext>
            </a:extLst>
          </p:cNvPr>
          <p:cNvGraphicFramePr>
            <a:graphicFrameLocks noGrp="1"/>
          </p:cNvGraphicFramePr>
          <p:nvPr/>
        </p:nvGraphicFramePr>
        <p:xfrm>
          <a:off x="398186" y="5061961"/>
          <a:ext cx="9529584" cy="2154767"/>
        </p:xfrm>
        <a:graphic>
          <a:graphicData uri="http://schemas.openxmlformats.org/drawingml/2006/table">
            <a:tbl>
              <a:tblPr firstRow="1" bandRow="1">
                <a:tableStyleId>{16D9F66E-5EB9-4882-86FB-DCBF35E3C3E4}</a:tableStyleId>
              </a:tblPr>
              <a:tblGrid>
                <a:gridCol w="4764792">
                  <a:extLst>
                    <a:ext uri="{9D8B030D-6E8A-4147-A177-3AD203B41FA5}">
                      <a16:colId xmlns:a16="http://schemas.microsoft.com/office/drawing/2014/main" val="1847818583"/>
                    </a:ext>
                  </a:extLst>
                </a:gridCol>
                <a:gridCol w="4764792">
                  <a:extLst>
                    <a:ext uri="{9D8B030D-6E8A-4147-A177-3AD203B41FA5}">
                      <a16:colId xmlns:a16="http://schemas.microsoft.com/office/drawing/2014/main" val="3382942657"/>
                    </a:ext>
                  </a:extLst>
                </a:gridCol>
              </a:tblGrid>
              <a:tr h="247729">
                <a:tc>
                  <a:txBody>
                    <a:bodyPr/>
                    <a:lstStyle/>
                    <a:p>
                      <a:r>
                        <a:rPr lang="es-PE" sz="900" b="1" dirty="0">
                          <a:latin typeface="+mn-lt"/>
                          <a:cs typeface="Calibri" panose="020F0502020204030204" pitchFamily="34" charset="0"/>
                        </a:rPr>
                        <a:t>Temas</a:t>
                      </a:r>
                      <a:endParaRPr lang="es-PE" sz="900" dirty="0">
                        <a:latin typeface="+mn-lt"/>
                      </a:endParaRPr>
                    </a:p>
                  </a:txBody>
                  <a:tcPr marL="71997" marR="71997" marT="35998" marB="35998"/>
                </a:tc>
                <a:tc>
                  <a:txBody>
                    <a:bodyPr/>
                    <a:lstStyle/>
                    <a:p>
                      <a:r>
                        <a:rPr lang="es-PE" sz="900" dirty="0">
                          <a:latin typeface="+mn-lt"/>
                        </a:rPr>
                        <a:t>Recomendaciones</a:t>
                      </a:r>
                    </a:p>
                  </a:txBody>
                  <a:tcPr marL="71997" marR="71997" marT="35998" marB="35998"/>
                </a:tc>
                <a:extLst>
                  <a:ext uri="{0D108BD9-81ED-4DB2-BD59-A6C34878D82A}">
                    <a16:rowId xmlns:a16="http://schemas.microsoft.com/office/drawing/2014/main" val="3926320293"/>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1. El proceso de vacunación COVID-19, en muchos casos posterga el cumplimiento de las actividades, el personal asistencial y administrativo tiene que atender los requerimientos para la vacunación.</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El proceso de vacunación requiere mayor personal, además del que cuenta la Red Norte, para priorizar el cumplimiento de las otras actividades de la Red Norte. </a:t>
                      </a:r>
                    </a:p>
                  </a:txBody>
                  <a:tcPr marL="71997" marR="71997" marT="35998" marB="35998"/>
                </a:tc>
                <a:extLst>
                  <a:ext uri="{0D108BD9-81ED-4DB2-BD59-A6C34878D82A}">
                    <a16:rowId xmlns:a16="http://schemas.microsoft.com/office/drawing/2014/main" val="833004190"/>
                  </a:ext>
                </a:extLst>
              </a:tr>
              <a:tr h="36326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2. Las constantes evaluaciones a la Red Norte, distraen la ejecución de actividades programadas de las distintas áreas.</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Los Entes que evalúan los avances de la Red Norte, podrían coordinar para optimizar las evaluaciones en mesas de trabajo conjunto, optimizando así el tiempo para ambas partes.</a:t>
                      </a:r>
                    </a:p>
                  </a:txBody>
                  <a:tcPr marL="71997" marR="71997" marT="35998" marB="35998"/>
                </a:tc>
                <a:extLst>
                  <a:ext uri="{0D108BD9-81ED-4DB2-BD59-A6C34878D82A}">
                    <a16:rowId xmlns:a16="http://schemas.microsoft.com/office/drawing/2014/main" val="910124038"/>
                  </a:ext>
                </a:extLst>
              </a:tr>
              <a:tr h="64797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3. La optimización del proceso de digitalización de los roles del personal y la generación de herramientas tecnológicas de control de calidad de la información, requiere que los EE.SS. cuenten con equipos informático adecuado para el registro de información; los EE.SS. en muchos casos no cuentan ni con las licencias de software básicas</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Urge la implementación de la infraestructura informática a la Red Norte, así como de dotar a los EE.SS. de equipos informáticos que permita el usos de herramientas tecnológicas y registro de información adecuada y oportuna.</a:t>
                      </a:r>
                    </a:p>
                  </a:txBody>
                  <a:tcPr marL="71997" marR="71997" marT="35998" marB="35998"/>
                </a:tc>
                <a:extLst>
                  <a:ext uri="{0D108BD9-81ED-4DB2-BD59-A6C34878D82A}">
                    <a16:rowId xmlns:a16="http://schemas.microsoft.com/office/drawing/2014/main" val="2788082696"/>
                  </a:ext>
                </a:extLst>
              </a:tr>
              <a:tr h="39182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4. Se requiere generar capacidades de análisis estadístico en los digitadores de los EE.SS., que permita mayor fluidez de la información de forma verás y oportuna</a:t>
                      </a:r>
                      <a:endParaRPr lang="en-GB" sz="900" dirty="0">
                        <a:latin typeface="+mn-lt"/>
                        <a:cs typeface="Calibri" panose="020F0502020204030204" pitchFamily="34" charset="0"/>
                      </a:endParaRP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las capacidades del personal de estadística de los EE.SS. y optimizar la distribución de este personal en los puntos claves de las micro redes de la Red Norte</a:t>
                      </a:r>
                    </a:p>
                  </a:txBody>
                  <a:tcPr marL="71997" marR="71997" marT="35998" marB="35998"/>
                </a:tc>
                <a:extLst>
                  <a:ext uri="{0D108BD9-81ED-4DB2-BD59-A6C34878D82A}">
                    <a16:rowId xmlns:a16="http://schemas.microsoft.com/office/drawing/2014/main" val="4106577941"/>
                  </a:ext>
                </a:extLst>
              </a:tr>
            </a:tbl>
          </a:graphicData>
        </a:graphic>
      </p:graphicFrame>
      <p:sp>
        <p:nvSpPr>
          <p:cNvPr id="30" name="CuadroTexto 29">
            <a:extLst>
              <a:ext uri="{FF2B5EF4-FFF2-40B4-BE49-F238E27FC236}">
                <a16:creationId xmlns:a16="http://schemas.microsoft.com/office/drawing/2014/main" id="{3615204B-756D-F04D-8CFA-18FE5B8A2862}"/>
              </a:ext>
            </a:extLst>
          </p:cNvPr>
          <p:cNvSpPr txBox="1"/>
          <p:nvPr/>
        </p:nvSpPr>
        <p:spPr>
          <a:xfrm>
            <a:off x="1113169" y="4635600"/>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l" defTabSz="359999" rtl="0" eaLnBrk="1" fontAlgn="auto" latinLnBrk="0" hangingPunct="1">
              <a:lnSpc>
                <a:spcPct val="100000"/>
              </a:lnSpc>
              <a:spcBef>
                <a:spcPts val="0"/>
              </a:spcBef>
              <a:spcAft>
                <a:spcPts val="0"/>
              </a:spcAft>
              <a:buClrTx/>
              <a:buSzTx/>
              <a:buFontTx/>
              <a:buNone/>
              <a:tabLst/>
              <a:defRPr/>
            </a:pPr>
            <a:r>
              <a:rPr kumimoji="0" lang="es-PE" sz="1417" b="1" i="0" u="none" strike="noStrike" kern="1200" cap="none" spc="0" normalizeH="0" baseline="0" noProof="0" dirty="0">
                <a:ln>
                  <a:noFill/>
                </a:ln>
                <a:solidFill>
                  <a:prstClr val="white"/>
                </a:solidFill>
                <a:effectLst/>
                <a:uLnTx/>
                <a:uFillTx/>
                <a:latin typeface="Calibri" panose="020F0502020204030204"/>
                <a:ea typeface="+mn-ea"/>
                <a:cs typeface="+mn-cs"/>
              </a:rPr>
              <a:t>IV. Areas de Alerta</a:t>
            </a:r>
          </a:p>
        </p:txBody>
      </p:sp>
      <p:pic>
        <p:nvPicPr>
          <p:cNvPr id="12" name="Gráfico 11" descr="Advertencia con relleno sólido">
            <a:extLst>
              <a:ext uri="{FF2B5EF4-FFF2-40B4-BE49-F238E27FC236}">
                <a16:creationId xmlns:a16="http://schemas.microsoft.com/office/drawing/2014/main" id="{0774E2BE-CD8F-6A4E-98B3-160104AE944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35787" y="4643726"/>
            <a:ext cx="373090" cy="373090"/>
          </a:xfrm>
          <a:prstGeom prst="rect">
            <a:avLst/>
          </a:prstGeom>
        </p:spPr>
      </p:pic>
      <p:sp>
        <p:nvSpPr>
          <p:cNvPr id="14" name="Marcador de número de diapositiva 13">
            <a:extLst>
              <a:ext uri="{FF2B5EF4-FFF2-40B4-BE49-F238E27FC236}">
                <a16:creationId xmlns:a16="http://schemas.microsoft.com/office/drawing/2014/main" id="{500A44BE-7E8D-AE44-92F9-1462AF1E65C1}"/>
              </a:ext>
            </a:extLst>
          </p:cNvPr>
          <p:cNvSpPr>
            <a:spLocks noGrp="1"/>
          </p:cNvSpPr>
          <p:nvPr>
            <p:ph type="sldNum" sz="quarter" idx="12"/>
          </p:nvPr>
        </p:nvSpPr>
        <p:spPr>
          <a:xfrm>
            <a:off x="3064372" y="7265065"/>
            <a:ext cx="2267903" cy="402483"/>
          </a:xfrm>
        </p:spPr>
        <p:txBody>
          <a:bodyPr/>
          <a:lstStyle/>
          <a:p>
            <a:pPr marL="0" marR="0" lvl="0" indent="0" algn="r" defTabSz="359999" rtl="0" eaLnBrk="1" fontAlgn="auto" latinLnBrk="0" hangingPunct="1">
              <a:lnSpc>
                <a:spcPct val="100000"/>
              </a:lnSpc>
              <a:spcBef>
                <a:spcPts val="0"/>
              </a:spcBef>
              <a:spcAft>
                <a:spcPts val="0"/>
              </a:spcAft>
              <a:buClrTx/>
              <a:buSzTx/>
              <a:buFontTx/>
              <a:buNone/>
              <a:tabLst/>
              <a:defRPr/>
            </a:pPr>
            <a:fld id="{C2F384B5-6594-40A6-B010-31FC2ACC26DE}" type="slidenum">
              <a:rPr kumimoji="0" lang="es-PE" sz="1323"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359999" rtl="0" eaLnBrk="1" fontAlgn="auto" latinLnBrk="0" hangingPunct="1">
                <a:lnSpc>
                  <a:spcPct val="100000"/>
                </a:lnSpc>
                <a:spcBef>
                  <a:spcPts val="0"/>
                </a:spcBef>
                <a:spcAft>
                  <a:spcPts val="0"/>
                </a:spcAft>
                <a:buClrTx/>
                <a:buSzTx/>
                <a:buFontTx/>
                <a:buNone/>
                <a:tabLst/>
                <a:defRPr/>
              </a:pPr>
              <a:t>42</a:t>
            </a:fld>
            <a:endParaRPr kumimoji="0" lang="es-PE" sz="1323"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9" name="Rectángulo 28">
            <a:extLst>
              <a:ext uri="{FF2B5EF4-FFF2-40B4-BE49-F238E27FC236}">
                <a16:creationId xmlns:a16="http://schemas.microsoft.com/office/drawing/2014/main" id="{4352AB5C-B2F0-493D-9EFE-C81F50FE46D1}"/>
              </a:ext>
            </a:extLst>
          </p:cNvPr>
          <p:cNvSpPr/>
          <p:nvPr/>
        </p:nvSpPr>
        <p:spPr>
          <a:xfrm>
            <a:off x="240071" y="4663949"/>
            <a:ext cx="9726039" cy="2690215"/>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90548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2283092744"/>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30939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B884B522-F608-479B-A8A9-AD68650ECF7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889"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B884B522-F608-479B-A8A9-AD68650ECF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77" name="Google Shape;277;p2"/>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1"/>
              </a:buClr>
              <a:buSzPts val="2000"/>
              <a:buFont typeface="Arial"/>
              <a:buNone/>
            </a:pPr>
            <a:r>
              <a:rPr lang="en-GB" b="1" kern="1200" dirty="0" err="1">
                <a:solidFill>
                  <a:schemeClr val="tx1"/>
                </a:solidFill>
                <a:latin typeface="Axiforma ExtraBold" pitchFamily="2" charset="77"/>
                <a:ea typeface="+mj-ea"/>
                <a:cs typeface="+mj-cs"/>
              </a:rPr>
              <a:t>Resumen</a:t>
            </a:r>
            <a:r>
              <a:rPr lang="en-GB" b="1" kern="1200" dirty="0">
                <a:solidFill>
                  <a:schemeClr val="tx1"/>
                </a:solidFill>
                <a:latin typeface="Axiforma ExtraBold" pitchFamily="2" charset="77"/>
                <a:ea typeface="+mj-ea"/>
                <a:cs typeface="+mj-cs"/>
              </a:rPr>
              <a:t> </a:t>
            </a:r>
            <a:r>
              <a:rPr lang="en-GB" b="1" kern="1200" dirty="0" err="1">
                <a:solidFill>
                  <a:schemeClr val="tx1"/>
                </a:solidFill>
                <a:latin typeface="Axiforma ExtraBold" pitchFamily="2" charset="77"/>
                <a:ea typeface="+mj-ea"/>
                <a:cs typeface="+mj-cs"/>
              </a:rPr>
              <a:t>Ejecutivo</a:t>
            </a:r>
            <a:r>
              <a:rPr lang="en-GB" b="1" kern="1200" dirty="0">
                <a:solidFill>
                  <a:schemeClr val="tx1"/>
                </a:solidFill>
                <a:latin typeface="Axiforma ExtraBold" pitchFamily="2" charset="77"/>
                <a:ea typeface="+mj-ea"/>
                <a:cs typeface="+mj-cs"/>
              </a:rPr>
              <a:t> </a:t>
            </a:r>
            <a:endParaRPr sz="1400" b="1" dirty="0">
              <a:solidFill>
                <a:schemeClr val="tx1"/>
              </a:solidFill>
              <a:latin typeface="Axiforma ExtraBold" pitchFamily="2" charset="77"/>
            </a:endParaRPr>
          </a:p>
        </p:txBody>
      </p:sp>
      <p:sp>
        <p:nvSpPr>
          <p:cNvPr id="278" name="Google Shape;278;p2"/>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sz="1000" b="0" i="0" u="none" strike="noStrike" kern="1200" cap="none" spc="0" normalizeH="0" baseline="0" noProof="0">
              <a:ln>
                <a:noFill/>
              </a:ln>
              <a:solidFill>
                <a:srgbClr val="26323E"/>
              </a:solidFill>
              <a:effectLst/>
              <a:uLnTx/>
              <a:uFillTx/>
              <a:latin typeface="Axiforma"/>
            </a:endParaRPr>
          </a:p>
        </p:txBody>
      </p:sp>
      <p:sp>
        <p:nvSpPr>
          <p:cNvPr id="5" name="Marcador de texto 4">
            <a:extLst>
              <a:ext uri="{FF2B5EF4-FFF2-40B4-BE49-F238E27FC236}">
                <a16:creationId xmlns:a16="http://schemas.microsoft.com/office/drawing/2014/main" id="{A9C0D002-2997-4848-85B9-C6C7AC30FE28}"/>
              </a:ext>
            </a:extLst>
          </p:cNvPr>
          <p:cNvSpPr>
            <a:spLocks noGrp="1"/>
          </p:cNvSpPr>
          <p:nvPr>
            <p:ph type="body" sz="quarter" idx="13"/>
          </p:nvPr>
        </p:nvSpPr>
        <p:spPr/>
        <p:txBody>
          <a:bodyPr/>
          <a:lstStyle/>
          <a:p>
            <a:endParaRPr lang="es-PE"/>
          </a:p>
        </p:txBody>
      </p:sp>
      <p:sp>
        <p:nvSpPr>
          <p:cNvPr id="280" name="Google Shape;280;p2"/>
          <p:cNvSpPr txBox="1"/>
          <p:nvPr/>
        </p:nvSpPr>
        <p:spPr>
          <a:xfrm>
            <a:off x="244235" y="2400300"/>
            <a:ext cx="9042640" cy="42775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r>
              <a:rPr kumimoji="0" lang="es-ES_tradnl" sz="1600" b="0" i="0" u="none" strike="noStrike" kern="1200" cap="none" spc="0" normalizeH="0" baseline="0" noProof="0" dirty="0">
                <a:ln>
                  <a:noFill/>
                </a:ln>
                <a:solidFill>
                  <a:srgbClr val="26C0D4"/>
                </a:solidFill>
                <a:effectLst/>
                <a:uLnTx/>
                <a:uFillTx/>
                <a:latin typeface="Axiforma Bold"/>
              </a:rPr>
              <a:t>Contexto:</a:t>
            </a:r>
            <a:br>
              <a:rPr kumimoji="0" lang="es-ES_tradnl" sz="1800" b="0" i="0" u="none" strike="noStrike" kern="1200" cap="none" spc="0" normalizeH="0" baseline="0" noProof="0" dirty="0">
                <a:ln>
                  <a:noFill/>
                </a:ln>
                <a:solidFill>
                  <a:srgbClr val="26323E"/>
                </a:solidFill>
                <a:effectLst/>
                <a:uLnTx/>
                <a:uFillTx/>
                <a:latin typeface="Axiforma regular"/>
                <a:ea typeface="+mn-ea"/>
                <a:cs typeface="+mn-cs"/>
              </a:rPr>
            </a:b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El 25 de junio, la GERESA decidió que la intervención del Proyecto Piloto se dé en la Red Norte.  Además, se definió como objetivos: </a:t>
            </a: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342900" marR="0" lvl="0" indent="-342900" algn="l" defTabSz="457200" rtl="0" eaLnBrk="1" fontAlgn="auto" latinLnBrk="0" hangingPunct="1">
              <a:lnSpc>
                <a:spcPct val="100000"/>
              </a:lnSpc>
              <a:spcBef>
                <a:spcPts val="0"/>
              </a:spcBef>
              <a:spcAft>
                <a:spcPts val="0"/>
              </a:spcAft>
              <a:buClr>
                <a:srgbClr val="26C0D4"/>
              </a:buClr>
              <a:buSzPts val="1400"/>
              <a:buFont typeface="Arial"/>
              <a:buAutoNum type="arabicParenR"/>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Mejora de los indicadores trazadores del Programa Articulado Nutricional y Salud Materno Neonatal; </a:t>
            </a:r>
          </a:p>
          <a:p>
            <a:pPr marL="342900" marR="0" lvl="0" indent="-342900" algn="l" defTabSz="457200" rtl="0" eaLnBrk="1" fontAlgn="auto" latinLnBrk="0" hangingPunct="1">
              <a:lnSpc>
                <a:spcPct val="100000"/>
              </a:lnSpc>
              <a:spcBef>
                <a:spcPts val="0"/>
              </a:spcBef>
              <a:spcAft>
                <a:spcPts val="0"/>
              </a:spcAft>
              <a:buClr>
                <a:srgbClr val="26C0D4"/>
              </a:buClr>
              <a:buSzPts val="1400"/>
              <a:buFont typeface="Arial"/>
              <a:buAutoNum type="arabicParenR"/>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Optimizar la productividad del personal de salud; en 14 EE.SS. de la Red Norte. </a:t>
            </a:r>
          </a:p>
          <a:p>
            <a:pPr marL="0" marR="0" lvl="0" indent="0" algn="l" defTabSz="457200" rtl="0" eaLnBrk="1" fontAlgn="auto" latinLnBrk="0" hangingPunct="1">
              <a:lnSpc>
                <a:spcPct val="100000"/>
              </a:lnSpc>
              <a:spcBef>
                <a:spcPts val="0"/>
              </a:spcBef>
              <a:spcAft>
                <a:spcPts val="0"/>
              </a:spcAft>
              <a:buClr>
                <a:srgbClr val="26C0D4"/>
              </a:buClr>
              <a:buSzPts val="1400"/>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0" marR="0" lvl="0" indent="0" algn="l" defTabSz="457200" rtl="0" eaLnBrk="1" fontAlgn="auto" latinLnBrk="0" hangingPunct="1">
              <a:lnSpc>
                <a:spcPct val="100000"/>
              </a:lnSpc>
              <a:spcBef>
                <a:spcPts val="0"/>
              </a:spcBef>
              <a:spcAft>
                <a:spcPts val="0"/>
              </a:spcAft>
              <a:buClr>
                <a:srgbClr val="26C0D4"/>
              </a:buClr>
              <a:buSzPts val="1400"/>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En dicho marco, se ha entrevistado a los funcionarios administrativos y asistenciales de la Red Norte, de  forma presencial; así también, se visitó in-situ seis (06) EE.SS. con el fin de conocer las condiciones de estos EE.SS y comprender sus particularidades. Dichas visitas permitieron enfocar de mejor manera el ámbito de intervención del Proyecto. Además se aplicó encuestas de satisfacción del usuario externo en 05 EE.SS.</a:t>
            </a: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endParaRPr kumimoji="0" lang="en-GB" sz="1200" b="0" i="0" u="none" strike="noStrike" kern="1200" cap="none" spc="0" normalizeH="0" baseline="0" noProof="0" dirty="0">
              <a:ln>
                <a:noFill/>
              </a:ln>
              <a:solidFill>
                <a:srgbClr val="26323E"/>
              </a:solidFill>
              <a:effectLst/>
              <a:uLnTx/>
              <a:uFillTx/>
              <a:latin typeface="Axiforma"/>
            </a:endParaRPr>
          </a:p>
        </p:txBody>
      </p:sp>
      <p:sp>
        <p:nvSpPr>
          <p:cNvPr id="4" name="Rectángulo 3">
            <a:extLst>
              <a:ext uri="{FF2B5EF4-FFF2-40B4-BE49-F238E27FC236}">
                <a16:creationId xmlns:a16="http://schemas.microsoft.com/office/drawing/2014/main" id="{6B48C700-A992-FD47-B9CB-8E3EC8B7AEE2}"/>
              </a:ext>
            </a:extLst>
          </p:cNvPr>
          <p:cNvSpPr/>
          <p:nvPr/>
        </p:nvSpPr>
        <p:spPr>
          <a:xfrm>
            <a:off x="244235" y="1236284"/>
            <a:ext cx="9042640" cy="830997"/>
          </a:xfrm>
          <a:prstGeom prst="rect">
            <a:avLst/>
          </a:prstGeom>
          <a:solidFill>
            <a:schemeClr val="accent5">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Este documento sistematiza la visita a los Establecimientos de Salud (EE.SS.) que son parte del Proyecto Piloto, así como la interacción que se tuvo con el personal administrativo y asistencial de la Red Norte.</a:t>
            </a:r>
            <a:endParaRPr kumimoji="0" lang="es-ES_tradnl" sz="16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559904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823742C5-2236-4F67-A8FC-46B6D443B6F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913" name="Diapositiva de think-cell" r:id="rId4" imgW="487" imgH="487" progId="TCLayout.ActiveDocument.1">
                  <p:embed/>
                </p:oleObj>
              </mc:Choice>
              <mc:Fallback>
                <p:oleObj name="Diapositiva de think-cell" r:id="rId4" imgW="487" imgH="487" progId="TCLayout.ActiveDocument.1">
                  <p:embed/>
                  <p:pic>
                    <p:nvPicPr>
                      <p:cNvPr id="15" name="Objeto 14" hidden="1">
                        <a:extLst>
                          <a:ext uri="{FF2B5EF4-FFF2-40B4-BE49-F238E27FC236}">
                            <a16:creationId xmlns:a16="http://schemas.microsoft.com/office/drawing/2014/main" id="{823742C5-2236-4F67-A8FC-46B6D443B6F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15311D3D-199B-4BF1-9622-EDFB3B35AF99}"/>
              </a:ext>
            </a:extLst>
          </p:cNvPr>
          <p:cNvSpPr>
            <a:spLocks noGrp="1"/>
          </p:cNvSpPr>
          <p:nvPr>
            <p:ph type="title"/>
          </p:nvPr>
        </p:nvSpPr>
        <p:spPr/>
        <p:txBody>
          <a:bodyPr vert="horz"/>
          <a:lstStyle/>
          <a:p>
            <a:r>
              <a:rPr lang="en-GB" b="1" dirty="0" err="1">
                <a:solidFill>
                  <a:schemeClr val="tx1"/>
                </a:solidFill>
                <a:latin typeface="Axiforma ExtraBold" pitchFamily="2" charset="77"/>
              </a:rPr>
              <a:t>En</a:t>
            </a:r>
            <a:r>
              <a:rPr lang="en-GB" b="1" dirty="0">
                <a:solidFill>
                  <a:schemeClr val="tx1"/>
                </a:solidFill>
                <a:latin typeface="Axiforma ExtraBold" pitchFamily="2" charset="77"/>
              </a:rPr>
              <a:t> el </a:t>
            </a:r>
            <a:r>
              <a:rPr lang="en-GB" b="1" dirty="0" err="1">
                <a:solidFill>
                  <a:schemeClr val="tx1"/>
                </a:solidFill>
                <a:latin typeface="Axiforma ExtraBold" pitchFamily="2" charset="77"/>
              </a:rPr>
              <a:t>marco</a:t>
            </a:r>
            <a:r>
              <a:rPr lang="en-GB" b="1" dirty="0">
                <a:solidFill>
                  <a:schemeClr val="tx1"/>
                </a:solidFill>
                <a:latin typeface="Axiforma ExtraBold" pitchFamily="2" charset="77"/>
              </a:rPr>
              <a:t> del </a:t>
            </a:r>
            <a:r>
              <a:rPr lang="en-GB" b="1" dirty="0" err="1">
                <a:solidFill>
                  <a:schemeClr val="tx1"/>
                </a:solidFill>
                <a:latin typeface="Axiforma ExtraBold" pitchFamily="2" charset="77"/>
              </a:rPr>
              <a:t>trabajo</a:t>
            </a:r>
            <a:r>
              <a:rPr lang="en-GB" b="1" dirty="0">
                <a:solidFill>
                  <a:schemeClr val="tx1"/>
                </a:solidFill>
                <a:latin typeface="Axiforma ExtraBold" pitchFamily="2" charset="77"/>
              </a:rPr>
              <a:t> de campo se </a:t>
            </a:r>
            <a:r>
              <a:rPr lang="en-GB" b="1" dirty="0" err="1">
                <a:solidFill>
                  <a:schemeClr val="tx1"/>
                </a:solidFill>
                <a:latin typeface="Axiforma ExtraBold" pitchFamily="2" charset="77"/>
              </a:rPr>
              <a:t>interactuó</a:t>
            </a:r>
            <a:r>
              <a:rPr lang="en-GB" b="1" dirty="0">
                <a:solidFill>
                  <a:schemeClr val="tx1"/>
                </a:solidFill>
                <a:latin typeface="Axiforma ExtraBold" pitchFamily="2" charset="77"/>
              </a:rPr>
              <a:t> con personal </a:t>
            </a:r>
            <a:r>
              <a:rPr lang="en-GB" b="1" dirty="0" err="1">
                <a:solidFill>
                  <a:schemeClr val="tx1"/>
                </a:solidFill>
                <a:latin typeface="Axiforma ExtraBold" pitchFamily="2" charset="77"/>
              </a:rPr>
              <a:t>administrativo</a:t>
            </a:r>
            <a:r>
              <a:rPr lang="en-GB" b="1" dirty="0">
                <a:solidFill>
                  <a:schemeClr val="tx1"/>
                </a:solidFill>
                <a:latin typeface="Axiforma ExtraBold" pitchFamily="2" charset="77"/>
              </a:rPr>
              <a:t> y </a:t>
            </a:r>
            <a:r>
              <a:rPr lang="en-GB" b="1" dirty="0" err="1">
                <a:solidFill>
                  <a:schemeClr val="tx1"/>
                </a:solidFill>
                <a:latin typeface="Axiforma ExtraBold" pitchFamily="2" charset="77"/>
              </a:rPr>
              <a:t>asistencial</a:t>
            </a:r>
            <a:r>
              <a:rPr lang="en-GB" b="1" dirty="0">
                <a:solidFill>
                  <a:schemeClr val="tx1"/>
                </a:solidFill>
                <a:latin typeface="Axiforma ExtraBold" pitchFamily="2" charset="77"/>
              </a:rPr>
              <a:t> de la Red Norte</a:t>
            </a:r>
            <a:endParaRPr lang="es-PE" b="1" dirty="0">
              <a:solidFill>
                <a:schemeClr val="tx1"/>
              </a:solidFill>
              <a:latin typeface="Axiforma ExtraBold" pitchFamily="2" charset="77"/>
            </a:endParaRPr>
          </a:p>
        </p:txBody>
      </p:sp>
      <p:sp>
        <p:nvSpPr>
          <p:cNvPr id="3" name="Marcador de número de diapositiva 2">
            <a:extLst>
              <a:ext uri="{FF2B5EF4-FFF2-40B4-BE49-F238E27FC236}">
                <a16:creationId xmlns:a16="http://schemas.microsoft.com/office/drawing/2014/main" id="{9516445D-9369-447E-AA26-D63D80C9036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0339E97A-6C02-4D19-8BDA-0E9C4ED196DA}"/>
              </a:ext>
            </a:extLst>
          </p:cNvPr>
          <p:cNvSpPr>
            <a:spLocks noGrp="1"/>
          </p:cNvSpPr>
          <p:nvPr>
            <p:ph type="body" sz="quarter" idx="13"/>
          </p:nvPr>
        </p:nvSpPr>
        <p:spPr/>
        <p:txBody>
          <a:bodyPr/>
          <a:lstStyle/>
          <a:p>
            <a:endParaRPr lang="es-PE"/>
          </a:p>
        </p:txBody>
      </p:sp>
      <p:pic>
        <p:nvPicPr>
          <p:cNvPr id="6" name="Imagen 5">
            <a:extLst>
              <a:ext uri="{FF2B5EF4-FFF2-40B4-BE49-F238E27FC236}">
                <a16:creationId xmlns:a16="http://schemas.microsoft.com/office/drawing/2014/main" id="{24ED0703-10CE-45D9-B6D9-6B1A2BA620E4}"/>
              </a:ext>
            </a:extLst>
          </p:cNvPr>
          <p:cNvPicPr>
            <a:picLocks noChangeAspect="1"/>
          </p:cNvPicPr>
          <p:nvPr/>
        </p:nvPicPr>
        <p:blipFill rotWithShape="1">
          <a:blip r:embed="rId6"/>
          <a:srcRect t="904" b="1"/>
          <a:stretch/>
        </p:blipFill>
        <p:spPr>
          <a:xfrm>
            <a:off x="305140" y="1558848"/>
            <a:ext cx="5038623" cy="5042192"/>
          </a:xfrm>
          <a:prstGeom prst="rect">
            <a:avLst/>
          </a:prstGeom>
        </p:spPr>
      </p:pic>
      <p:sp>
        <p:nvSpPr>
          <p:cNvPr id="7" name="Rectángulo: esquinas redondeadas 6">
            <a:extLst>
              <a:ext uri="{FF2B5EF4-FFF2-40B4-BE49-F238E27FC236}">
                <a16:creationId xmlns:a16="http://schemas.microsoft.com/office/drawing/2014/main" id="{168285F0-5E9F-45A6-83A0-13A565ECA1D3}"/>
              </a:ext>
            </a:extLst>
          </p:cNvPr>
          <p:cNvSpPr/>
          <p:nvPr/>
        </p:nvSpPr>
        <p:spPr>
          <a:xfrm>
            <a:off x="1890054" y="2149437"/>
            <a:ext cx="2024743" cy="595086"/>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8" name="Rectángulo: esquinas redondeadas 7">
            <a:extLst>
              <a:ext uri="{FF2B5EF4-FFF2-40B4-BE49-F238E27FC236}">
                <a16:creationId xmlns:a16="http://schemas.microsoft.com/office/drawing/2014/main" id="{51B4A326-1B4F-4DB9-99F9-1F43A977CBEA}"/>
              </a:ext>
            </a:extLst>
          </p:cNvPr>
          <p:cNvSpPr/>
          <p:nvPr/>
        </p:nvSpPr>
        <p:spPr>
          <a:xfrm>
            <a:off x="283369" y="4602352"/>
            <a:ext cx="1207541" cy="682172"/>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Rectángulo: esquinas redondeadas 8">
            <a:extLst>
              <a:ext uri="{FF2B5EF4-FFF2-40B4-BE49-F238E27FC236}">
                <a16:creationId xmlns:a16="http://schemas.microsoft.com/office/drawing/2014/main" id="{0397CF45-DECA-4C89-A493-FAA55805EAF1}"/>
              </a:ext>
            </a:extLst>
          </p:cNvPr>
          <p:cNvSpPr/>
          <p:nvPr/>
        </p:nvSpPr>
        <p:spPr>
          <a:xfrm>
            <a:off x="1622312" y="5923153"/>
            <a:ext cx="1280113" cy="529771"/>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0" name="Rectángulo: esquinas redondeadas 9">
            <a:extLst>
              <a:ext uri="{FF2B5EF4-FFF2-40B4-BE49-F238E27FC236}">
                <a16:creationId xmlns:a16="http://schemas.microsoft.com/office/drawing/2014/main" id="{22963C84-3603-4B01-84F1-0DA5F74767BB}"/>
              </a:ext>
            </a:extLst>
          </p:cNvPr>
          <p:cNvSpPr/>
          <p:nvPr/>
        </p:nvSpPr>
        <p:spPr>
          <a:xfrm>
            <a:off x="3914797" y="3470238"/>
            <a:ext cx="1313542" cy="586694"/>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1" name="Rectángulo: esquinas redondeadas 10">
            <a:extLst>
              <a:ext uri="{FF2B5EF4-FFF2-40B4-BE49-F238E27FC236}">
                <a16:creationId xmlns:a16="http://schemas.microsoft.com/office/drawing/2014/main" id="{FDCC3180-B3AE-4A10-A552-20682424782E}"/>
              </a:ext>
            </a:extLst>
          </p:cNvPr>
          <p:cNvSpPr/>
          <p:nvPr/>
        </p:nvSpPr>
        <p:spPr>
          <a:xfrm>
            <a:off x="1453198" y="3578790"/>
            <a:ext cx="1313542" cy="586694"/>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2" name="Google Shape;286;p3">
            <a:extLst>
              <a:ext uri="{FF2B5EF4-FFF2-40B4-BE49-F238E27FC236}">
                <a16:creationId xmlns:a16="http://schemas.microsoft.com/office/drawing/2014/main" id="{5E3F6F81-E56C-4630-B2A4-2FC5038B6F5A}"/>
              </a:ext>
            </a:extLst>
          </p:cNvPr>
          <p:cNvSpPr txBox="1">
            <a:spLocks/>
          </p:cNvSpPr>
          <p:nvPr/>
        </p:nvSpPr>
        <p:spPr>
          <a:xfrm>
            <a:off x="5559921" y="1842895"/>
            <a:ext cx="3800550" cy="115108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panose="00000500000000000000" pitchFamily="50" charset="0"/>
                <a:cs typeface="Arial"/>
                <a:sym typeface="Arial"/>
              </a:rPr>
              <a:t>Se interactuó con los funcionarios administrativos de las principales oficinas y direcciones de la Red Norte (Alrededor de 25 funcionarios</a:t>
            </a:r>
            <a:r>
              <a:rPr kumimoji="0" lang="es-ES_tradnl" sz="2000" b="0" i="0" u="none" strike="noStrike" kern="1200" cap="none" spc="0" normalizeH="0" baseline="0" noProof="0" dirty="0">
                <a:ln>
                  <a:noFill/>
                </a:ln>
                <a:solidFill>
                  <a:srgbClr val="26323E"/>
                </a:solidFill>
                <a:effectLst/>
                <a:uLnTx/>
                <a:uFillTx/>
                <a:latin typeface="Arial"/>
                <a:cs typeface="Arial"/>
                <a:sym typeface="Arial"/>
              </a:rPr>
              <a:t>) </a:t>
            </a:r>
          </a:p>
        </p:txBody>
      </p:sp>
      <p:sp>
        <p:nvSpPr>
          <p:cNvPr id="13" name="Google Shape;286;p3">
            <a:extLst>
              <a:ext uri="{FF2B5EF4-FFF2-40B4-BE49-F238E27FC236}">
                <a16:creationId xmlns:a16="http://schemas.microsoft.com/office/drawing/2014/main" id="{AD7AA993-AAFC-45DA-AC67-98A219BB4E4D}"/>
              </a:ext>
            </a:extLst>
          </p:cNvPr>
          <p:cNvSpPr txBox="1">
            <a:spLocks/>
          </p:cNvSpPr>
          <p:nvPr/>
        </p:nvSpPr>
        <p:spPr>
          <a:xfrm>
            <a:off x="5626659" y="3453340"/>
            <a:ext cx="3800550" cy="189590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panose="00000500000000000000" pitchFamily="50" charset="0"/>
                <a:cs typeface="Arial"/>
                <a:sym typeface="Arial"/>
              </a:rPr>
              <a:t>Se visitó a 04 cabeceras de Micro Red, de las 09 que tiene la Red Norte, con un total de 06 establecimientos de salud que son parte del Proyecto piloto (Personal asistencial de 06 EE.SS.) </a:t>
            </a:r>
          </a:p>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endParaRPr kumimoji="0" lang="es-ES_tradnl" sz="1600" b="0" i="0" u="none" strike="noStrike" kern="1200" cap="none" spc="0" normalizeH="0" baseline="0" noProof="0" dirty="0">
              <a:ln>
                <a:noFill/>
              </a:ln>
              <a:solidFill>
                <a:srgbClr val="54C0D0"/>
              </a:solidFill>
              <a:effectLst/>
              <a:uLnTx/>
              <a:uFillTx/>
              <a:latin typeface="Axiforma" panose="00000500000000000000" pitchFamily="50" charset="0"/>
              <a:cs typeface="Arial"/>
              <a:sym typeface="Arial"/>
            </a:endParaRPr>
          </a:p>
        </p:txBody>
      </p:sp>
      <p:pic>
        <p:nvPicPr>
          <p:cNvPr id="14" name="Google Shape;289;p3" descr="Users with solid fill">
            <a:extLst>
              <a:ext uri="{FF2B5EF4-FFF2-40B4-BE49-F238E27FC236}">
                <a16:creationId xmlns:a16="http://schemas.microsoft.com/office/drawing/2014/main" id="{9687BBB3-60EF-4D04-BF40-066E628CE831}"/>
              </a:ext>
            </a:extLst>
          </p:cNvPr>
          <p:cNvPicPr preferRelativeResize="0"/>
          <p:nvPr/>
        </p:nvPicPr>
        <p:blipFill rotWithShape="1">
          <a:blip r:embed="rId7">
            <a:alphaModFix/>
          </a:blip>
          <a:srcRect/>
          <a:stretch/>
        </p:blipFill>
        <p:spPr>
          <a:xfrm>
            <a:off x="8563899" y="2867460"/>
            <a:ext cx="779042" cy="695246"/>
          </a:xfrm>
          <a:prstGeom prst="rect">
            <a:avLst/>
          </a:prstGeom>
          <a:noFill/>
          <a:ln>
            <a:noFill/>
          </a:ln>
        </p:spPr>
      </p:pic>
      <p:sp>
        <p:nvSpPr>
          <p:cNvPr id="22" name="CuadroTexto 21">
            <a:extLst>
              <a:ext uri="{FF2B5EF4-FFF2-40B4-BE49-F238E27FC236}">
                <a16:creationId xmlns:a16="http://schemas.microsoft.com/office/drawing/2014/main" id="{D76502FB-D738-44D9-AF6F-5CB0622E777D}"/>
              </a:ext>
            </a:extLst>
          </p:cNvPr>
          <p:cNvSpPr txBox="1"/>
          <p:nvPr/>
        </p:nvSpPr>
        <p:spPr>
          <a:xfrm>
            <a:off x="5539065" y="5121927"/>
            <a:ext cx="4110261" cy="1384995"/>
          </a:xfrm>
          <a:prstGeom prst="rect">
            <a:avLst/>
          </a:prstGeom>
          <a:noFill/>
        </p:spPr>
        <p:txBody>
          <a:bodyPr wrap="square">
            <a:spAutoFit/>
          </a:bodyPr>
          <a:lstStyle/>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21/08/2021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Machupicchu</a:t>
            </a:r>
            <a:endPar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endParaRP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22/08/2021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 </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Ollantaytambo</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y Pisac.</a:t>
            </a: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25/08/2021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 </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Belempampa</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y Siete Cuartones</a:t>
            </a: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27/08/2021 se visitó: EE.SS. Urubamba</a:t>
            </a:r>
          </a:p>
        </p:txBody>
      </p:sp>
    </p:spTree>
    <p:extLst>
      <p:ext uri="{BB962C8B-B14F-4D97-AF65-F5344CB8AC3E}">
        <p14:creationId xmlns:p14="http://schemas.microsoft.com/office/powerpoint/2010/main" val="39706500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B884B522-F608-479B-A8A9-AD68650ECF7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8848"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B884B522-F608-479B-A8A9-AD68650ECF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Título 3">
            <a:extLst>
              <a:ext uri="{FF2B5EF4-FFF2-40B4-BE49-F238E27FC236}">
                <a16:creationId xmlns:a16="http://schemas.microsoft.com/office/drawing/2014/main" id="{B0542DFF-5CD8-AB42-BC6A-A2D11579988E}"/>
              </a:ext>
            </a:extLst>
          </p:cNvPr>
          <p:cNvSpPr>
            <a:spLocks noGrp="1"/>
          </p:cNvSpPr>
          <p:nvPr>
            <p:ph type="title"/>
          </p:nvPr>
        </p:nvSpPr>
        <p:spPr/>
        <p:txBody>
          <a:bodyPr vert="horz"/>
          <a:lstStyle/>
          <a:p>
            <a:r>
              <a:rPr lang="es-PE" b="1" dirty="0">
                <a:solidFill>
                  <a:schemeClr val="tx1"/>
                </a:solidFill>
                <a:latin typeface="Axiforma ExtraBold" pitchFamily="2" charset="77"/>
              </a:rPr>
              <a:t>Se identificaron 5 temas clave a partir del trabajo de campo</a:t>
            </a:r>
          </a:p>
        </p:txBody>
      </p:sp>
      <p:sp>
        <p:nvSpPr>
          <p:cNvPr id="278" name="Google Shape;278;p2"/>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sz="1000" b="0" i="0" u="none" strike="noStrike" kern="1200" cap="none" spc="0" normalizeH="0" baseline="0" noProof="0">
              <a:ln>
                <a:noFill/>
              </a:ln>
              <a:solidFill>
                <a:srgbClr val="26323E"/>
              </a:solidFill>
              <a:effectLst/>
              <a:uLnTx/>
              <a:uFillTx/>
              <a:latin typeface="Axiforma"/>
            </a:endParaRPr>
          </a:p>
        </p:txBody>
      </p:sp>
      <p:sp>
        <p:nvSpPr>
          <p:cNvPr id="3" name="Marcador de texto 2">
            <a:extLst>
              <a:ext uri="{FF2B5EF4-FFF2-40B4-BE49-F238E27FC236}">
                <a16:creationId xmlns:a16="http://schemas.microsoft.com/office/drawing/2014/main" id="{1A9522C4-56CF-458E-94DA-0A127B729564}"/>
              </a:ext>
            </a:extLst>
          </p:cNvPr>
          <p:cNvSpPr>
            <a:spLocks noGrp="1"/>
          </p:cNvSpPr>
          <p:nvPr>
            <p:ph type="body" sz="quarter" idx="13"/>
          </p:nvPr>
        </p:nvSpPr>
        <p:spPr/>
        <p:txBody>
          <a:bodyPr/>
          <a:lstStyle/>
          <a:p>
            <a:endParaRPr lang="es-PE"/>
          </a:p>
        </p:txBody>
      </p:sp>
      <p:sp>
        <p:nvSpPr>
          <p:cNvPr id="281" name="Google Shape;281;p2"/>
          <p:cNvSpPr txBox="1"/>
          <p:nvPr/>
        </p:nvSpPr>
        <p:spPr>
          <a:xfrm>
            <a:off x="360001" y="1667517"/>
            <a:ext cx="9132342" cy="3538581"/>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26C0D4"/>
              </a:buClr>
              <a:buSzPct val="150000"/>
              <a:buFont typeface="Arial"/>
              <a:buNone/>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rPr>
              <a:t>Simplificación de procesos de registro</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El personal de salud tiene que registrar una serie de formatos que termina siendo engorroso</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Heterogeneidad de los recursos de los EE.SS</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A pesar de ser EE.SS. del mismo nivel de atención, no cuentan con los mismos recursos físicos y humano</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Necesidad de mejoras de TIC</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Los registros son físicos y luego digitalizados por la falta de acceso del personal asistencial a tecnologías de la información</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rPr>
              <a:t>Nueva normalidad frente a la pandemia COVID-19</a:t>
            </a:r>
            <a:r>
              <a:rPr kumimoji="0" lang="es-ES_tradnl" sz="1600" b="0" i="0" u="none" strike="noStrike" kern="1200" cap="none" spc="0" normalizeH="0" baseline="0" noProof="0" dirty="0">
                <a:ln>
                  <a:noFill/>
                </a:ln>
                <a:solidFill>
                  <a:srgbClr val="26323E"/>
                </a:solidFill>
                <a:effectLst/>
                <a:uLnTx/>
                <a:uFillTx/>
                <a:latin typeface="Axiforma" pitchFamily="2" charset="77"/>
              </a:rPr>
              <a:t>: Aún es un gran reto para la Red Norte, balancear entre la atención a la pandemia COVID 19 y las otras prioridades de atención de los EE.SS</a:t>
            </a: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Nivel de satisfacción del usuario externo</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En la zona rural se observaron reservas para dar a conocer el nivel de satisfacción con la prestación de servicios</a:t>
            </a:r>
          </a:p>
        </p:txBody>
      </p:sp>
    </p:spTree>
    <p:extLst>
      <p:ext uri="{BB962C8B-B14F-4D97-AF65-F5344CB8AC3E}">
        <p14:creationId xmlns:p14="http://schemas.microsoft.com/office/powerpoint/2010/main" val="1615512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6153FD60-C8E5-42E5-97C0-B147C8DABE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9872"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6153FD60-C8E5-42E5-97C0-B147C8DABEB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2"/>
              </a:buClr>
              <a:buSzPts val="2000"/>
              <a:buFont typeface="Arial"/>
              <a:buNone/>
            </a:pPr>
            <a:r>
              <a:rPr lang="en-GB" b="1" dirty="0" err="1">
                <a:solidFill>
                  <a:schemeClr val="tx1"/>
                </a:solidFill>
                <a:latin typeface="Axiforma ExtraBold" pitchFamily="2" charset="77"/>
              </a:rPr>
              <a:t>Tema</a:t>
            </a:r>
            <a:r>
              <a:rPr lang="en-GB" b="1" dirty="0">
                <a:solidFill>
                  <a:schemeClr val="tx1"/>
                </a:solidFill>
                <a:latin typeface="Axiforma ExtraBold" pitchFamily="2" charset="77"/>
              </a:rPr>
              <a:t> 1: </a:t>
            </a:r>
            <a:r>
              <a:rPr lang="es-PE" b="1" u="none" strike="noStrike" dirty="0">
                <a:solidFill>
                  <a:schemeClr val="tx1"/>
                </a:solidFill>
                <a:latin typeface="Axiforma ExtraBold" pitchFamily="2" charset="77"/>
                <a:sym typeface="Arial"/>
              </a:rPr>
              <a:t>Simplificación de procesos de registro y reportes </a:t>
            </a:r>
            <a:endParaRPr b="1" dirty="0">
              <a:solidFill>
                <a:schemeClr val="tx1"/>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1C7679F9-6817-4B1C-82CA-85AB88D45E96}"/>
              </a:ext>
            </a:extLst>
          </p:cNvPr>
          <p:cNvSpPr>
            <a:spLocks noGrp="1"/>
          </p:cNvSpPr>
          <p:nvPr>
            <p:ph type="body" sz="quarter" idx="13"/>
          </p:nvPr>
        </p:nvSpPr>
        <p:spPr/>
        <p:txBody>
          <a:bodyPr/>
          <a:lstStyle/>
          <a:p>
            <a:endParaRPr lang="es-PE"/>
          </a:p>
        </p:txBody>
      </p:sp>
      <p:sp>
        <p:nvSpPr>
          <p:cNvPr id="325" name="Google Shape;325;p6"/>
          <p:cNvSpPr txBox="1"/>
          <p:nvPr/>
        </p:nvSpPr>
        <p:spPr>
          <a:xfrm>
            <a:off x="414305" y="927941"/>
            <a:ext cx="9306319" cy="5909270"/>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1.1. </a:t>
            </a:r>
            <a:r>
              <a:rPr kumimoji="0" lang="es-PE" sz="1800" b="1" i="0" u="none" strike="noStrike" kern="1200" cap="none" spc="0" normalizeH="0" baseline="0" noProof="0" dirty="0">
                <a:ln>
                  <a:noFill/>
                </a:ln>
                <a:solidFill>
                  <a:srgbClr val="26323E"/>
                </a:solidFill>
                <a:effectLst/>
                <a:uLnTx/>
                <a:uFillTx/>
                <a:latin typeface="Axiforma regular"/>
              </a:rPr>
              <a:t>El personal asistencial </a:t>
            </a:r>
            <a:r>
              <a:rPr kumimoji="0" lang="es-PE" sz="1800" b="0" i="0" u="none" strike="noStrike" kern="1200" cap="none" spc="0" normalizeH="0" baseline="0" noProof="0" dirty="0">
                <a:ln>
                  <a:noFill/>
                </a:ln>
                <a:solidFill>
                  <a:srgbClr val="26323E"/>
                </a:solidFill>
                <a:effectLst/>
                <a:uLnTx/>
                <a:uFillTx/>
                <a:latin typeface="Axiforma regular"/>
              </a:rPr>
              <a:t>cuenta con una serie de formatos físicos (HISMINSA y FUAS), que termina siendo engorroso para el personal de salud y reduce el tiempo de atención efectivo al paciente.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 </a:t>
            </a: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1.2. </a:t>
            </a:r>
            <a:r>
              <a:rPr kumimoji="0" lang="es-PE" sz="1800" b="1" i="0" u="none" strike="noStrike" kern="1200" cap="none" spc="0" normalizeH="0" baseline="0" noProof="0" dirty="0">
                <a:ln>
                  <a:noFill/>
                </a:ln>
                <a:solidFill>
                  <a:srgbClr val="26323E"/>
                </a:solidFill>
                <a:effectLst/>
                <a:uLnTx/>
                <a:uFillTx/>
                <a:latin typeface="Axiforma regular"/>
                <a:sym typeface="Arial"/>
              </a:rPr>
              <a:t>La Red Norte </a:t>
            </a:r>
            <a:r>
              <a:rPr kumimoji="0" lang="es-PE" sz="1800" b="0" i="0" u="none" strike="noStrike" kern="1200" cap="none" spc="0" normalizeH="0" baseline="0" noProof="0" dirty="0">
                <a:ln>
                  <a:noFill/>
                </a:ln>
                <a:solidFill>
                  <a:srgbClr val="26323E"/>
                </a:solidFill>
                <a:effectLst/>
                <a:uLnTx/>
                <a:uFillTx/>
                <a:latin typeface="Axiforma regular"/>
                <a:sym typeface="Arial"/>
              </a:rPr>
              <a:t>constantemente se encuentra en procesos de evaluación a distintos entes del Estado, lo cual </a:t>
            </a:r>
            <a:r>
              <a:rPr kumimoji="0" lang="es-PE" sz="1800" b="0" i="0" u="none" strike="noStrike" kern="1200" cap="none" spc="0" normalizeH="0" baseline="0" noProof="0" dirty="0">
                <a:ln>
                  <a:noFill/>
                </a:ln>
                <a:solidFill>
                  <a:srgbClr val="26323E"/>
                </a:solidFill>
                <a:effectLst/>
                <a:uLnTx/>
                <a:uFillTx/>
                <a:latin typeface="Axiforma regular"/>
              </a:rPr>
              <a:t>desconcentra la atención en la gestión de las prioridades de la R.N.</a:t>
            </a:r>
          </a:p>
        </p:txBody>
      </p:sp>
      <p:sp>
        <p:nvSpPr>
          <p:cNvPr id="10" name="Google Shape;343;p7">
            <a:extLst>
              <a:ext uri="{FF2B5EF4-FFF2-40B4-BE49-F238E27FC236}">
                <a16:creationId xmlns:a16="http://schemas.microsoft.com/office/drawing/2014/main" id="{981EBEA4-1A8F-4050-A14A-1F2CBD100065}"/>
              </a:ext>
            </a:extLst>
          </p:cNvPr>
          <p:cNvSpPr/>
          <p:nvPr/>
        </p:nvSpPr>
        <p:spPr>
          <a:xfrm>
            <a:off x="1005673" y="1825697"/>
            <a:ext cx="7288380" cy="853344"/>
          </a:xfrm>
          <a:prstGeom prst="wedgeRoundRectCallout">
            <a:avLst>
              <a:gd name="adj1" fmla="val 21702"/>
              <a:gd name="adj2" fmla="val 74521"/>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“A veces nos toma hasta 10 minutos registrar los formatos</a:t>
            </a:r>
            <a:r>
              <a:rPr kumimoji="0" lang="es-ES_tradnl" sz="1800" b="0" i="1" u="none" strike="noStrike" kern="1200" cap="none" spc="0" normalizeH="0" baseline="0" noProof="0" dirty="0">
                <a:ln>
                  <a:noFill/>
                </a:ln>
                <a:solidFill>
                  <a:srgbClr val="26323E"/>
                </a:solidFill>
                <a:effectLst/>
                <a:uLnTx/>
                <a:uFillTx/>
                <a:latin typeface="Axiforma regular"/>
              </a:rPr>
              <a:t>;</a:t>
            </a:r>
            <a:r>
              <a:rPr kumimoji="0" lang="es-ES_tradnl" sz="1800" b="0" i="1" u="none" strike="noStrike" kern="1200" cap="none" spc="0" normalizeH="0" baseline="0" noProof="0" dirty="0">
                <a:ln>
                  <a:noFill/>
                </a:ln>
                <a:solidFill>
                  <a:srgbClr val="26323E"/>
                </a:solidFill>
                <a:effectLst/>
                <a:uLnTx/>
                <a:uFillTx/>
                <a:latin typeface="Axiforma regular"/>
                <a:sym typeface="Arial"/>
              </a:rPr>
              <a:t> el HISMINSA registra la atención y por cada atención muchas veces se puede registrar hasta 10 FUAS”</a:t>
            </a:r>
            <a:endParaRPr kumimoji="0" lang="es-ES_tradnl" sz="1600" b="0" i="0" u="none" strike="noStrike" kern="1200" cap="none" spc="0" normalizeH="0" baseline="0" noProof="0" dirty="0">
              <a:ln>
                <a:noFill/>
              </a:ln>
              <a:solidFill>
                <a:srgbClr val="26323E"/>
              </a:solidFill>
              <a:effectLst/>
              <a:uLnTx/>
              <a:uFillTx/>
              <a:latin typeface="Axiforma regular"/>
            </a:endParaRPr>
          </a:p>
        </p:txBody>
      </p:sp>
      <p:pic>
        <p:nvPicPr>
          <p:cNvPr id="3" name="Imagen 2">
            <a:extLst>
              <a:ext uri="{FF2B5EF4-FFF2-40B4-BE49-F238E27FC236}">
                <a16:creationId xmlns:a16="http://schemas.microsoft.com/office/drawing/2014/main" id="{F857B0CD-674A-4B19-AA94-73A0E6C6526F}"/>
              </a:ext>
            </a:extLst>
          </p:cNvPr>
          <p:cNvPicPr>
            <a:picLocks noChangeAspect="1"/>
          </p:cNvPicPr>
          <p:nvPr/>
        </p:nvPicPr>
        <p:blipFill>
          <a:blip r:embed="rId7"/>
          <a:stretch>
            <a:fillRect/>
          </a:stretch>
        </p:blipFill>
        <p:spPr>
          <a:xfrm>
            <a:off x="1005673" y="2946538"/>
            <a:ext cx="3595779" cy="2696835"/>
          </a:xfrm>
          <a:prstGeom prst="rect">
            <a:avLst/>
          </a:prstGeom>
        </p:spPr>
      </p:pic>
      <p:sp>
        <p:nvSpPr>
          <p:cNvPr id="4" name="CuadroTexto 3">
            <a:extLst>
              <a:ext uri="{FF2B5EF4-FFF2-40B4-BE49-F238E27FC236}">
                <a16:creationId xmlns:a16="http://schemas.microsoft.com/office/drawing/2014/main" id="{9FB2A2E6-285D-4AE3-8D4F-01C9ECE4EAB3}"/>
              </a:ext>
            </a:extLst>
          </p:cNvPr>
          <p:cNvSpPr txBox="1"/>
          <p:nvPr/>
        </p:nvSpPr>
        <p:spPr>
          <a:xfrm>
            <a:off x="1929717" y="5615962"/>
            <a:ext cx="18070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regular"/>
              </a:rPr>
              <a:t>EE.SS. Pisac</a:t>
            </a:r>
          </a:p>
        </p:txBody>
      </p:sp>
      <p:pic>
        <p:nvPicPr>
          <p:cNvPr id="6" name="Imagen 5" descr="Una persona parada en una cocina&#10;&#10;Descripción generada automáticamente con confianza media">
            <a:extLst>
              <a:ext uri="{FF2B5EF4-FFF2-40B4-BE49-F238E27FC236}">
                <a16:creationId xmlns:a16="http://schemas.microsoft.com/office/drawing/2014/main" id="{32059FED-41CB-460A-BDB6-FE4E3F852098}"/>
              </a:ext>
            </a:extLst>
          </p:cNvPr>
          <p:cNvPicPr>
            <a:picLocks noChangeAspect="1"/>
          </p:cNvPicPr>
          <p:nvPr/>
        </p:nvPicPr>
        <p:blipFill rotWithShape="1">
          <a:blip r:embed="rId8"/>
          <a:srcRect t="7108" b="24744"/>
          <a:stretch/>
        </p:blipFill>
        <p:spPr>
          <a:xfrm>
            <a:off x="5067465" y="2946538"/>
            <a:ext cx="3126500" cy="2669424"/>
          </a:xfrm>
          <a:prstGeom prst="rect">
            <a:avLst/>
          </a:prstGeom>
        </p:spPr>
      </p:pic>
      <p:sp>
        <p:nvSpPr>
          <p:cNvPr id="13" name="CuadroTexto 12">
            <a:extLst>
              <a:ext uri="{FF2B5EF4-FFF2-40B4-BE49-F238E27FC236}">
                <a16:creationId xmlns:a16="http://schemas.microsoft.com/office/drawing/2014/main" id="{3C8F8CBC-7661-4B2C-A6EB-04D8F88DEAA3}"/>
              </a:ext>
            </a:extLst>
          </p:cNvPr>
          <p:cNvSpPr txBox="1"/>
          <p:nvPr/>
        </p:nvSpPr>
        <p:spPr>
          <a:xfrm>
            <a:off x="5783260" y="5606460"/>
            <a:ext cx="18070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regular"/>
              </a:rPr>
              <a:t>EE.SS. Urubamba</a:t>
            </a:r>
          </a:p>
        </p:txBody>
      </p:sp>
    </p:spTree>
    <p:extLst>
      <p:ext uri="{BB962C8B-B14F-4D97-AF65-F5344CB8AC3E}">
        <p14:creationId xmlns:p14="http://schemas.microsoft.com/office/powerpoint/2010/main" val="6781292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33005A13-B2A4-4A56-9245-12F7F08325E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0896"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33005A13-B2A4-4A56-9245-12F7F08325E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2"/>
              </a:buClr>
              <a:buSzPts val="2000"/>
              <a:buFont typeface="Arial"/>
              <a:buNone/>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2: </a:t>
            </a:r>
            <a:r>
              <a:rPr lang="es-PE" b="1" u="none" strike="noStrike" dirty="0" err="1">
                <a:solidFill>
                  <a:schemeClr val="dk1"/>
                </a:solidFill>
                <a:latin typeface="Axiforma ExtraBold" pitchFamily="2" charset="77"/>
                <a:sym typeface="Arial"/>
              </a:rPr>
              <a:t>Heterogeniedad</a:t>
            </a:r>
            <a:r>
              <a:rPr lang="es-PE" b="1" u="none" strike="noStrike" dirty="0">
                <a:solidFill>
                  <a:schemeClr val="dk1"/>
                </a:solidFill>
                <a:latin typeface="Axiforma ExtraBold" pitchFamily="2" charset="77"/>
                <a:sym typeface="Arial"/>
              </a:rPr>
              <a:t> de los recursos de los EE.SS</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C8EE17CB-1A4A-45AF-A3E8-E597973E801A}"/>
              </a:ext>
            </a:extLst>
          </p:cNvPr>
          <p:cNvSpPr>
            <a:spLocks noGrp="1"/>
          </p:cNvSpPr>
          <p:nvPr>
            <p:ph type="body" sz="quarter" idx="13"/>
          </p:nvPr>
        </p:nvSpPr>
        <p:spPr/>
        <p:txBody>
          <a:bodyPr/>
          <a:lstStyle/>
          <a:p>
            <a:endParaRPr lang="es-PE"/>
          </a:p>
        </p:txBody>
      </p:sp>
      <p:sp>
        <p:nvSpPr>
          <p:cNvPr id="325" name="Google Shape;325;p6"/>
          <p:cNvSpPr txBox="1"/>
          <p:nvPr/>
        </p:nvSpPr>
        <p:spPr>
          <a:xfrm>
            <a:off x="275771" y="904155"/>
            <a:ext cx="9306319" cy="5324494"/>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323E"/>
                </a:solidFill>
                <a:effectLst/>
                <a:uLnTx/>
                <a:uFillTx/>
                <a:latin typeface="Axiforma regular"/>
                <a:sym typeface="Arial"/>
              </a:rPr>
              <a:t>2.1. </a:t>
            </a:r>
            <a:r>
              <a:rPr kumimoji="0" lang="es-PE" sz="1800" b="1" i="0" u="none" strike="noStrike" kern="1200" cap="none" spc="0" normalizeH="0" baseline="0" noProof="0" dirty="0">
                <a:ln>
                  <a:noFill/>
                </a:ln>
                <a:solidFill>
                  <a:srgbClr val="26323E"/>
                </a:solidFill>
                <a:effectLst/>
                <a:uLnTx/>
                <a:uFillTx/>
                <a:latin typeface="Axiforma regular"/>
              </a:rPr>
              <a:t>Las condiciones físicas y de recurso humano de los EE.SS. difieren de una zona a otra</a:t>
            </a:r>
            <a:r>
              <a:rPr kumimoji="0" lang="es-PE" sz="1800" b="0" i="0" u="none" strike="noStrike" kern="1200" cap="none" spc="0" normalizeH="0" baseline="0" noProof="0" dirty="0">
                <a:ln>
                  <a:noFill/>
                </a:ln>
                <a:solidFill>
                  <a:srgbClr val="26323E"/>
                </a:solidFill>
                <a:effectLst/>
                <a:uLnTx/>
                <a:uFillTx/>
                <a:latin typeface="Axiforma regular"/>
              </a:rPr>
              <a:t>, a pesar de ser del mismo nivel de atención.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 </a:t>
            </a: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689512" y="1549099"/>
            <a:ext cx="8478835" cy="736899"/>
          </a:xfrm>
          <a:prstGeom prst="wedgeRoundRectCallout">
            <a:avLst>
              <a:gd name="adj1" fmla="val 19388"/>
              <a:gd name="adj2" fmla="val 73618"/>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26323E"/>
                </a:solidFill>
                <a:effectLst/>
                <a:uLnTx/>
                <a:uFillTx/>
                <a:latin typeface="Axiforma regular"/>
                <a:sym typeface="Arial"/>
              </a:rPr>
              <a:t>“A pesar de ser un EE.SS de nivel I-4, solo </a:t>
            </a:r>
            <a:r>
              <a:rPr kumimoji="0" lang="es-ES_tradnl" sz="1600" b="0" i="1" u="none" strike="noStrike" kern="1200" cap="none" spc="0" normalizeH="0" baseline="0" noProof="0" dirty="0" err="1">
                <a:ln>
                  <a:noFill/>
                </a:ln>
                <a:solidFill>
                  <a:srgbClr val="26323E"/>
                </a:solidFill>
                <a:effectLst/>
                <a:uLnTx/>
                <a:uFillTx/>
                <a:latin typeface="Axiforma regular"/>
                <a:sym typeface="Arial"/>
              </a:rPr>
              <a:t>tenenos</a:t>
            </a:r>
            <a:r>
              <a:rPr kumimoji="0" lang="es-ES_tradnl" sz="1600" b="0" i="1" u="none" strike="noStrike" kern="1200" cap="none" spc="0" normalizeH="0" baseline="0" noProof="0" dirty="0">
                <a:ln>
                  <a:noFill/>
                </a:ln>
                <a:solidFill>
                  <a:srgbClr val="26323E"/>
                </a:solidFill>
                <a:effectLst/>
                <a:uLnTx/>
                <a:uFillTx/>
                <a:latin typeface="Axiforma regular"/>
                <a:sym typeface="Arial"/>
              </a:rPr>
              <a:t> un biólogo para laboratorio y a veces tenemo</a:t>
            </a:r>
            <a:r>
              <a:rPr kumimoji="0" lang="es-ES_tradnl" sz="1600" b="0" i="1" u="none" strike="noStrike" kern="1200" cap="none" spc="0" normalizeH="0" baseline="0" noProof="0" dirty="0">
                <a:ln>
                  <a:noFill/>
                </a:ln>
                <a:solidFill>
                  <a:srgbClr val="26323E"/>
                </a:solidFill>
                <a:effectLst/>
                <a:uLnTx/>
                <a:uFillTx/>
                <a:latin typeface="Axiforma regular"/>
              </a:rPr>
              <a:t>s que hacer las funciones de otros consultorios para cubrir la demanda de atención</a:t>
            </a:r>
            <a:r>
              <a:rPr kumimoji="0" lang="es-ES_tradnl" sz="1600" b="0" i="1" u="none" strike="noStrike" kern="1200" cap="none" spc="0" normalizeH="0" baseline="0" noProof="0" dirty="0">
                <a:ln>
                  <a:noFill/>
                </a:ln>
                <a:solidFill>
                  <a:srgbClr val="26323E"/>
                </a:solidFill>
                <a:effectLst/>
                <a:uLnTx/>
                <a:uFillTx/>
                <a:latin typeface="Axiforma regular"/>
                <a:sym typeface="Arial"/>
              </a:rPr>
              <a:t> ”</a:t>
            </a:r>
            <a:endParaRPr kumimoji="0" lang="es-ES_tradnl" sz="1600" b="0" i="0" u="none" strike="noStrike" kern="1200" cap="none" spc="0" normalizeH="0" baseline="0" noProof="0" dirty="0">
              <a:ln>
                <a:noFill/>
              </a:ln>
              <a:solidFill>
                <a:srgbClr val="26323E"/>
              </a:solidFill>
              <a:effectLst/>
              <a:uLnTx/>
              <a:uFillTx/>
              <a:latin typeface="Axiforma regular"/>
            </a:endParaRPr>
          </a:p>
        </p:txBody>
      </p:sp>
      <p:pic>
        <p:nvPicPr>
          <p:cNvPr id="11" name="Imagen 10" descr="Edificio en frente de una tienda&#10;&#10;Descripción generada automáticamente con confianza media">
            <a:extLst>
              <a:ext uri="{FF2B5EF4-FFF2-40B4-BE49-F238E27FC236}">
                <a16:creationId xmlns:a16="http://schemas.microsoft.com/office/drawing/2014/main" id="{6A3B3E8F-9CC3-485C-B26C-7464E4AA5CCB}"/>
              </a:ext>
            </a:extLst>
          </p:cNvPr>
          <p:cNvPicPr>
            <a:picLocks noChangeAspect="1"/>
          </p:cNvPicPr>
          <p:nvPr/>
        </p:nvPicPr>
        <p:blipFill>
          <a:blip r:embed="rId7"/>
          <a:stretch>
            <a:fillRect/>
          </a:stretch>
        </p:blipFill>
        <p:spPr>
          <a:xfrm>
            <a:off x="275771" y="2434937"/>
            <a:ext cx="2137848" cy="3478474"/>
          </a:xfrm>
          <a:prstGeom prst="rect">
            <a:avLst/>
          </a:prstGeom>
        </p:spPr>
      </p:pic>
      <p:pic>
        <p:nvPicPr>
          <p:cNvPr id="13" name="Imagen 12" descr="Un grupo de personas en el interior de una tienda&#10;&#10;Descripción generada automáticamente con confianza baja">
            <a:extLst>
              <a:ext uri="{FF2B5EF4-FFF2-40B4-BE49-F238E27FC236}">
                <a16:creationId xmlns:a16="http://schemas.microsoft.com/office/drawing/2014/main" id="{252EEC71-57BE-461D-B785-FA365AB05CD0}"/>
              </a:ext>
            </a:extLst>
          </p:cNvPr>
          <p:cNvPicPr>
            <a:picLocks noChangeAspect="1"/>
          </p:cNvPicPr>
          <p:nvPr/>
        </p:nvPicPr>
        <p:blipFill rotWithShape="1">
          <a:blip r:embed="rId8"/>
          <a:srcRect r="13435"/>
          <a:stretch/>
        </p:blipFill>
        <p:spPr>
          <a:xfrm>
            <a:off x="2506168" y="2434938"/>
            <a:ext cx="2137848" cy="1600033"/>
          </a:xfrm>
          <a:prstGeom prst="rect">
            <a:avLst/>
          </a:prstGeom>
        </p:spPr>
      </p:pic>
      <p:pic>
        <p:nvPicPr>
          <p:cNvPr id="19" name="Imagen 18">
            <a:extLst>
              <a:ext uri="{FF2B5EF4-FFF2-40B4-BE49-F238E27FC236}">
                <a16:creationId xmlns:a16="http://schemas.microsoft.com/office/drawing/2014/main" id="{48916B14-F8B1-4920-B01F-7491843FC986}"/>
              </a:ext>
            </a:extLst>
          </p:cNvPr>
          <p:cNvPicPr>
            <a:picLocks noChangeAspect="1"/>
          </p:cNvPicPr>
          <p:nvPr/>
        </p:nvPicPr>
        <p:blipFill rotWithShape="1">
          <a:blip r:embed="rId9"/>
          <a:srcRect t="7644" r="2731" b="21378"/>
          <a:stretch/>
        </p:blipFill>
        <p:spPr>
          <a:xfrm>
            <a:off x="6999821" y="2444449"/>
            <a:ext cx="2444801" cy="1652947"/>
          </a:xfrm>
          <a:prstGeom prst="rect">
            <a:avLst/>
          </a:prstGeom>
        </p:spPr>
      </p:pic>
      <p:pic>
        <p:nvPicPr>
          <p:cNvPr id="21" name="Imagen 20" descr="Interior de un edificio&#10;&#10;Descripción generada automáticamente con confianza baja">
            <a:extLst>
              <a:ext uri="{FF2B5EF4-FFF2-40B4-BE49-F238E27FC236}">
                <a16:creationId xmlns:a16="http://schemas.microsoft.com/office/drawing/2014/main" id="{4AFD1A5E-BE7E-47F6-BF9B-5DA563D0DD10}"/>
              </a:ext>
            </a:extLst>
          </p:cNvPr>
          <p:cNvPicPr>
            <a:picLocks noChangeAspect="1"/>
          </p:cNvPicPr>
          <p:nvPr/>
        </p:nvPicPr>
        <p:blipFill>
          <a:blip r:embed="rId10"/>
          <a:stretch>
            <a:fillRect/>
          </a:stretch>
        </p:blipFill>
        <p:spPr>
          <a:xfrm>
            <a:off x="4815120" y="2444449"/>
            <a:ext cx="2082913" cy="3468961"/>
          </a:xfrm>
          <a:prstGeom prst="rect">
            <a:avLst/>
          </a:prstGeom>
        </p:spPr>
      </p:pic>
      <p:pic>
        <p:nvPicPr>
          <p:cNvPr id="23" name="Imagen 22">
            <a:extLst>
              <a:ext uri="{FF2B5EF4-FFF2-40B4-BE49-F238E27FC236}">
                <a16:creationId xmlns:a16="http://schemas.microsoft.com/office/drawing/2014/main" id="{2687737A-32C2-4485-B71E-70134A65BE06}"/>
              </a:ext>
            </a:extLst>
          </p:cNvPr>
          <p:cNvPicPr>
            <a:picLocks noChangeAspect="1"/>
          </p:cNvPicPr>
          <p:nvPr/>
        </p:nvPicPr>
        <p:blipFill rotWithShape="1">
          <a:blip r:embed="rId11"/>
          <a:srcRect b="2746"/>
          <a:stretch/>
        </p:blipFill>
        <p:spPr>
          <a:xfrm>
            <a:off x="6999821" y="4231257"/>
            <a:ext cx="2430307" cy="1604313"/>
          </a:xfrm>
          <a:prstGeom prst="rect">
            <a:avLst/>
          </a:prstGeom>
        </p:spPr>
      </p:pic>
      <p:cxnSp>
        <p:nvCxnSpPr>
          <p:cNvPr id="25" name="Conector recto 24">
            <a:extLst>
              <a:ext uri="{FF2B5EF4-FFF2-40B4-BE49-F238E27FC236}">
                <a16:creationId xmlns:a16="http://schemas.microsoft.com/office/drawing/2014/main" id="{4DA5475A-B08F-4AA5-8F5A-715156BB7E86}"/>
              </a:ext>
            </a:extLst>
          </p:cNvPr>
          <p:cNvCxnSpPr>
            <a:cxnSpLocks/>
          </p:cNvCxnSpPr>
          <p:nvPr/>
        </p:nvCxnSpPr>
        <p:spPr>
          <a:xfrm>
            <a:off x="4740533" y="2300513"/>
            <a:ext cx="0" cy="4601029"/>
          </a:xfrm>
          <a:prstGeom prst="line">
            <a:avLst/>
          </a:prstGeom>
          <a:ln w="19050">
            <a:solidFill>
              <a:schemeClr val="bg2">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58962B45-25BC-4290-95B0-61979C0B1555}"/>
              </a:ext>
            </a:extLst>
          </p:cNvPr>
          <p:cNvSpPr txBox="1"/>
          <p:nvPr/>
        </p:nvSpPr>
        <p:spPr>
          <a:xfrm>
            <a:off x="360001" y="5910633"/>
            <a:ext cx="4022659"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26C0D4"/>
                </a:solidFill>
                <a:effectLst/>
                <a:uLnTx/>
                <a:uFillTx/>
                <a:latin typeface="Axiforma regular"/>
              </a:rPr>
              <a:t>EE.SS. </a:t>
            </a:r>
            <a:r>
              <a:rPr kumimoji="0" lang="es-PE" sz="1600" b="1" i="0" u="none" strike="noStrike" kern="1200" cap="none" spc="0" normalizeH="0" baseline="0" noProof="0" dirty="0" err="1">
                <a:ln>
                  <a:noFill/>
                </a:ln>
                <a:solidFill>
                  <a:srgbClr val="26C0D4"/>
                </a:solidFill>
                <a:effectLst/>
                <a:uLnTx/>
                <a:uFillTx/>
                <a:latin typeface="Axiforma regular"/>
              </a:rPr>
              <a:t>Machupicchu</a:t>
            </a:r>
            <a:endParaRPr kumimoji="0" lang="es-PE" sz="1600" b="1" i="0" u="none" strike="noStrike" kern="1200" cap="none" spc="0" normalizeH="0" baseline="0" noProof="0" dirty="0">
              <a:ln>
                <a:noFill/>
              </a:ln>
              <a:solidFill>
                <a:srgbClr val="26C0D4"/>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regular"/>
              </a:rPr>
              <a:t>Con espacios bastante limitados, no cuenta con el equipamiento requerido de emergencias, ni los consultorios con los implementos básicos requeridos</a:t>
            </a:r>
          </a:p>
        </p:txBody>
      </p:sp>
      <p:sp>
        <p:nvSpPr>
          <p:cNvPr id="36" name="CuadroTexto 35">
            <a:extLst>
              <a:ext uri="{FF2B5EF4-FFF2-40B4-BE49-F238E27FC236}">
                <a16:creationId xmlns:a16="http://schemas.microsoft.com/office/drawing/2014/main" id="{407C0884-AD90-4D41-802D-6216E2A42EED}"/>
              </a:ext>
            </a:extLst>
          </p:cNvPr>
          <p:cNvSpPr txBox="1"/>
          <p:nvPr/>
        </p:nvSpPr>
        <p:spPr>
          <a:xfrm>
            <a:off x="4928929" y="5969431"/>
            <a:ext cx="440431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26C0D4"/>
                </a:solidFill>
                <a:effectLst/>
                <a:uLnTx/>
                <a:uFillTx/>
                <a:latin typeface="Axiforma regular"/>
              </a:rPr>
              <a:t>EE.SS. Urubamba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regular"/>
              </a:rPr>
              <a:t>Instalación amplia, cuenta con planta de oxígeno, áreas de parqueo y una serie de consultorios</a:t>
            </a:r>
            <a:endParaRPr kumimoji="0" lang="es-PE" sz="1100" b="0" i="0" u="none" strike="noStrike" kern="1200" cap="none" spc="0" normalizeH="0" baseline="0" noProof="0" dirty="0">
              <a:ln>
                <a:noFill/>
              </a:ln>
              <a:solidFill>
                <a:srgbClr val="26323E"/>
              </a:solidFill>
              <a:effectLst/>
              <a:uLnTx/>
              <a:uFillTx/>
              <a:latin typeface="Axiforma"/>
            </a:endParaRPr>
          </a:p>
        </p:txBody>
      </p:sp>
      <p:pic>
        <p:nvPicPr>
          <p:cNvPr id="28" name="Imagen 27" descr="Cuarto de oficina&#10;&#10;Descripción generada automáticamente con confianza baja">
            <a:extLst>
              <a:ext uri="{FF2B5EF4-FFF2-40B4-BE49-F238E27FC236}">
                <a16:creationId xmlns:a16="http://schemas.microsoft.com/office/drawing/2014/main" id="{622344D8-E537-4745-8D24-C391E55455A6}"/>
              </a:ext>
            </a:extLst>
          </p:cNvPr>
          <p:cNvPicPr>
            <a:picLocks noChangeAspect="1"/>
          </p:cNvPicPr>
          <p:nvPr/>
        </p:nvPicPr>
        <p:blipFill rotWithShape="1">
          <a:blip r:embed="rId12"/>
          <a:srcRect t="16345" b="8840"/>
          <a:stretch/>
        </p:blipFill>
        <p:spPr>
          <a:xfrm>
            <a:off x="2507069" y="4097397"/>
            <a:ext cx="2136046" cy="1816014"/>
          </a:xfrm>
          <a:prstGeom prst="rect">
            <a:avLst/>
          </a:prstGeom>
        </p:spPr>
      </p:pic>
    </p:spTree>
    <p:extLst>
      <p:ext uri="{BB962C8B-B14F-4D97-AF65-F5344CB8AC3E}">
        <p14:creationId xmlns:p14="http://schemas.microsoft.com/office/powerpoint/2010/main" val="171361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D76A5F74-3412-4D12-8A22-DC700DC2895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1920"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D76A5F74-3412-4D12-8A22-DC700DC2895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s-ES_tradnl" b="1" dirty="0">
                <a:solidFill>
                  <a:schemeClr val="dk2"/>
                </a:solidFill>
                <a:latin typeface="Axiforma ExtraBold" pitchFamily="2" charset="77"/>
              </a:rPr>
              <a:t>Tema 2: </a:t>
            </a:r>
            <a:r>
              <a:rPr lang="es-ES_tradnl" b="1" dirty="0" err="1">
                <a:solidFill>
                  <a:schemeClr val="dk2"/>
                </a:solidFill>
                <a:latin typeface="Axiforma ExtraBold" pitchFamily="2" charset="77"/>
              </a:rPr>
              <a:t>Heterogeniedad</a:t>
            </a:r>
            <a:r>
              <a:rPr lang="es-ES_tradnl" b="1" dirty="0">
                <a:solidFill>
                  <a:schemeClr val="dk2"/>
                </a:solidFill>
                <a:latin typeface="Axiforma ExtraBold" pitchFamily="2" charset="77"/>
              </a:rPr>
              <a:t> de los recursos de los EE.SS</a:t>
            </a: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403FC22-98A9-4251-AEDC-AAFB91628DA7}"/>
              </a:ext>
            </a:extLst>
          </p:cNvPr>
          <p:cNvSpPr>
            <a:spLocks noGrp="1"/>
          </p:cNvSpPr>
          <p:nvPr>
            <p:ph type="body" sz="quarter" idx="13"/>
          </p:nvPr>
        </p:nvSpPr>
        <p:spPr/>
        <p:txBody>
          <a:bodyPr/>
          <a:lstStyle/>
          <a:p>
            <a:endParaRPr lang="es-PE"/>
          </a:p>
        </p:txBody>
      </p:sp>
      <p:sp>
        <p:nvSpPr>
          <p:cNvPr id="325" name="Google Shape;325;p6"/>
          <p:cNvSpPr txBox="1"/>
          <p:nvPr/>
        </p:nvSpPr>
        <p:spPr>
          <a:xfrm>
            <a:off x="275771" y="1168401"/>
            <a:ext cx="9306319" cy="5109051"/>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2.2. </a:t>
            </a:r>
            <a:r>
              <a:rPr kumimoji="0" lang="es-PE" sz="1800" b="0" i="0" u="none" strike="noStrike" kern="1200" cap="none" spc="0" normalizeH="0" baseline="0" noProof="0" dirty="0">
                <a:ln>
                  <a:noFill/>
                </a:ln>
                <a:solidFill>
                  <a:srgbClr val="26323E"/>
                </a:solidFill>
                <a:effectLst/>
                <a:uLnTx/>
                <a:uFillTx/>
                <a:latin typeface="Axiforma regular"/>
              </a:rPr>
              <a:t>Las condiciones físicas y de recurso humano de los EE.SS. difieren de una zona a otra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rial"/>
                <a:ea typeface="Arial"/>
                <a:cs typeface="Arial"/>
                <a:sym typeface="Arial"/>
              </a:rPr>
              <a:t> </a:t>
            </a:r>
            <a:endParaRPr kumimoji="0"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2617456" y="1650667"/>
            <a:ext cx="6964634" cy="674206"/>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“A pesar de encontrarse a dos cuadras de la Plaz</a:t>
            </a:r>
            <a:r>
              <a:rPr kumimoji="0" lang="es-ES_tradnl" sz="1800" b="0" i="1" u="none" strike="noStrike" kern="1200" cap="none" spc="0" normalizeH="0" baseline="0" noProof="0" dirty="0">
                <a:ln>
                  <a:noFill/>
                </a:ln>
                <a:solidFill>
                  <a:srgbClr val="26323E"/>
                </a:solidFill>
                <a:effectLst/>
                <a:uLnTx/>
                <a:uFillTx/>
                <a:latin typeface="Axiforma regular"/>
              </a:rPr>
              <a:t>a de Armas de la Ciudad de Cusco, la situación de infraestructura del EE.SS es precario</a:t>
            </a:r>
            <a:r>
              <a:rPr kumimoji="0" lang="es-ES_tradnl" sz="1800" b="0" i="1" u="none" strike="noStrike" kern="1200" cap="none" spc="0" normalizeH="0" baseline="0" noProof="0" dirty="0">
                <a:ln>
                  <a:noFill/>
                </a:ln>
                <a:solidFill>
                  <a:srgbClr val="26323E"/>
                </a:solidFill>
                <a:effectLst/>
                <a:uLnTx/>
                <a:uFillTx/>
                <a:latin typeface="Axiforma regular"/>
                <a:sym typeface="Arial"/>
              </a:rPr>
              <a:t>”</a:t>
            </a:r>
            <a:endParaRPr kumimoji="0" lang="es-ES_tradnl" sz="1800" b="0" i="0" u="none" strike="noStrike" kern="1200" cap="none" spc="0" normalizeH="0" baseline="0" noProof="0" dirty="0">
              <a:ln>
                <a:noFill/>
              </a:ln>
              <a:solidFill>
                <a:srgbClr val="26323E"/>
              </a:solidFill>
              <a:effectLst/>
              <a:uLnTx/>
              <a:uFillTx/>
              <a:latin typeface="Axiforma regular"/>
            </a:endParaRPr>
          </a:p>
        </p:txBody>
      </p:sp>
      <p:pic>
        <p:nvPicPr>
          <p:cNvPr id="8" name="Imagen 7" descr="Una tienda de ropa&#10;&#10;Descripción generada automáticamente con confianza media">
            <a:extLst>
              <a:ext uri="{FF2B5EF4-FFF2-40B4-BE49-F238E27FC236}">
                <a16:creationId xmlns:a16="http://schemas.microsoft.com/office/drawing/2014/main" id="{F751263D-5D76-4C79-9302-1DB885D6C283}"/>
              </a:ext>
            </a:extLst>
          </p:cNvPr>
          <p:cNvPicPr>
            <a:picLocks noChangeAspect="1"/>
          </p:cNvPicPr>
          <p:nvPr/>
        </p:nvPicPr>
        <p:blipFill>
          <a:blip r:embed="rId7"/>
          <a:stretch>
            <a:fillRect/>
          </a:stretch>
        </p:blipFill>
        <p:spPr>
          <a:xfrm>
            <a:off x="5187648" y="2617187"/>
            <a:ext cx="2241459" cy="3585667"/>
          </a:xfrm>
          <a:prstGeom prst="rect">
            <a:avLst/>
          </a:prstGeom>
        </p:spPr>
      </p:pic>
      <p:pic>
        <p:nvPicPr>
          <p:cNvPr id="3" name="Imagen 2" descr="Mujer caminando en la banqueta junto a una niña&#10;&#10;Descripción generada automáticamente con confianza media">
            <a:extLst>
              <a:ext uri="{FF2B5EF4-FFF2-40B4-BE49-F238E27FC236}">
                <a16:creationId xmlns:a16="http://schemas.microsoft.com/office/drawing/2014/main" id="{9E659612-542D-49E0-8672-41233ED35DA3}"/>
              </a:ext>
            </a:extLst>
          </p:cNvPr>
          <p:cNvPicPr>
            <a:picLocks noChangeAspect="1"/>
          </p:cNvPicPr>
          <p:nvPr/>
        </p:nvPicPr>
        <p:blipFill>
          <a:blip r:embed="rId8"/>
          <a:stretch>
            <a:fillRect/>
          </a:stretch>
        </p:blipFill>
        <p:spPr>
          <a:xfrm>
            <a:off x="2580211" y="2427026"/>
            <a:ext cx="2544597" cy="2037789"/>
          </a:xfrm>
          <a:prstGeom prst="rect">
            <a:avLst/>
          </a:prstGeom>
        </p:spPr>
      </p:pic>
      <p:pic>
        <p:nvPicPr>
          <p:cNvPr id="9" name="Imagen 8">
            <a:extLst>
              <a:ext uri="{FF2B5EF4-FFF2-40B4-BE49-F238E27FC236}">
                <a16:creationId xmlns:a16="http://schemas.microsoft.com/office/drawing/2014/main" id="{79458699-8F32-4B1D-89D0-6E38615D5FD6}"/>
              </a:ext>
            </a:extLst>
          </p:cNvPr>
          <p:cNvPicPr>
            <a:picLocks noChangeAspect="1"/>
          </p:cNvPicPr>
          <p:nvPr/>
        </p:nvPicPr>
        <p:blipFill>
          <a:blip r:embed="rId9"/>
          <a:stretch>
            <a:fillRect/>
          </a:stretch>
        </p:blipFill>
        <p:spPr>
          <a:xfrm>
            <a:off x="7491947" y="2617186"/>
            <a:ext cx="2152983" cy="3585667"/>
          </a:xfrm>
          <a:prstGeom prst="rect">
            <a:avLst/>
          </a:prstGeom>
        </p:spPr>
      </p:pic>
      <p:pic>
        <p:nvPicPr>
          <p:cNvPr id="12" name="Imagen 11">
            <a:extLst>
              <a:ext uri="{FF2B5EF4-FFF2-40B4-BE49-F238E27FC236}">
                <a16:creationId xmlns:a16="http://schemas.microsoft.com/office/drawing/2014/main" id="{826336D3-472F-4922-ACAF-EA38C7331638}"/>
              </a:ext>
            </a:extLst>
          </p:cNvPr>
          <p:cNvPicPr>
            <a:picLocks noChangeAspect="1"/>
          </p:cNvPicPr>
          <p:nvPr/>
        </p:nvPicPr>
        <p:blipFill rotWithShape="1">
          <a:blip r:embed="rId10"/>
          <a:srcRect b="14378"/>
          <a:stretch/>
        </p:blipFill>
        <p:spPr>
          <a:xfrm>
            <a:off x="2582303" y="4502235"/>
            <a:ext cx="2544597" cy="2037789"/>
          </a:xfrm>
          <a:prstGeom prst="rect">
            <a:avLst/>
          </a:prstGeom>
        </p:spPr>
      </p:pic>
      <p:sp>
        <p:nvSpPr>
          <p:cNvPr id="24" name="CuadroTexto 23">
            <a:extLst>
              <a:ext uri="{FF2B5EF4-FFF2-40B4-BE49-F238E27FC236}">
                <a16:creationId xmlns:a16="http://schemas.microsoft.com/office/drawing/2014/main" id="{48FEDA0B-98E0-4F19-A45F-B1C2548DFCBF}"/>
              </a:ext>
            </a:extLst>
          </p:cNvPr>
          <p:cNvSpPr txBox="1"/>
          <p:nvPr/>
        </p:nvSpPr>
        <p:spPr>
          <a:xfrm>
            <a:off x="442991" y="3038585"/>
            <a:ext cx="1911485"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C0D4"/>
                </a:solidFill>
                <a:effectLst/>
                <a:uLnTx/>
                <a:uFillTx/>
                <a:latin typeface="Axiforma regular"/>
              </a:rPr>
              <a:t>EE.SS. Siete Cuartones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rPr>
              <a:t>Es de nivel I-3 y cabecera de Micro Red, en la ciudad de Cusco; sus áreas de atención son reducidas y en condiciones precarias</a:t>
            </a:r>
          </a:p>
        </p:txBody>
      </p:sp>
      <p:sp>
        <p:nvSpPr>
          <p:cNvPr id="26" name="CuadroTexto 25">
            <a:extLst>
              <a:ext uri="{FF2B5EF4-FFF2-40B4-BE49-F238E27FC236}">
                <a16:creationId xmlns:a16="http://schemas.microsoft.com/office/drawing/2014/main" id="{0564A1C8-6FA6-4A45-894E-DC009B1CD795}"/>
              </a:ext>
            </a:extLst>
          </p:cNvPr>
          <p:cNvSpPr txBox="1"/>
          <p:nvPr/>
        </p:nvSpPr>
        <p:spPr>
          <a:xfrm>
            <a:off x="5124808" y="6239468"/>
            <a:ext cx="2444392"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rPr>
              <a:t>EE.SS. Siete  Cuartones</a:t>
            </a:r>
          </a:p>
        </p:txBody>
      </p:sp>
    </p:spTree>
    <p:extLst>
      <p:ext uri="{BB962C8B-B14F-4D97-AF65-F5344CB8AC3E}">
        <p14:creationId xmlns:p14="http://schemas.microsoft.com/office/powerpoint/2010/main" val="386945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5</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3941340171"/>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843743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0B2BDA40-8E4D-41D6-92D6-161497D9736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2944"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0B2BDA40-8E4D-41D6-92D6-161497D973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buClr>
                <a:schemeClr val="dk2"/>
              </a:buClr>
            </a:pPr>
            <a:r>
              <a:rPr lang="es-ES_tradnl" b="1">
                <a:solidFill>
                  <a:schemeClr val="dk2"/>
                </a:solidFill>
                <a:latin typeface="Axiforma ExtraBold" pitchFamily="2" charset="77"/>
              </a:rPr>
              <a:t>Tema 3: Necesidad de mejoras de TIC</a:t>
            </a: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A6F59861-F38D-4E38-9158-278F5872CA68}"/>
              </a:ext>
            </a:extLst>
          </p:cNvPr>
          <p:cNvSpPr>
            <a:spLocks noGrp="1"/>
          </p:cNvSpPr>
          <p:nvPr>
            <p:ph type="body" sz="quarter" idx="13"/>
          </p:nvPr>
        </p:nvSpPr>
        <p:spPr/>
        <p:txBody>
          <a:bodyPr/>
          <a:lstStyle/>
          <a:p>
            <a:endParaRPr lang="es-PE"/>
          </a:p>
        </p:txBody>
      </p:sp>
      <p:sp>
        <p:nvSpPr>
          <p:cNvPr id="325" name="Google Shape;325;p6"/>
          <p:cNvSpPr txBox="1"/>
          <p:nvPr/>
        </p:nvSpPr>
        <p:spPr>
          <a:xfrm>
            <a:off x="197430" y="927941"/>
            <a:ext cx="9306319" cy="5663048"/>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sym typeface="Arial"/>
              </a:rPr>
              <a:t>3.1. </a:t>
            </a:r>
            <a:r>
              <a:rPr kumimoji="0" lang="es-ES_tradnl" sz="1800" b="1" i="0" u="none" strike="noStrike" kern="1200" cap="none" spc="0" normalizeH="0" baseline="0" noProof="0" dirty="0">
                <a:ln>
                  <a:noFill/>
                </a:ln>
                <a:solidFill>
                  <a:srgbClr val="26323E"/>
                </a:solidFill>
                <a:effectLst/>
                <a:uLnTx/>
                <a:uFillTx/>
                <a:latin typeface="Axiforma regular"/>
              </a:rPr>
              <a:t>Los registros de atención en los EE.SS. </a:t>
            </a:r>
            <a:r>
              <a:rPr kumimoji="0" lang="es-ES_tradnl" sz="1800" b="0" i="0" u="none" strike="noStrike" kern="1200" cap="none" spc="0" normalizeH="0" baseline="0" noProof="0" dirty="0">
                <a:ln>
                  <a:noFill/>
                </a:ln>
                <a:solidFill>
                  <a:srgbClr val="26323E"/>
                </a:solidFill>
                <a:effectLst/>
                <a:uLnTx/>
                <a:uFillTx/>
                <a:latin typeface="Axiforma regular"/>
              </a:rPr>
              <a:t>son físicos y luego digitalizados por la falta de acceso del todo el personal de equipos </a:t>
            </a:r>
            <a:r>
              <a:rPr kumimoji="0" lang="es-ES_tradnl" sz="1800" b="0" i="0" u="none" strike="noStrike" kern="1200" cap="none" spc="0" normalizeH="0" baseline="0" noProof="0" dirty="0" err="1">
                <a:ln>
                  <a:noFill/>
                </a:ln>
                <a:solidFill>
                  <a:srgbClr val="26323E"/>
                </a:solidFill>
                <a:effectLst/>
                <a:uLnTx/>
                <a:uFillTx/>
                <a:latin typeface="Axiforma regular"/>
              </a:rPr>
              <a:t>TICs</a:t>
            </a:r>
            <a:r>
              <a:rPr kumimoji="0" lang="es-ES_tradnl" sz="1800" b="0" i="0" u="none" strike="noStrike" kern="1200" cap="none" spc="0" normalizeH="0" baseline="0" noProof="0" dirty="0">
                <a:ln>
                  <a:noFill/>
                </a:ln>
                <a:solidFill>
                  <a:srgbClr val="26323E"/>
                </a:solidFill>
                <a:effectLst/>
                <a:uLnTx/>
                <a:uFillTx/>
                <a:latin typeface="Axiforma regular"/>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ES_tradnl"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0" name="Google Shape;343;p7">
            <a:extLst>
              <a:ext uri="{FF2B5EF4-FFF2-40B4-BE49-F238E27FC236}">
                <a16:creationId xmlns:a16="http://schemas.microsoft.com/office/drawing/2014/main" id="{981EBEA4-1A8F-4050-A14A-1F2CBD100065}"/>
              </a:ext>
            </a:extLst>
          </p:cNvPr>
          <p:cNvSpPr/>
          <p:nvPr/>
        </p:nvSpPr>
        <p:spPr>
          <a:xfrm>
            <a:off x="1063080" y="1586435"/>
            <a:ext cx="7288380" cy="794989"/>
          </a:xfrm>
          <a:prstGeom prst="wedgeRoundRectCallout">
            <a:avLst>
              <a:gd name="adj1" fmla="val 21512"/>
              <a:gd name="adj2" fmla="val 59233"/>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“Muchas vec</a:t>
            </a:r>
            <a:r>
              <a:rPr kumimoji="0" lang="es-ES_tradnl" sz="1800" b="0" i="1" u="none" strike="noStrike" kern="1200" cap="none" spc="0" normalizeH="0" baseline="0" noProof="0" dirty="0">
                <a:ln>
                  <a:noFill/>
                </a:ln>
                <a:solidFill>
                  <a:srgbClr val="26323E"/>
                </a:solidFill>
                <a:effectLst/>
                <a:uLnTx/>
                <a:uFillTx/>
                <a:latin typeface="Axiforma regular"/>
              </a:rPr>
              <a:t>es no se registran adecuadamente los </a:t>
            </a:r>
            <a:r>
              <a:rPr kumimoji="0" lang="es-ES_tradnl" sz="1800" b="0" i="1" u="none" strike="noStrike" kern="1200" cap="none" spc="0" normalizeH="0" baseline="0" noProof="0" dirty="0" err="1">
                <a:ln>
                  <a:noFill/>
                </a:ln>
                <a:solidFill>
                  <a:srgbClr val="26323E"/>
                </a:solidFill>
                <a:effectLst/>
                <a:uLnTx/>
                <a:uFillTx/>
                <a:latin typeface="Axiforma regular"/>
              </a:rPr>
              <a:t>resportes</a:t>
            </a:r>
            <a:r>
              <a:rPr kumimoji="0" lang="es-ES_tradnl" sz="1800" b="0" i="1" u="none" strike="noStrike" kern="1200" cap="none" spc="0" normalizeH="0" baseline="0" noProof="0" dirty="0">
                <a:ln>
                  <a:noFill/>
                </a:ln>
                <a:solidFill>
                  <a:srgbClr val="26323E"/>
                </a:solidFill>
                <a:effectLst/>
                <a:uLnTx/>
                <a:uFillTx/>
                <a:latin typeface="Axiforma regular"/>
              </a:rPr>
              <a:t> de atención, ya sea porque el digitador no comprende la letra del médico y otras por errores de codificación, </a:t>
            </a:r>
            <a:r>
              <a:rPr kumimoji="0" lang="es-ES_tradnl" sz="1800" b="0" i="1" u="none" strike="noStrike" kern="1200" cap="none" spc="0" normalizeH="0" baseline="0" noProof="0" dirty="0" err="1">
                <a:ln>
                  <a:noFill/>
                </a:ln>
                <a:solidFill>
                  <a:srgbClr val="26323E"/>
                </a:solidFill>
                <a:effectLst/>
                <a:uLnTx/>
                <a:uFillTx/>
                <a:latin typeface="Axiforma regular"/>
              </a:rPr>
              <a:t>omitese</a:t>
            </a:r>
            <a:r>
              <a:rPr kumimoji="0" lang="es-ES_tradnl" sz="1800" b="0" i="1" u="none" strike="noStrike" kern="1200" cap="none" spc="0" normalizeH="0" baseline="0" noProof="0" dirty="0">
                <a:ln>
                  <a:noFill/>
                </a:ln>
                <a:solidFill>
                  <a:srgbClr val="26323E"/>
                </a:solidFill>
                <a:effectLst/>
                <a:uLnTx/>
                <a:uFillTx/>
                <a:latin typeface="Axiforma regular"/>
              </a:rPr>
              <a:t> así los registros de atenciones</a:t>
            </a:r>
            <a:r>
              <a:rPr kumimoji="0" lang="es-ES_tradnl" sz="1800" b="0" i="1" u="none" strike="noStrike" kern="1200" cap="none" spc="0" normalizeH="0" baseline="0" noProof="0" dirty="0">
                <a:ln>
                  <a:noFill/>
                </a:ln>
                <a:solidFill>
                  <a:srgbClr val="26323E"/>
                </a:solidFill>
                <a:effectLst/>
                <a:uLnTx/>
                <a:uFillTx/>
                <a:latin typeface="Axiforma regular"/>
                <a:sym typeface="Arial"/>
              </a:rPr>
              <a:t>”</a:t>
            </a:r>
            <a:endParaRPr kumimoji="0" lang="es-ES_tradnl" sz="1800" b="0" i="0" u="none" strike="noStrike" kern="1200" cap="none" spc="0" normalizeH="0" baseline="0" noProof="0" dirty="0">
              <a:ln>
                <a:noFill/>
              </a:ln>
              <a:solidFill>
                <a:srgbClr val="26323E"/>
              </a:solidFill>
              <a:effectLst/>
              <a:uLnTx/>
              <a:uFillTx/>
              <a:latin typeface="Axiforma regular"/>
            </a:endParaRPr>
          </a:p>
        </p:txBody>
      </p:sp>
      <p:sp>
        <p:nvSpPr>
          <p:cNvPr id="4" name="CuadroTexto 3">
            <a:extLst>
              <a:ext uri="{FF2B5EF4-FFF2-40B4-BE49-F238E27FC236}">
                <a16:creationId xmlns:a16="http://schemas.microsoft.com/office/drawing/2014/main" id="{9FB2A2E6-285D-4AE3-8D4F-01C9ECE4EAB3}"/>
              </a:ext>
            </a:extLst>
          </p:cNvPr>
          <p:cNvSpPr txBox="1"/>
          <p:nvPr/>
        </p:nvSpPr>
        <p:spPr>
          <a:xfrm>
            <a:off x="3233282" y="5300652"/>
            <a:ext cx="2679742"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Siete Cuartones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Los equipo de computo, en muchos casos ya están en condiciones de  obsolescencia</a:t>
            </a:r>
          </a:p>
        </p:txBody>
      </p:sp>
      <p:sp>
        <p:nvSpPr>
          <p:cNvPr id="13" name="CuadroTexto 12">
            <a:extLst>
              <a:ext uri="{FF2B5EF4-FFF2-40B4-BE49-F238E27FC236}">
                <a16:creationId xmlns:a16="http://schemas.microsoft.com/office/drawing/2014/main" id="{3C8F8CBC-7661-4B2C-A6EB-04D8F88DEAA3}"/>
              </a:ext>
            </a:extLst>
          </p:cNvPr>
          <p:cNvSpPr txBox="1"/>
          <p:nvPr/>
        </p:nvSpPr>
        <p:spPr>
          <a:xfrm>
            <a:off x="772809" y="5348481"/>
            <a:ext cx="180703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Pisac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Las historias clínicas son físicas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a:endParaRPr>
          </a:p>
        </p:txBody>
      </p:sp>
      <p:pic>
        <p:nvPicPr>
          <p:cNvPr id="8" name="Imagen 7">
            <a:extLst>
              <a:ext uri="{FF2B5EF4-FFF2-40B4-BE49-F238E27FC236}">
                <a16:creationId xmlns:a16="http://schemas.microsoft.com/office/drawing/2014/main" id="{43C3AD84-C25F-436F-B16E-7D39A5ACE8A8}"/>
              </a:ext>
            </a:extLst>
          </p:cNvPr>
          <p:cNvPicPr>
            <a:picLocks noChangeAspect="1"/>
          </p:cNvPicPr>
          <p:nvPr/>
        </p:nvPicPr>
        <p:blipFill>
          <a:blip r:embed="rId7"/>
          <a:stretch>
            <a:fillRect/>
          </a:stretch>
        </p:blipFill>
        <p:spPr>
          <a:xfrm>
            <a:off x="772809" y="2511456"/>
            <a:ext cx="2299374" cy="2788564"/>
          </a:xfrm>
          <a:prstGeom prst="rect">
            <a:avLst/>
          </a:prstGeom>
        </p:spPr>
      </p:pic>
      <p:pic>
        <p:nvPicPr>
          <p:cNvPr id="11" name="Imagen 10">
            <a:extLst>
              <a:ext uri="{FF2B5EF4-FFF2-40B4-BE49-F238E27FC236}">
                <a16:creationId xmlns:a16="http://schemas.microsoft.com/office/drawing/2014/main" id="{24268163-5697-4626-AE52-D1229C9F43C0}"/>
              </a:ext>
            </a:extLst>
          </p:cNvPr>
          <p:cNvPicPr>
            <a:picLocks noChangeAspect="1"/>
          </p:cNvPicPr>
          <p:nvPr/>
        </p:nvPicPr>
        <p:blipFill>
          <a:blip r:embed="rId8"/>
          <a:stretch>
            <a:fillRect/>
          </a:stretch>
        </p:blipFill>
        <p:spPr>
          <a:xfrm>
            <a:off x="6054207" y="2544192"/>
            <a:ext cx="3289939" cy="2755828"/>
          </a:xfrm>
          <a:prstGeom prst="rect">
            <a:avLst/>
          </a:prstGeom>
        </p:spPr>
      </p:pic>
      <p:pic>
        <p:nvPicPr>
          <p:cNvPr id="14" name="Imagen 13">
            <a:extLst>
              <a:ext uri="{FF2B5EF4-FFF2-40B4-BE49-F238E27FC236}">
                <a16:creationId xmlns:a16="http://schemas.microsoft.com/office/drawing/2014/main" id="{4CB23E98-F089-41E8-86F0-669E84C1D980}"/>
              </a:ext>
            </a:extLst>
          </p:cNvPr>
          <p:cNvPicPr>
            <a:picLocks noChangeAspect="1"/>
          </p:cNvPicPr>
          <p:nvPr/>
        </p:nvPicPr>
        <p:blipFill rotWithShape="1">
          <a:blip r:embed="rId9"/>
          <a:srcRect l="23063" t="-945" b="945"/>
          <a:stretch/>
        </p:blipFill>
        <p:spPr>
          <a:xfrm>
            <a:off x="3220839" y="2501654"/>
            <a:ext cx="2679743" cy="2788563"/>
          </a:xfrm>
          <a:prstGeom prst="rect">
            <a:avLst/>
          </a:prstGeom>
        </p:spPr>
      </p:pic>
      <p:sp>
        <p:nvSpPr>
          <p:cNvPr id="18" name="CuadroTexto 17">
            <a:extLst>
              <a:ext uri="{FF2B5EF4-FFF2-40B4-BE49-F238E27FC236}">
                <a16:creationId xmlns:a16="http://schemas.microsoft.com/office/drawing/2014/main" id="{A565E153-A564-4BC1-BDB3-88473316F158}"/>
              </a:ext>
            </a:extLst>
          </p:cNvPr>
          <p:cNvSpPr txBox="1"/>
          <p:nvPr/>
        </p:nvSpPr>
        <p:spPr>
          <a:xfrm>
            <a:off x="6010961" y="5290217"/>
            <a:ext cx="3947685"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a:t>
            </a:r>
            <a:r>
              <a:rPr kumimoji="0" lang="es-ES_tradnl" sz="1600" b="1" i="0" u="none" strike="noStrike" kern="1200" cap="none" spc="0" normalizeH="0" baseline="0" noProof="0" dirty="0" err="1">
                <a:ln>
                  <a:noFill/>
                </a:ln>
                <a:solidFill>
                  <a:srgbClr val="26C0D4"/>
                </a:solidFill>
                <a:effectLst/>
                <a:uLnTx/>
                <a:uFillTx/>
                <a:latin typeface="Axiforma regular"/>
              </a:rPr>
              <a:t>Ollantaytambo</a:t>
            </a:r>
            <a:endParaRPr kumimoji="0" lang="es-ES_tradnl" sz="1600" b="1" i="0" u="none" strike="noStrike" kern="1200" cap="none" spc="0" normalizeH="0" baseline="0" noProof="0" dirty="0">
              <a:ln>
                <a:noFill/>
              </a:ln>
              <a:solidFill>
                <a:srgbClr val="26C0D4"/>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No todo los consultorios cuentan con equipos de computo, por lo que, el registro es físico y digitalizado luego por el personal de estadística, en la que muchas veces se genera errores de registro por legibilidad o codificación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264391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43D71395-3C9D-4AF7-87AB-A045BDA3A72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3968"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43D71395-3C9D-4AF7-87AB-A045BDA3A72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3: </a:t>
            </a:r>
            <a:r>
              <a:rPr lang="es-PE" b="1" dirty="0">
                <a:solidFill>
                  <a:schemeClr val="dk2"/>
                </a:solidFill>
                <a:latin typeface="Axiforma ExtraBold" pitchFamily="2" charset="77"/>
              </a:rPr>
              <a:t>Necesidad de mejoras de TIC</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D949DF43-502D-4552-B9FE-9F61B24D1E7B}"/>
              </a:ext>
            </a:extLst>
          </p:cNvPr>
          <p:cNvSpPr>
            <a:spLocks noGrp="1"/>
          </p:cNvSpPr>
          <p:nvPr>
            <p:ph type="body" sz="quarter" idx="13"/>
          </p:nvPr>
        </p:nvSpPr>
        <p:spPr/>
        <p:txBody>
          <a:bodyPr/>
          <a:lstStyle/>
          <a:p>
            <a:endParaRPr lang="es-PE"/>
          </a:p>
        </p:txBody>
      </p:sp>
      <p:sp>
        <p:nvSpPr>
          <p:cNvPr id="325" name="Google Shape;325;p6"/>
          <p:cNvSpPr txBox="1"/>
          <p:nvPr/>
        </p:nvSpPr>
        <p:spPr>
          <a:xfrm>
            <a:off x="218568" y="927941"/>
            <a:ext cx="6197441" cy="6186269"/>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323E"/>
                </a:solidFill>
                <a:effectLst/>
                <a:uLnTx/>
                <a:uFillTx/>
                <a:latin typeface="Axiforma regular"/>
              </a:rPr>
              <a:t>3</a:t>
            </a:r>
            <a:r>
              <a:rPr kumimoji="0" lang="es-PE" sz="1800" b="1" i="0" u="none" strike="noStrike" kern="1200" cap="none" spc="0" normalizeH="0" baseline="0" noProof="0" dirty="0">
                <a:ln>
                  <a:noFill/>
                </a:ln>
                <a:solidFill>
                  <a:srgbClr val="26323E"/>
                </a:solidFill>
                <a:effectLst/>
                <a:uLnTx/>
                <a:uFillTx/>
                <a:latin typeface="Axiforma regular"/>
                <a:sym typeface="Arial"/>
              </a:rPr>
              <a:t>.2. La Unidad de Estadística de la Red Norte</a:t>
            </a:r>
            <a:endParaRPr kumimoji="0" lang="es-PE" sz="1800" b="1"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1"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Brinda </a:t>
            </a:r>
            <a:r>
              <a:rPr kumimoji="0" lang="es-PE" sz="1800" b="0" i="0" u="none" strike="noStrike" kern="1200" cap="none" spc="0" normalizeH="0" baseline="0" noProof="0" dirty="0">
                <a:ln>
                  <a:noFill/>
                </a:ln>
                <a:solidFill>
                  <a:srgbClr val="26323E"/>
                </a:solidFill>
                <a:effectLst/>
                <a:uLnTx/>
                <a:uFillTx/>
                <a:latin typeface="Axiforma regular"/>
              </a:rPr>
              <a:t>el </a:t>
            </a:r>
            <a:r>
              <a:rPr kumimoji="0" lang="es-PE" sz="1800" b="0" i="0" u="none" strike="noStrike" kern="1200" cap="none" spc="0" normalizeH="0" baseline="0" noProof="0" dirty="0">
                <a:ln>
                  <a:noFill/>
                </a:ln>
                <a:solidFill>
                  <a:srgbClr val="26323E"/>
                </a:solidFill>
                <a:effectLst/>
                <a:uLnTx/>
                <a:uFillTx/>
                <a:latin typeface="Axiforma regular"/>
                <a:sym typeface="Arial"/>
              </a:rPr>
              <a:t>soporte técnico a las 9 Micro Redes (89 Establecimientos de Salud) de la Red </a:t>
            </a:r>
            <a:r>
              <a:rPr kumimoji="0" lang="es-PE" sz="1800" b="0" i="0" u="none" strike="noStrike" kern="1200" cap="none" spc="0" normalizeH="0" baseline="0" noProof="0" dirty="0">
                <a:ln>
                  <a:noFill/>
                </a:ln>
                <a:solidFill>
                  <a:srgbClr val="26323E"/>
                </a:solidFill>
                <a:effectLst/>
                <a:uLnTx/>
                <a:uFillTx/>
                <a:latin typeface="Axiforma regular"/>
              </a:rPr>
              <a:t>N</a:t>
            </a:r>
            <a:r>
              <a:rPr kumimoji="0" lang="es-PE" sz="1800" b="0" i="0" u="none" strike="noStrike" kern="1200" cap="none" spc="0" normalizeH="0" baseline="0" noProof="0" dirty="0">
                <a:ln>
                  <a:noFill/>
                </a:ln>
                <a:solidFill>
                  <a:srgbClr val="26323E"/>
                </a:solidFill>
                <a:effectLst/>
                <a:uLnTx/>
                <a:uFillTx/>
                <a:latin typeface="Axiforma regular"/>
                <a:sym typeface="Arial"/>
              </a:rPr>
              <a:t>orte, tiene una serie de limitaciones tecnológicas que dificulta su trabajo.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Cuenta con un solo servidor básico que se encuentra en condiciones de baja.</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El rol del personal de salud de los EE.SS. se reportaba de forma física, lo cual dificulta el cruce de información de productividad del personal de los EE.SS.</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Los equipos de computo ya están desfasados y constantemente tienen a colgarse.</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Cuentan con personal que está motivado a desarrollar mejoras en los procesos estadísticos de la RN, pero requieren los instrumentos tecnológicos adecuados para implementarlos.</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Se requiere desarrollar capacidades de análisis de base de datos de los responsables estadísticos de las Micro Redes, brindándoles también los instrumentos para ello.</a:t>
            </a: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8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0" name="Google Shape;343;p7">
            <a:extLst>
              <a:ext uri="{FF2B5EF4-FFF2-40B4-BE49-F238E27FC236}">
                <a16:creationId xmlns:a16="http://schemas.microsoft.com/office/drawing/2014/main" id="{981EBEA4-1A8F-4050-A14A-1F2CBD100065}"/>
              </a:ext>
            </a:extLst>
          </p:cNvPr>
          <p:cNvSpPr/>
          <p:nvPr/>
        </p:nvSpPr>
        <p:spPr>
          <a:xfrm>
            <a:off x="7035914" y="1550435"/>
            <a:ext cx="2467835" cy="863193"/>
          </a:xfrm>
          <a:prstGeom prst="wedgeRoundRectCallout">
            <a:avLst>
              <a:gd name="adj1" fmla="val 21512"/>
              <a:gd name="adj2" fmla="val 59233"/>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“El </a:t>
            </a:r>
            <a:r>
              <a:rPr kumimoji="0" lang="en-GB" sz="1800" b="0" i="1" u="none" strike="noStrike" kern="1200" cap="none" spc="0" normalizeH="0" baseline="0" noProof="0" dirty="0" err="1">
                <a:ln>
                  <a:noFill/>
                </a:ln>
                <a:solidFill>
                  <a:srgbClr val="26323E"/>
                </a:solidFill>
                <a:effectLst/>
                <a:uLnTx/>
                <a:uFillTx/>
                <a:latin typeface="Axiforma regular"/>
                <a:sym typeface="Arial"/>
              </a:rPr>
              <a:t>servidor</a:t>
            </a:r>
            <a:r>
              <a:rPr kumimoji="0" lang="en-GB" sz="1800" b="0" i="1" u="none" strike="noStrike" kern="1200" cap="none" spc="0" normalizeH="0" baseline="0" noProof="0" dirty="0">
                <a:ln>
                  <a:noFill/>
                </a:ln>
                <a:solidFill>
                  <a:srgbClr val="26323E"/>
                </a:solidFill>
                <a:effectLst/>
                <a:uLnTx/>
                <a:uFillTx/>
                <a:latin typeface="Axiforma regular"/>
                <a:sym typeface="Arial"/>
              </a:rPr>
              <a:t> que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apenas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soporta</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el</a:t>
            </a:r>
            <a:r>
              <a:rPr kumimoji="0" lang="en-GB" sz="1800" b="0" i="1" u="none" strike="noStrike" kern="1200" cap="none" spc="0" normalizeH="0" baseline="0" noProof="0" dirty="0">
                <a:ln>
                  <a:noFill/>
                </a:ln>
                <a:solidFill>
                  <a:srgbClr val="26323E"/>
                </a:solidFill>
                <a:effectLst/>
                <a:uLnTx/>
                <a:uFillTx/>
                <a:latin typeface="Axiforma regular"/>
                <a:sym typeface="Arial"/>
              </a:rPr>
              <a:t> SIAF”</a:t>
            </a:r>
            <a:endParaRPr kumimoji="0" sz="1600" b="0" i="0" u="none" strike="noStrike" kern="1200" cap="none" spc="0" normalizeH="0" baseline="0" noProof="0" dirty="0">
              <a:ln>
                <a:noFill/>
              </a:ln>
              <a:solidFill>
                <a:srgbClr val="26323E"/>
              </a:solidFill>
              <a:effectLst/>
              <a:uLnTx/>
              <a:uFillTx/>
              <a:latin typeface="Axiforma regular"/>
            </a:endParaRPr>
          </a:p>
        </p:txBody>
      </p:sp>
      <p:sp>
        <p:nvSpPr>
          <p:cNvPr id="12" name="Google Shape;338;p7">
            <a:extLst>
              <a:ext uri="{FF2B5EF4-FFF2-40B4-BE49-F238E27FC236}">
                <a16:creationId xmlns:a16="http://schemas.microsoft.com/office/drawing/2014/main" id="{A26AAE1B-8B53-4296-B071-31ACB17BCD42}"/>
              </a:ext>
            </a:extLst>
          </p:cNvPr>
          <p:cNvSpPr/>
          <p:nvPr/>
        </p:nvSpPr>
        <p:spPr>
          <a:xfrm>
            <a:off x="6763336" y="2842712"/>
            <a:ext cx="2740413" cy="863192"/>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“Los </a:t>
            </a:r>
            <a:r>
              <a:rPr kumimoji="0" lang="en-GB" sz="1800" b="0" i="1" u="none" strike="noStrike" kern="1200" cap="none" spc="0" normalizeH="0" baseline="0" noProof="0" dirty="0" err="1">
                <a:ln>
                  <a:noFill/>
                </a:ln>
                <a:solidFill>
                  <a:srgbClr val="26323E"/>
                </a:solidFill>
                <a:effectLst/>
                <a:uLnTx/>
                <a:uFillTx/>
                <a:latin typeface="Axiforma regular"/>
                <a:sym typeface="Arial"/>
              </a:rPr>
              <a:t>equipos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computo</a:t>
            </a:r>
            <a:r>
              <a:rPr kumimoji="0" lang="en-GB" sz="1800" b="0" i="1" u="none" strike="noStrike" kern="1200" cap="none" spc="0" normalizeH="0" baseline="0" noProof="0" dirty="0">
                <a:ln>
                  <a:noFill/>
                </a:ln>
                <a:solidFill>
                  <a:srgbClr val="26323E"/>
                </a:solidFill>
                <a:effectLst/>
                <a:uLnTx/>
                <a:uFillTx/>
                <a:latin typeface="Axiforma regular"/>
                <a:sym typeface="Arial"/>
              </a:rPr>
              <a:t> que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cuentan</a:t>
            </a:r>
            <a:r>
              <a:rPr kumimoji="0" lang="en-GB" sz="1800" b="0" i="1" u="none" strike="noStrike" kern="1200" cap="none" spc="0" normalizeH="0" baseline="0" noProof="0" dirty="0">
                <a:ln>
                  <a:noFill/>
                </a:ln>
                <a:solidFill>
                  <a:srgbClr val="26323E"/>
                </a:solidFill>
                <a:effectLst/>
                <a:uLnTx/>
                <a:uFillTx/>
                <a:latin typeface="Axiforma regular"/>
                <a:sym typeface="Arial"/>
              </a:rPr>
              <a:t> con 15 </a:t>
            </a:r>
            <a:r>
              <a:rPr kumimoji="0" lang="en-GB" sz="1800" b="0" i="1" u="none" strike="noStrike" kern="1200" cap="none" spc="0" normalizeH="0" baseline="0" noProof="0" dirty="0" err="1">
                <a:ln>
                  <a:noFill/>
                </a:ln>
                <a:solidFill>
                  <a:srgbClr val="26323E"/>
                </a:solidFill>
                <a:effectLst/>
                <a:uLnTx/>
                <a:uFillTx/>
                <a:latin typeface="Axiforma regular"/>
                <a:sym typeface="Arial"/>
              </a:rPr>
              <a:t>años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uso</a:t>
            </a:r>
            <a:r>
              <a:rPr kumimoji="0" lang="en-GB" sz="1800" b="0" i="1" u="none" strike="noStrike" kern="1200" cap="none" spc="0" normalizeH="0" baseline="0" noProof="0" dirty="0">
                <a:ln>
                  <a:noFill/>
                </a:ln>
                <a:solidFill>
                  <a:srgbClr val="26323E"/>
                </a:solidFill>
                <a:effectLst/>
                <a:uLnTx/>
                <a:uFillTx/>
                <a:latin typeface="Axiforma regular"/>
              </a:rPr>
              <a:t>”</a:t>
            </a:r>
            <a:endParaRPr kumimoji="0" sz="1600" b="0" i="0" u="none" strike="noStrike" kern="1200" cap="none" spc="0" normalizeH="0" baseline="0" noProof="0" dirty="0">
              <a:ln>
                <a:noFill/>
              </a:ln>
              <a:solidFill>
                <a:srgbClr val="26323E"/>
              </a:solidFill>
              <a:effectLst/>
              <a:uLnTx/>
              <a:uFillTx/>
              <a:latin typeface="Axiforma regular"/>
            </a:endParaRPr>
          </a:p>
        </p:txBody>
      </p:sp>
      <p:sp>
        <p:nvSpPr>
          <p:cNvPr id="15" name="Google Shape;342;p7">
            <a:extLst>
              <a:ext uri="{FF2B5EF4-FFF2-40B4-BE49-F238E27FC236}">
                <a16:creationId xmlns:a16="http://schemas.microsoft.com/office/drawing/2014/main" id="{3ABBCA55-7CCA-407E-A185-F49BCD374231}"/>
              </a:ext>
            </a:extLst>
          </p:cNvPr>
          <p:cNvSpPr/>
          <p:nvPr/>
        </p:nvSpPr>
        <p:spPr>
          <a:xfrm>
            <a:off x="6347636" y="4106577"/>
            <a:ext cx="3156113" cy="2280986"/>
          </a:xfrm>
          <a:prstGeom prst="wedgeRoundRectCallout">
            <a:avLst>
              <a:gd name="adj1" fmla="val 21512"/>
              <a:gd name="adj2" fmla="val 59233"/>
              <a:gd name="adj3" fmla="val 16667"/>
            </a:avLst>
          </a:prstGeom>
          <a:solidFill>
            <a:srgbClr val="F2F2F2"/>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“El personal del </a:t>
            </a:r>
            <a:r>
              <a:rPr kumimoji="0" lang="en-GB" sz="1800" b="0" i="1" u="none" strike="noStrike" kern="1200" cap="none" spc="0" normalizeH="0" baseline="0" noProof="0" dirty="0" err="1">
                <a:ln>
                  <a:noFill/>
                </a:ln>
                <a:solidFill>
                  <a:srgbClr val="26323E"/>
                </a:solidFill>
                <a:effectLst/>
                <a:uLnTx/>
                <a:uFillTx/>
                <a:latin typeface="Axiforma regular"/>
                <a:sym typeface="Arial"/>
              </a:rPr>
              <a:t>área</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tiene</a:t>
            </a:r>
            <a:r>
              <a:rPr kumimoji="0" lang="en-GB" sz="1800" b="0" i="1" u="none" strike="noStrike" kern="1200" cap="none" spc="0" normalizeH="0" baseline="0" noProof="0" dirty="0">
                <a:ln>
                  <a:noFill/>
                </a:ln>
                <a:solidFill>
                  <a:srgbClr val="26323E"/>
                </a:solidFill>
                <a:effectLst/>
                <a:uLnTx/>
                <a:uFillTx/>
                <a:latin typeface="Axiforma regular"/>
                <a:sym typeface="Arial"/>
              </a:rPr>
              <a:t> las </a:t>
            </a:r>
            <a:r>
              <a:rPr kumimoji="0" lang="en-GB" sz="1800" b="0" i="1" u="none" strike="noStrike" kern="1200" cap="none" spc="0" normalizeH="0" baseline="0" noProof="0" dirty="0" err="1">
                <a:ln>
                  <a:noFill/>
                </a:ln>
                <a:solidFill>
                  <a:srgbClr val="26323E"/>
                </a:solidFill>
                <a:effectLst/>
                <a:uLnTx/>
                <a:uFillTx/>
                <a:latin typeface="Axiforma regular"/>
                <a:sym typeface="Arial"/>
              </a:rPr>
              <a:t>capacidades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mejorar</a:t>
            </a:r>
            <a:r>
              <a:rPr kumimoji="0" lang="en-GB" sz="1800" b="0" i="1" u="none" strike="noStrike" kern="1200" cap="none" spc="0" normalizeH="0" baseline="0" noProof="0" dirty="0">
                <a:ln>
                  <a:noFill/>
                </a:ln>
                <a:solidFill>
                  <a:srgbClr val="26323E"/>
                </a:solidFill>
                <a:effectLst/>
                <a:uLnTx/>
                <a:uFillTx/>
                <a:latin typeface="Axiforma regular"/>
                <a:sym typeface="Arial"/>
              </a:rPr>
              <a:t> los </a:t>
            </a:r>
            <a:r>
              <a:rPr kumimoji="0" lang="en-GB" sz="1800" b="0" i="1" u="none" strike="noStrike" kern="1200" cap="none" spc="0" normalizeH="0" baseline="0" noProof="0" dirty="0" err="1">
                <a:ln>
                  <a:noFill/>
                </a:ln>
                <a:solidFill>
                  <a:srgbClr val="26323E"/>
                </a:solidFill>
                <a:effectLst/>
                <a:uLnTx/>
                <a:uFillTx/>
                <a:latin typeface="Axiforma regular"/>
                <a:sym typeface="Arial"/>
              </a:rPr>
              <a:t>procesos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seguimiento</a:t>
            </a:r>
            <a:r>
              <a:rPr kumimoji="0" lang="en-GB" sz="1800" b="0" i="1" u="none" strike="noStrike" kern="1200" cap="none" spc="0" normalizeH="0" baseline="0" noProof="0" dirty="0">
                <a:ln>
                  <a:noFill/>
                </a:ln>
                <a:solidFill>
                  <a:srgbClr val="26323E"/>
                </a:solidFill>
                <a:effectLst/>
                <a:uLnTx/>
                <a:uFillTx/>
                <a:latin typeface="Axiforma regular"/>
                <a:sym typeface="Arial"/>
              </a:rPr>
              <a:t> y </a:t>
            </a:r>
            <a:r>
              <a:rPr kumimoji="0" lang="en-GB" sz="1800" b="0" i="1" u="none" strike="noStrike" kern="1200" cap="none" spc="0" normalizeH="0" baseline="0" noProof="0" dirty="0" err="1">
                <a:ln>
                  <a:noFill/>
                </a:ln>
                <a:solidFill>
                  <a:srgbClr val="26323E"/>
                </a:solidFill>
                <a:effectLst/>
                <a:uLnTx/>
                <a:uFillTx/>
                <a:latin typeface="Axiforma regular"/>
                <a:sym typeface="Arial"/>
              </a:rPr>
              <a:t>atención</a:t>
            </a:r>
            <a:r>
              <a:rPr kumimoji="0" lang="en-GB" sz="1800" b="0" i="1" u="none" strike="noStrike" kern="1200" cap="none" spc="0" normalizeH="0" baseline="0" noProof="0" dirty="0">
                <a:ln>
                  <a:noFill/>
                </a:ln>
                <a:solidFill>
                  <a:srgbClr val="26323E"/>
                </a:solidFill>
                <a:effectLst/>
                <a:uLnTx/>
                <a:uFillTx/>
                <a:latin typeface="Axiforma regular"/>
                <a:sym typeface="Arial"/>
              </a:rPr>
              <a:t> a sus </a:t>
            </a:r>
            <a:r>
              <a:rPr kumimoji="0" lang="en-GB" sz="1800" b="0" i="1" u="none" strike="noStrike" kern="1200" cap="none" spc="0" normalizeH="0" baseline="0" noProof="0" dirty="0" err="1">
                <a:ln>
                  <a:noFill/>
                </a:ln>
                <a:solidFill>
                  <a:srgbClr val="26323E"/>
                </a:solidFill>
                <a:effectLst/>
                <a:uLnTx/>
                <a:uFillTx/>
                <a:latin typeface="Axiforma regular"/>
                <a:sym typeface="Arial"/>
              </a:rPr>
              <a:t>áreas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usuarias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pero</a:t>
            </a:r>
            <a:r>
              <a:rPr kumimoji="0" lang="en-GB" sz="1800" b="0" i="1" u="none" strike="noStrike" kern="1200" cap="none" spc="0" normalizeH="0" baseline="0" noProof="0" dirty="0">
                <a:ln>
                  <a:noFill/>
                </a:ln>
                <a:solidFill>
                  <a:srgbClr val="26323E"/>
                </a:solidFill>
                <a:effectLst/>
                <a:uLnTx/>
                <a:uFillTx/>
                <a:latin typeface="Axiforma regular"/>
              </a:rPr>
              <a:t> </a:t>
            </a:r>
            <a:r>
              <a:rPr kumimoji="0" lang="en-GB" sz="1800" b="0" i="1" u="none" strike="noStrike" kern="1200" cap="none" spc="0" normalizeH="0" baseline="0" noProof="0" dirty="0" err="1">
                <a:ln>
                  <a:noFill/>
                </a:ln>
                <a:solidFill>
                  <a:srgbClr val="26323E"/>
                </a:solidFill>
                <a:effectLst/>
                <a:uLnTx/>
                <a:uFillTx/>
                <a:latin typeface="Axiforma regular"/>
              </a:rPr>
              <a:t>nos</a:t>
            </a:r>
            <a:r>
              <a:rPr kumimoji="0" lang="en-GB" sz="1800" b="0" i="1" u="none" strike="noStrike" kern="1200" cap="none" spc="0" normalizeH="0" baseline="0" noProof="0" dirty="0">
                <a:ln>
                  <a:noFill/>
                </a:ln>
                <a:solidFill>
                  <a:srgbClr val="26323E"/>
                </a:solidFill>
                <a:effectLst/>
                <a:uLnTx/>
                <a:uFillTx/>
                <a:latin typeface="Axiforma regular"/>
              </a:rPr>
              <a:t> </a:t>
            </a:r>
            <a:r>
              <a:rPr kumimoji="0" lang="en-GB" sz="1800" b="0" i="1" u="none" strike="noStrike" kern="1200" cap="none" spc="0" normalizeH="0" baseline="0" noProof="0" dirty="0" err="1">
                <a:ln>
                  <a:noFill/>
                </a:ln>
                <a:solidFill>
                  <a:srgbClr val="26323E"/>
                </a:solidFill>
                <a:effectLst/>
                <a:uLnTx/>
                <a:uFillTx/>
                <a:latin typeface="Axiforma regular"/>
              </a:rPr>
              <a:t>vemos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limitados</a:t>
            </a:r>
            <a:r>
              <a:rPr kumimoji="0" lang="en-GB" sz="1800" b="0" i="1" u="none" strike="noStrike" kern="1200" cap="none" spc="0" normalizeH="0" baseline="0" noProof="0" dirty="0">
                <a:ln>
                  <a:noFill/>
                </a:ln>
                <a:solidFill>
                  <a:srgbClr val="26323E"/>
                </a:solidFill>
                <a:effectLst/>
                <a:uLnTx/>
                <a:uFillTx/>
                <a:latin typeface="Axiforma regular"/>
                <a:sym typeface="Arial"/>
              </a:rPr>
              <a:t> por no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contar</a:t>
            </a:r>
            <a:r>
              <a:rPr kumimoji="0" lang="en-GB" sz="1800" b="0" i="1" u="none" strike="noStrike" kern="1200" cap="none" spc="0" normalizeH="0" baseline="0" noProof="0" dirty="0">
                <a:ln>
                  <a:noFill/>
                </a:ln>
                <a:solidFill>
                  <a:srgbClr val="26323E"/>
                </a:solidFill>
                <a:effectLst/>
                <a:uLnTx/>
                <a:uFillTx/>
                <a:latin typeface="Axiforma regular"/>
                <a:sym typeface="Arial"/>
              </a:rPr>
              <a:t> con </a:t>
            </a:r>
            <a:r>
              <a:rPr kumimoji="0" lang="en-GB" sz="1800" b="0" i="1" u="none" strike="noStrike" kern="1200" cap="none" spc="0" normalizeH="0" baseline="0" noProof="0" dirty="0" err="1">
                <a:ln>
                  <a:noFill/>
                </a:ln>
                <a:solidFill>
                  <a:srgbClr val="26323E"/>
                </a:solidFill>
                <a:effectLst/>
                <a:uLnTx/>
                <a:uFillTx/>
                <a:latin typeface="Axiforma regular"/>
                <a:sym typeface="Arial"/>
              </a:rPr>
              <a:t>el</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equipo</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necesario</a:t>
            </a:r>
            <a:r>
              <a:rPr kumimoji="0" lang="en-GB" sz="1800" b="0" i="1" u="none" strike="noStrike" kern="1200" cap="none" spc="0" normalizeH="0" baseline="0" noProof="0" dirty="0">
                <a:ln>
                  <a:noFill/>
                </a:ln>
                <a:solidFill>
                  <a:srgbClr val="26323E"/>
                </a:solidFill>
                <a:effectLst/>
                <a:uLnTx/>
                <a:uFillTx/>
                <a:latin typeface="Axiforma regular"/>
                <a:sym typeface="Arial"/>
              </a:rPr>
              <a:t> para </a:t>
            </a:r>
            <a:r>
              <a:rPr kumimoji="0" lang="en-GB" sz="1800" b="0" i="1" u="none" strike="noStrike" kern="1200" cap="none" spc="0" normalizeH="0" baseline="0" noProof="0" dirty="0" err="1">
                <a:ln>
                  <a:noFill/>
                </a:ln>
                <a:solidFill>
                  <a:srgbClr val="26323E"/>
                </a:solidFill>
                <a:effectLst/>
                <a:uLnTx/>
                <a:uFillTx/>
                <a:latin typeface="Axiforma regular"/>
                <a:sym typeface="Arial"/>
              </a:rPr>
              <a:t>desarrollar</a:t>
            </a:r>
            <a:r>
              <a:rPr kumimoji="0" lang="en-GB" sz="1800" b="0" i="1" u="none" strike="noStrike" kern="1200" cap="none" spc="0" normalizeH="0" baseline="0" noProof="0" dirty="0">
                <a:ln>
                  <a:noFill/>
                </a:ln>
                <a:solidFill>
                  <a:srgbClr val="26323E"/>
                </a:solidFill>
                <a:effectLst/>
                <a:uLnTx/>
                <a:uFillTx/>
                <a:latin typeface="Axiforma regular"/>
                <a:sym typeface="Arial"/>
              </a:rPr>
              <a:t> las </a:t>
            </a:r>
            <a:r>
              <a:rPr kumimoji="0" lang="en-GB" sz="1800" b="0" i="1" u="none" strike="noStrike" kern="1200" cap="none" spc="0" normalizeH="0" baseline="0" noProof="0" dirty="0" err="1">
                <a:ln>
                  <a:noFill/>
                </a:ln>
                <a:solidFill>
                  <a:srgbClr val="26323E"/>
                </a:solidFill>
                <a:effectLst/>
                <a:uLnTx/>
                <a:uFillTx/>
                <a:latin typeface="Axiforma regular"/>
                <a:sym typeface="Arial"/>
              </a:rPr>
              <a:t>mejoras</a:t>
            </a:r>
            <a:r>
              <a:rPr kumimoji="0" lang="en-GB" sz="1800" b="0" i="1" u="none" strike="noStrike" kern="1200" cap="none" spc="0" normalizeH="0" baseline="0" noProof="0" dirty="0">
                <a:ln>
                  <a:noFill/>
                </a:ln>
                <a:solidFill>
                  <a:srgbClr val="26323E"/>
                </a:solidFill>
                <a:effectLst/>
                <a:uLnTx/>
                <a:uFillTx/>
                <a:latin typeface="Axiforma regular"/>
                <a:sym typeface="Arial"/>
              </a:rPr>
              <a:t> ”</a:t>
            </a:r>
            <a:endParaRPr kumimoji="0" sz="1600" b="0" i="0" u="none" strike="noStrike" kern="1200" cap="none" spc="0" normalizeH="0" baseline="0" noProof="0" dirty="0">
              <a:ln>
                <a:noFill/>
              </a:ln>
              <a:solidFill>
                <a:srgbClr val="26323E"/>
              </a:solidFill>
              <a:effectLst/>
              <a:uLnTx/>
              <a:uFillTx/>
              <a:latin typeface="Axiforma regular"/>
            </a:endParaRPr>
          </a:p>
        </p:txBody>
      </p:sp>
    </p:spTree>
    <p:extLst>
      <p:ext uri="{BB962C8B-B14F-4D97-AF65-F5344CB8AC3E}">
        <p14:creationId xmlns:p14="http://schemas.microsoft.com/office/powerpoint/2010/main" val="4110954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053E4941-7B3B-479D-BDF5-4F142D34A49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4992"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053E4941-7B3B-479D-BDF5-4F142D34A49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4: Nueva </a:t>
            </a:r>
            <a:r>
              <a:rPr lang="en-GB" b="1" dirty="0" err="1">
                <a:solidFill>
                  <a:schemeClr val="dk2"/>
                </a:solidFill>
                <a:latin typeface="Axiforma ExtraBold" pitchFamily="2" charset="77"/>
              </a:rPr>
              <a:t>normalidad</a:t>
            </a:r>
            <a:r>
              <a:rPr lang="en-GB" b="1" dirty="0">
                <a:solidFill>
                  <a:schemeClr val="dk2"/>
                </a:solidFill>
                <a:latin typeface="Axiforma ExtraBold" pitchFamily="2" charset="77"/>
              </a:rPr>
              <a:t> </a:t>
            </a:r>
            <a:r>
              <a:rPr lang="en-GB" b="1" dirty="0" err="1">
                <a:solidFill>
                  <a:schemeClr val="dk2"/>
                </a:solidFill>
                <a:latin typeface="Axiforma ExtraBold" pitchFamily="2" charset="77"/>
              </a:rPr>
              <a:t>frente</a:t>
            </a:r>
            <a:r>
              <a:rPr lang="en-GB" b="1" dirty="0">
                <a:solidFill>
                  <a:schemeClr val="dk2"/>
                </a:solidFill>
                <a:latin typeface="Axiforma ExtraBold" pitchFamily="2" charset="77"/>
              </a:rPr>
              <a:t> a la </a:t>
            </a:r>
            <a:r>
              <a:rPr lang="en-GB" b="1" dirty="0" err="1">
                <a:solidFill>
                  <a:schemeClr val="dk2"/>
                </a:solidFill>
                <a:latin typeface="Axiforma ExtraBold" pitchFamily="2" charset="77"/>
              </a:rPr>
              <a:t>pandemia</a:t>
            </a:r>
            <a:r>
              <a:rPr lang="en-GB" b="1" dirty="0">
                <a:solidFill>
                  <a:schemeClr val="dk2"/>
                </a:solidFill>
                <a:latin typeface="Axiforma ExtraBold" pitchFamily="2" charset="77"/>
              </a:rPr>
              <a:t> COVID-19</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3F2B0D35-BBC0-434D-AFD9-9EF75336781F}"/>
              </a:ext>
            </a:extLst>
          </p:cNvPr>
          <p:cNvSpPr>
            <a:spLocks noGrp="1"/>
          </p:cNvSpPr>
          <p:nvPr>
            <p:ph type="body" sz="quarter" idx="13"/>
          </p:nvPr>
        </p:nvSpPr>
        <p:spPr/>
        <p:txBody>
          <a:bodyPr/>
          <a:lstStyle/>
          <a:p>
            <a:endParaRPr lang="es-PE"/>
          </a:p>
        </p:txBody>
      </p:sp>
      <p:sp>
        <p:nvSpPr>
          <p:cNvPr id="325" name="Google Shape;325;p6"/>
          <p:cNvSpPr txBox="1"/>
          <p:nvPr/>
        </p:nvSpPr>
        <p:spPr>
          <a:xfrm>
            <a:off x="255531" y="1100916"/>
            <a:ext cx="5007429" cy="5016718"/>
          </a:xfrm>
          <a:prstGeom prst="rect">
            <a:avLst/>
          </a:prstGeom>
          <a:noFill/>
          <a:ln>
            <a:noFill/>
          </a:ln>
        </p:spPr>
        <p:txBody>
          <a:bodyPr spcFirstLastPara="1" wrap="square" lIns="91425" tIns="45700" rIns="91425" bIns="45700" anchor="t" anchorCtr="0">
            <a:spAutoFit/>
          </a:bodyPr>
          <a:lstStyle/>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rPr>
              <a:t>4</a:t>
            </a:r>
            <a:r>
              <a:rPr kumimoji="0" lang="es-ES_tradnl" sz="1800" b="1" i="0" u="none" strike="noStrike" kern="1200" cap="none" spc="0" normalizeH="0" baseline="0" noProof="0" dirty="0">
                <a:ln>
                  <a:noFill/>
                </a:ln>
                <a:solidFill>
                  <a:srgbClr val="26323E"/>
                </a:solidFill>
                <a:effectLst/>
                <a:uLnTx/>
                <a:uFillTx/>
                <a:latin typeface="Axiforma regular"/>
                <a:sym typeface="Arial"/>
              </a:rPr>
              <a:t>.1. Los EE.SS.</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1" i="0" u="none" strike="noStrike" kern="1200" cap="none" spc="0" normalizeH="0" baseline="0" noProof="0" dirty="0">
              <a:ln>
                <a:noFill/>
              </a:ln>
              <a:solidFill>
                <a:srgbClr val="26323E"/>
              </a:solidFill>
              <a:effectLst/>
              <a:uLnTx/>
              <a:uFillTx/>
              <a:latin typeface="Axiforma regular"/>
              <a:sym typeface="Arial"/>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sym typeface="Arial"/>
              </a:rPr>
              <a:t>Los controles de niños y gestantes en muchos casos han continuado de forma telefónica, sin embargo, esto no permite contar con un adecuado seguimiento a este grupo de interés.</a:t>
            </a:r>
            <a:endParaRPr kumimoji="0" lang="es-ES_tradnl" sz="1800" b="0"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1"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rPr>
              <a:t>4.2. Para la Red Norte</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rPr>
              <a:t>Aún es un gran reto, balancear entre la atención de la pandemia COVID 19 y las otras prioridades de atención de los EE.SS.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ES_tradnl"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rPr>
              <a:t>El personal de gestión de la Red Norte, atiende además los procesos de vacunación del COVID - 19 (con el mismo personal pre-pandemia), dentro de la ciudad y provincias (incluye trabajo en los fines de semana), dificultando que el personal administrativo y asistencial de la RN pueda enfocarse en las otras prioridades de gestión para mejorar las metas de los EE.SS.</a:t>
            </a:r>
          </a:p>
          <a:p>
            <a:pPr marL="0" marR="0" lvl="0" indent="0" algn="l" defTabSz="457200" rtl="0" eaLnBrk="1" fontAlgn="auto" latinLnBrk="0" hangingPunct="1">
              <a:lnSpc>
                <a:spcPct val="100000"/>
              </a:lnSpc>
              <a:spcBef>
                <a:spcPts val="0"/>
              </a:spcBef>
              <a:spcAft>
                <a:spcPts val="0"/>
              </a:spcAft>
              <a:buClr>
                <a:srgbClr val="26C0D4"/>
              </a:buClr>
              <a:buSzPts val="1200"/>
              <a:buFontTx/>
              <a:buNone/>
              <a:tabLst/>
              <a:defRPr/>
            </a:pPr>
            <a:endParaRPr kumimoji="0" lang="en-GB" sz="1800" b="0" i="0" u="none" strike="noStrike" kern="1200" cap="none" spc="0" normalizeH="0" baseline="0" noProof="0" dirty="0">
              <a:ln>
                <a:noFill/>
              </a:ln>
              <a:solidFill>
                <a:srgbClr val="26323E"/>
              </a:solidFill>
              <a:effectLst/>
              <a:uLnTx/>
              <a:uFillTx/>
              <a:latin typeface="Axiforma regular"/>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5515428" y="973200"/>
            <a:ext cx="4216307" cy="928171"/>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26323E"/>
                </a:solidFill>
                <a:effectLst/>
                <a:uLnTx/>
                <a:uFillTx/>
                <a:latin typeface="Arial"/>
                <a:ea typeface="Arial"/>
                <a:cs typeface="Arial"/>
                <a:sym typeface="Arial"/>
              </a:rPr>
              <a:t>“Aún hay temor por parte de las madres/gestantes a pasar por consulta en el EE.SS. por el COVID 19”</a:t>
            </a:r>
            <a:endParaRPr kumimoji="0" lang="es-ES_tradnl" sz="1600" b="0" i="0" u="none" strike="noStrike" kern="1200" cap="none" spc="0" normalizeH="0" baseline="0" noProof="0" dirty="0">
              <a:ln>
                <a:noFill/>
              </a:ln>
              <a:solidFill>
                <a:srgbClr val="26323E"/>
              </a:solidFill>
              <a:effectLst/>
              <a:uLnTx/>
              <a:uFillTx/>
              <a:latin typeface="Axiforma"/>
            </a:endParaRPr>
          </a:p>
        </p:txBody>
      </p:sp>
      <p:pic>
        <p:nvPicPr>
          <p:cNvPr id="3" name="Imagen 2">
            <a:extLst>
              <a:ext uri="{FF2B5EF4-FFF2-40B4-BE49-F238E27FC236}">
                <a16:creationId xmlns:a16="http://schemas.microsoft.com/office/drawing/2014/main" id="{E81C397C-98F7-475C-A263-EA988554042E}"/>
              </a:ext>
            </a:extLst>
          </p:cNvPr>
          <p:cNvPicPr>
            <a:picLocks noChangeAspect="1"/>
          </p:cNvPicPr>
          <p:nvPr/>
        </p:nvPicPr>
        <p:blipFill rotWithShape="1">
          <a:blip r:embed="rId7"/>
          <a:srcRect l="21586" t="7984" b="12834"/>
          <a:stretch/>
        </p:blipFill>
        <p:spPr>
          <a:xfrm>
            <a:off x="7846156" y="4278736"/>
            <a:ext cx="1942170" cy="2457344"/>
          </a:xfrm>
          <a:prstGeom prst="rect">
            <a:avLst/>
          </a:prstGeom>
        </p:spPr>
      </p:pic>
      <p:pic>
        <p:nvPicPr>
          <p:cNvPr id="5" name="Imagen 4">
            <a:extLst>
              <a:ext uri="{FF2B5EF4-FFF2-40B4-BE49-F238E27FC236}">
                <a16:creationId xmlns:a16="http://schemas.microsoft.com/office/drawing/2014/main" id="{38522AC3-DA06-4132-A70F-7D127496FBE8}"/>
              </a:ext>
            </a:extLst>
          </p:cNvPr>
          <p:cNvPicPr>
            <a:picLocks noChangeAspect="1"/>
          </p:cNvPicPr>
          <p:nvPr/>
        </p:nvPicPr>
        <p:blipFill rotWithShape="1">
          <a:blip r:embed="rId8"/>
          <a:srcRect l="13750" r="6339" b="19178"/>
          <a:stretch/>
        </p:blipFill>
        <p:spPr>
          <a:xfrm>
            <a:off x="6405437" y="2052297"/>
            <a:ext cx="2881438" cy="2181179"/>
          </a:xfrm>
          <a:prstGeom prst="rect">
            <a:avLst/>
          </a:prstGeom>
        </p:spPr>
      </p:pic>
      <p:pic>
        <p:nvPicPr>
          <p:cNvPr id="7" name="Imagen 6" descr="Imagen que contiene edificio, interior, cubierto, firmar&#10;&#10;Descripción generada automáticamente">
            <a:extLst>
              <a:ext uri="{FF2B5EF4-FFF2-40B4-BE49-F238E27FC236}">
                <a16:creationId xmlns:a16="http://schemas.microsoft.com/office/drawing/2014/main" id="{57C899DE-520F-4006-988C-D06C002E7A69}"/>
              </a:ext>
            </a:extLst>
          </p:cNvPr>
          <p:cNvPicPr>
            <a:picLocks noChangeAspect="1"/>
          </p:cNvPicPr>
          <p:nvPr/>
        </p:nvPicPr>
        <p:blipFill rotWithShape="1">
          <a:blip r:embed="rId9"/>
          <a:srcRect l="18572" t="13343" r="5653" b="12546"/>
          <a:stretch/>
        </p:blipFill>
        <p:spPr>
          <a:xfrm>
            <a:off x="5783942" y="4278735"/>
            <a:ext cx="1903251" cy="2457344"/>
          </a:xfrm>
          <a:prstGeom prst="rect">
            <a:avLst/>
          </a:prstGeom>
        </p:spPr>
      </p:pic>
    </p:spTree>
    <p:extLst>
      <p:ext uri="{BB962C8B-B14F-4D97-AF65-F5344CB8AC3E}">
        <p14:creationId xmlns:p14="http://schemas.microsoft.com/office/powerpoint/2010/main" val="4583654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42BA188-E368-4B47-9F28-124C629D383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16"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942BA188-E368-4B47-9F28-124C629D383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5: </a:t>
            </a:r>
            <a:r>
              <a:rPr lang="en-US" b="1" dirty="0">
                <a:solidFill>
                  <a:schemeClr val="dk2"/>
                </a:solidFill>
                <a:latin typeface="Axiforma ExtraBold" pitchFamily="2" charset="77"/>
              </a:rPr>
              <a:t>Nivel de </a:t>
            </a:r>
            <a:r>
              <a:rPr lang="en-US" b="1" dirty="0" err="1">
                <a:solidFill>
                  <a:schemeClr val="dk2"/>
                </a:solidFill>
                <a:latin typeface="Axiforma ExtraBold" pitchFamily="2" charset="77"/>
              </a:rPr>
              <a:t>satisfación</a:t>
            </a:r>
            <a:r>
              <a:rPr lang="en-US" b="1" dirty="0">
                <a:solidFill>
                  <a:schemeClr val="dk2"/>
                </a:solidFill>
                <a:latin typeface="Axiforma ExtraBold" pitchFamily="2" charset="77"/>
              </a:rPr>
              <a:t> del </a:t>
            </a:r>
            <a:r>
              <a:rPr lang="en-US" b="1" dirty="0" err="1">
                <a:solidFill>
                  <a:schemeClr val="dk2"/>
                </a:solidFill>
                <a:latin typeface="Axiforma ExtraBold" pitchFamily="2" charset="77"/>
              </a:rPr>
              <a:t>usuario</a:t>
            </a:r>
            <a:r>
              <a:rPr lang="en-US" b="1" dirty="0">
                <a:solidFill>
                  <a:schemeClr val="dk2"/>
                </a:solidFill>
                <a:latin typeface="Axiforma ExtraBold" pitchFamily="2" charset="77"/>
              </a:rPr>
              <a:t> </a:t>
            </a:r>
            <a:r>
              <a:rPr lang="en-US" b="1" dirty="0" err="1">
                <a:solidFill>
                  <a:schemeClr val="dk2"/>
                </a:solidFill>
                <a:latin typeface="Axiforma ExtraBold" pitchFamily="2" charset="77"/>
              </a:rPr>
              <a:t>externo</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D80416E6-9AD9-457E-8B37-909693B431FD}"/>
              </a:ext>
            </a:extLst>
          </p:cNvPr>
          <p:cNvSpPr>
            <a:spLocks noGrp="1"/>
          </p:cNvSpPr>
          <p:nvPr>
            <p:ph type="body" sz="quarter" idx="13"/>
          </p:nvPr>
        </p:nvSpPr>
        <p:spPr/>
        <p:txBody>
          <a:bodyPr/>
          <a:lstStyle/>
          <a:p>
            <a:endParaRPr lang="es-PE"/>
          </a:p>
        </p:txBody>
      </p:sp>
      <p:sp>
        <p:nvSpPr>
          <p:cNvPr id="325" name="Google Shape;325;p6"/>
          <p:cNvSpPr txBox="1"/>
          <p:nvPr/>
        </p:nvSpPr>
        <p:spPr>
          <a:xfrm>
            <a:off x="255531" y="1946444"/>
            <a:ext cx="5007429" cy="3754834"/>
          </a:xfrm>
          <a:prstGeom prst="rect">
            <a:avLst/>
          </a:prstGeom>
          <a:noFill/>
          <a:ln>
            <a:noFill/>
          </a:ln>
        </p:spPr>
        <p:txBody>
          <a:bodyPr spcFirstLastPara="1" wrap="square" lIns="91425" tIns="45700" rIns="91425" bIns="45700" anchor="t" anchorCtr="0">
            <a:spAutoFit/>
          </a:bodyPr>
          <a:lstStyle/>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PE" sz="1800" b="1" i="0" u="none" strike="noStrike" kern="1200" cap="none" spc="0" normalizeH="0" baseline="0" noProof="0" dirty="0">
                <a:ln>
                  <a:noFill/>
                </a:ln>
                <a:solidFill>
                  <a:srgbClr val="26323E"/>
                </a:solidFill>
                <a:effectLst/>
                <a:uLnTx/>
                <a:uFillTx/>
                <a:latin typeface="Axiforma regular"/>
                <a:sym typeface="Arial"/>
              </a:rPr>
              <a:t>5.1. Encuestas aplicadas a cinco (05) EE.SS.</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En general los usuarios externos (pacientes) consideran que la atención que reciben es la adecuada.</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Sin embargo, en muchos casos el descontento es en los tiempos de espera para ser atendidos.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En la mayoría de los casos, el seguimiento para el control de niños y gestantes son permanentes.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Por otro lado, es en la zona rural existe mayores reservas para dar a conocer su nivel de satisfacción</a:t>
            </a:r>
            <a:r>
              <a:rPr kumimoji="0" lang="en-US" sz="1800" b="0" i="0" u="none" strike="noStrike" kern="1200" cap="none" spc="0" normalizeH="0" baseline="0" noProof="0" dirty="0">
                <a:ln>
                  <a:noFill/>
                </a:ln>
                <a:solidFill>
                  <a:srgbClr val="26323E"/>
                </a:solidFill>
                <a:effectLst/>
                <a:uLnTx/>
                <a:uFillTx/>
                <a:latin typeface="Axiforma regular"/>
              </a:rPr>
              <a:t>. </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p:txBody>
      </p:sp>
      <p:pic>
        <p:nvPicPr>
          <p:cNvPr id="4" name="Imagen 3" descr="Grupo de personas en una tienda&#10;&#10;Descripción generada automáticamente con confianza media">
            <a:extLst>
              <a:ext uri="{FF2B5EF4-FFF2-40B4-BE49-F238E27FC236}">
                <a16:creationId xmlns:a16="http://schemas.microsoft.com/office/drawing/2014/main" id="{F1DFAB40-0718-4D24-9E63-6AFE9C2B0F91}"/>
              </a:ext>
            </a:extLst>
          </p:cNvPr>
          <p:cNvPicPr>
            <a:picLocks noChangeAspect="1"/>
          </p:cNvPicPr>
          <p:nvPr/>
        </p:nvPicPr>
        <p:blipFill rotWithShape="1">
          <a:blip r:embed="rId7"/>
          <a:srcRect t="21024" b="8311"/>
          <a:stretch/>
        </p:blipFill>
        <p:spPr>
          <a:xfrm>
            <a:off x="5986143" y="1226577"/>
            <a:ext cx="3427241" cy="2614965"/>
          </a:xfrm>
          <a:prstGeom prst="rect">
            <a:avLst/>
          </a:prstGeom>
        </p:spPr>
      </p:pic>
      <p:pic>
        <p:nvPicPr>
          <p:cNvPr id="8" name="Imagen 7" descr="Imagen que contiene persona, exterior, hombre, sostener&#10;&#10;Descripción generada automáticamente">
            <a:extLst>
              <a:ext uri="{FF2B5EF4-FFF2-40B4-BE49-F238E27FC236}">
                <a16:creationId xmlns:a16="http://schemas.microsoft.com/office/drawing/2014/main" id="{D29BAAB7-C761-4E4E-829A-B7F5BC9C9488}"/>
              </a:ext>
            </a:extLst>
          </p:cNvPr>
          <p:cNvPicPr>
            <a:picLocks noChangeAspect="1"/>
          </p:cNvPicPr>
          <p:nvPr/>
        </p:nvPicPr>
        <p:blipFill rotWithShape="1">
          <a:blip r:embed="rId8"/>
          <a:srcRect b="4985"/>
          <a:stretch/>
        </p:blipFill>
        <p:spPr>
          <a:xfrm>
            <a:off x="6651274" y="3890150"/>
            <a:ext cx="2406321" cy="2889645"/>
          </a:xfrm>
          <a:prstGeom prst="rect">
            <a:avLst/>
          </a:prstGeom>
        </p:spPr>
      </p:pic>
    </p:spTree>
    <p:extLst>
      <p:ext uri="{BB962C8B-B14F-4D97-AF65-F5344CB8AC3E}">
        <p14:creationId xmlns:p14="http://schemas.microsoft.com/office/powerpoint/2010/main" val="28530525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6657B3A5-9B0F-4688-9270-F80CCE3E83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7040" name="Diapositiva de think-cell" r:id="rId110" imgW="487" imgH="487" progId="TCLayout.ActiveDocument.1">
                  <p:embed/>
                </p:oleObj>
              </mc:Choice>
              <mc:Fallback>
                <p:oleObj name="Diapositiva de think-cell" r:id="rId110" imgW="487" imgH="487" progId="TCLayout.ActiveDocument.1">
                  <p:embed/>
                  <p:pic>
                    <p:nvPicPr>
                      <p:cNvPr id="3" name="Objeto 2" hidden="1">
                        <a:extLst>
                          <a:ext uri="{FF2B5EF4-FFF2-40B4-BE49-F238E27FC236}">
                            <a16:creationId xmlns:a16="http://schemas.microsoft.com/office/drawing/2014/main" id="{6657B3A5-9B0F-4688-9270-F80CCE3E837A}"/>
                          </a:ext>
                        </a:extLst>
                      </p:cNvPr>
                      <p:cNvPicPr/>
                      <p:nvPr/>
                    </p:nvPicPr>
                    <p:blipFill>
                      <a:blip r:embed="rId111"/>
                      <a:stretch>
                        <a:fillRect/>
                      </a:stretch>
                    </p:blipFill>
                    <p:spPr>
                      <a:xfrm>
                        <a:off x="1588" y="1588"/>
                        <a:ext cx="1588" cy="1588"/>
                      </a:xfrm>
                      <a:prstGeom prst="rect">
                        <a:avLst/>
                      </a:prstGeom>
                    </p:spPr>
                  </p:pic>
                </p:oleObj>
              </mc:Fallback>
            </mc:AlternateContent>
          </a:graphicData>
        </a:graphic>
      </p:graphicFrame>
      <p:cxnSp>
        <p:nvCxnSpPr>
          <p:cNvPr id="82" name="Straight Arrow Connector 81"/>
          <p:cNvCxnSpPr/>
          <p:nvPr/>
        </p:nvCxnSpPr>
        <p:spPr>
          <a:xfrm flipV="1">
            <a:off x="1074582" y="8298631"/>
            <a:ext cx="415343" cy="193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F7B9DB96-F309-42CA-A0E8-9C38F4FA9C20}"/>
              </a:ext>
            </a:extLst>
          </p:cNvPr>
          <p:cNvSpPr>
            <a:spLocks noGrp="1"/>
          </p:cNvSpPr>
          <p:nvPr>
            <p:ph type="title"/>
          </p:nvPr>
        </p:nvSpPr>
        <p:spPr/>
        <p:txBody>
          <a:bodyPr vert="horz"/>
          <a:lstStyle/>
          <a:p>
            <a:r>
              <a:rPr lang="es-ES" b="1" dirty="0">
                <a:latin typeface="Axiforma ExtraBold" pitchFamily="2" charset="77"/>
              </a:rPr>
              <a:t>Próximas visitas</a:t>
            </a:r>
            <a:endParaRPr lang="en-GB" b="1" dirty="0">
              <a:latin typeface="Axiforma ExtraBold" pitchFamily="2" charset="77"/>
            </a:endParaRPr>
          </a:p>
        </p:txBody>
      </p:sp>
      <p:sp>
        <p:nvSpPr>
          <p:cNvPr id="2" name="Marcador de texto 1">
            <a:extLst>
              <a:ext uri="{FF2B5EF4-FFF2-40B4-BE49-F238E27FC236}">
                <a16:creationId xmlns:a16="http://schemas.microsoft.com/office/drawing/2014/main" id="{06AB1C09-1499-4AD9-98DB-F1E11D966256}"/>
              </a:ext>
            </a:extLst>
          </p:cNvPr>
          <p:cNvSpPr>
            <a:spLocks noGrp="1"/>
          </p:cNvSpPr>
          <p:nvPr>
            <p:ph type="body" sz="quarter" idx="13"/>
          </p:nvPr>
        </p:nvSpPr>
        <p:spPr/>
        <p:txBody>
          <a:bodyPr/>
          <a:lstStyle/>
          <a:p>
            <a:endParaRPr lang="es-PE"/>
          </a:p>
        </p:txBody>
      </p:sp>
      <p:sp>
        <p:nvSpPr>
          <p:cNvPr id="7" name="CaixaDeTexto 6">
            <a:extLst>
              <a:ext uri="{FF2B5EF4-FFF2-40B4-BE49-F238E27FC236}">
                <a16:creationId xmlns:a16="http://schemas.microsoft.com/office/drawing/2014/main" id="{DDAA7479-760D-4014-9386-CC15536848DD}"/>
              </a:ext>
            </a:extLst>
          </p:cNvPr>
          <p:cNvSpPr txBox="1"/>
          <p:nvPr/>
        </p:nvSpPr>
        <p:spPr>
          <a:xfrm>
            <a:off x="444500" y="5882465"/>
            <a:ext cx="8722464" cy="814518"/>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800" b="0" i="0" u="none" strike="noStrike" kern="1200" cap="none" spc="0" normalizeH="0" baseline="0" noProof="0" dirty="0">
                <a:ln>
                  <a:noFill/>
                </a:ln>
                <a:solidFill>
                  <a:srgbClr val="26323E"/>
                </a:solidFill>
                <a:effectLst/>
                <a:uLnTx/>
                <a:uFillTx/>
                <a:latin typeface="Axiforma regular"/>
              </a:rPr>
              <a:t>* Se visitará a los que aún no se han visitado, de forma que se pueda contar con el registro de todos los EE.SS. que son parte de la intervención del proyecto</a:t>
            </a:r>
          </a:p>
          <a:p>
            <a:pPr marL="3657600" marR="0" lvl="8"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800" b="0" i="0" u="none" strike="noStrike" kern="1200" cap="none" spc="0" normalizeH="0" baseline="0" noProof="0" dirty="0">
                <a:ln>
                  <a:noFill/>
                </a:ln>
                <a:solidFill>
                  <a:srgbClr val="26323E"/>
                </a:solidFill>
                <a:effectLst/>
                <a:uLnTx/>
                <a:uFillTx/>
                <a:latin typeface="Axiforma regular"/>
              </a:rPr>
              <a:t>**Se visitará a algunos EE.SS. para evidenciar los primeros resultados de la intervención del proyecto.</a:t>
            </a:r>
          </a:p>
        </p:txBody>
      </p:sp>
      <p:sp>
        <p:nvSpPr>
          <p:cNvPr id="79" name="Rectángulo 78">
            <a:extLst>
              <a:ext uri="{FF2B5EF4-FFF2-40B4-BE49-F238E27FC236}">
                <a16:creationId xmlns:a16="http://schemas.microsoft.com/office/drawing/2014/main" id="{5B76FD48-A9A3-45AD-8835-1E13C6AA54C7}"/>
              </a:ext>
            </a:extLst>
          </p:cNvPr>
          <p:cNvSpPr/>
          <p:nvPr>
            <p:custDataLst>
              <p:tags r:id="rId3"/>
            </p:custDataLst>
          </p:nvPr>
        </p:nvSpPr>
        <p:spPr bwMode="auto">
          <a:xfrm>
            <a:off x="444500" y="1621616"/>
            <a:ext cx="8656638" cy="342900"/>
          </a:xfrm>
          <a:prstGeom prst="rect">
            <a:avLst/>
          </a:prstGeom>
          <a:solidFill>
            <a:schemeClr val="accent5"/>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4" name="Rectángulo 73">
            <a:extLst>
              <a:ext uri="{FF2B5EF4-FFF2-40B4-BE49-F238E27FC236}">
                <a16:creationId xmlns:a16="http://schemas.microsoft.com/office/drawing/2014/main" id="{0F19131F-3FA9-4E38-A444-864F25D91120}"/>
              </a:ext>
            </a:extLst>
          </p:cNvPr>
          <p:cNvSpPr/>
          <p:nvPr>
            <p:custDataLst>
              <p:tags r:id="rId4"/>
            </p:custDataLst>
          </p:nvPr>
        </p:nvSpPr>
        <p:spPr bwMode="auto">
          <a:xfrm>
            <a:off x="444500" y="4747403"/>
            <a:ext cx="8656638" cy="311150"/>
          </a:xfrm>
          <a:prstGeom prst="rect">
            <a:avLst/>
          </a:prstGeom>
          <a:solidFill>
            <a:schemeClr val="accent5"/>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25" name="Google Shape;11;p17">
            <a:extLst>
              <a:ext uri="{FF2B5EF4-FFF2-40B4-BE49-F238E27FC236}">
                <a16:creationId xmlns:a16="http://schemas.microsoft.com/office/drawing/2014/main" id="{00865BFB-EE36-403B-9410-1920FE32FACB}"/>
              </a:ext>
            </a:extLst>
          </p:cNvPr>
          <p:cNvSpPr txBox="1">
            <a:spLocks noGrp="1"/>
          </p:cNvSpPr>
          <p:nvPr>
            <p:custDataLst>
              <p:tags r:id="rId5"/>
            </p:custDataLst>
          </p:nvPr>
        </p:nvSpPr>
        <p:spPr bwMode="auto">
          <a:xfrm>
            <a:off x="2478088" y="1100916"/>
            <a:ext cx="59213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B2058682-808C-49CC-8433-A38F5D2039B0}" type="datetime'''''''S''''''''''''''''''''e''''''t''''''''.'''''''''''''">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Set.</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26" name="Google Shape;11;p17">
            <a:extLst>
              <a:ext uri="{FF2B5EF4-FFF2-40B4-BE49-F238E27FC236}">
                <a16:creationId xmlns:a16="http://schemas.microsoft.com/office/drawing/2014/main" id="{23A6A91A-BDD8-4E55-B83E-8039E1F258F6}"/>
              </a:ext>
            </a:extLst>
          </p:cNvPr>
          <p:cNvSpPr txBox="1">
            <a:spLocks noGrp="1"/>
          </p:cNvSpPr>
          <p:nvPr>
            <p:custDataLst>
              <p:tags r:id="rId6"/>
            </p:custDataLst>
          </p:nvPr>
        </p:nvSpPr>
        <p:spPr bwMode="auto">
          <a:xfrm>
            <a:off x="3070225" y="1100916"/>
            <a:ext cx="366553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E4AE9B5F-D01B-49DC-941A-8B3E5707ACF9}" type="datetime'''''''''''''''''Oc''''''''t''''.'''''''''''''''''">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Oct.</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128" name="Google Shape;11;p17">
            <a:extLst>
              <a:ext uri="{FF2B5EF4-FFF2-40B4-BE49-F238E27FC236}">
                <a16:creationId xmlns:a16="http://schemas.microsoft.com/office/drawing/2014/main" id="{C07653CE-BF59-43F8-A202-462DB536EA64}"/>
              </a:ext>
            </a:extLst>
          </p:cNvPr>
          <p:cNvSpPr txBox="1">
            <a:spLocks noGrp="1"/>
          </p:cNvSpPr>
          <p:nvPr>
            <p:custDataLst>
              <p:tags r:id="rId7"/>
            </p:custDataLst>
          </p:nvPr>
        </p:nvSpPr>
        <p:spPr bwMode="auto">
          <a:xfrm>
            <a:off x="6735763" y="1100916"/>
            <a:ext cx="23653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62B5C4B-2A9F-4708-B12C-11D02F722965}" type="datetime'N''''''''o''''v''''''''.'''''''''''''''''''''''''">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Nov.</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4" name="Google Shape;11;p17">
            <a:extLst>
              <a:ext uri="{FF2B5EF4-FFF2-40B4-BE49-F238E27FC236}">
                <a16:creationId xmlns:a16="http://schemas.microsoft.com/office/drawing/2014/main" id="{AB7FD3B4-962F-484E-9A29-11A55EB217BC}"/>
              </a:ext>
            </a:extLst>
          </p:cNvPr>
          <p:cNvSpPr txBox="1">
            <a:spLocks noGrp="1"/>
          </p:cNvSpPr>
          <p:nvPr>
            <p:custDataLst>
              <p:tags r:id="rId8"/>
            </p:custDataLst>
          </p:nvPr>
        </p:nvSpPr>
        <p:spPr bwMode="auto">
          <a:xfrm>
            <a:off x="2478089" y="1361266"/>
            <a:ext cx="119063"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1" i="0" u="none" strike="noStrike" kern="1200" cap="none" spc="0" normalizeH="0" baseline="0" noProof="0" dirty="0">
              <a:ln>
                <a:noFill/>
              </a:ln>
              <a:solidFill>
                <a:srgbClr val="26323E"/>
              </a:solidFill>
              <a:effectLst/>
              <a:uLnTx/>
              <a:uFillTx/>
              <a:latin typeface="Axiforma regular" pitchFamily="2" charset="77"/>
              <a:ea typeface="+mn-ea"/>
              <a:cs typeface="+mn-cs"/>
              <a:sym typeface="Axiforma regular"/>
            </a:endParaRPr>
          </a:p>
        </p:txBody>
      </p:sp>
      <p:sp>
        <p:nvSpPr>
          <p:cNvPr id="505" name="Google Shape;11;p17">
            <a:extLst>
              <a:ext uri="{FF2B5EF4-FFF2-40B4-BE49-F238E27FC236}">
                <a16:creationId xmlns:a16="http://schemas.microsoft.com/office/drawing/2014/main" id="{965E3198-3859-45DC-AAA2-4F134373C934}"/>
              </a:ext>
            </a:extLst>
          </p:cNvPr>
          <p:cNvSpPr txBox="1">
            <a:spLocks noGrp="1"/>
          </p:cNvSpPr>
          <p:nvPr>
            <p:custDataLst>
              <p:tags r:id="rId9"/>
            </p:custDataLst>
          </p:nvPr>
        </p:nvSpPr>
        <p:spPr bwMode="auto">
          <a:xfrm>
            <a:off x="2597150"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7C6201E8-1652-4A00-8A7A-FDD2A5F9BD32}" type="datetime'0''''''''''''''9''/''''''''''''''2''''''''7'''''">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09/27</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7" name="Google Shape;11;p17">
            <a:extLst>
              <a:ext uri="{FF2B5EF4-FFF2-40B4-BE49-F238E27FC236}">
                <a16:creationId xmlns:a16="http://schemas.microsoft.com/office/drawing/2014/main" id="{0682C1C8-B19E-420E-BC59-9CB0B6B19CC3}"/>
              </a:ext>
            </a:extLst>
          </p:cNvPr>
          <p:cNvSpPr txBox="1">
            <a:spLocks noGrp="1"/>
          </p:cNvSpPr>
          <p:nvPr>
            <p:custDataLst>
              <p:tags r:id="rId10"/>
            </p:custDataLst>
          </p:nvPr>
        </p:nvSpPr>
        <p:spPr bwMode="auto">
          <a:xfrm>
            <a:off x="3424238"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B03DD26-C3CA-4DDD-8F73-5BA4875868B6}" type="datetime'''10''''''''''''''''''/''''0''''''''''''''''''''4'''''">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10/04</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8" name="Google Shape;11;p17">
            <a:extLst>
              <a:ext uri="{FF2B5EF4-FFF2-40B4-BE49-F238E27FC236}">
                <a16:creationId xmlns:a16="http://schemas.microsoft.com/office/drawing/2014/main" id="{EECA0506-5BC7-48E0-B0CD-8FBEC9BA3062}"/>
              </a:ext>
            </a:extLst>
          </p:cNvPr>
          <p:cNvSpPr txBox="1">
            <a:spLocks noGrp="1"/>
          </p:cNvSpPr>
          <p:nvPr>
            <p:custDataLst>
              <p:tags r:id="rId11"/>
            </p:custDataLst>
          </p:nvPr>
        </p:nvSpPr>
        <p:spPr bwMode="auto">
          <a:xfrm>
            <a:off x="4252913"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621DB6D-540A-403D-A3C6-C2317C892CE4}" type="datetime'''1''0''''''/''''''''1''''''''''''''''''''''1'''''''''''''''''">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10/11</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9" name="Google Shape;11;p17">
            <a:extLst>
              <a:ext uri="{FF2B5EF4-FFF2-40B4-BE49-F238E27FC236}">
                <a16:creationId xmlns:a16="http://schemas.microsoft.com/office/drawing/2014/main" id="{FB27217E-6FDD-4CB4-B6BA-6F2C10E73A4F}"/>
              </a:ext>
            </a:extLst>
          </p:cNvPr>
          <p:cNvSpPr txBox="1">
            <a:spLocks noGrp="1"/>
          </p:cNvSpPr>
          <p:nvPr>
            <p:custDataLst>
              <p:tags r:id="rId12"/>
            </p:custDataLst>
          </p:nvPr>
        </p:nvSpPr>
        <p:spPr bwMode="auto">
          <a:xfrm>
            <a:off x="5080000"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C0EECB6E-F722-4931-B59A-3929C924ACC9}" type="datetime'''''''''''''''''''1''''''''''0''''/''''''''''''''''1''8'''''''">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10/18</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0" name="Google Shape;11;p17">
            <a:extLst>
              <a:ext uri="{FF2B5EF4-FFF2-40B4-BE49-F238E27FC236}">
                <a16:creationId xmlns:a16="http://schemas.microsoft.com/office/drawing/2014/main" id="{BC2C2B25-A9C3-4BB9-B597-747BD6AD79A6}"/>
              </a:ext>
            </a:extLst>
          </p:cNvPr>
          <p:cNvSpPr txBox="1">
            <a:spLocks noGrp="1"/>
          </p:cNvSpPr>
          <p:nvPr>
            <p:custDataLst>
              <p:tags r:id="rId13"/>
            </p:custDataLst>
          </p:nvPr>
        </p:nvSpPr>
        <p:spPr bwMode="auto">
          <a:xfrm>
            <a:off x="5908675"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091BE1D9-3FFA-4E0B-844B-29BDFEFDA3BA}" type="datetime'''''''10/''2''''''''''5'">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10/25</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1" name="Google Shape;11;p17">
            <a:extLst>
              <a:ext uri="{FF2B5EF4-FFF2-40B4-BE49-F238E27FC236}">
                <a16:creationId xmlns:a16="http://schemas.microsoft.com/office/drawing/2014/main" id="{5C0587A1-48F8-4585-BA1F-535E5C0740EA}"/>
              </a:ext>
            </a:extLst>
          </p:cNvPr>
          <p:cNvSpPr txBox="1">
            <a:spLocks noGrp="1"/>
          </p:cNvSpPr>
          <p:nvPr>
            <p:custDataLst>
              <p:tags r:id="rId14"/>
            </p:custDataLst>
          </p:nvPr>
        </p:nvSpPr>
        <p:spPr bwMode="auto">
          <a:xfrm>
            <a:off x="6735763"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278FDE02-8174-455B-B116-8EB661F99250}" type="datetime'''''''''''''''11''''''''/''''''''''''0''1'''''''''''">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11/01</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2" name="Google Shape;11;p17">
            <a:extLst>
              <a:ext uri="{FF2B5EF4-FFF2-40B4-BE49-F238E27FC236}">
                <a16:creationId xmlns:a16="http://schemas.microsoft.com/office/drawing/2014/main" id="{9700B0B4-0724-43F9-8A64-20B49F4B3651}"/>
              </a:ext>
            </a:extLst>
          </p:cNvPr>
          <p:cNvSpPr txBox="1">
            <a:spLocks noGrp="1"/>
          </p:cNvSpPr>
          <p:nvPr>
            <p:custDataLst>
              <p:tags r:id="rId15"/>
            </p:custDataLst>
          </p:nvPr>
        </p:nvSpPr>
        <p:spPr bwMode="auto">
          <a:xfrm>
            <a:off x="7564438"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9CB43177-811E-4635-8F74-CFB299965E05}" type="datetime'''''''''11/''0''''''''''''''''''8'''''''">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11/08</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3" name="Google Shape;11;p17">
            <a:extLst>
              <a:ext uri="{FF2B5EF4-FFF2-40B4-BE49-F238E27FC236}">
                <a16:creationId xmlns:a16="http://schemas.microsoft.com/office/drawing/2014/main" id="{21A7E212-DFA4-498F-8639-794C5F9245D4}"/>
              </a:ext>
            </a:extLst>
          </p:cNvPr>
          <p:cNvSpPr txBox="1">
            <a:spLocks noGrp="1"/>
          </p:cNvSpPr>
          <p:nvPr>
            <p:custDataLst>
              <p:tags r:id="rId16"/>
            </p:custDataLst>
          </p:nvPr>
        </p:nvSpPr>
        <p:spPr bwMode="auto">
          <a:xfrm>
            <a:off x="8391525" y="1361266"/>
            <a:ext cx="709613"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31C01107-7874-4380-8119-4C5E3FE2EACB}" type="datetime'1''''''1''''''''''''/''1''''''''''5'''''''''''''''''">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11/15</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cxnSp>
        <p:nvCxnSpPr>
          <p:cNvPr id="47" name="Conector recto 46">
            <a:extLst>
              <a:ext uri="{FF2B5EF4-FFF2-40B4-BE49-F238E27FC236}">
                <a16:creationId xmlns:a16="http://schemas.microsoft.com/office/drawing/2014/main" id="{1140C495-687D-4758-8B80-9D3E7DC53265}"/>
              </a:ext>
            </a:extLst>
          </p:cNvPr>
          <p:cNvCxnSpPr/>
          <p:nvPr>
            <p:custDataLst>
              <p:tags r:id="rId17"/>
            </p:custDataLst>
          </p:nvPr>
        </p:nvCxnSpPr>
        <p:spPr bwMode="auto">
          <a:xfrm>
            <a:off x="9101138"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8" name="Conector recto 47">
            <a:extLst>
              <a:ext uri="{FF2B5EF4-FFF2-40B4-BE49-F238E27FC236}">
                <a16:creationId xmlns:a16="http://schemas.microsoft.com/office/drawing/2014/main" id="{944C77C5-43CE-4262-963E-FDE9CC8C323A}"/>
              </a:ext>
            </a:extLst>
          </p:cNvPr>
          <p:cNvCxnSpPr/>
          <p:nvPr>
            <p:custDataLst>
              <p:tags r:id="rId18"/>
            </p:custDataLst>
          </p:nvPr>
        </p:nvCxnSpPr>
        <p:spPr bwMode="auto">
          <a:xfrm>
            <a:off x="444500"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 name="Conector recto 45">
            <a:extLst>
              <a:ext uri="{FF2B5EF4-FFF2-40B4-BE49-F238E27FC236}">
                <a16:creationId xmlns:a16="http://schemas.microsoft.com/office/drawing/2014/main" id="{9585BE93-4716-4B13-A4F1-9A3CC7CF930F}"/>
              </a:ext>
            </a:extLst>
          </p:cNvPr>
          <p:cNvCxnSpPr/>
          <p:nvPr>
            <p:custDataLst>
              <p:tags r:id="rId19"/>
            </p:custDataLst>
          </p:nvPr>
        </p:nvCxnSpPr>
        <p:spPr bwMode="auto">
          <a:xfrm>
            <a:off x="2478088"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3" name="Conector recto 632">
            <a:extLst>
              <a:ext uri="{FF2B5EF4-FFF2-40B4-BE49-F238E27FC236}">
                <a16:creationId xmlns:a16="http://schemas.microsoft.com/office/drawing/2014/main" id="{7D35F091-4033-47A6-BE83-32B35857B08F}"/>
              </a:ext>
            </a:extLst>
          </p:cNvPr>
          <p:cNvCxnSpPr/>
          <p:nvPr>
            <p:custDataLst>
              <p:tags r:id="rId20"/>
            </p:custDataLst>
          </p:nvPr>
        </p:nvCxnSpPr>
        <p:spPr bwMode="auto">
          <a:xfrm>
            <a:off x="38973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2" name="Conector recto 641">
            <a:extLst>
              <a:ext uri="{FF2B5EF4-FFF2-40B4-BE49-F238E27FC236}">
                <a16:creationId xmlns:a16="http://schemas.microsoft.com/office/drawing/2014/main" id="{839AA60F-A600-4182-999C-F73E109AC128}"/>
              </a:ext>
            </a:extLst>
          </p:cNvPr>
          <p:cNvCxnSpPr/>
          <p:nvPr>
            <p:custDataLst>
              <p:tags r:id="rId21"/>
            </p:custDataLst>
          </p:nvPr>
        </p:nvCxnSpPr>
        <p:spPr bwMode="auto">
          <a:xfrm>
            <a:off x="51990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9" name="Conector recto 638">
            <a:extLst>
              <a:ext uri="{FF2B5EF4-FFF2-40B4-BE49-F238E27FC236}">
                <a16:creationId xmlns:a16="http://schemas.microsoft.com/office/drawing/2014/main" id="{5B6DB57E-EB14-4849-BB9B-9B6EFC81111C}"/>
              </a:ext>
            </a:extLst>
          </p:cNvPr>
          <p:cNvCxnSpPr/>
          <p:nvPr>
            <p:custDataLst>
              <p:tags r:id="rId22"/>
            </p:custDataLst>
          </p:nvPr>
        </p:nvCxnSpPr>
        <p:spPr bwMode="auto">
          <a:xfrm>
            <a:off x="47259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0" name="Conector recto 649">
            <a:extLst>
              <a:ext uri="{FF2B5EF4-FFF2-40B4-BE49-F238E27FC236}">
                <a16:creationId xmlns:a16="http://schemas.microsoft.com/office/drawing/2014/main" id="{5DC3E26D-A523-4AAF-9C03-4BA9AF8EF720}"/>
              </a:ext>
            </a:extLst>
          </p:cNvPr>
          <p:cNvCxnSpPr/>
          <p:nvPr>
            <p:custDataLst>
              <p:tags r:id="rId23"/>
            </p:custDataLst>
          </p:nvPr>
        </p:nvCxnSpPr>
        <p:spPr bwMode="auto">
          <a:xfrm>
            <a:off x="62626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4" name="Conector recto 633">
            <a:extLst>
              <a:ext uri="{FF2B5EF4-FFF2-40B4-BE49-F238E27FC236}">
                <a16:creationId xmlns:a16="http://schemas.microsoft.com/office/drawing/2014/main" id="{386EA08A-8EB3-48CA-9402-DFC081712231}"/>
              </a:ext>
            </a:extLst>
          </p:cNvPr>
          <p:cNvCxnSpPr/>
          <p:nvPr>
            <p:custDataLst>
              <p:tags r:id="rId24"/>
            </p:custDataLst>
          </p:nvPr>
        </p:nvCxnSpPr>
        <p:spPr bwMode="auto">
          <a:xfrm>
            <a:off x="40163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1" name="Conector recto 650">
            <a:extLst>
              <a:ext uri="{FF2B5EF4-FFF2-40B4-BE49-F238E27FC236}">
                <a16:creationId xmlns:a16="http://schemas.microsoft.com/office/drawing/2014/main" id="{854541C7-00DD-44B6-80D5-12D1113081FC}"/>
              </a:ext>
            </a:extLst>
          </p:cNvPr>
          <p:cNvCxnSpPr/>
          <p:nvPr>
            <p:custDataLst>
              <p:tags r:id="rId25"/>
            </p:custDataLst>
          </p:nvPr>
        </p:nvCxnSpPr>
        <p:spPr bwMode="auto">
          <a:xfrm>
            <a:off x="63817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5" name="Conector recto 444">
            <a:extLst>
              <a:ext uri="{FF2B5EF4-FFF2-40B4-BE49-F238E27FC236}">
                <a16:creationId xmlns:a16="http://schemas.microsoft.com/office/drawing/2014/main" id="{49260D0D-E825-420D-B410-EDF22E5B4720}"/>
              </a:ext>
            </a:extLst>
          </p:cNvPr>
          <p:cNvCxnSpPr/>
          <p:nvPr>
            <p:custDataLst>
              <p:tags r:id="rId26"/>
            </p:custDataLst>
          </p:nvPr>
        </p:nvCxnSpPr>
        <p:spPr bwMode="auto">
          <a:xfrm>
            <a:off x="59086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2" name="Conector recto 651">
            <a:extLst>
              <a:ext uri="{FF2B5EF4-FFF2-40B4-BE49-F238E27FC236}">
                <a16:creationId xmlns:a16="http://schemas.microsoft.com/office/drawing/2014/main" id="{3A34CE5B-5383-458B-931D-172FB54C56D3}"/>
              </a:ext>
            </a:extLst>
          </p:cNvPr>
          <p:cNvCxnSpPr/>
          <p:nvPr>
            <p:custDataLst>
              <p:tags r:id="rId27"/>
            </p:custDataLst>
          </p:nvPr>
        </p:nvCxnSpPr>
        <p:spPr bwMode="auto">
          <a:xfrm>
            <a:off x="64992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5" name="Conector recto 634">
            <a:extLst>
              <a:ext uri="{FF2B5EF4-FFF2-40B4-BE49-F238E27FC236}">
                <a16:creationId xmlns:a16="http://schemas.microsoft.com/office/drawing/2014/main" id="{3B2F809E-D62F-4B14-8F37-3BFA9EC119D4}"/>
              </a:ext>
            </a:extLst>
          </p:cNvPr>
          <p:cNvCxnSpPr/>
          <p:nvPr>
            <p:custDataLst>
              <p:tags r:id="rId28"/>
            </p:custDataLst>
          </p:nvPr>
        </p:nvCxnSpPr>
        <p:spPr bwMode="auto">
          <a:xfrm>
            <a:off x="41338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4" name="Conector recto 443">
            <a:extLst>
              <a:ext uri="{FF2B5EF4-FFF2-40B4-BE49-F238E27FC236}">
                <a16:creationId xmlns:a16="http://schemas.microsoft.com/office/drawing/2014/main" id="{2D99DB0E-5BCE-42CB-9065-63BABB0B0B20}"/>
              </a:ext>
            </a:extLst>
          </p:cNvPr>
          <p:cNvCxnSpPr/>
          <p:nvPr>
            <p:custDataLst>
              <p:tags r:id="rId29"/>
            </p:custDataLst>
          </p:nvPr>
        </p:nvCxnSpPr>
        <p:spPr bwMode="auto">
          <a:xfrm>
            <a:off x="50800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3" name="Conector recto 652">
            <a:extLst>
              <a:ext uri="{FF2B5EF4-FFF2-40B4-BE49-F238E27FC236}">
                <a16:creationId xmlns:a16="http://schemas.microsoft.com/office/drawing/2014/main" id="{79ECA074-A893-4C0C-92DB-E8164B54F31F}"/>
              </a:ext>
            </a:extLst>
          </p:cNvPr>
          <p:cNvCxnSpPr/>
          <p:nvPr>
            <p:custDataLst>
              <p:tags r:id="rId30"/>
            </p:custDataLst>
          </p:nvPr>
        </p:nvCxnSpPr>
        <p:spPr bwMode="auto">
          <a:xfrm>
            <a:off x="66182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8" name="Conector recto 637">
            <a:extLst>
              <a:ext uri="{FF2B5EF4-FFF2-40B4-BE49-F238E27FC236}">
                <a16:creationId xmlns:a16="http://schemas.microsoft.com/office/drawing/2014/main" id="{508D5A67-182A-47EE-B561-09709917815A}"/>
              </a:ext>
            </a:extLst>
          </p:cNvPr>
          <p:cNvCxnSpPr/>
          <p:nvPr>
            <p:custDataLst>
              <p:tags r:id="rId31"/>
            </p:custDataLst>
          </p:nvPr>
        </p:nvCxnSpPr>
        <p:spPr bwMode="auto">
          <a:xfrm>
            <a:off x="46069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0" name="Conector recto 439">
            <a:extLst>
              <a:ext uri="{FF2B5EF4-FFF2-40B4-BE49-F238E27FC236}">
                <a16:creationId xmlns:a16="http://schemas.microsoft.com/office/drawing/2014/main" id="{3027DE8B-8959-4366-8FEE-D2AC92CD4132}"/>
              </a:ext>
            </a:extLst>
          </p:cNvPr>
          <p:cNvCxnSpPr/>
          <p:nvPr>
            <p:custDataLst>
              <p:tags r:id="rId32"/>
            </p:custDataLst>
          </p:nvPr>
        </p:nvCxnSpPr>
        <p:spPr bwMode="auto">
          <a:xfrm>
            <a:off x="67357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9" name="Conector recto 438">
            <a:extLst>
              <a:ext uri="{FF2B5EF4-FFF2-40B4-BE49-F238E27FC236}">
                <a16:creationId xmlns:a16="http://schemas.microsoft.com/office/drawing/2014/main" id="{F97E1B8D-6114-4188-92D6-707092157F18}"/>
              </a:ext>
            </a:extLst>
          </p:cNvPr>
          <p:cNvCxnSpPr/>
          <p:nvPr>
            <p:custDataLst>
              <p:tags r:id="rId33"/>
            </p:custDataLst>
          </p:nvPr>
        </p:nvCxnSpPr>
        <p:spPr bwMode="auto">
          <a:xfrm>
            <a:off x="30702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4" name="Conector recto 653">
            <a:extLst>
              <a:ext uri="{FF2B5EF4-FFF2-40B4-BE49-F238E27FC236}">
                <a16:creationId xmlns:a16="http://schemas.microsoft.com/office/drawing/2014/main" id="{6C4EB33C-17E2-410E-938C-053EE7DC12D7}"/>
              </a:ext>
            </a:extLst>
          </p:cNvPr>
          <p:cNvCxnSpPr/>
          <p:nvPr>
            <p:custDataLst>
              <p:tags r:id="rId34"/>
            </p:custDataLst>
          </p:nvPr>
        </p:nvCxnSpPr>
        <p:spPr bwMode="auto">
          <a:xfrm>
            <a:off x="68548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1" name="Conector recto 640">
            <a:extLst>
              <a:ext uri="{FF2B5EF4-FFF2-40B4-BE49-F238E27FC236}">
                <a16:creationId xmlns:a16="http://schemas.microsoft.com/office/drawing/2014/main" id="{56D5502B-9883-4919-BDFF-9012A069E4F5}"/>
              </a:ext>
            </a:extLst>
          </p:cNvPr>
          <p:cNvCxnSpPr/>
          <p:nvPr>
            <p:custDataLst>
              <p:tags r:id="rId35"/>
            </p:custDataLst>
          </p:nvPr>
        </p:nvCxnSpPr>
        <p:spPr bwMode="auto">
          <a:xfrm>
            <a:off x="49625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5" name="Conector recto 654">
            <a:extLst>
              <a:ext uri="{FF2B5EF4-FFF2-40B4-BE49-F238E27FC236}">
                <a16:creationId xmlns:a16="http://schemas.microsoft.com/office/drawing/2014/main" id="{8B9D09FD-5333-4565-9BA5-04CF21D27703}"/>
              </a:ext>
            </a:extLst>
          </p:cNvPr>
          <p:cNvCxnSpPr/>
          <p:nvPr>
            <p:custDataLst>
              <p:tags r:id="rId36"/>
            </p:custDataLst>
          </p:nvPr>
        </p:nvCxnSpPr>
        <p:spPr bwMode="auto">
          <a:xfrm>
            <a:off x="69723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6" name="Conector recto 655">
            <a:extLst>
              <a:ext uri="{FF2B5EF4-FFF2-40B4-BE49-F238E27FC236}">
                <a16:creationId xmlns:a16="http://schemas.microsoft.com/office/drawing/2014/main" id="{E6FFEBC4-941F-4950-94BC-2A17E9CA026B}"/>
              </a:ext>
            </a:extLst>
          </p:cNvPr>
          <p:cNvCxnSpPr/>
          <p:nvPr>
            <p:custDataLst>
              <p:tags r:id="rId37"/>
            </p:custDataLst>
          </p:nvPr>
        </p:nvCxnSpPr>
        <p:spPr bwMode="auto">
          <a:xfrm>
            <a:off x="70913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8" name="Conector recto 657">
            <a:extLst>
              <a:ext uri="{FF2B5EF4-FFF2-40B4-BE49-F238E27FC236}">
                <a16:creationId xmlns:a16="http://schemas.microsoft.com/office/drawing/2014/main" id="{D4EC1137-1F63-4F72-A9F2-DD8D265F0AF2}"/>
              </a:ext>
            </a:extLst>
          </p:cNvPr>
          <p:cNvCxnSpPr/>
          <p:nvPr>
            <p:custDataLst>
              <p:tags r:id="rId38"/>
            </p:custDataLst>
          </p:nvPr>
        </p:nvCxnSpPr>
        <p:spPr bwMode="auto">
          <a:xfrm>
            <a:off x="73279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9" name="Conector recto 658">
            <a:extLst>
              <a:ext uri="{FF2B5EF4-FFF2-40B4-BE49-F238E27FC236}">
                <a16:creationId xmlns:a16="http://schemas.microsoft.com/office/drawing/2014/main" id="{99F1E86A-4FDE-462D-9036-ACA9D6B12FA0}"/>
              </a:ext>
            </a:extLst>
          </p:cNvPr>
          <p:cNvCxnSpPr/>
          <p:nvPr>
            <p:custDataLst>
              <p:tags r:id="rId39"/>
            </p:custDataLst>
          </p:nvPr>
        </p:nvCxnSpPr>
        <p:spPr bwMode="auto">
          <a:xfrm>
            <a:off x="74453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0" name="Conector recto 659">
            <a:extLst>
              <a:ext uri="{FF2B5EF4-FFF2-40B4-BE49-F238E27FC236}">
                <a16:creationId xmlns:a16="http://schemas.microsoft.com/office/drawing/2014/main" id="{E1B09601-D825-4E8F-973C-F68CA80CD591}"/>
              </a:ext>
            </a:extLst>
          </p:cNvPr>
          <p:cNvCxnSpPr/>
          <p:nvPr>
            <p:custDataLst>
              <p:tags r:id="rId40"/>
            </p:custDataLst>
          </p:nvPr>
        </p:nvCxnSpPr>
        <p:spPr bwMode="auto">
          <a:xfrm>
            <a:off x="76819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1" name="Conector recto 660">
            <a:extLst>
              <a:ext uri="{FF2B5EF4-FFF2-40B4-BE49-F238E27FC236}">
                <a16:creationId xmlns:a16="http://schemas.microsoft.com/office/drawing/2014/main" id="{060D53DB-7CCD-41C4-A9AA-556946DAFF1F}"/>
              </a:ext>
            </a:extLst>
          </p:cNvPr>
          <p:cNvCxnSpPr/>
          <p:nvPr>
            <p:custDataLst>
              <p:tags r:id="rId41"/>
            </p:custDataLst>
          </p:nvPr>
        </p:nvCxnSpPr>
        <p:spPr bwMode="auto">
          <a:xfrm>
            <a:off x="78009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2" name="Conector recto 661">
            <a:extLst>
              <a:ext uri="{FF2B5EF4-FFF2-40B4-BE49-F238E27FC236}">
                <a16:creationId xmlns:a16="http://schemas.microsoft.com/office/drawing/2014/main" id="{AB5B759B-FC01-43CC-80E0-377F9DF8A524}"/>
              </a:ext>
            </a:extLst>
          </p:cNvPr>
          <p:cNvCxnSpPr/>
          <p:nvPr>
            <p:custDataLst>
              <p:tags r:id="rId42"/>
            </p:custDataLst>
          </p:nvPr>
        </p:nvCxnSpPr>
        <p:spPr bwMode="auto">
          <a:xfrm>
            <a:off x="79184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6" name="Conector recto 635">
            <a:extLst>
              <a:ext uri="{FF2B5EF4-FFF2-40B4-BE49-F238E27FC236}">
                <a16:creationId xmlns:a16="http://schemas.microsoft.com/office/drawing/2014/main" id="{D42AD1AE-C14E-42A5-9E7E-FFB5B926C7C5}"/>
              </a:ext>
            </a:extLst>
          </p:cNvPr>
          <p:cNvCxnSpPr/>
          <p:nvPr>
            <p:custDataLst>
              <p:tags r:id="rId43"/>
            </p:custDataLst>
          </p:nvPr>
        </p:nvCxnSpPr>
        <p:spPr bwMode="auto">
          <a:xfrm>
            <a:off x="43703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3" name="Conector recto 662">
            <a:extLst>
              <a:ext uri="{FF2B5EF4-FFF2-40B4-BE49-F238E27FC236}">
                <a16:creationId xmlns:a16="http://schemas.microsoft.com/office/drawing/2014/main" id="{3BAB9E7D-8970-42C9-9143-C71C59019FDB}"/>
              </a:ext>
            </a:extLst>
          </p:cNvPr>
          <p:cNvCxnSpPr/>
          <p:nvPr>
            <p:custDataLst>
              <p:tags r:id="rId44"/>
            </p:custDataLst>
          </p:nvPr>
        </p:nvCxnSpPr>
        <p:spPr bwMode="auto">
          <a:xfrm>
            <a:off x="80375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7" name="Conector recto 626">
            <a:extLst>
              <a:ext uri="{FF2B5EF4-FFF2-40B4-BE49-F238E27FC236}">
                <a16:creationId xmlns:a16="http://schemas.microsoft.com/office/drawing/2014/main" id="{CA79C7A8-E111-4105-97B0-CBA93E7C9C33}"/>
              </a:ext>
            </a:extLst>
          </p:cNvPr>
          <p:cNvCxnSpPr/>
          <p:nvPr>
            <p:custDataLst>
              <p:tags r:id="rId45"/>
            </p:custDataLst>
          </p:nvPr>
        </p:nvCxnSpPr>
        <p:spPr bwMode="auto">
          <a:xfrm>
            <a:off x="29511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4" name="Conector recto 663">
            <a:extLst>
              <a:ext uri="{FF2B5EF4-FFF2-40B4-BE49-F238E27FC236}">
                <a16:creationId xmlns:a16="http://schemas.microsoft.com/office/drawing/2014/main" id="{AEF91E12-195E-48BF-B66D-74C2B8A55112}"/>
              </a:ext>
            </a:extLst>
          </p:cNvPr>
          <p:cNvCxnSpPr/>
          <p:nvPr>
            <p:custDataLst>
              <p:tags r:id="rId46"/>
            </p:custDataLst>
          </p:nvPr>
        </p:nvCxnSpPr>
        <p:spPr bwMode="auto">
          <a:xfrm>
            <a:off x="81549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5" name="Conector recto 664">
            <a:extLst>
              <a:ext uri="{FF2B5EF4-FFF2-40B4-BE49-F238E27FC236}">
                <a16:creationId xmlns:a16="http://schemas.microsoft.com/office/drawing/2014/main" id="{717B42CC-D995-4F62-87D4-E8894D20334E}"/>
              </a:ext>
            </a:extLst>
          </p:cNvPr>
          <p:cNvCxnSpPr/>
          <p:nvPr>
            <p:custDataLst>
              <p:tags r:id="rId47"/>
            </p:custDataLst>
          </p:nvPr>
        </p:nvCxnSpPr>
        <p:spPr bwMode="auto">
          <a:xfrm>
            <a:off x="82740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6" name="Conector recto 665">
            <a:extLst>
              <a:ext uri="{FF2B5EF4-FFF2-40B4-BE49-F238E27FC236}">
                <a16:creationId xmlns:a16="http://schemas.microsoft.com/office/drawing/2014/main" id="{96C105CA-A8F4-4A15-AD56-9F80909F1EFE}"/>
              </a:ext>
            </a:extLst>
          </p:cNvPr>
          <p:cNvCxnSpPr/>
          <p:nvPr>
            <p:custDataLst>
              <p:tags r:id="rId48"/>
            </p:custDataLst>
          </p:nvPr>
        </p:nvCxnSpPr>
        <p:spPr bwMode="auto">
          <a:xfrm>
            <a:off x="85105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4" name="Conector recto 643">
            <a:extLst>
              <a:ext uri="{FF2B5EF4-FFF2-40B4-BE49-F238E27FC236}">
                <a16:creationId xmlns:a16="http://schemas.microsoft.com/office/drawing/2014/main" id="{EF1BCB03-1E8D-4F1F-BF35-0E7C56EA542F}"/>
              </a:ext>
            </a:extLst>
          </p:cNvPr>
          <p:cNvCxnSpPr/>
          <p:nvPr>
            <p:custDataLst>
              <p:tags r:id="rId49"/>
            </p:custDataLst>
          </p:nvPr>
        </p:nvCxnSpPr>
        <p:spPr bwMode="auto">
          <a:xfrm>
            <a:off x="54356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7" name="Conector recto 666">
            <a:extLst>
              <a:ext uri="{FF2B5EF4-FFF2-40B4-BE49-F238E27FC236}">
                <a16:creationId xmlns:a16="http://schemas.microsoft.com/office/drawing/2014/main" id="{56F29DBC-61E8-45C7-950E-B882B3BD491F}"/>
              </a:ext>
            </a:extLst>
          </p:cNvPr>
          <p:cNvCxnSpPr/>
          <p:nvPr>
            <p:custDataLst>
              <p:tags r:id="rId50"/>
            </p:custDataLst>
          </p:nvPr>
        </p:nvCxnSpPr>
        <p:spPr bwMode="auto">
          <a:xfrm>
            <a:off x="86280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8" name="Conector recto 667">
            <a:extLst>
              <a:ext uri="{FF2B5EF4-FFF2-40B4-BE49-F238E27FC236}">
                <a16:creationId xmlns:a16="http://schemas.microsoft.com/office/drawing/2014/main" id="{49074DF7-8FAA-4F19-8AA3-1F3FCF95D0D8}"/>
              </a:ext>
            </a:extLst>
          </p:cNvPr>
          <p:cNvCxnSpPr/>
          <p:nvPr>
            <p:custDataLst>
              <p:tags r:id="rId51"/>
            </p:custDataLst>
          </p:nvPr>
        </p:nvCxnSpPr>
        <p:spPr bwMode="auto">
          <a:xfrm>
            <a:off x="87471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9" name="Conector recto 668">
            <a:extLst>
              <a:ext uri="{FF2B5EF4-FFF2-40B4-BE49-F238E27FC236}">
                <a16:creationId xmlns:a16="http://schemas.microsoft.com/office/drawing/2014/main" id="{99962BC3-A2F7-413D-B041-4168E3ECB9E2}"/>
              </a:ext>
            </a:extLst>
          </p:cNvPr>
          <p:cNvCxnSpPr/>
          <p:nvPr>
            <p:custDataLst>
              <p:tags r:id="rId52"/>
            </p:custDataLst>
          </p:nvPr>
        </p:nvCxnSpPr>
        <p:spPr bwMode="auto">
          <a:xfrm>
            <a:off x="88646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70" name="Conector recto 669">
            <a:extLst>
              <a:ext uri="{FF2B5EF4-FFF2-40B4-BE49-F238E27FC236}">
                <a16:creationId xmlns:a16="http://schemas.microsoft.com/office/drawing/2014/main" id="{66C4B4C3-6906-4A74-825F-C8266E2656EC}"/>
              </a:ext>
            </a:extLst>
          </p:cNvPr>
          <p:cNvCxnSpPr/>
          <p:nvPr>
            <p:custDataLst>
              <p:tags r:id="rId53"/>
            </p:custDataLst>
          </p:nvPr>
        </p:nvCxnSpPr>
        <p:spPr bwMode="auto">
          <a:xfrm>
            <a:off x="89836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7" name="Conector recto 446">
            <a:extLst>
              <a:ext uri="{FF2B5EF4-FFF2-40B4-BE49-F238E27FC236}">
                <a16:creationId xmlns:a16="http://schemas.microsoft.com/office/drawing/2014/main" id="{13FCDA00-B396-4C54-B302-F9D679A493B7}"/>
              </a:ext>
            </a:extLst>
          </p:cNvPr>
          <p:cNvCxnSpPr/>
          <p:nvPr>
            <p:custDataLst>
              <p:tags r:id="rId54"/>
            </p:custDataLst>
          </p:nvPr>
        </p:nvCxnSpPr>
        <p:spPr bwMode="auto">
          <a:xfrm>
            <a:off x="83915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7" name="Conector recto 636">
            <a:extLst>
              <a:ext uri="{FF2B5EF4-FFF2-40B4-BE49-F238E27FC236}">
                <a16:creationId xmlns:a16="http://schemas.microsoft.com/office/drawing/2014/main" id="{86B28C68-6C90-41F7-89E0-0EAA7A459BD6}"/>
              </a:ext>
            </a:extLst>
          </p:cNvPr>
          <p:cNvCxnSpPr/>
          <p:nvPr>
            <p:custDataLst>
              <p:tags r:id="rId55"/>
            </p:custDataLst>
          </p:nvPr>
        </p:nvCxnSpPr>
        <p:spPr bwMode="auto">
          <a:xfrm>
            <a:off x="44894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3" name="Conector recto 642">
            <a:extLst>
              <a:ext uri="{FF2B5EF4-FFF2-40B4-BE49-F238E27FC236}">
                <a16:creationId xmlns:a16="http://schemas.microsoft.com/office/drawing/2014/main" id="{9AE50F77-171B-4EB5-BB52-293DC670B676}"/>
              </a:ext>
            </a:extLst>
          </p:cNvPr>
          <p:cNvCxnSpPr/>
          <p:nvPr>
            <p:custDataLst>
              <p:tags r:id="rId56"/>
            </p:custDataLst>
          </p:nvPr>
        </p:nvCxnSpPr>
        <p:spPr bwMode="auto">
          <a:xfrm>
            <a:off x="53165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1" name="Conector recto 440">
            <a:extLst>
              <a:ext uri="{FF2B5EF4-FFF2-40B4-BE49-F238E27FC236}">
                <a16:creationId xmlns:a16="http://schemas.microsoft.com/office/drawing/2014/main" id="{017339E2-75AC-4EC3-95AE-C011BF220DF3}"/>
              </a:ext>
            </a:extLst>
          </p:cNvPr>
          <p:cNvCxnSpPr/>
          <p:nvPr>
            <p:custDataLst>
              <p:tags r:id="rId57"/>
            </p:custDataLst>
          </p:nvPr>
        </p:nvCxnSpPr>
        <p:spPr bwMode="auto">
          <a:xfrm>
            <a:off x="25971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0" name="Conector recto 639">
            <a:extLst>
              <a:ext uri="{FF2B5EF4-FFF2-40B4-BE49-F238E27FC236}">
                <a16:creationId xmlns:a16="http://schemas.microsoft.com/office/drawing/2014/main" id="{51AD66FA-E2A3-406F-A60B-C392306C8689}"/>
              </a:ext>
            </a:extLst>
          </p:cNvPr>
          <p:cNvCxnSpPr/>
          <p:nvPr>
            <p:custDataLst>
              <p:tags r:id="rId58"/>
            </p:custDataLst>
          </p:nvPr>
        </p:nvCxnSpPr>
        <p:spPr bwMode="auto">
          <a:xfrm>
            <a:off x="48434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2" name="Conector recto 441">
            <a:extLst>
              <a:ext uri="{FF2B5EF4-FFF2-40B4-BE49-F238E27FC236}">
                <a16:creationId xmlns:a16="http://schemas.microsoft.com/office/drawing/2014/main" id="{4AB076C0-F788-44D2-8CD4-6CFE8AF0B2CC}"/>
              </a:ext>
            </a:extLst>
          </p:cNvPr>
          <p:cNvCxnSpPr/>
          <p:nvPr>
            <p:custDataLst>
              <p:tags r:id="rId59"/>
            </p:custDataLst>
          </p:nvPr>
        </p:nvCxnSpPr>
        <p:spPr bwMode="auto">
          <a:xfrm>
            <a:off x="34242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3" name="Conector recto 442">
            <a:extLst>
              <a:ext uri="{FF2B5EF4-FFF2-40B4-BE49-F238E27FC236}">
                <a16:creationId xmlns:a16="http://schemas.microsoft.com/office/drawing/2014/main" id="{7E6A85D7-6F6F-4332-A77A-D7FC0A066ECF}"/>
              </a:ext>
            </a:extLst>
          </p:cNvPr>
          <p:cNvCxnSpPr/>
          <p:nvPr>
            <p:custDataLst>
              <p:tags r:id="rId60"/>
            </p:custDataLst>
          </p:nvPr>
        </p:nvCxnSpPr>
        <p:spPr bwMode="auto">
          <a:xfrm>
            <a:off x="42529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6" name="Conector recto 445">
            <a:extLst>
              <a:ext uri="{FF2B5EF4-FFF2-40B4-BE49-F238E27FC236}">
                <a16:creationId xmlns:a16="http://schemas.microsoft.com/office/drawing/2014/main" id="{386D15C7-EE18-43C9-B468-AB7E746A000C}"/>
              </a:ext>
            </a:extLst>
          </p:cNvPr>
          <p:cNvCxnSpPr/>
          <p:nvPr>
            <p:custDataLst>
              <p:tags r:id="rId61"/>
            </p:custDataLst>
          </p:nvPr>
        </p:nvCxnSpPr>
        <p:spPr bwMode="auto">
          <a:xfrm>
            <a:off x="75644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5" name="Conector recto 624">
            <a:extLst>
              <a:ext uri="{FF2B5EF4-FFF2-40B4-BE49-F238E27FC236}">
                <a16:creationId xmlns:a16="http://schemas.microsoft.com/office/drawing/2014/main" id="{C97F145B-67BC-4937-8A33-1C52EA14AAF2}"/>
              </a:ext>
            </a:extLst>
          </p:cNvPr>
          <p:cNvCxnSpPr/>
          <p:nvPr>
            <p:custDataLst>
              <p:tags r:id="rId62"/>
            </p:custDataLst>
          </p:nvPr>
        </p:nvCxnSpPr>
        <p:spPr bwMode="auto">
          <a:xfrm>
            <a:off x="27146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6" name="Conector recto 625">
            <a:extLst>
              <a:ext uri="{FF2B5EF4-FFF2-40B4-BE49-F238E27FC236}">
                <a16:creationId xmlns:a16="http://schemas.microsoft.com/office/drawing/2014/main" id="{F9A582C2-A38F-4979-A01A-22ACEC9CCBF6}"/>
              </a:ext>
            </a:extLst>
          </p:cNvPr>
          <p:cNvCxnSpPr/>
          <p:nvPr>
            <p:custDataLst>
              <p:tags r:id="rId63"/>
            </p:custDataLst>
          </p:nvPr>
        </p:nvCxnSpPr>
        <p:spPr bwMode="auto">
          <a:xfrm>
            <a:off x="28336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8" name="Conector recto 627">
            <a:extLst>
              <a:ext uri="{FF2B5EF4-FFF2-40B4-BE49-F238E27FC236}">
                <a16:creationId xmlns:a16="http://schemas.microsoft.com/office/drawing/2014/main" id="{EBE1864F-14B3-4B24-9D8A-D44CCD707FB0}"/>
              </a:ext>
            </a:extLst>
          </p:cNvPr>
          <p:cNvCxnSpPr/>
          <p:nvPr>
            <p:custDataLst>
              <p:tags r:id="rId64"/>
            </p:custDataLst>
          </p:nvPr>
        </p:nvCxnSpPr>
        <p:spPr bwMode="auto">
          <a:xfrm>
            <a:off x="31877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9" name="Conector recto 628">
            <a:extLst>
              <a:ext uri="{FF2B5EF4-FFF2-40B4-BE49-F238E27FC236}">
                <a16:creationId xmlns:a16="http://schemas.microsoft.com/office/drawing/2014/main" id="{A8A7B7DE-8734-4437-80DC-A77059DA469C}"/>
              </a:ext>
            </a:extLst>
          </p:cNvPr>
          <p:cNvCxnSpPr/>
          <p:nvPr>
            <p:custDataLst>
              <p:tags r:id="rId65"/>
            </p:custDataLst>
          </p:nvPr>
        </p:nvCxnSpPr>
        <p:spPr bwMode="auto">
          <a:xfrm>
            <a:off x="33067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0" name="Conector recto 629">
            <a:extLst>
              <a:ext uri="{FF2B5EF4-FFF2-40B4-BE49-F238E27FC236}">
                <a16:creationId xmlns:a16="http://schemas.microsoft.com/office/drawing/2014/main" id="{3BCF14D8-A228-4D6C-B3E2-E4503B6DF8E5}"/>
              </a:ext>
            </a:extLst>
          </p:cNvPr>
          <p:cNvCxnSpPr/>
          <p:nvPr>
            <p:custDataLst>
              <p:tags r:id="rId66"/>
            </p:custDataLst>
          </p:nvPr>
        </p:nvCxnSpPr>
        <p:spPr bwMode="auto">
          <a:xfrm>
            <a:off x="35433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1" name="Conector recto 630">
            <a:extLst>
              <a:ext uri="{FF2B5EF4-FFF2-40B4-BE49-F238E27FC236}">
                <a16:creationId xmlns:a16="http://schemas.microsoft.com/office/drawing/2014/main" id="{8FE181B4-627B-4407-8049-451EFD0E7E09}"/>
              </a:ext>
            </a:extLst>
          </p:cNvPr>
          <p:cNvCxnSpPr/>
          <p:nvPr>
            <p:custDataLst>
              <p:tags r:id="rId67"/>
            </p:custDataLst>
          </p:nvPr>
        </p:nvCxnSpPr>
        <p:spPr bwMode="auto">
          <a:xfrm>
            <a:off x="36607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2" name="Conector recto 631">
            <a:extLst>
              <a:ext uri="{FF2B5EF4-FFF2-40B4-BE49-F238E27FC236}">
                <a16:creationId xmlns:a16="http://schemas.microsoft.com/office/drawing/2014/main" id="{E7203407-4EB9-48ED-95E9-67CB89CBC2B7}"/>
              </a:ext>
            </a:extLst>
          </p:cNvPr>
          <p:cNvCxnSpPr/>
          <p:nvPr>
            <p:custDataLst>
              <p:tags r:id="rId68"/>
            </p:custDataLst>
          </p:nvPr>
        </p:nvCxnSpPr>
        <p:spPr bwMode="auto">
          <a:xfrm>
            <a:off x="37798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5" name="Conector recto 644">
            <a:extLst>
              <a:ext uri="{FF2B5EF4-FFF2-40B4-BE49-F238E27FC236}">
                <a16:creationId xmlns:a16="http://schemas.microsoft.com/office/drawing/2014/main" id="{EEB67D09-CB70-4E5F-885A-D069DF666F2A}"/>
              </a:ext>
            </a:extLst>
          </p:cNvPr>
          <p:cNvCxnSpPr/>
          <p:nvPr>
            <p:custDataLst>
              <p:tags r:id="rId69"/>
            </p:custDataLst>
          </p:nvPr>
        </p:nvCxnSpPr>
        <p:spPr bwMode="auto">
          <a:xfrm>
            <a:off x="55530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6" name="Conector recto 645">
            <a:extLst>
              <a:ext uri="{FF2B5EF4-FFF2-40B4-BE49-F238E27FC236}">
                <a16:creationId xmlns:a16="http://schemas.microsoft.com/office/drawing/2014/main" id="{DFC71616-DEDC-421C-8E51-DB520FA139CA}"/>
              </a:ext>
            </a:extLst>
          </p:cNvPr>
          <p:cNvCxnSpPr/>
          <p:nvPr>
            <p:custDataLst>
              <p:tags r:id="rId70"/>
            </p:custDataLst>
          </p:nvPr>
        </p:nvCxnSpPr>
        <p:spPr bwMode="auto">
          <a:xfrm>
            <a:off x="56721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7" name="Conector recto 646">
            <a:extLst>
              <a:ext uri="{FF2B5EF4-FFF2-40B4-BE49-F238E27FC236}">
                <a16:creationId xmlns:a16="http://schemas.microsoft.com/office/drawing/2014/main" id="{B101D94E-628D-4967-B2F0-23D78461E658}"/>
              </a:ext>
            </a:extLst>
          </p:cNvPr>
          <p:cNvCxnSpPr/>
          <p:nvPr>
            <p:custDataLst>
              <p:tags r:id="rId71"/>
            </p:custDataLst>
          </p:nvPr>
        </p:nvCxnSpPr>
        <p:spPr bwMode="auto">
          <a:xfrm>
            <a:off x="57896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7" name="Conector recto 656">
            <a:extLst>
              <a:ext uri="{FF2B5EF4-FFF2-40B4-BE49-F238E27FC236}">
                <a16:creationId xmlns:a16="http://schemas.microsoft.com/office/drawing/2014/main" id="{B7CE57CE-B7DD-485F-8891-1E85FBD37DE8}"/>
              </a:ext>
            </a:extLst>
          </p:cNvPr>
          <p:cNvCxnSpPr/>
          <p:nvPr>
            <p:custDataLst>
              <p:tags r:id="rId72"/>
            </p:custDataLst>
          </p:nvPr>
        </p:nvCxnSpPr>
        <p:spPr bwMode="auto">
          <a:xfrm>
            <a:off x="72088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8" name="Conector recto 647">
            <a:extLst>
              <a:ext uri="{FF2B5EF4-FFF2-40B4-BE49-F238E27FC236}">
                <a16:creationId xmlns:a16="http://schemas.microsoft.com/office/drawing/2014/main" id="{0DAFE133-C878-4A24-B4F1-0CDBF8A159E5}"/>
              </a:ext>
            </a:extLst>
          </p:cNvPr>
          <p:cNvCxnSpPr/>
          <p:nvPr>
            <p:custDataLst>
              <p:tags r:id="rId73"/>
            </p:custDataLst>
          </p:nvPr>
        </p:nvCxnSpPr>
        <p:spPr bwMode="auto">
          <a:xfrm>
            <a:off x="60261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9" name="Conector recto 648">
            <a:extLst>
              <a:ext uri="{FF2B5EF4-FFF2-40B4-BE49-F238E27FC236}">
                <a16:creationId xmlns:a16="http://schemas.microsoft.com/office/drawing/2014/main" id="{7BF11B60-D909-4DAC-8F8A-711D04CCF447}"/>
              </a:ext>
            </a:extLst>
          </p:cNvPr>
          <p:cNvCxnSpPr/>
          <p:nvPr>
            <p:custDataLst>
              <p:tags r:id="rId74"/>
            </p:custDataLst>
          </p:nvPr>
        </p:nvCxnSpPr>
        <p:spPr bwMode="auto">
          <a:xfrm>
            <a:off x="61452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87" name="Conector recto 686">
            <a:extLst>
              <a:ext uri="{FF2B5EF4-FFF2-40B4-BE49-F238E27FC236}">
                <a16:creationId xmlns:a16="http://schemas.microsoft.com/office/drawing/2014/main" id="{6A9ACC6D-1DCC-4CD1-BA56-28FABFC4E7AA}"/>
              </a:ext>
            </a:extLst>
          </p:cNvPr>
          <p:cNvCxnSpPr/>
          <p:nvPr>
            <p:custDataLst>
              <p:tags r:id="rId75"/>
            </p:custDataLst>
          </p:nvPr>
        </p:nvCxnSpPr>
        <p:spPr bwMode="auto">
          <a:xfrm>
            <a:off x="444500" y="4104466"/>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90" name="Conector recto 689">
            <a:extLst>
              <a:ext uri="{FF2B5EF4-FFF2-40B4-BE49-F238E27FC236}">
                <a16:creationId xmlns:a16="http://schemas.microsoft.com/office/drawing/2014/main" id="{9E336120-AACF-4148-A4BA-CA8892528B4D}"/>
              </a:ext>
            </a:extLst>
          </p:cNvPr>
          <p:cNvCxnSpPr/>
          <p:nvPr>
            <p:custDataLst>
              <p:tags r:id="rId76"/>
            </p:custDataLst>
          </p:nvPr>
        </p:nvCxnSpPr>
        <p:spPr bwMode="auto">
          <a:xfrm>
            <a:off x="444500" y="5433203"/>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77" name="Conector recto 676">
            <a:extLst>
              <a:ext uri="{FF2B5EF4-FFF2-40B4-BE49-F238E27FC236}">
                <a16:creationId xmlns:a16="http://schemas.microsoft.com/office/drawing/2014/main" id="{A1B98B6E-A8CD-4CA7-84EC-57DBAD61F83F}"/>
              </a:ext>
            </a:extLst>
          </p:cNvPr>
          <p:cNvCxnSpPr/>
          <p:nvPr>
            <p:custDataLst>
              <p:tags r:id="rId77"/>
            </p:custDataLst>
          </p:nvPr>
        </p:nvCxnSpPr>
        <p:spPr bwMode="auto">
          <a:xfrm>
            <a:off x="444500" y="1964516"/>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123C4080-31BA-4FF4-907F-0C887DEEEBD5}"/>
              </a:ext>
            </a:extLst>
          </p:cNvPr>
          <p:cNvCxnSpPr/>
          <p:nvPr>
            <p:custDataLst>
              <p:tags r:id="rId78"/>
            </p:custDataLst>
          </p:nvPr>
        </p:nvCxnSpPr>
        <p:spPr bwMode="auto">
          <a:xfrm>
            <a:off x="444500" y="5058553"/>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 name="Conector recto 8">
            <a:extLst>
              <a:ext uri="{FF2B5EF4-FFF2-40B4-BE49-F238E27FC236}">
                <a16:creationId xmlns:a16="http://schemas.microsoft.com/office/drawing/2014/main" id="{2FE9C063-E55A-48C6-96CB-DA29CF4CEE9A}"/>
              </a:ext>
            </a:extLst>
          </p:cNvPr>
          <p:cNvCxnSpPr/>
          <p:nvPr>
            <p:custDataLst>
              <p:tags r:id="rId79"/>
            </p:custDataLst>
          </p:nvPr>
        </p:nvCxnSpPr>
        <p:spPr bwMode="auto">
          <a:xfrm>
            <a:off x="444500" y="2820178"/>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93" name="Conector recto 692">
            <a:extLst>
              <a:ext uri="{FF2B5EF4-FFF2-40B4-BE49-F238E27FC236}">
                <a16:creationId xmlns:a16="http://schemas.microsoft.com/office/drawing/2014/main" id="{FFBEAFCD-173E-4FA4-9C2C-A5F0022C9A9A}"/>
              </a:ext>
            </a:extLst>
          </p:cNvPr>
          <p:cNvCxnSpPr/>
          <p:nvPr>
            <p:custDataLst>
              <p:tags r:id="rId80"/>
            </p:custDataLst>
          </p:nvPr>
        </p:nvCxnSpPr>
        <p:spPr bwMode="auto">
          <a:xfrm>
            <a:off x="444500" y="3461528"/>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 name="Conector recto 49">
            <a:extLst>
              <a:ext uri="{FF2B5EF4-FFF2-40B4-BE49-F238E27FC236}">
                <a16:creationId xmlns:a16="http://schemas.microsoft.com/office/drawing/2014/main" id="{CBC65EC8-FEAA-40A0-A797-CCCE590765E2}"/>
              </a:ext>
            </a:extLst>
          </p:cNvPr>
          <p:cNvCxnSpPr/>
          <p:nvPr>
            <p:custDataLst>
              <p:tags r:id="rId81"/>
            </p:custDataLst>
          </p:nvPr>
        </p:nvCxnSpPr>
        <p:spPr bwMode="auto">
          <a:xfrm>
            <a:off x="444500" y="5776103"/>
            <a:ext cx="865663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9" name="Conector recto 48">
            <a:extLst>
              <a:ext uri="{FF2B5EF4-FFF2-40B4-BE49-F238E27FC236}">
                <a16:creationId xmlns:a16="http://schemas.microsoft.com/office/drawing/2014/main" id="{CF828412-63CE-49DB-BA16-B415DEE6A665}"/>
              </a:ext>
            </a:extLst>
          </p:cNvPr>
          <p:cNvCxnSpPr/>
          <p:nvPr>
            <p:custDataLst>
              <p:tags r:id="rId82"/>
            </p:custDataLst>
          </p:nvPr>
        </p:nvCxnSpPr>
        <p:spPr bwMode="auto">
          <a:xfrm>
            <a:off x="444500" y="1621616"/>
            <a:ext cx="865663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7" name="Google Shape;11;p17">
            <a:extLst>
              <a:ext uri="{FF2B5EF4-FFF2-40B4-BE49-F238E27FC236}">
                <a16:creationId xmlns:a16="http://schemas.microsoft.com/office/drawing/2014/main" id="{E7E6F7BE-C406-4B5C-929F-92F5CDE65979}"/>
              </a:ext>
            </a:extLst>
          </p:cNvPr>
          <p:cNvSpPr txBox="1">
            <a:spLocks noGrp="1"/>
          </p:cNvSpPr>
          <p:nvPr>
            <p:custDataLst>
              <p:tags r:id="rId83"/>
            </p:custDataLst>
          </p:nvPr>
        </p:nvSpPr>
        <p:spPr bwMode="auto">
          <a:xfrm>
            <a:off x="6854825" y="5114116"/>
            <a:ext cx="709613" cy="295275"/>
          </a:xfrm>
          <a:prstGeom prst="homePlate">
            <a:avLst>
              <a:gd name="adj" fmla="val 18280"/>
            </a:avLst>
          </a:prstGeom>
          <a:solidFill>
            <a:schemeClr val="hlink"/>
          </a:solidFill>
          <a:ln w="9525" algn="ctr">
            <a:solidFill>
              <a:schemeClr val="tx1"/>
            </a:solidFill>
          </a:ln>
          <a:effectLst/>
        </p:spPr>
        <p:txBody>
          <a:bodyPr spcFirstLastPara="1" vert="horz" wrap="none" lIns="90488" tIns="46038" rIns="0" bIns="46038"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488" name="Google Shape;11;p17">
            <a:extLst>
              <a:ext uri="{FF2B5EF4-FFF2-40B4-BE49-F238E27FC236}">
                <a16:creationId xmlns:a16="http://schemas.microsoft.com/office/drawing/2014/main" id="{40EACE54-C54F-4978-B30E-41372B1AA5C4}"/>
              </a:ext>
            </a:extLst>
          </p:cNvPr>
          <p:cNvSpPr txBox="1">
            <a:spLocks noGrp="1"/>
          </p:cNvSpPr>
          <p:nvPr>
            <p:custDataLst>
              <p:tags r:id="rId84"/>
            </p:custDataLst>
          </p:nvPr>
        </p:nvSpPr>
        <p:spPr bwMode="auto">
          <a:xfrm>
            <a:off x="7564438" y="5457016"/>
            <a:ext cx="709613" cy="295275"/>
          </a:xfrm>
          <a:prstGeom prst="homePlate">
            <a:avLst>
              <a:gd name="adj" fmla="val 18280"/>
            </a:avLst>
          </a:prstGeom>
          <a:solidFill>
            <a:schemeClr val="hlink"/>
          </a:solidFill>
          <a:ln w="9525" algn="ctr">
            <a:solidFill>
              <a:schemeClr val="tx1"/>
            </a:solidFill>
          </a:ln>
          <a:effectLst/>
        </p:spPr>
        <p:txBody>
          <a:bodyPr spcFirstLastPara="1" vert="horz" wrap="none" lIns="90488" tIns="46038" rIns="0" bIns="46038"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365" name="Rectángulo 364">
            <a:extLst>
              <a:ext uri="{FF2B5EF4-FFF2-40B4-BE49-F238E27FC236}">
                <a16:creationId xmlns:a16="http://schemas.microsoft.com/office/drawing/2014/main" id="{F3BFBB9E-CD92-47D1-A1F4-4E31AEFA3F54}"/>
              </a:ext>
            </a:extLst>
          </p:cNvPr>
          <p:cNvSpPr/>
          <p:nvPr>
            <p:custDataLst>
              <p:tags r:id="rId85"/>
            </p:custDataLst>
          </p:nvPr>
        </p:nvSpPr>
        <p:spPr bwMode="gray">
          <a:xfrm>
            <a:off x="2597150" y="1745441"/>
            <a:ext cx="2482850" cy="79375"/>
          </a:xfrm>
          <a:prstGeom prst="rect">
            <a:avLst/>
          </a:prstGeom>
          <a:solidFill>
            <a:schemeClr val="tx1"/>
          </a:solidFill>
          <a:ln w="19050"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360" name="Rectángulo 359">
            <a:extLst>
              <a:ext uri="{FF2B5EF4-FFF2-40B4-BE49-F238E27FC236}">
                <a16:creationId xmlns:a16="http://schemas.microsoft.com/office/drawing/2014/main" id="{212BD5A4-089A-498C-8CBC-C712315B2E0A}"/>
              </a:ext>
            </a:extLst>
          </p:cNvPr>
          <p:cNvSpPr/>
          <p:nvPr>
            <p:custDataLst>
              <p:tags r:id="rId86"/>
            </p:custDataLst>
          </p:nvPr>
        </p:nvSpPr>
        <p:spPr bwMode="gray">
          <a:xfrm>
            <a:off x="6854825" y="4871228"/>
            <a:ext cx="1182688" cy="79375"/>
          </a:xfrm>
          <a:prstGeom prst="rect">
            <a:avLst/>
          </a:prstGeom>
          <a:solidFill>
            <a:schemeClr val="tx1"/>
          </a:solidFill>
          <a:ln w="19050"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4" name="Triángulo isósceles 483">
            <a:extLst>
              <a:ext uri="{FF2B5EF4-FFF2-40B4-BE49-F238E27FC236}">
                <a16:creationId xmlns:a16="http://schemas.microsoft.com/office/drawing/2014/main" id="{DB0FBE28-E853-45C9-AA33-E28C3940BF04}"/>
              </a:ext>
            </a:extLst>
          </p:cNvPr>
          <p:cNvSpPr/>
          <p:nvPr>
            <p:custDataLst>
              <p:tags r:id="rId87"/>
            </p:custDataLst>
          </p:nvPr>
        </p:nvSpPr>
        <p:spPr bwMode="gray">
          <a:xfrm>
            <a:off x="4017963" y="356789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3" name="Triángulo isósceles 482">
            <a:extLst>
              <a:ext uri="{FF2B5EF4-FFF2-40B4-BE49-F238E27FC236}">
                <a16:creationId xmlns:a16="http://schemas.microsoft.com/office/drawing/2014/main" id="{27B3BD13-848A-4945-A6CA-767841924714}"/>
              </a:ext>
            </a:extLst>
          </p:cNvPr>
          <p:cNvSpPr/>
          <p:nvPr>
            <p:custDataLst>
              <p:tags r:id="rId88"/>
            </p:custDataLst>
          </p:nvPr>
        </p:nvSpPr>
        <p:spPr bwMode="gray">
          <a:xfrm>
            <a:off x="3367088" y="322499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75" name="Triángulo isósceles 474">
            <a:extLst>
              <a:ext uri="{FF2B5EF4-FFF2-40B4-BE49-F238E27FC236}">
                <a16:creationId xmlns:a16="http://schemas.microsoft.com/office/drawing/2014/main" id="{40E3C7C0-A2BF-4200-BF9C-39B41AB63151}"/>
              </a:ext>
            </a:extLst>
          </p:cNvPr>
          <p:cNvSpPr/>
          <p:nvPr>
            <p:custDataLst>
              <p:tags r:id="rId89"/>
            </p:custDataLst>
          </p:nvPr>
        </p:nvSpPr>
        <p:spPr bwMode="gray">
          <a:xfrm>
            <a:off x="2657475" y="207087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78" name="Triángulo isósceles 477">
            <a:extLst>
              <a:ext uri="{FF2B5EF4-FFF2-40B4-BE49-F238E27FC236}">
                <a16:creationId xmlns:a16="http://schemas.microsoft.com/office/drawing/2014/main" id="{4B529125-ECC0-4EA7-8550-4BFCDA8403C4}"/>
              </a:ext>
            </a:extLst>
          </p:cNvPr>
          <p:cNvSpPr/>
          <p:nvPr>
            <p:custDataLst>
              <p:tags r:id="rId90"/>
            </p:custDataLst>
          </p:nvPr>
        </p:nvSpPr>
        <p:spPr bwMode="gray">
          <a:xfrm>
            <a:off x="2776538" y="2370916"/>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6" name="Triángulo isósceles 695">
            <a:extLst>
              <a:ext uri="{FF2B5EF4-FFF2-40B4-BE49-F238E27FC236}">
                <a16:creationId xmlns:a16="http://schemas.microsoft.com/office/drawing/2014/main" id="{3351CDF2-DC21-44DE-9392-F6715FCD146E}"/>
              </a:ext>
            </a:extLst>
          </p:cNvPr>
          <p:cNvSpPr/>
          <p:nvPr>
            <p:custDataLst>
              <p:tags r:id="rId91"/>
            </p:custDataLst>
          </p:nvPr>
        </p:nvSpPr>
        <p:spPr bwMode="gray">
          <a:xfrm>
            <a:off x="4786313" y="4510866"/>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2" name="Triángulo isósceles 481">
            <a:extLst>
              <a:ext uri="{FF2B5EF4-FFF2-40B4-BE49-F238E27FC236}">
                <a16:creationId xmlns:a16="http://schemas.microsoft.com/office/drawing/2014/main" id="{2FE2858D-1E45-43C6-BA1C-124CA2568B2F}"/>
              </a:ext>
            </a:extLst>
          </p:cNvPr>
          <p:cNvSpPr/>
          <p:nvPr>
            <p:custDataLst>
              <p:tags r:id="rId92"/>
            </p:custDataLst>
          </p:nvPr>
        </p:nvSpPr>
        <p:spPr bwMode="gray">
          <a:xfrm>
            <a:off x="3249613" y="292654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4" name="Triángulo isósceles 693">
            <a:extLst>
              <a:ext uri="{FF2B5EF4-FFF2-40B4-BE49-F238E27FC236}">
                <a16:creationId xmlns:a16="http://schemas.microsoft.com/office/drawing/2014/main" id="{65A78FEF-1406-4D2E-9529-3698CD60D75D}"/>
              </a:ext>
            </a:extLst>
          </p:cNvPr>
          <p:cNvSpPr/>
          <p:nvPr>
            <p:custDataLst>
              <p:tags r:id="rId93"/>
            </p:custDataLst>
          </p:nvPr>
        </p:nvSpPr>
        <p:spPr bwMode="gray">
          <a:xfrm>
            <a:off x="4195763" y="386792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5" name="Triángulo isósceles 694">
            <a:extLst>
              <a:ext uri="{FF2B5EF4-FFF2-40B4-BE49-F238E27FC236}">
                <a16:creationId xmlns:a16="http://schemas.microsoft.com/office/drawing/2014/main" id="{A8205710-AA0E-479F-B986-24CA715A54A7}"/>
              </a:ext>
            </a:extLst>
          </p:cNvPr>
          <p:cNvSpPr/>
          <p:nvPr>
            <p:custDataLst>
              <p:tags r:id="rId94"/>
            </p:custDataLst>
          </p:nvPr>
        </p:nvSpPr>
        <p:spPr bwMode="gray">
          <a:xfrm>
            <a:off x="4668838" y="421082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4" name="Google Shape;11;p17">
            <a:extLst>
              <a:ext uri="{FF2B5EF4-FFF2-40B4-BE49-F238E27FC236}">
                <a16:creationId xmlns:a16="http://schemas.microsoft.com/office/drawing/2014/main" id="{AE2E6F71-4EA9-4B91-99B5-3BF7FF64E10A}"/>
              </a:ext>
            </a:extLst>
          </p:cNvPr>
          <p:cNvSpPr txBox="1">
            <a:spLocks noGrp="1"/>
          </p:cNvSpPr>
          <p:nvPr>
            <p:custDataLst>
              <p:tags r:id="rId95"/>
            </p:custDataLst>
          </p:nvPr>
        </p:nvSpPr>
        <p:spPr bwMode="auto">
          <a:xfrm>
            <a:off x="515938" y="2029603"/>
            <a:ext cx="14049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a:t>
            </a:r>
            <a:r>
              <a:rPr kumimoji="0" lang="es-ES" sz="1400" b="0" i="0" u="none" strike="noStrike" kern="1200" cap="none" spc="0" normalizeH="0" baseline="0" noProof="0" dirty="0" err="1">
                <a:ln>
                  <a:noFill/>
                </a:ln>
                <a:solidFill>
                  <a:srgbClr val="000000"/>
                </a:solidFill>
                <a:effectLst/>
                <a:uLnTx/>
                <a:uFillTx/>
                <a:latin typeface="Axiforma regular"/>
                <a:cs typeface="Arial"/>
                <a:sym typeface="Axiforma regular"/>
              </a:rPr>
              <a:t>Wanchaq</a:t>
            </a:r>
            <a:endPar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endParaRPr>
          </a:p>
        </p:txBody>
      </p:sp>
      <p:sp>
        <p:nvSpPr>
          <p:cNvPr id="20" name="Google Shape;11;p17">
            <a:extLst>
              <a:ext uri="{FF2B5EF4-FFF2-40B4-BE49-F238E27FC236}">
                <a16:creationId xmlns:a16="http://schemas.microsoft.com/office/drawing/2014/main" id="{E5C27BA3-D07E-49C0-8884-EFA8CB141461}"/>
              </a:ext>
            </a:extLst>
          </p:cNvPr>
          <p:cNvSpPr txBox="1">
            <a:spLocks noGrp="1"/>
          </p:cNvSpPr>
          <p:nvPr>
            <p:custDataLst>
              <p:tags r:id="rId96"/>
            </p:custDataLst>
          </p:nvPr>
        </p:nvSpPr>
        <p:spPr bwMode="auto">
          <a:xfrm>
            <a:off x="515937" y="1385078"/>
            <a:ext cx="87788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fld id="{0F7063A3-D34D-45E1-BBF4-CD172A312FB0}" type="datetime'''''A''''c''''''''''''''t''''''''iv''id''''a''d'''''">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t>Actividad</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85" name="Google Shape;11;p17">
            <a:extLst>
              <a:ext uri="{FF2B5EF4-FFF2-40B4-BE49-F238E27FC236}">
                <a16:creationId xmlns:a16="http://schemas.microsoft.com/office/drawing/2014/main" id="{882EAC00-4B50-4B6F-AFA9-926791AAF92E}"/>
              </a:ext>
            </a:extLst>
          </p:cNvPr>
          <p:cNvSpPr txBox="1">
            <a:spLocks noGrp="1"/>
          </p:cNvSpPr>
          <p:nvPr>
            <p:custDataLst>
              <p:tags r:id="rId97"/>
            </p:custDataLst>
          </p:nvPr>
        </p:nvSpPr>
        <p:spPr bwMode="auto">
          <a:xfrm>
            <a:off x="515937" y="1686703"/>
            <a:ext cx="17589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FFFFFF"/>
                </a:solidFill>
                <a:effectLst/>
                <a:uLnTx/>
                <a:uFillTx/>
                <a:latin typeface="Axiforma regular"/>
                <a:cs typeface="Arial"/>
                <a:sym typeface="Axiforma regular"/>
              </a:rPr>
              <a:t>II ETAPA DE VISITAS*</a:t>
            </a:r>
          </a:p>
        </p:txBody>
      </p:sp>
      <p:sp>
        <p:nvSpPr>
          <p:cNvPr id="19" name="Google Shape;11;p17">
            <a:extLst>
              <a:ext uri="{FF2B5EF4-FFF2-40B4-BE49-F238E27FC236}">
                <a16:creationId xmlns:a16="http://schemas.microsoft.com/office/drawing/2014/main" id="{2FB2E4AB-B8F1-488F-9133-AE9F677B2488}"/>
              </a:ext>
            </a:extLst>
          </p:cNvPr>
          <p:cNvSpPr txBox="1">
            <a:spLocks noGrp="1"/>
          </p:cNvSpPr>
          <p:nvPr>
            <p:custDataLst>
              <p:tags r:id="rId98"/>
            </p:custDataLst>
          </p:nvPr>
        </p:nvSpPr>
        <p:spPr bwMode="auto">
          <a:xfrm>
            <a:off x="515938" y="5498291"/>
            <a:ext cx="152876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PE" altLang="en-US" sz="1400" b="0" i="0" u="none" strike="noStrike" kern="1200" cap="none" spc="0" normalizeH="0" baseline="0" noProof="0" dirty="0">
                <a:ln>
                  <a:noFill/>
                </a:ln>
                <a:solidFill>
                  <a:srgbClr val="26323E"/>
                </a:solidFill>
                <a:effectLst/>
                <a:uLnTx/>
                <a:uFillTx/>
                <a:latin typeface="Axiforma regular"/>
                <a:ea typeface="+mn-ea"/>
                <a:cs typeface="+mn-cs"/>
                <a:sym typeface="Axiforma regular"/>
              </a:rPr>
              <a:t>II Bloque de EE.SS</a:t>
            </a: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680" name="Google Shape;11;p17">
            <a:extLst>
              <a:ext uri="{FF2B5EF4-FFF2-40B4-BE49-F238E27FC236}">
                <a16:creationId xmlns:a16="http://schemas.microsoft.com/office/drawing/2014/main" id="{DCB525F1-03C8-48AB-9F19-5087EE990BF9}"/>
              </a:ext>
            </a:extLst>
          </p:cNvPr>
          <p:cNvSpPr txBox="1">
            <a:spLocks noGrp="1"/>
          </p:cNvSpPr>
          <p:nvPr>
            <p:custDataLst>
              <p:tags r:id="rId99"/>
            </p:custDataLst>
          </p:nvPr>
        </p:nvSpPr>
        <p:spPr bwMode="auto">
          <a:xfrm>
            <a:off x="515938" y="2329640"/>
            <a:ext cx="1392238"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Dignidad </a:t>
            </a:r>
          </a:p>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Nacional</a:t>
            </a:r>
          </a:p>
        </p:txBody>
      </p:sp>
      <p:sp>
        <p:nvSpPr>
          <p:cNvPr id="684" name="Google Shape;11;p17">
            <a:extLst>
              <a:ext uri="{FF2B5EF4-FFF2-40B4-BE49-F238E27FC236}">
                <a16:creationId xmlns:a16="http://schemas.microsoft.com/office/drawing/2014/main" id="{FBDC6525-BEEF-43E1-A6B8-D1E5F9D049FA}"/>
              </a:ext>
            </a:extLst>
          </p:cNvPr>
          <p:cNvSpPr txBox="1">
            <a:spLocks noGrp="1"/>
          </p:cNvSpPr>
          <p:nvPr>
            <p:custDataLst>
              <p:tags r:id="rId100"/>
            </p:custDataLst>
          </p:nvPr>
        </p:nvSpPr>
        <p:spPr bwMode="auto">
          <a:xfrm>
            <a:off x="515937" y="3526616"/>
            <a:ext cx="17224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La Quebrada</a:t>
            </a:r>
          </a:p>
        </p:txBody>
      </p:sp>
      <p:sp>
        <p:nvSpPr>
          <p:cNvPr id="688" name="Google Shape;11;p17">
            <a:extLst>
              <a:ext uri="{FF2B5EF4-FFF2-40B4-BE49-F238E27FC236}">
                <a16:creationId xmlns:a16="http://schemas.microsoft.com/office/drawing/2014/main" id="{8D2D5B55-31C3-4252-B9A2-4617E847465E}"/>
              </a:ext>
            </a:extLst>
          </p:cNvPr>
          <p:cNvSpPr txBox="1">
            <a:spLocks noGrp="1"/>
          </p:cNvSpPr>
          <p:nvPr>
            <p:custDataLst>
              <p:tags r:id="rId101"/>
            </p:custDataLst>
          </p:nvPr>
        </p:nvSpPr>
        <p:spPr bwMode="auto">
          <a:xfrm>
            <a:off x="515938" y="4469591"/>
            <a:ext cx="109220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Maras</a:t>
            </a:r>
          </a:p>
        </p:txBody>
      </p:sp>
      <p:sp>
        <p:nvSpPr>
          <p:cNvPr id="73" name="Google Shape;11;p17">
            <a:extLst>
              <a:ext uri="{FF2B5EF4-FFF2-40B4-BE49-F238E27FC236}">
                <a16:creationId xmlns:a16="http://schemas.microsoft.com/office/drawing/2014/main" id="{BCC5D7C8-AF37-4B15-9A87-7AF0B1B7B2D1}"/>
              </a:ext>
            </a:extLst>
          </p:cNvPr>
          <p:cNvSpPr txBox="1">
            <a:spLocks noGrp="1"/>
          </p:cNvSpPr>
          <p:nvPr>
            <p:custDataLst>
              <p:tags r:id="rId102"/>
            </p:custDataLst>
          </p:nvPr>
        </p:nvSpPr>
        <p:spPr bwMode="auto">
          <a:xfrm>
            <a:off x="515938" y="4812491"/>
            <a:ext cx="18907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a:ln>
                  <a:noFill/>
                </a:ln>
                <a:solidFill>
                  <a:srgbClr val="FFFFFF"/>
                </a:solidFill>
                <a:effectLst/>
                <a:uLnTx/>
                <a:uFillTx/>
                <a:latin typeface="Axiforma regular"/>
                <a:cs typeface="Arial"/>
                <a:sym typeface="Axiforma regular"/>
              </a:rPr>
              <a:t>III </a:t>
            </a:r>
            <a:r>
              <a:rPr kumimoji="0" lang="es-ES" sz="1400" b="0" i="0" u="none" strike="noStrike" kern="1200" cap="none" spc="0" normalizeH="0" baseline="0" noProof="0" dirty="0">
                <a:ln>
                  <a:noFill/>
                </a:ln>
                <a:solidFill>
                  <a:srgbClr val="FFFFFF"/>
                </a:solidFill>
                <a:effectLst/>
                <a:uLnTx/>
                <a:uFillTx/>
                <a:latin typeface="Axiforma regular"/>
                <a:cs typeface="Arial"/>
                <a:sym typeface="Axiforma regular"/>
              </a:rPr>
              <a:t>ETAPA DE VISITAS**</a:t>
            </a:r>
          </a:p>
        </p:txBody>
      </p:sp>
      <p:sp>
        <p:nvSpPr>
          <p:cNvPr id="691" name="Google Shape;11;p17">
            <a:extLst>
              <a:ext uri="{FF2B5EF4-FFF2-40B4-BE49-F238E27FC236}">
                <a16:creationId xmlns:a16="http://schemas.microsoft.com/office/drawing/2014/main" id="{C7FED462-A268-45DA-B3FE-392A662A73AD}"/>
              </a:ext>
            </a:extLst>
          </p:cNvPr>
          <p:cNvSpPr txBox="1">
            <a:spLocks noGrp="1"/>
          </p:cNvSpPr>
          <p:nvPr>
            <p:custDataLst>
              <p:tags r:id="rId103"/>
            </p:custDataLst>
          </p:nvPr>
        </p:nvSpPr>
        <p:spPr bwMode="auto">
          <a:xfrm>
            <a:off x="515938" y="3826653"/>
            <a:ext cx="158432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altLang="en-US" sz="1400" b="0" i="0" u="none" strike="noStrike" kern="1200" cap="none" spc="0" normalizeH="0" baseline="0" noProof="0" dirty="0">
                <a:ln>
                  <a:noFill/>
                </a:ln>
                <a:solidFill>
                  <a:srgbClr val="000000"/>
                </a:solidFill>
                <a:effectLst/>
                <a:uLnTx/>
                <a:uFillTx/>
                <a:latin typeface="Axiforma regular"/>
                <a:cs typeface="+mn-cs"/>
                <a:sym typeface="Axiforma regular"/>
              </a:rPr>
              <a:t>EE.SS. Limatambo</a:t>
            </a:r>
            <a:endParaRPr kumimoji="0" lang="es-ES" sz="1400" b="0" i="0" u="none" strike="noStrike" kern="1200" cap="none" spc="0" normalizeH="0" baseline="0" noProof="0" dirty="0">
              <a:ln>
                <a:noFill/>
              </a:ln>
              <a:solidFill>
                <a:srgbClr val="000000"/>
              </a:solidFill>
              <a:effectLst/>
              <a:uLnTx/>
              <a:uFillTx/>
              <a:latin typeface="Axiforma regular"/>
              <a:cs typeface="+mn-cs"/>
              <a:sym typeface="Axiforma regular"/>
            </a:endParaRPr>
          </a:p>
        </p:txBody>
      </p:sp>
      <p:sp>
        <p:nvSpPr>
          <p:cNvPr id="17" name="Google Shape;11;p17">
            <a:extLst>
              <a:ext uri="{FF2B5EF4-FFF2-40B4-BE49-F238E27FC236}">
                <a16:creationId xmlns:a16="http://schemas.microsoft.com/office/drawing/2014/main" id="{14AA933F-DF6F-4267-B555-4D648BCFEA96}"/>
              </a:ext>
            </a:extLst>
          </p:cNvPr>
          <p:cNvSpPr txBox="1">
            <a:spLocks noGrp="1"/>
          </p:cNvSpPr>
          <p:nvPr>
            <p:custDataLst>
              <p:tags r:id="rId104"/>
            </p:custDataLst>
          </p:nvPr>
        </p:nvSpPr>
        <p:spPr bwMode="auto">
          <a:xfrm>
            <a:off x="515938" y="4169553"/>
            <a:ext cx="14509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Chinchero</a:t>
            </a:r>
          </a:p>
        </p:txBody>
      </p:sp>
      <p:sp>
        <p:nvSpPr>
          <p:cNvPr id="467" name="Google Shape;11;p17">
            <a:extLst>
              <a:ext uri="{FF2B5EF4-FFF2-40B4-BE49-F238E27FC236}">
                <a16:creationId xmlns:a16="http://schemas.microsoft.com/office/drawing/2014/main" id="{29EFB815-CF87-4256-98B4-489F1B2A2333}"/>
              </a:ext>
            </a:extLst>
          </p:cNvPr>
          <p:cNvSpPr txBox="1">
            <a:spLocks noGrp="1"/>
          </p:cNvSpPr>
          <p:nvPr>
            <p:custDataLst>
              <p:tags r:id="rId105"/>
            </p:custDataLst>
          </p:nvPr>
        </p:nvSpPr>
        <p:spPr bwMode="auto">
          <a:xfrm>
            <a:off x="515938" y="3183716"/>
            <a:ext cx="10652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Calca</a:t>
            </a:r>
          </a:p>
        </p:txBody>
      </p:sp>
      <p:sp>
        <p:nvSpPr>
          <p:cNvPr id="469" name="Google Shape;11;p17">
            <a:extLst>
              <a:ext uri="{FF2B5EF4-FFF2-40B4-BE49-F238E27FC236}">
                <a16:creationId xmlns:a16="http://schemas.microsoft.com/office/drawing/2014/main" id="{6D282C17-442A-4EE5-B86B-1444A47496E2}"/>
              </a:ext>
            </a:extLst>
          </p:cNvPr>
          <p:cNvSpPr txBox="1">
            <a:spLocks noGrp="1"/>
          </p:cNvSpPr>
          <p:nvPr>
            <p:custDataLst>
              <p:tags r:id="rId106"/>
            </p:custDataLst>
          </p:nvPr>
        </p:nvSpPr>
        <p:spPr bwMode="auto">
          <a:xfrm>
            <a:off x="515938" y="2885266"/>
            <a:ext cx="96520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Anta</a:t>
            </a:r>
          </a:p>
        </p:txBody>
      </p:sp>
      <p:sp>
        <p:nvSpPr>
          <p:cNvPr id="18" name="Google Shape;11;p17">
            <a:extLst>
              <a:ext uri="{FF2B5EF4-FFF2-40B4-BE49-F238E27FC236}">
                <a16:creationId xmlns:a16="http://schemas.microsoft.com/office/drawing/2014/main" id="{27A69C7B-BC1D-456B-9EC6-1D78BF5A703B}"/>
              </a:ext>
            </a:extLst>
          </p:cNvPr>
          <p:cNvSpPr txBox="1">
            <a:spLocks noGrp="1"/>
          </p:cNvSpPr>
          <p:nvPr>
            <p:custDataLst>
              <p:tags r:id="rId107"/>
            </p:custDataLst>
          </p:nvPr>
        </p:nvSpPr>
        <p:spPr bwMode="auto">
          <a:xfrm>
            <a:off x="515937" y="5155391"/>
            <a:ext cx="15192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PE" sz="1400" b="0" i="0" u="none" strike="noStrike" kern="1200" cap="none" spc="0" normalizeH="0" baseline="0" noProof="0">
                <a:ln>
                  <a:noFill/>
                </a:ln>
                <a:solidFill>
                  <a:srgbClr val="26323E"/>
                </a:solidFill>
                <a:effectLst/>
                <a:uLnTx/>
                <a:uFillTx/>
                <a:latin typeface="Axiforma regular"/>
                <a:ea typeface="+mn-ea"/>
                <a:cs typeface="+mn-cs"/>
                <a:sym typeface="Axiforma regular"/>
              </a:rPr>
              <a:t>I </a:t>
            </a:r>
            <a:r>
              <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rPr>
              <a:t>Bloque de EE.SS.</a:t>
            </a:r>
          </a:p>
        </p:txBody>
      </p:sp>
    </p:spTree>
    <p:extLst>
      <p:ext uri="{BB962C8B-B14F-4D97-AF65-F5344CB8AC3E}">
        <p14:creationId xmlns:p14="http://schemas.microsoft.com/office/powerpoint/2010/main" val="39109574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2026602315"/>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40004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0" name="Picture 8" descr="Pisac | Will Travel For Humanity">
            <a:extLst>
              <a:ext uri="{FF2B5EF4-FFF2-40B4-BE49-F238E27FC236}">
                <a16:creationId xmlns:a16="http://schemas.microsoft.com/office/drawing/2014/main" id="{9AA93C45-D73C-476D-A083-258B66C47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642" y="2045632"/>
            <a:ext cx="3074739" cy="1688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FDF776F6-31FC-41F4-96AD-02A29A2C7021}"/>
              </a:ext>
            </a:extLst>
          </p:cNvPr>
          <p:cNvSpPr>
            <a:spLocks noGrp="1"/>
          </p:cNvSpPr>
          <p:nvPr>
            <p:ph type="title"/>
          </p:nvPr>
        </p:nvSpPr>
        <p:spPr>
          <a:xfrm>
            <a:off x="314890" y="465636"/>
            <a:ext cx="8694539" cy="338554"/>
          </a:xfrm>
        </p:spPr>
        <p:txBody>
          <a:bodyPr/>
          <a:lstStyle/>
          <a:p>
            <a:r>
              <a:rPr lang="es-PE" dirty="0"/>
              <a:t>OBJETIVO Y PROCESO DE APLICACIÓN DE ENCUESTA</a:t>
            </a:r>
          </a:p>
        </p:txBody>
      </p:sp>
      <p:sp>
        <p:nvSpPr>
          <p:cNvPr id="3" name="Marcador de contenido 2">
            <a:extLst>
              <a:ext uri="{FF2B5EF4-FFF2-40B4-BE49-F238E27FC236}">
                <a16:creationId xmlns:a16="http://schemas.microsoft.com/office/drawing/2014/main" id="{DBA7EB6F-03C2-4F69-B0CA-4F2BD7FD1521}"/>
              </a:ext>
            </a:extLst>
          </p:cNvPr>
          <p:cNvSpPr>
            <a:spLocks noGrp="1"/>
          </p:cNvSpPr>
          <p:nvPr>
            <p:ph idx="1"/>
          </p:nvPr>
        </p:nvSpPr>
        <p:spPr>
          <a:xfrm>
            <a:off x="360001" y="1038635"/>
            <a:ext cx="9047768" cy="170631"/>
          </a:xfrm>
        </p:spPr>
        <p:txBody>
          <a:bodyPr/>
          <a:lstStyle/>
          <a:p>
            <a:r>
              <a:rPr lang="es-PE" b="1" dirty="0"/>
              <a:t>Objetivo: </a:t>
            </a:r>
            <a:r>
              <a:rPr lang="es-PE" dirty="0"/>
              <a:t>Recopilar la línea base del indicador de </a:t>
            </a:r>
            <a:r>
              <a:rPr lang="es-ES" dirty="0">
                <a:solidFill>
                  <a:schemeClr val="accent4"/>
                </a:solidFill>
              </a:rPr>
              <a:t>satisfacción de atención al paciente (usuario externo)</a:t>
            </a:r>
            <a:endParaRPr lang="es-PE" dirty="0"/>
          </a:p>
        </p:txBody>
      </p:sp>
      <p:sp>
        <p:nvSpPr>
          <p:cNvPr id="4" name="Marcador de número de diapositiva 3">
            <a:extLst>
              <a:ext uri="{FF2B5EF4-FFF2-40B4-BE49-F238E27FC236}">
                <a16:creationId xmlns:a16="http://schemas.microsoft.com/office/drawing/2014/main" id="{C71E16C7-96A7-4375-9F07-601BC275D3B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32BD36F1-8ACF-492F-9A72-CB7F72B82C2F}"/>
              </a:ext>
            </a:extLst>
          </p:cNvPr>
          <p:cNvSpPr>
            <a:spLocks noGrp="1"/>
          </p:cNvSpPr>
          <p:nvPr>
            <p:ph type="body" sz="quarter" idx="13"/>
          </p:nvPr>
        </p:nvSpPr>
        <p:spPr/>
        <p:txBody>
          <a:bodyPr/>
          <a:lstStyle/>
          <a:p>
            <a:endParaRPr lang="es-PE" dirty="0"/>
          </a:p>
        </p:txBody>
      </p:sp>
      <p:sp>
        <p:nvSpPr>
          <p:cNvPr id="7" name="Rectángulo 6">
            <a:extLst>
              <a:ext uri="{FF2B5EF4-FFF2-40B4-BE49-F238E27FC236}">
                <a16:creationId xmlns:a16="http://schemas.microsoft.com/office/drawing/2014/main" id="{82357DE6-EE8A-4163-82C6-0B2F59A302A6}"/>
              </a:ext>
            </a:extLst>
          </p:cNvPr>
          <p:cNvSpPr/>
          <p:nvPr/>
        </p:nvSpPr>
        <p:spPr>
          <a:xfrm>
            <a:off x="217613" y="4055169"/>
            <a:ext cx="1747773" cy="640194"/>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n-GB"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Siete</a:t>
            </a: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 </a:t>
            </a:r>
            <a:r>
              <a:rPr kumimoji="0" lang="en-GB"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cuartones</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8" name="Rectángulo 7">
            <a:extLst>
              <a:ext uri="{FF2B5EF4-FFF2-40B4-BE49-F238E27FC236}">
                <a16:creationId xmlns:a16="http://schemas.microsoft.com/office/drawing/2014/main" id="{2959D8CD-63DE-49B0-834A-1625CFD23474}"/>
              </a:ext>
            </a:extLst>
          </p:cNvPr>
          <p:cNvSpPr/>
          <p:nvPr/>
        </p:nvSpPr>
        <p:spPr>
          <a:xfrm>
            <a:off x="6220114" y="4055169"/>
            <a:ext cx="1747773" cy="640194"/>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Písac</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9" name="Rectángulo 8">
            <a:extLst>
              <a:ext uri="{FF2B5EF4-FFF2-40B4-BE49-F238E27FC236}">
                <a16:creationId xmlns:a16="http://schemas.microsoft.com/office/drawing/2014/main" id="{BD4EF7EC-4221-4005-B422-FB693775CBA6}"/>
              </a:ext>
            </a:extLst>
          </p:cNvPr>
          <p:cNvSpPr/>
          <p:nvPr/>
        </p:nvSpPr>
        <p:spPr>
          <a:xfrm>
            <a:off x="4274756" y="4065325"/>
            <a:ext cx="1747773" cy="619881"/>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s-PE"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Machupicchu</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10" name="Rectángulo 9">
            <a:extLst>
              <a:ext uri="{FF2B5EF4-FFF2-40B4-BE49-F238E27FC236}">
                <a16:creationId xmlns:a16="http://schemas.microsoft.com/office/drawing/2014/main" id="{EC0843C5-EDEB-437A-80E1-E22E16CD7DC5}"/>
              </a:ext>
            </a:extLst>
          </p:cNvPr>
          <p:cNvSpPr/>
          <p:nvPr/>
        </p:nvSpPr>
        <p:spPr>
          <a:xfrm>
            <a:off x="2323210" y="4064294"/>
            <a:ext cx="1747773" cy="64019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s-PE"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Belempampa</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11" name="Rectángulo 10">
            <a:extLst>
              <a:ext uri="{FF2B5EF4-FFF2-40B4-BE49-F238E27FC236}">
                <a16:creationId xmlns:a16="http://schemas.microsoft.com/office/drawing/2014/main" id="{B15200D3-6604-4C3F-8345-9E43FC9CA7AF}"/>
              </a:ext>
            </a:extLst>
          </p:cNvPr>
          <p:cNvSpPr/>
          <p:nvPr/>
        </p:nvSpPr>
        <p:spPr>
          <a:xfrm>
            <a:off x="8165472" y="4075586"/>
            <a:ext cx="1747773" cy="599358"/>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Urubamba </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pic>
        <p:nvPicPr>
          <p:cNvPr id="13314" name="Picture 2" descr="Construirán nuevo centro de salud Siete Cuartones | La República">
            <a:extLst>
              <a:ext uri="{FF2B5EF4-FFF2-40B4-BE49-F238E27FC236}">
                <a16:creationId xmlns:a16="http://schemas.microsoft.com/office/drawing/2014/main" id="{A037E96F-30D4-4E31-B65F-5A5EE6434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3" y="2030278"/>
            <a:ext cx="3074740" cy="17203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6" name="Picture 4" descr="Entregan módulos de atención a centros de Salud de la Red de Servicios  Cusco Norte – Agencia de Noticias del Cusco | A primera hora | Noticias del  Cusco | Cusco Noticias">
            <a:extLst>
              <a:ext uri="{FF2B5EF4-FFF2-40B4-BE49-F238E27FC236}">
                <a16:creationId xmlns:a16="http://schemas.microsoft.com/office/drawing/2014/main" id="{BFC104CD-E369-4483-988D-70F593800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0850" y="2030278"/>
            <a:ext cx="3074739" cy="1628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F8470C0D-366D-4F9F-88F2-8A9C292D6688}"/>
              </a:ext>
            </a:extLst>
          </p:cNvPr>
          <p:cNvSpPr txBox="1"/>
          <p:nvPr/>
        </p:nvSpPr>
        <p:spPr>
          <a:xfrm>
            <a:off x="188449" y="5126342"/>
            <a:ext cx="9532175" cy="1500154"/>
          </a:xfrm>
          <a:prstGeom prst="rect">
            <a:avLst/>
          </a:prstGeom>
          <a:noFill/>
        </p:spPr>
        <p:txBody>
          <a:bodyPr wrap="square">
            <a:spAutoFit/>
          </a:bodyPr>
          <a:lstStyle/>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Se seleccionó cinco (05) EE.SS. que representé tanto a la zona urbana y la zona rural del proyecto.</a:t>
            </a:r>
          </a:p>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El desarrollo de aplicación de la encuesta se focalizó en Gestantes , Puérperas , Niños y en pacientes de Medicina general.</a:t>
            </a:r>
          </a:p>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Para ello se solicitó la autorización de los EE.SS respectivos y se procedió a encuestar a los pacientes de cada EE.SS.</a:t>
            </a:r>
          </a:p>
        </p:txBody>
      </p:sp>
      <p:pic>
        <p:nvPicPr>
          <p:cNvPr id="12" name="Imagen 11">
            <a:extLst>
              <a:ext uri="{FF2B5EF4-FFF2-40B4-BE49-F238E27FC236}">
                <a16:creationId xmlns:a16="http://schemas.microsoft.com/office/drawing/2014/main" id="{BB5F3C7E-35D8-48CA-A90A-4D35518420F5}"/>
              </a:ext>
            </a:extLst>
          </p:cNvPr>
          <p:cNvPicPr>
            <a:picLocks noChangeAspect="1"/>
          </p:cNvPicPr>
          <p:nvPr/>
        </p:nvPicPr>
        <p:blipFill rotWithShape="1">
          <a:blip r:embed="rId5"/>
          <a:srcRect l="20235"/>
          <a:stretch/>
        </p:blipFill>
        <p:spPr>
          <a:xfrm>
            <a:off x="7885890" y="2066741"/>
            <a:ext cx="2194736" cy="1688657"/>
          </a:xfrm>
          <a:prstGeom prst="rect">
            <a:avLst/>
          </a:prstGeom>
          <a:ln>
            <a:noFill/>
          </a:ln>
          <a:effectLst>
            <a:softEdge rad="112500"/>
          </a:effectLst>
        </p:spPr>
      </p:pic>
      <p:pic>
        <p:nvPicPr>
          <p:cNvPr id="6" name="Imagen 5">
            <a:extLst>
              <a:ext uri="{FF2B5EF4-FFF2-40B4-BE49-F238E27FC236}">
                <a16:creationId xmlns:a16="http://schemas.microsoft.com/office/drawing/2014/main" id="{E44F96EB-462A-421F-BAD3-C9D374812C23}"/>
              </a:ext>
            </a:extLst>
          </p:cNvPr>
          <p:cNvPicPr>
            <a:picLocks noChangeAspect="1"/>
          </p:cNvPicPr>
          <p:nvPr/>
        </p:nvPicPr>
        <p:blipFill>
          <a:blip r:embed="rId6"/>
          <a:stretch>
            <a:fillRect/>
          </a:stretch>
        </p:blipFill>
        <p:spPr>
          <a:xfrm>
            <a:off x="3322193" y="2066741"/>
            <a:ext cx="2805193" cy="1585756"/>
          </a:xfrm>
          <a:prstGeom prst="rect">
            <a:avLst/>
          </a:prstGeom>
          <a:ln>
            <a:noFill/>
          </a:ln>
          <a:effectLst>
            <a:softEdge rad="112500"/>
          </a:effectLst>
        </p:spPr>
      </p:pic>
    </p:spTree>
    <p:extLst>
      <p:ext uri="{BB962C8B-B14F-4D97-AF65-F5344CB8AC3E}">
        <p14:creationId xmlns:p14="http://schemas.microsoft.com/office/powerpoint/2010/main" val="11152808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C5A7F-4353-4910-9642-F91E3E1B2295}"/>
              </a:ext>
            </a:extLst>
          </p:cNvPr>
          <p:cNvSpPr>
            <a:spLocks noGrp="1"/>
          </p:cNvSpPr>
          <p:nvPr>
            <p:ph type="title"/>
          </p:nvPr>
        </p:nvSpPr>
        <p:spPr>
          <a:xfrm>
            <a:off x="403539" y="392296"/>
            <a:ext cx="8694539" cy="264688"/>
          </a:xfrm>
        </p:spPr>
        <p:txBody>
          <a:bodyPr/>
          <a:lstStyle/>
          <a:p>
            <a:r>
              <a:rPr lang="es-PE" sz="1600" dirty="0"/>
              <a:t>MODELO DE ENCUESTA APLICADA PARA EL PROYECTO PILOTO RED CUSCO NORTE </a:t>
            </a:r>
          </a:p>
        </p:txBody>
      </p:sp>
      <p:sp>
        <p:nvSpPr>
          <p:cNvPr id="4" name="Marcador de número de diapositiva 3">
            <a:extLst>
              <a:ext uri="{FF2B5EF4-FFF2-40B4-BE49-F238E27FC236}">
                <a16:creationId xmlns:a16="http://schemas.microsoft.com/office/drawing/2014/main" id="{25628CF8-F0AD-40BD-BC3C-2262BB71F2C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pic>
        <p:nvPicPr>
          <p:cNvPr id="6" name="Imagen 5">
            <a:extLst>
              <a:ext uri="{FF2B5EF4-FFF2-40B4-BE49-F238E27FC236}">
                <a16:creationId xmlns:a16="http://schemas.microsoft.com/office/drawing/2014/main" id="{91DC15C8-547D-442D-AF48-E9585876E623}"/>
              </a:ext>
            </a:extLst>
          </p:cNvPr>
          <p:cNvPicPr>
            <a:picLocks noChangeAspect="1"/>
          </p:cNvPicPr>
          <p:nvPr/>
        </p:nvPicPr>
        <p:blipFill rotWithShape="1">
          <a:blip r:embed="rId2"/>
          <a:srcRect l="31362" t="41320" r="29095" b="12725"/>
          <a:stretch/>
        </p:blipFill>
        <p:spPr>
          <a:xfrm>
            <a:off x="360001" y="1981388"/>
            <a:ext cx="9360623" cy="4988900"/>
          </a:xfrm>
          <a:prstGeom prst="rect">
            <a:avLst/>
          </a:prstGeom>
        </p:spPr>
      </p:pic>
      <p:pic>
        <p:nvPicPr>
          <p:cNvPr id="8" name="Imagen 7">
            <a:extLst>
              <a:ext uri="{FF2B5EF4-FFF2-40B4-BE49-F238E27FC236}">
                <a16:creationId xmlns:a16="http://schemas.microsoft.com/office/drawing/2014/main" id="{8AE6CA22-2174-4539-923A-1E98CAE7FCE9}"/>
              </a:ext>
            </a:extLst>
          </p:cNvPr>
          <p:cNvPicPr>
            <a:picLocks noChangeAspect="1"/>
          </p:cNvPicPr>
          <p:nvPr/>
        </p:nvPicPr>
        <p:blipFill rotWithShape="1">
          <a:blip r:embed="rId2"/>
          <a:srcRect l="31255" t="11539" r="28017" b="76698"/>
          <a:stretch/>
        </p:blipFill>
        <p:spPr>
          <a:xfrm>
            <a:off x="412785" y="1052154"/>
            <a:ext cx="9255054" cy="805020"/>
          </a:xfrm>
          <a:prstGeom prst="rect">
            <a:avLst/>
          </a:prstGeom>
        </p:spPr>
      </p:pic>
    </p:spTree>
    <p:extLst>
      <p:ext uri="{BB962C8B-B14F-4D97-AF65-F5344CB8AC3E}">
        <p14:creationId xmlns:p14="http://schemas.microsoft.com/office/powerpoint/2010/main" val="1735538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DEAA4C05-4AD0-491B-97F6-D02A2BD4E7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8064" name="Diapositiva de think-cell" r:id="rId5" imgW="487" imgH="487" progId="TCLayout.ActiveDocument.1">
                  <p:embed/>
                </p:oleObj>
              </mc:Choice>
              <mc:Fallback>
                <p:oleObj name="Diapositiva de think-cell" r:id="rId5" imgW="487" imgH="487" progId="TCLayout.ActiveDocument.1">
                  <p:embed/>
                  <p:pic>
                    <p:nvPicPr>
                      <p:cNvPr id="5" name="Objeto 4" hidden="1">
                        <a:extLst>
                          <a:ext uri="{FF2B5EF4-FFF2-40B4-BE49-F238E27FC236}">
                            <a16:creationId xmlns:a16="http://schemas.microsoft.com/office/drawing/2014/main" id="{DEAA4C05-4AD0-491B-97F6-D02A2BD4E7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vert="horz"/>
          <a:lstStyle/>
          <a:p>
            <a:r>
              <a:rPr lang="en-US" dirty="0"/>
              <a:t>ESTABLECIMIENTOS DE SALUD (EE.SS) </a:t>
            </a:r>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bl>
          </a:graphicData>
        </a:graphic>
      </p:graphicFrame>
    </p:spTree>
    <p:extLst>
      <p:ext uri="{BB962C8B-B14F-4D97-AF65-F5344CB8AC3E}">
        <p14:creationId xmlns:p14="http://schemas.microsoft.com/office/powerpoint/2010/main" val="15147640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cxnSp>
        <p:nvCxnSpPr>
          <p:cNvPr id="14" name="Conector de Seta Reta 13">
            <a:extLst>
              <a:ext uri="{FF2B5EF4-FFF2-40B4-BE49-F238E27FC236}">
                <a16:creationId xmlns:a16="http://schemas.microsoft.com/office/drawing/2014/main" id="{09560910-0633-4AAC-B7F0-3F1136B501E1}"/>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5" name="CuadroTexto 4">
            <a:extLst>
              <a:ext uri="{FF2B5EF4-FFF2-40B4-BE49-F238E27FC236}">
                <a16:creationId xmlns:a16="http://schemas.microsoft.com/office/drawing/2014/main" id="{7E33F167-20CE-4764-A5AE-64602BF5EEDD}"/>
              </a:ext>
            </a:extLst>
          </p:cNvPr>
          <p:cNvSpPr txBox="1"/>
          <p:nvPr/>
        </p:nvSpPr>
        <p:spPr>
          <a:xfrm>
            <a:off x="4109118" y="1874405"/>
            <a:ext cx="5450060" cy="703013"/>
          </a:xfrm>
          <a:prstGeom prst="rect">
            <a:avLst/>
          </a:prstGeom>
        </p:spPr>
        <p:txBody>
          <a:bodyPr vert="horz" wrap="square" lIns="0" tIns="0" rIns="0" bIns="0" rtlCol="0">
            <a:spAutoFit/>
          </a:bodyPr>
          <a:lstStyle/>
          <a:p>
            <a:pPr marL="0" marR="0" lvl="0" indent="0" algn="just"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(3 200) del cual se encuestó a 50 personas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09118" y="3281357"/>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09116" y="4305554"/>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09116" y="546428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24/08/2021</a:t>
            </a:r>
          </a:p>
        </p:txBody>
      </p:sp>
      <p:cxnSp>
        <p:nvCxnSpPr>
          <p:cNvPr id="23" name="Conector de Seta Reta 13">
            <a:extLst>
              <a:ext uri="{FF2B5EF4-FFF2-40B4-BE49-F238E27FC236}">
                <a16:creationId xmlns:a16="http://schemas.microsoft.com/office/drawing/2014/main" id="{9423E838-BE4B-478F-B919-CBF250F2F1BC}"/>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6" name="Conector de Seta Reta 13">
            <a:extLst>
              <a:ext uri="{FF2B5EF4-FFF2-40B4-BE49-F238E27FC236}">
                <a16:creationId xmlns:a16="http://schemas.microsoft.com/office/drawing/2014/main" id="{531BA994-B811-4DF1-93DB-05B22B9DA6AB}"/>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7" name="Conector de Seta Reta 13">
            <a:extLst>
              <a:ext uri="{FF2B5EF4-FFF2-40B4-BE49-F238E27FC236}">
                <a16:creationId xmlns:a16="http://schemas.microsoft.com/office/drawing/2014/main" id="{9972B983-C2FE-41DB-9BCA-7CE4966BEBBF}"/>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159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3074"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260526" cy="1673864"/>
        </p:xfrm>
        <a:graphic>
          <a:graphicData uri="http://schemas.openxmlformats.org/drawingml/2006/table">
            <a:tbl>
              <a:tblPr firstRow="1" bandRow="1">
                <a:tableStyleId>{2D5ABB26-0587-4C30-8999-92F81FD0307C}</a:tableStyleId>
              </a:tblPr>
              <a:tblGrid>
                <a:gridCol w="533216">
                  <a:extLst>
                    <a:ext uri="{9D8B030D-6E8A-4147-A177-3AD203B41FA5}">
                      <a16:colId xmlns:a16="http://schemas.microsoft.com/office/drawing/2014/main" val="20000"/>
                    </a:ext>
                  </a:extLst>
                </a:gridCol>
                <a:gridCol w="208262">
                  <a:extLst>
                    <a:ext uri="{9D8B030D-6E8A-4147-A177-3AD203B41FA5}">
                      <a16:colId xmlns:a16="http://schemas.microsoft.com/office/drawing/2014/main" val="20001"/>
                    </a:ext>
                  </a:extLst>
                </a:gridCol>
                <a:gridCol w="6519048">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3639223430"/>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a:xfrm>
            <a:off x="231497" y="145098"/>
            <a:ext cx="8694538" cy="220060"/>
          </a:xfrm>
        </p:spPr>
        <p:txBody>
          <a:bodyPr/>
          <a:lstStyle/>
          <a:p>
            <a:r>
              <a:rPr lang="es-PE" dirty="0"/>
              <a:t>RESULTADOS  TOTALES  OBTENIDOS DE LA ENCUESTA  SEXO Y EDAD </a:t>
            </a: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371284" y="5521675"/>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graphicFrame>
        <p:nvGraphicFramePr>
          <p:cNvPr id="13" name="Gráfico 12">
            <a:extLst>
              <a:ext uri="{FF2B5EF4-FFF2-40B4-BE49-F238E27FC236}">
                <a16:creationId xmlns:a16="http://schemas.microsoft.com/office/drawing/2014/main" id="{3BCCB039-417D-4A7D-A067-C71B96327D9A}"/>
              </a:ext>
            </a:extLst>
          </p:cNvPr>
          <p:cNvGraphicFramePr>
            <a:graphicFrameLocks/>
          </p:cNvGraphicFramePr>
          <p:nvPr/>
        </p:nvGraphicFramePr>
        <p:xfrm>
          <a:off x="5311858" y="412832"/>
          <a:ext cx="4281594" cy="1599000"/>
        </p:xfrm>
        <a:graphic>
          <a:graphicData uri="http://schemas.openxmlformats.org/drawingml/2006/chart">
            <c:chart xmlns:c="http://schemas.openxmlformats.org/drawingml/2006/chart" xmlns:r="http://schemas.openxmlformats.org/officeDocument/2006/relationships" r:id="rId3"/>
          </a:graphicData>
        </a:graphic>
      </p:graphicFrame>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02997" y="859312"/>
            <a:ext cx="708860" cy="807223"/>
          </a:xfrm>
          <a:prstGeom prst="rect">
            <a:avLst/>
          </a:prstGeom>
        </p:spPr>
      </p:pic>
      <p:graphicFrame>
        <p:nvGraphicFramePr>
          <p:cNvPr id="25" name="Gráfico 24">
            <a:extLst>
              <a:ext uri="{FF2B5EF4-FFF2-40B4-BE49-F238E27FC236}">
                <a16:creationId xmlns:a16="http://schemas.microsoft.com/office/drawing/2014/main" id="{DCFB3771-54EA-4C4F-9266-BA391E1B10D0}"/>
              </a:ext>
            </a:extLst>
          </p:cNvPr>
          <p:cNvGraphicFramePr>
            <a:graphicFrameLocks/>
          </p:cNvGraphicFramePr>
          <p:nvPr/>
        </p:nvGraphicFramePr>
        <p:xfrm>
          <a:off x="700829" y="5761957"/>
          <a:ext cx="2104713" cy="166017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Gráfico 25">
            <a:extLst>
              <a:ext uri="{FF2B5EF4-FFF2-40B4-BE49-F238E27FC236}">
                <a16:creationId xmlns:a16="http://schemas.microsoft.com/office/drawing/2014/main" id="{962528F8-36F5-4AC9-9029-652441358051}"/>
              </a:ext>
            </a:extLst>
          </p:cNvPr>
          <p:cNvGraphicFramePr>
            <a:graphicFrameLocks/>
          </p:cNvGraphicFramePr>
          <p:nvPr/>
        </p:nvGraphicFramePr>
        <p:xfrm>
          <a:off x="2470552" y="5796491"/>
          <a:ext cx="1673507" cy="1699771"/>
        </p:xfrm>
        <a:graphic>
          <a:graphicData uri="http://schemas.openxmlformats.org/drawingml/2006/chart">
            <c:chart xmlns:c="http://schemas.openxmlformats.org/drawingml/2006/chart" xmlns:r="http://schemas.openxmlformats.org/officeDocument/2006/relationships" r:id="rId7"/>
          </a:graphicData>
        </a:graphic>
      </p:graphicFrame>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01832" y="4625409"/>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600179" y="3973855"/>
            <a:ext cx="693521" cy="629438"/>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82%</a:t>
            </a:r>
          </a:p>
        </p:txBody>
      </p:sp>
      <p:graphicFrame>
        <p:nvGraphicFramePr>
          <p:cNvPr id="35" name="Gráfico 34">
            <a:extLst>
              <a:ext uri="{FF2B5EF4-FFF2-40B4-BE49-F238E27FC236}">
                <a16:creationId xmlns:a16="http://schemas.microsoft.com/office/drawing/2014/main" id="{35BD1FC0-8197-4D08-B574-BBEA4599CF9B}"/>
              </a:ext>
              <a:ext uri="{147F2762-F138-4A5C-976F-8EAC2B608ADB}">
                <a16:predDERef xmlns:a16="http://schemas.microsoft.com/office/drawing/2014/main" pred="{4B4A3EB4-BE9E-42C5-B859-74AAA5084963}"/>
              </a:ext>
            </a:extLst>
          </p:cNvPr>
          <p:cNvGraphicFramePr>
            <a:graphicFrameLocks/>
          </p:cNvGraphicFramePr>
          <p:nvPr/>
        </p:nvGraphicFramePr>
        <p:xfrm>
          <a:off x="5305944" y="5542210"/>
          <a:ext cx="4283284" cy="1699771"/>
        </p:xfrm>
        <a:graphic>
          <a:graphicData uri="http://schemas.openxmlformats.org/drawingml/2006/chart">
            <c:chart xmlns:c="http://schemas.openxmlformats.org/drawingml/2006/chart" xmlns:r="http://schemas.openxmlformats.org/officeDocument/2006/relationships" r:id="rId12"/>
          </a:graphicData>
        </a:graphic>
      </p:graphicFrame>
      <p:sp>
        <p:nvSpPr>
          <p:cNvPr id="31" name="Rectángulo 30">
            <a:extLst>
              <a:ext uri="{FF2B5EF4-FFF2-40B4-BE49-F238E27FC236}">
                <a16:creationId xmlns:a16="http://schemas.microsoft.com/office/drawing/2014/main" id="{CC09698F-D21E-4779-ACA8-8AC662C14477}"/>
              </a:ext>
            </a:extLst>
          </p:cNvPr>
          <p:cNvSpPr/>
          <p:nvPr/>
        </p:nvSpPr>
        <p:spPr>
          <a:xfrm>
            <a:off x="2810475" y="6461710"/>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18%</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40%</a:t>
            </a:r>
          </a:p>
        </p:txBody>
      </p:sp>
      <p:sp>
        <p:nvSpPr>
          <p:cNvPr id="45" name="Rectángulo 44">
            <a:extLst>
              <a:ext uri="{FF2B5EF4-FFF2-40B4-BE49-F238E27FC236}">
                <a16:creationId xmlns:a16="http://schemas.microsoft.com/office/drawing/2014/main" id="{37F79AC3-D38A-4298-8478-FE52515694D3}"/>
              </a:ext>
            </a:extLst>
          </p:cNvPr>
          <p:cNvSpPr/>
          <p:nvPr/>
        </p:nvSpPr>
        <p:spPr>
          <a:xfrm>
            <a:off x="2828284"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60%</a:t>
            </a:r>
          </a:p>
        </p:txBody>
      </p:sp>
      <p:sp>
        <p:nvSpPr>
          <p:cNvPr id="47" name="Rectángulo 46">
            <a:extLst>
              <a:ext uri="{FF2B5EF4-FFF2-40B4-BE49-F238E27FC236}">
                <a16:creationId xmlns:a16="http://schemas.microsoft.com/office/drawing/2014/main" id="{97588C49-F0AE-4F54-95F0-63FD602F009C}"/>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48" name="Rectángulo 47">
            <a:extLst>
              <a:ext uri="{FF2B5EF4-FFF2-40B4-BE49-F238E27FC236}">
                <a16:creationId xmlns:a16="http://schemas.microsoft.com/office/drawing/2014/main" id="{3077B412-ED6C-4F1F-A5BB-D7F4013F7856}"/>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20" name="CuadroTexto 19">
            <a:extLst>
              <a:ext uri="{FF2B5EF4-FFF2-40B4-BE49-F238E27FC236}">
                <a16:creationId xmlns:a16="http://schemas.microsoft.com/office/drawing/2014/main" id="{E663C8B8-B3E9-4BA0-9BFD-E39519691885}"/>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50" name="CuadroTexto 49">
            <a:extLst>
              <a:ext uri="{FF2B5EF4-FFF2-40B4-BE49-F238E27FC236}">
                <a16:creationId xmlns:a16="http://schemas.microsoft.com/office/drawing/2014/main" id="{9A6DC0AE-B1B3-4541-A573-3B59A8DF8ACF}"/>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graphicFrame>
        <p:nvGraphicFramePr>
          <p:cNvPr id="49" name="Gráfico 48">
            <a:extLst>
              <a:ext uri="{FF2B5EF4-FFF2-40B4-BE49-F238E27FC236}">
                <a16:creationId xmlns:a16="http://schemas.microsoft.com/office/drawing/2014/main" id="{9339855A-2EC6-4FB0-AE5D-686A549B563B}"/>
              </a:ext>
            </a:extLst>
          </p:cNvPr>
          <p:cNvGraphicFramePr>
            <a:graphicFrameLocks/>
          </p:cNvGraphicFramePr>
          <p:nvPr/>
        </p:nvGraphicFramePr>
        <p:xfrm>
          <a:off x="1038453" y="2170310"/>
          <a:ext cx="2714598" cy="1641853"/>
        </p:xfrm>
        <a:graphic>
          <a:graphicData uri="http://schemas.openxmlformats.org/drawingml/2006/chart">
            <c:chart xmlns:c="http://schemas.openxmlformats.org/drawingml/2006/chart" xmlns:r="http://schemas.openxmlformats.org/officeDocument/2006/relationships" r:id="rId13"/>
          </a:graphicData>
        </a:graphic>
      </p:graphicFrame>
      <p:sp>
        <p:nvSpPr>
          <p:cNvPr id="52" name="Rectángulo 51">
            <a:extLst>
              <a:ext uri="{FF2B5EF4-FFF2-40B4-BE49-F238E27FC236}">
                <a16:creationId xmlns:a16="http://schemas.microsoft.com/office/drawing/2014/main" id="{4096BA5F-667F-4E64-A70F-9F29140A94B2}"/>
              </a:ext>
            </a:extLst>
          </p:cNvPr>
          <p:cNvSpPr/>
          <p:nvPr/>
        </p:nvSpPr>
        <p:spPr>
          <a:xfrm>
            <a:off x="2002303" y="2846616"/>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6" name="Gráfico 5" descr="Mujer cambiando a bebé con relleno sólido">
            <a:extLst>
              <a:ext uri="{FF2B5EF4-FFF2-40B4-BE49-F238E27FC236}">
                <a16:creationId xmlns:a16="http://schemas.microsoft.com/office/drawing/2014/main" id="{FAE3A244-53B1-444E-9442-306B1DF3F5C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578766" y="2489499"/>
            <a:ext cx="708861" cy="883858"/>
          </a:xfrm>
          <a:prstGeom prst="rect">
            <a:avLst/>
          </a:prstGeom>
        </p:spPr>
      </p:pic>
      <p:pic>
        <p:nvPicPr>
          <p:cNvPr id="14" name="Gráfico 13" descr="Trabajadora de oficina contorno">
            <a:extLst>
              <a:ext uri="{FF2B5EF4-FFF2-40B4-BE49-F238E27FC236}">
                <a16:creationId xmlns:a16="http://schemas.microsoft.com/office/drawing/2014/main" id="{C201777C-CFB5-4E38-9E3E-803414D62E0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641662" y="5666402"/>
            <a:ext cx="692578" cy="692578"/>
          </a:xfrm>
          <a:prstGeom prst="rect">
            <a:avLst/>
          </a:prstGeom>
        </p:spPr>
      </p:pic>
      <p:pic>
        <p:nvPicPr>
          <p:cNvPr id="16" name="Gráfico 15" descr="Trabajador de oficina con relleno sólido">
            <a:extLst>
              <a:ext uri="{FF2B5EF4-FFF2-40B4-BE49-F238E27FC236}">
                <a16:creationId xmlns:a16="http://schemas.microsoft.com/office/drawing/2014/main" id="{7BA44E8E-40D7-4B4E-BDC6-73AFDC5A082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641662" y="6413176"/>
            <a:ext cx="692578" cy="692578"/>
          </a:xfrm>
          <a:prstGeom prst="rect">
            <a:avLst/>
          </a:prstGeom>
        </p:spPr>
      </p:pic>
      <p:sp>
        <p:nvSpPr>
          <p:cNvPr id="10" name="Globo: flecha hacia abajo 9">
            <a:extLst>
              <a:ext uri="{FF2B5EF4-FFF2-40B4-BE49-F238E27FC236}">
                <a16:creationId xmlns:a16="http://schemas.microsoft.com/office/drawing/2014/main" id="{3E51278E-A727-427C-B453-FA89950F5A0A}"/>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7" name="Globo: flecha hacia abajo 36">
            <a:extLst>
              <a:ext uri="{FF2B5EF4-FFF2-40B4-BE49-F238E27FC236}">
                <a16:creationId xmlns:a16="http://schemas.microsoft.com/office/drawing/2014/main" id="{09281928-5E28-48FD-8554-8D94D2C46CDC}"/>
              </a:ext>
            </a:extLst>
          </p:cNvPr>
          <p:cNvSpPr/>
          <p:nvPr/>
        </p:nvSpPr>
        <p:spPr>
          <a:xfrm rot="5400000">
            <a:off x="8735883" y="3057317"/>
            <a:ext cx="2179138" cy="283384"/>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graphicFrame>
        <p:nvGraphicFramePr>
          <p:cNvPr id="38" name="Gráfico 37">
            <a:extLst>
              <a:ext uri="{FF2B5EF4-FFF2-40B4-BE49-F238E27FC236}">
                <a16:creationId xmlns:a16="http://schemas.microsoft.com/office/drawing/2014/main" id="{68552621-B7D3-4673-9F92-571506794DA1}"/>
              </a:ext>
            </a:extLst>
          </p:cNvPr>
          <p:cNvGraphicFramePr>
            <a:graphicFrameLocks/>
          </p:cNvGraphicFramePr>
          <p:nvPr/>
        </p:nvGraphicFramePr>
        <p:xfrm>
          <a:off x="749892" y="3949784"/>
          <a:ext cx="1765059" cy="1641853"/>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39" name="Gráfico 38">
            <a:extLst>
              <a:ext uri="{FF2B5EF4-FFF2-40B4-BE49-F238E27FC236}">
                <a16:creationId xmlns:a16="http://schemas.microsoft.com/office/drawing/2014/main" id="{F596A63A-95B0-47C8-BDFB-ECCEDC0378EC}"/>
              </a:ext>
            </a:extLst>
          </p:cNvPr>
          <p:cNvGraphicFramePr>
            <a:graphicFrameLocks/>
          </p:cNvGraphicFramePr>
          <p:nvPr/>
        </p:nvGraphicFramePr>
        <p:xfrm>
          <a:off x="2351339" y="3924954"/>
          <a:ext cx="1944282" cy="1687927"/>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40" name="Gráfico 39">
            <a:extLst>
              <a:ext uri="{FF2B5EF4-FFF2-40B4-BE49-F238E27FC236}">
                <a16:creationId xmlns:a16="http://schemas.microsoft.com/office/drawing/2014/main" id="{5CFC8C33-19D8-42A2-8FC9-3DD964B933AC}"/>
              </a:ext>
            </a:extLst>
          </p:cNvPr>
          <p:cNvGraphicFramePr>
            <a:graphicFrameLocks/>
          </p:cNvGraphicFramePr>
          <p:nvPr/>
        </p:nvGraphicFramePr>
        <p:xfrm>
          <a:off x="5274070" y="2147126"/>
          <a:ext cx="4281595" cy="172169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54" name="Gráfico 53">
            <a:extLst>
              <a:ext uri="{FF2B5EF4-FFF2-40B4-BE49-F238E27FC236}">
                <a16:creationId xmlns:a16="http://schemas.microsoft.com/office/drawing/2014/main" id="{BA62F17D-F837-4A00-BD0D-CBC5C95A3511}"/>
              </a:ext>
            </a:extLst>
          </p:cNvPr>
          <p:cNvGraphicFramePr>
            <a:graphicFrameLocks/>
          </p:cNvGraphicFramePr>
          <p:nvPr/>
        </p:nvGraphicFramePr>
        <p:xfrm>
          <a:off x="5542279" y="3941862"/>
          <a:ext cx="4304380" cy="1392138"/>
        </p:xfrm>
        <a:graphic>
          <a:graphicData uri="http://schemas.openxmlformats.org/drawingml/2006/chart">
            <c:chart xmlns:c="http://schemas.openxmlformats.org/drawingml/2006/chart" xmlns:r="http://schemas.openxmlformats.org/officeDocument/2006/relationships" r:id="rId23"/>
          </a:graphicData>
        </a:graphic>
      </p:graphicFrame>
    </p:spTree>
    <p:extLst>
      <p:ext uri="{BB962C8B-B14F-4D97-AF65-F5344CB8AC3E}">
        <p14:creationId xmlns:p14="http://schemas.microsoft.com/office/powerpoint/2010/main" val="63838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FC7E4B-033D-4AAF-BB30-B3416A9E12E2}"/>
              </a:ext>
            </a:extLst>
          </p:cNvPr>
          <p:cNvSpPr>
            <a:spLocks noGrp="1"/>
          </p:cNvSpPr>
          <p:nvPr>
            <p:ph type="title"/>
          </p:nvPr>
        </p:nvSpPr>
        <p:spPr/>
        <p:txBody>
          <a:bodyPr/>
          <a:lstStyle/>
          <a:p>
            <a:r>
              <a:rPr lang="es-PE" dirty="0"/>
              <a:t>Gestantes</a:t>
            </a:r>
          </a:p>
        </p:txBody>
      </p:sp>
      <p:sp>
        <p:nvSpPr>
          <p:cNvPr id="3" name="Marcador de número de diapositiva 2">
            <a:extLst>
              <a:ext uri="{FF2B5EF4-FFF2-40B4-BE49-F238E27FC236}">
                <a16:creationId xmlns:a16="http://schemas.microsoft.com/office/drawing/2014/main" id="{1D7B3C1F-AA8D-46A6-8DD5-FEB9DAB7C6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1848CDC6-6BEE-455F-9BF8-4FAAA8E8C814}"/>
              </a:ext>
            </a:extLst>
          </p:cNvPr>
          <p:cNvSpPr>
            <a:spLocks noGrp="1"/>
          </p:cNvSpPr>
          <p:nvPr>
            <p:ph type="body" sz="quarter" idx="13"/>
          </p:nvPr>
        </p:nvSpPr>
        <p:spPr/>
        <p:txBody>
          <a:bodyPr/>
          <a:lstStyle/>
          <a:p>
            <a:r>
              <a:rPr lang="es-PE" dirty="0"/>
              <a:t>RESULTADOS DE LA ENCUESTA APLICADA A GESTANTES </a:t>
            </a:r>
          </a:p>
        </p:txBody>
      </p:sp>
      <p:sp>
        <p:nvSpPr>
          <p:cNvPr id="5" name="Elipse 83">
            <a:extLst>
              <a:ext uri="{FF2B5EF4-FFF2-40B4-BE49-F238E27FC236}">
                <a16:creationId xmlns:a16="http://schemas.microsoft.com/office/drawing/2014/main" id="{CF226D68-F0D1-4E20-BF16-8CD9A512FD89}"/>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EECBE625-7F9D-4776-B0D4-261CB625E19D}"/>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CFFFEB61-40ED-4FD5-862F-5C267EB39FD6}"/>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DD6813DB-318B-4AB7-B861-F71C93F5418D}"/>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A98484F4-4601-427F-BA84-FD49EF2B48D1}"/>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44A209AC-D546-4D8C-9D19-528C83CBAC3C}"/>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9AD3DBF-A9AA-40B0-B729-7CA94EDE6CB3}"/>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2" name="Rectángulo: esquinas redondeadas 11">
            <a:extLst>
              <a:ext uri="{FF2B5EF4-FFF2-40B4-BE49-F238E27FC236}">
                <a16:creationId xmlns:a16="http://schemas.microsoft.com/office/drawing/2014/main" id="{3138625C-AF9C-455D-A4F6-176819B32A63}"/>
              </a:ext>
            </a:extLst>
          </p:cNvPr>
          <p:cNvSpPr/>
          <p:nvPr/>
        </p:nvSpPr>
        <p:spPr>
          <a:xfrm>
            <a:off x="5867187" y="4167761"/>
            <a:ext cx="3949938" cy="30698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13" name="Elipse 83">
            <a:extLst>
              <a:ext uri="{FF2B5EF4-FFF2-40B4-BE49-F238E27FC236}">
                <a16:creationId xmlns:a16="http://schemas.microsoft.com/office/drawing/2014/main" id="{3D524B92-5D2B-45E3-A57D-B40BDC5E3799}"/>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F9EE32FB-F4CD-48F1-B8F0-74ECCE1CAC4C}"/>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1901B907-6009-4028-8400-94409313BF92}"/>
              </a:ext>
            </a:extLst>
          </p:cNvPr>
          <p:cNvGraphicFramePr>
            <a:graphicFrameLocks/>
          </p:cNvGraphicFramePr>
          <p:nvPr/>
        </p:nvGraphicFramePr>
        <p:xfrm>
          <a:off x="302539" y="1322391"/>
          <a:ext cx="4007400" cy="16480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EE285A50-8153-4A7E-A6EE-A326467FCB33}"/>
              </a:ext>
              <a:ext uri="{147F2762-F138-4A5C-976F-8EAC2B608ADB}">
                <a16:predDERef xmlns:a16="http://schemas.microsoft.com/office/drawing/2014/main" pred="{1901B907-6009-4028-8400-94409313BF92}"/>
              </a:ext>
            </a:extLst>
          </p:cNvPr>
          <p:cNvGraphicFramePr>
            <a:graphicFrameLocks/>
          </p:cNvGraphicFramePr>
          <p:nvPr/>
        </p:nvGraphicFramePr>
        <p:xfrm>
          <a:off x="348730" y="3427944"/>
          <a:ext cx="3941717" cy="16189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930878FE-AFD0-499A-BC2D-DDC51D9B0FEC}"/>
              </a:ext>
            </a:extLst>
          </p:cNvPr>
          <p:cNvGraphicFramePr>
            <a:graphicFrameLocks/>
          </p:cNvGraphicFramePr>
          <p:nvPr/>
        </p:nvGraphicFramePr>
        <p:xfrm>
          <a:off x="5790178" y="1361389"/>
          <a:ext cx="3987908" cy="27359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18D71636-DBCA-4C6E-8267-59238D385DA7}"/>
              </a:ext>
              <a:ext uri="{147F2762-F138-4A5C-976F-8EAC2B608ADB}">
                <a16:predDERef xmlns:a16="http://schemas.microsoft.com/office/drawing/2014/main" pred="{EE285A50-8153-4A7E-A6EE-A326467FCB33}"/>
              </a:ext>
            </a:extLst>
          </p:cNvPr>
          <p:cNvGraphicFramePr>
            <a:graphicFrameLocks/>
          </p:cNvGraphicFramePr>
          <p:nvPr/>
        </p:nvGraphicFramePr>
        <p:xfrm>
          <a:off x="302539" y="5385421"/>
          <a:ext cx="4007400" cy="184665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54B8CCCF-A38C-4AA3-9F24-7ED315475FBE}"/>
              </a:ext>
            </a:extLst>
          </p:cNvPr>
          <p:cNvGraphicFramePr>
            <a:graphicFrameLocks/>
          </p:cNvGraphicFramePr>
          <p:nvPr/>
        </p:nvGraphicFramePr>
        <p:xfrm>
          <a:off x="5867187" y="4696249"/>
          <a:ext cx="3949938" cy="260620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31522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a:xfrm>
            <a:off x="360000" y="589387"/>
            <a:ext cx="8694539" cy="338554"/>
          </a:xfrm>
        </p:spPr>
        <p:txBody>
          <a:bodyPr/>
          <a:lstStyle/>
          <a:p>
            <a:r>
              <a:rPr lang="es-PE" dirty="0"/>
              <a:t>Puérperas </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p:txBody>
      </p:sp>
      <p:sp>
        <p:nvSpPr>
          <p:cNvPr id="5" name="Elipse 83">
            <a:extLst>
              <a:ext uri="{FF2B5EF4-FFF2-40B4-BE49-F238E27FC236}">
                <a16:creationId xmlns:a16="http://schemas.microsoft.com/office/drawing/2014/main" id="{B6A4D824-C23D-4125-9627-2A678B855145}"/>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74080777-F16A-4795-A4A7-D75D50422FE8}"/>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2685BAE8-1357-4275-885D-E80F8D773909}"/>
              </a:ext>
            </a:extLst>
          </p:cNvPr>
          <p:cNvSpPr/>
          <p:nvPr/>
        </p:nvSpPr>
        <p:spPr>
          <a:xfrm>
            <a:off x="5428766" y="1100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0E2DE787-402A-4968-BA00-C7EE27D4D3B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31148A3E-BBC6-4563-91F9-9D9EC0324C9E}"/>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C86B8A9C-EDE9-4440-B4A4-B83642F23B01}"/>
              </a:ext>
            </a:extLst>
          </p:cNvPr>
          <p:cNvSpPr/>
          <p:nvPr/>
        </p:nvSpPr>
        <p:spPr>
          <a:xfrm>
            <a:off x="5770907" y="908412"/>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B0EAB1D3-1332-41B3-9E91-39D58EADA388}"/>
              </a:ext>
            </a:extLst>
          </p:cNvPr>
          <p:cNvSpPr/>
          <p:nvPr/>
        </p:nvSpPr>
        <p:spPr>
          <a:xfrm>
            <a:off x="302538" y="5184815"/>
            <a:ext cx="3949939"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Rectángulo: esquinas redondeadas 12">
            <a:extLst>
              <a:ext uri="{FF2B5EF4-FFF2-40B4-BE49-F238E27FC236}">
                <a16:creationId xmlns:a16="http://schemas.microsoft.com/office/drawing/2014/main" id="{CC312436-4FE7-448A-92D8-8672F9266671}"/>
              </a:ext>
            </a:extLst>
          </p:cNvPr>
          <p:cNvSpPr/>
          <p:nvPr/>
        </p:nvSpPr>
        <p:spPr>
          <a:xfrm>
            <a:off x="5770686" y="4059841"/>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14" name="Elipse 83">
            <a:extLst>
              <a:ext uri="{FF2B5EF4-FFF2-40B4-BE49-F238E27FC236}">
                <a16:creationId xmlns:a16="http://schemas.microsoft.com/office/drawing/2014/main" id="{8CA4C456-73C1-4DDA-A837-C7A7FCDACE86}"/>
              </a:ext>
            </a:extLst>
          </p:cNvPr>
          <p:cNvSpPr/>
          <p:nvPr/>
        </p:nvSpPr>
        <p:spPr>
          <a:xfrm>
            <a:off x="-7195" y="52270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D618F8-07E3-4D6A-890E-8C604BA24329}"/>
              </a:ext>
            </a:extLst>
          </p:cNvPr>
          <p:cNvSpPr/>
          <p:nvPr/>
        </p:nvSpPr>
        <p:spPr>
          <a:xfrm>
            <a:off x="5442674" y="405984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9" name="Gráfico 28">
            <a:extLst>
              <a:ext uri="{FF2B5EF4-FFF2-40B4-BE49-F238E27FC236}">
                <a16:creationId xmlns:a16="http://schemas.microsoft.com/office/drawing/2014/main" id="{C2126BC2-645A-4AF8-A1C6-0CF3C30DC9D2}"/>
              </a:ext>
            </a:extLst>
          </p:cNvPr>
          <p:cNvGraphicFramePr>
            <a:graphicFrameLocks/>
          </p:cNvGraphicFramePr>
          <p:nvPr/>
        </p:nvGraphicFramePr>
        <p:xfrm>
          <a:off x="313591" y="1378287"/>
          <a:ext cx="3938886" cy="15921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Gráfico 29">
            <a:extLst>
              <a:ext uri="{FF2B5EF4-FFF2-40B4-BE49-F238E27FC236}">
                <a16:creationId xmlns:a16="http://schemas.microsoft.com/office/drawing/2014/main" id="{6E7634F1-9E7E-4C12-B624-3632E90FACB9}"/>
              </a:ext>
            </a:extLst>
          </p:cNvPr>
          <p:cNvGraphicFramePr>
            <a:graphicFrameLocks/>
          </p:cNvGraphicFramePr>
          <p:nvPr/>
        </p:nvGraphicFramePr>
        <p:xfrm>
          <a:off x="340510" y="3442868"/>
          <a:ext cx="3996128" cy="17419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Gráfico 30">
            <a:extLst>
              <a:ext uri="{FF2B5EF4-FFF2-40B4-BE49-F238E27FC236}">
                <a16:creationId xmlns:a16="http://schemas.microsoft.com/office/drawing/2014/main" id="{7B63D58B-1162-49DF-BD17-D001702B51CF}"/>
              </a:ext>
            </a:extLst>
          </p:cNvPr>
          <p:cNvGraphicFramePr>
            <a:graphicFrameLocks/>
          </p:cNvGraphicFramePr>
          <p:nvPr/>
        </p:nvGraphicFramePr>
        <p:xfrm>
          <a:off x="5770686" y="1419942"/>
          <a:ext cx="4007400" cy="2529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Gráfico 31">
            <a:extLst>
              <a:ext uri="{FF2B5EF4-FFF2-40B4-BE49-F238E27FC236}">
                <a16:creationId xmlns:a16="http://schemas.microsoft.com/office/drawing/2014/main" id="{312E0569-3BBB-4BF9-99BE-EC59668BC2D0}"/>
              </a:ext>
            </a:extLst>
          </p:cNvPr>
          <p:cNvGraphicFramePr>
            <a:graphicFrameLocks/>
          </p:cNvGraphicFramePr>
          <p:nvPr/>
        </p:nvGraphicFramePr>
        <p:xfrm>
          <a:off x="221170" y="5521784"/>
          <a:ext cx="4031308" cy="173258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3" name="Gráfico 32">
            <a:extLst>
              <a:ext uri="{FF2B5EF4-FFF2-40B4-BE49-F238E27FC236}">
                <a16:creationId xmlns:a16="http://schemas.microsoft.com/office/drawing/2014/main" id="{49AC8235-5CD8-4C13-8CAE-FF88EDB6F5A6}"/>
              </a:ext>
            </a:extLst>
          </p:cNvPr>
          <p:cNvGraphicFramePr>
            <a:graphicFrameLocks/>
          </p:cNvGraphicFramePr>
          <p:nvPr/>
        </p:nvGraphicFramePr>
        <p:xfrm>
          <a:off x="5863326" y="4450251"/>
          <a:ext cx="3876789" cy="271420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51451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1F525A1A-1B0F-463F-A474-992EE9E4927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Título 1">
            <a:extLst>
              <a:ext uri="{FF2B5EF4-FFF2-40B4-BE49-F238E27FC236}">
                <a16:creationId xmlns:a16="http://schemas.microsoft.com/office/drawing/2014/main" id="{CFCE80B3-7759-4970-BAC3-EFE127D5EB09}"/>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dirty="0">
                <a:ln>
                  <a:noFill/>
                </a:ln>
                <a:solidFill>
                  <a:srgbClr val="26323E"/>
                </a:solidFill>
                <a:effectLst/>
                <a:uLnTx/>
                <a:uFillTx/>
                <a:latin typeface="Axiforma ExtraBold"/>
              </a:rPr>
              <a:t>Niño(a)</a:t>
            </a:r>
          </a:p>
        </p:txBody>
      </p:sp>
      <p:sp>
        <p:nvSpPr>
          <p:cNvPr id="7" name="Elipse 83">
            <a:extLst>
              <a:ext uri="{FF2B5EF4-FFF2-40B4-BE49-F238E27FC236}">
                <a16:creationId xmlns:a16="http://schemas.microsoft.com/office/drawing/2014/main" id="{9602F8CF-6D8F-4247-8DB7-07E4F0929C3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8" name="Elipse 100">
            <a:extLst>
              <a:ext uri="{FF2B5EF4-FFF2-40B4-BE49-F238E27FC236}">
                <a16:creationId xmlns:a16="http://schemas.microsoft.com/office/drawing/2014/main" id="{E90EE71C-3A7E-433D-BE9C-B70FDDD9621C}"/>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9" name="Elipse 103">
            <a:extLst>
              <a:ext uri="{FF2B5EF4-FFF2-40B4-BE49-F238E27FC236}">
                <a16:creationId xmlns:a16="http://schemas.microsoft.com/office/drawing/2014/main" id="{BA8C1F42-144E-4DCE-9262-EE5CCD85690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0" name="Rectángulo: esquinas redondeadas 9">
            <a:extLst>
              <a:ext uri="{FF2B5EF4-FFF2-40B4-BE49-F238E27FC236}">
                <a16:creationId xmlns:a16="http://schemas.microsoft.com/office/drawing/2014/main" id="{F4317838-88E9-4624-AF3F-20E0F2EF305B}"/>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1" name="Rectángulo: esquinas redondeadas 10">
            <a:extLst>
              <a:ext uri="{FF2B5EF4-FFF2-40B4-BE49-F238E27FC236}">
                <a16:creationId xmlns:a16="http://schemas.microsoft.com/office/drawing/2014/main" id="{05AFEA07-D93E-4055-9CC0-F315313DFDEA}"/>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2" name="Rectángulo: esquinas redondeadas 11">
            <a:extLst>
              <a:ext uri="{FF2B5EF4-FFF2-40B4-BE49-F238E27FC236}">
                <a16:creationId xmlns:a16="http://schemas.microsoft.com/office/drawing/2014/main" id="{DD2CD02C-F1A6-4663-931E-3704C3051D76}"/>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3" name="Rectángulo: esquinas redondeadas 12">
            <a:extLst>
              <a:ext uri="{FF2B5EF4-FFF2-40B4-BE49-F238E27FC236}">
                <a16:creationId xmlns:a16="http://schemas.microsoft.com/office/drawing/2014/main" id="{AFACADEE-EE5E-4D81-830F-53406FB3BB7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5" name="Elipse 83">
            <a:extLst>
              <a:ext uri="{FF2B5EF4-FFF2-40B4-BE49-F238E27FC236}">
                <a16:creationId xmlns:a16="http://schemas.microsoft.com/office/drawing/2014/main" id="{35C6F573-72F5-4E67-A946-573DF777010B}"/>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6" name="Elipse 83">
            <a:extLst>
              <a:ext uri="{FF2B5EF4-FFF2-40B4-BE49-F238E27FC236}">
                <a16:creationId xmlns:a16="http://schemas.microsoft.com/office/drawing/2014/main" id="{A7620CA7-646E-4879-B57A-5D066383B8BA}"/>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sp>
        <p:nvSpPr>
          <p:cNvPr id="22" name="Rectángulo: esquinas redondeadas 21">
            <a:extLst>
              <a:ext uri="{FF2B5EF4-FFF2-40B4-BE49-F238E27FC236}">
                <a16:creationId xmlns:a16="http://schemas.microsoft.com/office/drawing/2014/main" id="{2A85F1C4-0EE8-4ABC-AEBD-3BDBF4C1A932}"/>
              </a:ext>
            </a:extLst>
          </p:cNvPr>
          <p:cNvSpPr/>
          <p:nvPr/>
        </p:nvSpPr>
        <p:spPr>
          <a:xfrm>
            <a:off x="5867187" y="4165545"/>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6" name="Marcador de texto 5">
            <a:extLst>
              <a:ext uri="{FF2B5EF4-FFF2-40B4-BE49-F238E27FC236}">
                <a16:creationId xmlns:a16="http://schemas.microsoft.com/office/drawing/2014/main" id="{5C3B20FD-4DFA-4DED-BDEC-785EB2BC2A51}"/>
              </a:ext>
            </a:extLst>
          </p:cNvPr>
          <p:cNvSpPr>
            <a:spLocks noGrp="1"/>
          </p:cNvSpPr>
          <p:nvPr>
            <p:ph type="body" sz="quarter" idx="13"/>
          </p:nvPr>
        </p:nvSpPr>
        <p:spPr/>
        <p:txBody>
          <a:bodyPr/>
          <a:lstStyle/>
          <a:p>
            <a:r>
              <a:rPr lang="es-PE" dirty="0"/>
              <a:t>RESULTADOS DE LA  ENCUESTA APLICADA  A NIÑOS </a:t>
            </a:r>
          </a:p>
        </p:txBody>
      </p:sp>
      <p:graphicFrame>
        <p:nvGraphicFramePr>
          <p:cNvPr id="23" name="Gráfico 22">
            <a:extLst>
              <a:ext uri="{FF2B5EF4-FFF2-40B4-BE49-F238E27FC236}">
                <a16:creationId xmlns:a16="http://schemas.microsoft.com/office/drawing/2014/main" id="{76E53250-21B0-4683-9C9F-8C2BDFC9D3E6}"/>
              </a:ext>
            </a:extLst>
          </p:cNvPr>
          <p:cNvGraphicFramePr>
            <a:graphicFrameLocks/>
          </p:cNvGraphicFramePr>
          <p:nvPr/>
        </p:nvGraphicFramePr>
        <p:xfrm>
          <a:off x="302540" y="1334440"/>
          <a:ext cx="3985296" cy="15525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Gráfico 23">
            <a:extLst>
              <a:ext uri="{FF2B5EF4-FFF2-40B4-BE49-F238E27FC236}">
                <a16:creationId xmlns:a16="http://schemas.microsoft.com/office/drawing/2014/main" id="{2D0E1FE3-29DC-4376-A235-69A29C7D374E}"/>
              </a:ext>
            </a:extLst>
          </p:cNvPr>
          <p:cNvGraphicFramePr>
            <a:graphicFrameLocks/>
          </p:cNvGraphicFramePr>
          <p:nvPr/>
        </p:nvGraphicFramePr>
        <p:xfrm>
          <a:off x="351342" y="3526256"/>
          <a:ext cx="3985296" cy="14032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Gráfico 24">
            <a:extLst>
              <a:ext uri="{FF2B5EF4-FFF2-40B4-BE49-F238E27FC236}">
                <a16:creationId xmlns:a16="http://schemas.microsoft.com/office/drawing/2014/main" id="{F4FEC6B2-8E44-435C-B172-597B167380A8}"/>
              </a:ext>
            </a:extLst>
          </p:cNvPr>
          <p:cNvGraphicFramePr>
            <a:graphicFrameLocks/>
          </p:cNvGraphicFramePr>
          <p:nvPr/>
        </p:nvGraphicFramePr>
        <p:xfrm>
          <a:off x="5792789" y="1424589"/>
          <a:ext cx="3985296" cy="26782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Gráfico 25">
            <a:extLst>
              <a:ext uri="{FF2B5EF4-FFF2-40B4-BE49-F238E27FC236}">
                <a16:creationId xmlns:a16="http://schemas.microsoft.com/office/drawing/2014/main" id="{D5134713-77F3-452A-BA85-08B7221FF0EB}"/>
              </a:ext>
            </a:extLst>
          </p:cNvPr>
          <p:cNvGraphicFramePr>
            <a:graphicFrameLocks/>
          </p:cNvGraphicFramePr>
          <p:nvPr/>
        </p:nvGraphicFramePr>
        <p:xfrm>
          <a:off x="351342" y="5453364"/>
          <a:ext cx="3985295" cy="17221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ráfico 26">
            <a:extLst>
              <a:ext uri="{FF2B5EF4-FFF2-40B4-BE49-F238E27FC236}">
                <a16:creationId xmlns:a16="http://schemas.microsoft.com/office/drawing/2014/main" id="{AB60653B-6AF0-4B1E-9456-E1F6BD2AD3A4}"/>
              </a:ext>
            </a:extLst>
          </p:cNvPr>
          <p:cNvGraphicFramePr>
            <a:graphicFrameLocks/>
          </p:cNvGraphicFramePr>
          <p:nvPr/>
        </p:nvGraphicFramePr>
        <p:xfrm>
          <a:off x="5867187" y="4592672"/>
          <a:ext cx="3949938" cy="258282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522934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2E9B07BE-3D0F-4E42-A9D1-2441848D255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9088" name="Diapositiva de think-cell" r:id="rId4" imgW="487" imgH="487" progId="TCLayout.ActiveDocument.1">
                  <p:embed/>
                </p:oleObj>
              </mc:Choice>
              <mc:Fallback>
                <p:oleObj name="Diapositiva de think-cell" r:id="rId4" imgW="487" imgH="487" progId="TCLayout.ActiveDocument.1">
                  <p:embed/>
                  <p:pic>
                    <p:nvPicPr>
                      <p:cNvPr id="5" name="Objeto 4" hidden="1">
                        <a:extLst>
                          <a:ext uri="{FF2B5EF4-FFF2-40B4-BE49-F238E27FC236}">
                            <a16:creationId xmlns:a16="http://schemas.microsoft.com/office/drawing/2014/main" id="{2E9B07BE-3D0F-4E42-A9D1-2441848D25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6" name="Título 35">
            <a:extLst>
              <a:ext uri="{FF2B5EF4-FFF2-40B4-BE49-F238E27FC236}">
                <a16:creationId xmlns:a16="http://schemas.microsoft.com/office/drawing/2014/main" id="{AA446052-1FF5-4F82-90AE-89B2C3D35F86}"/>
              </a:ext>
            </a:extLst>
          </p:cNvPr>
          <p:cNvSpPr>
            <a:spLocks noGrp="1"/>
          </p:cNvSpPr>
          <p:nvPr>
            <p:ph type="title"/>
          </p:nvPr>
        </p:nvSpPr>
        <p:spPr/>
        <p:txBody>
          <a:bodyPr vert="horz"/>
          <a:lstStyle/>
          <a:p>
            <a:r>
              <a:rPr lang="es-PE" dirty="0"/>
              <a:t>Medicina y otros </a:t>
            </a:r>
          </a:p>
        </p:txBody>
      </p:sp>
      <p:sp>
        <p:nvSpPr>
          <p:cNvPr id="4" name="Marcador de número de diapositiva 3">
            <a:extLst>
              <a:ext uri="{FF2B5EF4-FFF2-40B4-BE49-F238E27FC236}">
                <a16:creationId xmlns:a16="http://schemas.microsoft.com/office/drawing/2014/main" id="{5A1A190B-D21C-4FAF-B1FA-730CD2D1DB8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37" name="Marcador de texto 36">
            <a:extLst>
              <a:ext uri="{FF2B5EF4-FFF2-40B4-BE49-F238E27FC236}">
                <a16:creationId xmlns:a16="http://schemas.microsoft.com/office/drawing/2014/main" id="{8055F8D7-C377-42C8-8E9A-8C189FA08B1A}"/>
              </a:ext>
            </a:extLst>
          </p:cNvPr>
          <p:cNvSpPr>
            <a:spLocks noGrp="1"/>
          </p:cNvSpPr>
          <p:nvPr>
            <p:ph type="body" sz="quarter" idx="13"/>
          </p:nvPr>
        </p:nvSpPr>
        <p:spPr/>
        <p:txBody>
          <a:bodyPr/>
          <a:lstStyle/>
          <a:p>
            <a:r>
              <a:rPr lang="es-PE" dirty="0"/>
              <a:t>RESULTADOS DE LA ENCUESTA APLICADA A MEDICINA Y OTROS  </a:t>
            </a:r>
          </a:p>
        </p:txBody>
      </p:sp>
      <p:sp>
        <p:nvSpPr>
          <p:cNvPr id="73" name="Elipse 83">
            <a:extLst>
              <a:ext uri="{FF2B5EF4-FFF2-40B4-BE49-F238E27FC236}">
                <a16:creationId xmlns:a16="http://schemas.microsoft.com/office/drawing/2014/main" id="{AEEE11A6-F40C-48B4-8417-BFE18C70DD8E}"/>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4" name="Elipse 100">
            <a:extLst>
              <a:ext uri="{FF2B5EF4-FFF2-40B4-BE49-F238E27FC236}">
                <a16:creationId xmlns:a16="http://schemas.microsoft.com/office/drawing/2014/main" id="{FA84469C-A69B-4FBA-8868-18BC27461D75}"/>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5" name="Elipse 103">
            <a:extLst>
              <a:ext uri="{FF2B5EF4-FFF2-40B4-BE49-F238E27FC236}">
                <a16:creationId xmlns:a16="http://schemas.microsoft.com/office/drawing/2014/main" id="{E99406EF-26A8-4EE8-817A-9F694B4C882A}"/>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graphicFrame>
        <p:nvGraphicFramePr>
          <p:cNvPr id="23" name="Gráfico 22">
            <a:extLst>
              <a:ext uri="{FF2B5EF4-FFF2-40B4-BE49-F238E27FC236}">
                <a16:creationId xmlns:a16="http://schemas.microsoft.com/office/drawing/2014/main" id="{03FB0923-8B5C-4B0E-BF8A-2CBBE284C3F4}"/>
              </a:ext>
            </a:extLst>
          </p:cNvPr>
          <p:cNvGraphicFramePr>
            <a:graphicFrameLocks/>
          </p:cNvGraphicFramePr>
          <p:nvPr/>
        </p:nvGraphicFramePr>
        <p:xfrm>
          <a:off x="4244864" y="2531133"/>
          <a:ext cx="5080485" cy="200435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Gráfico 23">
            <a:extLst>
              <a:ext uri="{FF2B5EF4-FFF2-40B4-BE49-F238E27FC236}">
                <a16:creationId xmlns:a16="http://schemas.microsoft.com/office/drawing/2014/main" id="{8872BD53-9050-4B53-ACB3-C205ACA055F3}"/>
              </a:ext>
              <a:ext uri="{147F2762-F138-4A5C-976F-8EAC2B608ADB}">
                <a16:predDERef xmlns:a16="http://schemas.microsoft.com/office/drawing/2014/main" pred="{4B4A3EB4-BE9E-42C5-B859-74AAA5084963}"/>
              </a:ext>
            </a:extLst>
          </p:cNvPr>
          <p:cNvGraphicFramePr>
            <a:graphicFrameLocks/>
          </p:cNvGraphicFramePr>
          <p:nvPr/>
        </p:nvGraphicFramePr>
        <p:xfrm>
          <a:off x="4637059" y="554124"/>
          <a:ext cx="4253859" cy="1928946"/>
        </p:xfrm>
        <a:graphic>
          <a:graphicData uri="http://schemas.openxmlformats.org/drawingml/2006/chart">
            <c:chart xmlns:c="http://schemas.openxmlformats.org/drawingml/2006/chart" xmlns:r="http://schemas.openxmlformats.org/officeDocument/2006/relationships" r:id="rId7"/>
          </a:graphicData>
        </a:graphic>
      </p:graphicFrame>
      <p:sp>
        <p:nvSpPr>
          <p:cNvPr id="27" name="CuadroTexto 26">
            <a:extLst>
              <a:ext uri="{FF2B5EF4-FFF2-40B4-BE49-F238E27FC236}">
                <a16:creationId xmlns:a16="http://schemas.microsoft.com/office/drawing/2014/main" id="{3978B003-16FF-462F-81A2-6A64E5F88A67}"/>
              </a:ext>
            </a:extLst>
          </p:cNvPr>
          <p:cNvSpPr txBox="1"/>
          <p:nvPr/>
        </p:nvSpPr>
        <p:spPr>
          <a:xfrm>
            <a:off x="377812" y="3815593"/>
            <a:ext cx="3341781" cy="790413"/>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6" name="Rectángulo: esquinas redondeadas 5">
            <a:extLst>
              <a:ext uri="{FF2B5EF4-FFF2-40B4-BE49-F238E27FC236}">
                <a16:creationId xmlns:a16="http://schemas.microsoft.com/office/drawing/2014/main" id="{E4F01CB6-05CD-4A2F-A309-F9F7D170C4D3}"/>
              </a:ext>
            </a:extLst>
          </p:cNvPr>
          <p:cNvSpPr/>
          <p:nvPr/>
        </p:nvSpPr>
        <p:spPr>
          <a:xfrm>
            <a:off x="324372" y="1098310"/>
            <a:ext cx="3045704"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29" name="Rectángulo: esquinas redondeadas 28">
            <a:extLst>
              <a:ext uri="{FF2B5EF4-FFF2-40B4-BE49-F238E27FC236}">
                <a16:creationId xmlns:a16="http://schemas.microsoft.com/office/drawing/2014/main" id="{DC42C99B-4E16-4197-8981-BCB0370B48A1}"/>
              </a:ext>
            </a:extLst>
          </p:cNvPr>
          <p:cNvSpPr/>
          <p:nvPr/>
        </p:nvSpPr>
        <p:spPr>
          <a:xfrm>
            <a:off x="270932" y="2863522"/>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30" name="Rectángulo: esquinas redondeadas 29">
            <a:extLst>
              <a:ext uri="{FF2B5EF4-FFF2-40B4-BE49-F238E27FC236}">
                <a16:creationId xmlns:a16="http://schemas.microsoft.com/office/drawing/2014/main" id="{3A4CF49B-9D48-4DDA-AE66-8E59953B01E6}"/>
              </a:ext>
            </a:extLst>
          </p:cNvPr>
          <p:cNvSpPr/>
          <p:nvPr/>
        </p:nvSpPr>
        <p:spPr>
          <a:xfrm>
            <a:off x="313812" y="5002180"/>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31" name="Gráfico 30">
            <a:extLst>
              <a:ext uri="{FF2B5EF4-FFF2-40B4-BE49-F238E27FC236}">
                <a16:creationId xmlns:a16="http://schemas.microsoft.com/office/drawing/2014/main" id="{F6F38154-7C9F-4348-8374-F580F2F22128}"/>
              </a:ext>
            </a:extLst>
          </p:cNvPr>
          <p:cNvGraphicFramePr>
            <a:graphicFrameLocks/>
          </p:cNvGraphicFramePr>
          <p:nvPr/>
        </p:nvGraphicFramePr>
        <p:xfrm>
          <a:off x="4354885" y="4807528"/>
          <a:ext cx="4970464" cy="232584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304671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936921464"/>
                  </a:ext>
                </a:extLst>
              </a:tr>
            </a:tbl>
          </a:graphicData>
        </a:graphic>
      </p:graphicFrame>
    </p:spTree>
    <p:extLst>
      <p:ext uri="{BB962C8B-B14F-4D97-AF65-F5344CB8AC3E}">
        <p14:creationId xmlns:p14="http://schemas.microsoft.com/office/powerpoint/2010/main" val="40530739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9050702"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9" y="5264701"/>
            <a:ext cx="2211111" cy="755097"/>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183247" y="1719143"/>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(3 200) del cual se encuestó a 50 personas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92170" y="3252176"/>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83247" y="4248075"/>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92170" y="5467245"/>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24/08/2021</a:t>
            </a:r>
          </a:p>
        </p:txBody>
      </p:sp>
      <p:cxnSp>
        <p:nvCxnSpPr>
          <p:cNvPr id="21" name="Conector de Seta Reta 13">
            <a:extLst>
              <a:ext uri="{FF2B5EF4-FFF2-40B4-BE49-F238E27FC236}">
                <a16:creationId xmlns:a16="http://schemas.microsoft.com/office/drawing/2014/main" id="{600DEA35-9E90-4E21-8C3A-DE1A7DB7BA20}"/>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BCB6AF5C-2CDA-481C-8B31-067C5C104543}"/>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015CBE03-930E-4E55-BB37-5B33FC0FD71E}"/>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6" name="Conector de Seta Reta 13">
            <a:extLst>
              <a:ext uri="{FF2B5EF4-FFF2-40B4-BE49-F238E27FC236}">
                <a16:creationId xmlns:a16="http://schemas.microsoft.com/office/drawing/2014/main" id="{A8C911C3-D5C5-4B64-99F2-36A7716DE6C6}"/>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820558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07581" y="4769584"/>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03818" y="4112896"/>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75%</a:t>
            </a:r>
          </a:p>
        </p:txBody>
      </p:sp>
      <p:sp>
        <p:nvSpPr>
          <p:cNvPr id="31" name="Rectángulo 30">
            <a:extLst>
              <a:ext uri="{FF2B5EF4-FFF2-40B4-BE49-F238E27FC236}">
                <a16:creationId xmlns:a16="http://schemas.microsoft.com/office/drawing/2014/main" id="{CC09698F-D21E-4779-ACA8-8AC662C14477}"/>
              </a:ext>
            </a:extLst>
          </p:cNvPr>
          <p:cNvSpPr/>
          <p:nvPr/>
        </p:nvSpPr>
        <p:spPr>
          <a:xfrm>
            <a:off x="2774441" y="4524280"/>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47%</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53%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25%</a:t>
            </a:r>
          </a:p>
        </p:txBody>
      </p:sp>
      <p:graphicFrame>
        <p:nvGraphicFramePr>
          <p:cNvPr id="49" name="Gráfico 48">
            <a:extLst>
              <a:ext uri="{FF2B5EF4-FFF2-40B4-BE49-F238E27FC236}">
                <a16:creationId xmlns:a16="http://schemas.microsoft.com/office/drawing/2014/main" id="{198CA2E3-F52E-47D0-873E-88E74488766F}"/>
              </a:ext>
            </a:extLst>
          </p:cNvPr>
          <p:cNvGraphicFramePr>
            <a:graphicFrameLocks/>
          </p:cNvGraphicFramePr>
          <p:nvPr/>
        </p:nvGraphicFramePr>
        <p:xfrm>
          <a:off x="5130800" y="535786"/>
          <a:ext cx="4284242" cy="144688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4" name="Gráfico 53">
            <a:extLst>
              <a:ext uri="{FF2B5EF4-FFF2-40B4-BE49-F238E27FC236}">
                <a16:creationId xmlns:a16="http://schemas.microsoft.com/office/drawing/2014/main" id="{59A51E35-7818-460B-B1B5-B686B181AFB2}"/>
              </a:ext>
            </a:extLst>
          </p:cNvPr>
          <p:cNvGraphicFramePr>
            <a:graphicFrameLocks/>
          </p:cNvGraphicFramePr>
          <p:nvPr/>
        </p:nvGraphicFramePr>
        <p:xfrm>
          <a:off x="2488674" y="3905331"/>
          <a:ext cx="1609395" cy="165847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5" name="Gráfico 54">
            <a:extLst>
              <a:ext uri="{FF2B5EF4-FFF2-40B4-BE49-F238E27FC236}">
                <a16:creationId xmlns:a16="http://schemas.microsoft.com/office/drawing/2014/main" id="{DCC825B6-7512-445B-8CEF-3FE036B0A508}"/>
              </a:ext>
            </a:extLst>
          </p:cNvPr>
          <p:cNvGraphicFramePr>
            <a:graphicFrameLocks/>
          </p:cNvGraphicFramePr>
          <p:nvPr/>
        </p:nvGraphicFramePr>
        <p:xfrm>
          <a:off x="694547" y="3925124"/>
          <a:ext cx="2005853" cy="166967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6" name="Gráfico 55">
            <a:extLst>
              <a:ext uri="{FF2B5EF4-FFF2-40B4-BE49-F238E27FC236}">
                <a16:creationId xmlns:a16="http://schemas.microsoft.com/office/drawing/2014/main" id="{0310A68B-13FD-4143-961B-F85138823385}"/>
              </a:ext>
            </a:extLst>
          </p:cNvPr>
          <p:cNvGraphicFramePr>
            <a:graphicFrameLocks/>
          </p:cNvGraphicFramePr>
          <p:nvPr/>
        </p:nvGraphicFramePr>
        <p:xfrm>
          <a:off x="5504024" y="3823937"/>
          <a:ext cx="4158519" cy="161895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7" name="Gráfico 56">
            <a:extLst>
              <a:ext uri="{FF2B5EF4-FFF2-40B4-BE49-F238E27FC236}">
                <a16:creationId xmlns:a16="http://schemas.microsoft.com/office/drawing/2014/main" id="{698B47B7-00FF-46DC-8275-E0A8AFE6F2CE}"/>
              </a:ext>
            </a:extLst>
          </p:cNvPr>
          <p:cNvGraphicFramePr>
            <a:graphicFrameLocks/>
          </p:cNvGraphicFramePr>
          <p:nvPr/>
        </p:nvGraphicFramePr>
        <p:xfrm>
          <a:off x="815508" y="5735247"/>
          <a:ext cx="1828840" cy="16659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8" name="Gráfico 57">
            <a:extLst>
              <a:ext uri="{FF2B5EF4-FFF2-40B4-BE49-F238E27FC236}">
                <a16:creationId xmlns:a16="http://schemas.microsoft.com/office/drawing/2014/main" id="{AAA78183-9104-4179-839F-7780DB042708}"/>
              </a:ext>
            </a:extLst>
          </p:cNvPr>
          <p:cNvGraphicFramePr>
            <a:graphicFrameLocks/>
          </p:cNvGraphicFramePr>
          <p:nvPr/>
        </p:nvGraphicFramePr>
        <p:xfrm>
          <a:off x="2124728" y="5728028"/>
          <a:ext cx="2160095" cy="166592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59" name="Gráfico 58">
            <a:extLst>
              <a:ext uri="{FF2B5EF4-FFF2-40B4-BE49-F238E27FC236}">
                <a16:creationId xmlns:a16="http://schemas.microsoft.com/office/drawing/2014/main" id="{44CA5803-F136-4927-98A6-10F43854D13D}"/>
              </a:ext>
            </a:extLst>
          </p:cNvPr>
          <p:cNvGraphicFramePr>
            <a:graphicFrameLocks/>
          </p:cNvGraphicFramePr>
          <p:nvPr/>
        </p:nvGraphicFramePr>
        <p:xfrm>
          <a:off x="5040312" y="5557801"/>
          <a:ext cx="4291660" cy="1618951"/>
        </p:xfrm>
        <a:graphic>
          <a:graphicData uri="http://schemas.openxmlformats.org/drawingml/2006/chart">
            <c:chart xmlns:c="http://schemas.openxmlformats.org/drawingml/2006/chart" xmlns:r="http://schemas.openxmlformats.org/officeDocument/2006/relationships" r:id="rId13"/>
          </a:graphicData>
        </a:graphic>
      </p:graphicFrame>
      <p:pic>
        <p:nvPicPr>
          <p:cNvPr id="37" name="Gráfico 36" descr="Trabajadora de oficina contorno">
            <a:extLst>
              <a:ext uri="{FF2B5EF4-FFF2-40B4-BE49-F238E27FC236}">
                <a16:creationId xmlns:a16="http://schemas.microsoft.com/office/drawing/2014/main" id="{F7C1A63B-9E80-4AA0-A230-08832ACD293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96087" y="5670222"/>
            <a:ext cx="702278" cy="702278"/>
          </a:xfrm>
          <a:prstGeom prst="rect">
            <a:avLst/>
          </a:prstGeom>
        </p:spPr>
      </p:pic>
      <p:pic>
        <p:nvPicPr>
          <p:cNvPr id="40" name="Gráfico 39" descr="Trabajador de oficina con relleno sólido">
            <a:extLst>
              <a:ext uri="{FF2B5EF4-FFF2-40B4-BE49-F238E27FC236}">
                <a16:creationId xmlns:a16="http://schemas.microsoft.com/office/drawing/2014/main" id="{C65FDA57-6827-4871-8042-FC19242E19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473777" y="6354897"/>
            <a:ext cx="702278" cy="702278"/>
          </a:xfrm>
          <a:prstGeom prst="rect">
            <a:avLst/>
          </a:prstGeom>
        </p:spPr>
      </p:pic>
      <p:graphicFrame>
        <p:nvGraphicFramePr>
          <p:cNvPr id="42" name="Gráfico 41">
            <a:extLst>
              <a:ext uri="{FF2B5EF4-FFF2-40B4-BE49-F238E27FC236}">
                <a16:creationId xmlns:a16="http://schemas.microsoft.com/office/drawing/2014/main" id="{AAD7AAD8-605F-427E-B4DA-8C6692CCFB6D}"/>
              </a:ext>
            </a:extLst>
          </p:cNvPr>
          <p:cNvGraphicFramePr>
            <a:graphicFrameLocks/>
          </p:cNvGraphicFramePr>
          <p:nvPr/>
        </p:nvGraphicFramePr>
        <p:xfrm>
          <a:off x="995299" y="2232481"/>
          <a:ext cx="2714598" cy="1641853"/>
        </p:xfrm>
        <a:graphic>
          <a:graphicData uri="http://schemas.openxmlformats.org/drawingml/2006/chart">
            <c:chart xmlns:c="http://schemas.openxmlformats.org/drawingml/2006/chart" xmlns:r="http://schemas.openxmlformats.org/officeDocument/2006/relationships" r:id="rId18"/>
          </a:graphicData>
        </a:graphic>
      </p:graphicFrame>
      <p:sp>
        <p:nvSpPr>
          <p:cNvPr id="43" name="Rectángulo 42">
            <a:extLst>
              <a:ext uri="{FF2B5EF4-FFF2-40B4-BE49-F238E27FC236}">
                <a16:creationId xmlns:a16="http://schemas.microsoft.com/office/drawing/2014/main" id="{57072233-858F-4D96-967E-6C8DE6AC63D4}"/>
              </a:ext>
            </a:extLst>
          </p:cNvPr>
          <p:cNvSpPr/>
          <p:nvPr/>
        </p:nvSpPr>
        <p:spPr>
          <a:xfrm>
            <a:off x="1977024" y="2906298"/>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46" name="Gráfico 45" descr="Mujer embarazada con relleno sólido">
            <a:extLst>
              <a:ext uri="{FF2B5EF4-FFF2-40B4-BE49-F238E27FC236}">
                <a16:creationId xmlns:a16="http://schemas.microsoft.com/office/drawing/2014/main" id="{028DDB63-5C3D-4052-A7CA-2A74BC95BF5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602997" y="859312"/>
            <a:ext cx="708860" cy="807223"/>
          </a:xfrm>
          <a:prstGeom prst="rect">
            <a:avLst/>
          </a:prstGeom>
        </p:spPr>
      </p:pic>
      <p:pic>
        <p:nvPicPr>
          <p:cNvPr id="60" name="Gráfico 59" descr="Mujer cambiando a bebé con relleno sólido">
            <a:extLst>
              <a:ext uri="{FF2B5EF4-FFF2-40B4-BE49-F238E27FC236}">
                <a16:creationId xmlns:a16="http://schemas.microsoft.com/office/drawing/2014/main" id="{AA367129-E365-4272-B2DE-79DC9D8B412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578766" y="2489499"/>
            <a:ext cx="708861" cy="883858"/>
          </a:xfrm>
          <a:prstGeom prst="rect">
            <a:avLst/>
          </a:prstGeom>
        </p:spPr>
      </p:pic>
      <p:graphicFrame>
        <p:nvGraphicFramePr>
          <p:cNvPr id="61" name="Gráfico 60">
            <a:extLst>
              <a:ext uri="{FF2B5EF4-FFF2-40B4-BE49-F238E27FC236}">
                <a16:creationId xmlns:a16="http://schemas.microsoft.com/office/drawing/2014/main" id="{170AD5AF-71A7-4C7E-9CE1-E3142215A379}"/>
              </a:ext>
            </a:extLst>
          </p:cNvPr>
          <p:cNvGraphicFramePr>
            <a:graphicFrameLocks/>
          </p:cNvGraphicFramePr>
          <p:nvPr/>
        </p:nvGraphicFramePr>
        <p:xfrm>
          <a:off x="5255295" y="2109436"/>
          <a:ext cx="4291660" cy="1714501"/>
        </p:xfrm>
        <a:graphic>
          <a:graphicData uri="http://schemas.openxmlformats.org/drawingml/2006/chart">
            <c:chart xmlns:c="http://schemas.openxmlformats.org/drawingml/2006/chart" xmlns:r="http://schemas.openxmlformats.org/officeDocument/2006/relationships" r:id="rId23"/>
          </a:graphicData>
        </a:graphic>
      </p:graphicFrame>
      <p:sp>
        <p:nvSpPr>
          <p:cNvPr id="51" name="Marcador de texto 3">
            <a:extLst>
              <a:ext uri="{FF2B5EF4-FFF2-40B4-BE49-F238E27FC236}">
                <a16:creationId xmlns:a16="http://schemas.microsoft.com/office/drawing/2014/main" id="{95FD8717-A3AB-4368-9AC1-ECF96042577F}"/>
              </a:ext>
            </a:extLst>
          </p:cNvPr>
          <p:cNvSpPr>
            <a:spLocks noGrp="1"/>
          </p:cNvSpPr>
          <p:nvPr>
            <p:ph type="body" sz="quarter" idx="13"/>
          </p:nvPr>
        </p:nvSpPr>
        <p:spPr>
          <a:xfrm>
            <a:off x="371284" y="148069"/>
            <a:ext cx="8694737" cy="219075"/>
          </a:xfrm>
        </p:spPr>
        <p:txBody>
          <a:bodyPr/>
          <a:lstStyle/>
          <a:p>
            <a:r>
              <a:rPr lang="es-PE" dirty="0"/>
              <a:t>RESULTADOS  TOTALES  OBTENIDOS DE LA ENCUESTA  SEXO Y EDAD </a:t>
            </a:r>
          </a:p>
        </p:txBody>
      </p:sp>
      <p:sp>
        <p:nvSpPr>
          <p:cNvPr id="52" name="Rectángulo 51">
            <a:extLst>
              <a:ext uri="{FF2B5EF4-FFF2-40B4-BE49-F238E27FC236}">
                <a16:creationId xmlns:a16="http://schemas.microsoft.com/office/drawing/2014/main" id="{49CC9F8B-D325-481B-AE2F-D53941124706}"/>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53" name="Rectángulo 52">
            <a:extLst>
              <a:ext uri="{FF2B5EF4-FFF2-40B4-BE49-F238E27FC236}">
                <a16:creationId xmlns:a16="http://schemas.microsoft.com/office/drawing/2014/main" id="{FA893845-4F30-4C2D-A3B7-E307045D1D9D}"/>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2" name="CuadroTexto 61">
            <a:extLst>
              <a:ext uri="{FF2B5EF4-FFF2-40B4-BE49-F238E27FC236}">
                <a16:creationId xmlns:a16="http://schemas.microsoft.com/office/drawing/2014/main" id="{185CE212-6A96-4A02-B22E-6DC10C0C5A74}"/>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63" name="CuadroTexto 62">
            <a:extLst>
              <a:ext uri="{FF2B5EF4-FFF2-40B4-BE49-F238E27FC236}">
                <a16:creationId xmlns:a16="http://schemas.microsoft.com/office/drawing/2014/main" id="{8FFB4FD8-ACBF-4EC0-A22F-A293C7E62C9F}"/>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4" name="Globo: flecha hacia abajo 33">
            <a:extLst>
              <a:ext uri="{FF2B5EF4-FFF2-40B4-BE49-F238E27FC236}">
                <a16:creationId xmlns:a16="http://schemas.microsoft.com/office/drawing/2014/main" id="{E11233D8-5DD7-42CE-A4B0-2E9A71CA2340}"/>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5" name="Globo: flecha hacia abajo 34">
            <a:extLst>
              <a:ext uri="{FF2B5EF4-FFF2-40B4-BE49-F238E27FC236}">
                <a16:creationId xmlns:a16="http://schemas.microsoft.com/office/drawing/2014/main" id="{74670502-A2E8-431F-903F-AF50780E0B17}"/>
              </a:ext>
            </a:extLst>
          </p:cNvPr>
          <p:cNvSpPr/>
          <p:nvPr/>
        </p:nvSpPr>
        <p:spPr>
          <a:xfrm rot="5400000">
            <a:off x="8851903" y="3202323"/>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26954505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¿Como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51051B3D-8276-4216-BEC7-EAC023EC5279}"/>
              </a:ext>
            </a:extLst>
          </p:cNvPr>
          <p:cNvGraphicFramePr>
            <a:graphicFrameLocks/>
          </p:cNvGraphicFramePr>
          <p:nvPr/>
        </p:nvGraphicFramePr>
        <p:xfrm>
          <a:off x="282413" y="1267953"/>
          <a:ext cx="4016253" cy="16704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E192A532-3386-494E-9319-73EA1DCAD376}"/>
              </a:ext>
            </a:extLst>
          </p:cNvPr>
          <p:cNvGraphicFramePr>
            <a:graphicFrameLocks/>
          </p:cNvGraphicFramePr>
          <p:nvPr/>
        </p:nvGraphicFramePr>
        <p:xfrm>
          <a:off x="311775" y="3442868"/>
          <a:ext cx="4024862" cy="16039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744D5D7B-1D0F-4298-834F-4699C0101B00}"/>
              </a:ext>
            </a:extLst>
          </p:cNvPr>
          <p:cNvGraphicFramePr>
            <a:graphicFrameLocks/>
          </p:cNvGraphicFramePr>
          <p:nvPr/>
        </p:nvGraphicFramePr>
        <p:xfrm>
          <a:off x="5781958" y="1361390"/>
          <a:ext cx="3986891" cy="27359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37BAF1F9-F7DD-4A11-BE23-492BACACDF6A}"/>
              </a:ext>
            </a:extLst>
          </p:cNvPr>
          <p:cNvGraphicFramePr>
            <a:graphicFrameLocks/>
          </p:cNvGraphicFramePr>
          <p:nvPr/>
        </p:nvGraphicFramePr>
        <p:xfrm>
          <a:off x="360001" y="5341031"/>
          <a:ext cx="3996130" cy="19048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854C8488-E448-4984-BC30-A6C9FE075C01}"/>
              </a:ext>
            </a:extLst>
          </p:cNvPr>
          <p:cNvGraphicFramePr>
            <a:graphicFrameLocks/>
          </p:cNvGraphicFramePr>
          <p:nvPr/>
        </p:nvGraphicFramePr>
        <p:xfrm>
          <a:off x="5835165" y="4654197"/>
          <a:ext cx="3996130" cy="2540837"/>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C33F7B78-02C2-46E7-BECA-44B7244C0C41}"/>
              </a:ext>
            </a:extLst>
          </p:cNvPr>
          <p:cNvSpPr/>
          <p:nvPr/>
        </p:nvSpPr>
        <p:spPr>
          <a:xfrm>
            <a:off x="5881357" y="4165545"/>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5647393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2" name="Gráfico 21">
            <a:extLst>
              <a:ext uri="{FF2B5EF4-FFF2-40B4-BE49-F238E27FC236}">
                <a16:creationId xmlns:a16="http://schemas.microsoft.com/office/drawing/2014/main" id="{7EE452E1-D707-411B-BF1D-8DCD2F2604E7}"/>
              </a:ext>
            </a:extLst>
          </p:cNvPr>
          <p:cNvGraphicFramePr>
            <a:graphicFrameLocks/>
          </p:cNvGraphicFramePr>
          <p:nvPr/>
        </p:nvGraphicFramePr>
        <p:xfrm>
          <a:off x="302540" y="1361390"/>
          <a:ext cx="4053592" cy="15770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Gráfico 22">
            <a:extLst>
              <a:ext uri="{FF2B5EF4-FFF2-40B4-BE49-F238E27FC236}">
                <a16:creationId xmlns:a16="http://schemas.microsoft.com/office/drawing/2014/main" id="{16F890E6-DB45-40A2-BD2F-3CB9BB98E8B0}"/>
              </a:ext>
            </a:extLst>
          </p:cNvPr>
          <p:cNvGraphicFramePr>
            <a:graphicFrameLocks/>
          </p:cNvGraphicFramePr>
          <p:nvPr/>
        </p:nvGraphicFramePr>
        <p:xfrm>
          <a:off x="329237" y="3474851"/>
          <a:ext cx="3969650" cy="15720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Gráfico 23">
            <a:extLst>
              <a:ext uri="{FF2B5EF4-FFF2-40B4-BE49-F238E27FC236}">
                <a16:creationId xmlns:a16="http://schemas.microsoft.com/office/drawing/2014/main" id="{E3EE08E8-4108-4190-8ED0-9177B6E40FF4}"/>
              </a:ext>
            </a:extLst>
          </p:cNvPr>
          <p:cNvGraphicFramePr>
            <a:graphicFrameLocks/>
          </p:cNvGraphicFramePr>
          <p:nvPr/>
        </p:nvGraphicFramePr>
        <p:xfrm>
          <a:off x="5743986" y="1361390"/>
          <a:ext cx="4007401" cy="27359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Gráfico 24">
            <a:extLst>
              <a:ext uri="{FF2B5EF4-FFF2-40B4-BE49-F238E27FC236}">
                <a16:creationId xmlns:a16="http://schemas.microsoft.com/office/drawing/2014/main" id="{777D104A-7AA0-4655-AC66-FFDBBB478666}"/>
              </a:ext>
            </a:extLst>
          </p:cNvPr>
          <p:cNvGraphicFramePr>
            <a:graphicFrameLocks/>
          </p:cNvGraphicFramePr>
          <p:nvPr/>
        </p:nvGraphicFramePr>
        <p:xfrm>
          <a:off x="313591" y="5385421"/>
          <a:ext cx="4073718" cy="18206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ráfico 25">
            <a:extLst>
              <a:ext uri="{FF2B5EF4-FFF2-40B4-BE49-F238E27FC236}">
                <a16:creationId xmlns:a16="http://schemas.microsoft.com/office/drawing/2014/main" id="{CA8C66B4-DD75-475F-A95D-47A8833B934F}"/>
              </a:ext>
            </a:extLst>
          </p:cNvPr>
          <p:cNvGraphicFramePr>
            <a:graphicFrameLocks/>
          </p:cNvGraphicFramePr>
          <p:nvPr/>
        </p:nvGraphicFramePr>
        <p:xfrm>
          <a:off x="5867187" y="4598158"/>
          <a:ext cx="3899848" cy="2665765"/>
        </p:xfrm>
        <a:graphic>
          <a:graphicData uri="http://schemas.openxmlformats.org/drawingml/2006/chart">
            <c:chart xmlns:c="http://schemas.openxmlformats.org/drawingml/2006/chart" xmlns:r="http://schemas.openxmlformats.org/officeDocument/2006/relationships" r:id="rId6"/>
          </a:graphicData>
        </a:graphic>
      </p:graphicFrame>
      <p:sp>
        <p:nvSpPr>
          <p:cNvPr id="27" name="Rectángulo: esquinas redondeadas 26">
            <a:extLst>
              <a:ext uri="{FF2B5EF4-FFF2-40B4-BE49-F238E27FC236}">
                <a16:creationId xmlns:a16="http://schemas.microsoft.com/office/drawing/2014/main" id="{5CC6DF92-1558-4256-B160-B227D44D4215}"/>
              </a:ext>
            </a:extLst>
          </p:cNvPr>
          <p:cNvSpPr/>
          <p:nvPr/>
        </p:nvSpPr>
        <p:spPr>
          <a:xfrm>
            <a:off x="5867187" y="416470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298173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16D05D-4BC8-A148-BC4C-85C958993946}"/>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2050" name="Diapositiva de think-cell" r:id="rId28" imgW="7772400" imgH="10058400" progId="TCLayout.ActiveDocument.1">
                  <p:embed/>
                </p:oleObj>
              </mc:Choice>
              <mc:Fallback>
                <p:oleObj name="Diapositiva de think-cell" r:id="rId28" imgW="7772400" imgH="10058400" progId="TCLayout.ActiveDocument.1">
                  <p:embed/>
                  <p:pic>
                    <p:nvPicPr>
                      <p:cNvPr id="5" name="Object 4" hidden="1">
                        <a:extLst>
                          <a:ext uri="{FF2B5EF4-FFF2-40B4-BE49-F238E27FC236}">
                            <a16:creationId xmlns:a16="http://schemas.microsoft.com/office/drawing/2014/main" id="{F716D05D-4BC8-A148-BC4C-85C958993946}"/>
                          </a:ext>
                        </a:extLst>
                      </p:cNvPr>
                      <p:cNvPicPr/>
                      <p:nvPr/>
                    </p:nvPicPr>
                    <p:blipFill>
                      <a:blip r:embed="rId29"/>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DD01F49-584E-D445-BD08-40CFB4BCBB66}"/>
              </a:ext>
            </a:extLst>
          </p:cNvPr>
          <p:cNvSpPr/>
          <p:nvPr>
            <p:custDataLst>
              <p:tags r:id="rId3"/>
            </p:custDataLst>
          </p:nvPr>
        </p:nvSpPr>
        <p:spPr>
          <a:xfrm>
            <a:off x="528" y="-1"/>
            <a:ext cx="123042" cy="1230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endParaRPr lang="es-ES_tradnl" sz="2000" dirty="0">
              <a:latin typeface="Axiforma ExtraBold Italic" pitchFamily="2" charset="77"/>
              <a:sym typeface="Axiforma ExtraBold" pitchFamily="2" charset="77"/>
            </a:endParaRPr>
          </a:p>
        </p:txBody>
      </p:sp>
      <p:sp>
        <p:nvSpPr>
          <p:cNvPr id="3" name="Título 2"/>
          <p:cNvSpPr>
            <a:spLocks noGrp="1"/>
          </p:cNvSpPr>
          <p:nvPr>
            <p:ph type="title"/>
          </p:nvPr>
        </p:nvSpPr>
        <p:spPr>
          <a:xfrm>
            <a:off x="360493" y="589722"/>
            <a:ext cx="9227078" cy="669414"/>
          </a:xfrm>
        </p:spPr>
        <p:txBody>
          <a:bodyPr vert="horz"/>
          <a:lstStyle/>
          <a:p>
            <a:r>
              <a:rPr lang="es-ES_tradnl" dirty="0"/>
              <a:t>Nuestro objetivo: apoyar a mejorar los resultados de la Red Norte de Salud, Gerencia Regional de Salud – GERESA</a:t>
            </a:r>
          </a:p>
        </p:txBody>
      </p:sp>
      <p:grpSp>
        <p:nvGrpSpPr>
          <p:cNvPr id="8" name="Group 7"/>
          <p:cNvGrpSpPr/>
          <p:nvPr/>
        </p:nvGrpSpPr>
        <p:grpSpPr>
          <a:xfrm>
            <a:off x="302081" y="2278850"/>
            <a:ext cx="9679046" cy="4843546"/>
            <a:chOff x="149412" y="1438479"/>
            <a:chExt cx="8781577" cy="4394446"/>
          </a:xfrm>
        </p:grpSpPr>
        <p:sp>
          <p:nvSpPr>
            <p:cNvPr id="11" name="Arrow: Chevron 3"/>
            <p:cNvSpPr/>
            <p:nvPr/>
          </p:nvSpPr>
          <p:spPr>
            <a:xfrm>
              <a:off x="11057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2" name="Arrow: Chevron 35"/>
            <p:cNvSpPr/>
            <p:nvPr/>
          </p:nvSpPr>
          <p:spPr>
            <a:xfrm>
              <a:off x="1370825"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3" name="Arrow: Chevron 36"/>
            <p:cNvSpPr/>
            <p:nvPr/>
          </p:nvSpPr>
          <p:spPr>
            <a:xfrm>
              <a:off x="16358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4" name="Arrow: Chevron 37"/>
            <p:cNvSpPr/>
            <p:nvPr/>
          </p:nvSpPr>
          <p:spPr>
            <a:xfrm>
              <a:off x="21659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5" name="Arrow: Chevron 38"/>
            <p:cNvSpPr/>
            <p:nvPr/>
          </p:nvSpPr>
          <p:spPr>
            <a:xfrm>
              <a:off x="32260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6" name="Arrow: Chevron 39"/>
            <p:cNvSpPr/>
            <p:nvPr/>
          </p:nvSpPr>
          <p:spPr>
            <a:xfrm>
              <a:off x="42861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7" name="Arrow: Chevron 40"/>
            <p:cNvSpPr/>
            <p:nvPr/>
          </p:nvSpPr>
          <p:spPr>
            <a:xfrm>
              <a:off x="48162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8" name="Arrow: Chevron 41"/>
            <p:cNvSpPr/>
            <p:nvPr/>
          </p:nvSpPr>
          <p:spPr>
            <a:xfrm>
              <a:off x="50812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9" name="Arrow: Chevron 42"/>
            <p:cNvSpPr/>
            <p:nvPr/>
          </p:nvSpPr>
          <p:spPr>
            <a:xfrm>
              <a:off x="53463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0" name="Arrow: Chevron 43"/>
            <p:cNvSpPr/>
            <p:nvPr/>
          </p:nvSpPr>
          <p:spPr>
            <a:xfrm>
              <a:off x="56113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1" name="Arrow: Chevron 44"/>
            <p:cNvSpPr/>
            <p:nvPr/>
          </p:nvSpPr>
          <p:spPr>
            <a:xfrm>
              <a:off x="58763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2" name="Arrow: Chevron 45"/>
            <p:cNvSpPr/>
            <p:nvPr/>
          </p:nvSpPr>
          <p:spPr>
            <a:xfrm>
              <a:off x="61414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3" name="Arrow: Chevron 46"/>
            <p:cNvSpPr/>
            <p:nvPr/>
          </p:nvSpPr>
          <p:spPr>
            <a:xfrm>
              <a:off x="64064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4" name="Arrow: Chevron 47"/>
            <p:cNvSpPr/>
            <p:nvPr/>
          </p:nvSpPr>
          <p:spPr>
            <a:xfrm>
              <a:off x="6671494"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5" name="Arrow: Chevron 48"/>
            <p:cNvSpPr/>
            <p:nvPr/>
          </p:nvSpPr>
          <p:spPr>
            <a:xfrm>
              <a:off x="69365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6" name="Arrow: Chevron 49"/>
            <p:cNvSpPr/>
            <p:nvPr/>
          </p:nvSpPr>
          <p:spPr>
            <a:xfrm>
              <a:off x="7201561"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7" name="Arrow: Chevron 50"/>
            <p:cNvSpPr/>
            <p:nvPr/>
          </p:nvSpPr>
          <p:spPr>
            <a:xfrm>
              <a:off x="7466594"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8" name="Arrow: Chevron 52"/>
            <p:cNvSpPr/>
            <p:nvPr/>
          </p:nvSpPr>
          <p:spPr>
            <a:xfrm>
              <a:off x="773163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9" name="Arrow: Chevron 53"/>
            <p:cNvSpPr/>
            <p:nvPr/>
          </p:nvSpPr>
          <p:spPr>
            <a:xfrm>
              <a:off x="19008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0" name="Arrow: Chevron 57"/>
            <p:cNvSpPr/>
            <p:nvPr/>
          </p:nvSpPr>
          <p:spPr>
            <a:xfrm>
              <a:off x="26959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1" name="Arrow: Chevron 58"/>
            <p:cNvSpPr/>
            <p:nvPr/>
          </p:nvSpPr>
          <p:spPr>
            <a:xfrm>
              <a:off x="37561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2" name="Arrow: Chevron 59"/>
            <p:cNvSpPr/>
            <p:nvPr/>
          </p:nvSpPr>
          <p:spPr>
            <a:xfrm>
              <a:off x="45512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3" name="Arrow: Chevron 60"/>
            <p:cNvSpPr/>
            <p:nvPr/>
          </p:nvSpPr>
          <p:spPr>
            <a:xfrm>
              <a:off x="29610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4" name="Arrow: Chevron 61"/>
            <p:cNvSpPr/>
            <p:nvPr/>
          </p:nvSpPr>
          <p:spPr>
            <a:xfrm>
              <a:off x="40211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5" name="Arrow: Chevron 62"/>
            <p:cNvSpPr/>
            <p:nvPr/>
          </p:nvSpPr>
          <p:spPr>
            <a:xfrm>
              <a:off x="24309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6" name="Arrow: Chevron 63"/>
            <p:cNvSpPr/>
            <p:nvPr/>
          </p:nvSpPr>
          <p:spPr>
            <a:xfrm>
              <a:off x="34910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40" name="Rectangle 3"/>
            <p:cNvSpPr txBox="1"/>
            <p:nvPr>
              <p:custDataLst>
                <p:tags r:id="rId8"/>
              </p:custDataLst>
            </p:nvPr>
          </p:nvSpPr>
          <p:spPr bwMode="gray">
            <a:xfrm>
              <a:off x="1063638" y="1438480"/>
              <a:ext cx="2008222"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Diagnóstico y Organización</a:t>
              </a:r>
            </a:p>
          </p:txBody>
        </p:sp>
        <p:cxnSp>
          <p:nvCxnSpPr>
            <p:cNvPr id="41" name="Straight Connector 40"/>
            <p:cNvCxnSpPr>
              <a:cxnSpLocks/>
            </p:cNvCxnSpPr>
            <p:nvPr>
              <p:custDataLst>
                <p:tags r:id="rId9"/>
              </p:custDataLst>
            </p:nvPr>
          </p:nvCxnSpPr>
          <p:spPr bwMode="gray">
            <a:xfrm>
              <a:off x="1088117" y="2687802"/>
              <a:ext cx="1737360" cy="0"/>
            </a:xfrm>
            <a:prstGeom prst="line">
              <a:avLst/>
            </a:prstGeom>
            <a:noFill/>
            <a:ln w="19050" cap="flat" cmpd="sng" algn="ctr">
              <a:solidFill>
                <a:srgbClr val="999999"/>
              </a:solidFill>
              <a:prstDash val="solid"/>
            </a:ln>
            <a:effectLst/>
          </p:spPr>
        </p:cxnSp>
        <p:cxnSp>
          <p:nvCxnSpPr>
            <p:cNvPr id="42" name="Straight Connector 41"/>
            <p:cNvCxnSpPr/>
            <p:nvPr>
              <p:custDataLst>
                <p:tags r:id="rId10"/>
              </p:custDataLst>
            </p:nvPr>
          </p:nvCxnSpPr>
          <p:spPr bwMode="gray">
            <a:xfrm>
              <a:off x="1158619" y="2680787"/>
              <a:ext cx="0" cy="274320"/>
            </a:xfrm>
            <a:prstGeom prst="line">
              <a:avLst/>
            </a:prstGeom>
            <a:noFill/>
            <a:ln w="19050" cap="flat" cmpd="sng" algn="ctr">
              <a:solidFill>
                <a:srgbClr val="999999"/>
              </a:solidFill>
              <a:prstDash val="solid"/>
              <a:tailEnd type="oval"/>
            </a:ln>
            <a:effectLst/>
          </p:spPr>
        </p:cxnSp>
        <p:sp>
          <p:nvSpPr>
            <p:cNvPr id="43" name="Rectangle 3"/>
            <p:cNvSpPr txBox="1"/>
            <p:nvPr>
              <p:custDataLst>
                <p:tags r:id="rId11"/>
              </p:custDataLst>
            </p:nvPr>
          </p:nvSpPr>
          <p:spPr bwMode="gray">
            <a:xfrm>
              <a:off x="980543" y="1666505"/>
              <a:ext cx="2235086" cy="7178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Definición de prioridades y objetivos</a:t>
              </a:r>
            </a:p>
            <a:p>
              <a:pPr marL="201580" indent="-201580">
                <a:buClr>
                  <a:schemeClr val="accent5"/>
                </a:buClr>
                <a:buFont typeface="Arial" charset="0"/>
                <a:buChar char="•"/>
              </a:pPr>
              <a:r>
                <a:rPr lang="es-419" sz="1200" dirty="0">
                  <a:latin typeface="+mj-lt"/>
                  <a:ea typeface="Tahoma" panose="020B0604030504040204" pitchFamily="34" charset="0"/>
                  <a:cs typeface="Tahoma" panose="020B0604030504040204" pitchFamily="34" charset="0"/>
                </a:rPr>
                <a:t>Revisión de capacidad</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Organización de la función del cumplimiento</a:t>
              </a:r>
            </a:p>
            <a:p>
              <a:pPr marL="201580" indent="-201580">
                <a:buClr>
                  <a:schemeClr val="accent5"/>
                </a:buClr>
                <a:buFont typeface="Arial" charset="0"/>
                <a:buChar char="•"/>
              </a:pPr>
              <a:endParaRPr lang="es-419" sz="1200" dirty="0">
                <a:ea typeface="Tahoma" panose="020B0604030504040204" pitchFamily="34" charset="0"/>
                <a:cs typeface="Tahoma" panose="020B0604030504040204" pitchFamily="34" charset="0"/>
              </a:endParaRPr>
            </a:p>
          </p:txBody>
        </p:sp>
        <p:sp>
          <p:nvSpPr>
            <p:cNvPr id="44" name="Rectangle 3"/>
            <p:cNvSpPr txBox="1"/>
            <p:nvPr>
              <p:custDataLst>
                <p:tags r:id="rId12"/>
              </p:custDataLst>
            </p:nvPr>
          </p:nvSpPr>
          <p:spPr bwMode="gray">
            <a:xfrm>
              <a:off x="162306" y="3581050"/>
              <a:ext cx="953449" cy="239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n-GB" sz="1200" dirty="0">
                  <a:ea typeface="Tahoma" panose="020B0604030504040204" pitchFamily="34" charset="0"/>
                  <a:cs typeface="Tahoma" panose="020B0604030504040204" pitchFamily="34" charset="0"/>
                </a:rPr>
                <a:t>Junio 2021</a:t>
              </a:r>
              <a:endParaRPr lang="en-US" sz="1200" dirty="0">
                <a:ea typeface="Tahoma" panose="020B0604030504040204" pitchFamily="34" charset="0"/>
                <a:cs typeface="Tahoma" panose="020B0604030504040204" pitchFamily="34" charset="0"/>
              </a:endParaRPr>
            </a:p>
          </p:txBody>
        </p:sp>
        <p:sp>
          <p:nvSpPr>
            <p:cNvPr id="45" name="Rectangle 3"/>
            <p:cNvSpPr txBox="1"/>
            <p:nvPr>
              <p:custDataLst>
                <p:tags r:id="rId13"/>
              </p:custDataLst>
            </p:nvPr>
          </p:nvSpPr>
          <p:spPr bwMode="gray">
            <a:xfrm>
              <a:off x="8080751" y="3571522"/>
              <a:ext cx="850238" cy="32129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n-GB" sz="1300" dirty="0" err="1">
                  <a:ea typeface="Tahoma" panose="020B0604030504040204" pitchFamily="34" charset="0"/>
                  <a:cs typeface="Tahoma" panose="020B0604030504040204" pitchFamily="34" charset="0"/>
                </a:rPr>
                <a:t>Noviembre</a:t>
              </a:r>
              <a:r>
                <a:rPr lang="en-GB" sz="1300" dirty="0">
                  <a:ea typeface="Tahoma" panose="020B0604030504040204" pitchFamily="34" charset="0"/>
                  <a:cs typeface="Tahoma" panose="020B0604030504040204" pitchFamily="34" charset="0"/>
                </a:rPr>
                <a:t> 2021</a:t>
              </a:r>
              <a:endParaRPr lang="en-US" sz="1300" dirty="0">
                <a:ea typeface="Tahoma" panose="020B0604030504040204" pitchFamily="34" charset="0"/>
                <a:cs typeface="Tahoma" panose="020B0604030504040204" pitchFamily="34" charset="0"/>
              </a:endParaRPr>
            </a:p>
          </p:txBody>
        </p:sp>
        <p:sp>
          <p:nvSpPr>
            <p:cNvPr id="46" name="Rectangle 3"/>
            <p:cNvSpPr txBox="1"/>
            <p:nvPr>
              <p:custDataLst>
                <p:tags r:id="rId14"/>
              </p:custDataLst>
            </p:nvPr>
          </p:nvSpPr>
          <p:spPr bwMode="gray">
            <a:xfrm>
              <a:off x="3434254" y="1438479"/>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Planificación</a:t>
              </a:r>
            </a:p>
          </p:txBody>
        </p:sp>
        <p:sp>
          <p:nvSpPr>
            <p:cNvPr id="49" name="Rectangle 3"/>
            <p:cNvSpPr txBox="1"/>
            <p:nvPr>
              <p:custDataLst>
                <p:tags r:id="rId15"/>
              </p:custDataLst>
            </p:nvPr>
          </p:nvSpPr>
          <p:spPr bwMode="gray">
            <a:xfrm>
              <a:off x="3412988" y="1666503"/>
              <a:ext cx="2340450"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Definición de indicadores, metas y trayectorias</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Plan de cumplimiento detallado</a:t>
              </a:r>
            </a:p>
          </p:txBody>
        </p:sp>
        <p:sp>
          <p:nvSpPr>
            <p:cNvPr id="50" name="Rectangle 3"/>
            <p:cNvSpPr txBox="1"/>
            <p:nvPr>
              <p:custDataLst>
                <p:tags r:id="rId16"/>
              </p:custDataLst>
            </p:nvPr>
          </p:nvSpPr>
          <p:spPr bwMode="gray">
            <a:xfrm>
              <a:off x="6094565" y="1452541"/>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Implementación</a:t>
              </a:r>
            </a:p>
          </p:txBody>
        </p:sp>
        <p:sp>
          <p:nvSpPr>
            <p:cNvPr id="53" name="Rectangle 3"/>
            <p:cNvSpPr txBox="1"/>
            <p:nvPr>
              <p:custDataLst>
                <p:tags r:id="rId17"/>
              </p:custDataLst>
            </p:nvPr>
          </p:nvSpPr>
          <p:spPr bwMode="gray">
            <a:xfrm>
              <a:off x="6094566" y="1666503"/>
              <a:ext cx="1966452" cy="7178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Rutinas para monitorear progreso</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Continua solución de problemas</a:t>
              </a:r>
            </a:p>
          </p:txBody>
        </p:sp>
        <p:sp>
          <p:nvSpPr>
            <p:cNvPr id="54" name="Rectangle 3"/>
            <p:cNvSpPr txBox="1"/>
            <p:nvPr>
              <p:custDataLst>
                <p:tags r:id="rId18"/>
              </p:custDataLst>
            </p:nvPr>
          </p:nvSpPr>
          <p:spPr bwMode="gray">
            <a:xfrm>
              <a:off x="1596091" y="4419450"/>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Relaciones</a:t>
              </a:r>
            </a:p>
          </p:txBody>
        </p:sp>
        <p:sp>
          <p:nvSpPr>
            <p:cNvPr id="55" name="Rectangle 3"/>
            <p:cNvSpPr txBox="1"/>
            <p:nvPr>
              <p:custDataLst>
                <p:tags r:id="rId19"/>
              </p:custDataLst>
            </p:nvPr>
          </p:nvSpPr>
          <p:spPr bwMode="gray">
            <a:xfrm>
              <a:off x="1596091" y="4663905"/>
              <a:ext cx="1629968"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Desarrollo de coaliciones</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Liderazgo distribuido</a:t>
              </a:r>
            </a:p>
          </p:txBody>
        </p:sp>
        <p:sp>
          <p:nvSpPr>
            <p:cNvPr id="56" name="Rectangle 3"/>
            <p:cNvSpPr txBox="1"/>
            <p:nvPr>
              <p:custDataLst>
                <p:tags r:id="rId20"/>
              </p:custDataLst>
            </p:nvPr>
          </p:nvSpPr>
          <p:spPr bwMode="gray">
            <a:xfrm>
              <a:off x="3501644" y="4419449"/>
              <a:ext cx="2109716"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Desarrollo de capacidades</a:t>
              </a:r>
            </a:p>
          </p:txBody>
        </p:sp>
        <p:cxnSp>
          <p:nvCxnSpPr>
            <p:cNvPr id="57" name="Straight Connector 56"/>
            <p:cNvCxnSpPr>
              <a:cxnSpLocks/>
            </p:cNvCxnSpPr>
            <p:nvPr>
              <p:custDataLst>
                <p:tags r:id="rId21"/>
              </p:custDataLst>
            </p:nvPr>
          </p:nvCxnSpPr>
          <p:spPr bwMode="gray">
            <a:xfrm>
              <a:off x="1115755" y="4330143"/>
              <a:ext cx="6902398" cy="0"/>
            </a:xfrm>
            <a:prstGeom prst="line">
              <a:avLst/>
            </a:prstGeom>
            <a:noFill/>
            <a:ln w="19050" cap="flat" cmpd="sng" algn="ctr">
              <a:solidFill>
                <a:srgbClr val="999999"/>
              </a:solidFill>
              <a:prstDash val="solid"/>
            </a:ln>
            <a:effectLst/>
          </p:spPr>
        </p:cxnSp>
        <p:sp>
          <p:nvSpPr>
            <p:cNvPr id="58" name="Rectangle 3"/>
            <p:cNvSpPr txBox="1"/>
            <p:nvPr>
              <p:custDataLst>
                <p:tags r:id="rId22"/>
              </p:custDataLst>
            </p:nvPr>
          </p:nvSpPr>
          <p:spPr bwMode="gray">
            <a:xfrm>
              <a:off x="3501643" y="4640369"/>
              <a:ext cx="2039089"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Actividades de planificación con distintos actores involucrados</a:t>
              </a:r>
            </a:p>
            <a:p>
              <a:pPr>
                <a:buClr>
                  <a:schemeClr val="accent5"/>
                </a:buClr>
              </a:pPr>
              <a:endParaRPr lang="en-GB" sz="1200" dirty="0">
                <a:ea typeface="Tahoma" panose="020B0604030504040204" pitchFamily="34" charset="0"/>
                <a:cs typeface="Tahoma" panose="020B0604030504040204" pitchFamily="34" charset="0"/>
              </a:endParaRPr>
            </a:p>
          </p:txBody>
        </p:sp>
        <p:sp>
          <p:nvSpPr>
            <p:cNvPr id="60" name="Rectangle 59"/>
            <p:cNvSpPr/>
            <p:nvPr/>
          </p:nvSpPr>
          <p:spPr>
            <a:xfrm>
              <a:off x="149412" y="1627971"/>
              <a:ext cx="399146" cy="1827726"/>
            </a:xfrm>
            <a:prstGeom prst="rect">
              <a:avLst/>
            </a:prstGeom>
            <a:noFill/>
            <a:ln>
              <a:noFill/>
              <a:prstDash val="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100786" tIns="50392" rIns="100786" bIns="50392" numCol="1" spcCol="0" rtlCol="0" fromWordArt="0" anchor="ctr" anchorCtr="0" forceAA="0" compatLnSpc="1">
              <a:prstTxWarp prst="textNoShape">
                <a:avLst/>
              </a:prstTxWarp>
              <a:noAutofit/>
            </a:bodyPr>
            <a:lstStyle/>
            <a:p>
              <a:pPr algn="ctr"/>
              <a:r>
                <a:rPr lang="es-419" sz="1200" b="1" dirty="0">
                  <a:solidFill>
                    <a:schemeClr val="tx1"/>
                  </a:solidFill>
                  <a:ea typeface="Tahoma" panose="020B0604030504040204" pitchFamily="34" charset="0"/>
                  <a:cs typeface="Tahoma" panose="020B0604030504040204" pitchFamily="34" charset="0"/>
                </a:rPr>
                <a:t>Actividades con el MP</a:t>
              </a:r>
            </a:p>
          </p:txBody>
        </p:sp>
        <p:sp>
          <p:nvSpPr>
            <p:cNvPr id="61" name="Rectangle 60"/>
            <p:cNvSpPr/>
            <p:nvPr/>
          </p:nvSpPr>
          <p:spPr>
            <a:xfrm>
              <a:off x="150647" y="3974599"/>
              <a:ext cx="399146" cy="1858326"/>
            </a:xfrm>
            <a:prstGeom prst="rect">
              <a:avLst/>
            </a:prstGeom>
            <a:noFill/>
            <a:ln>
              <a:noFill/>
              <a:prstDash val="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100786" tIns="50392" rIns="100786" bIns="50392" numCol="1" spcCol="0" rtlCol="0" fromWordArt="0" anchor="ctr" anchorCtr="0" forceAA="0" compatLnSpc="1">
              <a:prstTxWarp prst="textNoShape">
                <a:avLst/>
              </a:prstTxWarp>
              <a:noAutofit/>
            </a:bodyPr>
            <a:lstStyle/>
            <a:p>
              <a:pPr algn="ctr"/>
              <a:r>
                <a:rPr lang="es-419" sz="1200" b="1" dirty="0">
                  <a:solidFill>
                    <a:schemeClr val="tx1"/>
                  </a:solidFill>
                  <a:ea typeface="Tahoma" panose="020B0604030504040204" pitchFamily="34" charset="0"/>
                  <a:cs typeface="Tahoma" panose="020B0604030504040204" pitchFamily="34" charset="0"/>
                </a:rPr>
                <a:t>Requisitos transversales</a:t>
              </a:r>
            </a:p>
          </p:txBody>
        </p:sp>
        <p:sp>
          <p:nvSpPr>
            <p:cNvPr id="62" name="Rectangle 3"/>
            <p:cNvSpPr txBox="1"/>
            <p:nvPr>
              <p:custDataLst>
                <p:tags r:id="rId23"/>
              </p:custDataLst>
            </p:nvPr>
          </p:nvSpPr>
          <p:spPr bwMode="gray">
            <a:xfrm>
              <a:off x="2072742" y="4094989"/>
              <a:ext cx="4505568" cy="2351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s-419" sz="1200" dirty="0">
                  <a:ea typeface="Tahoma" panose="020B0604030504040204" pitchFamily="34" charset="0"/>
                  <a:cs typeface="Tahoma" panose="020B0604030504040204" pitchFamily="34" charset="0"/>
                </a:rPr>
                <a:t>Constante manejo del cambio</a:t>
              </a:r>
            </a:p>
          </p:txBody>
        </p:sp>
        <p:sp>
          <p:nvSpPr>
            <p:cNvPr id="63" name="Rectangle 3"/>
            <p:cNvSpPr txBox="1"/>
            <p:nvPr>
              <p:custDataLst>
                <p:tags r:id="rId24"/>
              </p:custDataLst>
            </p:nvPr>
          </p:nvSpPr>
          <p:spPr bwMode="gray">
            <a:xfrm>
              <a:off x="6150067" y="4419449"/>
              <a:ext cx="1716901"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Comunicaciones</a:t>
              </a:r>
            </a:p>
          </p:txBody>
        </p:sp>
        <p:sp>
          <p:nvSpPr>
            <p:cNvPr id="64" name="Rectangle 3"/>
            <p:cNvSpPr txBox="1"/>
            <p:nvPr>
              <p:custDataLst>
                <p:tags r:id="rId25"/>
              </p:custDataLst>
            </p:nvPr>
          </p:nvSpPr>
          <p:spPr bwMode="gray">
            <a:xfrm>
              <a:off x="6150067" y="4640369"/>
              <a:ext cx="1641306"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Cambio cultural</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Mobilización y transición</a:t>
              </a:r>
            </a:p>
          </p:txBody>
        </p:sp>
      </p:grpSp>
      <p:cxnSp>
        <p:nvCxnSpPr>
          <p:cNvPr id="59" name="Straight Connector 58"/>
          <p:cNvCxnSpPr>
            <a:cxnSpLocks/>
          </p:cNvCxnSpPr>
          <p:nvPr>
            <p:custDataLst>
              <p:tags r:id="rId4"/>
            </p:custDataLst>
          </p:nvPr>
        </p:nvCxnSpPr>
        <p:spPr bwMode="gray">
          <a:xfrm>
            <a:off x="3766471" y="3618918"/>
            <a:ext cx="1914917" cy="0"/>
          </a:xfrm>
          <a:prstGeom prst="line">
            <a:avLst/>
          </a:prstGeom>
          <a:noFill/>
          <a:ln w="19050" cap="flat" cmpd="sng" algn="ctr">
            <a:solidFill>
              <a:srgbClr val="999999"/>
            </a:solidFill>
            <a:prstDash val="solid"/>
          </a:ln>
          <a:effectLst/>
        </p:spPr>
      </p:cxnSp>
      <p:cxnSp>
        <p:nvCxnSpPr>
          <p:cNvPr id="65" name="Straight Connector 64"/>
          <p:cNvCxnSpPr/>
          <p:nvPr>
            <p:custDataLst>
              <p:tags r:id="rId5"/>
            </p:custDataLst>
          </p:nvPr>
        </p:nvCxnSpPr>
        <p:spPr bwMode="gray">
          <a:xfrm>
            <a:off x="3844177" y="3626426"/>
            <a:ext cx="0" cy="302355"/>
          </a:xfrm>
          <a:prstGeom prst="line">
            <a:avLst/>
          </a:prstGeom>
          <a:noFill/>
          <a:ln w="19050" cap="flat" cmpd="sng" algn="ctr">
            <a:solidFill>
              <a:srgbClr val="999999"/>
            </a:solidFill>
            <a:prstDash val="solid"/>
            <a:tailEnd type="oval"/>
          </a:ln>
          <a:effectLst/>
        </p:spPr>
      </p:cxnSp>
      <p:cxnSp>
        <p:nvCxnSpPr>
          <p:cNvPr id="66" name="Straight Connector 65"/>
          <p:cNvCxnSpPr>
            <a:cxnSpLocks/>
          </p:cNvCxnSpPr>
          <p:nvPr>
            <p:custDataLst>
              <p:tags r:id="rId6"/>
            </p:custDataLst>
          </p:nvPr>
        </p:nvCxnSpPr>
        <p:spPr bwMode="gray">
          <a:xfrm>
            <a:off x="6689033" y="3588441"/>
            <a:ext cx="1914917" cy="0"/>
          </a:xfrm>
          <a:prstGeom prst="line">
            <a:avLst/>
          </a:prstGeom>
          <a:noFill/>
          <a:ln w="19050" cap="flat" cmpd="sng" algn="ctr">
            <a:solidFill>
              <a:srgbClr val="999999"/>
            </a:solidFill>
            <a:prstDash val="solid"/>
          </a:ln>
          <a:effectLst/>
        </p:spPr>
      </p:cxnSp>
      <p:cxnSp>
        <p:nvCxnSpPr>
          <p:cNvPr id="67" name="Straight Connector 66"/>
          <p:cNvCxnSpPr/>
          <p:nvPr>
            <p:custDataLst>
              <p:tags r:id="rId7"/>
            </p:custDataLst>
          </p:nvPr>
        </p:nvCxnSpPr>
        <p:spPr bwMode="gray">
          <a:xfrm>
            <a:off x="6766741" y="3580711"/>
            <a:ext cx="0" cy="302355"/>
          </a:xfrm>
          <a:prstGeom prst="line">
            <a:avLst/>
          </a:prstGeom>
          <a:noFill/>
          <a:ln w="19050" cap="flat" cmpd="sng" algn="ctr">
            <a:solidFill>
              <a:srgbClr val="999999"/>
            </a:solidFill>
            <a:prstDash val="solid"/>
            <a:tailEnd type="oval"/>
          </a:ln>
          <a:effectLst/>
        </p:spPr>
      </p:cxnSp>
      <p:sp>
        <p:nvSpPr>
          <p:cNvPr id="68" name="Flecha izquierda y derecha 67"/>
          <p:cNvSpPr/>
          <p:nvPr/>
        </p:nvSpPr>
        <p:spPr>
          <a:xfrm>
            <a:off x="3764087" y="1728500"/>
            <a:ext cx="2629077" cy="35761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6" name="CuadroTexto 5"/>
          <p:cNvSpPr txBox="1"/>
          <p:nvPr/>
        </p:nvSpPr>
        <p:spPr>
          <a:xfrm>
            <a:off x="2191399"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a:t>
            </a:r>
          </a:p>
        </p:txBody>
      </p:sp>
      <p:sp>
        <p:nvSpPr>
          <p:cNvPr id="70" name="CuadroTexto 69"/>
          <p:cNvSpPr txBox="1"/>
          <p:nvPr/>
        </p:nvSpPr>
        <p:spPr>
          <a:xfrm>
            <a:off x="4819774"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II</a:t>
            </a:r>
          </a:p>
        </p:txBody>
      </p:sp>
      <p:sp>
        <p:nvSpPr>
          <p:cNvPr id="71" name="Rectangle 68"/>
          <p:cNvSpPr/>
          <p:nvPr/>
        </p:nvSpPr>
        <p:spPr>
          <a:xfrm>
            <a:off x="1170216" y="2201779"/>
            <a:ext cx="2493164" cy="1307169"/>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pic>
        <p:nvPicPr>
          <p:cNvPr id="69" name="Graphic 6" descr="Crawl">
            <a:extLst>
              <a:ext uri="{FF2B5EF4-FFF2-40B4-BE49-F238E27FC236}">
                <a16:creationId xmlns:a16="http://schemas.microsoft.com/office/drawing/2014/main" id="{B999CA7F-0253-4C54-8363-0A9321082E3E}"/>
              </a:ext>
            </a:extLst>
          </p:cNvPr>
          <p:cNvPicPr>
            <a:picLocks noChangeAspect="1"/>
          </p:cNvPicPr>
          <p:nvPr/>
        </p:nvPicPr>
        <p:blipFill>
          <a:blip r:embed="rId30" cstate="email">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865452" y="3785424"/>
            <a:ext cx="734219" cy="692971"/>
          </a:xfrm>
          <a:prstGeom prst="rect">
            <a:avLst/>
          </a:prstGeom>
        </p:spPr>
      </p:pic>
      <p:pic>
        <p:nvPicPr>
          <p:cNvPr id="72" name="Graphic 8" descr="Walk">
            <a:extLst>
              <a:ext uri="{FF2B5EF4-FFF2-40B4-BE49-F238E27FC236}">
                <a16:creationId xmlns:a16="http://schemas.microsoft.com/office/drawing/2014/main" id="{D496EDD5-2034-457D-9548-5778AE3100F5}"/>
              </a:ext>
            </a:extLst>
          </p:cNvPr>
          <p:cNvPicPr>
            <a:picLocks noChangeAspect="1"/>
          </p:cNvPicPr>
          <p:nvPr/>
        </p:nvPicPr>
        <p:blipFill>
          <a:blip r:embed="rId32" cstate="email">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488821" y="3785424"/>
            <a:ext cx="661906" cy="624720"/>
          </a:xfrm>
          <a:prstGeom prst="rect">
            <a:avLst/>
          </a:prstGeom>
        </p:spPr>
      </p:pic>
      <p:pic>
        <p:nvPicPr>
          <p:cNvPr id="73" name="Graphic 10" descr="Run">
            <a:extLst>
              <a:ext uri="{FF2B5EF4-FFF2-40B4-BE49-F238E27FC236}">
                <a16:creationId xmlns:a16="http://schemas.microsoft.com/office/drawing/2014/main" id="{BD1C2EC6-AC67-4AA6-AFC9-84CC1330F409}"/>
              </a:ext>
            </a:extLst>
          </p:cNvPr>
          <p:cNvPicPr>
            <a:picLocks noChangeAspect="1"/>
          </p:cNvPicPr>
          <p:nvPr/>
        </p:nvPicPr>
        <p:blipFill>
          <a:blip r:embed="rId34" cstate="email">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7498783" y="3815069"/>
            <a:ext cx="647099" cy="610746"/>
          </a:xfrm>
          <a:prstGeom prst="rect">
            <a:avLst/>
          </a:prstGeom>
        </p:spPr>
      </p:pic>
      <p:sp>
        <p:nvSpPr>
          <p:cNvPr id="74" name="Flecha izquierda y derecha 67">
            <a:extLst>
              <a:ext uri="{FF2B5EF4-FFF2-40B4-BE49-F238E27FC236}">
                <a16:creationId xmlns:a16="http://schemas.microsoft.com/office/drawing/2014/main" id="{02EB39A3-51E0-CC4F-80E9-B176A57923B5}"/>
              </a:ext>
            </a:extLst>
          </p:cNvPr>
          <p:cNvSpPr/>
          <p:nvPr/>
        </p:nvSpPr>
        <p:spPr>
          <a:xfrm>
            <a:off x="1218154" y="1719510"/>
            <a:ext cx="2475005" cy="37179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75" name="Flecha izquierda y derecha 67">
            <a:extLst>
              <a:ext uri="{FF2B5EF4-FFF2-40B4-BE49-F238E27FC236}">
                <a16:creationId xmlns:a16="http://schemas.microsoft.com/office/drawing/2014/main" id="{33A0A15A-9EAC-2646-9A58-B3897D306331}"/>
              </a:ext>
            </a:extLst>
          </p:cNvPr>
          <p:cNvSpPr/>
          <p:nvPr/>
        </p:nvSpPr>
        <p:spPr>
          <a:xfrm>
            <a:off x="6503758" y="1716895"/>
            <a:ext cx="2629077" cy="35761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76" name="CuadroTexto 69">
            <a:extLst>
              <a:ext uri="{FF2B5EF4-FFF2-40B4-BE49-F238E27FC236}">
                <a16:creationId xmlns:a16="http://schemas.microsoft.com/office/drawing/2014/main" id="{4A8806FA-96E8-5047-B902-71624B6D7C80}"/>
              </a:ext>
            </a:extLst>
          </p:cNvPr>
          <p:cNvSpPr txBox="1"/>
          <p:nvPr/>
        </p:nvSpPr>
        <p:spPr>
          <a:xfrm>
            <a:off x="7546021"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III</a:t>
            </a:r>
          </a:p>
        </p:txBody>
      </p:sp>
    </p:spTree>
    <p:extLst>
      <p:ext uri="{BB962C8B-B14F-4D97-AF65-F5344CB8AC3E}">
        <p14:creationId xmlns:p14="http://schemas.microsoft.com/office/powerpoint/2010/main" val="34187291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12CFB7-045F-4951-8C1F-E53B953E63E4}"/>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0B6FD212-B174-4F05-A91E-A6044F5B29B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E5D5623B-12CF-4FEE-8AD6-C7645C07930F}"/>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B89FD7A5-EF67-4114-A798-F1DE2F2F6F6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61F51100-C2E2-446D-8A38-13D56DFE9C03}"/>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9B853D88-148B-4CF8-AD0A-9FBC1B91EFFE}"/>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2CBEE0EA-A64E-4D91-8DE9-2E290A4E8A4E}"/>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BD60DF9D-821F-4D1A-974D-A74D6D4893C9}"/>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FD19C691-02E6-478E-BEAC-B7CE0F4F0557}"/>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3351C15A-0000-4C7B-9AC4-41F8CCE4DFB8}"/>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F9A02BD7-E2B2-41AF-A251-48DA99CECE5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92B1904B-484A-4524-8381-2B865D82AADC}"/>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7C7D403A-E6BE-4551-9830-9872F0055F38}"/>
              </a:ext>
            </a:extLst>
          </p:cNvPr>
          <p:cNvGraphicFramePr>
            <a:graphicFrameLocks/>
          </p:cNvGraphicFramePr>
          <p:nvPr/>
        </p:nvGraphicFramePr>
        <p:xfrm>
          <a:off x="313590" y="1349798"/>
          <a:ext cx="3942639" cy="15886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F2D00E09-9AD2-4276-A08D-4035A9C94E6D}"/>
              </a:ext>
            </a:extLst>
          </p:cNvPr>
          <p:cNvGraphicFramePr>
            <a:graphicFrameLocks/>
          </p:cNvGraphicFramePr>
          <p:nvPr/>
        </p:nvGraphicFramePr>
        <p:xfrm>
          <a:off x="313590" y="3442868"/>
          <a:ext cx="4042541" cy="1637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F01A9341-73C8-4036-AB33-E0B33A5438A0}"/>
              </a:ext>
            </a:extLst>
          </p:cNvPr>
          <p:cNvGraphicFramePr>
            <a:graphicFrameLocks/>
          </p:cNvGraphicFramePr>
          <p:nvPr/>
        </p:nvGraphicFramePr>
        <p:xfrm>
          <a:off x="5820997" y="1407365"/>
          <a:ext cx="3996127" cy="2689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64CC37F0-B447-4060-AC14-D526EBD5AA91}"/>
              </a:ext>
            </a:extLst>
          </p:cNvPr>
          <p:cNvGraphicFramePr>
            <a:graphicFrameLocks/>
          </p:cNvGraphicFramePr>
          <p:nvPr/>
        </p:nvGraphicFramePr>
        <p:xfrm>
          <a:off x="313590" y="5385421"/>
          <a:ext cx="4060220" cy="17948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94A90F2B-B7E8-4A8D-9991-7CFF3100C5A7}"/>
              </a:ext>
            </a:extLst>
          </p:cNvPr>
          <p:cNvGraphicFramePr>
            <a:graphicFrameLocks/>
          </p:cNvGraphicFramePr>
          <p:nvPr/>
        </p:nvGraphicFramePr>
        <p:xfrm>
          <a:off x="5867184" y="4598158"/>
          <a:ext cx="3949939" cy="2582131"/>
        </p:xfrm>
        <a:graphic>
          <a:graphicData uri="http://schemas.openxmlformats.org/drawingml/2006/chart">
            <c:chart xmlns:c="http://schemas.openxmlformats.org/drawingml/2006/chart" xmlns:r="http://schemas.openxmlformats.org/officeDocument/2006/relationships" r:id="rId6"/>
          </a:graphicData>
        </a:graphic>
      </p:graphicFrame>
      <p:sp>
        <p:nvSpPr>
          <p:cNvPr id="20" name="Rectángulo: esquinas redondeadas 19">
            <a:extLst>
              <a:ext uri="{FF2B5EF4-FFF2-40B4-BE49-F238E27FC236}">
                <a16:creationId xmlns:a16="http://schemas.microsoft.com/office/drawing/2014/main" id="{A247E410-8E88-45FC-AA85-BF6BF9C85B38}"/>
              </a:ext>
            </a:extLst>
          </p:cNvPr>
          <p:cNvSpPr/>
          <p:nvPr/>
        </p:nvSpPr>
        <p:spPr>
          <a:xfrm>
            <a:off x="5867185" y="4165190"/>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40839785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21" name="Gráfico 20">
            <a:extLst>
              <a:ext uri="{FF2B5EF4-FFF2-40B4-BE49-F238E27FC236}">
                <a16:creationId xmlns:a16="http://schemas.microsoft.com/office/drawing/2014/main" id="{826398B7-2D81-4B59-A55B-42B7F59E8DB7}"/>
              </a:ext>
            </a:extLst>
          </p:cNvPr>
          <p:cNvGraphicFramePr>
            <a:graphicFrameLocks/>
          </p:cNvGraphicFramePr>
          <p:nvPr/>
        </p:nvGraphicFramePr>
        <p:xfrm>
          <a:off x="4470399" y="589387"/>
          <a:ext cx="4703470" cy="19690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áfico 21">
            <a:extLst>
              <a:ext uri="{FF2B5EF4-FFF2-40B4-BE49-F238E27FC236}">
                <a16:creationId xmlns:a16="http://schemas.microsoft.com/office/drawing/2014/main" id="{92A186C3-4D53-4412-9716-2D924D7B27E9}"/>
              </a:ext>
            </a:extLst>
          </p:cNvPr>
          <p:cNvGraphicFramePr>
            <a:graphicFrameLocks/>
          </p:cNvGraphicFramePr>
          <p:nvPr/>
        </p:nvGraphicFramePr>
        <p:xfrm>
          <a:off x="4351068" y="2692784"/>
          <a:ext cx="4703471" cy="2079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áfico 22">
            <a:extLst>
              <a:ext uri="{FF2B5EF4-FFF2-40B4-BE49-F238E27FC236}">
                <a16:creationId xmlns:a16="http://schemas.microsoft.com/office/drawing/2014/main" id="{C540C73E-D3D1-4ED0-BA89-6F4460DD9E97}"/>
              </a:ext>
            </a:extLst>
          </p:cNvPr>
          <p:cNvGraphicFramePr>
            <a:graphicFrameLocks/>
          </p:cNvGraphicFramePr>
          <p:nvPr/>
        </p:nvGraphicFramePr>
        <p:xfrm>
          <a:off x="4603679" y="4906648"/>
          <a:ext cx="5116945" cy="2318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130273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207152244"/>
                  </a:ext>
                </a:extLst>
              </a:tr>
            </a:tbl>
          </a:graphicData>
        </a:graphic>
      </p:graphicFrame>
    </p:spTree>
    <p:extLst>
      <p:ext uri="{BB962C8B-B14F-4D97-AF65-F5344CB8AC3E}">
        <p14:creationId xmlns:p14="http://schemas.microsoft.com/office/powerpoint/2010/main" val="2305683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183247" y="1874140"/>
            <a:ext cx="5342066" cy="735714"/>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(2 500) del cual se encuestó a 40 personas ,  presencial y vía telefónica</a:t>
            </a:r>
            <a:r>
              <a:rPr kumimoji="0" lang="es-PE" sz="1600" b="0" i="0" u="none" strike="noStrike" kern="1200" cap="none" spc="0" normalizeH="0" baseline="0" noProof="0" dirty="0">
                <a:ln>
                  <a:noFill/>
                </a:ln>
                <a:solidFill>
                  <a:srgbClr val="26323E"/>
                </a:solidFill>
                <a:effectLst/>
                <a:uLnTx/>
                <a:uFillTx/>
                <a:latin typeface="Axiforma"/>
              </a:rPr>
              <a:t>.</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61683" y="3289771"/>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5%</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61683" y="4283156"/>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95 %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61683" y="5549626"/>
            <a:ext cx="1696283" cy="261738"/>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600" b="0" i="0" u="none" strike="noStrike" kern="1200" cap="none" spc="0" normalizeH="0" baseline="0" noProof="0" dirty="0">
                <a:ln>
                  <a:noFill/>
                </a:ln>
                <a:solidFill>
                  <a:srgbClr val="26323E"/>
                </a:solidFill>
                <a:effectLst/>
                <a:uLnTx/>
                <a:uFillTx/>
                <a:latin typeface="Axiforma"/>
              </a:rPr>
              <a:t> 21/08/2021</a:t>
            </a:r>
          </a:p>
        </p:txBody>
      </p:sp>
      <p:cxnSp>
        <p:nvCxnSpPr>
          <p:cNvPr id="20" name="Conector de Seta Reta 13">
            <a:extLst>
              <a:ext uri="{FF2B5EF4-FFF2-40B4-BE49-F238E27FC236}">
                <a16:creationId xmlns:a16="http://schemas.microsoft.com/office/drawing/2014/main" id="{C53C8387-DC53-4B2A-A1BF-1E7F97BCE67F}"/>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D92DE6F0-E28C-452A-960D-C2453CE1DCB9}"/>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A0348BB0-B535-4987-9DB9-6A8FDCB61916}"/>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F24658DF-4F1D-46D1-81A7-DD7C8DDF157F}"/>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203465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6236" y="853328"/>
            <a:ext cx="580308" cy="883858"/>
          </a:xfrm>
          <a:prstGeom prst="rect">
            <a:avLst/>
          </a:prstGeom>
        </p:spPr>
      </p:pic>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69942" y="4520902"/>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56827" y="4075885"/>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79%</a:t>
            </a:r>
          </a:p>
        </p:txBody>
      </p:sp>
      <p:sp>
        <p:nvSpPr>
          <p:cNvPr id="31" name="Rectángulo 30">
            <a:extLst>
              <a:ext uri="{FF2B5EF4-FFF2-40B4-BE49-F238E27FC236}">
                <a16:creationId xmlns:a16="http://schemas.microsoft.com/office/drawing/2014/main" id="{CC09698F-D21E-4779-ACA8-8AC662C14477}"/>
              </a:ext>
            </a:extLst>
          </p:cNvPr>
          <p:cNvSpPr/>
          <p:nvPr/>
        </p:nvSpPr>
        <p:spPr>
          <a:xfrm>
            <a:off x="2651404" y="4596609"/>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38%</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21%</a:t>
            </a:r>
          </a:p>
        </p:txBody>
      </p:sp>
      <p:graphicFrame>
        <p:nvGraphicFramePr>
          <p:cNvPr id="37" name="Gráfico 36">
            <a:extLst>
              <a:ext uri="{FF2B5EF4-FFF2-40B4-BE49-F238E27FC236}">
                <a16:creationId xmlns:a16="http://schemas.microsoft.com/office/drawing/2014/main" id="{F1E20F8B-2ECB-498D-8A46-4FA6AE527A99}"/>
              </a:ext>
            </a:extLst>
          </p:cNvPr>
          <p:cNvGraphicFramePr>
            <a:graphicFrameLocks/>
          </p:cNvGraphicFramePr>
          <p:nvPr/>
        </p:nvGraphicFramePr>
        <p:xfrm>
          <a:off x="5253926" y="494032"/>
          <a:ext cx="4288588" cy="1456989"/>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0" name="Gráfico 39">
            <a:extLst>
              <a:ext uri="{FF2B5EF4-FFF2-40B4-BE49-F238E27FC236}">
                <a16:creationId xmlns:a16="http://schemas.microsoft.com/office/drawing/2014/main" id="{EC23CF49-57A2-495A-A0A3-11B2686D76F5}"/>
              </a:ext>
            </a:extLst>
          </p:cNvPr>
          <p:cNvGraphicFramePr>
            <a:graphicFrameLocks/>
          </p:cNvGraphicFramePr>
          <p:nvPr/>
        </p:nvGraphicFramePr>
        <p:xfrm>
          <a:off x="5255295" y="3802520"/>
          <a:ext cx="4396600" cy="175528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2" name="Gráfico 41">
            <a:extLst>
              <a:ext uri="{FF2B5EF4-FFF2-40B4-BE49-F238E27FC236}">
                <a16:creationId xmlns:a16="http://schemas.microsoft.com/office/drawing/2014/main" id="{22FCB505-3AE0-455D-A03C-5B3F099680D4}"/>
              </a:ext>
            </a:extLst>
          </p:cNvPr>
          <p:cNvGraphicFramePr>
            <a:graphicFrameLocks/>
          </p:cNvGraphicFramePr>
          <p:nvPr/>
        </p:nvGraphicFramePr>
        <p:xfrm>
          <a:off x="5200786" y="5557801"/>
          <a:ext cx="4396600" cy="175528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3" name="Gráfico 42">
            <a:extLst>
              <a:ext uri="{FF2B5EF4-FFF2-40B4-BE49-F238E27FC236}">
                <a16:creationId xmlns:a16="http://schemas.microsoft.com/office/drawing/2014/main" id="{4443C652-F3E3-4410-9358-3CEC8805D32B}"/>
              </a:ext>
            </a:extLst>
          </p:cNvPr>
          <p:cNvGraphicFramePr>
            <a:graphicFrameLocks/>
          </p:cNvGraphicFramePr>
          <p:nvPr/>
        </p:nvGraphicFramePr>
        <p:xfrm>
          <a:off x="815728" y="5696871"/>
          <a:ext cx="1933696" cy="1674103"/>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6" name="Gráfico 45">
            <a:extLst>
              <a:ext uri="{FF2B5EF4-FFF2-40B4-BE49-F238E27FC236}">
                <a16:creationId xmlns:a16="http://schemas.microsoft.com/office/drawing/2014/main" id="{1D07F3D7-6ACE-468C-83EE-C80AAD0EEFDC}"/>
              </a:ext>
            </a:extLst>
          </p:cNvPr>
          <p:cNvGraphicFramePr>
            <a:graphicFrameLocks/>
          </p:cNvGraphicFramePr>
          <p:nvPr/>
        </p:nvGraphicFramePr>
        <p:xfrm>
          <a:off x="2116825" y="5684218"/>
          <a:ext cx="2119636" cy="1716955"/>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60" name="Gráfico 59">
            <a:extLst>
              <a:ext uri="{FF2B5EF4-FFF2-40B4-BE49-F238E27FC236}">
                <a16:creationId xmlns:a16="http://schemas.microsoft.com/office/drawing/2014/main" id="{9E0CA303-04C9-4DF3-8B4E-70E8B53D65CE}"/>
              </a:ext>
            </a:extLst>
          </p:cNvPr>
          <p:cNvGraphicFramePr>
            <a:graphicFrameLocks/>
          </p:cNvGraphicFramePr>
          <p:nvPr/>
        </p:nvGraphicFramePr>
        <p:xfrm>
          <a:off x="2250878" y="3950607"/>
          <a:ext cx="1818188" cy="1658473"/>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61" name="Gráfico 60">
            <a:extLst>
              <a:ext uri="{FF2B5EF4-FFF2-40B4-BE49-F238E27FC236}">
                <a16:creationId xmlns:a16="http://schemas.microsoft.com/office/drawing/2014/main" id="{EDED2D89-D462-486D-8A1E-0597626E8C81}"/>
              </a:ext>
            </a:extLst>
          </p:cNvPr>
          <p:cNvGraphicFramePr>
            <a:graphicFrameLocks/>
          </p:cNvGraphicFramePr>
          <p:nvPr/>
        </p:nvGraphicFramePr>
        <p:xfrm>
          <a:off x="728164" y="3945006"/>
          <a:ext cx="1972236" cy="1669677"/>
        </p:xfrm>
        <a:graphic>
          <a:graphicData uri="http://schemas.openxmlformats.org/drawingml/2006/chart">
            <c:chart xmlns:c="http://schemas.openxmlformats.org/drawingml/2006/chart" xmlns:r="http://schemas.openxmlformats.org/officeDocument/2006/relationships" r:id="rId15"/>
          </a:graphicData>
        </a:graphic>
      </p:graphicFrame>
      <p:pic>
        <p:nvPicPr>
          <p:cNvPr id="34" name="Gráfico 33" descr="Trabajadora de oficina contorno">
            <a:extLst>
              <a:ext uri="{FF2B5EF4-FFF2-40B4-BE49-F238E27FC236}">
                <a16:creationId xmlns:a16="http://schemas.microsoft.com/office/drawing/2014/main" id="{E2BAB628-2060-4307-89AB-20334406D88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496970" y="5632123"/>
            <a:ext cx="674816" cy="674816"/>
          </a:xfrm>
          <a:prstGeom prst="rect">
            <a:avLst/>
          </a:prstGeom>
        </p:spPr>
      </p:pic>
      <p:pic>
        <p:nvPicPr>
          <p:cNvPr id="35" name="Gráfico 34" descr="Trabajador de oficina con relleno sólido">
            <a:extLst>
              <a:ext uri="{FF2B5EF4-FFF2-40B4-BE49-F238E27FC236}">
                <a16:creationId xmlns:a16="http://schemas.microsoft.com/office/drawing/2014/main" id="{A3471970-3BF6-42DB-A1FB-6646C13CA26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474660" y="6316798"/>
            <a:ext cx="674816" cy="674816"/>
          </a:xfrm>
          <a:prstGeom prst="rect">
            <a:avLst/>
          </a:prstGeom>
        </p:spPr>
      </p:pic>
      <p:graphicFrame>
        <p:nvGraphicFramePr>
          <p:cNvPr id="52" name="Gráfico 51">
            <a:extLst>
              <a:ext uri="{FF2B5EF4-FFF2-40B4-BE49-F238E27FC236}">
                <a16:creationId xmlns:a16="http://schemas.microsoft.com/office/drawing/2014/main" id="{000921C8-5BF6-4A05-B5F5-3177D32E26B2}"/>
              </a:ext>
            </a:extLst>
          </p:cNvPr>
          <p:cNvGraphicFramePr>
            <a:graphicFrameLocks/>
          </p:cNvGraphicFramePr>
          <p:nvPr/>
        </p:nvGraphicFramePr>
        <p:xfrm>
          <a:off x="1366995" y="2038918"/>
          <a:ext cx="2165568" cy="1798583"/>
        </p:xfrm>
        <a:graphic>
          <a:graphicData uri="http://schemas.openxmlformats.org/drawingml/2006/chart">
            <c:chart xmlns:c="http://schemas.openxmlformats.org/drawingml/2006/chart" xmlns:r="http://schemas.openxmlformats.org/officeDocument/2006/relationships" r:id="rId20"/>
          </a:graphicData>
        </a:graphic>
      </p:graphicFrame>
      <p:sp>
        <p:nvSpPr>
          <p:cNvPr id="53" name="Rectángulo 52">
            <a:extLst>
              <a:ext uri="{FF2B5EF4-FFF2-40B4-BE49-F238E27FC236}">
                <a16:creationId xmlns:a16="http://schemas.microsoft.com/office/drawing/2014/main" id="{9556242E-F7E9-4EEE-B321-74517528A2BE}"/>
              </a:ext>
            </a:extLst>
          </p:cNvPr>
          <p:cNvSpPr/>
          <p:nvPr/>
        </p:nvSpPr>
        <p:spPr>
          <a:xfrm>
            <a:off x="2025045" y="280153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0%</a:t>
            </a:r>
          </a:p>
        </p:txBody>
      </p:sp>
      <p:sp>
        <p:nvSpPr>
          <p:cNvPr id="49" name="Marcador de texto 3">
            <a:extLst>
              <a:ext uri="{FF2B5EF4-FFF2-40B4-BE49-F238E27FC236}">
                <a16:creationId xmlns:a16="http://schemas.microsoft.com/office/drawing/2014/main" id="{5A05A4BB-D409-41CB-BD4E-837F2E7EE808}"/>
              </a:ext>
            </a:extLst>
          </p:cNvPr>
          <p:cNvSpPr>
            <a:spLocks noGrp="1"/>
          </p:cNvSpPr>
          <p:nvPr>
            <p:ph type="body" sz="quarter" idx="13"/>
          </p:nvPr>
        </p:nvSpPr>
        <p:spPr>
          <a:xfrm>
            <a:off x="371284" y="148069"/>
            <a:ext cx="8694737" cy="219075"/>
          </a:xfrm>
        </p:spPr>
        <p:txBody>
          <a:bodyPr/>
          <a:lstStyle/>
          <a:p>
            <a:r>
              <a:rPr lang="es-PE" dirty="0"/>
              <a:t>RESULTADOS  TOTALES  OBTENIDOS DE LA ENCUESTA  SEXO Y EDAD , EXCEPTO PUÉRPERA </a:t>
            </a:r>
          </a:p>
        </p:txBody>
      </p:sp>
      <p:sp>
        <p:nvSpPr>
          <p:cNvPr id="51" name="Rectángulo 50">
            <a:extLst>
              <a:ext uri="{FF2B5EF4-FFF2-40B4-BE49-F238E27FC236}">
                <a16:creationId xmlns:a16="http://schemas.microsoft.com/office/drawing/2014/main" id="{AB60DF64-04C0-4413-AC95-C6C3120610B5}"/>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54" name="Rectángulo 53">
            <a:extLst>
              <a:ext uri="{FF2B5EF4-FFF2-40B4-BE49-F238E27FC236}">
                <a16:creationId xmlns:a16="http://schemas.microsoft.com/office/drawing/2014/main" id="{F686C0AB-D235-422B-B439-3327CD9ACB67}"/>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55" name="CuadroTexto 54">
            <a:extLst>
              <a:ext uri="{FF2B5EF4-FFF2-40B4-BE49-F238E27FC236}">
                <a16:creationId xmlns:a16="http://schemas.microsoft.com/office/drawing/2014/main" id="{3054D473-55FA-49C8-B85E-D11FDDE83501}"/>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56" name="CuadroTexto 55">
            <a:extLst>
              <a:ext uri="{FF2B5EF4-FFF2-40B4-BE49-F238E27FC236}">
                <a16:creationId xmlns:a16="http://schemas.microsoft.com/office/drawing/2014/main" id="{FF34903D-0319-46F4-9DB9-1CED86095E54}"/>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6" name="Globo: flecha hacia abajo 35">
            <a:extLst>
              <a:ext uri="{FF2B5EF4-FFF2-40B4-BE49-F238E27FC236}">
                <a16:creationId xmlns:a16="http://schemas.microsoft.com/office/drawing/2014/main" id="{31060C92-D38B-4256-AD8E-E02FE5211D12}"/>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8" name="Globo: flecha hacia abajo 37">
            <a:extLst>
              <a:ext uri="{FF2B5EF4-FFF2-40B4-BE49-F238E27FC236}">
                <a16:creationId xmlns:a16="http://schemas.microsoft.com/office/drawing/2014/main" id="{05B32D3F-0C2F-4806-AE80-471291394235}"/>
              </a:ext>
            </a:extLst>
          </p:cNvPr>
          <p:cNvSpPr/>
          <p:nvPr/>
        </p:nvSpPr>
        <p:spPr>
          <a:xfrm rot="5400000">
            <a:off x="8869347" y="3184879"/>
            <a:ext cx="2025690" cy="396865"/>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2122149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a:t>
            </a:r>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EE2FFE02-1337-4748-817F-B5B678458723}"/>
              </a:ext>
            </a:extLst>
          </p:cNvPr>
          <p:cNvGraphicFramePr>
            <a:graphicFrameLocks/>
          </p:cNvGraphicFramePr>
          <p:nvPr/>
        </p:nvGraphicFramePr>
        <p:xfrm>
          <a:off x="282413" y="1273892"/>
          <a:ext cx="4016253" cy="16645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BCA0001B-C6CA-43AF-A02E-8C772277B4CD}"/>
              </a:ext>
            </a:extLst>
          </p:cNvPr>
          <p:cNvGraphicFramePr>
            <a:graphicFrameLocks/>
          </p:cNvGraphicFramePr>
          <p:nvPr/>
        </p:nvGraphicFramePr>
        <p:xfrm>
          <a:off x="282413" y="3422343"/>
          <a:ext cx="4016253" cy="16245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AC47632D-DD32-4993-8CA9-0712ECED9C8F}"/>
              </a:ext>
            </a:extLst>
          </p:cNvPr>
          <p:cNvGraphicFramePr>
            <a:graphicFrameLocks/>
          </p:cNvGraphicFramePr>
          <p:nvPr/>
        </p:nvGraphicFramePr>
        <p:xfrm>
          <a:off x="5761832" y="1424587"/>
          <a:ext cx="4016254" cy="25925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F3542FCC-173A-4411-ABC4-9F8188826219}"/>
              </a:ext>
            </a:extLst>
          </p:cNvPr>
          <p:cNvGraphicFramePr>
            <a:graphicFrameLocks/>
          </p:cNvGraphicFramePr>
          <p:nvPr/>
        </p:nvGraphicFramePr>
        <p:xfrm>
          <a:off x="329238" y="5334666"/>
          <a:ext cx="4026894" cy="19863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D1F94F43-484F-47A5-84EE-63C2B445F910}"/>
              </a:ext>
            </a:extLst>
          </p:cNvPr>
          <p:cNvGraphicFramePr>
            <a:graphicFrameLocks/>
          </p:cNvGraphicFramePr>
          <p:nvPr/>
        </p:nvGraphicFramePr>
        <p:xfrm>
          <a:off x="5867186" y="4577838"/>
          <a:ext cx="3949938"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61139B56-EC5C-416A-949C-DB283AD7BF2E}"/>
              </a:ext>
            </a:extLst>
          </p:cNvPr>
          <p:cNvSpPr/>
          <p:nvPr/>
        </p:nvSpPr>
        <p:spPr>
          <a:xfrm>
            <a:off x="5867186" y="414932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8568873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540B74-2C14-4D75-8129-B9763B415F86}"/>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DE95CAF9-E311-4FC2-AD85-6A41C09FC2E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462AEF71-548B-4A8A-BC43-9593A45AFBF2}"/>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ECBEA2E3-6D75-4838-AF88-7F1E25E5CFBE}"/>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349DCF86-B62D-4AAF-812C-0B12084408E2}"/>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29E38198-3A9A-4E91-AB46-DD6ACCFB925E}"/>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A0D16B2B-5395-4F47-BDCC-90CB059CA06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A06EED1F-112A-4B33-A207-E755D79E5FAE}"/>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431EEFA1-3E1F-4061-B3BC-4E2EEA68BF1D}"/>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7B7C8963-1FA4-460C-956C-E44D09C19EB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FB508D2A-A0B4-4C46-BBE1-C934213750CF}"/>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BFDF1904-C71F-4E98-A2B9-2EAB07D8EA75}"/>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E0D4388E-24E1-4BF5-87E7-45514FB0AA20}"/>
              </a:ext>
            </a:extLst>
          </p:cNvPr>
          <p:cNvGraphicFramePr>
            <a:graphicFrameLocks/>
          </p:cNvGraphicFramePr>
          <p:nvPr/>
        </p:nvGraphicFramePr>
        <p:xfrm>
          <a:off x="302539" y="1334439"/>
          <a:ext cx="3996127" cy="1603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2C4010AE-4CFD-449A-A43D-BD86DC16425C}"/>
              </a:ext>
            </a:extLst>
          </p:cNvPr>
          <p:cNvGraphicFramePr>
            <a:graphicFrameLocks/>
          </p:cNvGraphicFramePr>
          <p:nvPr/>
        </p:nvGraphicFramePr>
        <p:xfrm>
          <a:off x="282413" y="3373701"/>
          <a:ext cx="4054224" cy="16731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7DD36C95-840F-4A22-8E43-C0B8559FC558}"/>
              </a:ext>
            </a:extLst>
          </p:cNvPr>
          <p:cNvGraphicFramePr>
            <a:graphicFrameLocks/>
          </p:cNvGraphicFramePr>
          <p:nvPr/>
        </p:nvGraphicFramePr>
        <p:xfrm>
          <a:off x="5781959" y="1424589"/>
          <a:ext cx="3969429" cy="26727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B44887B7-5344-4904-B5CC-3A7A92969635}"/>
              </a:ext>
            </a:extLst>
          </p:cNvPr>
          <p:cNvGraphicFramePr>
            <a:graphicFrameLocks/>
          </p:cNvGraphicFramePr>
          <p:nvPr/>
        </p:nvGraphicFramePr>
        <p:xfrm>
          <a:off x="360001" y="5402586"/>
          <a:ext cx="3996130" cy="18526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2945D6B2-4868-49E9-9892-D1D97062D512}"/>
              </a:ext>
            </a:extLst>
          </p:cNvPr>
          <p:cNvGraphicFramePr>
            <a:graphicFrameLocks/>
          </p:cNvGraphicFramePr>
          <p:nvPr/>
        </p:nvGraphicFramePr>
        <p:xfrm>
          <a:off x="5867186" y="4618035"/>
          <a:ext cx="3931025" cy="2637205"/>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2E7F0FCA-63F0-49DD-8611-D8C728552C12}"/>
              </a:ext>
            </a:extLst>
          </p:cNvPr>
          <p:cNvSpPr/>
          <p:nvPr/>
        </p:nvSpPr>
        <p:spPr>
          <a:xfrm>
            <a:off x="5867186" y="4175484"/>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40280655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873C07E1-32AC-44B4-8CBE-880B063FC8EC}"/>
              </a:ext>
            </a:extLst>
          </p:cNvPr>
          <p:cNvGraphicFramePr>
            <a:graphicFrameLocks/>
          </p:cNvGraphicFramePr>
          <p:nvPr/>
        </p:nvGraphicFramePr>
        <p:xfrm>
          <a:off x="4505883" y="507035"/>
          <a:ext cx="4409336" cy="18513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9617575A-2B7A-4C99-9C6B-DF577411195F}"/>
              </a:ext>
            </a:extLst>
          </p:cNvPr>
          <p:cNvGraphicFramePr>
            <a:graphicFrameLocks/>
          </p:cNvGraphicFramePr>
          <p:nvPr/>
        </p:nvGraphicFramePr>
        <p:xfrm>
          <a:off x="4175108" y="2563295"/>
          <a:ext cx="4879431" cy="19961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5E30C560-69DF-4148-A8D8-1AB4F9EB2B2E}"/>
              </a:ext>
            </a:extLst>
          </p:cNvPr>
          <p:cNvGraphicFramePr>
            <a:graphicFrameLocks/>
          </p:cNvGraphicFramePr>
          <p:nvPr/>
        </p:nvGraphicFramePr>
        <p:xfrm>
          <a:off x="4505882" y="4764359"/>
          <a:ext cx="4970627" cy="24540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93864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3988414168"/>
                  </a:ext>
                </a:extLst>
              </a:tr>
            </a:tbl>
          </a:graphicData>
        </a:graphic>
      </p:graphicFrame>
    </p:spTree>
    <p:extLst>
      <p:ext uri="{BB962C8B-B14F-4D97-AF65-F5344CB8AC3E}">
        <p14:creationId xmlns:p14="http://schemas.microsoft.com/office/powerpoint/2010/main" val="14614475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268976" y="1737032"/>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(2 500) del cual se encuestó a 35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268976" y="3241282"/>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268976" y="428791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268976" y="5486148"/>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23/08/2021</a:t>
            </a:r>
          </a:p>
        </p:txBody>
      </p:sp>
      <p:cxnSp>
        <p:nvCxnSpPr>
          <p:cNvPr id="20" name="Conector de Seta Reta 13">
            <a:extLst>
              <a:ext uri="{FF2B5EF4-FFF2-40B4-BE49-F238E27FC236}">
                <a16:creationId xmlns:a16="http://schemas.microsoft.com/office/drawing/2014/main" id="{29337024-CC69-40C4-9962-90C9A3AFA2AD}"/>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57511329-8236-49C1-BC4B-8BF014DE5B45}"/>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19A658DE-ED35-4438-A623-621778E35CB5}"/>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7CFDB002-05AC-4CDE-9CBB-BD68397E2299}"/>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63215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ítulo 2"/>
          <p:cNvSpPr txBox="1">
            <a:spLocks/>
          </p:cNvSpPr>
          <p:nvPr/>
        </p:nvSpPr>
        <p:spPr>
          <a:xfrm>
            <a:off x="360492" y="589722"/>
            <a:ext cx="9329197" cy="677037"/>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defTabSz="1007899">
              <a:spcAft>
                <a:spcPts val="600"/>
              </a:spcAft>
              <a:buClr>
                <a:srgbClr val="225000"/>
              </a:buClr>
              <a:buSzPts val="1200"/>
              <a:defRPr/>
            </a:pPr>
            <a:r>
              <a:rPr lang="en-US" dirty="0">
                <a:uFill>
                  <a:solidFill>
                    <a:srgbClr val="222222"/>
                  </a:solidFill>
                </a:uFill>
              </a:rPr>
              <a:t>El </a:t>
            </a:r>
            <a:r>
              <a:rPr lang="en-US" dirty="0" err="1">
                <a:uFill>
                  <a:solidFill>
                    <a:srgbClr val="222222"/>
                  </a:solidFill>
                </a:uFill>
              </a:rPr>
              <a:t>modelo</a:t>
            </a:r>
            <a:r>
              <a:rPr lang="en-US" dirty="0">
                <a:uFill>
                  <a:solidFill>
                    <a:srgbClr val="222222"/>
                  </a:solidFill>
                </a:uFill>
              </a:rPr>
              <a:t> de </a:t>
            </a:r>
            <a:r>
              <a:rPr lang="en-US" dirty="0" err="1">
                <a:uFill>
                  <a:solidFill>
                    <a:srgbClr val="222222"/>
                  </a:solidFill>
                </a:uFill>
              </a:rPr>
              <a:t>gestión</a:t>
            </a:r>
            <a:r>
              <a:rPr lang="en-US" dirty="0">
                <a:uFill>
                  <a:solidFill>
                    <a:srgbClr val="222222"/>
                  </a:solidFill>
                </a:uFill>
              </a:rPr>
              <a:t> de </a:t>
            </a:r>
            <a:r>
              <a:rPr lang="en-US" dirty="0" err="1">
                <a:uFill>
                  <a:solidFill>
                    <a:srgbClr val="222222"/>
                  </a:solidFill>
                </a:uFill>
              </a:rPr>
              <a:t>cumplimiento</a:t>
            </a:r>
            <a:r>
              <a:rPr lang="en-US" dirty="0">
                <a:uFill>
                  <a:solidFill>
                    <a:srgbClr val="222222"/>
                  </a:solidFill>
                </a:uFill>
              </a:rPr>
              <a:t> </a:t>
            </a:r>
            <a:r>
              <a:rPr lang="en-US" dirty="0" err="1">
                <a:uFill>
                  <a:solidFill>
                    <a:srgbClr val="222222"/>
                  </a:solidFill>
                </a:uFill>
              </a:rPr>
              <a:t>nos</a:t>
            </a:r>
            <a:r>
              <a:rPr lang="en-US" dirty="0">
                <a:uFill>
                  <a:solidFill>
                    <a:srgbClr val="222222"/>
                  </a:solidFill>
                </a:uFill>
              </a:rPr>
              <a:t> </a:t>
            </a:r>
            <a:r>
              <a:rPr lang="en-US" dirty="0" err="1">
                <a:uFill>
                  <a:solidFill>
                    <a:srgbClr val="222222"/>
                  </a:solidFill>
                </a:uFill>
              </a:rPr>
              <a:t>ayuda</a:t>
            </a:r>
            <a:r>
              <a:rPr lang="en-US" dirty="0">
                <a:uFill>
                  <a:solidFill>
                    <a:srgbClr val="222222"/>
                  </a:solidFill>
                </a:uFill>
              </a:rPr>
              <a:t> a </a:t>
            </a:r>
            <a:r>
              <a:rPr lang="en-US" dirty="0" err="1">
                <a:uFill>
                  <a:solidFill>
                    <a:srgbClr val="222222"/>
                  </a:solidFill>
                </a:uFill>
              </a:rPr>
              <a:t>cumplir</a:t>
            </a:r>
            <a:r>
              <a:rPr lang="en-US" dirty="0">
                <a:uFill>
                  <a:solidFill>
                    <a:srgbClr val="222222"/>
                  </a:solidFill>
                </a:uFill>
              </a:rPr>
              <a:t> con el </a:t>
            </a:r>
            <a:r>
              <a:rPr lang="en-US" dirty="0" err="1">
                <a:uFill>
                  <a:solidFill>
                    <a:srgbClr val="222222"/>
                  </a:solidFill>
                </a:uFill>
              </a:rPr>
              <a:t>objetivo</a:t>
            </a:r>
            <a:endParaRPr lang="x-none" dirty="0"/>
          </a:p>
        </p:txBody>
      </p:sp>
      <p:sp>
        <p:nvSpPr>
          <p:cNvPr id="49" name="Rectangle 19"/>
          <p:cNvSpPr>
            <a:spLocks noChangeArrowheads="1"/>
          </p:cNvSpPr>
          <p:nvPr/>
        </p:nvSpPr>
        <p:spPr bwMode="gray">
          <a:xfrm>
            <a:off x="6634524" y="2850953"/>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en-US" b="1" dirty="0" err="1">
                <a:latin typeface="Axiforma" charset="0"/>
                <a:ea typeface="Axiforma" charset="0"/>
                <a:cs typeface="Axiforma" charset="0"/>
              </a:rPr>
              <a:t>Visión</a:t>
            </a:r>
            <a:r>
              <a:rPr lang="en-US" b="1" dirty="0">
                <a:latin typeface="Axiforma" charset="0"/>
                <a:ea typeface="Axiforma" charset="0"/>
                <a:cs typeface="Axiforma" charset="0"/>
              </a:rPr>
              <a:t> y </a:t>
            </a:r>
            <a:r>
              <a:rPr lang="x-none" b="1" dirty="0">
                <a:latin typeface="Axiforma" charset="0"/>
                <a:ea typeface="Axiforma" charset="0"/>
                <a:cs typeface="Axiforma" charset="0"/>
              </a:rPr>
              <a:t>enfoque</a:t>
            </a:r>
          </a:p>
        </p:txBody>
      </p:sp>
      <p:sp>
        <p:nvSpPr>
          <p:cNvPr id="50" name="Rectangle 20"/>
          <p:cNvSpPr>
            <a:spLocks noChangeArrowheads="1"/>
          </p:cNvSpPr>
          <p:nvPr/>
        </p:nvSpPr>
        <p:spPr bwMode="gray">
          <a:xfrm>
            <a:off x="1202125" y="3502369"/>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x-none">
                <a:latin typeface="Axiforma" charset="0"/>
                <a:ea typeface="Axiforma" charset="0"/>
                <a:cs typeface="Axiforma" charset="0"/>
              </a:rPr>
              <a:t>¿Cómo planeamos hacerlo?</a:t>
            </a:r>
          </a:p>
        </p:txBody>
      </p:sp>
      <p:sp>
        <p:nvSpPr>
          <p:cNvPr id="51" name="Rectangle 21"/>
          <p:cNvSpPr>
            <a:spLocks noChangeArrowheads="1"/>
          </p:cNvSpPr>
          <p:nvPr/>
        </p:nvSpPr>
        <p:spPr bwMode="gray">
          <a:xfrm>
            <a:off x="1202110" y="4014441"/>
            <a:ext cx="4989877" cy="553998"/>
          </a:xfrm>
          <a:prstGeom prst="rect">
            <a:avLst/>
          </a:prstGeom>
          <a:noFill/>
          <a:ln w="9525">
            <a:noFill/>
            <a:miter lim="800000"/>
            <a:headEnd/>
            <a:tailEnd/>
          </a:ln>
        </p:spPr>
        <p:txBody>
          <a:bodyPr wrap="square" lIns="0" tIns="0" rIns="0" bIns="0" anchor="ctr">
            <a:spAutoFit/>
          </a:bodyPr>
          <a:lstStyle/>
          <a:p>
            <a:pPr defTabSz="745484" eaLnBrk="0">
              <a:spcBef>
                <a:spcPct val="60000"/>
              </a:spcBef>
              <a:buClr>
                <a:srgbClr val="7F7F7F"/>
              </a:buClr>
              <a:defRPr/>
            </a:pPr>
            <a:r>
              <a:rPr lang="es-ES_tradnl" dirty="0">
                <a:latin typeface="Axiforma" charset="0"/>
                <a:ea typeface="Axiforma" charset="0"/>
                <a:cs typeface="Axiforma" charset="0"/>
              </a:rPr>
              <a:t>En cualquier momento, ¿cómo sabremos si estamos en trayectoria?</a:t>
            </a:r>
          </a:p>
        </p:txBody>
      </p:sp>
      <p:sp>
        <p:nvSpPr>
          <p:cNvPr id="52" name="Rectangle 51"/>
          <p:cNvSpPr>
            <a:spLocks noChangeArrowheads="1"/>
          </p:cNvSpPr>
          <p:nvPr/>
        </p:nvSpPr>
        <p:spPr bwMode="gray">
          <a:xfrm>
            <a:off x="1202125" y="4803544"/>
            <a:ext cx="6312184" cy="553998"/>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x-none">
                <a:latin typeface="Axiforma" charset="0"/>
                <a:ea typeface="Axiforma" charset="0"/>
                <a:cs typeface="Axiforma" charset="0"/>
              </a:rPr>
              <a:t>Si estamos fuera de trayectoria, ¿qué haremos al respecto?</a:t>
            </a:r>
          </a:p>
        </p:txBody>
      </p:sp>
      <p:sp>
        <p:nvSpPr>
          <p:cNvPr id="53" name="Rectangle 23"/>
          <p:cNvSpPr>
            <a:spLocks noChangeArrowheads="1"/>
          </p:cNvSpPr>
          <p:nvPr/>
        </p:nvSpPr>
        <p:spPr bwMode="gray">
          <a:xfrm>
            <a:off x="1202125" y="5474893"/>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es-ES_tradnl">
                <a:latin typeface="Axiforma" charset="0"/>
                <a:ea typeface="Axiforma" charset="0"/>
                <a:cs typeface="Axiforma" charset="0"/>
              </a:rPr>
              <a:t>¿Cómo podemos ayudar?</a:t>
            </a:r>
          </a:p>
        </p:txBody>
      </p:sp>
      <p:sp>
        <p:nvSpPr>
          <p:cNvPr id="54" name="Rectangle 53"/>
          <p:cNvSpPr>
            <a:spLocks noChangeArrowheads="1"/>
          </p:cNvSpPr>
          <p:nvPr/>
        </p:nvSpPr>
        <p:spPr bwMode="gray">
          <a:xfrm>
            <a:off x="1202125" y="2850953"/>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en-US" dirty="0">
                <a:latin typeface="Axiforma" charset="0"/>
                <a:ea typeface="Axiforma" charset="0"/>
                <a:cs typeface="Axiforma" charset="0"/>
              </a:rPr>
              <a:t>¿</a:t>
            </a:r>
            <a:r>
              <a:rPr lang="x-none" dirty="0">
                <a:latin typeface="Axiforma" charset="0"/>
                <a:ea typeface="Axiforma" charset="0"/>
                <a:cs typeface="Axiforma" charset="0"/>
              </a:rPr>
              <a:t>Qué intentamos lograr?</a:t>
            </a:r>
          </a:p>
        </p:txBody>
      </p:sp>
      <p:sp>
        <p:nvSpPr>
          <p:cNvPr id="55" name="Rectangle 54"/>
          <p:cNvSpPr>
            <a:spLocks noChangeArrowheads="1"/>
          </p:cNvSpPr>
          <p:nvPr/>
        </p:nvSpPr>
        <p:spPr bwMode="gray">
          <a:xfrm>
            <a:off x="6634524" y="3501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Plan</a:t>
            </a:r>
          </a:p>
        </p:txBody>
      </p:sp>
      <p:sp>
        <p:nvSpPr>
          <p:cNvPr id="56" name="Rectangle 19"/>
          <p:cNvSpPr>
            <a:spLocks noChangeArrowheads="1"/>
          </p:cNvSpPr>
          <p:nvPr/>
        </p:nvSpPr>
        <p:spPr bwMode="gray">
          <a:xfrm>
            <a:off x="6634524" y="4152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Información</a:t>
            </a:r>
          </a:p>
        </p:txBody>
      </p:sp>
      <p:sp>
        <p:nvSpPr>
          <p:cNvPr id="57" name="Rectangle 56"/>
          <p:cNvSpPr>
            <a:spLocks noChangeArrowheads="1"/>
          </p:cNvSpPr>
          <p:nvPr/>
        </p:nvSpPr>
        <p:spPr bwMode="gray">
          <a:xfrm>
            <a:off x="6634524" y="5454949"/>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Cultura</a:t>
            </a:r>
          </a:p>
        </p:txBody>
      </p:sp>
      <p:sp>
        <p:nvSpPr>
          <p:cNvPr id="58" name="Rectangle 57"/>
          <p:cNvSpPr>
            <a:spLocks noChangeArrowheads="1"/>
          </p:cNvSpPr>
          <p:nvPr/>
        </p:nvSpPr>
        <p:spPr bwMode="gray">
          <a:xfrm>
            <a:off x="6634524" y="4803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Rutinas</a:t>
            </a:r>
          </a:p>
        </p:txBody>
      </p:sp>
      <p:sp>
        <p:nvSpPr>
          <p:cNvPr id="59" name="Oval 58"/>
          <p:cNvSpPr>
            <a:spLocks noChangeAspect="1" noChangeArrowheads="1"/>
          </p:cNvSpPr>
          <p:nvPr/>
        </p:nvSpPr>
        <p:spPr bwMode="gray">
          <a:xfrm>
            <a:off x="562089" y="2762201"/>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1</a:t>
            </a:r>
          </a:p>
        </p:txBody>
      </p:sp>
      <p:sp>
        <p:nvSpPr>
          <p:cNvPr id="60" name="Oval 11"/>
          <p:cNvSpPr>
            <a:spLocks noChangeAspect="1" noChangeArrowheads="1"/>
          </p:cNvSpPr>
          <p:nvPr/>
        </p:nvSpPr>
        <p:spPr bwMode="gray">
          <a:xfrm>
            <a:off x="562089" y="3413200"/>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2</a:t>
            </a:r>
          </a:p>
        </p:txBody>
      </p:sp>
      <p:sp>
        <p:nvSpPr>
          <p:cNvPr id="61" name="Oval 11"/>
          <p:cNvSpPr>
            <a:spLocks noChangeAspect="1" noChangeArrowheads="1"/>
          </p:cNvSpPr>
          <p:nvPr/>
        </p:nvSpPr>
        <p:spPr bwMode="gray">
          <a:xfrm>
            <a:off x="562089" y="4064199"/>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3</a:t>
            </a:r>
          </a:p>
        </p:txBody>
      </p:sp>
      <p:sp>
        <p:nvSpPr>
          <p:cNvPr id="62" name="Oval 11"/>
          <p:cNvSpPr>
            <a:spLocks noChangeAspect="1" noChangeArrowheads="1"/>
          </p:cNvSpPr>
          <p:nvPr/>
        </p:nvSpPr>
        <p:spPr bwMode="gray">
          <a:xfrm>
            <a:off x="562089" y="4715199"/>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4</a:t>
            </a:r>
          </a:p>
        </p:txBody>
      </p:sp>
      <p:sp>
        <p:nvSpPr>
          <p:cNvPr id="63" name="Oval 11"/>
          <p:cNvSpPr>
            <a:spLocks noChangeAspect="1" noChangeArrowheads="1"/>
          </p:cNvSpPr>
          <p:nvPr/>
        </p:nvSpPr>
        <p:spPr bwMode="gray">
          <a:xfrm>
            <a:off x="562089" y="5366197"/>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5</a:t>
            </a:r>
          </a:p>
        </p:txBody>
      </p:sp>
      <p:sp>
        <p:nvSpPr>
          <p:cNvPr id="19" name="Rectangle 20">
            <a:extLst>
              <a:ext uri="{FF2B5EF4-FFF2-40B4-BE49-F238E27FC236}">
                <a16:creationId xmlns:a16="http://schemas.microsoft.com/office/drawing/2014/main" id="{E556408B-0CF2-C94D-AFEA-AE99CD58C6D9}"/>
              </a:ext>
            </a:extLst>
          </p:cNvPr>
          <p:cNvSpPr>
            <a:spLocks noChangeArrowheads="1"/>
          </p:cNvSpPr>
          <p:nvPr>
            <p:custDataLst>
              <p:tags r:id="rId1"/>
            </p:custDataLst>
          </p:nvPr>
        </p:nvSpPr>
        <p:spPr bwMode="gray">
          <a:xfrm>
            <a:off x="468283" y="2048412"/>
            <a:ext cx="4212001" cy="246221"/>
          </a:xfrm>
          <a:prstGeom prst="rect">
            <a:avLst/>
          </a:prstGeom>
          <a:noFill/>
          <a:ln w="9525">
            <a:noFill/>
            <a:miter lim="800000"/>
            <a:headEnd/>
            <a:tailEnd/>
          </a:ln>
        </p:spPr>
        <p:txBody>
          <a:bodyPr wrap="square" lIns="0" tIns="0" rIns="0" bIns="0">
            <a:spAutoFit/>
          </a:bodyPr>
          <a:lstStyle/>
          <a:p>
            <a:pPr defTabSz="1006108">
              <a:buClr>
                <a:srgbClr val="002960"/>
              </a:buClr>
            </a:pPr>
            <a:r>
              <a:rPr lang="es-ES_tradnl" sz="1600" b="1" dirty="0">
                <a:ea typeface="Tahoma" pitchFamily="34" charset="0"/>
                <a:cs typeface="Tahoma" pitchFamily="34" charset="0"/>
              </a:rPr>
              <a:t>Preguntas clave</a:t>
            </a:r>
          </a:p>
        </p:txBody>
      </p:sp>
    </p:spTree>
    <p:extLst>
      <p:ext uri="{BB962C8B-B14F-4D97-AF65-F5344CB8AC3E}">
        <p14:creationId xmlns:p14="http://schemas.microsoft.com/office/powerpoint/2010/main" val="506599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 RESULTADOS  TOTALES  OBTENIDOS DE LA ENCUESTA  SEXO Y EDAD </a:t>
            </a:r>
          </a:p>
          <a:p>
            <a:endParaRPr lang="es-PE" dirty="0"/>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198293" y="463838"/>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153972" y="113087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31" name="Rectángulo 30">
            <a:extLst>
              <a:ext uri="{FF2B5EF4-FFF2-40B4-BE49-F238E27FC236}">
                <a16:creationId xmlns:a16="http://schemas.microsoft.com/office/drawing/2014/main" id="{CC09698F-D21E-4779-ACA8-8AC662C14477}"/>
              </a:ext>
            </a:extLst>
          </p:cNvPr>
          <p:cNvSpPr/>
          <p:nvPr/>
        </p:nvSpPr>
        <p:spPr>
          <a:xfrm>
            <a:off x="2816755" y="4522993"/>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graphicFrame>
        <p:nvGraphicFramePr>
          <p:cNvPr id="28" name="Gráfico 27">
            <a:extLst>
              <a:ext uri="{FF2B5EF4-FFF2-40B4-BE49-F238E27FC236}">
                <a16:creationId xmlns:a16="http://schemas.microsoft.com/office/drawing/2014/main" id="{336EF9E4-887D-453D-9FAA-72BAEF9D6857}"/>
              </a:ext>
            </a:extLst>
          </p:cNvPr>
          <p:cNvGraphicFramePr>
            <a:graphicFrameLocks/>
          </p:cNvGraphicFramePr>
          <p:nvPr/>
        </p:nvGraphicFramePr>
        <p:xfrm>
          <a:off x="690424" y="5718073"/>
          <a:ext cx="2125520" cy="17104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Gráfico 33">
            <a:extLst>
              <a:ext uri="{FF2B5EF4-FFF2-40B4-BE49-F238E27FC236}">
                <a16:creationId xmlns:a16="http://schemas.microsoft.com/office/drawing/2014/main" id="{6C1E8266-2DD9-4AC4-BA1D-B8D74C4C045D}"/>
              </a:ext>
            </a:extLst>
          </p:cNvPr>
          <p:cNvGraphicFramePr>
            <a:graphicFrameLocks/>
          </p:cNvGraphicFramePr>
          <p:nvPr/>
        </p:nvGraphicFramePr>
        <p:xfrm>
          <a:off x="2198602" y="5698828"/>
          <a:ext cx="2016353" cy="17104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Gráfico 34">
            <a:extLst>
              <a:ext uri="{FF2B5EF4-FFF2-40B4-BE49-F238E27FC236}">
                <a16:creationId xmlns:a16="http://schemas.microsoft.com/office/drawing/2014/main" id="{B20E9F6A-7999-4C68-A823-01E966EE9AAC}"/>
              </a:ext>
            </a:extLst>
          </p:cNvPr>
          <p:cNvGraphicFramePr>
            <a:graphicFrameLocks/>
          </p:cNvGraphicFramePr>
          <p:nvPr/>
        </p:nvGraphicFramePr>
        <p:xfrm>
          <a:off x="5173328" y="5557801"/>
          <a:ext cx="4478567" cy="17104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6" name="Gráfico 35">
            <a:extLst>
              <a:ext uri="{FF2B5EF4-FFF2-40B4-BE49-F238E27FC236}">
                <a16:creationId xmlns:a16="http://schemas.microsoft.com/office/drawing/2014/main" id="{2344FDFB-768E-4A1A-8BD9-15105DB0ABB7}"/>
              </a:ext>
            </a:extLst>
          </p:cNvPr>
          <p:cNvGraphicFramePr>
            <a:graphicFrameLocks/>
          </p:cNvGraphicFramePr>
          <p:nvPr/>
        </p:nvGraphicFramePr>
        <p:xfrm>
          <a:off x="5130800" y="416412"/>
          <a:ext cx="4396600" cy="158546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3" name="Gráfico 42">
            <a:extLst>
              <a:ext uri="{FF2B5EF4-FFF2-40B4-BE49-F238E27FC236}">
                <a16:creationId xmlns:a16="http://schemas.microsoft.com/office/drawing/2014/main" id="{A2F5F5C5-CED2-4209-BFB6-2D1C94D4C3AA}"/>
              </a:ext>
            </a:extLst>
          </p:cNvPr>
          <p:cNvGraphicFramePr>
            <a:graphicFrameLocks/>
          </p:cNvGraphicFramePr>
          <p:nvPr/>
        </p:nvGraphicFramePr>
        <p:xfrm>
          <a:off x="2386744" y="3943043"/>
          <a:ext cx="1703888" cy="165174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6" name="Gráfico 45">
            <a:extLst>
              <a:ext uri="{FF2B5EF4-FFF2-40B4-BE49-F238E27FC236}">
                <a16:creationId xmlns:a16="http://schemas.microsoft.com/office/drawing/2014/main" id="{B9CBE6AA-0ED0-4212-AF11-705FA3D0804F}"/>
              </a:ext>
            </a:extLst>
          </p:cNvPr>
          <p:cNvGraphicFramePr>
            <a:graphicFrameLocks/>
          </p:cNvGraphicFramePr>
          <p:nvPr/>
        </p:nvGraphicFramePr>
        <p:xfrm>
          <a:off x="779111" y="3887036"/>
          <a:ext cx="1824318" cy="166295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9" name="Gráfico 48">
            <a:extLst>
              <a:ext uri="{FF2B5EF4-FFF2-40B4-BE49-F238E27FC236}">
                <a16:creationId xmlns:a16="http://schemas.microsoft.com/office/drawing/2014/main" id="{4D034689-9489-4AFA-8557-E4EA56AA83AE}"/>
              </a:ext>
            </a:extLst>
          </p:cNvPr>
          <p:cNvGraphicFramePr>
            <a:graphicFrameLocks/>
          </p:cNvGraphicFramePr>
          <p:nvPr/>
        </p:nvGraphicFramePr>
        <p:xfrm>
          <a:off x="5411449" y="3802294"/>
          <a:ext cx="4115950" cy="16478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1" name="Gráfico 50">
            <a:extLst>
              <a:ext uri="{FF2B5EF4-FFF2-40B4-BE49-F238E27FC236}">
                <a16:creationId xmlns:a16="http://schemas.microsoft.com/office/drawing/2014/main" id="{AD7170A7-1924-48FC-A05E-2A4AF7AA0314}"/>
              </a:ext>
            </a:extLst>
          </p:cNvPr>
          <p:cNvGraphicFramePr>
            <a:graphicFrameLocks/>
          </p:cNvGraphicFramePr>
          <p:nvPr/>
        </p:nvGraphicFramePr>
        <p:xfrm>
          <a:off x="1241160" y="2151044"/>
          <a:ext cx="2714598" cy="1641853"/>
        </p:xfrm>
        <a:graphic>
          <a:graphicData uri="http://schemas.openxmlformats.org/drawingml/2006/chart">
            <c:chart xmlns:c="http://schemas.openxmlformats.org/drawingml/2006/chart" xmlns:r="http://schemas.openxmlformats.org/officeDocument/2006/relationships" r:id="rId10"/>
          </a:graphicData>
        </a:graphic>
      </p:graphicFrame>
      <p:sp>
        <p:nvSpPr>
          <p:cNvPr id="52" name="Rectángulo 51">
            <a:extLst>
              <a:ext uri="{FF2B5EF4-FFF2-40B4-BE49-F238E27FC236}">
                <a16:creationId xmlns:a16="http://schemas.microsoft.com/office/drawing/2014/main" id="{8217CBD2-AEAE-49E0-9986-FBEBF34399B6}"/>
              </a:ext>
            </a:extLst>
          </p:cNvPr>
          <p:cNvSpPr/>
          <p:nvPr/>
        </p:nvSpPr>
        <p:spPr>
          <a:xfrm>
            <a:off x="2198602" y="283055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53" name="Gráfico 52" descr="Mujer embarazada con relleno sólido">
            <a:extLst>
              <a:ext uri="{FF2B5EF4-FFF2-40B4-BE49-F238E27FC236}">
                <a16:creationId xmlns:a16="http://schemas.microsoft.com/office/drawing/2014/main" id="{534381F6-8976-48A4-AFEA-23CCE435C59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80528" y="682909"/>
            <a:ext cx="599745" cy="883858"/>
          </a:xfrm>
          <a:prstGeom prst="rect">
            <a:avLst/>
          </a:prstGeom>
        </p:spPr>
      </p:pic>
      <p:pic>
        <p:nvPicPr>
          <p:cNvPr id="54" name="Gráfico 53" descr="Bebé gateando contorno">
            <a:extLst>
              <a:ext uri="{FF2B5EF4-FFF2-40B4-BE49-F238E27FC236}">
                <a16:creationId xmlns:a16="http://schemas.microsoft.com/office/drawing/2014/main" id="{E9A069E4-989A-47D0-A652-4E2CD7C708A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45384" y="4615357"/>
            <a:ext cx="572238" cy="519361"/>
          </a:xfrm>
          <a:prstGeom prst="rect">
            <a:avLst/>
          </a:prstGeom>
        </p:spPr>
      </p:pic>
      <p:pic>
        <p:nvPicPr>
          <p:cNvPr id="55" name="Gráfico 54" descr="Bebé con relleno sólido">
            <a:extLst>
              <a:ext uri="{FF2B5EF4-FFF2-40B4-BE49-F238E27FC236}">
                <a16:creationId xmlns:a16="http://schemas.microsoft.com/office/drawing/2014/main" id="{E8273C72-C422-4E85-8C94-DD889CD445C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632269" y="4170340"/>
            <a:ext cx="572237" cy="519361"/>
          </a:xfrm>
          <a:prstGeom prst="rect">
            <a:avLst/>
          </a:prstGeom>
        </p:spPr>
      </p:pic>
      <p:pic>
        <p:nvPicPr>
          <p:cNvPr id="56" name="Gráfico 55" descr="Trabajadora de oficina contorno">
            <a:extLst>
              <a:ext uri="{FF2B5EF4-FFF2-40B4-BE49-F238E27FC236}">
                <a16:creationId xmlns:a16="http://schemas.microsoft.com/office/drawing/2014/main" id="{4AE404F0-6745-4C25-BDD3-4C74530ABBF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592199" y="5634857"/>
            <a:ext cx="674816" cy="674816"/>
          </a:xfrm>
          <a:prstGeom prst="rect">
            <a:avLst/>
          </a:prstGeom>
        </p:spPr>
      </p:pic>
      <p:pic>
        <p:nvPicPr>
          <p:cNvPr id="57" name="Gráfico 56" descr="Trabajador de oficina con relleno sólido">
            <a:extLst>
              <a:ext uri="{FF2B5EF4-FFF2-40B4-BE49-F238E27FC236}">
                <a16:creationId xmlns:a16="http://schemas.microsoft.com/office/drawing/2014/main" id="{3AABC5B6-A607-4106-892D-7E0D57F0DDBF}"/>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569889" y="6319532"/>
            <a:ext cx="674816" cy="674816"/>
          </a:xfrm>
          <a:prstGeom prst="rect">
            <a:avLst/>
          </a:prstGeom>
        </p:spPr>
      </p:pic>
      <p:graphicFrame>
        <p:nvGraphicFramePr>
          <p:cNvPr id="58" name="Gráfico 57">
            <a:extLst>
              <a:ext uri="{FF2B5EF4-FFF2-40B4-BE49-F238E27FC236}">
                <a16:creationId xmlns:a16="http://schemas.microsoft.com/office/drawing/2014/main" id="{55303050-A355-440E-8AF0-B09460691EC4}"/>
              </a:ext>
            </a:extLst>
          </p:cNvPr>
          <p:cNvGraphicFramePr>
            <a:graphicFrameLocks/>
          </p:cNvGraphicFramePr>
          <p:nvPr/>
        </p:nvGraphicFramePr>
        <p:xfrm>
          <a:off x="5201951" y="2151044"/>
          <a:ext cx="4084924" cy="1651250"/>
        </p:xfrm>
        <a:graphic>
          <a:graphicData uri="http://schemas.openxmlformats.org/drawingml/2006/chart">
            <c:chart xmlns:c="http://schemas.openxmlformats.org/drawingml/2006/chart" xmlns:r="http://schemas.openxmlformats.org/officeDocument/2006/relationships" r:id="rId21"/>
          </a:graphicData>
        </a:graphic>
      </p:graphicFrame>
      <p:pic>
        <p:nvPicPr>
          <p:cNvPr id="59" name="Gráfico 58" descr="Mujer cambiando a bebé con relleno sólido">
            <a:extLst>
              <a:ext uri="{FF2B5EF4-FFF2-40B4-BE49-F238E27FC236}">
                <a16:creationId xmlns:a16="http://schemas.microsoft.com/office/drawing/2014/main" id="{9CF9D77C-4EF4-4D72-BD9E-CFF43D02E937}"/>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609474" y="2393230"/>
            <a:ext cx="708861" cy="883858"/>
          </a:xfrm>
          <a:prstGeom prst="rect">
            <a:avLst/>
          </a:prstGeom>
        </p:spPr>
      </p:pic>
      <p:sp>
        <p:nvSpPr>
          <p:cNvPr id="39" name="Rectángulo 38">
            <a:extLst>
              <a:ext uri="{FF2B5EF4-FFF2-40B4-BE49-F238E27FC236}">
                <a16:creationId xmlns:a16="http://schemas.microsoft.com/office/drawing/2014/main" id="{D5BAA748-A9E2-49B8-8051-B3984985C077}"/>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40" name="Rectángulo 39">
            <a:extLst>
              <a:ext uri="{FF2B5EF4-FFF2-40B4-BE49-F238E27FC236}">
                <a16:creationId xmlns:a16="http://schemas.microsoft.com/office/drawing/2014/main" id="{8025F1C0-D108-4CA4-9AD7-9EB35BD5085E}"/>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2" name="CuadroTexto 41">
            <a:extLst>
              <a:ext uri="{FF2B5EF4-FFF2-40B4-BE49-F238E27FC236}">
                <a16:creationId xmlns:a16="http://schemas.microsoft.com/office/drawing/2014/main" id="{02A9632A-79F9-4B3A-9093-5CDD70EE088F}"/>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60" name="CuadroTexto 59">
            <a:extLst>
              <a:ext uri="{FF2B5EF4-FFF2-40B4-BE49-F238E27FC236}">
                <a16:creationId xmlns:a16="http://schemas.microsoft.com/office/drawing/2014/main" id="{EC9C2E3B-30A8-497A-808B-A856AE71104C}"/>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7" name="Globo: flecha hacia abajo 36">
            <a:extLst>
              <a:ext uri="{FF2B5EF4-FFF2-40B4-BE49-F238E27FC236}">
                <a16:creationId xmlns:a16="http://schemas.microsoft.com/office/drawing/2014/main" id="{47F07447-5EBA-461D-BC9A-7C34D0AB7F06}"/>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8" name="Globo: flecha hacia abajo 37">
            <a:extLst>
              <a:ext uri="{FF2B5EF4-FFF2-40B4-BE49-F238E27FC236}">
                <a16:creationId xmlns:a16="http://schemas.microsoft.com/office/drawing/2014/main" id="{48C72707-49FF-426E-BA5B-180BE35ADF34}"/>
              </a:ext>
            </a:extLst>
          </p:cNvPr>
          <p:cNvSpPr/>
          <p:nvPr/>
        </p:nvSpPr>
        <p:spPr>
          <a:xfrm rot="5400000">
            <a:off x="8813336" y="3240891"/>
            <a:ext cx="2025690" cy="284842"/>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34079261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a:p>
            <a:endParaRPr lang="es-PE" dirty="0"/>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CFA97369-08DD-4CEC-BB64-13A60B5E4119}"/>
              </a:ext>
            </a:extLst>
          </p:cNvPr>
          <p:cNvGraphicFramePr>
            <a:graphicFrameLocks/>
          </p:cNvGraphicFramePr>
          <p:nvPr/>
        </p:nvGraphicFramePr>
        <p:xfrm>
          <a:off x="302538" y="1344075"/>
          <a:ext cx="3996128" cy="15943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E4196BE2-F0FE-41AB-BE47-C543956A29AA}"/>
              </a:ext>
            </a:extLst>
          </p:cNvPr>
          <p:cNvGraphicFramePr>
            <a:graphicFrameLocks/>
          </p:cNvGraphicFramePr>
          <p:nvPr/>
        </p:nvGraphicFramePr>
        <p:xfrm>
          <a:off x="302538" y="3474851"/>
          <a:ext cx="4034099" cy="15060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946FB72C-8790-4D04-A783-70E8E25356F5}"/>
              </a:ext>
            </a:extLst>
          </p:cNvPr>
          <p:cNvGraphicFramePr>
            <a:graphicFrameLocks/>
          </p:cNvGraphicFramePr>
          <p:nvPr/>
        </p:nvGraphicFramePr>
        <p:xfrm>
          <a:off x="5755260" y="1344075"/>
          <a:ext cx="3996127"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74013BEF-361D-478E-AD20-F71A75FB2CB7}"/>
              </a:ext>
            </a:extLst>
          </p:cNvPr>
          <p:cNvGraphicFramePr>
            <a:graphicFrameLocks/>
          </p:cNvGraphicFramePr>
          <p:nvPr/>
        </p:nvGraphicFramePr>
        <p:xfrm>
          <a:off x="360001" y="5385421"/>
          <a:ext cx="4024862" cy="18733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24C1C01E-31E1-42D2-AF39-632F517F034E}"/>
              </a:ext>
            </a:extLst>
          </p:cNvPr>
          <p:cNvGraphicFramePr>
            <a:graphicFrameLocks/>
          </p:cNvGraphicFramePr>
          <p:nvPr/>
        </p:nvGraphicFramePr>
        <p:xfrm>
          <a:off x="5835164" y="4608222"/>
          <a:ext cx="3996126" cy="2650597"/>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0BBF2706-80BF-4003-AE2B-37C9F6A6E0DE}"/>
              </a:ext>
            </a:extLst>
          </p:cNvPr>
          <p:cNvSpPr/>
          <p:nvPr/>
        </p:nvSpPr>
        <p:spPr>
          <a:xfrm>
            <a:off x="5858258" y="4190891"/>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6371464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a:p>
            <a:endParaRPr lang="es-PE" dirty="0"/>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1" name="Gráfico 20">
            <a:extLst>
              <a:ext uri="{FF2B5EF4-FFF2-40B4-BE49-F238E27FC236}">
                <a16:creationId xmlns:a16="http://schemas.microsoft.com/office/drawing/2014/main" id="{A2F5CCA1-EC85-4A1A-90D1-90366B1C570E}"/>
              </a:ext>
            </a:extLst>
          </p:cNvPr>
          <p:cNvGraphicFramePr>
            <a:graphicFrameLocks/>
          </p:cNvGraphicFramePr>
          <p:nvPr/>
        </p:nvGraphicFramePr>
        <p:xfrm>
          <a:off x="282414" y="1378287"/>
          <a:ext cx="4016474" cy="15921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áfico 21">
            <a:extLst>
              <a:ext uri="{FF2B5EF4-FFF2-40B4-BE49-F238E27FC236}">
                <a16:creationId xmlns:a16="http://schemas.microsoft.com/office/drawing/2014/main" id="{4ECC79EA-7733-4ADF-B1FE-C48D9A14EC28}"/>
              </a:ext>
            </a:extLst>
          </p:cNvPr>
          <p:cNvGraphicFramePr>
            <a:graphicFrameLocks/>
          </p:cNvGraphicFramePr>
          <p:nvPr/>
        </p:nvGraphicFramePr>
        <p:xfrm>
          <a:off x="329237" y="3442867"/>
          <a:ext cx="4007400" cy="15700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áfico 22">
            <a:extLst>
              <a:ext uri="{FF2B5EF4-FFF2-40B4-BE49-F238E27FC236}">
                <a16:creationId xmlns:a16="http://schemas.microsoft.com/office/drawing/2014/main" id="{1EE76F27-D1CD-4966-A737-40412ED2F9D4}"/>
              </a:ext>
            </a:extLst>
          </p:cNvPr>
          <p:cNvGraphicFramePr>
            <a:graphicFrameLocks/>
          </p:cNvGraphicFramePr>
          <p:nvPr/>
        </p:nvGraphicFramePr>
        <p:xfrm>
          <a:off x="5828148" y="1378287"/>
          <a:ext cx="3949938"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Gráfico 23">
            <a:extLst>
              <a:ext uri="{FF2B5EF4-FFF2-40B4-BE49-F238E27FC236}">
                <a16:creationId xmlns:a16="http://schemas.microsoft.com/office/drawing/2014/main" id="{F11C645A-8A13-45FC-8929-ED7C567016C2}"/>
              </a:ext>
            </a:extLst>
          </p:cNvPr>
          <p:cNvGraphicFramePr>
            <a:graphicFrameLocks/>
          </p:cNvGraphicFramePr>
          <p:nvPr/>
        </p:nvGraphicFramePr>
        <p:xfrm>
          <a:off x="329237" y="5419386"/>
          <a:ext cx="4007400" cy="180599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Gráfico 24">
            <a:extLst>
              <a:ext uri="{FF2B5EF4-FFF2-40B4-BE49-F238E27FC236}">
                <a16:creationId xmlns:a16="http://schemas.microsoft.com/office/drawing/2014/main" id="{589B7F04-3C1F-47E0-A1E0-4056123D0A15}"/>
              </a:ext>
            </a:extLst>
          </p:cNvPr>
          <p:cNvGraphicFramePr>
            <a:graphicFrameLocks/>
          </p:cNvGraphicFramePr>
          <p:nvPr/>
        </p:nvGraphicFramePr>
        <p:xfrm>
          <a:off x="5867186" y="4654197"/>
          <a:ext cx="3917915" cy="2571181"/>
        </p:xfrm>
        <a:graphic>
          <a:graphicData uri="http://schemas.openxmlformats.org/drawingml/2006/chart">
            <c:chart xmlns:c="http://schemas.openxmlformats.org/drawingml/2006/chart" xmlns:r="http://schemas.openxmlformats.org/officeDocument/2006/relationships" r:id="rId6"/>
          </a:graphicData>
        </a:graphic>
      </p:graphicFrame>
      <p:sp>
        <p:nvSpPr>
          <p:cNvPr id="26" name="Rectángulo: esquinas redondeadas 25">
            <a:extLst>
              <a:ext uri="{FF2B5EF4-FFF2-40B4-BE49-F238E27FC236}">
                <a16:creationId xmlns:a16="http://schemas.microsoft.com/office/drawing/2014/main" id="{0081A1CF-7FAD-4FFF-882A-63A74DBD81EC}"/>
              </a:ext>
            </a:extLst>
          </p:cNvPr>
          <p:cNvSpPr/>
          <p:nvPr/>
        </p:nvSpPr>
        <p:spPr>
          <a:xfrm>
            <a:off x="5867186" y="4205638"/>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3316494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059463-1502-487D-AD79-EA728CCDEC8C}"/>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6C43CA44-6F88-4491-B551-EF9D5C3736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494F3BFD-CDD2-4E32-8C65-F57159D5924E}"/>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BE29733C-8833-4012-8B61-06B85DF85EE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658CFBC7-D905-44CD-9E93-E6D499F654B2}"/>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F57DBAA4-EF36-4D7B-B752-08FCCFB85E45}"/>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FAAED1A2-0B04-4A9D-AC34-B7AA11BDCF65}"/>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5C2C159E-EE21-49BE-A0C2-FAC56761BA2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28D59199-8EA8-430F-BBF0-C7CB9A10577F}"/>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7FA1F373-B7DA-47BD-9FA5-2B6F230EA40D}"/>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CC27C863-BE33-43DA-8B51-EB0421CFB35B}"/>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EA0229A9-1518-4D85-A650-D49D7F46E2C2}"/>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6DBFA778-8D4F-450E-BD17-3BEEF5A11E6E}"/>
              </a:ext>
            </a:extLst>
          </p:cNvPr>
          <p:cNvGraphicFramePr>
            <a:graphicFrameLocks/>
          </p:cNvGraphicFramePr>
          <p:nvPr/>
        </p:nvGraphicFramePr>
        <p:xfrm>
          <a:off x="313370" y="1290501"/>
          <a:ext cx="3985296" cy="16479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50FB12A0-8F7A-4625-A295-99CA6BB22656}"/>
              </a:ext>
            </a:extLst>
          </p:cNvPr>
          <p:cNvGraphicFramePr>
            <a:graphicFrameLocks/>
          </p:cNvGraphicFramePr>
          <p:nvPr/>
        </p:nvGraphicFramePr>
        <p:xfrm>
          <a:off x="263500" y="3430913"/>
          <a:ext cx="4035166" cy="16479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C24B947C-4AE3-4EAB-A5A6-AB5B3A80D8AD}"/>
              </a:ext>
            </a:extLst>
          </p:cNvPr>
          <p:cNvGraphicFramePr>
            <a:graphicFrameLocks/>
          </p:cNvGraphicFramePr>
          <p:nvPr/>
        </p:nvGraphicFramePr>
        <p:xfrm>
          <a:off x="5790178" y="1361391"/>
          <a:ext cx="3949938" cy="27359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00AD1A91-A677-4261-945E-4153557C3CE5}"/>
              </a:ext>
            </a:extLst>
          </p:cNvPr>
          <p:cNvGraphicFramePr>
            <a:graphicFrameLocks/>
          </p:cNvGraphicFramePr>
          <p:nvPr/>
        </p:nvGraphicFramePr>
        <p:xfrm>
          <a:off x="329237" y="5385421"/>
          <a:ext cx="4024862" cy="17899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BBB1E35C-5791-475F-A0D2-6E626B8A7D3D}"/>
              </a:ext>
            </a:extLst>
          </p:cNvPr>
          <p:cNvGraphicFramePr>
            <a:graphicFrameLocks/>
          </p:cNvGraphicFramePr>
          <p:nvPr/>
        </p:nvGraphicFramePr>
        <p:xfrm>
          <a:off x="5867187" y="4598158"/>
          <a:ext cx="3984602" cy="2577165"/>
        </p:xfrm>
        <a:graphic>
          <a:graphicData uri="http://schemas.openxmlformats.org/drawingml/2006/chart">
            <c:chart xmlns:c="http://schemas.openxmlformats.org/drawingml/2006/chart" xmlns:r="http://schemas.openxmlformats.org/officeDocument/2006/relationships" r:id="rId6"/>
          </a:graphicData>
        </a:graphic>
      </p:graphicFrame>
      <p:sp>
        <p:nvSpPr>
          <p:cNvPr id="20" name="Rectángulo: esquinas redondeadas 19">
            <a:extLst>
              <a:ext uri="{FF2B5EF4-FFF2-40B4-BE49-F238E27FC236}">
                <a16:creationId xmlns:a16="http://schemas.microsoft.com/office/drawing/2014/main" id="{75933A21-33FE-49B7-A9E1-6A459E92EC22}"/>
              </a:ext>
            </a:extLst>
          </p:cNvPr>
          <p:cNvSpPr/>
          <p:nvPr/>
        </p:nvSpPr>
        <p:spPr>
          <a:xfrm>
            <a:off x="5901851" y="4110342"/>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7979880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6BB3D5E4-107C-4D49-A5EC-9E730F56D15B}"/>
              </a:ext>
            </a:extLst>
          </p:cNvPr>
          <p:cNvGraphicFramePr>
            <a:graphicFrameLocks/>
          </p:cNvGraphicFramePr>
          <p:nvPr/>
        </p:nvGraphicFramePr>
        <p:xfrm>
          <a:off x="4246565" y="605862"/>
          <a:ext cx="4807974" cy="18354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474EEE04-5050-45A4-99D7-C8D15D9F883B}"/>
              </a:ext>
            </a:extLst>
          </p:cNvPr>
          <p:cNvGraphicFramePr>
            <a:graphicFrameLocks/>
          </p:cNvGraphicFramePr>
          <p:nvPr/>
        </p:nvGraphicFramePr>
        <p:xfrm>
          <a:off x="3971209" y="2697413"/>
          <a:ext cx="4807973" cy="19767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759ABA80-75C3-4CA7-9B43-7963E792BE39}"/>
              </a:ext>
            </a:extLst>
          </p:cNvPr>
          <p:cNvGraphicFramePr>
            <a:graphicFrameLocks/>
          </p:cNvGraphicFramePr>
          <p:nvPr/>
        </p:nvGraphicFramePr>
        <p:xfrm>
          <a:off x="4246565" y="4930274"/>
          <a:ext cx="5204829" cy="22048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963657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363635149"/>
                  </a:ext>
                </a:extLst>
              </a:tr>
            </a:tbl>
          </a:graphicData>
        </a:graphic>
      </p:graphicFrame>
    </p:spTree>
    <p:extLst>
      <p:ext uri="{BB962C8B-B14F-4D97-AF65-F5344CB8AC3E}">
        <p14:creationId xmlns:p14="http://schemas.microsoft.com/office/powerpoint/2010/main" val="22466975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270564" y="1698392"/>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(2 800) del cual se encuestó a 35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270563" y="3202642"/>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270564" y="424927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270564" y="5447508"/>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24/08/2021</a:t>
            </a:r>
          </a:p>
        </p:txBody>
      </p:sp>
      <p:cxnSp>
        <p:nvCxnSpPr>
          <p:cNvPr id="20" name="Conector de Seta Reta 13">
            <a:extLst>
              <a:ext uri="{FF2B5EF4-FFF2-40B4-BE49-F238E27FC236}">
                <a16:creationId xmlns:a16="http://schemas.microsoft.com/office/drawing/2014/main" id="{0B98386B-C046-4924-A06C-4F65236B5261}"/>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10CF17C5-B986-4FF8-904A-631905BCDCE1}"/>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1CF15B01-48DC-4ECC-A351-CFE40E707776}"/>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1D10FB47-13D4-4046-B30B-1D15D98FAB03}"/>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020462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 RESULTADOS  TOTALES  OBTENIDOS DE LA ENCUESTA  SEXO Y EDAD </a:t>
            </a:r>
          </a:p>
          <a:p>
            <a:endParaRPr lang="es-PE" dirty="0"/>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6236" y="732012"/>
            <a:ext cx="580308" cy="859392"/>
          </a:xfrm>
          <a:prstGeom prst="rect">
            <a:avLst/>
          </a:prstGeom>
        </p:spPr>
      </p:pic>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99662" y="4766907"/>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35337" y="4169926"/>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96%</a:t>
            </a:r>
          </a:p>
        </p:txBody>
      </p:sp>
      <p:sp>
        <p:nvSpPr>
          <p:cNvPr id="31" name="Rectángulo 30">
            <a:extLst>
              <a:ext uri="{FF2B5EF4-FFF2-40B4-BE49-F238E27FC236}">
                <a16:creationId xmlns:a16="http://schemas.microsoft.com/office/drawing/2014/main" id="{CC09698F-D21E-4779-ACA8-8AC662C14477}"/>
              </a:ext>
            </a:extLst>
          </p:cNvPr>
          <p:cNvSpPr/>
          <p:nvPr/>
        </p:nvSpPr>
        <p:spPr>
          <a:xfrm>
            <a:off x="2709788" y="4571083"/>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275941" y="4613779"/>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a:t>
            </a:r>
          </a:p>
        </p:txBody>
      </p:sp>
      <p:graphicFrame>
        <p:nvGraphicFramePr>
          <p:cNvPr id="28" name="Gráfico 27">
            <a:extLst>
              <a:ext uri="{FF2B5EF4-FFF2-40B4-BE49-F238E27FC236}">
                <a16:creationId xmlns:a16="http://schemas.microsoft.com/office/drawing/2014/main" id="{691F131C-CBEB-4C38-94C4-BB170507B54C}"/>
              </a:ext>
            </a:extLst>
          </p:cNvPr>
          <p:cNvGraphicFramePr>
            <a:graphicFrameLocks/>
          </p:cNvGraphicFramePr>
          <p:nvPr/>
        </p:nvGraphicFramePr>
        <p:xfrm>
          <a:off x="2115215" y="5740469"/>
          <a:ext cx="2053369" cy="1743209"/>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4" name="Gráfico 33">
            <a:extLst>
              <a:ext uri="{FF2B5EF4-FFF2-40B4-BE49-F238E27FC236}">
                <a16:creationId xmlns:a16="http://schemas.microsoft.com/office/drawing/2014/main" id="{814AC5E8-DE72-4A8A-8F82-D3CED8EECE2D}"/>
              </a:ext>
            </a:extLst>
          </p:cNvPr>
          <p:cNvGraphicFramePr>
            <a:graphicFrameLocks/>
          </p:cNvGraphicFramePr>
          <p:nvPr/>
        </p:nvGraphicFramePr>
        <p:xfrm>
          <a:off x="799700" y="5726429"/>
          <a:ext cx="1920670" cy="172176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5" name="Gráfico 34">
            <a:extLst>
              <a:ext uri="{FF2B5EF4-FFF2-40B4-BE49-F238E27FC236}">
                <a16:creationId xmlns:a16="http://schemas.microsoft.com/office/drawing/2014/main" id="{EC46A41B-C53C-4767-AF6D-1B5E06C68EA2}"/>
              </a:ext>
            </a:extLst>
          </p:cNvPr>
          <p:cNvGraphicFramePr>
            <a:graphicFrameLocks/>
          </p:cNvGraphicFramePr>
          <p:nvPr/>
        </p:nvGraphicFramePr>
        <p:xfrm>
          <a:off x="5046024" y="5542657"/>
          <a:ext cx="4287218" cy="1643099"/>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6" name="Gráfico 35">
            <a:extLst>
              <a:ext uri="{FF2B5EF4-FFF2-40B4-BE49-F238E27FC236}">
                <a16:creationId xmlns:a16="http://schemas.microsoft.com/office/drawing/2014/main" id="{C3AD3F8F-A2AA-4FAC-9C49-DBBEEEC93FF9}"/>
              </a:ext>
            </a:extLst>
          </p:cNvPr>
          <p:cNvGraphicFramePr>
            <a:graphicFrameLocks/>
          </p:cNvGraphicFramePr>
          <p:nvPr/>
        </p:nvGraphicFramePr>
        <p:xfrm>
          <a:off x="5145914" y="276596"/>
          <a:ext cx="4396600" cy="183283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3" name="Gráfico 42">
            <a:extLst>
              <a:ext uri="{FF2B5EF4-FFF2-40B4-BE49-F238E27FC236}">
                <a16:creationId xmlns:a16="http://schemas.microsoft.com/office/drawing/2014/main" id="{DD94CC46-CCD3-4AF2-8249-BE9191737EB2}"/>
              </a:ext>
            </a:extLst>
          </p:cNvPr>
          <p:cNvGraphicFramePr>
            <a:graphicFrameLocks/>
          </p:cNvGraphicFramePr>
          <p:nvPr/>
        </p:nvGraphicFramePr>
        <p:xfrm>
          <a:off x="2188301" y="3942228"/>
          <a:ext cx="1932488" cy="1651749"/>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46" name="Gráfico 45">
            <a:extLst>
              <a:ext uri="{FF2B5EF4-FFF2-40B4-BE49-F238E27FC236}">
                <a16:creationId xmlns:a16="http://schemas.microsoft.com/office/drawing/2014/main" id="{717735A7-1C88-444C-8A0B-AC5C0E1C57D3}"/>
              </a:ext>
            </a:extLst>
          </p:cNvPr>
          <p:cNvGraphicFramePr>
            <a:graphicFrameLocks/>
          </p:cNvGraphicFramePr>
          <p:nvPr/>
        </p:nvGraphicFramePr>
        <p:xfrm>
          <a:off x="885975" y="3936627"/>
          <a:ext cx="1748118" cy="1662953"/>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49" name="Gráfico 48">
            <a:extLst>
              <a:ext uri="{FF2B5EF4-FFF2-40B4-BE49-F238E27FC236}">
                <a16:creationId xmlns:a16="http://schemas.microsoft.com/office/drawing/2014/main" id="{958382FB-7C6C-4D9D-9DBD-5D8C127D5F24}"/>
              </a:ext>
            </a:extLst>
          </p:cNvPr>
          <p:cNvGraphicFramePr>
            <a:graphicFrameLocks/>
          </p:cNvGraphicFramePr>
          <p:nvPr/>
        </p:nvGraphicFramePr>
        <p:xfrm>
          <a:off x="5330990" y="3972746"/>
          <a:ext cx="4250986" cy="162062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51" name="Gráfico 50">
            <a:extLst>
              <a:ext uri="{FF2B5EF4-FFF2-40B4-BE49-F238E27FC236}">
                <a16:creationId xmlns:a16="http://schemas.microsoft.com/office/drawing/2014/main" id="{0F45C598-F37A-402C-90D0-26DE47274DD6}"/>
              </a:ext>
            </a:extLst>
          </p:cNvPr>
          <p:cNvGraphicFramePr>
            <a:graphicFrameLocks/>
          </p:cNvGraphicFramePr>
          <p:nvPr/>
        </p:nvGraphicFramePr>
        <p:xfrm>
          <a:off x="5206544" y="2269037"/>
          <a:ext cx="4514079" cy="1571625"/>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52" name="Gráfico 51">
            <a:extLst>
              <a:ext uri="{FF2B5EF4-FFF2-40B4-BE49-F238E27FC236}">
                <a16:creationId xmlns:a16="http://schemas.microsoft.com/office/drawing/2014/main" id="{2646ED2E-4372-418C-8242-DBA847C35F8E}"/>
              </a:ext>
            </a:extLst>
          </p:cNvPr>
          <p:cNvGraphicFramePr>
            <a:graphicFrameLocks/>
          </p:cNvGraphicFramePr>
          <p:nvPr/>
        </p:nvGraphicFramePr>
        <p:xfrm>
          <a:off x="1013099" y="2185375"/>
          <a:ext cx="2714598" cy="1641853"/>
        </p:xfrm>
        <a:graphic>
          <a:graphicData uri="http://schemas.openxmlformats.org/drawingml/2006/chart">
            <c:chart xmlns:c="http://schemas.openxmlformats.org/drawingml/2006/chart" xmlns:r="http://schemas.openxmlformats.org/officeDocument/2006/relationships" r:id="rId17"/>
          </a:graphicData>
        </a:graphic>
      </p:graphicFrame>
      <p:sp>
        <p:nvSpPr>
          <p:cNvPr id="53" name="Rectángulo 52">
            <a:extLst>
              <a:ext uri="{FF2B5EF4-FFF2-40B4-BE49-F238E27FC236}">
                <a16:creationId xmlns:a16="http://schemas.microsoft.com/office/drawing/2014/main" id="{28952C01-6A47-466D-BAA9-7F3B04408DE6}"/>
              </a:ext>
            </a:extLst>
          </p:cNvPr>
          <p:cNvSpPr/>
          <p:nvPr/>
        </p:nvSpPr>
        <p:spPr>
          <a:xfrm>
            <a:off x="1974080" y="2848669"/>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54" name="Gráfico 53" descr="Mujer cambiando a bebé con relleno sólido">
            <a:extLst>
              <a:ext uri="{FF2B5EF4-FFF2-40B4-BE49-F238E27FC236}">
                <a16:creationId xmlns:a16="http://schemas.microsoft.com/office/drawing/2014/main" id="{B0977856-9D20-4F3C-B65D-E44BBB56E66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460206" y="2453352"/>
            <a:ext cx="708861" cy="883858"/>
          </a:xfrm>
          <a:prstGeom prst="rect">
            <a:avLst/>
          </a:prstGeom>
        </p:spPr>
      </p:pic>
      <p:pic>
        <p:nvPicPr>
          <p:cNvPr id="55" name="Gráfico 54" descr="Trabajadora de oficina contorno">
            <a:extLst>
              <a:ext uri="{FF2B5EF4-FFF2-40B4-BE49-F238E27FC236}">
                <a16:creationId xmlns:a16="http://schemas.microsoft.com/office/drawing/2014/main" id="{304E9FF6-1AEB-4DB0-9F19-44BE09C7B30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523102" y="5630255"/>
            <a:ext cx="692578" cy="692578"/>
          </a:xfrm>
          <a:prstGeom prst="rect">
            <a:avLst/>
          </a:prstGeom>
        </p:spPr>
      </p:pic>
      <p:pic>
        <p:nvPicPr>
          <p:cNvPr id="56" name="Gráfico 55" descr="Trabajador de oficina con relleno sólido">
            <a:extLst>
              <a:ext uri="{FF2B5EF4-FFF2-40B4-BE49-F238E27FC236}">
                <a16:creationId xmlns:a16="http://schemas.microsoft.com/office/drawing/2014/main" id="{E0163721-DB9E-40DE-B859-F91B9AAE298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523102" y="6377029"/>
            <a:ext cx="692578" cy="692578"/>
          </a:xfrm>
          <a:prstGeom prst="rect">
            <a:avLst/>
          </a:prstGeom>
        </p:spPr>
      </p:pic>
      <p:sp>
        <p:nvSpPr>
          <p:cNvPr id="37" name="Rectángulo 36">
            <a:extLst>
              <a:ext uri="{FF2B5EF4-FFF2-40B4-BE49-F238E27FC236}">
                <a16:creationId xmlns:a16="http://schemas.microsoft.com/office/drawing/2014/main" id="{3C2F8D88-8ECD-4A65-9BF6-18712897F943}"/>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38" name="Rectángulo 37">
            <a:extLst>
              <a:ext uri="{FF2B5EF4-FFF2-40B4-BE49-F238E27FC236}">
                <a16:creationId xmlns:a16="http://schemas.microsoft.com/office/drawing/2014/main" id="{C11A2B17-7FBF-4A6D-ACCE-FC2C071DEFAD}"/>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39" name="CuadroTexto 38">
            <a:extLst>
              <a:ext uri="{FF2B5EF4-FFF2-40B4-BE49-F238E27FC236}">
                <a16:creationId xmlns:a16="http://schemas.microsoft.com/office/drawing/2014/main" id="{1D2E11A2-69DA-4D6D-974B-91A713CE18C8}"/>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40" name="CuadroTexto 39">
            <a:extLst>
              <a:ext uri="{FF2B5EF4-FFF2-40B4-BE49-F238E27FC236}">
                <a16:creationId xmlns:a16="http://schemas.microsoft.com/office/drawing/2014/main" id="{49CC861E-5B38-405F-85E3-D6D7C026FC62}"/>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42" name="Globo: flecha hacia abajo 41">
            <a:extLst>
              <a:ext uri="{FF2B5EF4-FFF2-40B4-BE49-F238E27FC236}">
                <a16:creationId xmlns:a16="http://schemas.microsoft.com/office/drawing/2014/main" id="{F2C46A60-9ED7-4749-8464-4BB1A84B3392}"/>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47" name="Globo: flecha hacia abajo 46">
            <a:extLst>
              <a:ext uri="{FF2B5EF4-FFF2-40B4-BE49-F238E27FC236}">
                <a16:creationId xmlns:a16="http://schemas.microsoft.com/office/drawing/2014/main" id="{ADAFBDD6-45B0-4073-95DC-13A933E94627}"/>
              </a:ext>
            </a:extLst>
          </p:cNvPr>
          <p:cNvSpPr/>
          <p:nvPr/>
        </p:nvSpPr>
        <p:spPr>
          <a:xfrm rot="5400000">
            <a:off x="8851903" y="3202323"/>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6770336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a:p>
            <a:endParaRPr lang="es-PE" dirty="0"/>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88E4EBC3-2E2C-43D1-8B12-49193B4254A8}"/>
              </a:ext>
            </a:extLst>
          </p:cNvPr>
          <p:cNvGraphicFramePr>
            <a:graphicFrameLocks/>
          </p:cNvGraphicFramePr>
          <p:nvPr/>
        </p:nvGraphicFramePr>
        <p:xfrm>
          <a:off x="360001" y="1296063"/>
          <a:ext cx="3938886" cy="15995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0D06AD5D-4905-4AEB-9A28-E71B0022F18B}"/>
              </a:ext>
            </a:extLst>
          </p:cNvPr>
          <p:cNvGraphicFramePr>
            <a:graphicFrameLocks/>
          </p:cNvGraphicFramePr>
          <p:nvPr/>
        </p:nvGraphicFramePr>
        <p:xfrm>
          <a:off x="327979" y="3517687"/>
          <a:ext cx="4007400" cy="15210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177B50C2-00DD-4611-A4D6-F2C79BADDE6D}"/>
              </a:ext>
            </a:extLst>
          </p:cNvPr>
          <p:cNvGraphicFramePr>
            <a:graphicFrameLocks/>
          </p:cNvGraphicFramePr>
          <p:nvPr/>
        </p:nvGraphicFramePr>
        <p:xfrm>
          <a:off x="5743986" y="1334439"/>
          <a:ext cx="4007401" cy="27048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9E92EC3B-EEFC-416B-9087-A071EB60EB3F}"/>
              </a:ext>
            </a:extLst>
          </p:cNvPr>
          <p:cNvGraphicFramePr>
            <a:graphicFrameLocks/>
          </p:cNvGraphicFramePr>
          <p:nvPr/>
        </p:nvGraphicFramePr>
        <p:xfrm>
          <a:off x="348731" y="5385421"/>
          <a:ext cx="4007400" cy="193584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CEEFA03E-D288-417D-81FC-6C76A51749E2}"/>
              </a:ext>
            </a:extLst>
          </p:cNvPr>
          <p:cNvGraphicFramePr>
            <a:graphicFrameLocks/>
          </p:cNvGraphicFramePr>
          <p:nvPr/>
        </p:nvGraphicFramePr>
        <p:xfrm>
          <a:off x="5835164" y="4578067"/>
          <a:ext cx="3981961" cy="2704823"/>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657EA30D-7F89-4249-A154-BF1F5321E603}"/>
              </a:ext>
            </a:extLst>
          </p:cNvPr>
          <p:cNvSpPr/>
          <p:nvPr/>
        </p:nvSpPr>
        <p:spPr>
          <a:xfrm>
            <a:off x="5867187" y="4181610"/>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8125321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a:p>
            <a:endParaRPr lang="es-PE" dirty="0"/>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0" name="Gráfico 19">
            <a:extLst>
              <a:ext uri="{FF2B5EF4-FFF2-40B4-BE49-F238E27FC236}">
                <a16:creationId xmlns:a16="http://schemas.microsoft.com/office/drawing/2014/main" id="{9ACC6A6E-ECDE-4ECA-BD50-2A641FDF4B56}"/>
              </a:ext>
            </a:extLst>
          </p:cNvPr>
          <p:cNvGraphicFramePr>
            <a:graphicFrameLocks/>
          </p:cNvGraphicFramePr>
          <p:nvPr/>
        </p:nvGraphicFramePr>
        <p:xfrm>
          <a:off x="325070" y="1321428"/>
          <a:ext cx="3973595" cy="16489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Gráfico 20">
            <a:extLst>
              <a:ext uri="{FF2B5EF4-FFF2-40B4-BE49-F238E27FC236}">
                <a16:creationId xmlns:a16="http://schemas.microsoft.com/office/drawing/2014/main" id="{C233BAE4-1A70-4310-8DC2-91D641893FC9}"/>
              </a:ext>
            </a:extLst>
          </p:cNvPr>
          <p:cNvGraphicFramePr>
            <a:graphicFrameLocks/>
          </p:cNvGraphicFramePr>
          <p:nvPr/>
        </p:nvGraphicFramePr>
        <p:xfrm>
          <a:off x="291265" y="3442868"/>
          <a:ext cx="4007400" cy="1556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áfico 21">
            <a:extLst>
              <a:ext uri="{FF2B5EF4-FFF2-40B4-BE49-F238E27FC236}">
                <a16:creationId xmlns:a16="http://schemas.microsoft.com/office/drawing/2014/main" id="{9C41BCFB-6D93-4CC2-AE74-BE784993ED7E}"/>
              </a:ext>
            </a:extLst>
          </p:cNvPr>
          <p:cNvGraphicFramePr>
            <a:graphicFrameLocks/>
          </p:cNvGraphicFramePr>
          <p:nvPr/>
        </p:nvGraphicFramePr>
        <p:xfrm>
          <a:off x="5828147" y="1419469"/>
          <a:ext cx="3960430" cy="26778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Gráfico 22">
            <a:extLst>
              <a:ext uri="{FF2B5EF4-FFF2-40B4-BE49-F238E27FC236}">
                <a16:creationId xmlns:a16="http://schemas.microsoft.com/office/drawing/2014/main" id="{665058E2-34A3-47B4-AB72-971C19E17C49}"/>
              </a:ext>
            </a:extLst>
          </p:cNvPr>
          <p:cNvGraphicFramePr>
            <a:graphicFrameLocks/>
          </p:cNvGraphicFramePr>
          <p:nvPr/>
        </p:nvGraphicFramePr>
        <p:xfrm>
          <a:off x="348731" y="5421709"/>
          <a:ext cx="4007400" cy="18035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Gráfico 23">
            <a:extLst>
              <a:ext uri="{FF2B5EF4-FFF2-40B4-BE49-F238E27FC236}">
                <a16:creationId xmlns:a16="http://schemas.microsoft.com/office/drawing/2014/main" id="{AC88CF5A-F1D9-4680-A035-C0A7736A5EAC}"/>
              </a:ext>
            </a:extLst>
          </p:cNvPr>
          <p:cNvGraphicFramePr>
            <a:graphicFrameLocks/>
          </p:cNvGraphicFramePr>
          <p:nvPr/>
        </p:nvGraphicFramePr>
        <p:xfrm>
          <a:off x="5892800" y="4598158"/>
          <a:ext cx="3924324" cy="2677872"/>
        </p:xfrm>
        <a:graphic>
          <a:graphicData uri="http://schemas.openxmlformats.org/drawingml/2006/chart">
            <c:chart xmlns:c="http://schemas.openxmlformats.org/drawingml/2006/chart" xmlns:r="http://schemas.openxmlformats.org/officeDocument/2006/relationships" r:id="rId6"/>
          </a:graphicData>
        </a:graphic>
      </p:graphicFrame>
      <p:sp>
        <p:nvSpPr>
          <p:cNvPr id="25" name="Rectángulo: esquinas redondeadas 24">
            <a:extLst>
              <a:ext uri="{FF2B5EF4-FFF2-40B4-BE49-F238E27FC236}">
                <a16:creationId xmlns:a16="http://schemas.microsoft.com/office/drawing/2014/main" id="{7D95746D-6795-435A-8273-6321A119842B}"/>
              </a:ext>
            </a:extLst>
          </p:cNvPr>
          <p:cNvSpPr/>
          <p:nvPr/>
        </p:nvSpPr>
        <p:spPr>
          <a:xfrm>
            <a:off x="5867186" y="419786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716467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2E39AF-7D05-9D47-B7D4-9F0C2299FCB7}"/>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0002" name="Diapositiva de think-cell" r:id="rId6" imgW="7772400" imgH="10058400" progId="TCLayout.ActiveDocument.1">
                  <p:embed/>
                </p:oleObj>
              </mc:Choice>
              <mc:Fallback>
                <p:oleObj name="Diapositiva de think-cell" r:id="rId6" imgW="7772400" imgH="10058400" progId="TCLayout.ActiveDocument.1">
                  <p:embed/>
                  <p:pic>
                    <p:nvPicPr>
                      <p:cNvPr id="2" name="Object 1" hidden="1">
                        <a:extLst>
                          <a:ext uri="{FF2B5EF4-FFF2-40B4-BE49-F238E27FC236}">
                            <a16:creationId xmlns:a16="http://schemas.microsoft.com/office/drawing/2014/main" id="{8B2E39AF-7D05-9D47-B7D4-9F0C2299FCB7}"/>
                          </a:ext>
                        </a:extLst>
                      </p:cNvPr>
                      <p:cNvPicPr/>
                      <p:nvPr/>
                    </p:nvPicPr>
                    <p:blipFill>
                      <a:blip r:embed="rId7"/>
                      <a:stretch>
                        <a:fillRect/>
                      </a:stretch>
                    </p:blipFill>
                    <p:spPr>
                      <a:xfrm>
                        <a:off x="1760" y="1231"/>
                        <a:ext cx="1230" cy="123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8837C25-00C0-4145-B5C8-45C332DFA514}"/>
              </a:ext>
            </a:extLst>
          </p:cNvPr>
          <p:cNvSpPr/>
          <p:nvPr>
            <p:custDataLst>
              <p:tags r:id="rId3"/>
            </p:custDataLst>
          </p:nvPr>
        </p:nvSpPr>
        <p:spPr>
          <a:xfrm>
            <a:off x="528" y="-1"/>
            <a:ext cx="123042" cy="1230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endParaRPr lang="es-ES_tradnl" sz="2000" dirty="0">
              <a:latin typeface="Axiforma ExtraBold Italic" pitchFamily="2" charset="77"/>
              <a:sym typeface="Axiforma ExtraBold" pitchFamily="2" charset="77"/>
            </a:endParaRPr>
          </a:p>
        </p:txBody>
      </p:sp>
      <p:sp>
        <p:nvSpPr>
          <p:cNvPr id="4" name="Title 3"/>
          <p:cNvSpPr>
            <a:spLocks noGrp="1"/>
          </p:cNvSpPr>
          <p:nvPr>
            <p:ph type="title"/>
          </p:nvPr>
        </p:nvSpPr>
        <p:spPr>
          <a:xfrm>
            <a:off x="360493" y="589722"/>
            <a:ext cx="9359279" cy="669323"/>
          </a:xfrm>
        </p:spPr>
        <p:txBody>
          <a:bodyPr/>
          <a:lstStyle/>
          <a:p>
            <a:r>
              <a:rPr lang="es-ES_tradnl" dirty="0"/>
              <a:t>Este modelo, creado en el Reino Unido, ha sido implementado con éxito en más de 50 países alrededor del mundo</a:t>
            </a:r>
          </a:p>
        </p:txBody>
      </p:sp>
      <p:pic>
        <p:nvPicPr>
          <p:cNvPr id="19" name="Picture 18">
            <a:extLst>
              <a:ext uri="{FF2B5EF4-FFF2-40B4-BE49-F238E27FC236}">
                <a16:creationId xmlns:a16="http://schemas.microsoft.com/office/drawing/2014/main" id="{C04A30F3-2740-E947-B616-9793653DC3D3}"/>
              </a:ext>
            </a:extLst>
          </p:cNvPr>
          <p:cNvPicPr>
            <a:picLocks noChangeAspect="1"/>
          </p:cNvPicPr>
          <p:nvPr/>
        </p:nvPicPr>
        <p:blipFill rotWithShape="1">
          <a:blip r:embed="rId8"/>
          <a:srcRect t="8034"/>
          <a:stretch/>
        </p:blipFill>
        <p:spPr>
          <a:xfrm>
            <a:off x="360493" y="1584555"/>
            <a:ext cx="9426679" cy="5620905"/>
          </a:xfrm>
          <a:prstGeom prst="rect">
            <a:avLst/>
          </a:prstGeom>
        </p:spPr>
      </p:pic>
      <p:grpSp>
        <p:nvGrpSpPr>
          <p:cNvPr id="20" name="Group 19">
            <a:extLst>
              <a:ext uri="{FF2B5EF4-FFF2-40B4-BE49-F238E27FC236}">
                <a16:creationId xmlns:a16="http://schemas.microsoft.com/office/drawing/2014/main" id="{B98619F4-2286-C24C-9627-720643F65767}"/>
              </a:ext>
            </a:extLst>
          </p:cNvPr>
          <p:cNvGrpSpPr/>
          <p:nvPr/>
        </p:nvGrpSpPr>
        <p:grpSpPr>
          <a:xfrm>
            <a:off x="2315724" y="3704262"/>
            <a:ext cx="6510193" cy="2877422"/>
            <a:chOff x="2067528" y="3454736"/>
            <a:chExt cx="5911514" cy="2612814"/>
          </a:xfrm>
        </p:grpSpPr>
        <p:sp>
          <p:nvSpPr>
            <p:cNvPr id="21" name="Oval 20">
              <a:extLst>
                <a:ext uri="{FF2B5EF4-FFF2-40B4-BE49-F238E27FC236}">
                  <a16:creationId xmlns:a16="http://schemas.microsoft.com/office/drawing/2014/main" id="{5C7761DC-397E-1646-980E-9BA9BCC3A083}"/>
                </a:ext>
              </a:extLst>
            </p:cNvPr>
            <p:cNvSpPr/>
            <p:nvPr/>
          </p:nvSpPr>
          <p:spPr>
            <a:xfrm>
              <a:off x="2381510" y="3588669"/>
              <a:ext cx="133933" cy="133933"/>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solidFill>
                  <a:schemeClr val="accent5"/>
                </a:solidFill>
              </a:endParaRPr>
            </a:p>
          </p:txBody>
        </p:sp>
        <p:sp>
          <p:nvSpPr>
            <p:cNvPr id="22" name="Oval 21">
              <a:extLst>
                <a:ext uri="{FF2B5EF4-FFF2-40B4-BE49-F238E27FC236}">
                  <a16:creationId xmlns:a16="http://schemas.microsoft.com/office/drawing/2014/main" id="{40998FD7-999F-F848-A441-660B7BC7C0FE}"/>
                </a:ext>
              </a:extLst>
            </p:cNvPr>
            <p:cNvSpPr/>
            <p:nvPr/>
          </p:nvSpPr>
          <p:spPr>
            <a:xfrm>
              <a:off x="2397413" y="385901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3" name="Oval 22">
              <a:extLst>
                <a:ext uri="{FF2B5EF4-FFF2-40B4-BE49-F238E27FC236}">
                  <a16:creationId xmlns:a16="http://schemas.microsoft.com/office/drawing/2014/main" id="{0DF8FD23-759B-3B47-AEC8-2BE51AF498AB}"/>
                </a:ext>
              </a:extLst>
            </p:cNvPr>
            <p:cNvSpPr/>
            <p:nvPr/>
          </p:nvSpPr>
          <p:spPr>
            <a:xfrm>
              <a:off x="2448476" y="478931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4" name="Oval 23">
              <a:extLst>
                <a:ext uri="{FF2B5EF4-FFF2-40B4-BE49-F238E27FC236}">
                  <a16:creationId xmlns:a16="http://schemas.microsoft.com/office/drawing/2014/main" id="{84D89009-7D0E-5042-BB3A-B9A9794F99AE}"/>
                </a:ext>
              </a:extLst>
            </p:cNvPr>
            <p:cNvSpPr/>
            <p:nvPr/>
          </p:nvSpPr>
          <p:spPr>
            <a:xfrm>
              <a:off x="2258360" y="467799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5" name="Oval 24">
              <a:extLst>
                <a:ext uri="{FF2B5EF4-FFF2-40B4-BE49-F238E27FC236}">
                  <a16:creationId xmlns:a16="http://schemas.microsoft.com/office/drawing/2014/main" id="{57E897A4-5F64-B643-9806-5A6FF1968D95}"/>
                </a:ext>
              </a:extLst>
            </p:cNvPr>
            <p:cNvSpPr/>
            <p:nvPr/>
          </p:nvSpPr>
          <p:spPr>
            <a:xfrm>
              <a:off x="2067528" y="450306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6" name="Oval 25">
              <a:extLst>
                <a:ext uri="{FF2B5EF4-FFF2-40B4-BE49-F238E27FC236}">
                  <a16:creationId xmlns:a16="http://schemas.microsoft.com/office/drawing/2014/main" id="{C251D464-2556-0645-97B8-DB2ADDAC5DA8}"/>
                </a:ext>
              </a:extLst>
            </p:cNvPr>
            <p:cNvSpPr/>
            <p:nvPr/>
          </p:nvSpPr>
          <p:spPr>
            <a:xfrm>
              <a:off x="2862658"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7" name="Oval 26">
              <a:extLst>
                <a:ext uri="{FF2B5EF4-FFF2-40B4-BE49-F238E27FC236}">
                  <a16:creationId xmlns:a16="http://schemas.microsoft.com/office/drawing/2014/main" id="{5D503736-4311-AC45-8B33-EC5B3025537E}"/>
                </a:ext>
              </a:extLst>
            </p:cNvPr>
            <p:cNvSpPr/>
            <p:nvPr/>
          </p:nvSpPr>
          <p:spPr>
            <a:xfrm>
              <a:off x="2392293" y="516562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8" name="Oval 27">
              <a:extLst>
                <a:ext uri="{FF2B5EF4-FFF2-40B4-BE49-F238E27FC236}">
                  <a16:creationId xmlns:a16="http://schemas.microsoft.com/office/drawing/2014/main" id="{C16DC73C-45A0-AE4D-B85A-59AF800BCA27}"/>
                </a:ext>
              </a:extLst>
            </p:cNvPr>
            <p:cNvSpPr/>
            <p:nvPr/>
          </p:nvSpPr>
          <p:spPr>
            <a:xfrm>
              <a:off x="4913906"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9" name="Oval 28">
              <a:extLst>
                <a:ext uri="{FF2B5EF4-FFF2-40B4-BE49-F238E27FC236}">
                  <a16:creationId xmlns:a16="http://schemas.microsoft.com/office/drawing/2014/main" id="{9BE9D409-AB6E-9A4E-B94A-66AE7187626F}"/>
                </a:ext>
              </a:extLst>
            </p:cNvPr>
            <p:cNvSpPr/>
            <p:nvPr/>
          </p:nvSpPr>
          <p:spPr>
            <a:xfrm>
              <a:off x="4675367" y="574347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0" name="Oval 29">
              <a:extLst>
                <a:ext uri="{FF2B5EF4-FFF2-40B4-BE49-F238E27FC236}">
                  <a16:creationId xmlns:a16="http://schemas.microsoft.com/office/drawing/2014/main" id="{FD6404D8-B40A-8141-814D-08587EB78609}"/>
                </a:ext>
              </a:extLst>
            </p:cNvPr>
            <p:cNvSpPr/>
            <p:nvPr/>
          </p:nvSpPr>
          <p:spPr>
            <a:xfrm>
              <a:off x="4224620" y="474496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1" name="Oval 30">
              <a:extLst>
                <a:ext uri="{FF2B5EF4-FFF2-40B4-BE49-F238E27FC236}">
                  <a16:creationId xmlns:a16="http://schemas.microsoft.com/office/drawing/2014/main" id="{7535F726-2943-874A-8918-92F912991CE1}"/>
                </a:ext>
              </a:extLst>
            </p:cNvPr>
            <p:cNvSpPr/>
            <p:nvPr/>
          </p:nvSpPr>
          <p:spPr>
            <a:xfrm>
              <a:off x="5131068" y="498982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2" name="Oval 31">
              <a:extLst>
                <a:ext uri="{FF2B5EF4-FFF2-40B4-BE49-F238E27FC236}">
                  <a16:creationId xmlns:a16="http://schemas.microsoft.com/office/drawing/2014/main" id="{CF431571-3A47-3D46-8015-7EB31A9C9C6E}"/>
                </a:ext>
              </a:extLst>
            </p:cNvPr>
            <p:cNvSpPr/>
            <p:nvPr/>
          </p:nvSpPr>
          <p:spPr>
            <a:xfrm>
              <a:off x="3986518" y="485628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3" name="Oval 32">
              <a:extLst>
                <a:ext uri="{FF2B5EF4-FFF2-40B4-BE49-F238E27FC236}">
                  <a16:creationId xmlns:a16="http://schemas.microsoft.com/office/drawing/2014/main" id="{F49B03C3-6140-5C45-BDC2-944B21A85C29}"/>
                </a:ext>
              </a:extLst>
            </p:cNvPr>
            <p:cNvSpPr/>
            <p:nvPr/>
          </p:nvSpPr>
          <p:spPr>
            <a:xfrm>
              <a:off x="3900571" y="473840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4" name="Oval 33">
              <a:extLst>
                <a:ext uri="{FF2B5EF4-FFF2-40B4-BE49-F238E27FC236}">
                  <a16:creationId xmlns:a16="http://schemas.microsoft.com/office/drawing/2014/main" id="{16016D4A-5D11-6F4A-B3EB-4B187FC5244A}"/>
                </a:ext>
              </a:extLst>
            </p:cNvPr>
            <p:cNvSpPr/>
            <p:nvPr/>
          </p:nvSpPr>
          <p:spPr>
            <a:xfrm>
              <a:off x="4913906" y="499160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5" name="Oval 34">
              <a:extLst>
                <a:ext uri="{FF2B5EF4-FFF2-40B4-BE49-F238E27FC236}">
                  <a16:creationId xmlns:a16="http://schemas.microsoft.com/office/drawing/2014/main" id="{7F6A5DE8-CC1A-6547-88B9-A6E9542D7A2D}"/>
                </a:ext>
              </a:extLst>
            </p:cNvPr>
            <p:cNvSpPr/>
            <p:nvPr/>
          </p:nvSpPr>
          <p:spPr>
            <a:xfrm>
              <a:off x="3833604" y="457142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6" name="Oval 35">
              <a:extLst>
                <a:ext uri="{FF2B5EF4-FFF2-40B4-BE49-F238E27FC236}">
                  <a16:creationId xmlns:a16="http://schemas.microsoft.com/office/drawing/2014/main" id="{6FCEBE90-A283-584C-8A94-7571543ABE1F}"/>
                </a:ext>
              </a:extLst>
            </p:cNvPr>
            <p:cNvSpPr/>
            <p:nvPr/>
          </p:nvSpPr>
          <p:spPr>
            <a:xfrm>
              <a:off x="4997135" y="487889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7" name="Oval 36">
              <a:extLst>
                <a:ext uri="{FF2B5EF4-FFF2-40B4-BE49-F238E27FC236}">
                  <a16:creationId xmlns:a16="http://schemas.microsoft.com/office/drawing/2014/main" id="{2B4821EB-9958-8D43-BC60-BDC49C4C18AA}"/>
                </a:ext>
              </a:extLst>
            </p:cNvPr>
            <p:cNvSpPr/>
            <p:nvPr/>
          </p:nvSpPr>
          <p:spPr>
            <a:xfrm>
              <a:off x="6954563" y="484037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8" name="Oval 37">
              <a:extLst>
                <a:ext uri="{FF2B5EF4-FFF2-40B4-BE49-F238E27FC236}">
                  <a16:creationId xmlns:a16="http://schemas.microsoft.com/office/drawing/2014/main" id="{7BF873EC-6900-DD43-B09A-98C8957E244C}"/>
                </a:ext>
              </a:extLst>
            </p:cNvPr>
            <p:cNvSpPr/>
            <p:nvPr/>
          </p:nvSpPr>
          <p:spPr>
            <a:xfrm>
              <a:off x="6071969" y="420427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9" name="Oval 38">
              <a:extLst>
                <a:ext uri="{FF2B5EF4-FFF2-40B4-BE49-F238E27FC236}">
                  <a16:creationId xmlns:a16="http://schemas.microsoft.com/office/drawing/2014/main" id="{29677D34-BE4E-A44E-B354-8C299F705DA3}"/>
                </a:ext>
              </a:extLst>
            </p:cNvPr>
            <p:cNvSpPr/>
            <p:nvPr/>
          </p:nvSpPr>
          <p:spPr>
            <a:xfrm>
              <a:off x="6815936" y="507408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0" name="Oval 39">
              <a:extLst>
                <a:ext uri="{FF2B5EF4-FFF2-40B4-BE49-F238E27FC236}">
                  <a16:creationId xmlns:a16="http://schemas.microsoft.com/office/drawing/2014/main" id="{82DF911E-F65D-A449-B0C1-9CAC1180F8AE}"/>
                </a:ext>
              </a:extLst>
            </p:cNvPr>
            <p:cNvSpPr/>
            <p:nvPr/>
          </p:nvSpPr>
          <p:spPr>
            <a:xfrm>
              <a:off x="5912943" y="407705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1" name="Oval 40">
              <a:extLst>
                <a:ext uri="{FF2B5EF4-FFF2-40B4-BE49-F238E27FC236}">
                  <a16:creationId xmlns:a16="http://schemas.microsoft.com/office/drawing/2014/main" id="{1194BD28-E1D9-0641-9406-167796361FE0}"/>
                </a:ext>
              </a:extLst>
            </p:cNvPr>
            <p:cNvSpPr/>
            <p:nvPr/>
          </p:nvSpPr>
          <p:spPr>
            <a:xfrm>
              <a:off x="5961889" y="419632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2" name="Oval 41">
              <a:extLst>
                <a:ext uri="{FF2B5EF4-FFF2-40B4-BE49-F238E27FC236}">
                  <a16:creationId xmlns:a16="http://schemas.microsoft.com/office/drawing/2014/main" id="{A5B62491-8ABE-EC42-B306-8088D9495E0C}"/>
                </a:ext>
              </a:extLst>
            </p:cNvPr>
            <p:cNvSpPr/>
            <p:nvPr/>
          </p:nvSpPr>
          <p:spPr>
            <a:xfrm>
              <a:off x="6640389" y="485628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3" name="Oval 42">
              <a:extLst>
                <a:ext uri="{FF2B5EF4-FFF2-40B4-BE49-F238E27FC236}">
                  <a16:creationId xmlns:a16="http://schemas.microsoft.com/office/drawing/2014/main" id="{28C8A343-B175-1141-891B-B7638CA8B646}"/>
                </a:ext>
              </a:extLst>
            </p:cNvPr>
            <p:cNvSpPr/>
            <p:nvPr/>
          </p:nvSpPr>
          <p:spPr>
            <a:xfrm>
              <a:off x="7845109" y="58104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4" name="Oval 43">
              <a:extLst>
                <a:ext uri="{FF2B5EF4-FFF2-40B4-BE49-F238E27FC236}">
                  <a16:creationId xmlns:a16="http://schemas.microsoft.com/office/drawing/2014/main" id="{0581B7B5-CE00-854F-9C7D-FD9D2B5DBDAF}"/>
                </a:ext>
              </a:extLst>
            </p:cNvPr>
            <p:cNvSpPr/>
            <p:nvPr/>
          </p:nvSpPr>
          <p:spPr>
            <a:xfrm>
              <a:off x="5121527" y="417509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5" name="Oval 44">
              <a:extLst>
                <a:ext uri="{FF2B5EF4-FFF2-40B4-BE49-F238E27FC236}">
                  <a16:creationId xmlns:a16="http://schemas.microsoft.com/office/drawing/2014/main" id="{2C469F84-35A3-884B-9F24-CFB0BA589FC5}"/>
                </a:ext>
              </a:extLst>
            </p:cNvPr>
            <p:cNvSpPr/>
            <p:nvPr/>
          </p:nvSpPr>
          <p:spPr>
            <a:xfrm>
              <a:off x="5654264" y="438642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6" name="Oval 45">
              <a:extLst>
                <a:ext uri="{FF2B5EF4-FFF2-40B4-BE49-F238E27FC236}">
                  <a16:creationId xmlns:a16="http://schemas.microsoft.com/office/drawing/2014/main" id="{C47D7A32-3C60-A74B-AEA1-E8C07F25F21A}"/>
                </a:ext>
              </a:extLst>
            </p:cNvPr>
            <p:cNvSpPr/>
            <p:nvPr/>
          </p:nvSpPr>
          <p:spPr>
            <a:xfrm>
              <a:off x="5383920" y="435936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7" name="Oval 46">
              <a:extLst>
                <a:ext uri="{FF2B5EF4-FFF2-40B4-BE49-F238E27FC236}">
                  <a16:creationId xmlns:a16="http://schemas.microsoft.com/office/drawing/2014/main" id="{5537539D-F6F8-3E4C-8DA4-4F77C2BCE7BC}"/>
                </a:ext>
              </a:extLst>
            </p:cNvPr>
            <p:cNvSpPr/>
            <p:nvPr/>
          </p:nvSpPr>
          <p:spPr>
            <a:xfrm>
              <a:off x="4224619" y="3479980"/>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8" name="Oval 47">
              <a:extLst>
                <a:ext uri="{FF2B5EF4-FFF2-40B4-BE49-F238E27FC236}">
                  <a16:creationId xmlns:a16="http://schemas.microsoft.com/office/drawing/2014/main" id="{7778D769-5BEA-1C43-B7D9-EA60881F82B1}"/>
                </a:ext>
              </a:extLst>
            </p:cNvPr>
            <p:cNvSpPr/>
            <p:nvPr/>
          </p:nvSpPr>
          <p:spPr>
            <a:xfrm>
              <a:off x="4675367" y="389344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9" name="Oval 48">
              <a:extLst>
                <a:ext uri="{FF2B5EF4-FFF2-40B4-BE49-F238E27FC236}">
                  <a16:creationId xmlns:a16="http://schemas.microsoft.com/office/drawing/2014/main" id="{753FE04B-7D82-6C44-81D6-1796110156E6}"/>
                </a:ext>
              </a:extLst>
            </p:cNvPr>
            <p:cNvSpPr/>
            <p:nvPr/>
          </p:nvSpPr>
          <p:spPr>
            <a:xfrm>
              <a:off x="4742333" y="381729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0" name="Oval 49">
              <a:extLst>
                <a:ext uri="{FF2B5EF4-FFF2-40B4-BE49-F238E27FC236}">
                  <a16:creationId xmlns:a16="http://schemas.microsoft.com/office/drawing/2014/main" id="{4E0EE466-0833-C74B-BA3C-B91743C556A4}"/>
                </a:ext>
              </a:extLst>
            </p:cNvPr>
            <p:cNvSpPr/>
            <p:nvPr/>
          </p:nvSpPr>
          <p:spPr>
            <a:xfrm>
              <a:off x="4837749" y="375951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1" name="Oval 50">
              <a:extLst>
                <a:ext uri="{FF2B5EF4-FFF2-40B4-BE49-F238E27FC236}">
                  <a16:creationId xmlns:a16="http://schemas.microsoft.com/office/drawing/2014/main" id="{44F14F18-A22C-1943-8532-0FA7452469E7}"/>
                </a:ext>
              </a:extLst>
            </p:cNvPr>
            <p:cNvSpPr/>
            <p:nvPr/>
          </p:nvSpPr>
          <p:spPr>
            <a:xfrm>
              <a:off x="3094713" y="540280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2" name="Oval 51">
              <a:extLst>
                <a:ext uri="{FF2B5EF4-FFF2-40B4-BE49-F238E27FC236}">
                  <a16:creationId xmlns:a16="http://schemas.microsoft.com/office/drawing/2014/main" id="{0D59D8EA-1370-AD42-B9D7-043359A6C163}"/>
                </a:ext>
              </a:extLst>
            </p:cNvPr>
            <p:cNvSpPr/>
            <p:nvPr/>
          </p:nvSpPr>
          <p:spPr>
            <a:xfrm>
              <a:off x="3079845"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3" name="Oval 52">
              <a:extLst>
                <a:ext uri="{FF2B5EF4-FFF2-40B4-BE49-F238E27FC236}">
                  <a16:creationId xmlns:a16="http://schemas.microsoft.com/office/drawing/2014/main" id="{3F436744-2187-7743-A992-AA0CB8AA3978}"/>
                </a:ext>
              </a:extLst>
            </p:cNvPr>
            <p:cNvSpPr/>
            <p:nvPr/>
          </p:nvSpPr>
          <p:spPr>
            <a:xfrm>
              <a:off x="2526226" y="58104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4" name="Oval 53">
              <a:extLst>
                <a:ext uri="{FF2B5EF4-FFF2-40B4-BE49-F238E27FC236}">
                  <a16:creationId xmlns:a16="http://schemas.microsoft.com/office/drawing/2014/main" id="{7B7DD7E8-48C7-4F46-8FE7-D31CDAE208A9}"/>
                </a:ext>
              </a:extLst>
            </p:cNvPr>
            <p:cNvSpPr/>
            <p:nvPr/>
          </p:nvSpPr>
          <p:spPr>
            <a:xfrm>
              <a:off x="5168358" y="5165620"/>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5" name="Oval 54">
              <a:extLst>
                <a:ext uri="{FF2B5EF4-FFF2-40B4-BE49-F238E27FC236}">
                  <a16:creationId xmlns:a16="http://schemas.microsoft.com/office/drawing/2014/main" id="{34139114-9BBA-214B-A47A-024EDD8C5623}"/>
                </a:ext>
              </a:extLst>
            </p:cNvPr>
            <p:cNvSpPr/>
            <p:nvPr/>
          </p:nvSpPr>
          <p:spPr>
            <a:xfrm>
              <a:off x="7683005" y="593361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6" name="Oval 55">
              <a:extLst>
                <a:ext uri="{FF2B5EF4-FFF2-40B4-BE49-F238E27FC236}">
                  <a16:creationId xmlns:a16="http://schemas.microsoft.com/office/drawing/2014/main" id="{81537D8D-37FE-184F-81DB-E7138DFAFA11}"/>
                </a:ext>
              </a:extLst>
            </p:cNvPr>
            <p:cNvSpPr/>
            <p:nvPr/>
          </p:nvSpPr>
          <p:spPr>
            <a:xfrm>
              <a:off x="7778142" y="587740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7" name="Oval 56">
              <a:extLst>
                <a:ext uri="{FF2B5EF4-FFF2-40B4-BE49-F238E27FC236}">
                  <a16:creationId xmlns:a16="http://schemas.microsoft.com/office/drawing/2014/main" id="{6C397CDA-10B1-A04A-AC70-800D353794A1}"/>
                </a:ext>
              </a:extLst>
            </p:cNvPr>
            <p:cNvSpPr/>
            <p:nvPr/>
          </p:nvSpPr>
          <p:spPr>
            <a:xfrm>
              <a:off x="7845109" y="558256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8" name="Oval 57">
              <a:extLst>
                <a:ext uri="{FF2B5EF4-FFF2-40B4-BE49-F238E27FC236}">
                  <a16:creationId xmlns:a16="http://schemas.microsoft.com/office/drawing/2014/main" id="{4BB3D8B1-E718-924C-8D26-EB146A10AEFF}"/>
                </a:ext>
              </a:extLst>
            </p:cNvPr>
            <p:cNvSpPr/>
            <p:nvPr/>
          </p:nvSpPr>
          <p:spPr>
            <a:xfrm>
              <a:off x="6769031" y="37350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9" name="Oval 58">
              <a:extLst>
                <a:ext uri="{FF2B5EF4-FFF2-40B4-BE49-F238E27FC236}">
                  <a16:creationId xmlns:a16="http://schemas.microsoft.com/office/drawing/2014/main" id="{313C69FA-AB48-C744-BC0A-5B39D6D5CE0B}"/>
                </a:ext>
              </a:extLst>
            </p:cNvPr>
            <p:cNvSpPr/>
            <p:nvPr/>
          </p:nvSpPr>
          <p:spPr>
            <a:xfrm>
              <a:off x="4105073" y="352170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60" name="Oval 59">
              <a:extLst>
                <a:ext uri="{FF2B5EF4-FFF2-40B4-BE49-F238E27FC236}">
                  <a16:creationId xmlns:a16="http://schemas.microsoft.com/office/drawing/2014/main" id="{435C04C9-5F99-5640-9F54-323C52615343}"/>
                </a:ext>
              </a:extLst>
            </p:cNvPr>
            <p:cNvSpPr/>
            <p:nvPr/>
          </p:nvSpPr>
          <p:spPr>
            <a:xfrm>
              <a:off x="4402830" y="345473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grpSp>
      <p:sp>
        <p:nvSpPr>
          <p:cNvPr id="7" name="Text Placeholder 6">
            <a:extLst>
              <a:ext uri="{FF2B5EF4-FFF2-40B4-BE49-F238E27FC236}">
                <a16:creationId xmlns:a16="http://schemas.microsoft.com/office/drawing/2014/main" id="{4CC02443-2540-E844-A7E7-73CBC44B042E}"/>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79296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5D08B6-1D77-4C41-8F86-CEE246C80A7B}"/>
              </a:ext>
            </a:extLst>
          </p:cNvPr>
          <p:cNvSpPr>
            <a:spLocks noGrp="1"/>
          </p:cNvSpPr>
          <p:nvPr>
            <p:ph type="title"/>
          </p:nvPr>
        </p:nvSpPr>
        <p:spPr/>
        <p:txBody>
          <a:bodyPr/>
          <a:lstStyle/>
          <a:p>
            <a:r>
              <a:rPr lang="es-PE" dirty="0"/>
              <a:t>Niño(a)</a:t>
            </a:r>
          </a:p>
        </p:txBody>
      </p:sp>
      <p:sp>
        <p:nvSpPr>
          <p:cNvPr id="4" name="Marcador de número de diapositiva 3">
            <a:extLst>
              <a:ext uri="{FF2B5EF4-FFF2-40B4-BE49-F238E27FC236}">
                <a16:creationId xmlns:a16="http://schemas.microsoft.com/office/drawing/2014/main" id="{42E5F0CA-E07F-49CF-BBC7-478A8017F22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F59552C5-22B5-45C5-A7CC-CCDBD418AFFC}"/>
              </a:ext>
            </a:extLst>
          </p:cNvPr>
          <p:cNvSpPr>
            <a:spLocks noGrp="1"/>
          </p:cNvSpPr>
          <p:nvPr>
            <p:ph type="body" sz="quarter" idx="13"/>
          </p:nvPr>
        </p:nvSpPr>
        <p:spPr/>
        <p:txBody>
          <a:bodyPr/>
          <a:lstStyle/>
          <a:p>
            <a:r>
              <a:rPr lang="es-PE" dirty="0"/>
              <a:t>RESULTADOS DE LA  ENCUESTA APLICADA  A NIÑOS </a:t>
            </a:r>
          </a:p>
        </p:txBody>
      </p:sp>
      <p:sp>
        <p:nvSpPr>
          <p:cNvPr id="7" name="Elipse 83">
            <a:extLst>
              <a:ext uri="{FF2B5EF4-FFF2-40B4-BE49-F238E27FC236}">
                <a16:creationId xmlns:a16="http://schemas.microsoft.com/office/drawing/2014/main" id="{46644FAA-6C13-4082-BD2D-53AA75C15C5A}"/>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8" name="Elipse 100">
            <a:extLst>
              <a:ext uri="{FF2B5EF4-FFF2-40B4-BE49-F238E27FC236}">
                <a16:creationId xmlns:a16="http://schemas.microsoft.com/office/drawing/2014/main" id="{3FCDC7D2-B425-493A-A1E7-66182FC08C6C}"/>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9" name="Elipse 103">
            <a:extLst>
              <a:ext uri="{FF2B5EF4-FFF2-40B4-BE49-F238E27FC236}">
                <a16:creationId xmlns:a16="http://schemas.microsoft.com/office/drawing/2014/main" id="{84C42A3D-091C-4208-861C-9AF3876537C5}"/>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0" name="Rectángulo: esquinas redondeadas 9">
            <a:extLst>
              <a:ext uri="{FF2B5EF4-FFF2-40B4-BE49-F238E27FC236}">
                <a16:creationId xmlns:a16="http://schemas.microsoft.com/office/drawing/2014/main" id="{3CE31DBD-FA64-452B-873E-A0E20DBD908E}"/>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1" name="Rectángulo: esquinas redondeadas 10">
            <a:extLst>
              <a:ext uri="{FF2B5EF4-FFF2-40B4-BE49-F238E27FC236}">
                <a16:creationId xmlns:a16="http://schemas.microsoft.com/office/drawing/2014/main" id="{A47C12D6-0468-4B40-A873-17F2A5CDF311}"/>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2" name="Rectángulo: esquinas redondeadas 11">
            <a:extLst>
              <a:ext uri="{FF2B5EF4-FFF2-40B4-BE49-F238E27FC236}">
                <a16:creationId xmlns:a16="http://schemas.microsoft.com/office/drawing/2014/main" id="{91BD54BC-AEF7-4D59-8754-5B4057A17C5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3" name="Rectángulo: esquinas redondeadas 12">
            <a:extLst>
              <a:ext uri="{FF2B5EF4-FFF2-40B4-BE49-F238E27FC236}">
                <a16:creationId xmlns:a16="http://schemas.microsoft.com/office/drawing/2014/main" id="{C7147986-9858-4198-B131-6E671D5BA19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5" name="Elipse 83">
            <a:extLst>
              <a:ext uri="{FF2B5EF4-FFF2-40B4-BE49-F238E27FC236}">
                <a16:creationId xmlns:a16="http://schemas.microsoft.com/office/drawing/2014/main" id="{AB78B591-E5F5-4216-AE8D-D6D8AD8038DC}"/>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6" name="Elipse 83">
            <a:extLst>
              <a:ext uri="{FF2B5EF4-FFF2-40B4-BE49-F238E27FC236}">
                <a16:creationId xmlns:a16="http://schemas.microsoft.com/office/drawing/2014/main" id="{FD4C7142-DCE1-4C79-9086-2B7C230AECC8}"/>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7" name="Gráfico 16">
            <a:extLst>
              <a:ext uri="{FF2B5EF4-FFF2-40B4-BE49-F238E27FC236}">
                <a16:creationId xmlns:a16="http://schemas.microsoft.com/office/drawing/2014/main" id="{2487CEEF-22F1-43F8-AAB3-47757742E468}"/>
              </a:ext>
            </a:extLst>
          </p:cNvPr>
          <p:cNvGraphicFramePr>
            <a:graphicFrameLocks/>
          </p:cNvGraphicFramePr>
          <p:nvPr/>
        </p:nvGraphicFramePr>
        <p:xfrm>
          <a:off x="313591" y="1334439"/>
          <a:ext cx="3976223" cy="16039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a:extLst>
              <a:ext uri="{FF2B5EF4-FFF2-40B4-BE49-F238E27FC236}">
                <a16:creationId xmlns:a16="http://schemas.microsoft.com/office/drawing/2014/main" id="{8791E553-BC54-4335-BF64-CDE54CC9F6D4}"/>
              </a:ext>
            </a:extLst>
          </p:cNvPr>
          <p:cNvGraphicFramePr>
            <a:graphicFrameLocks/>
          </p:cNvGraphicFramePr>
          <p:nvPr/>
        </p:nvGraphicFramePr>
        <p:xfrm>
          <a:off x="313591" y="3442868"/>
          <a:ext cx="3996348" cy="16039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a:extLst>
              <a:ext uri="{FF2B5EF4-FFF2-40B4-BE49-F238E27FC236}">
                <a16:creationId xmlns:a16="http://schemas.microsoft.com/office/drawing/2014/main" id="{5477BE3B-50A7-47B8-8DE2-9F7C3B565710}"/>
              </a:ext>
            </a:extLst>
          </p:cNvPr>
          <p:cNvGraphicFramePr>
            <a:graphicFrameLocks/>
          </p:cNvGraphicFramePr>
          <p:nvPr/>
        </p:nvGraphicFramePr>
        <p:xfrm>
          <a:off x="5781959" y="1334439"/>
          <a:ext cx="3976223" cy="2762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Gráfico 19">
            <a:extLst>
              <a:ext uri="{FF2B5EF4-FFF2-40B4-BE49-F238E27FC236}">
                <a16:creationId xmlns:a16="http://schemas.microsoft.com/office/drawing/2014/main" id="{4D0A3038-1024-4F95-9EBD-9FEEBDDBF39B}"/>
              </a:ext>
            </a:extLst>
          </p:cNvPr>
          <p:cNvGraphicFramePr>
            <a:graphicFrameLocks/>
          </p:cNvGraphicFramePr>
          <p:nvPr/>
        </p:nvGraphicFramePr>
        <p:xfrm>
          <a:off x="313592" y="5385421"/>
          <a:ext cx="4042539" cy="18548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Gráfico 20">
            <a:extLst>
              <a:ext uri="{FF2B5EF4-FFF2-40B4-BE49-F238E27FC236}">
                <a16:creationId xmlns:a16="http://schemas.microsoft.com/office/drawing/2014/main" id="{A2411CDB-7115-484F-B3DA-B370FAC52F07}"/>
              </a:ext>
            </a:extLst>
          </p:cNvPr>
          <p:cNvGraphicFramePr>
            <a:graphicFrameLocks/>
          </p:cNvGraphicFramePr>
          <p:nvPr/>
        </p:nvGraphicFramePr>
        <p:xfrm>
          <a:off x="5867186" y="4598158"/>
          <a:ext cx="3910899" cy="2642089"/>
        </p:xfrm>
        <a:graphic>
          <a:graphicData uri="http://schemas.openxmlformats.org/drawingml/2006/chart">
            <c:chart xmlns:c="http://schemas.openxmlformats.org/drawingml/2006/chart" xmlns:r="http://schemas.openxmlformats.org/officeDocument/2006/relationships" r:id="rId6"/>
          </a:graphicData>
        </a:graphic>
      </p:graphicFrame>
      <p:sp>
        <p:nvSpPr>
          <p:cNvPr id="22" name="Rectángulo: esquinas redondeadas 21">
            <a:extLst>
              <a:ext uri="{FF2B5EF4-FFF2-40B4-BE49-F238E27FC236}">
                <a16:creationId xmlns:a16="http://schemas.microsoft.com/office/drawing/2014/main" id="{7057A7D9-D351-4577-8518-C31EB5EEA6FC}"/>
              </a:ext>
            </a:extLst>
          </p:cNvPr>
          <p:cNvSpPr/>
          <p:nvPr/>
        </p:nvSpPr>
        <p:spPr>
          <a:xfrm>
            <a:off x="5867186" y="422074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9456608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3965042E-49F6-4837-B448-7A4CE27C42DE}"/>
              </a:ext>
            </a:extLst>
          </p:cNvPr>
          <p:cNvGraphicFramePr>
            <a:graphicFrameLocks/>
          </p:cNvGraphicFramePr>
          <p:nvPr/>
        </p:nvGraphicFramePr>
        <p:xfrm>
          <a:off x="4191592" y="430380"/>
          <a:ext cx="5237221" cy="19016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F0E5703F-B729-46DF-83DD-2C9A80FBB93C}"/>
              </a:ext>
            </a:extLst>
          </p:cNvPr>
          <p:cNvGraphicFramePr>
            <a:graphicFrameLocks/>
          </p:cNvGraphicFramePr>
          <p:nvPr/>
        </p:nvGraphicFramePr>
        <p:xfrm>
          <a:off x="3934690" y="2556607"/>
          <a:ext cx="5494123" cy="19016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DC21D96D-970B-4C50-BCC9-256CC9DDC8C4}"/>
              </a:ext>
            </a:extLst>
          </p:cNvPr>
          <p:cNvGraphicFramePr>
            <a:graphicFrameLocks/>
          </p:cNvGraphicFramePr>
          <p:nvPr/>
        </p:nvGraphicFramePr>
        <p:xfrm>
          <a:off x="4191592" y="4682835"/>
          <a:ext cx="5237221" cy="24464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166448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363635149"/>
                  </a:ext>
                </a:extLst>
              </a:tr>
            </a:tbl>
          </a:graphicData>
        </a:graphic>
      </p:graphicFrame>
    </p:spTree>
    <p:extLst>
      <p:ext uri="{BB962C8B-B14F-4D97-AF65-F5344CB8AC3E}">
        <p14:creationId xmlns:p14="http://schemas.microsoft.com/office/powerpoint/2010/main" val="5511910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12856D-289D-4513-BAC0-0AB52614A5EC}"/>
              </a:ext>
            </a:extLst>
          </p:cNvPr>
          <p:cNvSpPr>
            <a:spLocks noGrp="1"/>
          </p:cNvSpPr>
          <p:nvPr>
            <p:ph type="title"/>
          </p:nvPr>
        </p:nvSpPr>
        <p:spPr/>
        <p:txBody>
          <a:bodyPr/>
          <a:lstStyle/>
          <a:p>
            <a:r>
              <a:rPr lang="es-PE" dirty="0"/>
              <a:t>RESULTADOS OBTENIDOS DE SEXO Y EDAD</a:t>
            </a:r>
          </a:p>
        </p:txBody>
      </p:sp>
      <p:sp>
        <p:nvSpPr>
          <p:cNvPr id="3" name="Marcador de número de diapositiva 2">
            <a:extLst>
              <a:ext uri="{FF2B5EF4-FFF2-40B4-BE49-F238E27FC236}">
                <a16:creationId xmlns:a16="http://schemas.microsoft.com/office/drawing/2014/main" id="{DE5594EF-AF1E-488F-8BAF-E7BBDCD3333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D7F355A-2216-4D85-84BE-A806253445F1}"/>
              </a:ext>
            </a:extLst>
          </p:cNvPr>
          <p:cNvSpPr>
            <a:spLocks noGrp="1"/>
          </p:cNvSpPr>
          <p:nvPr>
            <p:ph type="body" sz="quarter" idx="13"/>
          </p:nvPr>
        </p:nvSpPr>
        <p:spPr/>
        <p:txBody>
          <a:bodyPr/>
          <a:lstStyle/>
          <a:p>
            <a:r>
              <a:rPr lang="es-PE" dirty="0"/>
              <a:t>POBLACIÓN ENCUESTADA: GESTANTES , PUÉRPERA , NIÑOS , MEDICINA </a:t>
            </a:r>
          </a:p>
          <a:p>
            <a:endParaRPr lang="es-PE" dirty="0"/>
          </a:p>
        </p:txBody>
      </p:sp>
      <p:sp>
        <p:nvSpPr>
          <p:cNvPr id="8" name="Rectángulo 7">
            <a:extLst>
              <a:ext uri="{FF2B5EF4-FFF2-40B4-BE49-F238E27FC236}">
                <a16:creationId xmlns:a16="http://schemas.microsoft.com/office/drawing/2014/main" id="{D07C93A0-7A51-4276-A9BD-B1E0EA20AA23}"/>
              </a:ext>
            </a:extLst>
          </p:cNvPr>
          <p:cNvSpPr/>
          <p:nvPr/>
        </p:nvSpPr>
        <p:spPr>
          <a:xfrm>
            <a:off x="226437" y="1056100"/>
            <a:ext cx="2942709" cy="66381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Mujeres  encuestada en condición de Puérpera  (Porcentaje)</a:t>
            </a:r>
          </a:p>
        </p:txBody>
      </p:sp>
      <p:sp>
        <p:nvSpPr>
          <p:cNvPr id="10" name="Rectángulo 9">
            <a:extLst>
              <a:ext uri="{FF2B5EF4-FFF2-40B4-BE49-F238E27FC236}">
                <a16:creationId xmlns:a16="http://schemas.microsoft.com/office/drawing/2014/main" id="{2E445C06-E08F-449C-B4AC-A7C7C46465C3}"/>
              </a:ext>
            </a:extLst>
          </p:cNvPr>
          <p:cNvSpPr/>
          <p:nvPr/>
        </p:nvSpPr>
        <p:spPr>
          <a:xfrm>
            <a:off x="3503487" y="1056099"/>
            <a:ext cx="2938411" cy="66381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Población encuestada atendidos en medicina general  y otros consultorios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(Porcentaje) </a:t>
            </a:r>
          </a:p>
        </p:txBody>
      </p:sp>
      <p:sp>
        <p:nvSpPr>
          <p:cNvPr id="11" name="Rectángulo 10">
            <a:extLst>
              <a:ext uri="{FF2B5EF4-FFF2-40B4-BE49-F238E27FC236}">
                <a16:creationId xmlns:a16="http://schemas.microsoft.com/office/drawing/2014/main" id="{7086EC56-82AC-4503-B557-BD8856234DF0}"/>
              </a:ext>
            </a:extLst>
          </p:cNvPr>
          <p:cNvSpPr/>
          <p:nvPr/>
        </p:nvSpPr>
        <p:spPr>
          <a:xfrm>
            <a:off x="6767087" y="1057216"/>
            <a:ext cx="2938411" cy="662696"/>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Gráfico N°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Población encuestada de niños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(Porcentaje)</a:t>
            </a:r>
          </a:p>
        </p:txBody>
      </p:sp>
      <p:graphicFrame>
        <p:nvGraphicFramePr>
          <p:cNvPr id="14" name="Gráfico 13">
            <a:extLst>
              <a:ext uri="{FF2B5EF4-FFF2-40B4-BE49-F238E27FC236}">
                <a16:creationId xmlns:a16="http://schemas.microsoft.com/office/drawing/2014/main" id="{03293C9C-8F1A-42E4-8799-EFA80B55CDAC}"/>
              </a:ext>
            </a:extLst>
          </p:cNvPr>
          <p:cNvGraphicFramePr>
            <a:graphicFrameLocks/>
          </p:cNvGraphicFramePr>
          <p:nvPr/>
        </p:nvGraphicFramePr>
        <p:xfrm>
          <a:off x="3503692" y="1719911"/>
          <a:ext cx="2938206" cy="21450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áfico 14">
            <a:extLst>
              <a:ext uri="{FF2B5EF4-FFF2-40B4-BE49-F238E27FC236}">
                <a16:creationId xmlns:a16="http://schemas.microsoft.com/office/drawing/2014/main" id="{171DAE4A-F43A-4C3A-95A5-9CD9BCACC432}"/>
              </a:ext>
            </a:extLst>
          </p:cNvPr>
          <p:cNvGraphicFramePr>
            <a:graphicFrameLocks/>
          </p:cNvGraphicFramePr>
          <p:nvPr/>
        </p:nvGraphicFramePr>
        <p:xfrm>
          <a:off x="6767087" y="1719911"/>
          <a:ext cx="2977830" cy="2145094"/>
        </p:xfrm>
        <a:graphic>
          <a:graphicData uri="http://schemas.openxmlformats.org/drawingml/2006/chart">
            <c:chart xmlns:c="http://schemas.openxmlformats.org/drawingml/2006/chart" xmlns:r="http://schemas.openxmlformats.org/officeDocument/2006/relationships" r:id="rId3"/>
          </a:graphicData>
        </a:graphic>
      </p:graphicFrame>
      <p:sp>
        <p:nvSpPr>
          <p:cNvPr id="17" name="Rectángulo 16">
            <a:extLst>
              <a:ext uri="{FF2B5EF4-FFF2-40B4-BE49-F238E27FC236}">
                <a16:creationId xmlns:a16="http://schemas.microsoft.com/office/drawing/2014/main" id="{4CA362CB-F25F-485C-A7A2-1D451F21FB5D}"/>
              </a:ext>
            </a:extLst>
          </p:cNvPr>
          <p:cNvSpPr/>
          <p:nvPr/>
        </p:nvSpPr>
        <p:spPr>
          <a:xfrm>
            <a:off x="89328" y="4014718"/>
            <a:ext cx="2229088" cy="68494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Mujeres gestantes  encuestadas (Edad- Porcentaje)</a:t>
            </a:r>
          </a:p>
        </p:txBody>
      </p:sp>
      <p:sp>
        <p:nvSpPr>
          <p:cNvPr id="18" name="Rectángulo 17">
            <a:extLst>
              <a:ext uri="{FF2B5EF4-FFF2-40B4-BE49-F238E27FC236}">
                <a16:creationId xmlns:a16="http://schemas.microsoft.com/office/drawing/2014/main" id="{EA286590-6CB9-4269-8452-CE7D524F171C}"/>
              </a:ext>
            </a:extLst>
          </p:cNvPr>
          <p:cNvSpPr/>
          <p:nvPr/>
        </p:nvSpPr>
        <p:spPr>
          <a:xfrm>
            <a:off x="2395122" y="4025283"/>
            <a:ext cx="2312148" cy="66381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Gráfico N°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Mujeres  encuestada en condición de Puérpera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(Edad- Porcentaje)</a:t>
            </a:r>
          </a:p>
        </p:txBody>
      </p:sp>
      <p:sp>
        <p:nvSpPr>
          <p:cNvPr id="19" name="Rectángulo 18">
            <a:extLst>
              <a:ext uri="{FF2B5EF4-FFF2-40B4-BE49-F238E27FC236}">
                <a16:creationId xmlns:a16="http://schemas.microsoft.com/office/drawing/2014/main" id="{AE9FDF5D-25B9-44A2-A464-B027EB47FF85}"/>
              </a:ext>
            </a:extLst>
          </p:cNvPr>
          <p:cNvSpPr/>
          <p:nvPr/>
        </p:nvSpPr>
        <p:spPr>
          <a:xfrm>
            <a:off x="4783975" y="4029410"/>
            <a:ext cx="2810303" cy="65968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000" b="0" i="0" u="none" strike="noStrike" kern="1200" cap="none" spc="0" normalizeH="0" baseline="0" noProof="0" dirty="0">
              <a:ln>
                <a:noFill/>
              </a:ln>
              <a:solidFill>
                <a:srgbClr val="26323E"/>
              </a:solidFill>
              <a:effectLst/>
              <a:uLnTx/>
              <a:uFillTx/>
              <a:latin typeface="Axiform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Gráfico N° 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Población encuestada atendidos en medicina general  y otros consultorios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(Edad - Porcentaje)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000" b="0" i="0" u="none" strike="noStrike" kern="1200" cap="none" spc="0" normalizeH="0" baseline="0" noProof="0" dirty="0">
              <a:ln>
                <a:noFill/>
              </a:ln>
              <a:solidFill>
                <a:srgbClr val="26323E"/>
              </a:solidFill>
              <a:effectLst/>
              <a:uLnTx/>
              <a:uFillTx/>
              <a:latin typeface="Axiforma"/>
            </a:endParaRPr>
          </a:p>
        </p:txBody>
      </p:sp>
      <p:graphicFrame>
        <p:nvGraphicFramePr>
          <p:cNvPr id="21" name="Gráfico 20">
            <a:extLst>
              <a:ext uri="{FF2B5EF4-FFF2-40B4-BE49-F238E27FC236}">
                <a16:creationId xmlns:a16="http://schemas.microsoft.com/office/drawing/2014/main" id="{F0EF88F9-A2D7-4AA2-A99F-8BD0219639DC}"/>
              </a:ext>
            </a:extLst>
          </p:cNvPr>
          <p:cNvGraphicFramePr>
            <a:graphicFrameLocks/>
          </p:cNvGraphicFramePr>
          <p:nvPr/>
        </p:nvGraphicFramePr>
        <p:xfrm>
          <a:off x="89328" y="4887112"/>
          <a:ext cx="2229088" cy="19366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Gráfico 23">
            <a:extLst>
              <a:ext uri="{FF2B5EF4-FFF2-40B4-BE49-F238E27FC236}">
                <a16:creationId xmlns:a16="http://schemas.microsoft.com/office/drawing/2014/main" id="{68EBC10C-BF4E-4ED2-B045-2ACA1F44823C}"/>
              </a:ext>
            </a:extLst>
          </p:cNvPr>
          <p:cNvGraphicFramePr>
            <a:graphicFrameLocks/>
          </p:cNvGraphicFramePr>
          <p:nvPr/>
        </p:nvGraphicFramePr>
        <p:xfrm>
          <a:off x="4783975" y="4887112"/>
          <a:ext cx="2810303" cy="1945945"/>
        </p:xfrm>
        <a:graphic>
          <a:graphicData uri="http://schemas.openxmlformats.org/drawingml/2006/chart">
            <c:chart xmlns:c="http://schemas.openxmlformats.org/drawingml/2006/chart" xmlns:r="http://schemas.openxmlformats.org/officeDocument/2006/relationships" r:id="rId5"/>
          </a:graphicData>
        </a:graphic>
      </p:graphicFrame>
      <p:sp>
        <p:nvSpPr>
          <p:cNvPr id="25" name="Rectángulo 24">
            <a:extLst>
              <a:ext uri="{FF2B5EF4-FFF2-40B4-BE49-F238E27FC236}">
                <a16:creationId xmlns:a16="http://schemas.microsoft.com/office/drawing/2014/main" id="{CC086E08-8F84-44FE-8325-7D707C03CA32}"/>
              </a:ext>
            </a:extLst>
          </p:cNvPr>
          <p:cNvSpPr/>
          <p:nvPr/>
        </p:nvSpPr>
        <p:spPr>
          <a:xfrm>
            <a:off x="7685503" y="4025283"/>
            <a:ext cx="2305794" cy="66381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a:t>
            </a:r>
            <a:r>
              <a:rPr kumimoji="0" lang="es-PE" sz="1050" b="0" i="0" u="none" strike="noStrike" kern="1200" cap="none" spc="0" normalizeH="0" baseline="0" noProof="0" dirty="0" err="1">
                <a:ln>
                  <a:noFill/>
                </a:ln>
                <a:solidFill>
                  <a:srgbClr val="26323E"/>
                </a:solidFill>
                <a:effectLst/>
                <a:uLnTx/>
                <a:uFillTx/>
                <a:latin typeface="Axiforma"/>
              </a:rPr>
              <a:t>N°</a:t>
            </a:r>
            <a:r>
              <a:rPr kumimoji="0" lang="es-PE" sz="1050" b="0" i="0" u="none" strike="noStrike" kern="1200" cap="none" spc="0" normalizeH="0" baseline="0" noProof="0" dirty="0">
                <a:ln>
                  <a:noFill/>
                </a:ln>
                <a:solidFill>
                  <a:srgbClr val="26323E"/>
                </a:solidFill>
                <a:effectLst/>
                <a:uLnTx/>
                <a:uFillTx/>
                <a:latin typeface="Axiforma"/>
              </a:rPr>
              <a:t> 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Población encuestada de niños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 Porcentaje)</a:t>
            </a:r>
          </a:p>
        </p:txBody>
      </p:sp>
      <p:graphicFrame>
        <p:nvGraphicFramePr>
          <p:cNvPr id="26" name="Gráfico 25">
            <a:extLst>
              <a:ext uri="{FF2B5EF4-FFF2-40B4-BE49-F238E27FC236}">
                <a16:creationId xmlns:a16="http://schemas.microsoft.com/office/drawing/2014/main" id="{B5F306CB-E9E3-4484-8D3D-807CBA280C8A}"/>
              </a:ext>
            </a:extLst>
          </p:cNvPr>
          <p:cNvGraphicFramePr>
            <a:graphicFrameLocks/>
          </p:cNvGraphicFramePr>
          <p:nvPr/>
        </p:nvGraphicFramePr>
        <p:xfrm>
          <a:off x="7685503" y="4887112"/>
          <a:ext cx="2305794" cy="19366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Gráfico 19">
            <a:extLst>
              <a:ext uri="{FF2B5EF4-FFF2-40B4-BE49-F238E27FC236}">
                <a16:creationId xmlns:a16="http://schemas.microsoft.com/office/drawing/2014/main" id="{E4AD9BCB-7A56-4423-A933-75053540CBDE}"/>
              </a:ext>
            </a:extLst>
          </p:cNvPr>
          <p:cNvGraphicFramePr>
            <a:graphicFrameLocks/>
          </p:cNvGraphicFramePr>
          <p:nvPr/>
        </p:nvGraphicFramePr>
        <p:xfrm>
          <a:off x="232685" y="1719912"/>
          <a:ext cx="2936461" cy="214509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7" name="Gráfico 26">
            <a:extLst>
              <a:ext uri="{FF2B5EF4-FFF2-40B4-BE49-F238E27FC236}">
                <a16:creationId xmlns:a16="http://schemas.microsoft.com/office/drawing/2014/main" id="{3BD2EF4B-DD1E-47F3-9464-DF71F1299239}"/>
              </a:ext>
            </a:extLst>
          </p:cNvPr>
          <p:cNvGraphicFramePr>
            <a:graphicFrameLocks/>
          </p:cNvGraphicFramePr>
          <p:nvPr/>
        </p:nvGraphicFramePr>
        <p:xfrm>
          <a:off x="2390901" y="4887112"/>
          <a:ext cx="2312148" cy="193665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0481750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9D6DD7-2D10-4933-8005-2BDDE5EBA4DC}"/>
              </a:ext>
            </a:extLst>
          </p:cNvPr>
          <p:cNvSpPr>
            <a:spLocks noGrp="1"/>
          </p:cNvSpPr>
          <p:nvPr>
            <p:ph type="title"/>
          </p:nvPr>
        </p:nvSpPr>
        <p:spPr>
          <a:xfrm>
            <a:off x="360000" y="481625"/>
            <a:ext cx="8694539" cy="338554"/>
          </a:xfrm>
        </p:spPr>
        <p:txBody>
          <a:bodyPr/>
          <a:lstStyle/>
          <a:p>
            <a:r>
              <a:rPr lang="es-PE" dirty="0"/>
              <a:t>PREGUNTA N° 1 </a:t>
            </a:r>
          </a:p>
        </p:txBody>
      </p:sp>
      <p:sp>
        <p:nvSpPr>
          <p:cNvPr id="3" name="Marcador de número de diapositiva 2">
            <a:extLst>
              <a:ext uri="{FF2B5EF4-FFF2-40B4-BE49-F238E27FC236}">
                <a16:creationId xmlns:a16="http://schemas.microsoft.com/office/drawing/2014/main" id="{4C39C837-960B-47C4-9679-9218AAA89F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A12A7CFB-CE64-44B5-8998-8BCD3506B68F}"/>
              </a:ext>
            </a:extLst>
          </p:cNvPr>
          <p:cNvSpPr>
            <a:spLocks noGrp="1"/>
          </p:cNvSpPr>
          <p:nvPr>
            <p:ph type="body" sz="quarter" idx="13"/>
          </p:nvPr>
        </p:nvSpPr>
        <p:spPr/>
        <p:txBody>
          <a:bodyPr/>
          <a:lstStyle/>
          <a:p>
            <a:r>
              <a:rPr lang="es-PE" dirty="0"/>
              <a:t>RESULTADOS  DE LOS CINCO EE.SS.  </a:t>
            </a:r>
          </a:p>
        </p:txBody>
      </p:sp>
      <p:sp>
        <p:nvSpPr>
          <p:cNvPr id="8" name="Rectángulo: esquinas redondeadas 7">
            <a:extLst>
              <a:ext uri="{FF2B5EF4-FFF2-40B4-BE49-F238E27FC236}">
                <a16:creationId xmlns:a16="http://schemas.microsoft.com/office/drawing/2014/main" id="{333DC804-F22E-4EF2-9049-9FCEE370B215}"/>
              </a:ext>
            </a:extLst>
          </p:cNvPr>
          <p:cNvSpPr/>
          <p:nvPr/>
        </p:nvSpPr>
        <p:spPr>
          <a:xfrm>
            <a:off x="360000" y="924601"/>
            <a:ext cx="5653342" cy="33855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graphicFrame>
        <p:nvGraphicFramePr>
          <p:cNvPr id="13" name="Gráfico 12">
            <a:extLst>
              <a:ext uri="{FF2B5EF4-FFF2-40B4-BE49-F238E27FC236}">
                <a16:creationId xmlns:a16="http://schemas.microsoft.com/office/drawing/2014/main" id="{8D478F5E-A9B8-44A6-89CA-2D2B34B748D5}"/>
              </a:ext>
            </a:extLst>
          </p:cNvPr>
          <p:cNvGraphicFramePr>
            <a:graphicFrameLocks/>
          </p:cNvGraphicFramePr>
          <p:nvPr/>
        </p:nvGraphicFramePr>
        <p:xfrm>
          <a:off x="601072" y="1661349"/>
          <a:ext cx="3599703" cy="23399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áfico 13">
            <a:extLst>
              <a:ext uri="{FF2B5EF4-FFF2-40B4-BE49-F238E27FC236}">
                <a16:creationId xmlns:a16="http://schemas.microsoft.com/office/drawing/2014/main" id="{079422DB-8DF5-48AC-9759-D7571EBF222D}"/>
              </a:ext>
            </a:extLst>
          </p:cNvPr>
          <p:cNvGraphicFramePr>
            <a:graphicFrameLocks/>
          </p:cNvGraphicFramePr>
          <p:nvPr/>
        </p:nvGraphicFramePr>
        <p:xfrm>
          <a:off x="4995754" y="1661349"/>
          <a:ext cx="3577291" cy="2339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Gráfico 15">
            <a:extLst>
              <a:ext uri="{FF2B5EF4-FFF2-40B4-BE49-F238E27FC236}">
                <a16:creationId xmlns:a16="http://schemas.microsoft.com/office/drawing/2014/main" id="{FB4908D9-37ED-40EC-BD2B-2AE869786584}"/>
              </a:ext>
            </a:extLst>
          </p:cNvPr>
          <p:cNvGraphicFramePr>
            <a:graphicFrameLocks/>
          </p:cNvGraphicFramePr>
          <p:nvPr/>
        </p:nvGraphicFramePr>
        <p:xfrm>
          <a:off x="601072" y="4353286"/>
          <a:ext cx="3584015" cy="2339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Gráfico 16">
            <a:extLst>
              <a:ext uri="{FF2B5EF4-FFF2-40B4-BE49-F238E27FC236}">
                <a16:creationId xmlns:a16="http://schemas.microsoft.com/office/drawing/2014/main" id="{BC4A873E-0CC5-4C6C-A778-A53061BFD9B4}"/>
              </a:ext>
            </a:extLst>
          </p:cNvPr>
          <p:cNvGraphicFramePr>
            <a:graphicFrameLocks/>
          </p:cNvGraphicFramePr>
          <p:nvPr/>
        </p:nvGraphicFramePr>
        <p:xfrm>
          <a:off x="4995754" y="4353286"/>
          <a:ext cx="3587750" cy="23399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57117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798969-4863-49E7-9DF6-19B5B92A6403}"/>
              </a:ext>
            </a:extLst>
          </p:cNvPr>
          <p:cNvSpPr>
            <a:spLocks noGrp="1"/>
          </p:cNvSpPr>
          <p:nvPr>
            <p:ph type="title"/>
          </p:nvPr>
        </p:nvSpPr>
        <p:spPr/>
        <p:txBody>
          <a:bodyPr/>
          <a:lstStyle/>
          <a:p>
            <a:r>
              <a:rPr lang="es-PE" dirty="0"/>
              <a:t>PREGUNTA N° 2</a:t>
            </a:r>
          </a:p>
        </p:txBody>
      </p:sp>
      <p:sp>
        <p:nvSpPr>
          <p:cNvPr id="3" name="Marcador de número de diapositiva 2">
            <a:extLst>
              <a:ext uri="{FF2B5EF4-FFF2-40B4-BE49-F238E27FC236}">
                <a16:creationId xmlns:a16="http://schemas.microsoft.com/office/drawing/2014/main" id="{F56DE13D-F1DD-4C9A-ADBC-75895CCE0F8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A0B4125-9057-4AE0-86EF-E03387E1F966}"/>
              </a:ext>
            </a:extLst>
          </p:cNvPr>
          <p:cNvSpPr>
            <a:spLocks noGrp="1"/>
          </p:cNvSpPr>
          <p:nvPr>
            <p:ph type="body" sz="quarter" idx="13"/>
          </p:nvPr>
        </p:nvSpPr>
        <p:spPr/>
        <p:txBody>
          <a:bodyPr/>
          <a:lstStyle/>
          <a:p>
            <a:r>
              <a:rPr lang="es-PE" dirty="0"/>
              <a:t>RESULTADOS DE LOS CINCO EE.SS. </a:t>
            </a:r>
          </a:p>
          <a:p>
            <a:endParaRPr lang="es-PE" dirty="0"/>
          </a:p>
        </p:txBody>
      </p:sp>
      <p:sp>
        <p:nvSpPr>
          <p:cNvPr id="6" name="Rectángulo: esquinas redondeadas 5">
            <a:extLst>
              <a:ext uri="{FF2B5EF4-FFF2-40B4-BE49-F238E27FC236}">
                <a16:creationId xmlns:a16="http://schemas.microsoft.com/office/drawing/2014/main" id="{98A17C19-8948-4BC2-AF78-9FD28E1D48D9}"/>
              </a:ext>
            </a:extLst>
          </p:cNvPr>
          <p:cNvSpPr/>
          <p:nvPr/>
        </p:nvSpPr>
        <p:spPr>
          <a:xfrm>
            <a:off x="360000" y="1100916"/>
            <a:ext cx="9360623"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mc:AlternateContent xmlns:mc="http://schemas.openxmlformats.org/markup-compatibility/2006" xmlns:cx1="http://schemas.microsoft.com/office/drawing/2015/9/8/chartex">
        <mc:Choice Requires="cx1">
          <p:graphicFrame>
            <p:nvGraphicFramePr>
              <p:cNvPr id="10" name="Gráfico 9">
                <a:extLst>
                  <a:ext uri="{FF2B5EF4-FFF2-40B4-BE49-F238E27FC236}">
                    <a16:creationId xmlns:a16="http://schemas.microsoft.com/office/drawing/2014/main" id="{FCA82B33-DF5E-4996-A917-2B0D0169189F}"/>
                  </a:ext>
                </a:extLst>
              </p:cNvPr>
              <p:cNvGraphicFramePr>
                <a:graphicFrameLocks/>
              </p:cNvGraphicFramePr>
              <p:nvPr>
                <p:extLst>
                  <p:ext uri="{D42A27DB-BD31-4B8C-83A1-F6EECF244321}">
                    <p14:modId xmlns:p14="http://schemas.microsoft.com/office/powerpoint/2010/main" val="1672229206"/>
                  </p:ext>
                </p:extLst>
              </p:nvPr>
            </p:nvGraphicFramePr>
            <p:xfrm>
              <a:off x="646100" y="1890793"/>
              <a:ext cx="3882037" cy="2308619"/>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0" name="Gráfico 9">
                <a:extLst>
                  <a:ext uri="{FF2B5EF4-FFF2-40B4-BE49-F238E27FC236}">
                    <a16:creationId xmlns:a16="http://schemas.microsoft.com/office/drawing/2014/main" id="{FCA82B33-DF5E-4996-A917-2B0D0169189F}"/>
                  </a:ext>
                </a:extLst>
              </p:cNvPr>
              <p:cNvPicPr>
                <a:picLocks noGrp="1" noRot="1" noChangeAspect="1" noMove="1" noResize="1" noEditPoints="1" noAdjustHandles="1" noChangeArrowheads="1" noChangeShapeType="1"/>
              </p:cNvPicPr>
              <p:nvPr/>
            </p:nvPicPr>
            <p:blipFill>
              <a:blip r:embed="rId3"/>
              <a:stretch>
                <a:fillRect/>
              </a:stretch>
            </p:blipFill>
            <p:spPr>
              <a:xfrm>
                <a:off x="646100" y="1890793"/>
                <a:ext cx="3882037" cy="2308619"/>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1" name="Gráfico 10">
                <a:extLst>
                  <a:ext uri="{FF2B5EF4-FFF2-40B4-BE49-F238E27FC236}">
                    <a16:creationId xmlns:a16="http://schemas.microsoft.com/office/drawing/2014/main" id="{EE1F57A6-E34C-43D4-BFFE-EF41A6329EFC}"/>
                  </a:ext>
                </a:extLst>
              </p:cNvPr>
              <p:cNvGraphicFramePr>
                <a:graphicFrameLocks/>
              </p:cNvGraphicFramePr>
              <p:nvPr>
                <p:extLst>
                  <p:ext uri="{D42A27DB-BD31-4B8C-83A1-F6EECF244321}">
                    <p14:modId xmlns:p14="http://schemas.microsoft.com/office/powerpoint/2010/main" val="2031179128"/>
                  </p:ext>
                </p:extLst>
              </p:nvPr>
            </p:nvGraphicFramePr>
            <p:xfrm>
              <a:off x="5192711" y="1890793"/>
              <a:ext cx="3768245" cy="230862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1" name="Gráfico 10">
                <a:extLst>
                  <a:ext uri="{FF2B5EF4-FFF2-40B4-BE49-F238E27FC236}">
                    <a16:creationId xmlns:a16="http://schemas.microsoft.com/office/drawing/2014/main" id="{EE1F57A6-E34C-43D4-BFFE-EF41A6329EFC}"/>
                  </a:ext>
                </a:extLst>
              </p:cNvPr>
              <p:cNvPicPr>
                <a:picLocks noGrp="1" noRot="1" noChangeAspect="1" noMove="1" noResize="1" noEditPoints="1" noAdjustHandles="1" noChangeArrowheads="1" noChangeShapeType="1"/>
              </p:cNvPicPr>
              <p:nvPr/>
            </p:nvPicPr>
            <p:blipFill>
              <a:blip r:embed="rId5"/>
              <a:stretch>
                <a:fillRect/>
              </a:stretch>
            </p:blipFill>
            <p:spPr>
              <a:xfrm>
                <a:off x="5192711" y="1890793"/>
                <a:ext cx="3768245" cy="2308620"/>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2" name="Gráfico 11">
                <a:extLst>
                  <a:ext uri="{FF2B5EF4-FFF2-40B4-BE49-F238E27FC236}">
                    <a16:creationId xmlns:a16="http://schemas.microsoft.com/office/drawing/2014/main" id="{0CE2C5CF-103E-4A81-877C-002A9950DF9A}"/>
                  </a:ext>
                </a:extLst>
              </p:cNvPr>
              <p:cNvGraphicFramePr>
                <a:graphicFrameLocks/>
              </p:cNvGraphicFramePr>
              <p:nvPr>
                <p:extLst>
                  <p:ext uri="{D42A27DB-BD31-4B8C-83A1-F6EECF244321}">
                    <p14:modId xmlns:p14="http://schemas.microsoft.com/office/powerpoint/2010/main" val="1800516600"/>
                  </p:ext>
                </p:extLst>
              </p:nvPr>
            </p:nvGraphicFramePr>
            <p:xfrm>
              <a:off x="585799" y="4516842"/>
              <a:ext cx="3942338" cy="2047745"/>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12" name="Gráfico 11">
                <a:extLst>
                  <a:ext uri="{FF2B5EF4-FFF2-40B4-BE49-F238E27FC236}">
                    <a16:creationId xmlns:a16="http://schemas.microsoft.com/office/drawing/2014/main" id="{0CE2C5CF-103E-4A81-877C-002A9950DF9A}"/>
                  </a:ext>
                </a:extLst>
              </p:cNvPr>
              <p:cNvPicPr>
                <a:picLocks noGrp="1" noRot="1" noChangeAspect="1" noMove="1" noResize="1" noEditPoints="1" noAdjustHandles="1" noChangeArrowheads="1" noChangeShapeType="1"/>
              </p:cNvPicPr>
              <p:nvPr/>
            </p:nvPicPr>
            <p:blipFill>
              <a:blip r:embed="rId7"/>
              <a:stretch>
                <a:fillRect/>
              </a:stretch>
            </p:blipFill>
            <p:spPr>
              <a:xfrm>
                <a:off x="585799" y="4516842"/>
                <a:ext cx="3942338" cy="2047745"/>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7" name="Gráfico 16">
                <a:extLst>
                  <a:ext uri="{FF2B5EF4-FFF2-40B4-BE49-F238E27FC236}">
                    <a16:creationId xmlns:a16="http://schemas.microsoft.com/office/drawing/2014/main" id="{BD50433C-F608-43FD-9882-D68CDFDDE242}"/>
                  </a:ext>
                </a:extLst>
              </p:cNvPr>
              <p:cNvGraphicFramePr>
                <a:graphicFrameLocks/>
              </p:cNvGraphicFramePr>
              <p:nvPr>
                <p:extLst>
                  <p:ext uri="{D42A27DB-BD31-4B8C-83A1-F6EECF244321}">
                    <p14:modId xmlns:p14="http://schemas.microsoft.com/office/powerpoint/2010/main" val="2250412946"/>
                  </p:ext>
                </p:extLst>
              </p:nvPr>
            </p:nvGraphicFramePr>
            <p:xfrm>
              <a:off x="5192711" y="4548463"/>
              <a:ext cx="3871849" cy="2016125"/>
            </p:xfrm>
            <a:graphic>
              <a:graphicData uri="http://schemas.microsoft.com/office/drawing/2014/chartex">
                <cx:chart xmlns:cx="http://schemas.microsoft.com/office/drawing/2014/chartex" xmlns:r="http://schemas.openxmlformats.org/officeDocument/2006/relationships" r:id="rId8"/>
              </a:graphicData>
            </a:graphic>
          </p:graphicFrame>
        </mc:Choice>
        <mc:Fallback xmlns="">
          <p:pic>
            <p:nvPicPr>
              <p:cNvPr id="17" name="Gráfico 16">
                <a:extLst>
                  <a:ext uri="{FF2B5EF4-FFF2-40B4-BE49-F238E27FC236}">
                    <a16:creationId xmlns:a16="http://schemas.microsoft.com/office/drawing/2014/main" id="{BD50433C-F608-43FD-9882-D68CDFDDE242}"/>
                  </a:ext>
                </a:extLst>
              </p:cNvPr>
              <p:cNvPicPr>
                <a:picLocks noGrp="1" noRot="1" noChangeAspect="1" noMove="1" noResize="1" noEditPoints="1" noAdjustHandles="1" noChangeArrowheads="1" noChangeShapeType="1"/>
              </p:cNvPicPr>
              <p:nvPr/>
            </p:nvPicPr>
            <p:blipFill>
              <a:blip r:embed="rId9"/>
              <a:stretch>
                <a:fillRect/>
              </a:stretch>
            </p:blipFill>
            <p:spPr>
              <a:xfrm>
                <a:off x="5192711" y="4548463"/>
                <a:ext cx="3871849" cy="2016125"/>
              </a:xfrm>
              <a:prstGeom prst="rect">
                <a:avLst/>
              </a:prstGeom>
            </p:spPr>
          </p:pic>
        </mc:Fallback>
      </mc:AlternateContent>
    </p:spTree>
    <p:extLst>
      <p:ext uri="{BB962C8B-B14F-4D97-AF65-F5344CB8AC3E}">
        <p14:creationId xmlns:p14="http://schemas.microsoft.com/office/powerpoint/2010/main" val="42662818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5B8AC0-D1CC-44B3-804B-5595A500368E}"/>
              </a:ext>
            </a:extLst>
          </p:cNvPr>
          <p:cNvSpPr>
            <a:spLocks noGrp="1"/>
          </p:cNvSpPr>
          <p:nvPr>
            <p:ph type="title"/>
          </p:nvPr>
        </p:nvSpPr>
        <p:spPr/>
        <p:txBody>
          <a:bodyPr/>
          <a:lstStyle/>
          <a:p>
            <a:r>
              <a:rPr lang="es-PE" dirty="0"/>
              <a:t>PREGUNTA N°3</a:t>
            </a:r>
          </a:p>
        </p:txBody>
      </p:sp>
      <p:sp>
        <p:nvSpPr>
          <p:cNvPr id="3" name="Marcador de número de diapositiva 2">
            <a:extLst>
              <a:ext uri="{FF2B5EF4-FFF2-40B4-BE49-F238E27FC236}">
                <a16:creationId xmlns:a16="http://schemas.microsoft.com/office/drawing/2014/main" id="{9F69AC14-F148-4163-B0A5-6F4F0C82E01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31E1F723-DD30-4FD3-93D7-37945F074B3B}"/>
              </a:ext>
            </a:extLst>
          </p:cNvPr>
          <p:cNvSpPr>
            <a:spLocks noGrp="1"/>
          </p:cNvSpPr>
          <p:nvPr>
            <p:ph type="body" sz="quarter" idx="13"/>
          </p:nvPr>
        </p:nvSpPr>
        <p:spPr/>
        <p:txBody>
          <a:bodyPr/>
          <a:lstStyle/>
          <a:p>
            <a:r>
              <a:rPr lang="es-PE" dirty="0"/>
              <a:t>RESULTADOS DE LOS CINCO EE.SS</a:t>
            </a:r>
          </a:p>
          <a:p>
            <a:endParaRPr lang="es-PE" dirty="0"/>
          </a:p>
        </p:txBody>
      </p:sp>
      <p:graphicFrame>
        <p:nvGraphicFramePr>
          <p:cNvPr id="8" name="Gráfico 7">
            <a:extLst>
              <a:ext uri="{FF2B5EF4-FFF2-40B4-BE49-F238E27FC236}">
                <a16:creationId xmlns:a16="http://schemas.microsoft.com/office/drawing/2014/main" id="{F38A84F5-A258-4804-9547-9F0DE93ADD12}"/>
              </a:ext>
            </a:extLst>
          </p:cNvPr>
          <p:cNvGraphicFramePr>
            <a:graphicFrameLocks/>
          </p:cNvGraphicFramePr>
          <p:nvPr/>
        </p:nvGraphicFramePr>
        <p:xfrm>
          <a:off x="254259" y="2664546"/>
          <a:ext cx="4054505" cy="2230582"/>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ángulo: esquinas redondeadas 12">
            <a:extLst>
              <a:ext uri="{FF2B5EF4-FFF2-40B4-BE49-F238E27FC236}">
                <a16:creationId xmlns:a16="http://schemas.microsoft.com/office/drawing/2014/main" id="{31F6A492-CC63-4F97-9893-05A610D6B7DC}"/>
              </a:ext>
            </a:extLst>
          </p:cNvPr>
          <p:cNvSpPr/>
          <p:nvPr/>
        </p:nvSpPr>
        <p:spPr>
          <a:xfrm>
            <a:off x="357489" y="1000071"/>
            <a:ext cx="8694538"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20" name="Gráfico 19">
            <a:extLst>
              <a:ext uri="{FF2B5EF4-FFF2-40B4-BE49-F238E27FC236}">
                <a16:creationId xmlns:a16="http://schemas.microsoft.com/office/drawing/2014/main" id="{BFC778EF-8863-48D5-BC89-EA0C77AF73D7}"/>
              </a:ext>
            </a:extLst>
          </p:cNvPr>
          <p:cNvGraphicFramePr>
            <a:graphicFrameLocks/>
          </p:cNvGraphicFramePr>
          <p:nvPr/>
        </p:nvGraphicFramePr>
        <p:xfrm>
          <a:off x="566850" y="1946200"/>
          <a:ext cx="4402790" cy="2587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Gráfico 20">
            <a:extLst>
              <a:ext uri="{FF2B5EF4-FFF2-40B4-BE49-F238E27FC236}">
                <a16:creationId xmlns:a16="http://schemas.microsoft.com/office/drawing/2014/main" id="{1CBCEE88-66C2-4FEF-8E9C-72E0E74CF594}"/>
              </a:ext>
            </a:extLst>
          </p:cNvPr>
          <p:cNvGraphicFramePr>
            <a:graphicFrameLocks/>
          </p:cNvGraphicFramePr>
          <p:nvPr/>
        </p:nvGraphicFramePr>
        <p:xfrm>
          <a:off x="5282231" y="1946200"/>
          <a:ext cx="4392764" cy="2587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Gráfico 21">
            <a:extLst>
              <a:ext uri="{FF2B5EF4-FFF2-40B4-BE49-F238E27FC236}">
                <a16:creationId xmlns:a16="http://schemas.microsoft.com/office/drawing/2014/main" id="{1D9BFAC0-F270-4C21-8CCC-9801DC5ECF99}"/>
              </a:ext>
            </a:extLst>
          </p:cNvPr>
          <p:cNvGraphicFramePr>
            <a:graphicFrameLocks/>
          </p:cNvGraphicFramePr>
          <p:nvPr/>
        </p:nvGraphicFramePr>
        <p:xfrm>
          <a:off x="518879" y="4576156"/>
          <a:ext cx="4387456" cy="25877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Gráfico 22">
            <a:extLst>
              <a:ext uri="{FF2B5EF4-FFF2-40B4-BE49-F238E27FC236}">
                <a16:creationId xmlns:a16="http://schemas.microsoft.com/office/drawing/2014/main" id="{B02F7FCB-4EE5-446C-8552-CE73CA7339DF}"/>
              </a:ext>
            </a:extLst>
          </p:cNvPr>
          <p:cNvGraphicFramePr>
            <a:graphicFrameLocks/>
          </p:cNvGraphicFramePr>
          <p:nvPr/>
        </p:nvGraphicFramePr>
        <p:xfrm>
          <a:off x="5282230" y="4576156"/>
          <a:ext cx="4438394" cy="258770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811606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6BECC-1F0E-432F-9EA1-113A99F49410}"/>
              </a:ext>
            </a:extLst>
          </p:cNvPr>
          <p:cNvSpPr>
            <a:spLocks noGrp="1"/>
          </p:cNvSpPr>
          <p:nvPr>
            <p:ph type="title"/>
          </p:nvPr>
        </p:nvSpPr>
        <p:spPr/>
        <p:txBody>
          <a:bodyPr/>
          <a:lstStyle/>
          <a:p>
            <a:r>
              <a:rPr lang="es-PE" dirty="0"/>
              <a:t>PREGUNTA N° 4</a:t>
            </a:r>
          </a:p>
        </p:txBody>
      </p:sp>
      <p:sp>
        <p:nvSpPr>
          <p:cNvPr id="3" name="Marcador de número de diapositiva 2">
            <a:extLst>
              <a:ext uri="{FF2B5EF4-FFF2-40B4-BE49-F238E27FC236}">
                <a16:creationId xmlns:a16="http://schemas.microsoft.com/office/drawing/2014/main" id="{D127032E-1879-46C9-B9F6-F4FA0ABD9E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DC902C5E-0BB6-402B-A6DE-0CD8F1FF9C0E}"/>
              </a:ext>
            </a:extLst>
          </p:cNvPr>
          <p:cNvSpPr>
            <a:spLocks noGrp="1"/>
          </p:cNvSpPr>
          <p:nvPr>
            <p:ph type="body" sz="quarter" idx="13"/>
          </p:nvPr>
        </p:nvSpPr>
        <p:spPr/>
        <p:txBody>
          <a:bodyPr/>
          <a:lstStyle/>
          <a:p>
            <a:r>
              <a:rPr lang="es-PE" dirty="0"/>
              <a:t>RESULTADOS DE LOS CINCO EE.SS.</a:t>
            </a:r>
          </a:p>
          <a:p>
            <a:endParaRPr lang="es-PE" dirty="0"/>
          </a:p>
        </p:txBody>
      </p:sp>
      <p:sp>
        <p:nvSpPr>
          <p:cNvPr id="6" name="Rectángulo: esquinas redondeadas 5">
            <a:extLst>
              <a:ext uri="{FF2B5EF4-FFF2-40B4-BE49-F238E27FC236}">
                <a16:creationId xmlns:a16="http://schemas.microsoft.com/office/drawing/2014/main" id="{34910E4F-6B1C-4252-A96F-7BF12D462679}"/>
              </a:ext>
            </a:extLst>
          </p:cNvPr>
          <p:cNvSpPr/>
          <p:nvPr/>
        </p:nvSpPr>
        <p:spPr>
          <a:xfrm>
            <a:off x="360001" y="1034991"/>
            <a:ext cx="8694538" cy="37967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graphicFrame>
        <p:nvGraphicFramePr>
          <p:cNvPr id="9" name="Gráfico 8">
            <a:extLst>
              <a:ext uri="{FF2B5EF4-FFF2-40B4-BE49-F238E27FC236}">
                <a16:creationId xmlns:a16="http://schemas.microsoft.com/office/drawing/2014/main" id="{AC03CB39-F1D9-4B1E-9B73-2E8859F84FAE}"/>
              </a:ext>
            </a:extLst>
          </p:cNvPr>
          <p:cNvGraphicFramePr>
            <a:graphicFrameLocks/>
          </p:cNvGraphicFramePr>
          <p:nvPr>
            <p:extLst>
              <p:ext uri="{D42A27DB-BD31-4B8C-83A1-F6EECF244321}">
                <p14:modId xmlns:p14="http://schemas.microsoft.com/office/powerpoint/2010/main" val="1105615273"/>
              </p:ext>
            </p:extLst>
          </p:nvPr>
        </p:nvGraphicFramePr>
        <p:xfrm>
          <a:off x="718311" y="2213576"/>
          <a:ext cx="4322001" cy="2399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9">
            <a:extLst>
              <a:ext uri="{FF2B5EF4-FFF2-40B4-BE49-F238E27FC236}">
                <a16:creationId xmlns:a16="http://schemas.microsoft.com/office/drawing/2014/main" id="{8BB4B6AD-463B-43EC-8DD5-5B18C463B54F}"/>
              </a:ext>
            </a:extLst>
          </p:cNvPr>
          <p:cNvGraphicFramePr>
            <a:graphicFrameLocks/>
          </p:cNvGraphicFramePr>
          <p:nvPr>
            <p:extLst>
              <p:ext uri="{D42A27DB-BD31-4B8C-83A1-F6EECF244321}">
                <p14:modId xmlns:p14="http://schemas.microsoft.com/office/powerpoint/2010/main" val="4177405871"/>
              </p:ext>
            </p:extLst>
          </p:nvPr>
        </p:nvGraphicFramePr>
        <p:xfrm>
          <a:off x="5181748" y="2213576"/>
          <a:ext cx="4322001" cy="2399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áfico 10">
            <a:extLst>
              <a:ext uri="{FF2B5EF4-FFF2-40B4-BE49-F238E27FC236}">
                <a16:creationId xmlns:a16="http://schemas.microsoft.com/office/drawing/2014/main" id="{D0BDC97A-7F2E-48FA-95FD-38CB44D5D879}"/>
              </a:ext>
            </a:extLst>
          </p:cNvPr>
          <p:cNvGraphicFramePr>
            <a:graphicFrameLocks/>
          </p:cNvGraphicFramePr>
          <p:nvPr>
            <p:extLst>
              <p:ext uri="{D42A27DB-BD31-4B8C-83A1-F6EECF244321}">
                <p14:modId xmlns:p14="http://schemas.microsoft.com/office/powerpoint/2010/main" val="1930296120"/>
              </p:ext>
            </p:extLst>
          </p:nvPr>
        </p:nvGraphicFramePr>
        <p:xfrm>
          <a:off x="2343859" y="4570894"/>
          <a:ext cx="4322000" cy="23993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609695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6BECC-1F0E-432F-9EA1-113A99F49410}"/>
              </a:ext>
            </a:extLst>
          </p:cNvPr>
          <p:cNvSpPr>
            <a:spLocks noGrp="1"/>
          </p:cNvSpPr>
          <p:nvPr>
            <p:ph type="title"/>
          </p:nvPr>
        </p:nvSpPr>
        <p:spPr/>
        <p:txBody>
          <a:bodyPr/>
          <a:lstStyle/>
          <a:p>
            <a:r>
              <a:rPr lang="es-PE" dirty="0"/>
              <a:t>PREGUNTA N° 5</a:t>
            </a:r>
          </a:p>
        </p:txBody>
      </p:sp>
      <p:sp>
        <p:nvSpPr>
          <p:cNvPr id="3" name="Marcador de número de diapositiva 2">
            <a:extLst>
              <a:ext uri="{FF2B5EF4-FFF2-40B4-BE49-F238E27FC236}">
                <a16:creationId xmlns:a16="http://schemas.microsoft.com/office/drawing/2014/main" id="{D127032E-1879-46C9-B9F6-F4FA0ABD9E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DC902C5E-0BB6-402B-A6DE-0CD8F1FF9C0E}"/>
              </a:ext>
            </a:extLst>
          </p:cNvPr>
          <p:cNvSpPr>
            <a:spLocks noGrp="1"/>
          </p:cNvSpPr>
          <p:nvPr>
            <p:ph type="body" sz="quarter" idx="13"/>
          </p:nvPr>
        </p:nvSpPr>
        <p:spPr/>
        <p:txBody>
          <a:bodyPr/>
          <a:lstStyle/>
          <a:p>
            <a:r>
              <a:rPr lang="es-PE" dirty="0"/>
              <a:t>RESULTADOS DE LOS CINCO EE.SS.</a:t>
            </a:r>
          </a:p>
          <a:p>
            <a:endParaRPr lang="es-PE" dirty="0"/>
          </a:p>
        </p:txBody>
      </p:sp>
      <p:graphicFrame>
        <p:nvGraphicFramePr>
          <p:cNvPr id="15" name="Gráfico 14">
            <a:extLst>
              <a:ext uri="{FF2B5EF4-FFF2-40B4-BE49-F238E27FC236}">
                <a16:creationId xmlns:a16="http://schemas.microsoft.com/office/drawing/2014/main" id="{6CA9A4E0-E415-41C8-84D1-5089E2A3CCC4}"/>
              </a:ext>
            </a:extLst>
          </p:cNvPr>
          <p:cNvGraphicFramePr>
            <a:graphicFrameLocks/>
          </p:cNvGraphicFramePr>
          <p:nvPr/>
        </p:nvGraphicFramePr>
        <p:xfrm>
          <a:off x="201122" y="1753831"/>
          <a:ext cx="3619623" cy="2337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a:extLst>
              <a:ext uri="{FF2B5EF4-FFF2-40B4-BE49-F238E27FC236}">
                <a16:creationId xmlns:a16="http://schemas.microsoft.com/office/drawing/2014/main" id="{2F3803D5-8DED-4701-93DA-5CC58ABDBA97}"/>
              </a:ext>
            </a:extLst>
          </p:cNvPr>
          <p:cNvGraphicFramePr>
            <a:graphicFrameLocks/>
          </p:cNvGraphicFramePr>
          <p:nvPr>
            <p:extLst>
              <p:ext uri="{D42A27DB-BD31-4B8C-83A1-F6EECF244321}">
                <p14:modId xmlns:p14="http://schemas.microsoft.com/office/powerpoint/2010/main" val="3407651413"/>
              </p:ext>
            </p:extLst>
          </p:nvPr>
        </p:nvGraphicFramePr>
        <p:xfrm>
          <a:off x="394962" y="1958271"/>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a:extLst>
              <a:ext uri="{FF2B5EF4-FFF2-40B4-BE49-F238E27FC236}">
                <a16:creationId xmlns:a16="http://schemas.microsoft.com/office/drawing/2014/main" id="{E6281EF3-B60A-4F23-8DD1-A1BB81AE2441}"/>
              </a:ext>
            </a:extLst>
          </p:cNvPr>
          <p:cNvGraphicFramePr>
            <a:graphicFrameLocks/>
          </p:cNvGraphicFramePr>
          <p:nvPr>
            <p:extLst>
              <p:ext uri="{D42A27DB-BD31-4B8C-83A1-F6EECF244321}">
                <p14:modId xmlns:p14="http://schemas.microsoft.com/office/powerpoint/2010/main" val="2169899580"/>
              </p:ext>
            </p:extLst>
          </p:nvPr>
        </p:nvGraphicFramePr>
        <p:xfrm>
          <a:off x="5148624" y="1958271"/>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Gráfico 19">
            <a:extLst>
              <a:ext uri="{FF2B5EF4-FFF2-40B4-BE49-F238E27FC236}">
                <a16:creationId xmlns:a16="http://schemas.microsoft.com/office/drawing/2014/main" id="{E36B8B9B-77F6-4A54-9520-8BC01E367F0F}"/>
              </a:ext>
            </a:extLst>
          </p:cNvPr>
          <p:cNvGraphicFramePr>
            <a:graphicFrameLocks/>
          </p:cNvGraphicFramePr>
          <p:nvPr>
            <p:extLst>
              <p:ext uri="{D42A27DB-BD31-4B8C-83A1-F6EECF244321}">
                <p14:modId xmlns:p14="http://schemas.microsoft.com/office/powerpoint/2010/main" val="1665233387"/>
              </p:ext>
            </p:extLst>
          </p:nvPr>
        </p:nvGraphicFramePr>
        <p:xfrm>
          <a:off x="2617933" y="4617954"/>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1" name="Rectángulo: esquinas redondeadas 20">
            <a:extLst>
              <a:ext uri="{FF2B5EF4-FFF2-40B4-BE49-F238E27FC236}">
                <a16:creationId xmlns:a16="http://schemas.microsoft.com/office/drawing/2014/main" id="{B6D4C210-D262-4A42-92F9-FB9B5B46DA0E}"/>
              </a:ext>
            </a:extLst>
          </p:cNvPr>
          <p:cNvSpPr/>
          <p:nvPr/>
        </p:nvSpPr>
        <p:spPr>
          <a:xfrm>
            <a:off x="360000" y="1060098"/>
            <a:ext cx="5017911"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9593846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1E92CD1-7F9E-48AA-BEF6-A11C5F9EF12D}"/>
              </a:ext>
            </a:extLst>
          </p:cNvPr>
          <p:cNvSpPr>
            <a:spLocks noGrp="1"/>
          </p:cNvSpPr>
          <p:nvPr>
            <p:ph type="title"/>
          </p:nvPr>
        </p:nvSpPr>
        <p:spPr/>
        <p:txBody>
          <a:bodyPr/>
          <a:lstStyle/>
          <a:p>
            <a:r>
              <a:rPr lang="es-PE" dirty="0"/>
              <a:t>CONCLUSIONES </a:t>
            </a:r>
          </a:p>
        </p:txBody>
      </p:sp>
      <p:sp>
        <p:nvSpPr>
          <p:cNvPr id="3" name="Marcador de número de diapositiva 2">
            <a:extLst>
              <a:ext uri="{FF2B5EF4-FFF2-40B4-BE49-F238E27FC236}">
                <a16:creationId xmlns:a16="http://schemas.microsoft.com/office/drawing/2014/main" id="{357D9745-8E1B-4AEA-B8E5-458C5B9E079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2" name="Marcador de texto 1">
            <a:extLst>
              <a:ext uri="{FF2B5EF4-FFF2-40B4-BE49-F238E27FC236}">
                <a16:creationId xmlns:a16="http://schemas.microsoft.com/office/drawing/2014/main" id="{E033BB03-CD38-42E1-BC43-69A8DE3FDB3A}"/>
              </a:ext>
            </a:extLst>
          </p:cNvPr>
          <p:cNvSpPr>
            <a:spLocks noGrp="1"/>
          </p:cNvSpPr>
          <p:nvPr>
            <p:ph type="body" sz="quarter" idx="13"/>
          </p:nvPr>
        </p:nvSpPr>
        <p:spPr/>
        <p:txBody>
          <a:bodyPr/>
          <a:lstStyle/>
          <a:p>
            <a:endParaRPr lang="es-PE" dirty="0"/>
          </a:p>
        </p:txBody>
      </p:sp>
      <p:sp>
        <p:nvSpPr>
          <p:cNvPr id="10" name="CuadroTexto 9">
            <a:extLst>
              <a:ext uri="{FF2B5EF4-FFF2-40B4-BE49-F238E27FC236}">
                <a16:creationId xmlns:a16="http://schemas.microsoft.com/office/drawing/2014/main" id="{5000415C-7D57-4990-918C-3D1FFC02E6E5}"/>
              </a:ext>
            </a:extLst>
          </p:cNvPr>
          <p:cNvSpPr txBox="1"/>
          <p:nvPr/>
        </p:nvSpPr>
        <p:spPr>
          <a:xfrm>
            <a:off x="395747" y="1100916"/>
            <a:ext cx="9208696" cy="4831002"/>
          </a:xfrm>
          <a:prstGeom prst="rect">
            <a:avLst/>
          </a:prstGeom>
        </p:spPr>
        <p:txBody>
          <a:bodyPr vert="horz" wrap="square" lIns="0" tIns="0" rIns="0" bIns="0" rtlCol="0">
            <a:spAutoFit/>
          </a:bodyPr>
          <a:lstStyle/>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Respecto a la </a:t>
            </a:r>
            <a:r>
              <a:rPr kumimoji="0" lang="es-PE" sz="1400" b="1" i="0" u="none" strike="noStrike" kern="1200" cap="none" spc="0" normalizeH="0" baseline="0" noProof="0" dirty="0">
                <a:ln>
                  <a:noFill/>
                </a:ln>
                <a:solidFill>
                  <a:srgbClr val="26323E"/>
                </a:solidFill>
                <a:effectLst/>
                <a:uLnTx/>
                <a:uFillTx/>
                <a:latin typeface="Axiforma"/>
              </a:rPr>
              <a:t>primera pregunta </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El tiempo que duro la atención medica le pareció</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 </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El 74%  de gestantes, 60.9% de pacientes de medicina general, 53% de niños y niñas , puérperas el 48.5% consideran  , que el tiempo de atención es el </a:t>
            </a:r>
            <a:r>
              <a:rPr kumimoji="0" lang="es-PE" sz="1400" b="1" i="1" u="none" strike="noStrike" kern="1200" cap="none" spc="0" normalizeH="0" baseline="0" noProof="0" dirty="0">
                <a:ln>
                  <a:noFill/>
                </a:ln>
                <a:solidFill>
                  <a:srgbClr val="26323E"/>
                </a:solidFill>
                <a:effectLst/>
                <a:uLnTx/>
                <a:uFillTx/>
                <a:latin typeface="Axiforma"/>
              </a:rPr>
              <a:t>ADECUADO </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1" i="1"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Por otro lado en la </a:t>
            </a:r>
            <a:r>
              <a:rPr kumimoji="0" lang="es-PE" sz="1400" b="1" i="0" u="none" strike="noStrike" kern="1200" cap="none" spc="0" normalizeH="0" baseline="0" noProof="0" dirty="0">
                <a:ln>
                  <a:noFill/>
                </a:ln>
                <a:solidFill>
                  <a:srgbClr val="26323E"/>
                </a:solidFill>
                <a:effectLst/>
                <a:uLnTx/>
                <a:uFillTx/>
                <a:latin typeface="Axiforma"/>
              </a:rPr>
              <a:t>pregunta dos  </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¿Cuánto tiempo transcurrió desde que ingreso hasta que salió del consultorio médico?</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Los resultados arrojan que el 73% de Gestantes transcurren en el consultorio un promedio de </a:t>
            </a:r>
            <a:r>
              <a:rPr kumimoji="0" lang="es-PE" sz="1400" b="1" i="1" u="none" strike="noStrike" kern="1200" cap="none" spc="0" normalizeH="0" baseline="0" noProof="0" dirty="0">
                <a:ln>
                  <a:noFill/>
                </a:ln>
                <a:solidFill>
                  <a:srgbClr val="26323E"/>
                </a:solidFill>
                <a:effectLst/>
                <a:uLnTx/>
                <a:uFillTx/>
                <a:latin typeface="Axiforma"/>
              </a:rPr>
              <a:t>20 a 30 minutos</a:t>
            </a:r>
            <a:r>
              <a:rPr kumimoji="0" lang="es-PE" sz="1400" b="0" i="0" u="none" strike="noStrike" kern="1200" cap="none" spc="0" normalizeH="0" baseline="0" noProof="0" dirty="0">
                <a:ln>
                  <a:noFill/>
                </a:ln>
                <a:solidFill>
                  <a:srgbClr val="26323E"/>
                </a:solidFill>
                <a:effectLst/>
                <a:uLnTx/>
                <a:uFillTx/>
                <a:latin typeface="Axiforma"/>
              </a:rPr>
              <a:t>  , seguido de Puérperas con el 59.8% y por último en Niños con un 50.5% ,  sin embargo en Medicina y otros consultorios el 49.7% permanecen en consulta un promedio de</a:t>
            </a:r>
            <a:r>
              <a:rPr kumimoji="0" lang="es-PE" sz="1400" b="1" i="1" u="none" strike="noStrike" kern="1200" cap="none" spc="0" normalizeH="0" baseline="0" noProof="0" dirty="0">
                <a:ln>
                  <a:noFill/>
                </a:ln>
                <a:solidFill>
                  <a:srgbClr val="26323E"/>
                </a:solidFill>
                <a:effectLst/>
                <a:uLnTx/>
                <a:uFillTx/>
                <a:latin typeface="Axiforma"/>
              </a:rPr>
              <a:t> 10 a 15 minutos.</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1" i="1"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Así también en la </a:t>
            </a:r>
            <a:r>
              <a:rPr kumimoji="0" lang="es-PE" sz="1400" b="1" i="0" u="none" strike="noStrike" kern="1200" cap="none" spc="0" normalizeH="0" baseline="0" noProof="0" dirty="0">
                <a:ln>
                  <a:noFill/>
                </a:ln>
                <a:solidFill>
                  <a:srgbClr val="26323E"/>
                </a:solidFill>
                <a:effectLst/>
                <a:uLnTx/>
                <a:uFillTx/>
                <a:latin typeface="Axiforma"/>
              </a:rPr>
              <a:t>pregunta tres </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“¿Cómo calificaría Ud. la atención recibida por el personal médico en cuanto a?”</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calificación que recibieron los establecimientos de salud en cuanto a amabilidad y respeto , confianza y seguridad , claridad de la información en Niños fue de 65%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0" u="none" strike="noStrike" kern="1200" cap="none" spc="0" normalizeH="0" baseline="0" noProof="0" dirty="0">
                <a:ln>
                  <a:noFill/>
                </a:ln>
                <a:solidFill>
                  <a:srgbClr val="26323E"/>
                </a:solidFill>
                <a:effectLst/>
                <a:uLnTx/>
                <a:uFillTx/>
                <a:latin typeface="Axiforma"/>
              </a:rPr>
              <a:t> </a:t>
            </a:r>
            <a:r>
              <a:rPr kumimoji="0" lang="es-PE" sz="1400" b="1" i="1" u="none" strike="noStrike" kern="1200" cap="none" spc="0" normalizeH="0" baseline="0" noProof="0" dirty="0">
                <a:ln>
                  <a:noFill/>
                </a:ln>
                <a:solidFill>
                  <a:srgbClr val="26323E"/>
                </a:solidFill>
                <a:effectLst/>
                <a:uLnTx/>
                <a:uFillTx/>
                <a:latin typeface="Axiforma"/>
              </a:rPr>
              <a:t>, </a:t>
            </a:r>
            <a:r>
              <a:rPr kumimoji="0" lang="es-PE" sz="1400" b="0" i="0" u="none" strike="noStrike" kern="1200" cap="none" spc="0" normalizeH="0" baseline="0" noProof="0" dirty="0">
                <a:ln>
                  <a:noFill/>
                </a:ln>
                <a:solidFill>
                  <a:srgbClr val="26323E"/>
                </a:solidFill>
                <a:effectLst/>
                <a:uLnTx/>
                <a:uFillTx/>
                <a:latin typeface="Axiforma"/>
              </a:rPr>
              <a:t>Puérpera 48% </a:t>
            </a:r>
            <a:r>
              <a:rPr kumimoji="0" lang="es-PE" sz="1400" b="1" i="1" u="none" strike="noStrike" kern="1200" cap="none" spc="0" normalizeH="0" baseline="0" noProof="0" dirty="0">
                <a:ln>
                  <a:noFill/>
                </a:ln>
                <a:solidFill>
                  <a:srgbClr val="26323E"/>
                </a:solidFill>
                <a:effectLst/>
                <a:uLnTx/>
                <a:uFillTx/>
                <a:latin typeface="Axiforma"/>
              </a:rPr>
              <a:t>BUENO, </a:t>
            </a:r>
            <a:r>
              <a:rPr kumimoji="0" lang="es-PE" sz="1400" b="0" i="1" u="none" strike="noStrike" kern="1200" cap="none" spc="0" normalizeH="0" baseline="0" noProof="0" dirty="0">
                <a:ln>
                  <a:noFill/>
                </a:ln>
                <a:solidFill>
                  <a:srgbClr val="26323E"/>
                </a:solidFill>
                <a:effectLst/>
                <a:uLnTx/>
                <a:uFillTx/>
                <a:latin typeface="Axiforma"/>
              </a:rPr>
              <a:t>Medicina y otros consultorios 45%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1" u="none" strike="noStrike" kern="1200" cap="none" spc="0" normalizeH="0" baseline="0" noProof="0" dirty="0">
                <a:ln>
                  <a:noFill/>
                </a:ln>
                <a:solidFill>
                  <a:srgbClr val="26323E"/>
                </a:solidFill>
                <a:effectLst/>
                <a:uLnTx/>
                <a:uFillTx/>
                <a:latin typeface="Axiforma"/>
              </a:rPr>
              <a:t> y finalmente Gestantes 44%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1" u="none" strike="noStrike" kern="1200" cap="none" spc="0" normalizeH="0" baseline="0" noProof="0" dirty="0">
                <a:ln>
                  <a:noFill/>
                </a:ln>
                <a:solidFill>
                  <a:srgbClr val="26323E"/>
                </a:solidFill>
                <a:effectLst/>
                <a:uLnTx/>
                <a:uFillTx/>
                <a:latin typeface="Axiforma"/>
              </a:rPr>
              <a:t> . En promedio en todas la categorías se llega a un 51% , es decir que 5 de cada 10 pacientes la calificación al personal médico es </a:t>
            </a:r>
            <a:r>
              <a:rPr kumimoji="0" lang="es-PE" sz="1400" b="1" i="1" u="none" strike="noStrike" kern="1200" cap="none" spc="0" normalizeH="0" baseline="0" noProof="0" dirty="0">
                <a:ln>
                  <a:noFill/>
                </a:ln>
                <a:solidFill>
                  <a:srgbClr val="26323E"/>
                </a:solidFill>
                <a:effectLst/>
                <a:uLnTx/>
                <a:uFillTx/>
                <a:latin typeface="Axiforma"/>
              </a:rPr>
              <a:t>BUENO.</a:t>
            </a:r>
            <a:endParaRPr kumimoji="0" lang="es-PE" sz="14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3122193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6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4&quot;&gt;&lt;elem m_fUsage=&quot;1.00000000000000000000E+00&quot;&gt;&lt;m_msothmcolidx val=&quot;0&quot;/&gt;&lt;m_rgb r=&quot;7B&quot; g=&quot;DB&quot; b=&quot;E7&quot;/&gt;&lt;m_nBrightness val=&quot;0&quot;/&gt;&lt;/elem&gt;&lt;elem m_fUsage=&quot;9.00000000000000022204E-01&quot;&gt;&lt;m_msothmcolidx val=&quot;0&quot;/&gt;&lt;m_rgb r=&quot;D3&quot; g=&quot;F3&quot; b=&quot;F7&quot;/&gt;&lt;m_nBrightness val=&quot;0&quot;/&gt;&lt;/elem&gt;&lt;elem m_fUsage=&quot;8.10000000000000053291E-01&quot;&gt;&lt;m_msothmcolidx val=&quot;0&quot;/&gt;&lt;m_rgb r=&quot;9D&quot; g=&quot;E4&quot; b=&quot;EE&quot;/&gt;&lt;m_nBrightness val=&quot;0&quot;/&gt;&lt;/elem&gt;&lt;elem m_fUsage=&quot;7.29000000000000092371E-01&quot;&gt;&lt;m_msothmcolidx val=&quot;0&quot;/&gt;&lt;m_rgb r=&quot;76&quot; g=&quot;D9&quot; b=&quot;E7&quot;/&gt;&lt;m_nBrightness val=&quot;0&quot;/&gt;&lt;/elem&gt;&lt;/m_vecMRU&gt;&lt;/m_mruColor&gt;&lt;m_eweekdayFirstOfWeek val=&quot;2&quot;/&gt;&lt;m_eweekdayFirstOfWorkweek val=&quot;2&quot;/&gt;&lt;m_eweekdayFirstOfWeekend val=&quot;7&quot;/&gt;&lt;/CPresentation&gt;&lt;/root&gt;"/>
  <p:tag name="THINKCELLUNDODONOTDELETE" val="0"/>
  <p:tag name="AGENDA_SLIDES" val="-"/>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rtN4fhovuH5JalCoVRsb2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rtN4fhovuH5JalCoVRsb2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n.hg.UJ0cfpr97uqCzJOb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8j3_Bth9iczsEMvT21rhC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qQPaP4fZR8oaPADW4HQKC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zO14M2L3lQDyA1chEgXeZ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_uZMETfmwV4sXyoPaBDud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xW6gKzOk26scrWwg74aiJ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pwn_CGJp__4KeS_QPH.Qp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ZVuGr_LAEq4yiaiBbLMDx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3YxYf7PkU4FdPr3dj6gDP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LgI7vPUP.wTjQ.3aSNRLD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eu_DvGdlg7tqQ3fGTPnhq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dMi9ECoG6NQMfymHNyfEn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FHQsQcx8YslCJaD9jfpqf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TuiGiQFPmIpiMgE.s4Caf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e0u0pmJ2WD.Jm1V9gBXYn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yEULywLGX7SfH0Ws9H42v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G_.m2QzQw6HTEop2R25nk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ueTpj5UOw8nhwbZGM.vP3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nMVdL3c9vUFa.rFeTc.lX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IU9I5t.oWk_po8Au8_Ju2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Ei0V80DJID7z4TcZ2vEJm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fLKo7tGui_dQmcVyaw_Ly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_J9WprUMvGPM.3iRi9YKh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ieFrwyOjkXjFfRPq2WNcj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IWZllckepuCY0gUEH7vyA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EHCdYcTRjvRiJEioSr9dv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RKSNFsZR.sJ_2a_ohpgK5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rWIVju5CDgyqQAAPNXoaJ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NLCdmXNOHYQyMbREnxJtf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sq2MSYeUJ7pSwRSk.97ZR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Bs4eK_0VlhxVYv2JlNLw3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VVizAfhS9UOyQBpxCv75i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m_C32XouvqMA_9gKXDhZI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qqzKy9eRoYW_7jZUX7ZVa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p5pOBzw8IIFlMPdlp4sUp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d8DQM0XYySBF.UsD77gnE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5SEpqgInYEw0RTTQWrQPH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svIer37RCW4iMPXsGEqG8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sKQk9jeZjQKv5aKeh8IjU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qM.Qkv2ZSorYBDWReCbMs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pRiY4oDTBUOPdV3NpIOS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RUQjyaX5N0QkPIvgldT8N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gCHbqOw5Q_kDTiw_TVosu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cOy80dMOQGXvIsrkzsGv1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IwbD.evW8Np4.Jqur0Yag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Km5bghsgAsJIAdIxsrEwI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7wBhhFfGLgJ9ZyDVOvrq6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MH5SIY5DSTx72CS10M6Sw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oj9ElQaQepDsG.4yINgS_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3.ni4v0bGkpIPX5O7RPD9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gXT5pO5vN47YYElIHroBW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9Bk9Tf1sF4SJNg.qn23LS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WPuPOKZGBc9gZ2VtPecD8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7UgLYAkYyE.FcV7NFFQQv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ZtexIrhdgQtbBsQlbe8kF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PBqYz.XGzscoZsZt3yUvL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uobvzYhIqBu8rPPH67SkA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3rmp9tO9Cje6v4Cfb5I.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U32mxQRlyRg5ExA.EUqXi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mfmrehPfgQbMOsPguhVBU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NuzF6gHNDydP8EuzuJzFng"/>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YvyqP8vrzrUktii_W_FJZ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TKS3JzIeLwht7YayJ6a2G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PbOD5fU5oeWS5Aivzlv87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1r1633oiGlNNw.ryVQoy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OmIR0Fv0nHtjwgHxIxSqf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wsQMy_olLY8bzRJDhRipN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3ahK9aBlj61BMCmNie0_p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Kz_FQVOXd1G09PAnTMGyF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PvVELWX8aEgP8Hzf.6O9Mg"/>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dcRzAZCKTlCOs4VSxFgtd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twXsMvude7D8HBHs_tdwT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SEJMJpHSVqK4zoQdiKH5P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Vx63QjSCl8rnhSPUwe6xd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II_Pn._8SlWSHkrJau_Zp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QCdaTTaBfMn5Ur_ao07Ks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MIwAGnZW6Sope7_M3pDCj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_5kqpqiuLSj3bu0ed0NGx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WAzNogup25BY0vQTwrMwlw"/>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aepFcKjkPMkNk6GXgle_2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4yn25nJbpB2ms.1zrblEv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aKAfz5DP875NK_pcgIkOC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cSYatIVZY4UGYwpTqbKUQ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WHuhhMNRcD_fbI6NHbNXe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Ak2Weq9v2.Zm20lHAqrJ7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tUMW_Uh_eepc15TDBPY_E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fM5VzAE3Et050EKiFOMNs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xrIsuWG1l3yQ9xtWlp4JR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d41o6WnfYjqTt5TwovjfA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NO5ZfMZYoGnrDVyurDLBj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oJg6_K39n.nzHwGbHJZq6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gA6GUff4qxnZoycQ1MIGW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4kz9peTfmZzpN2tqHCowq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9N6_zk4b_P3_0Sssd5AGa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StnEbnQksuiqXY60nEJz5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cMZfKi_8j6V_7mo0Ajvs8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UyYLmXAMaVZTcex2hhV0O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OguO1CdyiLzkdjR9N6NGZ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4cAxQVFLI4hgTlCH07zIv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UZz7HWSozgtbvJYbk_aVN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9Q0OAsG6MlQTF9fNAcYp5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M13VdgG1ec3GU5y4h25SV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zk81d6.sm2waZOsLcr2lyQ"/>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_v60Kh2ax7yrC8FAFP.AM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mXnZ6msGW9aP1eHGw5Q9p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8TCYSghzSJSWRWrd86QWo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IGCcu5X5Q7e1xq6Spb8H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8TCYSghzSJSWRWrd86QWo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7ZKcgY.t7pfud6q1_xjDH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0jeP2pCDw06nVrueNiNUR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FKYo_q5e5OQWqFvPYLK4.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yqDm.L5sOO_ItZunvZcn8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wuVtVa34Rtuog8BWtPxJq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1y9JwPg.tP2MzWS0CWZk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x00aMmNXxSQ68ssavBj9H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crF_OwtAVFKp3hEpRwao.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ción1" id="{0158B042-712E-4CE9-9CBA-DE741DA88879}" vid="{65CE3B3E-1FA1-47D1-B8EA-25E79085BC9F}"/>
    </a:ext>
  </a:extLst>
</a:theme>
</file>

<file path=ppt/theme/theme10.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4.xml><?xml version="1.0" encoding="utf-8"?>
<a:theme xmlns:a="http://schemas.openxmlformats.org/drawingml/2006/main" name="2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5.xml><?xml version="1.0" encoding="utf-8"?>
<a:theme xmlns:a="http://schemas.openxmlformats.org/drawingml/2006/main" name="3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6.xml><?xml version="1.0" encoding="utf-8"?>
<a:theme xmlns:a="http://schemas.openxmlformats.org/drawingml/2006/main" name="4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7.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DA Powerpoint Template</Template>
  <TotalTime>1422</TotalTime>
  <Words>17571</Words>
  <Application>Microsoft Office PowerPoint</Application>
  <PresentationFormat>Personalizado</PresentationFormat>
  <Paragraphs>2126</Paragraphs>
  <Slides>152</Slides>
  <Notes>40</Notes>
  <HiddenSlides>0</HiddenSlides>
  <MMClips>0</MMClips>
  <ScaleCrop>false</ScaleCrop>
  <HeadingPairs>
    <vt:vector size="8" baseType="variant">
      <vt:variant>
        <vt:lpstr>Fuentes usadas</vt:lpstr>
      </vt:variant>
      <vt:variant>
        <vt:i4>14</vt:i4>
      </vt:variant>
      <vt:variant>
        <vt:lpstr>Tema</vt:lpstr>
      </vt:variant>
      <vt:variant>
        <vt:i4>8</vt:i4>
      </vt:variant>
      <vt:variant>
        <vt:lpstr>Servidores OLE incrustados</vt:lpstr>
      </vt:variant>
      <vt:variant>
        <vt:i4>2</vt:i4>
      </vt:variant>
      <vt:variant>
        <vt:lpstr>Títulos de diapositiva</vt:lpstr>
      </vt:variant>
      <vt:variant>
        <vt:i4>152</vt:i4>
      </vt:variant>
    </vt:vector>
  </HeadingPairs>
  <TitlesOfParts>
    <vt:vector size="176" baseType="lpstr">
      <vt:lpstr>Arial</vt:lpstr>
      <vt:lpstr>Axiforma</vt:lpstr>
      <vt:lpstr>Axiforma Bold</vt:lpstr>
      <vt:lpstr>Axiforma ExtraBold</vt:lpstr>
      <vt:lpstr>Axiforma ExtraBold Italic</vt:lpstr>
      <vt:lpstr>Axiforma regular</vt:lpstr>
      <vt:lpstr>Calibri</vt:lpstr>
      <vt:lpstr>Calibri Light</vt:lpstr>
      <vt:lpstr>Fira Sans Light</vt:lpstr>
      <vt:lpstr>Franklin Gothic Medium</vt:lpstr>
      <vt:lpstr>Open Sans Light</vt:lpstr>
      <vt:lpstr>Symbol</vt:lpstr>
      <vt:lpstr>Tahoma</vt:lpstr>
      <vt:lpstr>Wingdings</vt:lpstr>
      <vt:lpstr>Delivery Associates v1.0</vt:lpstr>
      <vt:lpstr>Tema de Office</vt:lpstr>
      <vt:lpstr>1_Delivery Associates v1.0</vt:lpstr>
      <vt:lpstr>2_Delivery Associates v1.0</vt:lpstr>
      <vt:lpstr>3_Delivery Associates v1.0</vt:lpstr>
      <vt:lpstr>4_Delivery Associates v1.0</vt:lpstr>
      <vt:lpstr>1_Tema de Office</vt:lpstr>
      <vt:lpstr>2_Tema de Office</vt:lpstr>
      <vt:lpstr>think-cell Slide</vt:lpstr>
      <vt:lpstr>Diapositiva de think-cell</vt:lpstr>
      <vt:lpstr>Informe final </vt:lpstr>
      <vt:lpstr>Agenda </vt:lpstr>
      <vt:lpstr>Resumen del proceso de priorización y planificación del proyecto</vt:lpstr>
      <vt:lpstr>Resumen del proceso de Implementación del proyecto</vt:lpstr>
      <vt:lpstr>Agenda </vt:lpstr>
      <vt:lpstr>Capacidad de cumplimiento Red Norte </vt:lpstr>
      <vt:lpstr>Nuestro objetivo: apoyar a mejorar los resultados de la Red Norte de Salud, Gerencia Regional de Salud – GERESA</vt:lpstr>
      <vt:lpstr>Presentación de PowerPoint</vt:lpstr>
      <vt:lpstr>Este modelo, creado en el Reino Unido, ha sido implementado con éxito en más de 50 países alrededor del mundo</vt:lpstr>
      <vt:lpstr>Capacidad de cumplimiento Red Norte </vt:lpstr>
      <vt:lpstr>Presentación de PowerPoint</vt:lpstr>
      <vt:lpstr>El análisis cubre los 15 elementos del modelo de cumplimiento</vt:lpstr>
      <vt:lpstr>Usamos un sistema de semáforo para evaluar la capacidad de cumplimiento en los quince elementos con base en evidencias</vt:lpstr>
      <vt:lpstr>El análisis se basó en entrevistas, visita al campo y conversaciones con funcionarios y trabajadores de diferentes áreas de la Institución</vt:lpstr>
      <vt:lpstr>Nuestra pregunta central</vt:lpstr>
      <vt:lpstr>Capacidad de cumplimiento Red Norte </vt:lpstr>
      <vt:lpstr>Presentación de PowerPoint</vt:lpstr>
      <vt:lpstr>Capacidad de cumplimiento Red Norte </vt:lpstr>
      <vt:lpstr>Identificamos fortalezas en bases importantes para el cumplimiento</vt:lpstr>
      <vt:lpstr>Hay claras oportunidades de mejora en el manejo de datos, planeación y ejecución</vt:lpstr>
      <vt:lpstr>Presentación de PowerPoint</vt:lpstr>
      <vt:lpstr>Presentación de PowerPoint</vt:lpstr>
      <vt:lpstr>Presentación de PowerPoint</vt:lpstr>
      <vt:lpstr>Agenda </vt:lpstr>
      <vt:lpstr>Cronograma del Proyecto Piloto Red Norte</vt:lpstr>
      <vt:lpstr>Como grupo hemos priorizado dos objetivos y sus respectivos indicadores</vt:lpstr>
      <vt:lpstr>Estrategias Priorizadas: Programa Articulado Nutricional y Salud Materno Neo-Natal</vt:lpstr>
      <vt:lpstr>Estrategias Priorizadas: Productividad</vt:lpstr>
      <vt:lpstr>Programa Articulado Nutricional y Salud Materno Neo-Natal</vt:lpstr>
      <vt:lpstr>Hoja de Ruta: Estrategia priorizada  1. Coordinación</vt:lpstr>
      <vt:lpstr>Hoja de Ruta: Estrategia priorizada  2. Comunicación a la población (Enfoque de derechos – derecho a ser registrado) </vt:lpstr>
      <vt:lpstr>Hoja de Ruta: Estrategia priorizada   3. Asistencia técnica para el fortalecimiento de capacidades </vt:lpstr>
      <vt:lpstr>Hoja de Ruta: Estrategia priorizada   4. Acompañamiento y seguimiento al cumplimiento de metas</vt:lpstr>
      <vt:lpstr>Productividad del Personal de Salud</vt:lpstr>
      <vt:lpstr>Hoja de Ruta: Estrategia priorizada  1. Programas de capacitación específicos a mejorar la productividad del personal</vt:lpstr>
      <vt:lpstr>Hoja de Ruta: Estrategia priorizada  2. Digitalización</vt:lpstr>
      <vt:lpstr>Hoja de Ruta: Estrategia priorizada   3. Motivación del personal </vt:lpstr>
      <vt:lpstr>Siguientes Pasos</vt:lpstr>
      <vt:lpstr>Agenda </vt:lpstr>
      <vt:lpstr>Presentación de PowerPoint</vt:lpstr>
      <vt:lpstr>Presentación de PowerPoint</vt:lpstr>
      <vt:lpstr>Presentación de PowerPoint</vt:lpstr>
      <vt:lpstr>Agenda </vt:lpstr>
      <vt:lpstr>Resumen Ejecutivo </vt:lpstr>
      <vt:lpstr>En el marco del trabajo de campo se interactuó con personal administrativo y asistencial de la Red Norte</vt:lpstr>
      <vt:lpstr>Se identificaron 5 temas clave a partir del trabajo de campo</vt:lpstr>
      <vt:lpstr>Tema 1: Simplificación de procesos de registro y reportes </vt:lpstr>
      <vt:lpstr>Tema 2: Heterogeniedad de los recursos de los EE.SS</vt:lpstr>
      <vt:lpstr>Tema 2: Heterogeniedad de los recursos de los EE.SS</vt:lpstr>
      <vt:lpstr>Tema 3: Necesidad de mejoras de TIC</vt:lpstr>
      <vt:lpstr>Tema 3: Necesidad de mejoras de TIC</vt:lpstr>
      <vt:lpstr>Tema 4: Nueva normalidad frente a la pandemia COVID-19</vt:lpstr>
      <vt:lpstr>Tema 5: Nivel de satisfación del usuario externo</vt:lpstr>
      <vt:lpstr>Próximas visitas</vt:lpstr>
      <vt:lpstr>Agenda </vt:lpstr>
      <vt:lpstr>OBJETIVO Y PROCESO DE APLICACIÓN DE ENCUESTA</vt:lpstr>
      <vt:lpstr>MODELO DE ENCUESTA APLICADA PARA EL PROYECTO PILOTO RED CUSCO NORTE </vt:lpstr>
      <vt:lpstr>ESTABLECIMIENTOS DE SALUD (EE.SS) </vt:lpstr>
      <vt:lpstr>DATOS CONSIDERADOS EN EL PROCESAMIENTO DE LA INFORMACIÓN</vt:lpstr>
      <vt:lpstr>Gestante </vt:lpstr>
      <vt:lpstr>Gestantes</vt:lpstr>
      <vt:lpstr>Puérperas </vt:lpstr>
      <vt:lpstr>Presentación de PowerPoint</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DATOS CONSIDERADOS EN EL PROCESAMIENTO DE LA INFORMACIÓN</vt:lpstr>
      <vt:lpstr>Gestante </vt:lpstr>
      <vt:lpstr>Gestante </vt:lpstr>
      <vt:lpstr>Niño(a)</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RESULTADOS OBTENIDOS DE SEXO Y EDAD</vt:lpstr>
      <vt:lpstr>PREGUNTA N° 1 </vt:lpstr>
      <vt:lpstr>PREGUNTA N° 2</vt:lpstr>
      <vt:lpstr>PREGUNTA N°3</vt:lpstr>
      <vt:lpstr>PREGUNTA N° 4</vt:lpstr>
      <vt:lpstr>PREGUNTA N° 5</vt:lpstr>
      <vt:lpstr>CONCLUSIONES </vt:lpstr>
      <vt:lpstr>CONCLUSIONES</vt:lpstr>
      <vt:lpstr>Agenda </vt:lpstr>
      <vt:lpstr>Presentación de PowerPoint</vt:lpstr>
      <vt:lpstr>Presentación de PowerPoint</vt:lpstr>
      <vt:lpstr>Presentación de PowerPoint</vt:lpstr>
      <vt:lpstr>Agenda </vt:lpstr>
      <vt:lpstr>Presentación de la Nota Mensual al GORE - Noviembre 2021  </vt:lpstr>
      <vt:lpstr>Avances del mes de Setiembre y Octubre del Programa Nutricional Articulado </vt:lpstr>
      <vt:lpstr>Avances del mes de Setiembre y Octubre del Programa Salud Materno Neo – Natal y Productividad </vt:lpstr>
      <vt:lpstr>Presentación de la Nota Mensual al GORE - Noviembre 2021  </vt:lpstr>
      <vt:lpstr>A pesar de los retrasos por los cambios de autoridades se avanzó 1.5% por encima de lo tendencial en setiembre y octubre </vt:lpstr>
      <vt:lpstr>Presentación de la Nota Mensual al GORE - Noviembre 2021  </vt:lpstr>
      <vt:lpstr>Principales situaciones de alerta al mes de Octubre  </vt:lpstr>
      <vt:lpstr>Presentación de la Nota Mensual al GORE - Noviembre 2021  </vt:lpstr>
      <vt:lpstr>Recomendaciones </vt:lpstr>
      <vt:lpstr>Presentación de la Nota Mensual al GORE - Noviembre 2021  Anexos</vt:lpstr>
      <vt:lpstr>Actividades en proceso y por iniciar </vt:lpstr>
      <vt:lpstr>Agenda </vt:lpstr>
      <vt:lpstr>Presentación de PowerPoint</vt:lpstr>
      <vt:lpstr>Presentación de PowerPoint</vt:lpstr>
      <vt:lpstr>Agenda </vt:lpstr>
      <vt:lpstr>PROYECTO Piloto Red Norte: Mejora de resultados de los Indicadores Trazadores de los Programas Articulado Nutricional y Salud  Materno Neonatal , 2021</vt:lpstr>
      <vt:lpstr>INDICADORES TRAZADORES - PROGRAMA ARTICULADO NUTRICIONAL </vt:lpstr>
      <vt:lpstr>EN EL PRIMER SEMESTRE SE AVANZÓ EL 43% Y A DICIEMBRE  SE LOGRÓ EL 90% DE ATENCIONES DEL PAQUETE NIÑO Y NIÑA MENOR DE 18 MESES</vt:lpstr>
      <vt:lpstr>Indicadores desagregados de indicador Paquete Completo</vt:lpstr>
      <vt:lpstr>En el primer semestre se avanzó el 69% y a diciembre se logró el 148% de atenciones en el 1° control de recién nacidos</vt:lpstr>
      <vt:lpstr>En el primer semestre se avanzó el 33% y a diciembre se logró el 69% de atenciones del 2°control de recién nacidos</vt:lpstr>
      <vt:lpstr>En el primer semestre se avanzó el 70% y a diciembre se logró el 145% de atenciones de 1° control de niños y niñas menor de 1 año</vt:lpstr>
      <vt:lpstr>En el primer semestre se avanzó 73 % y a diciembre  se logró el 146% la 1° suplementación a los 4 meses</vt:lpstr>
      <vt:lpstr>En el primer semestre se avanzó 23% y a diciembre se logró el 51% en el 3° control a los 4 meses</vt:lpstr>
      <vt:lpstr>En el primer semestre se avanzó el 36% y a diciembre se logró el 68% del 1° dosaje de hemoglobina a los 6 meses</vt:lpstr>
      <vt:lpstr>En el primer semestre se avanzó el 38% y a diciembre se logró el 72% de la 1° suplementación a los 6 meses </vt:lpstr>
      <vt:lpstr>En el primer semestre se avanzó 15% y a diciembre se logró el 42% del 4° control a los 6 meses</vt:lpstr>
      <vt:lpstr>En el primer semestre se avanzó el 44% y a diciembre se logró el 81% de vacunas de 3° pentavalente a niños y niñas menores de 1 año.</vt:lpstr>
      <vt:lpstr>En el primer semestre se avanzó el 42% y a diciembre se logró el 85% de vacunación 1° dosis SPR* a niños y niñas de 1 año</vt:lpstr>
      <vt:lpstr>En el primer semestre se avanzó el 28% y a diciembre se logró el 61% de vacunación de la 2° dosis de SRP* a niños y niñas de 1 año</vt:lpstr>
      <vt:lpstr>En el primer semestre se avanzó el 28% y a diciembre se logró el 65% de vacunaciones de 1° refuerzo DPT* en niños y niños de 18 meses</vt:lpstr>
      <vt:lpstr>En el primer semestre se avanzó el 66% y a diciembre se logró el 134% del 1° control a niños y niñas de 1 año</vt:lpstr>
      <vt:lpstr>INDICADORES TRAZADORES SALUD MATERNO NEO - NATAL</vt:lpstr>
      <vt:lpstr>EN EL PRIMER SEMESTRE SE AVANZÓ 32% Y A DICIEMBRE SE LOGRÓ EL 68% EN ATENCIÓN Y CONTROL A GESTANTES , PUÉRPERAS Y PAREJAS PROTEGIDAS </vt:lpstr>
      <vt:lpstr>Indicadores desagregados de gestantes y puérperas controladas y atendidas </vt:lpstr>
      <vt:lpstr>En el primer semestre se avanzó el 34% y a diciembre se logró el 79% de parejas protegidas </vt:lpstr>
      <vt:lpstr>En el primer semestre se avanzó el 38% y a diciembre se logró el 80% de gestantes atendidas</vt:lpstr>
      <vt:lpstr>En el primer semestre se avanzó el 33% y a diciembre se logró el 64% de atenciones a gestantes controladas</vt:lpstr>
      <vt:lpstr>En el primer semestre se avanzó el 23% y a noviembre se logró el 45% de atenciones a gestantes reenfocadas*</vt:lpstr>
      <vt:lpstr>En el primer semestre se avanzó el 31% y a diciembre se logró el 64% de atenciones a puérperas atendidas</vt:lpstr>
      <vt:lpstr>En el primer semestre se avanzó el 24% y a diciembre se logró el 51% de atenciones a puérperas controladas</vt:lpstr>
      <vt:lpstr>ANEXOS</vt:lpstr>
      <vt:lpstr>En el primer semestre se avanzó el 51% y a diciembre se logró el 108% del 1° y 2° control a niños y niñas recién nacidos</vt:lpstr>
      <vt:lpstr>En el primer semestre se avanzó el 48% y a diciembre se logró el 99% de la 1° suplementación  y 3°control a los 4 meses</vt:lpstr>
      <vt:lpstr>En el primer semestre se avanzó el 26% y a diciembre se logró el 57% de la 1° suplementación y 4° control a los 6 meses </vt:lpstr>
      <vt:lpstr>En el primer semestre se avanzó el 56% y a diciembre se logró el 109% de la 1° suplementación a los 4 y 6 meses</vt:lpstr>
      <vt:lpstr>En el primer semestre se avanzó el 35% y a diciembre se logró el 73% de vacunaciones a niños con el  1° y 2° SPR* a niños de 1 año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final</dc:title>
  <dc:creator>YULIZA PALOMINO TAQUIRE</dc:creator>
  <cp:lastModifiedBy>Carmen Zana Carbajal</cp:lastModifiedBy>
  <cp:revision>15</cp:revision>
  <cp:lastPrinted>2017-12-09T23:40:49Z</cp:lastPrinted>
  <dcterms:created xsi:type="dcterms:W3CDTF">2022-01-04T22:07:28Z</dcterms:created>
  <dcterms:modified xsi:type="dcterms:W3CDTF">2022-01-13T16:55:21Z</dcterms:modified>
</cp:coreProperties>
</file>