
<file path=[Content_Types].xml><?xml version="1.0" encoding="utf-8"?>
<Types xmlns="http://schemas.openxmlformats.org/package/2006/content-types">
  <Default ContentType="image/jpeg" Extension="jpg"/>
  <Default ContentType="application/vnd.openxmlformats-officedocument.spreadsheetml.sheet" Extension="xlsx"/>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121.xml"/>
  <Override ContentType="application/vnd.openxmlformats-officedocument.presentationml.slide+xml" PartName="/ppt/slides/slide43.xml"/>
  <Override ContentType="application/vnd.openxmlformats-officedocument.presentationml.slide+xml" PartName="/ppt/slides/slide78.xml"/>
  <Override ContentType="application/vnd.openxmlformats-officedocument.presentationml.slide+xml" PartName="/ppt/slides/slide86.xml"/>
  <Override ContentType="application/vnd.openxmlformats-officedocument.presentationml.slide+xml" PartName="/ppt/slides/slide35.xml"/>
  <Override ContentType="application/vnd.openxmlformats-officedocument.presentationml.slide+xml" PartName="/ppt/slides/slide105.xml"/>
  <Override ContentType="application/vnd.openxmlformats-officedocument.presentationml.slide+xml" PartName="/ppt/slides/slide148.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138.xml"/>
  <Override ContentType="application/vnd.openxmlformats-officedocument.presentationml.slide+xml" PartName="/ppt/slides/slide25.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13.xml"/>
  <Override ContentType="application/vnd.openxmlformats-officedocument.presentationml.slide+xml" PartName="/ppt/slides/slide68.xml"/>
  <Override ContentType="application/vnd.openxmlformats-officedocument.presentationml.slide+xml" PartName="/ppt/slides/slide94.xml"/>
  <Override ContentType="application/vnd.openxmlformats-officedocument.presentationml.slide+xml" PartName="/ppt/slides/slide84.xml"/>
  <Override ContentType="application/vnd.openxmlformats-officedocument.presentationml.slide+xml" PartName="/ppt/slides/slide107.xml"/>
  <Override ContentType="application/vnd.openxmlformats-officedocument.presentationml.slide+xml" PartName="/ppt/slides/slide37.xml"/>
  <Override ContentType="application/vnd.openxmlformats-officedocument.presentationml.slide+xml" PartName="/ppt/slides/slide123.xml"/>
  <Override ContentType="application/vnd.openxmlformats-officedocument.presentationml.slide+xml" PartName="/ppt/slides/slide71.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66.xml"/>
  <Override ContentType="application/vnd.openxmlformats-officedocument.presentationml.slide+xml" PartName="/ppt/slides/slide23.xml"/>
  <Override ContentType="application/vnd.openxmlformats-officedocument.presentationml.slide+xml" PartName="/ppt/slides/slide136.xml"/>
  <Override ContentType="application/vnd.openxmlformats-officedocument.presentationml.slide+xml" PartName="/ppt/slides/slide10.xml"/>
  <Override ContentType="application/vnd.openxmlformats-officedocument.presentationml.slide+xml" PartName="/ppt/slides/slide111.xml"/>
  <Override ContentType="application/vnd.openxmlformats-officedocument.presentationml.slide+xml" PartName="/ppt/slides/slide53.xml"/>
  <Override ContentType="application/vnd.openxmlformats-officedocument.presentationml.slide+xml" PartName="/ppt/slides/slide141.xml"/>
  <Override ContentType="application/vnd.openxmlformats-officedocument.presentationml.slide+xml" PartName="/ppt/slides/slide96.xml"/>
  <Override ContentType="application/vnd.openxmlformats-officedocument.presentationml.slide+xml" PartName="/ppt/slides/slide48.xml"/>
  <Override ContentType="application/vnd.openxmlformats-officedocument.presentationml.slide+xml" PartName="/ppt/slides/slide22.xml"/>
  <Override ContentType="application/vnd.openxmlformats-officedocument.presentationml.slide+xml" PartName="/ppt/slides/slide82.xml"/>
  <Override ContentType="application/vnd.openxmlformats-officedocument.presentationml.slide+xml" PartName="/ppt/slides/slide65.xml"/>
  <Override ContentType="application/vnd.openxmlformats-officedocument.presentationml.slide+xml" PartName="/ppt/slides/slide9.xml"/>
  <Override ContentType="application/vnd.openxmlformats-officedocument.presentationml.slide+xml" PartName="/ppt/slides/slide118.xml"/>
  <Override ContentType="application/vnd.openxmlformats-officedocument.presentationml.slide+xml" PartName="/ppt/slides/slide142.xml"/>
  <Override ContentType="application/vnd.openxmlformats-officedocument.presentationml.slide+xml" PartName="/ppt/slides/slide12.xml"/>
  <Override ContentType="application/vnd.openxmlformats-officedocument.presentationml.slide+xml" PartName="/ppt/slides/slide108.xml"/>
  <Override ContentType="application/vnd.openxmlformats-officedocument.presentationml.slide+xml" PartName="/ppt/slides/slide98.xml"/>
  <Override ContentType="application/vnd.openxmlformats-officedocument.presentationml.slide+xml" PartName="/ppt/slides/slide125.xml"/>
  <Override ContentType="application/vnd.openxmlformats-officedocument.presentationml.slide+xml" PartName="/ppt/slides/slide72.xml"/>
  <Override ContentType="application/vnd.openxmlformats-officedocument.presentationml.slide+xml" PartName="/ppt/slides/slide135.xml"/>
  <Override ContentType="application/vnd.openxmlformats-officedocument.presentationml.slide+xml" PartName="/ppt/slides/slide20.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59.xml"/>
  <Override ContentType="application/vnd.openxmlformats-officedocument.presentationml.slide+xml" PartName="/ppt/slides/slide89.xml"/>
  <Override ContentType="application/vnd.openxmlformats-officedocument.presentationml.slide+xml" PartName="/ppt/slides/slide76.xml"/>
  <Override ContentType="application/vnd.openxmlformats-officedocument.presentationml.slide+xml" PartName="/ppt/slides/slide129.xml"/>
  <Override ContentType="application/vnd.openxmlformats-officedocument.presentationml.slide+xml" PartName="/ppt/slides/slide63.xml"/>
  <Override ContentType="application/vnd.openxmlformats-officedocument.presentationml.slide+xml" PartName="/ppt/slides/slide131.xml"/>
  <Override ContentType="application/vnd.openxmlformats-officedocument.presentationml.slide+xml" PartName="/ppt/slides/slide93.xml"/>
  <Override ContentType="application/vnd.openxmlformats-officedocument.presentationml.slide+xml" PartName="/ppt/slides/slide101.xml"/>
  <Override ContentType="application/vnd.openxmlformats-officedocument.presentationml.slide+xml" PartName="/ppt/slides/slide116.xml"/>
  <Override ContentType="application/vnd.openxmlformats-officedocument.presentationml.slide+xml" PartName="/ppt/slides/slide144.xml"/>
  <Override ContentType="application/vnd.openxmlformats-officedocument.presentationml.slide+xml" PartName="/ppt/slides/slide80.xml"/>
  <Override ContentType="application/vnd.openxmlformats-officedocument.presentationml.slide+xml" PartName="/ppt/slides/slide103.xml"/>
  <Override ContentType="application/vnd.openxmlformats-officedocument.presentationml.slide+xml" PartName="/ppt/slides/slide61.xml"/>
  <Override ContentType="application/vnd.openxmlformats-officedocument.presentationml.slide+xml" PartName="/ppt/slides/slide133.xml"/>
  <Override ContentType="application/vnd.openxmlformats-officedocument.presentationml.slide+xml" PartName="/ppt/slides/slide91.xml"/>
  <Override ContentType="application/vnd.openxmlformats-officedocument.presentationml.slide+xml" PartName="/ppt/slides/slide114.xml"/>
  <Override ContentType="application/vnd.openxmlformats-officedocument.presentationml.slide+xml" PartName="/ppt/slides/slide31.xml"/>
  <Override ContentType="application/vnd.openxmlformats-officedocument.presentationml.slide+xml" PartName="/ppt/slides/slide127.xml"/>
  <Override ContentType="application/vnd.openxmlformats-officedocument.presentationml.slide+xml" PartName="/ppt/slides/slide146.xml"/>
  <Override ContentType="application/vnd.openxmlformats-officedocument.presentationml.slide+xml" PartName="/ppt/slides/slide150.xml"/>
  <Override ContentType="application/vnd.openxmlformats-officedocument.presentationml.slide+xml" PartName="/ppt/slides/slide120.xml"/>
  <Override ContentType="application/vnd.openxmlformats-officedocument.presentationml.slide+xml" PartName="/ppt/slides/slide87.xml"/>
  <Override ContentType="application/vnd.openxmlformats-officedocument.presentationml.slide+xml" PartName="/ppt/slides/slide74.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39.xml"/>
  <Override ContentType="application/vnd.openxmlformats-officedocument.presentationml.slide+xml" PartName="/ppt/slides/slide60.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12.xml"/>
  <Override ContentType="application/vnd.openxmlformats-officedocument.presentationml.slide+xml" PartName="/ppt/slides/slide95.xml"/>
  <Override ContentType="application/vnd.openxmlformats-officedocument.presentationml.slide+xml" PartName="/ppt/slides/slide69.xml"/>
  <Override ContentType="application/vnd.openxmlformats-officedocument.presentationml.slide+xml" PartName="/ppt/slides/slide85.xml"/>
  <Override ContentType="application/vnd.openxmlformats-officedocument.presentationml.slide+xml" PartName="/ppt/slides/slide42.xml"/>
  <Override ContentType="application/vnd.openxmlformats-officedocument.presentationml.slide+xml" PartName="/ppt/slides/slide50.xml"/>
  <Override ContentType="application/vnd.openxmlformats-officedocument.presentationml.slide+xml" PartName="/ppt/slides/slide77.xml"/>
  <Override ContentType="application/vnd.openxmlformats-officedocument.presentationml.slide+xml" PartName="/ppt/slides/slide34.xml"/>
  <Override ContentType="application/vnd.openxmlformats-officedocument.presentationml.slide+xml" PartName="/ppt/slides/slide122.xml"/>
  <Override ContentType="application/vnd.openxmlformats-officedocument.presentationml.slide+xml" PartName="/ppt/slides/slide130.xml"/>
  <Override ContentType="application/vnd.openxmlformats-officedocument.presentationml.slide+xml" PartName="/ppt/slides/slide147.xml"/>
  <Override ContentType="application/vnd.openxmlformats-officedocument.presentationml.slide+xml" PartName="/ppt/slides/slide16.xml"/>
  <Override ContentType="application/vnd.openxmlformats-officedocument.presentationml.slide+xml" PartName="/ppt/slides/slide104.xml"/>
  <Override ContentType="application/vnd.openxmlformats-officedocument.presentationml.slide+xml" PartName="/ppt/slides/slide24.xml"/>
  <Override ContentType="application/vnd.openxmlformats-officedocument.presentationml.slide+xml" PartName="/ppt/slides/slide97.xml"/>
  <Override ContentType="application/vnd.openxmlformats-officedocument.presentationml.slide+xml" PartName="/ppt/slides/slide140.xml"/>
  <Override ContentType="application/vnd.openxmlformats-officedocument.presentationml.slide+xml" PartName="/ppt/slides/slide11.xml"/>
  <Override ContentType="application/vnd.openxmlformats-officedocument.presentationml.slide+xml" PartName="/ppt/slides/slide137.xml"/>
  <Override ContentType="application/vnd.openxmlformats-officedocument.presentationml.slide+xml" PartName="/ppt/slides/slide110.xml"/>
  <Override ContentType="application/vnd.openxmlformats-officedocument.presentationml.slide+xml" PartName="/ppt/slides/slide6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79.xml"/>
  <Override ContentType="application/vnd.openxmlformats-officedocument.presentationml.slide+xml" PartName="/ppt/slides/slide149.xml"/>
  <Override ContentType="application/vnd.openxmlformats-officedocument.presentationml.slide+xml" PartName="/ppt/slides/slide49.xml"/>
  <Override ContentType="application/vnd.openxmlformats-officedocument.presentationml.slide+xml" PartName="/ppt/slides/slide124.xml"/>
  <Override ContentType="application/vnd.openxmlformats-officedocument.presentationml.slide+xml" PartName="/ppt/slides/slide83.xml"/>
  <Override ContentType="application/vnd.openxmlformats-officedocument.presentationml.slide+xml" PartName="/ppt/slides/slide106.xml"/>
  <Override ContentType="application/vnd.openxmlformats-officedocument.presentationml.slide+xml" PartName="/ppt/slides/slide70.xml"/>
  <Override ContentType="application/vnd.openxmlformats-officedocument.presentationml.slide+xml" PartName="/ppt/slides/slide6.xml"/>
  <Override ContentType="application/vnd.openxmlformats-officedocument.presentationml.slide+xml" PartName="/ppt/slides/slide119.xml"/>
  <Override ContentType="application/vnd.openxmlformats-officedocument.presentationml.slide+xml" PartName="/ppt/slides/slide40.xml"/>
  <Override ContentType="application/vnd.openxmlformats-officedocument.presentationml.slide+xml" PartName="/ppt/slides/slide73.xml"/>
  <Override ContentType="application/vnd.openxmlformats-officedocument.presentationml.slide+xml" PartName="/ppt/slides/slide30.xml"/>
  <Override ContentType="application/vnd.openxmlformats-officedocument.presentationml.slide+xml" PartName="/ppt/slides/slide126.xml"/>
  <Override ContentType="application/vnd.openxmlformats-officedocument.presentationml.slide+xml" PartName="/ppt/slides/slide109.xml"/>
  <Override ContentType="application/vnd.openxmlformats-officedocument.presentationml.slide+xml" PartName="/ppt/slides/slide134.xml"/>
  <Override ContentType="application/vnd.openxmlformats-officedocument.presentationml.slide+xml" PartName="/ppt/slides/slide99.xml"/>
  <Override ContentType="application/vnd.openxmlformats-officedocument.presentationml.slide+xml" PartName="/ppt/slides/slide3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47.xml"/>
  <Override ContentType="application/vnd.openxmlformats-officedocument.presentationml.slide+xml" PartName="/ppt/slides/slide21.xml"/>
  <Override ContentType="application/vnd.openxmlformats-officedocument.presentationml.slide+xml" PartName="/ppt/slides/slide100.xml"/>
  <Override ContentType="application/vnd.openxmlformats-officedocument.presentationml.slide+xml" PartName="/ppt/slides/slide64.xml"/>
  <Override ContentType="application/vnd.openxmlformats-officedocument.presentationml.slide+xml" PartName="/ppt/slides/slide81.xml"/>
  <Override ContentType="application/vnd.openxmlformats-officedocument.presentationml.slide+xml" PartName="/ppt/slides/slide90.xml"/>
  <Override ContentType="application/vnd.openxmlformats-officedocument.presentationml.slide+xml" PartName="/ppt/slides/slide8.xml"/>
  <Override ContentType="application/vnd.openxmlformats-officedocument.presentationml.slide+xml" PartName="/ppt/slides/slide143.xml"/>
  <Override ContentType="application/vnd.openxmlformats-officedocument.presentationml.slide+xml" PartName="/ppt/slides/slide117.xml"/>
  <Override ContentType="application/vnd.openxmlformats-officedocument.presentationml.slide+xml" PartName="/ppt/slides/slide145.xml"/>
  <Override ContentType="application/vnd.openxmlformats-officedocument.presentationml.slide+xml" PartName="/ppt/slides/slide132.xml"/>
  <Override ContentType="application/vnd.openxmlformats-officedocument.presentationml.slide+xml" PartName="/ppt/slides/slide32.xml"/>
  <Override ContentType="application/vnd.openxmlformats-officedocument.presentationml.slide+xml" PartName="/ppt/slides/slide62.xml"/>
  <Override ContentType="application/vnd.openxmlformats-officedocument.presentationml.slide+xml" PartName="/ppt/slides/slide75.xml"/>
  <Override ContentType="application/vnd.openxmlformats-officedocument.presentationml.slide+xml" PartName="/ppt/slides/slide1.xml"/>
  <Override ContentType="application/vnd.openxmlformats-officedocument.presentationml.slide+xml" PartName="/ppt/slides/slide58.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88.xml"/>
  <Override ContentType="application/vnd.openxmlformats-officedocument.presentationml.slide+xml" PartName="/ppt/slides/slide128.xml"/>
  <Override ContentType="application/vnd.openxmlformats-officedocument.presentationml.slide+xml" PartName="/ppt/slides/slide92.xml"/>
  <Override ContentType="application/vnd.openxmlformats-officedocument.presentationml.slide+xml" PartName="/ppt/slides/slide115.xml"/>
  <Override ContentType="application/vnd.openxmlformats-officedocument.presentationml.slide+xml" PartName="/ppt/slides/slide102.xml"/>
  <Override ContentType="application/vnd.openxmlformats-package.core-properties+xml" PartName="/docProps/core.xml"/>
  <Override ContentType="application/vnd.openxmlformats-officedocument.presentationml.presentation.main+xml" PartName="/ppt/presentation.xml"/>
  <Override ContentType="application/vnd.ms-office.chartcolorstyle+xml" PartName="/ppt/charts/colors70.xml"/>
  <Override ContentType="application/vnd.ms-office.chartcolorstyle+xml" PartName="/ppt/charts/colors102.xml"/>
  <Override ContentType="application/vnd.ms-office.chartcolorstyle+xml" PartName="/ppt/charts/colors137.xml"/>
  <Override ContentType="application/vnd.ms-office.chartcolorstyle+xml" PartName="/ppt/charts/colors62.xml"/>
  <Override ContentType="application/vnd.ms-office.chartcolorstyle+xml" PartName="/ppt/charts/colors188.xml"/>
  <Override ContentType="application/vnd.ms-office.chartcolorstyle+xml" PartName="/ppt/charts/colors145.xml"/>
  <Override ContentType="application/vnd.ms-office.chartcolorstyle+xml" PartName="/ppt/charts/colors54.xml"/>
  <Override ContentType="application/vnd.ms-office.chartcolorstyle+xml" PartName="/ppt/charts/colors8.xml"/>
  <Override ContentType="application/vnd.ms-office.chartcolorstyle+xml" PartName="/ppt/charts/colors11.xml"/>
  <Override ContentType="application/vnd.ms-office.chartcolorstyle+xml" PartName="/ppt/charts/colors97.xml"/>
  <Override ContentType="application/vnd.ms-office.chartcolorstyle+xml" PartName="/ppt/charts/colors28.xml"/>
  <Override ContentType="application/vnd.ms-office.chartcolorstyle+xml" PartName="/ppt/charts/colors87.xml"/>
  <Override ContentType="application/vnd.ms-office.chartcolorstyle+xml" PartName="/ppt/charts/colors120.xml"/>
  <Override ContentType="application/vnd.ms-office.chartcolorstyle+xml" PartName="/ppt/charts/colors44.xml"/>
  <Override ContentType="application/vnd.ms-office.chartcolorstyle+xml" PartName="/ppt/charts/colors163.xml"/>
  <Override ContentType="application/vnd.ms-office.chartcolorstyle+xml" PartName="/ppt/charts/colors36.xml"/>
  <Override ContentType="application/vnd.ms-office.chartcolorstyle+xml" PartName="/ppt/charts/colors18.xml"/>
  <Override ContentType="application/vnd.ms-office.chartcolorstyle+xml" PartName="/ppt/charts/colors79.xml"/>
  <Override ContentType="application/vnd.ms-office.chartcolorstyle+xml" PartName="/ppt/charts/colors112.xml"/>
  <Override ContentType="application/vnd.ms-office.chartcolorstyle+xml" PartName="/ppt/charts/colors155.xml"/>
  <Override ContentType="application/vnd.ms-office.chartcolorstyle+xml" PartName="/ppt/charts/colors129.xml"/>
  <Override ContentType="application/vnd.ms-office.chartcolorstyle+xml" PartName="/ppt/charts/colors26.xml"/>
  <Override ContentType="application/vnd.ms-office.chartcolorstyle+xml" PartName="/ppt/charts/colors99.xml"/>
  <Override ContentType="application/vnd.ms-office.chartcolorstyle+xml" PartName="/ppt/charts/colors181.xml"/>
  <Override ContentType="application/vnd.ms-office.chartcolorstyle+xml" PartName="/ppt/charts/colors69.xml"/>
  <Override ContentType="application/vnd.ms-office.chartcolorstyle+xml" PartName="/ppt/charts/colors56.xml"/>
  <Override ContentType="application/vnd.ms-office.chartcolorstyle+xml" PartName="/ppt/charts/colors6.xml"/>
  <Override ContentType="application/vnd.ms-office.chartcolorstyle+xml" PartName="/ppt/charts/colors143.xml"/>
  <Override ContentType="application/vnd.ms-office.chartcolorstyle+xml" PartName="/ppt/charts/colors109.xml"/>
  <Override ContentType="application/vnd.ms-office.chartcolorstyle+xml" PartName="/ppt/charts/colors186.xml"/>
  <Override ContentType="application/vnd.ms-office.chartcolorstyle+xml" PartName="/ppt/charts/colors72.xml"/>
  <Override ContentType="application/vnd.ms-office.chartcolorstyle+xml" PartName="/ppt/charts/colors173.xml"/>
  <Override ContentType="application/vnd.ms-office.chartcolorstyle+xml" PartName="/ppt/charts/colors130.xml"/>
  <Override ContentType="application/vnd.ms-office.chartcolorstyle+xml" PartName="/ppt/charts/colors100.xml"/>
  <Override ContentType="application/vnd.ms-office.chartcolorstyle+xml" PartName="/ppt/charts/colors139.xml"/>
  <Override ContentType="application/vnd.ms-office.chartcolorstyle+xml" PartName="/ppt/charts/colors13.xml"/>
  <Override ContentType="application/vnd.ms-office.chartcolorstyle+xml" PartName="/ppt/charts/colors38.xml"/>
  <Override ContentType="application/vnd.ms-office.chartcolorstyle+xml" PartName="/ppt/charts/colors157.xml"/>
  <Override ContentType="application/vnd.ms-office.chartcolorstyle+xml" PartName="/ppt/charts/colors161.xml"/>
  <Override ContentType="application/vnd.ms-office.chartcolorstyle+xml" PartName="/ppt/charts/colors85.xml"/>
  <Override ContentType="application/vnd.ms-office.chartcolorstyle+xml" PartName="/ppt/charts/colors42.xml"/>
  <Override ContentType="application/vnd.ms-office.chartcolorstyle+xml" PartName="/ppt/charts/colors60.xml"/>
  <Override ContentType="application/vnd.ms-office.chartcolorstyle+xml" PartName="/ppt/charts/colors127.xml"/>
  <Override ContentType="application/vnd.ms-office.chartcolorstyle+xml" PartName="/ppt/charts/colors90.xml"/>
  <Override ContentType="application/vnd.ms-office.chartcolorstyle+xml" PartName="/ppt/charts/colors114.xml"/>
  <Override ContentType="application/vnd.ms-office.chartcolorstyle+xml" PartName="/ppt/charts/colors132.xml"/>
  <Override ContentType="application/vnd.ms-office.chartcolorstyle+xml" PartName="/ppt/charts/colors175.xml"/>
  <Override ContentType="application/vnd.ms-office.chartcolorstyle+xml" PartName="/ppt/charts/colors4.xml"/>
  <Override ContentType="application/vnd.ms-office.chartcolorstyle+xml" PartName="/ppt/charts/colors91.xml"/>
  <Override ContentType="application/vnd.ms-office.chartcolorstyle+xml" PartName="/ppt/charts/colors84.xml"/>
  <Override ContentType="application/vnd.ms-office.chartcolorstyle+xml" PartName="/ppt/charts/colors24.xml"/>
  <Override ContentType="application/vnd.ms-office.chartcolorstyle+xml" PartName="/ppt/charts/colors158.xml"/>
  <Override ContentType="application/vnd.ms-office.chartcolorstyle+xml" PartName="/ppt/charts/colors115.xml"/>
  <Override ContentType="application/vnd.ms-office.chartcolorstyle+xml" PartName="/ppt/charts/colors41.xml"/>
  <Override ContentType="application/vnd.ms-office.chartcolorstyle+xml" PartName="/ppt/charts/colors67.xml"/>
  <Override ContentType="application/vnd.ms-office.chartcolorstyle+xml" PartName="/ppt/charts/colors14.xml"/>
  <Override ContentType="application/vnd.ms-office.chartcolorstyle+xml" PartName="/ppt/charts/colors168.xml"/>
  <Override ContentType="application/vnd.ms-office.chartcolorstyle+xml" PartName="/ppt/charts/colors125.xml"/>
  <Override ContentType="application/vnd.ms-office.chartcolorstyle+xml" PartName="/ppt/charts/colors57.xml"/>
  <Override ContentType="application/vnd.ms-office.chartcolorstyle+xml" PartName="/ppt/charts/colors22.xml"/>
  <Override ContentType="application/vnd.ms-office.chartcolorstyle+xml" PartName="/ppt/charts/colors31.xml"/>
  <Override ContentType="application/vnd.ms-office.chartcolorstyle+xml" PartName="/ppt/charts/colors74.xml"/>
  <Override ContentType="application/vnd.ms-office.chartcolorstyle+xml" PartName="/ppt/charts/colors185.xml"/>
  <Override ContentType="application/vnd.ms-office.chartcolorstyle+xml" PartName="/ppt/charts/colors108.xml"/>
  <Override ContentType="application/vnd.ms-office.chartcolorstyle+xml" PartName="/ppt/charts/colors142.xml"/>
  <Override ContentType="application/vnd.ms-office.chartcolorstyle+xml" PartName="/ppt/charts/colors177.xml"/>
  <Override ContentType="application/vnd.ms-office.chartcolorstyle+xml" PartName="/ppt/charts/colors151.xml"/>
  <Override ContentType="application/vnd.ms-office.chartcolorstyle+xml" PartName="/ppt/charts/colors121.xml"/>
  <Override ContentType="application/vnd.ms-office.chartcolorstyle+xml" PartName="/ppt/charts/colors48.xml"/>
  <Override ContentType="application/vnd.ms-office.chartcolorstyle+xml" PartName="/ppt/charts/colors134.xml"/>
  <Override ContentType="application/vnd.ms-office.chartcolorstyle+xml" PartName="/ppt/charts/colors78.xml"/>
  <Override ContentType="application/vnd.ms-office.chartcolorstyle+xml" PartName="/ppt/charts/colors147.xml"/>
  <Override ContentType="application/vnd.ms-office.chartcolorstyle+xml" PartName="/ppt/charts/colors35.xml"/>
  <Override ContentType="application/vnd.ms-office.chartcolorstyle+xml" PartName="/ppt/charts/colors117.xml"/>
  <Override ContentType="application/vnd.ms-office.chartcolorstyle+xml" PartName="/ppt/charts/colors104.xml"/>
  <Override ContentType="application/vnd.ms-office.chartcolorstyle+xml" PartName="/ppt/charts/colors95.xml"/>
  <Override ContentType="application/vnd.ms-office.chartcolorstyle+xml" PartName="/ppt/charts/colors50.xml"/>
  <Override ContentType="application/vnd.ms-office.chartcolorstyle+xml" PartName="/ppt/charts/colors65.xml"/>
  <Override ContentType="application/vnd.ms-office.chartcolorstyle+xml" PartName="/ppt/charts/colors80.xml"/>
  <Override ContentType="application/vnd.ms-office.chartcolorstyle+xml" PartName="/ppt/charts/colors93.xml"/>
  <Override ContentType="application/vnd.ms-office.chartcolorstyle+xml" PartName="/ppt/charts/colors52.xml"/>
  <Override ContentType="application/vnd.ms-office.chartcolorstyle+xml" PartName="/ppt/charts/colors63.xml"/>
  <Override ContentType="application/vnd.ms-office.chartcolorstyle+xml" PartName="/ppt/charts/colors119.xml"/>
  <Override ContentType="application/vnd.ms-office.chartcolorstyle+xml" PartName="/ppt/charts/colors76.xml"/>
  <Override ContentType="application/vnd.ms-office.chartcolorstyle+xml" PartName="/ppt/charts/colors82.xml"/>
  <Override ContentType="application/vnd.ms-office.chartcolorstyle+xml" PartName="/ppt/charts/colors46.xml"/>
  <Override ContentType="application/vnd.ms-office.chartcolorstyle+xml" PartName="/ppt/charts/colors89.xml"/>
  <Override ContentType="application/vnd.ms-office.chartcolorstyle+xml" PartName="/ppt/charts/colors106.xml"/>
  <Override ContentType="application/vnd.ms-office.chartcolorstyle+xml" PartName="/ppt/charts/colors136.xml"/>
  <Override ContentType="application/vnd.ms-office.chartcolorstyle+xml" PartName="/ppt/charts/colors20.xml"/>
  <Override ContentType="application/vnd.ms-office.chartcolorstyle+xml" PartName="/ppt/charts/colors149.xml"/>
  <Override ContentType="application/vnd.ms-office.chartcolorstyle+xml" PartName="/ppt/charts/colors2.xml"/>
  <Override ContentType="application/vnd.ms-office.chartcolorstyle+xml" PartName="/ppt/charts/colors33.xml"/>
  <Override ContentType="application/vnd.ms-office.chartcolorstyle+xml" PartName="/ppt/charts/colors29.xml"/>
  <Override ContentType="application/vnd.ms-office.chartcolorstyle+xml" PartName="/ppt/charts/colors59.xml"/>
  <Override ContentType="application/vnd.ms-office.chartcolorstyle+xml" PartName="/ppt/charts/colors16.xml"/>
  <Override ContentType="application/vnd.ms-office.chartcolorstyle+xml" PartName="/ppt/charts/colors110.xml"/>
  <Override ContentType="application/vnd.ms-office.chartcolorstyle+xml" PartName="/ppt/charts/colors123.xml"/>
  <Override ContentType="application/vnd.ms-office.chartcolorstyle+xml" PartName="/ppt/charts/colors183.xml"/>
  <Override ContentType="application/vnd.ms-office.chartcolorstyle+xml" PartName="/ppt/charts/colors140.xml"/>
  <Override ContentType="application/vnd.ms-office.chartcolorstyle+xml" PartName="/ppt/charts/colors179.xml"/>
  <Override ContentType="application/vnd.ms-office.chartcolorstyle+xml" PartName="/ppt/charts/colors166.xml"/>
  <Override ContentType="application/vnd.ms-office.chartcolorstyle+xml" PartName="/ppt/charts/colors153.xml"/>
  <Override ContentType="application/vnd.ms-office.chartcolorstyle+xml" PartName="/ppt/charts/colors45.xml"/>
  <Override ContentType="application/vnd.ms-office.chartcolorstyle+xml" PartName="/ppt/charts/colors162.xml"/>
  <Override ContentType="application/vnd.ms-office.chartcolorstyle+xml" PartName="/ppt/charts/colors37.xml"/>
  <Override ContentType="application/vnd.ms-office.chartcolorstyle+xml" PartName="/ppt/charts/colors170.xml"/>
  <Override ContentType="application/vnd.ms-office.chartcolorstyle+xml" PartName="/ppt/charts/colors88.xml"/>
  <Override ContentType="application/vnd.ms-office.chartcolorstyle+xml" PartName="/ppt/charts/colors111.xml"/>
  <Override ContentType="application/vnd.ms-office.chartcolorstyle+xml" PartName="/ppt/charts/colors61.xml"/>
  <Override ContentType="application/vnd.ms-office.chartcolorstyle+xml" PartName="/ppt/charts/colors154.xml"/>
  <Override ContentType="application/vnd.ms-office.chartcolorstyle+xml" PartName="/ppt/charts/colors128.xml"/>
  <Override ContentType="application/vnd.ms-office.chartcolorstyle+xml" PartName="/ppt/charts/colors19.xml"/>
  <Override ContentType="application/vnd.ms-office.chartcolorstyle+xml" PartName="/ppt/charts/colors138.xml"/>
  <Override ContentType="application/vnd.ms-office.chartcolorstyle+xml" PartName="/ppt/charts/colors71.xml"/>
  <Override ContentType="application/vnd.ms-office.chartcolorstyle+xml" PartName="/ppt/charts/colors146.xml"/>
  <Override ContentType="application/vnd.ms-office.chartcolorstyle+xml" PartName="/ppt/charts/colors160.xml"/>
  <Override ContentType="application/vnd.ms-office.chartcolorstyle+xml" PartName="/ppt/charts/colors172.xml"/>
  <Override ContentType="application/vnd.ms-office.chartcolorstyle+xml" PartName="/ppt/charts/colors96.xml"/>
  <Override ContentType="application/vnd.ms-office.chartcolorstyle+xml" PartName="/ppt/charts/colors10.xml"/>
  <Override ContentType="application/vnd.ms-office.chartcolorstyle+xml" PartName="/ppt/charts/colors103.xml"/>
  <Override ContentType="application/vnd.ms-office.chartcolorstyle+xml" PartName="/ppt/charts/colors164.xml"/>
  <Override ContentType="application/vnd.ms-office.chartcolorstyle+xml" PartName="/ppt/charts/colors9.xml"/>
  <Override ContentType="application/vnd.ms-office.chartcolorstyle+xml" PartName="/ppt/charts/colors27.xml"/>
  <Override ContentType="application/vnd.ms-office.chartcolorstyle+xml" PartName="/ppt/charts/colors53.xml"/>
  <Override ContentType="application/vnd.ms-office.chartcolorstyle+xml" PartName="/ppt/charts/colors156.xml"/>
  <Override ContentType="application/vnd.ms-office.chartcolorstyle+xml" PartName="/ppt/charts/colors126.xml"/>
  <Override ContentType="application/vnd.ms-office.chartcolorstyle+xml" PartName="/ppt/charts/colors73.xml"/>
  <Override ContentType="application/vnd.ms-office.chartcolorstyle+xml" PartName="/ppt/charts/colors86.xml"/>
  <Override ContentType="application/vnd.ms-office.chartcolorstyle+xml" PartName="/ppt/charts/colors30.xml"/>
  <Override ContentType="application/vnd.ms-office.chartcolorstyle+xml" PartName="/ppt/charts/colors43.xml"/>
  <Override ContentType="application/vnd.ms-office.chartcolorstyle+xml" PartName="/ppt/charts/colors39.xml"/>
  <Override ContentType="application/vnd.ms-office.chartcolorstyle+xml" PartName="/ppt/charts/colors169.xml"/>
  <Override ContentType="application/vnd.ms-office.chartcolorstyle+xml" PartName="/ppt/charts/colors180.xml"/>
  <Override ContentType="application/vnd.ms-office.chartcolorstyle+xml" PartName="/ppt/charts/colors113.xml"/>
  <Override ContentType="application/vnd.ms-office.chartcolorstyle+xml" PartName="/ppt/charts/colors144.xml"/>
  <Override ContentType="application/vnd.ms-office.chartcolorstyle+xml" PartName="/ppt/charts/colors98.xml"/>
  <Override ContentType="application/vnd.ms-office.chartcolorstyle+xml" PartName="/ppt/charts/colors131.xml"/>
  <Override ContentType="application/vnd.ms-office.chartcolorstyle+xml" PartName="/ppt/charts/colors174.xml"/>
  <Override ContentType="application/vnd.ms-office.chartcolorstyle+xml" PartName="/ppt/charts/colors187.xml"/>
  <Override ContentType="application/vnd.ms-office.chartcolorstyle+xml" PartName="/ppt/charts/colors7.xml"/>
  <Override ContentType="application/vnd.ms-office.chartcolorstyle+xml" PartName="/ppt/charts/colors25.xml"/>
  <Override ContentType="application/vnd.ms-office.chartcolorstyle+xml" PartName="/ppt/charts/colors55.xml"/>
  <Override ContentType="application/vnd.ms-office.chartcolorstyle+xml" PartName="/ppt/charts/colors12.xml"/>
  <Override ContentType="application/vnd.ms-office.chartcolorstyle+xml" PartName="/ppt/charts/colors68.xml"/>
  <Override ContentType="application/vnd.ms-office.chartcolorstyle+xml" PartName="/ppt/charts/colors101.xml"/>
  <Override ContentType="application/vnd.ms-office.chartcolorstyle+xml" PartName="/ppt/charts/colors75.xml"/>
  <Override ContentType="application/vnd.ms-office.chartcolorstyle+xml" PartName="/ppt/charts/colors107.xml"/>
  <Override ContentType="application/vnd.ms-office.chartcolorstyle+xml" PartName="/ppt/charts/colors58.xml"/>
  <Override ContentType="application/vnd.ms-office.chartcolorstyle+xml" PartName="/ppt/charts/colors83.xml"/>
  <Override ContentType="application/vnd.ms-office.chartcolorstyle+xml" PartName="/ppt/charts/colors32.xml"/>
  <Override ContentType="application/vnd.ms-office.chartcolorstyle+xml" PartName="/ppt/charts/colors184.xml"/>
  <Override ContentType="application/vnd.ms-office.chartcolorstyle+xml" PartName="/ppt/charts/colors141.xml"/>
  <Override ContentType="application/vnd.ms-office.chartcolorstyle+xml" PartName="/ppt/charts/colors124.xml"/>
  <Override ContentType="application/vnd.ms-office.chartcolorstyle+xml" PartName="/ppt/charts/colors15.xml"/>
  <Override ContentType="application/vnd.ms-office.chartcolorstyle+xml" PartName="/ppt/charts/colors167.xml"/>
  <Override ContentType="application/vnd.ms-office.chartcolorstyle+xml" PartName="/ppt/charts/colors5.xml"/>
  <Override ContentType="application/vnd.ms-office.chartcolorstyle+xml" PartName="/ppt/charts/colors150.xml"/>
  <Override ContentType="application/vnd.ms-office.chartcolorstyle+xml" PartName="/ppt/charts/colors182.xml"/>
  <Override ContentType="application/vnd.ms-office.chartcolorstyle+xml" PartName="/ppt/charts/colors176.xml"/>
  <Override ContentType="application/vnd.ms-office.chartcolorstyle+xml" PartName="/ppt/charts/colors49.xml"/>
  <Override ContentType="application/vnd.ms-office.chartcolorstyle+xml" PartName="/ppt/charts/colors133.xml"/>
  <Override ContentType="application/vnd.ms-office.chartcolorstyle+xml" PartName="/ppt/charts/colors66.xml"/>
  <Override ContentType="application/vnd.ms-office.chartcolorstyle+xml" PartName="/ppt/charts/colors159.xml"/>
  <Override ContentType="application/vnd.ms-office.chartcolorstyle+xml" PartName="/ppt/charts/colors116.xml"/>
  <Override ContentType="application/vnd.ms-office.chartcolorstyle+xml" PartName="/ppt/charts/colors23.xml"/>
  <Override ContentType="application/vnd.ms-office.chartcolorstyle+xml" PartName="/ppt/charts/colors40.xml"/>
  <Override ContentType="application/vnd.ms-office.chartcolorstyle+xml" PartName="/ppt/charts/colors92.xml"/>
  <Override ContentType="application/vnd.ms-office.chartcolorstyle+xml" PartName="/ppt/charts/colors51.xml"/>
  <Override ContentType="application/vnd.ms-office.chartcolorstyle+xml" PartName="/ppt/charts/colors21.xml"/>
  <Override ContentType="application/vnd.ms-office.chartcolorstyle+xml" PartName="/ppt/charts/colors94.xml"/>
  <Override ContentType="application/vnd.ms-office.chartcolorstyle+xml" PartName="/ppt/charts/colors81.xml"/>
  <Override ContentType="application/vnd.ms-office.chartcolorstyle+xml" PartName="/ppt/charts/colors118.xml"/>
  <Override ContentType="application/vnd.ms-office.chartcolorstyle+xml" PartName="/ppt/charts/colors34.xml"/>
  <Override ContentType="application/vnd.ms-office.chartcolorstyle+xml" PartName="/ppt/charts/colors1.xml"/>
  <Override ContentType="application/vnd.ms-office.chartcolorstyle+xml" PartName="/ppt/charts/colors47.xml"/>
  <Override ContentType="application/vnd.ms-office.chartcolorstyle+xml" PartName="/ppt/charts/colors148.xml"/>
  <Override ContentType="application/vnd.ms-office.chartcolorstyle+xml" PartName="/ppt/charts/colors17.xml"/>
  <Override ContentType="application/vnd.ms-office.chartcolorstyle+xml" PartName="/ppt/charts/colors135.xml"/>
  <Override ContentType="application/vnd.ms-office.chartcolorstyle+xml" PartName="/ppt/charts/colors165.xml"/>
  <Override ContentType="application/vnd.ms-office.chartcolorstyle+xml" PartName="/ppt/charts/colors122.xml"/>
  <Override ContentType="application/vnd.ms-office.chartcolorstyle+xml" PartName="/ppt/charts/colors178.xml"/>
  <Override ContentType="application/vnd.ms-office.chartcolorstyle+xml" PartName="/ppt/charts/colors152.xml"/>
  <Override ContentType="application/vnd.ms-office.chartcolorstyle+xml" PartName="/ppt/charts/colors171.xml"/>
  <Override ContentType="application/vnd.ms-office.chartcolorstyle+xml" PartName="/ppt/charts/colors3.xml"/>
  <Override ContentType="application/vnd.ms-office.chartcolorstyle+xml" PartName="/ppt/charts/colors105.xml"/>
  <Override ContentType="application/vnd.ms-office.chartcolorstyle+xml" PartName="/ppt/charts/colors77.xml"/>
  <Override ContentType="application/vnd.ms-office.chartcolorstyle+xml" PartName="/ppt/charts/colors64.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9.xml"/>
  <Override ContentType="application/vnd.openxmlformats-officedocument.drawingml.chart+xml" PartName="/ppt/charts/chart68.xml"/>
  <Override ContentType="application/vnd.openxmlformats-officedocument.drawingml.chart+xml" PartName="/ppt/charts/chart25.xml"/>
  <Override ContentType="application/vnd.openxmlformats-officedocument.drawingml.chart+xml" PartName="/ppt/charts/chart104.xml"/>
  <Override ContentType="application/vnd.openxmlformats-officedocument.drawingml.chart+xml" PartName="/ppt/charts/chart181.xml"/>
  <Override ContentType="application/vnd.openxmlformats-officedocument.drawingml.chart+xml" PartName="/ppt/charts/chart4.xml"/>
  <Override ContentType="application/vnd.openxmlformats-officedocument.drawingml.chart+xml" PartName="/ppt/charts/chart33.xml"/>
  <Override ContentType="application/vnd.openxmlformats-officedocument.drawingml.chart+xml" PartName="/ppt/charts/chart173.xml"/>
  <Override ContentType="application/vnd.openxmlformats-officedocument.drawingml.chart+xml" PartName="/ppt/charts/chart112.xml"/>
  <Override ContentType="application/vnd.openxmlformats-officedocument.drawingml.chart+xml" PartName="/ppt/charts/chart147.xml"/>
  <Override ContentType="application/vnd.openxmlformats-officedocument.drawingml.chart+xml" PartName="/ppt/charts/chart155.xml"/>
  <Override ContentType="application/vnd.openxmlformats-officedocument.drawingml.chart+xml" PartName="/ppt/charts/chart94.xml"/>
  <Override ContentType="application/vnd.openxmlformats-officedocument.drawingml.chart+xml" PartName="/ppt/charts/chart51.xml"/>
  <Override ContentType="application/vnd.openxmlformats-officedocument.drawingml.chart+xml" PartName="/ppt/charts/chart92.xml"/>
  <Override ContentType="application/vnd.openxmlformats-officedocument.drawingml.chart+xml" PartName="/ppt/charts/chart157.xml"/>
  <Override ContentType="application/vnd.openxmlformats-officedocument.drawingml.chart+xml" PartName="/ppt/charts/chart114.xml"/>
  <Override ContentType="application/vnd.openxmlformats-officedocument.drawingml.chart+xml" PartName="/ppt/charts/chart130.xml"/>
  <Override ContentType="application/vnd.openxmlformats-officedocument.drawingml.chart+xml" PartName="/ppt/charts/chart41.xml"/>
  <Override ContentType="application/vnd.openxmlformats-officedocument.drawingml.chart+xml" PartName="/ppt/charts/chart84.xml"/>
  <Override ContentType="application/vnd.openxmlformats-officedocument.drawingml.chart+xml" PartName="/ppt/charts/chart58.xml"/>
  <Override ContentType="application/vnd.openxmlformats-officedocument.drawingml.chart+xml" PartName="/ppt/charts/chart76.xml"/>
  <Override ContentType="application/vnd.openxmlformats-officedocument.drawingml.chart+xml" PartName="/ppt/charts/chart165.xml"/>
  <Override ContentType="application/vnd.openxmlformats-officedocument.drawingml.chart+xml" PartName="/ppt/charts/chart15.xml"/>
  <Override ContentType="application/vnd.openxmlformats-officedocument.drawingml.chart+xml" PartName="/ppt/charts/chart122.xml"/>
  <Override ContentType="application/vnd.openxmlformats-officedocument.drawingml.chart+xml" PartName="/ppt/charts/chart139.xml"/>
  <Override ContentType="application/vnd.openxmlformats-officedocument.drawingml.chart+xml" PartName="/ppt/charts/chart145.xml"/>
  <Override ContentType="application/vnd.openxmlformats-officedocument.drawingml.chart+xml" PartName="/ppt/charts/chart74.xml"/>
  <Override ContentType="application/vnd.openxmlformats-officedocument.drawingml.chart+xml" PartName="/ppt/charts/chart102.xml"/>
  <Override ContentType="application/vnd.openxmlformats-officedocument.drawingml.chart+xml" PartName="/ppt/charts/chart175.xml"/>
  <Override ContentType="application/vnd.openxmlformats-officedocument.drawingml.chart+xml" PartName="/ppt/charts/chart188.xml"/>
  <Override ContentType="application/vnd.openxmlformats-officedocument.drawingml.chart+xml" PartName="/ppt/charts/chart61.xml"/>
  <Override ContentType="application/vnd.openxmlformats-officedocument.drawingml.chart+xml" PartName="/ppt/charts/chart2.xml"/>
  <Override ContentType="application/vnd.openxmlformats-officedocument.drawingml.chart+xml" PartName="/ppt/charts/chart132.xml"/>
  <Override ContentType="application/vnd.openxmlformats-officedocument.drawingml.chart+xml" PartName="/ppt/charts/chart31.xml"/>
  <Override ContentType="application/vnd.openxmlformats-officedocument.drawingml.chart+xml" PartName="/ppt/charts/chart90.xml"/>
  <Override ContentType="application/vnd.openxmlformats-officedocument.drawingml.chart+xml" PartName="/ppt/charts/chart129.xml"/>
  <Override ContentType="application/vnd.openxmlformats-officedocument.drawingml.chart+xml" PartName="/ppt/charts/chart27.xml"/>
  <Override ContentType="application/vnd.openxmlformats-officedocument.drawingml.chart+xml" PartName="/ppt/charts/chart56.xml"/>
  <Override ContentType="application/vnd.openxmlformats-officedocument.drawingml.chart+xml" PartName="/ppt/charts/chart43.xml"/>
  <Override ContentType="application/vnd.openxmlformats-officedocument.drawingml.chart+xml" PartName="/ppt/charts/chart120.xml"/>
  <Override ContentType="application/vnd.openxmlformats-officedocument.drawingml.chart+xml" PartName="/ppt/charts/chart116.xml"/>
  <Override ContentType="application/vnd.openxmlformats-officedocument.drawingml.chart+xml" PartName="/ppt/charts/chart99.xml"/>
  <Override ContentType="application/vnd.openxmlformats-officedocument.drawingml.chart+xml" PartName="/ppt/charts/chart159.xml"/>
  <Override ContentType="application/vnd.openxmlformats-officedocument.drawingml.chart+xml" PartName="/ppt/charts/chart86.xml"/>
  <Override ContentType="application/vnd.openxmlformats-officedocument.drawingml.chart+xml" PartName="/ppt/charts/chart163.xml"/>
  <Override ContentType="application/vnd.openxmlformats-officedocument.drawingml.chart+xml" PartName="/ppt/charts/chart13.xml"/>
  <Override ContentType="application/vnd.openxmlformats-officedocument.drawingml.chart+xml" PartName="/ppt/charts/chart150.xml"/>
  <Override ContentType="application/vnd.openxmlformats-officedocument.drawingml.chart+xml" PartName="/ppt/charts/chart169.xml"/>
  <Override ContentType="application/vnd.openxmlformats-officedocument.drawingml.chart+xml" PartName="/ppt/charts/chart20.xml"/>
  <Override ContentType="application/vnd.openxmlformats-officedocument.drawingml.chart+xml" PartName="/ppt/charts/chart63.xml"/>
  <Override ContentType="application/vnd.openxmlformats-officedocument.drawingml.chart+xml" PartName="/ppt/charts/chart109.xml"/>
  <Override ContentType="application/vnd.openxmlformats-officedocument.drawingml.chart+xml" PartName="/ppt/charts/chart186.xml"/>
  <Override ContentType="application/vnd.openxmlformats-officedocument.drawingml.chart+xml" PartName="/ppt/charts/chart46.xml"/>
  <Override ContentType="application/vnd.openxmlformats-officedocument.drawingml.chart+xml" PartName="/ppt/charts/chart71.xml"/>
  <Override ContentType="application/vnd.openxmlformats-officedocument.drawingml.chart+xml" PartName="/ppt/charts/chart118.xml"/>
  <Override ContentType="application/vnd.openxmlformats-officedocument.drawingml.chart+xml" PartName="/ppt/charts/chart143.xml"/>
  <Override ContentType="application/vnd.openxmlformats-officedocument.drawingml.chart+xml" PartName="/ppt/charts/chart160.xml"/>
  <Override ContentType="application/vnd.openxmlformats-officedocument.drawingml.chart+xml" PartName="/ppt/charts/chart29.xml"/>
  <Override ContentType="application/vnd.openxmlformats-officedocument.drawingml.chart+xml" PartName="/ppt/charts/chart152.xml"/>
  <Override ContentType="application/vnd.openxmlformats-officedocument.drawingml.chart+xml" PartName="/ppt/charts/chart8.xml"/>
  <Override ContentType="application/vnd.openxmlformats-officedocument.drawingml.chart+xml" PartName="/ppt/charts/chart37.xml"/>
  <Override ContentType="application/vnd.openxmlformats-officedocument.drawingml.chart+xml" PartName="/ppt/charts/chart97.xml"/>
  <Override ContentType="application/vnd.openxmlformats-officedocument.drawingml.chart+xml" PartName="/ppt/charts/chart89.xml"/>
  <Override ContentType="application/vnd.openxmlformats-officedocument.drawingml.chart+xml" PartName="/ppt/charts/chart11.xml"/>
  <Override ContentType="application/vnd.openxmlformats-officedocument.drawingml.chart+xml" PartName="/ppt/charts/chart135.xml"/>
  <Override ContentType="application/vnd.openxmlformats-officedocument.drawingml.chart+xml" PartName="/ppt/charts/chart100.xml"/>
  <Override ContentType="application/vnd.openxmlformats-officedocument.drawingml.chart+xml" PartName="/ppt/charts/chart54.xml"/>
  <Override ContentType="application/vnd.openxmlformats-officedocument.drawingml.chart+xml" PartName="/ppt/charts/chart80.xml"/>
  <Override ContentType="application/vnd.openxmlformats-officedocument.drawingml.chart+xml" PartName="/ppt/charts/chart126.xml"/>
  <Override ContentType="application/vnd.openxmlformats-officedocument.drawingml.chart+xml" PartName="/ppt/charts/chart178.xml"/>
  <Override ContentType="application/vnd.openxmlformats-officedocument.drawingml.chart+xml" PartName="/ppt/charts/chart82.xml"/>
  <Override ContentType="application/vnd.openxmlformats-officedocument.drawingml.chart+xml" PartName="/ppt/charts/chart107.xml"/>
  <Override ContentType="application/vnd.openxmlformats-officedocument.drawingml.chart+xml" PartName="/ppt/charts/chart6.xml"/>
  <Override ContentType="application/vnd.openxmlformats-officedocument.drawingml.chart+xml" PartName="/ppt/charts/chart18.xml"/>
  <Override ContentType="application/vnd.openxmlformats-officedocument.drawingml.chart+xml" PartName="/ppt/charts/chart48.xml"/>
  <Override ContentType="application/vnd.openxmlformats-officedocument.drawingml.chart+xml" PartName="/ppt/charts/chart141.xml"/>
  <Override ContentType="application/vnd.openxmlformats-officedocument.drawingml.chart+xml" PartName="/ppt/charts/chart171.xml"/>
  <Override ContentType="application/vnd.openxmlformats-officedocument.drawingml.chart+xml" PartName="/ppt/charts/chart184.xml"/>
  <Override ContentType="application/vnd.openxmlformats-officedocument.drawingml.chart+xml" PartName="/ppt/charts/chart65.xml"/>
  <Override ContentType="application/vnd.openxmlformats-officedocument.drawingml.chart+xml" PartName="/ppt/charts/chart35.xml"/>
  <Override ContentType="application/vnd.openxmlformats-officedocument.drawingml.chart+xml" PartName="/ppt/charts/chart22.xml"/>
  <Override ContentType="application/vnd.openxmlformats-officedocument.drawingml.chart+xml" PartName="/ppt/charts/chart95.xml"/>
  <Override ContentType="application/vnd.openxmlformats-officedocument.drawingml.chart+xml" PartName="/ppt/charts/chart167.xml"/>
  <Override ContentType="application/vnd.openxmlformats-officedocument.drawingml.chart+xml" PartName="/ppt/charts/chart154.xml"/>
  <Override ContentType="application/vnd.openxmlformats-officedocument.drawingml.chart+xml" PartName="/ppt/charts/chart78.xml"/>
  <Override ContentType="application/vnd.openxmlformats-officedocument.drawingml.chart+xml" PartName="/ppt/charts/chart137.xml"/>
  <Override ContentType="application/vnd.openxmlformats-officedocument.drawingml.chart+xml" PartName="/ppt/charts/chart111.xml"/>
  <Override ContentType="application/vnd.openxmlformats-officedocument.drawingml.chart+xml" PartName="/ppt/charts/chart52.xml"/>
  <Override ContentType="application/vnd.openxmlformats-officedocument.drawingml.chart+xml" PartName="/ppt/charts/chart124.xml"/>
  <Override ContentType="application/vnd.openxmlformats-officedocument.drawingml.chart+xml" PartName="/ppt/charts/chart93.xml"/>
  <Override ContentType="application/vnd.openxmlformats-officedocument.drawingml.chart+xml" PartName="/ppt/charts/chart121.xml"/>
  <Override ContentType="application/vnd.openxmlformats-officedocument.drawingml.chart+xml" PartName="/ppt/charts/chart50.xml"/>
  <Override ContentType="application/vnd.openxmlformats-officedocument.drawingml.chart+xml" PartName="/ppt/charts/chart85.xml"/>
  <Override ContentType="application/vnd.openxmlformats-officedocument.drawingml.chart+xml" PartName="/ppt/charts/chart156.xml"/>
  <Override ContentType="application/vnd.openxmlformats-officedocument.drawingml.chart+xml" PartName="/ppt/charts/chart172.xml"/>
  <Override ContentType="application/vnd.openxmlformats-officedocument.drawingml.chart+xml" PartName="/ppt/charts/chart16.xml"/>
  <Override ContentType="application/vnd.openxmlformats-officedocument.drawingml.chart+xml" PartName="/ppt/charts/chart77.xml"/>
  <Override ContentType="application/vnd.openxmlformats-officedocument.drawingml.chart+xml" PartName="/ppt/charts/chart59.xml"/>
  <Override ContentType="application/vnd.openxmlformats-officedocument.drawingml.chart+xml" PartName="/ppt/charts/chart42.xml"/>
  <Override ContentType="application/vnd.openxmlformats-officedocument.drawingml.chart+xml" PartName="/ppt/charts/chart138.xml"/>
  <Override ContentType="application/vnd.openxmlformats-officedocument.drawingml.chart+xml" PartName="/ppt/charts/chart164.xml"/>
  <Override ContentType="application/vnd.openxmlformats-officedocument.drawingml.chart+xml" PartName="/ppt/charts/chart32.xml"/>
  <Override ContentType="application/vnd.openxmlformats-officedocument.drawingml.chart+xml" PartName="/ppt/charts/chart182.xml"/>
  <Override ContentType="application/vnd.openxmlformats-officedocument.drawingml.chart+xml" PartName="/ppt/charts/chart75.xml"/>
  <Override ContentType="application/vnd.openxmlformats-officedocument.drawingml.chart+xml" PartName="/ppt/charts/chart5.xml"/>
  <Override ContentType="application/vnd.openxmlformats-officedocument.drawingml.chart+xml" PartName="/ppt/charts/chart131.xml"/>
  <Override ContentType="application/vnd.openxmlformats-officedocument.drawingml.chart+xml" PartName="/ppt/charts/chart105.xml"/>
  <Override ContentType="application/vnd.openxmlformats-officedocument.drawingml.chart+xml" PartName="/ppt/charts/chart148.xml"/>
  <Override ContentType="application/vnd.openxmlformats-officedocument.drawingml.chart+xml" PartName="/ppt/charts/chart174.xml"/>
  <Override ContentType="application/vnd.openxmlformats-officedocument.drawingml.chart+xml" PartName="/ppt/charts/chart24.xml"/>
  <Override ContentType="application/vnd.openxmlformats-officedocument.drawingml.chart+xml" PartName="/ppt/charts/chart113.xml"/>
  <Override ContentType="application/vnd.openxmlformats-officedocument.drawingml.chart+xml" PartName="/ppt/charts/chart67.xml"/>
  <Override ContentType="application/vnd.openxmlformats-officedocument.drawingml.chart+xml" PartName="/ppt/charts/chart44.xml"/>
  <Override ContentType="application/vnd.openxmlformats-officedocument.drawingml.chart+xml" PartName="/ppt/charts/chart57.xml"/>
  <Override ContentType="application/vnd.openxmlformats-officedocument.drawingml.chart+xml" PartName="/ppt/charts/chart115.xml"/>
  <Override ContentType="application/vnd.openxmlformats-officedocument.drawingml.chart+xml" PartName="/ppt/charts/chart87.xml"/>
  <Override ContentType="application/vnd.openxmlformats-officedocument.drawingml.chart+xml" PartName="/ppt/charts/chart158.xml"/>
  <Override ContentType="application/vnd.openxmlformats-officedocument.drawingml.chart+xml" PartName="/ppt/charts/chart60.xml"/>
  <Override ContentType="application/vnd.openxmlformats-officedocument.drawingml.chart+xml" PartName="/ppt/charts/chart1.xml"/>
  <Override ContentType="application/vnd.openxmlformats-officedocument.drawingml.chart+xml" PartName="/ppt/charts/chart101.xml"/>
  <Override ContentType="application/vnd.openxmlformats-officedocument.drawingml.chart+xml" PartName="/ppt/charts/chart162.xml"/>
  <Override ContentType="application/vnd.openxmlformats-officedocument.drawingml.chart+xml" PartName="/ppt/charts/chart14.xml"/>
  <Override ContentType="application/vnd.openxmlformats-officedocument.drawingml.chart+xml" PartName="/ppt/charts/chart3.xml"/>
  <Override ContentType="application/vnd.openxmlformats-officedocument.drawingml.chart+xml" PartName="/ppt/charts/chart133.xml"/>
  <Override ContentType="application/vnd.openxmlformats-officedocument.drawingml.chart+xml" PartName="/ppt/charts/chart103.xml"/>
  <Override ContentType="application/vnd.openxmlformats-officedocument.drawingml.chart+xml" PartName="/ppt/charts/chart176.xml"/>
  <Override ContentType="application/vnd.openxmlformats-officedocument.drawingml.chart+xml" PartName="/ppt/charts/chart73.xml"/>
  <Override ContentType="application/vnd.openxmlformats-officedocument.drawingml.chart+xml" PartName="/ppt/charts/chart30.xml"/>
  <Override ContentType="application/vnd.openxmlformats-officedocument.drawingml.chart+xml" PartName="/ppt/charts/chart146.xml"/>
  <Override ContentType="application/vnd.openxmlformats-officedocument.drawingml.chart+xml" PartName="/ppt/charts/chart180.xml"/>
  <Override ContentType="application/vnd.openxmlformats-officedocument.drawingml.chart+xml" PartName="/ppt/charts/chart128.xml"/>
  <Override ContentType="application/vnd.openxmlformats-officedocument.drawingml.chart+xml" PartName="/ppt/charts/chart39.xml"/>
  <Override ContentType="application/vnd.openxmlformats-officedocument.drawingml.chart+xml" PartName="/ppt/charts/chart69.xml"/>
  <Override ContentType="application/vnd.openxmlformats-officedocument.drawingml.chart+xml" PartName="/ppt/charts/chart26.xml"/>
  <Override ContentType="application/vnd.openxmlformats-officedocument.drawingml.chart+xml" PartName="/ppt/charts/chart91.xml"/>
  <Override ContentType="application/vnd.openxmlformats-officedocument.drawingml.chart+xml" PartName="/ppt/charts/chart98.xml"/>
  <Override ContentType="application/vnd.openxmlformats-officedocument.drawingml.chart+xml" PartName="/ppt/charts/chart38.xml"/>
  <Override ContentType="application/vnd.openxmlformats-officedocument.drawingml.chart+xml" PartName="/ppt/charts/chart55.xml"/>
  <Override ContentType="application/vnd.openxmlformats-officedocument.drawingml.chart+xml" PartName="/ppt/charts/chart9.xml"/>
  <Override ContentType="application/vnd.openxmlformats-officedocument.drawingml.chart+xml" PartName="/ppt/charts/chart134.xml"/>
  <Override ContentType="application/vnd.openxmlformats-officedocument.drawingml.chart+xml" PartName="/ppt/charts/chart47.xml"/>
  <Override ContentType="application/vnd.openxmlformats-officedocument.drawingml.chart+xml" PartName="/ppt/charts/chart72.xml"/>
  <Override ContentType="application/vnd.openxmlformats-officedocument.drawingml.chart+xml" PartName="/ppt/charts/chart142.xml"/>
  <Override ContentType="application/vnd.openxmlformats-officedocument.drawingml.chart+xml" PartName="/ppt/charts/chart12.xml"/>
  <Override ContentType="application/vnd.openxmlformats-officedocument.drawingml.chart+xml" PartName="/ppt/charts/chart177.xml"/>
  <Override ContentType="application/vnd.openxmlformats-officedocument.drawingml.chart+xml" PartName="/ppt/charts/chart64.xml"/>
  <Override ContentType="application/vnd.openxmlformats-officedocument.drawingml.chart+xml" PartName="/ppt/charts/chart151.xml"/>
  <Override ContentType="application/vnd.openxmlformats-officedocument.drawingml.chart+xml" PartName="/ppt/charts/chart125.xml"/>
  <Override ContentType="application/vnd.openxmlformats-officedocument.drawingml.chart+xml" PartName="/ppt/charts/chart81.xml"/>
  <Override ContentType="application/vnd.openxmlformats-officedocument.drawingml.chart+xml" PartName="/ppt/charts/chart108.xml"/>
  <Override ContentType="application/vnd.openxmlformats-officedocument.drawingml.chart+xml" PartName="/ppt/charts/chart127.xml"/>
  <Override ContentType="application/vnd.openxmlformats-officedocument.drawingml.chart+xml" PartName="/ppt/charts/chart187.xml"/>
  <Override ContentType="application/vnd.openxmlformats-officedocument.drawingml.chart+xml" PartName="/ppt/charts/chart62.xml"/>
  <Override ContentType="application/vnd.openxmlformats-officedocument.drawingml.chart+xml" PartName="/ppt/charts/chart45.xml"/>
  <Override ContentType="application/vnd.openxmlformats-officedocument.drawingml.chart+xml" PartName="/ppt/charts/chart88.xml"/>
  <Override ContentType="application/vnd.openxmlformats-officedocument.drawingml.chart+xml" PartName="/ppt/charts/chart144.xml"/>
  <Override ContentType="application/vnd.openxmlformats-officedocument.drawingml.chart+xml" PartName="/ppt/charts/chart28.xml"/>
  <Override ContentType="application/vnd.openxmlformats-officedocument.drawingml.chart+xml" PartName="/ppt/charts/chart161.xml"/>
  <Override ContentType="application/vnd.openxmlformats-officedocument.drawingml.chart+xml" PartName="/ppt/charts/chart117.xml"/>
  <Override ContentType="application/vnd.openxmlformats-officedocument.drawingml.chart+xml" PartName="/ppt/charts/chart170.xml"/>
  <Override ContentType="application/vnd.openxmlformats-officedocument.drawingml.chart+xml" PartName="/ppt/charts/chart19.xml"/>
  <Override ContentType="application/vnd.openxmlformats-officedocument.drawingml.chart+xml" PartName="/ppt/charts/chart49.xml"/>
  <Override ContentType="application/vnd.openxmlformats-officedocument.drawingml.chart+xml" PartName="/ppt/charts/chart140.xml"/>
  <Override ContentType="application/vnd.openxmlformats-officedocument.drawingml.chart+xml" PartName="/ppt/charts/chart36.xml"/>
  <Override ContentType="application/vnd.openxmlformats-officedocument.drawingml.chart+xml" PartName="/ppt/charts/chart7.xml"/>
  <Override ContentType="application/vnd.openxmlformats-officedocument.drawingml.chart+xml" PartName="/ppt/charts/chart183.xml"/>
  <Override ContentType="application/vnd.openxmlformats-officedocument.drawingml.chart+xml" PartName="/ppt/charts/chart53.xml"/>
  <Override ContentType="application/vnd.openxmlformats-officedocument.drawingml.chart+xml" PartName="/ppt/charts/chart136.xml"/>
  <Override ContentType="application/vnd.openxmlformats-officedocument.drawingml.chart+xml" PartName="/ppt/charts/chart166.xml"/>
  <Override ContentType="application/vnd.openxmlformats-officedocument.drawingml.chart+xml" PartName="/ppt/charts/chart10.xml"/>
  <Override ContentType="application/vnd.openxmlformats-officedocument.drawingml.chart+xml" PartName="/ppt/charts/chart83.xml"/>
  <Override ContentType="application/vnd.openxmlformats-officedocument.drawingml.chart+xml" PartName="/ppt/charts/chart23.xml"/>
  <Override ContentType="application/vnd.openxmlformats-officedocument.drawingml.chart+xml" PartName="/ppt/charts/chart96.xml"/>
  <Override ContentType="application/vnd.openxmlformats-officedocument.drawingml.chart+xml" PartName="/ppt/charts/chart149.xml"/>
  <Override ContentType="application/vnd.openxmlformats-officedocument.drawingml.chart+xml" PartName="/ppt/charts/chart153.xml"/>
  <Override ContentType="application/vnd.openxmlformats-officedocument.drawingml.chart+xml" PartName="/ppt/charts/chart40.xml"/>
  <Override ContentType="application/vnd.openxmlformats-officedocument.drawingml.chart+xml" PartName="/ppt/charts/chart79.xml"/>
  <Override ContentType="application/vnd.openxmlformats-officedocument.drawingml.chart+xml" PartName="/ppt/charts/chart123.xml"/>
  <Override ContentType="application/vnd.openxmlformats-officedocument.drawingml.chart+xml" PartName="/ppt/charts/chart179.xml"/>
  <Override ContentType="application/vnd.openxmlformats-officedocument.drawingml.chart+xml" PartName="/ppt/charts/chart66.xml"/>
  <Override ContentType="application/vnd.openxmlformats-officedocument.drawingml.chart+xml" PartName="/ppt/charts/chart110.xml"/>
  <Override ContentType="application/vnd.openxmlformats-officedocument.drawingml.chart+xml" PartName="/ppt/charts/chart168.xml"/>
  <Override ContentType="application/vnd.openxmlformats-officedocument.drawingml.chart+xml" PartName="/ppt/charts/chart21.xml"/>
  <Override ContentType="application/vnd.openxmlformats-officedocument.drawingml.chart+xml" PartName="/ppt/charts/chart70.xml"/>
  <Override ContentType="application/vnd.openxmlformats-officedocument.drawingml.chart+xml" PartName="/ppt/charts/chart34.xml"/>
  <Override ContentType="application/vnd.openxmlformats-officedocument.drawingml.chart+xml" PartName="/ppt/charts/chart106.xml"/>
  <Override ContentType="application/vnd.openxmlformats-officedocument.drawingml.chart+xml" PartName="/ppt/charts/chart119.xml"/>
  <Override ContentType="application/vnd.openxmlformats-officedocument.drawingml.chart+xml" PartName="/ppt/charts/chart185.xml"/>
  <Override ContentType="application/vnd.openxmlformats-officedocument.drawingml.chart+xml" PartName="/ppt/charts/chart17.xml"/>
  <Override ContentType="application/vnd.openxmlformats-officedocument.presentationml.notesSlide+xml" PartName="/ppt/notesSlides/notesSlide67.xml"/>
  <Override ContentType="application/vnd.openxmlformats-officedocument.presentationml.notesSlide+xml" PartName="/ppt/notesSlides/notesSlide125.xml"/>
  <Override ContentType="application/vnd.openxmlformats-officedocument.presentationml.notesSlide+xml" PartName="/ppt/notesSlides/notesSlide59.xml"/>
  <Override ContentType="application/vnd.openxmlformats-officedocument.presentationml.notesSlide+xml" PartName="/ppt/notesSlides/notesSlide32.xml"/>
  <Override ContentType="application/vnd.openxmlformats-officedocument.presentationml.notesSlide+xml" PartName="/ppt/notesSlides/notesSlide117.xml"/>
  <Override ContentType="application/vnd.openxmlformats-officedocument.presentationml.notesSlide+xml" PartName="/ppt/notesSlides/notesSlide3.xml"/>
  <Override ContentType="application/vnd.openxmlformats-officedocument.presentationml.notesSlide+xml" PartName="/ppt/notesSlides/notesSlide91.xml"/>
  <Override ContentType="application/vnd.openxmlformats-officedocument.presentationml.notesSlide+xml" PartName="/ppt/notesSlides/notesSlide133.xml"/>
  <Override ContentType="application/vnd.openxmlformats-officedocument.presentationml.notesSlide+xml" PartName="/ppt/notesSlides/notesSlide109.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07.xml"/>
  <Override ContentType="application/vnd.openxmlformats-officedocument.presentationml.notesSlide+xml" PartName="/ppt/notesSlides/notesSlide143.xml"/>
  <Override ContentType="application/vnd.openxmlformats-officedocument.presentationml.notesSlide+xml" PartName="/ppt/notesSlides/notesSlide100.xml"/>
  <Override ContentType="application/vnd.openxmlformats-officedocument.presentationml.notesSlide+xml" PartName="/ppt/notesSlides/notesSlide42.xml"/>
  <Override ContentType="application/vnd.openxmlformats-officedocument.presentationml.notesSlide+xml" PartName="/ppt/notesSlides/notesSlide85.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77.xml"/>
  <Override ContentType="application/vnd.openxmlformats-officedocument.presentationml.notesSlide+xml" PartName="/ppt/notesSlides/notesSlide1.xml"/>
  <Override ContentType="application/vnd.openxmlformats-officedocument.presentationml.notesSlide+xml" PartName="/ppt/notesSlides/notesSlide73.xml"/>
  <Override ContentType="application/vnd.openxmlformats-officedocument.presentationml.notesSlide+xml" PartName="/ppt/notesSlides/notesSlide119.xml"/>
  <Override ContentType="application/vnd.openxmlformats-officedocument.presentationml.notesSlide+xml" PartName="/ppt/notesSlides/notesSlide81.xml"/>
  <Override ContentType="application/vnd.openxmlformats-officedocument.presentationml.notesSlide+xml" PartName="/ppt/notesSlides/notesSlide30.xml"/>
  <Override ContentType="application/vnd.openxmlformats-officedocument.presentationml.notesSlide+xml" PartName="/ppt/notesSlides/notesSlide69.xml"/>
  <Override ContentType="application/vnd.openxmlformats-officedocument.presentationml.notesSlide+xml" PartName="/ppt/notesSlides/notesSlide105.xml"/>
  <Override ContentType="application/vnd.openxmlformats-officedocument.presentationml.notesSlide+xml" PartName="/ppt/notesSlides/notesSlide26.xml"/>
  <Override ContentType="application/vnd.openxmlformats-officedocument.presentationml.notesSlide+xml" PartName="/ppt/notesSlides/notesSlide148.xml"/>
  <Override ContentType="application/vnd.openxmlformats-officedocument.presentationml.notesSlide+xml" PartName="/ppt/notesSlides/notesSlide39.xml"/>
  <Override ContentType="application/vnd.openxmlformats-officedocument.presentationml.notesSlide+xml" PartName="/ppt/notesSlides/notesSlide135.xml"/>
  <Override ContentType="application/vnd.openxmlformats-officedocument.presentationml.notesSlide+xml" PartName="/ppt/notesSlides/notesSlide137.xml"/>
  <Override ContentType="application/vnd.openxmlformats-officedocument.presentationml.notesSlide+xml" PartName="/ppt/notesSlides/notesSlide93.xml"/>
  <Override ContentType="application/vnd.openxmlformats-officedocument.presentationml.notesSlide+xml" PartName="/ppt/notesSlides/notesSlide87.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141.xml"/>
  <Override ContentType="application/vnd.openxmlformats-officedocument.presentationml.notesSlide+xml" PartName="/ppt/notesSlides/notesSlide123.xml"/>
  <Override ContentType="application/vnd.openxmlformats-officedocument.presentationml.notesSlide+xml" PartName="/ppt/notesSlides/notesSlide110.xml"/>
  <Override ContentType="application/vnd.openxmlformats-officedocument.presentationml.notesSlide+xml" PartName="/ppt/notesSlides/notesSlide14.xml"/>
  <Override ContentType="application/vnd.openxmlformats-officedocument.presentationml.notesSlide+xml" PartName="/ppt/notesSlides/notesSlide75.xml"/>
  <Override ContentType="application/vnd.openxmlformats-officedocument.presentationml.notesSlide+xml" PartName="/ppt/notesSlides/notesSlide37.xml"/>
  <Override ContentType="application/vnd.openxmlformats-officedocument.presentationml.notesSlide+xml" PartName="/ppt/notesSlides/notesSlide138.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112.xml"/>
  <Override ContentType="application/vnd.openxmlformats-officedocument.presentationml.notesSlide+xml" PartName="/ppt/notesSlides/notesSlide103.xml"/>
  <Override ContentType="application/vnd.openxmlformats-officedocument.presentationml.notesSlide+xml" PartName="/ppt/notesSlides/notesSlide97.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89.xml"/>
  <Override ContentType="application/vnd.openxmlformats-officedocument.presentationml.notesSlide+xml" PartName="/ppt/notesSlides/notesSlide146.xml"/>
  <Override ContentType="application/vnd.openxmlformats-officedocument.presentationml.notesSlide+xml" PartName="/ppt/notesSlides/notesSlide11.xml"/>
  <Override ContentType="application/vnd.openxmlformats-officedocument.presentationml.notesSlide+xml" PartName="/ppt/notesSlides/notesSlide63.xml"/>
  <Override ContentType="application/vnd.openxmlformats-officedocument.presentationml.notesSlide+xml" PartName="/ppt/notesSlides/notesSlide120.xml"/>
  <Override ContentType="application/vnd.openxmlformats-officedocument.presentationml.notesSlide+xml" PartName="/ppt/notesSlides/notesSlide20.xml"/>
  <Override ContentType="application/vnd.openxmlformats-officedocument.presentationml.notesSlide+xml" PartName="/ppt/notesSlides/notesSlide129.xml"/>
  <Override ContentType="application/vnd.openxmlformats-officedocument.presentationml.notesSlide+xml" PartName="/ppt/notesSlides/notesSlide60.xml"/>
  <Override ContentType="application/vnd.openxmlformats-officedocument.presentationml.notesSlide+xml" PartName="/ppt/notesSlides/notesSlide18.xml"/>
  <Override ContentType="application/vnd.openxmlformats-officedocument.presentationml.notesSlide+xml" PartName="/ppt/notesSlides/notesSlide144.xml"/>
  <Override ContentType="application/vnd.openxmlformats-officedocument.presentationml.notesSlide+xml" PartName="/ppt/notesSlides/notesSlide48.xml"/>
  <Override ContentType="application/vnd.openxmlformats-officedocument.presentationml.notesSlide+xml" PartName="/ppt/notesSlides/notesSlide131.xml"/>
  <Override ContentType="application/vnd.openxmlformats-officedocument.presentationml.notesSlide+xml" PartName="/ppt/notesSlides/notesSlide127.xml"/>
  <Override ContentType="application/vnd.openxmlformats-officedocument.presentationml.notesSlide+xml" PartName="/ppt/notesSlides/notesSlide114.xml"/>
  <Override ContentType="application/vnd.openxmlformats-officedocument.presentationml.notesSlide+xml" PartName="/ppt/notesSlides/notesSlide101.xml"/>
  <Override ContentType="application/vnd.openxmlformats-officedocument.presentationml.notesSlide+xml" PartName="/ppt/notesSlides/notesSlide95.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65.xml"/>
  <Override ContentType="application/vnd.openxmlformats-officedocument.presentationml.notesSlide+xml" PartName="/ppt/notesSlides/notesSlide78.xml"/>
  <Override ContentType="application/vnd.openxmlformats-officedocument.presentationml.notesSlide+xml" PartName="/ppt/notesSlides/notesSlide71.xml"/>
  <Override ContentType="application/vnd.openxmlformats-officedocument.presentationml.notesSlide+xml" PartName="/ppt/notesSlides/notesSlide92.xml"/>
  <Override ContentType="application/vnd.openxmlformats-officedocument.presentationml.notesSlide+xml" PartName="/ppt/notesSlides/notesSlide150.xml"/>
  <Override ContentType="application/vnd.openxmlformats-officedocument.presentationml.notesSlide+xml" PartName="/ppt/notesSlides/notesSlide142.xml"/>
  <Override ContentType="application/vnd.openxmlformats-officedocument.presentationml.notesSlide+xml" PartName="/ppt/notesSlides/notesSlide84.xml"/>
  <Override ContentType="application/vnd.openxmlformats-officedocument.presentationml.notesSlide+xml" PartName="/ppt/notesSlides/notesSlide116.xml"/>
  <Override ContentType="application/vnd.openxmlformats-officedocument.presentationml.notesSlide+xml" PartName="/ppt/notesSlides/notesSlide76.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24.xml"/>
  <Override ContentType="application/vnd.openxmlformats-officedocument.presentationml.notesSlide+xml" PartName="/ppt/notesSlides/notesSlide126.xml"/>
  <Override ContentType="application/vnd.openxmlformats-officedocument.presentationml.notesSlide+xml" PartName="/ppt/notesSlides/notesSlide68.xml"/>
  <Override ContentType="application/vnd.openxmlformats-officedocument.presentationml.notesSlide+xml" PartName="/ppt/notesSlides/notesSlide17.xml"/>
  <Override ContentType="application/vnd.openxmlformats-officedocument.presentationml.notesSlide+xml" PartName="/ppt/notesSlides/notesSlide82.xml"/>
  <Override ContentType="application/vnd.openxmlformats-officedocument.presentationml.notesSlide+xml" PartName="/ppt/notesSlides/notesSlide94.xml"/>
  <Override ContentType="application/vnd.openxmlformats-officedocument.presentationml.notesSlide+xml" PartName="/ppt/notesSlides/notesSlide51.xml"/>
  <Override ContentType="application/vnd.openxmlformats-officedocument.presentationml.notesSlide+xml" PartName="/ppt/notesSlides/notesSlide108.xml"/>
  <Override ContentType="application/vnd.openxmlformats-officedocument.presentationml.notesSlide+xml" PartName="/ppt/notesSlides/notesSlide90.xml"/>
  <Override ContentType="application/vnd.openxmlformats-officedocument.presentationml.notesSlide+xml" PartName="/ppt/notesSlides/notesSlide1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86.xml"/>
  <Override ContentType="application/vnd.openxmlformats-officedocument.presentationml.notesSlide+xml" PartName="/ppt/notesSlides/notesSlide106.xml"/>
  <Override ContentType="application/vnd.openxmlformats-officedocument.presentationml.notesSlide+xml" PartName="/ppt/notesSlides/notesSlide99.xml"/>
  <Override ContentType="application/vnd.openxmlformats-officedocument.presentationml.notesSlide+xml" PartName="/ppt/notesSlides/notesSlide56.xml"/>
  <Override ContentType="application/vnd.openxmlformats-officedocument.presentationml.notesSlide+xml" PartName="/ppt/notesSlides/notesSlide122.xml"/>
  <Override ContentType="application/vnd.openxmlformats-officedocument.presentationml.notesSlide+xml" PartName="/ppt/notesSlides/notesSlide31.xml"/>
  <Override ContentType="application/vnd.openxmlformats-officedocument.presentationml.notesSlide+xml" PartName="/ppt/notesSlides/notesSlide80.xml"/>
  <Override ContentType="application/vnd.openxmlformats-officedocument.presentationml.notesSlide+xml" PartName="/ppt/notesSlides/notesSlide61.xml"/>
  <Override ContentType="application/vnd.openxmlformats-officedocument.presentationml.notesSlide+xml" PartName="/ppt/notesSlides/notesSlide118.xml"/>
  <Override ContentType="application/vnd.openxmlformats-officedocument.presentationml.notesSlide+xml" PartName="/ppt/notesSlides/notesSlide74.xml"/>
  <Override ContentType="application/vnd.openxmlformats-officedocument.presentationml.notesSlide+xml" PartName="/ppt/notesSlides/notesSlide58.xml"/>
  <Override ContentType="application/vnd.openxmlformats-officedocument.presentationml.notesSlide+xml" PartName="/ppt/notesSlides/notesSlide140.xml"/>
  <Override ContentType="application/vnd.openxmlformats-officedocument.presentationml.notesSlide+xml" PartName="/ppt/notesSlides/notesSlide27.xml"/>
  <Override ContentType="application/vnd.openxmlformats-officedocument.presentationml.notesSlide+xml" PartName="/ppt/notesSlides/notesSlide88.xml"/>
  <Override ContentType="application/vnd.openxmlformats-officedocument.presentationml.notesSlide+xml" PartName="/ppt/notesSlides/notesSlide136.xml"/>
  <Override ContentType="application/vnd.openxmlformats-officedocument.presentationml.notesSlide+xml" PartName="/ppt/notesSlides/notesSlide2.xml"/>
  <Override ContentType="application/vnd.openxmlformats-officedocument.presentationml.notesSlide+xml" PartName="/ppt/notesSlides/notesSlide149.xml"/>
  <Override ContentType="application/vnd.openxmlformats-officedocument.presentationml.notesSlide+xml" PartName="/ppt/notesSlides/notesSlide62.xml"/>
  <Override ContentType="application/vnd.openxmlformats-officedocument.presentationml.notesSlide+xml" PartName="/ppt/notesSlides/notesSlide45.xml"/>
  <Override ContentType="application/vnd.openxmlformats-officedocument.presentationml.notesSlide+xml" PartName="/ppt/notesSlides/notesSlide70.xml"/>
  <Override ContentType="application/vnd.openxmlformats-officedocument.presentationml.notesSlide+xml" PartName="/ppt/notesSlides/notesSlide28.xml"/>
  <Override ContentType="application/vnd.openxmlformats-officedocument.presentationml.notesSlide+xml" PartName="/ppt/notesSlides/notesSlide111.xml"/>
  <Override ContentType="application/vnd.openxmlformats-officedocument.presentationml.notesSlide+xml" PartName="/ppt/notesSlides/notesSlide139.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113.xml"/>
  <Override ContentType="application/vnd.openxmlformats-officedocument.presentationml.notesSlide+xml" PartName="/ppt/notesSlides/notesSlide47.xml"/>
  <Override ContentType="application/vnd.openxmlformats-officedocument.presentationml.notesSlide+xml" PartName="/ppt/notesSlides/notesSlide72.xml"/>
  <Override ContentType="application/vnd.openxmlformats-officedocument.presentationml.notesSlide+xml" PartName="/ppt/notesSlides/notesSlide98.xml"/>
  <Override ContentType="application/vnd.openxmlformats-officedocument.presentationml.notesSlide+xml" PartName="/ppt/notesSlides/notesSlide104.xml"/>
  <Override ContentType="application/vnd.openxmlformats-officedocument.presentationml.notesSlide+xml" PartName="/ppt/notesSlides/notesSlide1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30.xml"/>
  <Override ContentType="application/vnd.openxmlformats-officedocument.presentationml.notesSlide+xml" PartName="/ppt/notesSlides/notesSlide38.xml"/>
  <Override ContentType="application/vnd.openxmlformats-officedocument.presentationml.notesSlide+xml" PartName="/ppt/notesSlides/notesSlide64.xml"/>
  <Override ContentType="application/vnd.openxmlformats-officedocument.presentationml.notesSlide+xml" PartName="/ppt/notesSlides/notesSlide121.xml"/>
  <Override ContentType="application/vnd.openxmlformats-officedocument.presentationml.notesSlide+xml" PartName="/ppt/notesSlides/notesSlide6.xml"/>
  <Override ContentType="application/vnd.openxmlformats-officedocument.presentationml.notesSlide+xml" PartName="/ppt/notesSlides/notesSlide128.xml"/>
  <Override ContentType="application/vnd.openxmlformats-officedocument.presentationml.notesSlide+xml" PartName="/ppt/notesSlides/notesSlide79.xml"/>
  <Override ContentType="application/vnd.openxmlformats-officedocument.presentationml.notesSlide+xml" PartName="/ppt/notesSlides/notesSlide132.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45.xml"/>
  <Override ContentType="application/vnd.openxmlformats-officedocument.presentationml.notesSlide+xml" PartName="/ppt/notesSlides/notesSlide96.xml"/>
  <Override ContentType="application/vnd.openxmlformats-officedocument.presentationml.notesSlide+xml" PartName="/ppt/notesSlides/notesSlide102.xml"/>
  <Override ContentType="application/vnd.openxmlformats-officedocument.presentationml.notesSlide+xml" PartName="/ppt/notesSlides/notesSlide19.xml"/>
  <Override ContentType="application/vnd.openxmlformats-officedocument.presentationml.notesSlide+xml" PartName="/ppt/notesSlides/notesSlide83.xml"/>
  <Override ContentType="application/vnd.openxmlformats-officedocument.presentationml.notesSlide+xml" PartName="/ppt/notesSlides/notesSlide115.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66.xml"/>
  <Override ContentType="application/vnd.openxmlformats-officedocument.presentationml.notesSlide+xml" PartName="/ppt/notesSlides/notesSlide10.xml"/>
  <Override ContentType="application/vnd.openxmlformats-officedocument.themeOverride+xml" PartName="/ppt/theme/themeOverride2.xml"/>
  <Override ContentType="application/vnd.openxmlformats-officedocument.themeOverride+xml" PartName="/ppt/theme/themeOverride1.xml"/>
  <Override ContentType="application/binary" PartName="/ppt/metadata"/>
  <Override ContentType="application/vnd.openxmlformats-officedocument.presentationml.notesMaster+xml" PartName="/ppt/notesMasters/notesMaster1.xml"/>
  <Override ContentType="application/vnd.ms-office.chartstyle+xml" PartName="/ppt/charts/style108.xml"/>
  <Override ContentType="application/vnd.ms-office.chartstyle+xml" PartName="/ppt/charts/style3.xml"/>
  <Override ContentType="application/vnd.ms-office.chartstyle+xml" PartName="/ppt/charts/style159.xml"/>
  <Override ContentType="application/vnd.ms-office.chartstyle+xml" PartName="/ppt/charts/style185.xml"/>
  <Override ContentType="application/vnd.ms-office.chartstyle+xml" PartName="/ppt/charts/style42.xml"/>
  <Override ContentType="application/vnd.ms-office.chartstyle+xml" PartName="/ppt/charts/style85.xml"/>
  <Override ContentType="application/vnd.ms-office.chartstyle+xml" PartName="/ppt/charts/style59.xml"/>
  <Override ContentType="application/vnd.ms-office.chartstyle+xml" PartName="/ppt/charts/style142.xml"/>
  <Override ContentType="application/vnd.ms-office.chartstyle+xml" PartName="/ppt/charts/style116.xml"/>
  <Override ContentType="application/vnd.ms-office.chartstyle+xml" PartName="/ppt/charts/style177.xml"/>
  <Override ContentType="application/vnd.ms-office.chartstyle+xml" PartName="/ppt/charts/style16.xml"/>
  <Override ContentType="application/vnd.ms-office.chartstyle+xml" PartName="/ppt/charts/style169.xml"/>
  <Override ContentType="application/vnd.ms-office.chartstyle+xml" PartName="/ppt/charts/style75.xml"/>
  <Override ContentType="application/vnd.ms-office.chartstyle+xml" PartName="/ppt/charts/style140.xml"/>
  <Override ContentType="application/vnd.ms-office.chartstyle+xml" PartName="/ppt/charts/style32.xml"/>
  <Override ContentType="application/vnd.ms-office.chartstyle+xml" PartName="/ppt/charts/style134.xml"/>
  <Override ContentType="application/vnd.ms-office.chartstyle+xml" PartName="/ppt/charts/style183.xml"/>
  <Override ContentType="application/vnd.ms-office.chartstyle+xml" PartName="/ppt/charts/style24.xml"/>
  <Override ContentType="application/vnd.ms-office.chartstyle+xml" PartName="/ppt/charts/style50.xml"/>
  <Override ContentType="application/vnd.ms-office.chartstyle+xml" PartName="/ppt/charts/style67.xml"/>
  <Override ContentType="application/vnd.ms-office.chartstyle+xml" PartName="/ppt/charts/style126.xml"/>
  <Override ContentType="application/vnd.ms-office.chartstyle+xml" PartName="/ppt/charts/style93.xml"/>
  <Override ContentType="application/vnd.ms-office.chartstyle+xml" PartName="/ppt/charts/style152.xml"/>
  <Override ContentType="application/vnd.ms-office.chartstyle+xml" PartName="/ppt/charts/style157.xml"/>
  <Override ContentType="application/vnd.ms-office.chartstyle+xml" PartName="/ppt/charts/style5.xml"/>
  <Override ContentType="application/vnd.ms-office.chartstyle+xml" PartName="/ppt/charts/style49.xml"/>
  <Override ContentType="application/vnd.ms-office.chartstyle+xml" PartName="/ppt/charts/style22.xml"/>
  <Override ContentType="application/vnd.ms-office.chartstyle+xml" PartName="/ppt/charts/style144.xml"/>
  <Override ContentType="application/vnd.ms-office.chartstyle+xml" PartName="/ppt/charts/style187.xml"/>
  <Override ContentType="application/vnd.ms-office.chartstyle+xml" PartName="/ppt/charts/style36.xml"/>
  <Override ContentType="application/vnd.ms-office.chartstyle+xml" PartName="/ppt/charts/style18.xml"/>
  <Override ContentType="application/vnd.ms-office.chartstyle+xml" PartName="/ppt/charts/style79.xml"/>
  <Override ContentType="application/vnd.ms-office.chartstyle+xml" PartName="/ppt/charts/style101.xml"/>
  <Override ContentType="application/vnd.ms-office.chartstyle+xml" PartName="/ppt/charts/style81.xml"/>
  <Override ContentType="application/vnd.ms-office.chartstyle+xml" PartName="/ppt/charts/style40.xml"/>
  <Override ContentType="application/vnd.ms-office.chartstyle+xml" PartName="/ppt/charts/style114.xml"/>
  <Override ContentType="application/vnd.ms-office.chartstyle+xml" PartName="/ppt/charts/style70.xml"/>
  <Override ContentType="application/vnd.ms-office.chartstyle+xml" PartName="/ppt/charts/style175.xml"/>
  <Override ContentType="application/vnd.ms-office.chartstyle+xml" PartName="/ppt/charts/style83.xml"/>
  <Override ContentType="application/vnd.ms-office.chartstyle+xml" PartName="/ppt/charts/style181.xml"/>
  <Override ContentType="application/vnd.ms-office.chartstyle+xml" PartName="/ppt/charts/style77.xml"/>
  <Override ContentType="application/vnd.ms-office.chartstyle+xml" PartName="/ppt/charts/style7.xml"/>
  <Override ContentType="application/vnd.ms-office.chartstyle+xml" PartName="/ppt/charts/style47.xml"/>
  <Override ContentType="application/vnd.ms-office.chartstyle+xml" PartName="/ppt/charts/style34.xml"/>
  <Override ContentType="application/vnd.ms-office.chartstyle+xml" PartName="/ppt/charts/style132.xml"/>
  <Override ContentType="application/vnd.ms-office.chartstyle+xml" PartName="/ppt/charts/style65.xml"/>
  <Override ContentType="application/vnd.ms-office.chartstyle+xml" PartName="/ppt/charts/style128.xml"/>
  <Override ContentType="application/vnd.ms-office.chartstyle+xml" PartName="/ppt/charts/style95.xml"/>
  <Override ContentType="application/vnd.ms-office.chartstyle+xml" PartName="/ppt/charts/style150.xml"/>
  <Override ContentType="application/vnd.ms-office.chartstyle+xml" PartName="/ppt/charts/style52.xml"/>
  <Override ContentType="application/vnd.ms-office.chartstyle+xml" PartName="/ppt/charts/style138.xml"/>
  <Override ContentType="application/vnd.ms-office.chartstyle+xml" PartName="/ppt/charts/style71.xml"/>
  <Override ContentType="application/vnd.ms-office.chartstyle+xml" PartName="/ppt/charts/style8.xml"/>
  <Override ContentType="application/vnd.ms-office.chartstyle+xml" PartName="/ppt/charts/style155.xml"/>
  <Override ContentType="application/vnd.ms-office.chartstyle+xml" PartName="/ppt/charts/style112.xml"/>
  <Override ContentType="application/vnd.ms-office.chartstyle+xml" PartName="/ppt/charts/style45.xml"/>
  <Override ContentType="application/vnd.ms-office.chartstyle+xml" PartName="/ppt/charts/style121.xml"/>
  <Override ContentType="application/vnd.ms-office.chartstyle+xml" PartName="/ppt/charts/style170.xml"/>
  <Override ContentType="application/vnd.ms-office.chartstyle+xml" PartName="/ppt/charts/style164.xml"/>
  <Override ContentType="application/vnd.ms-office.chartstyle+xml" PartName="/ppt/charts/style37.xml"/>
  <Override ContentType="application/vnd.ms-office.chartstyle+xml" PartName="/ppt/charts/style62.xml"/>
  <Override ContentType="application/vnd.ms-office.chartstyle+xml" PartName="/ppt/charts/style104.xml"/>
  <Override ContentType="application/vnd.ms-office.chartstyle+xml" PartName="/ppt/charts/style88.xml"/>
  <Override ContentType="application/vnd.ms-office.chartstyle+xml" PartName="/ppt/charts/style147.xml"/>
  <Override ContentType="application/vnd.ms-office.chartstyle+xml" PartName="/ppt/charts/style161.xml"/>
  <Override ContentType="application/vnd.ms-office.chartstyle+xml" PartName="/ppt/charts/style11.xml"/>
  <Override ContentType="application/vnd.ms-office.chartstyle+xml" PartName="/ppt/charts/style97.xml"/>
  <Override ContentType="application/vnd.ms-office.chartstyle+xml" PartName="/ppt/charts/style28.xml"/>
  <Override ContentType="application/vnd.ms-office.chartstyle+xml" PartName="/ppt/charts/style54.xml"/>
  <Override ContentType="application/vnd.ms-office.chartstyle+xml" PartName="/ppt/charts/style119.xml"/>
  <Override ContentType="application/vnd.ms-office.chartstyle+xml" PartName="/ppt/charts/style149.xml"/>
  <Override ContentType="application/vnd.ms-office.chartstyle+xml" PartName="/ppt/charts/style60.xml"/>
  <Override ContentType="application/vnd.ms-office.chartstyle+xml" PartName="/ppt/charts/style106.xml"/>
  <Override ContentType="application/vnd.ms-office.chartstyle+xml" PartName="/ppt/charts/style1.xml"/>
  <Override ContentType="application/vnd.ms-office.chartstyle+xml" PartName="/ppt/charts/style123.xml"/>
  <Override ContentType="application/vnd.ms-office.chartstyle+xml" PartName="/ppt/charts/style136.xml"/>
  <Override ContentType="application/vnd.ms-office.chartstyle+xml" PartName="/ppt/charts/style90.xml"/>
  <Override ContentType="application/vnd.ms-office.chartstyle+xml" PartName="/ppt/charts/style153.xml"/>
  <Override ContentType="application/vnd.ms-office.chartstyle+xml" PartName="/ppt/charts/style110.xml"/>
  <Override ContentType="application/vnd.ms-office.chartstyle+xml" PartName="/ppt/charts/style179.xml"/>
  <Override ContentType="application/vnd.ms-office.chartstyle+xml" PartName="/ppt/charts/style166.xml"/>
  <Override ContentType="application/vnd.ms-office.chartstyle+xml" PartName="/ppt/charts/style69.xml"/>
  <Override ContentType="application/vnd.ms-office.chartstyle+xml" PartName="/ppt/charts/style26.xml"/>
  <Override ContentType="application/vnd.ms-office.chartstyle+xml" PartName="/ppt/charts/style99.xml"/>
  <Override ContentType="application/vnd.ms-office.chartstyle+xml" PartName="/ppt/charts/style39.xml"/>
  <Override ContentType="application/vnd.ms-office.chartstyle+xml" PartName="/ppt/charts/style86.xml"/>
  <Override ContentType="application/vnd.ms-office.chartstyle+xml" PartName="/ppt/charts/style172.xml"/>
  <Override ContentType="application/vnd.ms-office.chartstyle+xml" PartName="/ppt/charts/style73.xml"/>
  <Override ContentType="application/vnd.ms-office.chartstyle+xml" PartName="/ppt/charts/style43.xml"/>
  <Override ContentType="application/vnd.ms-office.chartstyle+xml" PartName="/ppt/charts/style30.xml"/>
  <Override ContentType="application/vnd.ms-office.chartstyle+xml" PartName="/ppt/charts/style13.xml"/>
  <Override ContentType="application/vnd.ms-office.chartstyle+xml" PartName="/ppt/charts/style56.xml"/>
  <Override ContentType="application/vnd.ms-office.chartstyle+xml" PartName="/ppt/charts/style33.xml"/>
  <Override ContentType="application/vnd.ms-office.chartstyle+xml" PartName="/ppt/charts/style133.xml"/>
  <Override ContentType="application/vnd.ms-office.chartstyle+xml" PartName="/ppt/charts/style76.xml"/>
  <Override ContentType="application/vnd.ms-office.chartstyle+xml" PartName="/ppt/charts/style176.xml"/>
  <Override ContentType="application/vnd.ms-office.chartstyle+xml" PartName="/ppt/charts/style184.xml"/>
  <Override ContentType="application/vnd.ms-office.chartstyle+xml" PartName="/ppt/charts/style25.xml"/>
  <Override ContentType="application/vnd.ms-office.chartstyle+xml" PartName="/ppt/charts/style125.xml"/>
  <Override ContentType="application/vnd.ms-office.chartstyle+xml" PartName="/ppt/charts/style168.xml"/>
  <Override ContentType="application/vnd.ms-office.chartstyle+xml" PartName="/ppt/charts/style92.xml"/>
  <Override ContentType="application/vnd.ms-office.chartstyle+xml" PartName="/ppt/charts/style68.xml"/>
  <Override ContentType="application/vnd.ms-office.chartstyle+xml" PartName="/ppt/charts/style94.xml"/>
  <Override ContentType="application/vnd.ms-office.chartstyle+xml" PartName="/ppt/charts/style4.xml"/>
  <Override ContentType="application/vnd.ms-office.chartstyle+xml" PartName="/ppt/charts/style58.xml"/>
  <Override ContentType="application/vnd.ms-office.chartstyle+xml" PartName="/ppt/charts/style109.xml"/>
  <Override ContentType="application/vnd.ms-office.chartstyle+xml" PartName="/ppt/charts/style186.xml"/>
  <Override ContentType="application/vnd.ms-office.chartstyle+xml" PartName="/ppt/charts/style100.xml"/>
  <Override ContentType="application/vnd.ms-office.chartstyle+xml" PartName="/ppt/charts/style178.xml"/>
  <Override ContentType="application/vnd.ms-office.chartstyle+xml" PartName="/ppt/charts/style84.xml"/>
  <Override ContentType="application/vnd.ms-office.chartstyle+xml" PartName="/ppt/charts/style135.xml"/>
  <Override ContentType="application/vnd.ms-office.chartstyle+xml" PartName="/ppt/charts/style143.xml"/>
  <Override ContentType="application/vnd.ms-office.chartstyle+xml" PartName="/ppt/charts/style117.xml"/>
  <Override ContentType="application/vnd.ms-office.chartstyle+xml" PartName="/ppt/charts/style41.xml"/>
  <Override ContentType="application/vnd.ms-office.chartstyle+xml" PartName="/ppt/charts/style15.xml"/>
  <Override ContentType="application/vnd.ms-office.chartstyle+xml" PartName="/ppt/charts/style82.xml"/>
  <Override ContentType="application/vnd.ms-office.chartstyle+xml" PartName="/ppt/charts/style182.xml"/>
  <Override ContentType="application/vnd.ms-office.chartstyle+xml" PartName="/ppt/charts/style19.xml"/>
  <Override ContentType="application/vnd.ms-office.chartstyle+xml" PartName="/ppt/charts/style174.xml"/>
  <Override ContentType="application/vnd.ms-office.chartstyle+xml" PartName="/ppt/charts/style35.xml"/>
  <Override ContentType="application/vnd.ms-office.chartstyle+xml" PartName="/ppt/charts/style131.xml"/>
  <Override ContentType="application/vnd.ms-office.chartstyle+xml" PartName="/ppt/charts/style66.xml"/>
  <Override ContentType="application/vnd.ms-office.chartstyle+xml" PartName="/ppt/charts/style23.xml"/>
  <Override ContentType="application/vnd.ms-office.chartstyle+xml" PartName="/ppt/charts/style96.xml"/>
  <Override ContentType="application/vnd.ms-office.chartstyle+xml" PartName="/ppt/charts/style151.xml"/>
  <Override ContentType="application/vnd.ms-office.chartstyle+xml" PartName="/ppt/charts/style53.xml"/>
  <Override ContentType="application/vnd.ms-office.chartstyle+xml" PartName="/ppt/charts/style127.xml"/>
  <Override ContentType="application/vnd.ms-office.chartstyle+xml" PartName="/ppt/charts/style21.xml"/>
  <Override ContentType="application/vnd.ms-office.chartstyle+xml" PartName="/ppt/charts/style145.xml"/>
  <Override ContentType="application/vnd.ms-office.chartstyle+xml" PartName="/ppt/charts/style51.xml"/>
  <Override ContentType="application/vnd.ms-office.chartstyle+xml" PartName="/ppt/charts/style115.xml"/>
  <Override ContentType="application/vnd.ms-office.chartstyle+xml" PartName="/ppt/charts/style188.xml"/>
  <Override ContentType="application/vnd.ms-office.chartstyle+xml" PartName="/ppt/charts/style64.xml"/>
  <Override ContentType="application/vnd.ms-office.chartstyle+xml" PartName="/ppt/charts/style102.xml"/>
  <Override ContentType="application/vnd.ms-office.chartstyle+xml" PartName="/ppt/charts/style158.xml"/>
  <Override ContentType="application/vnd.ms-office.chartstyle+xml" PartName="/ppt/charts/style48.xml"/>
  <Override ContentType="application/vnd.ms-office.chartstyle+xml" PartName="/ppt/charts/style17.xml"/>
  <Override ContentType="application/vnd.ms-office.chartstyle+xml" PartName="/ppt/charts/style6.xml"/>
  <Override ContentType="application/vnd.ms-office.chartstyle+xml" PartName="/ppt/charts/style180.xml"/>
  <Override ContentType="application/vnd.ms-office.chartstyle+xml" PartName="/ppt/charts/style78.xml"/>
  <Override ContentType="application/vnd.ms-office.chartstyle+xml" PartName="/ppt/charts/style163.xml"/>
  <Override ContentType="application/vnd.ms-office.chartstyle+xml" PartName="/ppt/charts/style38.xml"/>
  <Override ContentType="application/vnd.ms-office.chartstyle+xml" PartName="/ppt/charts/style63.xml"/>
  <Override ContentType="application/vnd.ms-office.chartstyle+xml" PartName="/ppt/charts/style103.xml"/>
  <Override ContentType="application/vnd.ms-office.chartstyle+xml" PartName="/ppt/charts/style89.xml"/>
  <Override ContentType="application/vnd.ms-office.chartstyle+xml" PartName="/ppt/charts/style98.xml"/>
  <Override ContentType="application/vnd.ms-office.chartstyle+xml" PartName="/ppt/charts/style46.xml"/>
  <Override ContentType="application/vnd.ms-office.chartstyle+xml" PartName="/ppt/charts/style120.xml"/>
  <Override ContentType="application/vnd.ms-office.chartstyle+xml" PartName="/ppt/charts/style20.xml"/>
  <Override ContentType="application/vnd.ms-office.chartstyle+xml" PartName="/ppt/charts/style146.xml"/>
  <Override ContentType="application/vnd.ms-office.chartstyle+xml" PartName="/ppt/charts/style171.xml"/>
  <Override ContentType="application/vnd.ms-office.chartstyle+xml" PartName="/ppt/charts/style29.xml"/>
  <Override ContentType="application/vnd.ms-office.chartstyle+xml" PartName="/ppt/charts/style12.xml"/>
  <Override ContentType="application/vnd.ms-office.chartstyle+xml" PartName="/ppt/charts/style129.xml"/>
  <Override ContentType="application/vnd.ms-office.chartstyle+xml" PartName="/ppt/charts/style162.xml"/>
  <Override ContentType="application/vnd.ms-office.chartstyle+xml" PartName="/ppt/charts/style55.xml"/>
  <Override ContentType="application/vnd.ms-office.chartstyle+xml" PartName="/ppt/charts/style9.xml"/>
  <Override ContentType="application/vnd.ms-office.chartstyle+xml" PartName="/ppt/charts/style139.xml"/>
  <Override ContentType="application/vnd.ms-office.chartstyle+xml" PartName="/ppt/charts/style10.xml"/>
  <Override ContentType="application/vnd.ms-office.chartstyle+xml" PartName="/ppt/charts/style156.xml"/>
  <Override ContentType="application/vnd.ms-office.chartstyle+xml" PartName="/ppt/charts/style72.xml"/>
  <Override ContentType="application/vnd.ms-office.chartstyle+xml" PartName="/ppt/charts/style130.xml"/>
  <Override ContentType="application/vnd.ms-office.chartstyle+xml" PartName="/ppt/charts/style148.xml"/>
  <Override ContentType="application/vnd.ms-office.chartstyle+xml" PartName="/ppt/charts/style113.xml"/>
  <Override ContentType="application/vnd.ms-office.chartstyle+xml" PartName="/ppt/charts/style165.xml"/>
  <Override ContentType="application/vnd.ms-office.chartstyle+xml" PartName="/ppt/charts/style80.xml"/>
  <Override ContentType="application/vnd.ms-office.chartstyle+xml" PartName="/ppt/charts/style57.xml"/>
  <Override ContentType="application/vnd.ms-office.chartstyle+xml" PartName="/ppt/charts/style44.xml"/>
  <Override ContentType="application/vnd.ms-office.chartstyle+xml" PartName="/ppt/charts/style122.xml"/>
  <Override ContentType="application/vnd.ms-office.chartstyle+xml" PartName="/ppt/charts/style74.xml"/>
  <Override ContentType="application/vnd.ms-office.chartstyle+xml" PartName="/ppt/charts/style87.xml"/>
  <Override ContentType="application/vnd.ms-office.chartstyle+xml" PartName="/ppt/charts/style173.xml"/>
  <Override ContentType="application/vnd.ms-office.chartstyle+xml" PartName="/ppt/charts/style105.xml"/>
  <Override ContentType="application/vnd.ms-office.chartstyle+xml" PartName="/ppt/charts/style31.xml"/>
  <Override ContentType="application/vnd.ms-office.chartstyle+xml" PartName="/ppt/charts/style118.xml"/>
  <Override ContentType="application/vnd.ms-office.chartstyle+xml" PartName="/ppt/charts/style160.xml"/>
  <Override ContentType="application/vnd.ms-office.chartstyle+xml" PartName="/ppt/charts/style27.xml"/>
  <Override ContentType="application/vnd.ms-office.chartstyle+xml" PartName="/ppt/charts/style14.xml"/>
  <Override ContentType="application/vnd.ms-office.chartstyle+xml" PartName="/ppt/charts/style107.xml"/>
  <Override ContentType="application/vnd.ms-office.chartstyle+xml" PartName="/ppt/charts/style61.xml"/>
  <Override ContentType="application/vnd.ms-office.chartstyle+xml" PartName="/ppt/charts/style91.xml"/>
  <Override ContentType="application/vnd.ms-office.chartstyle+xml" PartName="/ppt/charts/style124.xml"/>
  <Override ContentType="application/vnd.ms-office.chartstyle+xml" PartName="/ppt/charts/style154.xml"/>
  <Override ContentType="application/vnd.ms-office.chartstyle+xml" PartName="/ppt/charts/style137.xml"/>
  <Override ContentType="application/vnd.ms-office.chartstyle+xml" PartName="/ppt/charts/style2.xml"/>
  <Override ContentType="application/vnd.ms-office.chartstyle+xml" PartName="/ppt/charts/style141.xml"/>
  <Override ContentType="application/vnd.ms-office.chartstyle+xml" PartName="/ppt/charts/style111.xml"/>
  <Override ContentType="application/vnd.ms-office.chartstyle+xml" PartName="/ppt/charts/style167.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showSpecialPlsOnTitleSld="0">
  <p:sldMasterIdLst>
    <p:sldMasterId id="2147483648" r:id="rId5"/>
    <p:sldMasterId id="2147483664" r:id="rId6"/>
    <p:sldMasterId id="2147483676" r:id="rId7"/>
    <p:sldMasterId id="2147483684" r:id="rId8"/>
    <p:sldMasterId id="2147483692" r:id="rId9"/>
    <p:sldMasterId id="2147483700" r:id="rId10"/>
    <p:sldMasterId id="2147483708" r:id="rId11"/>
    <p:sldMasterId id="2147483720" r:id="rId12"/>
  </p:sldMasterIdLst>
  <p:notesMasterIdLst>
    <p:notesMasterId r:id="rId13"/>
  </p:notesMasterIdLst>
  <p:sldIdLst>
    <p:sldId id="256" r:id="rId14"/>
    <p:sldId id="257" r:id="rId15"/>
    <p:sldId id="258" r:id="rId16"/>
    <p:sldId id="259" r:id="rId17"/>
    <p:sldId id="260" r:id="rId18"/>
    <p:sldId id="261" r:id="rId19"/>
    <p:sldId id="262" r:id="rId20"/>
    <p:sldId id="263" r:id="rId21"/>
    <p:sldId id="264" r:id="rId22"/>
    <p:sldId id="265" r:id="rId23"/>
    <p:sldId id="266" r:id="rId24"/>
    <p:sldId id="267" r:id="rId25"/>
    <p:sldId id="268" r:id="rId26"/>
    <p:sldId id="269" r:id="rId27"/>
    <p:sldId id="270" r:id="rId28"/>
    <p:sldId id="271" r:id="rId29"/>
    <p:sldId id="272" r:id="rId30"/>
    <p:sldId id="273" r:id="rId31"/>
    <p:sldId id="274" r:id="rId32"/>
    <p:sldId id="275" r:id="rId33"/>
    <p:sldId id="276" r:id="rId34"/>
    <p:sldId id="277" r:id="rId35"/>
    <p:sldId id="278" r:id="rId36"/>
    <p:sldId id="279" r:id="rId37"/>
    <p:sldId id="280" r:id="rId38"/>
    <p:sldId id="281" r:id="rId39"/>
    <p:sldId id="282" r:id="rId40"/>
    <p:sldId id="283" r:id="rId41"/>
    <p:sldId id="284" r:id="rId42"/>
    <p:sldId id="285" r:id="rId43"/>
    <p:sldId id="286" r:id="rId44"/>
    <p:sldId id="287" r:id="rId45"/>
    <p:sldId id="288" r:id="rId46"/>
    <p:sldId id="289" r:id="rId47"/>
    <p:sldId id="290" r:id="rId48"/>
    <p:sldId id="291" r:id="rId49"/>
    <p:sldId id="292" r:id="rId50"/>
    <p:sldId id="293" r:id="rId51"/>
    <p:sldId id="294" r:id="rId52"/>
    <p:sldId id="295" r:id="rId53"/>
    <p:sldId id="296" r:id="rId54"/>
    <p:sldId id="297" r:id="rId55"/>
    <p:sldId id="298" r:id="rId56"/>
    <p:sldId id="299" r:id="rId57"/>
    <p:sldId id="300" r:id="rId58"/>
    <p:sldId id="301" r:id="rId59"/>
    <p:sldId id="302" r:id="rId60"/>
    <p:sldId id="303" r:id="rId61"/>
    <p:sldId id="304" r:id="rId62"/>
    <p:sldId id="305" r:id="rId63"/>
    <p:sldId id="306" r:id="rId64"/>
    <p:sldId id="307" r:id="rId65"/>
    <p:sldId id="308" r:id="rId66"/>
    <p:sldId id="309" r:id="rId67"/>
    <p:sldId id="310" r:id="rId68"/>
    <p:sldId id="311" r:id="rId69"/>
    <p:sldId id="312" r:id="rId70"/>
    <p:sldId id="313" r:id="rId71"/>
    <p:sldId id="314" r:id="rId72"/>
    <p:sldId id="315" r:id="rId73"/>
    <p:sldId id="316" r:id="rId74"/>
    <p:sldId id="317" r:id="rId75"/>
    <p:sldId id="318" r:id="rId76"/>
    <p:sldId id="319" r:id="rId77"/>
    <p:sldId id="320" r:id="rId78"/>
    <p:sldId id="321" r:id="rId79"/>
    <p:sldId id="322" r:id="rId80"/>
    <p:sldId id="323" r:id="rId81"/>
    <p:sldId id="324" r:id="rId82"/>
    <p:sldId id="325" r:id="rId83"/>
    <p:sldId id="326" r:id="rId84"/>
    <p:sldId id="327" r:id="rId85"/>
    <p:sldId id="328" r:id="rId86"/>
    <p:sldId id="329" r:id="rId87"/>
    <p:sldId id="330" r:id="rId88"/>
    <p:sldId id="331" r:id="rId89"/>
    <p:sldId id="332" r:id="rId90"/>
    <p:sldId id="333" r:id="rId91"/>
    <p:sldId id="334" r:id="rId92"/>
    <p:sldId id="335" r:id="rId93"/>
    <p:sldId id="336" r:id="rId94"/>
    <p:sldId id="337" r:id="rId95"/>
    <p:sldId id="338" r:id="rId96"/>
    <p:sldId id="339" r:id="rId97"/>
    <p:sldId id="340" r:id="rId98"/>
    <p:sldId id="341" r:id="rId99"/>
    <p:sldId id="342" r:id="rId100"/>
    <p:sldId id="343" r:id="rId101"/>
    <p:sldId id="344" r:id="rId102"/>
    <p:sldId id="345" r:id="rId103"/>
    <p:sldId id="346" r:id="rId104"/>
    <p:sldId id="347" r:id="rId105"/>
    <p:sldId id="348" r:id="rId106"/>
    <p:sldId id="349" r:id="rId107"/>
    <p:sldId id="350" r:id="rId108"/>
    <p:sldId id="351" r:id="rId109"/>
    <p:sldId id="352" r:id="rId110"/>
    <p:sldId id="353" r:id="rId111"/>
    <p:sldId id="354" r:id="rId112"/>
    <p:sldId id="355" r:id="rId113"/>
    <p:sldId id="356" r:id="rId114"/>
    <p:sldId id="357" r:id="rId115"/>
    <p:sldId id="358" r:id="rId116"/>
    <p:sldId id="359" r:id="rId117"/>
    <p:sldId id="360" r:id="rId118"/>
    <p:sldId id="361" r:id="rId119"/>
    <p:sldId id="362" r:id="rId120"/>
    <p:sldId id="363" r:id="rId121"/>
    <p:sldId id="364" r:id="rId122"/>
    <p:sldId id="365" r:id="rId123"/>
    <p:sldId id="366" r:id="rId124"/>
    <p:sldId id="367" r:id="rId125"/>
    <p:sldId id="368" r:id="rId126"/>
    <p:sldId id="369" r:id="rId127"/>
    <p:sldId id="370" r:id="rId128"/>
    <p:sldId id="371" r:id="rId129"/>
    <p:sldId id="372" r:id="rId130"/>
    <p:sldId id="373" r:id="rId131"/>
    <p:sldId id="374" r:id="rId132"/>
    <p:sldId id="375" r:id="rId133"/>
    <p:sldId id="376" r:id="rId134"/>
    <p:sldId id="377" r:id="rId135"/>
    <p:sldId id="378" r:id="rId136"/>
    <p:sldId id="379" r:id="rId137"/>
    <p:sldId id="380" r:id="rId138"/>
    <p:sldId id="381" r:id="rId139"/>
    <p:sldId id="382" r:id="rId140"/>
    <p:sldId id="383" r:id="rId141"/>
    <p:sldId id="384" r:id="rId142"/>
    <p:sldId id="385" r:id="rId143"/>
    <p:sldId id="386" r:id="rId144"/>
    <p:sldId id="387" r:id="rId145"/>
    <p:sldId id="388" r:id="rId146"/>
    <p:sldId id="389" r:id="rId147"/>
    <p:sldId id="390" r:id="rId148"/>
    <p:sldId id="391" r:id="rId149"/>
    <p:sldId id="392" r:id="rId150"/>
    <p:sldId id="393" r:id="rId151"/>
    <p:sldId id="394" r:id="rId152"/>
    <p:sldId id="395" r:id="rId153"/>
    <p:sldId id="396" r:id="rId154"/>
    <p:sldId id="397" r:id="rId155"/>
    <p:sldId id="398" r:id="rId156"/>
    <p:sldId id="399" r:id="rId157"/>
    <p:sldId id="400" r:id="rId158"/>
    <p:sldId id="401" r:id="rId159"/>
    <p:sldId id="402" r:id="rId160"/>
    <p:sldId id="403" r:id="rId161"/>
    <p:sldId id="404" r:id="rId162"/>
    <p:sldId id="405" r:id="rId163"/>
  </p:sldIdLst>
  <p:sldSz cy="7559675" cx="10080625"/>
  <p:notesSz cx="6858000" cy="9144000"/>
  <p:embeddedFontLst>
    <p:embeddedFont>
      <p:font typeface="Tahoma"/>
      <p:regular r:id="rId164"/>
      <p:bold r:id="rId165"/>
    </p:embeddedFont>
    <p:embeddedFont>
      <p:font typeface="Libre Franklin Medium"/>
      <p:regular r:id="rId166"/>
      <p:bold r:id="rId167"/>
      <p:italic r:id="rId168"/>
      <p:boldItalic r:id="rId169"/>
    </p:embeddedFont>
    <p:embeddedFont>
      <p:font typeface="Fira Sans Light"/>
      <p:regular r:id="rId170"/>
      <p:bold r:id="rId171"/>
      <p:italic r:id="rId172"/>
      <p:boldItalic r:id="rId173"/>
    </p:embeddedFont>
    <p:embeddedFont>
      <p:font typeface="Open Sans Light"/>
      <p:regular r:id="rId174"/>
      <p:bold r:id="rId175"/>
      <p:italic r:id="rId176"/>
      <p:boldItalic r:id="rId17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721">
          <p15:clr>
            <a:srgbClr val="A4A3A4"/>
          </p15:clr>
        </p15:guide>
        <p15:guide id="2" pos="3062">
          <p15:clr>
            <a:srgbClr val="A4A3A4"/>
          </p15:clr>
        </p15:guide>
        <p15:guide id="3" pos="3288">
          <p15:clr>
            <a:srgbClr val="A4A3A4"/>
          </p15:clr>
        </p15:guide>
      </p15:sldGuideLst>
    </p:ext>
    <p:ext uri="http://customooxmlschemas.google.com/">
      <go:slidesCustomData xmlns:go="http://customooxmlschemas.google.com/" r:id="rId178" roundtripDataSignature="AMtx7mjqzy647e2z5UUGARCJLbuAS+hB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B8315172-2407-4A39-BDC4-7B5C715F8D9F}">
  <a:tblStyle styleId="{B8315172-2407-4A39-BDC4-7B5C715F8D9F}" styleName="Table_0">
    <a:wholeTbl>
      <a:tcTxStyle b="off" i="off">
        <a:font>
          <a:latin typeface="Axiforma"/>
          <a:ea typeface="Axiforma"/>
          <a:cs typeface="Axiforma"/>
        </a:font>
        <a:schemeClr val="dk1"/>
      </a:tcTxStyle>
      <a:tcStyle>
        <a:tcBdr>
          <a:left>
            <a:ln cap="flat" cmpd="sng" w="9525">
              <a:solidFill>
                <a:srgbClr val="000000">
                  <a:alpha val="0"/>
                </a:srgbClr>
              </a:solidFill>
              <a:prstDash val="solid"/>
              <a:round/>
              <a:headEnd len="sm" w="sm" type="none"/>
              <a:tailEnd len="sm" w="sm" type="none"/>
            </a:ln>
          </a:left>
          <a:right>
            <a:ln cap="flat" cmpd="sng" w="9525">
              <a:solidFill>
                <a:srgbClr val="000000">
                  <a:alpha val="0"/>
                </a:srgbClr>
              </a:solidFill>
              <a:prstDash val="solid"/>
              <a:round/>
              <a:headEnd len="sm" w="sm" type="none"/>
              <a:tailEnd len="sm" w="sm" type="none"/>
            </a:ln>
          </a:right>
          <a:top>
            <a:ln cap="flat" cmpd="sng" w="9525">
              <a:solidFill>
                <a:srgbClr val="000000">
                  <a:alpha val="0"/>
                </a:srgbClr>
              </a:solidFill>
              <a:prstDash val="solid"/>
              <a:round/>
              <a:headEnd len="sm" w="sm" type="none"/>
              <a:tailEnd len="sm" w="sm" type="none"/>
            </a:ln>
          </a:top>
          <a:bottom>
            <a:ln cap="flat" cmpd="sng" w="9525">
              <a:solidFill>
                <a:srgbClr val="000000">
                  <a:alpha val="0"/>
                </a:srgbClr>
              </a:solidFill>
              <a:prstDash val="solid"/>
              <a:round/>
              <a:headEnd len="sm" w="sm" type="none"/>
              <a:tailEnd len="sm" w="sm" type="none"/>
            </a:ln>
          </a:bottom>
          <a:insideH>
            <a:ln cap="flat" cmpd="sng" w="9525">
              <a:solidFill>
                <a:srgbClr val="000000">
                  <a:alpha val="0"/>
                </a:srgbClr>
              </a:solidFill>
              <a:prstDash val="solid"/>
              <a:round/>
              <a:headEnd len="sm" w="sm" type="none"/>
              <a:tailEnd len="sm" w="sm" type="none"/>
            </a:ln>
          </a:insideH>
          <a:insideV>
            <a:ln cap="flat" cmpd="sng" w="9525">
              <a:solidFill>
                <a:srgbClr val="000000">
                  <a:alpha val="0"/>
                </a:srgbClr>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0FD1BF3E-CC44-4364-A30E-78B11C6F90D7}" styleName="Table_1">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721" orient="horz"/>
        <p:guide pos="3062"/>
        <p:guide pos="3288"/>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7.xml"/><Relationship Id="rId42" Type="http://schemas.openxmlformats.org/officeDocument/2006/relationships/slide" Target="slides/slide29.xml"/><Relationship Id="rId41" Type="http://schemas.openxmlformats.org/officeDocument/2006/relationships/slide" Target="slides/slide28.xml"/><Relationship Id="rId44" Type="http://schemas.openxmlformats.org/officeDocument/2006/relationships/slide" Target="slides/slide31.xml"/><Relationship Id="rId43" Type="http://schemas.openxmlformats.org/officeDocument/2006/relationships/slide" Target="slides/slide30.xml"/><Relationship Id="rId46" Type="http://schemas.openxmlformats.org/officeDocument/2006/relationships/slide" Target="slides/slide33.xml"/><Relationship Id="rId45" Type="http://schemas.openxmlformats.org/officeDocument/2006/relationships/slide" Target="slides/slide32.xml"/><Relationship Id="rId107" Type="http://schemas.openxmlformats.org/officeDocument/2006/relationships/slide" Target="slides/slide94.xml"/><Relationship Id="rId106" Type="http://schemas.openxmlformats.org/officeDocument/2006/relationships/slide" Target="slides/slide93.xml"/><Relationship Id="rId105" Type="http://schemas.openxmlformats.org/officeDocument/2006/relationships/slide" Target="slides/slide92.xml"/><Relationship Id="rId104" Type="http://schemas.openxmlformats.org/officeDocument/2006/relationships/slide" Target="slides/slide91.xml"/><Relationship Id="rId109" Type="http://schemas.openxmlformats.org/officeDocument/2006/relationships/slide" Target="slides/slide96.xml"/><Relationship Id="rId108" Type="http://schemas.openxmlformats.org/officeDocument/2006/relationships/slide" Target="slides/slide95.xml"/><Relationship Id="rId48" Type="http://schemas.openxmlformats.org/officeDocument/2006/relationships/slide" Target="slides/slide35.xml"/><Relationship Id="rId47" Type="http://schemas.openxmlformats.org/officeDocument/2006/relationships/slide" Target="slides/slide34.xml"/><Relationship Id="rId49" Type="http://schemas.openxmlformats.org/officeDocument/2006/relationships/slide" Target="slides/slide36.xml"/><Relationship Id="rId103" Type="http://schemas.openxmlformats.org/officeDocument/2006/relationships/slide" Target="slides/slide90.xml"/><Relationship Id="rId102" Type="http://schemas.openxmlformats.org/officeDocument/2006/relationships/slide" Target="slides/slide89.xml"/><Relationship Id="rId101" Type="http://schemas.openxmlformats.org/officeDocument/2006/relationships/slide" Target="slides/slide88.xml"/><Relationship Id="rId100" Type="http://schemas.openxmlformats.org/officeDocument/2006/relationships/slide" Target="slides/slide87.xml"/><Relationship Id="rId31" Type="http://schemas.openxmlformats.org/officeDocument/2006/relationships/slide" Target="slides/slide18.xml"/><Relationship Id="rId30" Type="http://schemas.openxmlformats.org/officeDocument/2006/relationships/slide" Target="slides/slide17.xml"/><Relationship Id="rId33" Type="http://schemas.openxmlformats.org/officeDocument/2006/relationships/slide" Target="slides/slide20.xml"/><Relationship Id="rId32" Type="http://schemas.openxmlformats.org/officeDocument/2006/relationships/slide" Target="slides/slide19.xml"/><Relationship Id="rId35" Type="http://schemas.openxmlformats.org/officeDocument/2006/relationships/slide" Target="slides/slide22.xml"/><Relationship Id="rId34" Type="http://schemas.openxmlformats.org/officeDocument/2006/relationships/slide" Target="slides/slide21.xml"/><Relationship Id="rId37" Type="http://schemas.openxmlformats.org/officeDocument/2006/relationships/slide" Target="slides/slide24.xml"/><Relationship Id="rId176" Type="http://schemas.openxmlformats.org/officeDocument/2006/relationships/font" Target="fonts/OpenSansLight-italic.fntdata"/><Relationship Id="rId36" Type="http://schemas.openxmlformats.org/officeDocument/2006/relationships/slide" Target="slides/slide23.xml"/><Relationship Id="rId175" Type="http://schemas.openxmlformats.org/officeDocument/2006/relationships/font" Target="fonts/OpenSansLight-bold.fntdata"/><Relationship Id="rId39" Type="http://schemas.openxmlformats.org/officeDocument/2006/relationships/slide" Target="slides/slide26.xml"/><Relationship Id="rId174" Type="http://schemas.openxmlformats.org/officeDocument/2006/relationships/font" Target="fonts/OpenSansLight-regular.fntdata"/><Relationship Id="rId38" Type="http://schemas.openxmlformats.org/officeDocument/2006/relationships/slide" Target="slides/slide25.xml"/><Relationship Id="rId173" Type="http://schemas.openxmlformats.org/officeDocument/2006/relationships/font" Target="fonts/FiraSansLight-boldItalic.fntdata"/><Relationship Id="rId178" Type="http://customschemas.google.com/relationships/presentationmetadata" Target="metadata"/><Relationship Id="rId177" Type="http://schemas.openxmlformats.org/officeDocument/2006/relationships/font" Target="fonts/OpenSansLight-boldItalic.fntdata"/><Relationship Id="rId20" Type="http://schemas.openxmlformats.org/officeDocument/2006/relationships/slide" Target="slides/slide7.xml"/><Relationship Id="rId22" Type="http://schemas.openxmlformats.org/officeDocument/2006/relationships/slide" Target="slides/slide9.xml"/><Relationship Id="rId21" Type="http://schemas.openxmlformats.org/officeDocument/2006/relationships/slide" Target="slides/slide8.xml"/><Relationship Id="rId24" Type="http://schemas.openxmlformats.org/officeDocument/2006/relationships/slide" Target="slides/slide11.xml"/><Relationship Id="rId23" Type="http://schemas.openxmlformats.org/officeDocument/2006/relationships/slide" Target="slides/slide10.xml"/><Relationship Id="rId129" Type="http://schemas.openxmlformats.org/officeDocument/2006/relationships/slide" Target="slides/slide116.xml"/><Relationship Id="rId128" Type="http://schemas.openxmlformats.org/officeDocument/2006/relationships/slide" Target="slides/slide115.xml"/><Relationship Id="rId127" Type="http://schemas.openxmlformats.org/officeDocument/2006/relationships/slide" Target="slides/slide114.xml"/><Relationship Id="rId126" Type="http://schemas.openxmlformats.org/officeDocument/2006/relationships/slide" Target="slides/slide113.xml"/><Relationship Id="rId26" Type="http://schemas.openxmlformats.org/officeDocument/2006/relationships/slide" Target="slides/slide13.xml"/><Relationship Id="rId121" Type="http://schemas.openxmlformats.org/officeDocument/2006/relationships/slide" Target="slides/slide108.xml"/><Relationship Id="rId25" Type="http://schemas.openxmlformats.org/officeDocument/2006/relationships/slide" Target="slides/slide12.xml"/><Relationship Id="rId120" Type="http://schemas.openxmlformats.org/officeDocument/2006/relationships/slide" Target="slides/slide107.xml"/><Relationship Id="rId28" Type="http://schemas.openxmlformats.org/officeDocument/2006/relationships/slide" Target="slides/slide15.xml"/><Relationship Id="rId27" Type="http://schemas.openxmlformats.org/officeDocument/2006/relationships/slide" Target="slides/slide14.xml"/><Relationship Id="rId125" Type="http://schemas.openxmlformats.org/officeDocument/2006/relationships/slide" Target="slides/slide112.xml"/><Relationship Id="rId29" Type="http://schemas.openxmlformats.org/officeDocument/2006/relationships/slide" Target="slides/slide16.xml"/><Relationship Id="rId124" Type="http://schemas.openxmlformats.org/officeDocument/2006/relationships/slide" Target="slides/slide111.xml"/><Relationship Id="rId123" Type="http://schemas.openxmlformats.org/officeDocument/2006/relationships/slide" Target="slides/slide110.xml"/><Relationship Id="rId122" Type="http://schemas.openxmlformats.org/officeDocument/2006/relationships/slide" Target="slides/slide109.xml"/><Relationship Id="rId95" Type="http://schemas.openxmlformats.org/officeDocument/2006/relationships/slide" Target="slides/slide82.xml"/><Relationship Id="rId94" Type="http://schemas.openxmlformats.org/officeDocument/2006/relationships/slide" Target="slides/slide81.xml"/><Relationship Id="rId97" Type="http://schemas.openxmlformats.org/officeDocument/2006/relationships/slide" Target="slides/slide84.xml"/><Relationship Id="rId96" Type="http://schemas.openxmlformats.org/officeDocument/2006/relationships/slide" Target="slides/slide83.xml"/><Relationship Id="rId11" Type="http://schemas.openxmlformats.org/officeDocument/2006/relationships/slideMaster" Target="slideMasters/slideMaster7.xml"/><Relationship Id="rId99" Type="http://schemas.openxmlformats.org/officeDocument/2006/relationships/slide" Target="slides/slide86.xml"/><Relationship Id="rId10" Type="http://schemas.openxmlformats.org/officeDocument/2006/relationships/slideMaster" Target="slideMasters/slideMaster6.xml"/><Relationship Id="rId98" Type="http://schemas.openxmlformats.org/officeDocument/2006/relationships/slide" Target="slides/slide85.xml"/><Relationship Id="rId13" Type="http://schemas.openxmlformats.org/officeDocument/2006/relationships/notesMaster" Target="notesMasters/notesMaster1.xml"/><Relationship Id="rId12" Type="http://schemas.openxmlformats.org/officeDocument/2006/relationships/slideMaster" Target="slideMasters/slideMaster8.xml"/><Relationship Id="rId91" Type="http://schemas.openxmlformats.org/officeDocument/2006/relationships/slide" Target="slides/slide78.xml"/><Relationship Id="rId90" Type="http://schemas.openxmlformats.org/officeDocument/2006/relationships/slide" Target="slides/slide77.xml"/><Relationship Id="rId93" Type="http://schemas.openxmlformats.org/officeDocument/2006/relationships/slide" Target="slides/slide80.xml"/><Relationship Id="rId92" Type="http://schemas.openxmlformats.org/officeDocument/2006/relationships/slide" Target="slides/slide79.xml"/><Relationship Id="rId118" Type="http://schemas.openxmlformats.org/officeDocument/2006/relationships/slide" Target="slides/slide105.xml"/><Relationship Id="rId117" Type="http://schemas.openxmlformats.org/officeDocument/2006/relationships/slide" Target="slides/slide104.xml"/><Relationship Id="rId116" Type="http://schemas.openxmlformats.org/officeDocument/2006/relationships/slide" Target="slides/slide103.xml"/><Relationship Id="rId115" Type="http://schemas.openxmlformats.org/officeDocument/2006/relationships/slide" Target="slides/slide102.xml"/><Relationship Id="rId119" Type="http://schemas.openxmlformats.org/officeDocument/2006/relationships/slide" Target="slides/slide106.xml"/><Relationship Id="rId15" Type="http://schemas.openxmlformats.org/officeDocument/2006/relationships/slide" Target="slides/slide2.xml"/><Relationship Id="rId110" Type="http://schemas.openxmlformats.org/officeDocument/2006/relationships/slide" Target="slides/slide97.xml"/><Relationship Id="rId14" Type="http://schemas.openxmlformats.org/officeDocument/2006/relationships/slide" Target="slides/slide1.xml"/><Relationship Id="rId17" Type="http://schemas.openxmlformats.org/officeDocument/2006/relationships/slide" Target="slides/slide4.xml"/><Relationship Id="rId16" Type="http://schemas.openxmlformats.org/officeDocument/2006/relationships/slide" Target="slides/slide3.xml"/><Relationship Id="rId19" Type="http://schemas.openxmlformats.org/officeDocument/2006/relationships/slide" Target="slides/slide6.xml"/><Relationship Id="rId114" Type="http://schemas.openxmlformats.org/officeDocument/2006/relationships/slide" Target="slides/slide101.xml"/><Relationship Id="rId18" Type="http://schemas.openxmlformats.org/officeDocument/2006/relationships/slide" Target="slides/slide5.xml"/><Relationship Id="rId113" Type="http://schemas.openxmlformats.org/officeDocument/2006/relationships/slide" Target="slides/slide100.xml"/><Relationship Id="rId112" Type="http://schemas.openxmlformats.org/officeDocument/2006/relationships/slide" Target="slides/slide99.xml"/><Relationship Id="rId111" Type="http://schemas.openxmlformats.org/officeDocument/2006/relationships/slide" Target="slides/slide98.xml"/><Relationship Id="rId84" Type="http://schemas.openxmlformats.org/officeDocument/2006/relationships/slide" Target="slides/slide71.xml"/><Relationship Id="rId83" Type="http://schemas.openxmlformats.org/officeDocument/2006/relationships/slide" Target="slides/slide70.xml"/><Relationship Id="rId86" Type="http://schemas.openxmlformats.org/officeDocument/2006/relationships/slide" Target="slides/slide73.xml"/><Relationship Id="rId85" Type="http://schemas.openxmlformats.org/officeDocument/2006/relationships/slide" Target="slides/slide72.xml"/><Relationship Id="rId88" Type="http://schemas.openxmlformats.org/officeDocument/2006/relationships/slide" Target="slides/slide75.xml"/><Relationship Id="rId150" Type="http://schemas.openxmlformats.org/officeDocument/2006/relationships/slide" Target="slides/slide137.xml"/><Relationship Id="rId87" Type="http://schemas.openxmlformats.org/officeDocument/2006/relationships/slide" Target="slides/slide74.xml"/><Relationship Id="rId89" Type="http://schemas.openxmlformats.org/officeDocument/2006/relationships/slide" Target="slides/slide76.xml"/><Relationship Id="rId80" Type="http://schemas.openxmlformats.org/officeDocument/2006/relationships/slide" Target="slides/slide67.xml"/><Relationship Id="rId82" Type="http://schemas.openxmlformats.org/officeDocument/2006/relationships/slide" Target="slides/slide69.xml"/><Relationship Id="rId81" Type="http://schemas.openxmlformats.org/officeDocument/2006/relationships/slide" Target="slides/slide68.xml"/><Relationship Id="rId1" Type="http://schemas.openxmlformats.org/officeDocument/2006/relationships/theme" Target="theme/theme8.xml"/><Relationship Id="rId2" Type="http://schemas.openxmlformats.org/officeDocument/2006/relationships/viewProps" Target="viewProps.xml"/><Relationship Id="rId3" Type="http://schemas.openxmlformats.org/officeDocument/2006/relationships/presProps" Target="presProps.xml"/><Relationship Id="rId149" Type="http://schemas.openxmlformats.org/officeDocument/2006/relationships/slide" Target="slides/slide136.xml"/><Relationship Id="rId4" Type="http://schemas.openxmlformats.org/officeDocument/2006/relationships/tableStyles" Target="tableStyles.xml"/><Relationship Id="rId148" Type="http://schemas.openxmlformats.org/officeDocument/2006/relationships/slide" Target="slides/slide135.xml"/><Relationship Id="rId9" Type="http://schemas.openxmlformats.org/officeDocument/2006/relationships/slideMaster" Target="slideMasters/slideMaster5.xml"/><Relationship Id="rId143" Type="http://schemas.openxmlformats.org/officeDocument/2006/relationships/slide" Target="slides/slide130.xml"/><Relationship Id="rId142" Type="http://schemas.openxmlformats.org/officeDocument/2006/relationships/slide" Target="slides/slide129.xml"/><Relationship Id="rId141" Type="http://schemas.openxmlformats.org/officeDocument/2006/relationships/slide" Target="slides/slide128.xml"/><Relationship Id="rId140" Type="http://schemas.openxmlformats.org/officeDocument/2006/relationships/slide" Target="slides/slide127.xml"/><Relationship Id="rId5" Type="http://schemas.openxmlformats.org/officeDocument/2006/relationships/slideMaster" Target="slideMasters/slideMaster1.xml"/><Relationship Id="rId147" Type="http://schemas.openxmlformats.org/officeDocument/2006/relationships/slide" Target="slides/slide134.xml"/><Relationship Id="rId6" Type="http://schemas.openxmlformats.org/officeDocument/2006/relationships/slideMaster" Target="slideMasters/slideMaster2.xml"/><Relationship Id="rId146" Type="http://schemas.openxmlformats.org/officeDocument/2006/relationships/slide" Target="slides/slide133.xml"/><Relationship Id="rId7" Type="http://schemas.openxmlformats.org/officeDocument/2006/relationships/slideMaster" Target="slideMasters/slideMaster3.xml"/><Relationship Id="rId145" Type="http://schemas.openxmlformats.org/officeDocument/2006/relationships/slide" Target="slides/slide132.xml"/><Relationship Id="rId8" Type="http://schemas.openxmlformats.org/officeDocument/2006/relationships/slideMaster" Target="slideMasters/slideMaster4.xml"/><Relationship Id="rId144" Type="http://schemas.openxmlformats.org/officeDocument/2006/relationships/slide" Target="slides/slide131.xml"/><Relationship Id="rId73" Type="http://schemas.openxmlformats.org/officeDocument/2006/relationships/slide" Target="slides/slide60.xml"/><Relationship Id="rId72" Type="http://schemas.openxmlformats.org/officeDocument/2006/relationships/slide" Target="slides/slide59.xml"/><Relationship Id="rId75" Type="http://schemas.openxmlformats.org/officeDocument/2006/relationships/slide" Target="slides/slide62.xml"/><Relationship Id="rId74" Type="http://schemas.openxmlformats.org/officeDocument/2006/relationships/slide" Target="slides/slide61.xml"/><Relationship Id="rId77" Type="http://schemas.openxmlformats.org/officeDocument/2006/relationships/slide" Target="slides/slide64.xml"/><Relationship Id="rId76" Type="http://schemas.openxmlformats.org/officeDocument/2006/relationships/slide" Target="slides/slide63.xml"/><Relationship Id="rId79" Type="http://schemas.openxmlformats.org/officeDocument/2006/relationships/slide" Target="slides/slide66.xml"/><Relationship Id="rId78" Type="http://schemas.openxmlformats.org/officeDocument/2006/relationships/slide" Target="slides/slide65.xml"/><Relationship Id="rId71" Type="http://schemas.openxmlformats.org/officeDocument/2006/relationships/slide" Target="slides/slide58.xml"/><Relationship Id="rId70" Type="http://schemas.openxmlformats.org/officeDocument/2006/relationships/slide" Target="slides/slide57.xml"/><Relationship Id="rId139" Type="http://schemas.openxmlformats.org/officeDocument/2006/relationships/slide" Target="slides/slide126.xml"/><Relationship Id="rId138" Type="http://schemas.openxmlformats.org/officeDocument/2006/relationships/slide" Target="slides/slide125.xml"/><Relationship Id="rId137" Type="http://schemas.openxmlformats.org/officeDocument/2006/relationships/slide" Target="slides/slide124.xml"/><Relationship Id="rId132" Type="http://schemas.openxmlformats.org/officeDocument/2006/relationships/slide" Target="slides/slide119.xml"/><Relationship Id="rId131" Type="http://schemas.openxmlformats.org/officeDocument/2006/relationships/slide" Target="slides/slide118.xml"/><Relationship Id="rId130" Type="http://schemas.openxmlformats.org/officeDocument/2006/relationships/slide" Target="slides/slide117.xml"/><Relationship Id="rId136" Type="http://schemas.openxmlformats.org/officeDocument/2006/relationships/slide" Target="slides/slide123.xml"/><Relationship Id="rId135" Type="http://schemas.openxmlformats.org/officeDocument/2006/relationships/slide" Target="slides/slide122.xml"/><Relationship Id="rId134" Type="http://schemas.openxmlformats.org/officeDocument/2006/relationships/slide" Target="slides/slide121.xml"/><Relationship Id="rId133" Type="http://schemas.openxmlformats.org/officeDocument/2006/relationships/slide" Target="slides/slide120.xml"/><Relationship Id="rId62" Type="http://schemas.openxmlformats.org/officeDocument/2006/relationships/slide" Target="slides/slide49.xml"/><Relationship Id="rId61" Type="http://schemas.openxmlformats.org/officeDocument/2006/relationships/slide" Target="slides/slide48.xml"/><Relationship Id="rId64" Type="http://schemas.openxmlformats.org/officeDocument/2006/relationships/slide" Target="slides/slide51.xml"/><Relationship Id="rId63" Type="http://schemas.openxmlformats.org/officeDocument/2006/relationships/slide" Target="slides/slide50.xml"/><Relationship Id="rId66" Type="http://schemas.openxmlformats.org/officeDocument/2006/relationships/slide" Target="slides/slide53.xml"/><Relationship Id="rId172" Type="http://schemas.openxmlformats.org/officeDocument/2006/relationships/font" Target="fonts/FiraSansLight-italic.fntdata"/><Relationship Id="rId65" Type="http://schemas.openxmlformats.org/officeDocument/2006/relationships/slide" Target="slides/slide52.xml"/><Relationship Id="rId171" Type="http://schemas.openxmlformats.org/officeDocument/2006/relationships/font" Target="fonts/FiraSansLight-bold.fntdata"/><Relationship Id="rId68" Type="http://schemas.openxmlformats.org/officeDocument/2006/relationships/slide" Target="slides/slide55.xml"/><Relationship Id="rId170" Type="http://schemas.openxmlformats.org/officeDocument/2006/relationships/font" Target="fonts/FiraSansLight-regular.fntdata"/><Relationship Id="rId67" Type="http://schemas.openxmlformats.org/officeDocument/2006/relationships/slide" Target="slides/slide54.xml"/><Relationship Id="rId60" Type="http://schemas.openxmlformats.org/officeDocument/2006/relationships/slide" Target="slides/slide47.xml"/><Relationship Id="rId165" Type="http://schemas.openxmlformats.org/officeDocument/2006/relationships/font" Target="fonts/Tahoma-bold.fntdata"/><Relationship Id="rId69" Type="http://schemas.openxmlformats.org/officeDocument/2006/relationships/slide" Target="slides/slide56.xml"/><Relationship Id="rId164" Type="http://schemas.openxmlformats.org/officeDocument/2006/relationships/font" Target="fonts/Tahoma-regular.fntdata"/><Relationship Id="rId163" Type="http://schemas.openxmlformats.org/officeDocument/2006/relationships/slide" Target="slides/slide150.xml"/><Relationship Id="rId162" Type="http://schemas.openxmlformats.org/officeDocument/2006/relationships/slide" Target="slides/slide149.xml"/><Relationship Id="rId169" Type="http://schemas.openxmlformats.org/officeDocument/2006/relationships/font" Target="fonts/LibreFranklinMedium-boldItalic.fntdata"/><Relationship Id="rId168" Type="http://schemas.openxmlformats.org/officeDocument/2006/relationships/font" Target="fonts/LibreFranklinMedium-italic.fntdata"/><Relationship Id="rId167" Type="http://schemas.openxmlformats.org/officeDocument/2006/relationships/font" Target="fonts/LibreFranklinMedium-bold.fntdata"/><Relationship Id="rId166" Type="http://schemas.openxmlformats.org/officeDocument/2006/relationships/font" Target="fonts/LibreFranklinMedium-regular.fntdata"/><Relationship Id="rId51" Type="http://schemas.openxmlformats.org/officeDocument/2006/relationships/slide" Target="slides/slide38.xml"/><Relationship Id="rId50" Type="http://schemas.openxmlformats.org/officeDocument/2006/relationships/slide" Target="slides/slide37.xml"/><Relationship Id="rId53" Type="http://schemas.openxmlformats.org/officeDocument/2006/relationships/slide" Target="slides/slide40.xml"/><Relationship Id="rId52" Type="http://schemas.openxmlformats.org/officeDocument/2006/relationships/slide" Target="slides/slide39.xml"/><Relationship Id="rId55" Type="http://schemas.openxmlformats.org/officeDocument/2006/relationships/slide" Target="slides/slide42.xml"/><Relationship Id="rId161" Type="http://schemas.openxmlformats.org/officeDocument/2006/relationships/slide" Target="slides/slide148.xml"/><Relationship Id="rId54" Type="http://schemas.openxmlformats.org/officeDocument/2006/relationships/slide" Target="slides/slide41.xml"/><Relationship Id="rId160" Type="http://schemas.openxmlformats.org/officeDocument/2006/relationships/slide" Target="slides/slide147.xml"/><Relationship Id="rId57" Type="http://schemas.openxmlformats.org/officeDocument/2006/relationships/slide" Target="slides/slide44.xml"/><Relationship Id="rId56" Type="http://schemas.openxmlformats.org/officeDocument/2006/relationships/slide" Target="slides/slide43.xml"/><Relationship Id="rId159" Type="http://schemas.openxmlformats.org/officeDocument/2006/relationships/slide" Target="slides/slide146.xml"/><Relationship Id="rId59" Type="http://schemas.openxmlformats.org/officeDocument/2006/relationships/slide" Target="slides/slide46.xml"/><Relationship Id="rId154" Type="http://schemas.openxmlformats.org/officeDocument/2006/relationships/slide" Target="slides/slide141.xml"/><Relationship Id="rId58" Type="http://schemas.openxmlformats.org/officeDocument/2006/relationships/slide" Target="slides/slide45.xml"/><Relationship Id="rId153" Type="http://schemas.openxmlformats.org/officeDocument/2006/relationships/slide" Target="slides/slide140.xml"/><Relationship Id="rId152" Type="http://schemas.openxmlformats.org/officeDocument/2006/relationships/slide" Target="slides/slide139.xml"/><Relationship Id="rId151" Type="http://schemas.openxmlformats.org/officeDocument/2006/relationships/slide" Target="slides/slide138.xml"/><Relationship Id="rId158" Type="http://schemas.openxmlformats.org/officeDocument/2006/relationships/slide" Target="slides/slide145.xml"/><Relationship Id="rId157" Type="http://schemas.openxmlformats.org/officeDocument/2006/relationships/slide" Target="slides/slide144.xml"/><Relationship Id="rId156" Type="http://schemas.openxmlformats.org/officeDocument/2006/relationships/slide" Target="slides/slide143.xml"/><Relationship Id="rId155" Type="http://schemas.openxmlformats.org/officeDocument/2006/relationships/slide" Target="slides/slide142.xml"/></Relationships>
</file>

<file path=ppt/charts/_rels/chart1.xml.rels><?xml version="1.0" encoding="UTF-8" standalone="yes"?><Relationships xmlns="http://schemas.openxmlformats.org/package/2006/relationships"><Relationship Id="rId1" Type="http://schemas.microsoft.com/office/2011/relationships/chartStyle" Target="style1.xml"/><Relationship Id="rId2" Type="http://schemas.microsoft.com/office/2011/relationships/chartColorStyle" Target="colors1.xml"/><Relationship Id="rId3" Type="http://schemas.openxmlformats.org/officeDocument/2006/relationships/oleObject" Target="file:///C:\Users\user\Desktop\Encuesta%2020.09.21.xlsx" TargetMode="External"/></Relationships>
</file>

<file path=ppt/charts/_rels/chart10.xml.rels><?xml version="1.0" encoding="UTF-8" standalone="yes"?><Relationships xmlns="http://schemas.openxmlformats.org/package/2006/relationships"><Relationship Id="rId1" Type="http://schemas.microsoft.com/office/2011/relationships/chartStyle" Target="style10.xml"/><Relationship Id="rId2" Type="http://schemas.microsoft.com/office/2011/relationships/chartColorStyle" Target="colors10.xml"/><Relationship Id="rId3" Type="http://schemas.openxmlformats.org/officeDocument/2006/relationships/oleObject" Target="file:///C:\Users\user\Desktop\DA\Encuesta\Encuesta%20V.4.%2024.09%20(version%201).xlsx" TargetMode="External"/></Relationships>
</file>

<file path=ppt/charts/_rels/chart100.xml.rels><?xml version="1.0" encoding="UTF-8" standalone="yes"?><Relationships xmlns="http://schemas.openxmlformats.org/package/2006/relationships"><Relationship Id="rId1" Type="http://schemas.microsoft.com/office/2011/relationships/chartStyle" Target="style100.xml"/><Relationship Id="rId2" Type="http://schemas.microsoft.com/office/2011/relationships/chartColorStyle" Target="colors100.xml"/><Relationship Id="rId3" Type="http://schemas.openxmlformats.org/officeDocument/2006/relationships/oleObject" Target="file:///C:\Users\user\Desktop\Encuesta%2020.09%20(version%201).xlsx" TargetMode="External"/></Relationships>
</file>

<file path=ppt/charts/_rels/chart101.xml.rels><?xml version="1.0" encoding="UTF-8" standalone="yes"?><Relationships xmlns="http://schemas.openxmlformats.org/package/2006/relationships"><Relationship Id="rId1" Type="http://schemas.microsoft.com/office/2011/relationships/chartStyle" Target="style101.xml"/><Relationship Id="rId2" Type="http://schemas.microsoft.com/office/2011/relationships/chartColorStyle" Target="colors101.xml"/><Relationship Id="rId3" Type="http://schemas.openxmlformats.org/officeDocument/2006/relationships/oleObject" Target="file:///C:\Users\user\Desktop\Encuesta%2020.09%20(version%201).xlsx" TargetMode="External"/></Relationships>
</file>

<file path=ppt/charts/_rels/chart102.xml.rels><?xml version="1.0" encoding="UTF-8" standalone="yes"?><Relationships xmlns="http://schemas.openxmlformats.org/package/2006/relationships"><Relationship Id="rId1" Type="http://schemas.microsoft.com/office/2011/relationships/chartStyle" Target="style102.xml"/><Relationship Id="rId2" Type="http://schemas.microsoft.com/office/2011/relationships/chartColorStyle" Target="colors102.xml"/><Relationship Id="rId3" Type="http://schemas.openxmlformats.org/officeDocument/2006/relationships/oleObject" Target="file:///C:\Users\user\Desktop\Encuesta%2020.09%20(version%201).xlsx" TargetMode="External"/></Relationships>
</file>

<file path=ppt/charts/_rels/chart103.xml.rels><?xml version="1.0" encoding="UTF-8" standalone="yes"?><Relationships xmlns="http://schemas.openxmlformats.org/package/2006/relationships"><Relationship Id="rId1" Type="http://schemas.microsoft.com/office/2011/relationships/chartStyle" Target="style103.xml"/><Relationship Id="rId2" Type="http://schemas.microsoft.com/office/2011/relationships/chartColorStyle" Target="colors103.xml"/><Relationship Id="rId3" Type="http://schemas.openxmlformats.org/officeDocument/2006/relationships/oleObject" Target="file:///C:\Users\user\Desktop\Encuesta%2020.09%20(version%201).xlsx" TargetMode="External"/></Relationships>
</file>

<file path=ppt/charts/_rels/chart104.xml.rels><?xml version="1.0" encoding="UTF-8" standalone="yes"?><Relationships xmlns="http://schemas.openxmlformats.org/package/2006/relationships"><Relationship Id="rId1" Type="http://schemas.microsoft.com/office/2011/relationships/chartStyle" Target="style104.xml"/><Relationship Id="rId2" Type="http://schemas.microsoft.com/office/2011/relationships/chartColorStyle" Target="colors104.xml"/><Relationship Id="rId3" Type="http://schemas.openxmlformats.org/officeDocument/2006/relationships/oleObject" Target="file:///C:\Users\user\Desktop\Encuesta%20DA.xlsx" TargetMode="External"/></Relationships>
</file>

<file path=ppt/charts/_rels/chart105.xml.rels><?xml version="1.0" encoding="UTF-8" standalone="yes"?><Relationships xmlns="http://schemas.openxmlformats.org/package/2006/relationships"><Relationship Id="rId1" Type="http://schemas.microsoft.com/office/2011/relationships/chartStyle" Target="style105.xml"/><Relationship Id="rId2" Type="http://schemas.microsoft.com/office/2011/relationships/chartColorStyle" Target="colors105.xml"/><Relationship Id="rId3" Type="http://schemas.openxmlformats.org/officeDocument/2006/relationships/oleObject" Target="file:///C:\Users\user\Desktop\Encuesta%20DA.xlsx" TargetMode="External"/></Relationships>
</file>

<file path=ppt/charts/_rels/chart106.xml.rels><?xml version="1.0" encoding="UTF-8" standalone="yes"?><Relationships xmlns="http://schemas.openxmlformats.org/package/2006/relationships"><Relationship Id="rId1" Type="http://schemas.microsoft.com/office/2011/relationships/chartStyle" Target="style106.xml"/><Relationship Id="rId2" Type="http://schemas.microsoft.com/office/2011/relationships/chartColorStyle" Target="colors106.xml"/><Relationship Id="rId3" Type="http://schemas.openxmlformats.org/officeDocument/2006/relationships/oleObject" Target="file:///C:\Users\user\Desktop\Encuesta%2020.09.21.xlsx" TargetMode="External"/></Relationships>
</file>

<file path=ppt/charts/_rels/chart107.xml.rels><?xml version="1.0" encoding="UTF-8" standalone="yes"?><Relationships xmlns="http://schemas.openxmlformats.org/package/2006/relationships"><Relationship Id="rId1" Type="http://schemas.microsoft.com/office/2011/relationships/chartStyle" Target="style107.xml"/><Relationship Id="rId2" Type="http://schemas.microsoft.com/office/2011/relationships/chartColorStyle" Target="colors107.xml"/><Relationship Id="rId3" Type="http://schemas.openxmlformats.org/officeDocument/2006/relationships/oleObject" Target="file:///C:\Users\user\Desktop\Encuesta%2020.09.21.xlsx" TargetMode="External"/></Relationships>
</file>

<file path=ppt/charts/_rels/chart108.xml.rels><?xml version="1.0" encoding="UTF-8" standalone="yes"?><Relationships xmlns="http://schemas.openxmlformats.org/package/2006/relationships"><Relationship Id="rId1" Type="http://schemas.microsoft.com/office/2011/relationships/chartStyle" Target="style108.xml"/><Relationship Id="rId2" Type="http://schemas.microsoft.com/office/2011/relationships/chartColorStyle" Target="colors108.xml"/><Relationship Id="rId3" Type="http://schemas.openxmlformats.org/officeDocument/2006/relationships/oleObject" Target="file:///C:\Users\user\Desktop\Encuesta%2020.09.21.xlsx" TargetMode="External"/></Relationships>
</file>

<file path=ppt/charts/_rels/chart109.xml.rels><?xml version="1.0" encoding="UTF-8" standalone="yes"?><Relationships xmlns="http://schemas.openxmlformats.org/package/2006/relationships"><Relationship Id="rId1" Type="http://schemas.microsoft.com/office/2011/relationships/chartStyle" Target="style109.xml"/><Relationship Id="rId2" Type="http://schemas.microsoft.com/office/2011/relationships/chartColorStyle" Target="colors109.xml"/><Relationship Id="rId3" Type="http://schemas.openxmlformats.org/officeDocument/2006/relationships/oleObject" Target="file:///C:\Users\user\Desktop\Encuesta%2020.09.21.xlsx" TargetMode="External"/></Relationships>
</file>

<file path=ppt/charts/_rels/chart11.xml.rels><?xml version="1.0" encoding="UTF-8" standalone="yes"?><Relationships xmlns="http://schemas.openxmlformats.org/package/2006/relationships"><Relationship Id="rId1" Type="http://schemas.microsoft.com/office/2011/relationships/chartStyle" Target="style11.xml"/><Relationship Id="rId2" Type="http://schemas.microsoft.com/office/2011/relationships/chartColorStyle" Target="colors11.xml"/><Relationship Id="rId3" Type="http://schemas.openxmlformats.org/officeDocument/2006/relationships/oleObject" Target="file:///C:\Users\user\Desktop\Encuesta%2020.09.21.xlsx" TargetMode="External"/></Relationships>
</file>

<file path=ppt/charts/_rels/chart110.xml.rels><?xml version="1.0" encoding="UTF-8" standalone="yes"?><Relationships xmlns="http://schemas.openxmlformats.org/package/2006/relationships"><Relationship Id="rId1" Type="http://schemas.microsoft.com/office/2011/relationships/chartStyle" Target="style110.xml"/><Relationship Id="rId2" Type="http://schemas.microsoft.com/office/2011/relationships/chartColorStyle" Target="colors110.xml"/><Relationship Id="rId3" Type="http://schemas.openxmlformats.org/officeDocument/2006/relationships/oleObject" Target="file:///C:\Users\user\Desktop\Encuesta%2020.09.21.xlsx" TargetMode="External"/></Relationships>
</file>

<file path=ppt/charts/_rels/chart111.xml.rels><?xml version="1.0" encoding="UTF-8" standalone="yes"?><Relationships xmlns="http://schemas.openxmlformats.org/package/2006/relationships"><Relationship Id="rId1" Type="http://schemas.microsoft.com/office/2011/relationships/chartStyle" Target="style111.xml"/><Relationship Id="rId2" Type="http://schemas.microsoft.com/office/2011/relationships/chartColorStyle" Target="colors111.xml"/><Relationship Id="rId3" Type="http://schemas.openxmlformats.org/officeDocument/2006/relationships/oleObject" Target="file:///C:\Users\user\Desktop\Encuesta%2020.09.21.xlsx" TargetMode="External"/></Relationships>
</file>

<file path=ppt/charts/_rels/chart112.xml.rels><?xml version="1.0" encoding="UTF-8" standalone="yes"?><Relationships xmlns="http://schemas.openxmlformats.org/package/2006/relationships"><Relationship Id="rId1" Type="http://schemas.microsoft.com/office/2011/relationships/chartStyle" Target="style112.xml"/><Relationship Id="rId2" Type="http://schemas.microsoft.com/office/2011/relationships/chartColorStyle" Target="colors112.xml"/><Relationship Id="rId3" Type="http://schemas.openxmlformats.org/officeDocument/2006/relationships/oleObject" Target="file:///C:\Users\user\Desktop\Encuesta%2020.09%20(version%201).xlsx" TargetMode="External"/></Relationships>
</file>

<file path=ppt/charts/_rels/chart113.xml.rels><?xml version="1.0" encoding="UTF-8" standalone="yes"?><Relationships xmlns="http://schemas.openxmlformats.org/package/2006/relationships"><Relationship Id="rId1" Type="http://schemas.microsoft.com/office/2011/relationships/chartStyle" Target="style113.xml"/><Relationship Id="rId2" Type="http://schemas.microsoft.com/office/2011/relationships/chartColorStyle" Target="colors113.xml"/><Relationship Id="rId3" Type="http://schemas.openxmlformats.org/officeDocument/2006/relationships/oleObject" Target="file:///C:\Users\user\Desktop\Encuesta%2020.09%20(version%201).xlsx" TargetMode="External"/></Relationships>
</file>

<file path=ppt/charts/_rels/chart114.xml.rels><?xml version="1.0" encoding="UTF-8" standalone="yes"?><Relationships xmlns="http://schemas.openxmlformats.org/package/2006/relationships"><Relationship Id="rId1" Type="http://schemas.microsoft.com/office/2011/relationships/chartStyle" Target="style114.xml"/><Relationship Id="rId2" Type="http://schemas.microsoft.com/office/2011/relationships/chartColorStyle" Target="colors114.xml"/><Relationship Id="rId3" Type="http://schemas.openxmlformats.org/officeDocument/2006/relationships/oleObject" Target="file:///C:\Users\user\Desktop\Encuesta%2020.09%20(version%201).xlsx" TargetMode="External"/></Relationships>
</file>

<file path=ppt/charts/_rels/chart115.xml.rels><?xml version="1.0" encoding="UTF-8" standalone="yes"?><Relationships xmlns="http://schemas.openxmlformats.org/package/2006/relationships"><Relationship Id="rId1" Type="http://schemas.microsoft.com/office/2011/relationships/chartStyle" Target="style115.xml"/><Relationship Id="rId2" Type="http://schemas.microsoft.com/office/2011/relationships/chartColorStyle" Target="colors115.xml"/><Relationship Id="rId3" Type="http://schemas.openxmlformats.org/officeDocument/2006/relationships/oleObject" Target="file:///C:\Users\user\Desktop\Encuesta%20V.4.%2024.09%20(version%201).xlsx" TargetMode="External"/></Relationships>
</file>

<file path=ppt/charts/_rels/chart116.xml.rels><?xml version="1.0" encoding="UTF-8" standalone="yes"?><Relationships xmlns="http://schemas.openxmlformats.org/package/2006/relationships"><Relationship Id="rId1" Type="http://schemas.microsoft.com/office/2011/relationships/chartStyle" Target="style116.xml"/><Relationship Id="rId2" Type="http://schemas.microsoft.com/office/2011/relationships/chartColorStyle" Target="colors116.xml"/><Relationship Id="rId3" Type="http://schemas.openxmlformats.org/officeDocument/2006/relationships/oleObject" Target="file:///C:\Users\user\Desktop\Encuesta%2020.09.21.xlsx" TargetMode="External"/></Relationships>
</file>

<file path=ppt/charts/_rels/chart117.xml.rels><?xml version="1.0" encoding="UTF-8" standalone="yes"?><Relationships xmlns="http://schemas.openxmlformats.org/package/2006/relationships"><Relationship Id="rId1" Type="http://schemas.microsoft.com/office/2011/relationships/chartStyle" Target="style117.xml"/><Relationship Id="rId2" Type="http://schemas.microsoft.com/office/2011/relationships/chartColorStyle" Target="colors117.xml"/><Relationship Id="rId3" Type="http://schemas.openxmlformats.org/officeDocument/2006/relationships/oleObject" Target="file:///C:\Users\user\Desktop\Encuesta%2020.09.21.xlsx" TargetMode="External"/></Relationships>
</file>

<file path=ppt/charts/_rels/chart118.xml.rels><?xml version="1.0" encoding="UTF-8" standalone="yes"?><Relationships xmlns="http://schemas.openxmlformats.org/package/2006/relationships"><Relationship Id="rId1" Type="http://schemas.microsoft.com/office/2011/relationships/chartStyle" Target="style118.xml"/><Relationship Id="rId2" Type="http://schemas.microsoft.com/office/2011/relationships/chartColorStyle" Target="colors118.xml"/><Relationship Id="rId3" Type="http://schemas.openxmlformats.org/officeDocument/2006/relationships/oleObject" Target="file:///C:\Users\user\Desktop\Encuesta%2020.09.21.xlsx" TargetMode="External"/></Relationships>
</file>

<file path=ppt/charts/_rels/chart119.xml.rels><?xml version="1.0" encoding="UTF-8" standalone="yes"?><Relationships xmlns="http://schemas.openxmlformats.org/package/2006/relationships"><Relationship Id="rId1" Type="http://schemas.microsoft.com/office/2011/relationships/chartStyle" Target="style119.xml"/><Relationship Id="rId2" Type="http://schemas.microsoft.com/office/2011/relationships/chartColorStyle" Target="colors119.xml"/><Relationship Id="rId3" Type="http://schemas.openxmlformats.org/officeDocument/2006/relationships/oleObject" Target="file:///C:\Users\user\Desktop\Encuesta%2020.09.21.xlsx" TargetMode="External"/></Relationships>
</file>

<file path=ppt/charts/_rels/chart12.xml.rels><?xml version="1.0" encoding="UTF-8" standalone="yes"?><Relationships xmlns="http://schemas.openxmlformats.org/package/2006/relationships"><Relationship Id="rId1" Type="http://schemas.microsoft.com/office/2011/relationships/chartStyle" Target="style12.xml"/><Relationship Id="rId2" Type="http://schemas.microsoft.com/office/2011/relationships/chartColorStyle" Target="colors12.xml"/><Relationship Id="rId3" Type="http://schemas.openxmlformats.org/officeDocument/2006/relationships/oleObject" Target="file:///C:\Users\user\Desktop\Encuesta%2020.09.21.xlsx" TargetMode="External"/></Relationships>
</file>

<file path=ppt/charts/_rels/chart120.xml.rels><?xml version="1.0" encoding="UTF-8" standalone="yes"?><Relationships xmlns="http://schemas.openxmlformats.org/package/2006/relationships"><Relationship Id="rId1" Type="http://schemas.microsoft.com/office/2011/relationships/chartStyle" Target="style120.xml"/><Relationship Id="rId2" Type="http://schemas.microsoft.com/office/2011/relationships/chartColorStyle" Target="colors120.xml"/><Relationship Id="rId3" Type="http://schemas.openxmlformats.org/officeDocument/2006/relationships/oleObject" Target="file:///C:\Users\user\Desktop\Encuesta%2020.09.21.xlsx" TargetMode="External"/></Relationships>
</file>

<file path=ppt/charts/_rels/chart121.xml.rels><?xml version="1.0" encoding="UTF-8" standalone="yes"?><Relationships xmlns="http://schemas.openxmlformats.org/package/2006/relationships"><Relationship Id="rId1" Type="http://schemas.microsoft.com/office/2011/relationships/chartStyle" Target="style121.xml"/><Relationship Id="rId2" Type="http://schemas.microsoft.com/office/2011/relationships/chartColorStyle" Target="colors121.xml"/><Relationship Id="rId3" Type="http://schemas.openxmlformats.org/officeDocument/2006/relationships/oleObject" Target="file:///C:\Users\user\Desktop\Encuesta%2020.09.21.xlsx" TargetMode="External"/></Relationships>
</file>

<file path=ppt/charts/_rels/chart122.xml.rels><?xml version="1.0" encoding="UTF-8" standalone="yes"?><Relationships xmlns="http://schemas.openxmlformats.org/package/2006/relationships"><Relationship Id="rId1" Type="http://schemas.microsoft.com/office/2011/relationships/chartStyle" Target="style122.xml"/><Relationship Id="rId2" Type="http://schemas.microsoft.com/office/2011/relationships/chartColorStyle" Target="colors122.xml"/><Relationship Id="rId3" Type="http://schemas.openxmlformats.org/officeDocument/2006/relationships/oleObject" Target="file:///C:\Users\user\Desktop\Encuesta%2020.09%20(version%201).xlsx" TargetMode="External"/></Relationships>
</file>

<file path=ppt/charts/_rels/chart123.xml.rels><?xml version="1.0" encoding="UTF-8" standalone="yes"?><Relationships xmlns="http://schemas.openxmlformats.org/package/2006/relationships"><Relationship Id="rId1" Type="http://schemas.microsoft.com/office/2011/relationships/chartStyle" Target="style123.xml"/><Relationship Id="rId2" Type="http://schemas.microsoft.com/office/2011/relationships/chartColorStyle" Target="colors123.xml"/><Relationship Id="rId3" Type="http://schemas.openxmlformats.org/officeDocument/2006/relationships/oleObject" Target="file:///C:\Users\user\Desktop\Encuesta%2020.09%20(version%201).xlsx" TargetMode="External"/></Relationships>
</file>

<file path=ppt/charts/_rels/chart124.xml.rels><?xml version="1.0" encoding="UTF-8" standalone="yes"?><Relationships xmlns="http://schemas.openxmlformats.org/package/2006/relationships"><Relationship Id="rId1" Type="http://schemas.microsoft.com/office/2011/relationships/chartStyle" Target="style124.xml"/><Relationship Id="rId2" Type="http://schemas.microsoft.com/office/2011/relationships/chartColorStyle" Target="colors124.xml"/><Relationship Id="rId3" Type="http://schemas.openxmlformats.org/officeDocument/2006/relationships/oleObject" Target="file:///C:\Users\user\Desktop\Encuesta%2020.09%20(version%201).xlsx" TargetMode="External"/></Relationships>
</file>

<file path=ppt/charts/_rels/chart125.xml.rels><?xml version="1.0" encoding="UTF-8" standalone="yes"?><Relationships xmlns="http://schemas.openxmlformats.org/package/2006/relationships"><Relationship Id="rId1" Type="http://schemas.microsoft.com/office/2011/relationships/chartStyle" Target="style125.xml"/><Relationship Id="rId2" Type="http://schemas.microsoft.com/office/2011/relationships/chartColorStyle" Target="colors125.xml"/><Relationship Id="rId3" Type="http://schemas.openxmlformats.org/officeDocument/2006/relationships/oleObject" Target="file:///C:\Users\user\Desktop\Encuesta%2020.09%20(version%201).xlsx" TargetMode="External"/></Relationships>
</file>

<file path=ppt/charts/_rels/chart126.xml.rels><?xml version="1.0" encoding="UTF-8" standalone="yes"?><Relationships xmlns="http://schemas.openxmlformats.org/package/2006/relationships"><Relationship Id="rId1" Type="http://schemas.microsoft.com/office/2011/relationships/chartStyle" Target="style126.xml"/><Relationship Id="rId2" Type="http://schemas.microsoft.com/office/2011/relationships/chartColorStyle" Target="colors126.xml"/><Relationship Id="rId3" Type="http://schemas.openxmlformats.org/officeDocument/2006/relationships/oleObject" Target="file:///C:\Users\user\Desktop\Encuesta%2020.09%20(version%201).xlsx" TargetMode="External"/></Relationships>
</file>

<file path=ppt/charts/_rels/chart127.xml.rels><?xml version="1.0" encoding="UTF-8" standalone="yes"?><Relationships xmlns="http://schemas.openxmlformats.org/package/2006/relationships"><Relationship Id="rId1" Type="http://schemas.microsoft.com/office/2011/relationships/chartStyle" Target="style127.xml"/><Relationship Id="rId2" Type="http://schemas.microsoft.com/office/2011/relationships/chartColorStyle" Target="colors127.xml"/><Relationship Id="rId3" Type="http://schemas.openxmlformats.org/officeDocument/2006/relationships/oleObject" Target="file:///C:\Users\user\Desktop\Encuesta%2020.09%20(version%201).xlsx" TargetMode="External"/></Relationships>
</file>

<file path=ppt/charts/_rels/chart128.xml.rels><?xml version="1.0" encoding="UTF-8" standalone="yes"?><Relationships xmlns="http://schemas.openxmlformats.org/package/2006/relationships"><Relationship Id="rId1" Type="http://schemas.microsoft.com/office/2011/relationships/chartStyle" Target="style128.xml"/><Relationship Id="rId2" Type="http://schemas.microsoft.com/office/2011/relationships/chartColorStyle" Target="colors128.xml"/><Relationship Id="rId3" Type="http://schemas.openxmlformats.org/officeDocument/2006/relationships/oleObject" Target="file:///C:\Users\user\Desktop\Encuesta%2020.09%20(version%201).xlsx" TargetMode="External"/></Relationships>
</file>

<file path=ppt/charts/_rels/chart129.xml.rels><?xml version="1.0" encoding="UTF-8" standalone="yes"?><Relationships xmlns="http://schemas.openxmlformats.org/package/2006/relationships"><Relationship Id="rId1" Type="http://schemas.microsoft.com/office/2011/relationships/chartStyle" Target="style129.xml"/><Relationship Id="rId2" Type="http://schemas.microsoft.com/office/2011/relationships/chartColorStyle" Target="colors129.xml"/><Relationship Id="rId3" Type="http://schemas.openxmlformats.org/officeDocument/2006/relationships/oleObject" Target="file:///C:\Users\user\Desktop\Encuesta%2020.09%20(version%201).xlsx" TargetMode="External"/></Relationships>
</file>

<file path=ppt/charts/_rels/chart13.xml.rels><?xml version="1.0" encoding="UTF-8" standalone="yes"?><Relationships xmlns="http://schemas.openxmlformats.org/package/2006/relationships"><Relationship Id="rId1" Type="http://schemas.microsoft.com/office/2011/relationships/chartStyle" Target="style13.xml"/><Relationship Id="rId2" Type="http://schemas.microsoft.com/office/2011/relationships/chartColorStyle" Target="colors13.xml"/><Relationship Id="rId3" Type="http://schemas.openxmlformats.org/officeDocument/2006/relationships/oleObject" Target="file:///C:\Users\user\Desktop\Encuesta%2020.09.21.xlsx" TargetMode="External"/></Relationships>
</file>

<file path=ppt/charts/_rels/chart130.xml.rels><?xml version="1.0" encoding="UTF-8" standalone="yes"?><Relationships xmlns="http://schemas.openxmlformats.org/package/2006/relationships"><Relationship Id="rId1" Type="http://schemas.microsoft.com/office/2011/relationships/chartStyle" Target="style130.xml"/><Relationship Id="rId2" Type="http://schemas.microsoft.com/office/2011/relationships/chartColorStyle" Target="colors130.xml"/><Relationship Id="rId3" Type="http://schemas.openxmlformats.org/officeDocument/2006/relationships/oleObject" Target="file:///C:\Users\user\Desktop\Encuesta%2020.09%20(version%201).xlsx" TargetMode="External"/></Relationships>
</file>

<file path=ppt/charts/_rels/chart131.xml.rels><?xml version="1.0" encoding="UTF-8" standalone="yes"?><Relationships xmlns="http://schemas.openxmlformats.org/package/2006/relationships"><Relationship Id="rId1" Type="http://schemas.microsoft.com/office/2011/relationships/chartStyle" Target="style131.xml"/><Relationship Id="rId2" Type="http://schemas.microsoft.com/office/2011/relationships/chartColorStyle" Target="colors131.xml"/><Relationship Id="rId3" Type="http://schemas.openxmlformats.org/officeDocument/2006/relationships/oleObject" Target="file:///C:\Users\user\Desktop\Encuesta%2020.09%20(version%201).xlsx" TargetMode="External"/></Relationships>
</file>

<file path=ppt/charts/_rels/chart132.xml.rels><?xml version="1.0" encoding="UTF-8" standalone="yes"?><Relationships xmlns="http://schemas.openxmlformats.org/package/2006/relationships"><Relationship Id="rId1" Type="http://schemas.microsoft.com/office/2011/relationships/chartStyle" Target="style132.xml"/><Relationship Id="rId2" Type="http://schemas.microsoft.com/office/2011/relationships/chartColorStyle" Target="colors132.xml"/><Relationship Id="rId3" Type="http://schemas.openxmlformats.org/officeDocument/2006/relationships/oleObject" Target="file:///C:\Users\user\Desktop\Encuesta%20DA.xlsx" TargetMode="External"/></Relationships>
</file>

<file path=ppt/charts/_rels/chart133.xml.rels><?xml version="1.0" encoding="UTF-8" standalone="yes"?><Relationships xmlns="http://schemas.openxmlformats.org/package/2006/relationships"><Relationship Id="rId1" Type="http://schemas.microsoft.com/office/2011/relationships/chartStyle" Target="style133.xml"/><Relationship Id="rId2" Type="http://schemas.microsoft.com/office/2011/relationships/chartColorStyle" Target="colors133.xml"/><Relationship Id="rId3" Type="http://schemas.openxmlformats.org/officeDocument/2006/relationships/oleObject" Target="file:///C:\Users\user\Desktop\Encuesta%20DA.xlsx" TargetMode="External"/></Relationships>
</file>

<file path=ppt/charts/_rels/chart134.xml.rels><?xml version="1.0" encoding="UTF-8" standalone="yes"?><Relationships xmlns="http://schemas.openxmlformats.org/package/2006/relationships"><Relationship Id="rId1" Type="http://schemas.microsoft.com/office/2011/relationships/chartStyle" Target="style134.xml"/><Relationship Id="rId2" Type="http://schemas.microsoft.com/office/2011/relationships/chartColorStyle" Target="colors134.xml"/><Relationship Id="rId3" Type="http://schemas.openxmlformats.org/officeDocument/2006/relationships/oleObject" Target="file:///C:\Users\user\Desktop\Encuesta%2020.09.21.xlsx" TargetMode="External"/></Relationships>
</file>

<file path=ppt/charts/_rels/chart135.xml.rels><?xml version="1.0" encoding="UTF-8" standalone="yes"?><Relationships xmlns="http://schemas.openxmlformats.org/package/2006/relationships"><Relationship Id="rId1" Type="http://schemas.microsoft.com/office/2011/relationships/chartStyle" Target="style135.xml"/><Relationship Id="rId2" Type="http://schemas.microsoft.com/office/2011/relationships/chartColorStyle" Target="colors135.xml"/><Relationship Id="rId3" Type="http://schemas.openxmlformats.org/officeDocument/2006/relationships/oleObject" Target="file:///C:\Users\user\Desktop\Encuesta%2020.09%20(version%201).xlsx" TargetMode="External"/></Relationships>
</file>

<file path=ppt/charts/_rels/chart136.xml.rels><?xml version="1.0" encoding="UTF-8" standalone="yes"?><Relationships xmlns="http://schemas.openxmlformats.org/package/2006/relationships"><Relationship Id="rId1" Type="http://schemas.microsoft.com/office/2011/relationships/chartStyle" Target="style136.xml"/><Relationship Id="rId2" Type="http://schemas.microsoft.com/office/2011/relationships/chartColorStyle" Target="colors136.xml"/><Relationship Id="rId3" Type="http://schemas.openxmlformats.org/officeDocument/2006/relationships/oleObject" Target="file:///C:\Users\user\Desktop\Encuesta%2020.09%20(version%201).xlsx" TargetMode="External"/></Relationships>
</file>

<file path=ppt/charts/_rels/chart137.xml.rels><?xml version="1.0" encoding="UTF-8" standalone="yes"?><Relationships xmlns="http://schemas.openxmlformats.org/package/2006/relationships"><Relationship Id="rId1" Type="http://schemas.microsoft.com/office/2011/relationships/chartStyle" Target="style137.xml"/><Relationship Id="rId2" Type="http://schemas.microsoft.com/office/2011/relationships/chartColorStyle" Target="colors137.xml"/><Relationship Id="rId3" Type="http://schemas.openxmlformats.org/officeDocument/2006/relationships/oleObject" Target="file:///C:\Users\user\Desktop\Encuesta%2020.09%20(version%201).xlsx" TargetMode="External"/></Relationships>
</file>

<file path=ppt/charts/_rels/chart138.xml.rels><?xml version="1.0" encoding="UTF-8" standalone="yes"?><Relationships xmlns="http://schemas.openxmlformats.org/package/2006/relationships"><Relationship Id="rId1" Type="http://schemas.microsoft.com/office/2011/relationships/chartStyle" Target="style138.xml"/><Relationship Id="rId2" Type="http://schemas.microsoft.com/office/2011/relationships/chartColorStyle" Target="colors138.xml"/><Relationship Id="rId3" Type="http://schemas.openxmlformats.org/officeDocument/2006/relationships/oleObject" Target="file:///C:\Users\user\Desktop\Encuesta%2020.09%20(version%201).xlsx" TargetMode="External"/></Relationships>
</file>

<file path=ppt/charts/_rels/chart139.xml.rels><?xml version="1.0" encoding="UTF-8" standalone="yes"?><Relationships xmlns="http://schemas.openxmlformats.org/package/2006/relationships"><Relationship Id="rId1" Type="http://schemas.microsoft.com/office/2011/relationships/chartStyle" Target="style139.xml"/><Relationship Id="rId2" Type="http://schemas.microsoft.com/office/2011/relationships/chartColorStyle" Target="colors139.xml"/><Relationship Id="rId3" Type="http://schemas.openxmlformats.org/officeDocument/2006/relationships/oleObject" Target="file:///C:\Users\user\Desktop\Encuesta%2020.09%20(version%201).xlsx" TargetMode="External"/></Relationships>
</file>

<file path=ppt/charts/_rels/chart14.xml.rels><?xml version="1.0" encoding="UTF-8" standalone="yes"?><Relationships xmlns="http://schemas.openxmlformats.org/package/2006/relationships"><Relationship Id="rId1" Type="http://schemas.microsoft.com/office/2011/relationships/chartStyle" Target="style14.xml"/><Relationship Id="rId2" Type="http://schemas.microsoft.com/office/2011/relationships/chartColorStyle" Target="colors14.xml"/><Relationship Id="rId3" Type="http://schemas.openxmlformats.org/officeDocument/2006/relationships/oleObject" Target="file:///C:\Users\user\Desktop\Encuesta%2020.09.21.xlsx" TargetMode="External"/></Relationships>
</file>

<file path=ppt/charts/_rels/chart140.xml.rels><?xml version="1.0" encoding="UTF-8" standalone="yes"?><Relationships xmlns="http://schemas.openxmlformats.org/package/2006/relationships"><Relationship Id="rId1" Type="http://schemas.microsoft.com/office/2011/relationships/chartStyle" Target="style140.xml"/><Relationship Id="rId2" Type="http://schemas.microsoft.com/office/2011/relationships/chartColorStyle" Target="colors140.xml"/><Relationship Id="rId3" Type="http://schemas.openxmlformats.org/officeDocument/2006/relationships/oleObject" Target="file:///C:\Users\user\Desktop\Encuesta%20V.4.%2024.09%20(version%201).xlsx" TargetMode="External"/></Relationships>
</file>

<file path=ppt/charts/_rels/chart141.xml.rels><?xml version="1.0" encoding="UTF-8" standalone="yes"?><Relationships xmlns="http://schemas.openxmlformats.org/package/2006/relationships"><Relationship Id="rId1" Type="http://schemas.microsoft.com/office/2011/relationships/chartStyle" Target="style141.xml"/><Relationship Id="rId2" Type="http://schemas.microsoft.com/office/2011/relationships/chartColorStyle" Target="colors141.xml"/><Relationship Id="rId3" Type="http://schemas.openxmlformats.org/officeDocument/2006/relationships/oleObject" Target="file:///C:\Users\user\Desktop\Encuesta%20V.4.%2024.09%20(version%201).xlsx" TargetMode="External"/></Relationships>
</file>

<file path=ppt/charts/_rels/chart142.xml.rels><?xml version="1.0" encoding="UTF-8" standalone="yes"?><Relationships xmlns="http://schemas.openxmlformats.org/package/2006/relationships"><Relationship Id="rId1" Type="http://schemas.microsoft.com/office/2011/relationships/chartStyle" Target="style142.xml"/><Relationship Id="rId2" Type="http://schemas.microsoft.com/office/2011/relationships/chartColorStyle" Target="colors142.xml"/><Relationship Id="rId3" Type="http://schemas.openxmlformats.org/officeDocument/2006/relationships/oleObject" Target="file:///C:\Users\user\Desktop\DA\Encuesta\Encuesta%20V.4.%2024.09%20(version%201).xlsx" TargetMode="External"/></Relationships>
</file>

<file path=ppt/charts/_rels/chart143.xml.rels><?xml version="1.0" encoding="UTF-8" standalone="yes"?><Relationships xmlns="http://schemas.openxmlformats.org/package/2006/relationships"><Relationship Id="rId1" Type="http://schemas.microsoft.com/office/2011/relationships/chartStyle" Target="style143.xml"/><Relationship Id="rId2" Type="http://schemas.microsoft.com/office/2011/relationships/chartColorStyle" Target="colors143.xml"/><Relationship Id="rId3" Type="http://schemas.openxmlformats.org/officeDocument/2006/relationships/oleObject" Target="file:///C:\Users\user\Desktop\DA\Encuesta\Encuesta%20V.4.%2024.09%20(version%201).xlsx" TargetMode="External"/></Relationships>
</file>

<file path=ppt/charts/_rels/chart144.xml.rels><?xml version="1.0" encoding="UTF-8" standalone="yes"?><Relationships xmlns="http://schemas.openxmlformats.org/package/2006/relationships"><Relationship Id="rId1" Type="http://schemas.microsoft.com/office/2011/relationships/chartStyle" Target="style144.xml"/><Relationship Id="rId2" Type="http://schemas.microsoft.com/office/2011/relationships/chartColorStyle" Target="colors144.xml"/><Relationship Id="rId3" Type="http://schemas.openxmlformats.org/officeDocument/2006/relationships/oleObject" Target="file:///C:\Users\user\Desktop\DA\Encuesta\Encuesta%20V.4.%2024.09%20(version%201).xlsx" TargetMode="External"/></Relationships>
</file>

<file path=ppt/charts/_rels/chart145.xml.rels><?xml version="1.0" encoding="UTF-8" standalone="yes"?><Relationships xmlns="http://schemas.openxmlformats.org/package/2006/relationships"><Relationship Id="rId1" Type="http://schemas.microsoft.com/office/2011/relationships/chartStyle" Target="style145.xml"/><Relationship Id="rId2" Type="http://schemas.microsoft.com/office/2011/relationships/chartColorStyle" Target="colors145.xml"/><Relationship Id="rId3" Type="http://schemas.openxmlformats.org/officeDocument/2006/relationships/oleObject" Target="file:///C:\Users\user\Desktop\DA\Encuesta\Encuesta%20V.4.%2024.09%20(version%201).xlsx" TargetMode="External"/></Relationships>
</file>

<file path=ppt/charts/_rels/chart146.xml.rels><?xml version="1.0" encoding="UTF-8" standalone="yes"?><Relationships xmlns="http://schemas.openxmlformats.org/package/2006/relationships"><Relationship Id="rId1" Type="http://schemas.microsoft.com/office/2011/relationships/chartStyle" Target="style146.xml"/><Relationship Id="rId2" Type="http://schemas.microsoft.com/office/2011/relationships/chartColorStyle" Target="colors146.xml"/><Relationship Id="rId3" Type="http://schemas.openxmlformats.org/officeDocument/2006/relationships/oleObject" Target="file:///C:\Users\user\Desktop\Encuesta%2020.09.21.xlsx" TargetMode="External"/></Relationships>
</file>

<file path=ppt/charts/_rels/chart147.xml.rels><?xml version="1.0" encoding="UTF-8" standalone="yes"?><Relationships xmlns="http://schemas.openxmlformats.org/package/2006/relationships"><Relationship Id="rId1" Type="http://schemas.microsoft.com/office/2011/relationships/chartStyle" Target="style147.xml"/><Relationship Id="rId2" Type="http://schemas.microsoft.com/office/2011/relationships/chartColorStyle" Target="colors147.xml"/><Relationship Id="rId3" Type="http://schemas.openxmlformats.org/officeDocument/2006/relationships/oleObject" Target="file:///C:\Users\user\Desktop\Encuesta%2020.09%20(version%201).xlsx" TargetMode="External"/></Relationships>
</file>

<file path=ppt/charts/_rels/chart148.xml.rels><?xml version="1.0" encoding="UTF-8" standalone="yes"?><Relationships xmlns="http://schemas.openxmlformats.org/package/2006/relationships"><Relationship Id="rId1" Type="http://schemas.microsoft.com/office/2011/relationships/chartStyle" Target="style148.xml"/><Relationship Id="rId2" Type="http://schemas.microsoft.com/office/2011/relationships/chartColorStyle" Target="colors148.xml"/><Relationship Id="rId3" Type="http://schemas.openxmlformats.org/officeDocument/2006/relationships/oleObject" Target="file:///C:\Users\user\Desktop\Encuesta%2020.09%20(version%201).xlsx" TargetMode="External"/></Relationships>
</file>

<file path=ppt/charts/_rels/chart149.xml.rels><?xml version="1.0" encoding="UTF-8" standalone="yes"?><Relationships xmlns="http://schemas.openxmlformats.org/package/2006/relationships"><Relationship Id="rId1" Type="http://schemas.microsoft.com/office/2011/relationships/chartStyle" Target="style149.xml"/><Relationship Id="rId2" Type="http://schemas.microsoft.com/office/2011/relationships/chartColorStyle" Target="colors149.xml"/><Relationship Id="rId3" Type="http://schemas.openxmlformats.org/officeDocument/2006/relationships/oleObject" Target="file:///C:\Users\user\Desktop\Encuesta%2020.09%20(version%201).xlsx" TargetMode="External"/></Relationships>
</file>

<file path=ppt/charts/_rels/chart15.xml.rels><?xml version="1.0" encoding="UTF-8" standalone="yes"?><Relationships xmlns="http://schemas.openxmlformats.org/package/2006/relationships"><Relationship Id="rId1" Type="http://schemas.microsoft.com/office/2011/relationships/chartStyle" Target="style15.xml"/><Relationship Id="rId2" Type="http://schemas.microsoft.com/office/2011/relationships/chartColorStyle" Target="colors15.xml"/><Relationship Id="rId3" Type="http://schemas.openxmlformats.org/officeDocument/2006/relationships/oleObject" Target="file:///C:\Users\user\Desktop\Encuesta%2020.09.21.xlsx" TargetMode="External"/></Relationships>
</file>

<file path=ppt/charts/_rels/chart150.xml.rels><?xml version="1.0" encoding="UTF-8" standalone="yes"?><Relationships xmlns="http://schemas.openxmlformats.org/package/2006/relationships"><Relationship Id="rId1" Type="http://schemas.microsoft.com/office/2011/relationships/chartStyle" Target="style150.xml"/><Relationship Id="rId2" Type="http://schemas.microsoft.com/office/2011/relationships/chartColorStyle" Target="colors150.xml"/><Relationship Id="rId3" Type="http://schemas.openxmlformats.org/officeDocument/2006/relationships/oleObject" Target="file:///C:\Users\user\Desktop\Encuesta%2020.09%20(version%201).xlsx" TargetMode="External"/></Relationships>
</file>

<file path=ppt/charts/_rels/chart151.xml.rels><?xml version="1.0" encoding="UTF-8" standalone="yes"?><Relationships xmlns="http://schemas.openxmlformats.org/package/2006/relationships"><Relationship Id="rId1" Type="http://schemas.microsoft.com/office/2011/relationships/chartStyle" Target="style151.xml"/><Relationship Id="rId2" Type="http://schemas.microsoft.com/office/2011/relationships/chartColorStyle" Target="colors151.xml"/><Relationship Id="rId3" Type="http://schemas.openxmlformats.org/officeDocument/2006/relationships/package" Target="../embeddings/Microsoft_Excel_Sheet1.xlsx"/></Relationships>
</file>

<file path=ppt/charts/_rels/chart152.xml.rels><?xml version="1.0" encoding="UTF-8" standalone="yes"?><Relationships xmlns="http://schemas.openxmlformats.org/package/2006/relationships"><Relationship Id="rId1" Type="http://schemas.microsoft.com/office/2011/relationships/chartStyle" Target="style152.xml"/><Relationship Id="rId2" Type="http://schemas.microsoft.com/office/2011/relationships/chartColorStyle" Target="colors152.xml"/><Relationship Id="rId3" Type="http://schemas.openxmlformats.org/officeDocument/2006/relationships/package" Target="../embeddings/Microsoft_Excel_Sheet2.xlsx"/></Relationships>
</file>

<file path=ppt/charts/_rels/chart153.xml.rels><?xml version="1.0" encoding="UTF-8" standalone="yes"?><Relationships xmlns="http://schemas.openxmlformats.org/package/2006/relationships"><Relationship Id="rId1" Type="http://schemas.microsoft.com/office/2011/relationships/chartStyle" Target="style153.xml"/><Relationship Id="rId2" Type="http://schemas.microsoft.com/office/2011/relationships/chartColorStyle" Target="colors153.xml"/><Relationship Id="rId3" Type="http://schemas.openxmlformats.org/officeDocument/2006/relationships/package" Target="../embeddings/Microsoft_Excel_Sheet3.xlsx"/></Relationships>
</file>

<file path=ppt/charts/_rels/chart154.xml.rels><?xml version="1.0" encoding="UTF-8" standalone="yes"?><Relationships xmlns="http://schemas.openxmlformats.org/package/2006/relationships"><Relationship Id="rId1" Type="http://schemas.microsoft.com/office/2011/relationships/chartStyle" Target="style154.xml"/><Relationship Id="rId2" Type="http://schemas.microsoft.com/office/2011/relationships/chartColorStyle" Target="colors154.xml"/><Relationship Id="rId3" Type="http://schemas.openxmlformats.org/officeDocument/2006/relationships/oleObject" Target="file:///C:\Users\user\Desktop\Encuesta%2020.09%20(version%201).xlsx" TargetMode="External"/></Relationships>
</file>

<file path=ppt/charts/_rels/chart155.xml.rels><?xml version="1.0" encoding="UTF-8" standalone="yes"?><Relationships xmlns="http://schemas.openxmlformats.org/package/2006/relationships"><Relationship Id="rId1" Type="http://schemas.microsoft.com/office/2011/relationships/chartStyle" Target="style155.xml"/><Relationship Id="rId2" Type="http://schemas.microsoft.com/office/2011/relationships/chartColorStyle" Target="colors155.xml"/><Relationship Id="rId3" Type="http://schemas.openxmlformats.org/officeDocument/2006/relationships/oleObject" Target="file:///C:\Users\user\Desktop\Encuesta%2020.09%20(version%201).xlsx" TargetMode="External"/></Relationships>
</file>

<file path=ppt/charts/_rels/chart156.xml.rels><?xml version="1.0" encoding="UTF-8" standalone="yes"?><Relationships xmlns="http://schemas.openxmlformats.org/package/2006/relationships"><Relationship Id="rId1" Type="http://schemas.microsoft.com/office/2011/relationships/chartStyle" Target="style156.xml"/><Relationship Id="rId2" Type="http://schemas.microsoft.com/office/2011/relationships/chartColorStyle" Target="colors156.xml"/><Relationship Id="rId3" Type="http://schemas.openxmlformats.org/officeDocument/2006/relationships/oleObject" Target="file:///C:\Users\user\Desktop\Encuesta%2020.09%20(version%201).xlsx" TargetMode="External"/></Relationships>
</file>

<file path=ppt/charts/_rels/chart157.xml.rels><?xml version="1.0" encoding="UTF-8" standalone="yes"?><Relationships xmlns="http://schemas.openxmlformats.org/package/2006/relationships"><Relationship Id="rId1" Type="http://schemas.microsoft.com/office/2011/relationships/chartStyle" Target="style157.xml"/><Relationship Id="rId2" Type="http://schemas.microsoft.com/office/2011/relationships/chartColorStyle" Target="colors157.xml"/><Relationship Id="rId3" Type="http://schemas.openxmlformats.org/officeDocument/2006/relationships/oleObject" Target="file:///C:\Users\user\Desktop\Encuesta%2020.09%20(version%201).xlsx" TargetMode="External"/></Relationships>
</file>

<file path=ppt/charts/_rels/chart158.xml.rels><?xml version="1.0" encoding="UTF-8" standalone="yes"?><Relationships xmlns="http://schemas.openxmlformats.org/package/2006/relationships"><Relationship Id="rId1" Type="http://schemas.microsoft.com/office/2011/relationships/chartStyle" Target="style158.xml"/><Relationship Id="rId2" Type="http://schemas.microsoft.com/office/2011/relationships/chartColorStyle" Target="colors158.xml"/><Relationship Id="rId3"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s>
</file>

<file path=ppt/charts/_rels/chart159.xml.rels><?xml version="1.0" encoding="UTF-8" standalone="yes"?><Relationships xmlns="http://schemas.openxmlformats.org/package/2006/relationships"><Relationship Id="rId1" Type="http://schemas.microsoft.com/office/2011/relationships/chartStyle" Target="style159.xml"/><Relationship Id="rId2" Type="http://schemas.microsoft.com/office/2011/relationships/chartColorStyle" Target="colors159.xml"/><Relationship Id="rId3"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s>
</file>

<file path=ppt/charts/_rels/chart16.xml.rels><?xml version="1.0" encoding="UTF-8" standalone="yes"?><Relationships xmlns="http://schemas.openxmlformats.org/package/2006/relationships"><Relationship Id="rId1" Type="http://schemas.microsoft.com/office/2011/relationships/chartStyle" Target="style16.xml"/><Relationship Id="rId2" Type="http://schemas.microsoft.com/office/2011/relationships/chartColorStyle" Target="colors16.xml"/><Relationship Id="rId3" Type="http://schemas.openxmlformats.org/officeDocument/2006/relationships/oleObject" Target="file:///C:\Users\user\Desktop\Encuesta%2020.09%20(version%201).xlsx" TargetMode="External"/></Relationships>
</file>

<file path=ppt/charts/_rels/chart160.xml.rels><?xml version="1.0" encoding="UTF-8" standalone="yes"?><Relationships xmlns="http://schemas.openxmlformats.org/package/2006/relationships"><Relationship Id="rId1" Type="http://schemas.microsoft.com/office/2011/relationships/chartStyle" Target="style160.xml"/><Relationship Id="rId2" Type="http://schemas.microsoft.com/office/2011/relationships/chartColorStyle" Target="colors160.xml"/><Relationship Id="rId3" Type="http://schemas.openxmlformats.org/officeDocument/2006/relationships/themeOverride" Target="../theme/themeOverride1.xml"/><Relationship Id="rId4"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s>
</file>

<file path=ppt/charts/_rels/chart161.xml.rels><?xml version="1.0" encoding="UTF-8" standalone="yes"?><Relationships xmlns="http://schemas.openxmlformats.org/package/2006/relationships"><Relationship Id="rId1" Type="http://schemas.microsoft.com/office/2011/relationships/chartStyle" Target="style161.xml"/><Relationship Id="rId2" Type="http://schemas.microsoft.com/office/2011/relationships/chartColorStyle" Target="colors161.xml"/><Relationship Id="rId3" Type="http://schemas.openxmlformats.org/officeDocument/2006/relationships/themeOverride" Target="../theme/themeOverride2.xml"/><Relationship Id="rId4" Type="http://schemas.openxmlformats.org/officeDocument/2006/relationships/oleObject" Target="https://d.docs.live.net/6cc76a534b9d4594/1.%20TRABAJO_CZC/1.%20DA_GERESA/Infor%20_%20work/1.%20An&#225;lisis%20Red%20Norte/Presentacion%20RN%20_26.10/TABLERO%20DE%20ACTIVIDADES%203%20TRIMESTRE%202021_26.10.xlsx" TargetMode="External"/></Relationships>
</file>

<file path=ppt/charts/_rels/chart162.xml.rels><?xml version="1.0" encoding="UTF-8" standalone="yes"?><Relationships xmlns="http://schemas.openxmlformats.org/package/2006/relationships"><Relationship Id="rId1" Type="http://schemas.microsoft.com/office/2011/relationships/chartStyle" Target="style162.xml"/><Relationship Id="rId2" Type="http://schemas.microsoft.com/office/2011/relationships/chartColorStyle" Target="colors162.xml"/><Relationship Id="rId3" Type="http://schemas.openxmlformats.org/officeDocument/2006/relationships/oleObject" Target="file:///C:\Users\Yuliza\Desktop\Indicadores%20PAN_22.12.21%20VF-%20LISTO.xlsx" TargetMode="External"/></Relationships>
</file>

<file path=ppt/charts/_rels/chart163.xml.rels><?xml version="1.0" encoding="UTF-8" standalone="yes"?><Relationships xmlns="http://schemas.openxmlformats.org/package/2006/relationships"><Relationship Id="rId1" Type="http://schemas.microsoft.com/office/2011/relationships/chartStyle" Target="style163.xml"/><Relationship Id="rId2" Type="http://schemas.microsoft.com/office/2011/relationships/chartColorStyle" Target="colors163.xml"/><Relationship Id="rId3" Type="http://schemas.openxmlformats.org/officeDocument/2006/relationships/oleObject" Target="https://d.docs.live.net/6cc76a534b9d4594/1.%20TRABAJO_CZC/1.%20DA_GERESA/Infor%20_%20work/1.%20An&#225;lisis%20Red%20Norte/Implementaci&#243;n_RN/Presentaciones%20RN/Resultados%20data%20diciembre_20.12/Indicadores%20PAN_22.12.21%20VF-%20LISTO.xlsx" TargetMode="External"/></Relationships>
</file>

<file path=ppt/charts/_rels/chart164.xml.rels><?xml version="1.0" encoding="UTF-8" standalone="yes"?><Relationships xmlns="http://schemas.openxmlformats.org/package/2006/relationships"><Relationship Id="rId1" Type="http://schemas.microsoft.com/office/2011/relationships/chartStyle" Target="style164.xml"/><Relationship Id="rId2" Type="http://schemas.microsoft.com/office/2011/relationships/chartColorStyle" Target="colors164.xml"/><Relationship Id="rId3" Type="http://schemas.openxmlformats.org/officeDocument/2006/relationships/oleObject" Target="file:///C:\Users\Yuliza\Desktop\Indicadores%20PAN_22.12.21%20VF-%20LISTO.xlsx" TargetMode="External"/></Relationships>
</file>

<file path=ppt/charts/_rels/chart165.xml.rels><?xml version="1.0" encoding="UTF-8" standalone="yes"?><Relationships xmlns="http://schemas.openxmlformats.org/package/2006/relationships"><Relationship Id="rId1" Type="http://schemas.microsoft.com/office/2011/relationships/chartStyle" Target="style165.xml"/><Relationship Id="rId2" Type="http://schemas.microsoft.com/office/2011/relationships/chartColorStyle" Target="colors165.xml"/><Relationship Id="rId3" Type="http://schemas.openxmlformats.org/officeDocument/2006/relationships/oleObject" Target="file:///C:\Users\Yuliza\Desktop\Indicadores%20PAN_22.12.21%20VF-%20LISTO.xlsx" TargetMode="External"/></Relationships>
</file>

<file path=ppt/charts/_rels/chart166.xml.rels><?xml version="1.0" encoding="UTF-8" standalone="yes"?><Relationships xmlns="http://schemas.openxmlformats.org/package/2006/relationships"><Relationship Id="rId1" Type="http://schemas.microsoft.com/office/2011/relationships/chartStyle" Target="style166.xml"/><Relationship Id="rId2" Type="http://schemas.microsoft.com/office/2011/relationships/chartColorStyle" Target="colors166.xml"/><Relationship Id="rId3" Type="http://schemas.openxmlformats.org/officeDocument/2006/relationships/oleObject" Target="file:///C:\Users\Yuliza\Desktop\Indicadores%20PAN_22.12.21%20VF-%20LISTO.xlsx" TargetMode="External"/></Relationships>
</file>

<file path=ppt/charts/_rels/chart167.xml.rels><?xml version="1.0" encoding="UTF-8" standalone="yes"?><Relationships xmlns="http://schemas.openxmlformats.org/package/2006/relationships"><Relationship Id="rId1" Type="http://schemas.microsoft.com/office/2011/relationships/chartStyle" Target="style167.xml"/><Relationship Id="rId2" Type="http://schemas.microsoft.com/office/2011/relationships/chartColorStyle" Target="colors167.xml"/><Relationship Id="rId3" Type="http://schemas.openxmlformats.org/officeDocument/2006/relationships/oleObject" Target="file:///C:\Users\Yuliza\Desktop\Indicadores%20PAN_22.12.21%20VF-%20LISTO.xlsx" TargetMode="External"/></Relationships>
</file>

<file path=ppt/charts/_rels/chart168.xml.rels><?xml version="1.0" encoding="UTF-8" standalone="yes"?><Relationships xmlns="http://schemas.openxmlformats.org/package/2006/relationships"><Relationship Id="rId1" Type="http://schemas.microsoft.com/office/2011/relationships/chartStyle" Target="style168.xml"/><Relationship Id="rId2" Type="http://schemas.microsoft.com/office/2011/relationships/chartColorStyle" Target="colors168.xml"/><Relationship Id="rId3" Type="http://schemas.openxmlformats.org/officeDocument/2006/relationships/oleObject" Target="file:///C:\Users\Yuliza\Desktop\Indicadores%20PAN_22.12.21%20VF-%20LISTO.xlsx" TargetMode="External"/></Relationships>
</file>

<file path=ppt/charts/_rels/chart169.xml.rels><?xml version="1.0" encoding="UTF-8" standalone="yes"?><Relationships xmlns="http://schemas.openxmlformats.org/package/2006/relationships"><Relationship Id="rId1" Type="http://schemas.microsoft.com/office/2011/relationships/chartStyle" Target="style169.xml"/><Relationship Id="rId2" Type="http://schemas.microsoft.com/office/2011/relationships/chartColorStyle" Target="colors169.xml"/><Relationship Id="rId3" Type="http://schemas.openxmlformats.org/officeDocument/2006/relationships/oleObject" Target="file:///C:\Users\Yuliza\Desktop\Indicadores%20PAN_22.12.21%20VF-%20LISTO.xlsx" TargetMode="External"/></Relationships>
</file>

<file path=ppt/charts/_rels/chart17.xml.rels><?xml version="1.0" encoding="UTF-8" standalone="yes"?><Relationships xmlns="http://schemas.openxmlformats.org/package/2006/relationships"><Relationship Id="rId1" Type="http://schemas.microsoft.com/office/2011/relationships/chartStyle" Target="style17.xml"/><Relationship Id="rId2" Type="http://schemas.microsoft.com/office/2011/relationships/chartColorStyle" Target="colors17.xml"/><Relationship Id="rId3" Type="http://schemas.openxmlformats.org/officeDocument/2006/relationships/oleObject" Target="file:///C:\Users\user\Desktop\Encuesta%2020.09%20(version%201).xlsx" TargetMode="External"/></Relationships>
</file>

<file path=ppt/charts/_rels/chart170.xml.rels><?xml version="1.0" encoding="UTF-8" standalone="yes"?><Relationships xmlns="http://schemas.openxmlformats.org/package/2006/relationships"><Relationship Id="rId1" Type="http://schemas.microsoft.com/office/2011/relationships/chartStyle" Target="style170.xml"/><Relationship Id="rId2" Type="http://schemas.microsoft.com/office/2011/relationships/chartColorStyle" Target="colors170.xml"/><Relationship Id="rId3" Type="http://schemas.openxmlformats.org/officeDocument/2006/relationships/oleObject" Target="file:///C:\Users\Yuliza\Desktop\Indicadores%20PAN_22.12.21%20VF-%20LISTO.xlsx" TargetMode="External"/></Relationships>
</file>

<file path=ppt/charts/_rels/chart171.xml.rels><?xml version="1.0" encoding="UTF-8" standalone="yes"?><Relationships xmlns="http://schemas.openxmlformats.org/package/2006/relationships"><Relationship Id="rId1" Type="http://schemas.microsoft.com/office/2011/relationships/chartStyle" Target="style171.xml"/><Relationship Id="rId2" Type="http://schemas.microsoft.com/office/2011/relationships/chartColorStyle" Target="colors171.xml"/><Relationship Id="rId3" Type="http://schemas.openxmlformats.org/officeDocument/2006/relationships/oleObject" Target="file:///C:\Users\Yuliza\Desktop\Indicadores%20PAN_22.12.21%20VF-%20LISTO.xlsx" TargetMode="External"/></Relationships>
</file>

<file path=ppt/charts/_rels/chart172.xml.rels><?xml version="1.0" encoding="UTF-8" standalone="yes"?><Relationships xmlns="http://schemas.openxmlformats.org/package/2006/relationships"><Relationship Id="rId1" Type="http://schemas.microsoft.com/office/2011/relationships/chartStyle" Target="style172.xml"/><Relationship Id="rId2" Type="http://schemas.microsoft.com/office/2011/relationships/chartColorStyle" Target="colors172.xml"/><Relationship Id="rId3" Type="http://schemas.openxmlformats.org/officeDocument/2006/relationships/oleObject" Target="file:///C:\Users\Yuliza\Desktop\Indicadores%20PAN_22.12.21%20VF-%20LISTO.xlsx" TargetMode="External"/></Relationships>
</file>

<file path=ppt/charts/_rels/chart173.xml.rels><?xml version="1.0" encoding="UTF-8" standalone="yes"?><Relationships xmlns="http://schemas.openxmlformats.org/package/2006/relationships"><Relationship Id="rId1" Type="http://schemas.microsoft.com/office/2011/relationships/chartStyle" Target="style173.xml"/><Relationship Id="rId2" Type="http://schemas.microsoft.com/office/2011/relationships/chartColorStyle" Target="colors173.xml"/><Relationship Id="rId3" Type="http://schemas.openxmlformats.org/officeDocument/2006/relationships/oleObject" Target="file:///C:\Users\Yuliza\Desktop\Indicadores%20PAN_22.12.21%20VF-%20LISTO.xlsx" TargetMode="External"/></Relationships>
</file>

<file path=ppt/charts/_rels/chart174.xml.rels><?xml version="1.0" encoding="UTF-8" standalone="yes"?><Relationships xmlns="http://schemas.openxmlformats.org/package/2006/relationships"><Relationship Id="rId1" Type="http://schemas.microsoft.com/office/2011/relationships/chartStyle" Target="style174.xml"/><Relationship Id="rId2" Type="http://schemas.microsoft.com/office/2011/relationships/chartColorStyle" Target="colors174.xml"/><Relationship Id="rId3" Type="http://schemas.openxmlformats.org/officeDocument/2006/relationships/oleObject" Target="file:///C:\Users\Yuliza\Desktop\Indicadores%20PAN_22.12.21%20VF-%20LISTO.xlsx" TargetMode="External"/></Relationships>
</file>

<file path=ppt/charts/_rels/chart175.xml.rels><?xml version="1.0" encoding="UTF-8" standalone="yes"?><Relationships xmlns="http://schemas.openxmlformats.org/package/2006/relationships"><Relationship Id="rId1" Type="http://schemas.microsoft.com/office/2011/relationships/chartStyle" Target="style175.xml"/><Relationship Id="rId2" Type="http://schemas.microsoft.com/office/2011/relationships/chartColorStyle" Target="colors175.xml"/><Relationship Id="rId3" Type="http://schemas.openxmlformats.org/officeDocument/2006/relationships/oleObject" Target="file:///C:\Users\Yuliza\Desktop\Indicadores%20PAN_22.12.21%20VF-%20LISTO.xlsx" TargetMode="External"/></Relationships>
</file>

<file path=ppt/charts/_rels/chart176.xml.rels><?xml version="1.0" encoding="UTF-8" standalone="yes"?><Relationships xmlns="http://schemas.openxmlformats.org/package/2006/relationships"><Relationship Id="rId1" Type="http://schemas.microsoft.com/office/2011/relationships/chartStyle" Target="style176.xml"/><Relationship Id="rId2" Type="http://schemas.microsoft.com/office/2011/relationships/chartColorStyle" Target="colors176.xml"/><Relationship Id="rId3" Type="http://schemas.openxmlformats.org/officeDocument/2006/relationships/oleObject" Target="file:///C:\Users\Yuliza\Desktop\Indicadores%20PAN_22.12.21%20VF-%20LISTO.xlsx" TargetMode="External"/></Relationships>
</file>

<file path=ppt/charts/_rels/chart177.xml.rels><?xml version="1.0" encoding="UTF-8" standalone="yes"?><Relationships xmlns="http://schemas.openxmlformats.org/package/2006/relationships"><Relationship Id="rId1" Type="http://schemas.microsoft.com/office/2011/relationships/chartStyle" Target="style177.xml"/><Relationship Id="rId2" Type="http://schemas.microsoft.com/office/2011/relationships/chartColorStyle" Target="colors177.xml"/><Relationship Id="rId3" Type="http://schemas.openxmlformats.org/officeDocument/2006/relationships/oleObject" Target="file:///C:\Users\Yuliza\Desktop\Indicadores%20PAN_22.12.21%20VF-%20LISTO.xlsx" TargetMode="External"/></Relationships>
</file>

<file path=ppt/charts/_rels/chart178.xml.rels><?xml version="1.0" encoding="UTF-8" standalone="yes"?><Relationships xmlns="http://schemas.openxmlformats.org/package/2006/relationships"><Relationship Id="rId1" Type="http://schemas.microsoft.com/office/2011/relationships/chartStyle" Target="style178.xml"/><Relationship Id="rId2" Type="http://schemas.microsoft.com/office/2011/relationships/chartColorStyle" Target="colors178.xml"/><Relationship Id="rId3" Type="http://schemas.openxmlformats.org/officeDocument/2006/relationships/oleObject" Target="https://d.docs.live.net/6cc76a534b9d4594/1.%20TRABAJO_CZC/1.%20DA_GERESA/Infor%20_%20work/1.%20An&#225;lisis%20Red%20Norte/Implementaci&#243;n_RN/Presentaciones%20RN/Resultados%20data%20diciembre_20.12/Indicadores%20PAN_22.12.21%20VF-%20LISTO.xlsx" TargetMode="External"/></Relationships>
</file>

<file path=ppt/charts/_rels/chart179.xml.rels><?xml version="1.0" encoding="UTF-8" standalone="yes"?><Relationships xmlns="http://schemas.openxmlformats.org/package/2006/relationships"><Relationship Id="rId1" Type="http://schemas.microsoft.com/office/2011/relationships/chartStyle" Target="style179.xml"/><Relationship Id="rId2" Type="http://schemas.microsoft.com/office/2011/relationships/chartColorStyle" Target="colors179.xml"/><Relationship Id="rId3" Type="http://schemas.openxmlformats.org/officeDocument/2006/relationships/oleObject" Target="https://d.docs.live.net/6cc76a534b9d4594/1.%20TRABAJO_CZC/1.%20DA_GERESA/Infor%20_%20work/1.%20An&#225;lisis%20Red%20Norte/Implementaci&#243;n_RN/Presentaciones%20RN/Resultados%20data%20diciembre_20.12/Indicadores%20PAN_22.12.21%20VF-%20LISTO.xlsx" TargetMode="External"/></Relationships>
</file>

<file path=ppt/charts/_rels/chart18.xml.rels><?xml version="1.0" encoding="UTF-8" standalone="yes"?><Relationships xmlns="http://schemas.openxmlformats.org/package/2006/relationships"><Relationship Id="rId1" Type="http://schemas.microsoft.com/office/2011/relationships/chartStyle" Target="style18.xml"/><Relationship Id="rId2" Type="http://schemas.microsoft.com/office/2011/relationships/chartColorStyle" Target="colors18.xml"/><Relationship Id="rId3" Type="http://schemas.openxmlformats.org/officeDocument/2006/relationships/oleObject" Target="file:///C:\Users\user\Desktop\Encuesta%2020.09%20(version%201).xlsx" TargetMode="External"/></Relationships>
</file>

<file path=ppt/charts/_rels/chart180.xml.rels><?xml version="1.0" encoding="UTF-8" standalone="yes"?><Relationships xmlns="http://schemas.openxmlformats.org/package/2006/relationships"><Relationship Id="rId1" Type="http://schemas.microsoft.com/office/2011/relationships/chartStyle" Target="style180.xml"/><Relationship Id="rId2" Type="http://schemas.microsoft.com/office/2011/relationships/chartColorStyle" Target="colors180.xml"/><Relationship Id="rId3" Type="http://schemas.openxmlformats.org/officeDocument/2006/relationships/oleObject" Target="https://d.docs.live.net/6cc76a534b9d4594/1.%20TRABAJO_CZC/1.%20DA_GERESA/Infor%20_%20work/1.%20An&#225;lisis%20Red%20Norte/Implementaci&#243;n_RN/Presentaciones%20RN/Resultados%20data%20diciembre_20.12/Indicadores%20PAN_22.12.21%20VF-%20LISTO.xlsx" TargetMode="External"/></Relationships>
</file>

<file path=ppt/charts/_rels/chart181.xml.rels><?xml version="1.0" encoding="UTF-8" standalone="yes"?><Relationships xmlns="http://schemas.openxmlformats.org/package/2006/relationships"><Relationship Id="rId1" Type="http://schemas.microsoft.com/office/2011/relationships/chartStyle" Target="style181.xml"/><Relationship Id="rId2" Type="http://schemas.microsoft.com/office/2011/relationships/chartColorStyle" Target="colors181.xml"/><Relationship Id="rId3" Type="http://schemas.openxmlformats.org/officeDocument/2006/relationships/oleObject" Target="https://d.docs.live.net/6cc76a534b9d4594/1.%20TRABAJO_CZC/1.%20DA_GERESA/Infor%20_%20work/1.%20An&#225;lisis%20Red%20Norte/Implementaci&#243;n_RN/Presentaciones%20RN/Resultados%20data%20diciembre_20.12/Indicadores%20PAN_22.12.21%20VF-%20LISTO.xlsx" TargetMode="External"/></Relationships>
</file>

<file path=ppt/charts/_rels/chart182.xml.rels><?xml version="1.0" encoding="UTF-8" standalone="yes"?><Relationships xmlns="http://schemas.openxmlformats.org/package/2006/relationships"><Relationship Id="rId1" Type="http://schemas.microsoft.com/office/2011/relationships/chartStyle" Target="style182.xml"/><Relationship Id="rId2" Type="http://schemas.microsoft.com/office/2011/relationships/chartColorStyle" Target="colors182.xml"/><Relationship Id="rId3" Type="http://schemas.openxmlformats.org/officeDocument/2006/relationships/oleObject" Target="https://d.docs.live.net/6cc76a534b9d4594/1.%20TRABAJO_CZC/1.%20DA_GERESA/Infor%20_%20work/1.%20An&#225;lisis%20Red%20Norte/Implementaci&#243;n_RN/Presentaciones%20RN/Resultados%20data%20diciembre_20.12/Indicadores%20PAN_22.12.21%20VF-%20LISTO.xlsx" TargetMode="External"/></Relationships>
</file>

<file path=ppt/charts/_rels/chart183.xml.rels><?xml version="1.0" encoding="UTF-8" standalone="yes"?><Relationships xmlns="http://schemas.openxmlformats.org/package/2006/relationships"><Relationship Id="rId1" Type="http://schemas.microsoft.com/office/2011/relationships/chartStyle" Target="style183.xml"/><Relationship Id="rId2" Type="http://schemas.microsoft.com/office/2011/relationships/chartColorStyle" Target="colors183.xml"/><Relationship Id="rId3" Type="http://schemas.openxmlformats.org/officeDocument/2006/relationships/oleObject" Target="https://d.docs.live.net/6cc76a534b9d4594/1.%20TRABAJO_CZC/1.%20DA_GERESA/Infor%20_%20work/1.%20An&#225;lisis%20Red%20Norte/Implementaci&#243;n_RN/Presentaciones%20RN/Resultados%20data%20diciembre_20.12/Indicadores%20PAN_22.12.21%20VF-%20LISTO.xlsx" TargetMode="External"/></Relationships>
</file>

<file path=ppt/charts/_rels/chart184.xml.rels><?xml version="1.0" encoding="UTF-8" standalone="yes"?><Relationships xmlns="http://schemas.openxmlformats.org/package/2006/relationships"><Relationship Id="rId1" Type="http://schemas.microsoft.com/office/2011/relationships/chartStyle" Target="style184.xml"/><Relationship Id="rId2" Type="http://schemas.microsoft.com/office/2011/relationships/chartColorStyle" Target="colors184.xml"/><Relationship Id="rId3" Type="http://schemas.openxmlformats.org/officeDocument/2006/relationships/oleObject" Target="file:///C:\Users\Yuliza\Desktop\Indicadores%20PAN_22.12.21%20VF-%20LISTO.xlsx" TargetMode="External"/></Relationships>
</file>

<file path=ppt/charts/_rels/chart185.xml.rels><?xml version="1.0" encoding="UTF-8" standalone="yes"?><Relationships xmlns="http://schemas.openxmlformats.org/package/2006/relationships"><Relationship Id="rId1" Type="http://schemas.microsoft.com/office/2011/relationships/chartStyle" Target="style185.xml"/><Relationship Id="rId2" Type="http://schemas.microsoft.com/office/2011/relationships/chartColorStyle" Target="colors185.xml"/><Relationship Id="rId3" Type="http://schemas.openxmlformats.org/officeDocument/2006/relationships/oleObject" Target="file:///C:\Users\Yuliza\Desktop\Indicadores%20PAN_22.12.21%20VF-%20LISTO.xlsx" TargetMode="External"/></Relationships>
</file>

<file path=ppt/charts/_rels/chart186.xml.rels><?xml version="1.0" encoding="UTF-8" standalone="yes"?><Relationships xmlns="http://schemas.openxmlformats.org/package/2006/relationships"><Relationship Id="rId1" Type="http://schemas.microsoft.com/office/2011/relationships/chartStyle" Target="style186.xml"/><Relationship Id="rId2" Type="http://schemas.microsoft.com/office/2011/relationships/chartColorStyle" Target="colors186.xml"/><Relationship Id="rId3" Type="http://schemas.openxmlformats.org/officeDocument/2006/relationships/oleObject" Target="file:///C:\Users\Yuliza\Desktop\Indicadores%20PAN_22.12.21%20VF-%20LISTO.xlsx" TargetMode="External"/></Relationships>
</file>

<file path=ppt/charts/_rels/chart187.xml.rels><?xml version="1.0" encoding="UTF-8" standalone="yes"?><Relationships xmlns="http://schemas.openxmlformats.org/package/2006/relationships"><Relationship Id="rId1" Type="http://schemas.microsoft.com/office/2011/relationships/chartStyle" Target="style187.xml"/><Relationship Id="rId2" Type="http://schemas.microsoft.com/office/2011/relationships/chartColorStyle" Target="colors187.xml"/><Relationship Id="rId3" Type="http://schemas.openxmlformats.org/officeDocument/2006/relationships/oleObject" Target="file:///C:\Users\Yuliza\Desktop\Indicadores%20PAN_22.12.21%20VF-%20LISTO.xlsx" TargetMode="External"/></Relationships>
</file>

<file path=ppt/charts/_rels/chart188.xml.rels><?xml version="1.0" encoding="UTF-8" standalone="yes"?><Relationships xmlns="http://schemas.openxmlformats.org/package/2006/relationships"><Relationship Id="rId1" Type="http://schemas.microsoft.com/office/2011/relationships/chartStyle" Target="style188.xml"/><Relationship Id="rId2" Type="http://schemas.microsoft.com/office/2011/relationships/chartColorStyle" Target="colors188.xml"/><Relationship Id="rId3" Type="http://schemas.openxmlformats.org/officeDocument/2006/relationships/oleObject" Target="file:///C:\Users\Yuliza\Desktop\Indicadores%20PAN_22.12.21%20VF-%20LISTO.xlsx" TargetMode="External"/></Relationships>
</file>

<file path=ppt/charts/_rels/chart19.xml.rels><?xml version="1.0" encoding="UTF-8" standalone="yes"?><Relationships xmlns="http://schemas.openxmlformats.org/package/2006/relationships"><Relationship Id="rId1" Type="http://schemas.microsoft.com/office/2011/relationships/chartStyle" Target="style19.xml"/><Relationship Id="rId2" Type="http://schemas.microsoft.com/office/2011/relationships/chartColorStyle" Target="colors19.xml"/><Relationship Id="rId3" Type="http://schemas.openxmlformats.org/officeDocument/2006/relationships/oleObject" Target="file:///C:\Users\user\Desktop\Encuesta%2020.09%20(version%201).xlsx" TargetMode="External"/></Relationships>
</file>

<file path=ppt/charts/_rels/chart2.xml.rels><?xml version="1.0" encoding="UTF-8" standalone="yes"?><Relationships xmlns="http://schemas.openxmlformats.org/package/2006/relationships"><Relationship Id="rId1" Type="http://schemas.microsoft.com/office/2011/relationships/chartStyle" Target="style2.xml"/><Relationship Id="rId2" Type="http://schemas.microsoft.com/office/2011/relationships/chartColorStyle" Target="colors2.xml"/><Relationship Id="rId3" Type="http://schemas.openxmlformats.org/officeDocument/2006/relationships/oleObject" Target="file:///C:\Users\user\Desktop\Encuesta%2020.09.21.xlsx" TargetMode="External"/></Relationships>
</file>

<file path=ppt/charts/_rels/chart20.xml.rels><?xml version="1.0" encoding="UTF-8" standalone="yes"?><Relationships xmlns="http://schemas.openxmlformats.org/package/2006/relationships"><Relationship Id="rId1" Type="http://schemas.microsoft.com/office/2011/relationships/chartStyle" Target="style20.xml"/><Relationship Id="rId2" Type="http://schemas.microsoft.com/office/2011/relationships/chartColorStyle" Target="colors20.xml"/><Relationship Id="rId3" Type="http://schemas.openxmlformats.org/officeDocument/2006/relationships/oleObject" Target="file:///C:\Users\user\Desktop\Encuesta%2020.09%20(version%201).xlsx" TargetMode="External"/></Relationships>
</file>

<file path=ppt/charts/_rels/chart21.xml.rels><?xml version="1.0" encoding="UTF-8" standalone="yes"?><Relationships xmlns="http://schemas.openxmlformats.org/package/2006/relationships"><Relationship Id="rId1" Type="http://schemas.microsoft.com/office/2011/relationships/chartStyle" Target="style21.xml"/><Relationship Id="rId2" Type="http://schemas.microsoft.com/office/2011/relationships/chartColorStyle" Target="colors21.xml"/><Relationship Id="rId3" Type="http://schemas.openxmlformats.org/officeDocument/2006/relationships/oleObject" Target="file:///C:\Users\user\Desktop\DA\Encuesta\Encuesta%20V.4.%2024.09%20(version%201).xlsx" TargetMode="External"/></Relationships>
</file>

<file path=ppt/charts/_rels/chart22.xml.rels><?xml version="1.0" encoding="UTF-8" standalone="yes"?><Relationships xmlns="http://schemas.openxmlformats.org/package/2006/relationships"><Relationship Id="rId1" Type="http://schemas.microsoft.com/office/2011/relationships/chartStyle" Target="style22.xml"/><Relationship Id="rId2" Type="http://schemas.microsoft.com/office/2011/relationships/chartColorStyle" Target="colors22.xml"/><Relationship Id="rId3" Type="http://schemas.openxmlformats.org/officeDocument/2006/relationships/oleObject" Target="file:///C:\Users\user\Desktop\DA\Encuesta\Encuesta%20V.4.%2024.09%20(version%201).xlsx" TargetMode="External"/></Relationships>
</file>

<file path=ppt/charts/_rels/chart23.xml.rels><?xml version="1.0" encoding="UTF-8" standalone="yes"?><Relationships xmlns="http://schemas.openxmlformats.org/package/2006/relationships"><Relationship Id="rId1" Type="http://schemas.microsoft.com/office/2011/relationships/chartStyle" Target="style23.xml"/><Relationship Id="rId2" Type="http://schemas.microsoft.com/office/2011/relationships/chartColorStyle" Target="colors23.xml"/><Relationship Id="rId3" Type="http://schemas.openxmlformats.org/officeDocument/2006/relationships/oleObject" Target="file:///C:\Users\user\Desktop\DA\Encuesta\Encuesta%20V.4.%2024.09%20(version%201).xlsx" TargetMode="External"/></Relationships>
</file>

<file path=ppt/charts/_rels/chart24.xml.rels><?xml version="1.0" encoding="UTF-8" standalone="yes"?><Relationships xmlns="http://schemas.openxmlformats.org/package/2006/relationships"><Relationship Id="rId1" Type="http://schemas.microsoft.com/office/2011/relationships/chartStyle" Target="style24.xml"/><Relationship Id="rId2" Type="http://schemas.microsoft.com/office/2011/relationships/chartColorStyle" Target="colors24.xml"/><Relationship Id="rId3" Type="http://schemas.openxmlformats.org/officeDocument/2006/relationships/oleObject" Target="file:///C:\Users\user\Desktop\DA\Encuesta\Encuesta%20V.4.%2024.09%20(version%201).xlsx" TargetMode="External"/></Relationships>
</file>

<file path=ppt/charts/_rels/chart25.xml.rels><?xml version="1.0" encoding="UTF-8" standalone="yes"?><Relationships xmlns="http://schemas.openxmlformats.org/package/2006/relationships"><Relationship Id="rId1" Type="http://schemas.microsoft.com/office/2011/relationships/chartStyle" Target="style25.xml"/><Relationship Id="rId2" Type="http://schemas.microsoft.com/office/2011/relationships/chartColorStyle" Target="colors25.xml"/><Relationship Id="rId3" Type="http://schemas.openxmlformats.org/officeDocument/2006/relationships/oleObject" Target="file:///C:\Users\user\Desktop\DA\Encuesta\Encuesta%20V.4.%2024.09%20(version%201).xlsx" TargetMode="External"/></Relationships>
</file>

<file path=ppt/charts/_rels/chart26.xml.rels><?xml version="1.0" encoding="UTF-8" standalone="yes"?><Relationships xmlns="http://schemas.openxmlformats.org/package/2006/relationships"><Relationship Id="rId1" Type="http://schemas.microsoft.com/office/2011/relationships/chartStyle" Target="style26.xml"/><Relationship Id="rId2" Type="http://schemas.microsoft.com/office/2011/relationships/chartColorStyle" Target="colors26.xml"/><Relationship Id="rId3" Type="http://schemas.openxmlformats.org/officeDocument/2006/relationships/oleObject" Target="file:///C:\Users\user\Desktop\Encuesta%20DA.xlsx" TargetMode="External"/></Relationships>
</file>

<file path=ppt/charts/_rels/chart27.xml.rels><?xml version="1.0" encoding="UTF-8" standalone="yes"?><Relationships xmlns="http://schemas.openxmlformats.org/package/2006/relationships"><Relationship Id="rId1" Type="http://schemas.microsoft.com/office/2011/relationships/chartStyle" Target="style27.xml"/><Relationship Id="rId2" Type="http://schemas.microsoft.com/office/2011/relationships/chartColorStyle" Target="colors27.xml"/><Relationship Id="rId3" Type="http://schemas.openxmlformats.org/officeDocument/2006/relationships/oleObject" Target="file:///C:\Users\user\Desktop\Encuesta%20DA.xlsx" TargetMode="External"/></Relationships>
</file>

<file path=ppt/charts/_rels/chart28.xml.rels><?xml version="1.0" encoding="UTF-8" standalone="yes"?><Relationships xmlns="http://schemas.openxmlformats.org/package/2006/relationships"><Relationship Id="rId1" Type="http://schemas.microsoft.com/office/2011/relationships/chartStyle" Target="style28.xml"/><Relationship Id="rId2" Type="http://schemas.microsoft.com/office/2011/relationships/chartColorStyle" Target="colors28.xml"/><Relationship Id="rId3" Type="http://schemas.openxmlformats.org/officeDocument/2006/relationships/oleObject" Target="file:///C:\Users\user\Desktop\Encuesta%2020.09.21.xlsx" TargetMode="External"/></Relationships>
</file>

<file path=ppt/charts/_rels/chart29.xml.rels><?xml version="1.0" encoding="UTF-8" standalone="yes"?><Relationships xmlns="http://schemas.openxmlformats.org/package/2006/relationships"><Relationship Id="rId1" Type="http://schemas.microsoft.com/office/2011/relationships/chartStyle" Target="style29.xml"/><Relationship Id="rId2" Type="http://schemas.microsoft.com/office/2011/relationships/chartColorStyle" Target="colors29.xml"/><Relationship Id="rId3" Type="http://schemas.openxmlformats.org/officeDocument/2006/relationships/oleObject" Target="file:///C:\Users\user\Desktop\Encuesta%2020.09.21.xlsx" TargetMode="External"/></Relationships>
</file>

<file path=ppt/charts/_rels/chart3.xml.rels><?xml version="1.0" encoding="UTF-8" standalone="yes"?><Relationships xmlns="http://schemas.openxmlformats.org/package/2006/relationships"><Relationship Id="rId1" Type="http://schemas.microsoft.com/office/2011/relationships/chartStyle" Target="style3.xml"/><Relationship Id="rId2" Type="http://schemas.microsoft.com/office/2011/relationships/chartColorStyle" Target="colors3.xml"/><Relationship Id="rId3" Type="http://schemas.openxmlformats.org/officeDocument/2006/relationships/oleObject" Target="file:///C:\Users\user\Desktop\Encuesta%2020.09.21.xlsx" TargetMode="External"/></Relationships>
</file>

<file path=ppt/charts/_rels/chart30.xml.rels><?xml version="1.0" encoding="UTF-8" standalone="yes"?><Relationships xmlns="http://schemas.openxmlformats.org/package/2006/relationships"><Relationship Id="rId1" Type="http://schemas.microsoft.com/office/2011/relationships/chartStyle" Target="style30.xml"/><Relationship Id="rId2" Type="http://schemas.microsoft.com/office/2011/relationships/chartColorStyle" Target="colors30.xml"/><Relationship Id="rId3" Type="http://schemas.openxmlformats.org/officeDocument/2006/relationships/oleObject" Target="file:///C:\Users\user\Desktop\Encuesta%2020.09.21.xlsx" TargetMode="External"/></Relationships>
</file>

<file path=ppt/charts/_rels/chart31.xml.rels><?xml version="1.0" encoding="UTF-8" standalone="yes"?><Relationships xmlns="http://schemas.openxmlformats.org/package/2006/relationships"><Relationship Id="rId1" Type="http://schemas.microsoft.com/office/2011/relationships/chartStyle" Target="style31.xml"/><Relationship Id="rId2" Type="http://schemas.microsoft.com/office/2011/relationships/chartColorStyle" Target="colors31.xml"/><Relationship Id="rId3" Type="http://schemas.openxmlformats.org/officeDocument/2006/relationships/oleObject" Target="file:///C:\Users\user\Desktop\Encuesta%2020.09%20(version%201).xlsx" TargetMode="External"/></Relationships>
</file>

<file path=ppt/charts/_rels/chart32.xml.rels><?xml version="1.0" encoding="UTF-8" standalone="yes"?><Relationships xmlns="http://schemas.openxmlformats.org/package/2006/relationships"><Relationship Id="rId1" Type="http://schemas.microsoft.com/office/2011/relationships/chartStyle" Target="style32.xml"/><Relationship Id="rId2" Type="http://schemas.microsoft.com/office/2011/relationships/chartColorStyle" Target="colors32.xml"/><Relationship Id="rId3" Type="http://schemas.openxmlformats.org/officeDocument/2006/relationships/oleObject" Target="file:///C:\Users\user\Desktop\Encuesta%2020.09%20(version%201).xlsx" TargetMode="External"/></Relationships>
</file>

<file path=ppt/charts/_rels/chart33.xml.rels><?xml version="1.0" encoding="UTF-8" standalone="yes"?><Relationships xmlns="http://schemas.openxmlformats.org/package/2006/relationships"><Relationship Id="rId1" Type="http://schemas.microsoft.com/office/2011/relationships/chartStyle" Target="style33.xml"/><Relationship Id="rId2" Type="http://schemas.microsoft.com/office/2011/relationships/chartColorStyle" Target="colors33.xml"/><Relationship Id="rId3" Type="http://schemas.openxmlformats.org/officeDocument/2006/relationships/oleObject" Target="file:///C:\Users\user\Desktop\Encuesta%2020.09%20(version%201).xlsx" TargetMode="External"/></Relationships>
</file>

<file path=ppt/charts/_rels/chart34.xml.rels><?xml version="1.0" encoding="UTF-8" standalone="yes"?><Relationships xmlns="http://schemas.openxmlformats.org/package/2006/relationships"><Relationship Id="rId1" Type="http://schemas.microsoft.com/office/2011/relationships/chartStyle" Target="style34.xml"/><Relationship Id="rId2" Type="http://schemas.microsoft.com/office/2011/relationships/chartColorStyle" Target="colors34.xml"/><Relationship Id="rId3" Type="http://schemas.openxmlformats.org/officeDocument/2006/relationships/oleObject" Target="file:///C:\Users\user\Desktop\Encuesta%2020.09.21.xlsx" TargetMode="External"/></Relationships>
</file>

<file path=ppt/charts/_rels/chart35.xml.rels><?xml version="1.0" encoding="UTF-8" standalone="yes"?><Relationships xmlns="http://schemas.openxmlformats.org/package/2006/relationships"><Relationship Id="rId1" Type="http://schemas.microsoft.com/office/2011/relationships/chartStyle" Target="style35.xml"/><Relationship Id="rId2" Type="http://schemas.microsoft.com/office/2011/relationships/chartColorStyle" Target="colors35.xml"/><Relationship Id="rId3" Type="http://schemas.openxmlformats.org/officeDocument/2006/relationships/oleObject" Target="file:///C:\Users\user\Desktop\Encuesta%2020.09.21.xlsx" TargetMode="External"/></Relationships>
</file>

<file path=ppt/charts/_rels/chart36.xml.rels><?xml version="1.0" encoding="UTF-8" standalone="yes"?><Relationships xmlns="http://schemas.openxmlformats.org/package/2006/relationships"><Relationship Id="rId1" Type="http://schemas.microsoft.com/office/2011/relationships/chartStyle" Target="style36.xml"/><Relationship Id="rId2" Type="http://schemas.microsoft.com/office/2011/relationships/chartColorStyle" Target="colors36.xml"/><Relationship Id="rId3" Type="http://schemas.openxmlformats.org/officeDocument/2006/relationships/oleObject" Target="file:///C:\Users\user\Desktop\Encuesta%2020.09.21.xlsx" TargetMode="External"/></Relationships>
</file>

<file path=ppt/charts/_rels/chart37.xml.rels><?xml version="1.0" encoding="UTF-8" standalone="yes"?><Relationships xmlns="http://schemas.openxmlformats.org/package/2006/relationships"><Relationship Id="rId1" Type="http://schemas.microsoft.com/office/2011/relationships/chartStyle" Target="style37.xml"/><Relationship Id="rId2" Type="http://schemas.microsoft.com/office/2011/relationships/chartColorStyle" Target="colors37.xml"/><Relationship Id="rId3" Type="http://schemas.openxmlformats.org/officeDocument/2006/relationships/oleObject" Target="file:///C:\Users\user\Desktop\Encuesta%2020.09.21.xlsx" TargetMode="External"/></Relationships>
</file>

<file path=ppt/charts/_rels/chart38.xml.rels><?xml version="1.0" encoding="UTF-8" standalone="yes"?><Relationships xmlns="http://schemas.openxmlformats.org/package/2006/relationships"><Relationship Id="rId1" Type="http://schemas.microsoft.com/office/2011/relationships/chartStyle" Target="style38.xml"/><Relationship Id="rId2" Type="http://schemas.microsoft.com/office/2011/relationships/chartColorStyle" Target="colors38.xml"/><Relationship Id="rId3" Type="http://schemas.openxmlformats.org/officeDocument/2006/relationships/oleObject" Target="file:///C:\Users\user\Desktop\Encuesta%20V.4.%2024.09%20(version%201).xlsx" TargetMode="External"/></Relationships>
</file>

<file path=ppt/charts/_rels/chart39.xml.rels><?xml version="1.0" encoding="UTF-8" standalone="yes"?><Relationships xmlns="http://schemas.openxmlformats.org/package/2006/relationships"><Relationship Id="rId1" Type="http://schemas.microsoft.com/office/2011/relationships/chartStyle" Target="style39.xml"/><Relationship Id="rId2" Type="http://schemas.microsoft.com/office/2011/relationships/chartColorStyle" Target="colors39.xml"/><Relationship Id="rId3" Type="http://schemas.openxmlformats.org/officeDocument/2006/relationships/oleObject" Target="file:///C:\Users\user\Desktop\Encuesta%2020.09.21.xlsx" TargetMode="External"/></Relationships>
</file>

<file path=ppt/charts/_rels/chart4.xml.rels><?xml version="1.0" encoding="UTF-8" standalone="yes"?><Relationships xmlns="http://schemas.openxmlformats.org/package/2006/relationships"><Relationship Id="rId1" Type="http://schemas.microsoft.com/office/2011/relationships/chartStyle" Target="style4.xml"/><Relationship Id="rId2" Type="http://schemas.microsoft.com/office/2011/relationships/chartColorStyle" Target="colors4.xml"/><Relationship Id="rId3" Type="http://schemas.openxmlformats.org/officeDocument/2006/relationships/oleObject" Target="file:///C:\Users\user\Desktop\Encuesta%2020.09.21.xlsx" TargetMode="External"/></Relationships>
</file>

<file path=ppt/charts/_rels/chart40.xml.rels><?xml version="1.0" encoding="UTF-8" standalone="yes"?><Relationships xmlns="http://schemas.openxmlformats.org/package/2006/relationships"><Relationship Id="rId1" Type="http://schemas.microsoft.com/office/2011/relationships/chartStyle" Target="style40.xml"/><Relationship Id="rId2" Type="http://schemas.microsoft.com/office/2011/relationships/chartColorStyle" Target="colors40.xml"/><Relationship Id="rId3" Type="http://schemas.openxmlformats.org/officeDocument/2006/relationships/oleObject" Target="file:///C:\Users\user\Desktop\Encuesta%2020.09.21.xlsx" TargetMode="External"/></Relationships>
</file>

<file path=ppt/charts/_rels/chart41.xml.rels><?xml version="1.0" encoding="UTF-8" standalone="yes"?><Relationships xmlns="http://schemas.openxmlformats.org/package/2006/relationships"><Relationship Id="rId1" Type="http://schemas.microsoft.com/office/2011/relationships/chartStyle" Target="style41.xml"/><Relationship Id="rId2" Type="http://schemas.microsoft.com/office/2011/relationships/chartColorStyle" Target="colors41.xml"/><Relationship Id="rId3" Type="http://schemas.openxmlformats.org/officeDocument/2006/relationships/oleObject" Target="file:///C:\Users\user\Desktop\Encuesta%2020.09.21.xlsx" TargetMode="External"/></Relationships>
</file>

<file path=ppt/charts/_rels/chart42.xml.rels><?xml version="1.0" encoding="UTF-8" standalone="yes"?><Relationships xmlns="http://schemas.openxmlformats.org/package/2006/relationships"><Relationship Id="rId1" Type="http://schemas.microsoft.com/office/2011/relationships/chartStyle" Target="style42.xml"/><Relationship Id="rId2" Type="http://schemas.microsoft.com/office/2011/relationships/chartColorStyle" Target="colors42.xml"/><Relationship Id="rId3" Type="http://schemas.openxmlformats.org/officeDocument/2006/relationships/oleObject" Target="file:///C:\Users\user\Desktop\Encuesta%2020.09.21.xlsx" TargetMode="External"/></Relationships>
</file>

<file path=ppt/charts/_rels/chart43.xml.rels><?xml version="1.0" encoding="UTF-8" standalone="yes"?><Relationships xmlns="http://schemas.openxmlformats.org/package/2006/relationships"><Relationship Id="rId1" Type="http://schemas.microsoft.com/office/2011/relationships/chartStyle" Target="style43.xml"/><Relationship Id="rId2" Type="http://schemas.microsoft.com/office/2011/relationships/chartColorStyle" Target="colors43.xml"/><Relationship Id="rId3" Type="http://schemas.openxmlformats.org/officeDocument/2006/relationships/oleObject" Target="file:///C:\Users\user\Desktop\Encuesta%2020.09.21.xlsx" TargetMode="External"/></Relationships>
</file>

<file path=ppt/charts/_rels/chart44.xml.rels><?xml version="1.0" encoding="UTF-8" standalone="yes"?><Relationships xmlns="http://schemas.openxmlformats.org/package/2006/relationships"><Relationship Id="rId1" Type="http://schemas.microsoft.com/office/2011/relationships/chartStyle" Target="style44.xml"/><Relationship Id="rId2" Type="http://schemas.microsoft.com/office/2011/relationships/chartColorStyle" Target="colors44.xml"/><Relationship Id="rId3" Type="http://schemas.openxmlformats.org/officeDocument/2006/relationships/oleObject" Target="file:///C:\Users\user\Desktop\Encuesta%2020.09%20(version%201).xlsx" TargetMode="External"/></Relationships>
</file>

<file path=ppt/charts/_rels/chart45.xml.rels><?xml version="1.0" encoding="UTF-8" standalone="yes"?><Relationships xmlns="http://schemas.openxmlformats.org/package/2006/relationships"><Relationship Id="rId1" Type="http://schemas.microsoft.com/office/2011/relationships/chartStyle" Target="style45.xml"/><Relationship Id="rId2" Type="http://schemas.microsoft.com/office/2011/relationships/chartColorStyle" Target="colors45.xml"/><Relationship Id="rId3" Type="http://schemas.openxmlformats.org/officeDocument/2006/relationships/oleObject" Target="file:///C:\Users\user\Desktop\Encuesta%2020.09%20(version%201).xlsx" TargetMode="External"/></Relationships>
</file>

<file path=ppt/charts/_rels/chart46.xml.rels><?xml version="1.0" encoding="UTF-8" standalone="yes"?><Relationships xmlns="http://schemas.openxmlformats.org/package/2006/relationships"><Relationship Id="rId1" Type="http://schemas.microsoft.com/office/2011/relationships/chartStyle" Target="style46.xml"/><Relationship Id="rId2" Type="http://schemas.microsoft.com/office/2011/relationships/chartColorStyle" Target="colors46.xml"/><Relationship Id="rId3" Type="http://schemas.openxmlformats.org/officeDocument/2006/relationships/oleObject" Target="file:///C:\Users\user\Desktop\Encuesta%2020.09%20(version%201).xlsx" TargetMode="External"/></Relationships>
</file>

<file path=ppt/charts/_rels/chart47.xml.rels><?xml version="1.0" encoding="UTF-8" standalone="yes"?><Relationships xmlns="http://schemas.openxmlformats.org/package/2006/relationships"><Relationship Id="rId1" Type="http://schemas.microsoft.com/office/2011/relationships/chartStyle" Target="style47.xml"/><Relationship Id="rId2" Type="http://schemas.microsoft.com/office/2011/relationships/chartColorStyle" Target="colors47.xml"/><Relationship Id="rId3" Type="http://schemas.openxmlformats.org/officeDocument/2006/relationships/oleObject" Target="file:///C:\Users\user\Desktop\Encuesta%2020.09%20(version%201).xlsx" TargetMode="External"/></Relationships>
</file>

<file path=ppt/charts/_rels/chart48.xml.rels><?xml version="1.0" encoding="UTF-8" standalone="yes"?><Relationships xmlns="http://schemas.openxmlformats.org/package/2006/relationships"><Relationship Id="rId1" Type="http://schemas.microsoft.com/office/2011/relationships/chartStyle" Target="style48.xml"/><Relationship Id="rId2" Type="http://schemas.microsoft.com/office/2011/relationships/chartColorStyle" Target="colors48.xml"/><Relationship Id="rId3" Type="http://schemas.openxmlformats.org/officeDocument/2006/relationships/oleObject" Target="file:///C:\Users\user\Desktop\Encuesta%2020.09%20(version%201).xlsx" TargetMode="External"/></Relationships>
</file>

<file path=ppt/charts/_rels/chart49.xml.rels><?xml version="1.0" encoding="UTF-8" standalone="yes"?><Relationships xmlns="http://schemas.openxmlformats.org/package/2006/relationships"><Relationship Id="rId1" Type="http://schemas.microsoft.com/office/2011/relationships/chartStyle" Target="style49.xml"/><Relationship Id="rId2" Type="http://schemas.microsoft.com/office/2011/relationships/chartColorStyle" Target="colors49.xml"/><Relationship Id="rId3" Type="http://schemas.openxmlformats.org/officeDocument/2006/relationships/oleObject" Target="file:///C:\Users\user\Desktop\Encuesta%2020.09%20(version%201).xlsx" TargetMode="External"/></Relationships>
</file>

<file path=ppt/charts/_rels/chart5.xml.rels><?xml version="1.0" encoding="UTF-8" standalone="yes"?><Relationships xmlns="http://schemas.openxmlformats.org/package/2006/relationships"><Relationship Id="rId1" Type="http://schemas.microsoft.com/office/2011/relationships/chartStyle" Target="style5.xml"/><Relationship Id="rId2" Type="http://schemas.microsoft.com/office/2011/relationships/chartColorStyle" Target="colors5.xml"/><Relationship Id="rId3" Type="http://schemas.openxmlformats.org/officeDocument/2006/relationships/oleObject" Target="file:///C:\Users\user\Desktop\Encuesta%2020.09.21.xlsx" TargetMode="External"/></Relationships>
</file>

<file path=ppt/charts/_rels/chart50.xml.rels><?xml version="1.0" encoding="UTF-8" standalone="yes"?><Relationships xmlns="http://schemas.openxmlformats.org/package/2006/relationships"><Relationship Id="rId1" Type="http://schemas.microsoft.com/office/2011/relationships/chartStyle" Target="style50.xml"/><Relationship Id="rId2" Type="http://schemas.microsoft.com/office/2011/relationships/chartColorStyle" Target="colors50.xml"/><Relationship Id="rId3" Type="http://schemas.openxmlformats.org/officeDocument/2006/relationships/oleObject" Target="file:///C:\Users\user\Desktop\Encuesta%2020.09%20(version%201).xlsx" TargetMode="External"/></Relationships>
</file>

<file path=ppt/charts/_rels/chart51.xml.rels><?xml version="1.0" encoding="UTF-8" standalone="yes"?><Relationships xmlns="http://schemas.openxmlformats.org/package/2006/relationships"><Relationship Id="rId1" Type="http://schemas.microsoft.com/office/2011/relationships/chartStyle" Target="style51.xml"/><Relationship Id="rId2" Type="http://schemas.microsoft.com/office/2011/relationships/chartColorStyle" Target="colors51.xml"/><Relationship Id="rId3" Type="http://schemas.openxmlformats.org/officeDocument/2006/relationships/oleObject" Target="file:///C:\Users\user\Desktop\Encuesta%2020.09%20(version%201).xlsx" TargetMode="External"/></Relationships>
</file>

<file path=ppt/charts/_rels/chart52.xml.rels><?xml version="1.0" encoding="UTF-8" standalone="yes"?><Relationships xmlns="http://schemas.openxmlformats.org/package/2006/relationships"><Relationship Id="rId1" Type="http://schemas.microsoft.com/office/2011/relationships/chartStyle" Target="style52.xml"/><Relationship Id="rId2" Type="http://schemas.microsoft.com/office/2011/relationships/chartColorStyle" Target="colors52.xml"/><Relationship Id="rId3" Type="http://schemas.openxmlformats.org/officeDocument/2006/relationships/oleObject" Target="file:///C:\Users\user\Desktop\Encuesta%2020.09%20(version%201).xlsx" TargetMode="External"/></Relationships>
</file>

<file path=ppt/charts/_rels/chart53.xml.rels><?xml version="1.0" encoding="UTF-8" standalone="yes"?><Relationships xmlns="http://schemas.openxmlformats.org/package/2006/relationships"><Relationship Id="rId1" Type="http://schemas.microsoft.com/office/2011/relationships/chartStyle" Target="style53.xml"/><Relationship Id="rId2" Type="http://schemas.microsoft.com/office/2011/relationships/chartColorStyle" Target="colors53.xml"/><Relationship Id="rId3" Type="http://schemas.openxmlformats.org/officeDocument/2006/relationships/oleObject" Target="file:///C:\Users\user\Desktop\Encuesta%2020.09%20(version%201).xlsx" TargetMode="External"/></Relationships>
</file>

<file path=ppt/charts/_rels/chart54.xml.rels><?xml version="1.0" encoding="UTF-8" standalone="yes"?><Relationships xmlns="http://schemas.openxmlformats.org/package/2006/relationships"><Relationship Id="rId1" Type="http://schemas.microsoft.com/office/2011/relationships/chartStyle" Target="style54.xml"/><Relationship Id="rId2" Type="http://schemas.microsoft.com/office/2011/relationships/chartColorStyle" Target="colors54.xml"/><Relationship Id="rId3" Type="http://schemas.openxmlformats.org/officeDocument/2006/relationships/oleObject" Target="file:///C:\Users\user\Desktop\Encuesta%20DA.xlsx" TargetMode="External"/></Relationships>
</file>

<file path=ppt/charts/_rels/chart55.xml.rels><?xml version="1.0" encoding="UTF-8" standalone="yes"?><Relationships xmlns="http://schemas.openxmlformats.org/package/2006/relationships"><Relationship Id="rId1" Type="http://schemas.microsoft.com/office/2011/relationships/chartStyle" Target="style55.xml"/><Relationship Id="rId2" Type="http://schemas.microsoft.com/office/2011/relationships/chartColorStyle" Target="colors55.xml"/><Relationship Id="rId3" Type="http://schemas.openxmlformats.org/officeDocument/2006/relationships/oleObject" Target="file:///C:\Users\user\Desktop\Encuesta%20DA.xlsx" TargetMode="External"/></Relationships>
</file>

<file path=ppt/charts/_rels/chart56.xml.rels><?xml version="1.0" encoding="UTF-8" standalone="yes"?><Relationships xmlns="http://schemas.openxmlformats.org/package/2006/relationships"><Relationship Id="rId1" Type="http://schemas.microsoft.com/office/2011/relationships/chartStyle" Target="style56.xml"/><Relationship Id="rId2" Type="http://schemas.microsoft.com/office/2011/relationships/chartColorStyle" Target="colors56.xml"/><Relationship Id="rId3" Type="http://schemas.openxmlformats.org/officeDocument/2006/relationships/oleObject" Target="file:///C:\Users\user\Desktop\Encuesta%2020.09.21.xlsx" TargetMode="External"/></Relationships>
</file>

<file path=ppt/charts/_rels/chart57.xml.rels><?xml version="1.0" encoding="UTF-8" standalone="yes"?><Relationships xmlns="http://schemas.openxmlformats.org/package/2006/relationships"><Relationship Id="rId1" Type="http://schemas.microsoft.com/office/2011/relationships/chartStyle" Target="style57.xml"/><Relationship Id="rId2" Type="http://schemas.microsoft.com/office/2011/relationships/chartColorStyle" Target="colors57.xml"/><Relationship Id="rId3" Type="http://schemas.openxmlformats.org/officeDocument/2006/relationships/oleObject" Target="file:///C:\Users\user\Desktop\Encuesta%2020.09.21.xlsx" TargetMode="External"/></Relationships>
</file>

<file path=ppt/charts/_rels/chart58.xml.rels><?xml version="1.0" encoding="UTF-8" standalone="yes"?><Relationships xmlns="http://schemas.openxmlformats.org/package/2006/relationships"><Relationship Id="rId1" Type="http://schemas.microsoft.com/office/2011/relationships/chartStyle" Target="style58.xml"/><Relationship Id="rId2" Type="http://schemas.microsoft.com/office/2011/relationships/chartColorStyle" Target="colors58.xml"/><Relationship Id="rId3" Type="http://schemas.openxmlformats.org/officeDocument/2006/relationships/oleObject" Target="file:///C:\Users\user\Desktop\Encuesta%2020.09.21.xlsx" TargetMode="External"/></Relationships>
</file>

<file path=ppt/charts/_rels/chart59.xml.rels><?xml version="1.0" encoding="UTF-8" standalone="yes"?><Relationships xmlns="http://schemas.openxmlformats.org/package/2006/relationships"><Relationship Id="rId1" Type="http://schemas.microsoft.com/office/2011/relationships/chartStyle" Target="style59.xml"/><Relationship Id="rId2" Type="http://schemas.microsoft.com/office/2011/relationships/chartColorStyle" Target="colors59.xml"/><Relationship Id="rId3" Type="http://schemas.openxmlformats.org/officeDocument/2006/relationships/oleObject" Target="file:///C:\Users\user\Desktop\Encuesta%2020.09%20(version%201).xlsx" TargetMode="External"/></Relationships>
</file>

<file path=ppt/charts/_rels/chart6.xml.rels><?xml version="1.0" encoding="UTF-8" standalone="yes"?><Relationships xmlns="http://schemas.openxmlformats.org/package/2006/relationships"><Relationship Id="rId1" Type="http://schemas.microsoft.com/office/2011/relationships/chartStyle" Target="style6.xml"/><Relationship Id="rId2" Type="http://schemas.microsoft.com/office/2011/relationships/chartColorStyle" Target="colors6.xml"/><Relationship Id="rId3" Type="http://schemas.openxmlformats.org/officeDocument/2006/relationships/oleObject" Target="file:///C:\Users\user\Desktop\Encuesta%2020.09.21.xlsx" TargetMode="External"/></Relationships>
</file>

<file path=ppt/charts/_rels/chart60.xml.rels><?xml version="1.0" encoding="UTF-8" standalone="yes"?><Relationships xmlns="http://schemas.openxmlformats.org/package/2006/relationships"><Relationship Id="rId1" Type="http://schemas.microsoft.com/office/2011/relationships/chartStyle" Target="style60.xml"/><Relationship Id="rId2" Type="http://schemas.microsoft.com/office/2011/relationships/chartColorStyle" Target="colors60.xml"/><Relationship Id="rId3" Type="http://schemas.openxmlformats.org/officeDocument/2006/relationships/oleObject" Target="file:///C:\Users\user\Desktop\Encuesta%2020.09.21.xlsx" TargetMode="External"/></Relationships>
</file>

<file path=ppt/charts/_rels/chart61.xml.rels><?xml version="1.0" encoding="UTF-8" standalone="yes"?><Relationships xmlns="http://schemas.openxmlformats.org/package/2006/relationships"><Relationship Id="rId1" Type="http://schemas.microsoft.com/office/2011/relationships/chartStyle" Target="style61.xml"/><Relationship Id="rId2" Type="http://schemas.microsoft.com/office/2011/relationships/chartColorStyle" Target="colors61.xml"/><Relationship Id="rId3" Type="http://schemas.openxmlformats.org/officeDocument/2006/relationships/oleObject" Target="file:///C:\Users\user\Desktop\Encuesta%2020.09.21.xlsx" TargetMode="External"/></Relationships>
</file>

<file path=ppt/charts/_rels/chart62.xml.rels><?xml version="1.0" encoding="UTF-8" standalone="yes"?><Relationships xmlns="http://schemas.openxmlformats.org/package/2006/relationships"><Relationship Id="rId1" Type="http://schemas.microsoft.com/office/2011/relationships/chartStyle" Target="style62.xml"/><Relationship Id="rId2" Type="http://schemas.microsoft.com/office/2011/relationships/chartColorStyle" Target="colors62.xml"/><Relationship Id="rId3" Type="http://schemas.openxmlformats.org/officeDocument/2006/relationships/oleObject" Target="file:///C:\Users\user\Desktop\Encuesta%2020.09.21.xlsx" TargetMode="External"/></Relationships>
</file>

<file path=ppt/charts/_rels/chart63.xml.rels><?xml version="1.0" encoding="UTF-8" standalone="yes"?><Relationships xmlns="http://schemas.openxmlformats.org/package/2006/relationships"><Relationship Id="rId1" Type="http://schemas.microsoft.com/office/2011/relationships/chartStyle" Target="style63.xml"/><Relationship Id="rId2" Type="http://schemas.microsoft.com/office/2011/relationships/chartColorStyle" Target="colors63.xml"/><Relationship Id="rId3" Type="http://schemas.openxmlformats.org/officeDocument/2006/relationships/oleObject" Target="file:///C:\Users\user\Desktop\Encuesta%2020.09%20(version%201).xlsx" TargetMode="External"/></Relationships>
</file>

<file path=ppt/charts/_rels/chart64.xml.rels><?xml version="1.0" encoding="UTF-8" standalone="yes"?><Relationships xmlns="http://schemas.openxmlformats.org/package/2006/relationships"><Relationship Id="rId1" Type="http://schemas.microsoft.com/office/2011/relationships/chartStyle" Target="style64.xml"/><Relationship Id="rId2" Type="http://schemas.microsoft.com/office/2011/relationships/chartColorStyle" Target="colors64.xml"/><Relationship Id="rId3" Type="http://schemas.openxmlformats.org/officeDocument/2006/relationships/oleObject" Target="file:///C:\Users\user\Desktop\Encuesta%2020.09%20(version%201).xlsx" TargetMode="External"/></Relationships>
</file>

<file path=ppt/charts/_rels/chart65.xml.rels><?xml version="1.0" encoding="UTF-8" standalone="yes"?><Relationships xmlns="http://schemas.openxmlformats.org/package/2006/relationships"><Relationship Id="rId1" Type="http://schemas.microsoft.com/office/2011/relationships/chartStyle" Target="style65.xml"/><Relationship Id="rId2" Type="http://schemas.microsoft.com/office/2011/relationships/chartColorStyle" Target="colors65.xml"/><Relationship Id="rId3" Type="http://schemas.openxmlformats.org/officeDocument/2006/relationships/oleObject" Target="file:///C:\Users\user\Desktop\Encuesta%20V.4.%2024.09%20(version%201).xlsx" TargetMode="External"/></Relationships>
</file>

<file path=ppt/charts/_rels/chart66.xml.rels><?xml version="1.0" encoding="UTF-8" standalone="yes"?><Relationships xmlns="http://schemas.openxmlformats.org/package/2006/relationships"><Relationship Id="rId1" Type="http://schemas.microsoft.com/office/2011/relationships/chartStyle" Target="style66.xml"/><Relationship Id="rId2" Type="http://schemas.microsoft.com/office/2011/relationships/chartColorStyle" Target="colors66.xml"/><Relationship Id="rId3" Type="http://schemas.openxmlformats.org/officeDocument/2006/relationships/oleObject" Target="file:///C:\Users\user\Desktop\Encuesta%2020.09.21.xlsx" TargetMode="External"/></Relationships>
</file>

<file path=ppt/charts/_rels/chart67.xml.rels><?xml version="1.0" encoding="UTF-8" standalone="yes"?><Relationships xmlns="http://schemas.openxmlformats.org/package/2006/relationships"><Relationship Id="rId1" Type="http://schemas.microsoft.com/office/2011/relationships/chartStyle" Target="style67.xml"/><Relationship Id="rId2" Type="http://schemas.microsoft.com/office/2011/relationships/chartColorStyle" Target="colors67.xml"/><Relationship Id="rId3" Type="http://schemas.openxmlformats.org/officeDocument/2006/relationships/oleObject" Target="file:///C:\Users\user\Desktop\Encuesta%2020.09.21.xlsx" TargetMode="External"/></Relationships>
</file>

<file path=ppt/charts/_rels/chart68.xml.rels><?xml version="1.0" encoding="UTF-8" standalone="yes"?><Relationships xmlns="http://schemas.openxmlformats.org/package/2006/relationships"><Relationship Id="rId1" Type="http://schemas.microsoft.com/office/2011/relationships/chartStyle" Target="style68.xml"/><Relationship Id="rId2" Type="http://schemas.microsoft.com/office/2011/relationships/chartColorStyle" Target="colors68.xml"/><Relationship Id="rId3" Type="http://schemas.openxmlformats.org/officeDocument/2006/relationships/oleObject" Target="file:///C:\Users\user\Desktop\Encuesta%2020.09.21.xlsx" TargetMode="External"/></Relationships>
</file>

<file path=ppt/charts/_rels/chart69.xml.rels><?xml version="1.0" encoding="UTF-8" standalone="yes"?><Relationships xmlns="http://schemas.openxmlformats.org/package/2006/relationships"><Relationship Id="rId1" Type="http://schemas.microsoft.com/office/2011/relationships/chartStyle" Target="style69.xml"/><Relationship Id="rId2" Type="http://schemas.microsoft.com/office/2011/relationships/chartColorStyle" Target="colors69.xml"/><Relationship Id="rId3" Type="http://schemas.openxmlformats.org/officeDocument/2006/relationships/oleObject" Target="file:///C:\Users\user\Desktop\Encuesta%2020.09.21.xlsx" TargetMode="External"/></Relationships>
</file>

<file path=ppt/charts/_rels/chart7.xml.rels><?xml version="1.0" encoding="UTF-8" standalone="yes"?><Relationships xmlns="http://schemas.openxmlformats.org/package/2006/relationships"><Relationship Id="rId1" Type="http://schemas.microsoft.com/office/2011/relationships/chartStyle" Target="style7.xml"/><Relationship Id="rId2" Type="http://schemas.microsoft.com/office/2011/relationships/chartColorStyle" Target="colors7.xml"/><Relationship Id="rId3" Type="http://schemas.openxmlformats.org/officeDocument/2006/relationships/oleObject" Target="file:///C:\Users\user\Desktop\DA\Encuesta\Encuesta%20V.4.%2024.09%20(version%201).xlsx" TargetMode="External"/></Relationships>
</file>

<file path=ppt/charts/_rels/chart70.xml.rels><?xml version="1.0" encoding="UTF-8" standalone="yes"?><Relationships xmlns="http://schemas.openxmlformats.org/package/2006/relationships"><Relationship Id="rId1" Type="http://schemas.microsoft.com/office/2011/relationships/chartStyle" Target="style70.xml"/><Relationship Id="rId2" Type="http://schemas.microsoft.com/office/2011/relationships/chartColorStyle" Target="colors70.xml"/><Relationship Id="rId3" Type="http://schemas.openxmlformats.org/officeDocument/2006/relationships/oleObject" Target="file:///C:\Users\user\Desktop\Encuesta%2020.09.21.xlsx" TargetMode="External"/></Relationships>
</file>

<file path=ppt/charts/_rels/chart71.xml.rels><?xml version="1.0" encoding="UTF-8" standalone="yes"?><Relationships xmlns="http://schemas.openxmlformats.org/package/2006/relationships"><Relationship Id="rId1" Type="http://schemas.microsoft.com/office/2011/relationships/chartStyle" Target="style71.xml"/><Relationship Id="rId2" Type="http://schemas.microsoft.com/office/2011/relationships/chartColorStyle" Target="colors71.xml"/><Relationship Id="rId3" Type="http://schemas.openxmlformats.org/officeDocument/2006/relationships/oleObject" Target="file:///C:\Users\user\Desktop\Encuesta%2020.09%20(version%201).xlsx" TargetMode="External"/></Relationships>
</file>

<file path=ppt/charts/_rels/chart72.xml.rels><?xml version="1.0" encoding="UTF-8" standalone="yes"?><Relationships xmlns="http://schemas.openxmlformats.org/package/2006/relationships"><Relationship Id="rId1" Type="http://schemas.microsoft.com/office/2011/relationships/chartStyle" Target="style72.xml"/><Relationship Id="rId2" Type="http://schemas.microsoft.com/office/2011/relationships/chartColorStyle" Target="colors72.xml"/><Relationship Id="rId3" Type="http://schemas.openxmlformats.org/officeDocument/2006/relationships/oleObject" Target="file:///C:\Users\user\Desktop\Encuesta%2020.09%20(version%201).xlsx" TargetMode="External"/></Relationships>
</file>

<file path=ppt/charts/_rels/chart73.xml.rels><?xml version="1.0" encoding="UTF-8" standalone="yes"?><Relationships xmlns="http://schemas.openxmlformats.org/package/2006/relationships"><Relationship Id="rId1" Type="http://schemas.microsoft.com/office/2011/relationships/chartStyle" Target="style73.xml"/><Relationship Id="rId2" Type="http://schemas.microsoft.com/office/2011/relationships/chartColorStyle" Target="colors73.xml"/><Relationship Id="rId3" Type="http://schemas.openxmlformats.org/officeDocument/2006/relationships/oleObject" Target="file:///C:\Users\user\Desktop\Encuesta%2020.09%20(version%201).xlsx" TargetMode="External"/></Relationships>
</file>

<file path=ppt/charts/_rels/chart74.xml.rels><?xml version="1.0" encoding="UTF-8" standalone="yes"?><Relationships xmlns="http://schemas.openxmlformats.org/package/2006/relationships"><Relationship Id="rId1" Type="http://schemas.microsoft.com/office/2011/relationships/chartStyle" Target="style74.xml"/><Relationship Id="rId2" Type="http://schemas.microsoft.com/office/2011/relationships/chartColorStyle" Target="colors74.xml"/><Relationship Id="rId3" Type="http://schemas.openxmlformats.org/officeDocument/2006/relationships/oleObject" Target="file:///C:\Users\user\Desktop\Encuesta%2020.09%20(version%201).xlsx" TargetMode="External"/></Relationships>
</file>

<file path=ppt/charts/_rels/chart75.xml.rels><?xml version="1.0" encoding="UTF-8" standalone="yes"?><Relationships xmlns="http://schemas.openxmlformats.org/package/2006/relationships"><Relationship Id="rId1" Type="http://schemas.microsoft.com/office/2011/relationships/chartStyle" Target="style75.xml"/><Relationship Id="rId2" Type="http://schemas.microsoft.com/office/2011/relationships/chartColorStyle" Target="colors75.xml"/><Relationship Id="rId3" Type="http://schemas.openxmlformats.org/officeDocument/2006/relationships/oleObject" Target="file:///C:\Users\user\Desktop\Encuesta%2020.09%20(version%201).xlsx" TargetMode="External"/></Relationships>
</file>

<file path=ppt/charts/_rels/chart76.xml.rels><?xml version="1.0" encoding="UTF-8" standalone="yes"?><Relationships xmlns="http://schemas.openxmlformats.org/package/2006/relationships"><Relationship Id="rId1" Type="http://schemas.microsoft.com/office/2011/relationships/chartStyle" Target="style76.xml"/><Relationship Id="rId2" Type="http://schemas.microsoft.com/office/2011/relationships/chartColorStyle" Target="colors76.xml"/><Relationship Id="rId3" Type="http://schemas.openxmlformats.org/officeDocument/2006/relationships/oleObject" Target="file:///C:\Users\user\Desktop\Encuesta%20DA.xlsx" TargetMode="External"/></Relationships>
</file>

<file path=ppt/charts/_rels/chart77.xml.rels><?xml version="1.0" encoding="UTF-8" standalone="yes"?><Relationships xmlns="http://schemas.openxmlformats.org/package/2006/relationships"><Relationship Id="rId1" Type="http://schemas.microsoft.com/office/2011/relationships/chartStyle" Target="style77.xml"/><Relationship Id="rId2" Type="http://schemas.microsoft.com/office/2011/relationships/chartColorStyle" Target="colors77.xml"/><Relationship Id="rId3" Type="http://schemas.openxmlformats.org/officeDocument/2006/relationships/oleObject" Target="file:///C:\Users\user\Desktop\Encuesta%20DA.xlsx" TargetMode="External"/></Relationships>
</file>

<file path=ppt/charts/_rels/chart78.xml.rels><?xml version="1.0" encoding="UTF-8" standalone="yes"?><Relationships xmlns="http://schemas.openxmlformats.org/package/2006/relationships"><Relationship Id="rId1" Type="http://schemas.microsoft.com/office/2011/relationships/chartStyle" Target="style78.xml"/><Relationship Id="rId2" Type="http://schemas.microsoft.com/office/2011/relationships/chartColorStyle" Target="colors78.xml"/><Relationship Id="rId3" Type="http://schemas.openxmlformats.org/officeDocument/2006/relationships/oleObject" Target="file:///C:\Users\user\Desktop\Encuesta%2020.09.21.xlsx" TargetMode="External"/></Relationships>
</file>

<file path=ppt/charts/_rels/chart79.xml.rels><?xml version="1.0" encoding="UTF-8" standalone="yes"?><Relationships xmlns="http://schemas.openxmlformats.org/package/2006/relationships"><Relationship Id="rId1" Type="http://schemas.microsoft.com/office/2011/relationships/chartStyle" Target="style79.xml"/><Relationship Id="rId2" Type="http://schemas.microsoft.com/office/2011/relationships/chartColorStyle" Target="colors79.xml"/><Relationship Id="rId3" Type="http://schemas.openxmlformats.org/officeDocument/2006/relationships/oleObject" Target="file:///C:\Users\user\Desktop\Encuesta%2020.09.21.xlsx" TargetMode="External"/></Relationships>
</file>

<file path=ppt/charts/_rels/chart8.xml.rels><?xml version="1.0" encoding="UTF-8" standalone="yes"?><Relationships xmlns="http://schemas.openxmlformats.org/package/2006/relationships"><Relationship Id="rId1" Type="http://schemas.microsoft.com/office/2011/relationships/chartStyle" Target="style8.xml"/><Relationship Id="rId2" Type="http://schemas.microsoft.com/office/2011/relationships/chartColorStyle" Target="colors8.xml"/><Relationship Id="rId3" Type="http://schemas.openxmlformats.org/officeDocument/2006/relationships/oleObject" Target="file:///C:\Users\user\Desktop\DA\Encuesta\Encuesta%20V.4.%2024.09%20(version%201).xlsx" TargetMode="External"/></Relationships>
</file>

<file path=ppt/charts/_rels/chart80.xml.rels><?xml version="1.0" encoding="UTF-8" standalone="yes"?><Relationships xmlns="http://schemas.openxmlformats.org/package/2006/relationships"><Relationship Id="rId1" Type="http://schemas.microsoft.com/office/2011/relationships/chartStyle" Target="style80.xml"/><Relationship Id="rId2" Type="http://schemas.microsoft.com/office/2011/relationships/chartColorStyle" Target="colors80.xml"/><Relationship Id="rId3" Type="http://schemas.openxmlformats.org/officeDocument/2006/relationships/oleObject" Target="file:///C:\Users\user\Desktop\Encuesta%2020.09.21.xlsx" TargetMode="External"/></Relationships>
</file>

<file path=ppt/charts/_rels/chart81.xml.rels><?xml version="1.0" encoding="UTF-8" standalone="yes"?><Relationships xmlns="http://schemas.openxmlformats.org/package/2006/relationships"><Relationship Id="rId1" Type="http://schemas.microsoft.com/office/2011/relationships/chartStyle" Target="style81.xml"/><Relationship Id="rId2" Type="http://schemas.microsoft.com/office/2011/relationships/chartColorStyle" Target="colors81.xml"/><Relationship Id="rId3" Type="http://schemas.openxmlformats.org/officeDocument/2006/relationships/oleObject" Target="file:///C:\Users\user\Desktop\Encuesta%2020.09.21.xlsx" TargetMode="External"/></Relationships>
</file>

<file path=ppt/charts/_rels/chart82.xml.rels><?xml version="1.0" encoding="UTF-8" standalone="yes"?><Relationships xmlns="http://schemas.openxmlformats.org/package/2006/relationships"><Relationship Id="rId1" Type="http://schemas.microsoft.com/office/2011/relationships/chartStyle" Target="style82.xml"/><Relationship Id="rId2" Type="http://schemas.microsoft.com/office/2011/relationships/chartColorStyle" Target="colors82.xml"/><Relationship Id="rId3" Type="http://schemas.openxmlformats.org/officeDocument/2006/relationships/oleObject" Target="file:///C:\Users\user\Desktop\Encuesta%2020.09.21.xlsx" TargetMode="External"/></Relationships>
</file>

<file path=ppt/charts/_rels/chart83.xml.rels><?xml version="1.0" encoding="UTF-8" standalone="yes"?><Relationships xmlns="http://schemas.openxmlformats.org/package/2006/relationships"><Relationship Id="rId1" Type="http://schemas.microsoft.com/office/2011/relationships/chartStyle" Target="style83.xml"/><Relationship Id="rId2" Type="http://schemas.microsoft.com/office/2011/relationships/chartColorStyle" Target="colors83.xml"/><Relationship Id="rId3" Type="http://schemas.openxmlformats.org/officeDocument/2006/relationships/oleObject" Target="file:///C:\Users\user\Desktop\Encuesta%2020.09.21.xlsx" TargetMode="External"/></Relationships>
</file>

<file path=ppt/charts/_rels/chart84.xml.rels><?xml version="1.0" encoding="UTF-8" standalone="yes"?><Relationships xmlns="http://schemas.openxmlformats.org/package/2006/relationships"><Relationship Id="rId1" Type="http://schemas.microsoft.com/office/2011/relationships/chartStyle" Target="style84.xml"/><Relationship Id="rId2" Type="http://schemas.microsoft.com/office/2011/relationships/chartColorStyle" Target="colors84.xml"/><Relationship Id="rId3" Type="http://schemas.openxmlformats.org/officeDocument/2006/relationships/oleObject" Target="file:///C:\Users\user\Desktop\Encuesta%2020.09%20(version%201).xlsx" TargetMode="External"/></Relationships>
</file>

<file path=ppt/charts/_rels/chart85.xml.rels><?xml version="1.0" encoding="UTF-8" standalone="yes"?><Relationships xmlns="http://schemas.openxmlformats.org/package/2006/relationships"><Relationship Id="rId1" Type="http://schemas.microsoft.com/office/2011/relationships/chartStyle" Target="style85.xml"/><Relationship Id="rId2" Type="http://schemas.microsoft.com/office/2011/relationships/chartColorStyle" Target="colors85.xml"/><Relationship Id="rId3" Type="http://schemas.openxmlformats.org/officeDocument/2006/relationships/oleObject" Target="file:///C:\Users\user\Desktop\Encuesta%2020.09%20(version%201).xlsx" TargetMode="External"/></Relationships>
</file>

<file path=ppt/charts/_rels/chart86.xml.rels><?xml version="1.0" encoding="UTF-8" standalone="yes"?><Relationships xmlns="http://schemas.openxmlformats.org/package/2006/relationships"><Relationship Id="rId1" Type="http://schemas.microsoft.com/office/2011/relationships/chartStyle" Target="style86.xml"/><Relationship Id="rId2" Type="http://schemas.microsoft.com/office/2011/relationships/chartColorStyle" Target="colors86.xml"/><Relationship Id="rId3" Type="http://schemas.openxmlformats.org/officeDocument/2006/relationships/oleObject" Target="file:///C:\Users\user\Desktop\Encuesta%2020.09%20(version%201).xlsx" TargetMode="External"/></Relationships>
</file>

<file path=ppt/charts/_rels/chart87.xml.rels><?xml version="1.0" encoding="UTF-8" standalone="yes"?><Relationships xmlns="http://schemas.openxmlformats.org/package/2006/relationships"><Relationship Id="rId1" Type="http://schemas.microsoft.com/office/2011/relationships/chartStyle" Target="style87.xml"/><Relationship Id="rId2" Type="http://schemas.microsoft.com/office/2011/relationships/chartColorStyle" Target="colors87.xml"/><Relationship Id="rId3" Type="http://schemas.openxmlformats.org/officeDocument/2006/relationships/oleObject" Target="file:///C:\Users\user\Desktop\Encuesta%2020.09.21.xlsx" TargetMode="External"/></Relationships>
</file>

<file path=ppt/charts/_rels/chart88.xml.rels><?xml version="1.0" encoding="UTF-8" standalone="yes"?><Relationships xmlns="http://schemas.openxmlformats.org/package/2006/relationships"><Relationship Id="rId1" Type="http://schemas.microsoft.com/office/2011/relationships/chartStyle" Target="style88.xml"/><Relationship Id="rId2" Type="http://schemas.microsoft.com/office/2011/relationships/chartColorStyle" Target="colors88.xml"/><Relationship Id="rId3" Type="http://schemas.openxmlformats.org/officeDocument/2006/relationships/oleObject" Target="file:///C:\Users\user\Desktop\Encuesta%20V.4.%2024.09%20(version%201).xlsx" TargetMode="External"/></Relationships>
</file>

<file path=ppt/charts/_rels/chart89.xml.rels><?xml version="1.0" encoding="UTF-8" standalone="yes"?><Relationships xmlns="http://schemas.openxmlformats.org/package/2006/relationships"><Relationship Id="rId1" Type="http://schemas.microsoft.com/office/2011/relationships/chartStyle" Target="style89.xml"/><Relationship Id="rId2" Type="http://schemas.microsoft.com/office/2011/relationships/chartColorStyle" Target="colors89.xml"/><Relationship Id="rId3" Type="http://schemas.openxmlformats.org/officeDocument/2006/relationships/oleObject" Target="file:///C:\Users\user\Desktop\Encuesta%2020.09.21.xlsx" TargetMode="External"/></Relationships>
</file>

<file path=ppt/charts/_rels/chart9.xml.rels><?xml version="1.0" encoding="UTF-8" standalone="yes"?><Relationships xmlns="http://schemas.openxmlformats.org/package/2006/relationships"><Relationship Id="rId1" Type="http://schemas.microsoft.com/office/2011/relationships/chartStyle" Target="style9.xml"/><Relationship Id="rId2" Type="http://schemas.microsoft.com/office/2011/relationships/chartColorStyle" Target="colors9.xml"/><Relationship Id="rId3" Type="http://schemas.openxmlformats.org/officeDocument/2006/relationships/oleObject" Target="file:///C:\Users\user\Desktop\DA\Encuesta\Encuesta%20V.4.%2024.09%20(version%201).xlsx" TargetMode="External"/></Relationships>
</file>

<file path=ppt/charts/_rels/chart90.xml.rels><?xml version="1.0" encoding="UTF-8" standalone="yes"?><Relationships xmlns="http://schemas.openxmlformats.org/package/2006/relationships"><Relationship Id="rId1" Type="http://schemas.microsoft.com/office/2011/relationships/chartStyle" Target="style90.xml"/><Relationship Id="rId2" Type="http://schemas.microsoft.com/office/2011/relationships/chartColorStyle" Target="colors90.xml"/><Relationship Id="rId3" Type="http://schemas.openxmlformats.org/officeDocument/2006/relationships/oleObject" Target="file:///C:\Users\user\Desktop\Encuesta%2020.09.21.xlsx" TargetMode="External"/></Relationships>
</file>

<file path=ppt/charts/_rels/chart91.xml.rels><?xml version="1.0" encoding="UTF-8" standalone="yes"?><Relationships xmlns="http://schemas.openxmlformats.org/package/2006/relationships"><Relationship Id="rId1" Type="http://schemas.microsoft.com/office/2011/relationships/chartStyle" Target="style91.xml"/><Relationship Id="rId2" Type="http://schemas.microsoft.com/office/2011/relationships/chartColorStyle" Target="colors91.xml"/><Relationship Id="rId3" Type="http://schemas.openxmlformats.org/officeDocument/2006/relationships/oleObject" Target="file:///C:\Users\user\Desktop\Encuesta%2020.09.21.xlsx" TargetMode="External"/></Relationships>
</file>

<file path=ppt/charts/_rels/chart92.xml.rels><?xml version="1.0" encoding="UTF-8" standalone="yes"?><Relationships xmlns="http://schemas.openxmlformats.org/package/2006/relationships"><Relationship Id="rId1" Type="http://schemas.microsoft.com/office/2011/relationships/chartStyle" Target="style92.xml"/><Relationship Id="rId2" Type="http://schemas.microsoft.com/office/2011/relationships/chartColorStyle" Target="colors92.xml"/><Relationship Id="rId3" Type="http://schemas.openxmlformats.org/officeDocument/2006/relationships/oleObject" Target="file:///C:\Users\user\Desktop\Encuesta%2020.09.21.xlsx" TargetMode="External"/></Relationships>
</file>

<file path=ppt/charts/_rels/chart93.xml.rels><?xml version="1.0" encoding="UTF-8" standalone="yes"?><Relationships xmlns="http://schemas.openxmlformats.org/package/2006/relationships"><Relationship Id="rId1" Type="http://schemas.microsoft.com/office/2011/relationships/chartStyle" Target="style93.xml"/><Relationship Id="rId2" Type="http://schemas.microsoft.com/office/2011/relationships/chartColorStyle" Target="colors93.xml"/><Relationship Id="rId3" Type="http://schemas.openxmlformats.org/officeDocument/2006/relationships/oleObject" Target="file:///C:\Users\user\Desktop\Encuesta%2020.09.21.xlsx" TargetMode="External"/></Relationships>
</file>

<file path=ppt/charts/_rels/chart94.xml.rels><?xml version="1.0" encoding="UTF-8" standalone="yes"?><Relationships xmlns="http://schemas.openxmlformats.org/package/2006/relationships"><Relationship Id="rId1" Type="http://schemas.microsoft.com/office/2011/relationships/chartStyle" Target="style94.xml"/><Relationship Id="rId2" Type="http://schemas.microsoft.com/office/2011/relationships/chartColorStyle" Target="colors94.xml"/><Relationship Id="rId3" Type="http://schemas.openxmlformats.org/officeDocument/2006/relationships/oleObject" Target="file:///C:\Users\user\Desktop\Encuesta%2020.09%20(version%201).xlsx" TargetMode="External"/></Relationships>
</file>

<file path=ppt/charts/_rels/chart95.xml.rels><?xml version="1.0" encoding="UTF-8" standalone="yes"?><Relationships xmlns="http://schemas.openxmlformats.org/package/2006/relationships"><Relationship Id="rId1" Type="http://schemas.microsoft.com/office/2011/relationships/chartStyle" Target="style95.xml"/><Relationship Id="rId2" Type="http://schemas.microsoft.com/office/2011/relationships/chartColorStyle" Target="colors95.xml"/><Relationship Id="rId3" Type="http://schemas.openxmlformats.org/officeDocument/2006/relationships/oleObject" Target="file:///C:\Users\user\Desktop\Encuesta%2020.09%20(version%201).xlsx" TargetMode="External"/></Relationships>
</file>

<file path=ppt/charts/_rels/chart96.xml.rels><?xml version="1.0" encoding="UTF-8" standalone="yes"?><Relationships xmlns="http://schemas.openxmlformats.org/package/2006/relationships"><Relationship Id="rId1" Type="http://schemas.microsoft.com/office/2011/relationships/chartStyle" Target="style96.xml"/><Relationship Id="rId2" Type="http://schemas.microsoft.com/office/2011/relationships/chartColorStyle" Target="colors96.xml"/><Relationship Id="rId3" Type="http://schemas.openxmlformats.org/officeDocument/2006/relationships/oleObject" Target="file:///C:\Users\user\Desktop\Encuesta%2020.09%20(version%201).xlsx" TargetMode="External"/></Relationships>
</file>

<file path=ppt/charts/_rels/chart97.xml.rels><?xml version="1.0" encoding="UTF-8" standalone="yes"?><Relationships xmlns="http://schemas.openxmlformats.org/package/2006/relationships"><Relationship Id="rId1" Type="http://schemas.microsoft.com/office/2011/relationships/chartStyle" Target="style97.xml"/><Relationship Id="rId2" Type="http://schemas.microsoft.com/office/2011/relationships/chartColorStyle" Target="colors97.xml"/><Relationship Id="rId3" Type="http://schemas.openxmlformats.org/officeDocument/2006/relationships/oleObject" Target="file:///C:\Users\user\Desktop\Encuesta%2020.09%20(version%201).xlsx" TargetMode="External"/></Relationships>
</file>

<file path=ppt/charts/_rels/chart98.xml.rels><?xml version="1.0" encoding="UTF-8" standalone="yes"?><Relationships xmlns="http://schemas.openxmlformats.org/package/2006/relationships"><Relationship Id="rId1" Type="http://schemas.microsoft.com/office/2011/relationships/chartStyle" Target="style98.xml"/><Relationship Id="rId2" Type="http://schemas.microsoft.com/office/2011/relationships/chartColorStyle" Target="colors98.xml"/><Relationship Id="rId3" Type="http://schemas.openxmlformats.org/officeDocument/2006/relationships/oleObject" Target="file:///C:\Users\user\Desktop\Encuesta%2020.09%20(version%201).xlsx" TargetMode="External"/></Relationships>
</file>

<file path=ppt/charts/_rels/chart99.xml.rels><?xml version="1.0" encoding="UTF-8" standalone="yes"?><Relationships xmlns="http://schemas.openxmlformats.org/package/2006/relationships"><Relationship Id="rId1" Type="http://schemas.microsoft.com/office/2011/relationships/chartStyle" Target="style99.xml"/><Relationship Id="rId2" Type="http://schemas.microsoft.com/office/2011/relationships/chartColorStyle" Target="colors99.xml"/><Relationship Id="rId3" Type="http://schemas.openxmlformats.org/officeDocument/2006/relationships/oleObject" Target="file:///C:\Users\user\Desktop\Encuesta%2020.09%20(version%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A84A-4DC0-9C68-31B6E25C78F0}"/>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A84A-4DC0-9C68-31B6E25C78F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cuartones-50'!$J$295:$J$296</c:f>
              <c:strCache>
                <c:ptCount val="2"/>
                <c:pt idx="0">
                  <c:v>&lt; 1</c:v>
                </c:pt>
                <c:pt idx="1">
                  <c:v>≥ 1</c:v>
                </c:pt>
              </c:strCache>
            </c:strRef>
          </c:cat>
          <c:val>
            <c:numRef>
              <c:f>'7 cuartones-50'!$L$295:$L$296</c:f>
              <c:numCache>
                <c:formatCode>0%</c:formatCode>
                <c:ptCount val="2"/>
                <c:pt idx="0">
                  <c:v>0.4</c:v>
                </c:pt>
                <c:pt idx="1">
                  <c:v>0.6</c:v>
                </c:pt>
              </c:numCache>
            </c:numRef>
          </c:val>
          <c:extLst>
            <c:ext xmlns:c16="http://schemas.microsoft.com/office/drawing/2014/chart" uri="{C3380CC4-5D6E-409C-BE32-E72D297353CC}">
              <c16:uniqueId val="{00000000-A84A-4DC0-9C68-31B6E25C78F0}"/>
            </c:ext>
          </c:extLst>
        </c:ser>
        <c:dLbls>
          <c:dLblPos val="outEnd"/>
          <c:showLegendKey val="0"/>
          <c:showVal val="1"/>
          <c:showCatName val="0"/>
          <c:showSerName val="0"/>
          <c:showPercent val="0"/>
          <c:showBubbleSize val="0"/>
        </c:dLbls>
        <c:gapWidth val="50"/>
        <c:axId val="744205992"/>
        <c:axId val="744206320"/>
      </c:barChart>
      <c:catAx>
        <c:axId val="744205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4206320"/>
        <c:crosses val="autoZero"/>
        <c:auto val="1"/>
        <c:lblAlgn val="ctr"/>
        <c:lblOffset val="100"/>
        <c:noMultiLvlLbl val="0"/>
      </c:catAx>
      <c:valAx>
        <c:axId val="74420632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420599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185540322256881"/>
          <c:y val="9.1465011523151063E-2"/>
          <c:w val="0.64389420410461429"/>
          <c:h val="0.71564136811229839"/>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3D0-4B22-915A-13E2B44D1EA1}"/>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3D0-4B22-915A-13E2B44D1EA1}"/>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3D0-4B22-915A-13E2B44D1EA1}"/>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'Pisac -35'!$B$254:$B$256</c:f>
              <c:strCache>
                <c:ptCount val="3"/>
                <c:pt idx="0">
                  <c:v>3 min - 7 min </c:v>
                </c:pt>
                <c:pt idx="1">
                  <c:v>10 min  - 15 min</c:v>
                </c:pt>
                <c:pt idx="2">
                  <c:v>20 min - 30 min</c:v>
                </c:pt>
              </c:strCache>
            </c:strRef>
          </c:cat>
          <c:val>
            <c:numRef>
              <c:f>'Pisac -35'!$E$254:$E$256</c:f>
              <c:numCache>
                <c:formatCode>0%</c:formatCode>
                <c:ptCount val="3"/>
                <c:pt idx="0">
                  <c:v>0.16669999999999999</c:v>
                </c:pt>
                <c:pt idx="1">
                  <c:v>0.33329999999999999</c:v>
                </c:pt>
                <c:pt idx="2">
                  <c:v>0.5</c:v>
                </c:pt>
              </c:numCache>
            </c:numRef>
          </c:val>
          <c:extLst>
            <c:ext xmlns:c16="http://schemas.microsoft.com/office/drawing/2014/chart" uri="{C3380CC4-5D6E-409C-BE32-E72D297353CC}">
              <c16:uniqueId val="{00000000-93D0-4B22-915A-13E2B44D1EA1}"/>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-35'!$C$269</c:f>
              <c:strCache>
                <c:ptCount val="1"/>
                <c:pt idx="0">
                  <c:v>Amabilidad y respeto</c:v>
                </c:pt>
              </c:strCache>
            </c:strRef>
          </c:tx>
          <c:spPr>
            <a:solidFill>
              <a:schemeClr val="accent6"/>
            </a:solidFill>
            <a:ln>
              <a:noFill/>
            </a:ln>
            <a:effectLst/>
          </c:spPr>
          <c:invertIfNegative val="0"/>
          <c:cat>
            <c:strRef>
              <c:f>'Pisac -35'!$B$270:$B$273</c:f>
              <c:strCache>
                <c:ptCount val="4"/>
                <c:pt idx="0">
                  <c:v>Muy bueno </c:v>
                </c:pt>
                <c:pt idx="1">
                  <c:v>Bueno</c:v>
                </c:pt>
                <c:pt idx="2">
                  <c:v>Regular</c:v>
                </c:pt>
                <c:pt idx="3">
                  <c:v>Malo</c:v>
                </c:pt>
              </c:strCache>
            </c:strRef>
          </c:cat>
          <c:val>
            <c:numRef>
              <c:f>'Pisac -35'!$C$270:$C$273</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0-E719-4DF2-B08E-79E512EF6BDC}"/>
            </c:ext>
          </c:extLst>
        </c:ser>
        <c:ser>
          <c:idx val="1"/>
          <c:order val="1"/>
          <c:tx>
            <c:strRef>
              <c:f>'Pisac -35'!$D$269</c:f>
              <c:strCache>
                <c:ptCount val="1"/>
                <c:pt idx="0">
                  <c:v>Confianza y seguridad</c:v>
                </c:pt>
              </c:strCache>
            </c:strRef>
          </c:tx>
          <c:spPr>
            <a:solidFill>
              <a:schemeClr val="accent5"/>
            </a:solidFill>
            <a:ln>
              <a:noFill/>
            </a:ln>
            <a:effectLst/>
          </c:spPr>
          <c:invertIfNegative val="0"/>
          <c:cat>
            <c:strRef>
              <c:f>'Pisac -35'!$B$270:$B$273</c:f>
              <c:strCache>
                <c:ptCount val="4"/>
                <c:pt idx="0">
                  <c:v>Muy bueno </c:v>
                </c:pt>
                <c:pt idx="1">
                  <c:v>Bueno</c:v>
                </c:pt>
                <c:pt idx="2">
                  <c:v>Regular</c:v>
                </c:pt>
                <c:pt idx="3">
                  <c:v>Malo</c:v>
                </c:pt>
              </c:strCache>
            </c:strRef>
          </c:cat>
          <c:val>
            <c:numRef>
              <c:f>'Pisac -35'!$D$270:$D$273</c:f>
              <c:numCache>
                <c:formatCode>0%</c:formatCode>
                <c:ptCount val="4"/>
                <c:pt idx="0">
                  <c:v>0</c:v>
                </c:pt>
                <c:pt idx="1">
                  <c:v>0.5</c:v>
                </c:pt>
                <c:pt idx="2">
                  <c:v>0.33329999999999999</c:v>
                </c:pt>
                <c:pt idx="3">
                  <c:v>0.16669999999999999</c:v>
                </c:pt>
              </c:numCache>
            </c:numRef>
          </c:val>
          <c:extLst>
            <c:ext xmlns:c16="http://schemas.microsoft.com/office/drawing/2014/chart" uri="{C3380CC4-5D6E-409C-BE32-E72D297353CC}">
              <c16:uniqueId val="{00000001-E719-4DF2-B08E-79E512EF6BDC}"/>
            </c:ext>
          </c:extLst>
        </c:ser>
        <c:ser>
          <c:idx val="2"/>
          <c:order val="2"/>
          <c:tx>
            <c:strRef>
              <c:f>'Pisac -35'!$E$269</c:f>
              <c:strCache>
                <c:ptCount val="1"/>
                <c:pt idx="0">
                  <c:v>Claridad de la información </c:v>
                </c:pt>
              </c:strCache>
            </c:strRef>
          </c:tx>
          <c:spPr>
            <a:solidFill>
              <a:schemeClr val="accent4"/>
            </a:solidFill>
            <a:ln>
              <a:noFill/>
            </a:ln>
            <a:effectLst/>
          </c:spPr>
          <c:invertIfNegative val="0"/>
          <c:cat>
            <c:strRef>
              <c:f>'Pisac -35'!$B$270:$B$273</c:f>
              <c:strCache>
                <c:ptCount val="4"/>
                <c:pt idx="0">
                  <c:v>Muy bueno </c:v>
                </c:pt>
                <c:pt idx="1">
                  <c:v>Bueno</c:v>
                </c:pt>
                <c:pt idx="2">
                  <c:v>Regular</c:v>
                </c:pt>
                <c:pt idx="3">
                  <c:v>Malo</c:v>
                </c:pt>
              </c:strCache>
            </c:strRef>
          </c:cat>
          <c:val>
            <c:numRef>
              <c:f>'Pisac -35'!$E$270:$E$273</c:f>
              <c:numCache>
                <c:formatCode>0%</c:formatCode>
                <c:ptCount val="4"/>
                <c:pt idx="0">
                  <c:v>0.33329999999999999</c:v>
                </c:pt>
                <c:pt idx="1">
                  <c:v>0.33329999999999999</c:v>
                </c:pt>
                <c:pt idx="2">
                  <c:v>0.16669999999999999</c:v>
                </c:pt>
                <c:pt idx="3">
                  <c:v>0.16669999999999999</c:v>
                </c:pt>
              </c:numCache>
            </c:numRef>
          </c:val>
          <c:extLst>
            <c:ext xmlns:c16="http://schemas.microsoft.com/office/drawing/2014/chart" uri="{C3380CC4-5D6E-409C-BE32-E72D297353CC}">
              <c16:uniqueId val="{00000002-E719-4DF2-B08E-79E512EF6BDC}"/>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legend>
    <c:plotVisOnly val="1"/>
    <c:dispBlanksAs val="gap"/>
    <c:showDLblsOverMax val="0"/>
  </c:chart>
  <c:spPr>
    <a:noFill/>
    <a:ln>
      <a:noFill/>
    </a:ln>
    <a:effectLst/>
  </c:spPr>
  <c:txPr>
    <a:bodyPr/>
    <a:lstStyle/>
    <a:p>
      <a:pPr>
        <a:defRPr/>
      </a:pPr>
      <a:endParaRPr lang="es-PE"/>
    </a:p>
  </c:txPr>
  <c:externalData r:id="rId3">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88BF-4CEF-8653-3D90D6C0475D}"/>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88BF-4CEF-8653-3D90D6C0475D}"/>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-35'!$C$277:$C$278</c:f>
              <c:strCache>
                <c:ptCount val="2"/>
                <c:pt idx="0">
                  <c:v>Permanente</c:v>
                </c:pt>
                <c:pt idx="1">
                  <c:v>Eventual</c:v>
                </c:pt>
              </c:strCache>
            </c:strRef>
          </c:cat>
          <c:val>
            <c:numRef>
              <c:f>'Pisac -35'!$F$277:$F$278</c:f>
              <c:numCache>
                <c:formatCode>0%</c:formatCode>
                <c:ptCount val="2"/>
                <c:pt idx="0">
                  <c:v>0.5</c:v>
                </c:pt>
                <c:pt idx="1">
                  <c:v>0.5</c:v>
                </c:pt>
              </c:numCache>
            </c:numRef>
          </c:val>
          <c:extLst>
            <c:ext xmlns:c16="http://schemas.microsoft.com/office/drawing/2014/chart" uri="{C3380CC4-5D6E-409C-BE32-E72D297353CC}">
              <c16:uniqueId val="{00000000-88BF-4CEF-8653-3D90D6C0475D}"/>
            </c:ext>
          </c:extLst>
        </c:ser>
        <c:dLbls>
          <c:showLegendKey val="0"/>
          <c:showVal val="0"/>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'Pisac -35'!$C$290</c:f>
              <c:strCache>
                <c:ptCount val="1"/>
                <c:pt idx="0">
                  <c:v>Amabilidad y respeto</c:v>
                </c:pt>
              </c:strCache>
            </c:strRef>
          </c:tx>
          <c:spPr>
            <a:solidFill>
              <a:schemeClr val="accent6"/>
            </a:solidFill>
            <a:ln>
              <a:noFill/>
            </a:ln>
            <a:effectLst/>
          </c:spPr>
          <c:invertIfNegative val="0"/>
          <c:cat>
            <c:strRef>
              <c:f>'Pisac -35'!$B$291:$B$294</c:f>
              <c:strCache>
                <c:ptCount val="4"/>
                <c:pt idx="0">
                  <c:v>Muy bueno </c:v>
                </c:pt>
                <c:pt idx="1">
                  <c:v>Bueno</c:v>
                </c:pt>
                <c:pt idx="2">
                  <c:v>Regular</c:v>
                </c:pt>
                <c:pt idx="3">
                  <c:v>Malo</c:v>
                </c:pt>
              </c:strCache>
            </c:strRef>
          </c:cat>
          <c:val>
            <c:numRef>
              <c:f>'Pisac -35'!$C$291:$C$294</c:f>
              <c:numCache>
                <c:formatCode>0%</c:formatCode>
                <c:ptCount val="4"/>
                <c:pt idx="0">
                  <c:v>0.33329999999999999</c:v>
                </c:pt>
                <c:pt idx="1">
                  <c:v>0.66669999999999996</c:v>
                </c:pt>
                <c:pt idx="2">
                  <c:v>0</c:v>
                </c:pt>
                <c:pt idx="3">
                  <c:v>0</c:v>
                </c:pt>
              </c:numCache>
            </c:numRef>
          </c:val>
          <c:extLst>
            <c:ext xmlns:c16="http://schemas.microsoft.com/office/drawing/2014/chart" uri="{C3380CC4-5D6E-409C-BE32-E72D297353CC}">
              <c16:uniqueId val="{00000000-BA60-4EC2-A63A-970EECDCD9C4}"/>
            </c:ext>
          </c:extLst>
        </c:ser>
        <c:ser>
          <c:idx val="1"/>
          <c:order val="1"/>
          <c:tx>
            <c:strRef>
              <c:f>'Pisac -35'!$D$290</c:f>
              <c:strCache>
                <c:ptCount val="1"/>
                <c:pt idx="0">
                  <c:v>Confianza y seguridad</c:v>
                </c:pt>
              </c:strCache>
            </c:strRef>
          </c:tx>
          <c:spPr>
            <a:solidFill>
              <a:schemeClr val="accent5"/>
            </a:solidFill>
            <a:ln>
              <a:noFill/>
            </a:ln>
            <a:effectLst/>
          </c:spPr>
          <c:invertIfNegative val="0"/>
          <c:cat>
            <c:strRef>
              <c:f>'Pisac -35'!$B$291:$B$294</c:f>
              <c:strCache>
                <c:ptCount val="4"/>
                <c:pt idx="0">
                  <c:v>Muy bueno </c:v>
                </c:pt>
                <c:pt idx="1">
                  <c:v>Bueno</c:v>
                </c:pt>
                <c:pt idx="2">
                  <c:v>Regular</c:v>
                </c:pt>
                <c:pt idx="3">
                  <c:v>Malo</c:v>
                </c:pt>
              </c:strCache>
            </c:strRef>
          </c:cat>
          <c:val>
            <c:numRef>
              <c:f>'Pisac -35'!$D$291:$D$294</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1-BA60-4EC2-A63A-970EECDCD9C4}"/>
            </c:ext>
          </c:extLst>
        </c:ser>
        <c:ser>
          <c:idx val="2"/>
          <c:order val="2"/>
          <c:tx>
            <c:strRef>
              <c:f>'Pisac -35'!$E$290</c:f>
              <c:strCache>
                <c:ptCount val="1"/>
                <c:pt idx="0">
                  <c:v>Claridad de la información </c:v>
                </c:pt>
              </c:strCache>
            </c:strRef>
          </c:tx>
          <c:spPr>
            <a:solidFill>
              <a:schemeClr val="accent4"/>
            </a:solidFill>
            <a:ln>
              <a:noFill/>
            </a:ln>
            <a:effectLst/>
          </c:spPr>
          <c:invertIfNegative val="0"/>
          <c:cat>
            <c:strRef>
              <c:f>'Pisac -35'!$B$291:$B$294</c:f>
              <c:strCache>
                <c:ptCount val="4"/>
                <c:pt idx="0">
                  <c:v>Muy bueno </c:v>
                </c:pt>
                <c:pt idx="1">
                  <c:v>Bueno</c:v>
                </c:pt>
                <c:pt idx="2">
                  <c:v>Regular</c:v>
                </c:pt>
                <c:pt idx="3">
                  <c:v>Malo</c:v>
                </c:pt>
              </c:strCache>
            </c:strRef>
          </c:cat>
          <c:val>
            <c:numRef>
              <c:f>'Pisac -35'!$E$291:$E$294</c:f>
              <c:numCache>
                <c:formatCode>0%</c:formatCode>
                <c:ptCount val="4"/>
                <c:pt idx="0">
                  <c:v>0.33329999999999999</c:v>
                </c:pt>
                <c:pt idx="1">
                  <c:v>0.5</c:v>
                </c:pt>
                <c:pt idx="2">
                  <c:v>0.16669999999999999</c:v>
                </c:pt>
                <c:pt idx="3">
                  <c:v>0</c:v>
                </c:pt>
              </c:numCache>
            </c:numRef>
          </c:val>
          <c:extLst>
            <c:ext xmlns:c16="http://schemas.microsoft.com/office/drawing/2014/chart" uri="{C3380CC4-5D6E-409C-BE32-E72D297353CC}">
              <c16:uniqueId val="{00000002-BA60-4EC2-A63A-970EECDCD9C4}"/>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6757335028339457"/>
          <c:y val="0.19536715309393263"/>
          <c:w val="0.21621687739370685"/>
          <c:h val="0.51427657870711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073551031583376"/>
          <c:y val="6.0972442812693269E-2"/>
          <c:w val="0.76678577309728979"/>
          <c:h val="0.8019041558590065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3E70-4391-8403-8F6654C8E7FF}"/>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3E70-4391-8403-8F6654C8E7FF}"/>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-35'!$C$125:$C$126</c:f>
              <c:strCache>
                <c:ptCount val="2"/>
                <c:pt idx="0">
                  <c:v>Adecuado</c:v>
                </c:pt>
                <c:pt idx="1">
                  <c:v>Regular</c:v>
                </c:pt>
              </c:strCache>
            </c:strRef>
          </c:cat>
          <c:val>
            <c:numRef>
              <c:f>'Pisac -35'!$F$125:$F$126</c:f>
              <c:numCache>
                <c:formatCode>0%</c:formatCode>
                <c:ptCount val="2"/>
                <c:pt idx="0">
                  <c:v>0.66669999999999996</c:v>
                </c:pt>
                <c:pt idx="1">
                  <c:v>0.33329999999999999</c:v>
                </c:pt>
              </c:numCache>
            </c:numRef>
          </c:val>
          <c:extLst>
            <c:ext xmlns:c16="http://schemas.microsoft.com/office/drawing/2014/chart" uri="{C3380CC4-5D6E-409C-BE32-E72D297353CC}">
              <c16:uniqueId val="{00000004-3E70-4391-8403-8F6654C8E7FF}"/>
            </c:ext>
          </c:extLst>
        </c:ser>
        <c:dLbls>
          <c:showLegendKey val="0"/>
          <c:showVal val="0"/>
          <c:showCatName val="0"/>
          <c:showSerName val="0"/>
          <c:showPercent val="0"/>
          <c:showBubbleSize val="0"/>
        </c:dLbls>
        <c:gapWidth val="50"/>
        <c:axId val="704380120"/>
        <c:axId val="704387664"/>
      </c:barChart>
      <c:catAx>
        <c:axId val="7043801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387664"/>
        <c:crosses val="autoZero"/>
        <c:auto val="1"/>
        <c:lblAlgn val="ctr"/>
        <c:lblOffset val="100"/>
        <c:noMultiLvlLbl val="0"/>
      </c:catAx>
      <c:valAx>
        <c:axId val="70438766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3801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308549336955335"/>
          <c:y val="6.111113784389232E-2"/>
          <c:w val="0.70454906633700443"/>
          <c:h val="0.80145354394293256"/>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29F4-4E53-9B42-42DCCCFEA60B}"/>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9F4-4E53-9B42-42DCCCFEA60B}"/>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29F4-4E53-9B42-42DCCCFEA60B}"/>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-35'!$B$134:$B$136</c:f>
              <c:strCache>
                <c:ptCount val="3"/>
                <c:pt idx="0">
                  <c:v>3 min - 7 min </c:v>
                </c:pt>
                <c:pt idx="1">
                  <c:v>10 min - 15 min</c:v>
                </c:pt>
                <c:pt idx="2">
                  <c:v>20 min - 30 min</c:v>
                </c:pt>
              </c:strCache>
            </c:strRef>
          </c:cat>
          <c:val>
            <c:numRef>
              <c:f>'Pisac -35'!$E$134:$E$136</c:f>
              <c:numCache>
                <c:formatCode>0%</c:formatCode>
                <c:ptCount val="3"/>
                <c:pt idx="0">
                  <c:v>0.16669999999999999</c:v>
                </c:pt>
                <c:pt idx="1">
                  <c:v>0.5</c:v>
                </c:pt>
                <c:pt idx="2">
                  <c:v>0.33329999999999999</c:v>
                </c:pt>
              </c:numCache>
            </c:numRef>
          </c:val>
          <c:extLst>
            <c:ext xmlns:c16="http://schemas.microsoft.com/office/drawing/2014/chart" uri="{C3380CC4-5D6E-409C-BE32-E72D297353CC}">
              <c16:uniqueId val="{00000006-29F4-4E53-9B42-42DCCCFEA60B}"/>
            </c:ext>
          </c:extLst>
        </c:ser>
        <c:dLbls>
          <c:showLegendKey val="0"/>
          <c:showVal val="0"/>
          <c:showCatName val="0"/>
          <c:showSerName val="0"/>
          <c:showPercent val="0"/>
          <c:showBubbleSize val="0"/>
        </c:dLbls>
        <c:gapWidth val="50"/>
        <c:axId val="837040688"/>
        <c:axId val="837036752"/>
      </c:barChart>
      <c:catAx>
        <c:axId val="8370406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837036752"/>
        <c:crosses val="autoZero"/>
        <c:auto val="1"/>
        <c:lblAlgn val="ctr"/>
        <c:lblOffset val="100"/>
        <c:noMultiLvlLbl val="0"/>
      </c:catAx>
      <c:valAx>
        <c:axId val="83703675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370406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-35'!$S$144</c:f>
              <c:strCache>
                <c:ptCount val="1"/>
                <c:pt idx="0">
                  <c:v>Amabilidad y respeto</c:v>
                </c:pt>
              </c:strCache>
            </c:strRef>
          </c:tx>
          <c:spPr>
            <a:solidFill>
              <a:schemeClr val="accent6"/>
            </a:solidFill>
            <a:ln>
              <a:noFill/>
            </a:ln>
            <a:effectLst/>
          </c:spPr>
          <c:invertIfNegative val="0"/>
          <c:cat>
            <c:strRef>
              <c:f>'Pisac -35'!$R$145:$R$148</c:f>
              <c:strCache>
                <c:ptCount val="4"/>
                <c:pt idx="0">
                  <c:v>Muy bueno </c:v>
                </c:pt>
                <c:pt idx="1">
                  <c:v>Bueno</c:v>
                </c:pt>
                <c:pt idx="2">
                  <c:v>Regular</c:v>
                </c:pt>
                <c:pt idx="3">
                  <c:v>Malo</c:v>
                </c:pt>
              </c:strCache>
            </c:strRef>
          </c:cat>
          <c:val>
            <c:numRef>
              <c:f>'Pisac -35'!$S$145:$S$148</c:f>
              <c:numCache>
                <c:formatCode>0%</c:formatCode>
                <c:ptCount val="4"/>
                <c:pt idx="0">
                  <c:v>1</c:v>
                </c:pt>
                <c:pt idx="1">
                  <c:v>0</c:v>
                </c:pt>
                <c:pt idx="2">
                  <c:v>0</c:v>
                </c:pt>
                <c:pt idx="3">
                  <c:v>0</c:v>
                </c:pt>
              </c:numCache>
            </c:numRef>
          </c:val>
          <c:extLst>
            <c:ext xmlns:c16="http://schemas.microsoft.com/office/drawing/2014/chart" uri="{C3380CC4-5D6E-409C-BE32-E72D297353CC}">
              <c16:uniqueId val="{00000000-5F55-420D-978B-F14028D06D2D}"/>
            </c:ext>
          </c:extLst>
        </c:ser>
        <c:ser>
          <c:idx val="1"/>
          <c:order val="1"/>
          <c:tx>
            <c:strRef>
              <c:f>'Pisac -35'!$T$144</c:f>
              <c:strCache>
                <c:ptCount val="1"/>
                <c:pt idx="0">
                  <c:v>Confianza y seguridad</c:v>
                </c:pt>
              </c:strCache>
            </c:strRef>
          </c:tx>
          <c:spPr>
            <a:solidFill>
              <a:schemeClr val="accent5"/>
            </a:solidFill>
            <a:ln>
              <a:noFill/>
            </a:ln>
            <a:effectLst/>
          </c:spPr>
          <c:invertIfNegative val="0"/>
          <c:cat>
            <c:strRef>
              <c:f>'Pisac -35'!$R$145:$R$148</c:f>
              <c:strCache>
                <c:ptCount val="4"/>
                <c:pt idx="0">
                  <c:v>Muy bueno </c:v>
                </c:pt>
                <c:pt idx="1">
                  <c:v>Bueno</c:v>
                </c:pt>
                <c:pt idx="2">
                  <c:v>Regular</c:v>
                </c:pt>
                <c:pt idx="3">
                  <c:v>Malo</c:v>
                </c:pt>
              </c:strCache>
            </c:strRef>
          </c:cat>
          <c:val>
            <c:numRef>
              <c:f>'Pisac -35'!$T$145:$T$148</c:f>
              <c:numCache>
                <c:formatCode>0%</c:formatCode>
                <c:ptCount val="4"/>
                <c:pt idx="0">
                  <c:v>0.66669999999999996</c:v>
                </c:pt>
                <c:pt idx="1">
                  <c:v>0.16669999999999999</c:v>
                </c:pt>
                <c:pt idx="2">
                  <c:v>0.16669999999999999</c:v>
                </c:pt>
                <c:pt idx="3">
                  <c:v>0</c:v>
                </c:pt>
              </c:numCache>
            </c:numRef>
          </c:val>
          <c:extLst>
            <c:ext xmlns:c16="http://schemas.microsoft.com/office/drawing/2014/chart" uri="{C3380CC4-5D6E-409C-BE32-E72D297353CC}">
              <c16:uniqueId val="{00000001-5F55-420D-978B-F14028D06D2D}"/>
            </c:ext>
          </c:extLst>
        </c:ser>
        <c:ser>
          <c:idx val="2"/>
          <c:order val="2"/>
          <c:tx>
            <c:strRef>
              <c:f>'Pisac -35'!$U$144</c:f>
              <c:strCache>
                <c:ptCount val="1"/>
                <c:pt idx="0">
                  <c:v>Claridad de la información </c:v>
                </c:pt>
              </c:strCache>
            </c:strRef>
          </c:tx>
          <c:spPr>
            <a:solidFill>
              <a:schemeClr val="accent4"/>
            </a:solidFill>
            <a:ln>
              <a:noFill/>
            </a:ln>
            <a:effectLst/>
          </c:spPr>
          <c:invertIfNegative val="0"/>
          <c:cat>
            <c:strRef>
              <c:f>'Pisac -35'!$R$145:$R$148</c:f>
              <c:strCache>
                <c:ptCount val="4"/>
                <c:pt idx="0">
                  <c:v>Muy bueno </c:v>
                </c:pt>
                <c:pt idx="1">
                  <c:v>Bueno</c:v>
                </c:pt>
                <c:pt idx="2">
                  <c:v>Regular</c:v>
                </c:pt>
                <c:pt idx="3">
                  <c:v>Malo</c:v>
                </c:pt>
              </c:strCache>
            </c:strRef>
          </c:cat>
          <c:val>
            <c:numRef>
              <c:f>'Pisac -35'!$U$145:$U$148</c:f>
              <c:numCache>
                <c:formatCode>0%</c:formatCode>
                <c:ptCount val="4"/>
                <c:pt idx="0">
                  <c:v>0.33329999999999999</c:v>
                </c:pt>
                <c:pt idx="1">
                  <c:v>0.16669999999999999</c:v>
                </c:pt>
                <c:pt idx="2">
                  <c:v>0.5</c:v>
                </c:pt>
                <c:pt idx="3">
                  <c:v>0</c:v>
                </c:pt>
              </c:numCache>
            </c:numRef>
          </c:val>
          <c:extLst>
            <c:ext xmlns:c16="http://schemas.microsoft.com/office/drawing/2014/chart" uri="{C3380CC4-5D6E-409C-BE32-E72D297353CC}">
              <c16:uniqueId val="{00000002-5F55-420D-978B-F14028D06D2D}"/>
            </c:ext>
          </c:extLst>
        </c:ser>
        <c:dLbls>
          <c:showLegendKey val="0"/>
          <c:showVal val="0"/>
          <c:showCatName val="0"/>
          <c:showSerName val="0"/>
          <c:showPercent val="0"/>
          <c:showBubbleSize val="0"/>
        </c:dLbls>
        <c:gapWidth val="150"/>
        <c:axId val="779127800"/>
        <c:axId val="779125176"/>
      </c:barChart>
      <c:catAx>
        <c:axId val="779127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79125176"/>
        <c:crosses val="autoZero"/>
        <c:auto val="1"/>
        <c:lblAlgn val="ctr"/>
        <c:lblOffset val="100"/>
        <c:noMultiLvlLbl val="0"/>
      </c:catAx>
      <c:valAx>
        <c:axId val="7791251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791278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BA25-4B82-B451-C8C4E4055C88}"/>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BA25-4B82-B451-C8C4E4055C88}"/>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BA25-4B82-B451-C8C4E4055C88}"/>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BA25-4B82-B451-C8C4E4055C88}"/>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BA25-4B82-B451-C8C4E4055C88}"/>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BA25-4B82-B451-C8C4E4055C88}"/>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BA25-4B82-B451-C8C4E4055C88}"/>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BA25-4B82-B451-C8C4E4055C88}"/>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BA25-4B82-B451-C8C4E4055C88}"/>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BA25-4B82-B451-C8C4E4055C88}"/>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BA25-4B82-B451-C8C4E4055C88}"/>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BA25-4B82-B451-C8C4E4055C88}"/>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BA25-4B82-B451-C8C4E4055C88}"/>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BA25-4B82-B451-C8C4E4055C88}"/>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BA25-4B82-B451-C8C4E4055C88}"/>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BA25-4B82-B451-C8C4E4055C88}"/>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BA25-4B82-B451-C8C4E4055C88}"/>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BA25-4B82-B451-C8C4E4055C88}"/>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BA25-4B82-B451-C8C4E4055C88}"/>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BA25-4B82-B451-C8C4E4055C88}"/>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BA25-4B82-B451-C8C4E4055C88}"/>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-35'!$B$122</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BA25-4B82-B451-C8C4E4055C88}"/>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BA25-4B82-B451-C8C4E4055C88}"/>
              </c:ext>
            </c:extLst>
          </c:dPt>
          <c:val>
            <c:numRef>
              <c:f>' Urubamba -35'!$D$122:$E$122</c:f>
              <c:numCache>
                <c:formatCode>0%</c:formatCode>
                <c:ptCount val="2"/>
                <c:pt idx="0">
                  <c:v>0.04</c:v>
                </c:pt>
                <c:pt idx="1">
                  <c:v>0.96</c:v>
                </c:pt>
              </c:numCache>
            </c:numRef>
          </c:val>
          <c:extLst>
            <c:ext xmlns:c16="http://schemas.microsoft.com/office/drawing/2014/chart" uri="{C3380CC4-5D6E-409C-BE32-E72D297353CC}">
              <c16:uniqueId val="{0000002D-BA25-4B82-B451-C8C4E4055C88}"/>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DEF6-412F-A583-3F83CABE7E8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DEF6-412F-A583-3F83CABE7E8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DEF6-412F-A583-3F83CABE7E8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DEF6-412F-A583-3F83CABE7E8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DEF6-412F-A583-3F83CABE7E8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DEF6-412F-A583-3F83CABE7E8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DEF6-412F-A583-3F83CABE7E8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DEF6-412F-A583-3F83CABE7E8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DEF6-412F-A583-3F83CABE7E8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DEF6-412F-A583-3F83CABE7E8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DEF6-412F-A583-3F83CABE7E8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DEF6-412F-A583-3F83CABE7E8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DEF6-412F-A583-3F83CABE7E8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DEF6-412F-A583-3F83CABE7E8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DEF6-412F-A583-3F83CABE7E8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DEF6-412F-A583-3F83CABE7E8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DEF6-412F-A583-3F83CABE7E8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DEF6-412F-A583-3F83CABE7E8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DEF6-412F-A583-3F83CABE7E8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DEF6-412F-A583-3F83CABE7E8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EF6-412F-A583-3F83CABE7E8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-35'!$B$121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DEF6-412F-A583-3F83CABE7E8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EF6-412F-A583-3F83CABE7E85}"/>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2E-DEF6-412F-A583-3F83CABE7E85}"/>
              </c:ext>
            </c:extLst>
          </c:dPt>
          <c:val>
            <c:numRef>
              <c:f>' Urubamba -35'!$D$121:$F$121</c:f>
              <c:numCache>
                <c:formatCode>0%</c:formatCode>
                <c:ptCount val="3"/>
                <c:pt idx="0">
                  <c:v>0.96</c:v>
                </c:pt>
                <c:pt idx="1">
                  <c:v>4.0000000000000036E-2</c:v>
                </c:pt>
              </c:numCache>
            </c:numRef>
          </c:val>
          <c:extLst>
            <c:ext xmlns:c16="http://schemas.microsoft.com/office/drawing/2014/chart" uri="{C3380CC4-5D6E-409C-BE32-E72D297353CC}">
              <c16:uniqueId val="{0000002F-DEF6-412F-A583-3F83CABE7E8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785417391361587"/>
          <c:y val="9.2422022881495286E-2"/>
          <c:w val="0.67609516908873002"/>
          <c:h val="0.65437531964607798"/>
        </c:manualLayout>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809D-43B2-B215-EAE335C9AA79}"/>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809D-43B2-B215-EAE335C9AA79}"/>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809D-43B2-B215-EAE335C9AA79}"/>
              </c:ext>
            </c:extLst>
          </c:dPt>
          <c:dLbls>
            <c:dLbl>
              <c:idx val="0"/>
              <c:tx>
                <c:rich>
                  <a:bodyPr/>
                  <a:lstStyle/>
                  <a:p>
                    <a:r>
                      <a:rPr lang="en-US" baseline="0"/>
                      <a:t> </a:t>
                    </a:r>
                    <a:fld id="{9EB6DBE8-30A8-428A-8CAE-E434687B974E}" type="VALUE">
                      <a:rPr lang="en-US" baseline="0"/>
                      <a:pPr/>
                      <a:t>[VALOR]</a:t>
                    </a:fld>
                    <a:endParaRPr lang="en-US" baseline="0"/>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09D-43B2-B215-EAE335C9AA79}"/>
                </c:ext>
              </c:extLst>
            </c:dLbl>
            <c:dLbl>
              <c:idx val="1"/>
              <c:tx>
                <c:rich>
                  <a:bodyPr/>
                  <a:lstStyle/>
                  <a:p>
                    <a:fld id="{4E8CF0DD-75F3-4967-998B-80CC9CAD7415}" type="VALUE">
                      <a:rPr lang="en-US" baseline="0"/>
                      <a:pPr/>
                      <a:t>[VALOR]</a:t>
                    </a:fld>
                    <a:endParaRPr lang="es-PE"/>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809D-43B2-B215-EAE335C9AA79}"/>
                </c:ext>
              </c:extLst>
            </c:dLbl>
            <c:dLbl>
              <c:idx val="2"/>
              <c:tx>
                <c:rich>
                  <a:bodyPr/>
                  <a:lstStyle/>
                  <a:p>
                    <a:fld id="{1158BFB8-832E-4711-A77E-FF93E7A4CA2C}" type="VALUE">
                      <a:rPr lang="en-US" baseline="0"/>
                      <a:pPr/>
                      <a:t>[VALOR]</a:t>
                    </a:fld>
                    <a:endParaRPr lang="es-PE"/>
                  </a:p>
                </c:rich>
              </c:tx>
              <c:dLblPos val="outEnd"/>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809D-43B2-B215-EAE335C9AA79}"/>
                </c:ext>
              </c:extLst>
            </c:dLbl>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1"/>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cuartones-50'!$C$76:$C$78</c:f>
              <c:strCache>
                <c:ptCount val="3"/>
                <c:pt idx="0">
                  <c:v>Adecuado</c:v>
                </c:pt>
                <c:pt idx="1">
                  <c:v>Regular</c:v>
                </c:pt>
                <c:pt idx="2">
                  <c:v>Insuficiente</c:v>
                </c:pt>
              </c:strCache>
            </c:strRef>
          </c:cat>
          <c:val>
            <c:numRef>
              <c:f>'7 cuartones-50'!$F$76:$F$78</c:f>
              <c:numCache>
                <c:formatCode>0%</c:formatCode>
                <c:ptCount val="3"/>
                <c:pt idx="0">
                  <c:v>0.55200000000000005</c:v>
                </c:pt>
                <c:pt idx="1">
                  <c:v>0.41399999999999998</c:v>
                </c:pt>
                <c:pt idx="2">
                  <c:v>3.4000000000000002E-2</c:v>
                </c:pt>
              </c:numCache>
            </c:numRef>
          </c:val>
          <c:extLst>
            <c:ext xmlns:c16="http://schemas.microsoft.com/office/drawing/2014/chart" uri="{C3380CC4-5D6E-409C-BE32-E72D297353CC}">
              <c16:uniqueId val="{00000006-809D-43B2-B215-EAE335C9AA79}"/>
            </c:ext>
          </c:extLst>
        </c:ser>
        <c:dLbls>
          <c:showLegendKey val="0"/>
          <c:showVal val="0"/>
          <c:showCatName val="0"/>
          <c:showSerName val="0"/>
          <c:showPercent val="0"/>
          <c:showBubbleSize val="0"/>
        </c:dLbls>
        <c:gapWidth val="50"/>
        <c:axId val="747961992"/>
        <c:axId val="747959696"/>
      </c:barChart>
      <c:valAx>
        <c:axId val="747959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7961992"/>
        <c:crosses val="autoZero"/>
        <c:crossBetween val="between"/>
      </c:valAx>
      <c:catAx>
        <c:axId val="747961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79596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51E3-48CF-842D-9CFEEFCB2330}"/>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3-51E3-48CF-842D-9CFEEFCB2330}"/>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5-51E3-48CF-842D-9CFEEFCB2330}"/>
              </c:ext>
            </c:extLst>
          </c:dPt>
          <c:dPt>
            <c:idx val="3"/>
            <c:invertIfNegative val="0"/>
            <c:bubble3D val="0"/>
            <c:spPr>
              <a:solidFill>
                <a:schemeClr val="accent6">
                  <a:lumMod val="50000"/>
                </a:schemeClr>
              </a:solidFill>
              <a:ln>
                <a:noFill/>
              </a:ln>
              <a:effectLst/>
            </c:spPr>
            <c:extLst>
              <c:ext xmlns:c16="http://schemas.microsoft.com/office/drawing/2014/chart" uri="{C3380CC4-5D6E-409C-BE32-E72D297353CC}">
                <c16:uniqueId val="{00000007-51E3-48CF-842D-9CFEEFCB2330}"/>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-35'!$K$116:$K$119</c:f>
              <c:strCache>
                <c:ptCount val="4"/>
                <c:pt idx="0">
                  <c:v>15 a 30 </c:v>
                </c:pt>
                <c:pt idx="1">
                  <c:v>31 a 40</c:v>
                </c:pt>
                <c:pt idx="2">
                  <c:v>41 a 50 </c:v>
                </c:pt>
                <c:pt idx="3">
                  <c:v>51 a más </c:v>
                </c:pt>
              </c:strCache>
            </c:strRef>
          </c:cat>
          <c:val>
            <c:numRef>
              <c:f>' Urubamba -35'!$N$116:$N$119</c:f>
              <c:numCache>
                <c:formatCode>0%</c:formatCode>
                <c:ptCount val="4"/>
                <c:pt idx="0">
                  <c:v>0.08</c:v>
                </c:pt>
                <c:pt idx="1">
                  <c:v>0.24</c:v>
                </c:pt>
                <c:pt idx="2">
                  <c:v>0.36</c:v>
                </c:pt>
                <c:pt idx="3">
                  <c:v>0.32</c:v>
                </c:pt>
              </c:numCache>
            </c:numRef>
          </c:val>
          <c:extLst>
            <c:ext xmlns:c16="http://schemas.microsoft.com/office/drawing/2014/chart" uri="{C3380CC4-5D6E-409C-BE32-E72D297353CC}">
              <c16:uniqueId val="{00000008-51E3-48CF-842D-9CFEEFCB2330}"/>
            </c:ext>
          </c:extLst>
        </c:ser>
        <c:dLbls>
          <c:showLegendKey val="0"/>
          <c:showVal val="0"/>
          <c:showCatName val="0"/>
          <c:showSerName val="0"/>
          <c:showPercent val="0"/>
          <c:showBubbleSize val="0"/>
        </c:dLbls>
        <c:gapWidth val="50"/>
        <c:axId val="705003488"/>
        <c:axId val="704993648"/>
      </c:barChart>
      <c:catAx>
        <c:axId val="7050034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4993648"/>
        <c:crosses val="autoZero"/>
        <c:auto val="1"/>
        <c:lblAlgn val="ctr"/>
        <c:lblOffset val="100"/>
        <c:noMultiLvlLbl val="0"/>
      </c:catAx>
      <c:valAx>
        <c:axId val="70499364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034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E8DD-4034-8A0B-D5D981066762}"/>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E8DD-4034-8A0B-D5D981066762}"/>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-35'!$J$50:$J$51</c:f>
              <c:strCache>
                <c:ptCount val="2"/>
                <c:pt idx="0">
                  <c:v>15 a 30 </c:v>
                </c:pt>
                <c:pt idx="1">
                  <c:v>31 a 40</c:v>
                </c:pt>
              </c:strCache>
            </c:strRef>
          </c:cat>
          <c:val>
            <c:numRef>
              <c:f>' Urubamba -35'!$M$50:$M$51</c:f>
              <c:numCache>
                <c:formatCode>0%</c:formatCode>
                <c:ptCount val="2"/>
                <c:pt idx="0">
                  <c:v>0.5</c:v>
                </c:pt>
                <c:pt idx="1">
                  <c:v>0.5</c:v>
                </c:pt>
              </c:numCache>
            </c:numRef>
          </c:val>
          <c:extLst>
            <c:ext xmlns:c16="http://schemas.microsoft.com/office/drawing/2014/chart" uri="{C3380CC4-5D6E-409C-BE32-E72D297353CC}">
              <c16:uniqueId val="{00000004-E8DD-4034-8A0B-D5D981066762}"/>
            </c:ext>
          </c:extLst>
        </c:ser>
        <c:dLbls>
          <c:dLblPos val="outEnd"/>
          <c:showLegendKey val="0"/>
          <c:showVal val="1"/>
          <c:showCatName val="0"/>
          <c:showSerName val="0"/>
          <c:showPercent val="0"/>
          <c:showBubbleSize val="0"/>
        </c:dLbls>
        <c:gapWidth val="50"/>
        <c:axId val="723179024"/>
        <c:axId val="723181320"/>
      </c:barChart>
      <c:catAx>
        <c:axId val="72317902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3181320"/>
        <c:crosses val="autoZero"/>
        <c:auto val="1"/>
        <c:lblAlgn val="ctr"/>
        <c:lblOffset val="100"/>
        <c:noMultiLvlLbl val="0"/>
      </c:catAx>
      <c:valAx>
        <c:axId val="72318132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317902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D0F7-4ABF-8411-310F8A3748DB}"/>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D0F7-4ABF-8411-310F8A3748DB}"/>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D0F7-4ABF-8411-310F8A3748DB}"/>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D0F7-4ABF-8411-310F8A3748DB}"/>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D0F7-4ABF-8411-310F8A3748DB}"/>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D0F7-4ABF-8411-310F8A3748DB}"/>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D0F7-4ABF-8411-310F8A3748DB}"/>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D0F7-4ABF-8411-310F8A3748DB}"/>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D0F7-4ABF-8411-310F8A3748DB}"/>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D0F7-4ABF-8411-310F8A3748DB}"/>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D0F7-4ABF-8411-310F8A3748DB}"/>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D0F7-4ABF-8411-310F8A3748DB}"/>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D0F7-4ABF-8411-310F8A3748DB}"/>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D0F7-4ABF-8411-310F8A3748DB}"/>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D0F7-4ABF-8411-310F8A3748DB}"/>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D0F7-4ABF-8411-310F8A3748DB}"/>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D0F7-4ABF-8411-310F8A3748DB}"/>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D0F7-4ABF-8411-310F8A3748DB}"/>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D0F7-4ABF-8411-310F8A3748DB}"/>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D0F7-4ABF-8411-310F8A3748D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0F7-4ABF-8411-310F8A3748D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-35'!$B$265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D0F7-4ABF-8411-310F8A3748D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0F7-4ABF-8411-310F8A3748DB}"/>
              </c:ext>
            </c:extLst>
          </c:dPt>
          <c:val>
            <c:numRef>
              <c:f>' Urubamba -35'!$D$265:$E$265</c:f>
              <c:numCache>
                <c:formatCode>0%</c:formatCode>
                <c:ptCount val="2"/>
                <c:pt idx="0">
                  <c:v>0.66669999999999996</c:v>
                </c:pt>
                <c:pt idx="1">
                  <c:v>0.33330000000000004</c:v>
                </c:pt>
              </c:numCache>
            </c:numRef>
          </c:val>
          <c:extLst>
            <c:ext xmlns:c16="http://schemas.microsoft.com/office/drawing/2014/chart" uri="{C3380CC4-5D6E-409C-BE32-E72D297353CC}">
              <c16:uniqueId val="{0000002D-D0F7-4ABF-8411-310F8A3748D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3408-49A8-AA19-0FF8467C1E86}"/>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3408-49A8-AA19-0FF8467C1E86}"/>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3408-49A8-AA19-0FF8467C1E86}"/>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3408-49A8-AA19-0FF8467C1E86}"/>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3408-49A8-AA19-0FF8467C1E86}"/>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3408-49A8-AA19-0FF8467C1E86}"/>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3408-49A8-AA19-0FF8467C1E86}"/>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3408-49A8-AA19-0FF8467C1E86}"/>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3408-49A8-AA19-0FF8467C1E86}"/>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3408-49A8-AA19-0FF8467C1E86}"/>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3408-49A8-AA19-0FF8467C1E86}"/>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3408-49A8-AA19-0FF8467C1E86}"/>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3408-49A8-AA19-0FF8467C1E86}"/>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3408-49A8-AA19-0FF8467C1E86}"/>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3408-49A8-AA19-0FF8467C1E86}"/>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3408-49A8-AA19-0FF8467C1E86}"/>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3408-49A8-AA19-0FF8467C1E86}"/>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3408-49A8-AA19-0FF8467C1E86}"/>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3408-49A8-AA19-0FF8467C1E86}"/>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3408-49A8-AA19-0FF8467C1E8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3408-49A8-AA19-0FF8467C1E8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 Urubamba -35'!$B$264</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3408-49A8-AA19-0FF8467C1E8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3408-49A8-AA19-0FF8467C1E86}"/>
              </c:ext>
            </c:extLst>
          </c:dPt>
          <c:val>
            <c:numRef>
              <c:f>' Urubamba -35'!$D$264:$E$264</c:f>
              <c:numCache>
                <c:formatCode>0%</c:formatCode>
                <c:ptCount val="2"/>
                <c:pt idx="0">
                  <c:v>0.33329999999999999</c:v>
                </c:pt>
                <c:pt idx="1">
                  <c:v>0.66670000000000007</c:v>
                </c:pt>
              </c:numCache>
            </c:numRef>
          </c:val>
          <c:extLst>
            <c:ext xmlns:c16="http://schemas.microsoft.com/office/drawing/2014/chart" uri="{C3380CC4-5D6E-409C-BE32-E72D297353CC}">
              <c16:uniqueId val="{0000002D-3408-49A8-AA19-0FF8467C1E8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109310114153068E-2"/>
          <c:y val="0.10945273631840796"/>
          <c:w val="0.83325436764749139"/>
          <c:h val="0.64439456261997097"/>
        </c:manualLayout>
      </c:layout>
      <c:barChart>
        <c:barDir val="bar"/>
        <c:grouping val="clustered"/>
        <c:varyColors val="0"/>
        <c:ser>
          <c:idx val="0"/>
          <c:order val="0"/>
          <c:spPr>
            <a:solidFill>
              <a:schemeClr val="accent6">
                <a:lumMod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-35'!$L$260:$L$261</c:f>
              <c:strCache>
                <c:ptCount val="2"/>
                <c:pt idx="0">
                  <c:v>&lt; 1</c:v>
                </c:pt>
                <c:pt idx="1">
                  <c:v>≥ 1</c:v>
                </c:pt>
              </c:strCache>
            </c:strRef>
          </c:cat>
          <c:val>
            <c:numRef>
              <c:f>' Urubamba -35'!$O$260:$O$261</c:f>
              <c:numCache>
                <c:formatCode>0%</c:formatCode>
                <c:ptCount val="2"/>
                <c:pt idx="0">
                  <c:v>1</c:v>
                </c:pt>
                <c:pt idx="1">
                  <c:v>0</c:v>
                </c:pt>
              </c:numCache>
            </c:numRef>
          </c:val>
          <c:extLst>
            <c:ext xmlns:c16="http://schemas.microsoft.com/office/drawing/2014/chart" uri="{C3380CC4-5D6E-409C-BE32-E72D297353CC}">
              <c16:uniqueId val="{00000000-952B-4E7F-AAD4-9C23EBC0EB40}"/>
            </c:ext>
          </c:extLst>
        </c:ser>
        <c:dLbls>
          <c:showLegendKey val="0"/>
          <c:showVal val="0"/>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-35'!$L$172</c:f>
              <c:strCache>
                <c:ptCount val="1"/>
                <c:pt idx="0">
                  <c:v>15 a 30 </c:v>
                </c:pt>
              </c:strCache>
            </c:strRef>
          </c:cat>
          <c:val>
            <c:numRef>
              <c:f>' Urubamba -35'!$O$172</c:f>
              <c:numCache>
                <c:formatCode>0%</c:formatCode>
                <c:ptCount val="1"/>
                <c:pt idx="0">
                  <c:v>1</c:v>
                </c:pt>
              </c:numCache>
            </c:numRef>
          </c:val>
          <c:extLst>
            <c:ext xmlns:c16="http://schemas.microsoft.com/office/drawing/2014/chart" uri="{C3380CC4-5D6E-409C-BE32-E72D297353CC}">
              <c16:uniqueId val="{00000000-DBCB-47B5-BAEF-DAE748EA3938}"/>
            </c:ext>
          </c:extLst>
        </c:ser>
        <c:dLbls>
          <c:dLblPos val="outEnd"/>
          <c:showLegendKey val="0"/>
          <c:showVal val="1"/>
          <c:showCatName val="0"/>
          <c:showSerName val="0"/>
          <c:showPercent val="0"/>
          <c:showBubbleSize val="0"/>
        </c:dLbls>
        <c:gapWidth val="269"/>
        <c:axId val="667795856"/>
        <c:axId val="667796840"/>
      </c:barChart>
      <c:catAx>
        <c:axId val="6677958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7796840"/>
        <c:crosses val="autoZero"/>
        <c:auto val="1"/>
        <c:lblAlgn val="ctr"/>
        <c:lblOffset val="100"/>
        <c:noMultiLvlLbl val="0"/>
      </c:catAx>
      <c:valAx>
        <c:axId val="6677968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77958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1C0E-4D80-87AE-CDB78A3E9DE2}"/>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1C0E-4D80-87AE-CDB78A3E9DE2}"/>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1C0E-4D80-87AE-CDB78A3E9DE2}"/>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1C0E-4D80-87AE-CDB78A3E9DE2}"/>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1C0E-4D80-87AE-CDB78A3E9DE2}"/>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1C0E-4D80-87AE-CDB78A3E9DE2}"/>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1C0E-4D80-87AE-CDB78A3E9DE2}"/>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1C0E-4D80-87AE-CDB78A3E9DE2}"/>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1C0E-4D80-87AE-CDB78A3E9DE2}"/>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1C0E-4D80-87AE-CDB78A3E9DE2}"/>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1C0E-4D80-87AE-CDB78A3E9DE2}"/>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1C0E-4D80-87AE-CDB78A3E9DE2}"/>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1C0E-4D80-87AE-CDB78A3E9DE2}"/>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1C0E-4D80-87AE-CDB78A3E9DE2}"/>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1C0E-4D80-87AE-CDB78A3E9DE2}"/>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1C0E-4D80-87AE-CDB78A3E9DE2}"/>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1C0E-4D80-87AE-CDB78A3E9DE2}"/>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1C0E-4D80-87AE-CDB78A3E9DE2}"/>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1C0E-4D80-87AE-CDB78A3E9DE2}"/>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1C0E-4D80-87AE-CDB78A3E9DE2}"/>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1C0E-4D80-87AE-CDB78A3E9DE2}"/>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1C0E-4D80-87AE-CDB78A3E9DE2}"/>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1C0E-4D80-87AE-CDB78A3E9DE2}"/>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1C0E-4D80-87AE-CDB78A3E9DE2}"/>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490E-4B64-8709-FC70C86BF1CE}"/>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490E-4B64-8709-FC70C86BF1C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-35'!$C$59:$C$60</c:f>
              <c:strCache>
                <c:ptCount val="2"/>
                <c:pt idx="0">
                  <c:v>Adecuado</c:v>
                </c:pt>
                <c:pt idx="1">
                  <c:v>Regular</c:v>
                </c:pt>
              </c:strCache>
            </c:strRef>
          </c:cat>
          <c:val>
            <c:numRef>
              <c:f>' Urubamba -35'!$F$59:$F$60</c:f>
              <c:numCache>
                <c:formatCode>0%</c:formatCode>
                <c:ptCount val="2"/>
                <c:pt idx="0">
                  <c:v>0.5</c:v>
                </c:pt>
                <c:pt idx="1">
                  <c:v>0.5</c:v>
                </c:pt>
              </c:numCache>
            </c:numRef>
          </c:val>
          <c:extLst>
            <c:ext xmlns:c16="http://schemas.microsoft.com/office/drawing/2014/chart" uri="{C3380CC4-5D6E-409C-BE32-E72D297353CC}">
              <c16:uniqueId val="{00000000-490E-4B64-8709-FC70C86BF1CE}"/>
            </c:ext>
          </c:extLst>
        </c:ser>
        <c:dLbls>
          <c:dLblPos val="outEnd"/>
          <c:showLegendKey val="0"/>
          <c:showVal val="1"/>
          <c:showCatName val="0"/>
          <c:showSerName val="0"/>
          <c:showPercent val="0"/>
          <c:showBubbleSize val="0"/>
        </c:dLbls>
        <c:gapWidth val="50"/>
        <c:axId val="705033336"/>
        <c:axId val="705034976"/>
      </c:barChart>
      <c:catAx>
        <c:axId val="7050333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5034976"/>
        <c:crosses val="autoZero"/>
        <c:auto val="1"/>
        <c:lblAlgn val="ctr"/>
        <c:lblOffset val="100"/>
        <c:noMultiLvlLbl val="0"/>
      </c:catAx>
      <c:valAx>
        <c:axId val="7050349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333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50000"/>
                </a:schemeClr>
              </a:solidFill>
              <a:ln>
                <a:noFill/>
              </a:ln>
              <a:effectLst/>
            </c:spPr>
            <c:extLst>
              <c:ext xmlns:c16="http://schemas.microsoft.com/office/drawing/2014/chart" uri="{C3380CC4-5D6E-409C-BE32-E72D297353CC}">
                <c16:uniqueId val="{00000002-73E9-4FD2-B8A3-2473C2B161B4}"/>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-35'!$B$70</c:f>
              <c:strCache>
                <c:ptCount val="1"/>
                <c:pt idx="0">
                  <c:v>20 min - 30 min</c:v>
                </c:pt>
              </c:strCache>
            </c:strRef>
          </c:cat>
          <c:val>
            <c:numRef>
              <c:f>' Urubamba -35'!$E$70</c:f>
              <c:numCache>
                <c:formatCode>0%</c:formatCode>
                <c:ptCount val="1"/>
                <c:pt idx="0">
                  <c:v>1</c:v>
                </c:pt>
              </c:numCache>
            </c:numRef>
          </c:val>
          <c:extLst>
            <c:ext xmlns:c16="http://schemas.microsoft.com/office/drawing/2014/chart" uri="{C3380CC4-5D6E-409C-BE32-E72D297353CC}">
              <c16:uniqueId val="{00000000-73E9-4FD2-B8A3-2473C2B161B4}"/>
            </c:ext>
          </c:extLst>
        </c:ser>
        <c:dLbls>
          <c:dLblPos val="outEnd"/>
          <c:showLegendKey val="0"/>
          <c:showVal val="1"/>
          <c:showCatName val="0"/>
          <c:showSerName val="0"/>
          <c:showPercent val="0"/>
          <c:showBubbleSize val="0"/>
        </c:dLbls>
        <c:gapWidth val="50"/>
        <c:axId val="730662480"/>
        <c:axId val="730660184"/>
      </c:barChart>
      <c:catAx>
        <c:axId val="73066248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30660184"/>
        <c:crosses val="autoZero"/>
        <c:auto val="1"/>
        <c:lblAlgn val="ctr"/>
        <c:lblOffset val="100"/>
        <c:noMultiLvlLbl val="0"/>
      </c:catAx>
      <c:valAx>
        <c:axId val="7306601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3066248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-35'!$S$78</c:f>
              <c:strCache>
                <c:ptCount val="1"/>
                <c:pt idx="0">
                  <c:v>Amabilidad y respeto</c:v>
                </c:pt>
              </c:strCache>
            </c:strRef>
          </c:tx>
          <c:spPr>
            <a:solidFill>
              <a:schemeClr val="accent6"/>
            </a:solidFill>
            <a:ln>
              <a:noFill/>
            </a:ln>
            <a:effectLst/>
          </c:spPr>
          <c:invertIfNegative val="0"/>
          <c:cat>
            <c:strRef>
              <c:f>' Urubamba -35'!$R$79:$R$82</c:f>
              <c:strCache>
                <c:ptCount val="4"/>
                <c:pt idx="0">
                  <c:v>Muy bueno </c:v>
                </c:pt>
                <c:pt idx="1">
                  <c:v>Bueno</c:v>
                </c:pt>
                <c:pt idx="2">
                  <c:v>Regular</c:v>
                </c:pt>
                <c:pt idx="3">
                  <c:v>Malo</c:v>
                </c:pt>
              </c:strCache>
            </c:strRef>
          </c:cat>
          <c:val>
            <c:numRef>
              <c:f>' Urubamba -35'!$S$79:$S$82</c:f>
              <c:numCache>
                <c:formatCode>0%</c:formatCode>
                <c:ptCount val="4"/>
                <c:pt idx="0">
                  <c:v>0.5</c:v>
                </c:pt>
                <c:pt idx="1">
                  <c:v>0.5</c:v>
                </c:pt>
                <c:pt idx="2">
                  <c:v>0</c:v>
                </c:pt>
                <c:pt idx="3">
                  <c:v>0</c:v>
                </c:pt>
              </c:numCache>
            </c:numRef>
          </c:val>
          <c:extLst>
            <c:ext xmlns:c16="http://schemas.microsoft.com/office/drawing/2014/chart" uri="{C3380CC4-5D6E-409C-BE32-E72D297353CC}">
              <c16:uniqueId val="{00000000-0BBD-4AA9-953C-37BEF6D95E54}"/>
            </c:ext>
          </c:extLst>
        </c:ser>
        <c:ser>
          <c:idx val="1"/>
          <c:order val="1"/>
          <c:tx>
            <c:strRef>
              <c:f>' Urubamba -35'!$T$78</c:f>
              <c:strCache>
                <c:ptCount val="1"/>
                <c:pt idx="0">
                  <c:v>Confianza y seguridad</c:v>
                </c:pt>
              </c:strCache>
            </c:strRef>
          </c:tx>
          <c:spPr>
            <a:solidFill>
              <a:schemeClr val="accent5"/>
            </a:solidFill>
            <a:ln>
              <a:noFill/>
            </a:ln>
            <a:effectLst/>
          </c:spPr>
          <c:invertIfNegative val="0"/>
          <c:cat>
            <c:strRef>
              <c:f>' Urubamba -35'!$R$79:$R$82</c:f>
              <c:strCache>
                <c:ptCount val="4"/>
                <c:pt idx="0">
                  <c:v>Muy bueno </c:v>
                </c:pt>
                <c:pt idx="1">
                  <c:v>Bueno</c:v>
                </c:pt>
                <c:pt idx="2">
                  <c:v>Regular</c:v>
                </c:pt>
                <c:pt idx="3">
                  <c:v>Malo</c:v>
                </c:pt>
              </c:strCache>
            </c:strRef>
          </c:cat>
          <c:val>
            <c:numRef>
              <c:f>' Urubamba -35'!$T$79:$T$82</c:f>
              <c:numCache>
                <c:formatCode>0%</c:formatCode>
                <c:ptCount val="4"/>
                <c:pt idx="0">
                  <c:v>0.5</c:v>
                </c:pt>
                <c:pt idx="1">
                  <c:v>0.5</c:v>
                </c:pt>
                <c:pt idx="2">
                  <c:v>0</c:v>
                </c:pt>
                <c:pt idx="3">
                  <c:v>0</c:v>
                </c:pt>
              </c:numCache>
            </c:numRef>
          </c:val>
          <c:extLst>
            <c:ext xmlns:c16="http://schemas.microsoft.com/office/drawing/2014/chart" uri="{C3380CC4-5D6E-409C-BE32-E72D297353CC}">
              <c16:uniqueId val="{00000001-0BBD-4AA9-953C-37BEF6D95E54}"/>
            </c:ext>
          </c:extLst>
        </c:ser>
        <c:ser>
          <c:idx val="2"/>
          <c:order val="2"/>
          <c:tx>
            <c:strRef>
              <c:f>' Urubamba -35'!$U$78</c:f>
              <c:strCache>
                <c:ptCount val="1"/>
                <c:pt idx="0">
                  <c:v>Claridad de la información </c:v>
                </c:pt>
              </c:strCache>
            </c:strRef>
          </c:tx>
          <c:spPr>
            <a:solidFill>
              <a:schemeClr val="accent4"/>
            </a:solidFill>
            <a:ln>
              <a:noFill/>
            </a:ln>
            <a:effectLst/>
          </c:spPr>
          <c:invertIfNegative val="0"/>
          <c:cat>
            <c:strRef>
              <c:f>' Urubamba -35'!$R$79:$R$82</c:f>
              <c:strCache>
                <c:ptCount val="4"/>
                <c:pt idx="0">
                  <c:v>Muy bueno </c:v>
                </c:pt>
                <c:pt idx="1">
                  <c:v>Bueno</c:v>
                </c:pt>
                <c:pt idx="2">
                  <c:v>Regular</c:v>
                </c:pt>
                <c:pt idx="3">
                  <c:v>Malo</c:v>
                </c:pt>
              </c:strCache>
            </c:strRef>
          </c:cat>
          <c:val>
            <c:numRef>
              <c:f>' Urubamba -35'!$U$79:$U$82</c:f>
              <c:numCache>
                <c:formatCode>0%</c:formatCode>
                <c:ptCount val="4"/>
                <c:pt idx="0">
                  <c:v>0.5</c:v>
                </c:pt>
                <c:pt idx="1">
                  <c:v>0.5</c:v>
                </c:pt>
                <c:pt idx="2">
                  <c:v>0</c:v>
                </c:pt>
                <c:pt idx="3">
                  <c:v>0</c:v>
                </c:pt>
              </c:numCache>
            </c:numRef>
          </c:val>
          <c:extLst>
            <c:ext xmlns:c16="http://schemas.microsoft.com/office/drawing/2014/chart" uri="{C3380CC4-5D6E-409C-BE32-E72D297353CC}">
              <c16:uniqueId val="{00000002-0BBD-4AA9-953C-37BEF6D95E54}"/>
            </c:ext>
          </c:extLst>
        </c:ser>
        <c:dLbls>
          <c:showLegendKey val="0"/>
          <c:showVal val="0"/>
          <c:showCatName val="0"/>
          <c:showSerName val="0"/>
          <c:showPercent val="0"/>
          <c:showBubbleSize val="0"/>
        </c:dLbls>
        <c:gapWidth val="219"/>
        <c:overlap val="-27"/>
        <c:axId val="480464592"/>
        <c:axId val="480464264"/>
      </c:barChart>
      <c:catAx>
        <c:axId val="4804645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480464264"/>
        <c:crosses val="autoZero"/>
        <c:auto val="1"/>
        <c:lblAlgn val="ctr"/>
        <c:lblOffset val="100"/>
        <c:noMultiLvlLbl val="0"/>
      </c:catAx>
      <c:valAx>
        <c:axId val="480464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48046459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09661105521991"/>
          <c:y val="8.4007134292349642E-2"/>
          <c:w val="0.69019320405586082"/>
          <c:h val="0.72706581180237095"/>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819B-404C-893F-76D4AE4D7BC6}"/>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819B-404C-893F-76D4AE4D7BC6}"/>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819B-404C-893F-76D4AE4D7BC6}"/>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819B-404C-893F-76D4AE4D7BC6}"/>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cuartones-50'!$B$86:$B$89</c:f>
              <c:strCache>
                <c:ptCount val="4"/>
                <c:pt idx="0">
                  <c:v>3 min - 7 min </c:v>
                </c:pt>
                <c:pt idx="1">
                  <c:v>10 min  - 15 min</c:v>
                </c:pt>
                <c:pt idx="2">
                  <c:v>20 min - 30 min</c:v>
                </c:pt>
                <c:pt idx="3">
                  <c:v>40 min a 1 hr </c:v>
                </c:pt>
              </c:strCache>
            </c:strRef>
          </c:cat>
          <c:val>
            <c:numRef>
              <c:f>'7 cuartones-50'!$E$86:$E$89</c:f>
              <c:numCache>
                <c:formatCode>0%</c:formatCode>
                <c:ptCount val="4"/>
                <c:pt idx="0">
                  <c:v>2.63E-2</c:v>
                </c:pt>
                <c:pt idx="1">
                  <c:v>0.1842</c:v>
                </c:pt>
                <c:pt idx="2">
                  <c:v>0.76319999999999999</c:v>
                </c:pt>
                <c:pt idx="3">
                  <c:v>2.63E-2</c:v>
                </c:pt>
              </c:numCache>
            </c:numRef>
          </c:val>
          <c:extLst>
            <c:ext xmlns:c16="http://schemas.microsoft.com/office/drawing/2014/chart" uri="{C3380CC4-5D6E-409C-BE32-E72D297353CC}">
              <c16:uniqueId val="{00000000-819B-404C-893F-76D4AE4D7BC6}"/>
            </c:ext>
          </c:extLst>
        </c:ser>
        <c:dLbls>
          <c:showLegendKey val="0"/>
          <c:showVal val="1"/>
          <c:showCatName val="0"/>
          <c:showSerName val="0"/>
          <c:showPercent val="0"/>
          <c:showBubbleSize val="0"/>
        </c:dLbls>
        <c:gapWidth val="50"/>
        <c:axId val="753887656"/>
        <c:axId val="753889624"/>
      </c:barChart>
      <c:catAx>
        <c:axId val="7538876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53889624"/>
        <c:crosses val="autoZero"/>
        <c:auto val="1"/>
        <c:lblAlgn val="ctr"/>
        <c:lblOffset val="100"/>
        <c:noMultiLvlLbl val="0"/>
      </c:catAx>
      <c:valAx>
        <c:axId val="7538896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53887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-35'!$C$89:$C$91</c:f>
              <c:strCache>
                <c:ptCount val="3"/>
                <c:pt idx="0">
                  <c:v>Permanente</c:v>
                </c:pt>
                <c:pt idx="1">
                  <c:v>Eventual</c:v>
                </c:pt>
                <c:pt idx="2">
                  <c:v>No se realiza</c:v>
                </c:pt>
              </c:strCache>
            </c:strRef>
          </c:cat>
          <c:val>
            <c:numRef>
              <c:f>' Urubamba -35'!$F$89:$F$91</c:f>
              <c:numCache>
                <c:formatCode>0%</c:formatCode>
                <c:ptCount val="3"/>
                <c:pt idx="0">
                  <c:v>1</c:v>
                </c:pt>
                <c:pt idx="1">
                  <c:v>0</c:v>
                </c:pt>
                <c:pt idx="2">
                  <c:v>0</c:v>
                </c:pt>
              </c:numCache>
            </c:numRef>
          </c:val>
          <c:extLst>
            <c:ext xmlns:c16="http://schemas.microsoft.com/office/drawing/2014/chart" uri="{C3380CC4-5D6E-409C-BE32-E72D297353CC}">
              <c16:uniqueId val="{00000000-3FC9-40B4-B27C-A67B3377E6BC}"/>
            </c:ext>
          </c:extLst>
        </c:ser>
        <c:dLbls>
          <c:dLblPos val="outEnd"/>
          <c:showLegendKey val="0"/>
          <c:showVal val="1"/>
          <c:showCatName val="0"/>
          <c:showSerName val="0"/>
          <c:showPercent val="0"/>
          <c:showBubbleSize val="0"/>
        </c:dLbls>
        <c:gapWidth val="50"/>
        <c:axId val="730665432"/>
        <c:axId val="730660512"/>
      </c:barChart>
      <c:catAx>
        <c:axId val="73066543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30660512"/>
        <c:crosses val="autoZero"/>
        <c:auto val="1"/>
        <c:lblAlgn val="ctr"/>
        <c:lblOffset val="100"/>
        <c:noMultiLvlLbl val="0"/>
      </c:catAx>
      <c:valAx>
        <c:axId val="730660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3066543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-35'!$S$100</c:f>
              <c:strCache>
                <c:ptCount val="1"/>
                <c:pt idx="0">
                  <c:v>Amabilidad y respeto</c:v>
                </c:pt>
              </c:strCache>
            </c:strRef>
          </c:tx>
          <c:spPr>
            <a:solidFill>
              <a:schemeClr val="accent6"/>
            </a:solidFill>
            <a:ln>
              <a:noFill/>
            </a:ln>
            <a:effectLst/>
          </c:spPr>
          <c:invertIfNegative val="0"/>
          <c:cat>
            <c:strRef>
              <c:f>' Urubamba -35'!$R$101:$R$104</c:f>
              <c:strCache>
                <c:ptCount val="4"/>
                <c:pt idx="0">
                  <c:v>Muy bueno </c:v>
                </c:pt>
                <c:pt idx="1">
                  <c:v>Bueno</c:v>
                </c:pt>
                <c:pt idx="2">
                  <c:v>Regular</c:v>
                </c:pt>
                <c:pt idx="3">
                  <c:v>Malo</c:v>
                </c:pt>
              </c:strCache>
            </c:strRef>
          </c:cat>
          <c:val>
            <c:numRef>
              <c:f>' Urubamba -35'!$S$101:$S$104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0-F6D2-45D8-810D-8B56B022DF30}"/>
            </c:ext>
          </c:extLst>
        </c:ser>
        <c:ser>
          <c:idx val="1"/>
          <c:order val="1"/>
          <c:tx>
            <c:strRef>
              <c:f>' Urubamba -35'!$T$100</c:f>
              <c:strCache>
                <c:ptCount val="1"/>
                <c:pt idx="0">
                  <c:v>Confianza y seguridad</c:v>
                </c:pt>
              </c:strCache>
            </c:strRef>
          </c:tx>
          <c:spPr>
            <a:solidFill>
              <a:schemeClr val="accent5"/>
            </a:solidFill>
            <a:ln>
              <a:noFill/>
            </a:ln>
            <a:effectLst/>
          </c:spPr>
          <c:invertIfNegative val="0"/>
          <c:cat>
            <c:strRef>
              <c:f>' Urubamba -35'!$R$101:$R$104</c:f>
              <c:strCache>
                <c:ptCount val="4"/>
                <c:pt idx="0">
                  <c:v>Muy bueno </c:v>
                </c:pt>
                <c:pt idx="1">
                  <c:v>Bueno</c:v>
                </c:pt>
                <c:pt idx="2">
                  <c:v>Regular</c:v>
                </c:pt>
                <c:pt idx="3">
                  <c:v>Malo</c:v>
                </c:pt>
              </c:strCache>
            </c:strRef>
          </c:cat>
          <c:val>
            <c:numRef>
              <c:f>' Urubamba -35'!$T$101:$T$104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1-F6D2-45D8-810D-8B56B022DF30}"/>
            </c:ext>
          </c:extLst>
        </c:ser>
        <c:ser>
          <c:idx val="2"/>
          <c:order val="2"/>
          <c:tx>
            <c:strRef>
              <c:f>' Urubamba -35'!$U$100</c:f>
              <c:strCache>
                <c:ptCount val="1"/>
                <c:pt idx="0">
                  <c:v>Claridad de la información </c:v>
                </c:pt>
              </c:strCache>
            </c:strRef>
          </c:tx>
          <c:spPr>
            <a:solidFill>
              <a:schemeClr val="accent4"/>
            </a:solidFill>
            <a:ln>
              <a:noFill/>
            </a:ln>
            <a:effectLst/>
          </c:spPr>
          <c:invertIfNegative val="0"/>
          <c:cat>
            <c:strRef>
              <c:f>' Urubamba -35'!$R$101:$R$104</c:f>
              <c:strCache>
                <c:ptCount val="4"/>
                <c:pt idx="0">
                  <c:v>Muy bueno </c:v>
                </c:pt>
                <c:pt idx="1">
                  <c:v>Bueno</c:v>
                </c:pt>
                <c:pt idx="2">
                  <c:v>Regular</c:v>
                </c:pt>
                <c:pt idx="3">
                  <c:v>Malo</c:v>
                </c:pt>
              </c:strCache>
            </c:strRef>
          </c:cat>
          <c:val>
            <c:numRef>
              <c:f>' Urubamba -35'!$U$101:$U$104</c:f>
              <c:numCache>
                <c:formatCode>0%</c:formatCode>
                <c:ptCount val="4"/>
                <c:pt idx="0">
                  <c:v>0.33</c:v>
                </c:pt>
                <c:pt idx="1">
                  <c:v>0.33</c:v>
                </c:pt>
                <c:pt idx="2">
                  <c:v>0.33</c:v>
                </c:pt>
                <c:pt idx="3">
                  <c:v>0</c:v>
                </c:pt>
              </c:numCache>
            </c:numRef>
          </c:val>
          <c:extLst>
            <c:ext xmlns:c16="http://schemas.microsoft.com/office/drawing/2014/chart" uri="{C3380CC4-5D6E-409C-BE32-E72D297353CC}">
              <c16:uniqueId val="{00000002-F6D2-45D8-810D-8B56B022DF30}"/>
            </c:ext>
          </c:extLst>
        </c:ser>
        <c:dLbls>
          <c:showLegendKey val="0"/>
          <c:showVal val="0"/>
          <c:showCatName val="0"/>
          <c:showSerName val="0"/>
          <c:showPercent val="0"/>
          <c:showBubbleSize val="0"/>
        </c:dLbls>
        <c:gapWidth val="219"/>
        <c:overlap val="-27"/>
        <c:axId val="785102616"/>
        <c:axId val="785107208"/>
      </c:barChart>
      <c:catAx>
        <c:axId val="785102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5107208"/>
        <c:crosses val="autoZero"/>
        <c:auto val="1"/>
        <c:lblAlgn val="ctr"/>
        <c:lblOffset val="100"/>
        <c:noMultiLvlLbl val="0"/>
      </c:catAx>
      <c:valAx>
        <c:axId val="78510720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510261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6AB1-4600-8560-7CB12AA2FCB9}"/>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6AB1-4600-8560-7CB12AA2FC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-35'!$C$184:$C$185</c:f>
              <c:strCache>
                <c:ptCount val="2"/>
                <c:pt idx="0">
                  <c:v>Adecuado</c:v>
                </c:pt>
                <c:pt idx="1">
                  <c:v>Regular</c:v>
                </c:pt>
              </c:strCache>
            </c:strRef>
          </c:cat>
          <c:val>
            <c:numRef>
              <c:f>' Urubamba -35'!$F$184:$F$185</c:f>
              <c:numCache>
                <c:formatCode>0%</c:formatCode>
                <c:ptCount val="2"/>
                <c:pt idx="0">
                  <c:v>0.5</c:v>
                </c:pt>
                <c:pt idx="1">
                  <c:v>0.5</c:v>
                </c:pt>
              </c:numCache>
            </c:numRef>
          </c:val>
          <c:extLst>
            <c:ext xmlns:c16="http://schemas.microsoft.com/office/drawing/2014/chart" uri="{C3380CC4-5D6E-409C-BE32-E72D297353CC}">
              <c16:uniqueId val="{00000000-6AB1-4600-8560-7CB12AA2FCB9}"/>
            </c:ext>
          </c:extLst>
        </c:ser>
        <c:dLbls>
          <c:dLblPos val="outEnd"/>
          <c:showLegendKey val="0"/>
          <c:showVal val="1"/>
          <c:showCatName val="0"/>
          <c:showSerName val="0"/>
          <c:showPercent val="0"/>
          <c:showBubbleSize val="0"/>
        </c:dLbls>
        <c:gapWidth val="50"/>
        <c:axId val="785859760"/>
        <c:axId val="785863040"/>
      </c:barChart>
      <c:catAx>
        <c:axId val="78585976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85863040"/>
        <c:crosses val="autoZero"/>
        <c:auto val="1"/>
        <c:lblAlgn val="ctr"/>
        <c:lblOffset val="100"/>
        <c:noMultiLvlLbl val="0"/>
      </c:catAx>
      <c:valAx>
        <c:axId val="7858630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976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ABA8-4F97-A4A3-5D403CC6E3E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-35'!$B$202:$B$203</c:f>
              <c:strCache>
                <c:ptCount val="2"/>
                <c:pt idx="0">
                  <c:v>10 min  - 15 min</c:v>
                </c:pt>
                <c:pt idx="1">
                  <c:v>20 min - 30 min</c:v>
                </c:pt>
              </c:strCache>
            </c:strRef>
          </c:cat>
          <c:val>
            <c:numRef>
              <c:f>' Urubamba -35'!$E$202:$E$203</c:f>
              <c:numCache>
                <c:formatCode>0%</c:formatCode>
                <c:ptCount val="2"/>
                <c:pt idx="0">
                  <c:v>0.5</c:v>
                </c:pt>
                <c:pt idx="1">
                  <c:v>0.5</c:v>
                </c:pt>
              </c:numCache>
            </c:numRef>
          </c:val>
          <c:extLst>
            <c:ext xmlns:c16="http://schemas.microsoft.com/office/drawing/2014/chart" uri="{C3380CC4-5D6E-409C-BE32-E72D297353CC}">
              <c16:uniqueId val="{00000000-ABA8-4F97-A4A3-5D403CC6E3EF}"/>
            </c:ext>
          </c:extLst>
        </c:ser>
        <c:dLbls>
          <c:dLblPos val="outEnd"/>
          <c:showLegendKey val="0"/>
          <c:showVal val="1"/>
          <c:showCatName val="0"/>
          <c:showSerName val="0"/>
          <c:showPercent val="0"/>
          <c:showBubbleSize val="0"/>
        </c:dLbls>
        <c:gapWidth val="50"/>
        <c:axId val="650227000"/>
        <c:axId val="650225032"/>
      </c:barChart>
      <c:catAx>
        <c:axId val="6502270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50225032"/>
        <c:crosses val="autoZero"/>
        <c:auto val="1"/>
        <c:lblAlgn val="ctr"/>
        <c:lblOffset val="100"/>
        <c:noMultiLvlLbl val="0"/>
      </c:catAx>
      <c:valAx>
        <c:axId val="65022503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5022700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-35'!$K$213</c:f>
              <c:strCache>
                <c:ptCount val="1"/>
                <c:pt idx="0">
                  <c:v>Amabilidad y respeto</c:v>
                </c:pt>
              </c:strCache>
            </c:strRef>
          </c:tx>
          <c:spPr>
            <a:solidFill>
              <a:schemeClr val="accent6"/>
            </a:solidFill>
            <a:ln>
              <a:noFill/>
            </a:ln>
            <a:effectLst/>
          </c:spPr>
          <c:invertIfNegative val="0"/>
          <c:cat>
            <c:strRef>
              <c:f>' Urubamba -35'!$J$214:$J$217</c:f>
              <c:strCache>
                <c:ptCount val="4"/>
                <c:pt idx="0">
                  <c:v>Muy bueno </c:v>
                </c:pt>
                <c:pt idx="1">
                  <c:v>Bueno</c:v>
                </c:pt>
                <c:pt idx="2">
                  <c:v>Regular</c:v>
                </c:pt>
                <c:pt idx="3">
                  <c:v>Malo</c:v>
                </c:pt>
              </c:strCache>
            </c:strRef>
          </c:cat>
          <c:val>
            <c:numRef>
              <c:f>' Urubamba -35'!$K$214:$K$217</c:f>
              <c:numCache>
                <c:formatCode>0%</c:formatCode>
                <c:ptCount val="4"/>
                <c:pt idx="0">
                  <c:v>1</c:v>
                </c:pt>
                <c:pt idx="1">
                  <c:v>0</c:v>
                </c:pt>
                <c:pt idx="2">
                  <c:v>0</c:v>
                </c:pt>
                <c:pt idx="3">
                  <c:v>0</c:v>
                </c:pt>
              </c:numCache>
            </c:numRef>
          </c:val>
          <c:extLst>
            <c:ext xmlns:c16="http://schemas.microsoft.com/office/drawing/2014/chart" uri="{C3380CC4-5D6E-409C-BE32-E72D297353CC}">
              <c16:uniqueId val="{00000000-314F-4008-972F-D0ABDC536701}"/>
            </c:ext>
          </c:extLst>
        </c:ser>
        <c:ser>
          <c:idx val="1"/>
          <c:order val="1"/>
          <c:tx>
            <c:strRef>
              <c:f>' Urubamba -35'!$L$213</c:f>
              <c:strCache>
                <c:ptCount val="1"/>
                <c:pt idx="0">
                  <c:v>Confianza y seguridad</c:v>
                </c:pt>
              </c:strCache>
            </c:strRef>
          </c:tx>
          <c:spPr>
            <a:solidFill>
              <a:schemeClr val="accent5"/>
            </a:solidFill>
            <a:ln>
              <a:noFill/>
            </a:ln>
            <a:effectLst/>
          </c:spPr>
          <c:invertIfNegative val="0"/>
          <c:cat>
            <c:strRef>
              <c:f>' Urubamba -35'!$J$214:$J$217</c:f>
              <c:strCache>
                <c:ptCount val="4"/>
                <c:pt idx="0">
                  <c:v>Muy bueno </c:v>
                </c:pt>
                <c:pt idx="1">
                  <c:v>Bueno</c:v>
                </c:pt>
                <c:pt idx="2">
                  <c:v>Regular</c:v>
                </c:pt>
                <c:pt idx="3">
                  <c:v>Malo</c:v>
                </c:pt>
              </c:strCache>
            </c:strRef>
          </c:cat>
          <c:val>
            <c:numRef>
              <c:f>' Urubamba -35'!$L$214:$L$217</c:f>
              <c:numCache>
                <c:formatCode>0%</c:formatCode>
                <c:ptCount val="4"/>
                <c:pt idx="0">
                  <c:v>0.5</c:v>
                </c:pt>
                <c:pt idx="1">
                  <c:v>0.5</c:v>
                </c:pt>
                <c:pt idx="2">
                  <c:v>0</c:v>
                </c:pt>
                <c:pt idx="3">
                  <c:v>0</c:v>
                </c:pt>
              </c:numCache>
            </c:numRef>
          </c:val>
          <c:extLst>
            <c:ext xmlns:c16="http://schemas.microsoft.com/office/drawing/2014/chart" uri="{C3380CC4-5D6E-409C-BE32-E72D297353CC}">
              <c16:uniqueId val="{00000001-314F-4008-972F-D0ABDC536701}"/>
            </c:ext>
          </c:extLst>
        </c:ser>
        <c:ser>
          <c:idx val="2"/>
          <c:order val="2"/>
          <c:tx>
            <c:strRef>
              <c:f>' Urubamba -35'!$M$213</c:f>
              <c:strCache>
                <c:ptCount val="1"/>
                <c:pt idx="0">
                  <c:v>Claridad de la información </c:v>
                </c:pt>
              </c:strCache>
            </c:strRef>
          </c:tx>
          <c:spPr>
            <a:solidFill>
              <a:schemeClr val="accent4"/>
            </a:solidFill>
            <a:ln>
              <a:noFill/>
            </a:ln>
            <a:effectLst/>
          </c:spPr>
          <c:invertIfNegative val="0"/>
          <c:cat>
            <c:strRef>
              <c:f>' Urubamba -35'!$J$214:$J$217</c:f>
              <c:strCache>
                <c:ptCount val="4"/>
                <c:pt idx="0">
                  <c:v>Muy bueno </c:v>
                </c:pt>
                <c:pt idx="1">
                  <c:v>Bueno</c:v>
                </c:pt>
                <c:pt idx="2">
                  <c:v>Regular</c:v>
                </c:pt>
                <c:pt idx="3">
                  <c:v>Malo</c:v>
                </c:pt>
              </c:strCache>
            </c:strRef>
          </c:cat>
          <c:val>
            <c:numRef>
              <c:f>' Urubamba -35'!$M$214:$M$217</c:f>
              <c:numCache>
                <c:formatCode>0%</c:formatCode>
                <c:ptCount val="4"/>
                <c:pt idx="0">
                  <c:v>0.5</c:v>
                </c:pt>
                <c:pt idx="1">
                  <c:v>0.5</c:v>
                </c:pt>
                <c:pt idx="2">
                  <c:v>0</c:v>
                </c:pt>
                <c:pt idx="3">
                  <c:v>0</c:v>
                </c:pt>
              </c:numCache>
            </c:numRef>
          </c:val>
          <c:extLst>
            <c:ext xmlns:c16="http://schemas.microsoft.com/office/drawing/2014/chart" uri="{C3380CC4-5D6E-409C-BE32-E72D297353CC}">
              <c16:uniqueId val="{00000002-314F-4008-972F-D0ABDC536701}"/>
            </c:ext>
          </c:extLst>
        </c:ser>
        <c:dLbls>
          <c:showLegendKey val="0"/>
          <c:showVal val="0"/>
          <c:showCatName val="0"/>
          <c:showSerName val="0"/>
          <c:showPercent val="0"/>
          <c:showBubbleSize val="0"/>
        </c:dLbls>
        <c:gapWidth val="150"/>
        <c:axId val="807628192"/>
        <c:axId val="807635408"/>
      </c:barChart>
      <c:catAx>
        <c:axId val="807628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07635408"/>
        <c:crosses val="autoZero"/>
        <c:auto val="1"/>
        <c:lblAlgn val="ctr"/>
        <c:lblOffset val="100"/>
        <c:noMultiLvlLbl val="0"/>
      </c:catAx>
      <c:valAx>
        <c:axId val="80763540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076281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-35'!$C$229</c:f>
              <c:strCache>
                <c:ptCount val="1"/>
                <c:pt idx="0">
                  <c:v>Eventual</c:v>
                </c:pt>
              </c:strCache>
            </c:strRef>
          </c:cat>
          <c:val>
            <c:numRef>
              <c:f>' Urubamba -35'!$F$229</c:f>
              <c:numCache>
                <c:formatCode>0%</c:formatCode>
                <c:ptCount val="1"/>
                <c:pt idx="0">
                  <c:v>1</c:v>
                </c:pt>
              </c:numCache>
            </c:numRef>
          </c:val>
          <c:extLst>
            <c:ext xmlns:c16="http://schemas.microsoft.com/office/drawing/2014/chart" uri="{C3380CC4-5D6E-409C-BE32-E72D297353CC}">
              <c16:uniqueId val="{00000000-2EF2-4F71-B8CD-35BAFB488EB4}"/>
            </c:ext>
          </c:extLst>
        </c:ser>
        <c:dLbls>
          <c:dLblPos val="outEnd"/>
          <c:showLegendKey val="0"/>
          <c:showVal val="1"/>
          <c:showCatName val="0"/>
          <c:showSerName val="0"/>
          <c:showPercent val="0"/>
          <c:showBubbleSize val="0"/>
        </c:dLbls>
        <c:gapWidth val="50"/>
        <c:axId val="715477240"/>
        <c:axId val="715477568"/>
      </c:barChart>
      <c:catAx>
        <c:axId val="71547724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15477568"/>
        <c:crosses val="autoZero"/>
        <c:auto val="1"/>
        <c:lblAlgn val="ctr"/>
        <c:lblOffset val="100"/>
        <c:noMultiLvlLbl val="0"/>
      </c:catAx>
      <c:valAx>
        <c:axId val="7154775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154772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-35'!$K$245</c:f>
              <c:strCache>
                <c:ptCount val="1"/>
                <c:pt idx="0">
                  <c:v>Amabilidad y respeto</c:v>
                </c:pt>
              </c:strCache>
            </c:strRef>
          </c:tx>
          <c:spPr>
            <a:solidFill>
              <a:schemeClr val="accent6"/>
            </a:solidFill>
            <a:ln>
              <a:noFill/>
            </a:ln>
            <a:effectLst/>
          </c:spPr>
          <c:invertIfNegative val="0"/>
          <c:cat>
            <c:strRef>
              <c:f>' Urubamba -35'!$J$246:$J$249</c:f>
              <c:strCache>
                <c:ptCount val="4"/>
                <c:pt idx="0">
                  <c:v>Muy bueno </c:v>
                </c:pt>
                <c:pt idx="1">
                  <c:v>Bueno</c:v>
                </c:pt>
                <c:pt idx="2">
                  <c:v>Regular</c:v>
                </c:pt>
                <c:pt idx="3">
                  <c:v>Malo</c:v>
                </c:pt>
              </c:strCache>
            </c:strRef>
          </c:cat>
          <c:val>
            <c:numRef>
              <c:f>' Urubamba -35'!$K$246:$K$249</c:f>
              <c:numCache>
                <c:formatCode>0%</c:formatCode>
                <c:ptCount val="4"/>
                <c:pt idx="0">
                  <c:v>1</c:v>
                </c:pt>
                <c:pt idx="1">
                  <c:v>0</c:v>
                </c:pt>
                <c:pt idx="2">
                  <c:v>0</c:v>
                </c:pt>
                <c:pt idx="3">
                  <c:v>0</c:v>
                </c:pt>
              </c:numCache>
            </c:numRef>
          </c:val>
          <c:extLst>
            <c:ext xmlns:c16="http://schemas.microsoft.com/office/drawing/2014/chart" uri="{C3380CC4-5D6E-409C-BE32-E72D297353CC}">
              <c16:uniqueId val="{00000000-F90C-47DD-92F6-B9742EAF86FC}"/>
            </c:ext>
          </c:extLst>
        </c:ser>
        <c:ser>
          <c:idx val="1"/>
          <c:order val="1"/>
          <c:tx>
            <c:strRef>
              <c:f>' Urubamba -35'!$L$245</c:f>
              <c:strCache>
                <c:ptCount val="1"/>
                <c:pt idx="0">
                  <c:v>Confianza y seguridad</c:v>
                </c:pt>
              </c:strCache>
            </c:strRef>
          </c:tx>
          <c:spPr>
            <a:solidFill>
              <a:schemeClr val="accent5"/>
            </a:solidFill>
            <a:ln>
              <a:noFill/>
            </a:ln>
            <a:effectLst/>
          </c:spPr>
          <c:invertIfNegative val="0"/>
          <c:cat>
            <c:strRef>
              <c:f>' Urubamba -35'!$J$246:$J$249</c:f>
              <c:strCache>
                <c:ptCount val="4"/>
                <c:pt idx="0">
                  <c:v>Muy bueno </c:v>
                </c:pt>
                <c:pt idx="1">
                  <c:v>Bueno</c:v>
                </c:pt>
                <c:pt idx="2">
                  <c:v>Regular</c:v>
                </c:pt>
                <c:pt idx="3">
                  <c:v>Malo</c:v>
                </c:pt>
              </c:strCache>
            </c:strRef>
          </c:cat>
          <c:val>
            <c:numRef>
              <c:f>' Urubamba -35'!$L$246:$L$249</c:f>
              <c:numCache>
                <c:formatCode>0%</c:formatCode>
                <c:ptCount val="4"/>
                <c:pt idx="0">
                  <c:v>1</c:v>
                </c:pt>
                <c:pt idx="1">
                  <c:v>0</c:v>
                </c:pt>
                <c:pt idx="2">
                  <c:v>0</c:v>
                </c:pt>
                <c:pt idx="3">
                  <c:v>0</c:v>
                </c:pt>
              </c:numCache>
            </c:numRef>
          </c:val>
          <c:extLst>
            <c:ext xmlns:c16="http://schemas.microsoft.com/office/drawing/2014/chart" uri="{C3380CC4-5D6E-409C-BE32-E72D297353CC}">
              <c16:uniqueId val="{00000001-F90C-47DD-92F6-B9742EAF86FC}"/>
            </c:ext>
          </c:extLst>
        </c:ser>
        <c:ser>
          <c:idx val="2"/>
          <c:order val="2"/>
          <c:tx>
            <c:strRef>
              <c:f>' Urubamba -35'!$M$245</c:f>
              <c:strCache>
                <c:ptCount val="1"/>
                <c:pt idx="0">
                  <c:v>Claridad de la información </c:v>
                </c:pt>
              </c:strCache>
            </c:strRef>
          </c:tx>
          <c:spPr>
            <a:solidFill>
              <a:schemeClr val="accent4"/>
            </a:solidFill>
            <a:ln>
              <a:noFill/>
            </a:ln>
            <a:effectLst/>
          </c:spPr>
          <c:invertIfNegative val="0"/>
          <c:cat>
            <c:strRef>
              <c:f>' Urubamba -35'!$J$246:$J$249</c:f>
              <c:strCache>
                <c:ptCount val="4"/>
                <c:pt idx="0">
                  <c:v>Muy bueno </c:v>
                </c:pt>
                <c:pt idx="1">
                  <c:v>Bueno</c:v>
                </c:pt>
                <c:pt idx="2">
                  <c:v>Regular</c:v>
                </c:pt>
                <c:pt idx="3">
                  <c:v>Malo</c:v>
                </c:pt>
              </c:strCache>
            </c:strRef>
          </c:cat>
          <c:val>
            <c:numRef>
              <c:f>' Urubamba -35'!$M$246:$M$249</c:f>
              <c:numCache>
                <c:formatCode>0%</c:formatCode>
                <c:ptCount val="4"/>
                <c:pt idx="0">
                  <c:v>0.5</c:v>
                </c:pt>
                <c:pt idx="1">
                  <c:v>0.5</c:v>
                </c:pt>
                <c:pt idx="2">
                  <c:v>0</c:v>
                </c:pt>
                <c:pt idx="3">
                  <c:v>0</c:v>
                </c:pt>
              </c:numCache>
            </c:numRef>
          </c:val>
          <c:extLst>
            <c:ext xmlns:c16="http://schemas.microsoft.com/office/drawing/2014/chart" uri="{C3380CC4-5D6E-409C-BE32-E72D297353CC}">
              <c16:uniqueId val="{00000002-F90C-47DD-92F6-B9742EAF86FC}"/>
            </c:ext>
          </c:extLst>
        </c:ser>
        <c:dLbls>
          <c:showLegendKey val="0"/>
          <c:showVal val="0"/>
          <c:showCatName val="0"/>
          <c:showSerName val="0"/>
          <c:showPercent val="0"/>
          <c:showBubbleSize val="0"/>
        </c:dLbls>
        <c:gapWidth val="150"/>
        <c:axId val="646866504"/>
        <c:axId val="646865192"/>
      </c:barChart>
      <c:catAx>
        <c:axId val="646866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6865192"/>
        <c:crosses val="autoZero"/>
        <c:auto val="1"/>
        <c:lblAlgn val="ctr"/>
        <c:lblOffset val="100"/>
        <c:noMultiLvlLbl val="0"/>
      </c:catAx>
      <c:valAx>
        <c:axId val="6468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6866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D85B-4D1B-8FFD-EF192961F56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-35'!$C$268:$C$269</c:f>
              <c:strCache>
                <c:ptCount val="2"/>
                <c:pt idx="0">
                  <c:v>Adecuado</c:v>
                </c:pt>
                <c:pt idx="1">
                  <c:v>Regular</c:v>
                </c:pt>
              </c:strCache>
            </c:strRef>
          </c:cat>
          <c:val>
            <c:numRef>
              <c:f>' Urubamba -35'!$F$268:$F$269</c:f>
              <c:numCache>
                <c:formatCode>0%</c:formatCode>
                <c:ptCount val="2"/>
                <c:pt idx="0">
                  <c:v>0.83330000000000004</c:v>
                </c:pt>
                <c:pt idx="1">
                  <c:v>0.16669999999999999</c:v>
                </c:pt>
              </c:numCache>
            </c:numRef>
          </c:val>
          <c:extLst>
            <c:ext xmlns:c16="http://schemas.microsoft.com/office/drawing/2014/chart" uri="{C3380CC4-5D6E-409C-BE32-E72D297353CC}">
              <c16:uniqueId val="{00000000-D85B-4D1B-8FFD-EF192961F562}"/>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4DA1-43D2-8CC9-B7FA3BAC3BD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-35'!$B$275:$B$276</c:f>
              <c:strCache>
                <c:ptCount val="2"/>
                <c:pt idx="0">
                  <c:v>10 min  - 15 min</c:v>
                </c:pt>
                <c:pt idx="1">
                  <c:v>20 min - 30 min</c:v>
                </c:pt>
              </c:strCache>
            </c:strRef>
          </c:cat>
          <c:val>
            <c:numRef>
              <c:f>' Urubamba -35'!$E$275:$E$276</c:f>
              <c:numCache>
                <c:formatCode>0%</c:formatCode>
                <c:ptCount val="2"/>
                <c:pt idx="0">
                  <c:v>0.16669999999999999</c:v>
                </c:pt>
                <c:pt idx="1">
                  <c:v>0.83330000000000004</c:v>
                </c:pt>
              </c:numCache>
            </c:numRef>
          </c:val>
          <c:extLst>
            <c:ext xmlns:c16="http://schemas.microsoft.com/office/drawing/2014/chart" uri="{C3380CC4-5D6E-409C-BE32-E72D297353CC}">
              <c16:uniqueId val="{00000000-4DA1-43D2-8CC9-B7FA3BAC3BD5}"/>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Urubamba -35'!$C$289</c:f>
              <c:strCache>
                <c:ptCount val="1"/>
                <c:pt idx="0">
                  <c:v>Amabilidad y respeto</c:v>
                </c:pt>
              </c:strCache>
            </c:strRef>
          </c:tx>
          <c:spPr>
            <a:solidFill>
              <a:schemeClr val="accent6"/>
            </a:solidFill>
            <a:ln>
              <a:noFill/>
            </a:ln>
            <a:effectLst/>
          </c:spPr>
          <c:invertIfNegative val="0"/>
          <c:cat>
            <c:strRef>
              <c:f>' Urubamba -35'!$B$290:$B$293</c:f>
              <c:strCache>
                <c:ptCount val="4"/>
                <c:pt idx="0">
                  <c:v>Muy bueno </c:v>
                </c:pt>
                <c:pt idx="1">
                  <c:v>Bueno</c:v>
                </c:pt>
                <c:pt idx="2">
                  <c:v>Regular</c:v>
                </c:pt>
                <c:pt idx="3">
                  <c:v>Malo</c:v>
                </c:pt>
              </c:strCache>
            </c:strRef>
          </c:cat>
          <c:val>
            <c:numRef>
              <c:f>' Urubamba -35'!$C$290:$C$293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0-036F-4A23-818F-C05457D2FF88}"/>
            </c:ext>
          </c:extLst>
        </c:ser>
        <c:ser>
          <c:idx val="1"/>
          <c:order val="1"/>
          <c:tx>
            <c:strRef>
              <c:f>' Urubamba -35'!$D$289</c:f>
              <c:strCache>
                <c:ptCount val="1"/>
                <c:pt idx="0">
                  <c:v>Confianza y seguridad</c:v>
                </c:pt>
              </c:strCache>
            </c:strRef>
          </c:tx>
          <c:spPr>
            <a:solidFill>
              <a:schemeClr val="accent5"/>
            </a:solidFill>
            <a:ln>
              <a:noFill/>
            </a:ln>
            <a:effectLst/>
          </c:spPr>
          <c:invertIfNegative val="0"/>
          <c:cat>
            <c:strRef>
              <c:f>' Urubamba -35'!$B$290:$B$293</c:f>
              <c:strCache>
                <c:ptCount val="4"/>
                <c:pt idx="0">
                  <c:v>Muy bueno </c:v>
                </c:pt>
                <c:pt idx="1">
                  <c:v>Bueno</c:v>
                </c:pt>
                <c:pt idx="2">
                  <c:v>Regular</c:v>
                </c:pt>
                <c:pt idx="3">
                  <c:v>Malo</c:v>
                </c:pt>
              </c:strCache>
            </c:strRef>
          </c:cat>
          <c:val>
            <c:numRef>
              <c:f>' Urubamba -35'!$D$290:$D$293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1-036F-4A23-818F-C05457D2FF88}"/>
            </c:ext>
          </c:extLst>
        </c:ser>
        <c:ser>
          <c:idx val="2"/>
          <c:order val="2"/>
          <c:tx>
            <c:strRef>
              <c:f>' Urubamba -35'!$E$289</c:f>
              <c:strCache>
                <c:ptCount val="1"/>
                <c:pt idx="0">
                  <c:v>Claridad de la información </c:v>
                </c:pt>
              </c:strCache>
            </c:strRef>
          </c:tx>
          <c:spPr>
            <a:solidFill>
              <a:schemeClr val="accent4"/>
            </a:solidFill>
            <a:ln>
              <a:noFill/>
            </a:ln>
            <a:effectLst/>
          </c:spPr>
          <c:invertIfNegative val="0"/>
          <c:cat>
            <c:strRef>
              <c:f>' Urubamba -35'!$B$290:$B$293</c:f>
              <c:strCache>
                <c:ptCount val="4"/>
                <c:pt idx="0">
                  <c:v>Muy bueno </c:v>
                </c:pt>
                <c:pt idx="1">
                  <c:v>Bueno</c:v>
                </c:pt>
                <c:pt idx="2">
                  <c:v>Regular</c:v>
                </c:pt>
                <c:pt idx="3">
                  <c:v>Malo</c:v>
                </c:pt>
              </c:strCache>
            </c:strRef>
          </c:cat>
          <c:val>
            <c:numRef>
              <c:f>' Urubamba -35'!$E$290:$E$293</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2-036F-4A23-818F-C05457D2FF88}"/>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cuartones-50'!$C$106</c:f>
              <c:strCache>
                <c:ptCount val="1"/>
                <c:pt idx="0">
                  <c:v>Amabilidad y respeto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cuartones-50'!$C$107:$C$110</c:f>
              <c:numCache>
                <c:formatCode>0%</c:formatCode>
                <c:ptCount val="4"/>
                <c:pt idx="0">
                  <c:v>0.17199999999999999</c:v>
                </c:pt>
                <c:pt idx="1">
                  <c:v>0.51700000000000002</c:v>
                </c:pt>
                <c:pt idx="2">
                  <c:v>0.31</c:v>
                </c:pt>
                <c:pt idx="3">
                  <c:v>0</c:v>
                </c:pt>
              </c:numCache>
            </c:numRef>
          </c:val>
          <c:extLst>
            <c:ext xmlns:c16="http://schemas.microsoft.com/office/drawing/2014/chart" uri="{C3380CC4-5D6E-409C-BE32-E72D297353CC}">
              <c16:uniqueId val="{00000000-AFA1-4120-B6C3-A5FE6EF81F57}"/>
            </c:ext>
          </c:extLst>
        </c:ser>
        <c:ser>
          <c:idx val="1"/>
          <c:order val="1"/>
          <c:tx>
            <c:strRef>
              <c:f>'7 cuartones-50'!$D$106</c:f>
              <c:strCache>
                <c:ptCount val="1"/>
                <c:pt idx="0">
                  <c:v>Confianza y seguridad</c:v>
                </c:pt>
              </c:strCache>
            </c:strRef>
          </c:tx>
          <c:spPr>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cuartones-50'!$D$107:$D$110</c:f>
              <c:numCache>
                <c:formatCode>0%</c:formatCode>
                <c:ptCount val="4"/>
                <c:pt idx="0">
                  <c:v>0.17199999999999999</c:v>
                </c:pt>
                <c:pt idx="1">
                  <c:v>0.48299999999999998</c:v>
                </c:pt>
                <c:pt idx="2">
                  <c:v>0.34499999999999997</c:v>
                </c:pt>
                <c:pt idx="3">
                  <c:v>0</c:v>
                </c:pt>
              </c:numCache>
            </c:numRef>
          </c:val>
          <c:extLst>
            <c:ext xmlns:c16="http://schemas.microsoft.com/office/drawing/2014/chart" uri="{C3380CC4-5D6E-409C-BE32-E72D297353CC}">
              <c16:uniqueId val="{00000001-AFA1-4120-B6C3-A5FE6EF81F57}"/>
            </c:ext>
          </c:extLst>
        </c:ser>
        <c:ser>
          <c:idx val="2"/>
          <c:order val="2"/>
          <c:tx>
            <c:strRef>
              <c:f>'7 cuartones-50'!$E$106</c:f>
              <c:strCache>
                <c:ptCount val="1"/>
                <c:pt idx="0">
                  <c:v>Claridad de la información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'7 cuartones-50'!$B$107:$B$110</c:f>
              <c:strCache>
                <c:ptCount val="4"/>
                <c:pt idx="0">
                  <c:v>Muy bueno </c:v>
                </c:pt>
                <c:pt idx="1">
                  <c:v>Bueno</c:v>
                </c:pt>
                <c:pt idx="2">
                  <c:v>Regular</c:v>
                </c:pt>
                <c:pt idx="3">
                  <c:v>Malo</c:v>
                </c:pt>
              </c:strCache>
            </c:strRef>
          </c:cat>
          <c:val>
            <c:numRef>
              <c:f>'7 cuartones-50'!$E$107:$E$110</c:f>
              <c:numCache>
                <c:formatCode>0%</c:formatCode>
                <c:ptCount val="4"/>
                <c:pt idx="0">
                  <c:v>0.20300000000000001</c:v>
                </c:pt>
                <c:pt idx="1">
                  <c:v>0.44800000000000001</c:v>
                </c:pt>
                <c:pt idx="2">
                  <c:v>0.34499999999999997</c:v>
                </c:pt>
                <c:pt idx="3">
                  <c:v>0</c:v>
                </c:pt>
              </c:numCache>
            </c:numRef>
          </c:val>
          <c:extLst>
            <c:ext xmlns:c16="http://schemas.microsoft.com/office/drawing/2014/chart" uri="{C3380CC4-5D6E-409C-BE32-E72D297353CC}">
              <c16:uniqueId val="{00000002-AFA1-4120-B6C3-A5FE6EF81F57}"/>
            </c:ext>
          </c:extLst>
        </c:ser>
        <c:dLbls>
          <c:showLegendKey val="0"/>
          <c:showVal val="0"/>
          <c:showCatName val="0"/>
          <c:showSerName val="0"/>
          <c:showPercent val="0"/>
          <c:showBubbleSize val="0"/>
        </c:dLbls>
        <c:gapWidth val="150"/>
        <c:axId val="809830504"/>
        <c:axId val="809826568"/>
      </c:barChart>
      <c:catAx>
        <c:axId val="80983050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26568"/>
        <c:crosses val="autoZero"/>
        <c:auto val="1"/>
        <c:lblAlgn val="ctr"/>
        <c:lblOffset val="100"/>
        <c:noMultiLvlLbl val="0"/>
      </c:catAx>
      <c:valAx>
        <c:axId val="809826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05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8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2-5F8D-49BA-B141-B7EFDC49AAC5}"/>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-35'!$C$297:$C$299</c:f>
              <c:strCache>
                <c:ptCount val="3"/>
                <c:pt idx="0">
                  <c:v>Permanente</c:v>
                </c:pt>
                <c:pt idx="1">
                  <c:v>Eventual</c:v>
                </c:pt>
                <c:pt idx="2">
                  <c:v>No se realiza</c:v>
                </c:pt>
              </c:strCache>
            </c:strRef>
          </c:cat>
          <c:val>
            <c:numRef>
              <c:f>' Urubamba -35'!$F$297:$F$299</c:f>
              <c:numCache>
                <c:formatCode>General</c:formatCode>
                <c:ptCount val="3"/>
                <c:pt idx="0" formatCode="0%">
                  <c:v>0.5</c:v>
                </c:pt>
                <c:pt idx="2" formatCode="0%">
                  <c:v>0.5</c:v>
                </c:pt>
              </c:numCache>
            </c:numRef>
          </c:val>
          <c:extLst>
            <c:ext xmlns:c16="http://schemas.microsoft.com/office/drawing/2014/chart" uri="{C3380CC4-5D6E-409C-BE32-E72D297353CC}">
              <c16:uniqueId val="{00000000-5F8D-49BA-B141-B7EFDC49AAC5}"/>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 Urubamba -35'!$C$310</c:f>
              <c:strCache>
                <c:ptCount val="1"/>
                <c:pt idx="0">
                  <c:v>Amabilidad y respeto</c:v>
                </c:pt>
              </c:strCache>
            </c:strRef>
          </c:tx>
          <c:spPr>
            <a:solidFill>
              <a:schemeClr val="accent6"/>
            </a:solidFill>
            <a:ln>
              <a:noFill/>
            </a:ln>
            <a:effectLst/>
          </c:spPr>
          <c:invertIfNegative val="0"/>
          <c:cat>
            <c:strRef>
              <c:f>' Urubamba -35'!$B$311:$B$314</c:f>
              <c:strCache>
                <c:ptCount val="4"/>
                <c:pt idx="0">
                  <c:v>Muy bueno </c:v>
                </c:pt>
                <c:pt idx="1">
                  <c:v>Bueno</c:v>
                </c:pt>
                <c:pt idx="2">
                  <c:v>Regular</c:v>
                </c:pt>
                <c:pt idx="3">
                  <c:v>Malo</c:v>
                </c:pt>
              </c:strCache>
            </c:strRef>
          </c:cat>
          <c:val>
            <c:numRef>
              <c:f>' Urubamba -35'!$C$311:$C$314</c:f>
              <c:numCache>
                <c:formatCode>0%</c:formatCode>
                <c:ptCount val="4"/>
                <c:pt idx="0">
                  <c:v>0</c:v>
                </c:pt>
                <c:pt idx="1">
                  <c:v>0.83330000000000004</c:v>
                </c:pt>
                <c:pt idx="2">
                  <c:v>0.16669999999999999</c:v>
                </c:pt>
                <c:pt idx="3">
                  <c:v>0</c:v>
                </c:pt>
              </c:numCache>
            </c:numRef>
          </c:val>
          <c:extLst>
            <c:ext xmlns:c16="http://schemas.microsoft.com/office/drawing/2014/chart" uri="{C3380CC4-5D6E-409C-BE32-E72D297353CC}">
              <c16:uniqueId val="{00000000-27D4-43E7-B905-254974C99E06}"/>
            </c:ext>
          </c:extLst>
        </c:ser>
        <c:ser>
          <c:idx val="1"/>
          <c:order val="1"/>
          <c:tx>
            <c:strRef>
              <c:f>' Urubamba -35'!$D$310</c:f>
              <c:strCache>
                <c:ptCount val="1"/>
                <c:pt idx="0">
                  <c:v>Confianza y seguridad</c:v>
                </c:pt>
              </c:strCache>
            </c:strRef>
          </c:tx>
          <c:spPr>
            <a:solidFill>
              <a:schemeClr val="accent5"/>
            </a:solidFill>
            <a:ln>
              <a:noFill/>
            </a:ln>
            <a:effectLst/>
          </c:spPr>
          <c:invertIfNegative val="0"/>
          <c:cat>
            <c:strRef>
              <c:f>' Urubamba -35'!$B$311:$B$314</c:f>
              <c:strCache>
                <c:ptCount val="4"/>
                <c:pt idx="0">
                  <c:v>Muy bueno </c:v>
                </c:pt>
                <c:pt idx="1">
                  <c:v>Bueno</c:v>
                </c:pt>
                <c:pt idx="2">
                  <c:v>Regular</c:v>
                </c:pt>
                <c:pt idx="3">
                  <c:v>Malo</c:v>
                </c:pt>
              </c:strCache>
            </c:strRef>
          </c:cat>
          <c:val>
            <c:numRef>
              <c:f>' Urubamba -35'!$D$311:$D$314</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1-27D4-43E7-B905-254974C99E06}"/>
            </c:ext>
          </c:extLst>
        </c:ser>
        <c:ser>
          <c:idx val="2"/>
          <c:order val="2"/>
          <c:tx>
            <c:strRef>
              <c:f>' Urubamba -35'!$E$310</c:f>
              <c:strCache>
                <c:ptCount val="1"/>
                <c:pt idx="0">
                  <c:v>Claridad de la información </c:v>
                </c:pt>
              </c:strCache>
            </c:strRef>
          </c:tx>
          <c:spPr>
            <a:solidFill>
              <a:schemeClr val="accent4"/>
            </a:solidFill>
            <a:ln>
              <a:noFill/>
            </a:ln>
            <a:effectLst/>
          </c:spPr>
          <c:invertIfNegative val="0"/>
          <c:cat>
            <c:strRef>
              <c:f>' Urubamba -35'!$B$311:$B$314</c:f>
              <c:strCache>
                <c:ptCount val="4"/>
                <c:pt idx="0">
                  <c:v>Muy bueno </c:v>
                </c:pt>
                <c:pt idx="1">
                  <c:v>Bueno</c:v>
                </c:pt>
                <c:pt idx="2">
                  <c:v>Regular</c:v>
                </c:pt>
                <c:pt idx="3">
                  <c:v>Malo</c:v>
                </c:pt>
              </c:strCache>
            </c:strRef>
          </c:cat>
          <c:val>
            <c:numRef>
              <c:f>' Urubamba -35'!$E$311:$E$314</c:f>
              <c:numCache>
                <c:formatCode>0%</c:formatCode>
                <c:ptCount val="4"/>
                <c:pt idx="0">
                  <c:v>0.16669999999999999</c:v>
                </c:pt>
                <c:pt idx="1">
                  <c:v>0.66669999999999996</c:v>
                </c:pt>
                <c:pt idx="2">
                  <c:v>0.16669999999999999</c:v>
                </c:pt>
                <c:pt idx="3">
                  <c:v>0</c:v>
                </c:pt>
              </c:numCache>
            </c:numRef>
          </c:val>
          <c:extLst>
            <c:ext xmlns:c16="http://schemas.microsoft.com/office/drawing/2014/chart" uri="{C3380CC4-5D6E-409C-BE32-E72D297353CC}">
              <c16:uniqueId val="{00000002-27D4-43E7-B905-254974C99E06}"/>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2535803149096922"/>
          <c:y val="5.4163349342524564E-2"/>
          <c:w val="0.25518480533503934"/>
          <c:h val="0.78659834137101958"/>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15D3-4160-936C-FF82C720A0E2}"/>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15D3-4160-936C-FF82C720A0E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-35'!$C$133:$C$134</c:f>
              <c:strCache>
                <c:ptCount val="2"/>
                <c:pt idx="0">
                  <c:v>Adecuado</c:v>
                </c:pt>
                <c:pt idx="1">
                  <c:v>Regular</c:v>
                </c:pt>
              </c:strCache>
            </c:strRef>
          </c:cat>
          <c:val>
            <c:numRef>
              <c:f>' Urubamba -35'!$F$133:$F$134</c:f>
              <c:numCache>
                <c:formatCode>0%</c:formatCode>
                <c:ptCount val="2"/>
                <c:pt idx="0">
                  <c:v>0.8</c:v>
                </c:pt>
                <c:pt idx="1">
                  <c:v>0.2</c:v>
                </c:pt>
              </c:numCache>
            </c:numRef>
          </c:val>
          <c:extLst>
            <c:ext xmlns:c16="http://schemas.microsoft.com/office/drawing/2014/chart" uri="{C3380CC4-5D6E-409C-BE32-E72D297353CC}">
              <c16:uniqueId val="{00000004-15D3-4160-936C-FF82C720A0E2}"/>
            </c:ext>
          </c:extLst>
        </c:ser>
        <c:dLbls>
          <c:showLegendKey val="0"/>
          <c:showVal val="0"/>
          <c:showCatName val="0"/>
          <c:showSerName val="0"/>
          <c:showPercent val="0"/>
          <c:showBubbleSize val="0"/>
        </c:dLbls>
        <c:gapWidth val="50"/>
        <c:axId val="754482816"/>
        <c:axId val="754481504"/>
      </c:barChart>
      <c:catAx>
        <c:axId val="7544828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54481504"/>
        <c:crosses val="autoZero"/>
        <c:auto val="1"/>
        <c:lblAlgn val="ctr"/>
        <c:lblOffset val="100"/>
        <c:noMultiLvlLbl val="0"/>
      </c:catAx>
      <c:valAx>
        <c:axId val="7544815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544828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371012079634913"/>
          <c:y val="6.0595781891620737E-2"/>
          <c:w val="0.77181653923656224"/>
          <c:h val="0.8031279048130054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2633-4B7C-A595-6F1B2DD2CEF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633-4B7C-A595-6F1B2DD2CEF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2633-4B7C-A595-6F1B2DD2CEF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 Urubamba -35'!$B$142:$B$144</c:f>
              <c:strCache>
                <c:ptCount val="3"/>
                <c:pt idx="0">
                  <c:v>3 min - 7 min </c:v>
                </c:pt>
                <c:pt idx="1">
                  <c:v>10 min - 15 min</c:v>
                </c:pt>
                <c:pt idx="2">
                  <c:v>20 min - 30 min</c:v>
                </c:pt>
              </c:strCache>
            </c:strRef>
          </c:cat>
          <c:val>
            <c:numRef>
              <c:f>' Urubamba -35'!$E$142:$E$144</c:f>
              <c:numCache>
                <c:formatCode>0%</c:formatCode>
                <c:ptCount val="3"/>
                <c:pt idx="0">
                  <c:v>0.6</c:v>
                </c:pt>
                <c:pt idx="1">
                  <c:v>0.32</c:v>
                </c:pt>
                <c:pt idx="2">
                  <c:v>0.08</c:v>
                </c:pt>
              </c:numCache>
            </c:numRef>
          </c:val>
          <c:extLst>
            <c:ext xmlns:c16="http://schemas.microsoft.com/office/drawing/2014/chart" uri="{C3380CC4-5D6E-409C-BE32-E72D297353CC}">
              <c16:uniqueId val="{00000006-2633-4B7C-A595-6F1B2DD2CEF3}"/>
            </c:ext>
          </c:extLst>
        </c:ser>
        <c:dLbls>
          <c:showLegendKey val="0"/>
          <c:showVal val="0"/>
          <c:showCatName val="0"/>
          <c:showSerName val="0"/>
          <c:showPercent val="0"/>
          <c:showBubbleSize val="0"/>
        </c:dLbls>
        <c:gapWidth val="50"/>
        <c:axId val="844884128"/>
        <c:axId val="844880848"/>
      </c:barChart>
      <c:catAx>
        <c:axId val="84488412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844880848"/>
        <c:crosses val="autoZero"/>
        <c:auto val="1"/>
        <c:lblAlgn val="ctr"/>
        <c:lblOffset val="100"/>
        <c:noMultiLvlLbl val="0"/>
      </c:catAx>
      <c:valAx>
        <c:axId val="84488084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44884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5319867158556037E-2"/>
          <c:y val="5.7349418077310921E-2"/>
          <c:w val="0.68020845406371044"/>
          <c:h val="0.81422946389046369"/>
        </c:manualLayout>
      </c:layout>
      <c:barChart>
        <c:barDir val="col"/>
        <c:grouping val="clustered"/>
        <c:varyColors val="0"/>
        <c:ser>
          <c:idx val="0"/>
          <c:order val="0"/>
          <c:tx>
            <c:strRef>
              <c:f>' Urubamba -35'!$S$152</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-35'!$S$153:$S$156</c:f>
              <c:numCache>
                <c:formatCode>0%</c:formatCode>
                <c:ptCount val="4"/>
                <c:pt idx="0">
                  <c:v>0.6</c:v>
                </c:pt>
                <c:pt idx="1">
                  <c:v>0.4</c:v>
                </c:pt>
                <c:pt idx="2">
                  <c:v>0</c:v>
                </c:pt>
                <c:pt idx="3">
                  <c:v>0</c:v>
                </c:pt>
              </c:numCache>
            </c:numRef>
          </c:val>
          <c:extLst>
            <c:ext xmlns:c16="http://schemas.microsoft.com/office/drawing/2014/chart" uri="{C3380CC4-5D6E-409C-BE32-E72D297353CC}">
              <c16:uniqueId val="{00000000-8F46-418A-98EF-2C1B048D09DD}"/>
            </c:ext>
          </c:extLst>
        </c:ser>
        <c:ser>
          <c:idx val="1"/>
          <c:order val="1"/>
          <c:tx>
            <c:strRef>
              <c:f>' Urubamba -35'!$T$152</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-35'!$T$153:$T$156</c:f>
              <c:numCache>
                <c:formatCode>0%</c:formatCode>
                <c:ptCount val="4"/>
                <c:pt idx="0">
                  <c:v>0.48</c:v>
                </c:pt>
                <c:pt idx="1">
                  <c:v>0.48</c:v>
                </c:pt>
                <c:pt idx="2">
                  <c:v>0.04</c:v>
                </c:pt>
                <c:pt idx="3">
                  <c:v>0</c:v>
                </c:pt>
              </c:numCache>
            </c:numRef>
          </c:val>
          <c:extLst>
            <c:ext xmlns:c16="http://schemas.microsoft.com/office/drawing/2014/chart" uri="{C3380CC4-5D6E-409C-BE32-E72D297353CC}">
              <c16:uniqueId val="{00000001-8F46-418A-98EF-2C1B048D09DD}"/>
            </c:ext>
          </c:extLst>
        </c:ser>
        <c:ser>
          <c:idx val="2"/>
          <c:order val="2"/>
          <c:tx>
            <c:strRef>
              <c:f>' Urubamba -35'!$U$152</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 Urubamba -35'!$R$153:$R$156</c:f>
              <c:strCache>
                <c:ptCount val="4"/>
                <c:pt idx="0">
                  <c:v>Muy bueno </c:v>
                </c:pt>
                <c:pt idx="1">
                  <c:v>Bueno</c:v>
                </c:pt>
                <c:pt idx="2">
                  <c:v>Regular</c:v>
                </c:pt>
                <c:pt idx="3">
                  <c:v>Malo</c:v>
                </c:pt>
              </c:strCache>
            </c:strRef>
          </c:cat>
          <c:val>
            <c:numRef>
              <c:f>' Urubamba -35'!$U$153:$U$156</c:f>
              <c:numCache>
                <c:formatCode>0%</c:formatCode>
                <c:ptCount val="4"/>
                <c:pt idx="0">
                  <c:v>0.4</c:v>
                </c:pt>
                <c:pt idx="1">
                  <c:v>0.56000000000000005</c:v>
                </c:pt>
                <c:pt idx="2">
                  <c:v>0.04</c:v>
                </c:pt>
                <c:pt idx="3">
                  <c:v>0</c:v>
                </c:pt>
              </c:numCache>
            </c:numRef>
          </c:val>
          <c:extLst>
            <c:ext xmlns:c16="http://schemas.microsoft.com/office/drawing/2014/chart" uri="{C3380CC4-5D6E-409C-BE32-E72D297353CC}">
              <c16:uniqueId val="{00000002-8F46-418A-98EF-2C1B048D09DD}"/>
            </c:ext>
          </c:extLst>
        </c:ser>
        <c:dLbls>
          <c:dLblPos val="outEnd"/>
          <c:showLegendKey val="0"/>
          <c:showVal val="1"/>
          <c:showCatName val="0"/>
          <c:showSerName val="0"/>
          <c:showPercent val="0"/>
          <c:showBubbleSize val="0"/>
        </c:dLbls>
        <c:gapWidth val="150"/>
        <c:axId val="802343536"/>
        <c:axId val="802338944"/>
      </c:barChart>
      <c:catAx>
        <c:axId val="8023435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2338944"/>
        <c:crosses val="autoZero"/>
        <c:auto val="1"/>
        <c:lblAlgn val="ctr"/>
        <c:lblOffset val="100"/>
        <c:noMultiLvlLbl val="0"/>
      </c:catAx>
      <c:valAx>
        <c:axId val="80233894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2343536"/>
        <c:crosses val="autoZero"/>
        <c:crossBetween val="between"/>
      </c:valAx>
      <c:spPr>
        <a:noFill/>
        <a:ln>
          <a:noFill/>
        </a:ln>
        <a:effectLst/>
      </c:spPr>
    </c:plotArea>
    <c:legend>
      <c:legendPos val="r"/>
      <c:layout>
        <c:manualLayout>
          <c:xMode val="edge"/>
          <c:yMode val="edge"/>
          <c:x val="0.74612871979242434"/>
          <c:y val="0.18354037406717214"/>
          <c:w val="0.23932157913519403"/>
          <c:h val="0.45641884862979515"/>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1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17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explosion val="1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56FD-41FE-9B0D-4478351EB53E}"/>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56FD-41FE-9B0D-4478351EB53E}"/>
              </c:ext>
            </c:extLst>
          </c:dPt>
          <c:dLbls>
            <c:dLbl>
              <c:idx val="0"/>
              <c:layout>
                <c:manualLayout>
                  <c:x val="-4.1079234108996721E-2"/>
                  <c:y val="3.8894562007874015E-2"/>
                </c:manualLayout>
              </c:layout>
              <c:dLblPos val="bestFi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56FD-41FE-9B0D-4478351EB53E}"/>
                </c:ext>
              </c:extLst>
            </c:dLbl>
            <c:dLbl>
              <c:idx val="1"/>
              <c:layout>
                <c:manualLayout>
                  <c:x val="-1.6314940285753081E-2"/>
                  <c:y val="-3.125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800" b="0" i="0" u="none" strike="noStrike" kern="1200" baseline="0">
                      <a:solidFill>
                        <a:schemeClr val="tx1"/>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01900"/>
                        <a:gd name="adj2" fmla="val -44880"/>
                      </a:avLst>
                    </a:prstGeom>
                    <a:noFill/>
                    <a:ln>
                      <a:noFill/>
                    </a:ln>
                  </c15:spPr>
                </c:ext>
                <c:ext xmlns:c16="http://schemas.microsoft.com/office/drawing/2014/chart" uri="{C3380CC4-5D6E-409C-BE32-E72D297353CC}">
                  <c16:uniqueId val="{00000003-56FD-41FE-9B0D-4478351EB53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'Total_EE.SS.'!$C$8:$C$9</c:f>
              <c:strCache>
                <c:ptCount val="2"/>
                <c:pt idx="0">
                  <c:v>Mujeres</c:v>
                </c:pt>
                <c:pt idx="1">
                  <c:v>Hombres</c:v>
                </c:pt>
              </c:strCache>
            </c:strRef>
          </c:cat>
          <c:val>
            <c:numRef>
              <c:f>'Total_EE.SS.'!$I$8:$I$9</c:f>
              <c:numCache>
                <c:formatCode>0%</c:formatCode>
                <c:ptCount val="2"/>
                <c:pt idx="0">
                  <c:v>0.79618</c:v>
                </c:pt>
                <c:pt idx="1">
                  <c:v>0.20381999999999997</c:v>
                </c:pt>
              </c:numCache>
            </c:numRef>
          </c:val>
          <c:extLst>
            <c:ext xmlns:c16="http://schemas.microsoft.com/office/drawing/2014/chart" uri="{C3380CC4-5D6E-409C-BE32-E72D297353CC}">
              <c16:uniqueId val="{00000004-56FD-41FE-9B0D-4478351EB53E}"/>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explosion val="1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7B01-4A1C-8611-809E997C9043}"/>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7B01-4A1C-8611-809E997C9043}"/>
              </c:ext>
            </c:extLst>
          </c:dPt>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'Total_EE.SS.'!$C$10:$C$11</c:f>
              <c:strCache>
                <c:ptCount val="2"/>
                <c:pt idx="0">
                  <c:v>Niñas</c:v>
                </c:pt>
                <c:pt idx="1">
                  <c:v>Niños</c:v>
                </c:pt>
              </c:strCache>
            </c:strRef>
          </c:cat>
          <c:val>
            <c:numRef>
              <c:f>'Total_EE.SS.'!$I$10:$I$11</c:f>
              <c:numCache>
                <c:formatCode>0%</c:formatCode>
                <c:ptCount val="2"/>
                <c:pt idx="0">
                  <c:v>0.43087999999999999</c:v>
                </c:pt>
                <c:pt idx="1">
                  <c:v>0.56912000000000007</c:v>
                </c:pt>
              </c:numCache>
            </c:numRef>
          </c:val>
          <c:extLst>
            <c:ext xmlns:c16="http://schemas.microsoft.com/office/drawing/2014/chart" uri="{C3380CC4-5D6E-409C-BE32-E72D297353CC}">
              <c16:uniqueId val="{00000004-7B01-4A1C-8611-809E997C9043}"/>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1665-4012-BFDF-DCC851AD6873}"/>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'Total_EE.SS.'!$M$3:$M$6</c:f>
              <c:strCache>
                <c:ptCount val="4"/>
                <c:pt idx="0">
                  <c:v>15 a 30 </c:v>
                </c:pt>
                <c:pt idx="1">
                  <c:v>31 a 40</c:v>
                </c:pt>
                <c:pt idx="2">
                  <c:v>41 a 50 </c:v>
                </c:pt>
                <c:pt idx="3">
                  <c:v>51 a mas </c:v>
                </c:pt>
              </c:strCache>
            </c:strRef>
          </c:cat>
          <c:val>
            <c:numRef>
              <c:f>'Total_EE.SS.'!$S$3:$S$6</c:f>
              <c:numCache>
                <c:formatCode>0%</c:formatCode>
                <c:ptCount val="4"/>
                <c:pt idx="0">
                  <c:v>0.51929999999999998</c:v>
                </c:pt>
                <c:pt idx="1">
                  <c:v>0.40481999999999996</c:v>
                </c:pt>
                <c:pt idx="2">
                  <c:v>1.3800000000000002E-2</c:v>
                </c:pt>
                <c:pt idx="3">
                  <c:v>0</c:v>
                </c:pt>
              </c:numCache>
            </c:numRef>
          </c:val>
          <c:smooth val="0"/>
          <c:extLst>
            <c:ext xmlns:c16="http://schemas.microsoft.com/office/drawing/2014/chart" uri="{C3380CC4-5D6E-409C-BE32-E72D297353CC}">
              <c16:uniqueId val="{00000000-1665-4012-BFDF-DCC851AD6873}"/>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9DCE-4CF3-B264-F9E347E69760}"/>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'Total_EE.SS.'!$M$9:$M$12</c:f>
              <c:strCache>
                <c:ptCount val="4"/>
                <c:pt idx="0">
                  <c:v>15 a 30 </c:v>
                </c:pt>
                <c:pt idx="1">
                  <c:v>31 a 40</c:v>
                </c:pt>
                <c:pt idx="2">
                  <c:v>41 a 50 </c:v>
                </c:pt>
                <c:pt idx="3">
                  <c:v>51 a más </c:v>
                </c:pt>
              </c:strCache>
            </c:strRef>
          </c:cat>
          <c:val>
            <c:numRef>
              <c:f>'Total_EE.SS.'!$S$9:$S$12</c:f>
              <c:numCache>
                <c:formatCode>0%</c:formatCode>
                <c:ptCount val="4"/>
                <c:pt idx="0">
                  <c:v>0.38872000000000001</c:v>
                </c:pt>
                <c:pt idx="1">
                  <c:v>0.28826000000000002</c:v>
                </c:pt>
                <c:pt idx="2">
                  <c:v>0.20446</c:v>
                </c:pt>
                <c:pt idx="3">
                  <c:v>0.11854000000000001</c:v>
                </c:pt>
              </c:numCache>
            </c:numRef>
          </c:val>
          <c:smooth val="0"/>
          <c:extLst>
            <c:ext xmlns:c16="http://schemas.microsoft.com/office/drawing/2014/chart" uri="{C3380CC4-5D6E-409C-BE32-E72D297353CC}">
              <c16:uniqueId val="{00000000-9DCE-4CF3-B264-F9E347E69760}"/>
            </c:ext>
          </c:extLst>
        </c:ser>
        <c:dLbls>
          <c:dLblPos val="ctr"/>
          <c:showLegendKey val="0"/>
          <c:showVal val="1"/>
          <c:showCatName val="0"/>
          <c:showSerName val="0"/>
          <c:showPercent val="0"/>
          <c:showBubbleSize val="0"/>
        </c:dLbls>
        <c:dropLines>
          <c:spPr>
            <a:ln w="9525" cap="flat" cmpd="sng" algn="ctr">
              <a:solidFill>
                <a:schemeClr val="tx1">
                  <a:lumMod val="65000"/>
                  <a:lumOff val="3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278C-4DD5-B2EC-D4875CF4A34B}"/>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'Total_EE.SS.'!$M$13:$M$14</c:f>
              <c:strCache>
                <c:ptCount val="2"/>
                <c:pt idx="0">
                  <c:v>&lt; 1</c:v>
                </c:pt>
                <c:pt idx="1">
                  <c:v>≥ 1</c:v>
                </c:pt>
              </c:strCache>
            </c:strRef>
          </c:cat>
          <c:val>
            <c:numRef>
              <c:f>'Total_EE.SS.'!$S$13:$S$14</c:f>
              <c:numCache>
                <c:formatCode>0%</c:formatCode>
                <c:ptCount val="2"/>
                <c:pt idx="0">
                  <c:v>0.83209999999999995</c:v>
                </c:pt>
                <c:pt idx="1">
                  <c:v>0.16789999999999999</c:v>
                </c:pt>
              </c:numCache>
            </c:numRef>
          </c:val>
          <c:smooth val="0"/>
          <c:extLst>
            <c:ext xmlns:c16="http://schemas.microsoft.com/office/drawing/2014/chart" uri="{C3380CC4-5D6E-409C-BE32-E72D297353CC}">
              <c16:uniqueId val="{00000000-278C-4DD5-B2EC-D4875CF4A34B}"/>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326839496768125"/>
          <c:y val="0.16537655929207984"/>
          <c:w val="0.88014063102977536"/>
          <c:h val="0.67400905512970344"/>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CD9F-4332-87CA-AA4B2ECD2DF1}"/>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CD9F-4332-87CA-AA4B2ECD2DF1}"/>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CD9F-4332-87CA-AA4B2ECD2DF1}"/>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cuartones-50'!$C$115:$C$117</c:f>
              <c:strCache>
                <c:ptCount val="3"/>
                <c:pt idx="0">
                  <c:v>Permanente</c:v>
                </c:pt>
                <c:pt idx="1">
                  <c:v>Eventual</c:v>
                </c:pt>
                <c:pt idx="2">
                  <c:v>No se realiza</c:v>
                </c:pt>
              </c:strCache>
            </c:strRef>
          </c:cat>
          <c:val>
            <c:numRef>
              <c:f>'7 cuartones-50'!$K$115:$K$117</c:f>
              <c:numCache>
                <c:formatCode>0%</c:formatCode>
                <c:ptCount val="3"/>
                <c:pt idx="0">
                  <c:v>0.44800000000000001</c:v>
                </c:pt>
                <c:pt idx="1">
                  <c:v>0.20699999999999999</c:v>
                </c:pt>
                <c:pt idx="2">
                  <c:v>0.34499999999999997</c:v>
                </c:pt>
              </c:numCache>
            </c:numRef>
          </c:val>
          <c:extLst>
            <c:ext xmlns:c16="http://schemas.microsoft.com/office/drawing/2014/chart" uri="{C3380CC4-5D6E-409C-BE32-E72D297353CC}">
              <c16:uniqueId val="{00000000-CD9F-4332-87CA-AA4B2ECD2DF1}"/>
            </c:ext>
          </c:extLst>
        </c:ser>
        <c:dLbls>
          <c:showLegendKey val="0"/>
          <c:showVal val="1"/>
          <c:showCatName val="0"/>
          <c:showSerName val="0"/>
          <c:showPercent val="0"/>
          <c:showBubbleSize val="0"/>
        </c:dLbls>
        <c:gapWidth val="50"/>
        <c:axId val="703165232"/>
        <c:axId val="703165560"/>
      </c:barChart>
      <c:valAx>
        <c:axId val="70316556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3165232"/>
        <c:crosses val="autoZero"/>
        <c:crossBetween val="between"/>
      </c:valAx>
      <c:catAx>
        <c:axId val="703165232"/>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3165560"/>
        <c:crosses val="autoZero"/>
        <c:auto val="1"/>
        <c:lblAlgn val="ctr"/>
        <c:lblOffset val="100"/>
        <c:noMultiLvlLbl val="0"/>
      </c:catAx>
      <c:spPr>
        <a:noFill/>
        <a:ln>
          <a:noFill/>
        </a:ln>
        <a:effectLst/>
      </c:spPr>
    </c:plotArea>
    <c:plotVisOnly val="1"/>
    <c:dispBlanksAs val="gap"/>
    <c:showDLblsOverMax val="0"/>
  </c:chart>
  <c:spPr>
    <a:noFill/>
    <a:ln w="9525" cap="flat" cmpd="sng" algn="ctr">
      <a:noFill/>
      <a:round/>
    </a:ln>
    <a:effectLst/>
  </c:spPr>
  <c:txPr>
    <a:bodyPr/>
    <a:lstStyle/>
    <a:p>
      <a:pPr>
        <a:defRPr>
          <a:solidFill>
            <a:srgbClr val="26323E"/>
          </a:solidFill>
        </a:defRPr>
      </a:pPr>
      <a:endParaRPr lang="es-PE"/>
    </a:p>
  </c:txPr>
  <c:externalData r:id="rId3">
    <c:autoUpdate val="0"/>
  </c:externalData>
</c:chartSpace>
</file>

<file path=ppt/charts/chart1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4.5199987331689416E-2"/>
          <c:y val="8.0261284587062387E-2"/>
          <c:w val="0.91824989332397056"/>
          <c:h val="0.88092083610321958"/>
        </c:manualLayout>
      </c:layout>
      <c:pie3DChart>
        <c:varyColors val="1"/>
        <c:ser>
          <c:idx val="0"/>
          <c:order val="0"/>
          <c:tx>
            <c:strRef>
              <c:f>'Total_EE.SS.'!$F$26</c:f>
              <c:strCache>
                <c:ptCount val="1"/>
              </c:strCache>
            </c:strRef>
          </c:tx>
          <c:explosion val="10"/>
          <c:dPt>
            <c:idx val="0"/>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1-DE9D-48C0-916B-8BB7CCDE116E}"/>
              </c:ext>
            </c:extLst>
          </c:dPt>
          <c:dPt>
            <c:idx val="1"/>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3-DE9D-48C0-916B-8BB7CCDE116E}"/>
              </c:ext>
            </c:extLst>
          </c:dPt>
          <c:dPt>
            <c:idx val="2"/>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5-DE9D-48C0-916B-8BB7CCDE116E}"/>
              </c:ext>
            </c:extLst>
          </c:dPt>
          <c:dPt>
            <c:idx val="3"/>
            <c:bubble3D val="0"/>
            <c:spPr>
              <a:solidFill>
                <a:schemeClr val="accent6">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7-DE9D-48C0-916B-8BB7CCDE116E}"/>
              </c:ext>
            </c:extLst>
          </c:dPt>
          <c:dPt>
            <c:idx val="4"/>
            <c:bubble3D val="0"/>
            <c:spPr>
              <a:solidFill>
                <a:schemeClr val="accent5">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9-DE9D-48C0-916B-8BB7CCDE116E}"/>
              </c:ext>
            </c:extLst>
          </c:dPt>
          <c:dLbls>
            <c:dLbl>
              <c:idx val="0"/>
              <c:layout>
                <c:manualLayout>
                  <c:x val="-0.10812334984186762"/>
                  <c:y val="-7.8271132435372398E-2"/>
                </c:manualLayout>
              </c:layout>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36813"/>
                        <a:gd name="adj2" fmla="val 76874"/>
                      </a:avLst>
                    </a:prstGeom>
                    <a:noFill/>
                    <a:ln>
                      <a:noFill/>
                    </a:ln>
                  </c15:spPr>
                </c:ext>
                <c:ext xmlns:c16="http://schemas.microsoft.com/office/drawing/2014/chart" uri="{C3380CC4-5D6E-409C-BE32-E72D297353CC}">
                  <c16:uniqueId val="{00000001-DE9D-48C0-916B-8BB7CCDE116E}"/>
                </c:ext>
              </c:extLst>
            </c:dLbl>
            <c:dLbl>
              <c:idx val="1"/>
              <c:dLblPos val="outEnd"/>
              <c:showLegendKey val="0"/>
              <c:showVal val="0"/>
              <c:showCatName val="1"/>
              <c:showSerName val="0"/>
              <c:showPercent val="1"/>
              <c:showBubbleSize val="0"/>
              <c:extLst>
                <c:ext xmlns:c15="http://schemas.microsoft.com/office/drawing/2012/chart" uri="{CE6537A1-D6FC-4f65-9D91-7224C49458BB}">
                  <c15:layout>
                    <c:manualLayout>
                      <c:w val="0.23953289350684379"/>
                      <c:h val="0.18670230768441848"/>
                    </c:manualLayout>
                  </c15:layout>
                </c:ext>
                <c:ext xmlns:c16="http://schemas.microsoft.com/office/drawing/2014/chart" uri="{C3380CC4-5D6E-409C-BE32-E72D297353CC}">
                  <c16:uniqueId val="{00000003-DE9D-48C0-916B-8BB7CCDE116E}"/>
                </c:ext>
              </c:extLst>
            </c:dLbl>
            <c:dLbl>
              <c:idx val="2"/>
              <c:layout>
                <c:manualLayout>
                  <c:x val="2.8112070958885554E-2"/>
                  <c:y val="9.7838915544215491E-2"/>
                </c:manualLayout>
              </c:layout>
              <c:spPr>
                <a:xfrm>
                  <a:off x="82550" y="691744"/>
                  <a:ext cx="711074" cy="400494"/>
                </a:xfrm>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bestFit"/>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81602"/>
                        <a:gd name="adj2" fmla="val -19989"/>
                      </a:avLst>
                    </a:prstGeom>
                    <a:noFill/>
                    <a:ln>
                      <a:noFill/>
                    </a:ln>
                  </c15:spPr>
                  <c15:layout>
                    <c:manualLayout>
                      <c:w val="0.24215339485183016"/>
                      <c:h val="0.18670230768441848"/>
                    </c:manualLayout>
                  </c15:layout>
                </c:ext>
                <c:ext xmlns:c16="http://schemas.microsoft.com/office/drawing/2014/chart" uri="{C3380CC4-5D6E-409C-BE32-E72D297353CC}">
                  <c16:uniqueId val="{00000005-DE9D-48C0-916B-8BB7CCDE116E}"/>
                </c:ext>
              </c:extLst>
            </c:dLbl>
            <c:dLbl>
              <c:idx val="3"/>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102820"/>
                        <a:gd name="adj2" fmla="val 21086"/>
                      </a:avLst>
                    </a:prstGeom>
                    <a:noFill/>
                    <a:ln>
                      <a:noFill/>
                    </a:ln>
                  </c15:spPr>
                  <c15:layout>
                    <c:manualLayout>
                      <c:w val="0.10481222124182818"/>
                      <c:h val="0.13044649791570906"/>
                    </c:manualLayout>
                  </c15:layout>
                </c:ext>
                <c:ext xmlns:c16="http://schemas.microsoft.com/office/drawing/2014/chart" uri="{C3380CC4-5D6E-409C-BE32-E72D297353CC}">
                  <c16:uniqueId val="{00000007-DE9D-48C0-916B-8BB7CCDE116E}"/>
                </c:ext>
              </c:extLst>
            </c:dLbl>
            <c:dLbl>
              <c:idx val="4"/>
              <c:spPr>
                <a:solidFill>
                  <a:sysClr val="window" lastClr="FFFFFF"/>
                </a:solidFill>
                <a:ln w="9525" cap="flat" cmpd="sng" algn="ctr">
                  <a:solidFill>
                    <a:sysClr val="windowText" lastClr="000000">
                      <a:lumMod val="25000"/>
                      <a:lumOff val="7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extLst>
                <c:ext xmlns:c15="http://schemas.microsoft.com/office/drawing/2012/chart" uri="{CE6537A1-D6FC-4f65-9D91-7224C49458BB}">
                  <c15:spPr xmlns:c15="http://schemas.microsoft.com/office/drawing/2012/chart">
                    <a:prstGeom prst="wedgeRectCallout">
                      <a:avLst>
                        <a:gd name="adj1" fmla="val 68937"/>
                        <a:gd name="adj2" fmla="val 94867"/>
                      </a:avLst>
                    </a:prstGeom>
                    <a:noFill/>
                    <a:ln>
                      <a:noFill/>
                    </a:ln>
                  </c15:spPr>
                </c:ext>
                <c:ext xmlns:c16="http://schemas.microsoft.com/office/drawing/2014/chart" uri="{C3380CC4-5D6E-409C-BE32-E72D297353CC}">
                  <c16:uniqueId val="{00000009-DE9D-48C0-916B-8BB7CCDE116E}"/>
                </c:ext>
              </c:extLst>
            </c:dLbl>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700" b="0" i="0" u="none" strike="noStrike" kern="1200" baseline="0">
                    <a:solidFill>
                      <a:srgbClr val="26323E"/>
                    </a:solidFill>
                    <a:latin typeface="+mn-lt"/>
                    <a:ea typeface="+mn-ea"/>
                    <a:cs typeface="+mn-cs"/>
                  </a:defRPr>
                </a:pPr>
                <a:endParaRPr lang="es-PE"/>
              </a:p>
            </c:txPr>
            <c:dLblPos val="outEnd"/>
            <c:showLegendKey val="0"/>
            <c:showVal val="0"/>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'Total_EE.SS.'!$G$24:$K$24</c:f>
              <c:strCache>
                <c:ptCount val="5"/>
                <c:pt idx="0">
                  <c:v>Siete Cuartones </c:v>
                </c:pt>
                <c:pt idx="1">
                  <c:v>Belempampa</c:v>
                </c:pt>
                <c:pt idx="2">
                  <c:v>Machupicchu</c:v>
                </c:pt>
                <c:pt idx="3">
                  <c:v>Pisac</c:v>
                </c:pt>
                <c:pt idx="4">
                  <c:v>Urubamba</c:v>
                </c:pt>
              </c:strCache>
            </c:strRef>
          </c:cat>
          <c:val>
            <c:numRef>
              <c:f>'Total_EE.SS.'!$G$26:$K$26</c:f>
              <c:numCache>
                <c:formatCode>0%</c:formatCode>
                <c:ptCount val="5"/>
                <c:pt idx="0">
                  <c:v>0.375</c:v>
                </c:pt>
                <c:pt idx="1">
                  <c:v>0.41670000000000001</c:v>
                </c:pt>
                <c:pt idx="2">
                  <c:v>0</c:v>
                </c:pt>
                <c:pt idx="3">
                  <c:v>0.125</c:v>
                </c:pt>
                <c:pt idx="4">
                  <c:v>8.3299999999999999E-2</c:v>
                </c:pt>
              </c:numCache>
            </c:numRef>
          </c:val>
          <c:extLst>
            <c:ext xmlns:c16="http://schemas.microsoft.com/office/drawing/2014/chart" uri="{C3380CC4-5D6E-409C-BE32-E72D297353CC}">
              <c16:uniqueId val="{0000000A-DE9D-48C0-916B-8BB7CCDE116E}"/>
            </c:ext>
          </c:extLst>
        </c:ser>
        <c:dLbls>
          <c:showLegendKey val="0"/>
          <c:showVal val="0"/>
          <c:showCatName val="0"/>
          <c:showSerName val="0"/>
          <c:showPercent val="0"/>
          <c:showBubbleSize val="0"/>
          <c:showLeaderLines val="0"/>
        </c:dLbls>
      </c:pie3D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1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ser>
          <c:idx val="0"/>
          <c:order val="0"/>
          <c:tx>
            <c:strRef>
              <c:f>'Total_EE.SS.'!$S$2</c:f>
              <c:strCache>
                <c:ptCount val="1"/>
                <c:pt idx="0">
                  <c:v>% Promedio </c:v>
                </c:pt>
              </c:strCache>
            </c:strRef>
          </c:tx>
          <c:spPr>
            <a:ln w="25400" cap="rnd">
              <a:solidFill>
                <a:schemeClr val="lt1"/>
              </a:solidFill>
              <a:round/>
            </a:ln>
            <a:effectLst>
              <a:outerShdw dist="25400" dir="2700000" algn="tl" rotWithShape="0">
                <a:schemeClr val="accent1"/>
              </a:outerShdw>
            </a:effectLst>
          </c:spPr>
          <c:marker>
            <c:symbol val="none"/>
          </c:marker>
          <c:dLbls>
            <c:dLbl>
              <c:idx val="0"/>
              <c:spPr>
                <a:solidFill>
                  <a:schemeClr val="accent1"/>
                </a:solidFill>
                <a:ln>
                  <a:solidFill>
                    <a:srgbClr val="FF0000"/>
                  </a:solid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extLst>
                <c:ext xmlns:c16="http://schemas.microsoft.com/office/drawing/2014/chart" uri="{C3380CC4-5D6E-409C-BE32-E72D297353CC}">
                  <c16:uniqueId val="{00000002-7A05-4211-B3D5-4013273EC238}"/>
                </c:ext>
              </c:extLst>
            </c:dLbl>
            <c:spPr>
              <a:solidFill>
                <a:schemeClr val="accent1"/>
              </a:solidFill>
              <a:ln>
                <a:noFill/>
              </a:ln>
              <a:effectLst/>
            </c:spPr>
            <c:txPr>
              <a:bodyPr rot="0" spcFirstLastPara="1" vertOverflow="ellipsis" vert="horz" wrap="square" anchor="ctr" anchorCtr="1"/>
              <a:lstStyle/>
              <a:p>
                <a:pPr>
                  <a:defRPr sz="800" b="1" i="0" u="none" strike="noStrike" kern="1200" baseline="0">
                    <a:solidFill>
                      <a:sysClr val="windowText" lastClr="000000"/>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accent1">
                          <a:lumMod val="60000"/>
                          <a:lumOff val="40000"/>
                        </a:schemeClr>
                      </a:solidFill>
                    </a:ln>
                    <a:effectLst/>
                  </c:spPr>
                </c15:leaderLines>
              </c:ext>
            </c:extLst>
          </c:dLbls>
          <c:cat>
            <c:strRef>
              <c:f>'Total_EE.SS.'!$M$15:$M$18</c:f>
              <c:strCache>
                <c:ptCount val="4"/>
                <c:pt idx="0">
                  <c:v>15 a 30 </c:v>
                </c:pt>
                <c:pt idx="1">
                  <c:v>31 a 40</c:v>
                </c:pt>
                <c:pt idx="2">
                  <c:v>41 a 50 </c:v>
                </c:pt>
                <c:pt idx="3">
                  <c:v>51 a mas </c:v>
                </c:pt>
              </c:strCache>
            </c:strRef>
          </c:cat>
          <c:val>
            <c:numRef>
              <c:f>'Total_EE.SS.'!$S$15:$S$18</c:f>
              <c:numCache>
                <c:formatCode>0%</c:formatCode>
                <c:ptCount val="4"/>
                <c:pt idx="0">
                  <c:v>0.60277999999999998</c:v>
                </c:pt>
                <c:pt idx="1">
                  <c:v>0.18054000000000001</c:v>
                </c:pt>
                <c:pt idx="2">
                  <c:v>1.6660000000000001E-2</c:v>
                </c:pt>
                <c:pt idx="3">
                  <c:v>0</c:v>
                </c:pt>
              </c:numCache>
            </c:numRef>
          </c:val>
          <c:smooth val="0"/>
          <c:extLst>
            <c:ext xmlns:c16="http://schemas.microsoft.com/office/drawing/2014/chart" uri="{C3380CC4-5D6E-409C-BE32-E72D297353CC}">
              <c16:uniqueId val="{00000000-7A05-4211-B3D5-4013273EC238}"/>
            </c:ext>
          </c:extLst>
        </c:ser>
        <c:dLbls>
          <c:dLblPos val="ctr"/>
          <c:showLegendKey val="0"/>
          <c:showVal val="1"/>
          <c:showCatName val="0"/>
          <c:showSerName val="0"/>
          <c:showPercent val="0"/>
          <c:showBubbleSize val="0"/>
        </c:dLbls>
        <c:dropLines>
          <c:spPr>
            <a:ln w="9525" cap="flat" cmpd="sng" algn="ctr">
              <a:solidFill>
                <a:schemeClr val="tx1">
                  <a:lumMod val="75000"/>
                  <a:lumOff val="25000"/>
                </a:schemeClr>
              </a:solidFill>
              <a:round/>
            </a:ln>
            <a:effectLst/>
          </c:spPr>
        </c:dropLines>
        <c:smooth val="0"/>
        <c:axId val="841062248"/>
        <c:axId val="841062576"/>
      </c:lineChart>
      <c:catAx>
        <c:axId val="8410622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spc="30" baseline="0">
                <a:solidFill>
                  <a:sysClr val="windowText" lastClr="000000"/>
                </a:solidFill>
                <a:latin typeface="+mn-lt"/>
                <a:ea typeface="+mn-ea"/>
                <a:cs typeface="+mn-cs"/>
              </a:defRPr>
            </a:pPr>
            <a:endParaRPr lang="es-PE"/>
          </a:p>
        </c:txPr>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lt1">
          <a:lumMod val="85000"/>
        </a:schemeClr>
      </a:solidFill>
      <a:round/>
    </a:ln>
    <a:effectLst/>
  </c:spPr>
  <c:txPr>
    <a:bodyPr/>
    <a:lstStyle/>
    <a:p>
      <a:pPr>
        <a:defRPr sz="800">
          <a:solidFill>
            <a:sysClr val="windowText" lastClr="000000"/>
          </a:solidFill>
        </a:defRPr>
      </a:pPr>
      <a:endParaRPr lang="es-PE"/>
    </a:p>
  </c:txPr>
  <c:externalData r:id="rId3">
    <c:autoUpdate val="0"/>
  </c:externalData>
</c:chartSpace>
</file>

<file path=ppt/charts/chart1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Pt>
            <c:idx val="0"/>
            <c:invertIfNegative val="0"/>
            <c:bubble3D val="0"/>
            <c:spPr>
              <a:solidFill>
                <a:schemeClr val="accent6"/>
              </a:solidFill>
              <a:ln>
                <a:noFill/>
              </a:ln>
              <a:effectLst/>
            </c:spPr>
            <c:extLst>
              <c:ext xmlns:c16="http://schemas.microsoft.com/office/drawing/2014/chart" uri="{C3380CC4-5D6E-409C-BE32-E72D297353CC}">
                <c16:uniqueId val="{00000001-1092-4E4E-B3C4-E07401B8125F}"/>
              </c:ext>
            </c:extLst>
          </c:dPt>
          <c:dPt>
            <c:idx val="1"/>
            <c:invertIfNegative val="0"/>
            <c:bubble3D val="0"/>
            <c:spPr>
              <a:solidFill>
                <a:schemeClr val="accent6"/>
              </a:solidFill>
              <a:ln>
                <a:noFill/>
              </a:ln>
              <a:effectLst/>
            </c:spPr>
            <c:extLst>
              <c:ext xmlns:c16="http://schemas.microsoft.com/office/drawing/2014/chart" uri="{C3380CC4-5D6E-409C-BE32-E72D297353CC}">
                <c16:uniqueId val="{00000003-1092-4E4E-B3C4-E07401B8125F}"/>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5-1092-4E4E-B3C4-E07401B8125F}"/>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'Total_EE.SS.'!$B$39:$C$41</c:f>
              <c:multiLvlStrCache>
                <c:ptCount val="3"/>
                <c:lvl>
                  <c:pt idx="0">
                    <c:v>Adecuado</c:v>
                  </c:pt>
                  <c:pt idx="1">
                    <c:v>Regular</c:v>
                  </c:pt>
                  <c:pt idx="2">
                    <c:v>Insuficiente</c:v>
                  </c:pt>
                </c:lvl>
                <c:lvl>
                  <c:pt idx="0">
                    <c:v>Gestante</c:v>
                  </c:pt>
                </c:lvl>
              </c:multiLvlStrCache>
            </c:multiLvlStrRef>
          </c:cat>
          <c:val>
            <c:numRef>
              <c:f>'Total_EE.SS.'!$I$39:$I$41</c:f>
              <c:numCache>
                <c:formatCode>0.0%</c:formatCode>
                <c:ptCount val="3"/>
                <c:pt idx="0">
                  <c:v>0.74039999999999995</c:v>
                </c:pt>
                <c:pt idx="1">
                  <c:v>0.24279999999999999</c:v>
                </c:pt>
                <c:pt idx="2">
                  <c:v>1.6800000000000002E-2</c:v>
                </c:pt>
              </c:numCache>
            </c:numRef>
          </c:val>
          <c:extLst>
            <c:ext xmlns:c16="http://schemas.microsoft.com/office/drawing/2014/chart" uri="{C3380CC4-5D6E-409C-BE32-E72D297353CC}">
              <c16:uniqueId val="{00000006-1092-4E4E-B3C4-E07401B8125F}"/>
            </c:ext>
          </c:extLst>
        </c:ser>
        <c:dLbls>
          <c:showLegendKey val="0"/>
          <c:showVal val="0"/>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'Total_EE.SS.'!$B$42:$C$44</c:f>
              <c:multiLvlStrCache>
                <c:ptCount val="3"/>
                <c:lvl>
                  <c:pt idx="0">
                    <c:v>Adecuado</c:v>
                  </c:pt>
                  <c:pt idx="1">
                    <c:v>Regular</c:v>
                  </c:pt>
                  <c:pt idx="2">
                    <c:v>Insuficiente</c:v>
                  </c:pt>
                </c:lvl>
                <c:lvl>
                  <c:pt idx="0">
                    <c:v>Puépera</c:v>
                  </c:pt>
                </c:lvl>
              </c:multiLvlStrCache>
            </c:multiLvlStrRef>
          </c:cat>
          <c:val>
            <c:numRef>
              <c:f>'Total_EE.SS.'!$I$42:$I$44</c:f>
              <c:numCache>
                <c:formatCode>0.0%</c:formatCode>
                <c:ptCount val="3"/>
                <c:pt idx="0">
                  <c:v>0.485425</c:v>
                </c:pt>
                <c:pt idx="1">
                  <c:v>0.46457500000000002</c:v>
                </c:pt>
                <c:pt idx="2">
                  <c:v>0.05</c:v>
                </c:pt>
              </c:numCache>
            </c:numRef>
          </c:val>
          <c:extLst>
            <c:ext xmlns:c16="http://schemas.microsoft.com/office/drawing/2014/chart" uri="{C3380CC4-5D6E-409C-BE32-E72D297353CC}">
              <c16:uniqueId val="{00000000-5AF5-4654-BC46-5D1319B08B89}"/>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'Total_EE.SS.'!$B$45:$C$47</c:f>
              <c:multiLvlStrCache>
                <c:ptCount val="3"/>
                <c:lvl>
                  <c:pt idx="0">
                    <c:v>Adecuado</c:v>
                  </c:pt>
                  <c:pt idx="1">
                    <c:v>Regular</c:v>
                  </c:pt>
                  <c:pt idx="2">
                    <c:v>Insuficiente</c:v>
                  </c:pt>
                </c:lvl>
                <c:lvl>
                  <c:pt idx="0">
                    <c:v>Medicina y otros consultorios</c:v>
                  </c:pt>
                </c:lvl>
              </c:multiLvlStrCache>
            </c:multiLvlStrRef>
          </c:cat>
          <c:val>
            <c:numRef>
              <c:f>'Total_EE.SS.'!$I$45:$I$47</c:f>
              <c:numCache>
                <c:formatCode>0.0%</c:formatCode>
                <c:ptCount val="3"/>
                <c:pt idx="0">
                  <c:v>0.60947999999999991</c:v>
                </c:pt>
                <c:pt idx="1">
                  <c:v>0.34051999999999999</c:v>
                </c:pt>
                <c:pt idx="2">
                  <c:v>0.05</c:v>
                </c:pt>
              </c:numCache>
            </c:numRef>
          </c:val>
          <c:extLst>
            <c:ext xmlns:c16="http://schemas.microsoft.com/office/drawing/2014/chart" uri="{C3380CC4-5D6E-409C-BE32-E72D297353CC}">
              <c16:uniqueId val="{00000000-ADA1-4DEF-B1C2-611A92C94E0B}"/>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'Total_EE.SS.'!$I$38</c:f>
              <c:strCache>
                <c:ptCount val="1"/>
                <c:pt idx="0">
                  <c:v>% Promedio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multiLvlStrRef>
              <c:f>'Total_EE.SS.'!$B$48:$C$50</c:f>
              <c:multiLvlStrCache>
                <c:ptCount val="3"/>
                <c:lvl>
                  <c:pt idx="0">
                    <c:v>Adecuado</c:v>
                  </c:pt>
                  <c:pt idx="1">
                    <c:v>Regular</c:v>
                  </c:pt>
                  <c:pt idx="2">
                    <c:v>Insuficiente</c:v>
                  </c:pt>
                </c:lvl>
                <c:lvl>
                  <c:pt idx="0">
                    <c:v>Niño (a)</c:v>
                  </c:pt>
                </c:lvl>
              </c:multiLvlStrCache>
            </c:multiLvlStrRef>
          </c:cat>
          <c:val>
            <c:numRef>
              <c:f>'Total_EE.SS.'!$I$48:$I$50</c:f>
              <c:numCache>
                <c:formatCode>0.0%</c:formatCode>
                <c:ptCount val="3"/>
                <c:pt idx="0">
                  <c:v>0.52970000000000006</c:v>
                </c:pt>
                <c:pt idx="1">
                  <c:v>0.4178</c:v>
                </c:pt>
                <c:pt idx="2">
                  <c:v>5.2500000000000005E-2</c:v>
                </c:pt>
              </c:numCache>
            </c:numRef>
          </c:val>
          <c:extLst>
            <c:ext xmlns:c16="http://schemas.microsoft.com/office/drawing/2014/chart" uri="{C3380CC4-5D6E-409C-BE32-E72D297353CC}">
              <c16:uniqueId val="{00000000-7969-481E-AD3A-DB7C3CBE79A4}"/>
            </c:ext>
          </c:extLst>
        </c:ser>
        <c:dLbls>
          <c:dLblPos val="outEnd"/>
          <c:showLegendKey val="0"/>
          <c:showVal val="1"/>
          <c:showCatName val="0"/>
          <c:showSerName val="0"/>
          <c:showPercent val="0"/>
          <c:showBubbleSize val="0"/>
        </c:dLbls>
        <c:gapWidth val="100"/>
        <c:axId val="856545656"/>
        <c:axId val="856553856"/>
      </c:barChart>
      <c:catAx>
        <c:axId val="85654565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56553856"/>
        <c:crosses val="autoZero"/>
        <c:auto val="1"/>
        <c:lblAlgn val="ctr"/>
        <c:lblOffset val="100"/>
        <c:noMultiLvlLbl val="0"/>
      </c:catAx>
      <c:valAx>
        <c:axId val="856553856"/>
        <c:scaling>
          <c:orientation val="minMax"/>
        </c:scaling>
        <c:delete val="0"/>
        <c:axPos val="b"/>
        <c:numFmt formatCode="0.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565456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lineChart>
        <c:grouping val="standard"/>
        <c:varyColors val="0"/>
        <c:dLbls>
          <c:dLblPos val="ctr"/>
          <c:showLegendKey val="0"/>
          <c:showVal val="1"/>
          <c:showCatName val="0"/>
          <c:showSerName val="0"/>
          <c:showPercent val="0"/>
          <c:showBubbleSize val="0"/>
        </c:dLbls>
        <c:marker val="1"/>
        <c:smooth val="0"/>
        <c:axId val="841062248"/>
        <c:axId val="841062576"/>
      </c:lineChart>
      <c:catAx>
        <c:axId val="841062248"/>
        <c:scaling>
          <c:orientation val="minMax"/>
        </c:scaling>
        <c:delete val="1"/>
        <c:axPos val="b"/>
        <c:numFmt formatCode="General" sourceLinked="1"/>
        <c:majorTickMark val="none"/>
        <c:minorTickMark val="none"/>
        <c:tickLblPos val="nextTo"/>
        <c:crossAx val="841062576"/>
        <c:crosses val="autoZero"/>
        <c:auto val="1"/>
        <c:lblAlgn val="ctr"/>
        <c:lblOffset val="100"/>
        <c:noMultiLvlLbl val="0"/>
      </c:catAx>
      <c:valAx>
        <c:axId val="841062576"/>
        <c:scaling>
          <c:orientation val="minMax"/>
        </c:scaling>
        <c:delete val="1"/>
        <c:axPos val="l"/>
        <c:numFmt formatCode="0%" sourceLinked="1"/>
        <c:majorTickMark val="none"/>
        <c:minorTickMark val="none"/>
        <c:tickLblPos val="nextTo"/>
        <c:crossAx val="841062248"/>
        <c:crosses val="autoZero"/>
        <c:crossBetween val="between"/>
      </c:valAx>
      <c:spPr>
        <a:noFill/>
        <a:ln w="25400">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defRPr>
      </a:pPr>
      <a:endParaRPr lang="es-PE"/>
    </a:p>
  </c:txPr>
  <c:externalData r:id="rId3">
    <c:autoUpdate val="0"/>
  </c:externalData>
</c:chartSpace>
</file>

<file path=ppt/charts/chart1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'Total_EE.SS.'!$D$105:$D$108</c:f>
              <c:numCache>
                <c:formatCode>0%</c:formatCode>
                <c:ptCount val="4"/>
                <c:pt idx="0">
                  <c:v>0.32440000000000002</c:v>
                </c:pt>
                <c:pt idx="1">
                  <c:v>0.52339999999999998</c:v>
                </c:pt>
                <c:pt idx="2">
                  <c:v>0.152</c:v>
                </c:pt>
                <c:pt idx="3">
                  <c:v>0</c:v>
                </c:pt>
              </c:numCache>
            </c:numRef>
          </c:val>
          <c:extLst>
            <c:ext xmlns:c16="http://schemas.microsoft.com/office/drawing/2014/chart" uri="{C3380CC4-5D6E-409C-BE32-E72D297353CC}">
              <c16:uniqueId val="{00000000-7793-4224-B000-7F65AF2EE577}"/>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'Total_EE.SS.'!$E$105:$E$108</c:f>
              <c:numCache>
                <c:formatCode>0%</c:formatCode>
                <c:ptCount val="4"/>
                <c:pt idx="0">
                  <c:v>0.38439999999999996</c:v>
                </c:pt>
                <c:pt idx="1">
                  <c:v>0.49660000000000004</c:v>
                </c:pt>
                <c:pt idx="2">
                  <c:v>0.16139999999999999</c:v>
                </c:pt>
                <c:pt idx="3">
                  <c:v>0</c:v>
                </c:pt>
              </c:numCache>
            </c:numRef>
          </c:val>
          <c:extLst>
            <c:ext xmlns:c16="http://schemas.microsoft.com/office/drawing/2014/chart" uri="{C3380CC4-5D6E-409C-BE32-E72D297353CC}">
              <c16:uniqueId val="{00000001-7793-4224-B000-7F65AF2EE577}"/>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'Total_EE.SS.'!$B$105:$C$108</c:f>
              <c:multiLvlStrCache>
                <c:ptCount val="4"/>
                <c:lvl>
                  <c:pt idx="0">
                    <c:v>Muy bueno </c:v>
                  </c:pt>
                  <c:pt idx="1">
                    <c:v>Bueno</c:v>
                  </c:pt>
                  <c:pt idx="2">
                    <c:v>Regular</c:v>
                  </c:pt>
                  <c:pt idx="3">
                    <c:v>Malo</c:v>
                  </c:pt>
                </c:lvl>
                <c:lvl>
                  <c:pt idx="0">
                    <c:v>Gestante</c:v>
                  </c:pt>
                </c:lvl>
              </c:multiLvlStrCache>
            </c:multiLvlStrRef>
          </c:cat>
          <c:val>
            <c:numRef>
              <c:f>'Total_EE.SS.'!$F$105:$F$108</c:f>
              <c:numCache>
                <c:formatCode>0%</c:formatCode>
                <c:ptCount val="4"/>
                <c:pt idx="0">
                  <c:v>0.46060000000000001</c:v>
                </c:pt>
                <c:pt idx="1">
                  <c:v>0.43959999999999999</c:v>
                </c:pt>
                <c:pt idx="2">
                  <c:v>9.9000000000000005E-2</c:v>
                </c:pt>
                <c:pt idx="3">
                  <c:v>0</c:v>
                </c:pt>
              </c:numCache>
            </c:numRef>
          </c:val>
          <c:smooth val="0"/>
          <c:extLst>
            <c:ext xmlns:c16="http://schemas.microsoft.com/office/drawing/2014/chart" uri="{C3380CC4-5D6E-409C-BE32-E72D297353CC}">
              <c16:uniqueId val="{00000002-7793-4224-B000-7F65AF2EE577}"/>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Puérpera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'Total_EE.SS.'!$D$109:$D$112</c:f>
              <c:numCache>
                <c:formatCode>0%</c:formatCode>
                <c:ptCount val="4"/>
                <c:pt idx="0">
                  <c:v>0.33331999999999995</c:v>
                </c:pt>
                <c:pt idx="1">
                  <c:v>0.38331999999999999</c:v>
                </c:pt>
                <c:pt idx="2">
                  <c:v>6.1100000000000002E-2</c:v>
                </c:pt>
                <c:pt idx="3">
                  <c:v>2.222E-2</c:v>
                </c:pt>
              </c:numCache>
            </c:numRef>
          </c:val>
          <c:extLst>
            <c:ext xmlns:c16="http://schemas.microsoft.com/office/drawing/2014/chart" uri="{C3380CC4-5D6E-409C-BE32-E72D297353CC}">
              <c16:uniqueId val="{00000000-6939-4CD4-A55C-8F13B9A10F88}"/>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'Total_EE.SS.'!$E$109:$E$112</c:f>
              <c:numCache>
                <c:formatCode>0%</c:formatCode>
                <c:ptCount val="4"/>
                <c:pt idx="0">
                  <c:v>0.20831999999999998</c:v>
                </c:pt>
                <c:pt idx="1">
                  <c:v>0.48055999999999999</c:v>
                </c:pt>
                <c:pt idx="2">
                  <c:v>8.8880000000000001E-2</c:v>
                </c:pt>
                <c:pt idx="3">
                  <c:v>2.222E-2</c:v>
                </c:pt>
              </c:numCache>
            </c:numRef>
          </c:val>
          <c:extLst>
            <c:ext xmlns:c16="http://schemas.microsoft.com/office/drawing/2014/chart" uri="{C3380CC4-5D6E-409C-BE32-E72D297353CC}">
              <c16:uniqueId val="{00000001-6939-4CD4-A55C-8F13B9A10F88}"/>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'Total_EE.SS.'!$B$109:$C$112</c:f>
              <c:multiLvlStrCache>
                <c:ptCount val="4"/>
                <c:lvl>
                  <c:pt idx="0">
                    <c:v>Muy bueno </c:v>
                  </c:pt>
                  <c:pt idx="1">
                    <c:v>Bueno</c:v>
                  </c:pt>
                  <c:pt idx="2">
                    <c:v>Regular</c:v>
                  </c:pt>
                  <c:pt idx="3">
                    <c:v>Malo</c:v>
                  </c:pt>
                </c:lvl>
                <c:lvl>
                  <c:pt idx="0">
                    <c:v>Puérpera</c:v>
                  </c:pt>
                </c:lvl>
              </c:multiLvlStrCache>
            </c:multiLvlStrRef>
          </c:cat>
          <c:val>
            <c:numRef>
              <c:f>'Total_EE.SS.'!$F$109:$F$112</c:f>
              <c:numCache>
                <c:formatCode>0%</c:formatCode>
                <c:ptCount val="4"/>
                <c:pt idx="0">
                  <c:v>0.2</c:v>
                </c:pt>
                <c:pt idx="1">
                  <c:v>0.48055999999999999</c:v>
                </c:pt>
                <c:pt idx="2">
                  <c:v>9.7220000000000001E-2</c:v>
                </c:pt>
                <c:pt idx="3">
                  <c:v>2.222E-2</c:v>
                </c:pt>
              </c:numCache>
            </c:numRef>
          </c:val>
          <c:smooth val="0"/>
          <c:extLst>
            <c:ext xmlns:c16="http://schemas.microsoft.com/office/drawing/2014/chart" uri="{C3380CC4-5D6E-409C-BE32-E72D297353CC}">
              <c16:uniqueId val="{00000002-6939-4CD4-A55C-8F13B9A10F88}"/>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US"/>
              <a:t>Medicina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'Total_EE.SS.'!$D$113:$D$116</c:f>
              <c:numCache>
                <c:formatCode>0%</c:formatCode>
                <c:ptCount val="4"/>
                <c:pt idx="0">
                  <c:v>0.45961999999999997</c:v>
                </c:pt>
                <c:pt idx="1">
                  <c:v>0.39360000000000001</c:v>
                </c:pt>
                <c:pt idx="2">
                  <c:v>0.14677999999999999</c:v>
                </c:pt>
                <c:pt idx="3">
                  <c:v>0</c:v>
                </c:pt>
              </c:numCache>
            </c:numRef>
          </c:val>
          <c:extLst>
            <c:ext xmlns:c16="http://schemas.microsoft.com/office/drawing/2014/chart" uri="{C3380CC4-5D6E-409C-BE32-E72D297353CC}">
              <c16:uniqueId val="{00000000-66AE-4C78-A72F-E009272340BA}"/>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'Total_EE.SS.'!$E$113:$E$116</c:f>
              <c:numCache>
                <c:formatCode>0%</c:formatCode>
                <c:ptCount val="4"/>
                <c:pt idx="0">
                  <c:v>0.36895999999999995</c:v>
                </c:pt>
                <c:pt idx="1">
                  <c:v>0.49615999999999999</c:v>
                </c:pt>
                <c:pt idx="2">
                  <c:v>0.1024</c:v>
                </c:pt>
                <c:pt idx="3">
                  <c:v>3.2479999999999995E-2</c:v>
                </c:pt>
              </c:numCache>
            </c:numRef>
          </c:val>
          <c:extLst>
            <c:ext xmlns:c16="http://schemas.microsoft.com/office/drawing/2014/chart" uri="{C3380CC4-5D6E-409C-BE32-E72D297353CC}">
              <c16:uniqueId val="{00000001-66AE-4C78-A72F-E009272340BA}"/>
            </c:ext>
          </c:extLst>
        </c:ser>
        <c:dLbls>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'Total_EE.SS.'!$F$113:$F$116</c:f>
              <c:numCache>
                <c:formatCode>0%</c:formatCode>
                <c:ptCount val="4"/>
                <c:pt idx="0">
                  <c:v>0.29665999999999998</c:v>
                </c:pt>
                <c:pt idx="1">
                  <c:v>0.45180000000000009</c:v>
                </c:pt>
                <c:pt idx="2">
                  <c:v>0.21905999999999998</c:v>
                </c:pt>
                <c:pt idx="3">
                  <c:v>3.2479999999999995E-2</c:v>
                </c:pt>
              </c:numCache>
            </c:numRef>
          </c:val>
          <c:smooth val="0"/>
          <c:extLst>
            <c:ext xmlns:c16="http://schemas.microsoft.com/office/drawing/2014/chart" uri="{C3380CC4-5D6E-409C-BE32-E72D297353CC}">
              <c16:uniqueId val="{00000002-66AE-4C78-A72F-E009272340BA}"/>
            </c:ext>
          </c:extLst>
        </c:ser>
        <c:ser>
          <c:idx val="3"/>
          <c:order val="3"/>
          <c:tx>
            <c:strRef>
              <c:f>'Total_EE.SS.'!$G$104</c:f>
              <c:strCache>
                <c:ptCount val="1"/>
              </c:strCache>
            </c:strRef>
          </c:tx>
          <c:spPr>
            <a:ln w="28575" cap="rnd">
              <a:solidFill>
                <a:schemeClr val="accent6">
                  <a:lumMod val="60000"/>
                </a:schemeClr>
              </a:solidFill>
              <a:round/>
            </a:ln>
            <a:effectLst/>
          </c:spPr>
          <c:marker>
            <c:symbol val="none"/>
          </c:marker>
          <c:cat>
            <c:multiLvlStrRef>
              <c:f>'Total_EE.SS.'!$B$113:$C$116</c:f>
              <c:multiLvlStrCache>
                <c:ptCount val="4"/>
                <c:lvl>
                  <c:pt idx="0">
                    <c:v>Muy bueno </c:v>
                  </c:pt>
                  <c:pt idx="1">
                    <c:v>Bueno</c:v>
                  </c:pt>
                  <c:pt idx="2">
                    <c:v>Regular</c:v>
                  </c:pt>
                  <c:pt idx="3">
                    <c:v>Malo</c:v>
                  </c:pt>
                </c:lvl>
                <c:lvl>
                  <c:pt idx="0">
                    <c:v>Medicina y otros consultorios</c:v>
                  </c:pt>
                </c:lvl>
              </c:multiLvlStrCache>
            </c:multiLvlStrRef>
          </c:cat>
          <c:val>
            <c:numRef>
              <c:f>'Total_EE.SS.'!$G$113:$G$116</c:f>
              <c:numCache>
                <c:formatCode>General</c:formatCode>
                <c:ptCount val="4"/>
              </c:numCache>
            </c:numRef>
          </c:val>
          <c:smooth val="0"/>
          <c:extLst>
            <c:ext xmlns:c16="http://schemas.microsoft.com/office/drawing/2014/chart" uri="{C3380CC4-5D6E-409C-BE32-E72D297353CC}">
              <c16:uniqueId val="{00000003-66AE-4C78-A72F-E009272340BA}"/>
            </c:ext>
          </c:extLst>
        </c:ser>
        <c:dLbls>
          <c:showLegendKey val="0"/>
          <c:showVal val="0"/>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cuartones-50'!$S$126</c:f>
              <c:strCache>
                <c:ptCount val="1"/>
                <c:pt idx="0">
                  <c:v>Amabilidad y respeto</c:v>
                </c:pt>
              </c:strCache>
            </c:strRef>
          </c:tx>
          <c:spPr>
            <a:solidFill>
              <a:schemeClr val="accent6"/>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cuartones-50'!$S$127:$S$130</c:f>
              <c:numCache>
                <c:formatCode>0%</c:formatCode>
                <c:ptCount val="4"/>
                <c:pt idx="0">
                  <c:v>0.17199999999999999</c:v>
                </c:pt>
                <c:pt idx="1">
                  <c:v>0.72399999999999998</c:v>
                </c:pt>
                <c:pt idx="2">
                  <c:v>3.4000000000000002E-2</c:v>
                </c:pt>
                <c:pt idx="3">
                  <c:v>6.9000000000000006E-2</c:v>
                </c:pt>
              </c:numCache>
            </c:numRef>
          </c:val>
          <c:extLst>
            <c:ext xmlns:c16="http://schemas.microsoft.com/office/drawing/2014/chart" uri="{C3380CC4-5D6E-409C-BE32-E72D297353CC}">
              <c16:uniqueId val="{00000000-BBF5-4628-A8CD-B157BBC0EEF8}"/>
            </c:ext>
          </c:extLst>
        </c:ser>
        <c:ser>
          <c:idx val="1"/>
          <c:order val="1"/>
          <c:tx>
            <c:strRef>
              <c:f>'7 cuartones-50'!$T$126</c:f>
              <c:strCache>
                <c:ptCount val="1"/>
                <c:pt idx="0">
                  <c:v>Confianza y seguridad</c:v>
                </c:pt>
              </c:strCache>
            </c:strRef>
          </c:tx>
          <c:spPr>
            <a:solidFill>
              <a:schemeClr val="accent5"/>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cuartones-50'!$T$127:$T$130</c:f>
              <c:numCache>
                <c:formatCode>0%</c:formatCode>
                <c:ptCount val="4"/>
                <c:pt idx="0">
                  <c:v>0.20699999999999999</c:v>
                </c:pt>
                <c:pt idx="1">
                  <c:v>0.621</c:v>
                </c:pt>
                <c:pt idx="2">
                  <c:v>0.10299999999999999</c:v>
                </c:pt>
                <c:pt idx="3">
                  <c:v>6.9000000000000006E-2</c:v>
                </c:pt>
              </c:numCache>
            </c:numRef>
          </c:val>
          <c:extLst>
            <c:ext xmlns:c16="http://schemas.microsoft.com/office/drawing/2014/chart" uri="{C3380CC4-5D6E-409C-BE32-E72D297353CC}">
              <c16:uniqueId val="{00000001-BBF5-4628-A8CD-B157BBC0EEF8}"/>
            </c:ext>
          </c:extLst>
        </c:ser>
        <c:ser>
          <c:idx val="2"/>
          <c:order val="2"/>
          <c:tx>
            <c:strRef>
              <c:f>'7 cuartones-50'!$U$126</c:f>
              <c:strCache>
                <c:ptCount val="1"/>
                <c:pt idx="0">
                  <c:v>Claridad de la información </c:v>
                </c:pt>
              </c:strCache>
            </c:strRef>
          </c:tx>
          <c:spPr>
            <a:solidFill>
              <a:schemeClr val="accent4"/>
            </a:solidFill>
            <a:ln>
              <a:noFill/>
            </a:ln>
            <a:effectLst/>
          </c:spPr>
          <c:invertIfNegative val="0"/>
          <c:cat>
            <c:strRef>
              <c:f>'7 cuartones-50'!$R$127:$R$130</c:f>
              <c:strCache>
                <c:ptCount val="4"/>
                <c:pt idx="0">
                  <c:v>Muy bueno </c:v>
                </c:pt>
                <c:pt idx="1">
                  <c:v>Bueno</c:v>
                </c:pt>
                <c:pt idx="2">
                  <c:v>Regular</c:v>
                </c:pt>
                <c:pt idx="3">
                  <c:v>Malo</c:v>
                </c:pt>
              </c:strCache>
            </c:strRef>
          </c:cat>
          <c:val>
            <c:numRef>
              <c:f>'7 cuartones-50'!$U$127:$U$130</c:f>
              <c:numCache>
                <c:formatCode>0%</c:formatCode>
                <c:ptCount val="4"/>
                <c:pt idx="0">
                  <c:v>0.20699999999999999</c:v>
                </c:pt>
                <c:pt idx="1">
                  <c:v>0.58599999999999997</c:v>
                </c:pt>
                <c:pt idx="2">
                  <c:v>0.17199999999999999</c:v>
                </c:pt>
                <c:pt idx="3">
                  <c:v>3.4000000000000002E-2</c:v>
                </c:pt>
              </c:numCache>
            </c:numRef>
          </c:val>
          <c:extLst>
            <c:ext xmlns:c16="http://schemas.microsoft.com/office/drawing/2014/chart" uri="{C3380CC4-5D6E-409C-BE32-E72D297353CC}">
              <c16:uniqueId val="{00000002-BBF5-4628-A8CD-B157BBC0EEF8}"/>
            </c:ext>
          </c:extLst>
        </c:ser>
        <c:dLbls>
          <c:showLegendKey val="0"/>
          <c:showVal val="0"/>
          <c:showCatName val="0"/>
          <c:showSerName val="0"/>
          <c:showPercent val="0"/>
          <c:showBubbleSize val="0"/>
        </c:dLbls>
        <c:gapWidth val="150"/>
        <c:axId val="727351360"/>
        <c:axId val="727350704"/>
      </c:barChart>
      <c:catAx>
        <c:axId val="727351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350704"/>
        <c:crosses val="autoZero"/>
        <c:auto val="1"/>
        <c:lblAlgn val="ctr"/>
        <c:lblOffset val="100"/>
        <c:noMultiLvlLbl val="0"/>
      </c:catAx>
      <c:valAx>
        <c:axId val="7273507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35136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a:t>Niños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'Total_EE.SS.'!$D$104</c:f>
              <c:strCache>
                <c:ptCount val="1"/>
                <c:pt idx="0">
                  <c:v>Amabilidad y respeto</c:v>
                </c:pt>
              </c:strCache>
            </c:strRef>
          </c:tx>
          <c:spPr>
            <a:solidFill>
              <a:schemeClr val="accent6"/>
            </a:solidFill>
            <a:ln>
              <a:noFill/>
            </a:ln>
            <a:effectLst/>
          </c:spPr>
          <c:invertIfNegative val="0"/>
          <c:dLbls>
            <c:delete val="1"/>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'Total_EE.SS.'!$D$117:$D$120</c:f>
              <c:numCache>
                <c:formatCode>0%</c:formatCode>
                <c:ptCount val="4"/>
                <c:pt idx="0">
                  <c:v>0.14363999999999999</c:v>
                </c:pt>
                <c:pt idx="1">
                  <c:v>0.68212000000000006</c:v>
                </c:pt>
                <c:pt idx="2">
                  <c:v>0.17426</c:v>
                </c:pt>
                <c:pt idx="3">
                  <c:v>0</c:v>
                </c:pt>
              </c:numCache>
            </c:numRef>
          </c:val>
          <c:extLst>
            <c:ext xmlns:c16="http://schemas.microsoft.com/office/drawing/2014/chart" uri="{C3380CC4-5D6E-409C-BE32-E72D297353CC}">
              <c16:uniqueId val="{00000000-66CF-43A0-BC75-BEC5A1984536}"/>
            </c:ext>
          </c:extLst>
        </c:ser>
        <c:ser>
          <c:idx val="1"/>
          <c:order val="1"/>
          <c:tx>
            <c:strRef>
              <c:f>'Total_EE.SS.'!$E$104</c:f>
              <c:strCache>
                <c:ptCount val="1"/>
                <c:pt idx="0">
                  <c:v>Confianza y seguridad</c:v>
                </c:pt>
              </c:strCache>
            </c:strRef>
          </c:tx>
          <c:spPr>
            <a:solidFill>
              <a:schemeClr val="accent5"/>
            </a:solidFill>
            <a:ln>
              <a:noFill/>
            </a:ln>
            <a:effectLst/>
          </c:spPr>
          <c:invertIfNegative val="0"/>
          <c:dLbls>
            <c:delete val="1"/>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'Total_EE.SS.'!$E$117:$E$120</c:f>
              <c:numCache>
                <c:formatCode>0%</c:formatCode>
                <c:ptCount val="4"/>
                <c:pt idx="0">
                  <c:v>0.13186</c:v>
                </c:pt>
                <c:pt idx="1">
                  <c:v>0.63701999999999992</c:v>
                </c:pt>
                <c:pt idx="2">
                  <c:v>0.1978</c:v>
                </c:pt>
                <c:pt idx="3">
                  <c:v>3.3339999999999995E-2</c:v>
                </c:pt>
              </c:numCache>
            </c:numRef>
          </c:val>
          <c:extLst>
            <c:ext xmlns:c16="http://schemas.microsoft.com/office/drawing/2014/chart" uri="{C3380CC4-5D6E-409C-BE32-E72D297353CC}">
              <c16:uniqueId val="{00000001-66CF-43A0-BC75-BEC5A1984536}"/>
            </c:ext>
          </c:extLst>
        </c:ser>
        <c:dLbls>
          <c:dLblPos val="ctr"/>
          <c:showLegendKey val="0"/>
          <c:showVal val="1"/>
          <c:showCatName val="0"/>
          <c:showSerName val="0"/>
          <c:showPercent val="0"/>
          <c:showBubbleSize val="0"/>
        </c:dLbls>
        <c:gapWidth val="219"/>
        <c:axId val="784257664"/>
        <c:axId val="784261928"/>
      </c:barChart>
      <c:lineChart>
        <c:grouping val="standard"/>
        <c:varyColors val="0"/>
        <c:ser>
          <c:idx val="2"/>
          <c:order val="2"/>
          <c:tx>
            <c:strRef>
              <c:f>'Total_EE.SS.'!$F$104</c:f>
              <c:strCache>
                <c:ptCount val="1"/>
                <c:pt idx="0">
                  <c:v>Claridad de la información </c:v>
                </c:pt>
              </c:strCache>
            </c:strRef>
          </c:tx>
          <c:spPr>
            <a:ln w="28575" cap="rnd">
              <a:solidFill>
                <a:schemeClr val="accent4"/>
              </a:solidFill>
              <a:round/>
            </a:ln>
            <a:effectLst/>
          </c:spPr>
          <c:marker>
            <c:symbol val="diamond"/>
            <c:size val="9"/>
            <c:spPr>
              <a:solidFill>
                <a:schemeClr val="bg1"/>
              </a:solidFill>
              <a:ln w="9525">
                <a:solidFill>
                  <a:schemeClr val="accent4"/>
                </a:solidFill>
              </a:ln>
              <a:effectLst/>
            </c:spPr>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'Total_EE.SS.'!$F$117:$F$120</c:f>
              <c:numCache>
                <c:formatCode>0%</c:formatCode>
                <c:ptCount val="4"/>
                <c:pt idx="0">
                  <c:v>0.22352000000000002</c:v>
                </c:pt>
                <c:pt idx="1">
                  <c:v>0.65293999999999996</c:v>
                </c:pt>
                <c:pt idx="2">
                  <c:v>9.0199999999999989E-2</c:v>
                </c:pt>
                <c:pt idx="3">
                  <c:v>3.3339999999999995E-2</c:v>
                </c:pt>
              </c:numCache>
            </c:numRef>
          </c:val>
          <c:smooth val="0"/>
          <c:extLst>
            <c:ext xmlns:c16="http://schemas.microsoft.com/office/drawing/2014/chart" uri="{C3380CC4-5D6E-409C-BE32-E72D297353CC}">
              <c16:uniqueId val="{00000002-66CF-43A0-BC75-BEC5A1984536}"/>
            </c:ext>
          </c:extLst>
        </c:ser>
        <c:ser>
          <c:idx val="3"/>
          <c:order val="3"/>
          <c:tx>
            <c:strRef>
              <c:f>'Total_EE.SS.'!$G$104</c:f>
              <c:strCache>
                <c:ptCount val="1"/>
              </c:strCache>
            </c:strRef>
          </c:tx>
          <c:spPr>
            <a:ln w="28575" cap="rnd">
              <a:solidFill>
                <a:schemeClr val="accent6">
                  <a:lumMod val="60000"/>
                </a:schemeClr>
              </a:solidFill>
              <a:round/>
            </a:ln>
            <a:effectLst/>
          </c:spPr>
          <c:marker>
            <c:symbol val="none"/>
          </c:marker>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'Total_EE.SS.'!$B$117:$C$120</c:f>
              <c:multiLvlStrCache>
                <c:ptCount val="4"/>
                <c:lvl>
                  <c:pt idx="0">
                    <c:v>Muy bueno </c:v>
                  </c:pt>
                  <c:pt idx="1">
                    <c:v>Bueno</c:v>
                  </c:pt>
                  <c:pt idx="2">
                    <c:v>Regular</c:v>
                  </c:pt>
                  <c:pt idx="3">
                    <c:v>Malo</c:v>
                  </c:pt>
                </c:lvl>
                <c:lvl>
                  <c:pt idx="0">
                    <c:v>Niño (a)</c:v>
                  </c:pt>
                </c:lvl>
              </c:multiLvlStrCache>
            </c:multiLvlStrRef>
          </c:cat>
          <c:val>
            <c:numRef>
              <c:f>'Total_EE.SS.'!$G$117:$G$120</c:f>
              <c:numCache>
                <c:formatCode>General</c:formatCode>
                <c:ptCount val="4"/>
              </c:numCache>
            </c:numRef>
          </c:val>
          <c:smooth val="0"/>
          <c:extLst>
            <c:ext xmlns:c16="http://schemas.microsoft.com/office/drawing/2014/chart" uri="{C3380CC4-5D6E-409C-BE32-E72D297353CC}">
              <c16:uniqueId val="{00000003-66CF-43A0-BC75-BEC5A1984536}"/>
            </c:ext>
          </c:extLst>
        </c:ser>
        <c:dLbls>
          <c:dLblPos val="ctr"/>
          <c:showLegendKey val="0"/>
          <c:showVal val="1"/>
          <c:showCatName val="0"/>
          <c:showSerName val="0"/>
          <c:showPercent val="0"/>
          <c:showBubbleSize val="0"/>
        </c:dLbls>
        <c:marker val="1"/>
        <c:smooth val="0"/>
        <c:axId val="408461720"/>
        <c:axId val="408463360"/>
      </c:lineChart>
      <c:catAx>
        <c:axId val="7842576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61928"/>
        <c:crosses val="autoZero"/>
        <c:auto val="1"/>
        <c:lblAlgn val="ctr"/>
        <c:lblOffset val="100"/>
        <c:noMultiLvlLbl val="0"/>
      </c:catAx>
      <c:valAx>
        <c:axId val="78426192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4257664"/>
        <c:crosses val="autoZero"/>
        <c:crossBetween val="between"/>
      </c:valAx>
      <c:valAx>
        <c:axId val="408463360"/>
        <c:scaling>
          <c:orientation val="minMax"/>
        </c:scaling>
        <c:delete val="0"/>
        <c:axPos val="r"/>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408461720"/>
        <c:crosses val="max"/>
        <c:crossBetween val="between"/>
      </c:valAx>
      <c:catAx>
        <c:axId val="408461720"/>
        <c:scaling>
          <c:orientation val="minMax"/>
        </c:scaling>
        <c:delete val="1"/>
        <c:axPos val="b"/>
        <c:numFmt formatCode="General" sourceLinked="1"/>
        <c:majorTickMark val="out"/>
        <c:minorTickMark val="none"/>
        <c:tickLblPos val="nextTo"/>
        <c:crossAx val="408463360"/>
        <c:crosses val="autoZero"/>
        <c:auto val="1"/>
        <c:lblAlgn val="ctr"/>
        <c:lblOffset val="100"/>
        <c:noMultiLvlLbl val="0"/>
      </c:cat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2.938454419250347E-2"/>
                  <c:y val="-5.822303464958235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42-4A00-9A14-5E0147C7C8A7}"/>
                </c:ext>
              </c:extLst>
            </c:dLbl>
            <c:dLbl>
              <c:idx val="1"/>
              <c:layout>
                <c:manualLayout>
                  <c:x val="2.938454419250347E-2"/>
                  <c:y val="-6.8809040949506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942-4A00-9A14-5E0147C7C8A7}"/>
                </c:ext>
              </c:extLst>
            </c:dLbl>
            <c:dLbl>
              <c:idx val="2"/>
              <c:layout>
                <c:manualLayout>
                  <c:x val="2.0569180934752431E-2"/>
                  <c:y val="-5.822303464958240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942-4A00-9A14-5E0147C7C8A7}"/>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'Total_EE.SS.'!$C$128:$C$130</c:f>
              <c:strCache>
                <c:ptCount val="3"/>
                <c:pt idx="0">
                  <c:v>Permanente</c:v>
                </c:pt>
                <c:pt idx="1">
                  <c:v>Eventual</c:v>
                </c:pt>
                <c:pt idx="2">
                  <c:v>No se realiza</c:v>
                </c:pt>
              </c:strCache>
            </c:strRef>
          </c:cat>
          <c:val>
            <c:numRef>
              <c:f>'Total_EE.SS.'!$I$128:$I$130</c:f>
              <c:numCache>
                <c:formatCode>0.0%</c:formatCode>
                <c:ptCount val="3"/>
                <c:pt idx="0">
                  <c:v>0.55959999999999999</c:v>
                </c:pt>
                <c:pt idx="1">
                  <c:v>0.21139999999999998</c:v>
                </c:pt>
                <c:pt idx="2">
                  <c:v>0.22900000000000001</c:v>
                </c:pt>
              </c:numCache>
            </c:numRef>
          </c:val>
          <c:shape val="cylinder"/>
          <c:extLst>
            <c:ext xmlns:c16="http://schemas.microsoft.com/office/drawing/2014/chart" uri="{C3380CC4-5D6E-409C-BE32-E72D297353CC}">
              <c16:uniqueId val="{00000003-4942-4A00-9A14-5E0147C7C8A7}"/>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Puérpera</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5.3871029565673314E-17"/>
                  <c:y val="-7.93950472494305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62B-467A-80B4-D054491AE444}"/>
                </c:ext>
              </c:extLst>
            </c:dLbl>
            <c:dLbl>
              <c:idx val="1"/>
              <c:layout>
                <c:manualLayout>
                  <c:x val="-5.3871029565673314E-17"/>
                  <c:y val="-8.998105354935459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62B-467A-80B4-D054491AE444}"/>
                </c:ext>
              </c:extLst>
            </c:dLbl>
            <c:dLbl>
              <c:idx val="2"/>
              <c:layout>
                <c:manualLayout>
                  <c:x val="0"/>
                  <c:y val="-7.939504724943048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62B-467A-80B4-D054491AE444}"/>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'Total_EE.SS.'!$C$131:$C$133</c:f>
              <c:strCache>
                <c:ptCount val="3"/>
                <c:pt idx="0">
                  <c:v>Permanente</c:v>
                </c:pt>
                <c:pt idx="1">
                  <c:v>Eventual</c:v>
                </c:pt>
                <c:pt idx="2">
                  <c:v>No se realiza</c:v>
                </c:pt>
              </c:strCache>
            </c:strRef>
          </c:cat>
          <c:val>
            <c:numRef>
              <c:f>'Total_EE.SS.'!$I$131:$I$133</c:f>
              <c:numCache>
                <c:formatCode>0.0%</c:formatCode>
                <c:ptCount val="3"/>
                <c:pt idx="0">
                  <c:v>0.579175</c:v>
                </c:pt>
                <c:pt idx="1">
                  <c:v>0.30207499999999998</c:v>
                </c:pt>
                <c:pt idx="2">
                  <c:v>9.4500000000000001E-2</c:v>
                </c:pt>
              </c:numCache>
            </c:numRef>
          </c:val>
          <c:shape val="cylinder"/>
          <c:extLst>
            <c:ext xmlns:c16="http://schemas.microsoft.com/office/drawing/2014/chart" uri="{C3380CC4-5D6E-409C-BE32-E72D297353CC}">
              <c16:uniqueId val="{00000003-062B-467A-80B4-D054491AE444}"/>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PE"/>
              <a:t>Niños</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'Total_EE.SS.'!$I$127</c:f>
              <c:strCache>
                <c:ptCount val="1"/>
                <c:pt idx="0">
                  <c:v>% Promedio</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a:outerShdw blurRad="57150" dist="19050" dir="5400000" algn="ctr" rotWithShape="0">
                <a:srgbClr val="000000">
                  <a:alpha val="63000"/>
                </a:srgbClr>
              </a:outerShdw>
            </a:effectLst>
            <a:sp3d/>
          </c:spPr>
          <c:invertIfNegative val="0"/>
          <c:dLbls>
            <c:dLbl>
              <c:idx val="0"/>
              <c:layout>
                <c:manualLayout>
                  <c:x val="-5.3871042030048501E-17"/>
                  <c:y val="-4.7637028349658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F08-4C81-A9E1-AD7A94D1E917}"/>
                </c:ext>
              </c:extLst>
            </c:dLbl>
            <c:dLbl>
              <c:idx val="1"/>
              <c:layout>
                <c:manualLayout>
                  <c:x val="-5.3871042030048501E-17"/>
                  <c:y val="-4.763702834965828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F08-4C81-A9E1-AD7A94D1E917}"/>
                </c:ext>
              </c:extLst>
            </c:dLbl>
            <c:dLbl>
              <c:idx val="2"/>
              <c:layout>
                <c:manualLayout>
                  <c:x val="2.9384544192503472E-3"/>
                  <c:y val="-6.351603779954448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08-4C81-A9E1-AD7A94D1E917}"/>
                </c:ext>
              </c:extLst>
            </c:dLbl>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'Total_EE.SS.'!$C$134:$C$136</c:f>
              <c:strCache>
                <c:ptCount val="3"/>
                <c:pt idx="0">
                  <c:v>Permanente</c:v>
                </c:pt>
                <c:pt idx="1">
                  <c:v>Eventual</c:v>
                </c:pt>
                <c:pt idx="2">
                  <c:v>No se realiza</c:v>
                </c:pt>
              </c:strCache>
            </c:strRef>
          </c:cat>
          <c:val>
            <c:numRef>
              <c:f>'Total_EE.SS.'!$I$134:$I$136</c:f>
              <c:numCache>
                <c:formatCode>0.0%</c:formatCode>
                <c:ptCount val="3"/>
                <c:pt idx="0">
                  <c:v>0.52881999999999996</c:v>
                </c:pt>
                <c:pt idx="1">
                  <c:v>0.25912000000000002</c:v>
                </c:pt>
                <c:pt idx="2">
                  <c:v>0.21206</c:v>
                </c:pt>
              </c:numCache>
            </c:numRef>
          </c:val>
          <c:shape val="cylinder"/>
          <c:extLst>
            <c:ext xmlns:c16="http://schemas.microsoft.com/office/drawing/2014/chart" uri="{C3380CC4-5D6E-409C-BE32-E72D297353CC}">
              <c16:uniqueId val="{00000003-EF08-4C81-A9E1-AD7A94D1E917}"/>
            </c:ext>
          </c:extLst>
        </c:ser>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r>
              <a:rPr lang="es-PE"/>
              <a:t>Gestante</a:t>
            </a:r>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s-P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dLbls>
          <c:showLegendKey val="0"/>
          <c:showVal val="1"/>
          <c:showCatName val="0"/>
          <c:showSerName val="0"/>
          <c:showPercent val="0"/>
          <c:showBubbleSize val="0"/>
        </c:dLbls>
        <c:gapWidth val="150"/>
        <c:shape val="box"/>
        <c:axId val="1117730528"/>
        <c:axId val="1117733808"/>
        <c:axId val="0"/>
      </c:bar3DChart>
      <c:catAx>
        <c:axId val="1117730528"/>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117733808"/>
        <c:crosses val="autoZero"/>
        <c:auto val="1"/>
        <c:lblAlgn val="ctr"/>
        <c:lblOffset val="100"/>
        <c:noMultiLvlLbl val="0"/>
      </c:catAx>
      <c:valAx>
        <c:axId val="111773380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PE"/>
          </a:p>
        </c:txPr>
        <c:crossAx val="111773052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PE"/>
    </a:p>
  </c:txPr>
  <c:externalData r:id="rId3">
    <c:autoUpdate val="0"/>
  </c:externalData>
</c:chartSpace>
</file>

<file path=ppt/charts/chart1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Gestante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'Total_EE.SS.'!$D$164:$D$167</c:f>
              <c:numCache>
                <c:formatCode>0%</c:formatCode>
                <c:ptCount val="4"/>
                <c:pt idx="0">
                  <c:v>0.40039999999999998</c:v>
                </c:pt>
                <c:pt idx="1">
                  <c:v>0.48080000000000001</c:v>
                </c:pt>
                <c:pt idx="2">
                  <c:v>0.1028</c:v>
                </c:pt>
                <c:pt idx="3">
                  <c:v>1.3800000000000002E-2</c:v>
                </c:pt>
              </c:numCache>
            </c:numRef>
          </c:val>
          <c:extLst>
            <c:ext xmlns:c16="http://schemas.microsoft.com/office/drawing/2014/chart" uri="{C3380CC4-5D6E-409C-BE32-E72D297353CC}">
              <c16:uniqueId val="{00000000-3357-4B2D-BF2B-AD3CC892F7A8}"/>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'Total_EE.SS.'!$E$164:$E$167</c:f>
              <c:numCache>
                <c:formatCode>0%</c:formatCode>
                <c:ptCount val="4"/>
                <c:pt idx="0">
                  <c:v>0.38740000000000002</c:v>
                </c:pt>
                <c:pt idx="1">
                  <c:v>0.45019999999999999</c:v>
                </c:pt>
                <c:pt idx="2">
                  <c:v>0.1366</c:v>
                </c:pt>
                <c:pt idx="3">
                  <c:v>2.3800000000000002E-2</c:v>
                </c:pt>
              </c:numCache>
            </c:numRef>
          </c:val>
          <c:extLst>
            <c:ext xmlns:c16="http://schemas.microsoft.com/office/drawing/2014/chart" uri="{C3380CC4-5D6E-409C-BE32-E72D297353CC}">
              <c16:uniqueId val="{00000001-3357-4B2D-BF2B-AD3CC892F7A8}"/>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'Total_EE.SS.'!$B$164:$C$167</c:f>
              <c:multiLvlStrCache>
                <c:ptCount val="4"/>
                <c:lvl>
                  <c:pt idx="0">
                    <c:v>Muy bueno </c:v>
                  </c:pt>
                  <c:pt idx="1">
                    <c:v>Bueno</c:v>
                  </c:pt>
                  <c:pt idx="2">
                    <c:v>Regular</c:v>
                  </c:pt>
                  <c:pt idx="3">
                    <c:v>Malo</c:v>
                  </c:pt>
                </c:lvl>
                <c:lvl>
                  <c:pt idx="0">
                    <c:v>Gestante</c:v>
                  </c:pt>
                </c:lvl>
              </c:multiLvlStrCache>
            </c:multiLvlStrRef>
          </c:cat>
          <c:val>
            <c:numRef>
              <c:f>'Total_EE.SS.'!$F$164:$F$167</c:f>
              <c:numCache>
                <c:formatCode>0%</c:formatCode>
                <c:ptCount val="4"/>
                <c:pt idx="0">
                  <c:v>0.39194000000000001</c:v>
                </c:pt>
                <c:pt idx="1">
                  <c:v>0.47048000000000006</c:v>
                </c:pt>
                <c:pt idx="2">
                  <c:v>0.12858</c:v>
                </c:pt>
                <c:pt idx="3">
                  <c:v>6.8000000000000005E-3</c:v>
                </c:pt>
              </c:numCache>
            </c:numRef>
          </c:val>
          <c:smooth val="0"/>
          <c:extLst>
            <c:ext xmlns:c16="http://schemas.microsoft.com/office/drawing/2014/chart" uri="{C3380CC4-5D6E-409C-BE32-E72D297353CC}">
              <c16:uniqueId val="{00000002-3357-4B2D-BF2B-AD3CC892F7A8}"/>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Puérpera</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'Total_EE.SS.'!$D$168:$D$171</c:f>
              <c:numCache>
                <c:formatCode>0%</c:formatCode>
                <c:ptCount val="4"/>
                <c:pt idx="0">
                  <c:v>0.36671999999999999</c:v>
                </c:pt>
                <c:pt idx="1">
                  <c:v>0.31394</c:v>
                </c:pt>
                <c:pt idx="2">
                  <c:v>9.7280000000000005E-2</c:v>
                </c:pt>
                <c:pt idx="3">
                  <c:v>2.222E-2</c:v>
                </c:pt>
              </c:numCache>
            </c:numRef>
          </c:val>
          <c:extLst>
            <c:ext xmlns:c16="http://schemas.microsoft.com/office/drawing/2014/chart" uri="{C3380CC4-5D6E-409C-BE32-E72D297353CC}">
              <c16:uniqueId val="{00000000-1248-4B8B-87D8-9254C48ECCC6}"/>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'Total_EE.SS.'!$E$168:$E$171</c:f>
              <c:numCache>
                <c:formatCode>0%</c:formatCode>
                <c:ptCount val="4"/>
                <c:pt idx="0">
                  <c:v>0.29165999999999997</c:v>
                </c:pt>
                <c:pt idx="1">
                  <c:v>0.48612</c:v>
                </c:pt>
                <c:pt idx="2">
                  <c:v>2.222E-2</c:v>
                </c:pt>
                <c:pt idx="3">
                  <c:v>0</c:v>
                </c:pt>
              </c:numCache>
            </c:numRef>
          </c:val>
          <c:extLst>
            <c:ext xmlns:c16="http://schemas.microsoft.com/office/drawing/2014/chart" uri="{C3380CC4-5D6E-409C-BE32-E72D297353CC}">
              <c16:uniqueId val="{00000001-1248-4B8B-87D8-9254C48ECCC6}"/>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'Total_EE.SS.'!$B$168:$C$171</c:f>
              <c:multiLvlStrCache>
                <c:ptCount val="4"/>
                <c:lvl>
                  <c:pt idx="0">
                    <c:v>Muy bueno </c:v>
                  </c:pt>
                  <c:pt idx="1">
                    <c:v>Bueno</c:v>
                  </c:pt>
                  <c:pt idx="2">
                    <c:v>Regular</c:v>
                  </c:pt>
                  <c:pt idx="3">
                    <c:v>Malo</c:v>
                  </c:pt>
                </c:lvl>
                <c:lvl>
                  <c:pt idx="0">
                    <c:v>Puérpera</c:v>
                  </c:pt>
                </c:lvl>
              </c:multiLvlStrCache>
            </c:multiLvlStrRef>
          </c:cat>
          <c:val>
            <c:numRef>
              <c:f>'Total_EE.SS.'!$F$168:$F$171</c:f>
              <c:numCache>
                <c:formatCode>0%</c:formatCode>
                <c:ptCount val="4"/>
                <c:pt idx="0">
                  <c:v>0.20005999999999999</c:v>
                </c:pt>
                <c:pt idx="1">
                  <c:v>0.56952000000000003</c:v>
                </c:pt>
                <c:pt idx="2">
                  <c:v>3.0620000000000001E-2</c:v>
                </c:pt>
                <c:pt idx="3">
                  <c:v>0</c:v>
                </c:pt>
              </c:numCache>
            </c:numRef>
          </c:val>
          <c:smooth val="0"/>
          <c:extLst>
            <c:ext xmlns:c16="http://schemas.microsoft.com/office/drawing/2014/chart" uri="{C3380CC4-5D6E-409C-BE32-E72D297353CC}">
              <c16:uniqueId val="{00000002-1248-4B8B-87D8-9254C48ECCC6}"/>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s-PE" dirty="0"/>
              <a:t>Niños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'Total_EE.SS.'!$D$163</c:f>
              <c:strCache>
                <c:ptCount val="1"/>
                <c:pt idx="0">
                  <c:v>Amabilidad y respeto</c:v>
                </c:pt>
              </c:strCache>
            </c:strRef>
          </c:tx>
          <c:spPr>
            <a:solidFill>
              <a:schemeClr val="accent1"/>
            </a:solidFill>
            <a:ln>
              <a:noFill/>
            </a:ln>
            <a:effectLst/>
          </c:spPr>
          <c:invertIfNegative val="0"/>
          <c:dLbls>
            <c:delete val="1"/>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'Total_EE.SS.'!$D$172:$D$175</c:f>
              <c:numCache>
                <c:formatCode>0%</c:formatCode>
                <c:ptCount val="4"/>
                <c:pt idx="0">
                  <c:v>0.37767999999999996</c:v>
                </c:pt>
                <c:pt idx="1">
                  <c:v>0.54044000000000003</c:v>
                </c:pt>
                <c:pt idx="2">
                  <c:v>8.1860000000000002E-2</c:v>
                </c:pt>
                <c:pt idx="3">
                  <c:v>0</c:v>
                </c:pt>
              </c:numCache>
            </c:numRef>
          </c:val>
          <c:extLst>
            <c:ext xmlns:c16="http://schemas.microsoft.com/office/drawing/2014/chart" uri="{C3380CC4-5D6E-409C-BE32-E72D297353CC}">
              <c16:uniqueId val="{00000000-5BE6-42F7-ACEB-4EF316187928}"/>
            </c:ext>
          </c:extLst>
        </c:ser>
        <c:ser>
          <c:idx val="1"/>
          <c:order val="1"/>
          <c:tx>
            <c:strRef>
              <c:f>'Total_EE.SS.'!$E$163</c:f>
              <c:strCache>
                <c:ptCount val="1"/>
                <c:pt idx="0">
                  <c:v>Confianza y seguridad</c:v>
                </c:pt>
              </c:strCache>
            </c:strRef>
          </c:tx>
          <c:spPr>
            <a:solidFill>
              <a:schemeClr val="accent3"/>
            </a:solidFill>
            <a:ln>
              <a:noFill/>
            </a:ln>
            <a:effectLst/>
          </c:spPr>
          <c:invertIfNegative val="0"/>
          <c:dLbls>
            <c:delete val="1"/>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'Total_EE.SS.'!$E$172:$E$175</c:f>
              <c:numCache>
                <c:formatCode>0%</c:formatCode>
                <c:ptCount val="4"/>
                <c:pt idx="0">
                  <c:v>0.34510000000000002</c:v>
                </c:pt>
                <c:pt idx="1">
                  <c:v>0.48211999999999999</c:v>
                </c:pt>
                <c:pt idx="2">
                  <c:v>0.1706</c:v>
                </c:pt>
                <c:pt idx="3">
                  <c:v>0</c:v>
                </c:pt>
              </c:numCache>
            </c:numRef>
          </c:val>
          <c:extLst>
            <c:ext xmlns:c16="http://schemas.microsoft.com/office/drawing/2014/chart" uri="{C3380CC4-5D6E-409C-BE32-E72D297353CC}">
              <c16:uniqueId val="{00000001-5BE6-42F7-ACEB-4EF316187928}"/>
            </c:ext>
          </c:extLst>
        </c:ser>
        <c:dLbls>
          <c:showLegendKey val="0"/>
          <c:showVal val="1"/>
          <c:showCatName val="0"/>
          <c:showSerName val="0"/>
          <c:showPercent val="0"/>
          <c:showBubbleSize val="0"/>
        </c:dLbls>
        <c:gapWidth val="219"/>
        <c:overlap val="-27"/>
        <c:axId val="919264864"/>
        <c:axId val="919265192"/>
      </c:barChart>
      <c:lineChart>
        <c:grouping val="standard"/>
        <c:varyColors val="0"/>
        <c:ser>
          <c:idx val="2"/>
          <c:order val="2"/>
          <c:tx>
            <c:strRef>
              <c:f>'Total_EE.SS.'!$F$163</c:f>
              <c:strCache>
                <c:ptCount val="1"/>
                <c:pt idx="0">
                  <c:v>Claridad de la información </c:v>
                </c:pt>
              </c:strCache>
            </c:strRef>
          </c:tx>
          <c:spPr>
            <a:ln w="28575" cap="rnd">
              <a:solidFill>
                <a:schemeClr val="accent5"/>
              </a:solidFill>
              <a:round/>
            </a:ln>
            <a:effectLst/>
          </c:spPr>
          <c:marker>
            <c:symbol val="diamond"/>
            <c:size val="9"/>
            <c:spPr>
              <a:solidFill>
                <a:schemeClr val="bg1"/>
              </a:solidFill>
              <a:ln w="9525">
                <a:solidFill>
                  <a:schemeClr val="accent5"/>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'Total_EE.SS.'!$B$172:$C$175</c:f>
              <c:multiLvlStrCache>
                <c:ptCount val="4"/>
                <c:lvl>
                  <c:pt idx="0">
                    <c:v>Muy bueno </c:v>
                  </c:pt>
                  <c:pt idx="1">
                    <c:v>Bueno</c:v>
                  </c:pt>
                  <c:pt idx="2">
                    <c:v>Regular</c:v>
                  </c:pt>
                  <c:pt idx="3">
                    <c:v>Malo</c:v>
                  </c:pt>
                </c:lvl>
                <c:lvl>
                  <c:pt idx="0">
                    <c:v>Niños</c:v>
                  </c:pt>
                </c:lvl>
              </c:multiLvlStrCache>
            </c:multiLvlStrRef>
          </c:cat>
          <c:val>
            <c:numRef>
              <c:f>'Total_EE.SS.'!$F$172:$F$175</c:f>
              <c:numCache>
                <c:formatCode>0%</c:formatCode>
                <c:ptCount val="4"/>
                <c:pt idx="0">
                  <c:v>0.38750000000000001</c:v>
                </c:pt>
                <c:pt idx="1">
                  <c:v>0.48627999999999999</c:v>
                </c:pt>
                <c:pt idx="2">
                  <c:v>0.12623999999999999</c:v>
                </c:pt>
                <c:pt idx="3">
                  <c:v>0</c:v>
                </c:pt>
              </c:numCache>
            </c:numRef>
          </c:val>
          <c:smooth val="0"/>
          <c:extLst>
            <c:ext xmlns:c16="http://schemas.microsoft.com/office/drawing/2014/chart" uri="{C3380CC4-5D6E-409C-BE32-E72D297353CC}">
              <c16:uniqueId val="{00000002-5BE6-42F7-ACEB-4EF316187928}"/>
            </c:ext>
          </c:extLst>
        </c:ser>
        <c:dLbls>
          <c:showLegendKey val="0"/>
          <c:showVal val="1"/>
          <c:showCatName val="0"/>
          <c:showSerName val="0"/>
          <c:showPercent val="0"/>
          <c:showBubbleSize val="0"/>
        </c:dLbls>
        <c:marker val="1"/>
        <c:smooth val="0"/>
        <c:axId val="919264864"/>
        <c:axId val="919265192"/>
      </c:lineChart>
      <c:catAx>
        <c:axId val="919264864"/>
        <c:scaling>
          <c:orientation val="minMax"/>
        </c:scaling>
        <c:delete val="0"/>
        <c:axPos val="b"/>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5192"/>
        <c:crosses val="autoZero"/>
        <c:auto val="1"/>
        <c:lblAlgn val="ctr"/>
        <c:lblOffset val="100"/>
        <c:noMultiLvlLbl val="0"/>
      </c:catAx>
      <c:valAx>
        <c:axId val="91926519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91926486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1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cap="none" spc="50" normalizeH="0" baseline="0">
                <a:solidFill>
                  <a:schemeClr val="tx1"/>
                </a:solidFill>
                <a:latin typeface="+mj-lt"/>
                <a:ea typeface="+mj-ea"/>
                <a:cs typeface="+mj-cs"/>
              </a:defRPr>
            </a:pPr>
            <a:r>
              <a:rPr lang="es-PE" sz="1200" dirty="0">
                <a:latin typeface="+mj-lt"/>
              </a:rPr>
              <a:t>INDICADORES TRAZADORES DE PROGRAMA NUTRICIONAL</a:t>
            </a:r>
            <a:r>
              <a:rPr lang="es-PE" sz="1200" baseline="0" dirty="0">
                <a:latin typeface="+mj-lt"/>
              </a:rPr>
              <a:t>  </a:t>
            </a:r>
            <a:r>
              <a:rPr lang="es-PE" sz="1200" dirty="0">
                <a:latin typeface="+mj-lt"/>
              </a:rPr>
              <a:t>ARTICULADO</a:t>
            </a:r>
          </a:p>
        </c:rich>
      </c:tx>
      <c:layout>
        <c:manualLayout>
          <c:xMode val="edge"/>
          <c:yMode val="edge"/>
          <c:x val="0.16508110356301126"/>
          <c:y val="7.2673926861063665E-2"/>
        </c:manualLayout>
      </c:layout>
      <c:overlay val="0"/>
      <c:spPr>
        <a:noFill/>
        <a:ln>
          <a:noFill/>
        </a:ln>
        <a:effectLst/>
      </c:spPr>
      <c:txPr>
        <a:bodyPr rot="0" spcFirstLastPara="1" vertOverflow="ellipsis" vert="horz" wrap="square" anchor="ctr" anchorCtr="1"/>
        <a:lstStyle/>
        <a:p>
          <a:pPr>
            <a:defRPr sz="1200" b="1" i="0" u="none" strike="noStrike" kern="1200" cap="none" spc="50" normalizeH="0" baseline="0">
              <a:solidFill>
                <a:schemeClr val="tx1"/>
              </a:solidFill>
              <a:latin typeface="+mj-lt"/>
              <a:ea typeface="+mj-ea"/>
              <a:cs typeface="+mj-cs"/>
            </a:defRPr>
          </a:pPr>
          <a:endParaRPr lang="es-PE"/>
        </a:p>
      </c:txPr>
    </c:title>
    <c:autoTitleDeleted val="0"/>
    <c:plotArea>
      <c:layout>
        <c:manualLayout>
          <c:layoutTarget val="inner"/>
          <c:xMode val="edge"/>
          <c:yMode val="edge"/>
          <c:x val="4.7228008042867892E-2"/>
          <c:y val="0.23906046279026452"/>
          <c:w val="0.94166088327627229"/>
          <c:h val="0.68175599877868409"/>
        </c:manualLayout>
      </c:layout>
      <c:barChart>
        <c:barDir val="col"/>
        <c:grouping val="clustered"/>
        <c:varyColors val="0"/>
        <c:ser>
          <c:idx val="0"/>
          <c:order val="0"/>
          <c:tx>
            <c:strRef>
              <c:f>'[TABLERO DE ACTIVIDADES 3 TRIMESTRE 2021_26.10.xlsx]Hoja2'!$P$210</c:f>
              <c:strCache>
                <c:ptCount val="1"/>
                <c:pt idx="0">
                  <c:v>Promedio % de paquete completo ( control , vacunación y suplementación) niño y niña , sin intervención</c:v>
                </c:pt>
              </c:strCache>
            </c:strRef>
          </c:tx>
          <c:spPr>
            <a:solidFill>
              <a:schemeClr val="accent6"/>
            </a:solidFill>
            <a:ln>
              <a:noFill/>
            </a:ln>
            <a:effectLst/>
          </c:spPr>
          <c:invertIfNegative val="0"/>
          <c:dPt>
            <c:idx val="7"/>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F624-4272-97C1-EDF155850EF2}"/>
              </c:ext>
            </c:extLst>
          </c:dPt>
          <c:dPt>
            <c:idx val="8"/>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3-F624-4272-97C1-EDF155850EF2}"/>
              </c:ext>
            </c:extLst>
          </c:dPt>
          <c:dPt>
            <c:idx val="9"/>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F624-4272-97C1-EDF155850EF2}"/>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7-F624-4272-97C1-EDF155850EF2}"/>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9-F624-4272-97C1-EDF155850EF2}"/>
              </c:ext>
            </c:extLst>
          </c:dPt>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2021_26.10.xlsx]Hoja2'!$Q$210:$AB$210</c:f>
              <c:numCache>
                <c:formatCode>0%</c:formatCode>
                <c:ptCount val="12"/>
                <c:pt idx="0">
                  <c:v>0.04</c:v>
                </c:pt>
                <c:pt idx="1">
                  <c:v>0.08</c:v>
                </c:pt>
                <c:pt idx="2">
                  <c:v>0.15</c:v>
                </c:pt>
                <c:pt idx="3">
                  <c:v>0.21</c:v>
                </c:pt>
                <c:pt idx="4">
                  <c:v>0.27</c:v>
                </c:pt>
                <c:pt idx="5">
                  <c:v>0.33</c:v>
                </c:pt>
                <c:pt idx="6">
                  <c:v>0.38</c:v>
                </c:pt>
                <c:pt idx="7">
                  <c:v>0.44</c:v>
                </c:pt>
                <c:pt idx="8">
                  <c:v>0.48</c:v>
                </c:pt>
                <c:pt idx="9">
                  <c:v>0.56000000000000005</c:v>
                </c:pt>
                <c:pt idx="10">
                  <c:v>0.62</c:v>
                </c:pt>
                <c:pt idx="11">
                  <c:v>0.68</c:v>
                </c:pt>
              </c:numCache>
            </c:numRef>
          </c:val>
          <c:extLst>
            <c:ext xmlns:c16="http://schemas.microsoft.com/office/drawing/2014/chart" uri="{C3380CC4-5D6E-409C-BE32-E72D297353CC}">
              <c16:uniqueId val="{0000000A-F624-4272-97C1-EDF155850EF2}"/>
            </c:ext>
          </c:extLst>
        </c:ser>
        <c:dLbls>
          <c:showLegendKey val="0"/>
          <c:showVal val="0"/>
          <c:showCatName val="0"/>
          <c:showSerName val="0"/>
          <c:showPercent val="0"/>
          <c:showBubbleSize val="0"/>
        </c:dLbls>
        <c:gapWidth val="80"/>
        <c:axId val="758270040"/>
        <c:axId val="758278568"/>
      </c:barChart>
      <c:lineChart>
        <c:grouping val="standard"/>
        <c:varyColors val="0"/>
        <c:ser>
          <c:idx val="2"/>
          <c:order val="1"/>
          <c:tx>
            <c:strRef>
              <c:f>'[TABLERO DE ACTIVIDADES 3 TRIMESTRE 2021_26.10.xlsx]Hoja2'!$P$207</c:f>
              <c:strCache>
                <c:ptCount val="1"/>
                <c:pt idx="0">
                  <c:v>Promedio % de paquete completo niño y niña , con intervención </c:v>
                </c:pt>
              </c:strCache>
            </c:strRef>
          </c:tx>
          <c:spPr>
            <a:ln w="38100" cap="rnd">
              <a:solidFill>
                <a:srgbClr val="002060">
                  <a:alpha val="70000"/>
                </a:srgbClr>
              </a:solidFill>
              <a:round/>
            </a:ln>
            <a:effectLst/>
          </c:spPr>
          <c:marker>
            <c:symbol val="diamond"/>
            <c:size val="10"/>
            <c:spPr>
              <a:solidFill>
                <a:schemeClr val="bg1"/>
              </a:solidFill>
              <a:ln>
                <a:solidFill>
                  <a:srgbClr val="002060"/>
                </a:solidFill>
              </a:ln>
              <a:effectLst/>
            </c:spPr>
          </c:marker>
          <c:dPt>
            <c:idx val="7"/>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B-F624-4272-97C1-EDF155850EF2}"/>
              </c:ext>
            </c:extLst>
          </c:dPt>
          <c:dPt>
            <c:idx val="8"/>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C-F624-4272-97C1-EDF155850EF2}"/>
              </c:ext>
            </c:extLst>
          </c:dPt>
          <c:dLbls>
            <c:dLbl>
              <c:idx val="11"/>
              <c:tx>
                <c:rich>
                  <a:bodyPr/>
                  <a:lstStyle/>
                  <a:p>
                    <a:r>
                      <a:rPr lang="en-US"/>
                      <a:t>80%</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A0C4-4A30-BFD6-5BF24EB3D1D5}"/>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2021_26.10.xlsx]Hoja2'!$Q$207:$AB$207</c:f>
              <c:numCache>
                <c:formatCode>General</c:formatCode>
                <c:ptCount val="12"/>
                <c:pt idx="7" formatCode="0%">
                  <c:v>0.47452552277007776</c:v>
                </c:pt>
                <c:pt idx="8" formatCode="0%">
                  <c:v>0.51779927122151848</c:v>
                </c:pt>
                <c:pt idx="9" formatCode="0%">
                  <c:v>0.62</c:v>
                </c:pt>
                <c:pt idx="10" formatCode="0%">
                  <c:v>0.75</c:v>
                </c:pt>
                <c:pt idx="11" formatCode="0%">
                  <c:v>0.79</c:v>
                </c:pt>
              </c:numCache>
            </c:numRef>
          </c:val>
          <c:smooth val="0"/>
          <c:extLst>
            <c:ext xmlns:c16="http://schemas.microsoft.com/office/drawing/2014/chart" uri="{C3380CC4-5D6E-409C-BE32-E72D297353CC}">
              <c16:uniqueId val="{0000000D-F624-4272-97C1-EDF155850EF2}"/>
            </c:ext>
          </c:extLst>
        </c:ser>
        <c:dLbls>
          <c:showLegendKey val="0"/>
          <c:showVal val="0"/>
          <c:showCatName val="0"/>
          <c:showSerName val="0"/>
          <c:showPercent val="0"/>
          <c:showBubbleSize val="0"/>
        </c:dLbls>
        <c:marker val="1"/>
        <c:smooth val="0"/>
        <c:axId val="758270040"/>
        <c:axId val="758278568"/>
      </c:lineChart>
      <c:catAx>
        <c:axId val="758270040"/>
        <c:scaling>
          <c:orientation val="minMax"/>
        </c:scaling>
        <c:delete val="0"/>
        <c:axPos val="b"/>
        <c:numFmt formatCode="General" sourceLinked="1"/>
        <c:majorTickMark val="none"/>
        <c:minorTickMark val="none"/>
        <c:tickLblPos val="nextTo"/>
        <c:spPr>
          <a:noFill/>
          <a:ln w="19050" cap="flat" cmpd="sng" algn="ctr">
            <a:noFill/>
            <a:round/>
          </a:ln>
          <a:effectLst/>
        </c:spPr>
        <c:txPr>
          <a:bodyPr rot="-60000000" spcFirstLastPara="1" vertOverflow="ellipsis" vert="horz" wrap="square" anchor="ctr" anchorCtr="1"/>
          <a:lstStyle/>
          <a:p>
            <a:pPr>
              <a:defRPr sz="900" b="1" i="0" u="none" strike="noStrike" kern="1200" cap="none" spc="20" normalizeH="0" baseline="0">
                <a:solidFill>
                  <a:schemeClr val="tx1"/>
                </a:solidFill>
                <a:latin typeface="+mn-lt"/>
                <a:ea typeface="+mn-ea"/>
                <a:cs typeface="+mn-cs"/>
              </a:defRPr>
            </a:pPr>
            <a:endParaRPr lang="es-PE"/>
          </a:p>
        </c:txPr>
        <c:crossAx val="758278568"/>
        <c:crosses val="autoZero"/>
        <c:auto val="1"/>
        <c:lblAlgn val="ctr"/>
        <c:lblOffset val="100"/>
        <c:noMultiLvlLbl val="0"/>
      </c:catAx>
      <c:valAx>
        <c:axId val="758278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spc="20" baseline="0">
                <a:solidFill>
                  <a:schemeClr val="tx1"/>
                </a:solidFill>
                <a:latin typeface="+mn-lt"/>
                <a:ea typeface="+mn-ea"/>
                <a:cs typeface="+mn-cs"/>
              </a:defRPr>
            </a:pPr>
            <a:endParaRPr lang="es-PE"/>
          </a:p>
        </c:txPr>
        <c:crossAx val="758270040"/>
        <c:crosses val="autoZero"/>
        <c:crossBetween val="between"/>
      </c:valAx>
      <c:spPr>
        <a:noFill/>
        <a:ln>
          <a:noFill/>
        </a:ln>
        <a:effectLst/>
      </c:spPr>
    </c:plotArea>
    <c:legend>
      <c:legendPos val="b"/>
      <c:layout>
        <c:manualLayout>
          <c:xMode val="edge"/>
          <c:yMode val="edge"/>
          <c:x val="6.9634868233625566E-2"/>
          <c:y val="0.31789812949191687"/>
          <c:w val="0.46218697930098224"/>
          <c:h val="0.31258861925262321"/>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3">
    <c:autoUpdate val="0"/>
  </c:externalData>
</c:chartSpace>
</file>

<file path=ppt/charts/chart1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200" b="1" i="0" u="none" strike="noStrike" kern="1200" baseline="0">
                <a:solidFill>
                  <a:schemeClr val="tx1"/>
                </a:solidFill>
                <a:latin typeface="+mj-lt"/>
                <a:ea typeface="+mn-ea"/>
                <a:cs typeface="+mn-cs"/>
              </a:defRPr>
            </a:pPr>
            <a:r>
              <a:rPr lang="es-PE" sz="1200" b="1" dirty="0">
                <a:latin typeface="+mj-lt"/>
              </a:rPr>
              <a:t>INDICADORES TRAZADORES DE SALUD MATERNO NEO - NATAL</a:t>
            </a:r>
            <a:r>
              <a:rPr lang="es-PE" sz="1200" b="1" baseline="0" dirty="0">
                <a:latin typeface="+mj-lt"/>
              </a:rPr>
              <a:t> </a:t>
            </a:r>
            <a:endParaRPr lang="es-PE" sz="1200" b="1" dirty="0">
              <a:latin typeface="+mj-lt"/>
            </a:endParaRPr>
          </a:p>
        </c:rich>
      </c:tx>
      <c:layout>
        <c:manualLayout>
          <c:xMode val="edge"/>
          <c:yMode val="edge"/>
          <c:x val="0.12201538425253625"/>
          <c:y val="6.375907789753954E-2"/>
        </c:manualLayout>
      </c:layout>
      <c:overlay val="0"/>
      <c:spPr>
        <a:noFill/>
        <a:ln>
          <a:noFill/>
        </a:ln>
        <a:effectLst/>
      </c:spPr>
      <c:txPr>
        <a:bodyPr rot="0" spcFirstLastPara="1" vertOverflow="ellipsis" vert="horz" wrap="square" anchor="ctr" anchorCtr="1"/>
        <a:lstStyle/>
        <a:p>
          <a:pPr>
            <a:defRPr sz="1200" b="1" i="0" u="none" strike="noStrike" kern="1200" baseline="0">
              <a:solidFill>
                <a:schemeClr val="tx1"/>
              </a:solidFill>
              <a:latin typeface="+mj-lt"/>
              <a:ea typeface="+mn-ea"/>
              <a:cs typeface="+mn-cs"/>
            </a:defRPr>
          </a:pPr>
          <a:endParaRPr lang="es-PE"/>
        </a:p>
      </c:txPr>
    </c:title>
    <c:autoTitleDeleted val="0"/>
    <c:plotArea>
      <c:layout>
        <c:manualLayout>
          <c:layoutTarget val="inner"/>
          <c:xMode val="edge"/>
          <c:yMode val="edge"/>
          <c:x val="4.8555496533394214E-2"/>
          <c:y val="0.19967297654235583"/>
          <c:w val="0.95144450346660581"/>
          <c:h val="0.71001436424106035"/>
        </c:manualLayout>
      </c:layout>
      <c:barChart>
        <c:barDir val="col"/>
        <c:grouping val="clustered"/>
        <c:varyColors val="0"/>
        <c:ser>
          <c:idx val="0"/>
          <c:order val="0"/>
          <c:tx>
            <c:strRef>
              <c:f>'[TABLERO DE ACTIVIDADES 3 TRIMESTRE 2021_26.10.xlsx]Hoja3'!$R$105</c:f>
              <c:strCache>
                <c:ptCount val="1"/>
                <c:pt idx="0">
                  <c:v>Promedio % de gestantes y puérperas atendidas y controladas , sin intervención</c:v>
                </c:pt>
              </c:strCache>
            </c:strRef>
          </c:tx>
          <c:spPr>
            <a:solidFill>
              <a:schemeClr val="accent6">
                <a:lumMod val="20000"/>
                <a:lumOff val="80000"/>
              </a:schemeClr>
            </a:solidFill>
            <a:ln>
              <a:noFill/>
            </a:ln>
            <a:effectLst/>
          </c:spPr>
          <c:invertIfNegative val="0"/>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2021_26.10.xlsx]Hoja3'!$S$105:$AD$105</c:f>
              <c:numCache>
                <c:formatCode>0%</c:formatCode>
                <c:ptCount val="12"/>
                <c:pt idx="0">
                  <c:v>0.03</c:v>
                </c:pt>
                <c:pt idx="1">
                  <c:v>0.08</c:v>
                </c:pt>
                <c:pt idx="2">
                  <c:v>0.14000000000000001</c:v>
                </c:pt>
                <c:pt idx="3">
                  <c:v>0.21</c:v>
                </c:pt>
                <c:pt idx="4">
                  <c:v>0.26</c:v>
                </c:pt>
                <c:pt idx="5">
                  <c:v>0.32</c:v>
                </c:pt>
                <c:pt idx="6">
                  <c:v>0.38</c:v>
                </c:pt>
                <c:pt idx="7">
                  <c:v>0.41</c:v>
                </c:pt>
                <c:pt idx="8">
                  <c:v>0.43</c:v>
                </c:pt>
                <c:pt idx="9">
                  <c:v>0.54</c:v>
                </c:pt>
                <c:pt idx="10">
                  <c:v>0.61</c:v>
                </c:pt>
                <c:pt idx="11">
                  <c:v>0.67</c:v>
                </c:pt>
              </c:numCache>
            </c:numRef>
          </c:val>
          <c:extLst>
            <c:ext xmlns:c16="http://schemas.microsoft.com/office/drawing/2014/chart" uri="{C3380CC4-5D6E-409C-BE32-E72D297353CC}">
              <c16:uniqueId val="{00000000-C9F6-4FE0-948D-C5B6BECFA7EF}"/>
            </c:ext>
          </c:extLst>
        </c:ser>
        <c:ser>
          <c:idx val="1"/>
          <c:order val="1"/>
          <c:tx>
            <c:strRef>
              <c:f>'[TABLERO DE ACTIVIDADES 3 TRIMESTRE 2021_26.10.xlsx]Hoja3'!$R$107</c:f>
              <c:strCache>
                <c:ptCount val="1"/>
                <c:pt idx="0">
                  <c:v>% de parejas protegidas, sin intervención</c:v>
                </c:pt>
              </c:strCache>
            </c:strRef>
          </c:tx>
          <c:spPr>
            <a:solidFill>
              <a:schemeClr val="accent6"/>
            </a:solidFill>
            <a:ln>
              <a:noFill/>
            </a:ln>
            <a:effectLst/>
          </c:spPr>
          <c:invertIfNegative val="0"/>
          <c:dPt>
            <c:idx val="7"/>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2-C9F6-4FE0-948D-C5B6BECFA7EF}"/>
              </c:ext>
            </c:extLst>
          </c:dPt>
          <c:dPt>
            <c:idx val="8"/>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C9F6-4FE0-948D-C5B6BECFA7EF}"/>
              </c:ext>
            </c:extLst>
          </c:dPt>
          <c:dPt>
            <c:idx val="9"/>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6-C9F6-4FE0-948D-C5B6BECFA7EF}"/>
              </c:ext>
            </c:extLst>
          </c:dPt>
          <c:dPt>
            <c:idx val="1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8-C9F6-4FE0-948D-C5B6BECFA7EF}"/>
              </c:ext>
            </c:extLst>
          </c:dPt>
          <c:dPt>
            <c:idx val="1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A-C9F6-4FE0-948D-C5B6BECFA7EF}"/>
              </c:ext>
            </c:extLst>
          </c:dPt>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2021_26.10.xlsx]Hoja3'!$S$107:$AD$107</c:f>
              <c:numCache>
                <c:formatCode>0%</c:formatCode>
                <c:ptCount val="12"/>
                <c:pt idx="0">
                  <c:v>0.04</c:v>
                </c:pt>
                <c:pt idx="1">
                  <c:v>0.09</c:v>
                </c:pt>
                <c:pt idx="2">
                  <c:v>0.14000000000000001</c:v>
                </c:pt>
                <c:pt idx="3">
                  <c:v>0.2</c:v>
                </c:pt>
                <c:pt idx="4">
                  <c:v>0.25</c:v>
                </c:pt>
                <c:pt idx="5">
                  <c:v>0.31</c:v>
                </c:pt>
                <c:pt idx="6">
                  <c:v>0.37</c:v>
                </c:pt>
                <c:pt idx="7">
                  <c:v>0.4</c:v>
                </c:pt>
                <c:pt idx="8">
                  <c:v>0.42</c:v>
                </c:pt>
                <c:pt idx="9">
                  <c:v>0.53</c:v>
                </c:pt>
                <c:pt idx="10">
                  <c:v>0.6</c:v>
                </c:pt>
                <c:pt idx="11">
                  <c:v>0.66</c:v>
                </c:pt>
              </c:numCache>
            </c:numRef>
          </c:val>
          <c:extLst>
            <c:ext xmlns:c16="http://schemas.microsoft.com/office/drawing/2014/chart" uri="{C3380CC4-5D6E-409C-BE32-E72D297353CC}">
              <c16:uniqueId val="{0000000B-C9F6-4FE0-948D-C5B6BECFA7EF}"/>
            </c:ext>
          </c:extLst>
        </c:ser>
        <c:dLbls>
          <c:showLegendKey val="0"/>
          <c:showVal val="0"/>
          <c:showCatName val="0"/>
          <c:showSerName val="0"/>
          <c:showPercent val="0"/>
          <c:showBubbleSize val="0"/>
        </c:dLbls>
        <c:gapWidth val="75"/>
        <c:axId val="310102616"/>
        <c:axId val="310100320"/>
      </c:barChart>
      <c:lineChart>
        <c:grouping val="standard"/>
        <c:varyColors val="0"/>
        <c:ser>
          <c:idx val="2"/>
          <c:order val="2"/>
          <c:tx>
            <c:strRef>
              <c:f>'[TABLERO DE ACTIVIDADES 3 TRIMESTRE 2021_26.10.xlsx]Hoja3'!$R$109</c:f>
              <c:strCache>
                <c:ptCount val="1"/>
                <c:pt idx="0">
                  <c:v>Promedio % de los indicadores , con intervención </c:v>
                </c:pt>
              </c:strCache>
            </c:strRef>
          </c:tx>
          <c:spPr>
            <a:ln w="34925" cap="rnd">
              <a:solidFill>
                <a:srgbClr val="002060"/>
              </a:solidFill>
              <a:round/>
            </a:ln>
            <a:effectLst/>
          </c:spPr>
          <c:marker>
            <c:symbol val="diamond"/>
            <c:size val="13"/>
            <c:spPr>
              <a:solidFill>
                <a:schemeClr val="bg1"/>
              </a:solidFill>
              <a:ln w="12700">
                <a:solidFill>
                  <a:schemeClr val="lt2"/>
                </a:solidFill>
                <a:round/>
              </a:ln>
              <a:effectLst/>
            </c:spPr>
          </c:marker>
          <c:dPt>
            <c:idx val="7"/>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C-C9F6-4FE0-948D-C5B6BECFA7EF}"/>
              </c:ext>
            </c:extLst>
          </c:dPt>
          <c:dPt>
            <c:idx val="8"/>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D-C9F6-4FE0-948D-C5B6BECFA7EF}"/>
              </c:ext>
            </c:extLst>
          </c:dPt>
          <c:dPt>
            <c:idx val="9"/>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E-C9F6-4FE0-948D-C5B6BECFA7EF}"/>
              </c:ext>
            </c:extLst>
          </c:dPt>
          <c:dPt>
            <c:idx val="10"/>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F-C9F6-4FE0-948D-C5B6BECFA7EF}"/>
              </c:ext>
            </c:extLst>
          </c:dPt>
          <c:dPt>
            <c:idx val="11"/>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10-C9F6-4FE0-948D-C5B6BECFA7EF}"/>
              </c:ext>
            </c:extLst>
          </c:dPt>
          <c:dLbls>
            <c:dLbl>
              <c:idx val="7"/>
              <c:tx>
                <c:rich>
                  <a:bodyPr/>
                  <a:lstStyle/>
                  <a:p>
                    <a:r>
                      <a:rPr lang="en-US"/>
                      <a:t>465</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C9F6-4FE0-948D-C5B6BECFA7EF}"/>
                </c:ext>
              </c:extLst>
            </c:dLbl>
            <c:dLbl>
              <c:idx val="8"/>
              <c:tx>
                <c:rich>
                  <a:bodyPr/>
                  <a:lstStyle/>
                  <a:p>
                    <a:r>
                      <a:rPr lang="en-US"/>
                      <a:t>52%</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C9F6-4FE0-948D-C5B6BECFA7EF}"/>
                </c:ext>
              </c:extLst>
            </c:dLbl>
            <c:dLbl>
              <c:idx val="11"/>
              <c:tx>
                <c:rich>
                  <a:bodyPr/>
                  <a:lstStyle/>
                  <a:p>
                    <a:r>
                      <a:rPr lang="en-US"/>
                      <a:t>80%</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C9F6-4FE0-948D-C5B6BECFA7EF}"/>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2021_26.10.xlsx]Hoja3'!$S$109:$AD$109</c:f>
              <c:numCache>
                <c:formatCode>General</c:formatCode>
                <c:ptCount val="12"/>
                <c:pt idx="7" formatCode="0%">
                  <c:v>0.45</c:v>
                </c:pt>
                <c:pt idx="8" formatCode="0%">
                  <c:v>0.51</c:v>
                </c:pt>
                <c:pt idx="9" formatCode="0%">
                  <c:v>0.72</c:v>
                </c:pt>
                <c:pt idx="10" formatCode="0%">
                  <c:v>0.75</c:v>
                </c:pt>
                <c:pt idx="11" formatCode="0%">
                  <c:v>0.79</c:v>
                </c:pt>
              </c:numCache>
            </c:numRef>
          </c:val>
          <c:smooth val="0"/>
          <c:extLst>
            <c:ext xmlns:c16="http://schemas.microsoft.com/office/drawing/2014/chart" uri="{C3380CC4-5D6E-409C-BE32-E72D297353CC}">
              <c16:uniqueId val="{00000011-C9F6-4FE0-948D-C5B6BECFA7EF}"/>
            </c:ext>
          </c:extLst>
        </c:ser>
        <c:dLbls>
          <c:showLegendKey val="0"/>
          <c:showVal val="0"/>
          <c:showCatName val="0"/>
          <c:showSerName val="0"/>
          <c:showPercent val="0"/>
          <c:showBubbleSize val="0"/>
        </c:dLbls>
        <c:marker val="1"/>
        <c:smooth val="0"/>
        <c:axId val="310102616"/>
        <c:axId val="310100320"/>
      </c:lineChart>
      <c:catAx>
        <c:axId val="31010261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0320"/>
        <c:crosses val="autoZero"/>
        <c:auto val="1"/>
        <c:lblAlgn val="ctr"/>
        <c:lblOffset val="100"/>
        <c:noMultiLvlLbl val="0"/>
      </c:catAx>
      <c:valAx>
        <c:axId val="3101003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2616"/>
        <c:crosses val="autoZero"/>
        <c:crossBetween val="between"/>
      </c:valAx>
      <c:spPr>
        <a:noFill/>
        <a:ln>
          <a:noFill/>
        </a:ln>
        <a:effectLst/>
      </c:spPr>
    </c:plotArea>
    <c:legend>
      <c:legendPos val="b"/>
      <c:layout>
        <c:manualLayout>
          <c:xMode val="edge"/>
          <c:yMode val="edge"/>
          <c:x val="5.8976221777531847E-2"/>
          <c:y val="0.25663106979485656"/>
          <c:w val="0.41080100134574454"/>
          <c:h val="0.37171238175817306"/>
        </c:manualLayout>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1611922761917965"/>
          <c:y val="9.2422022881495286E-2"/>
          <c:w val="0.71783011744945135"/>
          <c:h val="0.65437531964607798"/>
        </c:manualLayout>
      </c:layout>
      <c:barChart>
        <c:barDir val="bar"/>
        <c:grouping val="clustered"/>
        <c:varyColors val="0"/>
        <c:ser>
          <c:idx val="0"/>
          <c:order val="0"/>
          <c:spPr>
            <a:solidFill>
              <a:schemeClr val="accent2"/>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151D-4134-B2EB-8E08DE6F6537}"/>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151D-4134-B2EB-8E08DE6F6537}"/>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151D-4134-B2EB-8E08DE6F6537}"/>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cuartones-50'!$C$209:$C$211</c:f>
              <c:strCache>
                <c:ptCount val="3"/>
                <c:pt idx="0">
                  <c:v>Adecuado</c:v>
                </c:pt>
                <c:pt idx="1">
                  <c:v>Regular</c:v>
                </c:pt>
                <c:pt idx="2">
                  <c:v>Insuficiente</c:v>
                </c:pt>
              </c:strCache>
            </c:strRef>
          </c:cat>
          <c:val>
            <c:numRef>
              <c:f>'7 cuartones-50'!$F$209:$F$211</c:f>
              <c:numCache>
                <c:formatCode>0%</c:formatCode>
                <c:ptCount val="3"/>
                <c:pt idx="0">
                  <c:v>0.77769999999999995</c:v>
                </c:pt>
                <c:pt idx="1">
                  <c:v>0.1111</c:v>
                </c:pt>
                <c:pt idx="2">
                  <c:v>0.1111</c:v>
                </c:pt>
              </c:numCache>
            </c:numRef>
          </c:val>
          <c:extLst>
            <c:ext xmlns:c16="http://schemas.microsoft.com/office/drawing/2014/chart" uri="{C3380CC4-5D6E-409C-BE32-E72D297353CC}">
              <c16:uniqueId val="{00000000-151D-4134-B2EB-8E08DE6F6537}"/>
            </c:ext>
          </c:extLst>
        </c:ser>
        <c:dLbls>
          <c:showLegendKey val="0"/>
          <c:showVal val="0"/>
          <c:showCatName val="0"/>
          <c:showSerName val="0"/>
          <c:showPercent val="0"/>
          <c:showBubbleSize val="0"/>
        </c:dLbls>
        <c:gapWidth val="50"/>
        <c:axId val="747961992"/>
        <c:axId val="747959696"/>
      </c:barChart>
      <c:valAx>
        <c:axId val="747959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7961992"/>
        <c:crosses val="autoZero"/>
        <c:crossBetween val="between"/>
      </c:valAx>
      <c:catAx>
        <c:axId val="7479619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7959696"/>
        <c:crosses val="autoZero"/>
        <c:auto val="1"/>
        <c:lblAlgn val="ctr"/>
        <c:lblOffset val="100"/>
        <c:noMultiLvlLbl val="0"/>
      </c:cat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8"/>
    </mc:Choice>
    <mc:Fallback>
      <c:style val="8"/>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8555496533394214E-2"/>
          <c:y val="0.19967297654235583"/>
          <c:w val="0.95144450346660581"/>
          <c:h val="0.71001436424106035"/>
        </c:manualLayout>
      </c:layout>
      <c:barChart>
        <c:barDir val="col"/>
        <c:grouping val="clustered"/>
        <c:varyColors val="0"/>
        <c:ser>
          <c:idx val="0"/>
          <c:order val="0"/>
          <c:tx>
            <c:strRef>
              <c:f>'[TABLERO DE ACTIVIDADES 3 TRIMESTRE 2021_26.10.xlsx]Hoja3'!$R$105</c:f>
              <c:strCache>
                <c:ptCount val="1"/>
                <c:pt idx="0">
                  <c:v>Promedio % de gestantes y puérperas atendidas y controladas , sin intervención</c:v>
                </c:pt>
              </c:strCache>
            </c:strRef>
          </c:tx>
          <c:spPr>
            <a:solidFill>
              <a:schemeClr val="accent6">
                <a:lumMod val="20000"/>
                <a:lumOff val="80000"/>
              </a:schemeClr>
            </a:solidFill>
            <a:ln>
              <a:noFill/>
            </a:ln>
            <a:effectLst/>
          </c:spPr>
          <c:invertIfNegative val="0"/>
          <c:dLbls>
            <c:dLbl>
              <c:idx val="0"/>
              <c:tx>
                <c:rich>
                  <a:bodyPr/>
                  <a:lstStyle/>
                  <a:p>
                    <a:r>
                      <a:rPr lang="en-US"/>
                      <a:t>5%</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65BF-4A15-BBAC-9F89800C7C2A}"/>
                </c:ext>
              </c:extLst>
            </c:dLbl>
            <c:dLbl>
              <c:idx val="1"/>
              <c:tx>
                <c:rich>
                  <a:bodyPr/>
                  <a:lstStyle/>
                  <a:p>
                    <a:r>
                      <a:rPr lang="en-US"/>
                      <a:t>10%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65BF-4A15-BBAC-9F89800C7C2A}"/>
                </c:ext>
              </c:extLst>
            </c:dLbl>
            <c:dLbl>
              <c:idx val="2"/>
              <c:tx>
                <c:rich>
                  <a:bodyPr/>
                  <a:lstStyle/>
                  <a:p>
                    <a:r>
                      <a:rPr lang="en-US"/>
                      <a:t>16%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3-65BF-4A15-BBAC-9F89800C7C2A}"/>
                </c:ext>
              </c:extLst>
            </c:dLbl>
            <c:dLbl>
              <c:idx val="3"/>
              <c:tx>
                <c:rich>
                  <a:bodyPr/>
                  <a:lstStyle/>
                  <a:p>
                    <a:r>
                      <a:rPr lang="en-US"/>
                      <a:t>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6-65BF-4A15-BBAC-9F89800C7C2A}"/>
                </c:ext>
              </c:extLst>
            </c:dLbl>
            <c:dLbl>
              <c:idx val="4"/>
              <c:tx>
                <c:rich>
                  <a:bodyPr/>
                  <a:lstStyle/>
                  <a:p>
                    <a:r>
                      <a:rPr lang="en-US" dirty="0"/>
                      <a:t>28%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5-65BF-4A15-BBAC-9F89800C7C2A}"/>
                </c:ext>
              </c:extLst>
            </c:dLbl>
            <c:dLbl>
              <c:idx val="5"/>
              <c:tx>
                <c:rich>
                  <a:bodyPr/>
                  <a:lstStyle/>
                  <a:p>
                    <a:r>
                      <a:rPr lang="en-US" dirty="0"/>
                      <a:t>34%</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8-65BF-4A15-BBAC-9F89800C7C2A}"/>
                </c:ext>
              </c:extLst>
            </c:dLbl>
            <c:dLbl>
              <c:idx val="6"/>
              <c:tx>
                <c:rich>
                  <a:bodyPr/>
                  <a:lstStyle/>
                  <a:p>
                    <a:r>
                      <a:rPr lang="en-US"/>
                      <a:t>40%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B-65BF-4A15-BBAC-9F89800C7C2A}"/>
                </c:ext>
              </c:extLst>
            </c:dLbl>
            <c:dLbl>
              <c:idx val="7"/>
              <c:tx>
                <c:rich>
                  <a:bodyPr/>
                  <a:lstStyle/>
                  <a:p>
                    <a:r>
                      <a:rPr lang="en-US" dirty="0"/>
                      <a:t>43%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C-65BF-4A15-BBAC-9F89800C7C2A}"/>
                </c:ext>
              </c:extLst>
            </c:dLbl>
            <c:dLbl>
              <c:idx val="8"/>
              <c:tx>
                <c:rich>
                  <a:bodyPr/>
                  <a:lstStyle/>
                  <a:p>
                    <a:r>
                      <a:rPr lang="en-US"/>
                      <a:t>49%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D-65BF-4A15-BBAC-9F89800C7C2A}"/>
                </c:ext>
              </c:extLst>
            </c:dLbl>
            <c:dLbl>
              <c:idx val="9"/>
              <c:tx>
                <c:rich>
                  <a:bodyPr/>
                  <a:lstStyle/>
                  <a:p>
                    <a:r>
                      <a:rPr lang="en-US"/>
                      <a:t>56%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E-65BF-4A15-BBAC-9F89800C7C2A}"/>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2021_26.10.xlsx]Hoja3'!$S$105:$AD$105</c:f>
              <c:numCache>
                <c:formatCode>0%</c:formatCode>
                <c:ptCount val="12"/>
                <c:pt idx="0">
                  <c:v>0.03</c:v>
                </c:pt>
                <c:pt idx="1">
                  <c:v>0.08</c:v>
                </c:pt>
                <c:pt idx="2">
                  <c:v>0.14000000000000001</c:v>
                </c:pt>
                <c:pt idx="3">
                  <c:v>0.21</c:v>
                </c:pt>
                <c:pt idx="4">
                  <c:v>0.26</c:v>
                </c:pt>
                <c:pt idx="5">
                  <c:v>0.32</c:v>
                </c:pt>
                <c:pt idx="6">
                  <c:v>0.38</c:v>
                </c:pt>
                <c:pt idx="7">
                  <c:v>0.41</c:v>
                </c:pt>
                <c:pt idx="8">
                  <c:v>0.43</c:v>
                </c:pt>
                <c:pt idx="9">
                  <c:v>0.54</c:v>
                </c:pt>
                <c:pt idx="10">
                  <c:v>0.61</c:v>
                </c:pt>
                <c:pt idx="11">
                  <c:v>0.67</c:v>
                </c:pt>
              </c:numCache>
            </c:numRef>
          </c:val>
          <c:extLst>
            <c:ext xmlns:c16="http://schemas.microsoft.com/office/drawing/2014/chart" uri="{C3380CC4-5D6E-409C-BE32-E72D297353CC}">
              <c16:uniqueId val="{00000000-292B-4843-9A76-BF9896670CAE}"/>
            </c:ext>
          </c:extLst>
        </c:ser>
        <c:ser>
          <c:idx val="1"/>
          <c:order val="1"/>
          <c:tx>
            <c:strRef>
              <c:f>'[TABLERO DE ACTIVIDADES 3 TRIMESTRE 2021_26.10.xlsx]Hoja3'!$R$107</c:f>
              <c:strCache>
                <c:ptCount val="1"/>
                <c:pt idx="0">
                  <c:v>% de parejas protegidas, sin intervención</c:v>
                </c:pt>
              </c:strCache>
            </c:strRef>
          </c:tx>
          <c:spPr>
            <a:solidFill>
              <a:schemeClr val="accent6"/>
            </a:solidFill>
            <a:ln>
              <a:noFill/>
            </a:ln>
            <a:effectLst/>
          </c:spPr>
          <c:invertIfNegative val="0"/>
          <c:dPt>
            <c:idx val="7"/>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2-292B-4843-9A76-BF9896670CAE}"/>
              </c:ext>
            </c:extLst>
          </c:dPt>
          <c:dPt>
            <c:idx val="8"/>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292B-4843-9A76-BF9896670CAE}"/>
              </c:ext>
            </c:extLst>
          </c:dPt>
          <c:dPt>
            <c:idx val="9"/>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6-292B-4843-9A76-BF9896670CAE}"/>
              </c:ext>
            </c:extLst>
          </c:dPt>
          <c:dPt>
            <c:idx val="1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8-292B-4843-9A76-BF9896670CAE}"/>
              </c:ext>
            </c:extLst>
          </c:dPt>
          <c:dPt>
            <c:idx val="1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A-292B-4843-9A76-BF9896670CAE}"/>
              </c:ext>
            </c:extLst>
          </c:dPt>
          <c:dLbls>
            <c:dLbl>
              <c:idx val="0"/>
              <c:tx>
                <c:rich>
                  <a:bodyPr/>
                  <a:lstStyle/>
                  <a:p>
                    <a:r>
                      <a:rPr lang="en-US"/>
                      <a:t>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65BF-4A15-BBAC-9F89800C7C2A}"/>
                </c:ext>
              </c:extLst>
            </c:dLbl>
            <c:dLbl>
              <c:idx val="1"/>
              <c:tx>
                <c:rich>
                  <a:bodyPr/>
                  <a:lstStyle/>
                  <a:p>
                    <a:r>
                      <a:rPr lang="en-US"/>
                      <a:t>11%</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65BF-4A15-BBAC-9F89800C7C2A}"/>
                </c:ext>
              </c:extLst>
            </c:dLbl>
            <c:dLbl>
              <c:idx val="2"/>
              <c:tx>
                <c:rich>
                  <a:bodyPr/>
                  <a:lstStyle/>
                  <a:p>
                    <a:r>
                      <a:rPr lang="en-US"/>
                      <a:t>16%</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4-65BF-4A15-BBAC-9F89800C7C2A}"/>
                </c:ext>
              </c:extLst>
            </c:dLbl>
            <c:dLbl>
              <c:idx val="3"/>
              <c:tx>
                <c:rich>
                  <a:bodyPr/>
                  <a:lstStyle/>
                  <a:p>
                    <a:r>
                      <a:rPr lang="en-US"/>
                      <a:t>22%</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7-65BF-4A15-BBAC-9F89800C7C2A}"/>
                </c:ext>
              </c:extLst>
            </c:dLbl>
            <c:dLbl>
              <c:idx val="4"/>
              <c:tx>
                <c:rich>
                  <a:bodyPr/>
                  <a:lstStyle/>
                  <a:p>
                    <a:r>
                      <a:rPr lang="en-US"/>
                      <a:t>27%</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A-65BF-4A15-BBAC-9F89800C7C2A}"/>
                </c:ext>
              </c:extLst>
            </c:dLbl>
            <c:dLbl>
              <c:idx val="5"/>
              <c:tx>
                <c:rich>
                  <a:bodyPr/>
                  <a:lstStyle/>
                  <a:p>
                    <a:r>
                      <a:rPr lang="en-US" dirty="0"/>
                      <a:t>33%</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9-65BF-4A15-BBAC-9F89800C7C2A}"/>
                </c:ext>
              </c:extLst>
            </c:dLbl>
            <c:dLbl>
              <c:idx val="6"/>
              <c:layout>
                <c:manualLayout>
                  <c:x val="2.7339761549919068E-3"/>
                  <c:y val="2.082855670566363E-2"/>
                </c:manualLayout>
              </c:layout>
              <c:tx>
                <c:rich>
                  <a:bodyPr/>
                  <a:lstStyle/>
                  <a:p>
                    <a:r>
                      <a:rPr lang="en-US" dirty="0"/>
                      <a:t>39%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F74B-4558-B888-79559D9F1E46}"/>
                </c:ext>
              </c:extLst>
            </c:dLbl>
            <c:dLbl>
              <c:idx val="7"/>
              <c:layout>
                <c:manualLayout>
                  <c:x val="5.1659899694372711E-3"/>
                  <c:y val="4.3529308199485972E-2"/>
                </c:manualLayout>
              </c:layout>
              <c:tx>
                <c:rich>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mn-lt"/>
                        <a:ea typeface="+mn-ea"/>
                        <a:cs typeface="+mn-cs"/>
                      </a:defRPr>
                    </a:pPr>
                    <a:r>
                      <a:rPr lang="en-US" dirty="0"/>
                      <a:t>43%</a:t>
                    </a:r>
                  </a:p>
                </c:rich>
              </c:tx>
              <c:spPr>
                <a:noFill/>
                <a:ln>
                  <a:noFill/>
                </a:ln>
                <a:effectLst/>
              </c:spPr>
              <c:txPr>
                <a:bodyPr rot="0" spcFirstLastPara="1" vertOverflow="ellipsis" vert="horz" wrap="square" lIns="38100" tIns="19050" rIns="38100" bIns="19050" anchor="ctr" anchorCtr="1">
                  <a:noAutofit/>
                </a:bodyPr>
                <a:lstStyle/>
                <a:p>
                  <a:pPr>
                    <a:defRPr sz="8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extLst>
                <c:ext xmlns:c15="http://schemas.microsoft.com/office/drawing/2012/chart" uri="{CE6537A1-D6FC-4f65-9D91-7224C49458BB}">
                  <c15:layout>
                    <c:manualLayout>
                      <c:w val="5.4515484530538623E-2"/>
                      <c:h val="4.4844046591677303E-2"/>
                    </c:manualLayout>
                  </c15:layout>
                  <c15:showDataLabelsRange val="0"/>
                </c:ext>
                <c:ext xmlns:c16="http://schemas.microsoft.com/office/drawing/2014/chart" uri="{C3380CC4-5D6E-409C-BE32-E72D297353CC}">
                  <c16:uniqueId val="{00000002-292B-4843-9A76-BF9896670CAE}"/>
                </c:ext>
              </c:extLst>
            </c:dLbl>
            <c:dLbl>
              <c:idx val="8"/>
              <c:layout>
                <c:manualLayout>
                  <c:x val="5.1659899694372711E-3"/>
                  <c:y val="4.3359108673289799E-2"/>
                </c:manualLayout>
              </c:layout>
              <c:tx>
                <c:rich>
                  <a:bodyPr/>
                  <a:lstStyle/>
                  <a:p>
                    <a:r>
                      <a:rPr lang="en-US" dirty="0"/>
                      <a:t>49%</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292B-4843-9A76-BF9896670CAE}"/>
                </c:ext>
              </c:extLst>
            </c:dLbl>
            <c:dLbl>
              <c:idx val="9"/>
              <c:tx>
                <c:rich>
                  <a:bodyPr/>
                  <a:lstStyle/>
                  <a:p>
                    <a:r>
                      <a:rPr lang="en-US"/>
                      <a:t>55%</a:t>
                    </a:r>
                    <a:endParaRPr lang="en-US" dirty="0"/>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292B-4843-9A76-BF9896670CAE}"/>
                </c:ext>
              </c:extLst>
            </c:dLbl>
            <c:dLbl>
              <c:idx val="11"/>
              <c:layout>
                <c:manualLayout>
                  <c:x val="-2.0048926863026685E-16"/>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92B-4843-9A76-BF9896670CAE}"/>
                </c:ext>
              </c:extLst>
            </c:dLbl>
            <c:spPr>
              <a:noFill/>
              <a:ln>
                <a:noFill/>
              </a:ln>
              <a:effectLst/>
            </c:spPr>
            <c:txPr>
              <a:bodyPr rot="0" spcFirstLastPara="1" vertOverflow="ellipsis" vert="horz" wrap="square" lIns="38100" tIns="19050" rIns="38100" bIns="19050" anchor="ctr" anchorCtr="1">
                <a:spAutoFit/>
              </a:bodyPr>
              <a:lstStyle/>
              <a:p>
                <a:pPr>
                  <a:defRPr sz="800" b="1" i="0" u="none" strike="noStrike" kern="1200" baseline="0">
                    <a:solidFill>
                      <a:schemeClr val="tx1"/>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2021_26.10.xlsx]Hoja3'!$S$107:$AD$107</c:f>
              <c:numCache>
                <c:formatCode>0%</c:formatCode>
                <c:ptCount val="12"/>
                <c:pt idx="0">
                  <c:v>0.04</c:v>
                </c:pt>
                <c:pt idx="1">
                  <c:v>0.09</c:v>
                </c:pt>
                <c:pt idx="2">
                  <c:v>0.14000000000000001</c:v>
                </c:pt>
                <c:pt idx="3">
                  <c:v>0.2</c:v>
                </c:pt>
                <c:pt idx="4">
                  <c:v>0.25</c:v>
                </c:pt>
                <c:pt idx="5">
                  <c:v>0.31</c:v>
                </c:pt>
                <c:pt idx="6">
                  <c:v>0.37</c:v>
                </c:pt>
                <c:pt idx="7">
                  <c:v>0.4</c:v>
                </c:pt>
                <c:pt idx="8">
                  <c:v>0.42</c:v>
                </c:pt>
                <c:pt idx="9">
                  <c:v>0.53</c:v>
                </c:pt>
                <c:pt idx="10">
                  <c:v>0.6</c:v>
                </c:pt>
                <c:pt idx="11">
                  <c:v>0.66</c:v>
                </c:pt>
              </c:numCache>
            </c:numRef>
          </c:val>
          <c:extLst>
            <c:ext xmlns:c16="http://schemas.microsoft.com/office/drawing/2014/chart" uri="{C3380CC4-5D6E-409C-BE32-E72D297353CC}">
              <c16:uniqueId val="{0000000B-292B-4843-9A76-BF9896670CAE}"/>
            </c:ext>
          </c:extLst>
        </c:ser>
        <c:dLbls>
          <c:showLegendKey val="0"/>
          <c:showVal val="0"/>
          <c:showCatName val="0"/>
          <c:showSerName val="0"/>
          <c:showPercent val="0"/>
          <c:showBubbleSize val="0"/>
        </c:dLbls>
        <c:gapWidth val="75"/>
        <c:axId val="310102616"/>
        <c:axId val="310100320"/>
      </c:barChart>
      <c:lineChart>
        <c:grouping val="standard"/>
        <c:varyColors val="0"/>
        <c:ser>
          <c:idx val="2"/>
          <c:order val="2"/>
          <c:tx>
            <c:strRef>
              <c:f>'[TABLERO DE ACTIVIDADES 3 TRIMESTRE 2021_26.10.xlsx]Hoja3'!$R$109</c:f>
              <c:strCache>
                <c:ptCount val="1"/>
                <c:pt idx="0">
                  <c:v>Promedio % de los indicadores , con intervención </c:v>
                </c:pt>
              </c:strCache>
            </c:strRef>
          </c:tx>
          <c:spPr>
            <a:ln w="34925" cap="rnd">
              <a:solidFill>
                <a:srgbClr val="002060"/>
              </a:solidFill>
              <a:round/>
            </a:ln>
            <a:effectLst/>
          </c:spPr>
          <c:marker>
            <c:symbol val="diamond"/>
            <c:size val="13"/>
            <c:spPr>
              <a:solidFill>
                <a:schemeClr val="bg1"/>
              </a:solidFill>
              <a:ln w="12700">
                <a:solidFill>
                  <a:schemeClr val="lt2"/>
                </a:solidFill>
                <a:round/>
              </a:ln>
              <a:effectLst/>
            </c:spPr>
          </c:marker>
          <c:dPt>
            <c:idx val="7"/>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C-292B-4843-9A76-BF9896670CAE}"/>
              </c:ext>
            </c:extLst>
          </c:dPt>
          <c:dPt>
            <c:idx val="8"/>
            <c:marker>
              <c:symbol val="diamond"/>
              <c:size val="13"/>
              <c:spPr>
                <a:solidFill>
                  <a:srgbClr val="002060"/>
                </a:solidFill>
                <a:ln w="12700">
                  <a:solidFill>
                    <a:schemeClr val="lt2"/>
                  </a:solidFill>
                  <a:round/>
                </a:ln>
                <a:effectLst/>
              </c:spPr>
            </c:marker>
            <c:bubble3D val="0"/>
            <c:extLst>
              <c:ext xmlns:c16="http://schemas.microsoft.com/office/drawing/2014/chart" uri="{C3380CC4-5D6E-409C-BE32-E72D297353CC}">
                <c16:uniqueId val="{0000000D-292B-4843-9A76-BF9896670CAE}"/>
              </c:ext>
            </c:extLst>
          </c:dPt>
          <c:dPt>
            <c:idx val="9"/>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E-292B-4843-9A76-BF9896670CAE}"/>
              </c:ext>
            </c:extLst>
          </c:dPt>
          <c:dPt>
            <c:idx val="10"/>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0F-292B-4843-9A76-BF9896670CAE}"/>
              </c:ext>
            </c:extLst>
          </c:dPt>
          <c:dPt>
            <c:idx val="11"/>
            <c:marker>
              <c:symbol val="diamond"/>
              <c:size val="13"/>
              <c:spPr>
                <a:solidFill>
                  <a:schemeClr val="bg1"/>
                </a:solidFill>
                <a:ln w="12700">
                  <a:solidFill>
                    <a:srgbClr val="002060"/>
                  </a:solidFill>
                  <a:round/>
                </a:ln>
                <a:effectLst/>
              </c:spPr>
            </c:marker>
            <c:bubble3D val="0"/>
            <c:extLst>
              <c:ext xmlns:c16="http://schemas.microsoft.com/office/drawing/2014/chart" uri="{C3380CC4-5D6E-409C-BE32-E72D297353CC}">
                <c16:uniqueId val="{00000010-292B-4843-9A76-BF9896670CAE}"/>
              </c:ext>
            </c:extLst>
          </c:dPt>
          <c:dLbls>
            <c:dLbl>
              <c:idx val="11"/>
              <c:tx>
                <c:rich>
                  <a:bodyPr/>
                  <a:lstStyle/>
                  <a:p>
                    <a:r>
                      <a:rPr lang="en-US"/>
                      <a:t>80%</a:t>
                    </a:r>
                    <a:endParaRPr lang="en-US" dirty="0"/>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292B-4843-9A76-BF9896670CAE}"/>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'[TABLERO DE ACTIVIDADES 3 TRIMESTRE 2021_26.10.xlsx]Hoja3'!$S$104:$AD$104</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2021_26.10.xlsx]Hoja3'!$S$109:$AD$109</c:f>
              <c:numCache>
                <c:formatCode>General</c:formatCode>
                <c:ptCount val="12"/>
                <c:pt idx="7" formatCode="0%">
                  <c:v>0.45</c:v>
                </c:pt>
                <c:pt idx="8" formatCode="0%">
                  <c:v>0.51</c:v>
                </c:pt>
                <c:pt idx="9" formatCode="0%">
                  <c:v>0.72</c:v>
                </c:pt>
                <c:pt idx="10" formatCode="0%">
                  <c:v>0.75</c:v>
                </c:pt>
                <c:pt idx="11" formatCode="0%">
                  <c:v>0.79</c:v>
                </c:pt>
              </c:numCache>
            </c:numRef>
          </c:val>
          <c:smooth val="0"/>
          <c:extLst>
            <c:ext xmlns:c16="http://schemas.microsoft.com/office/drawing/2014/chart" uri="{C3380CC4-5D6E-409C-BE32-E72D297353CC}">
              <c16:uniqueId val="{00000011-292B-4843-9A76-BF9896670CAE}"/>
            </c:ext>
          </c:extLst>
        </c:ser>
        <c:dLbls>
          <c:showLegendKey val="0"/>
          <c:showVal val="0"/>
          <c:showCatName val="0"/>
          <c:showSerName val="0"/>
          <c:showPercent val="0"/>
          <c:showBubbleSize val="0"/>
        </c:dLbls>
        <c:marker val="1"/>
        <c:smooth val="0"/>
        <c:axId val="310102616"/>
        <c:axId val="310100320"/>
      </c:lineChart>
      <c:catAx>
        <c:axId val="310102616"/>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0320"/>
        <c:crosses val="autoZero"/>
        <c:auto val="1"/>
        <c:lblAlgn val="ctr"/>
        <c:lblOffset val="100"/>
        <c:noMultiLvlLbl val="0"/>
      </c:catAx>
      <c:valAx>
        <c:axId val="31010032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crossAx val="310102616"/>
        <c:crosses val="autoZero"/>
        <c:crossBetween val="between"/>
      </c:valAx>
      <c:spPr>
        <a:noFill/>
        <a:ln>
          <a:noFill/>
        </a:ln>
        <a:effectLst/>
      </c:spPr>
    </c:plotArea>
    <c:legend>
      <c:legendPos val="b"/>
      <c:layout>
        <c:manualLayout>
          <c:xMode val="edge"/>
          <c:yMode val="edge"/>
          <c:x val="6.71696853738845E-2"/>
          <c:y val="0.1340518407806181"/>
          <c:w val="0.58286335721761806"/>
          <c:h val="0.29907273717162497"/>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4">
    <c:autoUpdate val="0"/>
  </c:externalData>
</c:chartSpace>
</file>

<file path=ppt/charts/chart1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4.7228008042867892E-2"/>
          <c:y val="0.23906046279026452"/>
          <c:w val="0.94166088327627229"/>
          <c:h val="0.68175599877868409"/>
        </c:manualLayout>
      </c:layout>
      <c:barChart>
        <c:barDir val="col"/>
        <c:grouping val="clustered"/>
        <c:varyColors val="0"/>
        <c:ser>
          <c:idx val="0"/>
          <c:order val="0"/>
          <c:tx>
            <c:strRef>
              <c:f>'[TABLERO DE ACTIVIDADES 3 TRIMESTRE 2021_26.10.xlsx]Hoja2'!$P$210</c:f>
              <c:strCache>
                <c:ptCount val="1"/>
                <c:pt idx="0">
                  <c:v>Promedio % de paquete completo ( control , vacunación y suplementación) niño y niña , sin intervención</c:v>
                </c:pt>
              </c:strCache>
            </c:strRef>
          </c:tx>
          <c:spPr>
            <a:solidFill>
              <a:schemeClr val="accent6"/>
            </a:solidFill>
            <a:ln>
              <a:noFill/>
            </a:ln>
            <a:effectLst/>
          </c:spPr>
          <c:invertIfNegative val="0"/>
          <c:dPt>
            <c:idx val="7"/>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9323-40E1-BF1B-C161311D35E8}"/>
              </c:ext>
            </c:extLst>
          </c:dPt>
          <c:dPt>
            <c:idx val="8"/>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3-9323-40E1-BF1B-C161311D35E8}"/>
              </c:ext>
            </c:extLst>
          </c:dPt>
          <c:dPt>
            <c:idx val="9"/>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9323-40E1-BF1B-C161311D35E8}"/>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7-9323-40E1-BF1B-C161311D35E8}"/>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9-9323-40E1-BF1B-C161311D35E8}"/>
              </c:ext>
            </c:extLst>
          </c:dPt>
          <c:dLbls>
            <c:dLbl>
              <c:idx val="0"/>
              <c:tx>
                <c:rich>
                  <a:bodyPr/>
                  <a:lstStyle/>
                  <a:p>
                    <a:r>
                      <a:rPr lang="en-US"/>
                      <a:t>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C-4F41-42F4-AF32-5CC24A9AA2A1}"/>
                </c:ext>
              </c:extLst>
            </c:dLbl>
            <c:dLbl>
              <c:idx val="1"/>
              <c:layout>
                <c:manualLayout>
                  <c:x val="-2.5624830500394296E-17"/>
                  <c:y val="6.0600379592270118E-2"/>
                </c:manualLayout>
              </c:layout>
              <c:tx>
                <c:rich>
                  <a:bodyPr/>
                  <a:lstStyle/>
                  <a:p>
                    <a:r>
                      <a:rPr lang="en-US"/>
                      <a:t>10%</a:t>
                    </a:r>
                    <a:endParaRPr lang="en-US" dirty="0"/>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4F41-42F4-AF32-5CC24A9AA2A1}"/>
                </c:ext>
              </c:extLst>
            </c:dLbl>
            <c:dLbl>
              <c:idx val="2"/>
              <c:tx>
                <c:rich>
                  <a:bodyPr/>
                  <a:lstStyle/>
                  <a:p>
                    <a:r>
                      <a:rPr lang="en-US"/>
                      <a:t>17%</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E-4F41-42F4-AF32-5CC24A9AA2A1}"/>
                </c:ext>
              </c:extLst>
            </c:dLbl>
            <c:dLbl>
              <c:idx val="3"/>
              <c:tx>
                <c:rich>
                  <a:bodyPr/>
                  <a:lstStyle/>
                  <a:p>
                    <a:r>
                      <a:rPr lang="en-US"/>
                      <a:t>23%</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4F41-42F4-AF32-5CC24A9AA2A1}"/>
                </c:ext>
              </c:extLst>
            </c:dLbl>
            <c:dLbl>
              <c:idx val="4"/>
              <c:tx>
                <c:rich>
                  <a:bodyPr/>
                  <a:lstStyle/>
                  <a:p>
                    <a:r>
                      <a:rPr lang="en-US"/>
                      <a:t>29%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0-4F41-42F4-AF32-5CC24A9AA2A1}"/>
                </c:ext>
              </c:extLst>
            </c:dLbl>
            <c:dLbl>
              <c:idx val="5"/>
              <c:tx>
                <c:rich>
                  <a:bodyPr/>
                  <a:lstStyle/>
                  <a:p>
                    <a:r>
                      <a:rPr lang="en-US"/>
                      <a:t>35%</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1-4F41-42F4-AF32-5CC24A9AA2A1}"/>
                </c:ext>
              </c:extLst>
            </c:dLbl>
            <c:dLbl>
              <c:idx val="6"/>
              <c:tx>
                <c:rich>
                  <a:bodyPr/>
                  <a:lstStyle/>
                  <a:p>
                    <a:r>
                      <a:rPr lang="en-US"/>
                      <a:t>40%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12-4F41-42F4-AF32-5CC24A9AA2A1}"/>
                </c:ext>
              </c:extLst>
            </c:dLbl>
            <c:dLbl>
              <c:idx val="7"/>
              <c:tx>
                <c:rich>
                  <a:bodyPr/>
                  <a:lstStyle/>
                  <a:p>
                    <a:r>
                      <a:rPr lang="en-US"/>
                      <a:t>46%</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9323-40E1-BF1B-C161311D35E8}"/>
                </c:ext>
              </c:extLst>
            </c:dLbl>
            <c:dLbl>
              <c:idx val="8"/>
              <c:tx>
                <c:rich>
                  <a:bodyPr/>
                  <a:lstStyle/>
                  <a:p>
                    <a:r>
                      <a:rPr lang="en-US"/>
                      <a:t>50%</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9323-40E1-BF1B-C161311D35E8}"/>
                </c:ext>
              </c:extLst>
            </c:dLbl>
            <c:dLbl>
              <c:idx val="9"/>
              <c:tx>
                <c:rich>
                  <a:bodyPr/>
                  <a:lstStyle/>
                  <a:p>
                    <a:r>
                      <a:rPr lang="en-US"/>
                      <a:t>58%</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5-9323-40E1-BF1B-C161311D35E8}"/>
                </c:ext>
              </c:extLst>
            </c:dLbl>
            <c:dLbl>
              <c:idx val="10"/>
              <c:tx>
                <c:rich>
                  <a:bodyPr/>
                  <a:lstStyle/>
                  <a:p>
                    <a:r>
                      <a:rPr lang="en-US"/>
                      <a:t>64%</a:t>
                    </a:r>
                    <a:endParaRPr lang="en-US" dirty="0"/>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7-9323-40E1-BF1B-C161311D35E8}"/>
                </c:ext>
              </c:extLst>
            </c:dLbl>
            <c:dLbl>
              <c:idx val="11"/>
              <c:tx>
                <c:rich>
                  <a:bodyPr/>
                  <a:lstStyle/>
                  <a:p>
                    <a:r>
                      <a:rPr lang="en-US"/>
                      <a:t>69%</a:t>
                    </a:r>
                  </a:p>
                </c:rich>
              </c:tx>
              <c:dLblPos val="ct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9323-40E1-BF1B-C161311D35E8}"/>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2021_26.10.xlsx]Hoja2'!$Q$210:$AB$210</c:f>
              <c:numCache>
                <c:formatCode>0%</c:formatCode>
                <c:ptCount val="12"/>
                <c:pt idx="0">
                  <c:v>0.04</c:v>
                </c:pt>
                <c:pt idx="1">
                  <c:v>0.08</c:v>
                </c:pt>
                <c:pt idx="2">
                  <c:v>0.15</c:v>
                </c:pt>
                <c:pt idx="3">
                  <c:v>0.21</c:v>
                </c:pt>
                <c:pt idx="4">
                  <c:v>0.27</c:v>
                </c:pt>
                <c:pt idx="5">
                  <c:v>0.33</c:v>
                </c:pt>
                <c:pt idx="6">
                  <c:v>0.38</c:v>
                </c:pt>
                <c:pt idx="7">
                  <c:v>0.44</c:v>
                </c:pt>
                <c:pt idx="8">
                  <c:v>0.48</c:v>
                </c:pt>
                <c:pt idx="9">
                  <c:v>0.56000000000000005</c:v>
                </c:pt>
                <c:pt idx="10">
                  <c:v>0.62</c:v>
                </c:pt>
                <c:pt idx="11">
                  <c:v>0.68</c:v>
                </c:pt>
              </c:numCache>
            </c:numRef>
          </c:val>
          <c:extLst>
            <c:ext xmlns:c16="http://schemas.microsoft.com/office/drawing/2014/chart" uri="{C3380CC4-5D6E-409C-BE32-E72D297353CC}">
              <c16:uniqueId val="{0000000A-9323-40E1-BF1B-C161311D35E8}"/>
            </c:ext>
          </c:extLst>
        </c:ser>
        <c:dLbls>
          <c:showLegendKey val="0"/>
          <c:showVal val="0"/>
          <c:showCatName val="0"/>
          <c:showSerName val="0"/>
          <c:showPercent val="0"/>
          <c:showBubbleSize val="0"/>
        </c:dLbls>
        <c:gapWidth val="80"/>
        <c:axId val="758270040"/>
        <c:axId val="758278568"/>
      </c:barChart>
      <c:lineChart>
        <c:grouping val="standard"/>
        <c:varyColors val="0"/>
        <c:ser>
          <c:idx val="2"/>
          <c:order val="1"/>
          <c:tx>
            <c:strRef>
              <c:f>'[TABLERO DE ACTIVIDADES 3 TRIMESTRE 2021_26.10.xlsx]Hoja2'!$P$207</c:f>
              <c:strCache>
                <c:ptCount val="1"/>
                <c:pt idx="0">
                  <c:v>Promedio % de paquete completo niño y niña , con intervención </c:v>
                </c:pt>
              </c:strCache>
            </c:strRef>
          </c:tx>
          <c:spPr>
            <a:ln w="38100" cap="rnd">
              <a:solidFill>
                <a:srgbClr val="002060"/>
              </a:solidFill>
              <a:round/>
            </a:ln>
            <a:effectLst/>
          </c:spPr>
          <c:marker>
            <c:symbol val="diamond"/>
            <c:size val="10"/>
            <c:spPr>
              <a:solidFill>
                <a:schemeClr val="bg1"/>
              </a:solidFill>
              <a:ln>
                <a:solidFill>
                  <a:srgbClr val="002060"/>
                </a:solidFill>
              </a:ln>
              <a:effectLst/>
            </c:spPr>
          </c:marker>
          <c:dPt>
            <c:idx val="7"/>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B-9323-40E1-BF1B-C161311D35E8}"/>
              </c:ext>
            </c:extLst>
          </c:dPt>
          <c:dPt>
            <c:idx val="8"/>
            <c:marker>
              <c:symbol val="diamond"/>
              <c:size val="10"/>
              <c:spPr>
                <a:solidFill>
                  <a:srgbClr val="002060"/>
                </a:solidFill>
                <a:ln>
                  <a:solidFill>
                    <a:srgbClr val="002060"/>
                  </a:solidFill>
                </a:ln>
                <a:effectLst/>
              </c:spPr>
            </c:marker>
            <c:bubble3D val="0"/>
            <c:extLst>
              <c:ext xmlns:c16="http://schemas.microsoft.com/office/drawing/2014/chart" uri="{C3380CC4-5D6E-409C-BE32-E72D297353CC}">
                <c16:uniqueId val="{0000000C-9323-40E1-BF1B-C161311D35E8}"/>
              </c:ext>
            </c:extLst>
          </c:dPt>
          <c:dLbls>
            <c:dLbl>
              <c:idx val="11"/>
              <c:tx>
                <c:rich>
                  <a:bodyPr/>
                  <a:lstStyle/>
                  <a:p>
                    <a:r>
                      <a:rPr lang="en-US"/>
                      <a:t>80%</a:t>
                    </a:r>
                  </a:p>
                </c:rich>
              </c:tx>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D-9323-40E1-BF1B-C161311D35E8}"/>
                </c:ext>
              </c:extLst>
            </c:dLbl>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'[TABLERO DE ACTIVIDADES 3 TRIMESTRE 2021_26.10.xlsx]Hoja2'!$Q$205:$AB$205</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'[TABLERO DE ACTIVIDADES 3 TRIMESTRE 2021_26.10.xlsx]Hoja2'!$Q$207:$AB$207</c:f>
              <c:numCache>
                <c:formatCode>General</c:formatCode>
                <c:ptCount val="12"/>
                <c:pt idx="7" formatCode="0%">
                  <c:v>0.47452552277007776</c:v>
                </c:pt>
                <c:pt idx="8" formatCode="0%">
                  <c:v>0.51779927122151848</c:v>
                </c:pt>
                <c:pt idx="9" formatCode="0%">
                  <c:v>0.62</c:v>
                </c:pt>
                <c:pt idx="10" formatCode="0%">
                  <c:v>0.75</c:v>
                </c:pt>
                <c:pt idx="11" formatCode="0%">
                  <c:v>0.79</c:v>
                </c:pt>
              </c:numCache>
            </c:numRef>
          </c:val>
          <c:smooth val="0"/>
          <c:extLst>
            <c:ext xmlns:c16="http://schemas.microsoft.com/office/drawing/2014/chart" uri="{C3380CC4-5D6E-409C-BE32-E72D297353CC}">
              <c16:uniqueId val="{0000000E-9323-40E1-BF1B-C161311D35E8}"/>
            </c:ext>
          </c:extLst>
        </c:ser>
        <c:dLbls>
          <c:showLegendKey val="0"/>
          <c:showVal val="0"/>
          <c:showCatName val="0"/>
          <c:showSerName val="0"/>
          <c:showPercent val="0"/>
          <c:showBubbleSize val="0"/>
        </c:dLbls>
        <c:marker val="1"/>
        <c:smooth val="0"/>
        <c:axId val="758270040"/>
        <c:axId val="758278568"/>
      </c:lineChart>
      <c:catAx>
        <c:axId val="758270040"/>
        <c:scaling>
          <c:orientation val="minMax"/>
        </c:scaling>
        <c:delete val="0"/>
        <c:axPos val="b"/>
        <c:numFmt formatCode="General" sourceLinked="1"/>
        <c:majorTickMark val="none"/>
        <c:minorTickMark val="none"/>
        <c:tickLblPos val="nextTo"/>
        <c:spPr>
          <a:noFill/>
          <a:ln w="19050" cap="flat" cmpd="sng" algn="ctr">
            <a:noFill/>
            <a:round/>
          </a:ln>
          <a:effectLst/>
        </c:spPr>
        <c:txPr>
          <a:bodyPr rot="-60000000" spcFirstLastPara="1" vertOverflow="ellipsis" vert="horz" wrap="square" anchor="ctr" anchorCtr="1"/>
          <a:lstStyle/>
          <a:p>
            <a:pPr>
              <a:defRPr sz="900" b="1" i="0" u="none" strike="noStrike" kern="1200" cap="none" spc="20" normalizeH="0" baseline="0">
                <a:solidFill>
                  <a:schemeClr val="tx1"/>
                </a:solidFill>
                <a:latin typeface="+mn-lt"/>
                <a:ea typeface="+mn-ea"/>
                <a:cs typeface="+mn-cs"/>
              </a:defRPr>
            </a:pPr>
            <a:endParaRPr lang="es-PE"/>
          </a:p>
        </c:txPr>
        <c:crossAx val="758278568"/>
        <c:crosses val="autoZero"/>
        <c:auto val="1"/>
        <c:lblAlgn val="ctr"/>
        <c:lblOffset val="100"/>
        <c:noMultiLvlLbl val="0"/>
      </c:catAx>
      <c:valAx>
        <c:axId val="758278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spc="20" baseline="0">
                <a:solidFill>
                  <a:schemeClr val="tx1"/>
                </a:solidFill>
                <a:latin typeface="+mn-lt"/>
                <a:ea typeface="+mn-ea"/>
                <a:cs typeface="+mn-cs"/>
              </a:defRPr>
            </a:pPr>
            <a:endParaRPr lang="es-PE"/>
          </a:p>
        </c:txPr>
        <c:crossAx val="758270040"/>
        <c:crosses val="autoZero"/>
        <c:crossBetween val="between"/>
      </c:valAx>
      <c:spPr>
        <a:noFill/>
        <a:ln>
          <a:noFill/>
        </a:ln>
        <a:effectLst/>
      </c:spPr>
    </c:plotArea>
    <c:legend>
      <c:legendPos val="b"/>
      <c:layout>
        <c:manualLayout>
          <c:xMode val="edge"/>
          <c:yMode val="edge"/>
          <c:x val="7.509709552134812E-2"/>
          <c:y val="0.14083928028189305"/>
          <c:w val="0.58235743194711465"/>
          <c:h val="0.2989687110013573"/>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s-PE"/>
        </a:p>
      </c:txPr>
    </c:legend>
    <c:plotVisOnly val="1"/>
    <c:dispBlanksAs val="gap"/>
    <c:showDLblsOverMax val="0"/>
  </c:chart>
  <c:spPr>
    <a:noFill/>
    <a:ln w="9525" cap="flat" cmpd="sng" algn="ctr">
      <a:noFill/>
      <a:round/>
    </a:ln>
    <a:effectLst/>
  </c:spPr>
  <c:txPr>
    <a:bodyPr/>
    <a:lstStyle/>
    <a:p>
      <a:pPr>
        <a:defRPr b="1">
          <a:solidFill>
            <a:schemeClr val="tx1"/>
          </a:solidFill>
          <a:latin typeface="+mn-lt"/>
        </a:defRPr>
      </a:pPr>
      <a:endParaRPr lang="es-PE"/>
    </a:p>
  </c:txPr>
  <c:externalData r:id="rId4">
    <c:autoUpdate val="0"/>
  </c:externalData>
</c:chartSpace>
</file>

<file path=ppt/charts/chart1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8"/>
    </mc:Choice>
    <mc:Fallback>
      <c:style val="8"/>
    </mc:Fallback>
  </mc:AlternateContent>
  <c:chart>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s-PE" sz="1000" dirty="0"/>
              <a:t>INDICADORES </a:t>
            </a:r>
            <a:r>
              <a:rPr lang="es-PE" sz="1000" b="1" dirty="0"/>
              <a:t>TRAZADORES DE PROGRAMA NUTRICIONAL  ARTICULADO</a:t>
            </a:r>
          </a:p>
        </c:rich>
      </c:tx>
      <c:layout>
        <c:manualLayout>
          <c:xMode val="edge"/>
          <c:yMode val="edge"/>
          <c:x val="0.14149346613886563"/>
          <c:y val="3.1412576573308378E-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s-PE"/>
        </a:p>
      </c:txPr>
    </c:title>
    <c:autoTitleDeleted val="0"/>
    <c:plotArea>
      <c:layout>
        <c:manualLayout>
          <c:layoutTarget val="inner"/>
          <c:xMode val="edge"/>
          <c:yMode val="edge"/>
          <c:x val="4.8803652628984263E-2"/>
          <c:y val="0.17648179142378947"/>
          <c:w val="0.93972171595761467"/>
          <c:h val="0.70893444582773379"/>
        </c:manualLayout>
      </c:layout>
      <c:barChart>
        <c:barDir val="col"/>
        <c:grouping val="clustered"/>
        <c:varyColors val="0"/>
        <c:ser>
          <c:idx val="0"/>
          <c:order val="0"/>
          <c:tx>
            <c:strRef>
              <c:f>'PAN _final'!$S$244</c:f>
              <c:strCache>
                <c:ptCount val="1"/>
                <c:pt idx="0">
                  <c:v>Promedio % de paquete completo ( control , vacunación y suplementación) niño y niña , sin intervención</c:v>
                </c:pt>
              </c:strCache>
            </c:strRef>
          </c:tx>
          <c:spPr>
            <a:solidFill>
              <a:schemeClr val="accent6"/>
            </a:solidFill>
            <a:ln>
              <a:noFill/>
            </a:ln>
            <a:effectLst/>
          </c:spPr>
          <c:invertIfNegative val="0"/>
          <c:dPt>
            <c:idx val="7"/>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CD7C-47C0-B617-81E28D2161A6}"/>
              </c:ext>
            </c:extLst>
          </c:dPt>
          <c:dPt>
            <c:idx val="8"/>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3-CD7C-47C0-B617-81E28D2161A6}"/>
              </c:ext>
            </c:extLst>
          </c:dPt>
          <c:dPt>
            <c:idx val="9"/>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CD7C-47C0-B617-81E28D2161A6}"/>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7-CD7C-47C0-B617-81E28D2161A6}"/>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9-CD7C-47C0-B617-81E28D2161A6}"/>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'PAN _final'!$T$243:$AE$243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_final'!$T$244:$AE$244</c:f>
              <c:numCache>
                <c:formatCode>0%</c:formatCode>
                <c:ptCount val="12"/>
                <c:pt idx="0">
                  <c:v>6.7271937026126424E-2</c:v>
                </c:pt>
                <c:pt idx="1">
                  <c:v>0.1250784758777225</c:v>
                </c:pt>
                <c:pt idx="2">
                  <c:v>0.20587241029603515</c:v>
                </c:pt>
                <c:pt idx="3">
                  <c:v>0.27495532911575793</c:v>
                </c:pt>
                <c:pt idx="4">
                  <c:v>0.35297242478388952</c:v>
                </c:pt>
                <c:pt idx="5">
                  <c:v>0.4281160960061815</c:v>
                </c:pt>
                <c:pt idx="6">
                  <c:v>0.48346621679393514</c:v>
                </c:pt>
                <c:pt idx="7">
                  <c:v>0.54154392416937835</c:v>
                </c:pt>
                <c:pt idx="8">
                  <c:v>0.60080249360531446</c:v>
                </c:pt>
                <c:pt idx="9">
                  <c:v>0.65903609373688332</c:v>
                </c:pt>
                <c:pt idx="10">
                  <c:v>0.71990350167702166</c:v>
                </c:pt>
                <c:pt idx="11">
                  <c:v>0.78186120635533873</c:v>
                </c:pt>
              </c:numCache>
            </c:numRef>
          </c:val>
          <c:extLst>
            <c:ext xmlns:c16="http://schemas.microsoft.com/office/drawing/2014/chart" uri="{C3380CC4-5D6E-409C-BE32-E72D297353CC}">
              <c16:uniqueId val="{0000000A-CD7C-47C0-B617-81E28D2161A6}"/>
            </c:ext>
          </c:extLst>
        </c:ser>
        <c:dLbls>
          <c:showLegendKey val="0"/>
          <c:showVal val="1"/>
          <c:showCatName val="0"/>
          <c:showSerName val="0"/>
          <c:showPercent val="0"/>
          <c:showBubbleSize val="0"/>
        </c:dLbls>
        <c:gapWidth val="150"/>
        <c:overlap val="-25"/>
        <c:axId val="1638149088"/>
        <c:axId val="1638153664"/>
      </c:barChart>
      <c:lineChart>
        <c:grouping val="standard"/>
        <c:varyColors val="0"/>
        <c:ser>
          <c:idx val="1"/>
          <c:order val="1"/>
          <c:tx>
            <c:strRef>
              <c:f>'PAN _final'!$S$245</c:f>
              <c:strCache>
                <c:ptCount val="1"/>
                <c:pt idx="0">
                  <c:v>Promedio % de paquete completo niño y niña , con intervención </c:v>
                </c:pt>
              </c:strCache>
            </c:strRef>
          </c:tx>
          <c:spPr>
            <a:ln w="31750" cap="rnd">
              <a:solidFill>
                <a:srgbClr val="002060"/>
              </a:solidFill>
              <a:round/>
            </a:ln>
            <a:effectLst/>
          </c:spPr>
          <c:marker>
            <c:symbol val="diamond"/>
            <c:size val="12"/>
            <c:spPr>
              <a:solidFill>
                <a:srgbClr val="002060"/>
              </a:solidFill>
              <a:ln w="12700">
                <a:solidFill>
                  <a:schemeClr val="bg1"/>
                </a:solidFill>
                <a:round/>
              </a:ln>
              <a:effectLst/>
            </c:spPr>
          </c:marker>
          <c:dPt>
            <c:idx val="11"/>
            <c:marker>
              <c:symbol val="diamond"/>
              <c:size val="12"/>
              <c:spPr>
                <a:solidFill>
                  <a:schemeClr val="bg1"/>
                </a:solidFill>
                <a:ln w="12700">
                  <a:solidFill>
                    <a:srgbClr val="002060"/>
                  </a:solidFill>
                  <a:round/>
                </a:ln>
                <a:effectLst/>
              </c:spPr>
            </c:marker>
            <c:bubble3D val="0"/>
            <c:extLst>
              <c:ext xmlns:c16="http://schemas.microsoft.com/office/drawing/2014/chart" uri="{C3380CC4-5D6E-409C-BE32-E72D297353CC}">
                <c16:uniqueId val="{0000000C-CD7C-47C0-B617-81E28D2161A6}"/>
              </c:ext>
            </c:extLst>
          </c:dPt>
          <c:dLbls>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'PAN _final'!$T$243:$AE$243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_final'!$T$245:$AE$245</c:f>
              <c:numCache>
                <c:formatCode>General</c:formatCode>
                <c:ptCount val="12"/>
                <c:pt idx="7" formatCode="0%">
                  <c:v>0.58456077654899308</c:v>
                </c:pt>
                <c:pt idx="8" formatCode="0%">
                  <c:v>0.66079103684744289</c:v>
                </c:pt>
                <c:pt idx="9" formatCode="0%">
                  <c:v>0.73854252185251368</c:v>
                </c:pt>
                <c:pt idx="10" formatCode="0%">
                  <c:v>0.81202008982469698</c:v>
                </c:pt>
                <c:pt idx="11" formatCode="0%">
                  <c:v>0.85307692307692307</c:v>
                </c:pt>
              </c:numCache>
            </c:numRef>
          </c:val>
          <c:smooth val="0"/>
          <c:extLst>
            <c:ext xmlns:c16="http://schemas.microsoft.com/office/drawing/2014/chart" uri="{C3380CC4-5D6E-409C-BE32-E72D297353CC}">
              <c16:uniqueId val="{0000000E-CD7C-47C0-B617-81E28D2161A6}"/>
            </c:ext>
          </c:extLst>
        </c:ser>
        <c:dLbls>
          <c:showLegendKey val="0"/>
          <c:showVal val="1"/>
          <c:showCatName val="0"/>
          <c:showSerName val="0"/>
          <c:showPercent val="0"/>
          <c:showBubbleSize val="0"/>
        </c:dLbls>
        <c:marker val="1"/>
        <c:smooth val="0"/>
        <c:axId val="1638149088"/>
        <c:axId val="1638153664"/>
      </c:lineChart>
      <c:catAx>
        <c:axId val="1638149088"/>
        <c:scaling>
          <c:orientation val="minMax"/>
        </c:scaling>
        <c:delete val="0"/>
        <c:axPos val="b"/>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s-PE"/>
          </a:p>
        </c:txPr>
        <c:crossAx val="1638153664"/>
        <c:crosses val="autoZero"/>
        <c:auto val="1"/>
        <c:lblAlgn val="ctr"/>
        <c:lblOffset val="100"/>
        <c:noMultiLvlLbl val="0"/>
      </c:catAx>
      <c:valAx>
        <c:axId val="16381536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s-PE"/>
          </a:p>
        </c:txPr>
        <c:crossAx val="1638149088"/>
        <c:crosses val="autoZero"/>
        <c:crossBetween val="between"/>
      </c:valAx>
      <c:spPr>
        <a:noFill/>
        <a:ln>
          <a:noFill/>
        </a:ln>
        <a:effectLst/>
      </c:spPr>
    </c:plotArea>
    <c:legend>
      <c:legendPos val="b"/>
      <c:layout>
        <c:manualLayout>
          <c:xMode val="edge"/>
          <c:yMode val="edge"/>
          <c:x val="5.9359844703128564E-2"/>
          <c:y val="0.2152520014181005"/>
          <c:w val="0.52861879123985545"/>
          <c:h val="0.36067821484223633"/>
        </c:manualLayout>
      </c:layout>
      <c:overlay val="0"/>
      <c:spPr>
        <a:noFill/>
        <a:ln>
          <a:noFill/>
        </a:ln>
        <a:effectLst/>
      </c:spPr>
      <c:txPr>
        <a:bodyPr rot="0" spcFirstLastPara="1" vertOverflow="ellipsis" vert="horz" wrap="square" anchor="ctr" anchorCtr="1"/>
        <a:lstStyle/>
        <a:p>
          <a:pPr>
            <a:defRPr sz="8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s-PE"/>
    </a:p>
  </c:txPr>
  <c:externalData r:id="rId3">
    <c:autoUpdate val="0"/>
  </c:externalData>
</c:chartSpace>
</file>

<file path=ppt/charts/chart1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s-PE" sz="1000" b="1" i="0" u="none" strike="noStrike" kern="1200" spc="0" baseline="0">
                <a:solidFill>
                  <a:prstClr val="black"/>
                </a:solidFill>
                <a:latin typeface="+mn-lt"/>
                <a:ea typeface="+mn-ea"/>
                <a:cs typeface="+mn-cs"/>
              </a:defRPr>
            </a:pPr>
            <a:r>
              <a:rPr lang="es-PE" sz="1000" b="1" i="0" u="none" strike="noStrike" kern="1200" baseline="0">
                <a:solidFill>
                  <a:prstClr val="black"/>
                </a:solidFill>
                <a:latin typeface="+mn-lt"/>
                <a:ea typeface="+mn-ea"/>
                <a:cs typeface="+mn-cs"/>
              </a:rPr>
              <a:t>GESTANTE ATENDIDA, CONTROLADA , PUÉRPERA ATENDIDA Y CONTROLADA; PAREJAS PROTEGIDAS</a:t>
            </a:r>
          </a:p>
        </c:rich>
      </c:tx>
      <c:layout>
        <c:manualLayout>
          <c:xMode val="edge"/>
          <c:yMode val="edge"/>
          <c:x val="0.15563280305286831"/>
          <c:y val="7.1802031738410099E-2"/>
        </c:manualLayout>
      </c:layout>
      <c:overlay val="0"/>
      <c:spPr>
        <a:noFill/>
        <a:ln>
          <a:noFill/>
        </a:ln>
        <a:effectLst/>
      </c:spPr>
      <c:txPr>
        <a:bodyPr rot="0" spcFirstLastPara="1" vertOverflow="ellipsis" vert="horz" wrap="square" anchor="ctr" anchorCtr="1"/>
        <a:lstStyle/>
        <a:p>
          <a:pPr>
            <a:defRPr lang="es-PE" sz="1000" b="1" i="0" u="none" strike="noStrike" kern="1200" spc="0" baseline="0">
              <a:solidFill>
                <a:prstClr val="black"/>
              </a:solidFill>
              <a:latin typeface="+mn-lt"/>
              <a:ea typeface="+mn-ea"/>
              <a:cs typeface="+mn-cs"/>
            </a:defRPr>
          </a:pPr>
          <a:endParaRPr lang="es-PE"/>
        </a:p>
      </c:txPr>
    </c:title>
    <c:autoTitleDeleted val="0"/>
    <c:plotArea>
      <c:layout>
        <c:manualLayout>
          <c:layoutTarget val="inner"/>
          <c:xMode val="edge"/>
          <c:yMode val="edge"/>
          <c:x val="5.6414917156780459E-2"/>
          <c:y val="0.14646249427271152"/>
          <c:w val="0.9259924922328775"/>
          <c:h val="0.76615421777702863"/>
        </c:manualLayout>
      </c:layout>
      <c:barChart>
        <c:barDir val="col"/>
        <c:grouping val="clustered"/>
        <c:varyColors val="0"/>
        <c:ser>
          <c:idx val="0"/>
          <c:order val="0"/>
          <c:tx>
            <c:strRef>
              <c:f>'[Indicadores PAN_22.12.21 VF- LISTO.xlsx]MAT_31.12'!$AW$141</c:f>
              <c:strCache>
                <c:ptCount val="1"/>
                <c:pt idx="0">
                  <c:v> % de gestantes , puérperas atendidas y controladas , sin intervención</c:v>
                </c:pt>
              </c:strCache>
            </c:strRef>
          </c:tx>
          <c:spPr>
            <a:solidFill>
              <a:schemeClr val="accent6"/>
            </a:solidFill>
            <a:ln>
              <a:noFill/>
            </a:ln>
            <a:effectLst/>
          </c:spPr>
          <c:invertIfNegative val="0"/>
          <c:dPt>
            <c:idx val="7"/>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1-4850-4B82-8C33-AC0FE494A94A}"/>
              </c:ext>
            </c:extLst>
          </c:dPt>
          <c:dPt>
            <c:idx val="8"/>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3-4850-4B82-8C33-AC0FE494A94A}"/>
              </c:ext>
            </c:extLst>
          </c:dPt>
          <c:dPt>
            <c:idx val="9"/>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4850-4B82-8C33-AC0FE494A94A}"/>
              </c:ext>
            </c:extLst>
          </c:dPt>
          <c:dPt>
            <c:idx val="1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7-4850-4B82-8C33-AC0FE494A94A}"/>
              </c:ext>
            </c:extLst>
          </c:dPt>
          <c:dPt>
            <c:idx val="1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9-4850-4B82-8C33-AC0FE494A94A}"/>
              </c:ext>
            </c:extLst>
          </c:dPt>
          <c:dLbls>
            <c:spPr>
              <a:noFill/>
              <a:ln>
                <a:noFill/>
              </a:ln>
              <a:effectLst/>
            </c:spPr>
            <c:txPr>
              <a:bodyPr rot="0" spcFirstLastPara="1" vertOverflow="ellipsis" vert="horz" wrap="square" anchor="ctr" anchorCtr="1"/>
              <a:lstStyle/>
              <a:p>
                <a:pPr>
                  <a:defRPr lang="en-US"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LISTO.xlsx]MAT_31.12'!$AX$113:$BI$113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LISTO.xlsx]MAT_31.12'!$AX$141:$BI$141</c:f>
              <c:numCache>
                <c:formatCode>0%</c:formatCode>
                <c:ptCount val="12"/>
                <c:pt idx="0">
                  <c:v>5.07414136519279E-2</c:v>
                </c:pt>
                <c:pt idx="1">
                  <c:v>9.9610483042048129E-2</c:v>
                </c:pt>
                <c:pt idx="2">
                  <c:v>0.15706601916725443</c:v>
                </c:pt>
                <c:pt idx="3">
                  <c:v>0.21332252102257326</c:v>
                </c:pt>
                <c:pt idx="4">
                  <c:v>0.26305676144912521</c:v>
                </c:pt>
                <c:pt idx="5">
                  <c:v>0.31880095212877124</c:v>
                </c:pt>
                <c:pt idx="6">
                  <c:v>0.36665190688127713</c:v>
                </c:pt>
                <c:pt idx="7">
                  <c:v>0.41446464076971312</c:v>
                </c:pt>
                <c:pt idx="8">
                  <c:v>0.46178913242298386</c:v>
                </c:pt>
                <c:pt idx="9">
                  <c:v>0.50645743716559688</c:v>
                </c:pt>
                <c:pt idx="10">
                  <c:v>0.55792315488387811</c:v>
                </c:pt>
                <c:pt idx="11">
                  <c:v>0.61456897463461868</c:v>
                </c:pt>
              </c:numCache>
            </c:numRef>
          </c:val>
          <c:extLst>
            <c:ext xmlns:c16="http://schemas.microsoft.com/office/drawing/2014/chart" uri="{C3380CC4-5D6E-409C-BE32-E72D297353CC}">
              <c16:uniqueId val="{0000000A-4850-4B82-8C33-AC0FE494A94A}"/>
            </c:ext>
          </c:extLst>
        </c:ser>
        <c:dLbls>
          <c:showLegendKey val="0"/>
          <c:showVal val="1"/>
          <c:showCatName val="0"/>
          <c:showSerName val="0"/>
          <c:showPercent val="0"/>
          <c:showBubbleSize val="0"/>
        </c:dLbls>
        <c:gapWidth val="150"/>
        <c:overlap val="-25"/>
        <c:axId val="107929615"/>
        <c:axId val="107911727"/>
      </c:barChart>
      <c:lineChart>
        <c:grouping val="standard"/>
        <c:varyColors val="0"/>
        <c:ser>
          <c:idx val="1"/>
          <c:order val="1"/>
          <c:tx>
            <c:strRef>
              <c:f>'[Indicadores PAN_22.12.21 VF- LISTO.xlsx]MAT_31.12'!$AW$142</c:f>
              <c:strCache>
                <c:ptCount val="1"/>
                <c:pt idx="0">
                  <c:v> % de gestantes , puérperas atendidas y controladas , con intervención</c:v>
                </c:pt>
              </c:strCache>
            </c:strRef>
          </c:tx>
          <c:spPr>
            <a:ln w="28575" cap="rnd">
              <a:solidFill>
                <a:srgbClr val="002060"/>
              </a:solidFill>
              <a:round/>
            </a:ln>
            <a:effectLst/>
          </c:spPr>
          <c:marker>
            <c:symbol val="diamond"/>
            <c:size val="12"/>
            <c:spPr>
              <a:solidFill>
                <a:srgbClr val="002060"/>
              </a:solidFill>
              <a:ln w="9525">
                <a:solidFill>
                  <a:schemeClr val="bg1"/>
                </a:solidFill>
              </a:ln>
              <a:effectLst/>
            </c:spPr>
          </c:marker>
          <c:dPt>
            <c:idx val="11"/>
            <c:marker>
              <c:symbol val="diamond"/>
              <c:size val="12"/>
              <c:spPr>
                <a:solidFill>
                  <a:schemeClr val="bg1"/>
                </a:solidFill>
                <a:ln w="9525">
                  <a:solidFill>
                    <a:srgbClr val="002060"/>
                  </a:solidFill>
                </a:ln>
                <a:effectLst/>
              </c:spPr>
            </c:marker>
            <c:bubble3D val="0"/>
            <c:extLst>
              <c:ext xmlns:c16="http://schemas.microsoft.com/office/drawing/2014/chart" uri="{C3380CC4-5D6E-409C-BE32-E72D297353CC}">
                <c16:uniqueId val="{0000000B-4850-4B82-8C33-AC0FE494A94A}"/>
              </c:ext>
            </c:extLst>
          </c:dPt>
          <c:dLbls>
            <c:spPr>
              <a:noFill/>
              <a:ln>
                <a:noFill/>
              </a:ln>
              <a:effectLst/>
            </c:spPr>
            <c:txPr>
              <a:bodyPr rot="0" spcFirstLastPara="1" vertOverflow="ellipsis" vert="horz" wrap="square" anchor="ctr" anchorCtr="1"/>
              <a:lstStyle/>
              <a:p>
                <a:pPr>
                  <a:defRPr lang="en-US"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LISTO.xlsx]MAT_31.12'!$AX$113:$BI$113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LISTO.xlsx]MAT_31.12'!$AX$142:$BI$142</c:f>
              <c:numCache>
                <c:formatCode>General</c:formatCode>
                <c:ptCount val="12"/>
                <c:pt idx="7" formatCode="0%">
                  <c:v>0.43986107058076074</c:v>
                </c:pt>
                <c:pt idx="8" formatCode="0%">
                  <c:v>0.50227836269842596</c:v>
                </c:pt>
                <c:pt idx="9" formatCode="0%">
                  <c:v>0.55867844816018764</c:v>
                </c:pt>
                <c:pt idx="10" formatCode="0%">
                  <c:v>0.61874274544993724</c:v>
                </c:pt>
                <c:pt idx="11" formatCode="0%">
                  <c:v>0.67000000000000015</c:v>
                </c:pt>
              </c:numCache>
            </c:numRef>
          </c:val>
          <c:smooth val="0"/>
          <c:extLst>
            <c:ext xmlns:c16="http://schemas.microsoft.com/office/drawing/2014/chart" uri="{C3380CC4-5D6E-409C-BE32-E72D297353CC}">
              <c16:uniqueId val="{0000000D-4850-4B82-8C33-AC0FE494A94A}"/>
            </c:ext>
          </c:extLst>
        </c:ser>
        <c:dLbls>
          <c:showLegendKey val="0"/>
          <c:showVal val="1"/>
          <c:showCatName val="0"/>
          <c:showSerName val="0"/>
          <c:showPercent val="0"/>
          <c:showBubbleSize val="0"/>
        </c:dLbls>
        <c:marker val="1"/>
        <c:smooth val="0"/>
        <c:axId val="107929615"/>
        <c:axId val="107911727"/>
      </c:lineChart>
      <c:catAx>
        <c:axId val="107929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00" b="0" i="0" u="none" strike="noStrike" kern="1200" baseline="0">
                <a:solidFill>
                  <a:schemeClr val="tx1"/>
                </a:solidFill>
                <a:latin typeface="+mn-lt"/>
                <a:ea typeface="+mn-ea"/>
                <a:cs typeface="+mn-cs"/>
              </a:defRPr>
            </a:pPr>
            <a:endParaRPr lang="es-PE"/>
          </a:p>
        </c:txPr>
        <c:crossAx val="107911727"/>
        <c:crosses val="autoZero"/>
        <c:auto val="1"/>
        <c:lblAlgn val="ctr"/>
        <c:lblOffset val="100"/>
        <c:noMultiLvlLbl val="0"/>
      </c:catAx>
      <c:valAx>
        <c:axId val="10791172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100" b="0" i="0" u="none" strike="noStrike" kern="1200" baseline="0">
                <a:solidFill>
                  <a:schemeClr val="tx1"/>
                </a:solidFill>
                <a:latin typeface="+mn-lt"/>
                <a:ea typeface="+mn-ea"/>
                <a:cs typeface="+mn-cs"/>
              </a:defRPr>
            </a:pPr>
            <a:endParaRPr lang="es-PE"/>
          </a:p>
        </c:txPr>
        <c:crossAx val="107929615"/>
        <c:crosses val="autoZero"/>
        <c:crossBetween val="between"/>
      </c:valAx>
      <c:spPr>
        <a:noFill/>
        <a:ln>
          <a:noFill/>
        </a:ln>
        <a:effectLst/>
      </c:spPr>
    </c:plotArea>
    <c:legend>
      <c:legendPos val="b"/>
      <c:layout>
        <c:manualLayout>
          <c:xMode val="edge"/>
          <c:yMode val="edge"/>
          <c:x val="5.7128143044013376E-2"/>
          <c:y val="0.28135333089591275"/>
          <c:w val="0.54370612600495605"/>
          <c:h val="0.25082084378500163"/>
        </c:manualLayout>
      </c:layout>
      <c:overlay val="0"/>
      <c:spPr>
        <a:noFill/>
        <a:ln>
          <a:noFill/>
        </a:ln>
        <a:effectLst/>
      </c:spPr>
      <c:txPr>
        <a:bodyPr rot="0" spcFirstLastPara="1" vertOverflow="ellipsis" vert="horz" wrap="square" anchor="ctr" anchorCtr="1"/>
        <a:lstStyle/>
        <a:p>
          <a:pPr>
            <a:defRPr lang="en-US" sz="8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lang="en-US" sz="1100" b="0" i="0" u="none" strike="noStrike" kern="1200" baseline="0">
          <a:solidFill>
            <a:schemeClr val="tx1"/>
          </a:solidFill>
          <a:latin typeface="+mn-lt"/>
          <a:ea typeface="+mn-ea"/>
          <a:cs typeface="+mn-cs"/>
        </a:defRPr>
      </a:pPr>
      <a:endParaRPr lang="es-PE"/>
    </a:p>
  </c:txPr>
  <c:externalData r:id="rId3">
    <c:autoUpdate val="0"/>
  </c:externalData>
</c:chartSpace>
</file>

<file path=ppt/charts/chart1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8"/>
    </mc:Choice>
    <mc:Fallback>
      <c:style val="8"/>
    </mc:Fallback>
  </mc:AlternateContent>
  <c:chart>
    <c:autoTitleDeleted val="1"/>
    <c:plotArea>
      <c:layout>
        <c:manualLayout>
          <c:layoutTarget val="inner"/>
          <c:xMode val="edge"/>
          <c:yMode val="edge"/>
          <c:x val="4.8803652628984263E-2"/>
          <c:y val="0.12238572205653406"/>
          <c:w val="0.93972171595761467"/>
          <c:h val="0.77050791055266288"/>
        </c:manualLayout>
      </c:layout>
      <c:barChart>
        <c:barDir val="col"/>
        <c:grouping val="clustered"/>
        <c:varyColors val="0"/>
        <c:ser>
          <c:idx val="0"/>
          <c:order val="0"/>
          <c:tx>
            <c:strRef>
              <c:f>'PAN _final'!$S$244</c:f>
              <c:strCache>
                <c:ptCount val="1"/>
                <c:pt idx="0">
                  <c:v>Promedio % de paquete completo ( control , vacunación y suplementación) niño y niña , sin intervención</c:v>
                </c:pt>
              </c:strCache>
            </c:strRef>
          </c:tx>
          <c:spPr>
            <a:solidFill>
              <a:srgbClr val="FFFF00"/>
            </a:solidFill>
            <a:ln w="9525" cap="flat" cmpd="sng" algn="ctr">
              <a:solidFill>
                <a:schemeClr val="accent6">
                  <a:shade val="76000"/>
                  <a:shade val="95000"/>
                </a:schemeClr>
              </a:solidFill>
              <a:round/>
            </a:ln>
            <a:effectLst/>
          </c:spPr>
          <c:invertIfNegative val="0"/>
          <c:dPt>
            <c:idx val="7"/>
            <c:invertIfNegative val="0"/>
            <c:bubble3D val="0"/>
            <c:spPr>
              <a:solidFill>
                <a:schemeClr val="accent6">
                  <a:lumMod val="20000"/>
                  <a:lumOff val="80000"/>
                </a:schemeClr>
              </a:solidFill>
              <a:ln w="9525" cap="flat" cmpd="sng" algn="ctr">
                <a:solidFill>
                  <a:schemeClr val="accent6">
                    <a:shade val="76000"/>
                    <a:shade val="95000"/>
                  </a:schemeClr>
                </a:solidFill>
                <a:round/>
              </a:ln>
              <a:effectLst/>
            </c:spPr>
            <c:extLst>
              <c:ext xmlns:c16="http://schemas.microsoft.com/office/drawing/2014/chart" uri="{C3380CC4-5D6E-409C-BE32-E72D297353CC}">
                <c16:uniqueId val="{00000005-70C5-4875-9A1D-ACEB1F6A768E}"/>
              </c:ext>
            </c:extLst>
          </c:dPt>
          <c:dPt>
            <c:idx val="8"/>
            <c:invertIfNegative val="0"/>
            <c:bubble3D val="0"/>
            <c:spPr>
              <a:solidFill>
                <a:schemeClr val="accent6">
                  <a:lumMod val="20000"/>
                  <a:lumOff val="80000"/>
                </a:schemeClr>
              </a:solidFill>
              <a:ln w="9525" cap="flat" cmpd="sng" algn="ctr">
                <a:solidFill>
                  <a:schemeClr val="accent6">
                    <a:shade val="76000"/>
                    <a:shade val="95000"/>
                  </a:schemeClr>
                </a:solidFill>
                <a:round/>
              </a:ln>
              <a:effectLst/>
            </c:spPr>
            <c:extLst>
              <c:ext xmlns:c16="http://schemas.microsoft.com/office/drawing/2014/chart" uri="{C3380CC4-5D6E-409C-BE32-E72D297353CC}">
                <c16:uniqueId val="{00000006-70C5-4875-9A1D-ACEB1F6A768E}"/>
              </c:ext>
            </c:extLst>
          </c:dPt>
          <c:dPt>
            <c:idx val="9"/>
            <c:invertIfNegative val="0"/>
            <c:bubble3D val="0"/>
            <c:spPr>
              <a:solidFill>
                <a:schemeClr val="accent6">
                  <a:lumMod val="20000"/>
                  <a:lumOff val="80000"/>
                </a:schemeClr>
              </a:solidFill>
              <a:ln w="9525" cap="flat" cmpd="sng" algn="ctr">
                <a:solidFill>
                  <a:schemeClr val="accent6">
                    <a:shade val="76000"/>
                    <a:shade val="95000"/>
                  </a:schemeClr>
                </a:solidFill>
                <a:round/>
              </a:ln>
              <a:effectLst/>
            </c:spPr>
            <c:extLst>
              <c:ext xmlns:c16="http://schemas.microsoft.com/office/drawing/2014/chart" uri="{C3380CC4-5D6E-409C-BE32-E72D297353CC}">
                <c16:uniqueId val="{00000007-70C5-4875-9A1D-ACEB1F6A768E}"/>
              </c:ext>
            </c:extLst>
          </c:dPt>
          <c:dPt>
            <c:idx val="10"/>
            <c:invertIfNegative val="0"/>
            <c:bubble3D val="0"/>
            <c:spPr>
              <a:solidFill>
                <a:schemeClr val="accent6">
                  <a:lumMod val="20000"/>
                  <a:lumOff val="80000"/>
                </a:schemeClr>
              </a:solidFill>
              <a:ln w="9525" cap="flat" cmpd="sng" algn="ctr">
                <a:solidFill>
                  <a:schemeClr val="accent6">
                    <a:shade val="76000"/>
                    <a:shade val="95000"/>
                  </a:schemeClr>
                </a:solidFill>
                <a:round/>
              </a:ln>
              <a:effectLst/>
            </c:spPr>
            <c:extLst>
              <c:ext xmlns:c16="http://schemas.microsoft.com/office/drawing/2014/chart" uri="{C3380CC4-5D6E-409C-BE32-E72D297353CC}">
                <c16:uniqueId val="{00000008-70C5-4875-9A1D-ACEB1F6A768E}"/>
              </c:ext>
            </c:extLst>
          </c:dPt>
          <c:dPt>
            <c:idx val="11"/>
            <c:invertIfNegative val="0"/>
            <c:bubble3D val="0"/>
            <c:spPr>
              <a:solidFill>
                <a:schemeClr val="accent6">
                  <a:lumMod val="20000"/>
                  <a:lumOff val="80000"/>
                </a:schemeClr>
              </a:solidFill>
              <a:ln w="9525" cap="flat" cmpd="sng" algn="ctr">
                <a:solidFill>
                  <a:schemeClr val="accent6">
                    <a:shade val="76000"/>
                    <a:shade val="95000"/>
                  </a:schemeClr>
                </a:solidFill>
                <a:round/>
              </a:ln>
              <a:effectLst/>
            </c:spPr>
            <c:extLst>
              <c:ext xmlns:c16="http://schemas.microsoft.com/office/drawing/2014/chart" uri="{C3380CC4-5D6E-409C-BE32-E72D297353CC}">
                <c16:uniqueId val="{00000009-70C5-4875-9A1D-ACEB1F6A768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'PAN _final'!$T$243:$AE$243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_final'!$T$244:$AE$244</c:f>
              <c:numCache>
                <c:formatCode>0%</c:formatCode>
                <c:ptCount val="12"/>
                <c:pt idx="0">
                  <c:v>6.7271937026126424E-2</c:v>
                </c:pt>
                <c:pt idx="1">
                  <c:v>0.1250784758777225</c:v>
                </c:pt>
                <c:pt idx="2">
                  <c:v>0.20587241029603515</c:v>
                </c:pt>
                <c:pt idx="3">
                  <c:v>0.27495532911575793</c:v>
                </c:pt>
                <c:pt idx="4">
                  <c:v>0.35297242478388952</c:v>
                </c:pt>
                <c:pt idx="5">
                  <c:v>0.4281160960061815</c:v>
                </c:pt>
                <c:pt idx="6">
                  <c:v>0.48346621679393514</c:v>
                </c:pt>
                <c:pt idx="7">
                  <c:v>0.54154392416937835</c:v>
                </c:pt>
                <c:pt idx="8">
                  <c:v>0.60080249360531446</c:v>
                </c:pt>
                <c:pt idx="9">
                  <c:v>0.65903609373688332</c:v>
                </c:pt>
                <c:pt idx="10">
                  <c:v>0.71990350167702166</c:v>
                </c:pt>
                <c:pt idx="11">
                  <c:v>0.78186120635533873</c:v>
                </c:pt>
              </c:numCache>
            </c:numRef>
          </c:val>
          <c:extLst>
            <c:ext xmlns:c16="http://schemas.microsoft.com/office/drawing/2014/chart" uri="{C3380CC4-5D6E-409C-BE32-E72D297353CC}">
              <c16:uniqueId val="{00000000-70C5-4875-9A1D-ACEB1F6A768E}"/>
            </c:ext>
          </c:extLst>
        </c:ser>
        <c:dLbls>
          <c:showLegendKey val="0"/>
          <c:showVal val="1"/>
          <c:showCatName val="0"/>
          <c:showSerName val="0"/>
          <c:showPercent val="0"/>
          <c:showBubbleSize val="0"/>
        </c:dLbls>
        <c:gapWidth val="150"/>
        <c:overlap val="-25"/>
        <c:axId val="1638149088"/>
        <c:axId val="1638153664"/>
      </c:barChart>
      <c:lineChart>
        <c:grouping val="standard"/>
        <c:varyColors val="0"/>
        <c:ser>
          <c:idx val="1"/>
          <c:order val="1"/>
          <c:tx>
            <c:strRef>
              <c:f>'PAN _final'!$S$245</c:f>
              <c:strCache>
                <c:ptCount val="1"/>
                <c:pt idx="0">
                  <c:v>Promedio % de paquete completo niño y niña , con intervención </c:v>
                </c:pt>
              </c:strCache>
            </c:strRef>
          </c:tx>
          <c:spPr>
            <a:ln w="15875" cap="rnd">
              <a:solidFill>
                <a:schemeClr val="accent6">
                  <a:tint val="77000"/>
                </a:schemeClr>
              </a:solidFill>
              <a:round/>
            </a:ln>
            <a:effectLst/>
          </c:spPr>
          <c:marker>
            <c:symbol val="diamond"/>
            <c:size val="13"/>
            <c:spPr>
              <a:solidFill>
                <a:srgbClr val="FFFF00"/>
              </a:solidFill>
              <a:ln w="9525" cap="flat" cmpd="sng" algn="ctr">
                <a:solidFill>
                  <a:srgbClr val="FFFF00"/>
                </a:solidFill>
                <a:round/>
              </a:ln>
              <a:effectLst/>
            </c:spPr>
          </c:marker>
          <c:dPt>
            <c:idx val="11"/>
            <c:marker>
              <c:symbol val="diamond"/>
              <c:size val="13"/>
              <c:spPr>
                <a:solidFill>
                  <a:schemeClr val="bg1"/>
                </a:solidFill>
                <a:ln w="9525" cap="flat" cmpd="sng" algn="ctr">
                  <a:solidFill>
                    <a:srgbClr val="FFFF00"/>
                  </a:solidFill>
                  <a:round/>
                </a:ln>
                <a:effectLst/>
              </c:spPr>
            </c:marker>
            <c:bubble3D val="0"/>
            <c:spPr>
              <a:ln w="15875" cap="rnd">
                <a:solidFill>
                  <a:schemeClr val="accent6">
                    <a:tint val="77000"/>
                  </a:schemeClr>
                </a:solidFill>
                <a:round/>
              </a:ln>
              <a:effectLst/>
            </c:spPr>
            <c:extLst>
              <c:ext xmlns:c16="http://schemas.microsoft.com/office/drawing/2014/chart" uri="{C3380CC4-5D6E-409C-BE32-E72D297353CC}">
                <c16:uniqueId val="{00000002-70C5-4875-9A1D-ACEB1F6A768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'PAN _final'!$T$243:$AE$243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_final'!$T$245:$AE$245</c:f>
              <c:numCache>
                <c:formatCode>General</c:formatCode>
                <c:ptCount val="12"/>
                <c:pt idx="7" formatCode="0%">
                  <c:v>0.58456077654899308</c:v>
                </c:pt>
                <c:pt idx="8" formatCode="0%">
                  <c:v>0.66079103684744289</c:v>
                </c:pt>
                <c:pt idx="9" formatCode="0%">
                  <c:v>0.73854252185251368</c:v>
                </c:pt>
                <c:pt idx="10" formatCode="0%">
                  <c:v>0.81202008982469698</c:v>
                </c:pt>
                <c:pt idx="11" formatCode="0%">
                  <c:v>0.85307692307692307</c:v>
                </c:pt>
              </c:numCache>
            </c:numRef>
          </c:val>
          <c:smooth val="0"/>
          <c:extLst>
            <c:ext xmlns:c16="http://schemas.microsoft.com/office/drawing/2014/chart" uri="{C3380CC4-5D6E-409C-BE32-E72D297353CC}">
              <c16:uniqueId val="{00000003-70C5-4875-9A1D-ACEB1F6A768E}"/>
            </c:ext>
          </c:extLst>
        </c:ser>
        <c:dLbls>
          <c:showLegendKey val="0"/>
          <c:showVal val="1"/>
          <c:showCatName val="0"/>
          <c:showSerName val="0"/>
          <c:showPercent val="0"/>
          <c:showBubbleSize val="0"/>
        </c:dLbls>
        <c:marker val="1"/>
        <c:smooth val="0"/>
        <c:axId val="1638149088"/>
        <c:axId val="1638153664"/>
      </c:lineChart>
      <c:catAx>
        <c:axId val="1638149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638153664"/>
        <c:crosses val="autoZero"/>
        <c:auto val="1"/>
        <c:lblAlgn val="ctr"/>
        <c:lblOffset val="100"/>
        <c:noMultiLvlLbl val="0"/>
      </c:catAx>
      <c:valAx>
        <c:axId val="16381536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638149088"/>
        <c:crosses val="autoZero"/>
        <c:crossBetween val="between"/>
      </c:valAx>
      <c:spPr>
        <a:noFill/>
        <a:ln>
          <a:noFill/>
        </a:ln>
        <a:effectLst/>
      </c:spPr>
    </c:plotArea>
    <c:legend>
      <c:legendPos val="b"/>
      <c:layout>
        <c:manualLayout>
          <c:xMode val="edge"/>
          <c:yMode val="edge"/>
          <c:x val="4.3008660262483421E-2"/>
          <c:y val="0.10785506151242412"/>
          <c:w val="0.46169803035297885"/>
          <c:h val="0.3768912760406756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rgbClr val="CEECF2">
          <a:alpha val="96000"/>
        </a:srgb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_final'!$S$11</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BA28-4039-99AF-568773A42178}"/>
              </c:ext>
            </c:extLst>
          </c:dPt>
          <c:dPt>
            <c:idx val="8"/>
            <c:invertIfNegative val="0"/>
            <c:bubble3D val="0"/>
            <c:spPr>
              <a:solidFill>
                <a:srgbClr val="FFF571"/>
              </a:solidFill>
              <a:ln>
                <a:noFill/>
              </a:ln>
              <a:effectLst/>
            </c:spPr>
            <c:extLst>
              <c:ext xmlns:c16="http://schemas.microsoft.com/office/drawing/2014/chart" uri="{C3380CC4-5D6E-409C-BE32-E72D297353CC}">
                <c16:uniqueId val="{00000004-BA28-4039-99AF-568773A42178}"/>
              </c:ext>
            </c:extLst>
          </c:dPt>
          <c:dPt>
            <c:idx val="9"/>
            <c:invertIfNegative val="0"/>
            <c:bubble3D val="0"/>
            <c:spPr>
              <a:solidFill>
                <a:srgbClr val="FFF571"/>
              </a:solidFill>
              <a:ln>
                <a:noFill/>
              </a:ln>
              <a:effectLst/>
            </c:spPr>
            <c:extLst>
              <c:ext xmlns:c16="http://schemas.microsoft.com/office/drawing/2014/chart" uri="{C3380CC4-5D6E-409C-BE32-E72D297353CC}">
                <c16:uniqueId val="{00000005-BA28-4039-99AF-568773A42178}"/>
              </c:ext>
            </c:extLst>
          </c:dPt>
          <c:dPt>
            <c:idx val="10"/>
            <c:invertIfNegative val="0"/>
            <c:bubble3D val="0"/>
            <c:spPr>
              <a:solidFill>
                <a:srgbClr val="FFF571"/>
              </a:solidFill>
              <a:ln>
                <a:noFill/>
              </a:ln>
              <a:effectLst/>
            </c:spPr>
            <c:extLst>
              <c:ext xmlns:c16="http://schemas.microsoft.com/office/drawing/2014/chart" uri="{C3380CC4-5D6E-409C-BE32-E72D297353CC}">
                <c16:uniqueId val="{00000006-BA28-4039-99AF-568773A42178}"/>
              </c:ext>
            </c:extLst>
          </c:dPt>
          <c:dPt>
            <c:idx val="11"/>
            <c:invertIfNegative val="0"/>
            <c:bubble3D val="0"/>
            <c:spPr>
              <a:solidFill>
                <a:srgbClr val="FFF571"/>
              </a:solidFill>
              <a:ln>
                <a:noFill/>
              </a:ln>
              <a:effectLst/>
            </c:spPr>
            <c:extLst>
              <c:ext xmlns:c16="http://schemas.microsoft.com/office/drawing/2014/chart" uri="{C3380CC4-5D6E-409C-BE32-E72D297353CC}">
                <c16:uniqueId val="{00000008-BA28-4039-99AF-568773A4217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_final'!$T$11:$AE$11</c:f>
              <c:numCache>
                <c:formatCode>0%</c:formatCode>
                <c:ptCount val="12"/>
                <c:pt idx="0">
                  <c:v>0.10553577209452897</c:v>
                </c:pt>
                <c:pt idx="1">
                  <c:v>0.20751052120427324</c:v>
                </c:pt>
                <c:pt idx="2">
                  <c:v>0.32988022013596635</c:v>
                </c:pt>
                <c:pt idx="3">
                  <c:v>0.44189057947555843</c:v>
                </c:pt>
                <c:pt idx="4">
                  <c:v>0.54451278730980901</c:v>
                </c:pt>
                <c:pt idx="5">
                  <c:v>0.67076723858853993</c:v>
                </c:pt>
                <c:pt idx="6">
                  <c:v>0.74813855616704439</c:v>
                </c:pt>
                <c:pt idx="7">
                  <c:v>0.81676918096471351</c:v>
                </c:pt>
                <c:pt idx="8">
                  <c:v>0.91324053091615409</c:v>
                </c:pt>
                <c:pt idx="9">
                  <c:v>0.97410165101974744</c:v>
                </c:pt>
                <c:pt idx="10">
                  <c:v>1.1071544189057947</c:v>
                </c:pt>
                <c:pt idx="11">
                  <c:v>1.2625445127873098</c:v>
                </c:pt>
              </c:numCache>
            </c:numRef>
          </c:val>
          <c:extLst>
            <c:ext xmlns:c16="http://schemas.microsoft.com/office/drawing/2014/chart" uri="{C3380CC4-5D6E-409C-BE32-E72D297353CC}">
              <c16:uniqueId val="{00000000-BA28-4039-99AF-568773A42178}"/>
            </c:ext>
          </c:extLst>
        </c:ser>
        <c:dLbls>
          <c:showLegendKey val="0"/>
          <c:showVal val="0"/>
          <c:showCatName val="0"/>
          <c:showSerName val="0"/>
          <c:showPercent val="0"/>
          <c:showBubbleSize val="0"/>
        </c:dLbls>
        <c:gapWidth val="219"/>
        <c:overlap val="-27"/>
        <c:axId val="1805314176"/>
        <c:axId val="1805311680"/>
      </c:barChart>
      <c:lineChart>
        <c:grouping val="standard"/>
        <c:varyColors val="0"/>
        <c:ser>
          <c:idx val="1"/>
          <c:order val="1"/>
          <c:tx>
            <c:strRef>
              <c:f>'PAN _final'!$S$12</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7-BA28-4039-99AF-568773A42178}"/>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BA28-4039-99AF-568773A42178}"/>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_final'!$T$12:$AE$12</c:f>
              <c:numCache>
                <c:formatCode>General</c:formatCode>
                <c:ptCount val="12"/>
                <c:pt idx="7" formatCode="0%">
                  <c:v>0.93234056328909032</c:v>
                </c:pt>
                <c:pt idx="8" formatCode="0%">
                  <c:v>1.0511492392359987</c:v>
                </c:pt>
                <c:pt idx="9" formatCode="0%">
                  <c:v>1.1819359015862738</c:v>
                </c:pt>
                <c:pt idx="10" formatCode="0%">
                  <c:v>1.2997733894464227</c:v>
                </c:pt>
                <c:pt idx="11" formatCode="0%">
                  <c:v>1.34</c:v>
                </c:pt>
              </c:numCache>
            </c:numRef>
          </c:val>
          <c:smooth val="0"/>
          <c:extLst>
            <c:ext xmlns:c16="http://schemas.microsoft.com/office/drawing/2014/chart" uri="{C3380CC4-5D6E-409C-BE32-E72D297353CC}">
              <c16:uniqueId val="{00000001-BA28-4039-99AF-568773A42178}"/>
            </c:ext>
          </c:extLst>
        </c:ser>
        <c:dLbls>
          <c:showLegendKey val="0"/>
          <c:showVal val="0"/>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rgbClr val="CEECF2"/>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j-lt"/>
                <a:ea typeface="+mn-ea"/>
                <a:cs typeface="+mn-cs"/>
              </a:defRPr>
            </a:pPr>
            <a:r>
              <a:rPr lang="es-PE"/>
              <a:t>2°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j-lt"/>
              <a:ea typeface="+mn-ea"/>
              <a:cs typeface="+mn-cs"/>
            </a:defRPr>
          </a:pPr>
          <a:endParaRPr lang="es-PE"/>
        </a:p>
      </c:txPr>
    </c:title>
    <c:autoTitleDeleted val="0"/>
    <c:plotArea>
      <c:layout/>
      <c:barChart>
        <c:barDir val="col"/>
        <c:grouping val="clustered"/>
        <c:varyColors val="0"/>
        <c:ser>
          <c:idx val="0"/>
          <c:order val="0"/>
          <c:tx>
            <c:strRef>
              <c:f>'PAN _final'!$S$26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60D7-48CC-A6CE-44D0C16BAB1F}"/>
              </c:ext>
            </c:extLst>
          </c:dPt>
          <c:dPt>
            <c:idx val="8"/>
            <c:invertIfNegative val="0"/>
            <c:bubble3D val="0"/>
            <c:spPr>
              <a:solidFill>
                <a:srgbClr val="FFF571"/>
              </a:solidFill>
              <a:ln>
                <a:noFill/>
              </a:ln>
              <a:effectLst/>
            </c:spPr>
            <c:extLst>
              <c:ext xmlns:c16="http://schemas.microsoft.com/office/drawing/2014/chart" uri="{C3380CC4-5D6E-409C-BE32-E72D297353CC}">
                <c16:uniqueId val="{00000004-60D7-48CC-A6CE-44D0C16BAB1F}"/>
              </c:ext>
            </c:extLst>
          </c:dPt>
          <c:dPt>
            <c:idx val="9"/>
            <c:invertIfNegative val="0"/>
            <c:bubble3D val="0"/>
            <c:spPr>
              <a:solidFill>
                <a:srgbClr val="FFF571"/>
              </a:solidFill>
              <a:ln>
                <a:noFill/>
              </a:ln>
              <a:effectLst/>
            </c:spPr>
            <c:extLst>
              <c:ext xmlns:c16="http://schemas.microsoft.com/office/drawing/2014/chart" uri="{C3380CC4-5D6E-409C-BE32-E72D297353CC}">
                <c16:uniqueId val="{00000005-60D7-48CC-A6CE-44D0C16BAB1F}"/>
              </c:ext>
            </c:extLst>
          </c:dPt>
          <c:dPt>
            <c:idx val="10"/>
            <c:invertIfNegative val="0"/>
            <c:bubble3D val="0"/>
            <c:spPr>
              <a:solidFill>
                <a:srgbClr val="FFF571"/>
              </a:solidFill>
              <a:ln>
                <a:noFill/>
              </a:ln>
              <a:effectLst/>
            </c:spPr>
            <c:extLst>
              <c:ext xmlns:c16="http://schemas.microsoft.com/office/drawing/2014/chart" uri="{C3380CC4-5D6E-409C-BE32-E72D297353CC}">
                <c16:uniqueId val="{00000006-60D7-48CC-A6CE-44D0C16BAB1F}"/>
              </c:ext>
            </c:extLst>
          </c:dPt>
          <c:dPt>
            <c:idx val="11"/>
            <c:invertIfNegative val="0"/>
            <c:bubble3D val="0"/>
            <c:spPr>
              <a:solidFill>
                <a:srgbClr val="FFF571"/>
              </a:solidFill>
              <a:ln>
                <a:noFill/>
              </a:ln>
              <a:effectLst/>
            </c:spPr>
            <c:extLst>
              <c:ext xmlns:c16="http://schemas.microsoft.com/office/drawing/2014/chart" uri="{C3380CC4-5D6E-409C-BE32-E72D297353CC}">
                <c16:uniqueId val="{00000007-60D7-48CC-A6CE-44D0C16BAB1F}"/>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j-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_final'!$T$26:$AE$26</c:f>
              <c:numCache>
                <c:formatCode>0%</c:formatCode>
                <c:ptCount val="12"/>
                <c:pt idx="0">
                  <c:v>4.726448688896083E-2</c:v>
                </c:pt>
                <c:pt idx="1">
                  <c:v>9.0967950793136937E-2</c:v>
                </c:pt>
                <c:pt idx="2">
                  <c:v>0.15312398834574295</c:v>
                </c:pt>
                <c:pt idx="3">
                  <c:v>0.20265458077047588</c:v>
                </c:pt>
                <c:pt idx="4">
                  <c:v>0.26027840725153772</c:v>
                </c:pt>
                <c:pt idx="5">
                  <c:v>0.31887342181935902</c:v>
                </c:pt>
                <c:pt idx="6">
                  <c:v>0.35189381676918097</c:v>
                </c:pt>
                <c:pt idx="7">
                  <c:v>0.36549044998381353</c:v>
                </c:pt>
                <c:pt idx="8">
                  <c:v>0.41372612495953381</c:v>
                </c:pt>
                <c:pt idx="9">
                  <c:v>0.45143061130731671</c:v>
                </c:pt>
                <c:pt idx="10">
                  <c:v>0.48016921424495057</c:v>
                </c:pt>
                <c:pt idx="11">
                  <c:v>0.54354159922304957</c:v>
                </c:pt>
              </c:numCache>
            </c:numRef>
          </c:val>
          <c:extLst>
            <c:ext xmlns:c16="http://schemas.microsoft.com/office/drawing/2014/chart" uri="{C3380CC4-5D6E-409C-BE32-E72D297353CC}">
              <c16:uniqueId val="{00000000-60D7-48CC-A6CE-44D0C16BAB1F}"/>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_final'!$S$27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8-60D7-48CC-A6CE-44D0C16BAB1F}"/>
              </c:ext>
            </c:extLst>
          </c:dPt>
          <c:dLbls>
            <c:dLbl>
              <c:idx val="10"/>
              <c:tx>
                <c:rich>
                  <a:bodyPr rot="0" spcFirstLastPara="1" vertOverflow="ellipsis" vert="horz" wrap="square" anchor="ctr" anchorCtr="1"/>
                  <a:lstStyle/>
                  <a:p>
                    <a:pPr>
                      <a:defRPr sz="1100" b="0" i="0" u="none" strike="noStrike" kern="1200" baseline="0">
                        <a:solidFill>
                          <a:srgbClr val="00B050"/>
                        </a:solidFill>
                        <a:latin typeface="+mj-lt"/>
                        <a:ea typeface="+mn-ea"/>
                        <a:cs typeface="+mn-cs"/>
                      </a:defRPr>
                    </a:pPr>
                    <a:r>
                      <a:rPr lang="en-US" dirty="0"/>
                      <a:t>62%</a:t>
                    </a:r>
                  </a:p>
                </c:rich>
              </c:tx>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j-lt"/>
                      <a:ea typeface="+mn-ea"/>
                      <a:cs typeface="+mn-cs"/>
                    </a:defRPr>
                  </a:pPr>
                  <a:endParaRPr lang="es-PE"/>
                </a:p>
              </c:txPr>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60D7-48CC-A6CE-44D0C16BAB1F}"/>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j-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_final'!$T$27:$AE$27</c:f>
              <c:numCache>
                <c:formatCode>General</c:formatCode>
                <c:ptCount val="12"/>
                <c:pt idx="7" formatCode="0%">
                  <c:v>0.43671090967950793</c:v>
                </c:pt>
                <c:pt idx="8" formatCode="0%">
                  <c:v>0.49627711233408872</c:v>
                </c:pt>
                <c:pt idx="9" formatCode="0%">
                  <c:v>0.5587568792489479</c:v>
                </c:pt>
                <c:pt idx="10" formatCode="0%">
                  <c:v>0.61379087083198447</c:v>
                </c:pt>
                <c:pt idx="11" formatCode="0%">
                  <c:v>0.65</c:v>
                </c:pt>
              </c:numCache>
            </c:numRef>
          </c:val>
          <c:smooth val="0"/>
          <c:extLst>
            <c:ext xmlns:c16="http://schemas.microsoft.com/office/drawing/2014/chart" uri="{C3380CC4-5D6E-409C-BE32-E72D297353CC}">
              <c16:uniqueId val="{00000001-60D7-48CC-A6CE-44D0C16BAB1F}"/>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j-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j-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j-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j-lt"/>
        </a:defRPr>
      </a:pPr>
      <a:endParaRPr lang="es-PE"/>
    </a:p>
  </c:txPr>
  <c:externalData r:id="rId3">
    <c:autoUpdate val="0"/>
  </c:externalData>
</c:chartSpace>
</file>

<file path=ppt/charts/chart1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CONTROL DEL MENOR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_final'!$S$40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910A-4F7A-ACDA-F9F064A6CB39}"/>
              </c:ext>
            </c:extLst>
          </c:dPt>
          <c:dPt>
            <c:idx val="8"/>
            <c:invertIfNegative val="0"/>
            <c:bubble3D val="0"/>
            <c:spPr>
              <a:solidFill>
                <a:srgbClr val="FFF571"/>
              </a:solidFill>
              <a:ln>
                <a:noFill/>
              </a:ln>
              <a:effectLst/>
            </c:spPr>
            <c:extLst>
              <c:ext xmlns:c16="http://schemas.microsoft.com/office/drawing/2014/chart" uri="{C3380CC4-5D6E-409C-BE32-E72D297353CC}">
                <c16:uniqueId val="{00000005-910A-4F7A-ACDA-F9F064A6CB39}"/>
              </c:ext>
            </c:extLst>
          </c:dPt>
          <c:dPt>
            <c:idx val="9"/>
            <c:invertIfNegative val="0"/>
            <c:bubble3D val="0"/>
            <c:spPr>
              <a:solidFill>
                <a:srgbClr val="FFF571"/>
              </a:solidFill>
              <a:ln>
                <a:noFill/>
              </a:ln>
              <a:effectLst/>
            </c:spPr>
            <c:extLst>
              <c:ext xmlns:c16="http://schemas.microsoft.com/office/drawing/2014/chart" uri="{C3380CC4-5D6E-409C-BE32-E72D297353CC}">
                <c16:uniqueId val="{00000006-910A-4F7A-ACDA-F9F064A6CB39}"/>
              </c:ext>
            </c:extLst>
          </c:dPt>
          <c:dPt>
            <c:idx val="10"/>
            <c:invertIfNegative val="0"/>
            <c:bubble3D val="0"/>
            <c:spPr>
              <a:solidFill>
                <a:srgbClr val="FFF571"/>
              </a:solidFill>
              <a:ln>
                <a:noFill/>
              </a:ln>
              <a:effectLst/>
            </c:spPr>
            <c:extLst>
              <c:ext xmlns:c16="http://schemas.microsoft.com/office/drawing/2014/chart" uri="{C3380CC4-5D6E-409C-BE32-E72D297353CC}">
                <c16:uniqueId val="{00000007-910A-4F7A-ACDA-F9F064A6CB39}"/>
              </c:ext>
            </c:extLst>
          </c:dPt>
          <c:dPt>
            <c:idx val="11"/>
            <c:invertIfNegative val="0"/>
            <c:bubble3D val="0"/>
            <c:spPr>
              <a:solidFill>
                <a:srgbClr val="FFF571"/>
              </a:solidFill>
              <a:ln>
                <a:noFill/>
              </a:ln>
              <a:effectLst/>
            </c:spPr>
            <c:extLst>
              <c:ext xmlns:c16="http://schemas.microsoft.com/office/drawing/2014/chart" uri="{C3380CC4-5D6E-409C-BE32-E72D297353CC}">
                <c16:uniqueId val="{00000008-910A-4F7A-ACDA-F9F064A6CB39}"/>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_final'!$T$40:$AE$40</c:f>
              <c:numCache>
                <c:formatCode>0%</c:formatCode>
                <c:ptCount val="12"/>
                <c:pt idx="0">
                  <c:v>0.13286066584463624</c:v>
                </c:pt>
                <c:pt idx="1">
                  <c:v>0.2281134401972873</c:v>
                </c:pt>
                <c:pt idx="2">
                  <c:v>0.33970406905055489</c:v>
                </c:pt>
                <c:pt idx="3">
                  <c:v>0.46424167694204688</c:v>
                </c:pt>
                <c:pt idx="4">
                  <c:v>0.5786066584463625</c:v>
                </c:pt>
                <c:pt idx="5">
                  <c:v>0.69173859432799012</c:v>
                </c:pt>
                <c:pt idx="6">
                  <c:v>0.78267570900123307</c:v>
                </c:pt>
                <c:pt idx="7">
                  <c:v>0.85819975339087551</c:v>
                </c:pt>
                <c:pt idx="8">
                  <c:v>0.92385943279901361</c:v>
                </c:pt>
                <c:pt idx="9">
                  <c:v>1.000308261405672</c:v>
                </c:pt>
                <c:pt idx="10">
                  <c:v>1.1066584463625153</c:v>
                </c:pt>
                <c:pt idx="11">
                  <c:v>1.1868064118372379</c:v>
                </c:pt>
              </c:numCache>
            </c:numRef>
          </c:val>
          <c:extLst>
            <c:ext xmlns:c16="http://schemas.microsoft.com/office/drawing/2014/chart" uri="{C3380CC4-5D6E-409C-BE32-E72D297353CC}">
              <c16:uniqueId val="{00000000-910A-4F7A-ACDA-F9F064A6CB39}"/>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_final'!$S$41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910A-4F7A-ACDA-F9F064A6CB39}"/>
              </c:ext>
            </c:extLst>
          </c:dPt>
          <c:dLbls>
            <c:dLbl>
              <c:idx val="10"/>
              <c:tx>
                <c:rich>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r>
                      <a:rPr lang="en-US" dirty="0"/>
                      <a:t>131</a:t>
                    </a:r>
                    <a:r>
                      <a:rPr lang="en-US" baseline="0" dirty="0"/>
                      <a:t>%</a:t>
                    </a:r>
                    <a:endParaRPr lang="en-US" dirty="0"/>
                  </a:p>
                </c:rich>
              </c:tx>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910A-4F7A-ACDA-F9F064A6CB39}"/>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_final'!$T$41:$AE$41</c:f>
              <c:numCache>
                <c:formatCode>General</c:formatCode>
                <c:ptCount val="12"/>
                <c:pt idx="7" formatCode="0%">
                  <c:v>0.96177558569667077</c:v>
                </c:pt>
                <c:pt idx="8" formatCode="0%">
                  <c:v>1.0792231812577064</c:v>
                </c:pt>
                <c:pt idx="9" formatCode="0%">
                  <c:v>1.1951294697903823</c:v>
                </c:pt>
                <c:pt idx="10" formatCode="0%">
                  <c:v>1.3030209617755857</c:v>
                </c:pt>
                <c:pt idx="11" formatCode="0%">
                  <c:v>1.33</c:v>
                </c:pt>
              </c:numCache>
            </c:numRef>
          </c:val>
          <c:smooth val="0"/>
          <c:extLst>
            <c:ext xmlns:c16="http://schemas.microsoft.com/office/drawing/2014/chart" uri="{C3380CC4-5D6E-409C-BE32-E72D297353CC}">
              <c16:uniqueId val="{00000001-910A-4F7A-ACDA-F9F064A6CB39}"/>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_final'!$S$54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B0EB-4F02-9327-60AEAE2634C9}"/>
              </c:ext>
            </c:extLst>
          </c:dPt>
          <c:dPt>
            <c:idx val="8"/>
            <c:invertIfNegative val="0"/>
            <c:bubble3D val="0"/>
            <c:spPr>
              <a:solidFill>
                <a:srgbClr val="FFF571"/>
              </a:solidFill>
              <a:ln>
                <a:noFill/>
              </a:ln>
              <a:effectLst/>
            </c:spPr>
            <c:extLst>
              <c:ext xmlns:c16="http://schemas.microsoft.com/office/drawing/2014/chart" uri="{C3380CC4-5D6E-409C-BE32-E72D297353CC}">
                <c16:uniqueId val="{00000005-B0EB-4F02-9327-60AEAE2634C9}"/>
              </c:ext>
            </c:extLst>
          </c:dPt>
          <c:dPt>
            <c:idx val="9"/>
            <c:invertIfNegative val="0"/>
            <c:bubble3D val="0"/>
            <c:spPr>
              <a:solidFill>
                <a:srgbClr val="FFF571"/>
              </a:solidFill>
              <a:ln>
                <a:noFill/>
              </a:ln>
              <a:effectLst/>
            </c:spPr>
            <c:extLst>
              <c:ext xmlns:c16="http://schemas.microsoft.com/office/drawing/2014/chart" uri="{C3380CC4-5D6E-409C-BE32-E72D297353CC}">
                <c16:uniqueId val="{00000006-B0EB-4F02-9327-60AEAE2634C9}"/>
              </c:ext>
            </c:extLst>
          </c:dPt>
          <c:dPt>
            <c:idx val="10"/>
            <c:invertIfNegative val="0"/>
            <c:bubble3D val="0"/>
            <c:spPr>
              <a:solidFill>
                <a:srgbClr val="FFF571"/>
              </a:solidFill>
              <a:ln>
                <a:noFill/>
              </a:ln>
              <a:effectLst/>
            </c:spPr>
            <c:extLst>
              <c:ext xmlns:c16="http://schemas.microsoft.com/office/drawing/2014/chart" uri="{C3380CC4-5D6E-409C-BE32-E72D297353CC}">
                <c16:uniqueId val="{00000007-B0EB-4F02-9327-60AEAE2634C9}"/>
              </c:ext>
            </c:extLst>
          </c:dPt>
          <c:dPt>
            <c:idx val="11"/>
            <c:invertIfNegative val="0"/>
            <c:bubble3D val="0"/>
            <c:spPr>
              <a:solidFill>
                <a:srgbClr val="FFF571"/>
              </a:solidFill>
              <a:ln>
                <a:noFill/>
              </a:ln>
              <a:effectLst/>
            </c:spPr>
            <c:extLst>
              <c:ext xmlns:c16="http://schemas.microsoft.com/office/drawing/2014/chart" uri="{C3380CC4-5D6E-409C-BE32-E72D297353CC}">
                <c16:uniqueId val="{00000008-B0EB-4F02-9327-60AEAE2634C9}"/>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_final'!$T$54:$AE$54</c:f>
              <c:numCache>
                <c:formatCode>0%</c:formatCode>
                <c:ptCount val="12"/>
                <c:pt idx="0">
                  <c:v>0.11559802712700371</c:v>
                </c:pt>
                <c:pt idx="1">
                  <c:v>0.22595561035758324</c:v>
                </c:pt>
                <c:pt idx="2">
                  <c:v>0.39642416769420469</c:v>
                </c:pt>
                <c:pt idx="3">
                  <c:v>0.49845869297163997</c:v>
                </c:pt>
                <c:pt idx="4">
                  <c:v>0.61282367447595565</c:v>
                </c:pt>
                <c:pt idx="5">
                  <c:v>0.71670776818742299</c:v>
                </c:pt>
                <c:pt idx="6">
                  <c:v>0.79438964241676946</c:v>
                </c:pt>
                <c:pt idx="7">
                  <c:v>0.88471023427866835</c:v>
                </c:pt>
                <c:pt idx="8">
                  <c:v>0.95191122071516643</c:v>
                </c:pt>
                <c:pt idx="9">
                  <c:v>1.0422988745811439</c:v>
                </c:pt>
                <c:pt idx="10">
                  <c:v>1.1790998766954377</c:v>
                </c:pt>
                <c:pt idx="11">
                  <c:v>1.2669543773119605</c:v>
                </c:pt>
              </c:numCache>
            </c:numRef>
          </c:val>
          <c:extLst>
            <c:ext xmlns:c16="http://schemas.microsoft.com/office/drawing/2014/chart" uri="{C3380CC4-5D6E-409C-BE32-E72D297353CC}">
              <c16:uniqueId val="{00000000-B0EB-4F02-9327-60AEAE2634C9}"/>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_final'!$S$55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B0EB-4F02-9327-60AEAE2634C9}"/>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B0EB-4F02-9327-60AEAE2634C9}"/>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_final'!$T$55:$AE$55</c:f>
              <c:numCache>
                <c:formatCode>General</c:formatCode>
                <c:ptCount val="12"/>
                <c:pt idx="7" formatCode="0%">
                  <c:v>0.94389642416769426</c:v>
                </c:pt>
                <c:pt idx="8" formatCode="0%">
                  <c:v>1.0514796547472256</c:v>
                </c:pt>
                <c:pt idx="9" formatCode="0%">
                  <c:v>1.1738594327990135</c:v>
                </c:pt>
                <c:pt idx="10" formatCode="0%">
                  <c:v>1.312268803945746</c:v>
                </c:pt>
                <c:pt idx="11" formatCode="0%">
                  <c:v>1.33</c:v>
                </c:pt>
              </c:numCache>
            </c:numRef>
          </c:val>
          <c:smooth val="0"/>
          <c:extLst>
            <c:ext xmlns:c16="http://schemas.microsoft.com/office/drawing/2014/chart" uri="{C3380CC4-5D6E-409C-BE32-E72D297353CC}">
              <c16:uniqueId val="{00000001-B0EB-4F02-9327-60AEAE2634C9}"/>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3° CONTROL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_final'!$S$68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A3D5-469E-B4C6-49E3F753A6E7}"/>
              </c:ext>
            </c:extLst>
          </c:dPt>
          <c:dPt>
            <c:idx val="8"/>
            <c:invertIfNegative val="0"/>
            <c:bubble3D val="0"/>
            <c:spPr>
              <a:solidFill>
                <a:srgbClr val="FFF571"/>
              </a:solidFill>
              <a:ln>
                <a:noFill/>
              </a:ln>
              <a:effectLst/>
            </c:spPr>
            <c:extLst>
              <c:ext xmlns:c16="http://schemas.microsoft.com/office/drawing/2014/chart" uri="{C3380CC4-5D6E-409C-BE32-E72D297353CC}">
                <c16:uniqueId val="{00000005-A3D5-469E-B4C6-49E3F753A6E7}"/>
              </c:ext>
            </c:extLst>
          </c:dPt>
          <c:dPt>
            <c:idx val="9"/>
            <c:invertIfNegative val="0"/>
            <c:bubble3D val="0"/>
            <c:spPr>
              <a:solidFill>
                <a:srgbClr val="FFF571"/>
              </a:solidFill>
              <a:ln>
                <a:noFill/>
              </a:ln>
              <a:effectLst/>
            </c:spPr>
            <c:extLst>
              <c:ext xmlns:c16="http://schemas.microsoft.com/office/drawing/2014/chart" uri="{C3380CC4-5D6E-409C-BE32-E72D297353CC}">
                <c16:uniqueId val="{00000006-A3D5-469E-B4C6-49E3F753A6E7}"/>
              </c:ext>
            </c:extLst>
          </c:dPt>
          <c:dPt>
            <c:idx val="10"/>
            <c:invertIfNegative val="0"/>
            <c:bubble3D val="0"/>
            <c:spPr>
              <a:solidFill>
                <a:srgbClr val="FFF571"/>
              </a:solidFill>
              <a:ln>
                <a:noFill/>
              </a:ln>
              <a:effectLst/>
            </c:spPr>
            <c:extLst>
              <c:ext xmlns:c16="http://schemas.microsoft.com/office/drawing/2014/chart" uri="{C3380CC4-5D6E-409C-BE32-E72D297353CC}">
                <c16:uniqueId val="{00000007-A3D5-469E-B4C6-49E3F753A6E7}"/>
              </c:ext>
            </c:extLst>
          </c:dPt>
          <c:dPt>
            <c:idx val="11"/>
            <c:invertIfNegative val="0"/>
            <c:bubble3D val="0"/>
            <c:spPr>
              <a:solidFill>
                <a:srgbClr val="FFF571"/>
              </a:solidFill>
              <a:ln>
                <a:noFill/>
              </a:ln>
              <a:effectLst/>
            </c:spPr>
            <c:extLst>
              <c:ext xmlns:c16="http://schemas.microsoft.com/office/drawing/2014/chart" uri="{C3380CC4-5D6E-409C-BE32-E72D297353CC}">
                <c16:uniqueId val="{00000008-A3D5-469E-B4C6-49E3F753A6E7}"/>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_final'!$T$68:$AE$68</c:f>
              <c:numCache>
                <c:formatCode>0%</c:formatCode>
                <c:ptCount val="12"/>
                <c:pt idx="0">
                  <c:v>8.0147965474722561E-3</c:v>
                </c:pt>
                <c:pt idx="1">
                  <c:v>2.4044389642416768E-2</c:v>
                </c:pt>
                <c:pt idx="2">
                  <c:v>7.7990135635018498E-2</c:v>
                </c:pt>
                <c:pt idx="3">
                  <c:v>0.12392108508014797</c:v>
                </c:pt>
                <c:pt idx="4">
                  <c:v>0.18064118372379778</c:v>
                </c:pt>
                <c:pt idx="5">
                  <c:v>0.23027127003699138</c:v>
                </c:pt>
                <c:pt idx="6">
                  <c:v>0.27831024859003745</c:v>
                </c:pt>
                <c:pt idx="7">
                  <c:v>0.33000692611454879</c:v>
                </c:pt>
                <c:pt idx="8">
                  <c:v>0.38062250720789653</c:v>
                </c:pt>
                <c:pt idx="9">
                  <c:v>0.43110645958233473</c:v>
                </c:pt>
                <c:pt idx="10">
                  <c:v>0.45160295930949446</c:v>
                </c:pt>
                <c:pt idx="11">
                  <c:v>0.48581997533908755</c:v>
                </c:pt>
              </c:numCache>
            </c:numRef>
          </c:val>
          <c:extLst>
            <c:ext xmlns:c16="http://schemas.microsoft.com/office/drawing/2014/chart" uri="{C3380CC4-5D6E-409C-BE32-E72D297353CC}">
              <c16:uniqueId val="{00000000-A3D5-469E-B4C6-49E3F753A6E7}"/>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_final'!$S$69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A3D5-469E-B4C6-49E3F753A6E7}"/>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A3D5-469E-B4C6-49E3F753A6E7}"/>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_final'!$T$69:$AE$69</c:f>
              <c:numCache>
                <c:formatCode>General</c:formatCode>
                <c:ptCount val="12"/>
                <c:pt idx="7" formatCode="0%">
                  <c:v>0.34556103575832303</c:v>
                </c:pt>
                <c:pt idx="8" formatCode="0%">
                  <c:v>0.39919852034525277</c:v>
                </c:pt>
                <c:pt idx="9" formatCode="0%">
                  <c:v>0.45345252774352651</c:v>
                </c:pt>
                <c:pt idx="10" formatCode="0%">
                  <c:v>0.49290998766954375</c:v>
                </c:pt>
                <c:pt idx="11" formatCode="0%">
                  <c:v>0.55000000000000004</c:v>
                </c:pt>
              </c:numCache>
            </c:numRef>
          </c:val>
          <c:smooth val="0"/>
          <c:extLst>
            <c:ext xmlns:c16="http://schemas.microsoft.com/office/drawing/2014/chart" uri="{C3380CC4-5D6E-409C-BE32-E72D297353CC}">
              <c16:uniqueId val="{00000001-A3D5-469E-B4C6-49E3F753A6E7}"/>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4803149606299214E-2"/>
          <c:y val="0.18518518518518517"/>
          <c:w val="0.88464129483814524"/>
          <c:h val="0.70741542723826178"/>
        </c:manualLayout>
      </c:layout>
      <c:barChart>
        <c:barDir val="bar"/>
        <c:grouping val="clustered"/>
        <c:varyColors val="0"/>
        <c:ser>
          <c:idx val="0"/>
          <c:order val="0"/>
          <c:spPr>
            <a:solidFill>
              <a:schemeClr val="accent6"/>
            </a:solidFill>
            <a:ln>
              <a:noFill/>
            </a:ln>
            <a:effectLst/>
          </c:spPr>
          <c:invertIfNegative val="0"/>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DB52-42E5-BBE3-FDA72AFD5E85}"/>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DB52-42E5-BBE3-FDA72AFD5E85}"/>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cuartones-50'!$B$226:$B$228</c:f>
              <c:strCache>
                <c:ptCount val="3"/>
                <c:pt idx="0">
                  <c:v>3 min - 7 min </c:v>
                </c:pt>
                <c:pt idx="1">
                  <c:v>10 min  - 15 min</c:v>
                </c:pt>
                <c:pt idx="2">
                  <c:v>20 min - 30 min</c:v>
                </c:pt>
              </c:strCache>
            </c:strRef>
          </c:cat>
          <c:val>
            <c:numRef>
              <c:f>'7 cuartones-50'!$E$226:$E$228</c:f>
              <c:numCache>
                <c:formatCode>0%</c:formatCode>
                <c:ptCount val="3"/>
                <c:pt idx="1">
                  <c:v>0.22220000000000001</c:v>
                </c:pt>
                <c:pt idx="2">
                  <c:v>0.77769999999999995</c:v>
                </c:pt>
              </c:numCache>
            </c:numRef>
          </c:val>
          <c:extLst>
            <c:ext xmlns:c16="http://schemas.microsoft.com/office/drawing/2014/chart" uri="{C3380CC4-5D6E-409C-BE32-E72D297353CC}">
              <c16:uniqueId val="{00000000-DB52-42E5-BBE3-FDA72AFD5E85}"/>
            </c:ext>
          </c:extLst>
        </c:ser>
        <c:dLbls>
          <c:showLegendKey val="0"/>
          <c:showVal val="1"/>
          <c:showCatName val="0"/>
          <c:showSerName val="0"/>
          <c:showPercent val="0"/>
          <c:showBubbleSize val="0"/>
        </c:dLbls>
        <c:gapWidth val="50"/>
        <c:axId val="774131392"/>
        <c:axId val="774127456"/>
      </c:barChart>
      <c:catAx>
        <c:axId val="7741313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74127456"/>
        <c:crosses val="autoZero"/>
        <c:auto val="1"/>
        <c:lblAlgn val="ctr"/>
        <c:lblOffset val="100"/>
        <c:noMultiLvlLbl val="0"/>
      </c:catAx>
      <c:valAx>
        <c:axId val="774127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7413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DOSAJE DE HEMOGLOBINA A LOS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_final'!$S$82</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8B54-45B6-87EB-66C923801108}"/>
              </c:ext>
            </c:extLst>
          </c:dPt>
          <c:dPt>
            <c:idx val="8"/>
            <c:invertIfNegative val="0"/>
            <c:bubble3D val="0"/>
            <c:spPr>
              <a:solidFill>
                <a:srgbClr val="FFF571"/>
              </a:solidFill>
              <a:ln>
                <a:noFill/>
              </a:ln>
              <a:effectLst/>
            </c:spPr>
            <c:extLst>
              <c:ext xmlns:c16="http://schemas.microsoft.com/office/drawing/2014/chart" uri="{C3380CC4-5D6E-409C-BE32-E72D297353CC}">
                <c16:uniqueId val="{00000005-8B54-45B6-87EB-66C923801108}"/>
              </c:ext>
            </c:extLst>
          </c:dPt>
          <c:dPt>
            <c:idx val="9"/>
            <c:invertIfNegative val="0"/>
            <c:bubble3D val="0"/>
            <c:spPr>
              <a:solidFill>
                <a:srgbClr val="FFF571"/>
              </a:solidFill>
              <a:ln>
                <a:noFill/>
              </a:ln>
              <a:effectLst/>
            </c:spPr>
            <c:extLst>
              <c:ext xmlns:c16="http://schemas.microsoft.com/office/drawing/2014/chart" uri="{C3380CC4-5D6E-409C-BE32-E72D297353CC}">
                <c16:uniqueId val="{00000006-8B54-45B6-87EB-66C923801108}"/>
              </c:ext>
            </c:extLst>
          </c:dPt>
          <c:dPt>
            <c:idx val="10"/>
            <c:invertIfNegative val="0"/>
            <c:bubble3D val="0"/>
            <c:spPr>
              <a:solidFill>
                <a:srgbClr val="FFF571"/>
              </a:solidFill>
              <a:ln>
                <a:noFill/>
              </a:ln>
              <a:effectLst/>
            </c:spPr>
            <c:extLst>
              <c:ext xmlns:c16="http://schemas.microsoft.com/office/drawing/2014/chart" uri="{C3380CC4-5D6E-409C-BE32-E72D297353CC}">
                <c16:uniqueId val="{00000007-8B54-45B6-87EB-66C923801108}"/>
              </c:ext>
            </c:extLst>
          </c:dPt>
          <c:dPt>
            <c:idx val="11"/>
            <c:invertIfNegative val="0"/>
            <c:bubble3D val="0"/>
            <c:spPr>
              <a:solidFill>
                <a:srgbClr val="FFF571"/>
              </a:solidFill>
              <a:ln>
                <a:noFill/>
              </a:ln>
              <a:effectLst/>
            </c:spPr>
            <c:extLst>
              <c:ext xmlns:c16="http://schemas.microsoft.com/office/drawing/2014/chart" uri="{C3380CC4-5D6E-409C-BE32-E72D297353CC}">
                <c16:uniqueId val="{00000008-8B54-45B6-87EB-66C92380110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_final'!$T$82:$AE$82</c:f>
              <c:numCache>
                <c:formatCode>0%</c:formatCode>
                <c:ptCount val="12"/>
                <c:pt idx="0">
                  <c:v>5.6103575832305796E-2</c:v>
                </c:pt>
                <c:pt idx="1">
                  <c:v>0.1029593094944513</c:v>
                </c:pt>
                <c:pt idx="2">
                  <c:v>0.16553637484586931</c:v>
                </c:pt>
                <c:pt idx="3">
                  <c:v>0.22503082614056721</c:v>
                </c:pt>
                <c:pt idx="4">
                  <c:v>0.29993834771886557</c:v>
                </c:pt>
                <c:pt idx="5">
                  <c:v>0.35511713933415534</c:v>
                </c:pt>
                <c:pt idx="6">
                  <c:v>0.40752157829839702</c:v>
                </c:pt>
                <c:pt idx="7">
                  <c:v>0.47336112633779087</c:v>
                </c:pt>
                <c:pt idx="8">
                  <c:v>0.53292464306357512</c:v>
                </c:pt>
                <c:pt idx="9">
                  <c:v>0.59182912704631818</c:v>
                </c:pt>
                <c:pt idx="10">
                  <c:v>0.61590628853267571</c:v>
                </c:pt>
                <c:pt idx="11">
                  <c:v>0.67509247842170161</c:v>
                </c:pt>
              </c:numCache>
            </c:numRef>
          </c:val>
          <c:extLst>
            <c:ext xmlns:c16="http://schemas.microsoft.com/office/drawing/2014/chart" uri="{C3380CC4-5D6E-409C-BE32-E72D297353CC}">
              <c16:uniqueId val="{00000000-8B54-45B6-87EB-66C923801108}"/>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_final'!$S$83</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8B54-45B6-87EB-66C923801108}"/>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FF000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8B54-45B6-87EB-66C923801108}"/>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_final'!$T$83:$AE$83</c:f>
              <c:numCache>
                <c:formatCode>General</c:formatCode>
                <c:ptCount val="12"/>
                <c:pt idx="7" formatCode="0%">
                  <c:v>0.46177558569667077</c:v>
                </c:pt>
                <c:pt idx="8" formatCode="0%">
                  <c:v>0.51787916152897662</c:v>
                </c:pt>
                <c:pt idx="9" formatCode="0%">
                  <c:v>0.56535141800246613</c:v>
                </c:pt>
                <c:pt idx="10" formatCode="0%">
                  <c:v>0.61436498150431562</c:v>
                </c:pt>
                <c:pt idx="11" formatCode="0%">
                  <c:v>0.68</c:v>
                </c:pt>
              </c:numCache>
            </c:numRef>
          </c:val>
          <c:smooth val="0"/>
          <c:extLst>
            <c:ext xmlns:c16="http://schemas.microsoft.com/office/drawing/2014/chart" uri="{C3380CC4-5D6E-409C-BE32-E72D297353CC}">
              <c16:uniqueId val="{00000001-8B54-45B6-87EB-66C923801108}"/>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6 MESES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_final'!$S$96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669C-4BC8-A0EE-8B5B0B547F85}"/>
              </c:ext>
            </c:extLst>
          </c:dPt>
          <c:dPt>
            <c:idx val="8"/>
            <c:invertIfNegative val="0"/>
            <c:bubble3D val="0"/>
            <c:spPr>
              <a:solidFill>
                <a:srgbClr val="FFF571"/>
              </a:solidFill>
              <a:ln>
                <a:noFill/>
              </a:ln>
              <a:effectLst/>
            </c:spPr>
            <c:extLst>
              <c:ext xmlns:c16="http://schemas.microsoft.com/office/drawing/2014/chart" uri="{C3380CC4-5D6E-409C-BE32-E72D297353CC}">
                <c16:uniqueId val="{00000005-669C-4BC8-A0EE-8B5B0B547F85}"/>
              </c:ext>
            </c:extLst>
          </c:dPt>
          <c:dPt>
            <c:idx val="9"/>
            <c:invertIfNegative val="0"/>
            <c:bubble3D val="0"/>
            <c:spPr>
              <a:solidFill>
                <a:srgbClr val="FFF571"/>
              </a:solidFill>
              <a:ln>
                <a:noFill/>
              </a:ln>
              <a:effectLst/>
            </c:spPr>
            <c:extLst>
              <c:ext xmlns:c16="http://schemas.microsoft.com/office/drawing/2014/chart" uri="{C3380CC4-5D6E-409C-BE32-E72D297353CC}">
                <c16:uniqueId val="{00000006-669C-4BC8-A0EE-8B5B0B547F85}"/>
              </c:ext>
            </c:extLst>
          </c:dPt>
          <c:dPt>
            <c:idx val="10"/>
            <c:invertIfNegative val="0"/>
            <c:bubble3D val="0"/>
            <c:spPr>
              <a:solidFill>
                <a:srgbClr val="FFF571"/>
              </a:solidFill>
              <a:ln>
                <a:noFill/>
              </a:ln>
              <a:effectLst/>
            </c:spPr>
            <c:extLst>
              <c:ext xmlns:c16="http://schemas.microsoft.com/office/drawing/2014/chart" uri="{C3380CC4-5D6E-409C-BE32-E72D297353CC}">
                <c16:uniqueId val="{00000007-669C-4BC8-A0EE-8B5B0B547F85}"/>
              </c:ext>
            </c:extLst>
          </c:dPt>
          <c:dPt>
            <c:idx val="11"/>
            <c:invertIfNegative val="0"/>
            <c:bubble3D val="0"/>
            <c:spPr>
              <a:solidFill>
                <a:srgbClr val="FFF571"/>
              </a:solidFill>
              <a:ln>
                <a:noFill/>
              </a:ln>
              <a:effectLst/>
            </c:spPr>
            <c:extLst>
              <c:ext xmlns:c16="http://schemas.microsoft.com/office/drawing/2014/chart" uri="{C3380CC4-5D6E-409C-BE32-E72D297353CC}">
                <c16:uniqueId val="{00000008-669C-4BC8-A0EE-8B5B0B547F85}"/>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_final'!$T$96:$AE$96</c:f>
              <c:numCache>
                <c:formatCode>0%</c:formatCode>
                <c:ptCount val="12"/>
                <c:pt idx="0">
                  <c:v>6.1035758323057951E-2</c:v>
                </c:pt>
                <c:pt idx="1">
                  <c:v>0.11066584463625154</c:v>
                </c:pt>
                <c:pt idx="2">
                  <c:v>0.17663378545006164</c:v>
                </c:pt>
                <c:pt idx="3">
                  <c:v>0.23705302096177558</c:v>
                </c:pt>
                <c:pt idx="4">
                  <c:v>0.31165228113440197</c:v>
                </c:pt>
                <c:pt idx="5">
                  <c:v>0.36713933415536376</c:v>
                </c:pt>
                <c:pt idx="6">
                  <c:v>0.39734895191122072</c:v>
                </c:pt>
                <c:pt idx="7">
                  <c:v>0.45221948212083846</c:v>
                </c:pt>
                <c:pt idx="8">
                  <c:v>0.50030826140567197</c:v>
                </c:pt>
                <c:pt idx="9">
                  <c:v>0.54943304737625265</c:v>
                </c:pt>
                <c:pt idx="10">
                  <c:v>0.59895191122071512</c:v>
                </c:pt>
                <c:pt idx="11">
                  <c:v>0.64056720098643649</c:v>
                </c:pt>
              </c:numCache>
            </c:numRef>
          </c:val>
          <c:extLst>
            <c:ext xmlns:c16="http://schemas.microsoft.com/office/drawing/2014/chart" uri="{C3380CC4-5D6E-409C-BE32-E72D297353CC}">
              <c16:uniqueId val="{00000000-669C-4BC8-A0EE-8B5B0B547F8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_final'!$S$97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669C-4BC8-A0EE-8B5B0B547F85}"/>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669C-4BC8-A0EE-8B5B0B547F85}"/>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_final'!$T$97:$AE$97</c:f>
              <c:numCache>
                <c:formatCode>General</c:formatCode>
                <c:ptCount val="12"/>
                <c:pt idx="7" formatCode="0%">
                  <c:v>0.47965474722564733</c:v>
                </c:pt>
                <c:pt idx="8" formatCode="0%">
                  <c:v>0.53606658446362521</c:v>
                </c:pt>
                <c:pt idx="9" formatCode="0%">
                  <c:v>0.58477188655980272</c:v>
                </c:pt>
                <c:pt idx="10" formatCode="0%">
                  <c:v>0.63440197287299627</c:v>
                </c:pt>
                <c:pt idx="11" formatCode="0%">
                  <c:v>0.67</c:v>
                </c:pt>
              </c:numCache>
            </c:numRef>
          </c:val>
          <c:smooth val="0"/>
          <c:extLst>
            <c:ext xmlns:c16="http://schemas.microsoft.com/office/drawing/2014/chart" uri="{C3380CC4-5D6E-409C-BE32-E72D297353CC}">
              <c16:uniqueId val="{00000001-669C-4BC8-A0EE-8B5B0B547F8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4° CONTROL A LOS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_final'!$S$110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500B-497C-8A15-419FD7768B8A}"/>
              </c:ext>
            </c:extLst>
          </c:dPt>
          <c:dPt>
            <c:idx val="8"/>
            <c:invertIfNegative val="0"/>
            <c:bubble3D val="0"/>
            <c:spPr>
              <a:solidFill>
                <a:srgbClr val="FFF571"/>
              </a:solidFill>
              <a:ln>
                <a:noFill/>
              </a:ln>
              <a:effectLst/>
            </c:spPr>
            <c:extLst>
              <c:ext xmlns:c16="http://schemas.microsoft.com/office/drawing/2014/chart" uri="{C3380CC4-5D6E-409C-BE32-E72D297353CC}">
                <c16:uniqueId val="{00000005-500B-497C-8A15-419FD7768B8A}"/>
              </c:ext>
            </c:extLst>
          </c:dPt>
          <c:dPt>
            <c:idx val="9"/>
            <c:invertIfNegative val="0"/>
            <c:bubble3D val="0"/>
            <c:spPr>
              <a:solidFill>
                <a:srgbClr val="FFF571"/>
              </a:solidFill>
              <a:ln>
                <a:noFill/>
              </a:ln>
              <a:effectLst/>
            </c:spPr>
            <c:extLst>
              <c:ext xmlns:c16="http://schemas.microsoft.com/office/drawing/2014/chart" uri="{C3380CC4-5D6E-409C-BE32-E72D297353CC}">
                <c16:uniqueId val="{00000006-500B-497C-8A15-419FD7768B8A}"/>
              </c:ext>
            </c:extLst>
          </c:dPt>
          <c:dPt>
            <c:idx val="10"/>
            <c:invertIfNegative val="0"/>
            <c:bubble3D val="0"/>
            <c:spPr>
              <a:solidFill>
                <a:srgbClr val="FFF571"/>
              </a:solidFill>
              <a:ln>
                <a:noFill/>
              </a:ln>
              <a:effectLst/>
            </c:spPr>
            <c:extLst>
              <c:ext xmlns:c16="http://schemas.microsoft.com/office/drawing/2014/chart" uri="{C3380CC4-5D6E-409C-BE32-E72D297353CC}">
                <c16:uniqueId val="{00000007-500B-497C-8A15-419FD7768B8A}"/>
              </c:ext>
            </c:extLst>
          </c:dPt>
          <c:dPt>
            <c:idx val="11"/>
            <c:invertIfNegative val="0"/>
            <c:bubble3D val="0"/>
            <c:spPr>
              <a:solidFill>
                <a:srgbClr val="FFF571"/>
              </a:solidFill>
              <a:ln>
                <a:noFill/>
              </a:ln>
              <a:effectLst/>
            </c:spPr>
            <c:extLst>
              <c:ext xmlns:c16="http://schemas.microsoft.com/office/drawing/2014/chart" uri="{C3380CC4-5D6E-409C-BE32-E72D297353CC}">
                <c16:uniqueId val="{00000008-500B-497C-8A15-419FD7768B8A}"/>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_final'!$T$110:$AE$110</c:f>
              <c:numCache>
                <c:formatCode>0%</c:formatCode>
                <c:ptCount val="12"/>
                <c:pt idx="0">
                  <c:v>6.1652281134401974E-3</c:v>
                </c:pt>
                <c:pt idx="1">
                  <c:v>1.2330456226880395E-2</c:v>
                </c:pt>
                <c:pt idx="2">
                  <c:v>2.311960542540074E-2</c:v>
                </c:pt>
                <c:pt idx="3">
                  <c:v>4.0690505548705305E-2</c:v>
                </c:pt>
                <c:pt idx="4">
                  <c:v>0.1001849568434032</c:v>
                </c:pt>
                <c:pt idx="5">
                  <c:v>0.14673242909987669</c:v>
                </c:pt>
                <c:pt idx="6">
                  <c:v>0.17525120062596417</c:v>
                </c:pt>
                <c:pt idx="7">
                  <c:v>0.21353265880563088</c:v>
                </c:pt>
                <c:pt idx="8">
                  <c:v>0.24321824907521578</c:v>
                </c:pt>
                <c:pt idx="9">
                  <c:v>0.27681874229346487</c:v>
                </c:pt>
                <c:pt idx="10">
                  <c:v>0.30602078085206147</c:v>
                </c:pt>
                <c:pt idx="11">
                  <c:v>0.36590628853267571</c:v>
                </c:pt>
              </c:numCache>
            </c:numRef>
          </c:val>
          <c:extLst>
            <c:ext xmlns:c16="http://schemas.microsoft.com/office/drawing/2014/chart" uri="{C3380CC4-5D6E-409C-BE32-E72D297353CC}">
              <c16:uniqueId val="{00000000-500B-497C-8A15-419FD7768B8A}"/>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_final'!$S$111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500B-497C-8A15-419FD7768B8A}"/>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500B-497C-8A15-419FD7768B8A}"/>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_final'!$T$111:$AE$111</c:f>
              <c:numCache>
                <c:formatCode>General</c:formatCode>
                <c:ptCount val="12"/>
                <c:pt idx="7" formatCode="0%">
                  <c:v>0.25277435265104808</c:v>
                </c:pt>
                <c:pt idx="8" formatCode="0%">
                  <c:v>0.30949445129469788</c:v>
                </c:pt>
                <c:pt idx="9" formatCode="0%">
                  <c:v>0.35542540073982737</c:v>
                </c:pt>
                <c:pt idx="10" formatCode="0%">
                  <c:v>0.38933415536374844</c:v>
                </c:pt>
                <c:pt idx="11" formatCode="0%">
                  <c:v>0.43</c:v>
                </c:pt>
              </c:numCache>
            </c:numRef>
          </c:val>
          <c:smooth val="0"/>
          <c:extLst>
            <c:ext xmlns:c16="http://schemas.microsoft.com/office/drawing/2014/chart" uri="{C3380CC4-5D6E-409C-BE32-E72D297353CC}">
              <c16:uniqueId val="{00000001-500B-497C-8A15-419FD7768B8A}"/>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3° PENTAVALENTE EN EL MENOR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_final'!$S$152</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244B-4CE8-B5C5-5BDA38570B24}"/>
              </c:ext>
            </c:extLst>
          </c:dPt>
          <c:dPt>
            <c:idx val="8"/>
            <c:invertIfNegative val="0"/>
            <c:bubble3D val="0"/>
            <c:spPr>
              <a:solidFill>
                <a:srgbClr val="FFF571"/>
              </a:solidFill>
              <a:ln>
                <a:noFill/>
              </a:ln>
              <a:effectLst/>
            </c:spPr>
            <c:extLst>
              <c:ext xmlns:c16="http://schemas.microsoft.com/office/drawing/2014/chart" uri="{C3380CC4-5D6E-409C-BE32-E72D297353CC}">
                <c16:uniqueId val="{00000005-244B-4CE8-B5C5-5BDA38570B24}"/>
              </c:ext>
            </c:extLst>
          </c:dPt>
          <c:dPt>
            <c:idx val="9"/>
            <c:invertIfNegative val="0"/>
            <c:bubble3D val="0"/>
            <c:spPr>
              <a:solidFill>
                <a:srgbClr val="FFF571"/>
              </a:solidFill>
              <a:ln>
                <a:noFill/>
              </a:ln>
              <a:effectLst/>
            </c:spPr>
            <c:extLst>
              <c:ext xmlns:c16="http://schemas.microsoft.com/office/drawing/2014/chart" uri="{C3380CC4-5D6E-409C-BE32-E72D297353CC}">
                <c16:uniqueId val="{00000006-244B-4CE8-B5C5-5BDA38570B24}"/>
              </c:ext>
            </c:extLst>
          </c:dPt>
          <c:dPt>
            <c:idx val="10"/>
            <c:invertIfNegative val="0"/>
            <c:bubble3D val="0"/>
            <c:spPr>
              <a:solidFill>
                <a:srgbClr val="FFF571"/>
              </a:solidFill>
              <a:ln>
                <a:noFill/>
              </a:ln>
              <a:effectLst/>
            </c:spPr>
            <c:extLst>
              <c:ext xmlns:c16="http://schemas.microsoft.com/office/drawing/2014/chart" uri="{C3380CC4-5D6E-409C-BE32-E72D297353CC}">
                <c16:uniqueId val="{00000007-244B-4CE8-B5C5-5BDA38570B24}"/>
              </c:ext>
            </c:extLst>
          </c:dPt>
          <c:dPt>
            <c:idx val="11"/>
            <c:invertIfNegative val="0"/>
            <c:bubble3D val="0"/>
            <c:spPr>
              <a:solidFill>
                <a:srgbClr val="FFF571"/>
              </a:solidFill>
              <a:ln>
                <a:noFill/>
              </a:ln>
              <a:effectLst/>
            </c:spPr>
            <c:extLst>
              <c:ext xmlns:c16="http://schemas.microsoft.com/office/drawing/2014/chart" uri="{C3380CC4-5D6E-409C-BE32-E72D297353CC}">
                <c16:uniqueId val="{00000008-244B-4CE8-B5C5-5BDA38570B24}"/>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_final'!$T$152:$AE$152</c:f>
              <c:numCache>
                <c:formatCode>0%</c:formatCode>
                <c:ptCount val="12"/>
                <c:pt idx="0">
                  <c:v>7.922318125770654E-2</c:v>
                </c:pt>
                <c:pt idx="1">
                  <c:v>0.14950678175092477</c:v>
                </c:pt>
                <c:pt idx="2">
                  <c:v>0.22934648581997533</c:v>
                </c:pt>
                <c:pt idx="3">
                  <c:v>0.28884093711467324</c:v>
                </c:pt>
                <c:pt idx="4">
                  <c:v>0.37422934648581996</c:v>
                </c:pt>
                <c:pt idx="5">
                  <c:v>0.43773119605425403</c:v>
                </c:pt>
                <c:pt idx="6">
                  <c:v>0.48982737361282369</c:v>
                </c:pt>
                <c:pt idx="7">
                  <c:v>0.55425400739827368</c:v>
                </c:pt>
                <c:pt idx="8">
                  <c:v>0.62045134836412674</c:v>
                </c:pt>
                <c:pt idx="9">
                  <c:v>0.68284196099750993</c:v>
                </c:pt>
                <c:pt idx="10">
                  <c:v>0.74363079823003597</c:v>
                </c:pt>
                <c:pt idx="11">
                  <c:v>0.80240443896424163</c:v>
                </c:pt>
              </c:numCache>
            </c:numRef>
          </c:val>
          <c:extLst>
            <c:ext xmlns:c16="http://schemas.microsoft.com/office/drawing/2014/chart" uri="{C3380CC4-5D6E-409C-BE32-E72D297353CC}">
              <c16:uniqueId val="{00000000-244B-4CE8-B5C5-5BDA38570B24}"/>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_final'!$S$153</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244B-4CE8-B5C5-5BDA38570B24}"/>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FE670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244B-4CE8-B5C5-5BDA38570B24}"/>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_final'!$T$153:$AE$153</c:f>
              <c:numCache>
                <c:formatCode>General</c:formatCode>
                <c:ptCount val="12"/>
                <c:pt idx="7" formatCode="0%">
                  <c:v>0.55394574599260171</c:v>
                </c:pt>
                <c:pt idx="8" formatCode="0%">
                  <c:v>0.61744759556103579</c:v>
                </c:pt>
                <c:pt idx="9" formatCode="0%">
                  <c:v>0.68249075215782984</c:v>
                </c:pt>
                <c:pt idx="10" formatCode="0%">
                  <c:v>0.7358199753390875</c:v>
                </c:pt>
                <c:pt idx="11" formatCode="0%">
                  <c:v>0.8</c:v>
                </c:pt>
              </c:numCache>
            </c:numRef>
          </c:val>
          <c:smooth val="0"/>
          <c:extLst>
            <c:ext xmlns:c16="http://schemas.microsoft.com/office/drawing/2014/chart" uri="{C3380CC4-5D6E-409C-BE32-E72D297353CC}">
              <c16:uniqueId val="{00000001-244B-4CE8-B5C5-5BDA38570B24}"/>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_final'!$S$166</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610E-4C71-ADE8-10643A897ECD}"/>
              </c:ext>
            </c:extLst>
          </c:dPt>
          <c:dPt>
            <c:idx val="8"/>
            <c:invertIfNegative val="0"/>
            <c:bubble3D val="0"/>
            <c:spPr>
              <a:solidFill>
                <a:srgbClr val="FFF571"/>
              </a:solidFill>
              <a:ln>
                <a:noFill/>
              </a:ln>
              <a:effectLst/>
            </c:spPr>
            <c:extLst>
              <c:ext xmlns:c16="http://schemas.microsoft.com/office/drawing/2014/chart" uri="{C3380CC4-5D6E-409C-BE32-E72D297353CC}">
                <c16:uniqueId val="{00000005-610E-4C71-ADE8-10643A897ECD}"/>
              </c:ext>
            </c:extLst>
          </c:dPt>
          <c:dPt>
            <c:idx val="9"/>
            <c:invertIfNegative val="0"/>
            <c:bubble3D val="0"/>
            <c:spPr>
              <a:solidFill>
                <a:srgbClr val="FFF571"/>
              </a:solidFill>
              <a:ln>
                <a:noFill/>
              </a:ln>
              <a:effectLst/>
            </c:spPr>
            <c:extLst>
              <c:ext xmlns:c16="http://schemas.microsoft.com/office/drawing/2014/chart" uri="{C3380CC4-5D6E-409C-BE32-E72D297353CC}">
                <c16:uniqueId val="{00000006-610E-4C71-ADE8-10643A897ECD}"/>
              </c:ext>
            </c:extLst>
          </c:dPt>
          <c:dPt>
            <c:idx val="10"/>
            <c:invertIfNegative val="0"/>
            <c:bubble3D val="0"/>
            <c:spPr>
              <a:solidFill>
                <a:srgbClr val="FFF571"/>
              </a:solidFill>
              <a:ln>
                <a:noFill/>
              </a:ln>
              <a:effectLst/>
            </c:spPr>
            <c:extLst>
              <c:ext xmlns:c16="http://schemas.microsoft.com/office/drawing/2014/chart" uri="{C3380CC4-5D6E-409C-BE32-E72D297353CC}">
                <c16:uniqueId val="{00000007-610E-4C71-ADE8-10643A897ECD}"/>
              </c:ext>
            </c:extLst>
          </c:dPt>
          <c:dPt>
            <c:idx val="11"/>
            <c:invertIfNegative val="0"/>
            <c:bubble3D val="0"/>
            <c:spPr>
              <a:solidFill>
                <a:srgbClr val="FFF571"/>
              </a:solidFill>
              <a:ln>
                <a:noFill/>
              </a:ln>
              <a:effectLst/>
            </c:spPr>
            <c:extLst>
              <c:ext xmlns:c16="http://schemas.microsoft.com/office/drawing/2014/chart" uri="{C3380CC4-5D6E-409C-BE32-E72D297353CC}">
                <c16:uniqueId val="{00000008-610E-4C71-ADE8-10643A897ECD}"/>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_final'!$T$166:$AE$166</c:f>
              <c:numCache>
                <c:formatCode>0%</c:formatCode>
                <c:ptCount val="12"/>
                <c:pt idx="0">
                  <c:v>6.8965517241379309E-2</c:v>
                </c:pt>
                <c:pt idx="1">
                  <c:v>0.1251596424010217</c:v>
                </c:pt>
                <c:pt idx="2">
                  <c:v>0.21839080459770116</c:v>
                </c:pt>
                <c:pt idx="3">
                  <c:v>0.29054916985951468</c:v>
                </c:pt>
                <c:pt idx="4">
                  <c:v>0.35855683269476374</c:v>
                </c:pt>
                <c:pt idx="5">
                  <c:v>0.42209450830140488</c:v>
                </c:pt>
                <c:pt idx="6">
                  <c:v>0.49042145593869729</c:v>
                </c:pt>
                <c:pt idx="7">
                  <c:v>0.54469987228607919</c:v>
                </c:pt>
                <c:pt idx="8">
                  <c:v>0.61220018625580774</c:v>
                </c:pt>
                <c:pt idx="9">
                  <c:v>0.67119969632337817</c:v>
                </c:pt>
                <c:pt idx="10">
                  <c:v>0.73084291187739459</c:v>
                </c:pt>
                <c:pt idx="11">
                  <c:v>0.77745849297573433</c:v>
                </c:pt>
              </c:numCache>
            </c:numRef>
          </c:val>
          <c:extLst>
            <c:ext xmlns:c16="http://schemas.microsoft.com/office/drawing/2014/chart" uri="{C3380CC4-5D6E-409C-BE32-E72D297353CC}">
              <c16:uniqueId val="{00000000-610E-4C71-ADE8-10643A897ECD}"/>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_final'!$S$167</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610E-4C71-ADE8-10643A897ECD}"/>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610E-4C71-ADE8-10643A897ECD}"/>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_final'!$T$167:$AE$167</c:f>
              <c:numCache>
                <c:formatCode>General</c:formatCode>
                <c:ptCount val="12"/>
                <c:pt idx="7" formatCode="0%">
                  <c:v>0.56130268199233713</c:v>
                </c:pt>
                <c:pt idx="8" formatCode="0%">
                  <c:v>0.6277139208173691</c:v>
                </c:pt>
                <c:pt idx="9" formatCode="0%">
                  <c:v>0.70530012771392081</c:v>
                </c:pt>
                <c:pt idx="10" formatCode="0%">
                  <c:v>0.78097062579821197</c:v>
                </c:pt>
                <c:pt idx="11" formatCode="0%">
                  <c:v>0.82</c:v>
                </c:pt>
              </c:numCache>
            </c:numRef>
          </c:val>
          <c:smooth val="0"/>
          <c:extLst>
            <c:ext xmlns:c16="http://schemas.microsoft.com/office/drawing/2014/chart" uri="{C3380CC4-5D6E-409C-BE32-E72D297353CC}">
              <c16:uniqueId val="{00000001-610E-4C71-ADE8-10643A897ECD}"/>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2°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_final'!$S$180</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4B04-4D1C-98EB-83E803ECDB37}"/>
              </c:ext>
            </c:extLst>
          </c:dPt>
          <c:dPt>
            <c:idx val="8"/>
            <c:invertIfNegative val="0"/>
            <c:bubble3D val="0"/>
            <c:spPr>
              <a:solidFill>
                <a:srgbClr val="FFF571"/>
              </a:solidFill>
              <a:ln>
                <a:noFill/>
              </a:ln>
              <a:effectLst/>
            </c:spPr>
            <c:extLst>
              <c:ext xmlns:c16="http://schemas.microsoft.com/office/drawing/2014/chart" uri="{C3380CC4-5D6E-409C-BE32-E72D297353CC}">
                <c16:uniqueId val="{00000005-4B04-4D1C-98EB-83E803ECDB37}"/>
              </c:ext>
            </c:extLst>
          </c:dPt>
          <c:dPt>
            <c:idx val="9"/>
            <c:invertIfNegative val="0"/>
            <c:bubble3D val="0"/>
            <c:spPr>
              <a:solidFill>
                <a:srgbClr val="FFF571"/>
              </a:solidFill>
              <a:ln>
                <a:noFill/>
              </a:ln>
              <a:effectLst/>
            </c:spPr>
            <c:extLst>
              <c:ext xmlns:c16="http://schemas.microsoft.com/office/drawing/2014/chart" uri="{C3380CC4-5D6E-409C-BE32-E72D297353CC}">
                <c16:uniqueId val="{00000006-4B04-4D1C-98EB-83E803ECDB37}"/>
              </c:ext>
            </c:extLst>
          </c:dPt>
          <c:dPt>
            <c:idx val="10"/>
            <c:invertIfNegative val="0"/>
            <c:bubble3D val="0"/>
            <c:spPr>
              <a:solidFill>
                <a:srgbClr val="FFF571"/>
              </a:solidFill>
              <a:ln>
                <a:noFill/>
              </a:ln>
              <a:effectLst/>
            </c:spPr>
            <c:extLst>
              <c:ext xmlns:c16="http://schemas.microsoft.com/office/drawing/2014/chart" uri="{C3380CC4-5D6E-409C-BE32-E72D297353CC}">
                <c16:uniqueId val="{00000007-4B04-4D1C-98EB-83E803ECDB37}"/>
              </c:ext>
            </c:extLst>
          </c:dPt>
          <c:dPt>
            <c:idx val="11"/>
            <c:invertIfNegative val="0"/>
            <c:bubble3D val="0"/>
            <c:spPr>
              <a:solidFill>
                <a:srgbClr val="FFF571"/>
              </a:solidFill>
              <a:ln>
                <a:noFill/>
              </a:ln>
              <a:effectLst/>
            </c:spPr>
            <c:extLst>
              <c:ext xmlns:c16="http://schemas.microsoft.com/office/drawing/2014/chart" uri="{C3380CC4-5D6E-409C-BE32-E72D297353CC}">
                <c16:uniqueId val="{00000008-4B04-4D1C-98EB-83E803ECDB37}"/>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_final'!$T$180:$AE$180</c:f>
              <c:numCache>
                <c:formatCode>0%</c:formatCode>
                <c:ptCount val="12"/>
                <c:pt idx="0">
                  <c:v>4.2784163473818644E-2</c:v>
                </c:pt>
                <c:pt idx="1">
                  <c:v>6.6411238825031929E-2</c:v>
                </c:pt>
                <c:pt idx="2">
                  <c:v>0.1082375478927203</c:v>
                </c:pt>
                <c:pt idx="3">
                  <c:v>0.15708812260536398</c:v>
                </c:pt>
                <c:pt idx="4">
                  <c:v>0.21232439335887612</c:v>
                </c:pt>
                <c:pt idx="5">
                  <c:v>0.27586206896551724</c:v>
                </c:pt>
                <c:pt idx="6">
                  <c:v>0.32335168403829312</c:v>
                </c:pt>
                <c:pt idx="7">
                  <c:v>0.37728930811362871</c:v>
                </c:pt>
                <c:pt idx="8">
                  <c:v>0.43270229773375946</c:v>
                </c:pt>
                <c:pt idx="9">
                  <c:v>0.48723448429756322</c:v>
                </c:pt>
                <c:pt idx="10">
                  <c:v>0.53951826088991039</c:v>
                </c:pt>
                <c:pt idx="11">
                  <c:v>0.5715197956577267</c:v>
                </c:pt>
              </c:numCache>
            </c:numRef>
          </c:val>
          <c:extLst>
            <c:ext xmlns:c16="http://schemas.microsoft.com/office/drawing/2014/chart" uri="{C3380CC4-5D6E-409C-BE32-E72D297353CC}">
              <c16:uniqueId val="{00000000-4B04-4D1C-98EB-83E803ECDB37}"/>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_final'!$S$181</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4B04-4D1C-98EB-83E803ECDB37}"/>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4B04-4D1C-98EB-83E803ECDB37}"/>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_final'!$T$181:$AE$181</c:f>
              <c:numCache>
                <c:formatCode>General</c:formatCode>
                <c:ptCount val="12"/>
                <c:pt idx="7" formatCode="0%">
                  <c:v>0.3888888888888889</c:v>
                </c:pt>
                <c:pt idx="8" formatCode="0%">
                  <c:v>0.44795657726692212</c:v>
                </c:pt>
                <c:pt idx="9" formatCode="0%">
                  <c:v>0.51021711366538958</c:v>
                </c:pt>
                <c:pt idx="10" formatCode="0%">
                  <c:v>0.56736909323116225</c:v>
                </c:pt>
                <c:pt idx="11" formatCode="0%">
                  <c:v>0.61</c:v>
                </c:pt>
              </c:numCache>
            </c:numRef>
          </c:val>
          <c:smooth val="0"/>
          <c:extLst>
            <c:ext xmlns:c16="http://schemas.microsoft.com/office/drawing/2014/chart" uri="{C3380CC4-5D6E-409C-BE32-E72D297353CC}">
              <c16:uniqueId val="{00000001-4B04-4D1C-98EB-83E803ECDB37}"/>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REFUERZO DPT A LOS 18 MESES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_final'!$S$194</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4-A28B-4B53-AA9A-46660CAADF16}"/>
              </c:ext>
            </c:extLst>
          </c:dPt>
          <c:dPt>
            <c:idx val="8"/>
            <c:invertIfNegative val="0"/>
            <c:bubble3D val="0"/>
            <c:spPr>
              <a:solidFill>
                <a:srgbClr val="FFF571"/>
              </a:solidFill>
              <a:ln>
                <a:noFill/>
              </a:ln>
              <a:effectLst/>
            </c:spPr>
            <c:extLst>
              <c:ext xmlns:c16="http://schemas.microsoft.com/office/drawing/2014/chart" uri="{C3380CC4-5D6E-409C-BE32-E72D297353CC}">
                <c16:uniqueId val="{00000005-A28B-4B53-AA9A-46660CAADF16}"/>
              </c:ext>
            </c:extLst>
          </c:dPt>
          <c:dPt>
            <c:idx val="9"/>
            <c:invertIfNegative val="0"/>
            <c:bubble3D val="0"/>
            <c:spPr>
              <a:solidFill>
                <a:srgbClr val="FFF571"/>
              </a:solidFill>
              <a:ln>
                <a:noFill/>
              </a:ln>
              <a:effectLst/>
            </c:spPr>
            <c:extLst>
              <c:ext xmlns:c16="http://schemas.microsoft.com/office/drawing/2014/chart" uri="{C3380CC4-5D6E-409C-BE32-E72D297353CC}">
                <c16:uniqueId val="{00000006-A28B-4B53-AA9A-46660CAADF16}"/>
              </c:ext>
            </c:extLst>
          </c:dPt>
          <c:dPt>
            <c:idx val="10"/>
            <c:invertIfNegative val="0"/>
            <c:bubble3D val="0"/>
            <c:spPr>
              <a:solidFill>
                <a:srgbClr val="FFF571"/>
              </a:solidFill>
              <a:ln>
                <a:noFill/>
              </a:ln>
              <a:effectLst/>
            </c:spPr>
            <c:extLst>
              <c:ext xmlns:c16="http://schemas.microsoft.com/office/drawing/2014/chart" uri="{C3380CC4-5D6E-409C-BE32-E72D297353CC}">
                <c16:uniqueId val="{00000007-A28B-4B53-AA9A-46660CAADF16}"/>
              </c:ext>
            </c:extLst>
          </c:dPt>
          <c:dPt>
            <c:idx val="11"/>
            <c:invertIfNegative val="0"/>
            <c:bubble3D val="0"/>
            <c:spPr>
              <a:solidFill>
                <a:srgbClr val="FFF571"/>
              </a:solidFill>
              <a:ln>
                <a:noFill/>
              </a:ln>
              <a:effectLst/>
            </c:spPr>
            <c:extLst>
              <c:ext xmlns:c16="http://schemas.microsoft.com/office/drawing/2014/chart" uri="{C3380CC4-5D6E-409C-BE32-E72D297353CC}">
                <c16:uniqueId val="{00000008-A28B-4B53-AA9A-46660CAADF1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_final'!$T$194:$AE$194</c:f>
              <c:numCache>
                <c:formatCode>0%</c:formatCode>
                <c:ptCount val="12"/>
                <c:pt idx="0">
                  <c:v>4.7254150702426563E-2</c:v>
                </c:pt>
                <c:pt idx="1">
                  <c:v>8.3014048531289908E-2</c:v>
                </c:pt>
                <c:pt idx="2">
                  <c:v>0.12420178799489144</c:v>
                </c:pt>
                <c:pt idx="3">
                  <c:v>0.16411238825031929</c:v>
                </c:pt>
                <c:pt idx="4">
                  <c:v>0.2078544061302682</c:v>
                </c:pt>
                <c:pt idx="5">
                  <c:v>0.2838441890166028</c:v>
                </c:pt>
                <c:pt idx="6">
                  <c:v>0.32349268411219206</c:v>
                </c:pt>
                <c:pt idx="7">
                  <c:v>0.37420308276433301</c:v>
                </c:pt>
                <c:pt idx="8">
                  <c:v>0.43030292488546795</c:v>
                </c:pt>
                <c:pt idx="9">
                  <c:v>0.48483877862615832</c:v>
                </c:pt>
                <c:pt idx="10">
                  <c:v>0.51564495530012766</c:v>
                </c:pt>
                <c:pt idx="11">
                  <c:v>0.54757343550447002</c:v>
                </c:pt>
              </c:numCache>
            </c:numRef>
          </c:val>
          <c:extLst>
            <c:ext xmlns:c16="http://schemas.microsoft.com/office/drawing/2014/chart" uri="{C3380CC4-5D6E-409C-BE32-E72D297353CC}">
              <c16:uniqueId val="{00000000-A28B-4B53-AA9A-46660CAADF16}"/>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_final'!$S$195</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3-A28B-4B53-AA9A-46660CAADF16}"/>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A28B-4B53-AA9A-46660CAADF16}"/>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_final'!$T$195:$AE$195</c:f>
              <c:numCache>
                <c:formatCode>General</c:formatCode>
                <c:ptCount val="12"/>
                <c:pt idx="7" formatCode="0%">
                  <c:v>0.40964240102171134</c:v>
                </c:pt>
                <c:pt idx="8" formatCode="0%">
                  <c:v>0.47413793103448276</c:v>
                </c:pt>
                <c:pt idx="9" formatCode="0%">
                  <c:v>0.5431034482758621</c:v>
                </c:pt>
                <c:pt idx="10" formatCode="0%">
                  <c:v>0.59897828863346103</c:v>
                </c:pt>
                <c:pt idx="11" formatCode="0%">
                  <c:v>0.63</c:v>
                </c:pt>
              </c:numCache>
            </c:numRef>
          </c:val>
          <c:smooth val="0"/>
          <c:extLst>
            <c:ext xmlns:c16="http://schemas.microsoft.com/office/drawing/2014/chart" uri="{C3380CC4-5D6E-409C-BE32-E72D297353CC}">
              <c16:uniqueId val="{00000001-A28B-4B53-AA9A-46660CAADF16}"/>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CONTROL DE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_final'!$S$208</c:f>
              <c:strCache>
                <c:ptCount val="1"/>
                <c:pt idx="0">
                  <c:v>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3-642D-4433-B93C-FFCB84996B4F}"/>
              </c:ext>
            </c:extLst>
          </c:dPt>
          <c:dPt>
            <c:idx val="8"/>
            <c:invertIfNegative val="0"/>
            <c:bubble3D val="0"/>
            <c:spPr>
              <a:solidFill>
                <a:srgbClr val="FFF571"/>
              </a:solidFill>
              <a:ln>
                <a:noFill/>
              </a:ln>
              <a:effectLst/>
            </c:spPr>
            <c:extLst>
              <c:ext xmlns:c16="http://schemas.microsoft.com/office/drawing/2014/chart" uri="{C3380CC4-5D6E-409C-BE32-E72D297353CC}">
                <c16:uniqueId val="{00000004-642D-4433-B93C-FFCB84996B4F}"/>
              </c:ext>
            </c:extLst>
          </c:dPt>
          <c:dPt>
            <c:idx val="9"/>
            <c:invertIfNegative val="0"/>
            <c:bubble3D val="0"/>
            <c:spPr>
              <a:solidFill>
                <a:srgbClr val="FFF571"/>
              </a:solidFill>
              <a:ln>
                <a:noFill/>
              </a:ln>
              <a:effectLst/>
            </c:spPr>
            <c:extLst>
              <c:ext xmlns:c16="http://schemas.microsoft.com/office/drawing/2014/chart" uri="{C3380CC4-5D6E-409C-BE32-E72D297353CC}">
                <c16:uniqueId val="{00000005-642D-4433-B93C-FFCB84996B4F}"/>
              </c:ext>
            </c:extLst>
          </c:dPt>
          <c:dPt>
            <c:idx val="10"/>
            <c:invertIfNegative val="0"/>
            <c:bubble3D val="0"/>
            <c:spPr>
              <a:solidFill>
                <a:srgbClr val="FFF571"/>
              </a:solidFill>
              <a:ln>
                <a:noFill/>
              </a:ln>
              <a:effectLst/>
            </c:spPr>
            <c:extLst>
              <c:ext xmlns:c16="http://schemas.microsoft.com/office/drawing/2014/chart" uri="{C3380CC4-5D6E-409C-BE32-E72D297353CC}">
                <c16:uniqueId val="{00000006-642D-4433-B93C-FFCB84996B4F}"/>
              </c:ext>
            </c:extLst>
          </c:dPt>
          <c:dPt>
            <c:idx val="11"/>
            <c:invertIfNegative val="0"/>
            <c:bubble3D val="0"/>
            <c:spPr>
              <a:solidFill>
                <a:srgbClr val="FFF571"/>
              </a:solidFill>
              <a:ln>
                <a:noFill/>
              </a:ln>
              <a:effectLst/>
            </c:spPr>
            <c:extLst>
              <c:ext xmlns:c16="http://schemas.microsoft.com/office/drawing/2014/chart" uri="{C3380CC4-5D6E-409C-BE32-E72D297353CC}">
                <c16:uniqueId val="{00000007-642D-4433-B93C-FFCB84996B4F}"/>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_final'!$T$208:$AE$208</c:f>
              <c:numCache>
                <c:formatCode>0%</c:formatCode>
                <c:ptCount val="12"/>
                <c:pt idx="0">
                  <c:v>0.10440613026819924</c:v>
                </c:pt>
                <c:pt idx="1">
                  <c:v>0.20083014048531289</c:v>
                </c:pt>
                <c:pt idx="2">
                  <c:v>0.33588761174968074</c:v>
                </c:pt>
                <c:pt idx="3">
                  <c:v>0.44284802043422733</c:v>
                </c:pt>
                <c:pt idx="4">
                  <c:v>0.54885057471264365</c:v>
                </c:pt>
                <c:pt idx="5">
                  <c:v>0.6522988505747126</c:v>
                </c:pt>
                <c:pt idx="6">
                  <c:v>0.72637292464878667</c:v>
                </c:pt>
                <c:pt idx="7">
                  <c:v>0.79757343550447002</c:v>
                </c:pt>
                <c:pt idx="8">
                  <c:v>0.85855683269476368</c:v>
                </c:pt>
                <c:pt idx="9">
                  <c:v>0.92688378033205621</c:v>
                </c:pt>
                <c:pt idx="10">
                  <c:v>0.98690932311621971</c:v>
                </c:pt>
                <c:pt idx="11">
                  <c:v>1.0431034482758621</c:v>
                </c:pt>
              </c:numCache>
            </c:numRef>
          </c:val>
          <c:extLst>
            <c:ext xmlns:c16="http://schemas.microsoft.com/office/drawing/2014/chart" uri="{C3380CC4-5D6E-409C-BE32-E72D297353CC}">
              <c16:uniqueId val="{00000000-642D-4433-B93C-FFCB84996B4F}"/>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_final'!$S$209</c:f>
              <c:strCache>
                <c:ptCount val="1"/>
                <c:pt idx="0">
                  <c:v>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8-642D-4433-B93C-FFCB84996B4F}"/>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642D-4433-B93C-FFCB84996B4F}"/>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_final'!$T$209:$AE$209</c:f>
              <c:numCache>
                <c:formatCode>General</c:formatCode>
                <c:ptCount val="12"/>
                <c:pt idx="7" formatCode="0%">
                  <c:v>0.87707535121328228</c:v>
                </c:pt>
                <c:pt idx="8" formatCode="0%">
                  <c:v>0.98946360153256707</c:v>
                </c:pt>
                <c:pt idx="9" formatCode="0%">
                  <c:v>1.1005747126436782</c:v>
                </c:pt>
                <c:pt idx="10" formatCode="0%">
                  <c:v>1.2244572158365261</c:v>
                </c:pt>
                <c:pt idx="11" formatCode="0%">
                  <c:v>1.25</c:v>
                </c:pt>
              </c:numCache>
            </c:numRef>
          </c:val>
          <c:smooth val="0"/>
          <c:extLst>
            <c:ext xmlns:c16="http://schemas.microsoft.com/office/drawing/2014/chart" uri="{C3380CC4-5D6E-409C-BE32-E72D297353CC}">
              <c16:uniqueId val="{00000001-642D-4433-B93C-FFCB84996B4F}"/>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320" b="0" i="0" u="none" strike="noStrike" kern="1200" spc="0" baseline="0">
                <a:solidFill>
                  <a:schemeClr val="tx1"/>
                </a:solidFill>
                <a:latin typeface="Axiforma" panose="00000500000000000000" pitchFamily="50" charset="0"/>
                <a:ea typeface="+mn-ea"/>
                <a:cs typeface="+mn-cs"/>
              </a:defRPr>
            </a:pPr>
            <a:r>
              <a:rPr lang="es-PE" dirty="0"/>
              <a:t>GESTANTE ATENDIDA, CONTROLADA , PUÉRPERA ATENDIDA Y CONTROLADA; PAREJAS PROTEGIDAS</a:t>
            </a:r>
          </a:p>
        </c:rich>
      </c:tx>
      <c:overlay val="0"/>
      <c:spPr>
        <a:noFill/>
        <a:ln>
          <a:noFill/>
        </a:ln>
        <a:effectLst/>
      </c:spPr>
      <c:txPr>
        <a:bodyPr rot="0" spcFirstLastPara="1" vertOverflow="ellipsis" vert="horz" wrap="square" anchor="ctr" anchorCtr="1"/>
        <a:lstStyle/>
        <a:p>
          <a:pPr>
            <a:defRPr lang="en-US"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6414917156780459E-2"/>
          <c:y val="0.14646249427271152"/>
          <c:w val="0.9259924922328775"/>
          <c:h val="0.76615421777702863"/>
        </c:manualLayout>
      </c:layout>
      <c:barChart>
        <c:barDir val="col"/>
        <c:grouping val="clustered"/>
        <c:varyColors val="0"/>
        <c:ser>
          <c:idx val="0"/>
          <c:order val="0"/>
          <c:tx>
            <c:strRef>
              <c:f>'[Indicadores PAN_22.12.21 VF- LISTO.xlsx]MAT_31.12'!$AW$141</c:f>
              <c:strCache>
                <c:ptCount val="1"/>
                <c:pt idx="0">
                  <c:v> % de gestantes , puérperas atendidas y controladas , sin intervención</c:v>
                </c:pt>
              </c:strCache>
            </c:strRef>
          </c:tx>
          <c:spPr>
            <a:solidFill>
              <a:schemeClr val="accent6"/>
            </a:solidFill>
            <a:ln>
              <a:noFill/>
            </a:ln>
            <a:effectLst/>
          </c:spPr>
          <c:invertIfNegative val="0"/>
          <c:dPt>
            <c:idx val="7"/>
            <c:invertIfNegative val="0"/>
            <c:bubble3D val="0"/>
            <c:spPr>
              <a:solidFill>
                <a:srgbClr val="FFF571"/>
              </a:solidFill>
              <a:ln>
                <a:noFill/>
              </a:ln>
              <a:effectLst/>
            </c:spPr>
            <c:extLst>
              <c:ext xmlns:c16="http://schemas.microsoft.com/office/drawing/2014/chart" uri="{C3380CC4-5D6E-409C-BE32-E72D297353CC}">
                <c16:uniqueId val="{00000002-CE61-486F-8380-3CDF37C48D9E}"/>
              </c:ext>
            </c:extLst>
          </c:dPt>
          <c:dPt>
            <c:idx val="8"/>
            <c:invertIfNegative val="0"/>
            <c:bubble3D val="0"/>
            <c:spPr>
              <a:solidFill>
                <a:srgbClr val="FFF571"/>
              </a:solidFill>
              <a:ln>
                <a:noFill/>
              </a:ln>
              <a:effectLst/>
            </c:spPr>
            <c:extLst>
              <c:ext xmlns:c16="http://schemas.microsoft.com/office/drawing/2014/chart" uri="{C3380CC4-5D6E-409C-BE32-E72D297353CC}">
                <c16:uniqueId val="{00000003-CE61-486F-8380-3CDF37C48D9E}"/>
              </c:ext>
            </c:extLst>
          </c:dPt>
          <c:dPt>
            <c:idx val="9"/>
            <c:invertIfNegative val="0"/>
            <c:bubble3D val="0"/>
            <c:spPr>
              <a:solidFill>
                <a:srgbClr val="FFF571"/>
              </a:solidFill>
              <a:ln>
                <a:noFill/>
              </a:ln>
              <a:effectLst/>
            </c:spPr>
            <c:extLst>
              <c:ext xmlns:c16="http://schemas.microsoft.com/office/drawing/2014/chart" uri="{C3380CC4-5D6E-409C-BE32-E72D297353CC}">
                <c16:uniqueId val="{00000004-CE61-486F-8380-3CDF37C48D9E}"/>
              </c:ext>
            </c:extLst>
          </c:dPt>
          <c:dPt>
            <c:idx val="10"/>
            <c:invertIfNegative val="0"/>
            <c:bubble3D val="0"/>
            <c:spPr>
              <a:solidFill>
                <a:srgbClr val="FFF571"/>
              </a:solidFill>
              <a:ln>
                <a:noFill/>
              </a:ln>
              <a:effectLst/>
            </c:spPr>
            <c:extLst>
              <c:ext xmlns:c16="http://schemas.microsoft.com/office/drawing/2014/chart" uri="{C3380CC4-5D6E-409C-BE32-E72D297353CC}">
                <c16:uniqueId val="{00000005-CE61-486F-8380-3CDF37C48D9E}"/>
              </c:ext>
            </c:extLst>
          </c:dPt>
          <c:dPt>
            <c:idx val="11"/>
            <c:invertIfNegative val="0"/>
            <c:bubble3D val="0"/>
            <c:spPr>
              <a:solidFill>
                <a:srgbClr val="FFF571"/>
              </a:solidFill>
              <a:ln>
                <a:noFill/>
              </a:ln>
              <a:effectLst/>
            </c:spPr>
            <c:extLst>
              <c:ext xmlns:c16="http://schemas.microsoft.com/office/drawing/2014/chart" uri="{C3380CC4-5D6E-409C-BE32-E72D297353CC}">
                <c16:uniqueId val="{00000006-CE61-486F-8380-3CDF37C48D9E}"/>
              </c:ext>
            </c:extLst>
          </c:dPt>
          <c:dLbls>
            <c:spPr>
              <a:noFill/>
              <a:ln>
                <a:noFill/>
              </a:ln>
              <a:effectLst/>
            </c:spPr>
            <c:txPr>
              <a:bodyPr rot="0" spcFirstLastPara="1" vertOverflow="ellipsis" vert="horz" wrap="square" anchor="ctr" anchorCtr="1"/>
              <a:lstStyle/>
              <a:p>
                <a:pPr>
                  <a:defRPr lang="en-US"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LISTO.xlsx]MAT_31.12'!$AX$113:$BI$113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LISTO.xlsx]MAT_31.12'!$AX$141:$BI$141</c:f>
              <c:numCache>
                <c:formatCode>0%</c:formatCode>
                <c:ptCount val="12"/>
                <c:pt idx="0">
                  <c:v>5.07414136519279E-2</c:v>
                </c:pt>
                <c:pt idx="1">
                  <c:v>9.9610483042048129E-2</c:v>
                </c:pt>
                <c:pt idx="2">
                  <c:v>0.15706601916725443</c:v>
                </c:pt>
                <c:pt idx="3">
                  <c:v>0.21332252102257326</c:v>
                </c:pt>
                <c:pt idx="4">
                  <c:v>0.26305676144912521</c:v>
                </c:pt>
                <c:pt idx="5">
                  <c:v>0.31880095212877124</c:v>
                </c:pt>
                <c:pt idx="6">
                  <c:v>0.36665190688127713</c:v>
                </c:pt>
                <c:pt idx="7">
                  <c:v>0.41446464076971312</c:v>
                </c:pt>
                <c:pt idx="8">
                  <c:v>0.46178913242298386</c:v>
                </c:pt>
                <c:pt idx="9">
                  <c:v>0.50645743716559688</c:v>
                </c:pt>
                <c:pt idx="10">
                  <c:v>0.55792315488387811</c:v>
                </c:pt>
                <c:pt idx="11">
                  <c:v>0.61456897463461868</c:v>
                </c:pt>
              </c:numCache>
            </c:numRef>
          </c:val>
          <c:extLst>
            <c:ext xmlns:c16="http://schemas.microsoft.com/office/drawing/2014/chart" uri="{C3380CC4-5D6E-409C-BE32-E72D297353CC}">
              <c16:uniqueId val="{00000000-CE61-486F-8380-3CDF37C48D9E}"/>
            </c:ext>
          </c:extLst>
        </c:ser>
        <c:dLbls>
          <c:showLegendKey val="0"/>
          <c:showVal val="1"/>
          <c:showCatName val="0"/>
          <c:showSerName val="0"/>
          <c:showPercent val="0"/>
          <c:showBubbleSize val="0"/>
        </c:dLbls>
        <c:gapWidth val="219"/>
        <c:overlap val="-27"/>
        <c:axId val="107929615"/>
        <c:axId val="107911727"/>
      </c:barChart>
      <c:lineChart>
        <c:grouping val="standard"/>
        <c:varyColors val="0"/>
        <c:ser>
          <c:idx val="1"/>
          <c:order val="1"/>
          <c:tx>
            <c:strRef>
              <c:f>'[Indicadores PAN_22.12.21 VF- LISTO.xlsx]MAT_31.12'!$AW$142</c:f>
              <c:strCache>
                <c:ptCount val="1"/>
                <c:pt idx="0">
                  <c:v> % de gestantes , puérperas atendidas y controladas , con intervención</c:v>
                </c:pt>
              </c:strCache>
            </c:strRef>
          </c:tx>
          <c:spPr>
            <a:ln w="28575" cap="rnd">
              <a:solidFill>
                <a:schemeClr val="accent5"/>
              </a:solidFill>
              <a:round/>
            </a:ln>
            <a:effectLst/>
          </c:spPr>
          <c:marker>
            <c:symbol val="diamond"/>
            <c:size val="12"/>
            <c:spPr>
              <a:solidFill>
                <a:schemeClr val="accent5"/>
              </a:solidFill>
              <a:ln w="9525">
                <a:solidFill>
                  <a:schemeClr val="accent5"/>
                </a:solidFill>
              </a:ln>
              <a:effectLst/>
            </c:spPr>
          </c:marker>
          <c:dPt>
            <c:idx val="11"/>
            <c:marker>
              <c:symbol val="diamond"/>
              <c:size val="12"/>
              <c:spPr>
                <a:solidFill>
                  <a:schemeClr val="bg1"/>
                </a:solidFill>
                <a:ln w="9525">
                  <a:solidFill>
                    <a:schemeClr val="accent5"/>
                  </a:solidFill>
                </a:ln>
                <a:effectLst/>
              </c:spPr>
            </c:marker>
            <c:bubble3D val="0"/>
            <c:extLst>
              <c:ext xmlns:c16="http://schemas.microsoft.com/office/drawing/2014/chart" uri="{C3380CC4-5D6E-409C-BE32-E72D297353CC}">
                <c16:uniqueId val="{00000007-CE61-486F-8380-3CDF37C48D9E}"/>
              </c:ext>
            </c:extLst>
          </c:dPt>
          <c:dLbls>
            <c:dLbl>
              <c:idx val="10"/>
              <c:spPr>
                <a:noFill/>
                <a:ln>
                  <a:noFill/>
                </a:ln>
                <a:effectLst/>
              </c:spPr>
              <c:txPr>
                <a:bodyPr rot="0" spcFirstLastPara="1" vertOverflow="ellipsis" vert="horz" wrap="square" anchor="ctr" anchorCtr="1"/>
                <a:lstStyle/>
                <a:p>
                  <a:pPr>
                    <a:defRPr lang="en-US" sz="1100" b="0" i="0" u="none" strike="noStrike" kern="1200" baseline="0">
                      <a:solidFill>
                        <a:srgbClr val="00B050"/>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8-CE61-486F-8380-3CDF37C48D9E}"/>
                </c:ext>
              </c:extLst>
            </c:dLbl>
            <c:spPr>
              <a:noFill/>
              <a:ln>
                <a:noFill/>
              </a:ln>
              <a:effectLst/>
            </c:spPr>
            <c:txPr>
              <a:bodyPr rot="0" spcFirstLastPara="1" vertOverflow="ellipsis" vert="horz" wrap="square" anchor="ctr" anchorCtr="1"/>
              <a:lstStyle/>
              <a:p>
                <a:pPr>
                  <a:defRPr lang="en-US"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LISTO.xlsx]MAT_31.12'!$AX$113:$BI$113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LISTO.xlsx]MAT_31.12'!$AX$142:$BI$142</c:f>
              <c:numCache>
                <c:formatCode>General</c:formatCode>
                <c:ptCount val="12"/>
                <c:pt idx="7" formatCode="0%">
                  <c:v>0.43986107058076074</c:v>
                </c:pt>
                <c:pt idx="8" formatCode="0%">
                  <c:v>0.50227836269842596</c:v>
                </c:pt>
                <c:pt idx="9" formatCode="0%">
                  <c:v>0.55867844816018764</c:v>
                </c:pt>
                <c:pt idx="10" formatCode="0%">
                  <c:v>0.61874274544993724</c:v>
                </c:pt>
                <c:pt idx="11" formatCode="0%">
                  <c:v>0.67000000000000015</c:v>
                </c:pt>
              </c:numCache>
            </c:numRef>
          </c:val>
          <c:smooth val="0"/>
          <c:extLst>
            <c:ext xmlns:c16="http://schemas.microsoft.com/office/drawing/2014/chart" uri="{C3380CC4-5D6E-409C-BE32-E72D297353CC}">
              <c16:uniqueId val="{00000001-CE61-486F-8380-3CDF37C48D9E}"/>
            </c:ext>
          </c:extLst>
        </c:ser>
        <c:dLbls>
          <c:showLegendKey val="0"/>
          <c:showVal val="1"/>
          <c:showCatName val="0"/>
          <c:showSerName val="0"/>
          <c:showPercent val="0"/>
          <c:showBubbleSize val="0"/>
        </c:dLbls>
        <c:marker val="1"/>
        <c:smooth val="0"/>
        <c:axId val="107929615"/>
        <c:axId val="107911727"/>
      </c:lineChart>
      <c:catAx>
        <c:axId val="107929615"/>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100" b="0" i="0" u="none" strike="noStrike" kern="1200" baseline="0">
                <a:solidFill>
                  <a:schemeClr val="tx1"/>
                </a:solidFill>
                <a:latin typeface="Axiforma" panose="00000500000000000000" pitchFamily="50" charset="0"/>
                <a:ea typeface="+mn-ea"/>
                <a:cs typeface="+mn-cs"/>
              </a:defRPr>
            </a:pPr>
            <a:endParaRPr lang="es-PE"/>
          </a:p>
        </c:txPr>
        <c:crossAx val="107911727"/>
        <c:crosses val="autoZero"/>
        <c:auto val="1"/>
        <c:lblAlgn val="ctr"/>
        <c:lblOffset val="100"/>
        <c:noMultiLvlLbl val="0"/>
      </c:catAx>
      <c:valAx>
        <c:axId val="107911727"/>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100" b="0" i="0" u="none" strike="noStrike" kern="1200" baseline="0">
                <a:solidFill>
                  <a:schemeClr val="tx1"/>
                </a:solidFill>
                <a:latin typeface="Axiforma" panose="00000500000000000000" pitchFamily="50" charset="0"/>
                <a:ea typeface="+mn-ea"/>
                <a:cs typeface="+mn-cs"/>
              </a:defRPr>
            </a:pPr>
            <a:endParaRPr lang="es-PE"/>
          </a:p>
        </c:txPr>
        <c:crossAx val="107929615"/>
        <c:crosses val="autoZero"/>
        <c:crossBetween val="between"/>
      </c:valAx>
      <c:spPr>
        <a:noFill/>
        <a:ln>
          <a:noFill/>
        </a:ln>
        <a:effectLst/>
      </c:spPr>
    </c:plotArea>
    <c:legend>
      <c:legendPos val="b"/>
      <c:layout>
        <c:manualLayout>
          <c:xMode val="edge"/>
          <c:yMode val="edge"/>
          <c:x val="5.7128065622251943E-2"/>
          <c:y val="0.20198098896324801"/>
          <c:w val="0.55000747401755712"/>
          <c:h val="0.29777419171044728"/>
        </c:manualLayout>
      </c:layout>
      <c:overlay val="0"/>
      <c:spPr>
        <a:noFill/>
        <a:ln>
          <a:noFill/>
        </a:ln>
        <a:effectLst/>
      </c:spPr>
      <c:txPr>
        <a:bodyPr rot="0" spcFirstLastPara="1" vertOverflow="ellipsis" vert="horz" wrap="square" anchor="ctr" anchorCtr="1"/>
        <a:lstStyle/>
        <a:p>
          <a:pPr>
            <a:defRPr lang="en-US"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accent2">
          <a:lumMod val="40000"/>
          <a:lumOff val="60000"/>
        </a:schemeClr>
      </a:solidFill>
    </a:ln>
    <a:effectLst/>
  </c:spPr>
  <c:txPr>
    <a:bodyPr/>
    <a:lstStyle/>
    <a:p>
      <a:pPr>
        <a:defRPr lang="en-US" sz="1100" b="0" i="0" u="none" strike="noStrike" kern="1200" baseline="0">
          <a:solidFill>
            <a:schemeClr val="tx1"/>
          </a:solidFill>
          <a:latin typeface="Axiforma" panose="00000500000000000000" pitchFamily="50" charset="0"/>
          <a:ea typeface="+mn-ea"/>
          <a:cs typeface="+mn-cs"/>
        </a:defRPr>
      </a:pPr>
      <a:endParaRPr lang="es-PE"/>
    </a:p>
  </c:txPr>
  <c:externalData r:id="rId3">
    <c:autoUpdate val="0"/>
  </c:externalData>
</c:chartSpace>
</file>

<file path=ppt/charts/chart1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GESTANTES ATENDIDAS</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7035881467037093E-2"/>
          <c:y val="0.13563833734111988"/>
          <c:w val="0.9263577345099665"/>
          <c:h val="0.77801964960494674"/>
        </c:manualLayout>
      </c:layout>
      <c:barChart>
        <c:barDir val="col"/>
        <c:grouping val="clustered"/>
        <c:varyColors val="0"/>
        <c:ser>
          <c:idx val="0"/>
          <c:order val="0"/>
          <c:tx>
            <c:strRef>
              <c:f>'[Indicadores PAN_22.12.21 VF- LISTO.xlsx]MAT_31.12'!$T$11</c:f>
              <c:strCache>
                <c:ptCount val="1"/>
                <c:pt idx="0">
                  <c:v>Sin intervención</c:v>
                </c:pt>
              </c:strCache>
            </c:strRef>
          </c:tx>
          <c:spPr>
            <a:solidFill>
              <a:srgbClr val="00B0F0"/>
            </a:solidFill>
            <a:ln>
              <a:solidFill>
                <a:srgbClr val="00B0F0"/>
              </a:solidFill>
            </a:ln>
            <a:effectLst/>
          </c:spPr>
          <c:invertIfNegative val="0"/>
          <c:dPt>
            <c:idx val="7"/>
            <c:invertIfNegative val="0"/>
            <c:bubble3D val="0"/>
            <c:spPr>
              <a:solidFill>
                <a:srgbClr val="8BE1FF"/>
              </a:solidFill>
              <a:ln>
                <a:solidFill>
                  <a:srgbClr val="00B0F0"/>
                </a:solidFill>
              </a:ln>
              <a:effectLst/>
            </c:spPr>
            <c:extLst>
              <c:ext xmlns:c16="http://schemas.microsoft.com/office/drawing/2014/chart" uri="{C3380CC4-5D6E-409C-BE32-E72D297353CC}">
                <c16:uniqueId val="{00000001-8E53-4318-9951-3664F617979E}"/>
              </c:ext>
            </c:extLst>
          </c:dPt>
          <c:dPt>
            <c:idx val="8"/>
            <c:invertIfNegative val="0"/>
            <c:bubble3D val="0"/>
            <c:spPr>
              <a:solidFill>
                <a:srgbClr val="8BE1FF"/>
              </a:solidFill>
              <a:ln>
                <a:solidFill>
                  <a:srgbClr val="00B0F0"/>
                </a:solidFill>
              </a:ln>
              <a:effectLst/>
            </c:spPr>
            <c:extLst>
              <c:ext xmlns:c16="http://schemas.microsoft.com/office/drawing/2014/chart" uri="{C3380CC4-5D6E-409C-BE32-E72D297353CC}">
                <c16:uniqueId val="{00000003-8E53-4318-9951-3664F617979E}"/>
              </c:ext>
            </c:extLst>
          </c:dPt>
          <c:dPt>
            <c:idx val="9"/>
            <c:invertIfNegative val="0"/>
            <c:bubble3D val="0"/>
            <c:spPr>
              <a:solidFill>
                <a:srgbClr val="8BE1FF"/>
              </a:solidFill>
              <a:ln>
                <a:solidFill>
                  <a:srgbClr val="00B0F0"/>
                </a:solidFill>
              </a:ln>
              <a:effectLst/>
            </c:spPr>
            <c:extLst>
              <c:ext xmlns:c16="http://schemas.microsoft.com/office/drawing/2014/chart" uri="{C3380CC4-5D6E-409C-BE32-E72D297353CC}">
                <c16:uniqueId val="{00000005-8E53-4318-9951-3664F617979E}"/>
              </c:ext>
            </c:extLst>
          </c:dPt>
          <c:dPt>
            <c:idx val="10"/>
            <c:invertIfNegative val="0"/>
            <c:bubble3D val="0"/>
            <c:spPr>
              <a:solidFill>
                <a:srgbClr val="8BE1FF"/>
              </a:solidFill>
              <a:ln>
                <a:solidFill>
                  <a:srgbClr val="00B0F0"/>
                </a:solidFill>
              </a:ln>
              <a:effectLst/>
            </c:spPr>
            <c:extLst>
              <c:ext xmlns:c16="http://schemas.microsoft.com/office/drawing/2014/chart" uri="{C3380CC4-5D6E-409C-BE32-E72D297353CC}">
                <c16:uniqueId val="{00000007-8E53-4318-9951-3664F617979E}"/>
              </c:ext>
            </c:extLst>
          </c:dPt>
          <c:dPt>
            <c:idx val="11"/>
            <c:invertIfNegative val="0"/>
            <c:bubble3D val="0"/>
            <c:spPr>
              <a:solidFill>
                <a:srgbClr val="8BE1FF"/>
              </a:solidFill>
              <a:ln>
                <a:solidFill>
                  <a:srgbClr val="00B0F0"/>
                </a:solidFill>
              </a:ln>
              <a:effectLst/>
            </c:spPr>
            <c:extLst>
              <c:ext xmlns:c16="http://schemas.microsoft.com/office/drawing/2014/chart" uri="{C3380CC4-5D6E-409C-BE32-E72D297353CC}">
                <c16:uniqueId val="{00000009-8E53-4318-9951-3664F617979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LISTO.xlsx]MAT_31.12'!$U$11:$AF$11</c:f>
              <c:numCache>
                <c:formatCode>0%</c:formatCode>
                <c:ptCount val="12"/>
                <c:pt idx="0">
                  <c:v>7.7047588216251212E-2</c:v>
                </c:pt>
                <c:pt idx="1">
                  <c:v>0.13208157979928781</c:v>
                </c:pt>
                <c:pt idx="2">
                  <c:v>0.18970540628034963</c:v>
                </c:pt>
                <c:pt idx="3">
                  <c:v>0.25639365490449983</c:v>
                </c:pt>
                <c:pt idx="4">
                  <c:v>0.31466494011006796</c:v>
                </c:pt>
                <c:pt idx="5">
                  <c:v>0.38005827128520558</c:v>
                </c:pt>
                <c:pt idx="6">
                  <c:v>0.44043655186746117</c:v>
                </c:pt>
                <c:pt idx="7">
                  <c:v>0.505977123011223</c:v>
                </c:pt>
                <c:pt idx="8">
                  <c:v>0.5649842582382234</c:v>
                </c:pt>
                <c:pt idx="9">
                  <c:v>0.63115607735440971</c:v>
                </c:pt>
                <c:pt idx="10">
                  <c:v>0.69070847654120837</c:v>
                </c:pt>
                <c:pt idx="11">
                  <c:v>0.75613916513477897</c:v>
                </c:pt>
              </c:numCache>
            </c:numRef>
          </c:val>
          <c:extLst>
            <c:ext xmlns:c16="http://schemas.microsoft.com/office/drawing/2014/chart" uri="{C3380CC4-5D6E-409C-BE32-E72D297353CC}">
              <c16:uniqueId val="{0000000A-8E53-4318-9951-3664F617979E}"/>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'[Indicadores PAN_22.12.21 VF- LISTO.xlsx]MAT_31.12'!$T$12</c:f>
              <c:strCache>
                <c:ptCount val="1"/>
                <c:pt idx="0">
                  <c:v>Con intervención</c:v>
                </c:pt>
              </c:strCache>
            </c:strRef>
          </c:tx>
          <c:spPr>
            <a:ln w="28575" cap="rnd">
              <a:solidFill>
                <a:srgbClr val="002060"/>
              </a:solidFill>
              <a:round/>
            </a:ln>
            <a:effectLst/>
          </c:spPr>
          <c:marker>
            <c:symbol val="diamond"/>
            <c:size val="12"/>
            <c:spPr>
              <a:solidFill>
                <a:schemeClr val="bg1"/>
              </a:solidFill>
              <a:ln w="9525">
                <a:solidFill>
                  <a:srgbClr val="00B0F0"/>
                </a:solidFill>
              </a:ln>
              <a:effectLst/>
            </c:spPr>
          </c:marker>
          <c:dPt>
            <c:idx val="6"/>
            <c:marker>
              <c:symbol val="diamond"/>
              <c:size val="12"/>
              <c:spPr>
                <a:solidFill>
                  <a:srgbClr val="002060"/>
                </a:solidFill>
                <a:ln w="9525">
                  <a:solidFill>
                    <a:srgbClr val="00B0F0"/>
                  </a:solidFill>
                </a:ln>
                <a:effectLst/>
              </c:spPr>
            </c:marker>
            <c:bubble3D val="0"/>
            <c:extLst>
              <c:ext xmlns:c16="http://schemas.microsoft.com/office/drawing/2014/chart" uri="{C3380CC4-5D6E-409C-BE32-E72D297353CC}">
                <c16:uniqueId val="{0000000B-8E53-4318-9951-3664F617979E}"/>
              </c:ext>
            </c:extLst>
          </c:dPt>
          <c:dPt>
            <c:idx val="7"/>
            <c:marker>
              <c:symbol val="diamond"/>
              <c:size val="12"/>
              <c:spPr>
                <a:solidFill>
                  <a:srgbClr val="002060"/>
                </a:solidFill>
                <a:ln w="9525">
                  <a:solidFill>
                    <a:srgbClr val="00B0F0"/>
                  </a:solidFill>
                </a:ln>
                <a:effectLst/>
              </c:spPr>
            </c:marker>
            <c:bubble3D val="0"/>
            <c:extLst>
              <c:ext xmlns:c16="http://schemas.microsoft.com/office/drawing/2014/chart" uri="{C3380CC4-5D6E-409C-BE32-E72D297353CC}">
                <c16:uniqueId val="{0000000C-8E53-4318-9951-3664F617979E}"/>
              </c:ext>
            </c:extLst>
          </c:dPt>
          <c:dPt>
            <c:idx val="8"/>
            <c:marker>
              <c:symbol val="diamond"/>
              <c:size val="12"/>
              <c:spPr>
                <a:solidFill>
                  <a:srgbClr val="002060"/>
                </a:solidFill>
                <a:ln w="9525">
                  <a:solidFill>
                    <a:srgbClr val="00B0F0"/>
                  </a:solidFill>
                </a:ln>
                <a:effectLst/>
              </c:spPr>
            </c:marker>
            <c:bubble3D val="0"/>
            <c:extLst>
              <c:ext xmlns:c16="http://schemas.microsoft.com/office/drawing/2014/chart" uri="{C3380CC4-5D6E-409C-BE32-E72D297353CC}">
                <c16:uniqueId val="{0000000D-8E53-4318-9951-3664F617979E}"/>
              </c:ext>
            </c:extLst>
          </c:dPt>
          <c:dPt>
            <c:idx val="9"/>
            <c:marker>
              <c:symbol val="diamond"/>
              <c:size val="12"/>
              <c:spPr>
                <a:solidFill>
                  <a:srgbClr val="002060"/>
                </a:solidFill>
                <a:ln w="9525">
                  <a:solidFill>
                    <a:srgbClr val="00B0F0"/>
                  </a:solidFill>
                </a:ln>
                <a:effectLst/>
              </c:spPr>
            </c:marker>
            <c:bubble3D val="0"/>
            <c:extLst>
              <c:ext xmlns:c16="http://schemas.microsoft.com/office/drawing/2014/chart" uri="{C3380CC4-5D6E-409C-BE32-E72D297353CC}">
                <c16:uniqueId val="{0000000E-8E53-4318-9951-3664F617979E}"/>
              </c:ext>
            </c:extLst>
          </c:dPt>
          <c:dPt>
            <c:idx val="10"/>
            <c:marker>
              <c:symbol val="diamond"/>
              <c:size val="12"/>
              <c:spPr>
                <a:solidFill>
                  <a:srgbClr val="002060"/>
                </a:solidFill>
                <a:ln w="9525">
                  <a:solidFill>
                    <a:srgbClr val="00B0F0"/>
                  </a:solidFill>
                </a:ln>
                <a:effectLst/>
              </c:spPr>
            </c:marker>
            <c:bubble3D val="0"/>
            <c:extLst>
              <c:ext xmlns:c16="http://schemas.microsoft.com/office/drawing/2014/chart" uri="{C3380CC4-5D6E-409C-BE32-E72D297353CC}">
                <c16:uniqueId val="{0000000F-8E53-4318-9951-3664F617979E}"/>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LISTO.xlsx]MAT_31.12'!$U$12:$AF$12</c:f>
              <c:numCache>
                <c:formatCode>General</c:formatCode>
                <c:ptCount val="12"/>
                <c:pt idx="7" formatCode="0%">
                  <c:v>0.53771447070249268</c:v>
                </c:pt>
                <c:pt idx="8" formatCode="0%">
                  <c:v>0.61281968274522503</c:v>
                </c:pt>
                <c:pt idx="9" formatCode="0%">
                  <c:v>0.67562317902233737</c:v>
                </c:pt>
                <c:pt idx="10" formatCode="0%">
                  <c:v>0.74198769828423439</c:v>
                </c:pt>
                <c:pt idx="11" formatCode="0%">
                  <c:v>0.8</c:v>
                </c:pt>
              </c:numCache>
            </c:numRef>
          </c:val>
          <c:smooth val="0"/>
          <c:extLst>
            <c:ext xmlns:c16="http://schemas.microsoft.com/office/drawing/2014/chart" uri="{C3380CC4-5D6E-409C-BE32-E72D297353CC}">
              <c16:uniqueId val="{00000010-8E53-4318-9951-3664F617979E}"/>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0216657209109453"/>
          <c:y val="0.20659017519752662"/>
          <c:w val="0.22195653920374964"/>
          <c:h val="0.1254661628306423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cuartones-50'!$C$245</c:f>
              <c:strCache>
                <c:ptCount val="1"/>
                <c:pt idx="0">
                  <c:v>Amabilidad y respeto</c:v>
                </c:pt>
              </c:strCache>
            </c:strRef>
          </c:tx>
          <c:spPr>
            <a:solidFill>
              <a:schemeClr val="accent6"/>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cuartones-50'!$C$246:$C$249</c:f>
              <c:numCache>
                <c:formatCode>0%</c:formatCode>
                <c:ptCount val="4"/>
                <c:pt idx="0">
                  <c:v>0.33329999999999999</c:v>
                </c:pt>
                <c:pt idx="1">
                  <c:v>0.33329999999999999</c:v>
                </c:pt>
                <c:pt idx="2">
                  <c:v>0.22220000000000001</c:v>
                </c:pt>
                <c:pt idx="3">
                  <c:v>0.1111</c:v>
                </c:pt>
              </c:numCache>
            </c:numRef>
          </c:val>
          <c:extLst>
            <c:ext xmlns:c16="http://schemas.microsoft.com/office/drawing/2014/chart" uri="{C3380CC4-5D6E-409C-BE32-E72D297353CC}">
              <c16:uniqueId val="{00000000-44F4-4D56-A439-518FC054ADA0}"/>
            </c:ext>
          </c:extLst>
        </c:ser>
        <c:ser>
          <c:idx val="1"/>
          <c:order val="1"/>
          <c:tx>
            <c:strRef>
              <c:f>'7 cuartones-50'!$D$245</c:f>
              <c:strCache>
                <c:ptCount val="1"/>
                <c:pt idx="0">
                  <c:v>Confianza y seguridad</c:v>
                </c:pt>
              </c:strCache>
            </c:strRef>
          </c:tx>
          <c:spPr>
            <a:solidFill>
              <a:schemeClr val="accent5"/>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cuartones-50'!$D$246:$D$249</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1-44F4-4D56-A439-518FC054ADA0}"/>
            </c:ext>
          </c:extLst>
        </c:ser>
        <c:ser>
          <c:idx val="2"/>
          <c:order val="2"/>
          <c:tx>
            <c:strRef>
              <c:f>'7 cuartones-50'!$E$245</c:f>
              <c:strCache>
                <c:ptCount val="1"/>
                <c:pt idx="0">
                  <c:v>Claridad de la información </c:v>
                </c:pt>
              </c:strCache>
            </c:strRef>
          </c:tx>
          <c:spPr>
            <a:solidFill>
              <a:schemeClr val="accent4"/>
            </a:solidFill>
            <a:ln>
              <a:noFill/>
            </a:ln>
            <a:effectLst/>
          </c:spPr>
          <c:invertIfNegative val="0"/>
          <c:cat>
            <c:strRef>
              <c:f>'7 cuartones-50'!$B$246:$B$249</c:f>
              <c:strCache>
                <c:ptCount val="4"/>
                <c:pt idx="0">
                  <c:v>Muy bueno </c:v>
                </c:pt>
                <c:pt idx="1">
                  <c:v>Bueno</c:v>
                </c:pt>
                <c:pt idx="2">
                  <c:v>Regular</c:v>
                </c:pt>
                <c:pt idx="3">
                  <c:v>Malo</c:v>
                </c:pt>
              </c:strCache>
            </c:strRef>
          </c:cat>
          <c:val>
            <c:numRef>
              <c:f>'7 cuartones-50'!$E$246:$E$249</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2-44F4-4D56-A439-518FC054ADA0}"/>
            </c:ext>
          </c:extLst>
        </c:ser>
        <c:dLbls>
          <c:showLegendKey val="0"/>
          <c:showVal val="0"/>
          <c:showCatName val="0"/>
          <c:showSerName val="0"/>
          <c:showPercent val="0"/>
          <c:showBubbleSize val="0"/>
        </c:dLbls>
        <c:gapWidth val="150"/>
        <c:axId val="713837928"/>
        <c:axId val="713838584"/>
      </c:barChart>
      <c:catAx>
        <c:axId val="713837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3838584"/>
        <c:crosses val="autoZero"/>
        <c:auto val="1"/>
        <c:lblAlgn val="ctr"/>
        <c:lblOffset val="100"/>
        <c:noMultiLvlLbl val="0"/>
      </c:catAx>
      <c:valAx>
        <c:axId val="71383858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38379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1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Axiforma" panose="00000500000000000000" pitchFamily="50" charset="0"/>
                <a:ea typeface="+mn-ea"/>
                <a:cs typeface="+mn-cs"/>
              </a:defRPr>
            </a:pPr>
            <a:r>
              <a:rPr lang="es-PE"/>
              <a:t>GESTANTES CONTROLADAS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8214907343714171E-2"/>
          <c:y val="0.14789158440629149"/>
          <c:w val="0.9247920705396786"/>
          <c:h val="0.75796646899006348"/>
        </c:manualLayout>
      </c:layout>
      <c:barChart>
        <c:barDir val="col"/>
        <c:grouping val="clustered"/>
        <c:varyColors val="0"/>
        <c:ser>
          <c:idx val="0"/>
          <c:order val="0"/>
          <c:tx>
            <c:strRef>
              <c:f>'[Indicadores PAN_22.12.21 VF- LISTO.xlsx]MAT_31.12'!$T$39</c:f>
              <c:strCache>
                <c:ptCount val="1"/>
                <c:pt idx="0">
                  <c:v>Sin intervención</c:v>
                </c:pt>
              </c:strCache>
            </c:strRef>
          </c:tx>
          <c:spPr>
            <a:solidFill>
              <a:srgbClr val="00B0F0"/>
            </a:solidFill>
            <a:ln>
              <a:noFill/>
            </a:ln>
            <a:effectLst/>
          </c:spPr>
          <c:invertIfNegative val="0"/>
          <c:dPt>
            <c:idx val="7"/>
            <c:invertIfNegative val="0"/>
            <c:bubble3D val="0"/>
            <c:spPr>
              <a:solidFill>
                <a:srgbClr val="8BE1FF"/>
              </a:solidFill>
              <a:ln>
                <a:noFill/>
              </a:ln>
              <a:effectLst/>
            </c:spPr>
            <c:extLst>
              <c:ext xmlns:c16="http://schemas.microsoft.com/office/drawing/2014/chart" uri="{C3380CC4-5D6E-409C-BE32-E72D297353CC}">
                <c16:uniqueId val="{00000001-5C02-45D9-BFAA-B6AE749CC91C}"/>
              </c:ext>
            </c:extLst>
          </c:dPt>
          <c:dPt>
            <c:idx val="8"/>
            <c:invertIfNegative val="0"/>
            <c:bubble3D val="0"/>
            <c:spPr>
              <a:solidFill>
                <a:srgbClr val="8BE1FF"/>
              </a:solidFill>
              <a:ln>
                <a:noFill/>
              </a:ln>
              <a:effectLst/>
            </c:spPr>
            <c:extLst>
              <c:ext xmlns:c16="http://schemas.microsoft.com/office/drawing/2014/chart" uri="{C3380CC4-5D6E-409C-BE32-E72D297353CC}">
                <c16:uniqueId val="{00000003-5C02-45D9-BFAA-B6AE749CC91C}"/>
              </c:ext>
            </c:extLst>
          </c:dPt>
          <c:dPt>
            <c:idx val="9"/>
            <c:invertIfNegative val="0"/>
            <c:bubble3D val="0"/>
            <c:spPr>
              <a:solidFill>
                <a:srgbClr val="8BE1FF"/>
              </a:solidFill>
              <a:ln>
                <a:noFill/>
              </a:ln>
              <a:effectLst/>
            </c:spPr>
            <c:extLst>
              <c:ext xmlns:c16="http://schemas.microsoft.com/office/drawing/2014/chart" uri="{C3380CC4-5D6E-409C-BE32-E72D297353CC}">
                <c16:uniqueId val="{00000005-5C02-45D9-BFAA-B6AE749CC91C}"/>
              </c:ext>
            </c:extLst>
          </c:dPt>
          <c:dPt>
            <c:idx val="10"/>
            <c:invertIfNegative val="0"/>
            <c:bubble3D val="0"/>
            <c:spPr>
              <a:solidFill>
                <a:srgbClr val="8BE1FF"/>
              </a:solidFill>
              <a:ln>
                <a:noFill/>
              </a:ln>
              <a:effectLst/>
            </c:spPr>
            <c:extLst>
              <c:ext xmlns:c16="http://schemas.microsoft.com/office/drawing/2014/chart" uri="{C3380CC4-5D6E-409C-BE32-E72D297353CC}">
                <c16:uniqueId val="{00000007-5C02-45D9-BFAA-B6AE749CC91C}"/>
              </c:ext>
            </c:extLst>
          </c:dPt>
          <c:dPt>
            <c:idx val="11"/>
            <c:invertIfNegative val="0"/>
            <c:bubble3D val="0"/>
            <c:spPr>
              <a:solidFill>
                <a:srgbClr val="8BE1FF"/>
              </a:solidFill>
              <a:ln>
                <a:noFill/>
              </a:ln>
              <a:effectLst/>
            </c:spPr>
            <c:extLst>
              <c:ext xmlns:c16="http://schemas.microsoft.com/office/drawing/2014/chart" uri="{C3380CC4-5D6E-409C-BE32-E72D297353CC}">
                <c16:uniqueId val="{00000009-5C02-45D9-BFAA-B6AE749CC91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LISTO.xlsx]MAT_31.12'!$U$39:$AF$39</c:f>
              <c:numCache>
                <c:formatCode>0%</c:formatCode>
                <c:ptCount val="12"/>
                <c:pt idx="0">
                  <c:v>5.1472968598251859E-2</c:v>
                </c:pt>
                <c:pt idx="1">
                  <c:v>0.10974425380382001</c:v>
                </c:pt>
                <c:pt idx="2">
                  <c:v>0.17643250242797021</c:v>
                </c:pt>
                <c:pt idx="3">
                  <c:v>0.22661055357720944</c:v>
                </c:pt>
                <c:pt idx="4">
                  <c:v>0.27840725153771445</c:v>
                </c:pt>
                <c:pt idx="5">
                  <c:v>0.33344124312075107</c:v>
                </c:pt>
                <c:pt idx="6">
                  <c:v>0.36743282615733247</c:v>
                </c:pt>
                <c:pt idx="7">
                  <c:v>0.41016510197474909</c:v>
                </c:pt>
                <c:pt idx="8">
                  <c:v>0.44966008416963421</c:v>
                </c:pt>
                <c:pt idx="9">
                  <c:v>0.49627711233408872</c:v>
                </c:pt>
                <c:pt idx="10">
                  <c:v>0.54516024603431534</c:v>
                </c:pt>
                <c:pt idx="11">
                  <c:v>0.59987050825509869</c:v>
                </c:pt>
              </c:numCache>
            </c:numRef>
          </c:val>
          <c:extLst>
            <c:ext xmlns:c16="http://schemas.microsoft.com/office/drawing/2014/chart" uri="{C3380CC4-5D6E-409C-BE32-E72D297353CC}">
              <c16:uniqueId val="{0000000A-5C02-45D9-BFAA-B6AE749CC91C}"/>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'[Indicadores PAN_22.12.21 VF- LISTO.xlsx]MAT_31.12'!$T$40</c:f>
              <c:strCache>
                <c:ptCount val="1"/>
                <c:pt idx="0">
                  <c:v>Con intervención</c:v>
                </c:pt>
              </c:strCache>
            </c:strRef>
          </c:tx>
          <c:spPr>
            <a:ln w="28575" cap="rnd">
              <a:solidFill>
                <a:srgbClr val="002060"/>
              </a:solidFill>
              <a:round/>
            </a:ln>
            <a:effectLst/>
          </c:spPr>
          <c:marker>
            <c:symbol val="diamond"/>
            <c:size val="11"/>
            <c:spPr>
              <a:solidFill>
                <a:schemeClr val="bg1"/>
              </a:solidFill>
              <a:ln w="9525">
                <a:solidFill>
                  <a:srgbClr val="00B0F0"/>
                </a:solidFill>
              </a:ln>
              <a:effectLst/>
            </c:spPr>
          </c:marker>
          <c:dPt>
            <c:idx val="6"/>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B-5C02-45D9-BFAA-B6AE749CC91C}"/>
              </c:ext>
            </c:extLst>
          </c:dPt>
          <c:dPt>
            <c:idx val="7"/>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C-5C02-45D9-BFAA-B6AE749CC91C}"/>
              </c:ext>
            </c:extLst>
          </c:dPt>
          <c:dPt>
            <c:idx val="8"/>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D-5C02-45D9-BFAA-B6AE749CC91C}"/>
              </c:ext>
            </c:extLst>
          </c:dPt>
          <c:dPt>
            <c:idx val="9"/>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E-5C02-45D9-BFAA-B6AE749CC91C}"/>
              </c:ext>
            </c:extLst>
          </c:dPt>
          <c:dPt>
            <c:idx val="10"/>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F-5C02-45D9-BFAA-B6AE749CC91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LISTO.xlsx]MAT_31.12'!$U$40:$AF$40</c:f>
              <c:numCache>
                <c:formatCode>General</c:formatCode>
                <c:ptCount val="12"/>
                <c:pt idx="7" formatCode="0%">
                  <c:v>0.42699902881191326</c:v>
                </c:pt>
                <c:pt idx="8" formatCode="0%">
                  <c:v>0.48203302039494983</c:v>
                </c:pt>
                <c:pt idx="9" formatCode="0%">
                  <c:v>0.53350598899320167</c:v>
                </c:pt>
                <c:pt idx="10" formatCode="0%">
                  <c:v>0.58368404014244091</c:v>
                </c:pt>
                <c:pt idx="11" formatCode="0%">
                  <c:v>0.62</c:v>
                </c:pt>
              </c:numCache>
            </c:numRef>
          </c:val>
          <c:smooth val="0"/>
          <c:extLst>
            <c:ext xmlns:c16="http://schemas.microsoft.com/office/drawing/2014/chart" uri="{C3380CC4-5D6E-409C-BE32-E72D297353CC}">
              <c16:uniqueId val="{00000010-5C02-45D9-BFAA-B6AE749CC91C}"/>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1269972171846666"/>
          <c:y val="0.26000001797877248"/>
          <c:w val="0.17583236924936943"/>
          <c:h val="0.1368004796736493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a:solidFill>
            <a:schemeClr val="tx1"/>
          </a:solidFill>
          <a:latin typeface="Axiforma" panose="00000500000000000000" pitchFamily="50" charset="0"/>
        </a:defRPr>
      </a:pPr>
      <a:endParaRPr lang="es-PE"/>
    </a:p>
  </c:txPr>
  <c:externalData r:id="rId3">
    <c:autoUpdate val="0"/>
  </c:externalData>
</c:chartSpace>
</file>

<file path=ppt/charts/chart1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GESTANTE REENFOCADA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5.6267775889378535E-2"/>
          <c:y val="0.14621105945650986"/>
          <c:w val="0.91904118830885506"/>
          <c:h val="0.76071674980677662"/>
        </c:manualLayout>
      </c:layout>
      <c:barChart>
        <c:barDir val="col"/>
        <c:grouping val="clustered"/>
        <c:varyColors val="0"/>
        <c:ser>
          <c:idx val="0"/>
          <c:order val="0"/>
          <c:tx>
            <c:strRef>
              <c:f>'[Indicadores PAN_22.12.21 VF- LISTO.xlsx]MAT_31.12'!$T$25</c:f>
              <c:strCache>
                <c:ptCount val="1"/>
                <c:pt idx="0">
                  <c:v>Sin intervención</c:v>
                </c:pt>
              </c:strCache>
            </c:strRef>
          </c:tx>
          <c:spPr>
            <a:solidFill>
              <a:srgbClr val="00B0F0"/>
            </a:solidFill>
            <a:ln>
              <a:noFill/>
            </a:ln>
            <a:effectLst/>
          </c:spPr>
          <c:invertIfNegative val="0"/>
          <c:dPt>
            <c:idx val="7"/>
            <c:invertIfNegative val="0"/>
            <c:bubble3D val="0"/>
            <c:spPr>
              <a:solidFill>
                <a:srgbClr val="8BE1FF"/>
              </a:solidFill>
              <a:ln>
                <a:noFill/>
              </a:ln>
              <a:effectLst/>
            </c:spPr>
            <c:extLst>
              <c:ext xmlns:c16="http://schemas.microsoft.com/office/drawing/2014/chart" uri="{C3380CC4-5D6E-409C-BE32-E72D297353CC}">
                <c16:uniqueId val="{00000001-F71E-470F-96E5-2F04E69EAB33}"/>
              </c:ext>
            </c:extLst>
          </c:dPt>
          <c:dPt>
            <c:idx val="8"/>
            <c:invertIfNegative val="0"/>
            <c:bubble3D val="0"/>
            <c:spPr>
              <a:solidFill>
                <a:srgbClr val="8BE1FF"/>
              </a:solidFill>
              <a:ln>
                <a:noFill/>
              </a:ln>
              <a:effectLst/>
            </c:spPr>
            <c:extLst>
              <c:ext xmlns:c16="http://schemas.microsoft.com/office/drawing/2014/chart" uri="{C3380CC4-5D6E-409C-BE32-E72D297353CC}">
                <c16:uniqueId val="{00000003-F71E-470F-96E5-2F04E69EAB33}"/>
              </c:ext>
            </c:extLst>
          </c:dPt>
          <c:dPt>
            <c:idx val="9"/>
            <c:invertIfNegative val="0"/>
            <c:bubble3D val="0"/>
            <c:spPr>
              <a:solidFill>
                <a:srgbClr val="8BE1FF"/>
              </a:solidFill>
              <a:ln>
                <a:noFill/>
              </a:ln>
              <a:effectLst/>
            </c:spPr>
            <c:extLst>
              <c:ext xmlns:c16="http://schemas.microsoft.com/office/drawing/2014/chart" uri="{C3380CC4-5D6E-409C-BE32-E72D297353CC}">
                <c16:uniqueId val="{00000005-F71E-470F-96E5-2F04E69EAB33}"/>
              </c:ext>
            </c:extLst>
          </c:dPt>
          <c:dPt>
            <c:idx val="10"/>
            <c:invertIfNegative val="0"/>
            <c:bubble3D val="0"/>
            <c:spPr>
              <a:solidFill>
                <a:srgbClr val="8BE1FF"/>
              </a:solidFill>
              <a:ln>
                <a:noFill/>
              </a:ln>
              <a:effectLst/>
            </c:spPr>
            <c:extLst>
              <c:ext xmlns:c16="http://schemas.microsoft.com/office/drawing/2014/chart" uri="{C3380CC4-5D6E-409C-BE32-E72D297353CC}">
                <c16:uniqueId val="{00000007-F71E-470F-96E5-2F04E69EAB33}"/>
              </c:ext>
            </c:extLst>
          </c:dPt>
          <c:dPt>
            <c:idx val="11"/>
            <c:invertIfNegative val="0"/>
            <c:bubble3D val="0"/>
            <c:spPr>
              <a:solidFill>
                <a:srgbClr val="8BE1FF"/>
              </a:solidFill>
              <a:ln>
                <a:noFill/>
              </a:ln>
              <a:effectLst/>
            </c:spPr>
            <c:extLst>
              <c:ext xmlns:c16="http://schemas.microsoft.com/office/drawing/2014/chart" uri="{C3380CC4-5D6E-409C-BE32-E72D297353CC}">
                <c16:uniqueId val="{00000009-F71E-470F-96E5-2F04E69EAB33}"/>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LISTO.xlsx]MAT_31.12'!$U$25:$AF$25</c:f>
              <c:numCache>
                <c:formatCode>0%</c:formatCode>
                <c:ptCount val="12"/>
                <c:pt idx="0">
                  <c:v>2.435011516946364E-2</c:v>
                </c:pt>
                <c:pt idx="1">
                  <c:v>6.0546232313260943E-2</c:v>
                </c:pt>
                <c:pt idx="2">
                  <c:v>0.10069101678183613</c:v>
                </c:pt>
                <c:pt idx="3">
                  <c:v>0.13984863441921686</c:v>
                </c:pt>
                <c:pt idx="4">
                  <c:v>0.18196775255018097</c:v>
                </c:pt>
                <c:pt idx="5">
                  <c:v>0.22704837117472854</c:v>
                </c:pt>
                <c:pt idx="6">
                  <c:v>0.26587693320171107</c:v>
                </c:pt>
                <c:pt idx="7">
                  <c:v>0.29549193813754526</c:v>
                </c:pt>
                <c:pt idx="8">
                  <c:v>0.32543599868377754</c:v>
                </c:pt>
                <c:pt idx="9">
                  <c:v>0.35899967094438962</c:v>
                </c:pt>
                <c:pt idx="10">
                  <c:v>0.39749917736097401</c:v>
                </c:pt>
                <c:pt idx="11">
                  <c:v>0.42579795985521551</c:v>
                </c:pt>
              </c:numCache>
            </c:numRef>
          </c:val>
          <c:extLst>
            <c:ext xmlns:c16="http://schemas.microsoft.com/office/drawing/2014/chart" uri="{C3380CC4-5D6E-409C-BE32-E72D297353CC}">
              <c16:uniqueId val="{0000000A-F71E-470F-96E5-2F04E69EAB33}"/>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'[Indicadores PAN_22.12.21 VF- LISTO.xlsx]MAT_31.12'!$T$26</c:f>
              <c:strCache>
                <c:ptCount val="1"/>
                <c:pt idx="0">
                  <c:v>Con intervención</c:v>
                </c:pt>
              </c:strCache>
            </c:strRef>
          </c:tx>
          <c:spPr>
            <a:ln w="28575" cap="rnd">
              <a:solidFill>
                <a:srgbClr val="002060"/>
              </a:solidFill>
              <a:round/>
            </a:ln>
            <a:effectLst/>
          </c:spPr>
          <c:marker>
            <c:symbol val="diamond"/>
            <c:size val="11"/>
            <c:spPr>
              <a:solidFill>
                <a:schemeClr val="bg1"/>
              </a:solidFill>
              <a:ln w="9525">
                <a:solidFill>
                  <a:srgbClr val="00B0F0"/>
                </a:solidFill>
              </a:ln>
              <a:effectLst/>
            </c:spPr>
          </c:marker>
          <c:dPt>
            <c:idx val="6"/>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B-F71E-470F-96E5-2F04E69EAB33}"/>
              </c:ext>
            </c:extLst>
          </c:dPt>
          <c:dPt>
            <c:idx val="7"/>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C-F71E-470F-96E5-2F04E69EAB33}"/>
              </c:ext>
            </c:extLst>
          </c:dPt>
          <c:dPt>
            <c:idx val="8"/>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D-F71E-470F-96E5-2F04E69EAB33}"/>
              </c:ext>
            </c:extLst>
          </c:dPt>
          <c:dPt>
            <c:idx val="9"/>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E-F71E-470F-96E5-2F04E69EAB33}"/>
              </c:ext>
            </c:extLst>
          </c:dPt>
          <c:dPt>
            <c:idx val="10"/>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F-F71E-470F-96E5-2F04E69EAB33}"/>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LISTO.xlsx]MAT_31.12'!$U$26:$AF$26</c:f>
              <c:numCache>
                <c:formatCode>General</c:formatCode>
                <c:ptCount val="12"/>
                <c:pt idx="7" formatCode="0%">
                  <c:v>0.30338927278710104</c:v>
                </c:pt>
                <c:pt idx="8" formatCode="0%">
                  <c:v>0.34452122408687069</c:v>
                </c:pt>
                <c:pt idx="9" formatCode="0%">
                  <c:v>0.3790720631786772</c:v>
                </c:pt>
                <c:pt idx="10" formatCode="0%">
                  <c:v>0.41724251398486345</c:v>
                </c:pt>
                <c:pt idx="11" formatCode="0%">
                  <c:v>0.44</c:v>
                </c:pt>
              </c:numCache>
            </c:numRef>
          </c:val>
          <c:smooth val="0"/>
          <c:extLst>
            <c:ext xmlns:c16="http://schemas.microsoft.com/office/drawing/2014/chart" uri="{C3380CC4-5D6E-409C-BE32-E72D297353CC}">
              <c16:uniqueId val="{00000010-F71E-470F-96E5-2F04E69EAB33}"/>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9.4081920312324721E-2"/>
          <c:y val="0.26272719112627074"/>
          <c:w val="0.19931951422319419"/>
          <c:h val="0.13524598541248781"/>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PUÉRPERA ATENDIDA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1380640699401443E-2"/>
          <c:y val="0.13369805748631269"/>
          <c:w val="0.93007467312795333"/>
          <c:h val="0.78119503504889676"/>
        </c:manualLayout>
      </c:layout>
      <c:barChart>
        <c:barDir val="col"/>
        <c:grouping val="clustered"/>
        <c:varyColors val="0"/>
        <c:ser>
          <c:idx val="0"/>
          <c:order val="0"/>
          <c:tx>
            <c:strRef>
              <c:f>'[Indicadores PAN_22.12.21 VF- LISTO.xlsx]MAT_31.12'!$T$53</c:f>
              <c:strCache>
                <c:ptCount val="1"/>
                <c:pt idx="0">
                  <c:v>Sin intervención</c:v>
                </c:pt>
              </c:strCache>
            </c:strRef>
          </c:tx>
          <c:spPr>
            <a:solidFill>
              <a:srgbClr val="00B0F0"/>
            </a:solidFill>
            <a:ln>
              <a:noFill/>
            </a:ln>
            <a:effectLst/>
          </c:spPr>
          <c:invertIfNegative val="0"/>
          <c:dPt>
            <c:idx val="7"/>
            <c:invertIfNegative val="0"/>
            <c:bubble3D val="0"/>
            <c:spPr>
              <a:solidFill>
                <a:srgbClr val="8BE1FF"/>
              </a:solidFill>
              <a:ln>
                <a:noFill/>
              </a:ln>
              <a:effectLst/>
            </c:spPr>
            <c:extLst>
              <c:ext xmlns:c16="http://schemas.microsoft.com/office/drawing/2014/chart" uri="{C3380CC4-5D6E-409C-BE32-E72D297353CC}">
                <c16:uniqueId val="{00000001-3DEC-4F89-B08E-1F21DC547B8F}"/>
              </c:ext>
            </c:extLst>
          </c:dPt>
          <c:dPt>
            <c:idx val="8"/>
            <c:invertIfNegative val="0"/>
            <c:bubble3D val="0"/>
            <c:spPr>
              <a:solidFill>
                <a:srgbClr val="8BE1FF"/>
              </a:solidFill>
              <a:ln>
                <a:noFill/>
              </a:ln>
              <a:effectLst/>
            </c:spPr>
            <c:extLst>
              <c:ext xmlns:c16="http://schemas.microsoft.com/office/drawing/2014/chart" uri="{C3380CC4-5D6E-409C-BE32-E72D297353CC}">
                <c16:uniqueId val="{00000003-3DEC-4F89-B08E-1F21DC547B8F}"/>
              </c:ext>
            </c:extLst>
          </c:dPt>
          <c:dPt>
            <c:idx val="9"/>
            <c:invertIfNegative val="0"/>
            <c:bubble3D val="0"/>
            <c:spPr>
              <a:solidFill>
                <a:srgbClr val="8BE1FF"/>
              </a:solidFill>
              <a:ln>
                <a:noFill/>
              </a:ln>
              <a:effectLst/>
            </c:spPr>
            <c:extLst>
              <c:ext xmlns:c16="http://schemas.microsoft.com/office/drawing/2014/chart" uri="{C3380CC4-5D6E-409C-BE32-E72D297353CC}">
                <c16:uniqueId val="{00000005-3DEC-4F89-B08E-1F21DC547B8F}"/>
              </c:ext>
            </c:extLst>
          </c:dPt>
          <c:dPt>
            <c:idx val="10"/>
            <c:invertIfNegative val="0"/>
            <c:bubble3D val="0"/>
            <c:spPr>
              <a:solidFill>
                <a:srgbClr val="8BE1FF"/>
              </a:solidFill>
              <a:ln>
                <a:noFill/>
              </a:ln>
              <a:effectLst/>
            </c:spPr>
            <c:extLst>
              <c:ext xmlns:c16="http://schemas.microsoft.com/office/drawing/2014/chart" uri="{C3380CC4-5D6E-409C-BE32-E72D297353CC}">
                <c16:uniqueId val="{00000007-3DEC-4F89-B08E-1F21DC547B8F}"/>
              </c:ext>
            </c:extLst>
          </c:dPt>
          <c:dPt>
            <c:idx val="11"/>
            <c:invertIfNegative val="0"/>
            <c:bubble3D val="0"/>
            <c:spPr>
              <a:solidFill>
                <a:srgbClr val="8BE1FF"/>
              </a:solidFill>
              <a:ln>
                <a:noFill/>
              </a:ln>
              <a:effectLst/>
            </c:spPr>
            <c:extLst>
              <c:ext xmlns:c16="http://schemas.microsoft.com/office/drawing/2014/chart" uri="{C3380CC4-5D6E-409C-BE32-E72D297353CC}">
                <c16:uniqueId val="{00000009-3DEC-4F89-B08E-1F21DC547B8F}"/>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LISTO.xlsx]MAT_31.12'!$U$53:$AF$53</c:f>
              <c:numCache>
                <c:formatCode>0%</c:formatCode>
                <c:ptCount val="12"/>
                <c:pt idx="0">
                  <c:v>4.2732275817416641E-2</c:v>
                </c:pt>
                <c:pt idx="1">
                  <c:v>8.7083198446099061E-2</c:v>
                </c:pt>
                <c:pt idx="2">
                  <c:v>0.15085788280997087</c:v>
                </c:pt>
                <c:pt idx="3">
                  <c:v>0.20459695694399482</c:v>
                </c:pt>
                <c:pt idx="4">
                  <c:v>0.25218517319520878</c:v>
                </c:pt>
                <c:pt idx="5">
                  <c:v>0.31078018776303012</c:v>
                </c:pt>
                <c:pt idx="6">
                  <c:v>0.36290103418513581</c:v>
                </c:pt>
                <c:pt idx="7">
                  <c:v>0.40304305600517965</c:v>
                </c:pt>
                <c:pt idx="8">
                  <c:v>0.4516024603431531</c:v>
                </c:pt>
                <c:pt idx="9">
                  <c:v>0.49077371317578505</c:v>
                </c:pt>
                <c:pt idx="10">
                  <c:v>0.5380382000647459</c:v>
                </c:pt>
                <c:pt idx="11">
                  <c:v>0.60084169634185824</c:v>
                </c:pt>
              </c:numCache>
            </c:numRef>
          </c:val>
          <c:extLst>
            <c:ext xmlns:c16="http://schemas.microsoft.com/office/drawing/2014/chart" uri="{C3380CC4-5D6E-409C-BE32-E72D297353CC}">
              <c16:uniqueId val="{0000000A-3DEC-4F89-B08E-1F21DC547B8F}"/>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'[Indicadores PAN_22.12.21 VF- LISTO.xlsx]MAT_31.12'!$T$54</c:f>
              <c:strCache>
                <c:ptCount val="1"/>
                <c:pt idx="0">
                  <c:v>Con intervención</c:v>
                </c:pt>
              </c:strCache>
            </c:strRef>
          </c:tx>
          <c:spPr>
            <a:ln w="28575" cap="rnd">
              <a:solidFill>
                <a:srgbClr val="002060"/>
              </a:solidFill>
              <a:round/>
            </a:ln>
            <a:effectLst/>
          </c:spPr>
          <c:marker>
            <c:symbol val="diamond"/>
            <c:size val="11"/>
            <c:spPr>
              <a:solidFill>
                <a:schemeClr val="bg1"/>
              </a:solidFill>
              <a:ln w="9525">
                <a:solidFill>
                  <a:srgbClr val="00B0F0"/>
                </a:solidFill>
              </a:ln>
              <a:effectLst/>
            </c:spPr>
          </c:marker>
          <c:dPt>
            <c:idx val="6"/>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B-3DEC-4F89-B08E-1F21DC547B8F}"/>
              </c:ext>
            </c:extLst>
          </c:dPt>
          <c:dPt>
            <c:idx val="7"/>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C-3DEC-4F89-B08E-1F21DC547B8F}"/>
              </c:ext>
            </c:extLst>
          </c:dPt>
          <c:dPt>
            <c:idx val="8"/>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D-3DEC-4F89-B08E-1F21DC547B8F}"/>
              </c:ext>
            </c:extLst>
          </c:dPt>
          <c:dPt>
            <c:idx val="9"/>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E-3DEC-4F89-B08E-1F21DC547B8F}"/>
              </c:ext>
            </c:extLst>
          </c:dPt>
          <c:dPt>
            <c:idx val="10"/>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F-3DEC-4F89-B08E-1F21DC547B8F}"/>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LISTO.xlsx]MAT_31.12'!$U$54:$AF$54</c:f>
              <c:numCache>
                <c:formatCode>General</c:formatCode>
                <c:ptCount val="12"/>
                <c:pt idx="7" formatCode="0%">
                  <c:v>0.42181935901586276</c:v>
                </c:pt>
                <c:pt idx="8" formatCode="0%">
                  <c:v>0.47879572677241827</c:v>
                </c:pt>
                <c:pt idx="9" formatCode="0%">
                  <c:v>0.53059242473292323</c:v>
                </c:pt>
                <c:pt idx="10" formatCode="0%">
                  <c:v>0.58530268695370669</c:v>
                </c:pt>
                <c:pt idx="11" formatCode="0%">
                  <c:v>0.64</c:v>
                </c:pt>
              </c:numCache>
            </c:numRef>
          </c:val>
          <c:smooth val="0"/>
          <c:extLst>
            <c:ext xmlns:c16="http://schemas.microsoft.com/office/drawing/2014/chart" uri="{C3380CC4-5D6E-409C-BE32-E72D297353CC}">
              <c16:uniqueId val="{00000010-3DEC-4F89-B08E-1F21DC547B8F}"/>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1406733787344674"/>
          <c:y val="0.32087652987614712"/>
          <c:w val="0.23459908045674951"/>
          <c:h val="0.12367139394028048"/>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r>
              <a:rPr lang="es-PE"/>
              <a:t>PUÉRPERA CONTROLADA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Axiforma" panose="00000500000000000000" pitchFamily="50" charset="0"/>
              <a:ea typeface="+mn-ea"/>
              <a:cs typeface="+mn-cs"/>
            </a:defRPr>
          </a:pPr>
          <a:endParaRPr lang="es-PE"/>
        </a:p>
      </c:txPr>
    </c:title>
    <c:autoTitleDeleted val="0"/>
    <c:plotArea>
      <c:layout>
        <c:manualLayout>
          <c:layoutTarget val="inner"/>
          <c:xMode val="edge"/>
          <c:yMode val="edge"/>
          <c:x val="4.1380640699401443E-2"/>
          <c:y val="0.13820481644992214"/>
          <c:w val="0.93242690351465818"/>
          <c:h val="0.77381945117269424"/>
        </c:manualLayout>
      </c:layout>
      <c:barChart>
        <c:barDir val="col"/>
        <c:grouping val="clustered"/>
        <c:varyColors val="0"/>
        <c:ser>
          <c:idx val="0"/>
          <c:order val="0"/>
          <c:tx>
            <c:strRef>
              <c:f>'[Indicadores PAN_22.12.21 VF- LISTO.xlsx]MAT_31.12'!$T$67</c:f>
              <c:strCache>
                <c:ptCount val="1"/>
                <c:pt idx="0">
                  <c:v>Sin intervención</c:v>
                </c:pt>
              </c:strCache>
            </c:strRef>
          </c:tx>
          <c:spPr>
            <a:solidFill>
              <a:srgbClr val="00B0F0"/>
            </a:solidFill>
            <a:ln>
              <a:noFill/>
            </a:ln>
            <a:effectLst/>
          </c:spPr>
          <c:invertIfNegative val="0"/>
          <c:dPt>
            <c:idx val="7"/>
            <c:invertIfNegative val="0"/>
            <c:bubble3D val="0"/>
            <c:spPr>
              <a:solidFill>
                <a:srgbClr val="8BE1FF"/>
              </a:solidFill>
              <a:ln>
                <a:noFill/>
              </a:ln>
              <a:effectLst/>
            </c:spPr>
            <c:extLst>
              <c:ext xmlns:c16="http://schemas.microsoft.com/office/drawing/2014/chart" uri="{C3380CC4-5D6E-409C-BE32-E72D297353CC}">
                <c16:uniqueId val="{00000001-5216-4129-91D2-BC99C4815A25}"/>
              </c:ext>
            </c:extLst>
          </c:dPt>
          <c:dPt>
            <c:idx val="8"/>
            <c:invertIfNegative val="0"/>
            <c:bubble3D val="0"/>
            <c:spPr>
              <a:solidFill>
                <a:srgbClr val="8BE1FF"/>
              </a:solidFill>
              <a:ln>
                <a:noFill/>
              </a:ln>
              <a:effectLst/>
            </c:spPr>
            <c:extLst>
              <c:ext xmlns:c16="http://schemas.microsoft.com/office/drawing/2014/chart" uri="{C3380CC4-5D6E-409C-BE32-E72D297353CC}">
                <c16:uniqueId val="{00000003-5216-4129-91D2-BC99C4815A25}"/>
              </c:ext>
            </c:extLst>
          </c:dPt>
          <c:dPt>
            <c:idx val="9"/>
            <c:invertIfNegative val="0"/>
            <c:bubble3D val="0"/>
            <c:spPr>
              <a:solidFill>
                <a:srgbClr val="8BE1FF"/>
              </a:solidFill>
              <a:ln>
                <a:noFill/>
              </a:ln>
              <a:effectLst/>
            </c:spPr>
            <c:extLst>
              <c:ext xmlns:c16="http://schemas.microsoft.com/office/drawing/2014/chart" uri="{C3380CC4-5D6E-409C-BE32-E72D297353CC}">
                <c16:uniqueId val="{00000005-5216-4129-91D2-BC99C4815A25}"/>
              </c:ext>
            </c:extLst>
          </c:dPt>
          <c:dPt>
            <c:idx val="10"/>
            <c:invertIfNegative val="0"/>
            <c:bubble3D val="0"/>
            <c:spPr>
              <a:solidFill>
                <a:srgbClr val="8BE1FF"/>
              </a:solidFill>
              <a:ln>
                <a:noFill/>
              </a:ln>
              <a:effectLst/>
            </c:spPr>
            <c:extLst>
              <c:ext xmlns:c16="http://schemas.microsoft.com/office/drawing/2014/chart" uri="{C3380CC4-5D6E-409C-BE32-E72D297353CC}">
                <c16:uniqueId val="{00000007-5216-4129-91D2-BC99C4815A25}"/>
              </c:ext>
            </c:extLst>
          </c:dPt>
          <c:dPt>
            <c:idx val="11"/>
            <c:invertIfNegative val="0"/>
            <c:bubble3D val="0"/>
            <c:spPr>
              <a:solidFill>
                <a:srgbClr val="8BE1FF"/>
              </a:solidFill>
              <a:ln>
                <a:noFill/>
              </a:ln>
              <a:effectLst/>
            </c:spPr>
            <c:extLst>
              <c:ext xmlns:c16="http://schemas.microsoft.com/office/drawing/2014/chart" uri="{C3380CC4-5D6E-409C-BE32-E72D297353CC}">
                <c16:uniqueId val="{00000009-5216-4129-91D2-BC99C4815A25}"/>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LISTO.xlsx]MAT_31.12'!$U$67:$AF$67</c:f>
              <c:numCache>
                <c:formatCode>0%</c:formatCode>
                <c:ptCount val="12"/>
                <c:pt idx="0">
                  <c:v>2.6222078342505666E-2</c:v>
                </c:pt>
                <c:pt idx="1">
                  <c:v>6.2803496277112333E-2</c:v>
                </c:pt>
                <c:pt idx="2">
                  <c:v>0.10326966655875688</c:v>
                </c:pt>
                <c:pt idx="3">
                  <c:v>0.15797992877954031</c:v>
                </c:pt>
                <c:pt idx="4">
                  <c:v>0.19002913564260279</c:v>
                </c:pt>
                <c:pt idx="5">
                  <c:v>0.23373259954677889</c:v>
                </c:pt>
                <c:pt idx="6">
                  <c:v>0.27775979281320817</c:v>
                </c:pt>
                <c:pt idx="7">
                  <c:v>0.30948527031401746</c:v>
                </c:pt>
                <c:pt idx="8">
                  <c:v>0.34444804143735835</c:v>
                </c:pt>
                <c:pt idx="9">
                  <c:v>0.36775655551958564</c:v>
                </c:pt>
                <c:pt idx="10">
                  <c:v>0.40757526707672387</c:v>
                </c:pt>
                <c:pt idx="11">
                  <c:v>0.44901262544512788</c:v>
                </c:pt>
              </c:numCache>
            </c:numRef>
          </c:val>
          <c:extLst>
            <c:ext xmlns:c16="http://schemas.microsoft.com/office/drawing/2014/chart" uri="{C3380CC4-5D6E-409C-BE32-E72D297353CC}">
              <c16:uniqueId val="{0000000A-5216-4129-91D2-BC99C4815A25}"/>
            </c:ext>
          </c:extLst>
        </c:ser>
        <c:dLbls>
          <c:showLegendKey val="0"/>
          <c:showVal val="1"/>
          <c:showCatName val="0"/>
          <c:showSerName val="0"/>
          <c:showPercent val="0"/>
          <c:showBubbleSize val="0"/>
        </c:dLbls>
        <c:gapWidth val="150"/>
        <c:axId val="1421239664"/>
        <c:axId val="1421257136"/>
      </c:barChart>
      <c:lineChart>
        <c:grouping val="standard"/>
        <c:varyColors val="0"/>
        <c:ser>
          <c:idx val="1"/>
          <c:order val="1"/>
          <c:tx>
            <c:strRef>
              <c:f>'[Indicadores PAN_22.12.21 VF- LISTO.xlsx]MAT_31.12'!$T$68</c:f>
              <c:strCache>
                <c:ptCount val="1"/>
                <c:pt idx="0">
                  <c:v>Con intervención</c:v>
                </c:pt>
              </c:strCache>
            </c:strRef>
          </c:tx>
          <c:spPr>
            <a:ln w="28575" cap="rnd">
              <a:solidFill>
                <a:srgbClr val="002060"/>
              </a:solidFill>
              <a:round/>
            </a:ln>
            <a:effectLst/>
          </c:spPr>
          <c:marker>
            <c:symbol val="diamond"/>
            <c:size val="11"/>
            <c:spPr>
              <a:solidFill>
                <a:schemeClr val="bg1"/>
              </a:solidFill>
              <a:ln w="9525">
                <a:solidFill>
                  <a:srgbClr val="00B0F0"/>
                </a:solidFill>
              </a:ln>
              <a:effectLst/>
            </c:spPr>
          </c:marker>
          <c:dPt>
            <c:idx val="6"/>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B-5216-4129-91D2-BC99C4815A25}"/>
              </c:ext>
            </c:extLst>
          </c:dPt>
          <c:dPt>
            <c:idx val="7"/>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C-5216-4129-91D2-BC99C4815A25}"/>
              </c:ext>
            </c:extLst>
          </c:dPt>
          <c:dPt>
            <c:idx val="8"/>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D-5216-4129-91D2-BC99C4815A25}"/>
              </c:ext>
            </c:extLst>
          </c:dPt>
          <c:dPt>
            <c:idx val="9"/>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E-5216-4129-91D2-BC99C4815A25}"/>
              </c:ext>
            </c:extLst>
          </c:dPt>
          <c:dPt>
            <c:idx val="10"/>
            <c:marker>
              <c:symbol val="diamond"/>
              <c:size val="11"/>
              <c:spPr>
                <a:solidFill>
                  <a:srgbClr val="002060"/>
                </a:solidFill>
                <a:ln w="9525">
                  <a:solidFill>
                    <a:srgbClr val="00B0F0"/>
                  </a:solidFill>
                </a:ln>
                <a:effectLst/>
              </c:spPr>
            </c:marker>
            <c:bubble3D val="0"/>
            <c:extLst>
              <c:ext xmlns:c16="http://schemas.microsoft.com/office/drawing/2014/chart" uri="{C3380CC4-5D6E-409C-BE32-E72D297353CC}">
                <c16:uniqueId val="{0000000F-5216-4129-91D2-BC99C4815A25}"/>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'[Indicadores PAN_22.12.21 VF- LISTO.xlsx]MAT_31.12'!$U$3:$AF$3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'[Indicadores PAN_22.12.21 VF- LISTO.xlsx]MAT_31.12'!$U$68:$AF$68</c:f>
              <c:numCache>
                <c:formatCode>General</c:formatCode>
                <c:ptCount val="12"/>
                <c:pt idx="7" formatCode="0%">
                  <c:v>0.33052767886047263</c:v>
                </c:pt>
                <c:pt idx="8" formatCode="0%">
                  <c:v>0.37196503722887664</c:v>
                </c:pt>
                <c:pt idx="9" formatCode="0%">
                  <c:v>0.41437358368404015</c:v>
                </c:pt>
                <c:pt idx="10" formatCode="0%">
                  <c:v>0.45581094205244416</c:v>
                </c:pt>
                <c:pt idx="11" formatCode="0%">
                  <c:v>0.51</c:v>
                </c:pt>
              </c:numCache>
            </c:numRef>
          </c:val>
          <c:smooth val="0"/>
          <c:extLst>
            <c:ext xmlns:c16="http://schemas.microsoft.com/office/drawing/2014/chart" uri="{C3380CC4-5D6E-409C-BE32-E72D297353CC}">
              <c16:uniqueId val="{00000010-5216-4129-91D2-BC99C4815A25}"/>
            </c:ext>
          </c:extLst>
        </c:ser>
        <c:dLbls>
          <c:showLegendKey val="0"/>
          <c:showVal val="1"/>
          <c:showCatName val="0"/>
          <c:showSerName val="0"/>
          <c:showPercent val="0"/>
          <c:showBubbleSize val="0"/>
        </c:dLbls>
        <c:marker val="1"/>
        <c:smooth val="0"/>
        <c:axId val="1421239664"/>
        <c:axId val="1421257136"/>
      </c:lineChart>
      <c:catAx>
        <c:axId val="1421239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57136"/>
        <c:crosses val="autoZero"/>
        <c:auto val="1"/>
        <c:lblAlgn val="ctr"/>
        <c:lblOffset val="100"/>
        <c:noMultiLvlLbl val="0"/>
      </c:catAx>
      <c:valAx>
        <c:axId val="142125713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crossAx val="1421239664"/>
        <c:crosses val="autoZero"/>
        <c:crossBetween val="between"/>
      </c:valAx>
      <c:spPr>
        <a:noFill/>
        <a:ln>
          <a:noFill/>
        </a:ln>
        <a:effectLst/>
      </c:spPr>
    </c:plotArea>
    <c:legend>
      <c:legendPos val="r"/>
      <c:layout>
        <c:manualLayout>
          <c:xMode val="edge"/>
          <c:yMode val="edge"/>
          <c:x val="0.13710968002407786"/>
          <c:y val="0.28360066655391075"/>
          <c:w val="0.24091563721074347"/>
          <c:h val="0.1278401692662757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Axiforma" panose="00000500000000000000" pitchFamily="50" charset="0"/>
              <a:ea typeface="+mn-ea"/>
              <a:cs typeface="+mn-cs"/>
            </a:defRPr>
          </a:pPr>
          <a:endParaRPr lang="es-PE"/>
        </a:p>
      </c:txPr>
    </c:legend>
    <c:plotVisOnly val="1"/>
    <c:dispBlanksAs val="gap"/>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Axiforma" panose="00000500000000000000" pitchFamily="50" charset="0"/>
        </a:defRPr>
      </a:pPr>
      <a:endParaRPr lang="es-PE"/>
    </a:p>
  </c:txPr>
  <c:externalData r:id="rId3">
    <c:autoUpdate val="0"/>
  </c:externalData>
</c:chartSpace>
</file>

<file path=ppt/charts/chart1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y 2° CONTROL DEL RN</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_final'!$S$29</c:f>
              <c:strCache>
                <c:ptCount val="1"/>
                <c:pt idx="0">
                  <c:v>Sin intervención</c:v>
                </c:pt>
              </c:strCache>
            </c:strRef>
          </c:tx>
          <c:spPr>
            <a:solidFill>
              <a:schemeClr val="accent5">
                <a:tint val="77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4-3A1E-4CD0-B772-ED0C66F8E04C}"/>
              </c:ext>
            </c:extLst>
          </c:dPt>
          <c:dPt>
            <c:idx val="8"/>
            <c:invertIfNegative val="0"/>
            <c:bubble3D val="0"/>
            <c:spPr>
              <a:solidFill>
                <a:srgbClr val="CEECF2"/>
              </a:solidFill>
              <a:ln>
                <a:noFill/>
              </a:ln>
              <a:effectLst/>
            </c:spPr>
            <c:extLst>
              <c:ext xmlns:c16="http://schemas.microsoft.com/office/drawing/2014/chart" uri="{C3380CC4-5D6E-409C-BE32-E72D297353CC}">
                <c16:uniqueId val="{00000005-3A1E-4CD0-B772-ED0C66F8E04C}"/>
              </c:ext>
            </c:extLst>
          </c:dPt>
          <c:dPt>
            <c:idx val="9"/>
            <c:invertIfNegative val="0"/>
            <c:bubble3D val="0"/>
            <c:spPr>
              <a:solidFill>
                <a:srgbClr val="CEECF2"/>
              </a:solidFill>
              <a:ln>
                <a:noFill/>
              </a:ln>
              <a:effectLst/>
            </c:spPr>
            <c:extLst>
              <c:ext xmlns:c16="http://schemas.microsoft.com/office/drawing/2014/chart" uri="{C3380CC4-5D6E-409C-BE32-E72D297353CC}">
                <c16:uniqueId val="{00000006-3A1E-4CD0-B772-ED0C66F8E04C}"/>
              </c:ext>
            </c:extLst>
          </c:dPt>
          <c:dPt>
            <c:idx val="10"/>
            <c:invertIfNegative val="0"/>
            <c:bubble3D val="0"/>
            <c:spPr>
              <a:solidFill>
                <a:srgbClr val="CEECF2"/>
              </a:solidFill>
              <a:ln>
                <a:noFill/>
              </a:ln>
              <a:effectLst/>
            </c:spPr>
            <c:extLst>
              <c:ext xmlns:c16="http://schemas.microsoft.com/office/drawing/2014/chart" uri="{C3380CC4-5D6E-409C-BE32-E72D297353CC}">
                <c16:uniqueId val="{00000007-3A1E-4CD0-B772-ED0C66F8E04C}"/>
              </c:ext>
            </c:extLst>
          </c:dPt>
          <c:dPt>
            <c:idx val="11"/>
            <c:invertIfNegative val="0"/>
            <c:bubble3D val="0"/>
            <c:spPr>
              <a:solidFill>
                <a:srgbClr val="CEECF2"/>
              </a:solidFill>
              <a:ln>
                <a:noFill/>
              </a:ln>
              <a:effectLst/>
            </c:spPr>
            <c:extLst>
              <c:ext xmlns:c16="http://schemas.microsoft.com/office/drawing/2014/chart" uri="{C3380CC4-5D6E-409C-BE32-E72D297353CC}">
                <c16:uniqueId val="{00000008-3A1E-4CD0-B772-ED0C66F8E04C}"/>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_final'!$T$29:$AE$29</c:f>
              <c:numCache>
                <c:formatCode>0%</c:formatCode>
                <c:ptCount val="12"/>
                <c:pt idx="0">
                  <c:v>7.6400129491744906E-2</c:v>
                </c:pt>
                <c:pt idx="1">
                  <c:v>0.14923923599870509</c:v>
                </c:pt>
                <c:pt idx="2">
                  <c:v>0.24150210424085466</c:v>
                </c:pt>
                <c:pt idx="3">
                  <c:v>0.32227258012301718</c:v>
                </c:pt>
                <c:pt idx="4">
                  <c:v>0.40239559728067337</c:v>
                </c:pt>
                <c:pt idx="5">
                  <c:v>0.49482033020394944</c:v>
                </c:pt>
                <c:pt idx="6">
                  <c:v>0.55001618646811268</c:v>
                </c:pt>
                <c:pt idx="7">
                  <c:v>0.59112981547426346</c:v>
                </c:pt>
                <c:pt idx="8">
                  <c:v>0.66348332793784393</c:v>
                </c:pt>
                <c:pt idx="9">
                  <c:v>0.71276613116353205</c:v>
                </c:pt>
                <c:pt idx="10">
                  <c:v>0.7936618165753726</c:v>
                </c:pt>
                <c:pt idx="11">
                  <c:v>0.90304305600517965</c:v>
                </c:pt>
              </c:numCache>
            </c:numRef>
          </c:val>
          <c:extLst>
            <c:ext xmlns:c16="http://schemas.microsoft.com/office/drawing/2014/chart" uri="{C3380CC4-5D6E-409C-BE32-E72D297353CC}">
              <c16:uniqueId val="{00000000-3A1E-4CD0-B772-ED0C66F8E04C}"/>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_final'!$S$30</c:f>
              <c:strCache>
                <c:ptCount val="1"/>
                <c:pt idx="0">
                  <c:v>Con intervención</c:v>
                </c:pt>
              </c:strCache>
            </c:strRef>
          </c:tx>
          <c:spPr>
            <a:ln w="28575" cap="rnd">
              <a:solidFill>
                <a:schemeClr val="accent5">
                  <a:shade val="76000"/>
                </a:schemeClr>
              </a:solidFill>
              <a:round/>
            </a:ln>
            <a:effectLst/>
          </c:spPr>
          <c:marker>
            <c:symbol val="diamond"/>
            <c:size val="12"/>
            <c:spPr>
              <a:solidFill>
                <a:schemeClr val="accent5">
                  <a:shade val="76000"/>
                </a:schemeClr>
              </a:solidFill>
              <a:ln w="9525">
                <a:solidFill>
                  <a:schemeClr val="accent5">
                    <a:shade val="76000"/>
                  </a:schemeClr>
                </a:solidFill>
              </a:ln>
              <a:effectLst/>
            </c:spPr>
          </c:marker>
          <c:dPt>
            <c:idx val="11"/>
            <c:marker>
              <c:symbol val="diamond"/>
              <c:size val="12"/>
              <c:spPr>
                <a:solidFill>
                  <a:schemeClr val="bg1"/>
                </a:solidFill>
                <a:ln w="9525">
                  <a:solidFill>
                    <a:schemeClr val="accent5">
                      <a:shade val="76000"/>
                    </a:schemeClr>
                  </a:solidFill>
                </a:ln>
                <a:effectLst/>
              </c:spPr>
            </c:marker>
            <c:bubble3D val="0"/>
            <c:extLst>
              <c:ext xmlns:c16="http://schemas.microsoft.com/office/drawing/2014/chart" uri="{C3380CC4-5D6E-409C-BE32-E72D297353CC}">
                <c16:uniqueId val="{00000003-3A1E-4CD0-B772-ED0C66F8E04C}"/>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_final'!$T$30:$AE$30</c:f>
              <c:numCache>
                <c:formatCode>General</c:formatCode>
                <c:ptCount val="12"/>
                <c:pt idx="7" formatCode="0%">
                  <c:v>0.68452573648429915</c:v>
                </c:pt>
                <c:pt idx="8" formatCode="0%">
                  <c:v>0.77371317578504373</c:v>
                </c:pt>
                <c:pt idx="9" formatCode="0%">
                  <c:v>0.87034639041761086</c:v>
                </c:pt>
                <c:pt idx="10" formatCode="0%">
                  <c:v>0.95678213013920366</c:v>
                </c:pt>
                <c:pt idx="11" formatCode="0%">
                  <c:v>0.99500000000000011</c:v>
                </c:pt>
              </c:numCache>
            </c:numRef>
          </c:val>
          <c:smooth val="0"/>
          <c:extLst>
            <c:ext xmlns:c16="http://schemas.microsoft.com/office/drawing/2014/chart" uri="{C3380CC4-5D6E-409C-BE32-E72D297353CC}">
              <c16:uniqueId val="{00000001-3A1E-4CD0-B772-ED0C66F8E04C}"/>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y 3° CONTROL A LOS 4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_final'!$S$71</c:f>
              <c:strCache>
                <c:ptCount val="1"/>
                <c:pt idx="0">
                  <c:v>Sin intervención</c:v>
                </c:pt>
              </c:strCache>
            </c:strRef>
          </c:tx>
          <c:spPr>
            <a:solidFill>
              <a:schemeClr val="accent5">
                <a:tint val="77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4-CD66-4B7C-80E1-D2E7D4AA9C18}"/>
              </c:ext>
            </c:extLst>
          </c:dPt>
          <c:dPt>
            <c:idx val="8"/>
            <c:invertIfNegative val="0"/>
            <c:bubble3D val="0"/>
            <c:spPr>
              <a:solidFill>
                <a:srgbClr val="CEECF2"/>
              </a:solidFill>
              <a:ln>
                <a:noFill/>
              </a:ln>
              <a:effectLst/>
            </c:spPr>
            <c:extLst>
              <c:ext xmlns:c16="http://schemas.microsoft.com/office/drawing/2014/chart" uri="{C3380CC4-5D6E-409C-BE32-E72D297353CC}">
                <c16:uniqueId val="{00000005-CD66-4B7C-80E1-D2E7D4AA9C18}"/>
              </c:ext>
            </c:extLst>
          </c:dPt>
          <c:dPt>
            <c:idx val="9"/>
            <c:invertIfNegative val="0"/>
            <c:bubble3D val="0"/>
            <c:spPr>
              <a:solidFill>
                <a:srgbClr val="CEECF2"/>
              </a:solidFill>
              <a:ln>
                <a:noFill/>
              </a:ln>
              <a:effectLst/>
            </c:spPr>
            <c:extLst>
              <c:ext xmlns:c16="http://schemas.microsoft.com/office/drawing/2014/chart" uri="{C3380CC4-5D6E-409C-BE32-E72D297353CC}">
                <c16:uniqueId val="{00000006-CD66-4B7C-80E1-D2E7D4AA9C18}"/>
              </c:ext>
            </c:extLst>
          </c:dPt>
          <c:dPt>
            <c:idx val="10"/>
            <c:invertIfNegative val="0"/>
            <c:bubble3D val="0"/>
            <c:spPr>
              <a:solidFill>
                <a:srgbClr val="CEECF2"/>
              </a:solidFill>
              <a:ln>
                <a:noFill/>
              </a:ln>
              <a:effectLst/>
            </c:spPr>
            <c:extLst>
              <c:ext xmlns:c16="http://schemas.microsoft.com/office/drawing/2014/chart" uri="{C3380CC4-5D6E-409C-BE32-E72D297353CC}">
                <c16:uniqueId val="{00000007-CD66-4B7C-80E1-D2E7D4AA9C18}"/>
              </c:ext>
            </c:extLst>
          </c:dPt>
          <c:dPt>
            <c:idx val="11"/>
            <c:invertIfNegative val="0"/>
            <c:bubble3D val="0"/>
            <c:spPr>
              <a:solidFill>
                <a:srgbClr val="CEECF2"/>
              </a:solidFill>
              <a:ln>
                <a:noFill/>
              </a:ln>
              <a:effectLst/>
            </c:spPr>
            <c:extLst>
              <c:ext xmlns:c16="http://schemas.microsoft.com/office/drawing/2014/chart" uri="{C3380CC4-5D6E-409C-BE32-E72D297353CC}">
                <c16:uniqueId val="{00000008-CD66-4B7C-80E1-D2E7D4AA9C18}"/>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_final'!$T$71:$AE$71</c:f>
              <c:numCache>
                <c:formatCode>0%</c:formatCode>
                <c:ptCount val="12"/>
                <c:pt idx="0">
                  <c:v>6.1806411837237979E-2</c:v>
                </c:pt>
                <c:pt idx="1">
                  <c:v>0.125</c:v>
                </c:pt>
                <c:pt idx="2">
                  <c:v>0.23720715166461159</c:v>
                </c:pt>
                <c:pt idx="3">
                  <c:v>0.31118988902589395</c:v>
                </c:pt>
                <c:pt idx="4">
                  <c:v>0.39673242909987672</c:v>
                </c:pt>
                <c:pt idx="5">
                  <c:v>0.47348951911220716</c:v>
                </c:pt>
                <c:pt idx="6">
                  <c:v>0.53634994550340342</c:v>
                </c:pt>
                <c:pt idx="7">
                  <c:v>0.6073585801966086</c:v>
                </c:pt>
                <c:pt idx="8">
                  <c:v>0.66626686396153145</c:v>
                </c:pt>
                <c:pt idx="9">
                  <c:v>0.73670266708173937</c:v>
                </c:pt>
                <c:pt idx="10">
                  <c:v>0.81535141800246613</c:v>
                </c:pt>
                <c:pt idx="11">
                  <c:v>0.87638717632552399</c:v>
                </c:pt>
              </c:numCache>
            </c:numRef>
          </c:val>
          <c:extLst>
            <c:ext xmlns:c16="http://schemas.microsoft.com/office/drawing/2014/chart" uri="{C3380CC4-5D6E-409C-BE32-E72D297353CC}">
              <c16:uniqueId val="{00000000-CD66-4B7C-80E1-D2E7D4AA9C18}"/>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_final'!$S$72</c:f>
              <c:strCache>
                <c:ptCount val="1"/>
                <c:pt idx="0">
                  <c:v>Con intervención</c:v>
                </c:pt>
              </c:strCache>
            </c:strRef>
          </c:tx>
          <c:spPr>
            <a:ln w="28575" cap="rnd">
              <a:solidFill>
                <a:schemeClr val="accent5">
                  <a:shade val="76000"/>
                </a:schemeClr>
              </a:solidFill>
              <a:round/>
            </a:ln>
            <a:effectLst/>
          </c:spPr>
          <c:marker>
            <c:symbol val="diamond"/>
            <c:size val="12"/>
            <c:spPr>
              <a:solidFill>
                <a:schemeClr val="accent5">
                  <a:shade val="76000"/>
                </a:schemeClr>
              </a:solidFill>
              <a:ln w="9525">
                <a:solidFill>
                  <a:schemeClr val="accent5">
                    <a:shade val="76000"/>
                  </a:schemeClr>
                </a:solidFill>
              </a:ln>
              <a:effectLst/>
            </c:spPr>
          </c:marker>
          <c:dPt>
            <c:idx val="11"/>
            <c:marker>
              <c:symbol val="diamond"/>
              <c:size val="12"/>
              <c:spPr>
                <a:solidFill>
                  <a:schemeClr val="bg1"/>
                </a:solidFill>
                <a:ln w="9525">
                  <a:solidFill>
                    <a:schemeClr val="accent5">
                      <a:shade val="76000"/>
                    </a:schemeClr>
                  </a:solidFill>
                </a:ln>
                <a:effectLst/>
              </c:spPr>
            </c:marker>
            <c:bubble3D val="0"/>
            <c:extLst>
              <c:ext xmlns:c16="http://schemas.microsoft.com/office/drawing/2014/chart" uri="{C3380CC4-5D6E-409C-BE32-E72D297353CC}">
                <c16:uniqueId val="{00000003-CD66-4B7C-80E1-D2E7D4AA9C18}"/>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CD66-4B7C-80E1-D2E7D4AA9C18}"/>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_final'!$T$72:$AE$72</c:f>
              <c:numCache>
                <c:formatCode>General</c:formatCode>
                <c:ptCount val="12"/>
                <c:pt idx="7" formatCode="0%">
                  <c:v>0.64472872996300867</c:v>
                </c:pt>
                <c:pt idx="8" formatCode="0%">
                  <c:v>0.72533908754623921</c:v>
                </c:pt>
                <c:pt idx="9" formatCode="0%">
                  <c:v>0.81365598027126995</c:v>
                </c:pt>
                <c:pt idx="10" formatCode="0%">
                  <c:v>0.90258939580764486</c:v>
                </c:pt>
                <c:pt idx="11" formatCode="0%">
                  <c:v>0.94000000000000006</c:v>
                </c:pt>
              </c:numCache>
            </c:numRef>
          </c:val>
          <c:smooth val="0"/>
          <c:extLst>
            <c:ext xmlns:c16="http://schemas.microsoft.com/office/drawing/2014/chart" uri="{C3380CC4-5D6E-409C-BE32-E72D297353CC}">
              <c16:uniqueId val="{00000001-CD66-4B7C-80E1-D2E7D4AA9C18}"/>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y 4° CONTROL A LOS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_final'!$S$114</c:f>
              <c:strCache>
                <c:ptCount val="1"/>
                <c:pt idx="0">
                  <c:v>Sin intervención</c:v>
                </c:pt>
              </c:strCache>
            </c:strRef>
          </c:tx>
          <c:spPr>
            <a:solidFill>
              <a:schemeClr val="accent5">
                <a:tint val="77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4-4388-4E19-B3B9-50C71717F634}"/>
              </c:ext>
            </c:extLst>
          </c:dPt>
          <c:dPt>
            <c:idx val="8"/>
            <c:invertIfNegative val="0"/>
            <c:bubble3D val="0"/>
            <c:spPr>
              <a:solidFill>
                <a:srgbClr val="CEECF2"/>
              </a:solidFill>
              <a:ln>
                <a:noFill/>
              </a:ln>
              <a:effectLst/>
            </c:spPr>
            <c:extLst>
              <c:ext xmlns:c16="http://schemas.microsoft.com/office/drawing/2014/chart" uri="{C3380CC4-5D6E-409C-BE32-E72D297353CC}">
                <c16:uniqueId val="{00000005-4388-4E19-B3B9-50C71717F634}"/>
              </c:ext>
            </c:extLst>
          </c:dPt>
          <c:dPt>
            <c:idx val="9"/>
            <c:invertIfNegative val="0"/>
            <c:bubble3D val="0"/>
            <c:spPr>
              <a:solidFill>
                <a:srgbClr val="CEECF2"/>
              </a:solidFill>
              <a:ln>
                <a:noFill/>
              </a:ln>
              <a:effectLst/>
            </c:spPr>
            <c:extLst>
              <c:ext xmlns:c16="http://schemas.microsoft.com/office/drawing/2014/chart" uri="{C3380CC4-5D6E-409C-BE32-E72D297353CC}">
                <c16:uniqueId val="{00000006-4388-4E19-B3B9-50C71717F634}"/>
              </c:ext>
            </c:extLst>
          </c:dPt>
          <c:dPt>
            <c:idx val="10"/>
            <c:invertIfNegative val="0"/>
            <c:bubble3D val="0"/>
            <c:spPr>
              <a:solidFill>
                <a:srgbClr val="CEECF2"/>
              </a:solidFill>
              <a:ln>
                <a:noFill/>
              </a:ln>
              <a:effectLst/>
            </c:spPr>
            <c:extLst>
              <c:ext xmlns:c16="http://schemas.microsoft.com/office/drawing/2014/chart" uri="{C3380CC4-5D6E-409C-BE32-E72D297353CC}">
                <c16:uniqueId val="{00000007-4388-4E19-B3B9-50C71717F634}"/>
              </c:ext>
            </c:extLst>
          </c:dPt>
          <c:dPt>
            <c:idx val="11"/>
            <c:invertIfNegative val="0"/>
            <c:bubble3D val="0"/>
            <c:spPr>
              <a:solidFill>
                <a:srgbClr val="CEECF2"/>
              </a:solidFill>
              <a:ln>
                <a:noFill/>
              </a:ln>
              <a:effectLst/>
            </c:spPr>
            <c:extLst>
              <c:ext xmlns:c16="http://schemas.microsoft.com/office/drawing/2014/chart" uri="{C3380CC4-5D6E-409C-BE32-E72D297353CC}">
                <c16:uniqueId val="{00000008-4388-4E19-B3B9-50C71717F634}"/>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_final'!$T$114:$AE$114</c:f>
              <c:numCache>
                <c:formatCode>0%</c:formatCode>
                <c:ptCount val="12"/>
                <c:pt idx="0">
                  <c:v>3.3600493218249074E-2</c:v>
                </c:pt>
                <c:pt idx="1">
                  <c:v>6.1498150431565965E-2</c:v>
                </c:pt>
                <c:pt idx="2">
                  <c:v>9.9876695437731186E-2</c:v>
                </c:pt>
                <c:pt idx="3">
                  <c:v>0.13887176325524045</c:v>
                </c:pt>
                <c:pt idx="4">
                  <c:v>0.20591861898890257</c:v>
                </c:pt>
                <c:pt idx="5">
                  <c:v>0.25693588162762021</c:v>
                </c:pt>
                <c:pt idx="6">
                  <c:v>0.28630007626859244</c:v>
                </c:pt>
                <c:pt idx="7">
                  <c:v>0.33287607046323464</c:v>
                </c:pt>
                <c:pt idx="8">
                  <c:v>0.37176325524044385</c:v>
                </c:pt>
                <c:pt idx="9">
                  <c:v>0.41312589483485873</c:v>
                </c:pt>
                <c:pt idx="10">
                  <c:v>0.45248634603638827</c:v>
                </c:pt>
                <c:pt idx="11">
                  <c:v>0.50323674475955604</c:v>
                </c:pt>
              </c:numCache>
            </c:numRef>
          </c:val>
          <c:extLst>
            <c:ext xmlns:c16="http://schemas.microsoft.com/office/drawing/2014/chart" uri="{C3380CC4-5D6E-409C-BE32-E72D297353CC}">
              <c16:uniqueId val="{00000000-4388-4E19-B3B9-50C71717F634}"/>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_final'!$S$115</c:f>
              <c:strCache>
                <c:ptCount val="1"/>
                <c:pt idx="0">
                  <c:v>Con intervención</c:v>
                </c:pt>
              </c:strCache>
            </c:strRef>
          </c:tx>
          <c:spPr>
            <a:ln w="28575" cap="rnd">
              <a:solidFill>
                <a:schemeClr val="accent5">
                  <a:shade val="76000"/>
                </a:schemeClr>
              </a:solidFill>
              <a:round/>
            </a:ln>
            <a:effectLst/>
          </c:spPr>
          <c:marker>
            <c:symbol val="diamond"/>
            <c:size val="12"/>
            <c:spPr>
              <a:solidFill>
                <a:schemeClr val="accent5">
                  <a:shade val="76000"/>
                </a:schemeClr>
              </a:solidFill>
              <a:ln w="9525">
                <a:solidFill>
                  <a:schemeClr val="accent5">
                    <a:shade val="76000"/>
                  </a:schemeClr>
                </a:solidFill>
              </a:ln>
              <a:effectLst/>
            </c:spPr>
          </c:marker>
          <c:dPt>
            <c:idx val="11"/>
            <c:marker>
              <c:symbol val="diamond"/>
              <c:size val="12"/>
              <c:spPr>
                <a:solidFill>
                  <a:schemeClr val="bg1"/>
                </a:solidFill>
                <a:ln w="9525">
                  <a:solidFill>
                    <a:schemeClr val="accent5">
                      <a:shade val="76000"/>
                    </a:schemeClr>
                  </a:solidFill>
                </a:ln>
                <a:effectLst/>
              </c:spPr>
            </c:marker>
            <c:bubble3D val="0"/>
            <c:extLst>
              <c:ext xmlns:c16="http://schemas.microsoft.com/office/drawing/2014/chart" uri="{C3380CC4-5D6E-409C-BE32-E72D297353CC}">
                <c16:uniqueId val="{00000003-4388-4E19-B3B9-50C71717F634}"/>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4388-4E19-B3B9-50C71717F634}"/>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_final'!$T$115:$AE$115</c:f>
              <c:numCache>
                <c:formatCode>General</c:formatCode>
                <c:ptCount val="12"/>
                <c:pt idx="7" formatCode="0%">
                  <c:v>0.36621454993834768</c:v>
                </c:pt>
                <c:pt idx="8" formatCode="0%">
                  <c:v>0.42278051787916154</c:v>
                </c:pt>
                <c:pt idx="9" formatCode="0%">
                  <c:v>0.47009864364981502</c:v>
                </c:pt>
                <c:pt idx="10" formatCode="0%">
                  <c:v>0.51186806411837238</c:v>
                </c:pt>
                <c:pt idx="11" formatCode="0%">
                  <c:v>0.55000000000000004</c:v>
                </c:pt>
              </c:numCache>
            </c:numRef>
          </c:val>
          <c:smooth val="0"/>
          <c:extLst>
            <c:ext xmlns:c16="http://schemas.microsoft.com/office/drawing/2014/chart" uri="{C3380CC4-5D6E-409C-BE32-E72D297353CC}">
              <c16:uniqueId val="{00000001-4388-4E19-B3B9-50C71717F634}"/>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SUPLEMENTACIÓN A LOS 4 y 6 MESES </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_final'!$S$118</c:f>
              <c:strCache>
                <c:ptCount val="1"/>
                <c:pt idx="0">
                  <c:v>Sin intervención</c:v>
                </c:pt>
              </c:strCache>
            </c:strRef>
          </c:tx>
          <c:spPr>
            <a:solidFill>
              <a:schemeClr val="accent5">
                <a:tint val="77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4-638C-421B-BD2A-36F299C12BE5}"/>
              </c:ext>
            </c:extLst>
          </c:dPt>
          <c:dPt>
            <c:idx val="8"/>
            <c:invertIfNegative val="0"/>
            <c:bubble3D val="0"/>
            <c:spPr>
              <a:solidFill>
                <a:srgbClr val="CEECF2"/>
              </a:solidFill>
              <a:ln>
                <a:noFill/>
              </a:ln>
              <a:effectLst/>
            </c:spPr>
            <c:extLst>
              <c:ext xmlns:c16="http://schemas.microsoft.com/office/drawing/2014/chart" uri="{C3380CC4-5D6E-409C-BE32-E72D297353CC}">
                <c16:uniqueId val="{00000005-638C-421B-BD2A-36F299C12BE5}"/>
              </c:ext>
            </c:extLst>
          </c:dPt>
          <c:dPt>
            <c:idx val="9"/>
            <c:invertIfNegative val="0"/>
            <c:bubble3D val="0"/>
            <c:spPr>
              <a:solidFill>
                <a:srgbClr val="CEECF2"/>
              </a:solidFill>
              <a:ln>
                <a:noFill/>
              </a:ln>
              <a:effectLst/>
            </c:spPr>
            <c:extLst>
              <c:ext xmlns:c16="http://schemas.microsoft.com/office/drawing/2014/chart" uri="{C3380CC4-5D6E-409C-BE32-E72D297353CC}">
                <c16:uniqueId val="{00000006-638C-421B-BD2A-36F299C12BE5}"/>
              </c:ext>
            </c:extLst>
          </c:dPt>
          <c:dPt>
            <c:idx val="10"/>
            <c:invertIfNegative val="0"/>
            <c:bubble3D val="0"/>
            <c:spPr>
              <a:solidFill>
                <a:srgbClr val="CEECF2"/>
              </a:solidFill>
              <a:ln>
                <a:noFill/>
              </a:ln>
              <a:effectLst/>
            </c:spPr>
            <c:extLst>
              <c:ext xmlns:c16="http://schemas.microsoft.com/office/drawing/2014/chart" uri="{C3380CC4-5D6E-409C-BE32-E72D297353CC}">
                <c16:uniqueId val="{00000007-638C-421B-BD2A-36F299C12BE5}"/>
              </c:ext>
            </c:extLst>
          </c:dPt>
          <c:dPt>
            <c:idx val="11"/>
            <c:invertIfNegative val="0"/>
            <c:bubble3D val="0"/>
            <c:spPr>
              <a:solidFill>
                <a:srgbClr val="CEECF2"/>
              </a:solidFill>
              <a:ln>
                <a:noFill/>
              </a:ln>
              <a:effectLst/>
            </c:spPr>
            <c:extLst>
              <c:ext xmlns:c16="http://schemas.microsoft.com/office/drawing/2014/chart" uri="{C3380CC4-5D6E-409C-BE32-E72D297353CC}">
                <c16:uniqueId val="{00000008-638C-421B-BD2A-36F299C12BE5}"/>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_final'!$T$118:$AE$118</c:f>
              <c:numCache>
                <c:formatCode>0%</c:formatCode>
                <c:ptCount val="12"/>
                <c:pt idx="0">
                  <c:v>8.8316892725030821E-2</c:v>
                </c:pt>
                <c:pt idx="1">
                  <c:v>0.16831072749691739</c:v>
                </c:pt>
                <c:pt idx="2">
                  <c:v>0.28652897657213316</c:v>
                </c:pt>
                <c:pt idx="3">
                  <c:v>0.36775585696670776</c:v>
                </c:pt>
                <c:pt idx="4">
                  <c:v>0.46223797780517883</c:v>
                </c:pt>
                <c:pt idx="5">
                  <c:v>0.54192355117139335</c:v>
                </c:pt>
                <c:pt idx="6">
                  <c:v>0.59586929716399506</c:v>
                </c:pt>
                <c:pt idx="7">
                  <c:v>0.66846485819975343</c:v>
                </c:pt>
                <c:pt idx="8">
                  <c:v>0.72610974106041914</c:v>
                </c:pt>
                <c:pt idx="9">
                  <c:v>0.79586596097869822</c:v>
                </c:pt>
                <c:pt idx="10">
                  <c:v>0.88902589395807641</c:v>
                </c:pt>
                <c:pt idx="11">
                  <c:v>0.95376078914919848</c:v>
                </c:pt>
              </c:numCache>
            </c:numRef>
          </c:val>
          <c:extLst>
            <c:ext xmlns:c16="http://schemas.microsoft.com/office/drawing/2014/chart" uri="{C3380CC4-5D6E-409C-BE32-E72D297353CC}">
              <c16:uniqueId val="{00000000-638C-421B-BD2A-36F299C12BE5}"/>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_final'!$S$119</c:f>
              <c:strCache>
                <c:ptCount val="1"/>
                <c:pt idx="0">
                  <c:v>Con intervención</c:v>
                </c:pt>
              </c:strCache>
            </c:strRef>
          </c:tx>
          <c:spPr>
            <a:ln w="28575" cap="rnd">
              <a:solidFill>
                <a:schemeClr val="accent5">
                  <a:shade val="76000"/>
                </a:schemeClr>
              </a:solidFill>
              <a:round/>
            </a:ln>
            <a:effectLst/>
          </c:spPr>
          <c:marker>
            <c:symbol val="diamond"/>
            <c:size val="12"/>
            <c:spPr>
              <a:solidFill>
                <a:schemeClr val="accent5">
                  <a:shade val="76000"/>
                </a:schemeClr>
              </a:solidFill>
              <a:ln w="9525">
                <a:solidFill>
                  <a:schemeClr val="accent5">
                    <a:shade val="76000"/>
                  </a:schemeClr>
                </a:solidFill>
              </a:ln>
              <a:effectLst/>
            </c:spPr>
          </c:marker>
          <c:dPt>
            <c:idx val="11"/>
            <c:marker>
              <c:symbol val="diamond"/>
              <c:size val="12"/>
              <c:spPr>
                <a:solidFill>
                  <a:schemeClr val="bg1"/>
                </a:solidFill>
                <a:ln w="9525">
                  <a:solidFill>
                    <a:schemeClr val="accent5">
                      <a:shade val="76000"/>
                    </a:schemeClr>
                  </a:solidFill>
                </a:ln>
                <a:effectLst/>
              </c:spPr>
            </c:marker>
            <c:bubble3D val="0"/>
            <c:extLst>
              <c:ext xmlns:c16="http://schemas.microsoft.com/office/drawing/2014/chart" uri="{C3380CC4-5D6E-409C-BE32-E72D297353CC}">
                <c16:uniqueId val="{00000003-638C-421B-BD2A-36F299C12BE5}"/>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638C-421B-BD2A-36F299C12BE5}"/>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_final'!$T$119:$AE$119</c:f>
              <c:numCache>
                <c:formatCode>General</c:formatCode>
                <c:ptCount val="12"/>
                <c:pt idx="7" formatCode="0%">
                  <c:v>0.71177558569667077</c:v>
                </c:pt>
                <c:pt idx="8" formatCode="0%">
                  <c:v>0.7937731196054254</c:v>
                </c:pt>
                <c:pt idx="9" formatCode="0%">
                  <c:v>0.87931565967940806</c:v>
                </c:pt>
                <c:pt idx="10" formatCode="0%">
                  <c:v>0.97333538840937117</c:v>
                </c:pt>
                <c:pt idx="11" formatCode="0%">
                  <c:v>1</c:v>
                </c:pt>
              </c:numCache>
            </c:numRef>
          </c:val>
          <c:smooth val="0"/>
          <c:extLst>
            <c:ext xmlns:c16="http://schemas.microsoft.com/office/drawing/2014/chart" uri="{C3380CC4-5D6E-409C-BE32-E72D297353CC}">
              <c16:uniqueId val="{00000001-638C-421B-BD2A-36F299C12BE5}"/>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1"/>
  <mc:AlternateContent xmlns:mc="http://schemas.openxmlformats.org/markup-compatibility/2006">
    <mc:Choice xmlns:c14="http://schemas.microsoft.com/office/drawing/2007/8/2/chart" Requires="c14">
      <c14:style val="107"/>
    </mc:Choice>
    <mc:Fallback>
      <c:style val="7"/>
    </mc:Fallback>
  </mc:AlternateContent>
  <c:chart>
    <c:title>
      <c:tx>
        <c:rich>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r>
              <a:rPr lang="es-PE"/>
              <a:t>1°  y 2° SPR NIÑOS DE 1 AÑO</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solidFill>
              <a:latin typeface="+mn-lt"/>
              <a:ea typeface="+mn-ea"/>
              <a:cs typeface="+mn-cs"/>
            </a:defRPr>
          </a:pPr>
          <a:endParaRPr lang="es-PE"/>
        </a:p>
      </c:txPr>
    </c:title>
    <c:autoTitleDeleted val="0"/>
    <c:plotArea>
      <c:layout/>
      <c:barChart>
        <c:barDir val="col"/>
        <c:grouping val="clustered"/>
        <c:varyColors val="0"/>
        <c:ser>
          <c:idx val="0"/>
          <c:order val="0"/>
          <c:tx>
            <c:strRef>
              <c:f>'PAN _final'!$S$183</c:f>
              <c:strCache>
                <c:ptCount val="1"/>
                <c:pt idx="0">
                  <c:v>Sin intervención</c:v>
                </c:pt>
              </c:strCache>
            </c:strRef>
          </c:tx>
          <c:spPr>
            <a:solidFill>
              <a:schemeClr val="accent5">
                <a:tint val="77000"/>
              </a:schemeClr>
            </a:solidFill>
            <a:ln>
              <a:noFill/>
            </a:ln>
            <a:effectLst/>
          </c:spPr>
          <c:invertIfNegative val="0"/>
          <c:dPt>
            <c:idx val="7"/>
            <c:invertIfNegative val="0"/>
            <c:bubble3D val="0"/>
            <c:spPr>
              <a:solidFill>
                <a:srgbClr val="CEECF2"/>
              </a:solidFill>
              <a:ln>
                <a:noFill/>
              </a:ln>
              <a:effectLst/>
            </c:spPr>
            <c:extLst>
              <c:ext xmlns:c16="http://schemas.microsoft.com/office/drawing/2014/chart" uri="{C3380CC4-5D6E-409C-BE32-E72D297353CC}">
                <c16:uniqueId val="{00000004-5659-40E4-B191-6BB57D56E566}"/>
              </c:ext>
            </c:extLst>
          </c:dPt>
          <c:dPt>
            <c:idx val="8"/>
            <c:invertIfNegative val="0"/>
            <c:bubble3D val="0"/>
            <c:spPr>
              <a:solidFill>
                <a:srgbClr val="CEECF2"/>
              </a:solidFill>
              <a:ln>
                <a:noFill/>
              </a:ln>
              <a:effectLst/>
            </c:spPr>
            <c:extLst>
              <c:ext xmlns:c16="http://schemas.microsoft.com/office/drawing/2014/chart" uri="{C3380CC4-5D6E-409C-BE32-E72D297353CC}">
                <c16:uniqueId val="{00000005-5659-40E4-B191-6BB57D56E566}"/>
              </c:ext>
            </c:extLst>
          </c:dPt>
          <c:dPt>
            <c:idx val="9"/>
            <c:invertIfNegative val="0"/>
            <c:bubble3D val="0"/>
            <c:spPr>
              <a:solidFill>
                <a:srgbClr val="CEECF2"/>
              </a:solidFill>
              <a:ln>
                <a:noFill/>
              </a:ln>
              <a:effectLst/>
            </c:spPr>
            <c:extLst>
              <c:ext xmlns:c16="http://schemas.microsoft.com/office/drawing/2014/chart" uri="{C3380CC4-5D6E-409C-BE32-E72D297353CC}">
                <c16:uniqueId val="{00000006-5659-40E4-B191-6BB57D56E566}"/>
              </c:ext>
            </c:extLst>
          </c:dPt>
          <c:dPt>
            <c:idx val="10"/>
            <c:invertIfNegative val="0"/>
            <c:bubble3D val="0"/>
            <c:spPr>
              <a:solidFill>
                <a:srgbClr val="CEECF2"/>
              </a:solidFill>
              <a:ln>
                <a:noFill/>
              </a:ln>
              <a:effectLst/>
            </c:spPr>
            <c:extLst>
              <c:ext xmlns:c16="http://schemas.microsoft.com/office/drawing/2014/chart" uri="{C3380CC4-5D6E-409C-BE32-E72D297353CC}">
                <c16:uniqueId val="{00000007-5659-40E4-B191-6BB57D56E566}"/>
              </c:ext>
            </c:extLst>
          </c:dPt>
          <c:dPt>
            <c:idx val="11"/>
            <c:invertIfNegative val="0"/>
            <c:bubble3D val="0"/>
            <c:spPr>
              <a:solidFill>
                <a:srgbClr val="CEECF2"/>
              </a:solidFill>
              <a:ln>
                <a:noFill/>
              </a:ln>
              <a:effectLst/>
            </c:spPr>
            <c:extLst>
              <c:ext xmlns:c16="http://schemas.microsoft.com/office/drawing/2014/chart" uri="{C3380CC4-5D6E-409C-BE32-E72D297353CC}">
                <c16:uniqueId val="{00000008-5659-40E4-B191-6BB57D56E566}"/>
              </c:ext>
            </c:extLst>
          </c:dPt>
          <c:dLbls>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_final'!$T$183:$AE$183</c:f>
              <c:numCache>
                <c:formatCode>0%</c:formatCode>
                <c:ptCount val="12"/>
                <c:pt idx="0">
                  <c:v>5.5874840357598973E-2</c:v>
                </c:pt>
                <c:pt idx="1">
                  <c:v>9.5785440613026823E-2</c:v>
                </c:pt>
                <c:pt idx="2">
                  <c:v>0.16331417624521072</c:v>
                </c:pt>
                <c:pt idx="3">
                  <c:v>0.22381864623243933</c:v>
                </c:pt>
                <c:pt idx="4">
                  <c:v>0.28544061302681994</c:v>
                </c:pt>
                <c:pt idx="5">
                  <c:v>0.34897828863346103</c:v>
                </c:pt>
                <c:pt idx="6">
                  <c:v>0.40688656998849521</c:v>
                </c:pt>
                <c:pt idx="7">
                  <c:v>0.46099459019985395</c:v>
                </c:pt>
                <c:pt idx="8">
                  <c:v>0.52245124199478354</c:v>
                </c:pt>
                <c:pt idx="9">
                  <c:v>0.57921709031047075</c:v>
                </c:pt>
                <c:pt idx="10">
                  <c:v>0.63518058638365249</c:v>
                </c:pt>
                <c:pt idx="11">
                  <c:v>0.67448914431673046</c:v>
                </c:pt>
              </c:numCache>
            </c:numRef>
          </c:val>
          <c:extLst>
            <c:ext xmlns:c16="http://schemas.microsoft.com/office/drawing/2014/chart" uri="{C3380CC4-5D6E-409C-BE32-E72D297353CC}">
              <c16:uniqueId val="{00000000-5659-40E4-B191-6BB57D56E566}"/>
            </c:ext>
          </c:extLst>
        </c:ser>
        <c:dLbls>
          <c:dLblPos val="ctr"/>
          <c:showLegendKey val="0"/>
          <c:showVal val="1"/>
          <c:showCatName val="0"/>
          <c:showSerName val="0"/>
          <c:showPercent val="0"/>
          <c:showBubbleSize val="0"/>
        </c:dLbls>
        <c:gapWidth val="219"/>
        <c:overlap val="-27"/>
        <c:axId val="1805314176"/>
        <c:axId val="1805311680"/>
      </c:barChart>
      <c:lineChart>
        <c:grouping val="standard"/>
        <c:varyColors val="0"/>
        <c:ser>
          <c:idx val="1"/>
          <c:order val="1"/>
          <c:tx>
            <c:strRef>
              <c:f>'PAN _final'!$S$184</c:f>
              <c:strCache>
                <c:ptCount val="1"/>
                <c:pt idx="0">
                  <c:v>Con intervención</c:v>
                </c:pt>
              </c:strCache>
            </c:strRef>
          </c:tx>
          <c:spPr>
            <a:ln w="28575" cap="rnd">
              <a:solidFill>
                <a:schemeClr val="accent5">
                  <a:shade val="76000"/>
                </a:schemeClr>
              </a:solidFill>
              <a:round/>
            </a:ln>
            <a:effectLst/>
          </c:spPr>
          <c:marker>
            <c:symbol val="diamond"/>
            <c:size val="12"/>
            <c:spPr>
              <a:solidFill>
                <a:schemeClr val="accent5">
                  <a:shade val="76000"/>
                </a:schemeClr>
              </a:solidFill>
              <a:ln w="9525">
                <a:solidFill>
                  <a:schemeClr val="accent5">
                    <a:shade val="76000"/>
                  </a:schemeClr>
                </a:solidFill>
              </a:ln>
              <a:effectLst/>
            </c:spPr>
          </c:marker>
          <c:dPt>
            <c:idx val="11"/>
            <c:marker>
              <c:symbol val="diamond"/>
              <c:size val="12"/>
              <c:spPr>
                <a:solidFill>
                  <a:schemeClr val="bg1"/>
                </a:solidFill>
                <a:ln w="9525">
                  <a:solidFill>
                    <a:schemeClr val="accent5">
                      <a:shade val="76000"/>
                    </a:schemeClr>
                  </a:solidFill>
                </a:ln>
                <a:effectLst/>
              </c:spPr>
            </c:marker>
            <c:bubble3D val="0"/>
            <c:extLst>
              <c:ext xmlns:c16="http://schemas.microsoft.com/office/drawing/2014/chart" uri="{C3380CC4-5D6E-409C-BE32-E72D297353CC}">
                <c16:uniqueId val="{00000003-5659-40E4-B191-6BB57D56E566}"/>
              </c:ext>
            </c:extLst>
          </c:dPt>
          <c:dLbls>
            <c:dLbl>
              <c:idx val="10"/>
              <c:spPr>
                <a:noFill/>
                <a:ln>
                  <a:noFill/>
                </a:ln>
                <a:effectLst/>
              </c:spPr>
              <c:txPr>
                <a:bodyPr rot="0" spcFirstLastPara="1" vertOverflow="ellipsis" vert="horz" wrap="square" anchor="ctr" anchorCtr="1"/>
                <a:lstStyle/>
                <a:p>
                  <a:pPr>
                    <a:defRPr sz="1100" b="0" i="0" u="none" strike="noStrike" kern="1200" baseline="0">
                      <a:solidFill>
                        <a:srgbClr val="00B050"/>
                      </a:solidFill>
                      <a:latin typeface="+mn-lt"/>
                      <a:ea typeface="+mn-ea"/>
                      <a:cs typeface="+mn-cs"/>
                    </a:defRPr>
                  </a:pPr>
                  <a:endParaRPr lang="es-PE"/>
                </a:p>
              </c:txPr>
              <c:dLblPos val="t"/>
              <c:showLegendKey val="0"/>
              <c:showVal val="1"/>
              <c:showCatName val="0"/>
              <c:showSerName val="0"/>
              <c:showPercent val="0"/>
              <c:showBubbleSize val="0"/>
              <c:extLst>
                <c:ext xmlns:c16="http://schemas.microsoft.com/office/drawing/2014/chart" uri="{C3380CC4-5D6E-409C-BE32-E72D297353CC}">
                  <c16:uniqueId val="{00000009-5659-40E4-B191-6BB57D56E566}"/>
                </c:ext>
              </c:extLst>
            </c:dLbl>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'PAN _final'!$T$3:$AE$3</c:f>
              <c:strCache>
                <c:ptCount val="12"/>
                <c:pt idx="0">
                  <c:v>ENE</c:v>
                </c:pt>
                <c:pt idx="1">
                  <c:v>FEB</c:v>
                </c:pt>
                <c:pt idx="2">
                  <c:v>MAR</c:v>
                </c:pt>
                <c:pt idx="3">
                  <c:v>ABR</c:v>
                </c:pt>
                <c:pt idx="4">
                  <c:v>MAY</c:v>
                </c:pt>
                <c:pt idx="5">
                  <c:v>JUN</c:v>
                </c:pt>
                <c:pt idx="6">
                  <c:v>JUL</c:v>
                </c:pt>
                <c:pt idx="7">
                  <c:v>AGO</c:v>
                </c:pt>
                <c:pt idx="8">
                  <c:v>SET</c:v>
                </c:pt>
                <c:pt idx="9">
                  <c:v>OCT</c:v>
                </c:pt>
                <c:pt idx="10">
                  <c:v>NOV</c:v>
                </c:pt>
                <c:pt idx="11">
                  <c:v>DIC</c:v>
                </c:pt>
              </c:strCache>
            </c:strRef>
          </c:cat>
          <c:val>
            <c:numRef>
              <c:f>'PAN _final'!$T$184:$AE$184</c:f>
              <c:numCache>
                <c:formatCode>General</c:formatCode>
                <c:ptCount val="12"/>
                <c:pt idx="7" formatCode="0%">
                  <c:v>0.47509578544061304</c:v>
                </c:pt>
                <c:pt idx="8" formatCode="0%">
                  <c:v>0.53783524904214564</c:v>
                </c:pt>
                <c:pt idx="9" formatCode="0%">
                  <c:v>0.60775862068965525</c:v>
                </c:pt>
                <c:pt idx="10" formatCode="0%">
                  <c:v>0.67416985951468711</c:v>
                </c:pt>
                <c:pt idx="11" formatCode="0%">
                  <c:v>0.71499999999999997</c:v>
                </c:pt>
              </c:numCache>
            </c:numRef>
          </c:val>
          <c:smooth val="0"/>
          <c:extLst>
            <c:ext xmlns:c16="http://schemas.microsoft.com/office/drawing/2014/chart" uri="{C3380CC4-5D6E-409C-BE32-E72D297353CC}">
              <c16:uniqueId val="{00000001-5659-40E4-B191-6BB57D56E566}"/>
            </c:ext>
          </c:extLst>
        </c:ser>
        <c:dLbls>
          <c:dLblPos val="ctr"/>
          <c:showLegendKey val="0"/>
          <c:showVal val="1"/>
          <c:showCatName val="0"/>
          <c:showSerName val="0"/>
          <c:showPercent val="0"/>
          <c:showBubbleSize val="0"/>
        </c:dLbls>
        <c:marker val="1"/>
        <c:smooth val="0"/>
        <c:axId val="1805314176"/>
        <c:axId val="1805311680"/>
      </c:lineChart>
      <c:catAx>
        <c:axId val="18053141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1680"/>
        <c:crosses val="autoZero"/>
        <c:auto val="1"/>
        <c:lblAlgn val="ctr"/>
        <c:lblOffset val="100"/>
        <c:noMultiLvlLbl val="0"/>
      </c:catAx>
      <c:valAx>
        <c:axId val="180531168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crossAx val="180531417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solidFill>
        <a:schemeClr val="tx1">
          <a:lumMod val="15000"/>
          <a:lumOff val="85000"/>
        </a:schemeClr>
      </a:solidFill>
      <a:round/>
    </a:ln>
    <a:effectLst/>
  </c:spPr>
  <c:txPr>
    <a:bodyPr/>
    <a:lstStyle/>
    <a:p>
      <a:pPr>
        <a:defRPr sz="1100">
          <a:solidFill>
            <a:schemeClr val="tx1"/>
          </a:solidFill>
          <a:latin typeface="+mn-lt"/>
        </a:defRPr>
      </a:pPr>
      <a:endParaRPr lang="es-P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2F8A-436C-AD66-B76CB16E0422}"/>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2F8A-436C-AD66-B76CB16E0422}"/>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2F8A-436C-AD66-B76CB16E0422}"/>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cuartones-50'!$C$254:$C$256</c:f>
              <c:strCache>
                <c:ptCount val="3"/>
                <c:pt idx="0">
                  <c:v>Permanente</c:v>
                </c:pt>
                <c:pt idx="1">
                  <c:v>Eventual</c:v>
                </c:pt>
                <c:pt idx="2">
                  <c:v>No se realiza</c:v>
                </c:pt>
              </c:strCache>
            </c:strRef>
          </c:cat>
          <c:val>
            <c:numRef>
              <c:f>'7 cuartones-50'!$F$254:$F$256</c:f>
              <c:numCache>
                <c:formatCode>0%</c:formatCode>
                <c:ptCount val="3"/>
                <c:pt idx="0">
                  <c:v>0.33300000000000002</c:v>
                </c:pt>
                <c:pt idx="1">
                  <c:v>0.33300000000000002</c:v>
                </c:pt>
                <c:pt idx="2">
                  <c:v>0.33300000000000002</c:v>
                </c:pt>
              </c:numCache>
            </c:numRef>
          </c:val>
          <c:extLst>
            <c:ext xmlns:c16="http://schemas.microsoft.com/office/drawing/2014/chart" uri="{C3380CC4-5D6E-409C-BE32-E72D297353CC}">
              <c16:uniqueId val="{00000000-2F8A-436C-AD66-B76CB16E0422}"/>
            </c:ext>
          </c:extLst>
        </c:ser>
        <c:dLbls>
          <c:showLegendKey val="0"/>
          <c:showVal val="0"/>
          <c:showCatName val="0"/>
          <c:showSerName val="0"/>
          <c:showPercent val="0"/>
          <c:showBubbleSize val="0"/>
        </c:dLbls>
        <c:gapWidth val="50"/>
        <c:axId val="667826360"/>
        <c:axId val="667827016"/>
      </c:barChart>
      <c:catAx>
        <c:axId val="66782636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7827016"/>
        <c:crosses val="autoZero"/>
        <c:auto val="1"/>
        <c:lblAlgn val="ctr"/>
        <c:lblOffset val="100"/>
        <c:noMultiLvlLbl val="0"/>
      </c:catAx>
      <c:valAx>
        <c:axId val="66782701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782636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EF53-4C92-A3BA-6933A67069D2}"/>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EF53-4C92-A3BA-6933A67069D2}"/>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2-EF53-4C92-A3BA-6933A67069D2}"/>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cuartones-50'!$K$67:$K$69</c:f>
              <c:strCache>
                <c:ptCount val="3"/>
                <c:pt idx="0">
                  <c:v>15 a 30 </c:v>
                </c:pt>
                <c:pt idx="1">
                  <c:v>31 a 40</c:v>
                </c:pt>
                <c:pt idx="2">
                  <c:v>41 a 50 </c:v>
                </c:pt>
              </c:strCache>
            </c:strRef>
          </c:cat>
          <c:val>
            <c:numRef>
              <c:f>'7 cuartones-50'!$N$67:$N$69</c:f>
              <c:numCache>
                <c:formatCode>0%</c:formatCode>
                <c:ptCount val="3"/>
                <c:pt idx="0">
                  <c:v>0.55169999999999997</c:v>
                </c:pt>
                <c:pt idx="1">
                  <c:v>0.4138</c:v>
                </c:pt>
                <c:pt idx="2">
                  <c:v>3.4500000000000003E-2</c:v>
                </c:pt>
              </c:numCache>
            </c:numRef>
          </c:val>
          <c:extLst>
            <c:ext xmlns:c16="http://schemas.microsoft.com/office/drawing/2014/chart" uri="{C3380CC4-5D6E-409C-BE32-E72D297353CC}">
              <c16:uniqueId val="{00000000-EF53-4C92-A3BA-6933A67069D2}"/>
            </c:ext>
          </c:extLst>
        </c:ser>
        <c:dLbls>
          <c:dLblPos val="outEnd"/>
          <c:showLegendKey val="0"/>
          <c:showVal val="1"/>
          <c:showCatName val="0"/>
          <c:showSerName val="0"/>
          <c:showPercent val="0"/>
          <c:showBubbleSize val="0"/>
        </c:dLbls>
        <c:gapWidth val="50"/>
        <c:axId val="704374872"/>
        <c:axId val="704372576"/>
      </c:barChart>
      <c:catAx>
        <c:axId val="704374872"/>
        <c:scaling>
          <c:orientation val="minMax"/>
        </c:scaling>
        <c:delete val="0"/>
        <c:axPos val="l"/>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900" b="0" i="0" u="none" strike="noStrike" kern="1200" cap="none" spc="0" normalizeH="0" baseline="0">
                <a:solidFill>
                  <a:sysClr val="windowText" lastClr="000000"/>
                </a:solidFill>
                <a:latin typeface="+mn-lt"/>
                <a:ea typeface="+mn-ea"/>
                <a:cs typeface="+mn-cs"/>
              </a:defRPr>
            </a:pPr>
            <a:endParaRPr lang="es-PE"/>
          </a:p>
        </c:txPr>
        <c:crossAx val="704372576"/>
        <c:crosses val="autoZero"/>
        <c:auto val="1"/>
        <c:lblAlgn val="ctr"/>
        <c:lblOffset val="100"/>
        <c:noMultiLvlLbl val="0"/>
      </c:catAx>
      <c:valAx>
        <c:axId val="7043725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s-PE"/>
          </a:p>
        </c:txPr>
        <c:crossAx val="7043748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9525" cap="flat" cmpd="sng" algn="ctr">
      <a:noFill/>
      <a:round/>
    </a:ln>
    <a:effectLst/>
  </c:spPr>
  <c:txPr>
    <a:bodyPr/>
    <a:lstStyle/>
    <a:p>
      <a:pPr>
        <a:defRPr>
          <a:solidFill>
            <a:sysClr val="windowText" lastClr="000000"/>
          </a:solidFill>
        </a:defRPr>
      </a:pPr>
      <a:endParaRPr lang="es-P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cuartones-50'!$C$277</c:f>
              <c:strCache>
                <c:ptCount val="1"/>
                <c:pt idx="0">
                  <c:v>Amabilidad y respeto</c:v>
                </c:pt>
              </c:strCache>
            </c:strRef>
          </c:tx>
          <c:spPr>
            <a:solidFill>
              <a:schemeClr val="accent6"/>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cuartones-50'!$C$278:$C$281</c:f>
              <c:numCache>
                <c:formatCode>0%</c:formatCode>
                <c:ptCount val="4"/>
                <c:pt idx="0">
                  <c:v>0.33329999999999999</c:v>
                </c:pt>
                <c:pt idx="1">
                  <c:v>0.44440000000000002</c:v>
                </c:pt>
                <c:pt idx="2">
                  <c:v>0.1111</c:v>
                </c:pt>
                <c:pt idx="3">
                  <c:v>0.1111</c:v>
                </c:pt>
              </c:numCache>
            </c:numRef>
          </c:val>
          <c:extLst>
            <c:ext xmlns:c16="http://schemas.microsoft.com/office/drawing/2014/chart" uri="{C3380CC4-5D6E-409C-BE32-E72D297353CC}">
              <c16:uniqueId val="{00000000-FE6E-41A4-8C56-8451B67F4715}"/>
            </c:ext>
          </c:extLst>
        </c:ser>
        <c:ser>
          <c:idx val="1"/>
          <c:order val="1"/>
          <c:tx>
            <c:strRef>
              <c:f>'7 cuartones-50'!$D$277</c:f>
              <c:strCache>
                <c:ptCount val="1"/>
                <c:pt idx="0">
                  <c:v>Confianza y seguridad</c:v>
                </c:pt>
              </c:strCache>
            </c:strRef>
          </c:tx>
          <c:spPr>
            <a:solidFill>
              <a:schemeClr val="accent5"/>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cuartones-50'!$D$278:$D$281</c:f>
              <c:numCache>
                <c:formatCode>0%</c:formatCode>
                <c:ptCount val="4"/>
                <c:pt idx="0">
                  <c:v>0.33329999999999999</c:v>
                </c:pt>
                <c:pt idx="1">
                  <c:v>0.55559999999999998</c:v>
                </c:pt>
                <c:pt idx="2">
                  <c:v>0.1111</c:v>
                </c:pt>
                <c:pt idx="3">
                  <c:v>0</c:v>
                </c:pt>
              </c:numCache>
            </c:numRef>
          </c:val>
          <c:extLst>
            <c:ext xmlns:c16="http://schemas.microsoft.com/office/drawing/2014/chart" uri="{C3380CC4-5D6E-409C-BE32-E72D297353CC}">
              <c16:uniqueId val="{00000001-FE6E-41A4-8C56-8451B67F4715}"/>
            </c:ext>
          </c:extLst>
        </c:ser>
        <c:ser>
          <c:idx val="2"/>
          <c:order val="2"/>
          <c:tx>
            <c:strRef>
              <c:f>'7 cuartones-50'!$E$277</c:f>
              <c:strCache>
                <c:ptCount val="1"/>
                <c:pt idx="0">
                  <c:v>Claridad de la información </c:v>
                </c:pt>
              </c:strCache>
            </c:strRef>
          </c:tx>
          <c:spPr>
            <a:solidFill>
              <a:schemeClr val="accent4"/>
            </a:solidFill>
            <a:ln>
              <a:noFill/>
            </a:ln>
            <a:effectLst/>
          </c:spPr>
          <c:invertIfNegative val="0"/>
          <c:cat>
            <c:strRef>
              <c:f>'7 cuartones-50'!$B$278:$B$281</c:f>
              <c:strCache>
                <c:ptCount val="4"/>
                <c:pt idx="0">
                  <c:v>Muy bueno </c:v>
                </c:pt>
                <c:pt idx="1">
                  <c:v>Bueno</c:v>
                </c:pt>
                <c:pt idx="2">
                  <c:v>Regular</c:v>
                </c:pt>
                <c:pt idx="3">
                  <c:v>Malo</c:v>
                </c:pt>
              </c:strCache>
            </c:strRef>
          </c:cat>
          <c:val>
            <c:numRef>
              <c:f>'7 cuartones-50'!$E$278:$E$281</c:f>
              <c:numCache>
                <c:formatCode>0%</c:formatCode>
                <c:ptCount val="4"/>
                <c:pt idx="0">
                  <c:v>0.33329999999999999</c:v>
                </c:pt>
                <c:pt idx="1">
                  <c:v>0.55559999999999998</c:v>
                </c:pt>
                <c:pt idx="2">
                  <c:v>0.1111</c:v>
                </c:pt>
                <c:pt idx="3">
                  <c:v>0</c:v>
                </c:pt>
              </c:numCache>
            </c:numRef>
          </c:val>
          <c:extLst>
            <c:ext xmlns:c16="http://schemas.microsoft.com/office/drawing/2014/chart" uri="{C3380CC4-5D6E-409C-BE32-E72D297353CC}">
              <c16:uniqueId val="{00000002-FE6E-41A4-8C56-8451B67F4715}"/>
            </c:ext>
          </c:extLst>
        </c:ser>
        <c:dLbls>
          <c:showLegendKey val="0"/>
          <c:showVal val="0"/>
          <c:showCatName val="0"/>
          <c:showSerName val="0"/>
          <c:showPercent val="0"/>
          <c:showBubbleSize val="0"/>
        </c:dLbls>
        <c:gapWidth val="150"/>
        <c:axId val="851024680"/>
        <c:axId val="851019104"/>
      </c:barChart>
      <c:catAx>
        <c:axId val="8510246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51019104"/>
        <c:crosses val="autoZero"/>
        <c:auto val="1"/>
        <c:lblAlgn val="ctr"/>
        <c:lblOffset val="100"/>
        <c:noMultiLvlLbl val="0"/>
      </c:catAx>
      <c:valAx>
        <c:axId val="8510191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510246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2"/>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E596-4141-8719-2EDA2149C27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E596-4141-8719-2EDA2149C27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E596-4141-8719-2EDA2149C27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cuartones-50'!$C$304:$C$306</c:f>
              <c:strCache>
                <c:ptCount val="3"/>
                <c:pt idx="0">
                  <c:v>Adecuado</c:v>
                </c:pt>
                <c:pt idx="1">
                  <c:v>Regular</c:v>
                </c:pt>
                <c:pt idx="2">
                  <c:v>Insuficiente</c:v>
                </c:pt>
              </c:strCache>
            </c:strRef>
          </c:cat>
          <c:val>
            <c:numRef>
              <c:f>'7 cuartones-50'!$F$304:$F$306</c:f>
              <c:numCache>
                <c:formatCode>0%</c:formatCode>
                <c:ptCount val="3"/>
                <c:pt idx="0">
                  <c:v>0.2</c:v>
                </c:pt>
                <c:pt idx="1">
                  <c:v>0.6</c:v>
                </c:pt>
                <c:pt idx="2">
                  <c:v>0.2</c:v>
                </c:pt>
              </c:numCache>
            </c:numRef>
          </c:val>
          <c:extLst>
            <c:ext xmlns:c16="http://schemas.microsoft.com/office/drawing/2014/chart" uri="{C3380CC4-5D6E-409C-BE32-E72D297353CC}">
              <c16:uniqueId val="{00000000-E596-4141-8719-2EDA2149C273}"/>
            </c:ext>
          </c:extLst>
        </c:ser>
        <c:dLbls>
          <c:dLblPos val="outEnd"/>
          <c:showLegendKey val="0"/>
          <c:showVal val="1"/>
          <c:showCatName val="0"/>
          <c:showSerName val="0"/>
          <c:showPercent val="0"/>
          <c:showBubbleSize val="0"/>
        </c:dLbls>
        <c:gapWidth val="50"/>
        <c:axId val="657278008"/>
        <c:axId val="657276696"/>
      </c:barChart>
      <c:catAx>
        <c:axId val="6572780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57276696"/>
        <c:crosses val="autoZero"/>
        <c:auto val="1"/>
        <c:lblAlgn val="ctr"/>
        <c:lblOffset val="100"/>
        <c:noMultiLvlLbl val="0"/>
      </c:catAx>
      <c:valAx>
        <c:axId val="657276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5727800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8C4C-4801-99B8-2B94111CF57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8C4C-4801-99B8-2B94111CF57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8C4C-4801-99B8-2B94111CF57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cuartones-50'!$B$310:$B$312</c:f>
              <c:strCache>
                <c:ptCount val="3"/>
                <c:pt idx="0">
                  <c:v>3 min - 7 min </c:v>
                </c:pt>
                <c:pt idx="1">
                  <c:v>10 min  - 15 min</c:v>
                </c:pt>
                <c:pt idx="2">
                  <c:v>20 min - 30 min</c:v>
                </c:pt>
              </c:strCache>
            </c:strRef>
          </c:cat>
          <c:val>
            <c:numRef>
              <c:f>'7 cuartones-50'!$E$310:$E$312</c:f>
              <c:numCache>
                <c:formatCode>0%</c:formatCode>
                <c:ptCount val="3"/>
                <c:pt idx="0">
                  <c:v>0.2</c:v>
                </c:pt>
                <c:pt idx="1">
                  <c:v>0.4</c:v>
                </c:pt>
                <c:pt idx="2">
                  <c:v>0.4</c:v>
                </c:pt>
              </c:numCache>
            </c:numRef>
          </c:val>
          <c:extLst>
            <c:ext xmlns:c16="http://schemas.microsoft.com/office/drawing/2014/chart" uri="{C3380CC4-5D6E-409C-BE32-E72D297353CC}">
              <c16:uniqueId val="{00000000-8C4C-4801-99B8-2B94111CF57E}"/>
            </c:ext>
          </c:extLst>
        </c:ser>
        <c:dLbls>
          <c:showLegendKey val="0"/>
          <c:showVal val="0"/>
          <c:showCatName val="0"/>
          <c:showSerName val="0"/>
          <c:showPercent val="0"/>
          <c:showBubbleSize val="0"/>
        </c:dLbls>
        <c:gapWidth val="50"/>
        <c:axId val="820867416"/>
        <c:axId val="820867744"/>
      </c:barChart>
      <c:catAx>
        <c:axId val="8208674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820867744"/>
        <c:crosses val="autoZero"/>
        <c:auto val="1"/>
        <c:lblAlgn val="ctr"/>
        <c:lblOffset val="100"/>
        <c:noMultiLvlLbl val="0"/>
      </c:catAx>
      <c:valAx>
        <c:axId val="82086774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086741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cuartones-50'!$C$325</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cuartones-50'!$C$326:$C$329</c:f>
              <c:numCache>
                <c:formatCode>0%</c:formatCode>
                <c:ptCount val="4"/>
                <c:pt idx="0">
                  <c:v>0.4</c:v>
                </c:pt>
                <c:pt idx="1">
                  <c:v>0.2</c:v>
                </c:pt>
                <c:pt idx="2">
                  <c:v>0.4</c:v>
                </c:pt>
                <c:pt idx="3">
                  <c:v>0.2</c:v>
                </c:pt>
              </c:numCache>
            </c:numRef>
          </c:val>
          <c:extLst>
            <c:ext xmlns:c16="http://schemas.microsoft.com/office/drawing/2014/chart" uri="{C3380CC4-5D6E-409C-BE32-E72D297353CC}">
              <c16:uniqueId val="{00000000-E2F4-466F-B041-C92C81E6427B}"/>
            </c:ext>
          </c:extLst>
        </c:ser>
        <c:ser>
          <c:idx val="1"/>
          <c:order val="1"/>
          <c:tx>
            <c:strRef>
              <c:f>'7 cuartones-50'!$D$325</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cuartones-50'!$D$326:$D$329</c:f>
              <c:numCache>
                <c:formatCode>0%</c:formatCode>
                <c:ptCount val="4"/>
                <c:pt idx="1">
                  <c:v>0.6</c:v>
                </c:pt>
                <c:pt idx="3">
                  <c:v>0.4</c:v>
                </c:pt>
              </c:numCache>
            </c:numRef>
          </c:val>
          <c:extLst>
            <c:ext xmlns:c16="http://schemas.microsoft.com/office/drawing/2014/chart" uri="{C3380CC4-5D6E-409C-BE32-E72D297353CC}">
              <c16:uniqueId val="{00000001-E2F4-466F-B041-C92C81E6427B}"/>
            </c:ext>
          </c:extLst>
        </c:ser>
        <c:ser>
          <c:idx val="2"/>
          <c:order val="2"/>
          <c:tx>
            <c:strRef>
              <c:f>'7 cuartones-50'!$E$325</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cuartones-50'!$B$326:$B$329</c:f>
              <c:strCache>
                <c:ptCount val="4"/>
                <c:pt idx="0">
                  <c:v>Muy bueno </c:v>
                </c:pt>
                <c:pt idx="1">
                  <c:v>Bueno</c:v>
                </c:pt>
                <c:pt idx="2">
                  <c:v>Regular</c:v>
                </c:pt>
                <c:pt idx="3">
                  <c:v>Malo</c:v>
                </c:pt>
              </c:strCache>
            </c:strRef>
          </c:cat>
          <c:val>
            <c:numRef>
              <c:f>'7 cuartones-50'!$E$326:$E$329</c:f>
              <c:numCache>
                <c:formatCode>0%</c:formatCode>
                <c:ptCount val="4"/>
                <c:pt idx="0">
                  <c:v>0.2</c:v>
                </c:pt>
                <c:pt idx="1">
                  <c:v>0.2</c:v>
                </c:pt>
                <c:pt idx="2">
                  <c:v>0.6</c:v>
                </c:pt>
                <c:pt idx="3">
                  <c:v>0</c:v>
                </c:pt>
              </c:numCache>
            </c:numRef>
          </c:val>
          <c:extLst>
            <c:ext xmlns:c16="http://schemas.microsoft.com/office/drawing/2014/chart" uri="{C3380CC4-5D6E-409C-BE32-E72D297353CC}">
              <c16:uniqueId val="{00000002-E2F4-466F-B041-C92C81E6427B}"/>
            </c:ext>
          </c:extLst>
        </c:ser>
        <c:dLbls>
          <c:dLblPos val="outEnd"/>
          <c:showLegendKey val="0"/>
          <c:showVal val="1"/>
          <c:showCatName val="0"/>
          <c:showSerName val="0"/>
          <c:showPercent val="0"/>
          <c:showBubbleSize val="0"/>
        </c:dLbls>
        <c:gapWidth val="219"/>
        <c:overlap val="-27"/>
        <c:axId val="824214440"/>
        <c:axId val="726248624"/>
      </c:barChart>
      <c:catAx>
        <c:axId val="8242144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48624"/>
        <c:crosses val="autoZero"/>
        <c:auto val="1"/>
        <c:lblAlgn val="ctr"/>
        <c:lblOffset val="100"/>
        <c:noMultiLvlLbl val="0"/>
      </c:catAx>
      <c:valAx>
        <c:axId val="72624862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421444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34BA-4450-845A-58FA694BCA7A}"/>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34BA-4450-845A-58FA694BCA7A}"/>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34BA-4450-845A-58FA694BCA7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cuartones-50'!$C$333:$C$335</c:f>
              <c:strCache>
                <c:ptCount val="3"/>
                <c:pt idx="0">
                  <c:v>Permanente</c:v>
                </c:pt>
                <c:pt idx="1">
                  <c:v>Eventual</c:v>
                </c:pt>
                <c:pt idx="2">
                  <c:v>No se realiza</c:v>
                </c:pt>
              </c:strCache>
            </c:strRef>
          </c:cat>
          <c:val>
            <c:numRef>
              <c:f>'7 cuartones-50'!$F$333:$F$335</c:f>
              <c:numCache>
                <c:formatCode>0%</c:formatCode>
                <c:ptCount val="3"/>
                <c:pt idx="0">
                  <c:v>0.6</c:v>
                </c:pt>
                <c:pt idx="1">
                  <c:v>0.2</c:v>
                </c:pt>
                <c:pt idx="2">
                  <c:v>0.2</c:v>
                </c:pt>
              </c:numCache>
            </c:numRef>
          </c:val>
          <c:extLst>
            <c:ext xmlns:c16="http://schemas.microsoft.com/office/drawing/2014/chart" uri="{C3380CC4-5D6E-409C-BE32-E72D297353CC}">
              <c16:uniqueId val="{00000000-34BA-4450-845A-58FA694BCA7A}"/>
            </c:ext>
          </c:extLst>
        </c:ser>
        <c:dLbls>
          <c:dLblPos val="outEnd"/>
          <c:showLegendKey val="0"/>
          <c:showVal val="1"/>
          <c:showCatName val="0"/>
          <c:showSerName val="0"/>
          <c:showPercent val="0"/>
          <c:showBubbleSize val="0"/>
        </c:dLbls>
        <c:gapWidth val="50"/>
        <c:axId val="742855776"/>
        <c:axId val="742860040"/>
      </c:barChart>
      <c:catAx>
        <c:axId val="74285577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60040"/>
        <c:crosses val="autoZero"/>
        <c:auto val="1"/>
        <c:lblAlgn val="ctr"/>
        <c:lblOffset val="100"/>
        <c:noMultiLvlLbl val="0"/>
      </c:catAx>
      <c:valAx>
        <c:axId val="7428600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557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cuartones-50'!$C$346</c:f>
              <c:strCache>
                <c:ptCount val="1"/>
                <c:pt idx="0">
                  <c:v>Amabilidad y respeto</c:v>
                </c:pt>
              </c:strCache>
            </c:strRef>
          </c:tx>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cuartones-50'!$C$347:$C$350</c:f>
              <c:numCache>
                <c:formatCode>0%</c:formatCode>
                <c:ptCount val="4"/>
                <c:pt idx="0">
                  <c:v>0.4</c:v>
                </c:pt>
                <c:pt idx="1">
                  <c:v>0.2</c:v>
                </c:pt>
                <c:pt idx="2">
                  <c:v>0.4</c:v>
                </c:pt>
                <c:pt idx="3">
                  <c:v>0.2</c:v>
                </c:pt>
              </c:numCache>
            </c:numRef>
          </c:val>
          <c:extLst>
            <c:ext xmlns:c16="http://schemas.microsoft.com/office/drawing/2014/chart" uri="{C3380CC4-5D6E-409C-BE32-E72D297353CC}">
              <c16:uniqueId val="{00000000-CB8A-408F-8BDF-834D8AFB5700}"/>
            </c:ext>
          </c:extLst>
        </c:ser>
        <c:ser>
          <c:idx val="1"/>
          <c:order val="1"/>
          <c:tx>
            <c:strRef>
              <c:f>'7 cuartones-50'!$D$346</c:f>
              <c:strCache>
                <c:ptCount val="1"/>
                <c:pt idx="0">
                  <c:v>Confianza y seguridad</c:v>
                </c:pt>
              </c:strCache>
            </c:strRef>
          </c:tx>
          <c:spPr>
            <a:solidFill>
              <a:schemeClr val="accent5"/>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cuartones-50'!$D$347:$D$350</c:f>
              <c:numCache>
                <c:formatCode>0%</c:formatCode>
                <c:ptCount val="4"/>
                <c:pt idx="1">
                  <c:v>0.6</c:v>
                </c:pt>
                <c:pt idx="3">
                  <c:v>0.4</c:v>
                </c:pt>
              </c:numCache>
            </c:numRef>
          </c:val>
          <c:extLst>
            <c:ext xmlns:c16="http://schemas.microsoft.com/office/drawing/2014/chart" uri="{C3380CC4-5D6E-409C-BE32-E72D297353CC}">
              <c16:uniqueId val="{00000001-CB8A-408F-8BDF-834D8AFB5700}"/>
            </c:ext>
          </c:extLst>
        </c:ser>
        <c:ser>
          <c:idx val="2"/>
          <c:order val="2"/>
          <c:tx>
            <c:strRef>
              <c:f>'7 cuartones-50'!$E$346</c:f>
              <c:strCache>
                <c:ptCount val="1"/>
                <c:pt idx="0">
                  <c:v>Claridad de la información </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cuartones-50'!$B$347:$B$350</c:f>
              <c:strCache>
                <c:ptCount val="4"/>
                <c:pt idx="0">
                  <c:v>Muy bueno </c:v>
                </c:pt>
                <c:pt idx="1">
                  <c:v>Bueno</c:v>
                </c:pt>
                <c:pt idx="2">
                  <c:v>Regular</c:v>
                </c:pt>
                <c:pt idx="3">
                  <c:v>Malo</c:v>
                </c:pt>
              </c:strCache>
            </c:strRef>
          </c:cat>
          <c:val>
            <c:numRef>
              <c:f>'7 cuartones-50'!$E$347:$E$350</c:f>
              <c:numCache>
                <c:formatCode>0%</c:formatCode>
                <c:ptCount val="4"/>
                <c:pt idx="0">
                  <c:v>0.2</c:v>
                </c:pt>
                <c:pt idx="1">
                  <c:v>0.2</c:v>
                </c:pt>
                <c:pt idx="2">
                  <c:v>0.6</c:v>
                </c:pt>
                <c:pt idx="3">
                  <c:v>0</c:v>
                </c:pt>
              </c:numCache>
            </c:numRef>
          </c:val>
          <c:extLst>
            <c:ext xmlns:c16="http://schemas.microsoft.com/office/drawing/2014/chart" uri="{C3380CC4-5D6E-409C-BE32-E72D297353CC}">
              <c16:uniqueId val="{00000002-CB8A-408F-8BDF-834D8AFB5700}"/>
            </c:ext>
          </c:extLst>
        </c:ser>
        <c:dLbls>
          <c:dLblPos val="outEnd"/>
          <c:showLegendKey val="0"/>
          <c:showVal val="1"/>
          <c:showCatName val="0"/>
          <c:showSerName val="0"/>
          <c:showPercent val="0"/>
          <c:showBubbleSize val="0"/>
        </c:dLbls>
        <c:gapWidth val="219"/>
        <c:overlap val="-27"/>
        <c:axId val="829379208"/>
        <c:axId val="829375272"/>
      </c:barChart>
      <c:catAx>
        <c:axId val="829379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9375272"/>
        <c:crosses val="autoZero"/>
        <c:auto val="1"/>
        <c:lblAlgn val="ctr"/>
        <c:lblOffset val="100"/>
        <c:noMultiLvlLbl val="0"/>
      </c:catAx>
      <c:valAx>
        <c:axId val="8293752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82937920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623671783875327"/>
          <c:y val="0.18518518518518517"/>
          <c:w val="0.70045173781866332"/>
          <c:h val="0.63519335083114614"/>
        </c:manualLayout>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9A4-4AF5-96EE-0044D48317D8}"/>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9A4-4AF5-96EE-0044D48317D8}"/>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9A4-4AF5-96EE-0044D48317D8}"/>
              </c:ext>
            </c:extLst>
          </c:dPt>
          <c:dLbls>
            <c:spPr>
              <a:noFill/>
              <a:ln>
                <a:noFill/>
              </a:ln>
              <a:effectLst/>
            </c:spPr>
            <c:txPr>
              <a:bodyPr rot="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cuartones-50'!$B$161:$B$163</c:f>
              <c:strCache>
                <c:ptCount val="3"/>
                <c:pt idx="0">
                  <c:v>3 min - 7 min </c:v>
                </c:pt>
                <c:pt idx="1">
                  <c:v>10 min  - 15 min</c:v>
                </c:pt>
                <c:pt idx="2">
                  <c:v>20 min - 30 min</c:v>
                </c:pt>
              </c:strCache>
            </c:strRef>
          </c:cat>
          <c:val>
            <c:numRef>
              <c:f>'7 cuartones-50'!$E$161:$E$163</c:f>
              <c:numCache>
                <c:formatCode>0%</c:formatCode>
                <c:ptCount val="3"/>
                <c:pt idx="0">
                  <c:v>0.36399999999999999</c:v>
                </c:pt>
                <c:pt idx="1">
                  <c:v>0.27300000000000002</c:v>
                </c:pt>
                <c:pt idx="2">
                  <c:v>0.36399999999999999</c:v>
                </c:pt>
              </c:numCache>
            </c:numRef>
          </c:val>
          <c:extLst>
            <c:ext xmlns:c16="http://schemas.microsoft.com/office/drawing/2014/chart" uri="{C3380CC4-5D6E-409C-BE32-E72D297353CC}">
              <c16:uniqueId val="{00000000-99A4-4AF5-96EE-0044D48317D8}"/>
            </c:ext>
          </c:extLst>
        </c:ser>
        <c:dLbls>
          <c:showLegendKey val="0"/>
          <c:showVal val="1"/>
          <c:showCatName val="0"/>
          <c:showSerName val="0"/>
          <c:showPercent val="0"/>
          <c:showBubbleSize val="0"/>
        </c:dLbls>
        <c:gapWidth val="50"/>
        <c:axId val="774131392"/>
        <c:axId val="774127456"/>
      </c:barChart>
      <c:catAx>
        <c:axId val="77413139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74127456"/>
        <c:crosses val="autoZero"/>
        <c:auto val="1"/>
        <c:lblAlgn val="ctr"/>
        <c:lblOffset val="100"/>
        <c:noMultiLvlLbl val="0"/>
      </c:catAx>
      <c:valAx>
        <c:axId val="774127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7413139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2-9F64-4D0E-AFF5-C58C2C1DE4FA}"/>
              </c:ext>
            </c:extLst>
          </c:dPt>
          <c:dLbls>
            <c:spPr>
              <a:noFill/>
              <a:ln>
                <a:noFill/>
              </a:ln>
              <a:effectLst/>
            </c:spPr>
            <c:txPr>
              <a:bodyPr rot="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cuartones-50'!$C$151:$C$152</c:f>
              <c:strCache>
                <c:ptCount val="2"/>
                <c:pt idx="0">
                  <c:v>Adecuado</c:v>
                </c:pt>
                <c:pt idx="1">
                  <c:v>Regular</c:v>
                </c:pt>
              </c:strCache>
            </c:strRef>
          </c:cat>
          <c:val>
            <c:numRef>
              <c:f>'7 cuartones-50'!$F$151:$F$152</c:f>
              <c:numCache>
                <c:formatCode>0%</c:formatCode>
                <c:ptCount val="2"/>
                <c:pt idx="0">
                  <c:v>0.54500000000000004</c:v>
                </c:pt>
                <c:pt idx="1">
                  <c:v>0.45500000000000002</c:v>
                </c:pt>
              </c:numCache>
            </c:numRef>
          </c:val>
          <c:extLst>
            <c:ext xmlns:c16="http://schemas.microsoft.com/office/drawing/2014/chart" uri="{C3380CC4-5D6E-409C-BE32-E72D297353CC}">
              <c16:uniqueId val="{00000000-9F64-4D0E-AFF5-C58C2C1DE4FA}"/>
            </c:ext>
          </c:extLst>
        </c:ser>
        <c:dLbls>
          <c:showLegendKey val="0"/>
          <c:showVal val="1"/>
          <c:showCatName val="0"/>
          <c:showSerName val="0"/>
          <c:showPercent val="0"/>
          <c:showBubbleSize val="0"/>
        </c:dLbls>
        <c:gapWidth val="50"/>
        <c:axId val="995137096"/>
        <c:axId val="995140376"/>
      </c:barChart>
      <c:catAx>
        <c:axId val="995137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995140376"/>
        <c:crosses val="autoZero"/>
        <c:auto val="1"/>
        <c:lblAlgn val="ctr"/>
        <c:lblOffset val="100"/>
        <c:noMultiLvlLbl val="0"/>
      </c:catAx>
      <c:valAx>
        <c:axId val="9951403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995137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'7 cuartones-50'!$J$187</c:f>
              <c:strCache>
                <c:ptCount val="1"/>
                <c:pt idx="0">
                  <c:v>Muy bueno </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cuartones-50'!$K$187:$M$187</c:f>
              <c:numCache>
                <c:formatCode>0%</c:formatCode>
                <c:ptCount val="3"/>
                <c:pt idx="0">
                  <c:v>9.0999999999999998E-2</c:v>
                </c:pt>
                <c:pt idx="1">
                  <c:v>9.0999999999999998E-2</c:v>
                </c:pt>
                <c:pt idx="2">
                  <c:v>0</c:v>
                </c:pt>
              </c:numCache>
            </c:numRef>
          </c:val>
          <c:extLst>
            <c:ext xmlns:c16="http://schemas.microsoft.com/office/drawing/2014/chart" uri="{C3380CC4-5D6E-409C-BE32-E72D297353CC}">
              <c16:uniqueId val="{00000000-1408-42D0-83CA-6BF5774C9E6B}"/>
            </c:ext>
          </c:extLst>
        </c:ser>
        <c:ser>
          <c:idx val="1"/>
          <c:order val="1"/>
          <c:tx>
            <c:strRef>
              <c:f>'7 cuartones-50'!$J$188</c:f>
              <c:strCache>
                <c:ptCount val="1"/>
                <c:pt idx="0">
                  <c:v>Bueno</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cuartones-50'!$K$188:$M$188</c:f>
              <c:numCache>
                <c:formatCode>0%</c:formatCode>
                <c:ptCount val="3"/>
                <c:pt idx="0">
                  <c:v>0.81799999999999995</c:v>
                </c:pt>
                <c:pt idx="1">
                  <c:v>0.72699999999999998</c:v>
                </c:pt>
                <c:pt idx="2">
                  <c:v>0.81799999999999995</c:v>
                </c:pt>
              </c:numCache>
            </c:numRef>
          </c:val>
          <c:extLst>
            <c:ext xmlns:c16="http://schemas.microsoft.com/office/drawing/2014/chart" uri="{C3380CC4-5D6E-409C-BE32-E72D297353CC}">
              <c16:uniqueId val="{00000001-1408-42D0-83CA-6BF5774C9E6B}"/>
            </c:ext>
          </c:extLst>
        </c:ser>
        <c:ser>
          <c:idx val="2"/>
          <c:order val="2"/>
          <c:tx>
            <c:strRef>
              <c:f>'7 cuartones-50'!$J$189</c:f>
              <c:strCache>
                <c:ptCount val="1"/>
                <c:pt idx="0">
                  <c:v>Regular</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cuartones-50'!$K$189:$M$189</c:f>
              <c:numCache>
                <c:formatCode>0%</c:formatCode>
                <c:ptCount val="3"/>
                <c:pt idx="0">
                  <c:v>9.0999999999999998E-2</c:v>
                </c:pt>
                <c:pt idx="1">
                  <c:v>9.0999999999999998E-2</c:v>
                </c:pt>
                <c:pt idx="2">
                  <c:v>9.0999999999999998E-2</c:v>
                </c:pt>
              </c:numCache>
            </c:numRef>
          </c:val>
          <c:extLst>
            <c:ext xmlns:c16="http://schemas.microsoft.com/office/drawing/2014/chart" uri="{C3380CC4-5D6E-409C-BE32-E72D297353CC}">
              <c16:uniqueId val="{00000002-1408-42D0-83CA-6BF5774C9E6B}"/>
            </c:ext>
          </c:extLst>
        </c:ser>
        <c:ser>
          <c:idx val="3"/>
          <c:order val="3"/>
          <c:tx>
            <c:strRef>
              <c:f>'7 cuartones-50'!$J$190</c:f>
              <c:strCache>
                <c:ptCount val="1"/>
                <c:pt idx="0">
                  <c:v>Malo</c:v>
                </c:pt>
              </c:strCache>
            </c:strRef>
          </c:tx>
          <c:spPr>
            <a:solidFill>
              <a:schemeClr val="accent6">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'7 cuartones-50'!$K$186:$M$186</c:f>
              <c:strCache>
                <c:ptCount val="3"/>
                <c:pt idx="0">
                  <c:v>Amabilidad y respeto</c:v>
                </c:pt>
                <c:pt idx="1">
                  <c:v>Confianza y seguridad</c:v>
                </c:pt>
                <c:pt idx="2">
                  <c:v>Claridad de la información </c:v>
                </c:pt>
              </c:strCache>
            </c:strRef>
          </c:cat>
          <c:val>
            <c:numRef>
              <c:f>'7 cuartones-50'!$K$190:$M$190</c:f>
              <c:numCache>
                <c:formatCode>0%</c:formatCode>
                <c:ptCount val="3"/>
                <c:pt idx="0">
                  <c:v>0</c:v>
                </c:pt>
                <c:pt idx="1">
                  <c:v>9.0999999999999998E-2</c:v>
                </c:pt>
                <c:pt idx="2">
                  <c:v>9.0999999999999998E-2</c:v>
                </c:pt>
              </c:numCache>
            </c:numRef>
          </c:val>
          <c:extLst>
            <c:ext xmlns:c16="http://schemas.microsoft.com/office/drawing/2014/chart" uri="{C3380CC4-5D6E-409C-BE32-E72D297353CC}">
              <c16:uniqueId val="{00000003-1408-42D0-83CA-6BF5774C9E6B}"/>
            </c:ext>
          </c:extLst>
        </c:ser>
        <c:dLbls>
          <c:dLblPos val="outEnd"/>
          <c:showLegendKey val="0"/>
          <c:showVal val="1"/>
          <c:showCatName val="0"/>
          <c:showSerName val="0"/>
          <c:showPercent val="0"/>
          <c:showBubbleSize val="0"/>
        </c:dLbls>
        <c:gapWidth val="150"/>
        <c:axId val="676002672"/>
        <c:axId val="676004640"/>
      </c:barChart>
      <c:catAx>
        <c:axId val="676002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004640"/>
        <c:crosses val="autoZero"/>
        <c:auto val="1"/>
        <c:lblAlgn val="ctr"/>
        <c:lblOffset val="100"/>
        <c:noMultiLvlLbl val="0"/>
      </c:catAx>
      <c:valAx>
        <c:axId val="67600464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0026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B85-47E9-BC04-AD8CC1D62699}"/>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B85-47E9-BC04-AD8CC1D62699}"/>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B85-47E9-BC04-AD8CC1D62699}"/>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B85-47E9-BC04-AD8CC1D62699}"/>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B85-47E9-BC04-AD8CC1D62699}"/>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B85-47E9-BC04-AD8CC1D62699}"/>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B85-47E9-BC04-AD8CC1D62699}"/>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B85-47E9-BC04-AD8CC1D62699}"/>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B85-47E9-BC04-AD8CC1D62699}"/>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B85-47E9-BC04-AD8CC1D62699}"/>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B85-47E9-BC04-AD8CC1D62699}"/>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B85-47E9-BC04-AD8CC1D62699}"/>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B85-47E9-BC04-AD8CC1D62699}"/>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B85-47E9-BC04-AD8CC1D62699}"/>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B85-47E9-BC04-AD8CC1D62699}"/>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B85-47E9-BC04-AD8CC1D62699}"/>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B85-47E9-BC04-AD8CC1D62699}"/>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B85-47E9-BC04-AD8CC1D62699}"/>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B85-47E9-BC04-AD8CC1D62699}"/>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B85-47E9-BC04-AD8CC1D62699}"/>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B85-47E9-BC04-AD8CC1D62699}"/>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cuartones-50'!$B$147</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CB85-47E9-BC04-AD8CC1D62699}"/>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B85-47E9-BC04-AD8CC1D62699}"/>
              </c:ext>
            </c:extLst>
          </c:dPt>
          <c:val>
            <c:numRef>
              <c:f>'7 cuartones-50'!$D$147:$E$147</c:f>
              <c:numCache>
                <c:formatCode>0%</c:formatCode>
                <c:ptCount val="2"/>
                <c:pt idx="0">
                  <c:v>0.82</c:v>
                </c:pt>
                <c:pt idx="1">
                  <c:v>0.18000000000000005</c:v>
                </c:pt>
              </c:numCache>
            </c:numRef>
          </c:val>
          <c:extLst>
            <c:ext xmlns:c16="http://schemas.microsoft.com/office/drawing/2014/chart" uri="{C3380CC4-5D6E-409C-BE32-E72D297353CC}">
              <c16:uniqueId val="{0000002D-CB85-47E9-BC04-AD8CC1D62699}"/>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64193832435338"/>
          <c:y val="0.20562518226888304"/>
          <c:w val="0.78934218589177718"/>
          <c:h val="0.6869754301545639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01C3-4753-B3C8-F562F16630C4}"/>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01C3-4753-B3C8-F562F16630C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'Belempampa-50'!$N$61:$N$62</c:f>
              <c:strCache>
                <c:ptCount val="2"/>
                <c:pt idx="0">
                  <c:v>15 a 30 </c:v>
                </c:pt>
                <c:pt idx="1">
                  <c:v>31 a 40</c:v>
                </c:pt>
              </c:strCache>
            </c:strRef>
          </c:cat>
          <c:val>
            <c:numRef>
              <c:f>'Belempampa-50'!$Q$61:$Q$62</c:f>
              <c:numCache>
                <c:formatCode>0%</c:formatCode>
                <c:ptCount val="2"/>
                <c:pt idx="0">
                  <c:v>0.6</c:v>
                </c:pt>
                <c:pt idx="1">
                  <c:v>0.4</c:v>
                </c:pt>
              </c:numCache>
            </c:numRef>
          </c:val>
          <c:extLst>
            <c:ext xmlns:c16="http://schemas.microsoft.com/office/drawing/2014/chart" uri="{C3380CC4-5D6E-409C-BE32-E72D297353CC}">
              <c16:uniqueId val="{00000004-01C3-4753-B3C8-F562F16630C4}"/>
            </c:ext>
          </c:extLst>
        </c:ser>
        <c:dLbls>
          <c:dLblPos val="outEnd"/>
          <c:showLegendKey val="0"/>
          <c:showVal val="1"/>
          <c:showCatName val="0"/>
          <c:showSerName val="0"/>
          <c:showPercent val="0"/>
          <c:showBubbleSize val="0"/>
        </c:dLbls>
        <c:gapWidth val="50"/>
        <c:axId val="717192408"/>
        <c:axId val="717187488"/>
      </c:barChart>
      <c:catAx>
        <c:axId val="7171924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17187488"/>
        <c:crosses val="autoZero"/>
        <c:auto val="1"/>
        <c:lblAlgn val="ctr"/>
        <c:lblOffset val="100"/>
        <c:noMultiLvlLbl val="0"/>
      </c:catAx>
      <c:valAx>
        <c:axId val="71718748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71924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D8EF-47BF-8FCF-550DF824A1DE}"/>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D8EF-47BF-8FCF-550DF824A1DE}"/>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D8EF-47BF-8FCF-550DF824A1DE}"/>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D8EF-47BF-8FCF-550DF824A1DE}"/>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D8EF-47BF-8FCF-550DF824A1DE}"/>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D8EF-47BF-8FCF-550DF824A1DE}"/>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D8EF-47BF-8FCF-550DF824A1DE}"/>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D8EF-47BF-8FCF-550DF824A1DE}"/>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D8EF-47BF-8FCF-550DF824A1DE}"/>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D8EF-47BF-8FCF-550DF824A1DE}"/>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D8EF-47BF-8FCF-550DF824A1DE}"/>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D8EF-47BF-8FCF-550DF824A1DE}"/>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D8EF-47BF-8FCF-550DF824A1DE}"/>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D8EF-47BF-8FCF-550DF824A1DE}"/>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D8EF-47BF-8FCF-550DF824A1DE}"/>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D8EF-47BF-8FCF-550DF824A1DE}"/>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D8EF-47BF-8FCF-550DF824A1DE}"/>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D8EF-47BF-8FCF-550DF824A1DE}"/>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D8EF-47BF-8FCF-550DF824A1DE}"/>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D8EF-47BF-8FCF-550DF824A1DE}"/>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8EF-47BF-8FCF-550DF824A1DE}"/>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'Belempampa-50'!$B$279</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D8EF-47BF-8FCF-550DF824A1DE}"/>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8EF-47BF-8FCF-550DF824A1DE}"/>
              </c:ext>
            </c:extLst>
          </c:dPt>
          <c:val>
            <c:numRef>
              <c:f>'Belempampa-50'!$D$279:$E$279</c:f>
              <c:numCache>
                <c:formatCode>0%</c:formatCode>
                <c:ptCount val="2"/>
                <c:pt idx="0">
                  <c:v>0.47060000000000002</c:v>
                </c:pt>
                <c:pt idx="1">
                  <c:v>0.52939999999999998</c:v>
                </c:pt>
              </c:numCache>
            </c:numRef>
          </c:val>
          <c:extLst>
            <c:ext xmlns:c16="http://schemas.microsoft.com/office/drawing/2014/chart" uri="{C3380CC4-5D6E-409C-BE32-E72D297353CC}">
              <c16:uniqueId val="{0000002D-D8EF-47BF-8FCF-550DF824A1DE}"/>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BC1C-4A52-A5FC-317F9A99A17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BC1C-4A52-A5FC-317F9A99A17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BC1C-4A52-A5FC-317F9A99A17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BC1C-4A52-A5FC-317F9A99A17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BC1C-4A52-A5FC-317F9A99A17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BC1C-4A52-A5FC-317F9A99A17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BC1C-4A52-A5FC-317F9A99A17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BC1C-4A52-A5FC-317F9A99A17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BC1C-4A52-A5FC-317F9A99A17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BC1C-4A52-A5FC-317F9A99A17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BC1C-4A52-A5FC-317F9A99A17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BC1C-4A52-A5FC-317F9A99A17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BC1C-4A52-A5FC-317F9A99A17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BC1C-4A52-A5FC-317F9A99A17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BC1C-4A52-A5FC-317F9A99A17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BC1C-4A52-A5FC-317F9A99A17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BC1C-4A52-A5FC-317F9A99A17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BC1C-4A52-A5FC-317F9A99A17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BC1C-4A52-A5FC-317F9A99A17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BC1C-4A52-A5FC-317F9A99A17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BC1C-4A52-A5FC-317F9A99A17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'Belempampa-50'!$B$278</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BC1C-4A52-A5FC-317F9A99A17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BC1C-4A52-A5FC-317F9A99A175}"/>
              </c:ext>
            </c:extLst>
          </c:dPt>
          <c:val>
            <c:numRef>
              <c:f>'Belempampa-50'!$D$278:$E$278</c:f>
              <c:numCache>
                <c:formatCode>0%</c:formatCode>
                <c:ptCount val="2"/>
                <c:pt idx="0">
                  <c:v>0.52939999999999998</c:v>
                </c:pt>
                <c:pt idx="1">
                  <c:v>0.47060000000000002</c:v>
                </c:pt>
              </c:numCache>
            </c:numRef>
          </c:val>
          <c:extLst>
            <c:ext xmlns:c16="http://schemas.microsoft.com/office/drawing/2014/chart" uri="{C3380CC4-5D6E-409C-BE32-E72D297353CC}">
              <c16:uniqueId val="{0000002D-BC1C-4A52-A5FC-317F9A99A17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F3EC-4323-B68E-E2F338928709}"/>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F3EC-4323-B68E-E2F338928709}"/>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'Belempampa-50'!$L$274:$L$275</c:f>
              <c:strCache>
                <c:ptCount val="2"/>
                <c:pt idx="0">
                  <c:v>&lt; 1</c:v>
                </c:pt>
                <c:pt idx="1">
                  <c:v>≥ 1</c:v>
                </c:pt>
              </c:strCache>
            </c:strRef>
          </c:cat>
          <c:val>
            <c:numRef>
              <c:f>'Belempampa-50'!$O$274:$O$275</c:f>
              <c:numCache>
                <c:formatCode>0%</c:formatCode>
                <c:ptCount val="2"/>
                <c:pt idx="0">
                  <c:v>0.76470000000000005</c:v>
                </c:pt>
                <c:pt idx="1">
                  <c:v>0.23530000000000001</c:v>
                </c:pt>
              </c:numCache>
            </c:numRef>
          </c:val>
          <c:extLst>
            <c:ext xmlns:c16="http://schemas.microsoft.com/office/drawing/2014/chart" uri="{C3380CC4-5D6E-409C-BE32-E72D297353CC}">
              <c16:uniqueId val="{00000000-F3EC-4323-B68E-E2F338928709}"/>
            </c:ext>
          </c:extLst>
        </c:ser>
        <c:dLbls>
          <c:dLblPos val="outEnd"/>
          <c:showLegendKey val="0"/>
          <c:showVal val="1"/>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8778-4A81-AAB4-D0F39AEC2831}"/>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8778-4A81-AAB4-D0F39AEC2831}"/>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8778-4A81-AAB4-D0F39AEC2831}"/>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8778-4A81-AAB4-D0F39AEC2831}"/>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8778-4A81-AAB4-D0F39AEC2831}"/>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8778-4A81-AAB4-D0F39AEC2831}"/>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8778-4A81-AAB4-D0F39AEC2831}"/>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8778-4A81-AAB4-D0F39AEC2831}"/>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8778-4A81-AAB4-D0F39AEC2831}"/>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8778-4A81-AAB4-D0F39AEC2831}"/>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8778-4A81-AAB4-D0F39AEC2831}"/>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8778-4A81-AAB4-D0F39AEC2831}"/>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8778-4A81-AAB4-D0F39AEC2831}"/>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8778-4A81-AAB4-D0F39AEC2831}"/>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8778-4A81-AAB4-D0F39AEC2831}"/>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8778-4A81-AAB4-D0F39AEC2831}"/>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8778-4A81-AAB4-D0F39AEC2831}"/>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8778-4A81-AAB4-D0F39AEC2831}"/>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8778-4A81-AAB4-D0F39AEC2831}"/>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8778-4A81-AAB4-D0F39AEC2831}"/>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8778-4A81-AAB4-D0F39AEC2831}"/>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'Belempampa-50'!$B$140</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8778-4A81-AAB4-D0F39AEC2831}"/>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8778-4A81-AAB4-D0F39AEC2831}"/>
              </c:ext>
            </c:extLst>
          </c:dPt>
          <c:val>
            <c:numRef>
              <c:f>'Belempampa-50'!$D$140:$E$140</c:f>
              <c:numCache>
                <c:formatCode>0%</c:formatCode>
                <c:ptCount val="2"/>
                <c:pt idx="0">
                  <c:v>0.75</c:v>
                </c:pt>
                <c:pt idx="1">
                  <c:v>0.25</c:v>
                </c:pt>
              </c:numCache>
            </c:numRef>
          </c:val>
          <c:extLst>
            <c:ext xmlns:c16="http://schemas.microsoft.com/office/drawing/2014/chart" uri="{C3380CC4-5D6E-409C-BE32-E72D297353CC}">
              <c16:uniqueId val="{0000002D-8778-4A81-AAB4-D0F39AEC2831}"/>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E6C1-4A3B-A00F-4373E3F25506}"/>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E6C1-4A3B-A00F-4373E3F25506}"/>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E6C1-4A3B-A00F-4373E3F25506}"/>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E6C1-4A3B-A00F-4373E3F25506}"/>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E6C1-4A3B-A00F-4373E3F25506}"/>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E6C1-4A3B-A00F-4373E3F25506}"/>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E6C1-4A3B-A00F-4373E3F25506}"/>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E6C1-4A3B-A00F-4373E3F25506}"/>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E6C1-4A3B-A00F-4373E3F25506}"/>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E6C1-4A3B-A00F-4373E3F25506}"/>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E6C1-4A3B-A00F-4373E3F25506}"/>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E6C1-4A3B-A00F-4373E3F25506}"/>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E6C1-4A3B-A00F-4373E3F25506}"/>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E6C1-4A3B-A00F-4373E3F25506}"/>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E6C1-4A3B-A00F-4373E3F25506}"/>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E6C1-4A3B-A00F-4373E3F25506}"/>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E6C1-4A3B-A00F-4373E3F25506}"/>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E6C1-4A3B-A00F-4373E3F25506}"/>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E6C1-4A3B-A00F-4373E3F25506}"/>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E6C1-4A3B-A00F-4373E3F2550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E6C1-4A3B-A00F-4373E3F2550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'Belempampa-50'!$B$141</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E6C1-4A3B-A00F-4373E3F2550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E6C1-4A3B-A00F-4373E3F25506}"/>
              </c:ext>
            </c:extLst>
          </c:dPt>
          <c:val>
            <c:numRef>
              <c:f>'Belempampa-50'!$D$141:$E$141</c:f>
              <c:numCache>
                <c:formatCode>0%</c:formatCode>
                <c:ptCount val="2"/>
                <c:pt idx="0">
                  <c:v>0.25</c:v>
                </c:pt>
                <c:pt idx="1">
                  <c:v>0.75</c:v>
                </c:pt>
              </c:numCache>
            </c:numRef>
          </c:val>
          <c:extLst>
            <c:ext xmlns:c16="http://schemas.microsoft.com/office/drawing/2014/chart" uri="{C3380CC4-5D6E-409C-BE32-E72D297353CC}">
              <c16:uniqueId val="{0000002D-E6C1-4A3B-A00F-4373E3F2550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8714533349806856"/>
          <c:y val="0.10565688390771893"/>
          <c:w val="0.76069508978856293"/>
          <c:h val="0.72336247328883763"/>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83EC-4B29-89D0-BDDD89972B87}"/>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83EC-4B29-89D0-BDDD89972B87}"/>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'Belempampa-50'!$M$145:$M$146</c:f>
              <c:strCache>
                <c:ptCount val="2"/>
                <c:pt idx="0">
                  <c:v>15 a 30 </c:v>
                </c:pt>
                <c:pt idx="1">
                  <c:v>41 a 50 </c:v>
                </c:pt>
              </c:strCache>
            </c:strRef>
          </c:cat>
          <c:val>
            <c:numRef>
              <c:f>'Belempampa-50'!$P$145:$P$146</c:f>
              <c:numCache>
                <c:formatCode>0%</c:formatCode>
                <c:ptCount val="2"/>
                <c:pt idx="0">
                  <c:v>0.5</c:v>
                </c:pt>
                <c:pt idx="1">
                  <c:v>0.5</c:v>
                </c:pt>
              </c:numCache>
            </c:numRef>
          </c:val>
          <c:extLst>
            <c:ext xmlns:c16="http://schemas.microsoft.com/office/drawing/2014/chart" uri="{C3380CC4-5D6E-409C-BE32-E72D297353CC}">
              <c16:uniqueId val="{00000004-83EC-4B29-89D0-BDDD89972B87}"/>
            </c:ext>
          </c:extLst>
        </c:ser>
        <c:dLbls>
          <c:showLegendKey val="0"/>
          <c:showVal val="0"/>
          <c:showCatName val="0"/>
          <c:showSerName val="0"/>
          <c:showPercent val="0"/>
          <c:showBubbleSize val="0"/>
        </c:dLbls>
        <c:gapWidth val="50"/>
        <c:axId val="705039568"/>
        <c:axId val="705037928"/>
      </c:barChart>
      <c:catAx>
        <c:axId val="70503956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5037928"/>
        <c:crosses val="autoZero"/>
        <c:auto val="1"/>
        <c:lblAlgn val="ctr"/>
        <c:lblOffset val="100"/>
        <c:noMultiLvlLbl val="0"/>
      </c:catAx>
      <c:valAx>
        <c:axId val="7050379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50395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DB91-45C8-AD55-5AF43023E7BD}"/>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DB91-45C8-AD55-5AF43023E7BD}"/>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DB91-45C8-AD55-5AF43023E7BD}"/>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DB91-45C8-AD55-5AF43023E7BD}"/>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DB91-45C8-AD55-5AF43023E7BD}"/>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DB91-45C8-AD55-5AF43023E7BD}"/>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DB91-45C8-AD55-5AF43023E7BD}"/>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DB91-45C8-AD55-5AF43023E7BD}"/>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DB91-45C8-AD55-5AF43023E7BD}"/>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DB91-45C8-AD55-5AF43023E7BD}"/>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DB91-45C8-AD55-5AF43023E7BD}"/>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DB91-45C8-AD55-5AF43023E7BD}"/>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DB91-45C8-AD55-5AF43023E7BD}"/>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DB91-45C8-AD55-5AF43023E7BD}"/>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DB91-45C8-AD55-5AF43023E7BD}"/>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DB91-45C8-AD55-5AF43023E7BD}"/>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DB91-45C8-AD55-5AF43023E7BD}"/>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DB91-45C8-AD55-5AF43023E7BD}"/>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DB91-45C8-AD55-5AF43023E7BD}"/>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DB91-45C8-AD55-5AF43023E7BD}"/>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DB91-45C8-AD55-5AF43023E7BD}"/>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DB91-45C8-AD55-5AF43023E7BD}"/>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DB91-45C8-AD55-5AF43023E7BD}"/>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DB91-45C8-AD55-5AF43023E7BD}"/>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AB7D-4274-B705-F8327A7D8FFF}"/>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AB7D-4274-B705-F8327A7D8FFF}"/>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'Belempampa-50'!$L$181:$L$182</c:f>
              <c:strCache>
                <c:ptCount val="2"/>
                <c:pt idx="0">
                  <c:v>15 a 30 </c:v>
                </c:pt>
                <c:pt idx="1">
                  <c:v>31 a 40</c:v>
                </c:pt>
              </c:strCache>
            </c:strRef>
          </c:cat>
          <c:val>
            <c:numRef>
              <c:f>'Belempampa-50'!$O$181:$O$182</c:f>
              <c:numCache>
                <c:formatCode>0%</c:formatCode>
                <c:ptCount val="2"/>
                <c:pt idx="0">
                  <c:v>0.45829999999999999</c:v>
                </c:pt>
                <c:pt idx="1">
                  <c:v>0.45829999999999999</c:v>
                </c:pt>
              </c:numCache>
            </c:numRef>
          </c:val>
          <c:extLst>
            <c:ext xmlns:c16="http://schemas.microsoft.com/office/drawing/2014/chart" uri="{C3380CC4-5D6E-409C-BE32-E72D297353CC}">
              <c16:uniqueId val="{00000000-AB7D-4274-B705-F8327A7D8FFF}"/>
            </c:ext>
          </c:extLst>
        </c:ser>
        <c:dLbls>
          <c:showLegendKey val="0"/>
          <c:showVal val="0"/>
          <c:showCatName val="0"/>
          <c:showSerName val="0"/>
          <c:showPercent val="0"/>
          <c:showBubbleSize val="0"/>
        </c:dLbls>
        <c:gapWidth val="50"/>
        <c:axId val="650262096"/>
        <c:axId val="650199776"/>
      </c:barChart>
      <c:catAx>
        <c:axId val="650262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50199776"/>
        <c:crosses val="autoZero"/>
        <c:auto val="1"/>
        <c:lblAlgn val="ctr"/>
        <c:lblOffset val="100"/>
        <c:noMultiLvlLbl val="0"/>
      </c:catAx>
      <c:valAx>
        <c:axId val="6501997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502620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'Belempampa-50'!$C$77:$C$79</c:f>
              <c:strCache>
                <c:ptCount val="3"/>
                <c:pt idx="0">
                  <c:v>Adecuado</c:v>
                </c:pt>
                <c:pt idx="1">
                  <c:v>Regular</c:v>
                </c:pt>
                <c:pt idx="2">
                  <c:v>Insuficiente</c:v>
                </c:pt>
              </c:strCache>
            </c:strRef>
          </c:cat>
          <c:val>
            <c:numRef>
              <c:f>'Belempampa-50'!$F$77:$F$79</c:f>
              <c:numCache>
                <c:formatCode>0%</c:formatCode>
                <c:ptCount val="3"/>
                <c:pt idx="0">
                  <c:v>1</c:v>
                </c:pt>
                <c:pt idx="1">
                  <c:v>0</c:v>
                </c:pt>
              </c:numCache>
            </c:numRef>
          </c:val>
          <c:extLst>
            <c:ext xmlns:c16="http://schemas.microsoft.com/office/drawing/2014/chart" uri="{C3380CC4-5D6E-409C-BE32-E72D297353CC}">
              <c16:uniqueId val="{00000000-3CF6-415D-A5D0-420602B310E0}"/>
            </c:ext>
          </c:extLst>
        </c:ser>
        <c:dLbls>
          <c:dLblPos val="outEnd"/>
          <c:showLegendKey val="0"/>
          <c:showVal val="1"/>
          <c:showCatName val="0"/>
          <c:showSerName val="0"/>
          <c:showPercent val="0"/>
          <c:showBubbleSize val="0"/>
        </c:dLbls>
        <c:gapWidth val="50"/>
        <c:axId val="704377496"/>
        <c:axId val="704379464"/>
      </c:barChart>
      <c:catAx>
        <c:axId val="7043774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379464"/>
        <c:crosses val="autoZero"/>
        <c:auto val="1"/>
        <c:lblAlgn val="ctr"/>
        <c:lblOffset val="100"/>
        <c:noMultiLvlLbl val="0"/>
      </c:catAx>
      <c:valAx>
        <c:axId val="70437946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37749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5C4E-469C-864B-0E5A24806234}"/>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5C4E-469C-864B-0E5A24806234}"/>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5C4E-469C-864B-0E5A24806234}"/>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5C4E-469C-864B-0E5A24806234}"/>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5C4E-469C-864B-0E5A24806234}"/>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5C4E-469C-864B-0E5A24806234}"/>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5C4E-469C-864B-0E5A24806234}"/>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5C4E-469C-864B-0E5A24806234}"/>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5C4E-469C-864B-0E5A24806234}"/>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5C4E-469C-864B-0E5A24806234}"/>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5C4E-469C-864B-0E5A24806234}"/>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5C4E-469C-864B-0E5A24806234}"/>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5C4E-469C-864B-0E5A24806234}"/>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5C4E-469C-864B-0E5A24806234}"/>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5C4E-469C-864B-0E5A24806234}"/>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5C4E-469C-864B-0E5A24806234}"/>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5C4E-469C-864B-0E5A24806234}"/>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5C4E-469C-864B-0E5A24806234}"/>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5C4E-469C-864B-0E5A24806234}"/>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5C4E-469C-864B-0E5A24806234}"/>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5C4E-469C-864B-0E5A24806234}"/>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cuartones-50'!$B$65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5C4E-469C-864B-0E5A24806234}"/>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5C4E-469C-864B-0E5A24806234}"/>
              </c:ext>
            </c:extLst>
          </c:dPt>
          <c:val>
            <c:numRef>
              <c:f>'7 cuartones-50'!$D$148:$E$148</c:f>
              <c:numCache>
                <c:formatCode>0%</c:formatCode>
                <c:ptCount val="2"/>
                <c:pt idx="0">
                  <c:v>0.18</c:v>
                </c:pt>
                <c:pt idx="1">
                  <c:v>0.82000000000000006</c:v>
                </c:pt>
              </c:numCache>
            </c:numRef>
          </c:val>
          <c:extLst>
            <c:ext xmlns:c16="http://schemas.microsoft.com/office/drawing/2014/chart" uri="{C3380CC4-5D6E-409C-BE32-E72D297353CC}">
              <c16:uniqueId val="{0000002D-5C4E-469C-864B-0E5A24806234}"/>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2-5BFB-40A1-BB40-363CB34536D8}"/>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3-5BFB-40A1-BB40-363CB34536D8}"/>
              </c:ext>
            </c:extLst>
          </c:dPt>
          <c:dLbls>
            <c:dLbl>
              <c:idx val="3"/>
              <c:delete val="1"/>
              <c:extLst>
                <c:ext xmlns:c15="http://schemas.microsoft.com/office/drawing/2012/chart" uri="{CE6537A1-D6FC-4f65-9D91-7224C49458BB}"/>
                <c:ext xmlns:c16="http://schemas.microsoft.com/office/drawing/2014/chart" uri="{C3380CC4-5D6E-409C-BE32-E72D297353CC}">
                  <c16:uniqueId val="{00000004-5BFB-40A1-BB40-363CB34536D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'Belempampa-50'!$B$87:$B$90</c:f>
              <c:strCache>
                <c:ptCount val="4"/>
                <c:pt idx="0">
                  <c:v>3 min - 7 min </c:v>
                </c:pt>
                <c:pt idx="1">
                  <c:v>10 min - 15 min</c:v>
                </c:pt>
                <c:pt idx="2">
                  <c:v>20 min - 30 min</c:v>
                </c:pt>
                <c:pt idx="3">
                  <c:v>40 min a 1 hr </c:v>
                </c:pt>
              </c:strCache>
            </c:strRef>
          </c:cat>
          <c:val>
            <c:numRef>
              <c:f>'Belempampa-50'!$E$87:$E$90</c:f>
              <c:numCache>
                <c:formatCode>0%</c:formatCode>
                <c:ptCount val="4"/>
                <c:pt idx="0">
                  <c:v>0</c:v>
                </c:pt>
                <c:pt idx="1">
                  <c:v>0.6</c:v>
                </c:pt>
                <c:pt idx="2">
                  <c:v>0.4</c:v>
                </c:pt>
                <c:pt idx="3">
                  <c:v>0</c:v>
                </c:pt>
              </c:numCache>
            </c:numRef>
          </c:val>
          <c:extLst>
            <c:ext xmlns:c16="http://schemas.microsoft.com/office/drawing/2014/chart" uri="{C3380CC4-5D6E-409C-BE32-E72D297353CC}">
              <c16:uniqueId val="{00000000-5BFB-40A1-BB40-363CB34536D8}"/>
            </c:ext>
          </c:extLst>
        </c:ser>
        <c:dLbls>
          <c:dLblPos val="outEnd"/>
          <c:showLegendKey val="0"/>
          <c:showVal val="1"/>
          <c:showCatName val="0"/>
          <c:showSerName val="0"/>
          <c:showPercent val="0"/>
          <c:showBubbleSize val="0"/>
        </c:dLbls>
        <c:gapWidth val="50"/>
        <c:axId val="717189128"/>
        <c:axId val="717189456"/>
      </c:barChart>
      <c:catAx>
        <c:axId val="71718912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17189456"/>
        <c:crosses val="autoZero"/>
        <c:auto val="1"/>
        <c:lblAlgn val="ctr"/>
        <c:lblOffset val="100"/>
        <c:noMultiLvlLbl val="0"/>
      </c:catAx>
      <c:valAx>
        <c:axId val="71718945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1718912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'Belempampa-50'!$S$99:$S$100</c:f>
              <c:strCache>
                <c:ptCount val="2"/>
                <c:pt idx="1">
                  <c:v>Amabilidad y respeto</c:v>
                </c:pt>
              </c:strCache>
            </c:strRef>
          </c:tx>
          <c:spPr>
            <a:solidFill>
              <a:schemeClr val="accent6"/>
            </a:solidFill>
            <a:ln>
              <a:noFill/>
            </a:ln>
            <a:effectLst/>
          </c:spPr>
          <c:invertIfNegative val="0"/>
          <c:cat>
            <c:strRef>
              <c:f>'Belempampa-50'!$R$101:$R$104</c:f>
              <c:strCache>
                <c:ptCount val="4"/>
                <c:pt idx="0">
                  <c:v>Muy bueno </c:v>
                </c:pt>
                <c:pt idx="1">
                  <c:v>Bueno</c:v>
                </c:pt>
                <c:pt idx="2">
                  <c:v>Regular</c:v>
                </c:pt>
                <c:pt idx="3">
                  <c:v>Malo</c:v>
                </c:pt>
              </c:strCache>
            </c:strRef>
          </c:cat>
          <c:val>
            <c:numRef>
              <c:f>'Belempampa-50'!$S$101:$S$104</c:f>
              <c:numCache>
                <c:formatCode>0%</c:formatCode>
                <c:ptCount val="4"/>
                <c:pt idx="0">
                  <c:v>0.4</c:v>
                </c:pt>
                <c:pt idx="1">
                  <c:v>0.4</c:v>
                </c:pt>
                <c:pt idx="2">
                  <c:v>0.2</c:v>
                </c:pt>
                <c:pt idx="3">
                  <c:v>0</c:v>
                </c:pt>
              </c:numCache>
            </c:numRef>
          </c:val>
          <c:extLst>
            <c:ext xmlns:c16="http://schemas.microsoft.com/office/drawing/2014/chart" uri="{C3380CC4-5D6E-409C-BE32-E72D297353CC}">
              <c16:uniqueId val="{00000000-67FC-4780-8C0E-9D4F3C6FB66D}"/>
            </c:ext>
          </c:extLst>
        </c:ser>
        <c:ser>
          <c:idx val="1"/>
          <c:order val="1"/>
          <c:tx>
            <c:strRef>
              <c:f>'Belempampa-50'!$T$99:$T$100</c:f>
              <c:strCache>
                <c:ptCount val="2"/>
                <c:pt idx="1">
                  <c:v>Confianza y seguridad</c:v>
                </c:pt>
              </c:strCache>
            </c:strRef>
          </c:tx>
          <c:spPr>
            <a:solidFill>
              <a:schemeClr val="accent5"/>
            </a:solidFill>
            <a:ln>
              <a:noFill/>
            </a:ln>
            <a:effectLst/>
          </c:spPr>
          <c:invertIfNegative val="0"/>
          <c:cat>
            <c:strRef>
              <c:f>'Belempampa-50'!$R$101:$R$104</c:f>
              <c:strCache>
                <c:ptCount val="4"/>
                <c:pt idx="0">
                  <c:v>Muy bueno </c:v>
                </c:pt>
                <c:pt idx="1">
                  <c:v>Bueno</c:v>
                </c:pt>
                <c:pt idx="2">
                  <c:v>Regular</c:v>
                </c:pt>
                <c:pt idx="3">
                  <c:v>Malo</c:v>
                </c:pt>
              </c:strCache>
            </c:strRef>
          </c:cat>
          <c:val>
            <c:numRef>
              <c:f>'Belempampa-50'!$T$101:$T$104</c:f>
              <c:numCache>
                <c:formatCode>0%</c:formatCode>
                <c:ptCount val="4"/>
                <c:pt idx="0">
                  <c:v>0.8</c:v>
                </c:pt>
                <c:pt idx="1">
                  <c:v>0.2</c:v>
                </c:pt>
                <c:pt idx="2">
                  <c:v>8.6999999999999994E-2</c:v>
                </c:pt>
                <c:pt idx="3">
                  <c:v>0</c:v>
                </c:pt>
              </c:numCache>
            </c:numRef>
          </c:val>
          <c:extLst>
            <c:ext xmlns:c16="http://schemas.microsoft.com/office/drawing/2014/chart" uri="{C3380CC4-5D6E-409C-BE32-E72D297353CC}">
              <c16:uniqueId val="{00000001-67FC-4780-8C0E-9D4F3C6FB66D}"/>
            </c:ext>
          </c:extLst>
        </c:ser>
        <c:ser>
          <c:idx val="2"/>
          <c:order val="2"/>
          <c:tx>
            <c:strRef>
              <c:f>'Belempampa-50'!$U$99:$U$100</c:f>
              <c:strCache>
                <c:ptCount val="2"/>
                <c:pt idx="1">
                  <c:v>Claridad de la información </c:v>
                </c:pt>
              </c:strCache>
            </c:strRef>
          </c:tx>
          <c:spPr>
            <a:solidFill>
              <a:schemeClr val="accent4"/>
            </a:solidFill>
            <a:ln>
              <a:noFill/>
            </a:ln>
            <a:effectLst/>
          </c:spPr>
          <c:invertIfNegative val="0"/>
          <c:cat>
            <c:strRef>
              <c:f>'Belempampa-50'!$R$101:$R$104</c:f>
              <c:strCache>
                <c:ptCount val="4"/>
                <c:pt idx="0">
                  <c:v>Muy bueno </c:v>
                </c:pt>
                <c:pt idx="1">
                  <c:v>Bueno</c:v>
                </c:pt>
                <c:pt idx="2">
                  <c:v>Regular</c:v>
                </c:pt>
                <c:pt idx="3">
                  <c:v>Malo</c:v>
                </c:pt>
              </c:strCache>
            </c:strRef>
          </c:cat>
          <c:val>
            <c:numRef>
              <c:f>'Belempampa-50'!$U$101:$U$104</c:f>
              <c:numCache>
                <c:formatCode>0%</c:formatCode>
                <c:ptCount val="4"/>
                <c:pt idx="0">
                  <c:v>1</c:v>
                </c:pt>
                <c:pt idx="1">
                  <c:v>0</c:v>
                </c:pt>
                <c:pt idx="2">
                  <c:v>0</c:v>
                </c:pt>
                <c:pt idx="3">
                  <c:v>0</c:v>
                </c:pt>
              </c:numCache>
            </c:numRef>
          </c:val>
          <c:extLst>
            <c:ext xmlns:c16="http://schemas.microsoft.com/office/drawing/2014/chart" uri="{C3380CC4-5D6E-409C-BE32-E72D297353CC}">
              <c16:uniqueId val="{00000002-67FC-4780-8C0E-9D4F3C6FB66D}"/>
            </c:ext>
          </c:extLst>
        </c:ser>
        <c:dLbls>
          <c:showLegendKey val="0"/>
          <c:showVal val="0"/>
          <c:showCatName val="0"/>
          <c:showSerName val="0"/>
          <c:showPercent val="0"/>
          <c:showBubbleSize val="0"/>
        </c:dLbls>
        <c:gapWidth val="150"/>
        <c:axId val="809828864"/>
        <c:axId val="809831488"/>
      </c:barChart>
      <c:catAx>
        <c:axId val="8098288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1488"/>
        <c:crosses val="autoZero"/>
        <c:auto val="1"/>
        <c:lblAlgn val="ctr"/>
        <c:lblOffset val="100"/>
        <c:noMultiLvlLbl val="0"/>
      </c:catAx>
      <c:valAx>
        <c:axId val="8098314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288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5DA-4D8C-B100-11A0A115109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5DA-4D8C-B100-11A0A115109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5DA-4D8C-B100-11A0A115109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'Belempampa-50'!$C$111:$C$113</c:f>
              <c:strCache>
                <c:ptCount val="3"/>
                <c:pt idx="0">
                  <c:v>Permanente</c:v>
                </c:pt>
                <c:pt idx="1">
                  <c:v>Eventual</c:v>
                </c:pt>
                <c:pt idx="2">
                  <c:v>No se realiza</c:v>
                </c:pt>
              </c:strCache>
            </c:strRef>
          </c:cat>
          <c:val>
            <c:numRef>
              <c:f>'Belempampa-50'!$F$111:$F$113</c:f>
              <c:numCache>
                <c:formatCode>0%</c:formatCode>
                <c:ptCount val="3"/>
                <c:pt idx="0">
                  <c:v>0.6</c:v>
                </c:pt>
                <c:pt idx="1">
                  <c:v>0.2</c:v>
                </c:pt>
                <c:pt idx="2">
                  <c:v>0.2</c:v>
                </c:pt>
              </c:numCache>
            </c:numRef>
          </c:val>
          <c:extLst>
            <c:ext xmlns:c16="http://schemas.microsoft.com/office/drawing/2014/chart" uri="{C3380CC4-5D6E-409C-BE32-E72D297353CC}">
              <c16:uniqueId val="{00000000-95DA-4D8C-B100-11A0A115109E}"/>
            </c:ext>
          </c:extLst>
        </c:ser>
        <c:dLbls>
          <c:dLblPos val="outEnd"/>
          <c:showLegendKey val="0"/>
          <c:showVal val="1"/>
          <c:showCatName val="0"/>
          <c:showSerName val="0"/>
          <c:showPercent val="0"/>
          <c:showBubbleSize val="0"/>
        </c:dLbls>
        <c:gapWidth val="50"/>
        <c:axId val="704409968"/>
        <c:axId val="704400784"/>
      </c:barChart>
      <c:catAx>
        <c:axId val="70440996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4400784"/>
        <c:crosses val="autoZero"/>
        <c:auto val="1"/>
        <c:lblAlgn val="ctr"/>
        <c:lblOffset val="100"/>
        <c:noMultiLvlLbl val="0"/>
      </c:catAx>
      <c:valAx>
        <c:axId val="7044007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440996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'Belempampa-50'!$S$122</c:f>
              <c:strCache>
                <c:ptCount val="1"/>
                <c:pt idx="0">
                  <c:v>Amabilidad y respeto</c:v>
                </c:pt>
              </c:strCache>
            </c:strRef>
          </c:tx>
          <c:spPr>
            <a:solidFill>
              <a:schemeClr val="accent6"/>
            </a:solidFill>
            <a:ln>
              <a:noFill/>
            </a:ln>
            <a:effectLst/>
          </c:spPr>
          <c:invertIfNegative val="0"/>
          <c:cat>
            <c:strRef>
              <c:f>'Belempampa-50'!$R$123:$R$126</c:f>
              <c:strCache>
                <c:ptCount val="4"/>
                <c:pt idx="0">
                  <c:v>Muy bueno </c:v>
                </c:pt>
                <c:pt idx="1">
                  <c:v>Bueno</c:v>
                </c:pt>
                <c:pt idx="2">
                  <c:v>Regular</c:v>
                </c:pt>
                <c:pt idx="3">
                  <c:v>Malo</c:v>
                </c:pt>
              </c:strCache>
            </c:strRef>
          </c:cat>
          <c:val>
            <c:numRef>
              <c:f>'Belempampa-50'!$S$123:$S$126</c:f>
              <c:numCache>
                <c:formatCode>0%</c:formatCode>
                <c:ptCount val="4"/>
                <c:pt idx="0">
                  <c:v>0.8</c:v>
                </c:pt>
                <c:pt idx="1">
                  <c:v>0.2</c:v>
                </c:pt>
                <c:pt idx="2">
                  <c:v>0</c:v>
                </c:pt>
                <c:pt idx="3">
                  <c:v>0</c:v>
                </c:pt>
              </c:numCache>
            </c:numRef>
          </c:val>
          <c:extLst>
            <c:ext xmlns:c16="http://schemas.microsoft.com/office/drawing/2014/chart" uri="{C3380CC4-5D6E-409C-BE32-E72D297353CC}">
              <c16:uniqueId val="{00000000-E1AA-4EFD-9938-E0AD9C1B6835}"/>
            </c:ext>
          </c:extLst>
        </c:ser>
        <c:ser>
          <c:idx val="1"/>
          <c:order val="1"/>
          <c:tx>
            <c:strRef>
              <c:f>'Belempampa-50'!$T$122</c:f>
              <c:strCache>
                <c:ptCount val="1"/>
                <c:pt idx="0">
                  <c:v>Confianza y seguridad</c:v>
                </c:pt>
              </c:strCache>
            </c:strRef>
          </c:tx>
          <c:spPr>
            <a:solidFill>
              <a:schemeClr val="accent5"/>
            </a:solidFill>
            <a:ln>
              <a:noFill/>
            </a:ln>
            <a:effectLst/>
          </c:spPr>
          <c:invertIfNegative val="0"/>
          <c:cat>
            <c:strRef>
              <c:f>'Belempampa-50'!$R$123:$R$126</c:f>
              <c:strCache>
                <c:ptCount val="4"/>
                <c:pt idx="0">
                  <c:v>Muy bueno </c:v>
                </c:pt>
                <c:pt idx="1">
                  <c:v>Bueno</c:v>
                </c:pt>
                <c:pt idx="2">
                  <c:v>Regular</c:v>
                </c:pt>
                <c:pt idx="3">
                  <c:v>Malo</c:v>
                </c:pt>
              </c:strCache>
            </c:strRef>
          </c:cat>
          <c:val>
            <c:numRef>
              <c:f>'Belempampa-50'!$T$123:$T$126</c:f>
              <c:numCache>
                <c:formatCode>0%</c:formatCode>
                <c:ptCount val="4"/>
                <c:pt idx="0">
                  <c:v>0.8</c:v>
                </c:pt>
                <c:pt idx="1">
                  <c:v>0.2</c:v>
                </c:pt>
                <c:pt idx="2">
                  <c:v>0</c:v>
                </c:pt>
                <c:pt idx="3">
                  <c:v>0</c:v>
                </c:pt>
              </c:numCache>
            </c:numRef>
          </c:val>
          <c:extLst>
            <c:ext xmlns:c16="http://schemas.microsoft.com/office/drawing/2014/chart" uri="{C3380CC4-5D6E-409C-BE32-E72D297353CC}">
              <c16:uniqueId val="{00000001-E1AA-4EFD-9938-E0AD9C1B6835}"/>
            </c:ext>
          </c:extLst>
        </c:ser>
        <c:ser>
          <c:idx val="2"/>
          <c:order val="2"/>
          <c:tx>
            <c:strRef>
              <c:f>'Belempampa-50'!$U$122</c:f>
              <c:strCache>
                <c:ptCount val="1"/>
                <c:pt idx="0">
                  <c:v>Claridad de la información </c:v>
                </c:pt>
              </c:strCache>
            </c:strRef>
          </c:tx>
          <c:spPr>
            <a:solidFill>
              <a:schemeClr val="accent4"/>
            </a:solidFill>
            <a:ln>
              <a:noFill/>
            </a:ln>
            <a:effectLst/>
          </c:spPr>
          <c:invertIfNegative val="0"/>
          <c:cat>
            <c:strRef>
              <c:f>'Belempampa-50'!$R$123:$R$126</c:f>
              <c:strCache>
                <c:ptCount val="4"/>
                <c:pt idx="0">
                  <c:v>Muy bueno </c:v>
                </c:pt>
                <c:pt idx="1">
                  <c:v>Bueno</c:v>
                </c:pt>
                <c:pt idx="2">
                  <c:v>Regular</c:v>
                </c:pt>
                <c:pt idx="3">
                  <c:v>Malo</c:v>
                </c:pt>
              </c:strCache>
            </c:strRef>
          </c:cat>
          <c:val>
            <c:numRef>
              <c:f>'Belempampa-50'!$U$123:$U$126</c:f>
              <c:numCache>
                <c:formatCode>0%</c:formatCode>
                <c:ptCount val="4"/>
                <c:pt idx="0">
                  <c:v>1</c:v>
                </c:pt>
                <c:pt idx="1">
                  <c:v>0</c:v>
                </c:pt>
                <c:pt idx="2">
                  <c:v>0</c:v>
                </c:pt>
                <c:pt idx="3">
                  <c:v>0</c:v>
                </c:pt>
              </c:numCache>
            </c:numRef>
          </c:val>
          <c:extLst>
            <c:ext xmlns:c16="http://schemas.microsoft.com/office/drawing/2014/chart" uri="{C3380CC4-5D6E-409C-BE32-E72D297353CC}">
              <c16:uniqueId val="{00000002-E1AA-4EFD-9938-E0AD9C1B6835}"/>
            </c:ext>
          </c:extLst>
        </c:ser>
        <c:dLbls>
          <c:showLegendKey val="0"/>
          <c:showVal val="0"/>
          <c:showCatName val="0"/>
          <c:showSerName val="0"/>
          <c:showPercent val="0"/>
          <c:showBubbleSize val="0"/>
        </c:dLbls>
        <c:gapWidth val="150"/>
        <c:axId val="809838704"/>
        <c:axId val="809839032"/>
      </c:barChart>
      <c:catAx>
        <c:axId val="8098387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9032"/>
        <c:crosses val="autoZero"/>
        <c:auto val="1"/>
        <c:lblAlgn val="ctr"/>
        <c:lblOffset val="100"/>
        <c:noMultiLvlLbl val="0"/>
      </c:catAx>
      <c:valAx>
        <c:axId val="80983903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8098387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E7C8-4561-8772-05DBDEAEEF96}"/>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E7C8-4561-8772-05DBDEAEEF96}"/>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'Belempampa-50'!$C$199:$C$200</c:f>
              <c:strCache>
                <c:ptCount val="2"/>
                <c:pt idx="0">
                  <c:v>Adecuado</c:v>
                </c:pt>
                <c:pt idx="1">
                  <c:v>Regular</c:v>
                </c:pt>
              </c:strCache>
            </c:strRef>
          </c:cat>
          <c:val>
            <c:numRef>
              <c:f>'Belempampa-50'!$F$199:$F$200</c:f>
              <c:numCache>
                <c:formatCode>0%</c:formatCode>
                <c:ptCount val="2"/>
                <c:pt idx="0">
                  <c:v>0.875</c:v>
                </c:pt>
                <c:pt idx="1">
                  <c:v>0.125</c:v>
                </c:pt>
              </c:numCache>
            </c:numRef>
          </c:val>
          <c:extLst>
            <c:ext xmlns:c16="http://schemas.microsoft.com/office/drawing/2014/chart" uri="{C3380CC4-5D6E-409C-BE32-E72D297353CC}">
              <c16:uniqueId val="{00000000-E7C8-4561-8772-05DBDEAEEF96}"/>
            </c:ext>
          </c:extLst>
        </c:ser>
        <c:dLbls>
          <c:dLblPos val="outEnd"/>
          <c:showLegendKey val="0"/>
          <c:showVal val="1"/>
          <c:showCatName val="0"/>
          <c:showSerName val="0"/>
          <c:showPercent val="0"/>
          <c:showBubbleSize val="0"/>
        </c:dLbls>
        <c:gapWidth val="50"/>
        <c:axId val="667851616"/>
        <c:axId val="667846696"/>
      </c:barChart>
      <c:catAx>
        <c:axId val="6678516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67846696"/>
        <c:crosses val="autoZero"/>
        <c:auto val="1"/>
        <c:lblAlgn val="ctr"/>
        <c:lblOffset val="100"/>
        <c:noMultiLvlLbl val="0"/>
      </c:catAx>
      <c:valAx>
        <c:axId val="667846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8516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F803-4C73-B6AD-28510A5172AE}"/>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F803-4C73-B6AD-28510A5172AE}"/>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'Belempampa-50'!$B$215:$B$216</c:f>
              <c:strCache>
                <c:ptCount val="2"/>
                <c:pt idx="0">
                  <c:v>10 min  - 15 min</c:v>
                </c:pt>
                <c:pt idx="1">
                  <c:v>20 min - 30 min</c:v>
                </c:pt>
              </c:strCache>
            </c:strRef>
          </c:cat>
          <c:val>
            <c:numRef>
              <c:f>'Belempampa-50'!$E$215:$E$216</c:f>
              <c:numCache>
                <c:formatCode>0%</c:formatCode>
                <c:ptCount val="2"/>
                <c:pt idx="0">
                  <c:v>0.375</c:v>
                </c:pt>
                <c:pt idx="1">
                  <c:v>0.625</c:v>
                </c:pt>
              </c:numCache>
            </c:numRef>
          </c:val>
          <c:extLst>
            <c:ext xmlns:c16="http://schemas.microsoft.com/office/drawing/2014/chart" uri="{C3380CC4-5D6E-409C-BE32-E72D297353CC}">
              <c16:uniqueId val="{00000000-F803-4C73-B6AD-28510A5172AE}"/>
            </c:ext>
          </c:extLst>
        </c:ser>
        <c:dLbls>
          <c:dLblPos val="outEnd"/>
          <c:showLegendKey val="0"/>
          <c:showVal val="1"/>
          <c:showCatName val="0"/>
          <c:showSerName val="0"/>
          <c:showPercent val="0"/>
          <c:showBubbleSize val="0"/>
        </c:dLbls>
        <c:gapWidth val="50"/>
        <c:axId val="645236912"/>
        <c:axId val="645238224"/>
      </c:barChart>
      <c:catAx>
        <c:axId val="64523691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45238224"/>
        <c:crosses val="autoZero"/>
        <c:auto val="1"/>
        <c:lblAlgn val="ctr"/>
        <c:lblOffset val="100"/>
        <c:noMultiLvlLbl val="0"/>
      </c:catAx>
      <c:valAx>
        <c:axId val="6452382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4523691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'Belempampa-50'!$K$228</c:f>
              <c:strCache>
                <c:ptCount val="1"/>
                <c:pt idx="0">
                  <c:v>Amabilidad y respeto</c:v>
                </c:pt>
              </c:strCache>
            </c:strRef>
          </c:tx>
          <c:spPr>
            <a:solidFill>
              <a:schemeClr val="accent6"/>
            </a:solidFill>
            <a:ln>
              <a:noFill/>
            </a:ln>
            <a:effectLst/>
          </c:spPr>
          <c:invertIfNegative val="0"/>
          <c:cat>
            <c:strRef>
              <c:f>'Belempampa-50'!$J$229:$J$232</c:f>
              <c:strCache>
                <c:ptCount val="4"/>
                <c:pt idx="0">
                  <c:v>Muy bueno </c:v>
                </c:pt>
                <c:pt idx="1">
                  <c:v>Bueno</c:v>
                </c:pt>
                <c:pt idx="2">
                  <c:v>Regular</c:v>
                </c:pt>
                <c:pt idx="3">
                  <c:v>Malo</c:v>
                </c:pt>
              </c:strCache>
            </c:strRef>
          </c:cat>
          <c:val>
            <c:numRef>
              <c:f>'Belempampa-50'!$K$229:$K$232</c:f>
              <c:numCache>
                <c:formatCode>0%</c:formatCode>
                <c:ptCount val="4"/>
                <c:pt idx="0">
                  <c:v>0.33329999999999999</c:v>
                </c:pt>
                <c:pt idx="1">
                  <c:v>0.58330000000000004</c:v>
                </c:pt>
                <c:pt idx="2">
                  <c:v>8.3299999999999999E-2</c:v>
                </c:pt>
                <c:pt idx="3">
                  <c:v>0</c:v>
                </c:pt>
              </c:numCache>
            </c:numRef>
          </c:val>
          <c:extLst>
            <c:ext xmlns:c16="http://schemas.microsoft.com/office/drawing/2014/chart" uri="{C3380CC4-5D6E-409C-BE32-E72D297353CC}">
              <c16:uniqueId val="{00000000-6E46-44D3-8B06-FAE3051B4B7C}"/>
            </c:ext>
          </c:extLst>
        </c:ser>
        <c:ser>
          <c:idx val="1"/>
          <c:order val="1"/>
          <c:tx>
            <c:strRef>
              <c:f>'Belempampa-50'!$L$228</c:f>
              <c:strCache>
                <c:ptCount val="1"/>
                <c:pt idx="0">
                  <c:v>Confianza y seguridad</c:v>
                </c:pt>
              </c:strCache>
            </c:strRef>
          </c:tx>
          <c:spPr>
            <a:solidFill>
              <a:schemeClr val="accent5"/>
            </a:solidFill>
            <a:ln>
              <a:noFill/>
            </a:ln>
            <a:effectLst/>
          </c:spPr>
          <c:invertIfNegative val="0"/>
          <c:cat>
            <c:strRef>
              <c:f>'Belempampa-50'!$J$229:$J$232</c:f>
              <c:strCache>
                <c:ptCount val="4"/>
                <c:pt idx="0">
                  <c:v>Muy bueno </c:v>
                </c:pt>
                <c:pt idx="1">
                  <c:v>Bueno</c:v>
                </c:pt>
                <c:pt idx="2">
                  <c:v>Regular</c:v>
                </c:pt>
                <c:pt idx="3">
                  <c:v>Malo</c:v>
                </c:pt>
              </c:strCache>
            </c:strRef>
          </c:cat>
          <c:val>
            <c:numRef>
              <c:f>'Belempampa-50'!$L$229:$L$232</c:f>
              <c:numCache>
                <c:formatCode>0%</c:formatCode>
                <c:ptCount val="4"/>
                <c:pt idx="0">
                  <c:v>0.20830000000000001</c:v>
                </c:pt>
                <c:pt idx="1">
                  <c:v>0.79169999999999996</c:v>
                </c:pt>
                <c:pt idx="2">
                  <c:v>0</c:v>
                </c:pt>
                <c:pt idx="3">
                  <c:v>0</c:v>
                </c:pt>
              </c:numCache>
            </c:numRef>
          </c:val>
          <c:extLst>
            <c:ext xmlns:c16="http://schemas.microsoft.com/office/drawing/2014/chart" uri="{C3380CC4-5D6E-409C-BE32-E72D297353CC}">
              <c16:uniqueId val="{00000001-6E46-44D3-8B06-FAE3051B4B7C}"/>
            </c:ext>
          </c:extLst>
        </c:ser>
        <c:ser>
          <c:idx val="2"/>
          <c:order val="2"/>
          <c:tx>
            <c:strRef>
              <c:f>'Belempampa-50'!$M$228</c:f>
              <c:strCache>
                <c:ptCount val="1"/>
                <c:pt idx="0">
                  <c:v>Claridad de la información </c:v>
                </c:pt>
              </c:strCache>
            </c:strRef>
          </c:tx>
          <c:spPr>
            <a:solidFill>
              <a:schemeClr val="accent4"/>
            </a:solidFill>
            <a:ln>
              <a:noFill/>
            </a:ln>
            <a:effectLst/>
          </c:spPr>
          <c:invertIfNegative val="0"/>
          <c:cat>
            <c:strRef>
              <c:f>'Belempampa-50'!$J$229:$J$232</c:f>
              <c:strCache>
                <c:ptCount val="4"/>
                <c:pt idx="0">
                  <c:v>Muy bueno </c:v>
                </c:pt>
                <c:pt idx="1">
                  <c:v>Bueno</c:v>
                </c:pt>
                <c:pt idx="2">
                  <c:v>Regular</c:v>
                </c:pt>
                <c:pt idx="3">
                  <c:v>Malo</c:v>
                </c:pt>
              </c:strCache>
            </c:strRef>
          </c:cat>
          <c:val>
            <c:numRef>
              <c:f>'Belempampa-50'!$M$229:$M$232</c:f>
              <c:numCache>
                <c:formatCode>0%</c:formatCode>
                <c:ptCount val="4"/>
                <c:pt idx="0">
                  <c:v>0.16669999999999999</c:v>
                </c:pt>
                <c:pt idx="1">
                  <c:v>0.79169999999999996</c:v>
                </c:pt>
                <c:pt idx="2">
                  <c:v>4.1700000000000001E-2</c:v>
                </c:pt>
                <c:pt idx="3">
                  <c:v>0</c:v>
                </c:pt>
              </c:numCache>
            </c:numRef>
          </c:val>
          <c:extLst>
            <c:ext xmlns:c16="http://schemas.microsoft.com/office/drawing/2014/chart" uri="{C3380CC4-5D6E-409C-BE32-E72D297353CC}">
              <c16:uniqueId val="{00000002-6E46-44D3-8B06-FAE3051B4B7C}"/>
            </c:ext>
          </c:extLst>
        </c:ser>
        <c:dLbls>
          <c:showLegendKey val="0"/>
          <c:showVal val="0"/>
          <c:showCatName val="0"/>
          <c:showSerName val="0"/>
          <c:showPercent val="0"/>
          <c:showBubbleSize val="0"/>
        </c:dLbls>
        <c:gapWidth val="150"/>
        <c:axId val="785858448"/>
        <c:axId val="785858776"/>
      </c:barChart>
      <c:catAx>
        <c:axId val="7858584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8776"/>
        <c:crosses val="autoZero"/>
        <c:auto val="1"/>
        <c:lblAlgn val="ctr"/>
        <c:lblOffset val="100"/>
        <c:noMultiLvlLbl val="0"/>
      </c:catAx>
      <c:valAx>
        <c:axId val="7858587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58584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5A65-4D95-9248-F48953CE35B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5A65-4D95-9248-F48953CE35B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5A65-4D95-9248-F48953CE35B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'Belempampa-50'!$C$244:$C$246</c:f>
              <c:strCache>
                <c:ptCount val="3"/>
                <c:pt idx="0">
                  <c:v>Permanente</c:v>
                </c:pt>
                <c:pt idx="1">
                  <c:v>Eventual</c:v>
                </c:pt>
                <c:pt idx="2">
                  <c:v>No se realiza</c:v>
                </c:pt>
              </c:strCache>
            </c:strRef>
          </c:cat>
          <c:val>
            <c:numRef>
              <c:f>'Belempampa-50'!$F$244:$F$246</c:f>
              <c:numCache>
                <c:formatCode>0%</c:formatCode>
                <c:ptCount val="3"/>
                <c:pt idx="0">
                  <c:v>0.25</c:v>
                </c:pt>
                <c:pt idx="1">
                  <c:v>0.54200000000000004</c:v>
                </c:pt>
                <c:pt idx="2">
                  <c:v>0.20799999999999999</c:v>
                </c:pt>
              </c:numCache>
            </c:numRef>
          </c:val>
          <c:extLst>
            <c:ext xmlns:c16="http://schemas.microsoft.com/office/drawing/2014/chart" uri="{C3380CC4-5D6E-409C-BE32-E72D297353CC}">
              <c16:uniqueId val="{00000000-5A65-4D95-9248-F48953CE35B3}"/>
            </c:ext>
          </c:extLst>
        </c:ser>
        <c:dLbls>
          <c:dLblPos val="outEnd"/>
          <c:showLegendKey val="0"/>
          <c:showVal val="1"/>
          <c:showCatName val="0"/>
          <c:showSerName val="0"/>
          <c:showPercent val="0"/>
          <c:showBubbleSize val="0"/>
        </c:dLbls>
        <c:gapWidth val="50"/>
        <c:axId val="676045312"/>
        <c:axId val="676051544"/>
      </c:barChart>
      <c:catAx>
        <c:axId val="67604531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51544"/>
        <c:crosses val="autoZero"/>
        <c:auto val="1"/>
        <c:lblAlgn val="ctr"/>
        <c:lblOffset val="100"/>
        <c:noMultiLvlLbl val="0"/>
      </c:catAx>
      <c:valAx>
        <c:axId val="67605154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45312"/>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'Belempampa-50'!$K$260</c:f>
              <c:strCache>
                <c:ptCount val="1"/>
                <c:pt idx="0">
                  <c:v>Amabilidad y respeto</c:v>
                </c:pt>
              </c:strCache>
            </c:strRef>
          </c:tx>
          <c:spPr>
            <a:solidFill>
              <a:schemeClr val="accent6"/>
            </a:solidFill>
            <a:ln>
              <a:noFill/>
            </a:ln>
            <a:effectLst/>
          </c:spPr>
          <c:invertIfNegative val="0"/>
          <c:cat>
            <c:strRef>
              <c:f>'Belempampa-50'!$J$261:$J$264</c:f>
              <c:strCache>
                <c:ptCount val="4"/>
                <c:pt idx="0">
                  <c:v>Muy bueno </c:v>
                </c:pt>
                <c:pt idx="1">
                  <c:v>Bueno</c:v>
                </c:pt>
                <c:pt idx="2">
                  <c:v>Regular</c:v>
                </c:pt>
                <c:pt idx="3">
                  <c:v>Malo</c:v>
                </c:pt>
              </c:strCache>
            </c:strRef>
          </c:cat>
          <c:val>
            <c:numRef>
              <c:f>'Belempampa-50'!$K$261:$K$264</c:f>
              <c:numCache>
                <c:formatCode>0%</c:formatCode>
                <c:ptCount val="4"/>
                <c:pt idx="0">
                  <c:v>0.16700000000000001</c:v>
                </c:pt>
                <c:pt idx="1">
                  <c:v>0.79200000000000004</c:v>
                </c:pt>
                <c:pt idx="2">
                  <c:v>4.2000000000000003E-2</c:v>
                </c:pt>
                <c:pt idx="3">
                  <c:v>0</c:v>
                </c:pt>
              </c:numCache>
            </c:numRef>
          </c:val>
          <c:extLst>
            <c:ext xmlns:c16="http://schemas.microsoft.com/office/drawing/2014/chart" uri="{C3380CC4-5D6E-409C-BE32-E72D297353CC}">
              <c16:uniqueId val="{00000000-41C0-46FE-B31C-97ED1C9A1554}"/>
            </c:ext>
          </c:extLst>
        </c:ser>
        <c:ser>
          <c:idx val="1"/>
          <c:order val="1"/>
          <c:tx>
            <c:strRef>
              <c:f>'Belempampa-50'!$L$260</c:f>
              <c:strCache>
                <c:ptCount val="1"/>
                <c:pt idx="0">
                  <c:v>Confianza y seguridad</c:v>
                </c:pt>
              </c:strCache>
            </c:strRef>
          </c:tx>
          <c:spPr>
            <a:solidFill>
              <a:schemeClr val="accent5"/>
            </a:solidFill>
            <a:ln>
              <a:noFill/>
            </a:ln>
            <a:effectLst/>
          </c:spPr>
          <c:invertIfNegative val="0"/>
          <c:cat>
            <c:strRef>
              <c:f>'Belempampa-50'!$J$261:$J$264</c:f>
              <c:strCache>
                <c:ptCount val="4"/>
                <c:pt idx="0">
                  <c:v>Muy bueno </c:v>
                </c:pt>
                <c:pt idx="1">
                  <c:v>Bueno</c:v>
                </c:pt>
                <c:pt idx="2">
                  <c:v>Regular</c:v>
                </c:pt>
                <c:pt idx="3">
                  <c:v>Malo</c:v>
                </c:pt>
              </c:strCache>
            </c:strRef>
          </c:cat>
          <c:val>
            <c:numRef>
              <c:f>'Belempampa-50'!$L$261:$L$264</c:f>
              <c:numCache>
                <c:formatCode>0%</c:formatCode>
                <c:ptCount val="4"/>
                <c:pt idx="0">
                  <c:v>0.125</c:v>
                </c:pt>
                <c:pt idx="1">
                  <c:v>0.875</c:v>
                </c:pt>
                <c:pt idx="2">
                  <c:v>0</c:v>
                </c:pt>
                <c:pt idx="3">
                  <c:v>0</c:v>
                </c:pt>
              </c:numCache>
            </c:numRef>
          </c:val>
          <c:extLst>
            <c:ext xmlns:c16="http://schemas.microsoft.com/office/drawing/2014/chart" uri="{C3380CC4-5D6E-409C-BE32-E72D297353CC}">
              <c16:uniqueId val="{00000001-41C0-46FE-B31C-97ED1C9A1554}"/>
            </c:ext>
          </c:extLst>
        </c:ser>
        <c:ser>
          <c:idx val="2"/>
          <c:order val="2"/>
          <c:tx>
            <c:strRef>
              <c:f>'Belempampa-50'!$M$260</c:f>
              <c:strCache>
                <c:ptCount val="1"/>
                <c:pt idx="0">
                  <c:v>Claridad de la información </c:v>
                </c:pt>
              </c:strCache>
            </c:strRef>
          </c:tx>
          <c:spPr>
            <a:solidFill>
              <a:schemeClr val="accent4"/>
            </a:solidFill>
            <a:ln>
              <a:noFill/>
            </a:ln>
            <a:effectLst/>
          </c:spPr>
          <c:invertIfNegative val="0"/>
          <c:cat>
            <c:strRef>
              <c:f>'Belempampa-50'!$J$261:$J$264</c:f>
              <c:strCache>
                <c:ptCount val="4"/>
                <c:pt idx="0">
                  <c:v>Muy bueno </c:v>
                </c:pt>
                <c:pt idx="1">
                  <c:v>Bueno</c:v>
                </c:pt>
                <c:pt idx="2">
                  <c:v>Regular</c:v>
                </c:pt>
                <c:pt idx="3">
                  <c:v>Malo</c:v>
                </c:pt>
              </c:strCache>
            </c:strRef>
          </c:cat>
          <c:val>
            <c:numRef>
              <c:f>'Belempampa-50'!$M$261:$M$264</c:f>
              <c:numCache>
                <c:formatCode>0%</c:formatCode>
                <c:ptCount val="4"/>
                <c:pt idx="0">
                  <c:v>0.16700000000000001</c:v>
                </c:pt>
                <c:pt idx="1">
                  <c:v>0.79200000000000004</c:v>
                </c:pt>
                <c:pt idx="2">
                  <c:v>4.2000000000000003E-2</c:v>
                </c:pt>
                <c:pt idx="3">
                  <c:v>0</c:v>
                </c:pt>
              </c:numCache>
            </c:numRef>
          </c:val>
          <c:extLst>
            <c:ext xmlns:c16="http://schemas.microsoft.com/office/drawing/2014/chart" uri="{C3380CC4-5D6E-409C-BE32-E72D297353CC}">
              <c16:uniqueId val="{00000002-41C0-46FE-B31C-97ED1C9A1554}"/>
            </c:ext>
          </c:extLst>
        </c:ser>
        <c:dLbls>
          <c:showLegendKey val="0"/>
          <c:showVal val="0"/>
          <c:showCatName val="0"/>
          <c:showSerName val="0"/>
          <c:showPercent val="0"/>
          <c:showBubbleSize val="0"/>
        </c:dLbls>
        <c:gapWidth val="150"/>
        <c:axId val="786901304"/>
        <c:axId val="786902288"/>
      </c:barChart>
      <c:catAx>
        <c:axId val="786901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6902288"/>
        <c:crosses val="autoZero"/>
        <c:auto val="1"/>
        <c:lblAlgn val="ctr"/>
        <c:lblOffset val="100"/>
        <c:noMultiLvlLbl val="0"/>
      </c:catAx>
      <c:valAx>
        <c:axId val="7869022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869013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EC59-47E0-9D55-707B4DC21AFF}"/>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EC59-47E0-9D55-707B4DC21AF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'Belempampa-50'!$C$282:$C$283</c:f>
              <c:strCache>
                <c:ptCount val="2"/>
                <c:pt idx="0">
                  <c:v>Adecuado</c:v>
                </c:pt>
                <c:pt idx="1">
                  <c:v>Regular</c:v>
                </c:pt>
              </c:strCache>
            </c:strRef>
          </c:cat>
          <c:val>
            <c:numRef>
              <c:f>'Belempampa-50'!$F$282:$F$283</c:f>
              <c:numCache>
                <c:formatCode>0%</c:formatCode>
                <c:ptCount val="2"/>
                <c:pt idx="0">
                  <c:v>0.82350000000000001</c:v>
                </c:pt>
                <c:pt idx="1">
                  <c:v>0.17649999999999999</c:v>
                </c:pt>
              </c:numCache>
            </c:numRef>
          </c:val>
          <c:extLst>
            <c:ext xmlns:c16="http://schemas.microsoft.com/office/drawing/2014/chart" uri="{C3380CC4-5D6E-409C-BE32-E72D297353CC}">
              <c16:uniqueId val="{00000000-EC59-47E0-9D55-707B4DC21AFF}"/>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6"/>
            </a:solidFill>
            <a:ln>
              <a:noFill/>
            </a:ln>
            <a:effectLst/>
          </c:spPr>
          <c:invertIfNegative val="0"/>
          <c:dPt>
            <c:idx val="0"/>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05-F7F6-47DC-9CBB-C88513EE1992}"/>
              </c:ext>
            </c:extLst>
          </c:dPt>
          <c:dPt>
            <c:idx val="1"/>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F7F6-47DC-9CBB-C88513EE1992}"/>
              </c:ext>
            </c:extLst>
          </c:dPt>
          <c:dPt>
            <c:idx val="2"/>
            <c:invertIfNegative val="0"/>
            <c:bubble3D val="0"/>
            <c:spPr>
              <a:solidFill>
                <a:schemeClr val="accent6">
                  <a:lumMod val="75000"/>
                </a:schemeClr>
              </a:solidFill>
              <a:ln>
                <a:noFill/>
              </a:ln>
              <a:effectLst/>
            </c:spPr>
            <c:extLst>
              <c:ext xmlns:c16="http://schemas.microsoft.com/office/drawing/2014/chart" uri="{C3380CC4-5D6E-409C-BE32-E72D297353CC}">
                <c16:uniqueId val="{00000003-F7F6-47DC-9CBB-C88513EE1992}"/>
              </c:ext>
            </c:extLst>
          </c:dPt>
          <c:dPt>
            <c:idx val="3"/>
            <c:invertIfNegative val="0"/>
            <c:bubble3D val="0"/>
            <c:spPr>
              <a:solidFill>
                <a:schemeClr val="accent6">
                  <a:lumMod val="50000"/>
                </a:schemeClr>
              </a:solidFill>
              <a:ln>
                <a:noFill/>
              </a:ln>
              <a:effectLst/>
            </c:spPr>
            <c:extLst>
              <c:ext xmlns:c16="http://schemas.microsoft.com/office/drawing/2014/chart" uri="{C3380CC4-5D6E-409C-BE32-E72D297353CC}">
                <c16:uniqueId val="{00000002-F7F6-47DC-9CBB-C88513EE1992}"/>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cuartones-50'!$L$142:$L$145</c:f>
              <c:strCache>
                <c:ptCount val="4"/>
                <c:pt idx="0">
                  <c:v>15 a 30 </c:v>
                </c:pt>
                <c:pt idx="1">
                  <c:v>31 a 40</c:v>
                </c:pt>
                <c:pt idx="2">
                  <c:v>41 a 50 </c:v>
                </c:pt>
                <c:pt idx="3">
                  <c:v>51 a más </c:v>
                </c:pt>
              </c:strCache>
            </c:strRef>
          </c:cat>
          <c:val>
            <c:numRef>
              <c:f>'7 cuartones-50'!$O$142:$O$145</c:f>
              <c:numCache>
                <c:formatCode>0%</c:formatCode>
                <c:ptCount val="4"/>
                <c:pt idx="0">
                  <c:v>0.36359999999999998</c:v>
                </c:pt>
                <c:pt idx="1">
                  <c:v>0.2727</c:v>
                </c:pt>
                <c:pt idx="2">
                  <c:v>9.0899999999999995E-2</c:v>
                </c:pt>
                <c:pt idx="3">
                  <c:v>0.2727</c:v>
                </c:pt>
              </c:numCache>
            </c:numRef>
          </c:val>
          <c:extLst>
            <c:ext xmlns:c16="http://schemas.microsoft.com/office/drawing/2014/chart" uri="{C3380CC4-5D6E-409C-BE32-E72D297353CC}">
              <c16:uniqueId val="{00000000-F7F6-47DC-9CBB-C88513EE1992}"/>
            </c:ext>
          </c:extLst>
        </c:ser>
        <c:dLbls>
          <c:showLegendKey val="0"/>
          <c:showVal val="1"/>
          <c:showCatName val="0"/>
          <c:showSerName val="0"/>
          <c:showPercent val="0"/>
          <c:showBubbleSize val="0"/>
        </c:dLbls>
        <c:gapWidth val="50"/>
        <c:axId val="995137096"/>
        <c:axId val="995140376"/>
      </c:barChart>
      <c:catAx>
        <c:axId val="99513709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995140376"/>
        <c:crosses val="autoZero"/>
        <c:auto val="1"/>
        <c:lblAlgn val="ctr"/>
        <c:lblOffset val="100"/>
        <c:noMultiLvlLbl val="0"/>
      </c:catAx>
      <c:valAx>
        <c:axId val="9951403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99513709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D941-4E7A-A622-3824C3F5EEE6}"/>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D941-4E7A-A622-3824C3F5EEE6}"/>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D941-4E7A-A622-3824C3F5EEE6}"/>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D941-4E7A-A622-3824C3F5EEE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'Belempampa-50'!$B$288:$B$291</c:f>
              <c:strCache>
                <c:ptCount val="4"/>
                <c:pt idx="0">
                  <c:v>3 min - 7 min </c:v>
                </c:pt>
                <c:pt idx="1">
                  <c:v>10 min  - 15 min</c:v>
                </c:pt>
                <c:pt idx="2">
                  <c:v>20 min - 30 min</c:v>
                </c:pt>
                <c:pt idx="3">
                  <c:v>40 min a 1 hr </c:v>
                </c:pt>
              </c:strCache>
            </c:strRef>
          </c:cat>
          <c:val>
            <c:numRef>
              <c:f>'Belempampa-50'!$E$288:$E$291</c:f>
              <c:numCache>
                <c:formatCode>0%</c:formatCode>
                <c:ptCount val="4"/>
                <c:pt idx="0">
                  <c:v>5.8799999999999998E-2</c:v>
                </c:pt>
                <c:pt idx="1">
                  <c:v>0.52939999999999998</c:v>
                </c:pt>
                <c:pt idx="2">
                  <c:v>0.35289999999999999</c:v>
                </c:pt>
                <c:pt idx="3">
                  <c:v>5.8799999999999998E-2</c:v>
                </c:pt>
              </c:numCache>
            </c:numRef>
          </c:val>
          <c:extLst>
            <c:ext xmlns:c16="http://schemas.microsoft.com/office/drawing/2014/chart" uri="{C3380CC4-5D6E-409C-BE32-E72D297353CC}">
              <c16:uniqueId val="{00000000-D941-4E7A-A622-3824C3F5EEE6}"/>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'Belempampa-50'!$C$303</c:f>
              <c:strCache>
                <c:ptCount val="1"/>
                <c:pt idx="0">
                  <c:v>Amabilidad y respeto</c:v>
                </c:pt>
              </c:strCache>
            </c:strRef>
          </c:tx>
          <c:spPr>
            <a:solidFill>
              <a:schemeClr val="accent6"/>
            </a:solidFill>
            <a:ln>
              <a:noFill/>
            </a:ln>
            <a:effectLst/>
          </c:spPr>
          <c:invertIfNegative val="0"/>
          <c:cat>
            <c:strRef>
              <c:f>'Belempampa-50'!$B$304:$B$307</c:f>
              <c:strCache>
                <c:ptCount val="4"/>
                <c:pt idx="0">
                  <c:v>Muy bueno </c:v>
                </c:pt>
                <c:pt idx="1">
                  <c:v>Bueno</c:v>
                </c:pt>
                <c:pt idx="2">
                  <c:v>Regular</c:v>
                </c:pt>
                <c:pt idx="3">
                  <c:v>Malo</c:v>
                </c:pt>
              </c:strCache>
            </c:strRef>
          </c:cat>
          <c:val>
            <c:numRef>
              <c:f>'Belempampa-50'!$C$304:$C$307</c:f>
              <c:numCache>
                <c:formatCode>0%</c:formatCode>
                <c:ptCount val="4"/>
                <c:pt idx="0">
                  <c:v>0.17649999999999999</c:v>
                </c:pt>
                <c:pt idx="1">
                  <c:v>0.76470000000000005</c:v>
                </c:pt>
                <c:pt idx="2">
                  <c:v>5.8799999999999998E-2</c:v>
                </c:pt>
                <c:pt idx="3">
                  <c:v>0</c:v>
                </c:pt>
              </c:numCache>
            </c:numRef>
          </c:val>
          <c:extLst>
            <c:ext xmlns:c16="http://schemas.microsoft.com/office/drawing/2014/chart" uri="{C3380CC4-5D6E-409C-BE32-E72D297353CC}">
              <c16:uniqueId val="{00000000-CD9F-43F4-8C16-E15D63500445}"/>
            </c:ext>
          </c:extLst>
        </c:ser>
        <c:ser>
          <c:idx val="1"/>
          <c:order val="1"/>
          <c:tx>
            <c:strRef>
              <c:f>'Belempampa-50'!$D$303</c:f>
              <c:strCache>
                <c:ptCount val="1"/>
                <c:pt idx="0">
                  <c:v>Confianza y seguridad</c:v>
                </c:pt>
              </c:strCache>
            </c:strRef>
          </c:tx>
          <c:spPr>
            <a:solidFill>
              <a:schemeClr val="accent5"/>
            </a:solidFill>
            <a:ln>
              <a:noFill/>
            </a:ln>
            <a:effectLst/>
          </c:spPr>
          <c:invertIfNegative val="0"/>
          <c:cat>
            <c:strRef>
              <c:f>'Belempampa-50'!$B$304:$B$307</c:f>
              <c:strCache>
                <c:ptCount val="4"/>
                <c:pt idx="0">
                  <c:v>Muy bueno </c:v>
                </c:pt>
                <c:pt idx="1">
                  <c:v>Bueno</c:v>
                </c:pt>
                <c:pt idx="2">
                  <c:v>Regular</c:v>
                </c:pt>
                <c:pt idx="3">
                  <c:v>Malo</c:v>
                </c:pt>
              </c:strCache>
            </c:strRef>
          </c:cat>
          <c:val>
            <c:numRef>
              <c:f>'Belempampa-50'!$D$304:$D$307</c:f>
              <c:numCache>
                <c:formatCode>0%</c:formatCode>
                <c:ptCount val="4"/>
                <c:pt idx="0">
                  <c:v>0.1176</c:v>
                </c:pt>
                <c:pt idx="1">
                  <c:v>0.70589999999999997</c:v>
                </c:pt>
                <c:pt idx="2">
                  <c:v>0.17649999999999999</c:v>
                </c:pt>
                <c:pt idx="3">
                  <c:v>0</c:v>
                </c:pt>
              </c:numCache>
            </c:numRef>
          </c:val>
          <c:extLst>
            <c:ext xmlns:c16="http://schemas.microsoft.com/office/drawing/2014/chart" uri="{C3380CC4-5D6E-409C-BE32-E72D297353CC}">
              <c16:uniqueId val="{00000001-CD9F-43F4-8C16-E15D63500445}"/>
            </c:ext>
          </c:extLst>
        </c:ser>
        <c:ser>
          <c:idx val="2"/>
          <c:order val="2"/>
          <c:tx>
            <c:strRef>
              <c:f>'Belempampa-50'!$E$303</c:f>
              <c:strCache>
                <c:ptCount val="1"/>
                <c:pt idx="0">
                  <c:v>Claridad de la información </c:v>
                </c:pt>
              </c:strCache>
            </c:strRef>
          </c:tx>
          <c:spPr>
            <a:solidFill>
              <a:schemeClr val="accent4"/>
            </a:solidFill>
            <a:ln>
              <a:noFill/>
            </a:ln>
            <a:effectLst/>
          </c:spPr>
          <c:invertIfNegative val="0"/>
          <c:cat>
            <c:strRef>
              <c:f>'Belempampa-50'!$B$304:$B$307</c:f>
              <c:strCache>
                <c:ptCount val="4"/>
                <c:pt idx="0">
                  <c:v>Muy bueno </c:v>
                </c:pt>
                <c:pt idx="1">
                  <c:v>Bueno</c:v>
                </c:pt>
                <c:pt idx="2">
                  <c:v>Regular</c:v>
                </c:pt>
                <c:pt idx="3">
                  <c:v>Malo</c:v>
                </c:pt>
              </c:strCache>
            </c:strRef>
          </c:cat>
          <c:val>
            <c:numRef>
              <c:f>'Belempampa-50'!$E$304:$E$307</c:f>
              <c:numCache>
                <c:formatCode>0%</c:formatCode>
                <c:ptCount val="4"/>
                <c:pt idx="0">
                  <c:v>0.1176</c:v>
                </c:pt>
                <c:pt idx="1">
                  <c:v>0.76470000000000005</c:v>
                </c:pt>
                <c:pt idx="2">
                  <c:v>0.1176</c:v>
                </c:pt>
                <c:pt idx="3">
                  <c:v>0</c:v>
                </c:pt>
              </c:numCache>
            </c:numRef>
          </c:val>
          <c:extLst>
            <c:ext xmlns:c16="http://schemas.microsoft.com/office/drawing/2014/chart" uri="{C3380CC4-5D6E-409C-BE32-E72D297353CC}">
              <c16:uniqueId val="{00000002-CD9F-43F4-8C16-E15D63500445}"/>
            </c:ext>
          </c:extLst>
        </c:ser>
        <c:dLbls>
          <c:showLegendKey val="0"/>
          <c:showVal val="0"/>
          <c:showCatName val="0"/>
          <c:showSerName val="0"/>
          <c:showPercent val="0"/>
          <c:showBubbleSize val="0"/>
        </c:dLbls>
        <c:gapWidth val="150"/>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CBE-4E7F-8F78-5E5BC5EDC11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CBE-4E7F-8F78-5E5BC5EDC11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CBE-4E7F-8F78-5E5BC5EDC11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'Belempampa-50'!$C$311:$C$313</c:f>
              <c:strCache>
                <c:ptCount val="3"/>
                <c:pt idx="0">
                  <c:v>Permanente</c:v>
                </c:pt>
                <c:pt idx="1">
                  <c:v>Eventual</c:v>
                </c:pt>
                <c:pt idx="2">
                  <c:v>No se realiza</c:v>
                </c:pt>
              </c:strCache>
            </c:strRef>
          </c:cat>
          <c:val>
            <c:numRef>
              <c:f>'Belempampa-50'!$F$311:$F$313</c:f>
              <c:numCache>
                <c:formatCode>0%</c:formatCode>
                <c:ptCount val="3"/>
                <c:pt idx="0">
                  <c:v>0.29409999999999997</c:v>
                </c:pt>
                <c:pt idx="1">
                  <c:v>0.47060000000000002</c:v>
                </c:pt>
                <c:pt idx="2">
                  <c:v>0.23530000000000001</c:v>
                </c:pt>
              </c:numCache>
            </c:numRef>
          </c:val>
          <c:extLst>
            <c:ext xmlns:c16="http://schemas.microsoft.com/office/drawing/2014/chart" uri="{C3380CC4-5D6E-409C-BE32-E72D297353CC}">
              <c16:uniqueId val="{00000000-9CBE-4E7F-8F78-5E5BC5EDC113}"/>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'Belempampa-50'!$C$324</c:f>
              <c:strCache>
                <c:ptCount val="1"/>
                <c:pt idx="0">
                  <c:v>Amabilidad y respeto</c:v>
                </c:pt>
              </c:strCache>
            </c:strRef>
          </c:tx>
          <c:spPr>
            <a:solidFill>
              <a:schemeClr val="accent6"/>
            </a:solidFill>
            <a:ln>
              <a:noFill/>
            </a:ln>
            <a:effectLst/>
          </c:spPr>
          <c:invertIfNegative val="0"/>
          <c:cat>
            <c:strRef>
              <c:f>'Belempampa-50'!$B$325:$B$328</c:f>
              <c:strCache>
                <c:ptCount val="4"/>
                <c:pt idx="0">
                  <c:v>Muy bueno </c:v>
                </c:pt>
                <c:pt idx="1">
                  <c:v>Bueno</c:v>
                </c:pt>
                <c:pt idx="2">
                  <c:v>Regular</c:v>
                </c:pt>
                <c:pt idx="3">
                  <c:v>Malo</c:v>
                </c:pt>
              </c:strCache>
            </c:strRef>
          </c:cat>
          <c:val>
            <c:numRef>
              <c:f>'Belempampa-50'!$C$325:$C$328</c:f>
              <c:numCache>
                <c:formatCode>0%</c:formatCode>
                <c:ptCount val="4"/>
                <c:pt idx="0">
                  <c:v>0.1176</c:v>
                </c:pt>
                <c:pt idx="1">
                  <c:v>0.76470000000000005</c:v>
                </c:pt>
                <c:pt idx="2">
                  <c:v>0.1176</c:v>
                </c:pt>
                <c:pt idx="3">
                  <c:v>0</c:v>
                </c:pt>
              </c:numCache>
            </c:numRef>
          </c:val>
          <c:extLst>
            <c:ext xmlns:c16="http://schemas.microsoft.com/office/drawing/2014/chart" uri="{C3380CC4-5D6E-409C-BE32-E72D297353CC}">
              <c16:uniqueId val="{00000000-4DBC-4EE2-AD93-B52E21002202}"/>
            </c:ext>
          </c:extLst>
        </c:ser>
        <c:ser>
          <c:idx val="1"/>
          <c:order val="1"/>
          <c:tx>
            <c:strRef>
              <c:f>'Belempampa-50'!$D$324</c:f>
              <c:strCache>
                <c:ptCount val="1"/>
                <c:pt idx="0">
                  <c:v>Confianza y seguridad</c:v>
                </c:pt>
              </c:strCache>
            </c:strRef>
          </c:tx>
          <c:spPr>
            <a:solidFill>
              <a:schemeClr val="accent5"/>
            </a:solidFill>
            <a:ln>
              <a:noFill/>
            </a:ln>
            <a:effectLst/>
          </c:spPr>
          <c:invertIfNegative val="0"/>
          <c:cat>
            <c:strRef>
              <c:f>'Belempampa-50'!$B$325:$B$328</c:f>
              <c:strCache>
                <c:ptCount val="4"/>
                <c:pt idx="0">
                  <c:v>Muy bueno </c:v>
                </c:pt>
                <c:pt idx="1">
                  <c:v>Bueno</c:v>
                </c:pt>
                <c:pt idx="2">
                  <c:v>Regular</c:v>
                </c:pt>
                <c:pt idx="3">
                  <c:v>Malo</c:v>
                </c:pt>
              </c:strCache>
            </c:strRef>
          </c:cat>
          <c:val>
            <c:numRef>
              <c:f>'Belempampa-50'!$D$325:$D$328</c:f>
              <c:numCache>
                <c:formatCode>0%</c:formatCode>
                <c:ptCount val="4"/>
                <c:pt idx="0">
                  <c:v>5.8799999999999998E-2</c:v>
                </c:pt>
                <c:pt idx="1">
                  <c:v>0.76470000000000005</c:v>
                </c:pt>
                <c:pt idx="2">
                  <c:v>0.17649999999999999</c:v>
                </c:pt>
                <c:pt idx="3">
                  <c:v>0</c:v>
                </c:pt>
              </c:numCache>
            </c:numRef>
          </c:val>
          <c:extLst>
            <c:ext xmlns:c16="http://schemas.microsoft.com/office/drawing/2014/chart" uri="{C3380CC4-5D6E-409C-BE32-E72D297353CC}">
              <c16:uniqueId val="{00000001-4DBC-4EE2-AD93-B52E21002202}"/>
            </c:ext>
          </c:extLst>
        </c:ser>
        <c:ser>
          <c:idx val="2"/>
          <c:order val="2"/>
          <c:tx>
            <c:strRef>
              <c:f>'Belempampa-50'!$E$324</c:f>
              <c:strCache>
                <c:ptCount val="1"/>
                <c:pt idx="0">
                  <c:v>Claridad de la información </c:v>
                </c:pt>
              </c:strCache>
            </c:strRef>
          </c:tx>
          <c:spPr>
            <a:solidFill>
              <a:schemeClr val="accent4"/>
            </a:solidFill>
            <a:ln>
              <a:noFill/>
            </a:ln>
            <a:effectLst/>
          </c:spPr>
          <c:invertIfNegative val="0"/>
          <c:cat>
            <c:strRef>
              <c:f>'Belempampa-50'!$B$325:$B$328</c:f>
              <c:strCache>
                <c:ptCount val="4"/>
                <c:pt idx="0">
                  <c:v>Muy bueno </c:v>
                </c:pt>
                <c:pt idx="1">
                  <c:v>Bueno</c:v>
                </c:pt>
                <c:pt idx="2">
                  <c:v>Regular</c:v>
                </c:pt>
                <c:pt idx="3">
                  <c:v>Malo</c:v>
                </c:pt>
              </c:strCache>
            </c:strRef>
          </c:cat>
          <c:val>
            <c:numRef>
              <c:f>'Belempampa-50'!$E$325:$E$328</c:f>
              <c:numCache>
                <c:formatCode>0%</c:formatCode>
                <c:ptCount val="4"/>
                <c:pt idx="0">
                  <c:v>0</c:v>
                </c:pt>
                <c:pt idx="1">
                  <c:v>0.76470000000000005</c:v>
                </c:pt>
                <c:pt idx="2">
                  <c:v>0.23530000000000001</c:v>
                </c:pt>
                <c:pt idx="3">
                  <c:v>0</c:v>
                </c:pt>
              </c:numCache>
            </c:numRef>
          </c:val>
          <c:extLst>
            <c:ext xmlns:c16="http://schemas.microsoft.com/office/drawing/2014/chart" uri="{C3380CC4-5D6E-409C-BE32-E72D297353CC}">
              <c16:uniqueId val="{00000002-4DBC-4EE2-AD93-B52E21002202}"/>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6757335028339457"/>
          <c:y val="0.19536715309393263"/>
          <c:w val="0.21621687739370685"/>
          <c:h val="0.5142765787071166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9642069563592232"/>
          <c:y val="6.1111111111111109E-2"/>
          <c:w val="0.7512138640706354"/>
          <c:h val="0.81812029746281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46A8-4D71-AC81-192D9E2FB4CB}"/>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46A8-4D71-AC81-192D9E2FB4CB}"/>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46A8-4D71-AC81-192D9E2FB4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4"/>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'Belempampa-50'!$C$147:$C$149</c:f>
              <c:strCache>
                <c:ptCount val="3"/>
                <c:pt idx="0">
                  <c:v>Adecuado</c:v>
                </c:pt>
                <c:pt idx="1">
                  <c:v>Regular</c:v>
                </c:pt>
                <c:pt idx="2">
                  <c:v>Insuficiente</c:v>
                </c:pt>
              </c:strCache>
            </c:strRef>
          </c:cat>
          <c:val>
            <c:numRef>
              <c:f>'Belempampa-50'!$F$147:$F$149</c:f>
              <c:numCache>
                <c:formatCode>0%</c:formatCode>
                <c:ptCount val="3"/>
                <c:pt idx="0">
                  <c:v>0.25</c:v>
                </c:pt>
                <c:pt idx="1">
                  <c:v>0.5</c:v>
                </c:pt>
                <c:pt idx="2">
                  <c:v>0.25</c:v>
                </c:pt>
              </c:numCache>
            </c:numRef>
          </c:val>
          <c:extLst>
            <c:ext xmlns:c16="http://schemas.microsoft.com/office/drawing/2014/chart" uri="{C3380CC4-5D6E-409C-BE32-E72D297353CC}">
              <c16:uniqueId val="{00000006-46A8-4D71-AC81-192D9E2FB4CB}"/>
            </c:ext>
          </c:extLst>
        </c:ser>
        <c:dLbls>
          <c:showLegendKey val="0"/>
          <c:showVal val="0"/>
          <c:showCatName val="0"/>
          <c:showSerName val="0"/>
          <c:showPercent val="0"/>
          <c:showBubbleSize val="0"/>
        </c:dLbls>
        <c:gapWidth val="50"/>
        <c:axId val="754491016"/>
        <c:axId val="754493640"/>
      </c:barChart>
      <c:catAx>
        <c:axId val="75449101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54493640"/>
        <c:crosses val="autoZero"/>
        <c:auto val="1"/>
        <c:lblAlgn val="ctr"/>
        <c:lblOffset val="100"/>
        <c:noMultiLvlLbl val="0"/>
      </c:catAx>
      <c:valAx>
        <c:axId val="75449364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5449101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544768584624478"/>
          <c:y val="6.1429977301249619E-2"/>
          <c:w val="0.7220735871550733"/>
          <c:h val="0.82834037044430964"/>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D385-45BF-ABCD-13EF97E0FAB3}"/>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3-D385-45BF-ABCD-13EF97E0FAB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accent4"/>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'Belempampa-50'!$B$157:$B$158</c:f>
              <c:strCache>
                <c:ptCount val="2"/>
                <c:pt idx="0">
                  <c:v>10 min - 15 min</c:v>
                </c:pt>
                <c:pt idx="1">
                  <c:v>20 min - 30 min</c:v>
                </c:pt>
              </c:strCache>
            </c:strRef>
          </c:cat>
          <c:val>
            <c:numRef>
              <c:f>'Belempampa-50'!$E$157:$E$158</c:f>
              <c:numCache>
                <c:formatCode>0%</c:formatCode>
                <c:ptCount val="2"/>
                <c:pt idx="0">
                  <c:v>0.75</c:v>
                </c:pt>
                <c:pt idx="1">
                  <c:v>0.25</c:v>
                </c:pt>
              </c:numCache>
            </c:numRef>
          </c:val>
          <c:extLst>
            <c:ext xmlns:c16="http://schemas.microsoft.com/office/drawing/2014/chart" uri="{C3380CC4-5D6E-409C-BE32-E72D297353CC}">
              <c16:uniqueId val="{00000004-D385-45BF-ABCD-13EF97E0FAB3}"/>
            </c:ext>
          </c:extLst>
        </c:ser>
        <c:dLbls>
          <c:dLblPos val="outEnd"/>
          <c:showLegendKey val="0"/>
          <c:showVal val="1"/>
          <c:showCatName val="0"/>
          <c:showSerName val="0"/>
          <c:showPercent val="0"/>
          <c:showBubbleSize val="0"/>
        </c:dLbls>
        <c:gapWidth val="50"/>
        <c:axId val="703419336"/>
        <c:axId val="703415400"/>
      </c:barChart>
      <c:catAx>
        <c:axId val="7034193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accent4"/>
                </a:solidFill>
                <a:latin typeface="+mn-lt"/>
                <a:ea typeface="+mn-ea"/>
                <a:cs typeface="+mn-cs"/>
              </a:defRPr>
            </a:pPr>
            <a:endParaRPr lang="es-PE"/>
          </a:p>
        </c:txPr>
        <c:crossAx val="703415400"/>
        <c:crosses val="autoZero"/>
        <c:auto val="1"/>
        <c:lblAlgn val="ctr"/>
        <c:lblOffset val="100"/>
        <c:noMultiLvlLbl val="0"/>
      </c:catAx>
      <c:valAx>
        <c:axId val="70341540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accent4"/>
                </a:solidFill>
                <a:latin typeface="+mn-lt"/>
                <a:ea typeface="+mn-ea"/>
                <a:cs typeface="+mn-cs"/>
              </a:defRPr>
            </a:pPr>
            <a:endParaRPr lang="es-PE"/>
          </a:p>
        </c:txPr>
        <c:crossAx val="7034193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accent4"/>
          </a:solidFill>
        </a:defRPr>
      </a:pPr>
      <a:endParaRPr lang="es-PE"/>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'Belempampa-50'!$S$167</c:f>
              <c:strCache>
                <c:ptCount val="1"/>
                <c:pt idx="0">
                  <c:v>Amabilidad y respeto</c:v>
                </c:pt>
              </c:strCache>
            </c:strRef>
          </c:tx>
          <c:spPr>
            <a:solidFill>
              <a:schemeClr val="accent6"/>
            </a:solidFill>
            <a:ln>
              <a:noFill/>
            </a:ln>
            <a:effectLst/>
          </c:spPr>
          <c:invertIfNegative val="0"/>
          <c:cat>
            <c:strRef>
              <c:f>'Belempampa-50'!$R$168:$R$171</c:f>
              <c:strCache>
                <c:ptCount val="4"/>
                <c:pt idx="0">
                  <c:v>Muy bueno </c:v>
                </c:pt>
                <c:pt idx="1">
                  <c:v>Bueno</c:v>
                </c:pt>
                <c:pt idx="2">
                  <c:v>Regular</c:v>
                </c:pt>
                <c:pt idx="3">
                  <c:v>Malo</c:v>
                </c:pt>
              </c:strCache>
            </c:strRef>
          </c:cat>
          <c:val>
            <c:numRef>
              <c:f>'Belempampa-50'!$S$168:$S$171</c:f>
              <c:numCache>
                <c:formatCode>0%</c:formatCode>
                <c:ptCount val="4"/>
                <c:pt idx="0">
                  <c:v>0.25</c:v>
                </c:pt>
                <c:pt idx="1">
                  <c:v>0.25</c:v>
                </c:pt>
                <c:pt idx="2">
                  <c:v>0.5</c:v>
                </c:pt>
                <c:pt idx="3">
                  <c:v>0</c:v>
                </c:pt>
              </c:numCache>
            </c:numRef>
          </c:val>
          <c:extLst>
            <c:ext xmlns:c16="http://schemas.microsoft.com/office/drawing/2014/chart" uri="{C3380CC4-5D6E-409C-BE32-E72D297353CC}">
              <c16:uniqueId val="{00000000-4AC5-4956-96A2-B4AEBDBD8EFB}"/>
            </c:ext>
          </c:extLst>
        </c:ser>
        <c:ser>
          <c:idx val="1"/>
          <c:order val="1"/>
          <c:tx>
            <c:strRef>
              <c:f>'Belempampa-50'!$T$167</c:f>
              <c:strCache>
                <c:ptCount val="1"/>
                <c:pt idx="0">
                  <c:v>Confianza y seguridad</c:v>
                </c:pt>
              </c:strCache>
            </c:strRef>
          </c:tx>
          <c:spPr>
            <a:solidFill>
              <a:schemeClr val="accent5"/>
            </a:solidFill>
            <a:ln>
              <a:noFill/>
            </a:ln>
            <a:effectLst/>
          </c:spPr>
          <c:invertIfNegative val="0"/>
          <c:cat>
            <c:strRef>
              <c:f>'Belempampa-50'!$R$168:$R$171</c:f>
              <c:strCache>
                <c:ptCount val="4"/>
                <c:pt idx="0">
                  <c:v>Muy bueno </c:v>
                </c:pt>
                <c:pt idx="1">
                  <c:v>Bueno</c:v>
                </c:pt>
                <c:pt idx="2">
                  <c:v>Regular</c:v>
                </c:pt>
                <c:pt idx="3">
                  <c:v>Malo</c:v>
                </c:pt>
              </c:strCache>
            </c:strRef>
          </c:cat>
          <c:val>
            <c:numRef>
              <c:f>'Belempampa-50'!$T$168:$T$171</c:f>
              <c:numCache>
                <c:formatCode>0%</c:formatCode>
                <c:ptCount val="4"/>
                <c:pt idx="0">
                  <c:v>0.25</c:v>
                </c:pt>
                <c:pt idx="1">
                  <c:v>0.75</c:v>
                </c:pt>
                <c:pt idx="2">
                  <c:v>0</c:v>
                </c:pt>
                <c:pt idx="3">
                  <c:v>0</c:v>
                </c:pt>
              </c:numCache>
            </c:numRef>
          </c:val>
          <c:extLst>
            <c:ext xmlns:c16="http://schemas.microsoft.com/office/drawing/2014/chart" uri="{C3380CC4-5D6E-409C-BE32-E72D297353CC}">
              <c16:uniqueId val="{00000001-4AC5-4956-96A2-B4AEBDBD8EFB}"/>
            </c:ext>
          </c:extLst>
        </c:ser>
        <c:ser>
          <c:idx val="2"/>
          <c:order val="2"/>
          <c:tx>
            <c:strRef>
              <c:f>'Belempampa-50'!$U$167</c:f>
              <c:strCache>
                <c:ptCount val="1"/>
                <c:pt idx="0">
                  <c:v>Claridad de la información </c:v>
                </c:pt>
              </c:strCache>
            </c:strRef>
          </c:tx>
          <c:spPr>
            <a:solidFill>
              <a:schemeClr val="accent4"/>
            </a:solidFill>
            <a:ln>
              <a:noFill/>
            </a:ln>
            <a:effectLst/>
          </c:spPr>
          <c:invertIfNegative val="0"/>
          <c:cat>
            <c:strRef>
              <c:f>'Belempampa-50'!$R$168:$R$171</c:f>
              <c:strCache>
                <c:ptCount val="4"/>
                <c:pt idx="0">
                  <c:v>Muy bueno </c:v>
                </c:pt>
                <c:pt idx="1">
                  <c:v>Bueno</c:v>
                </c:pt>
                <c:pt idx="2">
                  <c:v>Regular</c:v>
                </c:pt>
                <c:pt idx="3">
                  <c:v>Malo</c:v>
                </c:pt>
              </c:strCache>
            </c:strRef>
          </c:cat>
          <c:val>
            <c:numRef>
              <c:f>'Belempampa-50'!$U$168:$U$171</c:f>
              <c:numCache>
                <c:formatCode>0%</c:formatCode>
                <c:ptCount val="4"/>
                <c:pt idx="0">
                  <c:v>0.25</c:v>
                </c:pt>
                <c:pt idx="1">
                  <c:v>0.5</c:v>
                </c:pt>
                <c:pt idx="2">
                  <c:v>0.25</c:v>
                </c:pt>
                <c:pt idx="3">
                  <c:v>0</c:v>
                </c:pt>
              </c:numCache>
            </c:numRef>
          </c:val>
          <c:extLst>
            <c:ext xmlns:c16="http://schemas.microsoft.com/office/drawing/2014/chart" uri="{C3380CC4-5D6E-409C-BE32-E72D297353CC}">
              <c16:uniqueId val="{00000002-4AC5-4956-96A2-B4AEBDBD8EFB}"/>
            </c:ext>
          </c:extLst>
        </c:ser>
        <c:dLbls>
          <c:showLegendKey val="0"/>
          <c:showVal val="0"/>
          <c:showCatName val="0"/>
          <c:showSerName val="0"/>
          <c:showPercent val="0"/>
          <c:showBubbleSize val="0"/>
        </c:dLbls>
        <c:gapWidth val="150"/>
        <c:axId val="676250472"/>
        <c:axId val="676249160"/>
      </c:barChart>
      <c:catAx>
        <c:axId val="676250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249160"/>
        <c:crosses val="autoZero"/>
        <c:auto val="1"/>
        <c:lblAlgn val="ctr"/>
        <c:lblOffset val="100"/>
        <c:noMultiLvlLbl val="0"/>
      </c:catAx>
      <c:valAx>
        <c:axId val="6762491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7625047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2"/>
          <c:order val="0"/>
          <c:spPr>
            <a:solidFill>
              <a:schemeClr val="accent3"/>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B15F-4127-8F0E-A9C76C055DD6}"/>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B15F-4127-8F0E-A9C76C055DD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'Machupicchu-40'!$M$49:$M$50</c:f>
              <c:strCache>
                <c:ptCount val="2"/>
                <c:pt idx="0">
                  <c:v>15 a 30 </c:v>
                </c:pt>
                <c:pt idx="1">
                  <c:v>31 a 40</c:v>
                </c:pt>
              </c:strCache>
            </c:strRef>
          </c:cat>
          <c:val>
            <c:numRef>
              <c:f>'Machupicchu-40'!$P$49:$P$50</c:f>
              <c:numCache>
                <c:formatCode>0%</c:formatCode>
                <c:ptCount val="2"/>
                <c:pt idx="0">
                  <c:v>0.6</c:v>
                </c:pt>
                <c:pt idx="1">
                  <c:v>0.4</c:v>
                </c:pt>
              </c:numCache>
            </c:numRef>
          </c:val>
          <c:extLst>
            <c:ext xmlns:c16="http://schemas.microsoft.com/office/drawing/2014/chart" uri="{C3380CC4-5D6E-409C-BE32-E72D297353CC}">
              <c16:uniqueId val="{00000004-B15F-4127-8F0E-A9C76C055DD6}"/>
            </c:ext>
          </c:extLst>
        </c:ser>
        <c:dLbls>
          <c:showLegendKey val="0"/>
          <c:showVal val="0"/>
          <c:showCatName val="0"/>
          <c:showSerName val="0"/>
          <c:showPercent val="0"/>
          <c:showBubbleSize val="0"/>
        </c:dLbls>
        <c:gapWidth val="50"/>
        <c:axId val="746834320"/>
        <c:axId val="746832680"/>
      </c:barChart>
      <c:catAx>
        <c:axId val="7468343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46832680"/>
        <c:crosses val="autoZero"/>
        <c:auto val="1"/>
        <c:lblAlgn val="ctr"/>
        <c:lblOffset val="100"/>
        <c:noMultiLvlLbl val="0"/>
      </c:catAx>
      <c:valAx>
        <c:axId val="74683268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4683432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158395123504528"/>
          <c:y val="7.9588396387814828E-2"/>
          <c:w val="0.8283837510803802"/>
          <c:h val="0.7414220287236060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754B-4211-BD06-975B3F9ABEBF}"/>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754B-4211-BD06-975B3F9ABEBF}"/>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'Machupicchu-40'!$L$164:$L$165</c:f>
              <c:strCache>
                <c:ptCount val="2"/>
                <c:pt idx="0">
                  <c:v>&lt; 1</c:v>
                </c:pt>
                <c:pt idx="1">
                  <c:v>≥ 1</c:v>
                </c:pt>
              </c:strCache>
            </c:strRef>
          </c:cat>
          <c:val>
            <c:numRef>
              <c:f>'Machupicchu-40'!$O$164:$O$165</c:f>
              <c:numCache>
                <c:formatCode>0%</c:formatCode>
                <c:ptCount val="2"/>
                <c:pt idx="0">
                  <c:v>0.5625</c:v>
                </c:pt>
                <c:pt idx="1">
                  <c:v>0.4375</c:v>
                </c:pt>
              </c:numCache>
            </c:numRef>
          </c:val>
          <c:extLst>
            <c:ext xmlns:c16="http://schemas.microsoft.com/office/drawing/2014/chart" uri="{C3380CC4-5D6E-409C-BE32-E72D297353CC}">
              <c16:uniqueId val="{00000000-754B-4211-BD06-975B3F9ABEBF}"/>
            </c:ext>
          </c:extLst>
        </c:ser>
        <c:dLbls>
          <c:dLblPos val="outEnd"/>
          <c:showLegendKey val="0"/>
          <c:showVal val="1"/>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EBC-4C29-B8A0-1C6EEB71DF0B}"/>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EBC-4C29-B8A0-1C6EEB71DF0B}"/>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EBC-4C29-B8A0-1C6EEB71DF0B}"/>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EBC-4C29-B8A0-1C6EEB71DF0B}"/>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EBC-4C29-B8A0-1C6EEB71DF0B}"/>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EBC-4C29-B8A0-1C6EEB71DF0B}"/>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EBC-4C29-B8A0-1C6EEB71DF0B}"/>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EBC-4C29-B8A0-1C6EEB71DF0B}"/>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EBC-4C29-B8A0-1C6EEB71DF0B}"/>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EBC-4C29-B8A0-1C6EEB71DF0B}"/>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EBC-4C29-B8A0-1C6EEB71DF0B}"/>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EBC-4C29-B8A0-1C6EEB71DF0B}"/>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EBC-4C29-B8A0-1C6EEB71DF0B}"/>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EBC-4C29-B8A0-1C6EEB71DF0B}"/>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EBC-4C29-B8A0-1C6EEB71DF0B}"/>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EBC-4C29-B8A0-1C6EEB71DF0B}"/>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EBC-4C29-B8A0-1C6EEB71DF0B}"/>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EBC-4C29-B8A0-1C6EEB71DF0B}"/>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EBC-4C29-B8A0-1C6EEB71DF0B}"/>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EBC-4C29-B8A0-1C6EEB71DF0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EBC-4C29-B8A0-1C6EEB71DF0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FEBC-4C29-B8A0-1C6EEB71DF0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EBC-4C29-B8A0-1C6EEB71DF0B}"/>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FEBC-4C29-B8A0-1C6EEB71DF0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2813628713096484"/>
          <c:y val="7.9588396387814828E-2"/>
          <c:w val="0.81183141518446067"/>
          <c:h val="0.74142202872360607"/>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9C1D-4103-BCF9-1BA4AAA548A6}"/>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9C1D-4103-BCF9-1BA4AAA548A6}"/>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9C1D-4103-BCF9-1BA4AAA548A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'Machupicchu-40'!$M$117:$M$119</c:f>
              <c:strCache>
                <c:ptCount val="3"/>
                <c:pt idx="0">
                  <c:v>15 a 30 </c:v>
                </c:pt>
                <c:pt idx="1">
                  <c:v>31 a 40</c:v>
                </c:pt>
                <c:pt idx="2">
                  <c:v>41 a 50 </c:v>
                </c:pt>
              </c:strCache>
            </c:strRef>
          </c:cat>
          <c:val>
            <c:numRef>
              <c:f>'Machupicchu-40'!$P$117:$P$119</c:f>
              <c:numCache>
                <c:formatCode>0%</c:formatCode>
                <c:ptCount val="3"/>
                <c:pt idx="0">
                  <c:v>0.5</c:v>
                </c:pt>
                <c:pt idx="1">
                  <c:v>0.42859999999999998</c:v>
                </c:pt>
                <c:pt idx="2">
                  <c:v>7.1400000000000005E-2</c:v>
                </c:pt>
              </c:numCache>
            </c:numRef>
          </c:val>
          <c:extLst>
            <c:ext xmlns:c16="http://schemas.microsoft.com/office/drawing/2014/chart" uri="{C3380CC4-5D6E-409C-BE32-E72D297353CC}">
              <c16:uniqueId val="{00000006-9C1D-4103-BCF9-1BA4AAA548A6}"/>
            </c:ext>
          </c:extLst>
        </c:ser>
        <c:dLbls>
          <c:showLegendKey val="0"/>
          <c:showVal val="0"/>
          <c:showCatName val="0"/>
          <c:showSerName val="0"/>
          <c:showPercent val="0"/>
          <c:showBubbleSize val="0"/>
        </c:dLbls>
        <c:gapWidth val="50"/>
        <c:axId val="727609088"/>
        <c:axId val="727608760"/>
      </c:barChart>
      <c:catAx>
        <c:axId val="7276090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608760"/>
        <c:crosses val="autoZero"/>
        <c:auto val="1"/>
        <c:lblAlgn val="ctr"/>
        <c:lblOffset val="100"/>
        <c:noMultiLvlLbl val="0"/>
      </c:catAx>
      <c:valAx>
        <c:axId val="72760876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60908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45A1-43A3-8F06-92996879BFD6}"/>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45A1-43A3-8F06-92996879BFD6}"/>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45A1-43A3-8F06-92996879BFD6}"/>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45A1-43A3-8F06-92996879BFD6}"/>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45A1-43A3-8F06-92996879BFD6}"/>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45A1-43A3-8F06-92996879BFD6}"/>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45A1-43A3-8F06-92996879BFD6}"/>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45A1-43A3-8F06-92996879BFD6}"/>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45A1-43A3-8F06-92996879BFD6}"/>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45A1-43A3-8F06-92996879BFD6}"/>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45A1-43A3-8F06-92996879BFD6}"/>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45A1-43A3-8F06-92996879BFD6}"/>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45A1-43A3-8F06-92996879BFD6}"/>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45A1-43A3-8F06-92996879BFD6}"/>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45A1-43A3-8F06-92996879BFD6}"/>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45A1-43A3-8F06-92996879BFD6}"/>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45A1-43A3-8F06-92996879BFD6}"/>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45A1-43A3-8F06-92996879BFD6}"/>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45A1-43A3-8F06-92996879BFD6}"/>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45A1-43A3-8F06-92996879BFD6}"/>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45A1-43A3-8F06-92996879BFD6}"/>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'Machupicchu-40'!$B$121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45A1-43A3-8F06-92996879BFD6}"/>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45A1-43A3-8F06-92996879BFD6}"/>
              </c:ext>
            </c:extLst>
          </c:dPt>
          <c:val>
            <c:numRef>
              <c:f>'Machupicchu-40'!$D$121:$E$121</c:f>
              <c:numCache>
                <c:formatCode>0%</c:formatCode>
                <c:ptCount val="2"/>
                <c:pt idx="0">
                  <c:v>0.79</c:v>
                </c:pt>
                <c:pt idx="1">
                  <c:v>0.20999999999999996</c:v>
                </c:pt>
              </c:numCache>
            </c:numRef>
          </c:val>
          <c:extLst>
            <c:ext xmlns:c16="http://schemas.microsoft.com/office/drawing/2014/chart" uri="{C3380CC4-5D6E-409C-BE32-E72D297353CC}">
              <c16:uniqueId val="{0000002D-45A1-43A3-8F06-92996879BFD6}"/>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C9EE-437E-BB39-B64DD9765B39}"/>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C9EE-437E-BB39-B64DD9765B39}"/>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C9EE-437E-BB39-B64DD9765B39}"/>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C9EE-437E-BB39-B64DD9765B39}"/>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C9EE-437E-BB39-B64DD9765B39}"/>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C9EE-437E-BB39-B64DD9765B39}"/>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C9EE-437E-BB39-B64DD9765B39}"/>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C9EE-437E-BB39-B64DD9765B39}"/>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C9EE-437E-BB39-B64DD9765B39}"/>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C9EE-437E-BB39-B64DD9765B39}"/>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C9EE-437E-BB39-B64DD9765B39}"/>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C9EE-437E-BB39-B64DD9765B39}"/>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C9EE-437E-BB39-B64DD9765B39}"/>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C9EE-437E-BB39-B64DD9765B39}"/>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C9EE-437E-BB39-B64DD9765B39}"/>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C9EE-437E-BB39-B64DD9765B39}"/>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C9EE-437E-BB39-B64DD9765B39}"/>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C9EE-437E-BB39-B64DD9765B39}"/>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C9EE-437E-BB39-B64DD9765B39}"/>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C9EE-437E-BB39-B64DD9765B39}"/>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9EE-437E-BB39-B64DD9765B39}"/>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'Machupicchu-40'!$B$122</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C9EE-437E-BB39-B64DD9765B39}"/>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9EE-437E-BB39-B64DD9765B39}"/>
              </c:ext>
            </c:extLst>
          </c:dPt>
          <c:val>
            <c:numRef>
              <c:f>'Machupicchu-40'!$D$122:$E$122</c:f>
              <c:numCache>
                <c:formatCode>0%</c:formatCode>
                <c:ptCount val="2"/>
                <c:pt idx="0">
                  <c:v>0.21</c:v>
                </c:pt>
                <c:pt idx="1">
                  <c:v>0.79</c:v>
                </c:pt>
              </c:numCache>
            </c:numRef>
          </c:val>
          <c:extLst>
            <c:ext xmlns:c16="http://schemas.microsoft.com/office/drawing/2014/chart" uri="{C3380CC4-5D6E-409C-BE32-E72D297353CC}">
              <c16:uniqueId val="{0000002D-C9EE-437E-BB39-B64DD9765B39}"/>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C3DA-403D-B090-5A26A181E2ED}"/>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C3DA-403D-B090-5A26A181E2ED}"/>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C3DA-403D-B090-5A26A181E2ED}"/>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C3DA-403D-B090-5A26A181E2ED}"/>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C3DA-403D-B090-5A26A181E2ED}"/>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C3DA-403D-B090-5A26A181E2ED}"/>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C3DA-403D-B090-5A26A181E2ED}"/>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C3DA-403D-B090-5A26A181E2ED}"/>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C3DA-403D-B090-5A26A181E2ED}"/>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C3DA-403D-B090-5A26A181E2ED}"/>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C3DA-403D-B090-5A26A181E2ED}"/>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C3DA-403D-B090-5A26A181E2ED}"/>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C3DA-403D-B090-5A26A181E2ED}"/>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C3DA-403D-B090-5A26A181E2ED}"/>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C3DA-403D-B090-5A26A181E2ED}"/>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C3DA-403D-B090-5A26A181E2ED}"/>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C3DA-403D-B090-5A26A181E2ED}"/>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C3DA-403D-B090-5A26A181E2ED}"/>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C3DA-403D-B090-5A26A181E2ED}"/>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C3DA-403D-B090-5A26A181E2ED}"/>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3DA-403D-B090-5A26A181E2ED}"/>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'Machupicchu-40'!$B$169</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C3DA-403D-B090-5A26A181E2ED}"/>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3DA-403D-B090-5A26A181E2ED}"/>
              </c:ext>
            </c:extLst>
          </c:dPt>
          <c:val>
            <c:numRef>
              <c:f>'Machupicchu-40'!$D$169:$E$169</c:f>
              <c:numCache>
                <c:formatCode>0%</c:formatCode>
                <c:ptCount val="2"/>
                <c:pt idx="0">
                  <c:v>0.375</c:v>
                </c:pt>
                <c:pt idx="1">
                  <c:v>0.625</c:v>
                </c:pt>
              </c:numCache>
            </c:numRef>
          </c:val>
          <c:extLst>
            <c:ext xmlns:c16="http://schemas.microsoft.com/office/drawing/2014/chart" uri="{C3380CC4-5D6E-409C-BE32-E72D297353CC}">
              <c16:uniqueId val="{0000002D-C3DA-403D-B090-5A26A181E2ED}"/>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0B8-4EA7-AE5A-63385D72EBCE}"/>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0B8-4EA7-AE5A-63385D72EBCE}"/>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0B8-4EA7-AE5A-63385D72EBCE}"/>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0B8-4EA7-AE5A-63385D72EBCE}"/>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0B8-4EA7-AE5A-63385D72EBCE}"/>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0B8-4EA7-AE5A-63385D72EBCE}"/>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0B8-4EA7-AE5A-63385D72EBCE}"/>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0B8-4EA7-AE5A-63385D72EBCE}"/>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0B8-4EA7-AE5A-63385D72EBCE}"/>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0B8-4EA7-AE5A-63385D72EBCE}"/>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0B8-4EA7-AE5A-63385D72EBCE}"/>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0B8-4EA7-AE5A-63385D72EBCE}"/>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0B8-4EA7-AE5A-63385D72EBCE}"/>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0B8-4EA7-AE5A-63385D72EBCE}"/>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0B8-4EA7-AE5A-63385D72EBCE}"/>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0B8-4EA7-AE5A-63385D72EBCE}"/>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0B8-4EA7-AE5A-63385D72EBCE}"/>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0B8-4EA7-AE5A-63385D72EBCE}"/>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0B8-4EA7-AE5A-63385D72EBCE}"/>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0B8-4EA7-AE5A-63385D72EBCE}"/>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0B8-4EA7-AE5A-63385D72EBCE}"/>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'Machupicchu-40'!$B$168</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F0B8-4EA7-AE5A-63385D72EBCE}"/>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0B8-4EA7-AE5A-63385D72EBCE}"/>
              </c:ext>
            </c:extLst>
          </c:dPt>
          <c:val>
            <c:numRef>
              <c:f>'Machupicchu-40'!$D$168:$E$168</c:f>
              <c:numCache>
                <c:formatCode>0%</c:formatCode>
                <c:ptCount val="2"/>
                <c:pt idx="0">
                  <c:v>0.625</c:v>
                </c:pt>
                <c:pt idx="1">
                  <c:v>0.375</c:v>
                </c:pt>
              </c:numCache>
            </c:numRef>
          </c:val>
          <c:extLst>
            <c:ext xmlns:c16="http://schemas.microsoft.com/office/drawing/2014/chart" uri="{C3380CC4-5D6E-409C-BE32-E72D297353CC}">
              <c16:uniqueId val="{0000002D-F0B8-4EA7-AE5A-63385D72EBCE}"/>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019F-4C86-B6E5-7FF8BF9E1E3C}"/>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019F-4C86-B6E5-7FF8BF9E1E3C}"/>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019F-4C86-B6E5-7FF8BF9E1E3C}"/>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019F-4C86-B6E5-7FF8BF9E1E3C}"/>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019F-4C86-B6E5-7FF8BF9E1E3C}"/>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019F-4C86-B6E5-7FF8BF9E1E3C}"/>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019F-4C86-B6E5-7FF8BF9E1E3C}"/>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019F-4C86-B6E5-7FF8BF9E1E3C}"/>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019F-4C86-B6E5-7FF8BF9E1E3C}"/>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019F-4C86-B6E5-7FF8BF9E1E3C}"/>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019F-4C86-B6E5-7FF8BF9E1E3C}"/>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019F-4C86-B6E5-7FF8BF9E1E3C}"/>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019F-4C86-B6E5-7FF8BF9E1E3C}"/>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019F-4C86-B6E5-7FF8BF9E1E3C}"/>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019F-4C86-B6E5-7FF8BF9E1E3C}"/>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019F-4C86-B6E5-7FF8BF9E1E3C}"/>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019F-4C86-B6E5-7FF8BF9E1E3C}"/>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019F-4C86-B6E5-7FF8BF9E1E3C}"/>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019F-4C86-B6E5-7FF8BF9E1E3C}"/>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019F-4C86-B6E5-7FF8BF9E1E3C}"/>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19F-4C86-B6E5-7FF8BF9E1E3C}"/>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'Machupicchu-40'!$Q$61</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019F-4C86-B6E5-7FF8BF9E1E3C}"/>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19F-4C86-B6E5-7FF8BF9E1E3C}"/>
              </c:ext>
            </c:extLst>
          </c:dPt>
          <c:val>
            <c:numRef>
              <c:f>'Machupicchu-40'!$S$61:$T$61</c:f>
              <c:numCache>
                <c:formatCode>0%</c:formatCode>
                <c:ptCount val="2"/>
                <c:pt idx="0">
                  <c:v>0</c:v>
                </c:pt>
                <c:pt idx="1">
                  <c:v>1</c:v>
                </c:pt>
              </c:numCache>
            </c:numRef>
          </c:val>
          <c:extLst>
            <c:ext xmlns:c16="http://schemas.microsoft.com/office/drawing/2014/chart" uri="{C3380CC4-5D6E-409C-BE32-E72D297353CC}">
              <c16:uniqueId val="{0000002D-019F-4C86-B6E5-7FF8BF9E1E3C}"/>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CC5B-449B-9994-B7FF699B4CDA}"/>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CC5B-449B-9994-B7FF699B4CD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'Machupicchu-40'!$C$60:$C$62</c:f>
              <c:strCache>
                <c:ptCount val="3"/>
                <c:pt idx="0">
                  <c:v>Adecuado</c:v>
                </c:pt>
                <c:pt idx="1">
                  <c:v>Regular</c:v>
                </c:pt>
                <c:pt idx="2">
                  <c:v>Insuficiente</c:v>
                </c:pt>
              </c:strCache>
            </c:strRef>
          </c:cat>
          <c:val>
            <c:numRef>
              <c:f>'Machupicchu-40'!$F$60:$F$62</c:f>
              <c:numCache>
                <c:formatCode>0%</c:formatCode>
                <c:ptCount val="3"/>
                <c:pt idx="0">
                  <c:v>0.9</c:v>
                </c:pt>
                <c:pt idx="1">
                  <c:v>0.1</c:v>
                </c:pt>
                <c:pt idx="2">
                  <c:v>0</c:v>
                </c:pt>
              </c:numCache>
            </c:numRef>
          </c:val>
          <c:extLst>
            <c:ext xmlns:c16="http://schemas.microsoft.com/office/drawing/2014/chart" uri="{C3380CC4-5D6E-409C-BE32-E72D297353CC}">
              <c16:uniqueId val="{00000000-CC5B-449B-9994-B7FF699B4CDA}"/>
            </c:ext>
          </c:extLst>
        </c:ser>
        <c:dLbls>
          <c:showLegendKey val="0"/>
          <c:showVal val="0"/>
          <c:showCatName val="0"/>
          <c:showSerName val="0"/>
          <c:showPercent val="0"/>
          <c:showBubbleSize val="0"/>
        </c:dLbls>
        <c:gapWidth val="50"/>
        <c:axId val="746839240"/>
        <c:axId val="724947696"/>
      </c:barChart>
      <c:catAx>
        <c:axId val="74683924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4947696"/>
        <c:crosses val="autoZero"/>
        <c:auto val="1"/>
        <c:lblAlgn val="ctr"/>
        <c:lblOffset val="100"/>
        <c:noMultiLvlLbl val="0"/>
      </c:catAx>
      <c:valAx>
        <c:axId val="724947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4683924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B494-4A74-B28C-D84553831E35}"/>
              </c:ext>
            </c:extLst>
          </c:dPt>
          <c:dPt>
            <c:idx val="1"/>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B494-4A74-B28C-D84553831E35}"/>
              </c:ext>
            </c:extLst>
          </c:dPt>
          <c:dPt>
            <c:idx val="2"/>
            <c:invertIfNegative val="0"/>
            <c:bubble3D val="0"/>
            <c:spPr>
              <a:solidFill>
                <a:schemeClr val="accent5">
                  <a:lumMod val="75000"/>
                </a:schemeClr>
              </a:solidFill>
              <a:ln>
                <a:noFill/>
              </a:ln>
              <a:effectLst/>
            </c:spPr>
            <c:extLst>
              <c:ext xmlns:c16="http://schemas.microsoft.com/office/drawing/2014/chart" uri="{C3380CC4-5D6E-409C-BE32-E72D297353CC}">
                <c16:uniqueId val="{00000003-B494-4A74-B28C-D84553831E35}"/>
              </c:ext>
            </c:extLst>
          </c:dPt>
          <c:dPt>
            <c:idx val="3"/>
            <c:invertIfNegative val="0"/>
            <c:bubble3D val="0"/>
            <c:spPr>
              <a:solidFill>
                <a:schemeClr val="accent5">
                  <a:lumMod val="50000"/>
                </a:schemeClr>
              </a:solidFill>
              <a:ln>
                <a:noFill/>
              </a:ln>
              <a:effectLst/>
            </c:spPr>
            <c:extLst>
              <c:ext xmlns:c16="http://schemas.microsoft.com/office/drawing/2014/chart" uri="{C3380CC4-5D6E-409C-BE32-E72D297353CC}">
                <c16:uniqueId val="{00000002-B494-4A74-B28C-D84553831E3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'Machupicchu-40'!$B$70:$B$74</c:f>
              <c:strCache>
                <c:ptCount val="5"/>
                <c:pt idx="0">
                  <c:v>3 min - 7 min </c:v>
                </c:pt>
                <c:pt idx="1">
                  <c:v>10 min - 15 min</c:v>
                </c:pt>
                <c:pt idx="2">
                  <c:v>20 min - 30 min</c:v>
                </c:pt>
                <c:pt idx="3">
                  <c:v>40 min a 1 hr </c:v>
                </c:pt>
                <c:pt idx="4">
                  <c:v>2hr a mas </c:v>
                </c:pt>
              </c:strCache>
            </c:strRef>
          </c:cat>
          <c:val>
            <c:numRef>
              <c:f>'Machupicchu-40'!$E$70:$E$74</c:f>
              <c:numCache>
                <c:formatCode>0%</c:formatCode>
                <c:ptCount val="5"/>
                <c:pt idx="0">
                  <c:v>0.1</c:v>
                </c:pt>
                <c:pt idx="1">
                  <c:v>0.1</c:v>
                </c:pt>
                <c:pt idx="2">
                  <c:v>0.6</c:v>
                </c:pt>
                <c:pt idx="3">
                  <c:v>0.2</c:v>
                </c:pt>
                <c:pt idx="4">
                  <c:v>0</c:v>
                </c:pt>
              </c:numCache>
            </c:numRef>
          </c:val>
          <c:extLst>
            <c:ext xmlns:c16="http://schemas.microsoft.com/office/drawing/2014/chart" uri="{C3380CC4-5D6E-409C-BE32-E72D297353CC}">
              <c16:uniqueId val="{00000000-B494-4A74-B28C-D84553831E35}"/>
            </c:ext>
          </c:extLst>
        </c:ser>
        <c:dLbls>
          <c:dLblPos val="outEnd"/>
          <c:showLegendKey val="0"/>
          <c:showVal val="1"/>
          <c:showCatName val="0"/>
          <c:showSerName val="0"/>
          <c:showPercent val="0"/>
          <c:showBubbleSize val="0"/>
        </c:dLbls>
        <c:gapWidth val="50"/>
        <c:axId val="705033008"/>
        <c:axId val="705026776"/>
      </c:barChart>
      <c:catAx>
        <c:axId val="70503300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05026776"/>
        <c:crosses val="autoZero"/>
        <c:auto val="1"/>
        <c:lblAlgn val="ctr"/>
        <c:lblOffset val="100"/>
        <c:noMultiLvlLbl val="0"/>
      </c:catAx>
      <c:valAx>
        <c:axId val="7050267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050330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'Machupicchu-40'!$S$83</c:f>
              <c:strCache>
                <c:ptCount val="1"/>
                <c:pt idx="0">
                  <c:v>Amabilidad y respeto</c:v>
                </c:pt>
              </c:strCache>
            </c:strRef>
          </c:tx>
          <c:spPr>
            <a:solidFill>
              <a:schemeClr val="accent6"/>
            </a:solidFill>
            <a:ln>
              <a:noFill/>
            </a:ln>
            <a:effectLst/>
          </c:spPr>
          <c:invertIfNegative val="0"/>
          <c:cat>
            <c:strRef>
              <c:f>'Machupicchu-40'!$R$84:$R$87</c:f>
              <c:strCache>
                <c:ptCount val="4"/>
                <c:pt idx="0">
                  <c:v>Muy bueno </c:v>
                </c:pt>
                <c:pt idx="1">
                  <c:v>Bueno</c:v>
                </c:pt>
                <c:pt idx="2">
                  <c:v>Regular</c:v>
                </c:pt>
                <c:pt idx="3">
                  <c:v>Malo</c:v>
                </c:pt>
              </c:strCache>
            </c:strRef>
          </c:cat>
          <c:val>
            <c:numRef>
              <c:f>'Machupicchu-40'!$S$84:$S$87</c:f>
              <c:numCache>
                <c:formatCode>0%</c:formatCode>
                <c:ptCount val="4"/>
                <c:pt idx="0">
                  <c:v>0.4</c:v>
                </c:pt>
                <c:pt idx="1">
                  <c:v>0.5</c:v>
                </c:pt>
                <c:pt idx="2">
                  <c:v>0.1</c:v>
                </c:pt>
                <c:pt idx="3">
                  <c:v>0</c:v>
                </c:pt>
              </c:numCache>
            </c:numRef>
          </c:val>
          <c:extLst>
            <c:ext xmlns:c16="http://schemas.microsoft.com/office/drawing/2014/chart" uri="{C3380CC4-5D6E-409C-BE32-E72D297353CC}">
              <c16:uniqueId val="{00000000-D546-443E-81B0-2B3B7DDB1AC3}"/>
            </c:ext>
          </c:extLst>
        </c:ser>
        <c:ser>
          <c:idx val="1"/>
          <c:order val="1"/>
          <c:tx>
            <c:strRef>
              <c:f>'Machupicchu-40'!$T$83</c:f>
              <c:strCache>
                <c:ptCount val="1"/>
                <c:pt idx="0">
                  <c:v>Confianza y seguridad</c:v>
                </c:pt>
              </c:strCache>
            </c:strRef>
          </c:tx>
          <c:spPr>
            <a:solidFill>
              <a:schemeClr val="accent5"/>
            </a:solidFill>
            <a:ln>
              <a:noFill/>
            </a:ln>
            <a:effectLst/>
          </c:spPr>
          <c:invertIfNegative val="0"/>
          <c:cat>
            <c:strRef>
              <c:f>'Machupicchu-40'!$R$84:$R$87</c:f>
              <c:strCache>
                <c:ptCount val="4"/>
                <c:pt idx="0">
                  <c:v>Muy bueno </c:v>
                </c:pt>
                <c:pt idx="1">
                  <c:v>Bueno</c:v>
                </c:pt>
                <c:pt idx="2">
                  <c:v>Regular</c:v>
                </c:pt>
                <c:pt idx="3">
                  <c:v>Malo</c:v>
                </c:pt>
              </c:strCache>
            </c:strRef>
          </c:cat>
          <c:val>
            <c:numRef>
              <c:f>'Machupicchu-40'!$T$84:$T$87</c:f>
              <c:numCache>
                <c:formatCode>0%</c:formatCode>
                <c:ptCount val="4"/>
                <c:pt idx="0">
                  <c:v>0.3</c:v>
                </c:pt>
                <c:pt idx="1">
                  <c:v>0.7</c:v>
                </c:pt>
                <c:pt idx="2">
                  <c:v>0.125</c:v>
                </c:pt>
                <c:pt idx="3">
                  <c:v>0</c:v>
                </c:pt>
              </c:numCache>
            </c:numRef>
          </c:val>
          <c:extLst>
            <c:ext xmlns:c16="http://schemas.microsoft.com/office/drawing/2014/chart" uri="{C3380CC4-5D6E-409C-BE32-E72D297353CC}">
              <c16:uniqueId val="{00000001-D546-443E-81B0-2B3B7DDB1AC3}"/>
            </c:ext>
          </c:extLst>
        </c:ser>
        <c:ser>
          <c:idx val="2"/>
          <c:order val="2"/>
          <c:tx>
            <c:strRef>
              <c:f>'Machupicchu-40'!$U$83</c:f>
              <c:strCache>
                <c:ptCount val="1"/>
                <c:pt idx="0">
                  <c:v>Claridad de la información </c:v>
                </c:pt>
              </c:strCache>
            </c:strRef>
          </c:tx>
          <c:spPr>
            <a:solidFill>
              <a:schemeClr val="accent4"/>
            </a:solidFill>
            <a:ln>
              <a:noFill/>
            </a:ln>
            <a:effectLst/>
          </c:spPr>
          <c:invertIfNegative val="0"/>
          <c:cat>
            <c:strRef>
              <c:f>'Machupicchu-40'!$R$84:$R$87</c:f>
              <c:strCache>
                <c:ptCount val="4"/>
                <c:pt idx="0">
                  <c:v>Muy bueno </c:v>
                </c:pt>
                <c:pt idx="1">
                  <c:v>Bueno</c:v>
                </c:pt>
                <c:pt idx="2">
                  <c:v>Regular</c:v>
                </c:pt>
                <c:pt idx="3">
                  <c:v>Malo</c:v>
                </c:pt>
              </c:strCache>
            </c:strRef>
          </c:cat>
          <c:val>
            <c:numRef>
              <c:f>'Machupicchu-40'!$U$84:$U$87</c:f>
              <c:numCache>
                <c:formatCode>0%</c:formatCode>
                <c:ptCount val="4"/>
                <c:pt idx="0">
                  <c:v>0.5</c:v>
                </c:pt>
                <c:pt idx="1">
                  <c:v>0.5</c:v>
                </c:pt>
                <c:pt idx="2">
                  <c:v>0</c:v>
                </c:pt>
                <c:pt idx="3">
                  <c:v>0</c:v>
                </c:pt>
              </c:numCache>
            </c:numRef>
          </c:val>
          <c:extLst>
            <c:ext xmlns:c16="http://schemas.microsoft.com/office/drawing/2014/chart" uri="{C3380CC4-5D6E-409C-BE32-E72D297353CC}">
              <c16:uniqueId val="{00000002-D546-443E-81B0-2B3B7DDB1AC3}"/>
            </c:ext>
          </c:extLst>
        </c:ser>
        <c:dLbls>
          <c:showLegendKey val="0"/>
          <c:showVal val="0"/>
          <c:showCatName val="0"/>
          <c:showSerName val="0"/>
          <c:showPercent val="0"/>
          <c:showBubbleSize val="0"/>
        </c:dLbls>
        <c:gapWidth val="150"/>
        <c:axId val="805324912"/>
        <c:axId val="805325568"/>
      </c:barChart>
      <c:catAx>
        <c:axId val="8053249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25568"/>
        <c:crosses val="autoZero"/>
        <c:auto val="1"/>
        <c:lblAlgn val="ctr"/>
        <c:lblOffset val="100"/>
        <c:noMultiLvlLbl val="0"/>
      </c:catAx>
      <c:valAx>
        <c:axId val="80532556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249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9046-47A1-9BC3-6353DF5CA98E}"/>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9046-47A1-9BC3-6353DF5CA98E}"/>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9046-47A1-9BC3-6353DF5CA98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'Machupicchu-40'!$C$94:$C$96</c:f>
              <c:strCache>
                <c:ptCount val="3"/>
                <c:pt idx="0">
                  <c:v>Permanente</c:v>
                </c:pt>
                <c:pt idx="1">
                  <c:v>Eventual</c:v>
                </c:pt>
                <c:pt idx="2">
                  <c:v>No se realiza</c:v>
                </c:pt>
              </c:strCache>
            </c:strRef>
          </c:cat>
          <c:val>
            <c:numRef>
              <c:f>'Machupicchu-40'!$F$94:$F$96</c:f>
              <c:numCache>
                <c:formatCode>0%</c:formatCode>
                <c:ptCount val="3"/>
                <c:pt idx="0">
                  <c:v>0.4</c:v>
                </c:pt>
                <c:pt idx="1">
                  <c:v>0.3</c:v>
                </c:pt>
                <c:pt idx="2">
                  <c:v>0.3</c:v>
                </c:pt>
              </c:numCache>
            </c:numRef>
          </c:val>
          <c:extLst>
            <c:ext xmlns:c16="http://schemas.microsoft.com/office/drawing/2014/chart" uri="{C3380CC4-5D6E-409C-BE32-E72D297353CC}">
              <c16:uniqueId val="{00000000-9046-47A1-9BC3-6353DF5CA98E}"/>
            </c:ext>
          </c:extLst>
        </c:ser>
        <c:dLbls>
          <c:dLblPos val="outEnd"/>
          <c:showLegendKey val="0"/>
          <c:showVal val="1"/>
          <c:showCatName val="0"/>
          <c:showSerName val="0"/>
          <c:showPercent val="0"/>
          <c:showBubbleSize val="0"/>
        </c:dLbls>
        <c:gapWidth val="50"/>
        <c:axId val="727654320"/>
        <c:axId val="727653008"/>
      </c:barChart>
      <c:catAx>
        <c:axId val="72765432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7653008"/>
        <c:crosses val="autoZero"/>
        <c:auto val="1"/>
        <c:lblAlgn val="ctr"/>
        <c:lblOffset val="100"/>
        <c:noMultiLvlLbl val="0"/>
      </c:catAx>
      <c:valAx>
        <c:axId val="72765300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76543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1592-4192-8BFE-9CEDA89DBBCB}"/>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1592-4192-8BFE-9CEDA89DBBCB}"/>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1592-4192-8BFE-9CEDA89DBBCB}"/>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1592-4192-8BFE-9CEDA89DBBCB}"/>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1592-4192-8BFE-9CEDA89DBBCB}"/>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1592-4192-8BFE-9CEDA89DBBCB}"/>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1592-4192-8BFE-9CEDA89DBBCB}"/>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1592-4192-8BFE-9CEDA89DBBCB}"/>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1592-4192-8BFE-9CEDA89DBBCB}"/>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1592-4192-8BFE-9CEDA89DBBCB}"/>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1592-4192-8BFE-9CEDA89DBBCB}"/>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1592-4192-8BFE-9CEDA89DBBCB}"/>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1592-4192-8BFE-9CEDA89DBBCB}"/>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1592-4192-8BFE-9CEDA89DBBCB}"/>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1592-4192-8BFE-9CEDA89DBBCB}"/>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1592-4192-8BFE-9CEDA89DBBCB}"/>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1592-4192-8BFE-9CEDA89DBBCB}"/>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1592-4192-8BFE-9CEDA89DBBCB}"/>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1592-4192-8BFE-9CEDA89DBBCB}"/>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1592-4192-8BFE-9CEDA89DBBCB}"/>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1592-4192-8BFE-9CEDA89DBBCB}"/>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cuartones-50'!$B$300</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1592-4192-8BFE-9CEDA89DBBCB}"/>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1592-4192-8BFE-9CEDA89DBBCB}"/>
              </c:ext>
            </c:extLst>
          </c:dPt>
          <c:val>
            <c:numRef>
              <c:f>'7 cuartones-50'!$D$300:$E$300</c:f>
              <c:numCache>
                <c:formatCode>0%</c:formatCode>
                <c:ptCount val="2"/>
                <c:pt idx="0">
                  <c:v>0.6</c:v>
                </c:pt>
                <c:pt idx="1">
                  <c:v>0.4</c:v>
                </c:pt>
              </c:numCache>
            </c:numRef>
          </c:val>
          <c:extLst>
            <c:ext xmlns:c16="http://schemas.microsoft.com/office/drawing/2014/chart" uri="{C3380CC4-5D6E-409C-BE32-E72D297353CC}">
              <c16:uniqueId val="{0000002D-1592-4192-8BFE-9CEDA89DBBCB}"/>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'Machupicchu-40'!$S$105</c:f>
              <c:strCache>
                <c:ptCount val="1"/>
                <c:pt idx="0">
                  <c:v>Amabilidad y respeto</c:v>
                </c:pt>
              </c:strCache>
            </c:strRef>
          </c:tx>
          <c:spPr>
            <a:solidFill>
              <a:schemeClr val="accent6"/>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'Machupicchu-40'!$S$106:$S$109</c:f>
              <c:numCache>
                <c:formatCode>0%</c:formatCode>
                <c:ptCount val="4"/>
                <c:pt idx="0">
                  <c:v>0.5</c:v>
                </c:pt>
                <c:pt idx="1">
                  <c:v>0.4</c:v>
                </c:pt>
                <c:pt idx="2">
                  <c:v>0.1</c:v>
                </c:pt>
                <c:pt idx="3">
                  <c:v>0</c:v>
                </c:pt>
              </c:numCache>
            </c:numRef>
          </c:val>
          <c:extLst>
            <c:ext xmlns:c16="http://schemas.microsoft.com/office/drawing/2014/chart" uri="{C3380CC4-5D6E-409C-BE32-E72D297353CC}">
              <c16:uniqueId val="{00000000-64F8-44F6-A713-C12A1C14ED87}"/>
            </c:ext>
          </c:extLst>
        </c:ser>
        <c:ser>
          <c:idx val="1"/>
          <c:order val="1"/>
          <c:tx>
            <c:strRef>
              <c:f>'Machupicchu-40'!$T$105</c:f>
              <c:strCache>
                <c:ptCount val="1"/>
                <c:pt idx="0">
                  <c:v>Confianza y seguridad</c:v>
                </c:pt>
              </c:strCache>
            </c:strRef>
          </c:tx>
          <c:spPr>
            <a:solidFill>
              <a:schemeClr val="accent5"/>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'Machupicchu-40'!$T$106:$T$109</c:f>
              <c:numCache>
                <c:formatCode>0%</c:formatCode>
                <c:ptCount val="4"/>
                <c:pt idx="0">
                  <c:v>0.4</c:v>
                </c:pt>
                <c:pt idx="1">
                  <c:v>0.4</c:v>
                </c:pt>
                <c:pt idx="2">
                  <c:v>0.2</c:v>
                </c:pt>
                <c:pt idx="3">
                  <c:v>0</c:v>
                </c:pt>
              </c:numCache>
            </c:numRef>
          </c:val>
          <c:extLst>
            <c:ext xmlns:c16="http://schemas.microsoft.com/office/drawing/2014/chart" uri="{C3380CC4-5D6E-409C-BE32-E72D297353CC}">
              <c16:uniqueId val="{00000001-64F8-44F6-A713-C12A1C14ED87}"/>
            </c:ext>
          </c:extLst>
        </c:ser>
        <c:ser>
          <c:idx val="2"/>
          <c:order val="2"/>
          <c:tx>
            <c:strRef>
              <c:f>'Machupicchu-40'!$U$105</c:f>
              <c:strCache>
                <c:ptCount val="1"/>
                <c:pt idx="0">
                  <c:v>Claridad de la información </c:v>
                </c:pt>
              </c:strCache>
            </c:strRef>
          </c:tx>
          <c:spPr>
            <a:solidFill>
              <a:schemeClr val="accent4"/>
            </a:solidFill>
            <a:ln>
              <a:noFill/>
            </a:ln>
            <a:effectLst/>
          </c:spPr>
          <c:invertIfNegative val="0"/>
          <c:cat>
            <c:strRef>
              <c:f>'Machupicchu-40'!$R$106:$R$109</c:f>
              <c:strCache>
                <c:ptCount val="4"/>
                <c:pt idx="0">
                  <c:v>Muy bueno </c:v>
                </c:pt>
                <c:pt idx="1">
                  <c:v>Bueno</c:v>
                </c:pt>
                <c:pt idx="2">
                  <c:v>Regular</c:v>
                </c:pt>
                <c:pt idx="3">
                  <c:v>Malo</c:v>
                </c:pt>
              </c:strCache>
            </c:strRef>
          </c:cat>
          <c:val>
            <c:numRef>
              <c:f>'Machupicchu-40'!$U$106:$U$109</c:f>
              <c:numCache>
                <c:formatCode>0%</c:formatCode>
                <c:ptCount val="4"/>
                <c:pt idx="0">
                  <c:v>0.2727</c:v>
                </c:pt>
                <c:pt idx="1">
                  <c:v>0.63639999999999997</c:v>
                </c:pt>
                <c:pt idx="2">
                  <c:v>9.0899999999999995E-2</c:v>
                </c:pt>
                <c:pt idx="3">
                  <c:v>0</c:v>
                </c:pt>
              </c:numCache>
            </c:numRef>
          </c:val>
          <c:extLst>
            <c:ext xmlns:c16="http://schemas.microsoft.com/office/drawing/2014/chart" uri="{C3380CC4-5D6E-409C-BE32-E72D297353CC}">
              <c16:uniqueId val="{00000002-64F8-44F6-A713-C12A1C14ED87}"/>
            </c:ext>
          </c:extLst>
        </c:ser>
        <c:dLbls>
          <c:showLegendKey val="0"/>
          <c:showVal val="0"/>
          <c:showCatName val="0"/>
          <c:showSerName val="0"/>
          <c:showPercent val="0"/>
          <c:showBubbleSize val="0"/>
        </c:dLbls>
        <c:gapWidth val="150"/>
        <c:axId val="790148320"/>
        <c:axId val="790148976"/>
      </c:barChart>
      <c:catAx>
        <c:axId val="79014832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90148976"/>
        <c:crosses val="autoZero"/>
        <c:auto val="1"/>
        <c:lblAlgn val="ctr"/>
        <c:lblOffset val="100"/>
        <c:noMultiLvlLbl val="0"/>
      </c:catAx>
      <c:valAx>
        <c:axId val="790148976"/>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9014832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D6ED-44B5-8232-343F82152E0F}"/>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D6ED-44B5-8232-343F82152E0F}"/>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D6ED-44B5-8232-343F82152E0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'Machupicchu-40'!$C$172:$C$174</c:f>
              <c:strCache>
                <c:ptCount val="3"/>
                <c:pt idx="0">
                  <c:v>Adecuado</c:v>
                </c:pt>
                <c:pt idx="1">
                  <c:v>Regular</c:v>
                </c:pt>
                <c:pt idx="2">
                  <c:v>Insuficiente</c:v>
                </c:pt>
              </c:strCache>
            </c:strRef>
          </c:cat>
          <c:val>
            <c:numRef>
              <c:f>'Machupicchu-40'!$F$172:$F$174</c:f>
              <c:numCache>
                <c:formatCode>0%</c:formatCode>
                <c:ptCount val="3"/>
                <c:pt idx="0">
                  <c:v>0.625</c:v>
                </c:pt>
                <c:pt idx="1">
                  <c:v>0.3125</c:v>
                </c:pt>
                <c:pt idx="2">
                  <c:v>6.25E-2</c:v>
                </c:pt>
              </c:numCache>
            </c:numRef>
          </c:val>
          <c:extLst>
            <c:ext xmlns:c16="http://schemas.microsoft.com/office/drawing/2014/chart" uri="{C3380CC4-5D6E-409C-BE32-E72D297353CC}">
              <c16:uniqueId val="{00000000-D6ED-44B5-8232-343F82152E0F}"/>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20000"/>
                  <a:lumOff val="80000"/>
                </a:schemeClr>
              </a:solidFill>
              <a:ln>
                <a:noFill/>
              </a:ln>
              <a:effectLst/>
            </c:spPr>
            <c:extLst>
              <c:ext xmlns:c16="http://schemas.microsoft.com/office/drawing/2014/chart" uri="{C3380CC4-5D6E-409C-BE32-E72D297353CC}">
                <c16:uniqueId val="{00000006-BA36-4C2E-922C-B780886C33FE}"/>
              </c:ext>
            </c:extLst>
          </c:dPt>
          <c:dPt>
            <c:idx val="1"/>
            <c:invertIfNegative val="0"/>
            <c:bubble3D val="0"/>
            <c:spPr>
              <a:solidFill>
                <a:schemeClr val="accent5">
                  <a:lumMod val="40000"/>
                  <a:lumOff val="60000"/>
                </a:schemeClr>
              </a:solidFill>
              <a:ln>
                <a:noFill/>
              </a:ln>
              <a:effectLst/>
            </c:spPr>
            <c:extLst>
              <c:ext xmlns:c16="http://schemas.microsoft.com/office/drawing/2014/chart" uri="{C3380CC4-5D6E-409C-BE32-E72D297353CC}">
                <c16:uniqueId val="{00000005-BA36-4C2E-922C-B780886C33FE}"/>
              </c:ext>
            </c:extLst>
          </c:dPt>
          <c:dPt>
            <c:idx val="2"/>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BA36-4C2E-922C-B780886C33FE}"/>
              </c:ext>
            </c:extLst>
          </c:dPt>
          <c:dPt>
            <c:idx val="3"/>
            <c:invertIfNegative val="0"/>
            <c:bubble3D val="0"/>
            <c:spPr>
              <a:solidFill>
                <a:schemeClr val="accent5">
                  <a:lumMod val="75000"/>
                </a:schemeClr>
              </a:solidFill>
              <a:ln>
                <a:noFill/>
              </a:ln>
              <a:effectLst/>
            </c:spPr>
            <c:extLst>
              <c:ext xmlns:c16="http://schemas.microsoft.com/office/drawing/2014/chart" uri="{C3380CC4-5D6E-409C-BE32-E72D297353CC}">
                <c16:uniqueId val="{00000003-BA36-4C2E-922C-B780886C33FE}"/>
              </c:ext>
            </c:extLst>
          </c:dPt>
          <c:dPt>
            <c:idx val="4"/>
            <c:invertIfNegative val="0"/>
            <c:bubble3D val="0"/>
            <c:spPr>
              <a:solidFill>
                <a:schemeClr val="accent5">
                  <a:lumMod val="50000"/>
                </a:schemeClr>
              </a:solidFill>
              <a:ln>
                <a:noFill/>
              </a:ln>
              <a:effectLst/>
            </c:spPr>
            <c:extLst>
              <c:ext xmlns:c16="http://schemas.microsoft.com/office/drawing/2014/chart" uri="{C3380CC4-5D6E-409C-BE32-E72D297353CC}">
                <c16:uniqueId val="{00000002-BA36-4C2E-922C-B780886C33FE}"/>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'Machupicchu-40'!$B$178:$B$182</c:f>
              <c:strCache>
                <c:ptCount val="5"/>
                <c:pt idx="0">
                  <c:v>3 min - 7 min </c:v>
                </c:pt>
                <c:pt idx="1">
                  <c:v>10 min  - 15 min</c:v>
                </c:pt>
                <c:pt idx="2">
                  <c:v>20 min - 30 min</c:v>
                </c:pt>
                <c:pt idx="3">
                  <c:v>40 min a 1 hr </c:v>
                </c:pt>
                <c:pt idx="4">
                  <c:v>2hr a más </c:v>
                </c:pt>
              </c:strCache>
            </c:strRef>
          </c:cat>
          <c:val>
            <c:numRef>
              <c:f>'Machupicchu-40'!$E$178:$E$182</c:f>
              <c:numCache>
                <c:formatCode>0%</c:formatCode>
                <c:ptCount val="5"/>
                <c:pt idx="0">
                  <c:v>0.1875</c:v>
                </c:pt>
                <c:pt idx="1">
                  <c:v>0.1875</c:v>
                </c:pt>
                <c:pt idx="2">
                  <c:v>0.4375</c:v>
                </c:pt>
                <c:pt idx="3">
                  <c:v>0.125</c:v>
                </c:pt>
                <c:pt idx="4">
                  <c:v>6.25E-2</c:v>
                </c:pt>
              </c:numCache>
            </c:numRef>
          </c:val>
          <c:extLst>
            <c:ext xmlns:c16="http://schemas.microsoft.com/office/drawing/2014/chart" uri="{C3380CC4-5D6E-409C-BE32-E72D297353CC}">
              <c16:uniqueId val="{00000000-BA36-4C2E-922C-B780886C33FE}"/>
            </c:ext>
          </c:extLst>
        </c:ser>
        <c:dLbls>
          <c:dLblPos val="outEnd"/>
          <c:showLegendKey val="0"/>
          <c:showVal val="1"/>
          <c:showCatName val="0"/>
          <c:showSerName val="0"/>
          <c:showPercent val="0"/>
          <c:showBubbleSize val="0"/>
        </c:dLbls>
        <c:gapWidth val="50"/>
        <c:axId val="669800144"/>
        <c:axId val="667786512"/>
      </c:barChart>
      <c:catAx>
        <c:axId val="669800144"/>
        <c:scaling>
          <c:orientation val="minMax"/>
        </c:scaling>
        <c:delete val="0"/>
        <c:axPos val="l"/>
        <c:numFmt formatCode="General" sourceLinked="1"/>
        <c:majorTickMark val="none"/>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7786512"/>
        <c:crosses val="autoZero"/>
        <c:auto val="1"/>
        <c:lblAlgn val="ctr"/>
        <c:lblOffset val="100"/>
        <c:noMultiLvlLbl val="0"/>
      </c:catAx>
      <c:valAx>
        <c:axId val="66778651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698001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'Machupicchu-40'!$C$193</c:f>
              <c:strCache>
                <c:ptCount val="1"/>
                <c:pt idx="0">
                  <c:v>Amabilidad y respeto</c:v>
                </c:pt>
              </c:strCache>
            </c:strRef>
          </c:tx>
          <c:spPr>
            <a:solidFill>
              <a:schemeClr val="accent6"/>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'Machupicchu-40'!$C$194:$C$197</c:f>
              <c:numCache>
                <c:formatCode>0%</c:formatCode>
                <c:ptCount val="4"/>
                <c:pt idx="0">
                  <c:v>0.375</c:v>
                </c:pt>
                <c:pt idx="1">
                  <c:v>0.3125</c:v>
                </c:pt>
                <c:pt idx="2">
                  <c:v>0.3125</c:v>
                </c:pt>
                <c:pt idx="3">
                  <c:v>0</c:v>
                </c:pt>
              </c:numCache>
            </c:numRef>
          </c:val>
          <c:extLst>
            <c:ext xmlns:c16="http://schemas.microsoft.com/office/drawing/2014/chart" uri="{C3380CC4-5D6E-409C-BE32-E72D297353CC}">
              <c16:uniqueId val="{00000000-85FA-46D8-87BD-06A570B0EB33}"/>
            </c:ext>
          </c:extLst>
        </c:ser>
        <c:ser>
          <c:idx val="1"/>
          <c:order val="1"/>
          <c:tx>
            <c:strRef>
              <c:f>'Machupicchu-40'!$D$193</c:f>
              <c:strCache>
                <c:ptCount val="1"/>
                <c:pt idx="0">
                  <c:v>Confianza y seguridad</c:v>
                </c:pt>
              </c:strCache>
            </c:strRef>
          </c:tx>
          <c:spPr>
            <a:solidFill>
              <a:schemeClr val="accent5"/>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'Machupicchu-40'!$D$194:$D$197</c:f>
              <c:numCache>
                <c:formatCode>0%</c:formatCode>
                <c:ptCount val="4"/>
                <c:pt idx="0">
                  <c:v>0.375</c:v>
                </c:pt>
                <c:pt idx="1">
                  <c:v>0.3125</c:v>
                </c:pt>
                <c:pt idx="2">
                  <c:v>0.3125</c:v>
                </c:pt>
                <c:pt idx="3">
                  <c:v>0</c:v>
                </c:pt>
              </c:numCache>
            </c:numRef>
          </c:val>
          <c:extLst>
            <c:ext xmlns:c16="http://schemas.microsoft.com/office/drawing/2014/chart" uri="{C3380CC4-5D6E-409C-BE32-E72D297353CC}">
              <c16:uniqueId val="{00000001-85FA-46D8-87BD-06A570B0EB33}"/>
            </c:ext>
          </c:extLst>
        </c:ser>
        <c:ser>
          <c:idx val="2"/>
          <c:order val="2"/>
          <c:tx>
            <c:strRef>
              <c:f>'Machupicchu-40'!$E$193</c:f>
              <c:strCache>
                <c:ptCount val="1"/>
                <c:pt idx="0">
                  <c:v>Claridad de la información </c:v>
                </c:pt>
              </c:strCache>
            </c:strRef>
          </c:tx>
          <c:spPr>
            <a:solidFill>
              <a:schemeClr val="accent4"/>
            </a:solidFill>
            <a:ln>
              <a:noFill/>
            </a:ln>
            <a:effectLst/>
          </c:spPr>
          <c:invertIfNegative val="0"/>
          <c:cat>
            <c:strRef>
              <c:f>'Machupicchu-40'!$B$194:$B$197</c:f>
              <c:strCache>
                <c:ptCount val="4"/>
                <c:pt idx="0">
                  <c:v>Muy bueno </c:v>
                </c:pt>
                <c:pt idx="1">
                  <c:v>Bueno</c:v>
                </c:pt>
                <c:pt idx="2">
                  <c:v>Regular</c:v>
                </c:pt>
                <c:pt idx="3">
                  <c:v>Malo</c:v>
                </c:pt>
              </c:strCache>
            </c:strRef>
          </c:cat>
          <c:val>
            <c:numRef>
              <c:f>'Machupicchu-40'!$E$194:$E$197</c:f>
              <c:numCache>
                <c:formatCode>0%</c:formatCode>
                <c:ptCount val="4"/>
                <c:pt idx="0">
                  <c:v>0.5</c:v>
                </c:pt>
                <c:pt idx="1">
                  <c:v>0.5</c:v>
                </c:pt>
                <c:pt idx="2">
                  <c:v>0</c:v>
                </c:pt>
                <c:pt idx="3">
                  <c:v>0</c:v>
                </c:pt>
              </c:numCache>
            </c:numRef>
          </c:val>
          <c:extLst>
            <c:ext xmlns:c16="http://schemas.microsoft.com/office/drawing/2014/chart" uri="{C3380CC4-5D6E-409C-BE32-E72D297353CC}">
              <c16:uniqueId val="{00000002-85FA-46D8-87BD-06A570B0EB33}"/>
            </c:ext>
          </c:extLst>
        </c:ser>
        <c:dLbls>
          <c:showLegendKey val="0"/>
          <c:showVal val="0"/>
          <c:showCatName val="0"/>
          <c:showSerName val="0"/>
          <c:showPercent val="0"/>
          <c:showBubbleSize val="0"/>
        </c:dLbls>
        <c:gapWidth val="219"/>
        <c:overlap val="-27"/>
        <c:axId val="727031136"/>
        <c:axId val="726250264"/>
      </c:barChart>
      <c:catAx>
        <c:axId val="7270311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6250264"/>
        <c:crosses val="autoZero"/>
        <c:auto val="1"/>
        <c:lblAlgn val="ctr"/>
        <c:lblOffset val="100"/>
        <c:noMultiLvlLbl val="0"/>
      </c:catAx>
      <c:valAx>
        <c:axId val="7262502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03113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7B99-459E-824E-4956F5A78343}"/>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7B99-459E-824E-4956F5A78343}"/>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7B99-459E-824E-4956F5A7834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'Machupicchu-40'!$C$201:$C$203</c:f>
              <c:strCache>
                <c:ptCount val="3"/>
                <c:pt idx="0">
                  <c:v>Permanente</c:v>
                </c:pt>
                <c:pt idx="1">
                  <c:v>Eventual</c:v>
                </c:pt>
                <c:pt idx="2">
                  <c:v>No se realiza</c:v>
                </c:pt>
              </c:strCache>
            </c:strRef>
          </c:cat>
          <c:val>
            <c:numRef>
              <c:f>'Machupicchu-40'!$F$201:$F$203</c:f>
              <c:numCache>
                <c:formatCode>0%</c:formatCode>
                <c:ptCount val="3"/>
                <c:pt idx="0">
                  <c:v>0.75</c:v>
                </c:pt>
                <c:pt idx="1">
                  <c:v>0.125</c:v>
                </c:pt>
                <c:pt idx="2">
                  <c:v>0.125</c:v>
                </c:pt>
              </c:numCache>
            </c:numRef>
          </c:val>
          <c:extLst>
            <c:ext xmlns:c16="http://schemas.microsoft.com/office/drawing/2014/chart" uri="{C3380CC4-5D6E-409C-BE32-E72D297353CC}">
              <c16:uniqueId val="{00000000-7B99-459E-824E-4956F5A78343}"/>
            </c:ext>
          </c:extLst>
        </c:ser>
        <c:dLbls>
          <c:dLblPos val="outEnd"/>
          <c:showLegendKey val="0"/>
          <c:showVal val="1"/>
          <c:showCatName val="0"/>
          <c:showSerName val="0"/>
          <c:showPercent val="0"/>
          <c:showBubbleSize val="0"/>
        </c:dLbls>
        <c:gapWidth val="50"/>
        <c:axId val="742826256"/>
        <c:axId val="742819368"/>
      </c:barChart>
      <c:catAx>
        <c:axId val="74282625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42819368"/>
        <c:crosses val="autoZero"/>
        <c:auto val="1"/>
        <c:lblAlgn val="ctr"/>
        <c:lblOffset val="100"/>
        <c:noMultiLvlLbl val="0"/>
      </c:catAx>
      <c:valAx>
        <c:axId val="7428193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282625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140787616244493E-2"/>
          <c:y val="6.5304695253325648E-2"/>
          <c:w val="0.69353744882859925"/>
          <c:h val="0.79697204987090986"/>
        </c:manualLayout>
      </c:layout>
      <c:barChart>
        <c:barDir val="col"/>
        <c:grouping val="clustered"/>
        <c:varyColors val="0"/>
        <c:ser>
          <c:idx val="0"/>
          <c:order val="0"/>
          <c:tx>
            <c:strRef>
              <c:f>'Machupicchu-40'!$C$214</c:f>
              <c:strCache>
                <c:ptCount val="1"/>
                <c:pt idx="0">
                  <c:v>Amabilidad y respeto</c:v>
                </c:pt>
              </c:strCache>
            </c:strRef>
          </c:tx>
          <c:spPr>
            <a:solidFill>
              <a:schemeClr val="accent6"/>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'Machupicchu-40'!$C$215:$C$218</c:f>
              <c:numCache>
                <c:formatCode>0%</c:formatCode>
                <c:ptCount val="4"/>
                <c:pt idx="0">
                  <c:v>0.4375</c:v>
                </c:pt>
                <c:pt idx="1">
                  <c:v>0.4375</c:v>
                </c:pt>
                <c:pt idx="2">
                  <c:v>0.125</c:v>
                </c:pt>
                <c:pt idx="3">
                  <c:v>0</c:v>
                </c:pt>
              </c:numCache>
            </c:numRef>
          </c:val>
          <c:extLst>
            <c:ext xmlns:c16="http://schemas.microsoft.com/office/drawing/2014/chart" uri="{C3380CC4-5D6E-409C-BE32-E72D297353CC}">
              <c16:uniqueId val="{00000000-7CCA-451D-843A-409B3EE58EE1}"/>
            </c:ext>
          </c:extLst>
        </c:ser>
        <c:ser>
          <c:idx val="1"/>
          <c:order val="1"/>
          <c:tx>
            <c:strRef>
              <c:f>'Machupicchu-40'!$D$214</c:f>
              <c:strCache>
                <c:ptCount val="1"/>
                <c:pt idx="0">
                  <c:v>Confianza y seguridad</c:v>
                </c:pt>
              </c:strCache>
            </c:strRef>
          </c:tx>
          <c:spPr>
            <a:solidFill>
              <a:schemeClr val="accent5"/>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'Machupicchu-40'!$D$215:$D$218</c:f>
              <c:numCache>
                <c:formatCode>0%</c:formatCode>
                <c:ptCount val="4"/>
                <c:pt idx="0">
                  <c:v>0.5</c:v>
                </c:pt>
                <c:pt idx="1">
                  <c:v>0.3125</c:v>
                </c:pt>
                <c:pt idx="2">
                  <c:v>0.17649999999999999</c:v>
                </c:pt>
                <c:pt idx="3">
                  <c:v>0</c:v>
                </c:pt>
              </c:numCache>
            </c:numRef>
          </c:val>
          <c:extLst>
            <c:ext xmlns:c16="http://schemas.microsoft.com/office/drawing/2014/chart" uri="{C3380CC4-5D6E-409C-BE32-E72D297353CC}">
              <c16:uniqueId val="{00000001-7CCA-451D-843A-409B3EE58EE1}"/>
            </c:ext>
          </c:extLst>
        </c:ser>
        <c:ser>
          <c:idx val="2"/>
          <c:order val="2"/>
          <c:tx>
            <c:strRef>
              <c:f>'Machupicchu-40'!$E$214</c:f>
              <c:strCache>
                <c:ptCount val="1"/>
                <c:pt idx="0">
                  <c:v>Claridad de la información </c:v>
                </c:pt>
              </c:strCache>
            </c:strRef>
          </c:tx>
          <c:spPr>
            <a:solidFill>
              <a:schemeClr val="accent4"/>
            </a:solidFill>
            <a:ln>
              <a:noFill/>
            </a:ln>
            <a:effectLst/>
          </c:spPr>
          <c:invertIfNegative val="0"/>
          <c:cat>
            <c:strRef>
              <c:f>'Machupicchu-40'!$B$215:$B$218</c:f>
              <c:strCache>
                <c:ptCount val="4"/>
                <c:pt idx="0">
                  <c:v>Muy bueno </c:v>
                </c:pt>
                <c:pt idx="1">
                  <c:v>Bueno</c:v>
                </c:pt>
                <c:pt idx="2">
                  <c:v>Regular</c:v>
                </c:pt>
                <c:pt idx="3">
                  <c:v>Malo</c:v>
                </c:pt>
              </c:strCache>
            </c:strRef>
          </c:cat>
          <c:val>
            <c:numRef>
              <c:f>'Machupicchu-40'!$E$215:$E$218</c:f>
              <c:numCache>
                <c:formatCode>0%</c:formatCode>
                <c:ptCount val="4"/>
                <c:pt idx="0">
                  <c:v>0.4375</c:v>
                </c:pt>
                <c:pt idx="1">
                  <c:v>0.5</c:v>
                </c:pt>
                <c:pt idx="2">
                  <c:v>6.25E-2</c:v>
                </c:pt>
                <c:pt idx="3">
                  <c:v>0</c:v>
                </c:pt>
              </c:numCache>
            </c:numRef>
          </c:val>
          <c:extLst>
            <c:ext xmlns:c16="http://schemas.microsoft.com/office/drawing/2014/chart" uri="{C3380CC4-5D6E-409C-BE32-E72D297353CC}">
              <c16:uniqueId val="{00000002-7CCA-451D-843A-409B3EE58EE1}"/>
            </c:ext>
          </c:extLst>
        </c:ser>
        <c:dLbls>
          <c:showLegendKey val="0"/>
          <c:showVal val="0"/>
          <c:showCatName val="0"/>
          <c:showSerName val="0"/>
          <c:showPercent val="0"/>
          <c:showBubbleSize val="0"/>
        </c:dLbls>
        <c:gapWidth val="219"/>
        <c:overlap val="-27"/>
        <c:axId val="746031664"/>
        <c:axId val="746033960"/>
      </c:barChart>
      <c:catAx>
        <c:axId val="7460316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3960"/>
        <c:crosses val="autoZero"/>
        <c:auto val="1"/>
        <c:lblAlgn val="ctr"/>
        <c:lblOffset val="100"/>
        <c:noMultiLvlLbl val="0"/>
      </c:catAx>
      <c:valAx>
        <c:axId val="746033960"/>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46031664"/>
        <c:crosses val="autoZero"/>
        <c:crossBetween val="between"/>
      </c:valAx>
      <c:spPr>
        <a:noFill/>
        <a:ln>
          <a:noFill/>
        </a:ln>
        <a:effectLst/>
      </c:spPr>
    </c:plotArea>
    <c:legend>
      <c:legendPos val="r"/>
      <c:layout>
        <c:manualLayout>
          <c:xMode val="edge"/>
          <c:yMode val="edge"/>
          <c:x val="0.74172766644831822"/>
          <c:y val="0.13757861068820967"/>
          <c:w val="0.25827233355168183"/>
          <c:h val="0.70025576320384653"/>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5553861656552542"/>
          <c:y val="6.0995976535978678E-2"/>
          <c:w val="0.7869936993967237"/>
          <c:h val="0.82955314007025238"/>
        </c:manualLayout>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1-AE97-4D3E-A51D-929CD0F9CFF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'Machupicchu-40'!$C$129:$C$130</c:f>
              <c:strCache>
                <c:ptCount val="2"/>
                <c:pt idx="0">
                  <c:v>Adecuado</c:v>
                </c:pt>
                <c:pt idx="1">
                  <c:v>Regular</c:v>
                </c:pt>
              </c:strCache>
            </c:strRef>
          </c:cat>
          <c:val>
            <c:numRef>
              <c:f>'Machupicchu-40'!$F$129:$F$130</c:f>
              <c:numCache>
                <c:formatCode>0%</c:formatCode>
                <c:ptCount val="2"/>
                <c:pt idx="0">
                  <c:v>0.78569999999999995</c:v>
                </c:pt>
                <c:pt idx="1">
                  <c:v>0.21429999999999999</c:v>
                </c:pt>
              </c:numCache>
            </c:numRef>
          </c:val>
          <c:extLst>
            <c:ext xmlns:c16="http://schemas.microsoft.com/office/drawing/2014/chart" uri="{C3380CC4-5D6E-409C-BE32-E72D297353CC}">
              <c16:uniqueId val="{00000002-AE97-4D3E-A51D-929CD0F9CFFA}"/>
            </c:ext>
          </c:extLst>
        </c:ser>
        <c:dLbls>
          <c:showLegendKey val="0"/>
          <c:showVal val="0"/>
          <c:showCatName val="0"/>
          <c:showSerName val="0"/>
          <c:showPercent val="0"/>
          <c:showBubbleSize val="0"/>
        </c:dLbls>
        <c:gapWidth val="50"/>
        <c:axId val="727610400"/>
        <c:axId val="727606792"/>
      </c:barChart>
      <c:catAx>
        <c:axId val="7276104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27606792"/>
        <c:crosses val="autoZero"/>
        <c:auto val="1"/>
        <c:lblAlgn val="ctr"/>
        <c:lblOffset val="100"/>
        <c:noMultiLvlLbl val="0"/>
      </c:catAx>
      <c:valAx>
        <c:axId val="7276067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276104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2040822480993733"/>
          <c:y val="6.1554974717076237E-2"/>
          <c:w val="0.72849889619906394"/>
          <c:h val="0.80001154431165056"/>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1-EF6D-4BE7-B777-1226AF1BC7CF}"/>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EF6D-4BE7-B777-1226AF1BC7CF}"/>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5-EF6D-4BE7-B777-1226AF1BC7C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'Machupicchu-40'!$B$138:$B$140</c:f>
              <c:strCache>
                <c:ptCount val="3"/>
                <c:pt idx="0">
                  <c:v>3 min - 7 min </c:v>
                </c:pt>
                <c:pt idx="1">
                  <c:v>10 min - 15 min</c:v>
                </c:pt>
                <c:pt idx="2">
                  <c:v>20 min - 30 min</c:v>
                </c:pt>
              </c:strCache>
            </c:strRef>
          </c:cat>
          <c:val>
            <c:numRef>
              <c:f>'Machupicchu-40'!$E$138:$E$140</c:f>
              <c:numCache>
                <c:formatCode>0%</c:formatCode>
                <c:ptCount val="3"/>
                <c:pt idx="0">
                  <c:v>0.1429</c:v>
                </c:pt>
                <c:pt idx="1">
                  <c:v>0.64290000000000003</c:v>
                </c:pt>
                <c:pt idx="2">
                  <c:v>0.21429999999999999</c:v>
                </c:pt>
              </c:numCache>
            </c:numRef>
          </c:val>
          <c:extLst>
            <c:ext xmlns:c16="http://schemas.microsoft.com/office/drawing/2014/chart" uri="{C3380CC4-5D6E-409C-BE32-E72D297353CC}">
              <c16:uniqueId val="{00000006-EF6D-4BE7-B777-1226AF1BC7CF}"/>
            </c:ext>
          </c:extLst>
        </c:ser>
        <c:dLbls>
          <c:showLegendKey val="0"/>
          <c:showVal val="0"/>
          <c:showCatName val="0"/>
          <c:showSerName val="0"/>
          <c:showPercent val="0"/>
          <c:showBubbleSize val="0"/>
        </c:dLbls>
        <c:gapWidth val="50"/>
        <c:axId val="705004472"/>
        <c:axId val="705006768"/>
      </c:barChart>
      <c:catAx>
        <c:axId val="705004472"/>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705006768"/>
        <c:crosses val="autoZero"/>
        <c:auto val="1"/>
        <c:lblAlgn val="ctr"/>
        <c:lblOffset val="100"/>
        <c:noMultiLvlLbl val="0"/>
      </c:catAx>
      <c:valAx>
        <c:axId val="70500676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70500447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'Machupicchu-40'!$S$150</c:f>
              <c:strCache>
                <c:ptCount val="1"/>
                <c:pt idx="0">
                  <c:v>Amabilidad y respeto</c:v>
                </c:pt>
              </c:strCache>
            </c:strRef>
          </c:tx>
          <c:spPr>
            <a:solidFill>
              <a:schemeClr val="accent6"/>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'Machupicchu-40'!$S$151:$S$154</c:f>
              <c:numCache>
                <c:formatCode>0%</c:formatCode>
                <c:ptCount val="4"/>
                <c:pt idx="0">
                  <c:v>0.35709999999999997</c:v>
                </c:pt>
                <c:pt idx="1">
                  <c:v>0.5</c:v>
                </c:pt>
                <c:pt idx="2">
                  <c:v>0.1429</c:v>
                </c:pt>
                <c:pt idx="3">
                  <c:v>0</c:v>
                </c:pt>
              </c:numCache>
            </c:numRef>
          </c:val>
          <c:extLst>
            <c:ext xmlns:c16="http://schemas.microsoft.com/office/drawing/2014/chart" uri="{C3380CC4-5D6E-409C-BE32-E72D297353CC}">
              <c16:uniqueId val="{00000000-2EC2-473D-A086-A51EAA8DEFBF}"/>
            </c:ext>
          </c:extLst>
        </c:ser>
        <c:ser>
          <c:idx val="1"/>
          <c:order val="1"/>
          <c:tx>
            <c:strRef>
              <c:f>'Machupicchu-40'!$T$150</c:f>
              <c:strCache>
                <c:ptCount val="1"/>
                <c:pt idx="0">
                  <c:v>Confianza y seguridad</c:v>
                </c:pt>
              </c:strCache>
            </c:strRef>
          </c:tx>
          <c:spPr>
            <a:solidFill>
              <a:schemeClr val="accent5"/>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'Machupicchu-40'!$T$151:$T$154</c:f>
              <c:numCache>
                <c:formatCode>0%</c:formatCode>
                <c:ptCount val="4"/>
                <c:pt idx="0">
                  <c:v>0.35709999999999997</c:v>
                </c:pt>
                <c:pt idx="1">
                  <c:v>0.35709999999999997</c:v>
                </c:pt>
                <c:pt idx="2">
                  <c:v>0.21429999999999999</c:v>
                </c:pt>
                <c:pt idx="3">
                  <c:v>7.1400000000000005E-2</c:v>
                </c:pt>
              </c:numCache>
            </c:numRef>
          </c:val>
          <c:extLst>
            <c:ext xmlns:c16="http://schemas.microsoft.com/office/drawing/2014/chart" uri="{C3380CC4-5D6E-409C-BE32-E72D297353CC}">
              <c16:uniqueId val="{00000001-2EC2-473D-A086-A51EAA8DEFBF}"/>
            </c:ext>
          </c:extLst>
        </c:ser>
        <c:ser>
          <c:idx val="2"/>
          <c:order val="2"/>
          <c:tx>
            <c:strRef>
              <c:f>'Machupicchu-40'!$U$150</c:f>
              <c:strCache>
                <c:ptCount val="1"/>
                <c:pt idx="0">
                  <c:v>Claridad de la información </c:v>
                </c:pt>
              </c:strCache>
            </c:strRef>
          </c:tx>
          <c:spPr>
            <a:solidFill>
              <a:schemeClr val="accent4"/>
            </a:solidFill>
            <a:ln>
              <a:noFill/>
            </a:ln>
            <a:effectLst/>
          </c:spPr>
          <c:invertIfNegative val="0"/>
          <c:cat>
            <c:strRef>
              <c:f>'Machupicchu-40'!$R$151:$R$154</c:f>
              <c:strCache>
                <c:ptCount val="4"/>
                <c:pt idx="0">
                  <c:v>Muy bueno </c:v>
                </c:pt>
                <c:pt idx="1">
                  <c:v>Bueno</c:v>
                </c:pt>
                <c:pt idx="2">
                  <c:v>Regular</c:v>
                </c:pt>
                <c:pt idx="3">
                  <c:v>Malo</c:v>
                </c:pt>
              </c:strCache>
            </c:strRef>
          </c:cat>
          <c:val>
            <c:numRef>
              <c:f>'Machupicchu-40'!$U$151:$U$154</c:f>
              <c:numCache>
                <c:formatCode>0%</c:formatCode>
                <c:ptCount val="4"/>
                <c:pt idx="0">
                  <c:v>0.5</c:v>
                </c:pt>
                <c:pt idx="1">
                  <c:v>0.21429999999999999</c:v>
                </c:pt>
                <c:pt idx="2">
                  <c:v>0.21429999999999999</c:v>
                </c:pt>
                <c:pt idx="3">
                  <c:v>7.1400000000000005E-2</c:v>
                </c:pt>
              </c:numCache>
            </c:numRef>
          </c:val>
          <c:extLst>
            <c:ext xmlns:c16="http://schemas.microsoft.com/office/drawing/2014/chart" uri="{C3380CC4-5D6E-409C-BE32-E72D297353CC}">
              <c16:uniqueId val="{00000002-2EC2-473D-A086-A51EAA8DEFBF}"/>
            </c:ext>
          </c:extLst>
        </c:ser>
        <c:dLbls>
          <c:showLegendKey val="0"/>
          <c:showVal val="0"/>
          <c:showCatName val="0"/>
          <c:showSerName val="0"/>
          <c:showPercent val="0"/>
          <c:showBubbleSize val="0"/>
        </c:dLbls>
        <c:gapWidth val="150"/>
        <c:axId val="805301624"/>
        <c:axId val="805305888"/>
      </c:barChart>
      <c:catAx>
        <c:axId val="805301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05888"/>
        <c:crosses val="autoZero"/>
        <c:auto val="1"/>
        <c:lblAlgn val="ctr"/>
        <c:lblOffset val="100"/>
        <c:noMultiLvlLbl val="0"/>
      </c:catAx>
      <c:valAx>
        <c:axId val="805305888"/>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0530162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CCD0-4EB8-906F-C6810E458735}"/>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CCD0-4EB8-906F-C6810E458735}"/>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CCD0-4EB8-906F-C6810E458735}"/>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CCD0-4EB8-906F-C6810E458735}"/>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CCD0-4EB8-906F-C6810E458735}"/>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CCD0-4EB8-906F-C6810E458735}"/>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CCD0-4EB8-906F-C6810E458735}"/>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CCD0-4EB8-906F-C6810E458735}"/>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CCD0-4EB8-906F-C6810E458735}"/>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CCD0-4EB8-906F-C6810E458735}"/>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CCD0-4EB8-906F-C6810E458735}"/>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CCD0-4EB8-906F-C6810E458735}"/>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CCD0-4EB8-906F-C6810E458735}"/>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CCD0-4EB8-906F-C6810E458735}"/>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CCD0-4EB8-906F-C6810E458735}"/>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CCD0-4EB8-906F-C6810E458735}"/>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CCD0-4EB8-906F-C6810E458735}"/>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CCD0-4EB8-906F-C6810E458735}"/>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CCD0-4EB8-906F-C6810E458735}"/>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CCD0-4EB8-906F-C6810E45873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CCD0-4EB8-906F-C6810E45873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CCD0-4EB8-906F-C6810E45873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CCD0-4EB8-906F-C6810E458735}"/>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CCD0-4EB8-906F-C6810E45873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86DC-4FD8-B980-07A761C06AA5}"/>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86DC-4FD8-B980-07A761C06AA5}"/>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86DC-4FD8-B980-07A761C06AA5}"/>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86DC-4FD8-B980-07A761C06AA5}"/>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86DC-4FD8-B980-07A761C06AA5}"/>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86DC-4FD8-B980-07A761C06AA5}"/>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86DC-4FD8-B980-07A761C06AA5}"/>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86DC-4FD8-B980-07A761C06AA5}"/>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86DC-4FD8-B980-07A761C06AA5}"/>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86DC-4FD8-B980-07A761C06AA5}"/>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86DC-4FD8-B980-07A761C06AA5}"/>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86DC-4FD8-B980-07A761C06AA5}"/>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86DC-4FD8-B980-07A761C06AA5}"/>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86DC-4FD8-B980-07A761C06AA5}"/>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86DC-4FD8-B980-07A761C06AA5}"/>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86DC-4FD8-B980-07A761C06AA5}"/>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86DC-4FD8-B980-07A761C06AA5}"/>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86DC-4FD8-B980-07A761C06AA5}"/>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86DC-4FD8-B980-07A761C06AA5}"/>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86DC-4FD8-B980-07A761C06AA5}"/>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86DC-4FD8-B980-07A761C06AA5}"/>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'7 cuartones-50'!$B$301</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86DC-4FD8-B980-07A761C06AA5}"/>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86DC-4FD8-B980-07A761C06AA5}"/>
              </c:ext>
            </c:extLst>
          </c:dPt>
          <c:val>
            <c:numRef>
              <c:f>'7 cuartones-50'!$D$301:$E$301</c:f>
              <c:numCache>
                <c:formatCode>0%</c:formatCode>
                <c:ptCount val="2"/>
                <c:pt idx="0">
                  <c:v>0.4</c:v>
                </c:pt>
                <c:pt idx="1">
                  <c:v>0.6</c:v>
                </c:pt>
              </c:numCache>
            </c:numRef>
          </c:val>
          <c:extLst>
            <c:ext xmlns:c16="http://schemas.microsoft.com/office/drawing/2014/chart" uri="{C3380CC4-5D6E-409C-BE32-E72D297353CC}">
              <c16:uniqueId val="{0000002D-86DC-4FD8-B980-07A761C06AA5}"/>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3B0C-4889-B002-808181D4E632}"/>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3B0C-4889-B002-808181D4E632}"/>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3B0C-4889-B002-808181D4E632}"/>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3B0C-4889-B002-808181D4E632}"/>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3B0C-4889-B002-808181D4E632}"/>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3B0C-4889-B002-808181D4E632}"/>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3B0C-4889-B002-808181D4E632}"/>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3B0C-4889-B002-808181D4E632}"/>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3B0C-4889-B002-808181D4E632}"/>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3B0C-4889-B002-808181D4E632}"/>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3B0C-4889-B002-808181D4E632}"/>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3B0C-4889-B002-808181D4E632}"/>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3B0C-4889-B002-808181D4E632}"/>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3B0C-4889-B002-808181D4E632}"/>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3B0C-4889-B002-808181D4E632}"/>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3B0C-4889-B002-808181D4E632}"/>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3B0C-4889-B002-808181D4E632}"/>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3B0C-4889-B002-808181D4E632}"/>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3B0C-4889-B002-808181D4E632}"/>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3B0C-4889-B002-808181D4E632}"/>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3B0C-4889-B002-808181D4E632}"/>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-35'!$B$115</c:f>
              <c:strCache>
                <c:ptCount val="1"/>
                <c:pt idx="0">
                  <c:v>Femenino</c:v>
                </c:pt>
              </c:strCache>
            </c:strRef>
          </c:tx>
          <c:explosion val="2"/>
          <c:dPt>
            <c:idx val="0"/>
            <c:bubble3D val="0"/>
            <c:spPr>
              <a:noFill/>
              <a:ln w="19050">
                <a:solidFill>
                  <a:schemeClr val="lt1"/>
                </a:solidFill>
              </a:ln>
              <a:effectLst/>
            </c:spPr>
            <c:extLst>
              <c:ext xmlns:c16="http://schemas.microsoft.com/office/drawing/2014/chart" uri="{C3380CC4-5D6E-409C-BE32-E72D297353CC}">
                <c16:uniqueId val="{0000002A-3B0C-4889-B002-808181D4E632}"/>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3B0C-4889-B002-808181D4E632}"/>
              </c:ext>
            </c:extLst>
          </c:dPt>
          <c:val>
            <c:numRef>
              <c:f>'Pisac -35'!$D$115:$E$115</c:f>
              <c:numCache>
                <c:formatCode>0%</c:formatCode>
                <c:ptCount val="2"/>
                <c:pt idx="0">
                  <c:v>0.67</c:v>
                </c:pt>
                <c:pt idx="1">
                  <c:v>0.32999999999999996</c:v>
                </c:pt>
              </c:numCache>
            </c:numRef>
          </c:val>
          <c:extLst>
            <c:ext xmlns:c16="http://schemas.microsoft.com/office/drawing/2014/chart" uri="{C3380CC4-5D6E-409C-BE32-E72D297353CC}">
              <c16:uniqueId val="{0000002D-3B0C-4889-B002-808181D4E632}"/>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735A-46EF-AF4B-F9F2366DD687}"/>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735A-46EF-AF4B-F9F2366DD687}"/>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735A-46EF-AF4B-F9F2366DD687}"/>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735A-46EF-AF4B-F9F2366DD687}"/>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735A-46EF-AF4B-F9F2366DD687}"/>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735A-46EF-AF4B-F9F2366DD687}"/>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735A-46EF-AF4B-F9F2366DD687}"/>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735A-46EF-AF4B-F9F2366DD687}"/>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735A-46EF-AF4B-F9F2366DD687}"/>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735A-46EF-AF4B-F9F2366DD687}"/>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735A-46EF-AF4B-F9F2366DD687}"/>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735A-46EF-AF4B-F9F2366DD687}"/>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735A-46EF-AF4B-F9F2366DD687}"/>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735A-46EF-AF4B-F9F2366DD687}"/>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735A-46EF-AF4B-F9F2366DD687}"/>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735A-46EF-AF4B-F9F2366DD687}"/>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735A-46EF-AF4B-F9F2366DD687}"/>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735A-46EF-AF4B-F9F2366DD687}"/>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735A-46EF-AF4B-F9F2366DD687}"/>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735A-46EF-AF4B-F9F2366DD687}"/>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735A-46EF-AF4B-F9F2366DD687}"/>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-35'!$B$116</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735A-46EF-AF4B-F9F2366DD687}"/>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735A-46EF-AF4B-F9F2366DD687}"/>
              </c:ext>
            </c:extLst>
          </c:dPt>
          <c:val>
            <c:numRef>
              <c:f>'Pisac -35'!$D$116:$E$116</c:f>
              <c:numCache>
                <c:formatCode>0%</c:formatCode>
                <c:ptCount val="2"/>
                <c:pt idx="0">
                  <c:v>0.33</c:v>
                </c:pt>
                <c:pt idx="1">
                  <c:v>0.66999999999999993</c:v>
                </c:pt>
              </c:numCache>
            </c:numRef>
          </c:val>
          <c:extLst>
            <c:ext xmlns:c16="http://schemas.microsoft.com/office/drawing/2014/chart" uri="{C3380CC4-5D6E-409C-BE32-E72D297353CC}">
              <c16:uniqueId val="{0000002D-735A-46EF-AF4B-F9F2366DD687}"/>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1-0C07-4C42-A27A-77A6C6E807CC}"/>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3-0C07-4C42-A27A-77A6C6E807C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-35'!$L$111:$L$112</c:f>
              <c:strCache>
                <c:ptCount val="2"/>
                <c:pt idx="0">
                  <c:v>15 a 30 </c:v>
                </c:pt>
                <c:pt idx="1">
                  <c:v>31 a 40</c:v>
                </c:pt>
              </c:strCache>
            </c:strRef>
          </c:cat>
          <c:val>
            <c:numRef>
              <c:f>'Pisac -35'!$O$111:$O$112</c:f>
              <c:numCache>
                <c:formatCode>0%</c:formatCode>
                <c:ptCount val="2"/>
                <c:pt idx="0">
                  <c:v>0.5</c:v>
                </c:pt>
                <c:pt idx="1">
                  <c:v>0.5</c:v>
                </c:pt>
              </c:numCache>
            </c:numRef>
          </c:val>
          <c:extLst>
            <c:ext xmlns:c16="http://schemas.microsoft.com/office/drawing/2014/chart" uri="{C3380CC4-5D6E-409C-BE32-E72D297353CC}">
              <c16:uniqueId val="{00000004-0C07-4C42-A27A-77A6C6E807CC}"/>
            </c:ext>
          </c:extLst>
        </c:ser>
        <c:dLbls>
          <c:showLegendKey val="0"/>
          <c:showVal val="0"/>
          <c:showCatName val="0"/>
          <c:showSerName val="0"/>
          <c:showPercent val="0"/>
          <c:showBubbleSize val="0"/>
        </c:dLbls>
        <c:gapWidth val="50"/>
        <c:axId val="756998544"/>
        <c:axId val="756993624"/>
      </c:barChart>
      <c:catAx>
        <c:axId val="75699854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6993624"/>
        <c:crosses val="autoZero"/>
        <c:auto val="1"/>
        <c:lblAlgn val="ctr"/>
        <c:lblOffset val="100"/>
        <c:noMultiLvlLbl val="0"/>
      </c:catAx>
      <c:valAx>
        <c:axId val="75699362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699854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835645726243005"/>
          <c:y val="8.8113173392470712E-2"/>
          <c:w val="0.79188577537187821"/>
          <c:h val="0.71372553471829325"/>
        </c:manualLayout>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1-E774-484D-99C3-8D6E54B61C35}"/>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E774-484D-99C3-8D6E54B61C35}"/>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5-E774-484D-99C3-8D6E54B61C3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-35'!$K$44:$K$46</c:f>
              <c:strCache>
                <c:ptCount val="3"/>
                <c:pt idx="0">
                  <c:v>15 a 30 </c:v>
                </c:pt>
                <c:pt idx="1">
                  <c:v>31 a 40</c:v>
                </c:pt>
                <c:pt idx="2">
                  <c:v>41 a 50 </c:v>
                </c:pt>
              </c:strCache>
            </c:strRef>
          </c:cat>
          <c:val>
            <c:numRef>
              <c:f>'Pisac -35'!$N$44:$N$46</c:f>
              <c:numCache>
                <c:formatCode>0%</c:formatCode>
                <c:ptCount val="3"/>
                <c:pt idx="0">
                  <c:v>0.3448</c:v>
                </c:pt>
                <c:pt idx="1">
                  <c:v>0.31030000000000002</c:v>
                </c:pt>
                <c:pt idx="2">
                  <c:v>3.4500000000000003E-2</c:v>
                </c:pt>
              </c:numCache>
            </c:numRef>
          </c:val>
          <c:extLst>
            <c:ext xmlns:c16="http://schemas.microsoft.com/office/drawing/2014/chart" uri="{C3380CC4-5D6E-409C-BE32-E72D297353CC}">
              <c16:uniqueId val="{00000006-E774-484D-99C3-8D6E54B61C35}"/>
            </c:ext>
          </c:extLst>
        </c:ser>
        <c:dLbls>
          <c:showLegendKey val="0"/>
          <c:showVal val="0"/>
          <c:showCatName val="0"/>
          <c:showSerName val="0"/>
          <c:showPercent val="0"/>
          <c:showBubbleSize val="0"/>
        </c:dLbls>
        <c:gapWidth val="50"/>
        <c:axId val="756996904"/>
        <c:axId val="756996576"/>
      </c:barChart>
      <c:catAx>
        <c:axId val="75699690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6996576"/>
        <c:crosses val="autoZero"/>
        <c:auto val="1"/>
        <c:lblAlgn val="ctr"/>
        <c:lblOffset val="100"/>
        <c:noMultiLvlLbl val="0"/>
      </c:catAx>
      <c:valAx>
        <c:axId val="75699657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6996904"/>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cuartones-50'!$B$65</c:f>
              <c:strCache>
                <c:ptCount val="1"/>
                <c:pt idx="0">
                  <c:v>Masculino</c:v>
                </c:pt>
              </c:strCache>
            </c:strRef>
          </c:tx>
          <c:spPr>
            <a:solidFill>
              <a:srgbClr val="00FFFF"/>
            </a:solidFill>
          </c:spPr>
          <c:explosion val="10"/>
          <c:dPt>
            <c:idx val="0"/>
            <c:bubble3D val="0"/>
            <c:spPr>
              <a:solidFill>
                <a:srgbClr val="00FFFF"/>
              </a:solidFill>
              <a:ln w="19050">
                <a:solidFill>
                  <a:schemeClr val="lt1"/>
                </a:solidFill>
              </a:ln>
              <a:effectLst/>
            </c:spPr>
            <c:extLst>
              <c:ext xmlns:c16="http://schemas.microsoft.com/office/drawing/2014/chart" uri="{C3380CC4-5D6E-409C-BE32-E72D297353CC}">
                <c16:uniqueId val="{00000001-050E-4419-8EDC-6CFCCDB327A4}"/>
              </c:ext>
            </c:extLst>
          </c:dPt>
          <c:dPt>
            <c:idx val="1"/>
            <c:bubble3D val="0"/>
            <c:spPr>
              <a:solidFill>
                <a:srgbClr val="00FFFF"/>
              </a:solidFill>
              <a:ln w="19050">
                <a:solidFill>
                  <a:schemeClr val="lt1"/>
                </a:solidFill>
              </a:ln>
              <a:effectLst/>
            </c:spPr>
            <c:extLst>
              <c:ext xmlns:c16="http://schemas.microsoft.com/office/drawing/2014/chart" uri="{C3380CC4-5D6E-409C-BE32-E72D297353CC}">
                <c16:uniqueId val="{00000003-050E-4419-8EDC-6CFCCDB327A4}"/>
              </c:ext>
            </c:extLst>
          </c:dPt>
          <c:dPt>
            <c:idx val="2"/>
            <c:bubble3D val="0"/>
            <c:spPr>
              <a:solidFill>
                <a:srgbClr val="00FFFF"/>
              </a:solidFill>
              <a:ln w="19050">
                <a:solidFill>
                  <a:schemeClr val="lt1"/>
                </a:solidFill>
              </a:ln>
              <a:effectLst/>
            </c:spPr>
            <c:extLst>
              <c:ext xmlns:c16="http://schemas.microsoft.com/office/drawing/2014/chart" uri="{C3380CC4-5D6E-409C-BE32-E72D297353CC}">
                <c16:uniqueId val="{00000005-050E-4419-8EDC-6CFCCDB327A4}"/>
              </c:ext>
            </c:extLst>
          </c:dPt>
          <c:dPt>
            <c:idx val="3"/>
            <c:bubble3D val="0"/>
            <c:spPr>
              <a:solidFill>
                <a:srgbClr val="00FFFF"/>
              </a:solidFill>
              <a:ln w="19050">
                <a:solidFill>
                  <a:schemeClr val="lt1"/>
                </a:solidFill>
              </a:ln>
              <a:effectLst/>
            </c:spPr>
            <c:extLst>
              <c:ext xmlns:c16="http://schemas.microsoft.com/office/drawing/2014/chart" uri="{C3380CC4-5D6E-409C-BE32-E72D297353CC}">
                <c16:uniqueId val="{00000007-050E-4419-8EDC-6CFCCDB327A4}"/>
              </c:ext>
            </c:extLst>
          </c:dPt>
          <c:dPt>
            <c:idx val="4"/>
            <c:bubble3D val="0"/>
            <c:spPr>
              <a:solidFill>
                <a:srgbClr val="00FFFF"/>
              </a:solidFill>
              <a:ln w="19050">
                <a:solidFill>
                  <a:schemeClr val="lt1"/>
                </a:solidFill>
              </a:ln>
              <a:effectLst/>
            </c:spPr>
            <c:extLst>
              <c:ext xmlns:c16="http://schemas.microsoft.com/office/drawing/2014/chart" uri="{C3380CC4-5D6E-409C-BE32-E72D297353CC}">
                <c16:uniqueId val="{00000009-050E-4419-8EDC-6CFCCDB327A4}"/>
              </c:ext>
            </c:extLst>
          </c:dPt>
          <c:dPt>
            <c:idx val="5"/>
            <c:bubble3D val="0"/>
            <c:spPr>
              <a:solidFill>
                <a:srgbClr val="00FFFF"/>
              </a:solidFill>
              <a:ln w="19050">
                <a:solidFill>
                  <a:schemeClr val="lt1"/>
                </a:solidFill>
              </a:ln>
              <a:effectLst/>
            </c:spPr>
            <c:extLst>
              <c:ext xmlns:c16="http://schemas.microsoft.com/office/drawing/2014/chart" uri="{C3380CC4-5D6E-409C-BE32-E72D297353CC}">
                <c16:uniqueId val="{0000000B-050E-4419-8EDC-6CFCCDB327A4}"/>
              </c:ext>
            </c:extLst>
          </c:dPt>
          <c:dPt>
            <c:idx val="6"/>
            <c:bubble3D val="0"/>
            <c:spPr>
              <a:solidFill>
                <a:srgbClr val="00FFFF"/>
              </a:solidFill>
              <a:ln w="19050">
                <a:solidFill>
                  <a:schemeClr val="lt1"/>
                </a:solidFill>
              </a:ln>
              <a:effectLst/>
            </c:spPr>
            <c:extLst>
              <c:ext xmlns:c16="http://schemas.microsoft.com/office/drawing/2014/chart" uri="{C3380CC4-5D6E-409C-BE32-E72D297353CC}">
                <c16:uniqueId val="{0000000D-050E-4419-8EDC-6CFCCDB327A4}"/>
              </c:ext>
            </c:extLst>
          </c:dPt>
          <c:dPt>
            <c:idx val="7"/>
            <c:bubble3D val="0"/>
            <c:spPr>
              <a:solidFill>
                <a:srgbClr val="00FFFF"/>
              </a:solidFill>
              <a:ln w="19050">
                <a:solidFill>
                  <a:schemeClr val="lt1"/>
                </a:solidFill>
              </a:ln>
              <a:effectLst/>
            </c:spPr>
            <c:extLst>
              <c:ext xmlns:c16="http://schemas.microsoft.com/office/drawing/2014/chart" uri="{C3380CC4-5D6E-409C-BE32-E72D297353CC}">
                <c16:uniqueId val="{0000000F-050E-4419-8EDC-6CFCCDB327A4}"/>
              </c:ext>
            </c:extLst>
          </c:dPt>
          <c:dPt>
            <c:idx val="8"/>
            <c:bubble3D val="0"/>
            <c:spPr>
              <a:solidFill>
                <a:srgbClr val="00FFFF"/>
              </a:solidFill>
              <a:ln w="19050">
                <a:solidFill>
                  <a:schemeClr val="lt1"/>
                </a:solidFill>
              </a:ln>
              <a:effectLst/>
            </c:spPr>
            <c:extLst>
              <c:ext xmlns:c16="http://schemas.microsoft.com/office/drawing/2014/chart" uri="{C3380CC4-5D6E-409C-BE32-E72D297353CC}">
                <c16:uniqueId val="{00000011-050E-4419-8EDC-6CFCCDB327A4}"/>
              </c:ext>
            </c:extLst>
          </c:dPt>
          <c:dPt>
            <c:idx val="9"/>
            <c:bubble3D val="0"/>
            <c:spPr>
              <a:solidFill>
                <a:srgbClr val="00FFFF"/>
              </a:solidFill>
              <a:ln w="19050">
                <a:solidFill>
                  <a:schemeClr val="lt1"/>
                </a:solidFill>
              </a:ln>
              <a:effectLst/>
            </c:spPr>
            <c:extLst>
              <c:ext xmlns:c16="http://schemas.microsoft.com/office/drawing/2014/chart" uri="{C3380CC4-5D6E-409C-BE32-E72D297353CC}">
                <c16:uniqueId val="{00000013-050E-4419-8EDC-6CFCCDB327A4}"/>
              </c:ext>
            </c:extLst>
          </c:dPt>
          <c:dPt>
            <c:idx val="10"/>
            <c:bubble3D val="0"/>
            <c:spPr>
              <a:solidFill>
                <a:srgbClr val="00FFFF"/>
              </a:solidFill>
              <a:ln w="19050">
                <a:solidFill>
                  <a:schemeClr val="lt1"/>
                </a:solidFill>
              </a:ln>
              <a:effectLst/>
            </c:spPr>
            <c:extLst>
              <c:ext xmlns:c16="http://schemas.microsoft.com/office/drawing/2014/chart" uri="{C3380CC4-5D6E-409C-BE32-E72D297353CC}">
                <c16:uniqueId val="{00000015-050E-4419-8EDC-6CFCCDB327A4}"/>
              </c:ext>
            </c:extLst>
          </c:dPt>
          <c:dPt>
            <c:idx val="11"/>
            <c:bubble3D val="0"/>
            <c:spPr>
              <a:solidFill>
                <a:srgbClr val="00FFFF"/>
              </a:solidFill>
              <a:ln w="19050">
                <a:solidFill>
                  <a:schemeClr val="lt1"/>
                </a:solidFill>
              </a:ln>
              <a:effectLst/>
            </c:spPr>
            <c:extLst>
              <c:ext xmlns:c16="http://schemas.microsoft.com/office/drawing/2014/chart" uri="{C3380CC4-5D6E-409C-BE32-E72D297353CC}">
                <c16:uniqueId val="{00000017-050E-4419-8EDC-6CFCCDB327A4}"/>
              </c:ext>
            </c:extLst>
          </c:dPt>
          <c:dPt>
            <c:idx val="12"/>
            <c:bubble3D val="0"/>
            <c:spPr>
              <a:solidFill>
                <a:srgbClr val="00FFFF"/>
              </a:solidFill>
              <a:ln w="19050">
                <a:solidFill>
                  <a:schemeClr val="lt1"/>
                </a:solidFill>
              </a:ln>
              <a:effectLst/>
            </c:spPr>
            <c:extLst>
              <c:ext xmlns:c16="http://schemas.microsoft.com/office/drawing/2014/chart" uri="{C3380CC4-5D6E-409C-BE32-E72D297353CC}">
                <c16:uniqueId val="{00000019-050E-4419-8EDC-6CFCCDB327A4}"/>
              </c:ext>
            </c:extLst>
          </c:dPt>
          <c:dPt>
            <c:idx val="13"/>
            <c:bubble3D val="0"/>
            <c:spPr>
              <a:solidFill>
                <a:srgbClr val="00FFFF"/>
              </a:solidFill>
              <a:ln w="19050">
                <a:solidFill>
                  <a:schemeClr val="lt1"/>
                </a:solidFill>
              </a:ln>
              <a:effectLst/>
            </c:spPr>
            <c:extLst>
              <c:ext xmlns:c16="http://schemas.microsoft.com/office/drawing/2014/chart" uri="{C3380CC4-5D6E-409C-BE32-E72D297353CC}">
                <c16:uniqueId val="{0000001B-050E-4419-8EDC-6CFCCDB327A4}"/>
              </c:ext>
            </c:extLst>
          </c:dPt>
          <c:dPt>
            <c:idx val="14"/>
            <c:bubble3D val="0"/>
            <c:spPr>
              <a:solidFill>
                <a:srgbClr val="00FFFF"/>
              </a:solidFill>
              <a:ln w="19050">
                <a:solidFill>
                  <a:schemeClr val="lt1"/>
                </a:solidFill>
              </a:ln>
              <a:effectLst/>
            </c:spPr>
            <c:extLst>
              <c:ext xmlns:c16="http://schemas.microsoft.com/office/drawing/2014/chart" uri="{C3380CC4-5D6E-409C-BE32-E72D297353CC}">
                <c16:uniqueId val="{0000001D-050E-4419-8EDC-6CFCCDB327A4}"/>
              </c:ext>
            </c:extLst>
          </c:dPt>
          <c:dPt>
            <c:idx val="15"/>
            <c:bubble3D val="0"/>
            <c:spPr>
              <a:solidFill>
                <a:srgbClr val="00FFFF"/>
              </a:solidFill>
              <a:ln w="19050">
                <a:solidFill>
                  <a:schemeClr val="lt1"/>
                </a:solidFill>
              </a:ln>
              <a:effectLst/>
            </c:spPr>
            <c:extLst>
              <c:ext xmlns:c16="http://schemas.microsoft.com/office/drawing/2014/chart" uri="{C3380CC4-5D6E-409C-BE32-E72D297353CC}">
                <c16:uniqueId val="{0000001F-050E-4419-8EDC-6CFCCDB327A4}"/>
              </c:ext>
            </c:extLst>
          </c:dPt>
          <c:dPt>
            <c:idx val="16"/>
            <c:bubble3D val="0"/>
            <c:spPr>
              <a:solidFill>
                <a:srgbClr val="00FFFF"/>
              </a:solidFill>
              <a:ln w="19050">
                <a:solidFill>
                  <a:schemeClr val="lt1"/>
                </a:solidFill>
              </a:ln>
              <a:effectLst/>
            </c:spPr>
            <c:extLst>
              <c:ext xmlns:c16="http://schemas.microsoft.com/office/drawing/2014/chart" uri="{C3380CC4-5D6E-409C-BE32-E72D297353CC}">
                <c16:uniqueId val="{00000021-050E-4419-8EDC-6CFCCDB327A4}"/>
              </c:ext>
            </c:extLst>
          </c:dPt>
          <c:dPt>
            <c:idx val="17"/>
            <c:bubble3D val="0"/>
            <c:spPr>
              <a:solidFill>
                <a:srgbClr val="00FFFF"/>
              </a:solidFill>
              <a:ln w="19050">
                <a:solidFill>
                  <a:schemeClr val="lt1"/>
                </a:solidFill>
              </a:ln>
              <a:effectLst/>
            </c:spPr>
            <c:extLst>
              <c:ext xmlns:c16="http://schemas.microsoft.com/office/drawing/2014/chart" uri="{C3380CC4-5D6E-409C-BE32-E72D297353CC}">
                <c16:uniqueId val="{00000023-050E-4419-8EDC-6CFCCDB327A4}"/>
              </c:ext>
            </c:extLst>
          </c:dPt>
          <c:dPt>
            <c:idx val="18"/>
            <c:bubble3D val="0"/>
            <c:spPr>
              <a:solidFill>
                <a:srgbClr val="00FFFF"/>
              </a:solidFill>
              <a:ln w="19050">
                <a:solidFill>
                  <a:schemeClr val="lt1"/>
                </a:solidFill>
              </a:ln>
              <a:effectLst/>
            </c:spPr>
            <c:extLst>
              <c:ext xmlns:c16="http://schemas.microsoft.com/office/drawing/2014/chart" uri="{C3380CC4-5D6E-409C-BE32-E72D297353CC}">
                <c16:uniqueId val="{00000025-050E-4419-8EDC-6CFCCDB327A4}"/>
              </c:ext>
            </c:extLst>
          </c:dPt>
          <c:dPt>
            <c:idx val="19"/>
            <c:bubble3D val="0"/>
            <c:spPr>
              <a:solidFill>
                <a:srgbClr val="00FFFF"/>
              </a:solidFill>
              <a:ln w="19050">
                <a:solidFill>
                  <a:schemeClr val="lt1"/>
                </a:solidFill>
              </a:ln>
              <a:effectLst/>
            </c:spPr>
            <c:extLst>
              <c:ext xmlns:c16="http://schemas.microsoft.com/office/drawing/2014/chart" uri="{C3380CC4-5D6E-409C-BE32-E72D297353CC}">
                <c16:uniqueId val="{00000027-050E-4419-8EDC-6CFCCDB327A4}"/>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50E-4419-8EDC-6CFCCDB327A4}"/>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-35'!$B$245</c:f>
              <c:strCache>
                <c:ptCount val="1"/>
                <c:pt idx="0">
                  <c:v>Masculino</c:v>
                </c:pt>
              </c:strCache>
            </c:strRef>
          </c:tx>
          <c:dPt>
            <c:idx val="0"/>
            <c:bubble3D val="0"/>
            <c:spPr>
              <a:noFill/>
              <a:ln w="19050">
                <a:solidFill>
                  <a:schemeClr val="lt1"/>
                </a:solidFill>
              </a:ln>
              <a:effectLst/>
            </c:spPr>
            <c:extLst>
              <c:ext xmlns:c16="http://schemas.microsoft.com/office/drawing/2014/chart" uri="{C3380CC4-5D6E-409C-BE32-E72D297353CC}">
                <c16:uniqueId val="{0000002A-050E-4419-8EDC-6CFCCDB327A4}"/>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50E-4419-8EDC-6CFCCDB327A4}"/>
              </c:ext>
            </c:extLst>
          </c:dPt>
          <c:val>
            <c:numRef>
              <c:f>'Pisac -35'!$D$245:$E$245</c:f>
              <c:numCache>
                <c:formatCode>0%</c:formatCode>
                <c:ptCount val="2"/>
                <c:pt idx="0">
                  <c:v>0.33329999999999999</c:v>
                </c:pt>
                <c:pt idx="1">
                  <c:v>0.66670000000000007</c:v>
                </c:pt>
              </c:numCache>
            </c:numRef>
          </c:val>
          <c:extLst>
            <c:ext xmlns:c16="http://schemas.microsoft.com/office/drawing/2014/chart" uri="{C3380CC4-5D6E-409C-BE32-E72D297353CC}">
              <c16:uniqueId val="{0000002D-050E-4419-8EDC-6CFCCDB327A4}"/>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F306-4813-9C32-73E49535E9B0}"/>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F306-4813-9C32-73E49535E9B0}"/>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F306-4813-9C32-73E49535E9B0}"/>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F306-4813-9C32-73E49535E9B0}"/>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F306-4813-9C32-73E49535E9B0}"/>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F306-4813-9C32-73E49535E9B0}"/>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F306-4813-9C32-73E49535E9B0}"/>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F306-4813-9C32-73E49535E9B0}"/>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F306-4813-9C32-73E49535E9B0}"/>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F306-4813-9C32-73E49535E9B0}"/>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F306-4813-9C32-73E49535E9B0}"/>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F306-4813-9C32-73E49535E9B0}"/>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F306-4813-9C32-73E49535E9B0}"/>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F306-4813-9C32-73E49535E9B0}"/>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F306-4813-9C32-73E49535E9B0}"/>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F306-4813-9C32-73E49535E9B0}"/>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F306-4813-9C32-73E49535E9B0}"/>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F306-4813-9C32-73E49535E9B0}"/>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F306-4813-9C32-73E49535E9B0}"/>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F306-4813-9C32-73E49535E9B0}"/>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F306-4813-9C32-73E49535E9B0}"/>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'Pisac -35'!$B$244</c:f>
              <c:strCache>
                <c:ptCount val="1"/>
                <c:pt idx="0">
                  <c:v>Femenino</c:v>
                </c:pt>
              </c:strCache>
            </c:strRef>
          </c:tx>
          <c:dPt>
            <c:idx val="0"/>
            <c:bubble3D val="0"/>
            <c:spPr>
              <a:noFill/>
              <a:ln w="19050">
                <a:solidFill>
                  <a:schemeClr val="lt1"/>
                </a:solidFill>
              </a:ln>
              <a:effectLst/>
            </c:spPr>
            <c:extLst>
              <c:ext xmlns:c16="http://schemas.microsoft.com/office/drawing/2014/chart" uri="{C3380CC4-5D6E-409C-BE32-E72D297353CC}">
                <c16:uniqueId val="{0000002A-F306-4813-9C32-73E49535E9B0}"/>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F306-4813-9C32-73E49535E9B0}"/>
              </c:ext>
            </c:extLst>
          </c:dPt>
          <c:val>
            <c:numRef>
              <c:f>'Pisac -35'!$D$244:$E$244</c:f>
              <c:numCache>
                <c:formatCode>0%</c:formatCode>
                <c:ptCount val="2"/>
                <c:pt idx="0">
                  <c:v>0.66669999999999996</c:v>
                </c:pt>
                <c:pt idx="1">
                  <c:v>0.33330000000000004</c:v>
                </c:pt>
              </c:numCache>
            </c:numRef>
          </c:val>
          <c:extLst>
            <c:ext xmlns:c16="http://schemas.microsoft.com/office/drawing/2014/chart" uri="{C3380CC4-5D6E-409C-BE32-E72D297353CC}">
              <c16:uniqueId val="{0000002D-F306-4813-9C32-73E49535E9B0}"/>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3-BB14-45EF-994C-30F5639E9A50}"/>
              </c:ext>
            </c:extLst>
          </c:dPt>
          <c:dPt>
            <c:idx val="1"/>
            <c:invertIfNegative val="0"/>
            <c:bubble3D val="0"/>
            <c:spPr>
              <a:solidFill>
                <a:schemeClr val="accent6">
                  <a:lumMod val="50000"/>
                </a:schemeClr>
              </a:solidFill>
              <a:ln>
                <a:noFill/>
              </a:ln>
              <a:effectLst/>
            </c:spPr>
            <c:extLst>
              <c:ext xmlns:c16="http://schemas.microsoft.com/office/drawing/2014/chart" uri="{C3380CC4-5D6E-409C-BE32-E72D297353CC}">
                <c16:uniqueId val="{00000002-BB14-45EF-994C-30F5639E9A5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-35'!$L$240:$L$241</c:f>
              <c:strCache>
                <c:ptCount val="2"/>
                <c:pt idx="0">
                  <c:v>&lt; 1</c:v>
                </c:pt>
                <c:pt idx="1">
                  <c:v>≥ 1</c:v>
                </c:pt>
              </c:strCache>
            </c:strRef>
          </c:cat>
          <c:val>
            <c:numRef>
              <c:f>'Pisac -35'!$O$240:$O$241</c:f>
              <c:numCache>
                <c:formatCode>0%</c:formatCode>
                <c:ptCount val="2"/>
                <c:pt idx="0">
                  <c:v>0.83330000000000004</c:v>
                </c:pt>
                <c:pt idx="1">
                  <c:v>0.16669999999999999</c:v>
                </c:pt>
              </c:numCache>
            </c:numRef>
          </c:val>
          <c:extLst>
            <c:ext xmlns:c16="http://schemas.microsoft.com/office/drawing/2014/chart" uri="{C3380CC4-5D6E-409C-BE32-E72D297353CC}">
              <c16:uniqueId val="{00000000-BB14-45EF-994C-30F5639E9A50}"/>
            </c:ext>
          </c:extLst>
        </c:ser>
        <c:dLbls>
          <c:showLegendKey val="0"/>
          <c:showVal val="0"/>
          <c:showCatName val="0"/>
          <c:showSerName val="0"/>
          <c:showPercent val="0"/>
          <c:showBubbleSize val="0"/>
        </c:dLbls>
        <c:gapWidth val="50"/>
        <c:axId val="727214736"/>
        <c:axId val="727215392"/>
      </c:barChart>
      <c:catAx>
        <c:axId val="7272147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7215392"/>
        <c:crosses val="autoZero"/>
        <c:auto val="1"/>
        <c:lblAlgn val="ctr"/>
        <c:lblOffset val="100"/>
        <c:noMultiLvlLbl val="0"/>
      </c:catAx>
      <c:valAx>
        <c:axId val="72721539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721473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doughnutChart>
        <c:varyColors val="1"/>
        <c:ser>
          <c:idx val="0"/>
          <c:order val="0"/>
          <c:tx>
            <c:strRef>
              <c:f>'7 cuartones-50'!$B$64</c:f>
              <c:strCache>
                <c:ptCount val="1"/>
                <c:pt idx="0">
                  <c:v>Femenino</c:v>
                </c:pt>
              </c:strCache>
            </c:strRef>
          </c:tx>
          <c:spPr>
            <a:solidFill>
              <a:schemeClr val="bg2">
                <a:lumMod val="50000"/>
              </a:schemeClr>
            </a:solidFill>
          </c:spPr>
          <c:explosion val="20"/>
          <c:dPt>
            <c:idx val="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1-03B6-4890-B28F-6E2CAA868360}"/>
              </c:ext>
            </c:extLst>
          </c:dPt>
          <c:dPt>
            <c:idx val="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3-03B6-4890-B28F-6E2CAA868360}"/>
              </c:ext>
            </c:extLst>
          </c:dPt>
          <c:dPt>
            <c:idx val="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5-03B6-4890-B28F-6E2CAA868360}"/>
              </c:ext>
            </c:extLst>
          </c:dPt>
          <c:dPt>
            <c:idx val="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7-03B6-4890-B28F-6E2CAA868360}"/>
              </c:ext>
            </c:extLst>
          </c:dPt>
          <c:dPt>
            <c:idx val="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9-03B6-4890-B28F-6E2CAA868360}"/>
              </c:ext>
            </c:extLst>
          </c:dPt>
          <c:dPt>
            <c:idx val="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B-03B6-4890-B28F-6E2CAA868360}"/>
              </c:ext>
            </c:extLst>
          </c:dPt>
          <c:dPt>
            <c:idx val="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D-03B6-4890-B28F-6E2CAA868360}"/>
              </c:ext>
            </c:extLst>
          </c:dPt>
          <c:dPt>
            <c:idx val="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0F-03B6-4890-B28F-6E2CAA868360}"/>
              </c:ext>
            </c:extLst>
          </c:dPt>
          <c:dPt>
            <c:idx val="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1-03B6-4890-B28F-6E2CAA868360}"/>
              </c:ext>
            </c:extLst>
          </c:dPt>
          <c:dPt>
            <c:idx val="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3-03B6-4890-B28F-6E2CAA868360}"/>
              </c:ext>
            </c:extLst>
          </c:dPt>
          <c:dPt>
            <c:idx val="10"/>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5-03B6-4890-B28F-6E2CAA868360}"/>
              </c:ext>
            </c:extLst>
          </c:dPt>
          <c:dPt>
            <c:idx val="11"/>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7-03B6-4890-B28F-6E2CAA868360}"/>
              </c:ext>
            </c:extLst>
          </c:dPt>
          <c:dPt>
            <c:idx val="12"/>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9-03B6-4890-B28F-6E2CAA868360}"/>
              </c:ext>
            </c:extLst>
          </c:dPt>
          <c:dPt>
            <c:idx val="13"/>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B-03B6-4890-B28F-6E2CAA868360}"/>
              </c:ext>
            </c:extLst>
          </c:dPt>
          <c:dPt>
            <c:idx val="14"/>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D-03B6-4890-B28F-6E2CAA868360}"/>
              </c:ext>
            </c:extLst>
          </c:dPt>
          <c:dPt>
            <c:idx val="15"/>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1F-03B6-4890-B28F-6E2CAA868360}"/>
              </c:ext>
            </c:extLst>
          </c:dPt>
          <c:dPt>
            <c:idx val="16"/>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1-03B6-4890-B28F-6E2CAA868360}"/>
              </c:ext>
            </c:extLst>
          </c:dPt>
          <c:dPt>
            <c:idx val="17"/>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3-03B6-4890-B28F-6E2CAA868360}"/>
              </c:ext>
            </c:extLst>
          </c:dPt>
          <c:dPt>
            <c:idx val="18"/>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5-03B6-4890-B28F-6E2CAA868360}"/>
              </c:ext>
            </c:extLst>
          </c:dPt>
          <c:dPt>
            <c:idx val="19"/>
            <c:bubble3D val="0"/>
            <c:spPr>
              <a:solidFill>
                <a:schemeClr val="bg2">
                  <a:lumMod val="50000"/>
                </a:schemeClr>
              </a:solidFill>
              <a:ln w="19050">
                <a:solidFill>
                  <a:schemeClr val="lt1"/>
                </a:solidFill>
              </a:ln>
              <a:effectLst/>
            </c:spPr>
            <c:extLst>
              <c:ext xmlns:c16="http://schemas.microsoft.com/office/drawing/2014/chart" uri="{C3380CC4-5D6E-409C-BE32-E72D297353CC}">
                <c16:uniqueId val="{00000027-03B6-4890-B28F-6E2CAA868360}"/>
              </c:ext>
            </c:extLst>
          </c:dPt>
          <c:val>
            <c:numLit>
              <c:formatCode>General</c:formatCode>
              <c:ptCount val="20"/>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numLit>
          </c:val>
          <c:extLst>
            <c:ext xmlns:c16="http://schemas.microsoft.com/office/drawing/2014/chart" uri="{C3380CC4-5D6E-409C-BE32-E72D297353CC}">
              <c16:uniqueId val="{00000028-03B6-4890-B28F-6E2CAA868360}"/>
            </c:ext>
          </c:extLst>
        </c:ser>
        <c:dLbls>
          <c:showLegendKey val="0"/>
          <c:showVal val="0"/>
          <c:showCatName val="0"/>
          <c:showSerName val="0"/>
          <c:showPercent val="0"/>
          <c:showBubbleSize val="0"/>
          <c:showLeaderLines val="1"/>
        </c:dLbls>
        <c:firstSliceAng val="0"/>
        <c:holeSize val="54"/>
      </c:doughnutChart>
      <c:doughnutChart>
        <c:varyColors val="1"/>
        <c:ser>
          <c:idx val="1"/>
          <c:order val="1"/>
          <c:tx>
            <c:strRef>
              <c:f>'Total_EE.SS.'!$B$4</c:f>
              <c:strCache>
                <c:ptCount val="1"/>
                <c:pt idx="0">
                  <c:v>Gestante</c:v>
                </c:pt>
              </c:strCache>
            </c:strRef>
          </c:tx>
          <c:dPt>
            <c:idx val="0"/>
            <c:bubble3D val="0"/>
            <c:spPr>
              <a:noFill/>
              <a:ln w="19050">
                <a:solidFill>
                  <a:schemeClr val="lt1"/>
                </a:solidFill>
              </a:ln>
              <a:effectLst/>
            </c:spPr>
            <c:extLst>
              <c:ext xmlns:c16="http://schemas.microsoft.com/office/drawing/2014/chart" uri="{C3380CC4-5D6E-409C-BE32-E72D297353CC}">
                <c16:uniqueId val="{0000002A-03B6-4890-B28F-6E2CAA868360}"/>
              </c:ext>
            </c:extLst>
          </c:dPt>
          <c:dPt>
            <c:idx val="1"/>
            <c:bubble3D val="0"/>
            <c:spPr>
              <a:solidFill>
                <a:schemeClr val="bg1">
                  <a:alpha val="74000"/>
                </a:schemeClr>
              </a:solidFill>
              <a:ln w="19050">
                <a:solidFill>
                  <a:schemeClr val="lt1"/>
                </a:solidFill>
              </a:ln>
              <a:effectLst/>
            </c:spPr>
            <c:extLst>
              <c:ext xmlns:c16="http://schemas.microsoft.com/office/drawing/2014/chart" uri="{C3380CC4-5D6E-409C-BE32-E72D297353CC}">
                <c16:uniqueId val="{0000002C-03B6-4890-B28F-6E2CAA868360}"/>
              </c:ext>
            </c:extLst>
          </c:dPt>
          <c:val>
            <c:numRef>
              <c:f>'Total_EE.SS.'!$I$4:$J$4</c:f>
              <c:numCache>
                <c:formatCode>0%</c:formatCode>
                <c:ptCount val="2"/>
                <c:pt idx="0">
                  <c:v>1</c:v>
                </c:pt>
                <c:pt idx="1">
                  <c:v>0</c:v>
                </c:pt>
              </c:numCache>
            </c:numRef>
          </c:val>
          <c:extLst>
            <c:ext xmlns:c16="http://schemas.microsoft.com/office/drawing/2014/chart" uri="{C3380CC4-5D6E-409C-BE32-E72D297353CC}">
              <c16:uniqueId val="{0000002D-03B6-4890-B28F-6E2CAA868360}"/>
            </c:ext>
          </c:extLst>
        </c:ser>
        <c:dLbls>
          <c:showLegendKey val="0"/>
          <c:showVal val="0"/>
          <c:showCatName val="0"/>
          <c:showSerName val="0"/>
          <c:showPercent val="0"/>
          <c:showBubbleSize val="0"/>
          <c:showLeaderLines val="1"/>
        </c:dLbls>
        <c:firstSliceAng val="0"/>
        <c:holeSize val="5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PE"/>
    </a:p>
  </c:txPr>
  <c:externalData r:id="rId3">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75000"/>
                </a:schemeClr>
              </a:solidFill>
              <a:ln>
                <a:noFill/>
              </a:ln>
              <a:effectLst/>
            </c:spPr>
            <c:extLst>
              <c:ext xmlns:c16="http://schemas.microsoft.com/office/drawing/2014/chart" uri="{C3380CC4-5D6E-409C-BE32-E72D297353CC}">
                <c16:uniqueId val="{00000002-C742-4C54-BD35-5A10A78BBD33}"/>
              </c:ext>
            </c:extLst>
          </c:dPt>
          <c:dLbls>
            <c:spPr>
              <a:noFill/>
              <a:ln>
                <a:noFill/>
              </a:ln>
              <a:effectLst/>
            </c:spPr>
            <c:txPr>
              <a:bodyPr rot="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-35'!$M$153</c:f>
              <c:strCache>
                <c:ptCount val="1"/>
                <c:pt idx="0">
                  <c:v>15 a 30 </c:v>
                </c:pt>
              </c:strCache>
            </c:strRef>
          </c:cat>
          <c:val>
            <c:numRef>
              <c:f>'Pisac -35'!$P$153</c:f>
              <c:numCache>
                <c:formatCode>0%</c:formatCode>
                <c:ptCount val="1"/>
                <c:pt idx="0">
                  <c:v>1</c:v>
                </c:pt>
              </c:numCache>
            </c:numRef>
          </c:val>
          <c:extLst>
            <c:ext xmlns:c16="http://schemas.microsoft.com/office/drawing/2014/chart" uri="{C3380CC4-5D6E-409C-BE32-E72D297353CC}">
              <c16:uniqueId val="{00000000-C742-4C54-BD35-5A10A78BBD33}"/>
            </c:ext>
          </c:extLst>
        </c:ser>
        <c:dLbls>
          <c:dLblPos val="outEnd"/>
          <c:showLegendKey val="0"/>
          <c:showVal val="1"/>
          <c:showCatName val="0"/>
          <c:showSerName val="0"/>
          <c:showPercent val="0"/>
          <c:showBubbleSize val="0"/>
        </c:dLbls>
        <c:gapWidth val="269"/>
        <c:axId val="668637224"/>
        <c:axId val="668642800"/>
      </c:barChart>
      <c:catAx>
        <c:axId val="66863722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rgbClr val="26323E"/>
                </a:solidFill>
                <a:latin typeface="+mn-lt"/>
                <a:ea typeface="+mn-ea"/>
                <a:cs typeface="+mn-cs"/>
              </a:defRPr>
            </a:pPr>
            <a:endParaRPr lang="es-PE"/>
          </a:p>
        </c:txPr>
        <c:crossAx val="668642800"/>
        <c:crosses val="autoZero"/>
        <c:auto val="1"/>
        <c:lblAlgn val="ctr"/>
        <c:lblOffset val="100"/>
        <c:noMultiLvlLbl val="0"/>
      </c:catAx>
      <c:valAx>
        <c:axId val="66864280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rgbClr val="26323E"/>
                </a:solidFill>
                <a:latin typeface="+mn-lt"/>
                <a:ea typeface="+mn-ea"/>
                <a:cs typeface="+mn-cs"/>
              </a:defRPr>
            </a:pPr>
            <a:endParaRPr lang="es-PE"/>
          </a:p>
        </c:txPr>
        <c:crossAx val="66863722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rgbClr val="26323E"/>
          </a:solidFill>
        </a:defRPr>
      </a:pPr>
      <a:endParaRPr lang="es-PE"/>
    </a:p>
  </c:txPr>
  <c:externalData r:id="rId3">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3FAD-4F49-A118-2E316EFBBDC7}"/>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3FAD-4F49-A118-2E316EFBBDC7}"/>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3FAD-4F49-A118-2E316EFBBDC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-35'!$C$54:$C$56</c:f>
              <c:strCache>
                <c:ptCount val="3"/>
                <c:pt idx="0">
                  <c:v>Adecuado</c:v>
                </c:pt>
                <c:pt idx="1">
                  <c:v>Regular</c:v>
                </c:pt>
                <c:pt idx="2">
                  <c:v>Insuficiente</c:v>
                </c:pt>
              </c:strCache>
            </c:strRef>
          </c:cat>
          <c:val>
            <c:numRef>
              <c:f>'Pisac -35'!$F$54:$F$56</c:f>
              <c:numCache>
                <c:formatCode>0%</c:formatCode>
                <c:ptCount val="3"/>
                <c:pt idx="0">
                  <c:v>0.75</c:v>
                </c:pt>
                <c:pt idx="1">
                  <c:v>0.2</c:v>
                </c:pt>
                <c:pt idx="2">
                  <c:v>0.05</c:v>
                </c:pt>
              </c:numCache>
            </c:numRef>
          </c:val>
          <c:extLst>
            <c:ext xmlns:c16="http://schemas.microsoft.com/office/drawing/2014/chart" uri="{C3380CC4-5D6E-409C-BE32-E72D297353CC}">
              <c16:uniqueId val="{00000000-3FAD-4F49-A118-2E316EFBBDC7}"/>
            </c:ext>
          </c:extLst>
        </c:ser>
        <c:dLbls>
          <c:dLblPos val="outEnd"/>
          <c:showLegendKey val="0"/>
          <c:showVal val="1"/>
          <c:showCatName val="0"/>
          <c:showSerName val="0"/>
          <c:showPercent val="0"/>
          <c:showBubbleSize val="0"/>
        </c:dLbls>
        <c:gapWidth val="50"/>
        <c:axId val="837039704"/>
        <c:axId val="837040032"/>
      </c:barChart>
      <c:catAx>
        <c:axId val="83703970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837040032"/>
        <c:crosses val="autoZero"/>
        <c:auto val="1"/>
        <c:lblAlgn val="ctr"/>
        <c:lblOffset val="100"/>
        <c:noMultiLvlLbl val="0"/>
      </c:catAx>
      <c:valAx>
        <c:axId val="837040032"/>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83703970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6">
                  <a:lumMod val="60000"/>
                  <a:lumOff val="40000"/>
                </a:schemeClr>
              </a:solidFill>
              <a:ln>
                <a:noFill/>
              </a:ln>
              <a:effectLst/>
            </c:spPr>
            <c:extLst>
              <c:ext xmlns:c16="http://schemas.microsoft.com/office/drawing/2014/chart" uri="{C3380CC4-5D6E-409C-BE32-E72D297353CC}">
                <c16:uniqueId val="{00000004-008C-438F-A361-952198AD9BD3}"/>
              </c:ext>
            </c:extLst>
          </c:dPt>
          <c:dPt>
            <c:idx val="1"/>
            <c:invertIfNegative val="0"/>
            <c:bubble3D val="0"/>
            <c:spPr>
              <a:solidFill>
                <a:schemeClr val="accent6">
                  <a:lumMod val="75000"/>
                </a:schemeClr>
              </a:solidFill>
              <a:ln>
                <a:noFill/>
              </a:ln>
              <a:effectLst/>
            </c:spPr>
            <c:extLst>
              <c:ext xmlns:c16="http://schemas.microsoft.com/office/drawing/2014/chart" uri="{C3380CC4-5D6E-409C-BE32-E72D297353CC}">
                <c16:uniqueId val="{00000003-008C-438F-A361-952198AD9BD3}"/>
              </c:ext>
            </c:extLst>
          </c:dPt>
          <c:dPt>
            <c:idx val="2"/>
            <c:invertIfNegative val="0"/>
            <c:bubble3D val="0"/>
            <c:spPr>
              <a:solidFill>
                <a:schemeClr val="accent6">
                  <a:lumMod val="50000"/>
                </a:schemeClr>
              </a:solidFill>
              <a:ln>
                <a:noFill/>
              </a:ln>
              <a:effectLst/>
            </c:spPr>
            <c:extLst>
              <c:ext xmlns:c16="http://schemas.microsoft.com/office/drawing/2014/chart" uri="{C3380CC4-5D6E-409C-BE32-E72D297353CC}">
                <c16:uniqueId val="{00000002-008C-438F-A361-952198AD9BD3}"/>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'7 cuartones-50'!$L$199:$L$201</c:f>
              <c:strCache>
                <c:ptCount val="3"/>
                <c:pt idx="0">
                  <c:v>15 a 30 </c:v>
                </c:pt>
                <c:pt idx="1">
                  <c:v>31 a 40</c:v>
                </c:pt>
                <c:pt idx="2">
                  <c:v>41 a 50 </c:v>
                </c:pt>
              </c:strCache>
            </c:strRef>
          </c:cat>
          <c:val>
            <c:numRef>
              <c:f>'7 cuartones-50'!$O$199:$O$201</c:f>
              <c:numCache>
                <c:formatCode>0%</c:formatCode>
                <c:ptCount val="3"/>
                <c:pt idx="0">
                  <c:v>0.4</c:v>
                </c:pt>
                <c:pt idx="1">
                  <c:v>0.4</c:v>
                </c:pt>
                <c:pt idx="2">
                  <c:v>0.2</c:v>
                </c:pt>
              </c:numCache>
            </c:numRef>
          </c:val>
          <c:extLst>
            <c:ext xmlns:c16="http://schemas.microsoft.com/office/drawing/2014/chart" uri="{C3380CC4-5D6E-409C-BE32-E72D297353CC}">
              <c16:uniqueId val="{00000000-008C-438F-A361-952198AD9BD3}"/>
            </c:ext>
          </c:extLst>
        </c:ser>
        <c:dLbls>
          <c:dLblPos val="outEnd"/>
          <c:showLegendKey val="0"/>
          <c:showVal val="1"/>
          <c:showCatName val="0"/>
          <c:showSerName val="0"/>
          <c:showPercent val="0"/>
          <c:showBubbleSize val="0"/>
        </c:dLbls>
        <c:gapWidth val="50"/>
        <c:axId val="676032848"/>
        <c:axId val="676039080"/>
      </c:barChart>
      <c:catAx>
        <c:axId val="676032848"/>
        <c:scaling>
          <c:orientation val="minMax"/>
        </c:scaling>
        <c:delete val="0"/>
        <c:axPos val="l"/>
        <c:numFmt formatCode="General" sourceLinked="1"/>
        <c:majorTickMark val="out"/>
        <c:minorTickMark val="none"/>
        <c:tickLblPos val="nextTo"/>
        <c:spPr>
          <a:noFill/>
          <a:ln w="9525" cap="flat" cmpd="sng" algn="ctr">
            <a:solidFill>
              <a:srgbClr val="002060"/>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39080"/>
        <c:crosses val="autoZero"/>
        <c:auto val="1"/>
        <c:lblAlgn val="ctr"/>
        <c:lblOffset val="100"/>
        <c:noMultiLvlLbl val="0"/>
      </c:catAx>
      <c:valAx>
        <c:axId val="676039080"/>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3284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5">
                <a:lumMod val="50000"/>
              </a:schemeClr>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3-D9C4-4236-9188-F5CB05653916}"/>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2-D9C4-4236-9188-F5CB0565391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-35'!$B$65:$B$67</c:f>
              <c:strCache>
                <c:ptCount val="3"/>
                <c:pt idx="0">
                  <c:v>10 min - 15 min</c:v>
                </c:pt>
                <c:pt idx="1">
                  <c:v>20 min - 30 min</c:v>
                </c:pt>
                <c:pt idx="2">
                  <c:v>40 min a 1 hr </c:v>
                </c:pt>
              </c:strCache>
            </c:strRef>
          </c:cat>
          <c:val>
            <c:numRef>
              <c:f>'Pisac -35'!$E$65:$E$67</c:f>
              <c:numCache>
                <c:formatCode>0%</c:formatCode>
                <c:ptCount val="3"/>
                <c:pt idx="0">
                  <c:v>0.05</c:v>
                </c:pt>
                <c:pt idx="1">
                  <c:v>0.9</c:v>
                </c:pt>
                <c:pt idx="2">
                  <c:v>0.05</c:v>
                </c:pt>
              </c:numCache>
            </c:numRef>
          </c:val>
          <c:extLst>
            <c:ext xmlns:c16="http://schemas.microsoft.com/office/drawing/2014/chart" uri="{C3380CC4-5D6E-409C-BE32-E72D297353CC}">
              <c16:uniqueId val="{00000000-D9C4-4236-9188-F5CB05653916}"/>
            </c:ext>
          </c:extLst>
        </c:ser>
        <c:dLbls>
          <c:showLegendKey val="0"/>
          <c:showVal val="0"/>
          <c:showCatName val="0"/>
          <c:showSerName val="0"/>
          <c:showPercent val="0"/>
          <c:showBubbleSize val="0"/>
        </c:dLbls>
        <c:gapWidth val="50"/>
        <c:axId val="723166536"/>
        <c:axId val="723163584"/>
      </c:barChart>
      <c:catAx>
        <c:axId val="723166536"/>
        <c:scaling>
          <c:orientation val="minMax"/>
        </c:scaling>
        <c:delete val="0"/>
        <c:axPos val="l"/>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23163584"/>
        <c:crosses val="autoZero"/>
        <c:auto val="1"/>
        <c:lblAlgn val="ctr"/>
        <c:lblOffset val="100"/>
        <c:noMultiLvlLbl val="0"/>
      </c:catAx>
      <c:valAx>
        <c:axId val="72316358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23166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-35'!$S$77</c:f>
              <c:strCache>
                <c:ptCount val="1"/>
                <c:pt idx="0">
                  <c:v>Amabilidad y respeto</c:v>
                </c:pt>
              </c:strCache>
            </c:strRef>
          </c:tx>
          <c:spPr>
            <a:solidFill>
              <a:schemeClr val="accent6"/>
            </a:solidFill>
            <a:ln>
              <a:noFill/>
            </a:ln>
            <a:effectLst/>
          </c:spPr>
          <c:invertIfNegative val="0"/>
          <c:cat>
            <c:strRef>
              <c:f>'Pisac -35'!$R$78:$R$81</c:f>
              <c:strCache>
                <c:ptCount val="4"/>
                <c:pt idx="0">
                  <c:v>Muy bueno </c:v>
                </c:pt>
                <c:pt idx="1">
                  <c:v>Bueno</c:v>
                </c:pt>
                <c:pt idx="2">
                  <c:v>Regular</c:v>
                </c:pt>
                <c:pt idx="3">
                  <c:v>Malo</c:v>
                </c:pt>
              </c:strCache>
            </c:strRef>
          </c:cat>
          <c:val>
            <c:numRef>
              <c:f>'Pisac -35'!$S$78:$S$81</c:f>
              <c:numCache>
                <c:formatCode>0%</c:formatCode>
                <c:ptCount val="4"/>
                <c:pt idx="0">
                  <c:v>0.15</c:v>
                </c:pt>
                <c:pt idx="1">
                  <c:v>0.7</c:v>
                </c:pt>
                <c:pt idx="2">
                  <c:v>0.15</c:v>
                </c:pt>
                <c:pt idx="3">
                  <c:v>0</c:v>
                </c:pt>
              </c:numCache>
            </c:numRef>
          </c:val>
          <c:extLst>
            <c:ext xmlns:c16="http://schemas.microsoft.com/office/drawing/2014/chart" uri="{C3380CC4-5D6E-409C-BE32-E72D297353CC}">
              <c16:uniqueId val="{00000000-D93B-4F3D-82DA-7A8847CF9D68}"/>
            </c:ext>
          </c:extLst>
        </c:ser>
        <c:ser>
          <c:idx val="1"/>
          <c:order val="1"/>
          <c:tx>
            <c:strRef>
              <c:f>'Pisac -35'!$T$77</c:f>
              <c:strCache>
                <c:ptCount val="1"/>
                <c:pt idx="0">
                  <c:v>Confianza y seguridad</c:v>
                </c:pt>
              </c:strCache>
            </c:strRef>
          </c:tx>
          <c:spPr>
            <a:solidFill>
              <a:schemeClr val="accent5"/>
            </a:solidFill>
            <a:ln>
              <a:noFill/>
            </a:ln>
            <a:effectLst/>
          </c:spPr>
          <c:invertIfNegative val="0"/>
          <c:cat>
            <c:strRef>
              <c:f>'Pisac -35'!$R$78:$R$81</c:f>
              <c:strCache>
                <c:ptCount val="4"/>
                <c:pt idx="0">
                  <c:v>Muy bueno </c:v>
                </c:pt>
                <c:pt idx="1">
                  <c:v>Bueno</c:v>
                </c:pt>
                <c:pt idx="2">
                  <c:v>Regular</c:v>
                </c:pt>
                <c:pt idx="3">
                  <c:v>Malo</c:v>
                </c:pt>
              </c:strCache>
            </c:strRef>
          </c:cat>
          <c:val>
            <c:numRef>
              <c:f>'Pisac -35'!$T$78:$T$81</c:f>
              <c:numCache>
                <c:formatCode>0%</c:formatCode>
                <c:ptCount val="4"/>
                <c:pt idx="0">
                  <c:v>0.15</c:v>
                </c:pt>
                <c:pt idx="1">
                  <c:v>0.6</c:v>
                </c:pt>
                <c:pt idx="2">
                  <c:v>0.25</c:v>
                </c:pt>
                <c:pt idx="3">
                  <c:v>0</c:v>
                </c:pt>
              </c:numCache>
            </c:numRef>
          </c:val>
          <c:extLst>
            <c:ext xmlns:c16="http://schemas.microsoft.com/office/drawing/2014/chart" uri="{C3380CC4-5D6E-409C-BE32-E72D297353CC}">
              <c16:uniqueId val="{00000001-D93B-4F3D-82DA-7A8847CF9D68}"/>
            </c:ext>
          </c:extLst>
        </c:ser>
        <c:ser>
          <c:idx val="2"/>
          <c:order val="2"/>
          <c:tx>
            <c:strRef>
              <c:f>'Pisac -35'!$U$77</c:f>
              <c:strCache>
                <c:ptCount val="1"/>
                <c:pt idx="0">
                  <c:v>Claridad de la información </c:v>
                </c:pt>
              </c:strCache>
            </c:strRef>
          </c:tx>
          <c:spPr>
            <a:solidFill>
              <a:schemeClr val="accent4"/>
            </a:solidFill>
            <a:ln>
              <a:noFill/>
            </a:ln>
            <a:effectLst/>
          </c:spPr>
          <c:invertIfNegative val="0"/>
          <c:cat>
            <c:strRef>
              <c:f>'Pisac -35'!$R$78:$R$81</c:f>
              <c:strCache>
                <c:ptCount val="4"/>
                <c:pt idx="0">
                  <c:v>Muy bueno </c:v>
                </c:pt>
                <c:pt idx="1">
                  <c:v>Bueno</c:v>
                </c:pt>
                <c:pt idx="2">
                  <c:v>Regular</c:v>
                </c:pt>
                <c:pt idx="3">
                  <c:v>Malo</c:v>
                </c:pt>
              </c:strCache>
            </c:strRef>
          </c:cat>
          <c:val>
            <c:numRef>
              <c:f>'Pisac -35'!$U$78:$U$81</c:f>
              <c:numCache>
                <c:formatCode>0%</c:formatCode>
                <c:ptCount val="4"/>
                <c:pt idx="0">
                  <c:v>0.1</c:v>
                </c:pt>
                <c:pt idx="1">
                  <c:v>0.75</c:v>
                </c:pt>
                <c:pt idx="2">
                  <c:v>0.15</c:v>
                </c:pt>
                <c:pt idx="3">
                  <c:v>0</c:v>
                </c:pt>
              </c:numCache>
            </c:numRef>
          </c:val>
          <c:extLst>
            <c:ext xmlns:c16="http://schemas.microsoft.com/office/drawing/2014/chart" uri="{C3380CC4-5D6E-409C-BE32-E72D297353CC}">
              <c16:uniqueId val="{00000002-D93B-4F3D-82DA-7A8847CF9D68}"/>
            </c:ext>
          </c:extLst>
        </c:ser>
        <c:dLbls>
          <c:showLegendKey val="0"/>
          <c:showVal val="0"/>
          <c:showCatName val="0"/>
          <c:showSerName val="0"/>
          <c:showPercent val="0"/>
          <c:showBubbleSize val="0"/>
        </c:dLbls>
        <c:gapWidth val="150"/>
        <c:axId val="782947344"/>
        <c:axId val="782947672"/>
      </c:barChart>
      <c:catAx>
        <c:axId val="78294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2947672"/>
        <c:crosses val="autoZero"/>
        <c:auto val="1"/>
        <c:lblAlgn val="ctr"/>
        <c:lblOffset val="100"/>
        <c:noMultiLvlLbl val="0"/>
      </c:catAx>
      <c:valAx>
        <c:axId val="782947672"/>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8294734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60000"/>
                  <a:lumOff val="40000"/>
                </a:schemeClr>
              </a:solidFill>
              <a:ln>
                <a:noFill/>
              </a:ln>
              <a:effectLst/>
            </c:spPr>
            <c:extLst>
              <c:ext xmlns:c16="http://schemas.microsoft.com/office/drawing/2014/chart" uri="{C3380CC4-5D6E-409C-BE32-E72D297353CC}">
                <c16:uniqueId val="{00000004-FFE8-43E6-B5A6-148344DA4BC2}"/>
              </c:ext>
            </c:extLst>
          </c:dPt>
          <c:dPt>
            <c:idx val="1"/>
            <c:invertIfNegative val="0"/>
            <c:bubble3D val="0"/>
            <c:spPr>
              <a:solidFill>
                <a:schemeClr val="accent5">
                  <a:lumMod val="75000"/>
                </a:schemeClr>
              </a:solidFill>
              <a:ln>
                <a:noFill/>
              </a:ln>
              <a:effectLst/>
            </c:spPr>
            <c:extLst>
              <c:ext xmlns:c16="http://schemas.microsoft.com/office/drawing/2014/chart" uri="{C3380CC4-5D6E-409C-BE32-E72D297353CC}">
                <c16:uniqueId val="{00000003-FFE8-43E6-B5A6-148344DA4BC2}"/>
              </c:ext>
            </c:extLst>
          </c:dPt>
          <c:dPt>
            <c:idx val="2"/>
            <c:invertIfNegative val="0"/>
            <c:bubble3D val="0"/>
            <c:spPr>
              <a:solidFill>
                <a:schemeClr val="accent5">
                  <a:lumMod val="50000"/>
                </a:schemeClr>
              </a:solidFill>
              <a:ln>
                <a:noFill/>
              </a:ln>
              <a:effectLst/>
            </c:spPr>
            <c:extLst>
              <c:ext xmlns:c16="http://schemas.microsoft.com/office/drawing/2014/chart" uri="{C3380CC4-5D6E-409C-BE32-E72D297353CC}">
                <c16:uniqueId val="{00000002-FFE8-43E6-B5A6-148344DA4BC2}"/>
              </c:ext>
            </c:extLst>
          </c:dPt>
          <c:dLbls>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-35'!$C$88:$C$90</c:f>
              <c:strCache>
                <c:ptCount val="3"/>
                <c:pt idx="0">
                  <c:v>Permanente</c:v>
                </c:pt>
                <c:pt idx="1">
                  <c:v>Eventual</c:v>
                </c:pt>
                <c:pt idx="2">
                  <c:v>No se realiza</c:v>
                </c:pt>
              </c:strCache>
            </c:strRef>
          </c:cat>
          <c:val>
            <c:numRef>
              <c:f>'Pisac -35'!$F$88:$F$90</c:f>
              <c:numCache>
                <c:formatCode>0%</c:formatCode>
                <c:ptCount val="3"/>
                <c:pt idx="0">
                  <c:v>0.35</c:v>
                </c:pt>
                <c:pt idx="1">
                  <c:v>0.35</c:v>
                </c:pt>
                <c:pt idx="2">
                  <c:v>0.3</c:v>
                </c:pt>
              </c:numCache>
            </c:numRef>
          </c:val>
          <c:extLst>
            <c:ext xmlns:c16="http://schemas.microsoft.com/office/drawing/2014/chart" uri="{C3380CC4-5D6E-409C-BE32-E72D297353CC}">
              <c16:uniqueId val="{00000000-FFE8-43E6-B5A6-148344DA4BC2}"/>
            </c:ext>
          </c:extLst>
        </c:ser>
        <c:dLbls>
          <c:showLegendKey val="0"/>
          <c:showVal val="0"/>
          <c:showCatName val="0"/>
          <c:showSerName val="0"/>
          <c:showPercent val="0"/>
          <c:showBubbleSize val="0"/>
        </c:dLbls>
        <c:gapWidth val="50"/>
        <c:axId val="754797976"/>
        <c:axId val="754798304"/>
      </c:barChart>
      <c:catAx>
        <c:axId val="75479797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2"/>
                </a:solidFill>
                <a:latin typeface="+mn-lt"/>
                <a:ea typeface="+mn-ea"/>
                <a:cs typeface="+mn-cs"/>
              </a:defRPr>
            </a:pPr>
            <a:endParaRPr lang="es-PE"/>
          </a:p>
        </c:txPr>
        <c:crossAx val="754798304"/>
        <c:crosses val="autoZero"/>
        <c:auto val="1"/>
        <c:lblAlgn val="ctr"/>
        <c:lblOffset val="100"/>
        <c:noMultiLvlLbl val="0"/>
      </c:catAx>
      <c:valAx>
        <c:axId val="7547983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754797976"/>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-35'!$S$99</c:f>
              <c:strCache>
                <c:ptCount val="1"/>
                <c:pt idx="0">
                  <c:v>Amabilidad y respeto</c:v>
                </c:pt>
              </c:strCache>
            </c:strRef>
          </c:tx>
          <c:spPr>
            <a:solidFill>
              <a:schemeClr val="accent6"/>
            </a:solidFill>
            <a:ln>
              <a:noFill/>
            </a:ln>
            <a:effectLst/>
          </c:spPr>
          <c:invertIfNegative val="0"/>
          <c:cat>
            <c:strRef>
              <c:f>'Pisac -35'!$R$100:$R$103</c:f>
              <c:strCache>
                <c:ptCount val="4"/>
                <c:pt idx="0">
                  <c:v>Muy bueno </c:v>
                </c:pt>
                <c:pt idx="1">
                  <c:v>Bueno</c:v>
                </c:pt>
                <c:pt idx="2">
                  <c:v>Regular</c:v>
                </c:pt>
                <c:pt idx="3">
                  <c:v>Malo</c:v>
                </c:pt>
              </c:strCache>
            </c:strRef>
          </c:cat>
          <c:val>
            <c:numRef>
              <c:f>'Pisac -35'!$S$100:$S$103</c:f>
              <c:numCache>
                <c:formatCode>0%</c:formatCode>
                <c:ptCount val="4"/>
                <c:pt idx="0">
                  <c:v>0.2</c:v>
                </c:pt>
                <c:pt idx="1">
                  <c:v>0.75</c:v>
                </c:pt>
                <c:pt idx="2">
                  <c:v>0.05</c:v>
                </c:pt>
                <c:pt idx="3">
                  <c:v>0</c:v>
                </c:pt>
              </c:numCache>
            </c:numRef>
          </c:val>
          <c:extLst>
            <c:ext xmlns:c16="http://schemas.microsoft.com/office/drawing/2014/chart" uri="{C3380CC4-5D6E-409C-BE32-E72D297353CC}">
              <c16:uniqueId val="{00000000-96B5-4BC9-9949-059194381400}"/>
            </c:ext>
          </c:extLst>
        </c:ser>
        <c:ser>
          <c:idx val="1"/>
          <c:order val="1"/>
          <c:tx>
            <c:strRef>
              <c:f>'Pisac -35'!$T$99</c:f>
              <c:strCache>
                <c:ptCount val="1"/>
                <c:pt idx="0">
                  <c:v>Confianza y seguridad</c:v>
                </c:pt>
              </c:strCache>
            </c:strRef>
          </c:tx>
          <c:spPr>
            <a:solidFill>
              <a:schemeClr val="accent5"/>
            </a:solidFill>
            <a:ln>
              <a:noFill/>
            </a:ln>
            <a:effectLst/>
          </c:spPr>
          <c:invertIfNegative val="0"/>
          <c:cat>
            <c:strRef>
              <c:f>'Pisac -35'!$R$100:$R$103</c:f>
              <c:strCache>
                <c:ptCount val="4"/>
                <c:pt idx="0">
                  <c:v>Muy bueno </c:v>
                </c:pt>
                <c:pt idx="1">
                  <c:v>Bueno</c:v>
                </c:pt>
                <c:pt idx="2">
                  <c:v>Regular</c:v>
                </c:pt>
                <c:pt idx="3">
                  <c:v>Malo</c:v>
                </c:pt>
              </c:strCache>
            </c:strRef>
          </c:cat>
          <c:val>
            <c:numRef>
              <c:f>'Pisac -35'!$T$100:$T$103</c:f>
              <c:numCache>
                <c:formatCode>0%</c:formatCode>
                <c:ptCount val="4"/>
                <c:pt idx="0">
                  <c:v>0.2</c:v>
                </c:pt>
                <c:pt idx="1">
                  <c:v>0.7</c:v>
                </c:pt>
                <c:pt idx="2">
                  <c:v>0.05</c:v>
                </c:pt>
                <c:pt idx="3">
                  <c:v>0.05</c:v>
                </c:pt>
              </c:numCache>
            </c:numRef>
          </c:val>
          <c:extLst>
            <c:ext xmlns:c16="http://schemas.microsoft.com/office/drawing/2014/chart" uri="{C3380CC4-5D6E-409C-BE32-E72D297353CC}">
              <c16:uniqueId val="{00000001-96B5-4BC9-9949-059194381400}"/>
            </c:ext>
          </c:extLst>
        </c:ser>
        <c:ser>
          <c:idx val="2"/>
          <c:order val="2"/>
          <c:tx>
            <c:strRef>
              <c:f>'Pisac -35'!$U$99</c:f>
              <c:strCache>
                <c:ptCount val="1"/>
                <c:pt idx="0">
                  <c:v>Claridad de la información </c:v>
                </c:pt>
              </c:strCache>
            </c:strRef>
          </c:tx>
          <c:spPr>
            <a:solidFill>
              <a:schemeClr val="accent4"/>
            </a:solidFill>
            <a:ln>
              <a:noFill/>
            </a:ln>
            <a:effectLst/>
          </c:spPr>
          <c:invertIfNegative val="0"/>
          <c:cat>
            <c:strRef>
              <c:f>'Pisac -35'!$R$100:$R$103</c:f>
              <c:strCache>
                <c:ptCount val="4"/>
                <c:pt idx="0">
                  <c:v>Muy bueno </c:v>
                </c:pt>
                <c:pt idx="1">
                  <c:v>Bueno</c:v>
                </c:pt>
                <c:pt idx="2">
                  <c:v>Regular</c:v>
                </c:pt>
                <c:pt idx="3">
                  <c:v>Malo</c:v>
                </c:pt>
              </c:strCache>
            </c:strRef>
          </c:cat>
          <c:val>
            <c:numRef>
              <c:f>'Pisac -35'!$U$100:$U$103</c:f>
              <c:numCache>
                <c:formatCode>0%</c:formatCode>
                <c:ptCount val="4"/>
                <c:pt idx="0">
                  <c:v>0.15</c:v>
                </c:pt>
                <c:pt idx="1">
                  <c:v>0.8</c:v>
                </c:pt>
                <c:pt idx="2">
                  <c:v>0.05</c:v>
                </c:pt>
                <c:pt idx="3">
                  <c:v>0</c:v>
                </c:pt>
              </c:numCache>
            </c:numRef>
          </c:val>
          <c:extLst>
            <c:ext xmlns:c16="http://schemas.microsoft.com/office/drawing/2014/chart" uri="{C3380CC4-5D6E-409C-BE32-E72D297353CC}">
              <c16:uniqueId val="{00000002-96B5-4BC9-9949-059194381400}"/>
            </c:ext>
          </c:extLst>
        </c:ser>
        <c:dLbls>
          <c:showLegendKey val="0"/>
          <c:showVal val="0"/>
          <c:showCatName val="0"/>
          <c:showSerName val="0"/>
          <c:showPercent val="0"/>
          <c:showBubbleSize val="0"/>
        </c:dLbls>
        <c:gapWidth val="150"/>
        <c:axId val="645240848"/>
        <c:axId val="645241504"/>
      </c:barChart>
      <c:catAx>
        <c:axId val="64524084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645241504"/>
        <c:crosses val="autoZero"/>
        <c:auto val="1"/>
        <c:lblAlgn val="ctr"/>
        <c:lblOffset val="100"/>
        <c:noMultiLvlLbl val="0"/>
      </c:catAx>
      <c:valAx>
        <c:axId val="64524150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crossAx val="64524084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2"/>
          </a:solidFill>
        </a:defRPr>
      </a:pPr>
      <a:endParaRPr lang="es-PE"/>
    </a:p>
  </c:txPr>
  <c:externalData r:id="rId3">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FD09-4C8A-9866-236B192B37C0}"/>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FD09-4C8A-9866-236B192B37C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-35'!$C$164:$C$165</c:f>
              <c:strCache>
                <c:ptCount val="2"/>
                <c:pt idx="0">
                  <c:v>Adecuado</c:v>
                </c:pt>
                <c:pt idx="1">
                  <c:v>Regular</c:v>
                </c:pt>
              </c:strCache>
            </c:strRef>
          </c:cat>
          <c:val>
            <c:numRef>
              <c:f>'Pisac -35'!$F$164:$F$165</c:f>
              <c:numCache>
                <c:formatCode>0%</c:formatCode>
                <c:ptCount val="2"/>
                <c:pt idx="0">
                  <c:v>0.16669999999999999</c:v>
                </c:pt>
                <c:pt idx="1">
                  <c:v>0.83330000000000004</c:v>
                </c:pt>
              </c:numCache>
            </c:numRef>
          </c:val>
          <c:extLst>
            <c:ext xmlns:c16="http://schemas.microsoft.com/office/drawing/2014/chart" uri="{C3380CC4-5D6E-409C-BE32-E72D297353CC}">
              <c16:uniqueId val="{00000000-FD09-4C8A-9866-236B192B37C0}"/>
            </c:ext>
          </c:extLst>
        </c:ser>
        <c:dLbls>
          <c:dLblPos val="outEnd"/>
          <c:showLegendKey val="0"/>
          <c:showVal val="1"/>
          <c:showCatName val="0"/>
          <c:showSerName val="0"/>
          <c:showPercent val="0"/>
          <c:showBubbleSize val="0"/>
        </c:dLbls>
        <c:gapWidth val="50"/>
        <c:axId val="676001688"/>
        <c:axId val="676000704"/>
      </c:barChart>
      <c:catAx>
        <c:axId val="676001688"/>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676000704"/>
        <c:crosses val="autoZero"/>
        <c:auto val="1"/>
        <c:lblAlgn val="ctr"/>
        <c:lblOffset val="100"/>
        <c:noMultiLvlLbl val="0"/>
      </c:catAx>
      <c:valAx>
        <c:axId val="676000704"/>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676001688"/>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6D24-4F9B-93FF-EF6FA7DAA643}"/>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6D24-4F9B-93FF-EF6FA7DAA643}"/>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-35'!$B$183:$B$184</c:f>
              <c:strCache>
                <c:ptCount val="2"/>
                <c:pt idx="0">
                  <c:v>20 min - 30 min</c:v>
                </c:pt>
                <c:pt idx="1">
                  <c:v>40 min a 1 hr </c:v>
                </c:pt>
              </c:strCache>
            </c:strRef>
          </c:cat>
          <c:val>
            <c:numRef>
              <c:f>'Pisac -35'!$E$183:$E$184</c:f>
              <c:numCache>
                <c:formatCode>0%</c:formatCode>
                <c:ptCount val="2"/>
                <c:pt idx="0">
                  <c:v>0.66669999999999996</c:v>
                </c:pt>
                <c:pt idx="1">
                  <c:v>0.33329999999999999</c:v>
                </c:pt>
              </c:numCache>
            </c:numRef>
          </c:val>
          <c:extLst>
            <c:ext xmlns:c16="http://schemas.microsoft.com/office/drawing/2014/chart" uri="{C3380CC4-5D6E-409C-BE32-E72D297353CC}">
              <c16:uniqueId val="{00000000-6D24-4F9B-93FF-EF6FA7DAA643}"/>
            </c:ext>
          </c:extLst>
        </c:ser>
        <c:dLbls>
          <c:dLblPos val="outEnd"/>
          <c:showLegendKey val="0"/>
          <c:showVal val="1"/>
          <c:showCatName val="0"/>
          <c:showSerName val="0"/>
          <c:showPercent val="0"/>
          <c:showBubbleSize val="0"/>
        </c:dLbls>
        <c:gapWidth val="50"/>
        <c:axId val="715479536"/>
        <c:axId val="715474288"/>
      </c:barChart>
      <c:catAx>
        <c:axId val="715479536"/>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15474288"/>
        <c:crosses val="autoZero"/>
        <c:auto val="1"/>
        <c:lblAlgn val="ctr"/>
        <c:lblOffset val="100"/>
        <c:noMultiLvlLbl val="0"/>
      </c:catAx>
      <c:valAx>
        <c:axId val="71547428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15479536"/>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-35'!$K$193</c:f>
              <c:strCache>
                <c:ptCount val="1"/>
                <c:pt idx="0">
                  <c:v>Amabilidad y respeto</c:v>
                </c:pt>
              </c:strCache>
            </c:strRef>
          </c:tx>
          <c:spPr>
            <a:solidFill>
              <a:schemeClr val="accent6"/>
            </a:solidFill>
            <a:ln>
              <a:noFill/>
            </a:ln>
            <a:effectLst/>
          </c:spPr>
          <c:invertIfNegative val="0"/>
          <c:cat>
            <c:strRef>
              <c:f>'Pisac -35'!$J$194:$J$197</c:f>
              <c:strCache>
                <c:ptCount val="4"/>
                <c:pt idx="0">
                  <c:v>Muy bueno </c:v>
                </c:pt>
                <c:pt idx="1">
                  <c:v>Bueno</c:v>
                </c:pt>
                <c:pt idx="2">
                  <c:v>Regular</c:v>
                </c:pt>
                <c:pt idx="3">
                  <c:v>Malo</c:v>
                </c:pt>
              </c:strCache>
            </c:strRef>
          </c:cat>
          <c:val>
            <c:numRef>
              <c:f>'Pisac -35'!$K$194:$K$197</c:f>
              <c:numCache>
                <c:formatCode>0%</c:formatCode>
                <c:ptCount val="4"/>
                <c:pt idx="0">
                  <c:v>0</c:v>
                </c:pt>
                <c:pt idx="1">
                  <c:v>1</c:v>
                </c:pt>
                <c:pt idx="2">
                  <c:v>0</c:v>
                </c:pt>
                <c:pt idx="3">
                  <c:v>0</c:v>
                </c:pt>
              </c:numCache>
            </c:numRef>
          </c:val>
          <c:extLst>
            <c:ext xmlns:c16="http://schemas.microsoft.com/office/drawing/2014/chart" uri="{C3380CC4-5D6E-409C-BE32-E72D297353CC}">
              <c16:uniqueId val="{00000000-B48F-4BCD-BBB7-25FB41FE9470}"/>
            </c:ext>
          </c:extLst>
        </c:ser>
        <c:ser>
          <c:idx val="1"/>
          <c:order val="1"/>
          <c:tx>
            <c:strRef>
              <c:f>'Pisac -35'!$L$193</c:f>
              <c:strCache>
                <c:ptCount val="1"/>
                <c:pt idx="0">
                  <c:v>Confianza y seguridad</c:v>
                </c:pt>
              </c:strCache>
            </c:strRef>
          </c:tx>
          <c:spPr>
            <a:solidFill>
              <a:schemeClr val="accent5"/>
            </a:solidFill>
            <a:ln>
              <a:noFill/>
            </a:ln>
            <a:effectLst/>
          </c:spPr>
          <c:invertIfNegative val="0"/>
          <c:cat>
            <c:strRef>
              <c:f>'Pisac -35'!$J$194:$J$197</c:f>
              <c:strCache>
                <c:ptCount val="4"/>
                <c:pt idx="0">
                  <c:v>Muy bueno </c:v>
                </c:pt>
                <c:pt idx="1">
                  <c:v>Bueno</c:v>
                </c:pt>
                <c:pt idx="2">
                  <c:v>Regular</c:v>
                </c:pt>
                <c:pt idx="3">
                  <c:v>Malo</c:v>
                </c:pt>
              </c:strCache>
            </c:strRef>
          </c:cat>
          <c:val>
            <c:numRef>
              <c:f>'Pisac -35'!$L$194:$L$197</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1-B48F-4BCD-BBB7-25FB41FE9470}"/>
            </c:ext>
          </c:extLst>
        </c:ser>
        <c:ser>
          <c:idx val="2"/>
          <c:order val="2"/>
          <c:tx>
            <c:strRef>
              <c:f>'Pisac -35'!$M$193</c:f>
              <c:strCache>
                <c:ptCount val="1"/>
                <c:pt idx="0">
                  <c:v>Claridad de la información </c:v>
                </c:pt>
              </c:strCache>
            </c:strRef>
          </c:tx>
          <c:spPr>
            <a:solidFill>
              <a:schemeClr val="accent4"/>
            </a:solidFill>
            <a:ln>
              <a:noFill/>
            </a:ln>
            <a:effectLst/>
          </c:spPr>
          <c:invertIfNegative val="0"/>
          <c:cat>
            <c:strRef>
              <c:f>'Pisac -35'!$J$194:$J$197</c:f>
              <c:strCache>
                <c:ptCount val="4"/>
                <c:pt idx="0">
                  <c:v>Muy bueno </c:v>
                </c:pt>
                <c:pt idx="1">
                  <c:v>Bueno</c:v>
                </c:pt>
                <c:pt idx="2">
                  <c:v>Regular</c:v>
                </c:pt>
                <c:pt idx="3">
                  <c:v>Malo</c:v>
                </c:pt>
              </c:strCache>
            </c:strRef>
          </c:cat>
          <c:val>
            <c:numRef>
              <c:f>'Pisac -35'!$M$194:$M$197</c:f>
              <c:numCache>
                <c:formatCode>0%</c:formatCode>
                <c:ptCount val="4"/>
                <c:pt idx="0">
                  <c:v>0</c:v>
                </c:pt>
                <c:pt idx="1">
                  <c:v>0.66669999999999996</c:v>
                </c:pt>
                <c:pt idx="2">
                  <c:v>0.33329999999999999</c:v>
                </c:pt>
                <c:pt idx="3">
                  <c:v>0</c:v>
                </c:pt>
              </c:numCache>
            </c:numRef>
          </c:val>
          <c:extLst>
            <c:ext xmlns:c16="http://schemas.microsoft.com/office/drawing/2014/chart" uri="{C3380CC4-5D6E-409C-BE32-E72D297353CC}">
              <c16:uniqueId val="{00000002-B48F-4BCD-BBB7-25FB41FE9470}"/>
            </c:ext>
          </c:extLst>
        </c:ser>
        <c:dLbls>
          <c:showLegendKey val="0"/>
          <c:showVal val="0"/>
          <c:showCatName val="0"/>
          <c:showSerName val="0"/>
          <c:showPercent val="0"/>
          <c:showBubbleSize val="0"/>
        </c:dLbls>
        <c:gapWidth val="150"/>
        <c:axId val="790139792"/>
        <c:axId val="790139464"/>
      </c:barChart>
      <c:catAx>
        <c:axId val="790139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90139464"/>
        <c:crosses val="autoZero"/>
        <c:auto val="1"/>
        <c:lblAlgn val="ctr"/>
        <c:lblOffset val="100"/>
        <c:noMultiLvlLbl val="0"/>
      </c:catAx>
      <c:valAx>
        <c:axId val="79013946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9013979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427D-46FB-B0DF-6CEFA9496CBD}"/>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427D-46FB-B0DF-6CEFA9496CBD}"/>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-35'!$C$209:$C$210</c:f>
              <c:strCache>
                <c:ptCount val="2"/>
                <c:pt idx="0">
                  <c:v>Eventual</c:v>
                </c:pt>
                <c:pt idx="1">
                  <c:v>No se realiza</c:v>
                </c:pt>
              </c:strCache>
            </c:strRef>
          </c:cat>
          <c:val>
            <c:numRef>
              <c:f>'Pisac -35'!$F$209:$F$210</c:f>
              <c:numCache>
                <c:formatCode>0%</c:formatCode>
                <c:ptCount val="2"/>
                <c:pt idx="0">
                  <c:v>0.66669999999999996</c:v>
                </c:pt>
                <c:pt idx="1">
                  <c:v>0.33329999999999999</c:v>
                </c:pt>
              </c:numCache>
            </c:numRef>
          </c:val>
          <c:extLst>
            <c:ext xmlns:c16="http://schemas.microsoft.com/office/drawing/2014/chart" uri="{C3380CC4-5D6E-409C-BE32-E72D297353CC}">
              <c16:uniqueId val="{00000000-427D-46FB-B0DF-6CEFA9496CBD}"/>
            </c:ext>
          </c:extLst>
        </c:ser>
        <c:dLbls>
          <c:dLblPos val="outEnd"/>
          <c:showLegendKey val="0"/>
          <c:showVal val="1"/>
          <c:showCatName val="0"/>
          <c:showSerName val="0"/>
          <c:showPercent val="0"/>
          <c:showBubbleSize val="0"/>
        </c:dLbls>
        <c:gapWidth val="50"/>
        <c:axId val="721199384"/>
        <c:axId val="721200696"/>
      </c:barChart>
      <c:catAx>
        <c:axId val="721199384"/>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1200696"/>
        <c:crosses val="autoZero"/>
        <c:auto val="1"/>
        <c:lblAlgn val="ctr"/>
        <c:lblOffset val="100"/>
        <c:noMultiLvlLbl val="0"/>
      </c:catAx>
      <c:valAx>
        <c:axId val="721200696"/>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1199384"/>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'Pisac -35'!$K$225</c:f>
              <c:strCache>
                <c:ptCount val="1"/>
                <c:pt idx="0">
                  <c:v>Amabilidad y respeto</c:v>
                </c:pt>
              </c:strCache>
            </c:strRef>
          </c:tx>
          <c:spPr>
            <a:solidFill>
              <a:schemeClr val="accent6"/>
            </a:solidFill>
            <a:ln>
              <a:noFill/>
            </a:ln>
            <a:effectLst/>
          </c:spPr>
          <c:invertIfNegative val="0"/>
          <c:cat>
            <c:strRef>
              <c:f>'Pisac -35'!$J$226:$J$229</c:f>
              <c:strCache>
                <c:ptCount val="4"/>
                <c:pt idx="0">
                  <c:v>Muy bueno </c:v>
                </c:pt>
                <c:pt idx="1">
                  <c:v>Bueno</c:v>
                </c:pt>
                <c:pt idx="2">
                  <c:v>Regular</c:v>
                </c:pt>
                <c:pt idx="3">
                  <c:v>Malo</c:v>
                </c:pt>
              </c:strCache>
            </c:strRef>
          </c:cat>
          <c:val>
            <c:numRef>
              <c:f>'Pisac -35'!$K$226:$K$229</c:f>
              <c:numCache>
                <c:formatCode>0%</c:formatCode>
                <c:ptCount val="4"/>
                <c:pt idx="0">
                  <c:v>0.33329999999999999</c:v>
                </c:pt>
                <c:pt idx="1">
                  <c:v>0.33329999999999999</c:v>
                </c:pt>
                <c:pt idx="2">
                  <c:v>0.33329999999999999</c:v>
                </c:pt>
                <c:pt idx="3">
                  <c:v>0</c:v>
                </c:pt>
              </c:numCache>
            </c:numRef>
          </c:val>
          <c:extLst>
            <c:ext xmlns:c16="http://schemas.microsoft.com/office/drawing/2014/chart" uri="{C3380CC4-5D6E-409C-BE32-E72D297353CC}">
              <c16:uniqueId val="{00000000-0827-4182-B240-28E5B84824BE}"/>
            </c:ext>
          </c:extLst>
        </c:ser>
        <c:ser>
          <c:idx val="1"/>
          <c:order val="1"/>
          <c:tx>
            <c:strRef>
              <c:f>'Pisac -35'!$L$225</c:f>
              <c:strCache>
                <c:ptCount val="1"/>
                <c:pt idx="0">
                  <c:v>Confianza y seguridad</c:v>
                </c:pt>
              </c:strCache>
            </c:strRef>
          </c:tx>
          <c:spPr>
            <a:solidFill>
              <a:schemeClr val="accent5"/>
            </a:solidFill>
            <a:ln>
              <a:noFill/>
            </a:ln>
            <a:effectLst/>
          </c:spPr>
          <c:invertIfNegative val="0"/>
          <c:cat>
            <c:strRef>
              <c:f>'Pisac -35'!$J$226:$J$229</c:f>
              <c:strCache>
                <c:ptCount val="4"/>
                <c:pt idx="0">
                  <c:v>Muy bueno </c:v>
                </c:pt>
                <c:pt idx="1">
                  <c:v>Bueno</c:v>
                </c:pt>
                <c:pt idx="2">
                  <c:v>Regular</c:v>
                </c:pt>
                <c:pt idx="3">
                  <c:v>Malo</c:v>
                </c:pt>
              </c:strCache>
            </c:strRef>
          </c:cat>
          <c:val>
            <c:numRef>
              <c:f>'Pisac -35'!$L$226:$L$229</c:f>
              <c:numCache>
                <c:formatCode>0%</c:formatCode>
                <c:ptCount val="4"/>
                <c:pt idx="0">
                  <c:v>0</c:v>
                </c:pt>
                <c:pt idx="1">
                  <c:v>1</c:v>
                </c:pt>
                <c:pt idx="2">
                  <c:v>0</c:v>
                </c:pt>
                <c:pt idx="3">
                  <c:v>0</c:v>
                </c:pt>
              </c:numCache>
            </c:numRef>
          </c:val>
          <c:extLst>
            <c:ext xmlns:c16="http://schemas.microsoft.com/office/drawing/2014/chart" uri="{C3380CC4-5D6E-409C-BE32-E72D297353CC}">
              <c16:uniqueId val="{00000001-0827-4182-B240-28E5B84824BE}"/>
            </c:ext>
          </c:extLst>
        </c:ser>
        <c:ser>
          <c:idx val="2"/>
          <c:order val="2"/>
          <c:tx>
            <c:strRef>
              <c:f>'Pisac -35'!$M$225</c:f>
              <c:strCache>
                <c:ptCount val="1"/>
                <c:pt idx="0">
                  <c:v>Claridad de la información </c:v>
                </c:pt>
              </c:strCache>
            </c:strRef>
          </c:tx>
          <c:spPr>
            <a:solidFill>
              <a:schemeClr val="accent4"/>
            </a:solidFill>
            <a:ln>
              <a:noFill/>
            </a:ln>
            <a:effectLst/>
          </c:spPr>
          <c:invertIfNegative val="0"/>
          <c:cat>
            <c:strRef>
              <c:f>'Pisac -35'!$J$226:$J$229</c:f>
              <c:strCache>
                <c:ptCount val="4"/>
                <c:pt idx="0">
                  <c:v>Muy bueno </c:v>
                </c:pt>
                <c:pt idx="1">
                  <c:v>Bueno</c:v>
                </c:pt>
                <c:pt idx="2">
                  <c:v>Regular</c:v>
                </c:pt>
                <c:pt idx="3">
                  <c:v>Malo</c:v>
                </c:pt>
              </c:strCache>
            </c:strRef>
          </c:cat>
          <c:val>
            <c:numRef>
              <c:f>'Pisac -35'!$M$226:$M$229</c:f>
              <c:numCache>
                <c:formatCode>0%</c:formatCode>
                <c:ptCount val="4"/>
                <c:pt idx="0">
                  <c:v>0</c:v>
                </c:pt>
                <c:pt idx="1">
                  <c:v>1</c:v>
                </c:pt>
                <c:pt idx="2">
                  <c:v>0</c:v>
                </c:pt>
                <c:pt idx="3">
                  <c:v>0</c:v>
                </c:pt>
              </c:numCache>
            </c:numRef>
          </c:val>
          <c:extLst>
            <c:ext xmlns:c16="http://schemas.microsoft.com/office/drawing/2014/chart" uri="{C3380CC4-5D6E-409C-BE32-E72D297353CC}">
              <c16:uniqueId val="{00000002-0827-4182-B240-28E5B84824BE}"/>
            </c:ext>
          </c:extLst>
        </c:ser>
        <c:dLbls>
          <c:showLegendKey val="0"/>
          <c:showVal val="0"/>
          <c:showCatName val="0"/>
          <c:showSerName val="0"/>
          <c:showPercent val="0"/>
          <c:showBubbleSize val="0"/>
        </c:dLbls>
        <c:gapWidth val="150"/>
        <c:axId val="720224632"/>
        <c:axId val="720225944"/>
      </c:barChart>
      <c:catAx>
        <c:axId val="720224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0225944"/>
        <c:crosses val="autoZero"/>
        <c:auto val="1"/>
        <c:lblAlgn val="ctr"/>
        <c:lblOffset val="100"/>
        <c:noMultiLvlLbl val="0"/>
      </c:catAx>
      <c:valAx>
        <c:axId val="720225944"/>
        <c:scaling>
          <c:orientation val="minMax"/>
        </c:scaling>
        <c:delete val="0"/>
        <c:axPos val="l"/>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022463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legend>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spPr>
            <a:solidFill>
              <a:schemeClr val="accent1"/>
            </a:solidFill>
            <a:ln>
              <a:noFill/>
            </a:ln>
            <a:effectLst/>
          </c:spPr>
          <c:invertIfNegative val="0"/>
          <c:dPt>
            <c:idx val="0"/>
            <c:invertIfNegative val="0"/>
            <c:bubble3D val="0"/>
            <c:spPr>
              <a:solidFill>
                <a:schemeClr val="accent5">
                  <a:lumMod val="75000"/>
                </a:schemeClr>
              </a:solidFill>
              <a:ln>
                <a:noFill/>
              </a:ln>
              <a:effectLst/>
            </c:spPr>
            <c:extLst>
              <c:ext xmlns:c16="http://schemas.microsoft.com/office/drawing/2014/chart" uri="{C3380CC4-5D6E-409C-BE32-E72D297353CC}">
                <c16:uniqueId val="{00000003-81E5-477B-9EF8-46F879261ACB}"/>
              </c:ext>
            </c:extLst>
          </c:dPt>
          <c:dPt>
            <c:idx val="1"/>
            <c:invertIfNegative val="0"/>
            <c:bubble3D val="0"/>
            <c:spPr>
              <a:solidFill>
                <a:schemeClr val="accent5">
                  <a:lumMod val="50000"/>
                </a:schemeClr>
              </a:solidFill>
              <a:ln>
                <a:noFill/>
              </a:ln>
              <a:effectLst/>
            </c:spPr>
            <c:extLst>
              <c:ext xmlns:c16="http://schemas.microsoft.com/office/drawing/2014/chart" uri="{C3380CC4-5D6E-409C-BE32-E72D297353CC}">
                <c16:uniqueId val="{00000002-81E5-477B-9EF8-46F879261ACB}"/>
              </c:ext>
            </c:extLst>
          </c:dPt>
          <c:dLbls>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'Pisac -35'!$C$248:$C$249</c:f>
              <c:strCache>
                <c:ptCount val="2"/>
                <c:pt idx="0">
                  <c:v>Adecuado</c:v>
                </c:pt>
                <c:pt idx="1">
                  <c:v>Regular</c:v>
                </c:pt>
              </c:strCache>
            </c:strRef>
          </c:cat>
          <c:val>
            <c:numRef>
              <c:f>'Pisac -35'!$F$248:$F$249</c:f>
              <c:numCache>
                <c:formatCode>0%</c:formatCode>
                <c:ptCount val="2"/>
                <c:pt idx="0">
                  <c:v>0.83330000000000004</c:v>
                </c:pt>
                <c:pt idx="1">
                  <c:v>0.16669999999999999</c:v>
                </c:pt>
              </c:numCache>
            </c:numRef>
          </c:val>
          <c:extLst>
            <c:ext xmlns:c16="http://schemas.microsoft.com/office/drawing/2014/chart" uri="{C3380CC4-5D6E-409C-BE32-E72D297353CC}">
              <c16:uniqueId val="{00000000-81E5-477B-9EF8-46F879261ACB}"/>
            </c:ext>
          </c:extLst>
        </c:ser>
        <c:dLbls>
          <c:dLblPos val="outEnd"/>
          <c:showLegendKey val="0"/>
          <c:showVal val="1"/>
          <c:showCatName val="0"/>
          <c:showSerName val="0"/>
          <c:showPercent val="0"/>
          <c:showBubbleSize val="0"/>
        </c:dLbls>
        <c:gapWidth val="50"/>
        <c:axId val="724884200"/>
        <c:axId val="724884528"/>
      </c:barChart>
      <c:catAx>
        <c:axId val="724884200"/>
        <c:scaling>
          <c:orientation val="minMax"/>
        </c:scaling>
        <c:delete val="0"/>
        <c:axPos val="l"/>
        <c:numFmt formatCode="General" sourceLinked="1"/>
        <c:majorTickMark val="out"/>
        <c:minorTickMark val="none"/>
        <c:tickLblPos val="nextTo"/>
        <c:spPr>
          <a:noFill/>
          <a:ln w="9525" cap="flat" cmpd="sng" algn="ctr">
            <a:solidFill>
              <a:srgbClr val="26323E"/>
            </a:solidFill>
            <a:round/>
          </a:ln>
          <a:effectLst/>
        </c:spPr>
        <c:txPr>
          <a:bodyPr rot="-60000000" spcFirstLastPara="1" vertOverflow="ellipsis" vert="horz" wrap="square" anchor="ctr" anchorCtr="1"/>
          <a:lstStyle/>
          <a:p>
            <a:pPr>
              <a:defRPr sz="900" b="0" i="0" u="none" strike="noStrike" kern="1200" cap="none" spc="0" normalizeH="0" baseline="0">
                <a:solidFill>
                  <a:schemeClr val="tx1"/>
                </a:solidFill>
                <a:latin typeface="+mn-lt"/>
                <a:ea typeface="+mn-ea"/>
                <a:cs typeface="+mn-cs"/>
              </a:defRPr>
            </a:pPr>
            <a:endParaRPr lang="es-PE"/>
          </a:p>
        </c:txPr>
        <c:crossAx val="724884528"/>
        <c:crosses val="autoZero"/>
        <c:auto val="1"/>
        <c:lblAlgn val="ctr"/>
        <c:lblOffset val="100"/>
        <c:noMultiLvlLbl val="0"/>
      </c:catAx>
      <c:valAx>
        <c:axId val="724884528"/>
        <c:scaling>
          <c:orientation val="minMax"/>
        </c:scaling>
        <c:delete val="0"/>
        <c:axPos val="b"/>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s-PE"/>
          </a:p>
        </c:txPr>
        <c:crossAx val="7248842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1"/>
          </a:solidFill>
        </a:defRPr>
      </a:pPr>
      <a:endParaRPr lang="es-P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9.xml><?xml version="1.0" encoding="utf-8"?>
<cs:colorStyle xmlns:cs="http://schemas.microsoft.com/office/drawing/2012/chartStyle" xmlns:a="http://schemas.openxmlformats.org/drawingml/2006/main" meth="withinLinear" id="19">
  <a:schemeClr val="accent6"/>
</cs:colorStyle>
</file>

<file path=ppt/charts/colors16.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0.xml><?xml version="1.0" encoding="utf-8"?>
<cs:colorStyle xmlns:cs="http://schemas.microsoft.com/office/drawing/2012/chartStyle" xmlns:a="http://schemas.openxmlformats.org/drawingml/2006/main" meth="withinLinear" id="19">
  <a:schemeClr val="accent6"/>
</cs:colorStyle>
</file>

<file path=ppt/charts/colors16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2.xml><?xml version="1.0" encoding="utf-8"?>
<cs:colorStyle xmlns:cs="http://schemas.microsoft.com/office/drawing/2012/chartStyle" xmlns:a="http://schemas.openxmlformats.org/drawingml/2006/main" meth="withinLinear" id="19">
  <a:schemeClr val="accent6"/>
</cs:colorStyle>
</file>

<file path=ppt/charts/colors16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4.xml><?xml version="1.0" encoding="utf-8"?>
<cs:colorStyle xmlns:cs="http://schemas.microsoft.com/office/drawing/2012/chartStyle" xmlns:a="http://schemas.openxmlformats.org/drawingml/2006/main" meth="withinLinear" id="19">
  <a:schemeClr val="accent6"/>
</cs:colorStyle>
</file>

<file path=ppt/charts/colors16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4.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4.xml><?xml version="1.0" encoding="utf-8"?>
<cs:colorStyle xmlns:cs="http://schemas.microsoft.com/office/drawing/2012/chartStyle" xmlns:a="http://schemas.openxmlformats.org/drawingml/2006/main" meth="withinLinearReversed" id="25">
  <a:schemeClr val="accent5"/>
</cs:colorStyle>
</file>

<file path=ppt/charts/colors185.xml><?xml version="1.0" encoding="utf-8"?>
<cs:colorStyle xmlns:cs="http://schemas.microsoft.com/office/drawing/2012/chartStyle" xmlns:a="http://schemas.openxmlformats.org/drawingml/2006/main" meth="withinLinearReversed" id="25">
  <a:schemeClr val="accent5"/>
</cs:colorStyle>
</file>

<file path=ppt/charts/colors186.xml><?xml version="1.0" encoding="utf-8"?>
<cs:colorStyle xmlns:cs="http://schemas.microsoft.com/office/drawing/2012/chartStyle" xmlns:a="http://schemas.openxmlformats.org/drawingml/2006/main" meth="withinLinearReversed" id="25">
  <a:schemeClr val="accent5"/>
</cs:colorStyle>
</file>

<file path=ppt/charts/colors187.xml><?xml version="1.0" encoding="utf-8"?>
<cs:colorStyle xmlns:cs="http://schemas.microsoft.com/office/drawing/2012/chartStyle" xmlns:a="http://schemas.openxmlformats.org/drawingml/2006/main" meth="withinLinearReversed" id="25">
  <a:schemeClr val="accent5"/>
</cs:colorStyle>
</file>

<file path=ppt/charts/colors188.xml><?xml version="1.0" encoding="utf-8"?>
<cs:colorStyle xmlns:cs="http://schemas.microsoft.com/office/drawing/2012/chartStyle" xmlns:a="http://schemas.openxmlformats.org/drawingml/2006/main" meth="withinLinearReversed" id="25">
  <a:schemeClr val="accent5"/>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0.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3.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0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3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5.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6.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7.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38.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39.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0.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1.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4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6.xml><?xml version="1.0" encoding="utf-8"?>
<cs:chartStyle xmlns:cs="http://schemas.microsoft.com/office/drawing/2012/chartStyle" xmlns:a="http://schemas.openxmlformats.org/drawingml/2006/main" id="238">
  <cs:axisTitle>
    <cs:lnRef idx="0"/>
    <cs:fillRef idx="0"/>
    <cs:effectRef idx="0"/>
    <cs:fontRef idx="minor">
      <a:schemeClr val="lt1"/>
    </cs:fontRef>
    <cs:defRPr sz="900" b="1" kern="1200"/>
  </cs:axisTitle>
  <cs:categoryAxis>
    <cs:lnRef idx="0">
      <cs:styleClr val="0"/>
    </cs:lnRef>
    <cs:fillRef idx="0"/>
    <cs:effectRef idx="0"/>
    <cs:fontRef idx="minor">
      <a:schemeClr val="lt1"/>
    </cs:fontRef>
    <cs:defRPr sz="900" kern="1200" spc="30" baseline="0"/>
  </cs:categoryAxis>
  <cs:chartArea>
    <cs:lnRef idx="0">
      <cs:styleClr val="0"/>
    </cs:lnRef>
    <cs:fillRef idx="0">
      <cs:styleClr val="0"/>
    </cs:fillRef>
    <cs:effectRef idx="0"/>
    <cs:fontRef idx="minor">
      <a:schemeClr val="dk1"/>
    </cs:fontRef>
    <cs:spPr>
      <a:solidFill>
        <a:schemeClr val="phClr"/>
      </a:solidFill>
      <a:ln w="9525" cap="flat" cmpd="sng" algn="ctr">
        <a:solidFill>
          <a:schemeClr val="lt1">
            <a:lumMod val="85000"/>
          </a:schemeClr>
        </a:solidFill>
        <a:round/>
      </a:ln>
    </cs:spPr>
    <cs:defRPr sz="1000" kern="1200"/>
  </cs:chartArea>
  <cs:dataLabel>
    <cs:lnRef idx="0"/>
    <cs:fillRef idx="0">
      <cs:styleClr val="0"/>
    </cs:fillRef>
    <cs:effectRef idx="0"/>
    <cs:fontRef idx="minor">
      <a:schemeClr val="lt1"/>
    </cs:fontRef>
    <cs:spPr>
      <a:solidFill>
        <a:schemeClr val="phClr"/>
      </a:solidFill>
    </cs:spPr>
    <cs:defRPr sz="900" b="1" kern="1200"/>
  </cs:dataLabel>
  <cs:dataLabelCallout>
    <cs:lnRef idx="0">
      <cs:styleClr val="auto"/>
    </cs:lnRef>
    <cs:fillRef idx="0"/>
    <cs:effectRef idx="0"/>
    <cs:fontRef idx="minor">
      <cs:styleClr val="auto"/>
    </cs:fontRef>
    <cs:spPr>
      <a:solidFill>
        <a:schemeClr val="lt1"/>
      </a:solidFill>
      <a:ln>
        <a:solidFill>
          <a:schemeClr val="ph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pattFill prst="ltUpDiag">
        <a:fgClr>
          <a:schemeClr val="phClr"/>
        </a:fgClr>
        <a:bgClr>
          <a:schemeClr val="lt1"/>
        </a:bgClr>
      </a:pattFill>
    </cs:spPr>
  </cs:dataPoint>
  <cs:dataPoint3D>
    <cs:lnRef idx="0"/>
    <cs:fillRef idx="0">
      <cs:styleClr val="auto"/>
    </cs:fillRef>
    <cs:effectRef idx="0"/>
    <cs:fontRef idx="minor">
      <a:schemeClr val="dk1"/>
    </cs:fontRef>
    <cs:spPr>
      <a:pattFill prst="ltUpDiag">
        <a:fgClr>
          <a:schemeClr val="phClr"/>
        </a:fgClr>
        <a:bgClr>
          <a:schemeClr val="lt1"/>
        </a:bgClr>
      </a:pattFill>
    </cs:spPr>
  </cs:dataPoint3D>
  <cs:dataPointLine>
    <cs:lnRef idx="0">
      <cs:styleClr val="auto"/>
    </cs:lnRef>
    <cs:fillRef idx="0"/>
    <cs:effectRef idx="0">
      <cs:styleClr val="auto"/>
    </cs:effectRef>
    <cs:fontRef idx="minor">
      <a:schemeClr val="dk1"/>
    </cs:fontRef>
    <cs:spPr>
      <a:ln w="25400" cap="rnd">
        <a:solidFill>
          <a:schemeClr val="lt1"/>
        </a:solidFill>
        <a:round/>
      </a:ln>
      <a:effectLst>
        <a:outerShdw dist="25400" dir="2700000" algn="tl" rotWithShape="0">
          <a:schemeClr val="phClr"/>
        </a:outerShdw>
      </a:effectLst>
    </cs:spPr>
  </cs:dataPointLine>
  <cs:dataPointMarker>
    <cs:lnRef idx="0"/>
    <cs:fillRef idx="0">
      <cs:styleClr val="auto"/>
    </cs:fillRef>
    <cs:effectRef idx="0"/>
    <cs:fontRef idx="minor">
      <a:schemeClr val="dk1"/>
    </cs:fontRef>
    <cs:spPr>
      <a:solidFill>
        <a:schemeClr val="phClr"/>
      </a:solidFill>
    </cs:spPr>
  </cs:dataPointMarker>
  <cs:dataPointMarkerLayout symbol="circle" size="14"/>
  <cs:dataPointWireframe>
    <cs:lnRef idx="0">
      <cs:styleClr val="auto"/>
    </cs:lnRef>
    <cs:fillRef idx="0"/>
    <cs:effectRef idx="0"/>
    <cs:fontRef idx="minor">
      <a:schemeClr val="dk1"/>
    </cs:fontRef>
    <cs:spPr>
      <a:ln w="9525" cap="rnd">
        <a:solidFill>
          <a:schemeClr val="phClr"/>
        </a:solidFill>
        <a:round/>
      </a:ln>
    </cs:spPr>
  </cs:dataPointWireframe>
  <cs:dataTable>
    <cs:lnRef idx="0">
      <cs:styleClr val="0"/>
    </cs:lnRef>
    <cs:fillRef idx="0"/>
    <cs:effectRef idx="0"/>
    <cs:fontRef idx="minor">
      <a:schemeClr val="lt1"/>
    </cs:fontRef>
    <cs:spPr>
      <a:ln w="9525">
        <a:solidFill>
          <a:schemeClr val="phClr">
            <a:lumMod val="60000"/>
            <a:lumOff val="40000"/>
          </a:schemeClr>
        </a:solidFill>
      </a:ln>
    </cs:spPr>
    <cs:defRPr sz="900" kern="1200"/>
  </cs:dataTable>
  <cs:downBar>
    <cs:lnRef idx="0">
      <cs:styleClr val="0"/>
    </cs:lnRef>
    <cs:fillRef idx="0"/>
    <cs:effectRef idx="0"/>
    <cs:fontRef idx="minor">
      <a:schemeClr val="dk1"/>
    </cs:fontRef>
    <cs:spPr>
      <a:solidFill>
        <a:schemeClr val="dk1">
          <a:lumMod val="35000"/>
          <a:lumOff val="65000"/>
        </a:schemeClr>
      </a:solidFill>
      <a:ln w="9525">
        <a:solidFill>
          <a:schemeClr val="phClr">
            <a:lumMod val="60000"/>
            <a:lumOff val="40000"/>
          </a:schemeClr>
        </a:solidFill>
      </a:ln>
    </cs:spPr>
  </cs:downBar>
  <cs:dropLine>
    <cs:lnRef idx="0"/>
    <cs:fillRef idx="0"/>
    <cs:effectRef idx="0"/>
    <cs:fontRef idx="minor">
      <a:schemeClr val="dk1"/>
    </cs:fontRef>
    <cs:spPr>
      <a:ln w="9525" cap="flat" cmpd="sng" algn="ctr">
        <a:gradFill>
          <a:gsLst>
            <a:gs pos="0">
              <a:schemeClr val="lt1"/>
            </a:gs>
            <a:gs pos="100000">
              <a:schemeClr val="lt1">
                <a:alpha val="0"/>
              </a:schemeClr>
            </a:gs>
          </a:gsLst>
          <a:lin ang="5400000" scaled="0"/>
        </a:gradFill>
        <a:round/>
      </a:ln>
    </cs:spPr>
  </cs:dropLine>
  <cs:errorBar>
    <cs:lnRef idx="0">
      <cs:styleClr val="0"/>
    </cs:lnRef>
    <cs:fillRef idx="0"/>
    <cs:effectRef idx="0"/>
    <cs:fontRef idx="minor">
      <a:schemeClr val="dk1"/>
    </cs:fontRef>
    <cs:spPr>
      <a:ln w="9525">
        <a:solidFill>
          <a:schemeClr val="phClr">
            <a:lumMod val="60000"/>
            <a:lumOff val="40000"/>
          </a:schemeClr>
        </a:solidFill>
        <a:round/>
      </a:ln>
      <a:effectLst>
        <a:glow rad="25400">
          <a:schemeClr val="lt1"/>
        </a:glow>
      </a:effectLst>
    </cs:spPr>
  </cs:errorBar>
  <cs:floor>
    <cs:lnRef idx="0"/>
    <cs:fillRef idx="0"/>
    <cs:effectRef idx="0"/>
    <cs:fontRef idx="minor">
      <a:schemeClr val="dk1"/>
    </cs:fontRef>
  </cs:floor>
  <cs:gridlineMajor>
    <cs:lnRef idx="0">
      <cs:styleClr val="0"/>
    </cs:lnRef>
    <cs:fillRef idx="0"/>
    <cs:effectRef idx="0"/>
    <cs:fontRef idx="minor">
      <a:schemeClr val="dk1"/>
    </cs:fontRef>
    <cs:spPr>
      <a:ln w="9525" cap="flat" cmpd="sng" algn="ctr">
        <a:solidFill>
          <a:schemeClr val="lt1">
            <a:alpha val="25000"/>
          </a:schemeClr>
        </a:solidFill>
        <a:round/>
      </a:ln>
    </cs:spPr>
  </cs:gridlineMajor>
  <cs:gridlineMinor>
    <cs:lnRef idx="0">
      <cs:styleClr val="0"/>
    </cs:lnRef>
    <cs:fillRef idx="0"/>
    <cs:effectRef idx="0"/>
    <cs:fontRef idx="minor">
      <a:schemeClr val="dk1"/>
    </cs:fontRef>
    <cs:spPr>
      <a:ln>
        <a:solidFill>
          <a:schemeClr val="lt1">
            <a:alpha val="10000"/>
          </a:schemeClr>
        </a:solidFill>
      </a:ln>
    </cs:spPr>
  </cs:gridlineMinor>
  <cs:hiLoLine>
    <cs:lnRef idx="0">
      <cs:styleClr val="0"/>
    </cs:lnRef>
    <cs:fillRef idx="0"/>
    <cs:effectRef idx="0"/>
    <cs:fontRef idx="minor">
      <a:schemeClr val="dk1"/>
    </cs:fontRef>
    <cs:spPr>
      <a:ln w="9525">
        <a:solidFill>
          <a:schemeClr val="phClr">
            <a:lumMod val="60000"/>
            <a:lumOff val="40000"/>
          </a:schemeClr>
        </a:solidFill>
        <a:prstDash val="dash"/>
      </a:ln>
    </cs:spPr>
  </cs:hiLoLine>
  <cs:leaderLine>
    <cs:lnRef idx="0">
      <cs:styleClr val="0"/>
    </cs:lnRef>
    <cs:fillRef idx="0"/>
    <cs:effectRef idx="0"/>
    <cs:fontRef idx="minor">
      <a:schemeClr val="dk1"/>
    </cs:fontRef>
    <cs:spPr>
      <a:ln w="9525">
        <a:solidFill>
          <a:schemeClr val="phClr">
            <a:lumMod val="60000"/>
            <a:lumOff val="40000"/>
          </a:schemeClr>
        </a:solidFill>
      </a:ln>
    </cs:spPr>
  </cs:leaderLine>
  <cs:legend>
    <cs:lnRef idx="0"/>
    <cs:fillRef idx="0"/>
    <cs:effectRef idx="0"/>
    <cs:fontRef idx="minor">
      <a:schemeClr val="lt1"/>
    </cs:fontRef>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styleClr val="0"/>
    </cs:lnRef>
    <cs:fillRef idx="0"/>
    <cs:effectRef idx="0"/>
    <cs:fontRef idx="minor">
      <a:schemeClr val="lt1"/>
    </cs:fontRef>
    <cs:defRPr sz="900" kern="1200"/>
  </cs:seriesAxis>
  <cs:seriesLine>
    <cs:lnRef idx="0">
      <cs:styleClr val="0"/>
    </cs:lnRef>
    <cs:fillRef idx="0"/>
    <cs:effectRef idx="0"/>
    <cs:fontRef idx="minor">
      <a:schemeClr val="dk1"/>
    </cs:fontRef>
    <cs:spPr>
      <a:ln w="9525">
        <a:solidFill>
          <a:schemeClr val="phClr">
            <a:lumMod val="60000"/>
            <a:lumOff val="40000"/>
            <a:tint val="50000"/>
          </a:schemeClr>
        </a:solidFill>
        <a:prstDash val="dash"/>
      </a:ln>
    </cs:spPr>
  </cs:seriesLine>
  <cs:title>
    <cs:lnRef idx="0"/>
    <cs:fillRef idx="0"/>
    <cs:effectRef idx="0"/>
    <cs:fontRef idx="minor">
      <a:schemeClr val="lt1"/>
    </cs:fontRef>
    <cs:defRPr sz="1500" b="1" kern="1200" cap="all" spc="100" normalizeH="0" baseline="0"/>
  </cs:title>
  <cs:trendline>
    <cs:lnRef idx="0"/>
    <cs:fillRef idx="0"/>
    <cs:effectRef idx="0"/>
    <cs:fontRef idx="minor">
      <a:schemeClr val="dk1"/>
    </cs:fontRef>
    <cs:spPr>
      <a:ln w="28575" cap="rnd">
        <a:solidFill>
          <a:schemeClr val="lt1">
            <a:alpha val="50000"/>
          </a:schemeClr>
        </a:solidFill>
        <a:round/>
      </a:ln>
    </cs:spPr>
  </cs:trendline>
  <cs:trendlineLabel>
    <cs:lnRef idx="0"/>
    <cs:fillRef idx="0"/>
    <cs:effectRef idx="0"/>
    <cs:fontRef idx="minor">
      <a:schemeClr val="lt1"/>
    </cs:fontRef>
    <cs:defRPr sz="900" kern="1200"/>
  </cs:trendlineLabel>
  <cs:upBar>
    <cs:lnRef idx="0">
      <cs:styleClr val="0"/>
    </cs:lnRef>
    <cs:fillRef idx="0"/>
    <cs:effectRef idx="0"/>
    <cs:fontRef idx="minor">
      <a:schemeClr val="dk1"/>
    </cs:fontRef>
    <cs:spPr>
      <a:solidFill>
        <a:schemeClr val="lt1">
          <a:lumMod val="95000"/>
        </a:schemeClr>
      </a:solidFill>
      <a:ln w="9525">
        <a:solidFill>
          <a:schemeClr val="phClr">
            <a:lumMod val="60000"/>
            <a:lumOff val="40000"/>
          </a:schemeClr>
        </a:solidFill>
      </a:ln>
    </cs:spPr>
  </cs:upBar>
  <cs:valueAxis>
    <cs:lnRef idx="0"/>
    <cs:fillRef idx="0"/>
    <cs:effectRef idx="0"/>
    <cs:fontRef idx="minor">
      <a:schemeClr val="lt1"/>
    </cs:fontRef>
    <cs:defRPr sz="900" kern="1200"/>
  </cs:valueAxis>
  <cs:wall>
    <cs:lnRef idx="0"/>
    <cs:fillRef idx="0"/>
    <cs:effectRef idx="0"/>
    <cs:fontRef idx="minor">
      <a:schemeClr val="dk1"/>
    </cs:fontRef>
  </cs:wall>
</cs:chartStyle>
</file>

<file path=ppt/charts/style1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1.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4.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1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8.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59.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60.xml><?xml version="1.0" encoding="utf-8"?>
<cs:chartStyle xmlns:cs="http://schemas.microsoft.com/office/drawing/2012/chartStyle" xmlns:a="http://schemas.openxmlformats.org/drawingml/2006/main" id="326">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161.xml><?xml version="1.0" encoding="utf-8"?>
<cs:chartStyle xmlns:cs="http://schemas.microsoft.com/office/drawing/2012/chartStyle" xmlns:a="http://schemas.openxmlformats.org/drawingml/2006/main" id="21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15875" cap="flat" cmpd="sng" algn="ctr">
        <a:solidFill>
          <a:schemeClr val="tx1">
            <a:lumMod val="25000"/>
            <a:lumOff val="75000"/>
          </a:schemeClr>
        </a:solidFill>
        <a:round/>
      </a:ln>
    </cs:spPr>
    <cs:defRPr sz="900" kern="1200" cap="none" spc="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70000"/>
        </a:schemeClr>
      </a:solidFill>
    </cs:spPr>
  </cs:dataPoint>
  <cs:dataPoint3D>
    <cs:lnRef idx="0"/>
    <cs:fillRef idx="0">
      <cs:styleClr val="auto"/>
    </cs:fillRef>
    <cs:effectRef idx="0"/>
    <cs:fontRef idx="minor">
      <a:schemeClr val="dk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alpha val="70000"/>
          </a:schemeClr>
        </a:solidFill>
        <a:round/>
      </a:ln>
    </cs:spPr>
  </cs:dataPointLine>
  <cs:dataPointMarker>
    <cs:lnRef idx="0"/>
    <cs:fillRef idx="0">
      <cs:styleClr val="auto"/>
    </cs:fillRef>
    <cs:effectRef idx="0"/>
    <cs:fontRef idx="minor">
      <a:schemeClr val="dk1"/>
    </cs:fontRef>
    <cs:spPr>
      <a:solidFill>
        <a:schemeClr val="phClr">
          <a:alpha val="70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5000"/>
            <a:lumOff val="9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baseline="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1600" b="0" i="0" kern="1200" cap="none" spc="50" normalizeH="0" baseline="0"/>
  </cs:title>
  <cs:trendline>
    <cs:lnRef idx="0">
      <cs:styleClr val="auto"/>
    </cs:lnRef>
    <cs:fillRef idx="0"/>
    <cs:effectRef idx="0"/>
    <cs:fontRef idx="minor">
      <a:schemeClr val="dk1"/>
    </cs:fontRef>
    <cs:spPr>
      <a:ln w="1587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spc="20" baseline="0"/>
  </cs:valueAxis>
  <cs:wall>
    <cs:lnRef idx="0"/>
    <cs:fillRef idx="0"/>
    <cs:effectRef idx="0"/>
    <cs:fontRef idx="minor">
      <a:schemeClr val="dk1"/>
    </cs:fontRef>
  </cs:wall>
</cs:chartStyle>
</file>

<file path=ppt/charts/style162.xml><?xml version="1.0" encoding="utf-8"?>
<cs:chartStyle xmlns:cs="http://schemas.microsoft.com/office/drawing/2012/chartStyle" xmlns:a="http://schemas.openxmlformats.org/drawingml/2006/main" id="326">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dk1">
            <a:lumMod val="75000"/>
            <a:lumOff val="25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dk1">
            <a:lumMod val="75000"/>
            <a:lumOff val="25000"/>
          </a:schemeClr>
        </a:solidFill>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16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4.xml><?xml version="1.0" encoding="utf-8"?>
<cs:chartStyle xmlns:cs="http://schemas.microsoft.com/office/drawing/2012/chartStyle" xmlns:a="http://schemas.openxmlformats.org/drawingml/2006/main" id="325">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5"/>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75000"/>
            <a:lumOff val="25000"/>
          </a:schemeClr>
        </a:solidFill>
      </a:ln>
    </cs:spPr>
  </cs:downBar>
  <cs:dropLine>
    <cs:lnRef idx="0"/>
    <cs:fillRef idx="0"/>
    <cs:effectRef idx="0"/>
    <cs:fontRef idx="minor">
      <a:schemeClr val="dk1"/>
    </cs:fontRef>
    <cs:spPr>
      <a:ln w="9525">
        <a:solidFill>
          <a:schemeClr val="tx1">
            <a:lumMod val="75000"/>
            <a:lumOff val="25000"/>
          </a:schemeClr>
        </a:solidFill>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75000"/>
            <a:lumOff val="2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6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1.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3.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6.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8.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0.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2.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4.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5.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7.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9.xml><?xml version="1.0" encoding="utf-8"?>
<cs:chartStyle xmlns:cs="http://schemas.microsoft.com/office/drawing/2012/chartStyle" xmlns:a="http://schemas.openxmlformats.org/drawingml/2006/main" id="22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323"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s-PE"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2" name="Shape 492"/>
        <p:cNvGrpSpPr/>
        <p:nvPr/>
      </p:nvGrpSpPr>
      <p:grpSpPr>
        <a:xfrm>
          <a:off x="0" y="0"/>
          <a:ext cx="0" cy="0"/>
          <a:chOff x="0" y="0"/>
          <a:chExt cx="0" cy="0"/>
        </a:xfrm>
      </p:grpSpPr>
      <p:sp>
        <p:nvSpPr>
          <p:cNvPr id="493" name="Google Shape;493;p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4" name="Google Shape;494;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5" name="Google Shape;495;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4" name="Shape 704"/>
        <p:cNvGrpSpPr/>
        <p:nvPr/>
      </p:nvGrpSpPr>
      <p:grpSpPr>
        <a:xfrm>
          <a:off x="0" y="0"/>
          <a:ext cx="0" cy="0"/>
          <a:chOff x="0" y="0"/>
          <a:chExt cx="0" cy="0"/>
        </a:xfrm>
      </p:grpSpPr>
      <p:sp>
        <p:nvSpPr>
          <p:cNvPr id="705" name="Google Shape;705;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6" name="Google Shape;706;p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8" name="Shape 2468"/>
        <p:cNvGrpSpPr/>
        <p:nvPr/>
      </p:nvGrpSpPr>
      <p:grpSpPr>
        <a:xfrm>
          <a:off x="0" y="0"/>
          <a:ext cx="0" cy="0"/>
          <a:chOff x="0" y="0"/>
          <a:chExt cx="0" cy="0"/>
        </a:xfrm>
      </p:grpSpPr>
      <p:sp>
        <p:nvSpPr>
          <p:cNvPr id="2469" name="Google Shape;2469;p10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0" name="Google Shape;2470;p10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6" name="Shape 2476"/>
        <p:cNvGrpSpPr/>
        <p:nvPr/>
      </p:nvGrpSpPr>
      <p:grpSpPr>
        <a:xfrm>
          <a:off x="0" y="0"/>
          <a:ext cx="0" cy="0"/>
          <a:chOff x="0" y="0"/>
          <a:chExt cx="0" cy="0"/>
        </a:xfrm>
      </p:grpSpPr>
      <p:sp>
        <p:nvSpPr>
          <p:cNvPr id="2477" name="Google Shape;2477;p10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8" name="Google Shape;2478;p10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84" name="Shape 2484"/>
        <p:cNvGrpSpPr/>
        <p:nvPr/>
      </p:nvGrpSpPr>
      <p:grpSpPr>
        <a:xfrm>
          <a:off x="0" y="0"/>
          <a:ext cx="0" cy="0"/>
          <a:chOff x="0" y="0"/>
          <a:chExt cx="0" cy="0"/>
        </a:xfrm>
      </p:grpSpPr>
      <p:sp>
        <p:nvSpPr>
          <p:cNvPr id="2485" name="Google Shape;2485;p10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86" name="Google Shape;2486;p10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7" name="Google Shape;2487;p10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6" name="Shape 2526"/>
        <p:cNvGrpSpPr/>
        <p:nvPr/>
      </p:nvGrpSpPr>
      <p:grpSpPr>
        <a:xfrm>
          <a:off x="0" y="0"/>
          <a:ext cx="0" cy="0"/>
          <a:chOff x="0" y="0"/>
          <a:chExt cx="0" cy="0"/>
        </a:xfrm>
      </p:grpSpPr>
      <p:sp>
        <p:nvSpPr>
          <p:cNvPr id="2527" name="Google Shape;2527;p10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8" name="Google Shape;2528;p10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9" name="Google Shape;2529;p10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0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2" name="Shape 2552"/>
        <p:cNvGrpSpPr/>
        <p:nvPr/>
      </p:nvGrpSpPr>
      <p:grpSpPr>
        <a:xfrm>
          <a:off x="0" y="0"/>
          <a:ext cx="0" cy="0"/>
          <a:chOff x="0" y="0"/>
          <a:chExt cx="0" cy="0"/>
        </a:xfrm>
      </p:grpSpPr>
      <p:sp>
        <p:nvSpPr>
          <p:cNvPr id="2553" name="Google Shape;2553;p10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54" name="Google Shape;2554;p10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2" name="Shape 2582"/>
        <p:cNvGrpSpPr/>
        <p:nvPr/>
      </p:nvGrpSpPr>
      <p:grpSpPr>
        <a:xfrm>
          <a:off x="0" y="0"/>
          <a:ext cx="0" cy="0"/>
          <a:chOff x="0" y="0"/>
          <a:chExt cx="0" cy="0"/>
        </a:xfrm>
      </p:grpSpPr>
      <p:sp>
        <p:nvSpPr>
          <p:cNvPr id="2583" name="Google Shape;2583;p10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4" name="Google Shape;2584;p10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0" name="Shape 2590"/>
        <p:cNvGrpSpPr/>
        <p:nvPr/>
      </p:nvGrpSpPr>
      <p:grpSpPr>
        <a:xfrm>
          <a:off x="0" y="0"/>
          <a:ext cx="0" cy="0"/>
          <a:chOff x="0" y="0"/>
          <a:chExt cx="0" cy="0"/>
        </a:xfrm>
      </p:grpSpPr>
      <p:sp>
        <p:nvSpPr>
          <p:cNvPr id="2591" name="Google Shape;2591;p10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92" name="Google Shape;2592;p10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8" name="Shape 2598"/>
        <p:cNvGrpSpPr/>
        <p:nvPr/>
      </p:nvGrpSpPr>
      <p:grpSpPr>
        <a:xfrm>
          <a:off x="0" y="0"/>
          <a:ext cx="0" cy="0"/>
          <a:chOff x="0" y="0"/>
          <a:chExt cx="0" cy="0"/>
        </a:xfrm>
      </p:grpSpPr>
      <p:sp>
        <p:nvSpPr>
          <p:cNvPr id="2599" name="Google Shape;2599;p10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0" name="Google Shape;2600;p10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5" name="Shape 2615"/>
        <p:cNvGrpSpPr/>
        <p:nvPr/>
      </p:nvGrpSpPr>
      <p:grpSpPr>
        <a:xfrm>
          <a:off x="0" y="0"/>
          <a:ext cx="0" cy="0"/>
          <a:chOff x="0" y="0"/>
          <a:chExt cx="0" cy="0"/>
        </a:xfrm>
      </p:grpSpPr>
      <p:sp>
        <p:nvSpPr>
          <p:cNvPr id="2616" name="Google Shape;2616;p10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17" name="Google Shape;2617;p10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32" name="Shape 2632"/>
        <p:cNvGrpSpPr/>
        <p:nvPr/>
      </p:nvGrpSpPr>
      <p:grpSpPr>
        <a:xfrm>
          <a:off x="0" y="0"/>
          <a:ext cx="0" cy="0"/>
          <a:chOff x="0" y="0"/>
          <a:chExt cx="0" cy="0"/>
        </a:xfrm>
      </p:grpSpPr>
      <p:sp>
        <p:nvSpPr>
          <p:cNvPr id="2633" name="Google Shape;2633;p10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4" name="Google Shape;2634;p10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0" name="Shape 710"/>
        <p:cNvGrpSpPr/>
        <p:nvPr/>
      </p:nvGrpSpPr>
      <p:grpSpPr>
        <a:xfrm>
          <a:off x="0" y="0"/>
          <a:ext cx="0" cy="0"/>
          <a:chOff x="0" y="0"/>
          <a:chExt cx="0" cy="0"/>
        </a:xfrm>
      </p:grpSpPr>
      <p:sp>
        <p:nvSpPr>
          <p:cNvPr id="711" name="Google Shape;711;p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12" name="Google Shape;712;p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0" name="Shape 2640"/>
        <p:cNvGrpSpPr/>
        <p:nvPr/>
      </p:nvGrpSpPr>
      <p:grpSpPr>
        <a:xfrm>
          <a:off x="0" y="0"/>
          <a:ext cx="0" cy="0"/>
          <a:chOff x="0" y="0"/>
          <a:chExt cx="0" cy="0"/>
        </a:xfrm>
      </p:grpSpPr>
      <p:sp>
        <p:nvSpPr>
          <p:cNvPr id="2641" name="Google Shape;2641;p1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2" name="Google Shape;2642;p11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2" name="Shape 2652"/>
        <p:cNvGrpSpPr/>
        <p:nvPr/>
      </p:nvGrpSpPr>
      <p:grpSpPr>
        <a:xfrm>
          <a:off x="0" y="0"/>
          <a:ext cx="0" cy="0"/>
          <a:chOff x="0" y="0"/>
          <a:chExt cx="0" cy="0"/>
        </a:xfrm>
      </p:grpSpPr>
      <p:sp>
        <p:nvSpPr>
          <p:cNvPr id="2653" name="Google Shape;2653;p11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54" name="Google Shape;2654;p11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0" name="Shape 2660"/>
        <p:cNvGrpSpPr/>
        <p:nvPr/>
      </p:nvGrpSpPr>
      <p:grpSpPr>
        <a:xfrm>
          <a:off x="0" y="0"/>
          <a:ext cx="0" cy="0"/>
          <a:chOff x="0" y="0"/>
          <a:chExt cx="0" cy="0"/>
        </a:xfrm>
      </p:grpSpPr>
      <p:sp>
        <p:nvSpPr>
          <p:cNvPr id="2661" name="Google Shape;2661;p1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62" name="Google Shape;2662;p1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3" name="Google Shape;2663;p1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6" name="Shape 2676"/>
        <p:cNvGrpSpPr/>
        <p:nvPr/>
      </p:nvGrpSpPr>
      <p:grpSpPr>
        <a:xfrm>
          <a:off x="0" y="0"/>
          <a:ext cx="0" cy="0"/>
          <a:chOff x="0" y="0"/>
          <a:chExt cx="0" cy="0"/>
        </a:xfrm>
      </p:grpSpPr>
      <p:sp>
        <p:nvSpPr>
          <p:cNvPr id="2677" name="Google Shape;2677;p1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8" name="Google Shape;2678;p1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4" name="Shape 2684"/>
        <p:cNvGrpSpPr/>
        <p:nvPr/>
      </p:nvGrpSpPr>
      <p:grpSpPr>
        <a:xfrm>
          <a:off x="0" y="0"/>
          <a:ext cx="0" cy="0"/>
          <a:chOff x="0" y="0"/>
          <a:chExt cx="0" cy="0"/>
        </a:xfrm>
      </p:grpSpPr>
      <p:sp>
        <p:nvSpPr>
          <p:cNvPr id="2685" name="Google Shape;2685;p1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86" name="Google Shape;2686;p1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3" name="Shape 2693"/>
        <p:cNvGrpSpPr/>
        <p:nvPr/>
      </p:nvGrpSpPr>
      <p:grpSpPr>
        <a:xfrm>
          <a:off x="0" y="0"/>
          <a:ext cx="0" cy="0"/>
          <a:chOff x="0" y="0"/>
          <a:chExt cx="0" cy="0"/>
        </a:xfrm>
      </p:grpSpPr>
      <p:sp>
        <p:nvSpPr>
          <p:cNvPr id="2694" name="Google Shape;2694;p1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95" name="Google Shape;2695;p1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00" name="Shape 2700"/>
        <p:cNvGrpSpPr/>
        <p:nvPr/>
      </p:nvGrpSpPr>
      <p:grpSpPr>
        <a:xfrm>
          <a:off x="0" y="0"/>
          <a:ext cx="0" cy="0"/>
          <a:chOff x="0" y="0"/>
          <a:chExt cx="0" cy="0"/>
        </a:xfrm>
      </p:grpSpPr>
      <p:sp>
        <p:nvSpPr>
          <p:cNvPr id="2701" name="Google Shape;2701;p1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2" name="Google Shape;2702;p1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0" name="Shape 2740"/>
        <p:cNvGrpSpPr/>
        <p:nvPr/>
      </p:nvGrpSpPr>
      <p:grpSpPr>
        <a:xfrm>
          <a:off x="0" y="0"/>
          <a:ext cx="0" cy="0"/>
          <a:chOff x="0" y="0"/>
          <a:chExt cx="0" cy="0"/>
        </a:xfrm>
      </p:grpSpPr>
      <p:sp>
        <p:nvSpPr>
          <p:cNvPr id="2741" name="Google Shape;2741;p1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2" name="Google Shape;2742;p1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8" name="Shape 2748"/>
        <p:cNvGrpSpPr/>
        <p:nvPr/>
      </p:nvGrpSpPr>
      <p:grpSpPr>
        <a:xfrm>
          <a:off x="0" y="0"/>
          <a:ext cx="0" cy="0"/>
          <a:chOff x="0" y="0"/>
          <a:chExt cx="0" cy="0"/>
        </a:xfrm>
      </p:grpSpPr>
      <p:sp>
        <p:nvSpPr>
          <p:cNvPr id="2749" name="Google Shape;2749;p1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50" name="Google Shape;2750;p1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51" name="Google Shape;2751;p1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6" name="Shape 2796"/>
        <p:cNvGrpSpPr/>
        <p:nvPr/>
      </p:nvGrpSpPr>
      <p:grpSpPr>
        <a:xfrm>
          <a:off x="0" y="0"/>
          <a:ext cx="0" cy="0"/>
          <a:chOff x="0" y="0"/>
          <a:chExt cx="0" cy="0"/>
        </a:xfrm>
      </p:grpSpPr>
      <p:sp>
        <p:nvSpPr>
          <p:cNvPr id="2797" name="Google Shape;2797;p1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8" name="Google Shape;2798;p1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99" name="Google Shape;2799;p1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3" name="Shape 723"/>
        <p:cNvGrpSpPr/>
        <p:nvPr/>
      </p:nvGrpSpPr>
      <p:grpSpPr>
        <a:xfrm>
          <a:off x="0" y="0"/>
          <a:ext cx="0" cy="0"/>
          <a:chOff x="0" y="0"/>
          <a:chExt cx="0" cy="0"/>
        </a:xfrm>
      </p:grpSpPr>
      <p:sp>
        <p:nvSpPr>
          <p:cNvPr id="724" name="Google Shape;724;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25" name="Google Shape;725;p1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7" name="Shape 2827"/>
        <p:cNvGrpSpPr/>
        <p:nvPr/>
      </p:nvGrpSpPr>
      <p:grpSpPr>
        <a:xfrm>
          <a:off x="0" y="0"/>
          <a:ext cx="0" cy="0"/>
          <a:chOff x="0" y="0"/>
          <a:chExt cx="0" cy="0"/>
        </a:xfrm>
      </p:grpSpPr>
      <p:sp>
        <p:nvSpPr>
          <p:cNvPr id="2828" name="Google Shape;2828;p1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9" name="Google Shape;2829;p1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5" name="Shape 2835"/>
        <p:cNvGrpSpPr/>
        <p:nvPr/>
      </p:nvGrpSpPr>
      <p:grpSpPr>
        <a:xfrm>
          <a:off x="0" y="0"/>
          <a:ext cx="0" cy="0"/>
          <a:chOff x="0" y="0"/>
          <a:chExt cx="0" cy="0"/>
        </a:xfrm>
      </p:grpSpPr>
      <p:sp>
        <p:nvSpPr>
          <p:cNvPr id="2836" name="Google Shape;2836;p1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37" name="Google Shape;2837;p12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6" name="Shape 2846"/>
        <p:cNvGrpSpPr/>
        <p:nvPr/>
      </p:nvGrpSpPr>
      <p:grpSpPr>
        <a:xfrm>
          <a:off x="0" y="0"/>
          <a:ext cx="0" cy="0"/>
          <a:chOff x="0" y="0"/>
          <a:chExt cx="0" cy="0"/>
        </a:xfrm>
      </p:grpSpPr>
      <p:sp>
        <p:nvSpPr>
          <p:cNvPr id="2847" name="Google Shape;2847;p12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48" name="Google Shape;2848;p1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49" name="Google Shape;2849;p1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6" name="Shape 2856"/>
        <p:cNvGrpSpPr/>
        <p:nvPr/>
      </p:nvGrpSpPr>
      <p:grpSpPr>
        <a:xfrm>
          <a:off x="0" y="0"/>
          <a:ext cx="0" cy="0"/>
          <a:chOff x="0" y="0"/>
          <a:chExt cx="0" cy="0"/>
        </a:xfrm>
      </p:grpSpPr>
      <p:sp>
        <p:nvSpPr>
          <p:cNvPr id="2857" name="Google Shape;2857;p1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58" name="Google Shape;2858;p1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3" name="Shape 2863"/>
        <p:cNvGrpSpPr/>
        <p:nvPr/>
      </p:nvGrpSpPr>
      <p:grpSpPr>
        <a:xfrm>
          <a:off x="0" y="0"/>
          <a:ext cx="0" cy="0"/>
          <a:chOff x="0" y="0"/>
          <a:chExt cx="0" cy="0"/>
        </a:xfrm>
      </p:grpSpPr>
      <p:sp>
        <p:nvSpPr>
          <p:cNvPr id="2864" name="Google Shape;2864;p1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5" name="Google Shape;2865;p1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3" name="Shape 2873"/>
        <p:cNvGrpSpPr/>
        <p:nvPr/>
      </p:nvGrpSpPr>
      <p:grpSpPr>
        <a:xfrm>
          <a:off x="0" y="0"/>
          <a:ext cx="0" cy="0"/>
          <a:chOff x="0" y="0"/>
          <a:chExt cx="0" cy="0"/>
        </a:xfrm>
      </p:grpSpPr>
      <p:sp>
        <p:nvSpPr>
          <p:cNvPr id="2874" name="Google Shape;2874;p12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75" name="Google Shape;2875;p1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3" name="Shape 2883"/>
        <p:cNvGrpSpPr/>
        <p:nvPr/>
      </p:nvGrpSpPr>
      <p:grpSpPr>
        <a:xfrm>
          <a:off x="0" y="0"/>
          <a:ext cx="0" cy="0"/>
          <a:chOff x="0" y="0"/>
          <a:chExt cx="0" cy="0"/>
        </a:xfrm>
      </p:grpSpPr>
      <p:sp>
        <p:nvSpPr>
          <p:cNvPr id="2884" name="Google Shape;2884;p1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5" name="Google Shape;2885;p1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93" name="Shape 2893"/>
        <p:cNvGrpSpPr/>
        <p:nvPr/>
      </p:nvGrpSpPr>
      <p:grpSpPr>
        <a:xfrm>
          <a:off x="0" y="0"/>
          <a:ext cx="0" cy="0"/>
          <a:chOff x="0" y="0"/>
          <a:chExt cx="0" cy="0"/>
        </a:xfrm>
      </p:grpSpPr>
      <p:sp>
        <p:nvSpPr>
          <p:cNvPr id="2894" name="Google Shape;2894;p1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5" name="Google Shape;2895;p1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3" name="Shape 2903"/>
        <p:cNvGrpSpPr/>
        <p:nvPr/>
      </p:nvGrpSpPr>
      <p:grpSpPr>
        <a:xfrm>
          <a:off x="0" y="0"/>
          <a:ext cx="0" cy="0"/>
          <a:chOff x="0" y="0"/>
          <a:chExt cx="0" cy="0"/>
        </a:xfrm>
      </p:grpSpPr>
      <p:sp>
        <p:nvSpPr>
          <p:cNvPr id="2904" name="Google Shape;2904;p1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5" name="Google Shape;2905;p1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3" name="Shape 2913"/>
        <p:cNvGrpSpPr/>
        <p:nvPr/>
      </p:nvGrpSpPr>
      <p:grpSpPr>
        <a:xfrm>
          <a:off x="0" y="0"/>
          <a:ext cx="0" cy="0"/>
          <a:chOff x="0" y="0"/>
          <a:chExt cx="0" cy="0"/>
        </a:xfrm>
      </p:grpSpPr>
      <p:sp>
        <p:nvSpPr>
          <p:cNvPr id="2914" name="Google Shape;2914;p1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5" name="Google Shape;2915;p1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9" name="Shape 749"/>
        <p:cNvGrpSpPr/>
        <p:nvPr/>
      </p:nvGrpSpPr>
      <p:grpSpPr>
        <a:xfrm>
          <a:off x="0" y="0"/>
          <a:ext cx="0" cy="0"/>
          <a:chOff x="0" y="0"/>
          <a:chExt cx="0" cy="0"/>
        </a:xfrm>
      </p:grpSpPr>
      <p:sp>
        <p:nvSpPr>
          <p:cNvPr id="750" name="Google Shape;750;p1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51" name="Google Shape;75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52" name="Google Shape;75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1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3" name="Shape 2923"/>
        <p:cNvGrpSpPr/>
        <p:nvPr/>
      </p:nvGrpSpPr>
      <p:grpSpPr>
        <a:xfrm>
          <a:off x="0" y="0"/>
          <a:ext cx="0" cy="0"/>
          <a:chOff x="0" y="0"/>
          <a:chExt cx="0" cy="0"/>
        </a:xfrm>
      </p:grpSpPr>
      <p:sp>
        <p:nvSpPr>
          <p:cNvPr id="2924" name="Google Shape;2924;p1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25" name="Google Shape;2925;p1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3" name="Shape 2933"/>
        <p:cNvGrpSpPr/>
        <p:nvPr/>
      </p:nvGrpSpPr>
      <p:grpSpPr>
        <a:xfrm>
          <a:off x="0" y="0"/>
          <a:ext cx="0" cy="0"/>
          <a:chOff x="0" y="0"/>
          <a:chExt cx="0" cy="0"/>
        </a:xfrm>
      </p:grpSpPr>
      <p:sp>
        <p:nvSpPr>
          <p:cNvPr id="2934" name="Google Shape;2934;p1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35" name="Google Shape;2935;p1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3" name="Shape 2943"/>
        <p:cNvGrpSpPr/>
        <p:nvPr/>
      </p:nvGrpSpPr>
      <p:grpSpPr>
        <a:xfrm>
          <a:off x="0" y="0"/>
          <a:ext cx="0" cy="0"/>
          <a:chOff x="0" y="0"/>
          <a:chExt cx="0" cy="0"/>
        </a:xfrm>
      </p:grpSpPr>
      <p:sp>
        <p:nvSpPr>
          <p:cNvPr id="2944" name="Google Shape;2944;p1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5" name="Google Shape;2945;p1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52" name="Shape 2952"/>
        <p:cNvGrpSpPr/>
        <p:nvPr/>
      </p:nvGrpSpPr>
      <p:grpSpPr>
        <a:xfrm>
          <a:off x="0" y="0"/>
          <a:ext cx="0" cy="0"/>
          <a:chOff x="0" y="0"/>
          <a:chExt cx="0" cy="0"/>
        </a:xfrm>
      </p:grpSpPr>
      <p:sp>
        <p:nvSpPr>
          <p:cNvPr id="2953" name="Google Shape;2953;p13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4" name="Google Shape;2954;p1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3" name="Shape 2963"/>
        <p:cNvGrpSpPr/>
        <p:nvPr/>
      </p:nvGrpSpPr>
      <p:grpSpPr>
        <a:xfrm>
          <a:off x="0" y="0"/>
          <a:ext cx="0" cy="0"/>
          <a:chOff x="0" y="0"/>
          <a:chExt cx="0" cy="0"/>
        </a:xfrm>
      </p:grpSpPr>
      <p:sp>
        <p:nvSpPr>
          <p:cNvPr id="2964" name="Google Shape;2964;p1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65" name="Google Shape;2965;p1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4" name="Shape 2974"/>
        <p:cNvGrpSpPr/>
        <p:nvPr/>
      </p:nvGrpSpPr>
      <p:grpSpPr>
        <a:xfrm>
          <a:off x="0" y="0"/>
          <a:ext cx="0" cy="0"/>
          <a:chOff x="0" y="0"/>
          <a:chExt cx="0" cy="0"/>
        </a:xfrm>
      </p:grpSpPr>
      <p:sp>
        <p:nvSpPr>
          <p:cNvPr id="2975" name="Google Shape;2975;p1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76" name="Google Shape;2976;p1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5" name="Shape 2985"/>
        <p:cNvGrpSpPr/>
        <p:nvPr/>
      </p:nvGrpSpPr>
      <p:grpSpPr>
        <a:xfrm>
          <a:off x="0" y="0"/>
          <a:ext cx="0" cy="0"/>
          <a:chOff x="0" y="0"/>
          <a:chExt cx="0" cy="0"/>
        </a:xfrm>
      </p:grpSpPr>
      <p:sp>
        <p:nvSpPr>
          <p:cNvPr id="2986" name="Google Shape;2986;p1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7" name="Google Shape;2987;p1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5" name="Shape 2995"/>
        <p:cNvGrpSpPr/>
        <p:nvPr/>
      </p:nvGrpSpPr>
      <p:grpSpPr>
        <a:xfrm>
          <a:off x="0" y="0"/>
          <a:ext cx="0" cy="0"/>
          <a:chOff x="0" y="0"/>
          <a:chExt cx="0" cy="0"/>
        </a:xfrm>
      </p:grpSpPr>
      <p:sp>
        <p:nvSpPr>
          <p:cNvPr id="2996" name="Google Shape;2996;p1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7" name="Google Shape;2997;p1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0" name="Shape 3010"/>
        <p:cNvGrpSpPr/>
        <p:nvPr/>
      </p:nvGrpSpPr>
      <p:grpSpPr>
        <a:xfrm>
          <a:off x="0" y="0"/>
          <a:ext cx="0" cy="0"/>
          <a:chOff x="0" y="0"/>
          <a:chExt cx="0" cy="0"/>
        </a:xfrm>
      </p:grpSpPr>
      <p:sp>
        <p:nvSpPr>
          <p:cNvPr id="3011" name="Google Shape;3011;p1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12" name="Google Shape;3012;p1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8" name="Shape 3018"/>
        <p:cNvGrpSpPr/>
        <p:nvPr/>
      </p:nvGrpSpPr>
      <p:grpSpPr>
        <a:xfrm>
          <a:off x="0" y="0"/>
          <a:ext cx="0" cy="0"/>
          <a:chOff x="0" y="0"/>
          <a:chExt cx="0" cy="0"/>
        </a:xfrm>
      </p:grpSpPr>
      <p:sp>
        <p:nvSpPr>
          <p:cNvPr id="3019" name="Google Shape;3019;p1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0" name="Google Shape;3020;p1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5" name="Shape 765"/>
        <p:cNvGrpSpPr/>
        <p:nvPr/>
      </p:nvGrpSpPr>
      <p:grpSpPr>
        <a:xfrm>
          <a:off x="0" y="0"/>
          <a:ext cx="0" cy="0"/>
          <a:chOff x="0" y="0"/>
          <a:chExt cx="0" cy="0"/>
        </a:xfrm>
      </p:grpSpPr>
      <p:sp>
        <p:nvSpPr>
          <p:cNvPr id="766" name="Google Shape;766;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67" name="Google Shape;767;p1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5" name="Shape 3025"/>
        <p:cNvGrpSpPr/>
        <p:nvPr/>
      </p:nvGrpSpPr>
      <p:grpSpPr>
        <a:xfrm>
          <a:off x="0" y="0"/>
          <a:ext cx="0" cy="0"/>
          <a:chOff x="0" y="0"/>
          <a:chExt cx="0" cy="0"/>
        </a:xfrm>
      </p:grpSpPr>
      <p:sp>
        <p:nvSpPr>
          <p:cNvPr id="3026" name="Google Shape;3026;p1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7" name="Google Shape;3027;p1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5" name="Shape 3035"/>
        <p:cNvGrpSpPr/>
        <p:nvPr/>
      </p:nvGrpSpPr>
      <p:grpSpPr>
        <a:xfrm>
          <a:off x="0" y="0"/>
          <a:ext cx="0" cy="0"/>
          <a:chOff x="0" y="0"/>
          <a:chExt cx="0" cy="0"/>
        </a:xfrm>
      </p:grpSpPr>
      <p:sp>
        <p:nvSpPr>
          <p:cNvPr id="3036" name="Google Shape;3036;p1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37" name="Google Shape;3037;p1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5" name="Shape 3045"/>
        <p:cNvGrpSpPr/>
        <p:nvPr/>
      </p:nvGrpSpPr>
      <p:grpSpPr>
        <a:xfrm>
          <a:off x="0" y="0"/>
          <a:ext cx="0" cy="0"/>
          <a:chOff x="0" y="0"/>
          <a:chExt cx="0" cy="0"/>
        </a:xfrm>
      </p:grpSpPr>
      <p:sp>
        <p:nvSpPr>
          <p:cNvPr id="3046" name="Google Shape;3046;p1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47" name="Google Shape;3047;p1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6" name="Shape 3056"/>
        <p:cNvGrpSpPr/>
        <p:nvPr/>
      </p:nvGrpSpPr>
      <p:grpSpPr>
        <a:xfrm>
          <a:off x="0" y="0"/>
          <a:ext cx="0" cy="0"/>
          <a:chOff x="0" y="0"/>
          <a:chExt cx="0" cy="0"/>
        </a:xfrm>
      </p:grpSpPr>
      <p:sp>
        <p:nvSpPr>
          <p:cNvPr id="3057" name="Google Shape;3057;p1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8" name="Google Shape;3058;p1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7" name="Shape 3067"/>
        <p:cNvGrpSpPr/>
        <p:nvPr/>
      </p:nvGrpSpPr>
      <p:grpSpPr>
        <a:xfrm>
          <a:off x="0" y="0"/>
          <a:ext cx="0" cy="0"/>
          <a:chOff x="0" y="0"/>
          <a:chExt cx="0" cy="0"/>
        </a:xfrm>
      </p:grpSpPr>
      <p:sp>
        <p:nvSpPr>
          <p:cNvPr id="3068" name="Google Shape;3068;p14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9" name="Google Shape;3069;p1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7" name="Shape 3077"/>
        <p:cNvGrpSpPr/>
        <p:nvPr/>
      </p:nvGrpSpPr>
      <p:grpSpPr>
        <a:xfrm>
          <a:off x="0" y="0"/>
          <a:ext cx="0" cy="0"/>
          <a:chOff x="0" y="0"/>
          <a:chExt cx="0" cy="0"/>
        </a:xfrm>
      </p:grpSpPr>
      <p:sp>
        <p:nvSpPr>
          <p:cNvPr id="3078" name="Google Shape;3078;p1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9" name="Google Shape;3079;p1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4" name="Shape 3084"/>
        <p:cNvGrpSpPr/>
        <p:nvPr/>
      </p:nvGrpSpPr>
      <p:grpSpPr>
        <a:xfrm>
          <a:off x="0" y="0"/>
          <a:ext cx="0" cy="0"/>
          <a:chOff x="0" y="0"/>
          <a:chExt cx="0" cy="0"/>
        </a:xfrm>
      </p:grpSpPr>
      <p:sp>
        <p:nvSpPr>
          <p:cNvPr id="3085" name="Google Shape;3085;p14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6" name="Google Shape;3086;p1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4" name="Shape 3094"/>
        <p:cNvGrpSpPr/>
        <p:nvPr/>
      </p:nvGrpSpPr>
      <p:grpSpPr>
        <a:xfrm>
          <a:off x="0" y="0"/>
          <a:ext cx="0" cy="0"/>
          <a:chOff x="0" y="0"/>
          <a:chExt cx="0" cy="0"/>
        </a:xfrm>
      </p:grpSpPr>
      <p:sp>
        <p:nvSpPr>
          <p:cNvPr id="3095" name="Google Shape;3095;p14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96" name="Google Shape;3096;p1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4" name="Shape 3104"/>
        <p:cNvGrpSpPr/>
        <p:nvPr/>
      </p:nvGrpSpPr>
      <p:grpSpPr>
        <a:xfrm>
          <a:off x="0" y="0"/>
          <a:ext cx="0" cy="0"/>
          <a:chOff x="0" y="0"/>
          <a:chExt cx="0" cy="0"/>
        </a:xfrm>
      </p:grpSpPr>
      <p:sp>
        <p:nvSpPr>
          <p:cNvPr id="3105" name="Google Shape;3105;p14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06" name="Google Shape;3106;p1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4" name="Shape 3114"/>
        <p:cNvGrpSpPr/>
        <p:nvPr/>
      </p:nvGrpSpPr>
      <p:grpSpPr>
        <a:xfrm>
          <a:off x="0" y="0"/>
          <a:ext cx="0" cy="0"/>
          <a:chOff x="0" y="0"/>
          <a:chExt cx="0" cy="0"/>
        </a:xfrm>
      </p:grpSpPr>
      <p:sp>
        <p:nvSpPr>
          <p:cNvPr id="3115" name="Google Shape;3115;p14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16" name="Google Shape;3116;p1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2" name="Shape 772"/>
        <p:cNvGrpSpPr/>
        <p:nvPr/>
      </p:nvGrpSpPr>
      <p:grpSpPr>
        <a:xfrm>
          <a:off x="0" y="0"/>
          <a:ext cx="0" cy="0"/>
          <a:chOff x="0" y="0"/>
          <a:chExt cx="0" cy="0"/>
        </a:xfrm>
      </p:grpSpPr>
      <p:sp>
        <p:nvSpPr>
          <p:cNvPr id="773" name="Google Shape;77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74" name="Google Shape;774;p1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4" name="Shape 3124"/>
        <p:cNvGrpSpPr/>
        <p:nvPr/>
      </p:nvGrpSpPr>
      <p:grpSpPr>
        <a:xfrm>
          <a:off x="0" y="0"/>
          <a:ext cx="0" cy="0"/>
          <a:chOff x="0" y="0"/>
          <a:chExt cx="0" cy="0"/>
        </a:xfrm>
      </p:grpSpPr>
      <p:sp>
        <p:nvSpPr>
          <p:cNvPr id="3125" name="Google Shape;3125;p1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6" name="Google Shape;3126;p1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8" name="Shape 778"/>
        <p:cNvGrpSpPr/>
        <p:nvPr/>
      </p:nvGrpSpPr>
      <p:grpSpPr>
        <a:xfrm>
          <a:off x="0" y="0"/>
          <a:ext cx="0" cy="0"/>
          <a:chOff x="0" y="0"/>
          <a:chExt cx="0" cy="0"/>
        </a:xfrm>
      </p:grpSpPr>
      <p:sp>
        <p:nvSpPr>
          <p:cNvPr id="779" name="Google Shape;779;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0" name="Google Shape;780;p1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4" name="Shape 784"/>
        <p:cNvGrpSpPr/>
        <p:nvPr/>
      </p:nvGrpSpPr>
      <p:grpSpPr>
        <a:xfrm>
          <a:off x="0" y="0"/>
          <a:ext cx="0" cy="0"/>
          <a:chOff x="0" y="0"/>
          <a:chExt cx="0" cy="0"/>
        </a:xfrm>
      </p:grpSpPr>
      <p:sp>
        <p:nvSpPr>
          <p:cNvPr id="785" name="Google Shape;785;p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86" name="Google Shape;786;p17:notes"/>
          <p:cNvSpPr txBox="1"/>
          <p:nvPr>
            <p:ph idx="1" type="body"/>
          </p:nvPr>
        </p:nvSpPr>
        <p:spPr>
          <a:xfrm>
            <a:off x="565640" y="4981678"/>
            <a:ext cx="5952378" cy="246221"/>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3" name="Google Shape;813;p1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7" name="Shape 817"/>
        <p:cNvGrpSpPr/>
        <p:nvPr/>
      </p:nvGrpSpPr>
      <p:grpSpPr>
        <a:xfrm>
          <a:off x="0" y="0"/>
          <a:ext cx="0" cy="0"/>
          <a:chOff x="0" y="0"/>
          <a:chExt cx="0" cy="0"/>
        </a:xfrm>
      </p:grpSpPr>
      <p:sp>
        <p:nvSpPr>
          <p:cNvPr id="818" name="Google Shape;818;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19" name="Google Shape;819;p1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1" name="Google Shape;501;p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3" name="Shape 823"/>
        <p:cNvGrpSpPr/>
        <p:nvPr/>
      </p:nvGrpSpPr>
      <p:grpSpPr>
        <a:xfrm>
          <a:off x="0" y="0"/>
          <a:ext cx="0" cy="0"/>
          <a:chOff x="0" y="0"/>
          <a:chExt cx="0" cy="0"/>
        </a:xfrm>
      </p:grpSpPr>
      <p:sp>
        <p:nvSpPr>
          <p:cNvPr id="824" name="Google Shape;824;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25" name="Google Shape;825;p2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9" name="Shape 829"/>
        <p:cNvGrpSpPr/>
        <p:nvPr/>
      </p:nvGrpSpPr>
      <p:grpSpPr>
        <a:xfrm>
          <a:off x="0" y="0"/>
          <a:ext cx="0" cy="0"/>
          <a:chOff x="0" y="0"/>
          <a:chExt cx="0" cy="0"/>
        </a:xfrm>
      </p:grpSpPr>
      <p:sp>
        <p:nvSpPr>
          <p:cNvPr id="830" name="Google Shape;830;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
        <p:nvSpPr>
          <p:cNvPr id="831" name="Google Shape;831;p21:notes"/>
          <p:cNvSpPr/>
          <p:nvPr>
            <p:ph idx="2" type="sldImg"/>
          </p:nvPr>
        </p:nvSpPr>
        <p:spPr>
          <a:xfrm>
            <a:off x="1371600" y="763588"/>
            <a:ext cx="50292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832" name="Google Shape;832;p21: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9" name="Shape 849"/>
        <p:cNvGrpSpPr/>
        <p:nvPr/>
      </p:nvGrpSpPr>
      <p:grpSpPr>
        <a:xfrm>
          <a:off x="0" y="0"/>
          <a:ext cx="0" cy="0"/>
          <a:chOff x="0" y="0"/>
          <a:chExt cx="0" cy="0"/>
        </a:xfrm>
      </p:grpSpPr>
      <p:sp>
        <p:nvSpPr>
          <p:cNvPr id="850" name="Google Shape;850;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
        <p:nvSpPr>
          <p:cNvPr id="851" name="Google Shape;851;p22:notes"/>
          <p:cNvSpPr/>
          <p:nvPr>
            <p:ph idx="2" type="sldImg"/>
          </p:nvPr>
        </p:nvSpPr>
        <p:spPr>
          <a:xfrm>
            <a:off x="1371600" y="763588"/>
            <a:ext cx="5029200" cy="3771900"/>
          </a:xfrm>
          <a:custGeom>
            <a:rect b="b" l="l" r="r" t="t"/>
            <a:pathLst>
              <a:path extrusionOk="0" h="120000" w="120000">
                <a:moveTo>
                  <a:pt x="0" y="0"/>
                </a:moveTo>
                <a:lnTo>
                  <a:pt x="120000" y="0"/>
                </a:lnTo>
                <a:lnTo>
                  <a:pt x="120000" y="120000"/>
                </a:lnTo>
                <a:lnTo>
                  <a:pt x="0" y="120000"/>
                </a:lnTo>
                <a:close/>
              </a:path>
            </a:pathLst>
          </a:custGeom>
          <a:solidFill>
            <a:srgbClr val="FFFFFF"/>
          </a:solidFill>
          <a:ln cap="flat" cmpd="sng" w="9525">
            <a:solidFill>
              <a:srgbClr val="000000"/>
            </a:solidFill>
            <a:prstDash val="solid"/>
            <a:miter lim="800000"/>
            <a:headEnd len="sm" w="sm" type="none"/>
            <a:tailEnd len="sm" w="sm" type="none"/>
          </a:ln>
        </p:spPr>
      </p:sp>
      <p:sp>
        <p:nvSpPr>
          <p:cNvPr id="852" name="Google Shape;852;p22:notes"/>
          <p:cNvSpPr txBox="1"/>
          <p:nvPr>
            <p:ph idx="1" type="body"/>
          </p:nvPr>
        </p:nvSpPr>
        <p:spPr>
          <a:xfrm>
            <a:off x="777875" y="4776788"/>
            <a:ext cx="6218238" cy="4525962"/>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9" name="Shape 869"/>
        <p:cNvGrpSpPr/>
        <p:nvPr/>
      </p:nvGrpSpPr>
      <p:grpSpPr>
        <a:xfrm>
          <a:off x="0" y="0"/>
          <a:ext cx="0" cy="0"/>
          <a:chOff x="0" y="0"/>
          <a:chExt cx="0" cy="0"/>
        </a:xfrm>
      </p:grpSpPr>
      <p:sp>
        <p:nvSpPr>
          <p:cNvPr id="870" name="Google Shape;870;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71" name="Google Shape;871;p2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6" name="Shape 906"/>
        <p:cNvGrpSpPr/>
        <p:nvPr/>
      </p:nvGrpSpPr>
      <p:grpSpPr>
        <a:xfrm>
          <a:off x="0" y="0"/>
          <a:ext cx="0" cy="0"/>
          <a:chOff x="0" y="0"/>
          <a:chExt cx="0" cy="0"/>
        </a:xfrm>
      </p:grpSpPr>
      <p:sp>
        <p:nvSpPr>
          <p:cNvPr id="907" name="Google Shape;907;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8" name="Google Shape;908;p2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4" name="Shape 914"/>
        <p:cNvGrpSpPr/>
        <p:nvPr/>
      </p:nvGrpSpPr>
      <p:grpSpPr>
        <a:xfrm>
          <a:off x="0" y="0"/>
          <a:ext cx="0" cy="0"/>
          <a:chOff x="0" y="0"/>
          <a:chExt cx="0" cy="0"/>
        </a:xfrm>
      </p:grpSpPr>
      <p:sp>
        <p:nvSpPr>
          <p:cNvPr id="915" name="Google Shape;915;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400"/>
              <a:buFont typeface="Calibri"/>
              <a:buNone/>
            </a:pPr>
            <a:r>
              <a:t/>
            </a:r>
            <a:endParaRPr/>
          </a:p>
        </p:txBody>
      </p:sp>
      <p:sp>
        <p:nvSpPr>
          <p:cNvPr id="916" name="Google Shape;916;p2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2" name="Shape 1002"/>
        <p:cNvGrpSpPr/>
        <p:nvPr/>
      </p:nvGrpSpPr>
      <p:grpSpPr>
        <a:xfrm>
          <a:off x="0" y="0"/>
          <a:ext cx="0" cy="0"/>
          <a:chOff x="0" y="0"/>
          <a:chExt cx="0" cy="0"/>
        </a:xfrm>
      </p:grpSpPr>
      <p:sp>
        <p:nvSpPr>
          <p:cNvPr id="1003" name="Google Shape;1003;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4" name="Google Shape;1004;p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0" name="Shape 1020"/>
        <p:cNvGrpSpPr/>
        <p:nvPr/>
      </p:nvGrpSpPr>
      <p:grpSpPr>
        <a:xfrm>
          <a:off x="0" y="0"/>
          <a:ext cx="0" cy="0"/>
          <a:chOff x="0" y="0"/>
          <a:chExt cx="0" cy="0"/>
        </a:xfrm>
      </p:grpSpPr>
      <p:sp>
        <p:nvSpPr>
          <p:cNvPr id="1021" name="Google Shape;1021;p2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2" name="Google Shape;102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3" name="Google Shape;1023;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6" name="Shape 1046"/>
        <p:cNvGrpSpPr/>
        <p:nvPr/>
      </p:nvGrpSpPr>
      <p:grpSpPr>
        <a:xfrm>
          <a:off x="0" y="0"/>
          <a:ext cx="0" cy="0"/>
          <a:chOff x="0" y="0"/>
          <a:chExt cx="0" cy="0"/>
        </a:xfrm>
      </p:grpSpPr>
      <p:sp>
        <p:nvSpPr>
          <p:cNvPr id="1047" name="Google Shape;1047;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8" name="Google Shape;1048;p2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6" name="Shape 1066"/>
        <p:cNvGrpSpPr/>
        <p:nvPr/>
      </p:nvGrpSpPr>
      <p:grpSpPr>
        <a:xfrm>
          <a:off x="0" y="0"/>
          <a:ext cx="0" cy="0"/>
          <a:chOff x="0" y="0"/>
          <a:chExt cx="0" cy="0"/>
        </a:xfrm>
      </p:grpSpPr>
      <p:sp>
        <p:nvSpPr>
          <p:cNvPr id="1067" name="Google Shape;1067;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68" name="Google Shape;1068;p2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7" name="Shape 507"/>
        <p:cNvGrpSpPr/>
        <p:nvPr/>
      </p:nvGrpSpPr>
      <p:grpSpPr>
        <a:xfrm>
          <a:off x="0" y="0"/>
          <a:ext cx="0" cy="0"/>
          <a:chOff x="0" y="0"/>
          <a:chExt cx="0" cy="0"/>
        </a:xfrm>
      </p:grpSpPr>
      <p:sp>
        <p:nvSpPr>
          <p:cNvPr id="508" name="Google Shape;50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9" name="Google Shape;509;p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0" name="Shape 1080"/>
        <p:cNvGrpSpPr/>
        <p:nvPr/>
      </p:nvGrpSpPr>
      <p:grpSpPr>
        <a:xfrm>
          <a:off x="0" y="0"/>
          <a:ext cx="0" cy="0"/>
          <a:chOff x="0" y="0"/>
          <a:chExt cx="0" cy="0"/>
        </a:xfrm>
      </p:grpSpPr>
      <p:sp>
        <p:nvSpPr>
          <p:cNvPr id="1081" name="Google Shape;1081;p3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82" name="Google Shape;1082;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PE" sz="1200"/>
              <a:t>Articulación con los comités multisectoriales- IAL INSTANCIA DE ARTICULACIÓN LOCAL (para analizar  la realidad y con programas 001 -002; INFORME DE CUMPLIMIENTO)</a:t>
            </a:r>
            <a:endParaRPr/>
          </a:p>
          <a:p>
            <a:pPr indent="0" lvl="0" marL="0" rtl="0" algn="l">
              <a:spcBef>
                <a:spcPts val="0"/>
              </a:spcBef>
              <a:spcAft>
                <a:spcPts val="0"/>
              </a:spcAft>
              <a:buNone/>
            </a:pPr>
            <a:r>
              <a:t/>
            </a:r>
            <a:endParaRPr/>
          </a:p>
        </p:txBody>
      </p:sp>
      <p:sp>
        <p:nvSpPr>
          <p:cNvPr id="1083" name="Google Shape;1083;p3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0" name="Shape 1100"/>
        <p:cNvGrpSpPr/>
        <p:nvPr/>
      </p:nvGrpSpPr>
      <p:grpSpPr>
        <a:xfrm>
          <a:off x="0" y="0"/>
          <a:ext cx="0" cy="0"/>
          <a:chOff x="0" y="0"/>
          <a:chExt cx="0" cy="0"/>
        </a:xfrm>
      </p:grpSpPr>
      <p:sp>
        <p:nvSpPr>
          <p:cNvPr id="1101" name="Google Shape;1101;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02" name="Google Shape;1102;p3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p3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33" name="Google Shape;1133;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38100" lvl="0" marL="38100" rtl="0" algn="l">
              <a:spcBef>
                <a:spcPts val="0"/>
              </a:spcBef>
              <a:spcAft>
                <a:spcPts val="0"/>
              </a:spcAft>
              <a:buNone/>
            </a:pPr>
            <a:r>
              <a:t/>
            </a:r>
            <a:endParaRPr sz="1200"/>
          </a:p>
          <a:p>
            <a:pPr indent="-38100" lvl="0" marL="38100" rtl="0" algn="l">
              <a:spcBef>
                <a:spcPts val="0"/>
              </a:spcBef>
              <a:spcAft>
                <a:spcPts val="0"/>
              </a:spcAft>
              <a:buNone/>
            </a:pPr>
            <a:r>
              <a:rPr lang="es-PE" sz="1200"/>
              <a:t>Seguimiento específico a niños con problemas de crecimiento/desarrollo (foro para socializar casos) – Reoorteador a coordiadora de la data de los EE.SS</a:t>
            </a:r>
            <a:endParaRPr/>
          </a:p>
          <a:p>
            <a:pPr indent="-38100" lvl="0" marL="38100" rtl="0" algn="l">
              <a:spcBef>
                <a:spcPts val="0"/>
              </a:spcBef>
              <a:spcAft>
                <a:spcPts val="0"/>
              </a:spcAft>
              <a:buNone/>
            </a:pPr>
            <a:r>
              <a:rPr lang="es-PE" sz="1200"/>
              <a:t>Act</a:t>
            </a:r>
            <a:endParaRPr sz="1200"/>
          </a:p>
          <a:p>
            <a:pPr indent="0" lvl="0" marL="0" rtl="0" algn="l">
              <a:spcBef>
                <a:spcPts val="0"/>
              </a:spcBef>
              <a:spcAft>
                <a:spcPts val="0"/>
              </a:spcAft>
              <a:buNone/>
            </a:pPr>
            <a:r>
              <a:t/>
            </a:r>
            <a:endParaRPr/>
          </a:p>
        </p:txBody>
      </p:sp>
      <p:sp>
        <p:nvSpPr>
          <p:cNvPr id="1134" name="Google Shape;1134;p3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6" name="Shape 1156"/>
        <p:cNvGrpSpPr/>
        <p:nvPr/>
      </p:nvGrpSpPr>
      <p:grpSpPr>
        <a:xfrm>
          <a:off x="0" y="0"/>
          <a:ext cx="0" cy="0"/>
          <a:chOff x="0" y="0"/>
          <a:chExt cx="0" cy="0"/>
        </a:xfrm>
      </p:grpSpPr>
      <p:sp>
        <p:nvSpPr>
          <p:cNvPr id="1157" name="Google Shape;1157;p3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58" name="Google Shape;1158;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PE" sz="1200"/>
              <a:t>Monitoreo de uso de insumos para el cumplimiento del articulado y materno neonatal de planificación </a:t>
            </a:r>
            <a:endParaRPr/>
          </a:p>
          <a:p>
            <a:pPr indent="0" lvl="0" marL="0" rtl="0" algn="l">
              <a:spcBef>
                <a:spcPts val="0"/>
              </a:spcBef>
              <a:spcAft>
                <a:spcPts val="0"/>
              </a:spcAft>
              <a:buNone/>
            </a:pPr>
            <a:r>
              <a:t/>
            </a:r>
            <a:endParaRPr/>
          </a:p>
        </p:txBody>
      </p:sp>
      <p:sp>
        <p:nvSpPr>
          <p:cNvPr id="1159" name="Google Shape;1159;p3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5" name="Shape 1185"/>
        <p:cNvGrpSpPr/>
        <p:nvPr/>
      </p:nvGrpSpPr>
      <p:grpSpPr>
        <a:xfrm>
          <a:off x="0" y="0"/>
          <a:ext cx="0" cy="0"/>
          <a:chOff x="0" y="0"/>
          <a:chExt cx="0" cy="0"/>
        </a:xfrm>
      </p:grpSpPr>
      <p:sp>
        <p:nvSpPr>
          <p:cNvPr id="1186" name="Google Shape;1186;p3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7" name="Google Shape;1187;p3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7" name="Shape 1197"/>
        <p:cNvGrpSpPr/>
        <p:nvPr/>
      </p:nvGrpSpPr>
      <p:grpSpPr>
        <a:xfrm>
          <a:off x="0" y="0"/>
          <a:ext cx="0" cy="0"/>
          <a:chOff x="0" y="0"/>
          <a:chExt cx="0" cy="0"/>
        </a:xfrm>
      </p:grpSpPr>
      <p:sp>
        <p:nvSpPr>
          <p:cNvPr id="1198" name="Google Shape;1198;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9" name="Google Shape;1199;p3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0" name="Shape 1220"/>
        <p:cNvGrpSpPr/>
        <p:nvPr/>
      </p:nvGrpSpPr>
      <p:grpSpPr>
        <a:xfrm>
          <a:off x="0" y="0"/>
          <a:ext cx="0" cy="0"/>
          <a:chOff x="0" y="0"/>
          <a:chExt cx="0" cy="0"/>
        </a:xfrm>
      </p:grpSpPr>
      <p:sp>
        <p:nvSpPr>
          <p:cNvPr id="1221" name="Google Shape;1221;p3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22" name="Google Shape;1222;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311" lvl="1" marL="1311" rtl="0" algn="l">
              <a:lnSpc>
                <a:spcPct val="110000"/>
              </a:lnSpc>
              <a:spcBef>
                <a:spcPts val="0"/>
              </a:spcBef>
              <a:spcAft>
                <a:spcPts val="0"/>
              </a:spcAft>
              <a:buNone/>
            </a:pPr>
            <a:r>
              <a:rPr lang="es-PE" sz="1400"/>
              <a:t>Identificar el tipo de información oportuna para el monitoreo adecuado de la productividad del personal (Indicadores básicos, revisión de perfiles)- Unificar el Rol de Personal y será remitido digitalmente a la RN, para cruce con reporte 40, SIS (cruzar atenciones vs atendidos)</a:t>
            </a:r>
            <a:endParaRPr b="0" i="0" sz="1400" u="none" cap="none" strike="noStrike">
              <a:solidFill>
                <a:srgbClr val="26323E"/>
              </a:solidFill>
            </a:endParaRPr>
          </a:p>
          <a:p>
            <a:pPr indent="-1311" lvl="1" marL="1311" rtl="0" algn="l">
              <a:lnSpc>
                <a:spcPct val="110000"/>
              </a:lnSpc>
              <a:spcBef>
                <a:spcPts val="900"/>
              </a:spcBef>
              <a:spcAft>
                <a:spcPts val="0"/>
              </a:spcAft>
              <a:buNone/>
            </a:pPr>
            <a:r>
              <a:rPr lang="es-PE" sz="1400"/>
              <a:t> _ encuentesrar a los Fjefes de salud</a:t>
            </a:r>
            <a:endParaRPr sz="1400"/>
          </a:p>
          <a:p>
            <a:pPr indent="0" lvl="0" marL="0" rtl="0" algn="l">
              <a:spcBef>
                <a:spcPts val="0"/>
              </a:spcBef>
              <a:spcAft>
                <a:spcPts val="0"/>
              </a:spcAft>
              <a:buNone/>
            </a:pPr>
            <a:r>
              <a:t/>
            </a:r>
            <a:endParaRPr/>
          </a:p>
        </p:txBody>
      </p:sp>
      <p:sp>
        <p:nvSpPr>
          <p:cNvPr id="1223" name="Google Shape;1223;p3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p3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6" name="Google Shape;1246;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s-PE" sz="1200"/>
              <a:t>Premiación al EE.SS., con mejores resultados  (Día libre al logro del resultado de metas )</a:t>
            </a:r>
            <a:endParaRPr/>
          </a:p>
          <a:p>
            <a:pPr indent="0" lvl="0" marL="0" rtl="0" algn="l">
              <a:spcBef>
                <a:spcPts val="0"/>
              </a:spcBef>
              <a:spcAft>
                <a:spcPts val="0"/>
              </a:spcAft>
              <a:buNone/>
            </a:pPr>
            <a:r>
              <a:t/>
            </a:r>
            <a:endParaRPr/>
          </a:p>
        </p:txBody>
      </p:sp>
      <p:sp>
        <p:nvSpPr>
          <p:cNvPr id="1247" name="Google Shape;1247;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7" name="Shape 1267"/>
        <p:cNvGrpSpPr/>
        <p:nvPr/>
      </p:nvGrpSpPr>
      <p:grpSpPr>
        <a:xfrm>
          <a:off x="0" y="0"/>
          <a:ext cx="0" cy="0"/>
          <a:chOff x="0" y="0"/>
          <a:chExt cx="0" cy="0"/>
        </a:xfrm>
      </p:grpSpPr>
      <p:sp>
        <p:nvSpPr>
          <p:cNvPr id="1268" name="Google Shape;1268;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9" name="Google Shape;1269;p3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6" name="Shape 1276"/>
        <p:cNvGrpSpPr/>
        <p:nvPr/>
      </p:nvGrpSpPr>
      <p:grpSpPr>
        <a:xfrm>
          <a:off x="0" y="0"/>
          <a:ext cx="0" cy="0"/>
          <a:chOff x="0" y="0"/>
          <a:chExt cx="0" cy="0"/>
        </a:xfrm>
      </p:grpSpPr>
      <p:sp>
        <p:nvSpPr>
          <p:cNvPr id="1277" name="Google Shape;127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8" name="Google Shape;1278;p3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0" name="Google Shape;530;p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4" name="Shape 1284"/>
        <p:cNvGrpSpPr/>
        <p:nvPr/>
      </p:nvGrpSpPr>
      <p:grpSpPr>
        <a:xfrm>
          <a:off x="0" y="0"/>
          <a:ext cx="0" cy="0"/>
          <a:chOff x="0" y="0"/>
          <a:chExt cx="0" cy="0"/>
        </a:xfrm>
      </p:grpSpPr>
      <p:sp>
        <p:nvSpPr>
          <p:cNvPr id="1285" name="Google Shape;1285;p4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6" name="Google Shape;1286;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7" name="Google Shape;1287;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3" name="Shape 1323"/>
        <p:cNvGrpSpPr/>
        <p:nvPr/>
      </p:nvGrpSpPr>
      <p:grpSpPr>
        <a:xfrm>
          <a:off x="0" y="0"/>
          <a:ext cx="0" cy="0"/>
          <a:chOff x="0" y="0"/>
          <a:chExt cx="0" cy="0"/>
        </a:xfrm>
      </p:grpSpPr>
      <p:sp>
        <p:nvSpPr>
          <p:cNvPr id="1324" name="Google Shape;1324;p4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25" name="Google Shape;1325;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6" name="Google Shape;1326;p4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6" name="Shape 1346"/>
        <p:cNvGrpSpPr/>
        <p:nvPr/>
      </p:nvGrpSpPr>
      <p:grpSpPr>
        <a:xfrm>
          <a:off x="0" y="0"/>
          <a:ext cx="0" cy="0"/>
          <a:chOff x="0" y="0"/>
          <a:chExt cx="0" cy="0"/>
        </a:xfrm>
      </p:grpSpPr>
      <p:sp>
        <p:nvSpPr>
          <p:cNvPr id="1347" name="Google Shape;1347;p4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48" name="Google Shape;1348;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9" name="Google Shape;1349;p4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5" name="Shape 1375"/>
        <p:cNvGrpSpPr/>
        <p:nvPr/>
      </p:nvGrpSpPr>
      <p:grpSpPr>
        <a:xfrm>
          <a:off x="0" y="0"/>
          <a:ext cx="0" cy="0"/>
          <a:chOff x="0" y="0"/>
          <a:chExt cx="0" cy="0"/>
        </a:xfrm>
      </p:grpSpPr>
      <p:sp>
        <p:nvSpPr>
          <p:cNvPr id="1376" name="Google Shape;1376;p4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7" name="Google Shape;1377;p4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3" name="Shape 1383"/>
        <p:cNvGrpSpPr/>
        <p:nvPr/>
      </p:nvGrpSpPr>
      <p:grpSpPr>
        <a:xfrm>
          <a:off x="0" y="0"/>
          <a:ext cx="0" cy="0"/>
          <a:chOff x="0" y="0"/>
          <a:chExt cx="0" cy="0"/>
        </a:xfrm>
      </p:grpSpPr>
      <p:sp>
        <p:nvSpPr>
          <p:cNvPr id="1384" name="Google Shape;1384;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385" name="Google Shape;1385;p4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2" name="Shape 1392"/>
        <p:cNvGrpSpPr/>
        <p:nvPr/>
      </p:nvGrpSpPr>
      <p:grpSpPr>
        <a:xfrm>
          <a:off x="0" y="0"/>
          <a:ext cx="0" cy="0"/>
          <a:chOff x="0" y="0"/>
          <a:chExt cx="0" cy="0"/>
        </a:xfrm>
      </p:grpSpPr>
      <p:sp>
        <p:nvSpPr>
          <p:cNvPr id="1393" name="Google Shape;1393;p4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4" name="Google Shape;1394;p4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9" name="Shape 1409"/>
        <p:cNvGrpSpPr/>
        <p:nvPr/>
      </p:nvGrpSpPr>
      <p:grpSpPr>
        <a:xfrm>
          <a:off x="0" y="0"/>
          <a:ext cx="0" cy="0"/>
          <a:chOff x="0" y="0"/>
          <a:chExt cx="0" cy="0"/>
        </a:xfrm>
      </p:grpSpPr>
      <p:sp>
        <p:nvSpPr>
          <p:cNvPr id="1410" name="Google Shape;1410;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411" name="Google Shape;1411;p4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7" name="Shape 1417"/>
        <p:cNvGrpSpPr/>
        <p:nvPr/>
      </p:nvGrpSpPr>
      <p:grpSpPr>
        <a:xfrm>
          <a:off x="0" y="0"/>
          <a:ext cx="0" cy="0"/>
          <a:chOff x="0" y="0"/>
          <a:chExt cx="0" cy="0"/>
        </a:xfrm>
      </p:grpSpPr>
      <p:sp>
        <p:nvSpPr>
          <p:cNvPr id="1418" name="Google Shape;1418;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419" name="Google Shape;1419;p4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0" name="Shape 1430"/>
        <p:cNvGrpSpPr/>
        <p:nvPr/>
      </p:nvGrpSpPr>
      <p:grpSpPr>
        <a:xfrm>
          <a:off x="0" y="0"/>
          <a:ext cx="0" cy="0"/>
          <a:chOff x="0" y="0"/>
          <a:chExt cx="0" cy="0"/>
        </a:xfrm>
      </p:grpSpPr>
      <p:sp>
        <p:nvSpPr>
          <p:cNvPr id="1431" name="Google Shape;1431;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432" name="Google Shape;1432;p4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8" name="Shape 1448"/>
        <p:cNvGrpSpPr/>
        <p:nvPr/>
      </p:nvGrpSpPr>
      <p:grpSpPr>
        <a:xfrm>
          <a:off x="0" y="0"/>
          <a:ext cx="0" cy="0"/>
          <a:chOff x="0" y="0"/>
          <a:chExt cx="0" cy="0"/>
        </a:xfrm>
      </p:grpSpPr>
      <p:sp>
        <p:nvSpPr>
          <p:cNvPr id="1449" name="Google Shape;1449;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450" name="Google Shape;1450;p4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3" name="Shape 553"/>
        <p:cNvGrpSpPr/>
        <p:nvPr/>
      </p:nvGrpSpPr>
      <p:grpSpPr>
        <a:xfrm>
          <a:off x="0" y="0"/>
          <a:ext cx="0" cy="0"/>
          <a:chOff x="0" y="0"/>
          <a:chExt cx="0" cy="0"/>
        </a:xfrm>
      </p:grpSpPr>
      <p:sp>
        <p:nvSpPr>
          <p:cNvPr id="554" name="Google Shape;554;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5" name="Google Shape;555;p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3" name="Shape 1463"/>
        <p:cNvGrpSpPr/>
        <p:nvPr/>
      </p:nvGrpSpPr>
      <p:grpSpPr>
        <a:xfrm>
          <a:off x="0" y="0"/>
          <a:ext cx="0" cy="0"/>
          <a:chOff x="0" y="0"/>
          <a:chExt cx="0" cy="0"/>
        </a:xfrm>
      </p:grpSpPr>
      <p:sp>
        <p:nvSpPr>
          <p:cNvPr id="1464" name="Google Shape;1464;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465" name="Google Shape;1465;p5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8" name="Shape 1478"/>
        <p:cNvGrpSpPr/>
        <p:nvPr/>
      </p:nvGrpSpPr>
      <p:grpSpPr>
        <a:xfrm>
          <a:off x="0" y="0"/>
          <a:ext cx="0" cy="0"/>
          <a:chOff x="0" y="0"/>
          <a:chExt cx="0" cy="0"/>
        </a:xfrm>
      </p:grpSpPr>
      <p:sp>
        <p:nvSpPr>
          <p:cNvPr id="1479" name="Google Shape;1479;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480" name="Google Shape;1480;p5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9" name="Shape 1489"/>
        <p:cNvGrpSpPr/>
        <p:nvPr/>
      </p:nvGrpSpPr>
      <p:grpSpPr>
        <a:xfrm>
          <a:off x="0" y="0"/>
          <a:ext cx="0" cy="0"/>
          <a:chOff x="0" y="0"/>
          <a:chExt cx="0" cy="0"/>
        </a:xfrm>
      </p:grpSpPr>
      <p:sp>
        <p:nvSpPr>
          <p:cNvPr id="1490" name="Google Shape;1490;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491" name="Google Shape;1491;p5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1" name="Shape 1501"/>
        <p:cNvGrpSpPr/>
        <p:nvPr/>
      </p:nvGrpSpPr>
      <p:grpSpPr>
        <a:xfrm>
          <a:off x="0" y="0"/>
          <a:ext cx="0" cy="0"/>
          <a:chOff x="0" y="0"/>
          <a:chExt cx="0" cy="0"/>
        </a:xfrm>
      </p:grpSpPr>
      <p:sp>
        <p:nvSpPr>
          <p:cNvPr id="1502" name="Google Shape;1502;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323"/>
              <a:buFont typeface="Calibri"/>
              <a:buNone/>
            </a:pPr>
            <a:r>
              <a:t/>
            </a:r>
            <a:endParaRPr/>
          </a:p>
        </p:txBody>
      </p:sp>
      <p:sp>
        <p:nvSpPr>
          <p:cNvPr id="1503" name="Google Shape;1503;p5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p5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3" name="Google Shape;1513;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latin typeface="Libre Franklin Medium"/>
              <a:ea typeface="Libre Franklin Medium"/>
              <a:cs typeface="Libre Franklin Medium"/>
              <a:sym typeface="Libre Franklin Medium"/>
            </a:endParaRPr>
          </a:p>
        </p:txBody>
      </p:sp>
      <p:sp>
        <p:nvSpPr>
          <p:cNvPr id="1514" name="Google Shape;1514;p5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5" name="Shape 1625"/>
        <p:cNvGrpSpPr/>
        <p:nvPr/>
      </p:nvGrpSpPr>
      <p:grpSpPr>
        <a:xfrm>
          <a:off x="0" y="0"/>
          <a:ext cx="0" cy="0"/>
          <a:chOff x="0" y="0"/>
          <a:chExt cx="0" cy="0"/>
        </a:xfrm>
      </p:grpSpPr>
      <p:sp>
        <p:nvSpPr>
          <p:cNvPr id="1626" name="Google Shape;1626;p5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27" name="Google Shape;1627;p5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3" name="Shape 1633"/>
        <p:cNvGrpSpPr/>
        <p:nvPr/>
      </p:nvGrpSpPr>
      <p:grpSpPr>
        <a:xfrm>
          <a:off x="0" y="0"/>
          <a:ext cx="0" cy="0"/>
          <a:chOff x="0" y="0"/>
          <a:chExt cx="0" cy="0"/>
        </a:xfrm>
      </p:grpSpPr>
      <p:sp>
        <p:nvSpPr>
          <p:cNvPr id="1634" name="Google Shape;1634;p5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5" name="Google Shape;1635;p5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2" name="Shape 1652"/>
        <p:cNvGrpSpPr/>
        <p:nvPr/>
      </p:nvGrpSpPr>
      <p:grpSpPr>
        <a:xfrm>
          <a:off x="0" y="0"/>
          <a:ext cx="0" cy="0"/>
          <a:chOff x="0" y="0"/>
          <a:chExt cx="0" cy="0"/>
        </a:xfrm>
      </p:grpSpPr>
      <p:sp>
        <p:nvSpPr>
          <p:cNvPr id="1653" name="Google Shape;1653;p5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4" name="Google Shape;1654;p5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0" name="Shape 1660"/>
        <p:cNvGrpSpPr/>
        <p:nvPr/>
      </p:nvGrpSpPr>
      <p:grpSpPr>
        <a:xfrm>
          <a:off x="0" y="0"/>
          <a:ext cx="0" cy="0"/>
          <a:chOff x="0" y="0"/>
          <a:chExt cx="0" cy="0"/>
        </a:xfrm>
      </p:grpSpPr>
      <p:sp>
        <p:nvSpPr>
          <p:cNvPr id="1661" name="Google Shape;1661;p5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2" name="Google Shape;1662;p5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3" name="Google Shape;1663;p5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8" name="Shape 1668"/>
        <p:cNvGrpSpPr/>
        <p:nvPr/>
      </p:nvGrpSpPr>
      <p:grpSpPr>
        <a:xfrm>
          <a:off x="0" y="0"/>
          <a:ext cx="0" cy="0"/>
          <a:chOff x="0" y="0"/>
          <a:chExt cx="0" cy="0"/>
        </a:xfrm>
      </p:grpSpPr>
      <p:sp>
        <p:nvSpPr>
          <p:cNvPr id="1669" name="Google Shape;1669;p5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70" name="Google Shape;1670;p5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1" name="Shape 561"/>
        <p:cNvGrpSpPr/>
        <p:nvPr/>
      </p:nvGrpSpPr>
      <p:grpSpPr>
        <a:xfrm>
          <a:off x="0" y="0"/>
          <a:ext cx="0" cy="0"/>
          <a:chOff x="0" y="0"/>
          <a:chExt cx="0" cy="0"/>
        </a:xfrm>
      </p:grpSpPr>
      <p:sp>
        <p:nvSpPr>
          <p:cNvPr id="562" name="Google Shape;56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3" name="Google Shape;563;p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6" name="Shape 1686"/>
        <p:cNvGrpSpPr/>
        <p:nvPr/>
      </p:nvGrpSpPr>
      <p:grpSpPr>
        <a:xfrm>
          <a:off x="0" y="0"/>
          <a:ext cx="0" cy="0"/>
          <a:chOff x="0" y="0"/>
          <a:chExt cx="0" cy="0"/>
        </a:xfrm>
      </p:grpSpPr>
      <p:sp>
        <p:nvSpPr>
          <p:cNvPr id="1687" name="Google Shape;1687;p6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88" name="Google Shape;1688;p6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4" name="Shape 1724"/>
        <p:cNvGrpSpPr/>
        <p:nvPr/>
      </p:nvGrpSpPr>
      <p:grpSpPr>
        <a:xfrm>
          <a:off x="0" y="0"/>
          <a:ext cx="0" cy="0"/>
          <a:chOff x="0" y="0"/>
          <a:chExt cx="0" cy="0"/>
        </a:xfrm>
      </p:grpSpPr>
      <p:sp>
        <p:nvSpPr>
          <p:cNvPr id="1725" name="Google Shape;1725;p6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26" name="Google Shape;1726;p6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6" name="Shape 1746"/>
        <p:cNvGrpSpPr/>
        <p:nvPr/>
      </p:nvGrpSpPr>
      <p:grpSpPr>
        <a:xfrm>
          <a:off x="0" y="0"/>
          <a:ext cx="0" cy="0"/>
          <a:chOff x="0" y="0"/>
          <a:chExt cx="0" cy="0"/>
        </a:xfrm>
      </p:grpSpPr>
      <p:sp>
        <p:nvSpPr>
          <p:cNvPr id="1747" name="Google Shape;1747;p6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48" name="Google Shape;1748;p6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8" name="Shape 1768"/>
        <p:cNvGrpSpPr/>
        <p:nvPr/>
      </p:nvGrpSpPr>
      <p:grpSpPr>
        <a:xfrm>
          <a:off x="0" y="0"/>
          <a:ext cx="0" cy="0"/>
          <a:chOff x="0" y="0"/>
          <a:chExt cx="0" cy="0"/>
        </a:xfrm>
      </p:grpSpPr>
      <p:sp>
        <p:nvSpPr>
          <p:cNvPr id="1769" name="Google Shape;1769;p6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70" name="Google Shape;1770;p6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0" name="Shape 1790"/>
        <p:cNvGrpSpPr/>
        <p:nvPr/>
      </p:nvGrpSpPr>
      <p:grpSpPr>
        <a:xfrm>
          <a:off x="0" y="0"/>
          <a:ext cx="0" cy="0"/>
          <a:chOff x="0" y="0"/>
          <a:chExt cx="0" cy="0"/>
        </a:xfrm>
      </p:grpSpPr>
      <p:sp>
        <p:nvSpPr>
          <p:cNvPr id="1791" name="Google Shape;1791;p6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2" name="Google Shape;1792;p6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7" name="Shape 1807"/>
        <p:cNvGrpSpPr/>
        <p:nvPr/>
      </p:nvGrpSpPr>
      <p:grpSpPr>
        <a:xfrm>
          <a:off x="0" y="0"/>
          <a:ext cx="0" cy="0"/>
          <a:chOff x="0" y="0"/>
          <a:chExt cx="0" cy="0"/>
        </a:xfrm>
      </p:grpSpPr>
      <p:sp>
        <p:nvSpPr>
          <p:cNvPr id="1808" name="Google Shape;1808;p6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09" name="Google Shape;1809;p6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0" name="Google Shape;1810;p6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5" name="Shape 1815"/>
        <p:cNvGrpSpPr/>
        <p:nvPr/>
      </p:nvGrpSpPr>
      <p:grpSpPr>
        <a:xfrm>
          <a:off x="0" y="0"/>
          <a:ext cx="0" cy="0"/>
          <a:chOff x="0" y="0"/>
          <a:chExt cx="0" cy="0"/>
        </a:xfrm>
      </p:grpSpPr>
      <p:sp>
        <p:nvSpPr>
          <p:cNvPr id="1816" name="Google Shape;1816;p6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7" name="Google Shape;1817;p6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3" name="Shape 1833"/>
        <p:cNvGrpSpPr/>
        <p:nvPr/>
      </p:nvGrpSpPr>
      <p:grpSpPr>
        <a:xfrm>
          <a:off x="0" y="0"/>
          <a:ext cx="0" cy="0"/>
          <a:chOff x="0" y="0"/>
          <a:chExt cx="0" cy="0"/>
        </a:xfrm>
      </p:grpSpPr>
      <p:sp>
        <p:nvSpPr>
          <p:cNvPr id="1834" name="Google Shape;1834;p6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5" name="Google Shape;1835;p6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1" name="Shape 1871"/>
        <p:cNvGrpSpPr/>
        <p:nvPr/>
      </p:nvGrpSpPr>
      <p:grpSpPr>
        <a:xfrm>
          <a:off x="0" y="0"/>
          <a:ext cx="0" cy="0"/>
          <a:chOff x="0" y="0"/>
          <a:chExt cx="0" cy="0"/>
        </a:xfrm>
      </p:grpSpPr>
      <p:sp>
        <p:nvSpPr>
          <p:cNvPr id="1872" name="Google Shape;1872;p6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3" name="Google Shape;1873;p6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4" name="Shape 1894"/>
        <p:cNvGrpSpPr/>
        <p:nvPr/>
      </p:nvGrpSpPr>
      <p:grpSpPr>
        <a:xfrm>
          <a:off x="0" y="0"/>
          <a:ext cx="0" cy="0"/>
          <a:chOff x="0" y="0"/>
          <a:chExt cx="0" cy="0"/>
        </a:xfrm>
      </p:grpSpPr>
      <p:sp>
        <p:nvSpPr>
          <p:cNvPr id="1895" name="Google Shape;1895;p6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6" name="Google Shape;1896;p6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p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None/>
            </a:pPr>
            <a:r>
              <a:t/>
            </a:r>
            <a:endParaRPr/>
          </a:p>
        </p:txBody>
      </p:sp>
      <p:sp>
        <p:nvSpPr>
          <p:cNvPr id="570" name="Google Shape;570;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6" name="Shape 1916"/>
        <p:cNvGrpSpPr/>
        <p:nvPr/>
      </p:nvGrpSpPr>
      <p:grpSpPr>
        <a:xfrm>
          <a:off x="0" y="0"/>
          <a:ext cx="0" cy="0"/>
          <a:chOff x="0" y="0"/>
          <a:chExt cx="0" cy="0"/>
        </a:xfrm>
      </p:grpSpPr>
      <p:sp>
        <p:nvSpPr>
          <p:cNvPr id="1917" name="Google Shape;1917;p7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8" name="Google Shape;1918;p7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8" name="Shape 1938"/>
        <p:cNvGrpSpPr/>
        <p:nvPr/>
      </p:nvGrpSpPr>
      <p:grpSpPr>
        <a:xfrm>
          <a:off x="0" y="0"/>
          <a:ext cx="0" cy="0"/>
          <a:chOff x="0" y="0"/>
          <a:chExt cx="0" cy="0"/>
        </a:xfrm>
      </p:grpSpPr>
      <p:sp>
        <p:nvSpPr>
          <p:cNvPr id="1939" name="Google Shape;1939;p7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40" name="Google Shape;1940;p7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4" name="Shape 1954"/>
        <p:cNvGrpSpPr/>
        <p:nvPr/>
      </p:nvGrpSpPr>
      <p:grpSpPr>
        <a:xfrm>
          <a:off x="0" y="0"/>
          <a:ext cx="0" cy="0"/>
          <a:chOff x="0" y="0"/>
          <a:chExt cx="0" cy="0"/>
        </a:xfrm>
      </p:grpSpPr>
      <p:sp>
        <p:nvSpPr>
          <p:cNvPr id="1955" name="Google Shape;1955;p7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56" name="Google Shape;1956;p7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7" name="Google Shape;1957;p7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2" name="Shape 1962"/>
        <p:cNvGrpSpPr/>
        <p:nvPr/>
      </p:nvGrpSpPr>
      <p:grpSpPr>
        <a:xfrm>
          <a:off x="0" y="0"/>
          <a:ext cx="0" cy="0"/>
          <a:chOff x="0" y="0"/>
          <a:chExt cx="0" cy="0"/>
        </a:xfrm>
      </p:grpSpPr>
      <p:sp>
        <p:nvSpPr>
          <p:cNvPr id="1963" name="Google Shape;1963;p7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64" name="Google Shape;1964;p7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0" name="Shape 1980"/>
        <p:cNvGrpSpPr/>
        <p:nvPr/>
      </p:nvGrpSpPr>
      <p:grpSpPr>
        <a:xfrm>
          <a:off x="0" y="0"/>
          <a:ext cx="0" cy="0"/>
          <a:chOff x="0" y="0"/>
          <a:chExt cx="0" cy="0"/>
        </a:xfrm>
      </p:grpSpPr>
      <p:sp>
        <p:nvSpPr>
          <p:cNvPr id="1981" name="Google Shape;1981;p7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2" name="Google Shape;1982;p7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6" name="Shape 2016"/>
        <p:cNvGrpSpPr/>
        <p:nvPr/>
      </p:nvGrpSpPr>
      <p:grpSpPr>
        <a:xfrm>
          <a:off x="0" y="0"/>
          <a:ext cx="0" cy="0"/>
          <a:chOff x="0" y="0"/>
          <a:chExt cx="0" cy="0"/>
        </a:xfrm>
      </p:grpSpPr>
      <p:sp>
        <p:nvSpPr>
          <p:cNvPr id="2017" name="Google Shape;2017;p7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18" name="Google Shape;2018;p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9" name="Shape 2039"/>
        <p:cNvGrpSpPr/>
        <p:nvPr/>
      </p:nvGrpSpPr>
      <p:grpSpPr>
        <a:xfrm>
          <a:off x="0" y="0"/>
          <a:ext cx="0" cy="0"/>
          <a:chOff x="0" y="0"/>
          <a:chExt cx="0" cy="0"/>
        </a:xfrm>
      </p:grpSpPr>
      <p:sp>
        <p:nvSpPr>
          <p:cNvPr id="2040" name="Google Shape;2040;p7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41" name="Google Shape;2041;p7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1" name="Shape 2061"/>
        <p:cNvGrpSpPr/>
        <p:nvPr/>
      </p:nvGrpSpPr>
      <p:grpSpPr>
        <a:xfrm>
          <a:off x="0" y="0"/>
          <a:ext cx="0" cy="0"/>
          <a:chOff x="0" y="0"/>
          <a:chExt cx="0" cy="0"/>
        </a:xfrm>
      </p:grpSpPr>
      <p:sp>
        <p:nvSpPr>
          <p:cNvPr id="2062" name="Google Shape;2062;p7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63" name="Google Shape;2063;p7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7" name="Shape 2077"/>
        <p:cNvGrpSpPr/>
        <p:nvPr/>
      </p:nvGrpSpPr>
      <p:grpSpPr>
        <a:xfrm>
          <a:off x="0" y="0"/>
          <a:ext cx="0" cy="0"/>
          <a:chOff x="0" y="0"/>
          <a:chExt cx="0" cy="0"/>
        </a:xfrm>
      </p:grpSpPr>
      <p:sp>
        <p:nvSpPr>
          <p:cNvPr id="2078" name="Google Shape;2078;p7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9" name="Google Shape;2079;p7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0" name="Google Shape;2080;p7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5" name="Shape 2085"/>
        <p:cNvGrpSpPr/>
        <p:nvPr/>
      </p:nvGrpSpPr>
      <p:grpSpPr>
        <a:xfrm>
          <a:off x="0" y="0"/>
          <a:ext cx="0" cy="0"/>
          <a:chOff x="0" y="0"/>
          <a:chExt cx="0" cy="0"/>
        </a:xfrm>
      </p:grpSpPr>
      <p:sp>
        <p:nvSpPr>
          <p:cNvPr id="2086" name="Google Shape;2086;p7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87" name="Google Shape;2087;p7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4" name="Shape 634"/>
        <p:cNvGrpSpPr/>
        <p:nvPr/>
      </p:nvGrpSpPr>
      <p:grpSpPr>
        <a:xfrm>
          <a:off x="0" y="0"/>
          <a:ext cx="0" cy="0"/>
          <a:chOff x="0" y="0"/>
          <a:chExt cx="0" cy="0"/>
        </a:xfrm>
      </p:grpSpPr>
      <p:sp>
        <p:nvSpPr>
          <p:cNvPr id="635" name="Google Shape;635;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36" name="Google Shape;636;p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3" name="Shape 2103"/>
        <p:cNvGrpSpPr/>
        <p:nvPr/>
      </p:nvGrpSpPr>
      <p:grpSpPr>
        <a:xfrm>
          <a:off x="0" y="0"/>
          <a:ext cx="0" cy="0"/>
          <a:chOff x="0" y="0"/>
          <a:chExt cx="0" cy="0"/>
        </a:xfrm>
      </p:grpSpPr>
      <p:sp>
        <p:nvSpPr>
          <p:cNvPr id="2104" name="Google Shape;2104;p8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5" name="Google Shape;2105;p8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1" name="Shape 2141"/>
        <p:cNvGrpSpPr/>
        <p:nvPr/>
      </p:nvGrpSpPr>
      <p:grpSpPr>
        <a:xfrm>
          <a:off x="0" y="0"/>
          <a:ext cx="0" cy="0"/>
          <a:chOff x="0" y="0"/>
          <a:chExt cx="0" cy="0"/>
        </a:xfrm>
      </p:grpSpPr>
      <p:sp>
        <p:nvSpPr>
          <p:cNvPr id="2142" name="Google Shape;2142;p8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3" name="Google Shape;2143;p8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4" name="Shape 2164"/>
        <p:cNvGrpSpPr/>
        <p:nvPr/>
      </p:nvGrpSpPr>
      <p:grpSpPr>
        <a:xfrm>
          <a:off x="0" y="0"/>
          <a:ext cx="0" cy="0"/>
          <a:chOff x="0" y="0"/>
          <a:chExt cx="0" cy="0"/>
        </a:xfrm>
      </p:grpSpPr>
      <p:sp>
        <p:nvSpPr>
          <p:cNvPr id="2165" name="Google Shape;2165;p8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66" name="Google Shape;2166;p8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6" name="Shape 2186"/>
        <p:cNvGrpSpPr/>
        <p:nvPr/>
      </p:nvGrpSpPr>
      <p:grpSpPr>
        <a:xfrm>
          <a:off x="0" y="0"/>
          <a:ext cx="0" cy="0"/>
          <a:chOff x="0" y="0"/>
          <a:chExt cx="0" cy="0"/>
        </a:xfrm>
      </p:grpSpPr>
      <p:sp>
        <p:nvSpPr>
          <p:cNvPr id="2187" name="Google Shape;2187;p8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88" name="Google Shape;2188;p8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8" name="Shape 2208"/>
        <p:cNvGrpSpPr/>
        <p:nvPr/>
      </p:nvGrpSpPr>
      <p:grpSpPr>
        <a:xfrm>
          <a:off x="0" y="0"/>
          <a:ext cx="0" cy="0"/>
          <a:chOff x="0" y="0"/>
          <a:chExt cx="0" cy="0"/>
        </a:xfrm>
      </p:grpSpPr>
      <p:sp>
        <p:nvSpPr>
          <p:cNvPr id="2209" name="Google Shape;2209;p8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0" name="Google Shape;2210;p8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4" name="Shape 2224"/>
        <p:cNvGrpSpPr/>
        <p:nvPr/>
      </p:nvGrpSpPr>
      <p:grpSpPr>
        <a:xfrm>
          <a:off x="0" y="0"/>
          <a:ext cx="0" cy="0"/>
          <a:chOff x="0" y="0"/>
          <a:chExt cx="0" cy="0"/>
        </a:xfrm>
      </p:grpSpPr>
      <p:sp>
        <p:nvSpPr>
          <p:cNvPr id="2225" name="Google Shape;2225;p8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26" name="Google Shape;2226;p8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7" name="Google Shape;2227;p8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8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2" name="Shape 2232"/>
        <p:cNvGrpSpPr/>
        <p:nvPr/>
      </p:nvGrpSpPr>
      <p:grpSpPr>
        <a:xfrm>
          <a:off x="0" y="0"/>
          <a:ext cx="0" cy="0"/>
          <a:chOff x="0" y="0"/>
          <a:chExt cx="0" cy="0"/>
        </a:xfrm>
      </p:grpSpPr>
      <p:sp>
        <p:nvSpPr>
          <p:cNvPr id="2233" name="Google Shape;2233;p8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34" name="Google Shape;2234;p8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0" name="Shape 2250"/>
        <p:cNvGrpSpPr/>
        <p:nvPr/>
      </p:nvGrpSpPr>
      <p:grpSpPr>
        <a:xfrm>
          <a:off x="0" y="0"/>
          <a:ext cx="0" cy="0"/>
          <a:chOff x="0" y="0"/>
          <a:chExt cx="0" cy="0"/>
        </a:xfrm>
      </p:grpSpPr>
      <p:sp>
        <p:nvSpPr>
          <p:cNvPr id="2251" name="Google Shape;2251;p8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52" name="Google Shape;2252;p8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8" name="Shape 2288"/>
        <p:cNvGrpSpPr/>
        <p:nvPr/>
      </p:nvGrpSpPr>
      <p:grpSpPr>
        <a:xfrm>
          <a:off x="0" y="0"/>
          <a:ext cx="0" cy="0"/>
          <a:chOff x="0" y="0"/>
          <a:chExt cx="0" cy="0"/>
        </a:xfrm>
      </p:grpSpPr>
      <p:sp>
        <p:nvSpPr>
          <p:cNvPr id="2289" name="Google Shape;2289;p8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0" name="Google Shape;2290;p8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1" name="Shape 2311"/>
        <p:cNvGrpSpPr/>
        <p:nvPr/>
      </p:nvGrpSpPr>
      <p:grpSpPr>
        <a:xfrm>
          <a:off x="0" y="0"/>
          <a:ext cx="0" cy="0"/>
          <a:chOff x="0" y="0"/>
          <a:chExt cx="0" cy="0"/>
        </a:xfrm>
      </p:grpSpPr>
      <p:sp>
        <p:nvSpPr>
          <p:cNvPr id="2312" name="Google Shape;2312;p8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13" name="Google Shape;2313;p8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5" name="Shape 655"/>
        <p:cNvGrpSpPr/>
        <p:nvPr/>
      </p:nvGrpSpPr>
      <p:grpSpPr>
        <a:xfrm>
          <a:off x="0" y="0"/>
          <a:ext cx="0" cy="0"/>
          <a:chOff x="0" y="0"/>
          <a:chExt cx="0" cy="0"/>
        </a:xfrm>
      </p:grpSpPr>
      <p:sp>
        <p:nvSpPr>
          <p:cNvPr id="656" name="Google Shape;656;p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57" name="Google Shape;657;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Arial"/>
              <a:buNone/>
            </a:pPr>
            <a:r>
              <a:t/>
            </a:r>
            <a:endParaRPr b="0" i="0" sz="1200" u="none" cap="none" strike="noStrike">
              <a:solidFill>
                <a:srgbClr val="000000"/>
              </a:solidFill>
              <a:latin typeface="Calibri"/>
              <a:ea typeface="Calibri"/>
              <a:cs typeface="Calibri"/>
              <a:sym typeface="Calibri"/>
            </a:endParaRPr>
          </a:p>
          <a:p>
            <a:pPr indent="0" lvl="0" marL="0" rtl="0" algn="l">
              <a:spcBef>
                <a:spcPts val="0"/>
              </a:spcBef>
              <a:spcAft>
                <a:spcPts val="0"/>
              </a:spcAft>
              <a:buNone/>
            </a:pPr>
            <a:r>
              <a:t/>
            </a:r>
            <a:endParaRPr/>
          </a:p>
        </p:txBody>
      </p:sp>
      <p:sp>
        <p:nvSpPr>
          <p:cNvPr id="658" name="Google Shape;658;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notes>
</file>

<file path=ppt/notesSlides/notesSlide9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3" name="Shape 2333"/>
        <p:cNvGrpSpPr/>
        <p:nvPr/>
      </p:nvGrpSpPr>
      <p:grpSpPr>
        <a:xfrm>
          <a:off x="0" y="0"/>
          <a:ext cx="0" cy="0"/>
          <a:chOff x="0" y="0"/>
          <a:chExt cx="0" cy="0"/>
        </a:xfrm>
      </p:grpSpPr>
      <p:sp>
        <p:nvSpPr>
          <p:cNvPr id="2334" name="Google Shape;2334;p9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35" name="Google Shape;2335;p90: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5" name="Shape 2355"/>
        <p:cNvGrpSpPr/>
        <p:nvPr/>
      </p:nvGrpSpPr>
      <p:grpSpPr>
        <a:xfrm>
          <a:off x="0" y="0"/>
          <a:ext cx="0" cy="0"/>
          <a:chOff x="0" y="0"/>
          <a:chExt cx="0" cy="0"/>
        </a:xfrm>
      </p:grpSpPr>
      <p:sp>
        <p:nvSpPr>
          <p:cNvPr id="2356" name="Google Shape;2356;p9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57" name="Google Shape;2357;p91: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1" name="Shape 2371"/>
        <p:cNvGrpSpPr/>
        <p:nvPr/>
      </p:nvGrpSpPr>
      <p:grpSpPr>
        <a:xfrm>
          <a:off x="0" y="0"/>
          <a:ext cx="0" cy="0"/>
          <a:chOff x="0" y="0"/>
          <a:chExt cx="0" cy="0"/>
        </a:xfrm>
      </p:grpSpPr>
      <p:sp>
        <p:nvSpPr>
          <p:cNvPr id="2372" name="Google Shape;2372;p92: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3" name="Google Shape;2373;p9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74" name="Google Shape;2374;p9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Calibri"/>
              <a:buNone/>
            </a:pPr>
            <a:fld id="{00000000-1234-1234-1234-123412341234}" type="slidenum">
              <a:rPr b="0" i="0" lang="es-PE"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9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9" name="Shape 2379"/>
        <p:cNvGrpSpPr/>
        <p:nvPr/>
      </p:nvGrpSpPr>
      <p:grpSpPr>
        <a:xfrm>
          <a:off x="0" y="0"/>
          <a:ext cx="0" cy="0"/>
          <a:chOff x="0" y="0"/>
          <a:chExt cx="0" cy="0"/>
        </a:xfrm>
      </p:grpSpPr>
      <p:sp>
        <p:nvSpPr>
          <p:cNvPr id="2380" name="Google Shape;2380;p9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1" name="Google Shape;2381;p93: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0" name="Shape 2400"/>
        <p:cNvGrpSpPr/>
        <p:nvPr/>
      </p:nvGrpSpPr>
      <p:grpSpPr>
        <a:xfrm>
          <a:off x="0" y="0"/>
          <a:ext cx="0" cy="0"/>
          <a:chOff x="0" y="0"/>
          <a:chExt cx="0" cy="0"/>
        </a:xfrm>
      </p:grpSpPr>
      <p:sp>
        <p:nvSpPr>
          <p:cNvPr id="2401" name="Google Shape;2401;p9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02" name="Google Shape;2402;p94: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2" name="Shape 2412"/>
        <p:cNvGrpSpPr/>
        <p:nvPr/>
      </p:nvGrpSpPr>
      <p:grpSpPr>
        <a:xfrm>
          <a:off x="0" y="0"/>
          <a:ext cx="0" cy="0"/>
          <a:chOff x="0" y="0"/>
          <a:chExt cx="0" cy="0"/>
        </a:xfrm>
      </p:grpSpPr>
      <p:sp>
        <p:nvSpPr>
          <p:cNvPr id="2413" name="Google Shape;2413;p9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14" name="Google Shape;2414;p9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4" name="Shape 2424"/>
        <p:cNvGrpSpPr/>
        <p:nvPr/>
      </p:nvGrpSpPr>
      <p:grpSpPr>
        <a:xfrm>
          <a:off x="0" y="0"/>
          <a:ext cx="0" cy="0"/>
          <a:chOff x="0" y="0"/>
          <a:chExt cx="0" cy="0"/>
        </a:xfrm>
      </p:grpSpPr>
      <p:sp>
        <p:nvSpPr>
          <p:cNvPr id="2425" name="Google Shape;2425;p9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6" name="Google Shape;2426;p9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7" name="Shape 2437"/>
        <p:cNvGrpSpPr/>
        <p:nvPr/>
      </p:nvGrpSpPr>
      <p:grpSpPr>
        <a:xfrm>
          <a:off x="0" y="0"/>
          <a:ext cx="0" cy="0"/>
          <a:chOff x="0" y="0"/>
          <a:chExt cx="0" cy="0"/>
        </a:xfrm>
      </p:grpSpPr>
      <p:sp>
        <p:nvSpPr>
          <p:cNvPr id="2438" name="Google Shape;2438;p9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9" name="Google Shape;2439;p9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8" name="Shape 2448"/>
        <p:cNvGrpSpPr/>
        <p:nvPr/>
      </p:nvGrpSpPr>
      <p:grpSpPr>
        <a:xfrm>
          <a:off x="0" y="0"/>
          <a:ext cx="0" cy="0"/>
          <a:chOff x="0" y="0"/>
          <a:chExt cx="0" cy="0"/>
        </a:xfrm>
      </p:grpSpPr>
      <p:sp>
        <p:nvSpPr>
          <p:cNvPr id="2449" name="Google Shape;2449;p9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50" name="Google Shape;2450;p98: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0" name="Shape 2460"/>
        <p:cNvGrpSpPr/>
        <p:nvPr/>
      </p:nvGrpSpPr>
      <p:grpSpPr>
        <a:xfrm>
          <a:off x="0" y="0"/>
          <a:ext cx="0" cy="0"/>
          <a:chOff x="0" y="0"/>
          <a:chExt cx="0" cy="0"/>
        </a:xfrm>
      </p:grpSpPr>
      <p:sp>
        <p:nvSpPr>
          <p:cNvPr id="2461" name="Google Shape;2461;p9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2" name="Google Shape;2462;p99: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 Id="rId2"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 Id="rId2"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 Id="rId2" Type="http://schemas.openxmlformats.org/officeDocument/2006/relationships/image" Target="../media/image2.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bg>
      <p:bgPr>
        <a:solidFill>
          <a:schemeClr val="dk1"/>
        </a:solidFill>
      </p:bgPr>
    </p:bg>
    <p:spTree>
      <p:nvGrpSpPr>
        <p:cNvPr id="16" name="Shape 16"/>
        <p:cNvGrpSpPr/>
        <p:nvPr/>
      </p:nvGrpSpPr>
      <p:grpSpPr>
        <a:xfrm>
          <a:off x="0" y="0"/>
          <a:ext cx="0" cy="0"/>
          <a:chOff x="0" y="0"/>
          <a:chExt cx="0" cy="0"/>
        </a:xfrm>
      </p:grpSpPr>
      <p:sp>
        <p:nvSpPr>
          <p:cNvPr id="17" name="Google Shape;17;p152"/>
          <p:cNvSpPr txBox="1"/>
          <p:nvPr>
            <p:ph type="ctrTitle"/>
          </p:nvPr>
        </p:nvSpPr>
        <p:spPr>
          <a:xfrm>
            <a:off x="1298178" y="3562102"/>
            <a:ext cx="8434785" cy="338554"/>
          </a:xfrm>
          <a:prstGeom prst="rect">
            <a:avLst/>
          </a:prstGeom>
          <a:noFill/>
          <a:ln>
            <a:noFill/>
          </a:ln>
        </p:spPr>
        <p:txBody>
          <a:bodyPr anchorCtr="0" anchor="b" bIns="0" lIns="0" spcFirstLastPara="1" rIns="0" wrap="square" tIns="0">
            <a:spAutoFit/>
          </a:bodyPr>
          <a:lstStyle>
            <a:lvl1pPr lvl="0" algn="l">
              <a:lnSpc>
                <a:spcPct val="110000"/>
              </a:lnSpc>
              <a:spcBef>
                <a:spcPts val="0"/>
              </a:spcBef>
              <a:spcAft>
                <a:spcPts val="0"/>
              </a:spcAft>
              <a:buClr>
                <a:schemeClr val="accent6"/>
              </a:buClr>
              <a:buSzPts val="2000"/>
              <a:buFont typeface="Arial"/>
              <a:buNone/>
              <a:defRPr sz="200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 name="Google Shape;18;p152"/>
          <p:cNvSpPr txBox="1"/>
          <p:nvPr>
            <p:ph idx="1" type="subTitle"/>
          </p:nvPr>
        </p:nvSpPr>
        <p:spPr>
          <a:xfrm>
            <a:off x="1298178" y="3905420"/>
            <a:ext cx="8434785" cy="677108"/>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lt1"/>
              </a:buClr>
              <a:buSzPts val="2000"/>
              <a:buNone/>
              <a:defRPr sz="2000">
                <a:solidFill>
                  <a:schemeClr val="lt1"/>
                </a:solidFill>
                <a:latin typeface="Arial"/>
                <a:ea typeface="Arial"/>
                <a:cs typeface="Arial"/>
                <a:sym typeface="Arial"/>
              </a:defRPr>
            </a:lvl1pPr>
            <a:lvl2pPr lvl="1" algn="ctr">
              <a:lnSpc>
                <a:spcPct val="110000"/>
              </a:lnSpc>
              <a:spcBef>
                <a:spcPts val="900"/>
              </a:spcBef>
              <a:spcAft>
                <a:spcPts val="0"/>
              </a:spcAft>
              <a:buSzPts val="3087"/>
              <a:buNone/>
              <a:defRPr sz="2205"/>
            </a:lvl2pPr>
            <a:lvl3pPr lvl="2" algn="ctr">
              <a:lnSpc>
                <a:spcPct val="110000"/>
              </a:lnSpc>
              <a:spcBef>
                <a:spcPts val="900"/>
              </a:spcBef>
              <a:spcAft>
                <a:spcPts val="0"/>
              </a:spcAft>
              <a:buSzPts val="2778"/>
              <a:buNone/>
              <a:defRPr sz="1984"/>
            </a:lvl3pPr>
            <a:lvl4pPr lvl="3" algn="ctr">
              <a:lnSpc>
                <a:spcPct val="110000"/>
              </a:lnSpc>
              <a:spcBef>
                <a:spcPts val="900"/>
              </a:spcBef>
              <a:spcAft>
                <a:spcPts val="0"/>
              </a:spcAft>
              <a:buSzPts val="2117"/>
              <a:buNone/>
              <a:defRPr sz="1764"/>
            </a:lvl4pPr>
            <a:lvl5pPr lvl="4" algn="ctr">
              <a:lnSpc>
                <a:spcPct val="110000"/>
              </a:lnSpc>
              <a:spcBef>
                <a:spcPts val="900"/>
              </a:spcBef>
              <a:spcAft>
                <a:spcPts val="0"/>
              </a:spcAft>
              <a:buSzPts val="2470"/>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19" name="Google Shape;19;p152"/>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pic>
        <p:nvPicPr>
          <p:cNvPr id="20" name="Google Shape;20;p152"/>
          <p:cNvPicPr preferRelativeResize="0"/>
          <p:nvPr/>
        </p:nvPicPr>
        <p:blipFill rotWithShape="1">
          <a:blip r:embed="rId2">
            <a:alphaModFix/>
          </a:blip>
          <a:srcRect b="0" l="0" r="0" t="0"/>
          <a:stretch/>
        </p:blipFill>
        <p:spPr>
          <a:xfrm>
            <a:off x="0" y="188748"/>
            <a:ext cx="3346450" cy="1500055"/>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Slide">
  <p:cSld name="Default Slide">
    <p:spTree>
      <p:nvGrpSpPr>
        <p:cNvPr id="62" name="Shape 62"/>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p:cSld name="1_Solo el título">
    <p:spTree>
      <p:nvGrpSpPr>
        <p:cNvPr id="63" name="Shape 63"/>
        <p:cNvGrpSpPr/>
        <p:nvPr/>
      </p:nvGrpSpPr>
      <p:grpSpPr>
        <a:xfrm>
          <a:off x="0" y="0"/>
          <a:ext cx="0" cy="0"/>
          <a:chOff x="0" y="0"/>
          <a:chExt cx="0" cy="0"/>
        </a:xfrm>
      </p:grpSpPr>
      <p:sp>
        <p:nvSpPr>
          <p:cNvPr id="64" name="Google Shape;64;p162"/>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62"/>
          <p:cNvSpPr txBox="1"/>
          <p:nvPr>
            <p:ph idx="11" type="ftr"/>
          </p:nvPr>
        </p:nvSpPr>
        <p:spPr>
          <a:xfrm>
            <a:off x="3038637" y="7312445"/>
            <a:ext cx="3402211" cy="123111"/>
          </a:xfrm>
          <a:prstGeom prst="rect">
            <a:avLst/>
          </a:prstGeom>
          <a:noFill/>
          <a:ln>
            <a:noFill/>
          </a:ln>
        </p:spPr>
        <p:txBody>
          <a:bodyPr anchorCtr="0" anchor="ctr" bIns="0" lIns="0" spcFirstLastPara="1" rIns="0" wrap="square" tIns="0">
            <a:spAutoFit/>
          </a:bodyPr>
          <a:lstStyle>
            <a:lvl1pPr lvl="0" algn="ctr">
              <a:lnSpc>
                <a:spcPct val="100000"/>
              </a:lnSpc>
              <a:spcBef>
                <a:spcPts val="0"/>
              </a:spcBef>
              <a:spcAft>
                <a:spcPts val="0"/>
              </a:spcAft>
              <a:buClr>
                <a:schemeClr val="dk1"/>
              </a:buClr>
              <a:buSzPts val="1400"/>
              <a:buFont typeface="Arial"/>
              <a:buNone/>
              <a:defRPr/>
            </a:lvl1pPr>
            <a:lvl2pPr lvl="1" algn="l">
              <a:lnSpc>
                <a:spcPct val="100000"/>
              </a:lnSpc>
              <a:spcBef>
                <a:spcPts val="0"/>
              </a:spcBef>
              <a:spcAft>
                <a:spcPts val="0"/>
              </a:spcAft>
              <a:buClr>
                <a:schemeClr val="dk1"/>
              </a:buClr>
              <a:buSzPts val="1400"/>
              <a:buFont typeface="Arial"/>
              <a:buNone/>
              <a:defRPr/>
            </a:lvl2pPr>
            <a:lvl3pPr lvl="2" algn="l">
              <a:lnSpc>
                <a:spcPct val="100000"/>
              </a:lnSpc>
              <a:spcBef>
                <a:spcPts val="0"/>
              </a:spcBef>
              <a:spcAft>
                <a:spcPts val="0"/>
              </a:spcAft>
              <a:buClr>
                <a:schemeClr val="dk1"/>
              </a:buClr>
              <a:buSzPts val="1400"/>
              <a:buFont typeface="Arial"/>
              <a:buNone/>
              <a:defRPr/>
            </a:lvl3pPr>
            <a:lvl4pPr lvl="3" algn="l">
              <a:lnSpc>
                <a:spcPct val="100000"/>
              </a:lnSpc>
              <a:spcBef>
                <a:spcPts val="0"/>
              </a:spcBef>
              <a:spcAft>
                <a:spcPts val="0"/>
              </a:spcAft>
              <a:buClr>
                <a:schemeClr val="dk1"/>
              </a:buClr>
              <a:buSzPts val="1400"/>
              <a:buFont typeface="Arial"/>
              <a:buNone/>
              <a:defRPr/>
            </a:lvl4pPr>
            <a:lvl5pPr lvl="4" algn="l">
              <a:lnSpc>
                <a:spcPct val="100000"/>
              </a:lnSpc>
              <a:spcBef>
                <a:spcPts val="0"/>
              </a:spcBef>
              <a:spcAft>
                <a:spcPts val="0"/>
              </a:spcAft>
              <a:buClr>
                <a:schemeClr val="dk1"/>
              </a:buClr>
              <a:buSzPts val="1400"/>
              <a:buFont typeface="Arial"/>
              <a:buNone/>
              <a:defRPr/>
            </a:lvl5pPr>
            <a:lvl6pPr lvl="5" algn="l">
              <a:lnSpc>
                <a:spcPct val="100000"/>
              </a:lnSpc>
              <a:spcBef>
                <a:spcPts val="0"/>
              </a:spcBef>
              <a:spcAft>
                <a:spcPts val="0"/>
              </a:spcAft>
              <a:buClr>
                <a:schemeClr val="dk1"/>
              </a:buClr>
              <a:buSzPts val="1400"/>
              <a:buFont typeface="Arial"/>
              <a:buNone/>
              <a:defRPr/>
            </a:lvl6pPr>
            <a:lvl7pPr lvl="6" algn="l">
              <a:lnSpc>
                <a:spcPct val="100000"/>
              </a:lnSpc>
              <a:spcBef>
                <a:spcPts val="0"/>
              </a:spcBef>
              <a:spcAft>
                <a:spcPts val="0"/>
              </a:spcAft>
              <a:buClr>
                <a:schemeClr val="dk1"/>
              </a:buClr>
              <a:buSzPts val="1400"/>
              <a:buFont typeface="Arial"/>
              <a:buNone/>
              <a:defRPr/>
            </a:lvl7pPr>
            <a:lvl8pPr lvl="7" algn="l">
              <a:lnSpc>
                <a:spcPct val="100000"/>
              </a:lnSpc>
              <a:spcBef>
                <a:spcPts val="0"/>
              </a:spcBef>
              <a:spcAft>
                <a:spcPts val="0"/>
              </a:spcAft>
              <a:buClr>
                <a:schemeClr val="dk1"/>
              </a:buClr>
              <a:buSzPts val="1400"/>
              <a:buFont typeface="Arial"/>
              <a:buNone/>
              <a:defRPr/>
            </a:lvl8pPr>
            <a:lvl9pPr lvl="8" algn="l">
              <a:lnSpc>
                <a:spcPct val="100000"/>
              </a:lnSpc>
              <a:spcBef>
                <a:spcPts val="0"/>
              </a:spcBef>
              <a:spcAft>
                <a:spcPts val="0"/>
              </a:spcAft>
              <a:buClr>
                <a:schemeClr val="dk1"/>
              </a:buClr>
              <a:buSzPts val="1400"/>
              <a:buFont typeface="Arial"/>
              <a:buNone/>
              <a:defRPr/>
            </a:lvl9pPr>
          </a:lstStyle>
          <a:p/>
        </p:txBody>
      </p:sp>
      <p:sp>
        <p:nvSpPr>
          <p:cNvPr id="66" name="Google Shape;66;p16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rgbClr val="8B8D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67" name="Google Shape;67;p162"/>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68" name="Shape 68"/>
        <p:cNvGrpSpPr/>
        <p:nvPr/>
      </p:nvGrpSpPr>
      <p:grpSpPr>
        <a:xfrm>
          <a:off x="0" y="0"/>
          <a:ext cx="0" cy="0"/>
          <a:chOff x="0" y="0"/>
          <a:chExt cx="0" cy="0"/>
        </a:xfrm>
      </p:grpSpPr>
      <p:sp>
        <p:nvSpPr>
          <p:cNvPr id="69" name="Google Shape;69;p16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163"/>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900"/>
              </a:spcBef>
              <a:spcAft>
                <a:spcPts val="0"/>
              </a:spcAft>
              <a:buClr>
                <a:schemeClr val="dk1"/>
              </a:buClr>
              <a:buSzPts val="1400"/>
              <a:buNone/>
              <a:defRPr/>
            </a:lvl1pPr>
            <a:lvl2pPr indent="-353060" lvl="1" marL="914400" algn="l">
              <a:lnSpc>
                <a:spcPct val="110000"/>
              </a:lnSpc>
              <a:spcBef>
                <a:spcPts val="900"/>
              </a:spcBef>
              <a:spcAft>
                <a:spcPts val="0"/>
              </a:spcAft>
              <a:buSzPts val="1960"/>
              <a:buChar char="•"/>
              <a:defRPr/>
            </a:lvl2pPr>
            <a:lvl3pPr indent="-353060" lvl="2" marL="1371600" algn="l">
              <a:lnSpc>
                <a:spcPct val="110000"/>
              </a:lnSpc>
              <a:spcBef>
                <a:spcPts val="900"/>
              </a:spcBef>
              <a:spcAft>
                <a:spcPts val="0"/>
              </a:spcAft>
              <a:buSzPts val="1960"/>
              <a:buChar char="−"/>
              <a:defRPr/>
            </a:lvl3pPr>
            <a:lvl4pPr indent="-335280" lvl="3" marL="1828800" algn="l">
              <a:lnSpc>
                <a:spcPct val="110000"/>
              </a:lnSpc>
              <a:spcBef>
                <a:spcPts val="900"/>
              </a:spcBef>
              <a:spcAft>
                <a:spcPts val="0"/>
              </a:spcAft>
              <a:buSzPts val="1680"/>
              <a:buChar char="•"/>
              <a:defRPr/>
            </a:lvl4pPr>
            <a:lvl5pPr indent="-353060" lvl="4" marL="2286000" algn="l">
              <a:lnSpc>
                <a:spcPct val="110000"/>
              </a:lnSpc>
              <a:spcBef>
                <a:spcPts val="900"/>
              </a:spcBef>
              <a:spcAft>
                <a:spcPts val="0"/>
              </a:spcAft>
              <a:buSzPts val="196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71" name="Google Shape;71;p163"/>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6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73" name="Google Shape;73;p163"/>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74" name="Google Shape;74;p163"/>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lvl1pPr indent="-228600" lvl="0" marL="457200" algn="l">
              <a:lnSpc>
                <a:spcPct val="110000"/>
              </a:lnSpc>
              <a:spcBef>
                <a:spcPts val="900"/>
              </a:spcBef>
              <a:spcAft>
                <a:spcPts val="0"/>
              </a:spcAft>
              <a:buClr>
                <a:schemeClr val="dk1"/>
              </a:buClr>
              <a:buSzPts val="800"/>
              <a:buNone/>
              <a:defRPr sz="8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ink-cell agenda">
  <p:cSld name="think-cell agenda">
    <p:bg>
      <p:bgPr>
        <a:solidFill>
          <a:schemeClr val="accent2"/>
        </a:solidFill>
      </p:bgPr>
    </p:bg>
    <p:spTree>
      <p:nvGrpSpPr>
        <p:cNvPr id="75" name="Shape 75"/>
        <p:cNvGrpSpPr/>
        <p:nvPr/>
      </p:nvGrpSpPr>
      <p:grpSpPr>
        <a:xfrm>
          <a:off x="0" y="0"/>
          <a:ext cx="0" cy="0"/>
          <a:chOff x="0" y="0"/>
          <a:chExt cx="0" cy="0"/>
        </a:xfrm>
      </p:grpSpPr>
      <p:sp>
        <p:nvSpPr>
          <p:cNvPr id="76" name="Google Shape;76;p18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7" name="Google Shape;77;p188"/>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8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79" name="Google Shape;79;p18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Yellow">
  <p:cSld name="Key message Yellow">
    <p:bg>
      <p:bgPr>
        <a:solidFill>
          <a:schemeClr val="accent6"/>
        </a:solidFill>
      </p:bgPr>
    </p:bg>
    <p:spTree>
      <p:nvGrpSpPr>
        <p:cNvPr id="80" name="Shape 80"/>
        <p:cNvGrpSpPr/>
        <p:nvPr/>
      </p:nvGrpSpPr>
      <p:grpSpPr>
        <a:xfrm>
          <a:off x="0" y="0"/>
          <a:ext cx="0" cy="0"/>
          <a:chOff x="0" y="0"/>
          <a:chExt cx="0" cy="0"/>
        </a:xfrm>
      </p:grpSpPr>
      <p:sp>
        <p:nvSpPr>
          <p:cNvPr id="81" name="Google Shape;81;p18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89"/>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83" name="Google Shape;83;p189"/>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8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85" name="Google Shape;85;p189"/>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solidFill>
                  <a:schemeClr val="dk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86" name="Shape 86"/>
        <p:cNvGrpSpPr/>
        <p:nvPr/>
      </p:nvGrpSpPr>
      <p:grpSpPr>
        <a:xfrm>
          <a:off x="0" y="0"/>
          <a:ext cx="0" cy="0"/>
          <a:chOff x="0" y="0"/>
          <a:chExt cx="0" cy="0"/>
        </a:xfrm>
      </p:grpSpPr>
      <p:sp>
        <p:nvSpPr>
          <p:cNvPr id="87" name="Google Shape;87;p19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90"/>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Clr>
                <a:schemeClr val="dk1"/>
              </a:buClr>
              <a:buSzPts val="1400"/>
              <a:buFont typeface="Arial"/>
              <a:buNone/>
              <a:defRPr/>
            </a:lvl1pPr>
            <a:lvl2pPr lvl="1" algn="l">
              <a:spcBef>
                <a:spcPts val="0"/>
              </a:spcBef>
              <a:spcAft>
                <a:spcPts val="0"/>
              </a:spcAft>
              <a:buClr>
                <a:schemeClr val="dk1"/>
              </a:buClr>
              <a:buSzPts val="1400"/>
              <a:buFont typeface="Arial"/>
              <a:buNone/>
              <a:defRPr/>
            </a:lvl2pPr>
            <a:lvl3pPr lvl="2" algn="l">
              <a:spcBef>
                <a:spcPts val="0"/>
              </a:spcBef>
              <a:spcAft>
                <a:spcPts val="0"/>
              </a:spcAft>
              <a:buClr>
                <a:schemeClr val="dk1"/>
              </a:buClr>
              <a:buSzPts val="1400"/>
              <a:buFont typeface="Arial"/>
              <a:buNone/>
              <a:defRPr/>
            </a:lvl3pPr>
            <a:lvl4pPr lvl="3" algn="l">
              <a:spcBef>
                <a:spcPts val="0"/>
              </a:spcBef>
              <a:spcAft>
                <a:spcPts val="0"/>
              </a:spcAft>
              <a:buClr>
                <a:schemeClr val="dk1"/>
              </a:buClr>
              <a:buSzPts val="1400"/>
              <a:buFont typeface="Arial"/>
              <a:buNone/>
              <a:defRPr/>
            </a:lvl4pPr>
            <a:lvl5pPr lvl="4" algn="l">
              <a:spcBef>
                <a:spcPts val="0"/>
              </a:spcBef>
              <a:spcAft>
                <a:spcPts val="0"/>
              </a:spcAft>
              <a:buClr>
                <a:schemeClr val="dk1"/>
              </a:buClr>
              <a:buSzPts val="1400"/>
              <a:buFont typeface="Arial"/>
              <a:buNone/>
              <a:defRPr/>
            </a:lvl5pPr>
            <a:lvl6pPr lvl="5" algn="l">
              <a:spcBef>
                <a:spcPts val="0"/>
              </a:spcBef>
              <a:spcAft>
                <a:spcPts val="0"/>
              </a:spcAft>
              <a:buClr>
                <a:schemeClr val="dk1"/>
              </a:buClr>
              <a:buSzPts val="1400"/>
              <a:buFont typeface="Arial"/>
              <a:buNone/>
              <a:defRPr/>
            </a:lvl6pPr>
            <a:lvl7pPr lvl="6" algn="l">
              <a:spcBef>
                <a:spcPts val="0"/>
              </a:spcBef>
              <a:spcAft>
                <a:spcPts val="0"/>
              </a:spcAft>
              <a:buClr>
                <a:schemeClr val="dk1"/>
              </a:buClr>
              <a:buSzPts val="1400"/>
              <a:buFont typeface="Arial"/>
              <a:buNone/>
              <a:defRPr/>
            </a:lvl7pPr>
            <a:lvl8pPr lvl="7" algn="l">
              <a:spcBef>
                <a:spcPts val="0"/>
              </a:spcBef>
              <a:spcAft>
                <a:spcPts val="0"/>
              </a:spcAft>
              <a:buClr>
                <a:schemeClr val="dk1"/>
              </a:buClr>
              <a:buSzPts val="1400"/>
              <a:buFont typeface="Arial"/>
              <a:buNone/>
              <a:defRPr/>
            </a:lvl8pPr>
            <a:lvl9pPr lvl="8" algn="l">
              <a:spcBef>
                <a:spcPts val="0"/>
              </a:spcBef>
              <a:spcAft>
                <a:spcPts val="0"/>
              </a:spcAft>
              <a:buClr>
                <a:schemeClr val="dk1"/>
              </a:buClr>
              <a:buSzPts val="1400"/>
              <a:buFont typeface="Arial"/>
              <a:buNone/>
              <a:defRPr/>
            </a:lvl9pPr>
          </a:lstStyle>
          <a:p/>
        </p:txBody>
      </p:sp>
      <p:sp>
        <p:nvSpPr>
          <p:cNvPr id="89" name="Google Shape;89;p19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1pPr>
            <a:lvl2pPr indent="0" lvl="1"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2pPr>
            <a:lvl3pPr indent="0" lvl="2"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3pPr>
            <a:lvl4pPr indent="0" lvl="3"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4pPr>
            <a:lvl5pPr indent="0" lvl="4"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5pPr>
            <a:lvl6pPr indent="0" lvl="5"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6pPr>
            <a:lvl7pPr indent="0" lvl="6"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7pPr>
            <a:lvl8pPr indent="0" lvl="7"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8pPr>
            <a:lvl9pPr indent="0" lvl="8" marL="0" marR="0" algn="r">
              <a:spcBef>
                <a:spcPts val="0"/>
              </a:spcBef>
              <a:spcAft>
                <a:spcPts val="0"/>
              </a:spcAft>
              <a:buClr>
                <a:srgbClr val="8B8D90"/>
              </a:buClr>
              <a:buSzPts val="1000"/>
              <a:buFont typeface="Arial"/>
              <a:buNone/>
              <a:defRPr sz="1000">
                <a:solidFill>
                  <a:srgbClr val="8B8D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90" name="Google Shape;90;p19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97" name="Shape 97"/>
        <p:cNvGrpSpPr/>
        <p:nvPr/>
      </p:nvGrpSpPr>
      <p:grpSpPr>
        <a:xfrm>
          <a:off x="0" y="0"/>
          <a:ext cx="0" cy="0"/>
          <a:chOff x="0" y="0"/>
          <a:chExt cx="0" cy="0"/>
        </a:xfrm>
      </p:grpSpPr>
      <p:sp>
        <p:nvSpPr>
          <p:cNvPr id="98" name="Google Shape;98;p165"/>
          <p:cNvSpPr txBox="1"/>
          <p:nvPr>
            <p:ph type="ctrTitle"/>
          </p:nvPr>
        </p:nvSpPr>
        <p:spPr>
          <a:xfrm>
            <a:off x="756047" y="1237197"/>
            <a:ext cx="8568531" cy="263188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614"/>
              <a:buFont typeface="Calibri"/>
              <a:buNone/>
              <a:defRPr sz="661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9" name="Google Shape;99;p165"/>
          <p:cNvSpPr txBox="1"/>
          <p:nvPr>
            <p:ph idx="1" type="subTitle"/>
          </p:nvPr>
        </p:nvSpPr>
        <p:spPr>
          <a:xfrm>
            <a:off x="1260078" y="3970580"/>
            <a:ext cx="7560469" cy="182517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2"/>
              </a:spcBef>
              <a:spcAft>
                <a:spcPts val="0"/>
              </a:spcAft>
              <a:buClr>
                <a:schemeClr val="dk1"/>
              </a:buClr>
              <a:buSzPts val="2646"/>
              <a:buNone/>
              <a:defRPr sz="2646"/>
            </a:lvl1pPr>
            <a:lvl2pPr lvl="1" algn="ctr">
              <a:lnSpc>
                <a:spcPct val="90000"/>
              </a:lnSpc>
              <a:spcBef>
                <a:spcPts val="551"/>
              </a:spcBef>
              <a:spcAft>
                <a:spcPts val="0"/>
              </a:spcAft>
              <a:buClr>
                <a:schemeClr val="dk1"/>
              </a:buClr>
              <a:buSzPts val="2205"/>
              <a:buNone/>
              <a:defRPr sz="2205"/>
            </a:lvl2pPr>
            <a:lvl3pPr lvl="2" algn="ctr">
              <a:lnSpc>
                <a:spcPct val="90000"/>
              </a:lnSpc>
              <a:spcBef>
                <a:spcPts val="551"/>
              </a:spcBef>
              <a:spcAft>
                <a:spcPts val="0"/>
              </a:spcAft>
              <a:buClr>
                <a:schemeClr val="dk1"/>
              </a:buClr>
              <a:buSzPts val="1984"/>
              <a:buNone/>
              <a:defRPr sz="1984"/>
            </a:lvl3pPr>
            <a:lvl4pPr lvl="3" algn="ctr">
              <a:lnSpc>
                <a:spcPct val="90000"/>
              </a:lnSpc>
              <a:spcBef>
                <a:spcPts val="551"/>
              </a:spcBef>
              <a:spcAft>
                <a:spcPts val="0"/>
              </a:spcAft>
              <a:buClr>
                <a:schemeClr val="dk1"/>
              </a:buClr>
              <a:buSzPts val="1764"/>
              <a:buNone/>
              <a:defRPr sz="1764"/>
            </a:lvl4pPr>
            <a:lvl5pPr lvl="4" algn="ctr">
              <a:lnSpc>
                <a:spcPct val="90000"/>
              </a:lnSpc>
              <a:spcBef>
                <a:spcPts val="551"/>
              </a:spcBef>
              <a:spcAft>
                <a:spcPts val="0"/>
              </a:spcAft>
              <a:buClr>
                <a:schemeClr val="dk1"/>
              </a:buClr>
              <a:buSzPts val="1764"/>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100" name="Google Shape;100;p165"/>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1" name="Google Shape;101;p165"/>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2" name="Google Shape;102;p165"/>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103" name="Shape 103"/>
        <p:cNvGrpSpPr/>
        <p:nvPr/>
      </p:nvGrpSpPr>
      <p:grpSpPr>
        <a:xfrm>
          <a:off x="0" y="0"/>
          <a:ext cx="0" cy="0"/>
          <a:chOff x="0" y="0"/>
          <a:chExt cx="0" cy="0"/>
        </a:xfrm>
      </p:grpSpPr>
      <p:sp>
        <p:nvSpPr>
          <p:cNvPr id="104" name="Google Shape;104;p166"/>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5" name="Google Shape;105;p166"/>
          <p:cNvSpPr txBox="1"/>
          <p:nvPr>
            <p:ph idx="1" type="body"/>
          </p:nvPr>
        </p:nvSpPr>
        <p:spPr>
          <a:xfrm>
            <a:off x="693043" y="2012414"/>
            <a:ext cx="8694539"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06" name="Google Shape;106;p166"/>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166"/>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166"/>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109" name="Shape 109"/>
        <p:cNvGrpSpPr/>
        <p:nvPr/>
      </p:nvGrpSpPr>
      <p:grpSpPr>
        <a:xfrm>
          <a:off x="0" y="0"/>
          <a:ext cx="0" cy="0"/>
          <a:chOff x="0" y="0"/>
          <a:chExt cx="0" cy="0"/>
        </a:xfrm>
      </p:grpSpPr>
      <p:sp>
        <p:nvSpPr>
          <p:cNvPr id="110" name="Google Shape;110;p191"/>
          <p:cNvSpPr txBox="1"/>
          <p:nvPr>
            <p:ph type="title"/>
          </p:nvPr>
        </p:nvSpPr>
        <p:spPr>
          <a:xfrm>
            <a:off x="687793" y="1884671"/>
            <a:ext cx="8694539" cy="314461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614"/>
              <a:buFont typeface="Calibri"/>
              <a:buNone/>
              <a:defRPr sz="661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191"/>
          <p:cNvSpPr txBox="1"/>
          <p:nvPr>
            <p:ph idx="1" type="body"/>
          </p:nvPr>
        </p:nvSpPr>
        <p:spPr>
          <a:xfrm>
            <a:off x="687793" y="5059034"/>
            <a:ext cx="8694539" cy="16536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sz="2646">
                <a:solidFill>
                  <a:schemeClr val="dk1"/>
                </a:solidFill>
              </a:defRPr>
            </a:lvl1pPr>
            <a:lvl2pPr indent="-228600" lvl="1" marL="914400" algn="l">
              <a:lnSpc>
                <a:spcPct val="90000"/>
              </a:lnSpc>
              <a:spcBef>
                <a:spcPts val="551"/>
              </a:spcBef>
              <a:spcAft>
                <a:spcPts val="0"/>
              </a:spcAft>
              <a:buClr>
                <a:srgbClr val="888888"/>
              </a:buClr>
              <a:buSzPts val="2205"/>
              <a:buNone/>
              <a:defRPr sz="2205">
                <a:solidFill>
                  <a:srgbClr val="888888"/>
                </a:solidFill>
              </a:defRPr>
            </a:lvl2pPr>
            <a:lvl3pPr indent="-228600" lvl="2" marL="1371600" algn="l">
              <a:lnSpc>
                <a:spcPct val="90000"/>
              </a:lnSpc>
              <a:spcBef>
                <a:spcPts val="551"/>
              </a:spcBef>
              <a:spcAft>
                <a:spcPts val="0"/>
              </a:spcAft>
              <a:buClr>
                <a:srgbClr val="888888"/>
              </a:buClr>
              <a:buSzPts val="1984"/>
              <a:buNone/>
              <a:defRPr sz="1984">
                <a:solidFill>
                  <a:srgbClr val="888888"/>
                </a:solidFill>
              </a:defRPr>
            </a:lvl3pPr>
            <a:lvl4pPr indent="-228600" lvl="3" marL="1828800" algn="l">
              <a:lnSpc>
                <a:spcPct val="90000"/>
              </a:lnSpc>
              <a:spcBef>
                <a:spcPts val="551"/>
              </a:spcBef>
              <a:spcAft>
                <a:spcPts val="0"/>
              </a:spcAft>
              <a:buClr>
                <a:srgbClr val="888888"/>
              </a:buClr>
              <a:buSzPts val="1764"/>
              <a:buNone/>
              <a:defRPr sz="1764">
                <a:solidFill>
                  <a:srgbClr val="888888"/>
                </a:solidFill>
              </a:defRPr>
            </a:lvl4pPr>
            <a:lvl5pPr indent="-228600" lvl="4" marL="2286000" algn="l">
              <a:lnSpc>
                <a:spcPct val="90000"/>
              </a:lnSpc>
              <a:spcBef>
                <a:spcPts val="551"/>
              </a:spcBef>
              <a:spcAft>
                <a:spcPts val="0"/>
              </a:spcAft>
              <a:buClr>
                <a:srgbClr val="888888"/>
              </a:buClr>
              <a:buSzPts val="1764"/>
              <a:buNone/>
              <a:defRPr sz="1764">
                <a:solidFill>
                  <a:srgbClr val="888888"/>
                </a:solidFill>
              </a:defRPr>
            </a:lvl5pPr>
            <a:lvl6pPr indent="-228600" lvl="5" marL="2743200" algn="l">
              <a:lnSpc>
                <a:spcPct val="90000"/>
              </a:lnSpc>
              <a:spcBef>
                <a:spcPts val="551"/>
              </a:spcBef>
              <a:spcAft>
                <a:spcPts val="0"/>
              </a:spcAft>
              <a:buClr>
                <a:srgbClr val="888888"/>
              </a:buClr>
              <a:buSzPts val="1764"/>
              <a:buNone/>
              <a:defRPr sz="1764">
                <a:solidFill>
                  <a:srgbClr val="888888"/>
                </a:solidFill>
              </a:defRPr>
            </a:lvl6pPr>
            <a:lvl7pPr indent="-228600" lvl="6" marL="3200400" algn="l">
              <a:lnSpc>
                <a:spcPct val="90000"/>
              </a:lnSpc>
              <a:spcBef>
                <a:spcPts val="551"/>
              </a:spcBef>
              <a:spcAft>
                <a:spcPts val="0"/>
              </a:spcAft>
              <a:buClr>
                <a:srgbClr val="888888"/>
              </a:buClr>
              <a:buSzPts val="1764"/>
              <a:buNone/>
              <a:defRPr sz="1764">
                <a:solidFill>
                  <a:srgbClr val="888888"/>
                </a:solidFill>
              </a:defRPr>
            </a:lvl7pPr>
            <a:lvl8pPr indent="-228600" lvl="7" marL="3657600" algn="l">
              <a:lnSpc>
                <a:spcPct val="90000"/>
              </a:lnSpc>
              <a:spcBef>
                <a:spcPts val="551"/>
              </a:spcBef>
              <a:spcAft>
                <a:spcPts val="0"/>
              </a:spcAft>
              <a:buClr>
                <a:srgbClr val="888888"/>
              </a:buClr>
              <a:buSzPts val="1764"/>
              <a:buNone/>
              <a:defRPr sz="1764">
                <a:solidFill>
                  <a:srgbClr val="888888"/>
                </a:solidFill>
              </a:defRPr>
            </a:lvl8pPr>
            <a:lvl9pPr indent="-228600" lvl="8" marL="4114800" algn="l">
              <a:lnSpc>
                <a:spcPct val="90000"/>
              </a:lnSpc>
              <a:spcBef>
                <a:spcPts val="551"/>
              </a:spcBef>
              <a:spcAft>
                <a:spcPts val="0"/>
              </a:spcAft>
              <a:buClr>
                <a:srgbClr val="888888"/>
              </a:buClr>
              <a:buSzPts val="1764"/>
              <a:buNone/>
              <a:defRPr sz="1764">
                <a:solidFill>
                  <a:srgbClr val="888888"/>
                </a:solidFill>
              </a:defRPr>
            </a:lvl9pPr>
          </a:lstStyle>
          <a:p/>
        </p:txBody>
      </p:sp>
      <p:sp>
        <p:nvSpPr>
          <p:cNvPr id="112" name="Google Shape;112;p191"/>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191"/>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191"/>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115" name="Shape 115"/>
        <p:cNvGrpSpPr/>
        <p:nvPr/>
      </p:nvGrpSpPr>
      <p:grpSpPr>
        <a:xfrm>
          <a:off x="0" y="0"/>
          <a:ext cx="0" cy="0"/>
          <a:chOff x="0" y="0"/>
          <a:chExt cx="0" cy="0"/>
        </a:xfrm>
      </p:grpSpPr>
      <p:sp>
        <p:nvSpPr>
          <p:cNvPr id="116" name="Google Shape;116;p192"/>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192"/>
          <p:cNvSpPr txBox="1"/>
          <p:nvPr>
            <p:ph idx="1" type="body"/>
          </p:nvPr>
        </p:nvSpPr>
        <p:spPr>
          <a:xfrm>
            <a:off x="693043" y="2012414"/>
            <a:ext cx="4284266"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18" name="Google Shape;118;p192"/>
          <p:cNvSpPr txBox="1"/>
          <p:nvPr>
            <p:ph idx="2" type="body"/>
          </p:nvPr>
        </p:nvSpPr>
        <p:spPr>
          <a:xfrm>
            <a:off x="5103316" y="2012414"/>
            <a:ext cx="4284266"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19" name="Google Shape;119;p192"/>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192"/>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1" name="Google Shape;121;p192"/>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bg>
      <p:bgPr>
        <a:solidFill>
          <a:schemeClr val="accent2"/>
        </a:solidFill>
      </p:bgPr>
    </p:bg>
    <p:spTree>
      <p:nvGrpSpPr>
        <p:cNvPr id="21" name="Shape 21"/>
        <p:cNvGrpSpPr/>
        <p:nvPr/>
      </p:nvGrpSpPr>
      <p:grpSpPr>
        <a:xfrm>
          <a:off x="0" y="0"/>
          <a:ext cx="0" cy="0"/>
          <a:chOff x="0" y="0"/>
          <a:chExt cx="0" cy="0"/>
        </a:xfrm>
      </p:grpSpPr>
      <p:sp>
        <p:nvSpPr>
          <p:cNvPr id="22" name="Google Shape;22;p15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53"/>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 name="Google Shape;24;p15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b="0" i="0" sz="1000" u="none" cap="none" strike="noStrike">
                <a:solidFill>
                  <a:schemeClr val="dk1"/>
                </a:solidFill>
                <a:latin typeface="Arial"/>
                <a:ea typeface="Arial"/>
                <a:cs typeface="Arial"/>
                <a:sym typeface="Arial"/>
              </a:defRPr>
            </a:lvl1pPr>
            <a:lvl2pPr indent="0" lvl="1" marL="0" algn="r">
              <a:spcBef>
                <a:spcPts val="0"/>
              </a:spcBef>
              <a:buNone/>
              <a:defRPr b="0" i="0" sz="1000" u="none" cap="none" strike="noStrike">
                <a:solidFill>
                  <a:schemeClr val="dk1"/>
                </a:solidFill>
                <a:latin typeface="Arial"/>
                <a:ea typeface="Arial"/>
                <a:cs typeface="Arial"/>
                <a:sym typeface="Arial"/>
              </a:defRPr>
            </a:lvl2pPr>
            <a:lvl3pPr indent="0" lvl="2" marL="0" algn="r">
              <a:spcBef>
                <a:spcPts val="0"/>
              </a:spcBef>
              <a:buNone/>
              <a:defRPr b="0" i="0" sz="1000" u="none" cap="none" strike="noStrike">
                <a:solidFill>
                  <a:schemeClr val="dk1"/>
                </a:solidFill>
                <a:latin typeface="Arial"/>
                <a:ea typeface="Arial"/>
                <a:cs typeface="Arial"/>
                <a:sym typeface="Arial"/>
              </a:defRPr>
            </a:lvl3pPr>
            <a:lvl4pPr indent="0" lvl="3" marL="0" algn="r">
              <a:spcBef>
                <a:spcPts val="0"/>
              </a:spcBef>
              <a:buNone/>
              <a:defRPr b="0" i="0" sz="1000" u="none" cap="none" strike="noStrike">
                <a:solidFill>
                  <a:schemeClr val="dk1"/>
                </a:solidFill>
                <a:latin typeface="Arial"/>
                <a:ea typeface="Arial"/>
                <a:cs typeface="Arial"/>
                <a:sym typeface="Arial"/>
              </a:defRPr>
            </a:lvl4pPr>
            <a:lvl5pPr indent="0" lvl="4" marL="0" algn="r">
              <a:spcBef>
                <a:spcPts val="0"/>
              </a:spcBef>
              <a:buNone/>
              <a:defRPr b="0" i="0" sz="1000" u="none" cap="none" strike="noStrike">
                <a:solidFill>
                  <a:schemeClr val="dk1"/>
                </a:solidFill>
                <a:latin typeface="Arial"/>
                <a:ea typeface="Arial"/>
                <a:cs typeface="Arial"/>
                <a:sym typeface="Arial"/>
              </a:defRPr>
            </a:lvl5pPr>
            <a:lvl6pPr indent="0" lvl="5" marL="0" algn="r">
              <a:spcBef>
                <a:spcPts val="0"/>
              </a:spcBef>
              <a:buNone/>
              <a:defRPr b="0" i="0" sz="1000" u="none" cap="none" strike="noStrike">
                <a:solidFill>
                  <a:schemeClr val="dk1"/>
                </a:solidFill>
                <a:latin typeface="Arial"/>
                <a:ea typeface="Arial"/>
                <a:cs typeface="Arial"/>
                <a:sym typeface="Arial"/>
              </a:defRPr>
            </a:lvl6pPr>
            <a:lvl7pPr indent="0" lvl="6" marL="0" algn="r">
              <a:spcBef>
                <a:spcPts val="0"/>
              </a:spcBef>
              <a:buNone/>
              <a:defRPr b="0" i="0" sz="1000" u="none" cap="none" strike="noStrike">
                <a:solidFill>
                  <a:schemeClr val="dk1"/>
                </a:solidFill>
                <a:latin typeface="Arial"/>
                <a:ea typeface="Arial"/>
                <a:cs typeface="Arial"/>
                <a:sym typeface="Arial"/>
              </a:defRPr>
            </a:lvl7pPr>
            <a:lvl8pPr indent="0" lvl="7" marL="0" algn="r">
              <a:spcBef>
                <a:spcPts val="0"/>
              </a:spcBef>
              <a:buNone/>
              <a:defRPr b="0" i="0" sz="1000" u="none" cap="none" strike="noStrike">
                <a:solidFill>
                  <a:schemeClr val="dk1"/>
                </a:solidFill>
                <a:latin typeface="Arial"/>
                <a:ea typeface="Arial"/>
                <a:cs typeface="Arial"/>
                <a:sym typeface="Arial"/>
              </a:defRPr>
            </a:lvl8pPr>
            <a:lvl9pPr indent="0" lvl="8" marL="0" algn="r">
              <a:spcBef>
                <a:spcPts val="0"/>
              </a:spcBef>
              <a:buNone/>
              <a:defRPr b="0" i="0" sz="10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5" name="Google Shape;25;p15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122" name="Shape 122"/>
        <p:cNvGrpSpPr/>
        <p:nvPr/>
      </p:nvGrpSpPr>
      <p:grpSpPr>
        <a:xfrm>
          <a:off x="0" y="0"/>
          <a:ext cx="0" cy="0"/>
          <a:chOff x="0" y="0"/>
          <a:chExt cx="0" cy="0"/>
        </a:xfrm>
      </p:grpSpPr>
      <p:sp>
        <p:nvSpPr>
          <p:cNvPr id="123" name="Google Shape;123;p193"/>
          <p:cNvSpPr txBox="1"/>
          <p:nvPr>
            <p:ph type="title"/>
          </p:nvPr>
        </p:nvSpPr>
        <p:spPr>
          <a:xfrm>
            <a:off x="694356"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193"/>
          <p:cNvSpPr txBox="1"/>
          <p:nvPr>
            <p:ph idx="1" type="body"/>
          </p:nvPr>
        </p:nvSpPr>
        <p:spPr>
          <a:xfrm>
            <a:off x="694357" y="1853171"/>
            <a:ext cx="4264576" cy="90821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b="1" sz="2646"/>
            </a:lvl1pPr>
            <a:lvl2pPr indent="-228600" lvl="1" marL="914400" algn="l">
              <a:lnSpc>
                <a:spcPct val="90000"/>
              </a:lnSpc>
              <a:spcBef>
                <a:spcPts val="551"/>
              </a:spcBef>
              <a:spcAft>
                <a:spcPts val="0"/>
              </a:spcAft>
              <a:buClr>
                <a:schemeClr val="dk1"/>
              </a:buClr>
              <a:buSzPts val="2205"/>
              <a:buNone/>
              <a:defRPr b="1" sz="2205"/>
            </a:lvl2pPr>
            <a:lvl3pPr indent="-228600" lvl="2" marL="1371600" algn="l">
              <a:lnSpc>
                <a:spcPct val="90000"/>
              </a:lnSpc>
              <a:spcBef>
                <a:spcPts val="551"/>
              </a:spcBef>
              <a:spcAft>
                <a:spcPts val="0"/>
              </a:spcAft>
              <a:buClr>
                <a:schemeClr val="dk1"/>
              </a:buClr>
              <a:buSzPts val="1984"/>
              <a:buNone/>
              <a:defRPr b="1" sz="1984"/>
            </a:lvl3pPr>
            <a:lvl4pPr indent="-228600" lvl="3" marL="1828800" algn="l">
              <a:lnSpc>
                <a:spcPct val="90000"/>
              </a:lnSpc>
              <a:spcBef>
                <a:spcPts val="551"/>
              </a:spcBef>
              <a:spcAft>
                <a:spcPts val="0"/>
              </a:spcAft>
              <a:buClr>
                <a:schemeClr val="dk1"/>
              </a:buClr>
              <a:buSzPts val="1764"/>
              <a:buNone/>
              <a:defRPr b="1" sz="1764"/>
            </a:lvl4pPr>
            <a:lvl5pPr indent="-228600" lvl="4" marL="2286000" algn="l">
              <a:lnSpc>
                <a:spcPct val="90000"/>
              </a:lnSpc>
              <a:spcBef>
                <a:spcPts val="551"/>
              </a:spcBef>
              <a:spcAft>
                <a:spcPts val="0"/>
              </a:spcAft>
              <a:buClr>
                <a:schemeClr val="dk1"/>
              </a:buClr>
              <a:buSzPts val="1764"/>
              <a:buNone/>
              <a:defRPr b="1" sz="1764"/>
            </a:lvl5pPr>
            <a:lvl6pPr indent="-228600" lvl="5" marL="2743200" algn="l">
              <a:lnSpc>
                <a:spcPct val="90000"/>
              </a:lnSpc>
              <a:spcBef>
                <a:spcPts val="551"/>
              </a:spcBef>
              <a:spcAft>
                <a:spcPts val="0"/>
              </a:spcAft>
              <a:buClr>
                <a:schemeClr val="dk1"/>
              </a:buClr>
              <a:buSzPts val="1764"/>
              <a:buNone/>
              <a:defRPr b="1" sz="1764"/>
            </a:lvl6pPr>
            <a:lvl7pPr indent="-228600" lvl="6" marL="3200400" algn="l">
              <a:lnSpc>
                <a:spcPct val="90000"/>
              </a:lnSpc>
              <a:spcBef>
                <a:spcPts val="551"/>
              </a:spcBef>
              <a:spcAft>
                <a:spcPts val="0"/>
              </a:spcAft>
              <a:buClr>
                <a:schemeClr val="dk1"/>
              </a:buClr>
              <a:buSzPts val="1764"/>
              <a:buNone/>
              <a:defRPr b="1" sz="1764"/>
            </a:lvl7pPr>
            <a:lvl8pPr indent="-228600" lvl="7" marL="3657600" algn="l">
              <a:lnSpc>
                <a:spcPct val="90000"/>
              </a:lnSpc>
              <a:spcBef>
                <a:spcPts val="551"/>
              </a:spcBef>
              <a:spcAft>
                <a:spcPts val="0"/>
              </a:spcAft>
              <a:buClr>
                <a:schemeClr val="dk1"/>
              </a:buClr>
              <a:buSzPts val="1764"/>
              <a:buNone/>
              <a:defRPr b="1" sz="1764"/>
            </a:lvl8pPr>
            <a:lvl9pPr indent="-228600" lvl="8" marL="4114800" algn="l">
              <a:lnSpc>
                <a:spcPct val="90000"/>
              </a:lnSpc>
              <a:spcBef>
                <a:spcPts val="551"/>
              </a:spcBef>
              <a:spcAft>
                <a:spcPts val="0"/>
              </a:spcAft>
              <a:buClr>
                <a:schemeClr val="dk1"/>
              </a:buClr>
              <a:buSzPts val="1764"/>
              <a:buNone/>
              <a:defRPr b="1" sz="1764"/>
            </a:lvl9pPr>
          </a:lstStyle>
          <a:p/>
        </p:txBody>
      </p:sp>
      <p:sp>
        <p:nvSpPr>
          <p:cNvPr id="125" name="Google Shape;125;p193"/>
          <p:cNvSpPr txBox="1"/>
          <p:nvPr>
            <p:ph idx="2" type="body"/>
          </p:nvPr>
        </p:nvSpPr>
        <p:spPr>
          <a:xfrm>
            <a:off x="694357" y="2761382"/>
            <a:ext cx="4264576" cy="40615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26" name="Google Shape;126;p193"/>
          <p:cNvSpPr txBox="1"/>
          <p:nvPr>
            <p:ph idx="3" type="body"/>
          </p:nvPr>
        </p:nvSpPr>
        <p:spPr>
          <a:xfrm>
            <a:off x="5103318" y="1853171"/>
            <a:ext cx="4285578" cy="90821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b="1" sz="2646"/>
            </a:lvl1pPr>
            <a:lvl2pPr indent="-228600" lvl="1" marL="914400" algn="l">
              <a:lnSpc>
                <a:spcPct val="90000"/>
              </a:lnSpc>
              <a:spcBef>
                <a:spcPts val="551"/>
              </a:spcBef>
              <a:spcAft>
                <a:spcPts val="0"/>
              </a:spcAft>
              <a:buClr>
                <a:schemeClr val="dk1"/>
              </a:buClr>
              <a:buSzPts val="2205"/>
              <a:buNone/>
              <a:defRPr b="1" sz="2205"/>
            </a:lvl2pPr>
            <a:lvl3pPr indent="-228600" lvl="2" marL="1371600" algn="l">
              <a:lnSpc>
                <a:spcPct val="90000"/>
              </a:lnSpc>
              <a:spcBef>
                <a:spcPts val="551"/>
              </a:spcBef>
              <a:spcAft>
                <a:spcPts val="0"/>
              </a:spcAft>
              <a:buClr>
                <a:schemeClr val="dk1"/>
              </a:buClr>
              <a:buSzPts val="1984"/>
              <a:buNone/>
              <a:defRPr b="1" sz="1984"/>
            </a:lvl3pPr>
            <a:lvl4pPr indent="-228600" lvl="3" marL="1828800" algn="l">
              <a:lnSpc>
                <a:spcPct val="90000"/>
              </a:lnSpc>
              <a:spcBef>
                <a:spcPts val="551"/>
              </a:spcBef>
              <a:spcAft>
                <a:spcPts val="0"/>
              </a:spcAft>
              <a:buClr>
                <a:schemeClr val="dk1"/>
              </a:buClr>
              <a:buSzPts val="1764"/>
              <a:buNone/>
              <a:defRPr b="1" sz="1764"/>
            </a:lvl4pPr>
            <a:lvl5pPr indent="-228600" lvl="4" marL="2286000" algn="l">
              <a:lnSpc>
                <a:spcPct val="90000"/>
              </a:lnSpc>
              <a:spcBef>
                <a:spcPts val="551"/>
              </a:spcBef>
              <a:spcAft>
                <a:spcPts val="0"/>
              </a:spcAft>
              <a:buClr>
                <a:schemeClr val="dk1"/>
              </a:buClr>
              <a:buSzPts val="1764"/>
              <a:buNone/>
              <a:defRPr b="1" sz="1764"/>
            </a:lvl5pPr>
            <a:lvl6pPr indent="-228600" lvl="5" marL="2743200" algn="l">
              <a:lnSpc>
                <a:spcPct val="90000"/>
              </a:lnSpc>
              <a:spcBef>
                <a:spcPts val="551"/>
              </a:spcBef>
              <a:spcAft>
                <a:spcPts val="0"/>
              </a:spcAft>
              <a:buClr>
                <a:schemeClr val="dk1"/>
              </a:buClr>
              <a:buSzPts val="1764"/>
              <a:buNone/>
              <a:defRPr b="1" sz="1764"/>
            </a:lvl6pPr>
            <a:lvl7pPr indent="-228600" lvl="6" marL="3200400" algn="l">
              <a:lnSpc>
                <a:spcPct val="90000"/>
              </a:lnSpc>
              <a:spcBef>
                <a:spcPts val="551"/>
              </a:spcBef>
              <a:spcAft>
                <a:spcPts val="0"/>
              </a:spcAft>
              <a:buClr>
                <a:schemeClr val="dk1"/>
              </a:buClr>
              <a:buSzPts val="1764"/>
              <a:buNone/>
              <a:defRPr b="1" sz="1764"/>
            </a:lvl7pPr>
            <a:lvl8pPr indent="-228600" lvl="7" marL="3657600" algn="l">
              <a:lnSpc>
                <a:spcPct val="90000"/>
              </a:lnSpc>
              <a:spcBef>
                <a:spcPts val="551"/>
              </a:spcBef>
              <a:spcAft>
                <a:spcPts val="0"/>
              </a:spcAft>
              <a:buClr>
                <a:schemeClr val="dk1"/>
              </a:buClr>
              <a:buSzPts val="1764"/>
              <a:buNone/>
              <a:defRPr b="1" sz="1764"/>
            </a:lvl8pPr>
            <a:lvl9pPr indent="-228600" lvl="8" marL="4114800" algn="l">
              <a:lnSpc>
                <a:spcPct val="90000"/>
              </a:lnSpc>
              <a:spcBef>
                <a:spcPts val="551"/>
              </a:spcBef>
              <a:spcAft>
                <a:spcPts val="0"/>
              </a:spcAft>
              <a:buClr>
                <a:schemeClr val="dk1"/>
              </a:buClr>
              <a:buSzPts val="1764"/>
              <a:buNone/>
              <a:defRPr b="1" sz="1764"/>
            </a:lvl9pPr>
          </a:lstStyle>
          <a:p/>
        </p:txBody>
      </p:sp>
      <p:sp>
        <p:nvSpPr>
          <p:cNvPr id="127" name="Google Shape;127;p193"/>
          <p:cNvSpPr txBox="1"/>
          <p:nvPr>
            <p:ph idx="4" type="body"/>
          </p:nvPr>
        </p:nvSpPr>
        <p:spPr>
          <a:xfrm>
            <a:off x="5103318" y="2761382"/>
            <a:ext cx="4285578" cy="40615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28" name="Google Shape;128;p193"/>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193"/>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193"/>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131" name="Shape 131"/>
        <p:cNvGrpSpPr/>
        <p:nvPr/>
      </p:nvGrpSpPr>
      <p:grpSpPr>
        <a:xfrm>
          <a:off x="0" y="0"/>
          <a:ext cx="0" cy="0"/>
          <a:chOff x="0" y="0"/>
          <a:chExt cx="0" cy="0"/>
        </a:xfrm>
      </p:grpSpPr>
      <p:sp>
        <p:nvSpPr>
          <p:cNvPr id="132" name="Google Shape;132;p194"/>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194"/>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4" name="Google Shape;134;p194"/>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194"/>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136" name="Shape 136"/>
        <p:cNvGrpSpPr/>
        <p:nvPr/>
      </p:nvGrpSpPr>
      <p:grpSpPr>
        <a:xfrm>
          <a:off x="0" y="0"/>
          <a:ext cx="0" cy="0"/>
          <a:chOff x="0" y="0"/>
          <a:chExt cx="0" cy="0"/>
        </a:xfrm>
      </p:grpSpPr>
      <p:sp>
        <p:nvSpPr>
          <p:cNvPr id="137" name="Google Shape;137;p195"/>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8" name="Google Shape;138;p195"/>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195"/>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140" name="Shape 140"/>
        <p:cNvGrpSpPr/>
        <p:nvPr/>
      </p:nvGrpSpPr>
      <p:grpSpPr>
        <a:xfrm>
          <a:off x="0" y="0"/>
          <a:ext cx="0" cy="0"/>
          <a:chOff x="0" y="0"/>
          <a:chExt cx="0" cy="0"/>
        </a:xfrm>
      </p:grpSpPr>
      <p:sp>
        <p:nvSpPr>
          <p:cNvPr id="141" name="Google Shape;141;p196"/>
          <p:cNvSpPr txBox="1"/>
          <p:nvPr>
            <p:ph type="title"/>
          </p:nvPr>
        </p:nvSpPr>
        <p:spPr>
          <a:xfrm>
            <a:off x="694357" y="503978"/>
            <a:ext cx="3251264" cy="176392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8"/>
              <a:buFont typeface="Calibri"/>
              <a:buNone/>
              <a:defRPr sz="352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2" name="Google Shape;142;p196"/>
          <p:cNvSpPr txBox="1"/>
          <p:nvPr>
            <p:ph idx="1" type="body"/>
          </p:nvPr>
        </p:nvSpPr>
        <p:spPr>
          <a:xfrm>
            <a:off x="4285579" y="1088455"/>
            <a:ext cx="5103316" cy="5372269"/>
          </a:xfrm>
          <a:prstGeom prst="rect">
            <a:avLst/>
          </a:prstGeom>
          <a:noFill/>
          <a:ln>
            <a:noFill/>
          </a:ln>
        </p:spPr>
        <p:txBody>
          <a:bodyPr anchorCtr="0" anchor="t" bIns="45700" lIns="91425" spcFirstLastPara="1" rIns="91425" wrap="square" tIns="45700">
            <a:normAutofit/>
          </a:bodyPr>
          <a:lstStyle>
            <a:lvl1pPr indent="-452628" lvl="0" marL="457200" algn="l">
              <a:lnSpc>
                <a:spcPct val="90000"/>
              </a:lnSpc>
              <a:spcBef>
                <a:spcPts val="1102"/>
              </a:spcBef>
              <a:spcAft>
                <a:spcPts val="0"/>
              </a:spcAft>
              <a:buClr>
                <a:schemeClr val="dk1"/>
              </a:buClr>
              <a:buSzPts val="3528"/>
              <a:buChar char="•"/>
              <a:defRPr sz="3528"/>
            </a:lvl1pPr>
            <a:lvl2pPr indent="-424624" lvl="1" marL="914400" algn="l">
              <a:lnSpc>
                <a:spcPct val="90000"/>
              </a:lnSpc>
              <a:spcBef>
                <a:spcPts val="551"/>
              </a:spcBef>
              <a:spcAft>
                <a:spcPts val="0"/>
              </a:spcAft>
              <a:buClr>
                <a:schemeClr val="dk1"/>
              </a:buClr>
              <a:buSzPts val="3087"/>
              <a:buChar char="•"/>
              <a:defRPr sz="3087"/>
            </a:lvl2pPr>
            <a:lvl3pPr indent="-396620" lvl="2" marL="1371600" algn="l">
              <a:lnSpc>
                <a:spcPct val="90000"/>
              </a:lnSpc>
              <a:spcBef>
                <a:spcPts val="551"/>
              </a:spcBef>
              <a:spcAft>
                <a:spcPts val="0"/>
              </a:spcAft>
              <a:buClr>
                <a:schemeClr val="dk1"/>
              </a:buClr>
              <a:buSzPts val="2646"/>
              <a:buChar char="•"/>
              <a:defRPr sz="2646"/>
            </a:lvl3pPr>
            <a:lvl4pPr indent="-368617" lvl="3" marL="1828800" algn="l">
              <a:lnSpc>
                <a:spcPct val="90000"/>
              </a:lnSpc>
              <a:spcBef>
                <a:spcPts val="551"/>
              </a:spcBef>
              <a:spcAft>
                <a:spcPts val="0"/>
              </a:spcAft>
              <a:buClr>
                <a:schemeClr val="dk1"/>
              </a:buClr>
              <a:buSzPts val="2205"/>
              <a:buChar char="•"/>
              <a:defRPr sz="2205"/>
            </a:lvl4pPr>
            <a:lvl5pPr indent="-368617" lvl="4" marL="2286000" algn="l">
              <a:lnSpc>
                <a:spcPct val="90000"/>
              </a:lnSpc>
              <a:spcBef>
                <a:spcPts val="551"/>
              </a:spcBef>
              <a:spcAft>
                <a:spcPts val="0"/>
              </a:spcAft>
              <a:buClr>
                <a:schemeClr val="dk1"/>
              </a:buClr>
              <a:buSzPts val="2205"/>
              <a:buChar char="•"/>
              <a:defRPr sz="2205"/>
            </a:lvl5pPr>
            <a:lvl6pPr indent="-368617" lvl="5" marL="2743200" algn="l">
              <a:lnSpc>
                <a:spcPct val="90000"/>
              </a:lnSpc>
              <a:spcBef>
                <a:spcPts val="551"/>
              </a:spcBef>
              <a:spcAft>
                <a:spcPts val="0"/>
              </a:spcAft>
              <a:buClr>
                <a:schemeClr val="dk1"/>
              </a:buClr>
              <a:buSzPts val="2205"/>
              <a:buChar char="•"/>
              <a:defRPr sz="2205"/>
            </a:lvl6pPr>
            <a:lvl7pPr indent="-368617" lvl="6" marL="3200400" algn="l">
              <a:lnSpc>
                <a:spcPct val="90000"/>
              </a:lnSpc>
              <a:spcBef>
                <a:spcPts val="551"/>
              </a:spcBef>
              <a:spcAft>
                <a:spcPts val="0"/>
              </a:spcAft>
              <a:buClr>
                <a:schemeClr val="dk1"/>
              </a:buClr>
              <a:buSzPts val="2205"/>
              <a:buChar char="•"/>
              <a:defRPr sz="2205"/>
            </a:lvl7pPr>
            <a:lvl8pPr indent="-368617" lvl="7" marL="3657600" algn="l">
              <a:lnSpc>
                <a:spcPct val="90000"/>
              </a:lnSpc>
              <a:spcBef>
                <a:spcPts val="551"/>
              </a:spcBef>
              <a:spcAft>
                <a:spcPts val="0"/>
              </a:spcAft>
              <a:buClr>
                <a:schemeClr val="dk1"/>
              </a:buClr>
              <a:buSzPts val="2205"/>
              <a:buChar char="•"/>
              <a:defRPr sz="2205"/>
            </a:lvl8pPr>
            <a:lvl9pPr indent="-368617" lvl="8" marL="4114800" algn="l">
              <a:lnSpc>
                <a:spcPct val="90000"/>
              </a:lnSpc>
              <a:spcBef>
                <a:spcPts val="551"/>
              </a:spcBef>
              <a:spcAft>
                <a:spcPts val="0"/>
              </a:spcAft>
              <a:buClr>
                <a:schemeClr val="dk1"/>
              </a:buClr>
              <a:buSzPts val="2205"/>
              <a:buChar char="•"/>
              <a:defRPr sz="2205"/>
            </a:lvl9pPr>
          </a:lstStyle>
          <a:p/>
        </p:txBody>
      </p:sp>
      <p:sp>
        <p:nvSpPr>
          <p:cNvPr id="143" name="Google Shape;143;p196"/>
          <p:cNvSpPr txBox="1"/>
          <p:nvPr>
            <p:ph idx="2" type="body"/>
          </p:nvPr>
        </p:nvSpPr>
        <p:spPr>
          <a:xfrm>
            <a:off x="694357" y="2267903"/>
            <a:ext cx="3251264" cy="42015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1764"/>
              <a:buNone/>
              <a:defRPr sz="1764"/>
            </a:lvl1pPr>
            <a:lvl2pPr indent="-228600" lvl="1" marL="914400" algn="l">
              <a:lnSpc>
                <a:spcPct val="90000"/>
              </a:lnSpc>
              <a:spcBef>
                <a:spcPts val="551"/>
              </a:spcBef>
              <a:spcAft>
                <a:spcPts val="0"/>
              </a:spcAft>
              <a:buClr>
                <a:schemeClr val="dk1"/>
              </a:buClr>
              <a:buSzPts val="1543"/>
              <a:buNone/>
              <a:defRPr sz="1543"/>
            </a:lvl2pPr>
            <a:lvl3pPr indent="-228600" lvl="2" marL="1371600" algn="l">
              <a:lnSpc>
                <a:spcPct val="90000"/>
              </a:lnSpc>
              <a:spcBef>
                <a:spcPts val="551"/>
              </a:spcBef>
              <a:spcAft>
                <a:spcPts val="0"/>
              </a:spcAft>
              <a:buClr>
                <a:schemeClr val="dk1"/>
              </a:buClr>
              <a:buSzPts val="1323"/>
              <a:buNone/>
              <a:defRPr sz="1323"/>
            </a:lvl3pPr>
            <a:lvl4pPr indent="-228600" lvl="3" marL="1828800" algn="l">
              <a:lnSpc>
                <a:spcPct val="90000"/>
              </a:lnSpc>
              <a:spcBef>
                <a:spcPts val="551"/>
              </a:spcBef>
              <a:spcAft>
                <a:spcPts val="0"/>
              </a:spcAft>
              <a:buClr>
                <a:schemeClr val="dk1"/>
              </a:buClr>
              <a:buSzPts val="1102"/>
              <a:buNone/>
              <a:defRPr sz="1102"/>
            </a:lvl4pPr>
            <a:lvl5pPr indent="-228600" lvl="4" marL="2286000" algn="l">
              <a:lnSpc>
                <a:spcPct val="90000"/>
              </a:lnSpc>
              <a:spcBef>
                <a:spcPts val="551"/>
              </a:spcBef>
              <a:spcAft>
                <a:spcPts val="0"/>
              </a:spcAft>
              <a:buClr>
                <a:schemeClr val="dk1"/>
              </a:buClr>
              <a:buSzPts val="1102"/>
              <a:buNone/>
              <a:defRPr sz="1102"/>
            </a:lvl5pPr>
            <a:lvl6pPr indent="-228600" lvl="5" marL="2743200" algn="l">
              <a:lnSpc>
                <a:spcPct val="90000"/>
              </a:lnSpc>
              <a:spcBef>
                <a:spcPts val="551"/>
              </a:spcBef>
              <a:spcAft>
                <a:spcPts val="0"/>
              </a:spcAft>
              <a:buClr>
                <a:schemeClr val="dk1"/>
              </a:buClr>
              <a:buSzPts val="1102"/>
              <a:buNone/>
              <a:defRPr sz="1102"/>
            </a:lvl6pPr>
            <a:lvl7pPr indent="-228600" lvl="6" marL="3200400" algn="l">
              <a:lnSpc>
                <a:spcPct val="90000"/>
              </a:lnSpc>
              <a:spcBef>
                <a:spcPts val="551"/>
              </a:spcBef>
              <a:spcAft>
                <a:spcPts val="0"/>
              </a:spcAft>
              <a:buClr>
                <a:schemeClr val="dk1"/>
              </a:buClr>
              <a:buSzPts val="1102"/>
              <a:buNone/>
              <a:defRPr sz="1102"/>
            </a:lvl7pPr>
            <a:lvl8pPr indent="-228600" lvl="7" marL="3657600" algn="l">
              <a:lnSpc>
                <a:spcPct val="90000"/>
              </a:lnSpc>
              <a:spcBef>
                <a:spcPts val="551"/>
              </a:spcBef>
              <a:spcAft>
                <a:spcPts val="0"/>
              </a:spcAft>
              <a:buClr>
                <a:schemeClr val="dk1"/>
              </a:buClr>
              <a:buSzPts val="1102"/>
              <a:buNone/>
              <a:defRPr sz="1102"/>
            </a:lvl8pPr>
            <a:lvl9pPr indent="-228600" lvl="8" marL="4114800" algn="l">
              <a:lnSpc>
                <a:spcPct val="90000"/>
              </a:lnSpc>
              <a:spcBef>
                <a:spcPts val="551"/>
              </a:spcBef>
              <a:spcAft>
                <a:spcPts val="0"/>
              </a:spcAft>
              <a:buClr>
                <a:schemeClr val="dk1"/>
              </a:buClr>
              <a:buSzPts val="1102"/>
              <a:buNone/>
              <a:defRPr sz="1102"/>
            </a:lvl9pPr>
          </a:lstStyle>
          <a:p/>
        </p:txBody>
      </p:sp>
      <p:sp>
        <p:nvSpPr>
          <p:cNvPr id="144" name="Google Shape;144;p196"/>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196"/>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6" name="Google Shape;146;p196"/>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147" name="Shape 147"/>
        <p:cNvGrpSpPr/>
        <p:nvPr/>
      </p:nvGrpSpPr>
      <p:grpSpPr>
        <a:xfrm>
          <a:off x="0" y="0"/>
          <a:ext cx="0" cy="0"/>
          <a:chOff x="0" y="0"/>
          <a:chExt cx="0" cy="0"/>
        </a:xfrm>
      </p:grpSpPr>
      <p:sp>
        <p:nvSpPr>
          <p:cNvPr id="148" name="Google Shape;148;p197"/>
          <p:cNvSpPr txBox="1"/>
          <p:nvPr>
            <p:ph type="title"/>
          </p:nvPr>
        </p:nvSpPr>
        <p:spPr>
          <a:xfrm>
            <a:off x="694357" y="503978"/>
            <a:ext cx="3251264" cy="176392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8"/>
              <a:buFont typeface="Calibri"/>
              <a:buNone/>
              <a:defRPr sz="352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197"/>
          <p:cNvSpPr/>
          <p:nvPr>
            <p:ph idx="2" type="pic"/>
          </p:nvPr>
        </p:nvSpPr>
        <p:spPr>
          <a:xfrm>
            <a:off x="4285579" y="1088455"/>
            <a:ext cx="5103316" cy="5372269"/>
          </a:xfrm>
          <a:prstGeom prst="rect">
            <a:avLst/>
          </a:prstGeom>
          <a:noFill/>
          <a:ln>
            <a:noFill/>
          </a:ln>
        </p:spPr>
      </p:sp>
      <p:sp>
        <p:nvSpPr>
          <p:cNvPr id="150" name="Google Shape;150;p197"/>
          <p:cNvSpPr txBox="1"/>
          <p:nvPr>
            <p:ph idx="1" type="body"/>
          </p:nvPr>
        </p:nvSpPr>
        <p:spPr>
          <a:xfrm>
            <a:off x="694357" y="2267903"/>
            <a:ext cx="3251264" cy="42015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1764"/>
              <a:buNone/>
              <a:defRPr sz="1764"/>
            </a:lvl1pPr>
            <a:lvl2pPr indent="-228600" lvl="1" marL="914400" algn="l">
              <a:lnSpc>
                <a:spcPct val="90000"/>
              </a:lnSpc>
              <a:spcBef>
                <a:spcPts val="551"/>
              </a:spcBef>
              <a:spcAft>
                <a:spcPts val="0"/>
              </a:spcAft>
              <a:buClr>
                <a:schemeClr val="dk1"/>
              </a:buClr>
              <a:buSzPts val="1543"/>
              <a:buNone/>
              <a:defRPr sz="1543"/>
            </a:lvl2pPr>
            <a:lvl3pPr indent="-228600" lvl="2" marL="1371600" algn="l">
              <a:lnSpc>
                <a:spcPct val="90000"/>
              </a:lnSpc>
              <a:spcBef>
                <a:spcPts val="551"/>
              </a:spcBef>
              <a:spcAft>
                <a:spcPts val="0"/>
              </a:spcAft>
              <a:buClr>
                <a:schemeClr val="dk1"/>
              </a:buClr>
              <a:buSzPts val="1323"/>
              <a:buNone/>
              <a:defRPr sz="1323"/>
            </a:lvl3pPr>
            <a:lvl4pPr indent="-228600" lvl="3" marL="1828800" algn="l">
              <a:lnSpc>
                <a:spcPct val="90000"/>
              </a:lnSpc>
              <a:spcBef>
                <a:spcPts val="551"/>
              </a:spcBef>
              <a:spcAft>
                <a:spcPts val="0"/>
              </a:spcAft>
              <a:buClr>
                <a:schemeClr val="dk1"/>
              </a:buClr>
              <a:buSzPts val="1102"/>
              <a:buNone/>
              <a:defRPr sz="1102"/>
            </a:lvl4pPr>
            <a:lvl5pPr indent="-228600" lvl="4" marL="2286000" algn="l">
              <a:lnSpc>
                <a:spcPct val="90000"/>
              </a:lnSpc>
              <a:spcBef>
                <a:spcPts val="551"/>
              </a:spcBef>
              <a:spcAft>
                <a:spcPts val="0"/>
              </a:spcAft>
              <a:buClr>
                <a:schemeClr val="dk1"/>
              </a:buClr>
              <a:buSzPts val="1102"/>
              <a:buNone/>
              <a:defRPr sz="1102"/>
            </a:lvl5pPr>
            <a:lvl6pPr indent="-228600" lvl="5" marL="2743200" algn="l">
              <a:lnSpc>
                <a:spcPct val="90000"/>
              </a:lnSpc>
              <a:spcBef>
                <a:spcPts val="551"/>
              </a:spcBef>
              <a:spcAft>
                <a:spcPts val="0"/>
              </a:spcAft>
              <a:buClr>
                <a:schemeClr val="dk1"/>
              </a:buClr>
              <a:buSzPts val="1102"/>
              <a:buNone/>
              <a:defRPr sz="1102"/>
            </a:lvl6pPr>
            <a:lvl7pPr indent="-228600" lvl="6" marL="3200400" algn="l">
              <a:lnSpc>
                <a:spcPct val="90000"/>
              </a:lnSpc>
              <a:spcBef>
                <a:spcPts val="551"/>
              </a:spcBef>
              <a:spcAft>
                <a:spcPts val="0"/>
              </a:spcAft>
              <a:buClr>
                <a:schemeClr val="dk1"/>
              </a:buClr>
              <a:buSzPts val="1102"/>
              <a:buNone/>
              <a:defRPr sz="1102"/>
            </a:lvl7pPr>
            <a:lvl8pPr indent="-228600" lvl="7" marL="3657600" algn="l">
              <a:lnSpc>
                <a:spcPct val="90000"/>
              </a:lnSpc>
              <a:spcBef>
                <a:spcPts val="551"/>
              </a:spcBef>
              <a:spcAft>
                <a:spcPts val="0"/>
              </a:spcAft>
              <a:buClr>
                <a:schemeClr val="dk1"/>
              </a:buClr>
              <a:buSzPts val="1102"/>
              <a:buNone/>
              <a:defRPr sz="1102"/>
            </a:lvl8pPr>
            <a:lvl9pPr indent="-228600" lvl="8" marL="4114800" algn="l">
              <a:lnSpc>
                <a:spcPct val="90000"/>
              </a:lnSpc>
              <a:spcBef>
                <a:spcPts val="551"/>
              </a:spcBef>
              <a:spcAft>
                <a:spcPts val="0"/>
              </a:spcAft>
              <a:buClr>
                <a:schemeClr val="dk1"/>
              </a:buClr>
              <a:buSzPts val="1102"/>
              <a:buNone/>
              <a:defRPr sz="1102"/>
            </a:lvl9pPr>
          </a:lstStyle>
          <a:p/>
        </p:txBody>
      </p:sp>
      <p:sp>
        <p:nvSpPr>
          <p:cNvPr id="151" name="Google Shape;151;p197"/>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2" name="Google Shape;152;p197"/>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197"/>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154" name="Shape 154"/>
        <p:cNvGrpSpPr/>
        <p:nvPr/>
      </p:nvGrpSpPr>
      <p:grpSpPr>
        <a:xfrm>
          <a:off x="0" y="0"/>
          <a:ext cx="0" cy="0"/>
          <a:chOff x="0" y="0"/>
          <a:chExt cx="0" cy="0"/>
        </a:xfrm>
      </p:grpSpPr>
      <p:sp>
        <p:nvSpPr>
          <p:cNvPr id="155" name="Google Shape;155;p198"/>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6" name="Google Shape;156;p198"/>
          <p:cNvSpPr txBox="1"/>
          <p:nvPr>
            <p:ph idx="1" type="body"/>
          </p:nvPr>
        </p:nvSpPr>
        <p:spPr>
          <a:xfrm rot="5400000">
            <a:off x="2642041" y="63417"/>
            <a:ext cx="4796544" cy="86945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57" name="Google Shape;157;p198"/>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8" name="Google Shape;158;p198"/>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9" name="Google Shape;159;p198"/>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160" name="Shape 160"/>
        <p:cNvGrpSpPr/>
        <p:nvPr/>
      </p:nvGrpSpPr>
      <p:grpSpPr>
        <a:xfrm>
          <a:off x="0" y="0"/>
          <a:ext cx="0" cy="0"/>
          <a:chOff x="0" y="0"/>
          <a:chExt cx="0" cy="0"/>
        </a:xfrm>
      </p:grpSpPr>
      <p:sp>
        <p:nvSpPr>
          <p:cNvPr id="161" name="Google Shape;161;p199"/>
          <p:cNvSpPr txBox="1"/>
          <p:nvPr>
            <p:ph type="title"/>
          </p:nvPr>
        </p:nvSpPr>
        <p:spPr>
          <a:xfrm rot="5400000">
            <a:off x="5097528" y="2518903"/>
            <a:ext cx="6406475" cy="217363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2" name="Google Shape;162;p199"/>
          <p:cNvSpPr txBox="1"/>
          <p:nvPr>
            <p:ph idx="1" type="body"/>
          </p:nvPr>
        </p:nvSpPr>
        <p:spPr>
          <a:xfrm rot="5400000">
            <a:off x="687254" y="408273"/>
            <a:ext cx="6406475" cy="639489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63" name="Google Shape;163;p199"/>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4" name="Google Shape;164;p199"/>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5" name="Google Shape;165;p199"/>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173" name="Shape 173"/>
        <p:cNvGrpSpPr/>
        <p:nvPr/>
      </p:nvGrpSpPr>
      <p:grpSpPr>
        <a:xfrm>
          <a:off x="0" y="0"/>
          <a:ext cx="0" cy="0"/>
          <a:chOff x="0" y="0"/>
          <a:chExt cx="0" cy="0"/>
        </a:xfrm>
      </p:grpSpPr>
      <p:sp>
        <p:nvSpPr>
          <p:cNvPr id="174" name="Google Shape;174;p16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5" name="Google Shape;175;p168"/>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900"/>
              </a:spcBef>
              <a:spcAft>
                <a:spcPts val="0"/>
              </a:spcAft>
              <a:buClr>
                <a:schemeClr val="dk1"/>
              </a:buClr>
              <a:buSzPts val="1400"/>
              <a:buNone/>
              <a:defRPr/>
            </a:lvl1pPr>
            <a:lvl2pPr indent="-353060" lvl="1" marL="914400" algn="l">
              <a:lnSpc>
                <a:spcPct val="110000"/>
              </a:lnSpc>
              <a:spcBef>
                <a:spcPts val="900"/>
              </a:spcBef>
              <a:spcAft>
                <a:spcPts val="0"/>
              </a:spcAft>
              <a:buSzPts val="1960"/>
              <a:buChar char="•"/>
              <a:defRPr/>
            </a:lvl2pPr>
            <a:lvl3pPr indent="-353060" lvl="2" marL="1371600" algn="l">
              <a:lnSpc>
                <a:spcPct val="110000"/>
              </a:lnSpc>
              <a:spcBef>
                <a:spcPts val="900"/>
              </a:spcBef>
              <a:spcAft>
                <a:spcPts val="0"/>
              </a:spcAft>
              <a:buSzPts val="1960"/>
              <a:buChar char="−"/>
              <a:defRPr/>
            </a:lvl3pPr>
            <a:lvl4pPr indent="-335280" lvl="3" marL="1828800" algn="l">
              <a:lnSpc>
                <a:spcPct val="110000"/>
              </a:lnSpc>
              <a:spcBef>
                <a:spcPts val="900"/>
              </a:spcBef>
              <a:spcAft>
                <a:spcPts val="0"/>
              </a:spcAft>
              <a:buSzPts val="1680"/>
              <a:buChar char="•"/>
              <a:defRPr/>
            </a:lvl4pPr>
            <a:lvl5pPr indent="-353060" lvl="4" marL="2286000" algn="l">
              <a:lnSpc>
                <a:spcPct val="110000"/>
              </a:lnSpc>
              <a:spcBef>
                <a:spcPts val="900"/>
              </a:spcBef>
              <a:spcAft>
                <a:spcPts val="0"/>
              </a:spcAft>
              <a:buSzPts val="196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76" name="Google Shape;176;p168"/>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16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178" name="Google Shape;178;p168"/>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179" name="Google Shape;179;p168"/>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lvl1pPr indent="-228600" lvl="0" marL="457200" algn="l">
              <a:lnSpc>
                <a:spcPct val="110000"/>
              </a:lnSpc>
              <a:spcBef>
                <a:spcPts val="900"/>
              </a:spcBef>
              <a:spcAft>
                <a:spcPts val="0"/>
              </a:spcAft>
              <a:buClr>
                <a:schemeClr val="dk1"/>
              </a:buClr>
              <a:buSzPts val="800"/>
              <a:buNone/>
              <a:defRPr sz="8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180" name="Shape 180"/>
        <p:cNvGrpSpPr/>
        <p:nvPr/>
      </p:nvGrpSpPr>
      <p:grpSpPr>
        <a:xfrm>
          <a:off x="0" y="0"/>
          <a:ext cx="0" cy="0"/>
          <a:chOff x="0" y="0"/>
          <a:chExt cx="0" cy="0"/>
        </a:xfrm>
      </p:grpSpPr>
      <p:sp>
        <p:nvSpPr>
          <p:cNvPr id="181" name="Google Shape;181;p16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2" name="Google Shape;182;p169"/>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16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184" name="Google Shape;184;p16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bg>
      <p:bgPr>
        <a:solidFill>
          <a:schemeClr val="accent2"/>
        </a:solidFill>
      </p:bgPr>
    </p:bg>
    <p:spTree>
      <p:nvGrpSpPr>
        <p:cNvPr id="185" name="Shape 185"/>
        <p:cNvGrpSpPr/>
        <p:nvPr/>
      </p:nvGrpSpPr>
      <p:grpSpPr>
        <a:xfrm>
          <a:off x="0" y="0"/>
          <a:ext cx="0" cy="0"/>
          <a:chOff x="0" y="0"/>
          <a:chExt cx="0" cy="0"/>
        </a:xfrm>
      </p:grpSpPr>
      <p:sp>
        <p:nvSpPr>
          <p:cNvPr id="186" name="Google Shape;186;p17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170"/>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17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189" name="Google Shape;189;p17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p:cSld name="Título y texto">
    <p:spTree>
      <p:nvGrpSpPr>
        <p:cNvPr id="26" name="Shape 26"/>
        <p:cNvGrpSpPr/>
        <p:nvPr/>
      </p:nvGrpSpPr>
      <p:grpSpPr>
        <a:xfrm>
          <a:off x="0" y="0"/>
          <a:ext cx="0" cy="0"/>
          <a:chOff x="0" y="0"/>
          <a:chExt cx="0" cy="0"/>
        </a:xfrm>
      </p:grpSpPr>
      <p:sp>
        <p:nvSpPr>
          <p:cNvPr id="27" name="Google Shape;27;p15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154"/>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900"/>
              </a:spcBef>
              <a:spcAft>
                <a:spcPts val="0"/>
              </a:spcAft>
              <a:buClr>
                <a:schemeClr val="dk1"/>
              </a:buClr>
              <a:buSzPts val="1400"/>
              <a:buNone/>
              <a:defRPr/>
            </a:lvl1pPr>
            <a:lvl2pPr indent="-353060" lvl="1" marL="914400" algn="l">
              <a:lnSpc>
                <a:spcPct val="110000"/>
              </a:lnSpc>
              <a:spcBef>
                <a:spcPts val="900"/>
              </a:spcBef>
              <a:spcAft>
                <a:spcPts val="0"/>
              </a:spcAft>
              <a:buSzPts val="1960"/>
              <a:buChar char="•"/>
              <a:defRPr/>
            </a:lvl2pPr>
            <a:lvl3pPr indent="-353060" lvl="2" marL="1371600" algn="l">
              <a:lnSpc>
                <a:spcPct val="110000"/>
              </a:lnSpc>
              <a:spcBef>
                <a:spcPts val="900"/>
              </a:spcBef>
              <a:spcAft>
                <a:spcPts val="0"/>
              </a:spcAft>
              <a:buSzPts val="1960"/>
              <a:buChar char="−"/>
              <a:defRPr/>
            </a:lvl3pPr>
            <a:lvl4pPr indent="-335280" lvl="3" marL="1828800" algn="l">
              <a:lnSpc>
                <a:spcPct val="110000"/>
              </a:lnSpc>
              <a:spcBef>
                <a:spcPts val="900"/>
              </a:spcBef>
              <a:spcAft>
                <a:spcPts val="0"/>
              </a:spcAft>
              <a:buSzPts val="1680"/>
              <a:buChar char="•"/>
              <a:defRPr/>
            </a:lvl4pPr>
            <a:lvl5pPr indent="-353060" lvl="4" marL="2286000" algn="l">
              <a:lnSpc>
                <a:spcPct val="110000"/>
              </a:lnSpc>
              <a:spcBef>
                <a:spcPts val="900"/>
              </a:spcBef>
              <a:spcAft>
                <a:spcPts val="0"/>
              </a:spcAft>
              <a:buSzPts val="196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9" name="Google Shape;29;p154"/>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 name="Google Shape;30;p15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31" name="Google Shape;31;p154"/>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2" name="Google Shape;32;p154"/>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lvl1pPr indent="-228600" lvl="0" marL="457200" algn="l">
              <a:lnSpc>
                <a:spcPct val="110000"/>
              </a:lnSpc>
              <a:spcBef>
                <a:spcPts val="900"/>
              </a:spcBef>
              <a:spcAft>
                <a:spcPts val="0"/>
              </a:spcAft>
              <a:buClr>
                <a:schemeClr val="dk1"/>
              </a:buClr>
              <a:buSzPts val="800"/>
              <a:buNone/>
              <a:defRPr sz="8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190" name="Shape 190"/>
        <p:cNvGrpSpPr/>
        <p:nvPr/>
      </p:nvGrpSpPr>
      <p:grpSpPr>
        <a:xfrm>
          <a:off x="0" y="0"/>
          <a:ext cx="0" cy="0"/>
          <a:chOff x="0" y="0"/>
          <a:chExt cx="0" cy="0"/>
        </a:xfrm>
      </p:grpSpPr>
      <p:sp>
        <p:nvSpPr>
          <p:cNvPr id="191" name="Google Shape;191;p200"/>
          <p:cNvSpPr txBox="1"/>
          <p:nvPr>
            <p:ph type="ctrTitle"/>
          </p:nvPr>
        </p:nvSpPr>
        <p:spPr>
          <a:xfrm>
            <a:off x="1298178" y="3562102"/>
            <a:ext cx="8434785" cy="338554"/>
          </a:xfrm>
          <a:prstGeom prst="rect">
            <a:avLst/>
          </a:prstGeom>
          <a:noFill/>
          <a:ln>
            <a:noFill/>
          </a:ln>
        </p:spPr>
        <p:txBody>
          <a:bodyPr anchorCtr="0" anchor="b" bIns="0" lIns="0" spcFirstLastPara="1" rIns="0" wrap="square" tIns="0">
            <a:spAutoFit/>
          </a:bodyPr>
          <a:lstStyle>
            <a:lvl1pPr lvl="0" algn="l">
              <a:lnSpc>
                <a:spcPct val="110000"/>
              </a:lnSpc>
              <a:spcBef>
                <a:spcPts val="0"/>
              </a:spcBef>
              <a:spcAft>
                <a:spcPts val="0"/>
              </a:spcAft>
              <a:buClr>
                <a:schemeClr val="accent6"/>
              </a:buClr>
              <a:buSzPts val="2000"/>
              <a:buFont typeface="Arial"/>
              <a:buNone/>
              <a:defRPr sz="200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200"/>
          <p:cNvSpPr txBox="1"/>
          <p:nvPr>
            <p:ph idx="1" type="subTitle"/>
          </p:nvPr>
        </p:nvSpPr>
        <p:spPr>
          <a:xfrm>
            <a:off x="1298178" y="3905420"/>
            <a:ext cx="8434785" cy="677108"/>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lt1"/>
              </a:buClr>
              <a:buSzPts val="2000"/>
              <a:buNone/>
              <a:defRPr sz="2000">
                <a:solidFill>
                  <a:schemeClr val="lt1"/>
                </a:solidFill>
                <a:latin typeface="Arial"/>
                <a:ea typeface="Arial"/>
                <a:cs typeface="Arial"/>
                <a:sym typeface="Arial"/>
              </a:defRPr>
            </a:lvl1pPr>
            <a:lvl2pPr lvl="1" algn="ctr">
              <a:lnSpc>
                <a:spcPct val="110000"/>
              </a:lnSpc>
              <a:spcBef>
                <a:spcPts val="900"/>
              </a:spcBef>
              <a:spcAft>
                <a:spcPts val="0"/>
              </a:spcAft>
              <a:buSzPts val="3087"/>
              <a:buNone/>
              <a:defRPr sz="2205"/>
            </a:lvl2pPr>
            <a:lvl3pPr lvl="2" algn="ctr">
              <a:lnSpc>
                <a:spcPct val="110000"/>
              </a:lnSpc>
              <a:spcBef>
                <a:spcPts val="900"/>
              </a:spcBef>
              <a:spcAft>
                <a:spcPts val="0"/>
              </a:spcAft>
              <a:buSzPts val="2778"/>
              <a:buNone/>
              <a:defRPr sz="1984"/>
            </a:lvl3pPr>
            <a:lvl4pPr lvl="3" algn="ctr">
              <a:lnSpc>
                <a:spcPct val="110000"/>
              </a:lnSpc>
              <a:spcBef>
                <a:spcPts val="900"/>
              </a:spcBef>
              <a:spcAft>
                <a:spcPts val="0"/>
              </a:spcAft>
              <a:buSzPts val="2117"/>
              <a:buNone/>
              <a:defRPr sz="1764"/>
            </a:lvl4pPr>
            <a:lvl5pPr lvl="4" algn="ctr">
              <a:lnSpc>
                <a:spcPct val="110000"/>
              </a:lnSpc>
              <a:spcBef>
                <a:spcPts val="900"/>
              </a:spcBef>
              <a:spcAft>
                <a:spcPts val="0"/>
              </a:spcAft>
              <a:buSzPts val="2470"/>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193" name="Google Shape;193;p200"/>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pic>
        <p:nvPicPr>
          <p:cNvPr id="194" name="Google Shape;194;p200"/>
          <p:cNvPicPr preferRelativeResize="0"/>
          <p:nvPr/>
        </p:nvPicPr>
        <p:blipFill rotWithShape="1">
          <a:blip r:embed="rId2">
            <a:alphaModFix/>
          </a:blip>
          <a:srcRect b="0" l="0" r="0" t="0"/>
          <a:stretch/>
        </p:blipFill>
        <p:spPr>
          <a:xfrm>
            <a:off x="0" y="188748"/>
            <a:ext cx="3346450" cy="1500055"/>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95" name="Shape 195"/>
        <p:cNvGrpSpPr/>
        <p:nvPr/>
      </p:nvGrpSpPr>
      <p:grpSpPr>
        <a:xfrm>
          <a:off x="0" y="0"/>
          <a:ext cx="0" cy="0"/>
          <a:chOff x="0" y="0"/>
          <a:chExt cx="0" cy="0"/>
        </a:xfrm>
      </p:grpSpPr>
      <p:sp>
        <p:nvSpPr>
          <p:cNvPr id="196" name="Google Shape;196;p201"/>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7" name="Google Shape;197;p201"/>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Aqua">
  <p:cSld name="Key message Aqua">
    <p:bg>
      <p:bgPr>
        <a:solidFill>
          <a:schemeClr val="accent5"/>
        </a:solidFill>
      </p:bgPr>
    </p:bg>
    <p:spTree>
      <p:nvGrpSpPr>
        <p:cNvPr id="198" name="Shape 198"/>
        <p:cNvGrpSpPr/>
        <p:nvPr/>
      </p:nvGrpSpPr>
      <p:grpSpPr>
        <a:xfrm>
          <a:off x="0" y="0"/>
          <a:ext cx="0" cy="0"/>
          <a:chOff x="0" y="0"/>
          <a:chExt cx="0" cy="0"/>
        </a:xfrm>
      </p:grpSpPr>
      <p:sp>
        <p:nvSpPr>
          <p:cNvPr id="199" name="Google Shape;199;p202"/>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0" name="Google Shape;200;p202"/>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01" name="Google Shape;201;p202"/>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20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lt1"/>
                </a:solidFill>
                <a:latin typeface="Arial"/>
                <a:ea typeface="Arial"/>
                <a:cs typeface="Arial"/>
                <a:sym typeface="Arial"/>
              </a:defRPr>
            </a:lvl1pPr>
            <a:lvl2pPr indent="0" lvl="1" marL="0" algn="r">
              <a:spcBef>
                <a:spcPts val="0"/>
              </a:spcBef>
              <a:buNone/>
              <a:defRPr sz="1000">
                <a:solidFill>
                  <a:schemeClr val="lt1"/>
                </a:solidFill>
                <a:latin typeface="Arial"/>
                <a:ea typeface="Arial"/>
                <a:cs typeface="Arial"/>
                <a:sym typeface="Arial"/>
              </a:defRPr>
            </a:lvl2pPr>
            <a:lvl3pPr indent="0" lvl="2" marL="0" algn="r">
              <a:spcBef>
                <a:spcPts val="0"/>
              </a:spcBef>
              <a:buNone/>
              <a:defRPr sz="1000">
                <a:solidFill>
                  <a:schemeClr val="lt1"/>
                </a:solidFill>
                <a:latin typeface="Arial"/>
                <a:ea typeface="Arial"/>
                <a:cs typeface="Arial"/>
                <a:sym typeface="Arial"/>
              </a:defRPr>
            </a:lvl3pPr>
            <a:lvl4pPr indent="0" lvl="3" marL="0" algn="r">
              <a:spcBef>
                <a:spcPts val="0"/>
              </a:spcBef>
              <a:buNone/>
              <a:defRPr sz="1000">
                <a:solidFill>
                  <a:schemeClr val="lt1"/>
                </a:solidFill>
                <a:latin typeface="Arial"/>
                <a:ea typeface="Arial"/>
                <a:cs typeface="Arial"/>
                <a:sym typeface="Arial"/>
              </a:defRPr>
            </a:lvl4pPr>
            <a:lvl5pPr indent="0" lvl="4" marL="0" algn="r">
              <a:spcBef>
                <a:spcPts val="0"/>
              </a:spcBef>
              <a:buNone/>
              <a:defRPr sz="1000">
                <a:solidFill>
                  <a:schemeClr val="lt1"/>
                </a:solidFill>
                <a:latin typeface="Arial"/>
                <a:ea typeface="Arial"/>
                <a:cs typeface="Arial"/>
                <a:sym typeface="Arial"/>
              </a:defRPr>
            </a:lvl5pPr>
            <a:lvl6pPr indent="0" lvl="5" marL="0" algn="r">
              <a:spcBef>
                <a:spcPts val="0"/>
              </a:spcBef>
              <a:buNone/>
              <a:defRPr sz="1000">
                <a:solidFill>
                  <a:schemeClr val="lt1"/>
                </a:solidFill>
                <a:latin typeface="Arial"/>
                <a:ea typeface="Arial"/>
                <a:cs typeface="Arial"/>
                <a:sym typeface="Arial"/>
              </a:defRPr>
            </a:lvl6pPr>
            <a:lvl7pPr indent="0" lvl="6" marL="0" algn="r">
              <a:spcBef>
                <a:spcPts val="0"/>
              </a:spcBef>
              <a:buNone/>
              <a:defRPr sz="1000">
                <a:solidFill>
                  <a:schemeClr val="lt1"/>
                </a:solidFill>
                <a:latin typeface="Arial"/>
                <a:ea typeface="Arial"/>
                <a:cs typeface="Arial"/>
                <a:sym typeface="Arial"/>
              </a:defRPr>
            </a:lvl7pPr>
            <a:lvl8pPr indent="0" lvl="7" marL="0" algn="r">
              <a:spcBef>
                <a:spcPts val="0"/>
              </a:spcBef>
              <a:buNone/>
              <a:defRPr sz="1000">
                <a:solidFill>
                  <a:schemeClr val="lt1"/>
                </a:solidFill>
                <a:latin typeface="Arial"/>
                <a:ea typeface="Arial"/>
                <a:cs typeface="Arial"/>
                <a:sym typeface="Arial"/>
              </a:defRPr>
            </a:lvl8pPr>
            <a:lvl9pPr indent="0" lvl="8" marL="0" algn="r">
              <a:spcBef>
                <a:spcPts val="0"/>
              </a:spcBef>
              <a:buNone/>
              <a:defRPr sz="10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03" name="Google Shape;203;p202"/>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Yellow">
  <p:cSld name="Key message Yellow">
    <p:bg>
      <p:bgPr>
        <a:solidFill>
          <a:schemeClr val="accent6"/>
        </a:solidFill>
      </p:bgPr>
    </p:bg>
    <p:spTree>
      <p:nvGrpSpPr>
        <p:cNvPr id="204" name="Shape 204"/>
        <p:cNvGrpSpPr/>
        <p:nvPr/>
      </p:nvGrpSpPr>
      <p:grpSpPr>
        <a:xfrm>
          <a:off x="0" y="0"/>
          <a:ext cx="0" cy="0"/>
          <a:chOff x="0" y="0"/>
          <a:chExt cx="0" cy="0"/>
        </a:xfrm>
      </p:grpSpPr>
      <p:sp>
        <p:nvSpPr>
          <p:cNvPr id="205" name="Google Shape;205;p20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203"/>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07" name="Google Shape;207;p203"/>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20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09" name="Google Shape;209;p203"/>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solidFill>
                  <a:schemeClr val="dk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bg>
      <p:bgPr>
        <a:solidFill>
          <a:schemeClr val="accent2"/>
        </a:solidFill>
      </p:bgPr>
    </p:bg>
    <p:spTree>
      <p:nvGrpSpPr>
        <p:cNvPr id="217" name="Shape 217"/>
        <p:cNvGrpSpPr/>
        <p:nvPr/>
      </p:nvGrpSpPr>
      <p:grpSpPr>
        <a:xfrm>
          <a:off x="0" y="0"/>
          <a:ext cx="0" cy="0"/>
          <a:chOff x="0" y="0"/>
          <a:chExt cx="0" cy="0"/>
        </a:xfrm>
      </p:grpSpPr>
      <p:sp>
        <p:nvSpPr>
          <p:cNvPr id="218" name="Google Shape;218;p172"/>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9" name="Google Shape;219;p172"/>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0" name="Google Shape;220;p17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21" name="Google Shape;221;p172"/>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222" name="Shape 222"/>
        <p:cNvGrpSpPr/>
        <p:nvPr/>
      </p:nvGrpSpPr>
      <p:grpSpPr>
        <a:xfrm>
          <a:off x="0" y="0"/>
          <a:ext cx="0" cy="0"/>
          <a:chOff x="0" y="0"/>
          <a:chExt cx="0" cy="0"/>
        </a:xfrm>
      </p:grpSpPr>
      <p:sp>
        <p:nvSpPr>
          <p:cNvPr id="223" name="Google Shape;223;p17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4" name="Google Shape;224;p173"/>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900"/>
              </a:spcBef>
              <a:spcAft>
                <a:spcPts val="0"/>
              </a:spcAft>
              <a:buClr>
                <a:schemeClr val="dk1"/>
              </a:buClr>
              <a:buSzPts val="1400"/>
              <a:buNone/>
              <a:defRPr/>
            </a:lvl1pPr>
            <a:lvl2pPr indent="-353060" lvl="1" marL="914400" algn="l">
              <a:lnSpc>
                <a:spcPct val="110000"/>
              </a:lnSpc>
              <a:spcBef>
                <a:spcPts val="900"/>
              </a:spcBef>
              <a:spcAft>
                <a:spcPts val="0"/>
              </a:spcAft>
              <a:buSzPts val="1960"/>
              <a:buChar char="•"/>
              <a:defRPr/>
            </a:lvl2pPr>
            <a:lvl3pPr indent="-353060" lvl="2" marL="1371600" algn="l">
              <a:lnSpc>
                <a:spcPct val="110000"/>
              </a:lnSpc>
              <a:spcBef>
                <a:spcPts val="900"/>
              </a:spcBef>
              <a:spcAft>
                <a:spcPts val="0"/>
              </a:spcAft>
              <a:buSzPts val="1960"/>
              <a:buChar char="−"/>
              <a:defRPr/>
            </a:lvl3pPr>
            <a:lvl4pPr indent="-335280" lvl="3" marL="1828800" algn="l">
              <a:lnSpc>
                <a:spcPct val="110000"/>
              </a:lnSpc>
              <a:spcBef>
                <a:spcPts val="900"/>
              </a:spcBef>
              <a:spcAft>
                <a:spcPts val="0"/>
              </a:spcAft>
              <a:buSzPts val="1680"/>
              <a:buChar char="•"/>
              <a:defRPr/>
            </a:lvl4pPr>
            <a:lvl5pPr indent="-353060" lvl="4" marL="2286000" algn="l">
              <a:lnSpc>
                <a:spcPct val="110000"/>
              </a:lnSpc>
              <a:spcBef>
                <a:spcPts val="900"/>
              </a:spcBef>
              <a:spcAft>
                <a:spcPts val="0"/>
              </a:spcAft>
              <a:buSzPts val="196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25" name="Google Shape;225;p173"/>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6" name="Google Shape;226;p17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227" name="Google Shape;227;p173"/>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28" name="Google Shape;228;p173"/>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lvl1pPr indent="-228600" lvl="0" marL="457200" algn="l">
              <a:lnSpc>
                <a:spcPct val="110000"/>
              </a:lnSpc>
              <a:spcBef>
                <a:spcPts val="900"/>
              </a:spcBef>
              <a:spcAft>
                <a:spcPts val="0"/>
              </a:spcAft>
              <a:buClr>
                <a:schemeClr val="dk1"/>
              </a:buClr>
              <a:buSzPts val="800"/>
              <a:buNone/>
              <a:defRPr sz="8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29" name="Shape 229"/>
        <p:cNvGrpSpPr/>
        <p:nvPr/>
      </p:nvGrpSpPr>
      <p:grpSpPr>
        <a:xfrm>
          <a:off x="0" y="0"/>
          <a:ext cx="0" cy="0"/>
          <a:chOff x="0" y="0"/>
          <a:chExt cx="0" cy="0"/>
        </a:xfrm>
      </p:grpSpPr>
      <p:sp>
        <p:nvSpPr>
          <p:cNvPr id="230" name="Google Shape;230;p17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1" name="Google Shape;231;p174"/>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2" name="Google Shape;232;p17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233" name="Google Shape;233;p17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234" name="Shape 234"/>
        <p:cNvGrpSpPr/>
        <p:nvPr/>
      </p:nvGrpSpPr>
      <p:grpSpPr>
        <a:xfrm>
          <a:off x="0" y="0"/>
          <a:ext cx="0" cy="0"/>
          <a:chOff x="0" y="0"/>
          <a:chExt cx="0" cy="0"/>
        </a:xfrm>
      </p:grpSpPr>
      <p:sp>
        <p:nvSpPr>
          <p:cNvPr id="235" name="Google Shape;235;p204"/>
          <p:cNvSpPr txBox="1"/>
          <p:nvPr>
            <p:ph type="ctrTitle"/>
          </p:nvPr>
        </p:nvSpPr>
        <p:spPr>
          <a:xfrm>
            <a:off x="1298178" y="3562102"/>
            <a:ext cx="8434785" cy="338554"/>
          </a:xfrm>
          <a:prstGeom prst="rect">
            <a:avLst/>
          </a:prstGeom>
          <a:noFill/>
          <a:ln>
            <a:noFill/>
          </a:ln>
        </p:spPr>
        <p:txBody>
          <a:bodyPr anchorCtr="0" anchor="b" bIns="0" lIns="0" spcFirstLastPara="1" rIns="0" wrap="square" tIns="0">
            <a:spAutoFit/>
          </a:bodyPr>
          <a:lstStyle>
            <a:lvl1pPr lvl="0" algn="l">
              <a:lnSpc>
                <a:spcPct val="110000"/>
              </a:lnSpc>
              <a:spcBef>
                <a:spcPts val="0"/>
              </a:spcBef>
              <a:spcAft>
                <a:spcPts val="0"/>
              </a:spcAft>
              <a:buClr>
                <a:schemeClr val="accent6"/>
              </a:buClr>
              <a:buSzPts val="2000"/>
              <a:buFont typeface="Arial"/>
              <a:buNone/>
              <a:defRPr sz="200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6" name="Google Shape;236;p204"/>
          <p:cNvSpPr txBox="1"/>
          <p:nvPr>
            <p:ph idx="1" type="subTitle"/>
          </p:nvPr>
        </p:nvSpPr>
        <p:spPr>
          <a:xfrm>
            <a:off x="1298178" y="3905420"/>
            <a:ext cx="8434785" cy="677108"/>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lt1"/>
              </a:buClr>
              <a:buSzPts val="2000"/>
              <a:buNone/>
              <a:defRPr sz="2000">
                <a:solidFill>
                  <a:schemeClr val="lt1"/>
                </a:solidFill>
                <a:latin typeface="Arial"/>
                <a:ea typeface="Arial"/>
                <a:cs typeface="Arial"/>
                <a:sym typeface="Arial"/>
              </a:defRPr>
            </a:lvl1pPr>
            <a:lvl2pPr lvl="1" algn="ctr">
              <a:lnSpc>
                <a:spcPct val="110000"/>
              </a:lnSpc>
              <a:spcBef>
                <a:spcPts val="900"/>
              </a:spcBef>
              <a:spcAft>
                <a:spcPts val="0"/>
              </a:spcAft>
              <a:buSzPts val="3087"/>
              <a:buNone/>
              <a:defRPr sz="2205"/>
            </a:lvl2pPr>
            <a:lvl3pPr lvl="2" algn="ctr">
              <a:lnSpc>
                <a:spcPct val="110000"/>
              </a:lnSpc>
              <a:spcBef>
                <a:spcPts val="900"/>
              </a:spcBef>
              <a:spcAft>
                <a:spcPts val="0"/>
              </a:spcAft>
              <a:buSzPts val="2778"/>
              <a:buNone/>
              <a:defRPr sz="1984"/>
            </a:lvl3pPr>
            <a:lvl4pPr lvl="3" algn="ctr">
              <a:lnSpc>
                <a:spcPct val="110000"/>
              </a:lnSpc>
              <a:spcBef>
                <a:spcPts val="900"/>
              </a:spcBef>
              <a:spcAft>
                <a:spcPts val="0"/>
              </a:spcAft>
              <a:buSzPts val="2117"/>
              <a:buNone/>
              <a:defRPr sz="1764"/>
            </a:lvl4pPr>
            <a:lvl5pPr lvl="4" algn="ctr">
              <a:lnSpc>
                <a:spcPct val="110000"/>
              </a:lnSpc>
              <a:spcBef>
                <a:spcPts val="900"/>
              </a:spcBef>
              <a:spcAft>
                <a:spcPts val="0"/>
              </a:spcAft>
              <a:buSzPts val="2470"/>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237" name="Google Shape;237;p204"/>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pic>
        <p:nvPicPr>
          <p:cNvPr id="238" name="Google Shape;238;p204"/>
          <p:cNvPicPr preferRelativeResize="0"/>
          <p:nvPr/>
        </p:nvPicPr>
        <p:blipFill rotWithShape="1">
          <a:blip r:embed="rId2">
            <a:alphaModFix/>
          </a:blip>
          <a:srcRect b="0" l="0" r="0" t="0"/>
          <a:stretch/>
        </p:blipFill>
        <p:spPr>
          <a:xfrm>
            <a:off x="0" y="188748"/>
            <a:ext cx="3346450" cy="1500055"/>
          </a:xfrm>
          <a:prstGeom prst="rect">
            <a:avLst/>
          </a:prstGeom>
          <a:noFill/>
          <a:ln>
            <a:noFill/>
          </a:ln>
        </p:spPr>
      </p:pic>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9" name="Shape 239"/>
        <p:cNvGrpSpPr/>
        <p:nvPr/>
      </p:nvGrpSpPr>
      <p:grpSpPr>
        <a:xfrm>
          <a:off x="0" y="0"/>
          <a:ext cx="0" cy="0"/>
          <a:chOff x="0" y="0"/>
          <a:chExt cx="0" cy="0"/>
        </a:xfrm>
      </p:grpSpPr>
      <p:sp>
        <p:nvSpPr>
          <p:cNvPr id="240" name="Google Shape;240;p205"/>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205"/>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Aqua">
  <p:cSld name="Key message Aqua">
    <p:bg>
      <p:bgPr>
        <a:solidFill>
          <a:schemeClr val="accent5"/>
        </a:solidFill>
      </p:bgPr>
    </p:bg>
    <p:spTree>
      <p:nvGrpSpPr>
        <p:cNvPr id="242" name="Shape 242"/>
        <p:cNvGrpSpPr/>
        <p:nvPr/>
      </p:nvGrpSpPr>
      <p:grpSpPr>
        <a:xfrm>
          <a:off x="0" y="0"/>
          <a:ext cx="0" cy="0"/>
          <a:chOff x="0" y="0"/>
          <a:chExt cx="0" cy="0"/>
        </a:xfrm>
      </p:grpSpPr>
      <p:sp>
        <p:nvSpPr>
          <p:cNvPr id="243" name="Google Shape;243;p20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206"/>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45" name="Google Shape;245;p206"/>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20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lt1"/>
                </a:solidFill>
                <a:latin typeface="Arial"/>
                <a:ea typeface="Arial"/>
                <a:cs typeface="Arial"/>
                <a:sym typeface="Arial"/>
              </a:defRPr>
            </a:lvl1pPr>
            <a:lvl2pPr indent="0" lvl="1" marL="0" algn="r">
              <a:spcBef>
                <a:spcPts val="0"/>
              </a:spcBef>
              <a:buNone/>
              <a:defRPr sz="1000">
                <a:solidFill>
                  <a:schemeClr val="lt1"/>
                </a:solidFill>
                <a:latin typeface="Arial"/>
                <a:ea typeface="Arial"/>
                <a:cs typeface="Arial"/>
                <a:sym typeface="Arial"/>
              </a:defRPr>
            </a:lvl2pPr>
            <a:lvl3pPr indent="0" lvl="2" marL="0" algn="r">
              <a:spcBef>
                <a:spcPts val="0"/>
              </a:spcBef>
              <a:buNone/>
              <a:defRPr sz="1000">
                <a:solidFill>
                  <a:schemeClr val="lt1"/>
                </a:solidFill>
                <a:latin typeface="Arial"/>
                <a:ea typeface="Arial"/>
                <a:cs typeface="Arial"/>
                <a:sym typeface="Arial"/>
              </a:defRPr>
            </a:lvl3pPr>
            <a:lvl4pPr indent="0" lvl="3" marL="0" algn="r">
              <a:spcBef>
                <a:spcPts val="0"/>
              </a:spcBef>
              <a:buNone/>
              <a:defRPr sz="1000">
                <a:solidFill>
                  <a:schemeClr val="lt1"/>
                </a:solidFill>
                <a:latin typeface="Arial"/>
                <a:ea typeface="Arial"/>
                <a:cs typeface="Arial"/>
                <a:sym typeface="Arial"/>
              </a:defRPr>
            </a:lvl4pPr>
            <a:lvl5pPr indent="0" lvl="4" marL="0" algn="r">
              <a:spcBef>
                <a:spcPts val="0"/>
              </a:spcBef>
              <a:buNone/>
              <a:defRPr sz="1000">
                <a:solidFill>
                  <a:schemeClr val="lt1"/>
                </a:solidFill>
                <a:latin typeface="Arial"/>
                <a:ea typeface="Arial"/>
                <a:cs typeface="Arial"/>
                <a:sym typeface="Arial"/>
              </a:defRPr>
            </a:lvl5pPr>
            <a:lvl6pPr indent="0" lvl="5" marL="0" algn="r">
              <a:spcBef>
                <a:spcPts val="0"/>
              </a:spcBef>
              <a:buNone/>
              <a:defRPr sz="1000">
                <a:solidFill>
                  <a:schemeClr val="lt1"/>
                </a:solidFill>
                <a:latin typeface="Arial"/>
                <a:ea typeface="Arial"/>
                <a:cs typeface="Arial"/>
                <a:sym typeface="Arial"/>
              </a:defRPr>
            </a:lvl6pPr>
            <a:lvl7pPr indent="0" lvl="6" marL="0" algn="r">
              <a:spcBef>
                <a:spcPts val="0"/>
              </a:spcBef>
              <a:buNone/>
              <a:defRPr sz="1000">
                <a:solidFill>
                  <a:schemeClr val="lt1"/>
                </a:solidFill>
                <a:latin typeface="Arial"/>
                <a:ea typeface="Arial"/>
                <a:cs typeface="Arial"/>
                <a:sym typeface="Arial"/>
              </a:defRPr>
            </a:lvl7pPr>
            <a:lvl8pPr indent="0" lvl="7" marL="0" algn="r">
              <a:spcBef>
                <a:spcPts val="0"/>
              </a:spcBef>
              <a:buNone/>
              <a:defRPr sz="1000">
                <a:solidFill>
                  <a:schemeClr val="lt1"/>
                </a:solidFill>
                <a:latin typeface="Arial"/>
                <a:ea typeface="Arial"/>
                <a:cs typeface="Arial"/>
                <a:sym typeface="Arial"/>
              </a:defRPr>
            </a:lvl8pPr>
            <a:lvl9pPr indent="0" lvl="8" marL="0" algn="r">
              <a:spcBef>
                <a:spcPts val="0"/>
              </a:spcBef>
              <a:buNone/>
              <a:defRPr sz="10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47" name="Google Shape;247;p206"/>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p:cSld name="Solo el título">
    <p:spTree>
      <p:nvGrpSpPr>
        <p:cNvPr id="33" name="Shape 33"/>
        <p:cNvGrpSpPr/>
        <p:nvPr/>
      </p:nvGrpSpPr>
      <p:grpSpPr>
        <a:xfrm>
          <a:off x="0" y="0"/>
          <a:ext cx="0" cy="0"/>
          <a:chOff x="0" y="0"/>
          <a:chExt cx="0" cy="0"/>
        </a:xfrm>
      </p:grpSpPr>
      <p:sp>
        <p:nvSpPr>
          <p:cNvPr id="34" name="Google Shape;34;p15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55"/>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 name="Google Shape;36;p15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37" name="Google Shape;37;p15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Yellow">
  <p:cSld name="Key message Yellow">
    <p:bg>
      <p:bgPr>
        <a:solidFill>
          <a:schemeClr val="accent6"/>
        </a:solidFill>
      </p:bgPr>
    </p:bg>
    <p:spTree>
      <p:nvGrpSpPr>
        <p:cNvPr id="248" name="Shape 248"/>
        <p:cNvGrpSpPr/>
        <p:nvPr/>
      </p:nvGrpSpPr>
      <p:grpSpPr>
        <a:xfrm>
          <a:off x="0" y="0"/>
          <a:ext cx="0" cy="0"/>
          <a:chOff x="0" y="0"/>
          <a:chExt cx="0" cy="0"/>
        </a:xfrm>
      </p:grpSpPr>
      <p:sp>
        <p:nvSpPr>
          <p:cNvPr id="249" name="Google Shape;249;p20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207"/>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51" name="Google Shape;251;p207"/>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20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53" name="Google Shape;253;p207"/>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solidFill>
                  <a:schemeClr val="dk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261" name="Shape 261"/>
        <p:cNvGrpSpPr/>
        <p:nvPr/>
      </p:nvGrpSpPr>
      <p:grpSpPr>
        <a:xfrm>
          <a:off x="0" y="0"/>
          <a:ext cx="0" cy="0"/>
          <a:chOff x="0" y="0"/>
          <a:chExt cx="0" cy="0"/>
        </a:xfrm>
      </p:grpSpPr>
      <p:sp>
        <p:nvSpPr>
          <p:cNvPr id="262" name="Google Shape;262;p17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 name="Google Shape;263;p176"/>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4" name="Google Shape;264;p17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265" name="Google Shape;265;p17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bg>
      <p:bgPr>
        <a:solidFill>
          <a:schemeClr val="accent2"/>
        </a:solidFill>
      </p:bgPr>
    </p:bg>
    <p:spTree>
      <p:nvGrpSpPr>
        <p:cNvPr id="266" name="Shape 266"/>
        <p:cNvGrpSpPr/>
        <p:nvPr/>
      </p:nvGrpSpPr>
      <p:grpSpPr>
        <a:xfrm>
          <a:off x="0" y="0"/>
          <a:ext cx="0" cy="0"/>
          <a:chOff x="0" y="0"/>
          <a:chExt cx="0" cy="0"/>
        </a:xfrm>
      </p:grpSpPr>
      <p:sp>
        <p:nvSpPr>
          <p:cNvPr id="267" name="Google Shape;267;p17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8" name="Google Shape;268;p177"/>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17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70" name="Google Shape;270;p17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271" name="Shape 271"/>
        <p:cNvGrpSpPr/>
        <p:nvPr/>
      </p:nvGrpSpPr>
      <p:grpSpPr>
        <a:xfrm>
          <a:off x="0" y="0"/>
          <a:ext cx="0" cy="0"/>
          <a:chOff x="0" y="0"/>
          <a:chExt cx="0" cy="0"/>
        </a:xfrm>
      </p:grpSpPr>
      <p:sp>
        <p:nvSpPr>
          <p:cNvPr id="272" name="Google Shape;272;p17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3" name="Google Shape;273;p178"/>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900"/>
              </a:spcBef>
              <a:spcAft>
                <a:spcPts val="0"/>
              </a:spcAft>
              <a:buClr>
                <a:schemeClr val="dk1"/>
              </a:buClr>
              <a:buSzPts val="1400"/>
              <a:buNone/>
              <a:defRPr/>
            </a:lvl1pPr>
            <a:lvl2pPr indent="-353060" lvl="1" marL="914400" algn="l">
              <a:lnSpc>
                <a:spcPct val="110000"/>
              </a:lnSpc>
              <a:spcBef>
                <a:spcPts val="900"/>
              </a:spcBef>
              <a:spcAft>
                <a:spcPts val="0"/>
              </a:spcAft>
              <a:buSzPts val="1960"/>
              <a:buChar char="•"/>
              <a:defRPr/>
            </a:lvl2pPr>
            <a:lvl3pPr indent="-353060" lvl="2" marL="1371600" algn="l">
              <a:lnSpc>
                <a:spcPct val="110000"/>
              </a:lnSpc>
              <a:spcBef>
                <a:spcPts val="900"/>
              </a:spcBef>
              <a:spcAft>
                <a:spcPts val="0"/>
              </a:spcAft>
              <a:buSzPts val="1960"/>
              <a:buChar char="−"/>
              <a:defRPr/>
            </a:lvl3pPr>
            <a:lvl4pPr indent="-335280" lvl="3" marL="1828800" algn="l">
              <a:lnSpc>
                <a:spcPct val="110000"/>
              </a:lnSpc>
              <a:spcBef>
                <a:spcPts val="900"/>
              </a:spcBef>
              <a:spcAft>
                <a:spcPts val="0"/>
              </a:spcAft>
              <a:buSzPts val="1680"/>
              <a:buChar char="•"/>
              <a:defRPr/>
            </a:lvl4pPr>
            <a:lvl5pPr indent="-353060" lvl="4" marL="2286000" algn="l">
              <a:lnSpc>
                <a:spcPct val="110000"/>
              </a:lnSpc>
              <a:spcBef>
                <a:spcPts val="900"/>
              </a:spcBef>
              <a:spcAft>
                <a:spcPts val="0"/>
              </a:spcAft>
              <a:buSzPts val="196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74" name="Google Shape;274;p178"/>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17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276" name="Google Shape;276;p178"/>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77" name="Google Shape;277;p178"/>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lvl1pPr indent="-228600" lvl="0" marL="457200" algn="l">
              <a:lnSpc>
                <a:spcPct val="110000"/>
              </a:lnSpc>
              <a:spcBef>
                <a:spcPts val="900"/>
              </a:spcBef>
              <a:spcAft>
                <a:spcPts val="0"/>
              </a:spcAft>
              <a:buClr>
                <a:schemeClr val="dk1"/>
              </a:buClr>
              <a:buSzPts val="800"/>
              <a:buNone/>
              <a:defRPr sz="8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278" name="Shape 278"/>
        <p:cNvGrpSpPr/>
        <p:nvPr/>
      </p:nvGrpSpPr>
      <p:grpSpPr>
        <a:xfrm>
          <a:off x="0" y="0"/>
          <a:ext cx="0" cy="0"/>
          <a:chOff x="0" y="0"/>
          <a:chExt cx="0" cy="0"/>
        </a:xfrm>
      </p:grpSpPr>
      <p:sp>
        <p:nvSpPr>
          <p:cNvPr id="279" name="Google Shape;279;p208"/>
          <p:cNvSpPr txBox="1"/>
          <p:nvPr>
            <p:ph type="ctrTitle"/>
          </p:nvPr>
        </p:nvSpPr>
        <p:spPr>
          <a:xfrm>
            <a:off x="1298178" y="3562102"/>
            <a:ext cx="8434785" cy="338554"/>
          </a:xfrm>
          <a:prstGeom prst="rect">
            <a:avLst/>
          </a:prstGeom>
          <a:noFill/>
          <a:ln>
            <a:noFill/>
          </a:ln>
        </p:spPr>
        <p:txBody>
          <a:bodyPr anchorCtr="0" anchor="b" bIns="0" lIns="0" spcFirstLastPara="1" rIns="0" wrap="square" tIns="0">
            <a:spAutoFit/>
          </a:bodyPr>
          <a:lstStyle>
            <a:lvl1pPr lvl="0" algn="l">
              <a:lnSpc>
                <a:spcPct val="110000"/>
              </a:lnSpc>
              <a:spcBef>
                <a:spcPts val="0"/>
              </a:spcBef>
              <a:spcAft>
                <a:spcPts val="0"/>
              </a:spcAft>
              <a:buClr>
                <a:schemeClr val="accent6"/>
              </a:buClr>
              <a:buSzPts val="2000"/>
              <a:buFont typeface="Arial"/>
              <a:buNone/>
              <a:defRPr sz="200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0" name="Google Shape;280;p208"/>
          <p:cNvSpPr txBox="1"/>
          <p:nvPr>
            <p:ph idx="1" type="subTitle"/>
          </p:nvPr>
        </p:nvSpPr>
        <p:spPr>
          <a:xfrm>
            <a:off x="1298178" y="3905420"/>
            <a:ext cx="8434785" cy="677108"/>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lt1"/>
              </a:buClr>
              <a:buSzPts val="2000"/>
              <a:buNone/>
              <a:defRPr sz="2000">
                <a:solidFill>
                  <a:schemeClr val="lt1"/>
                </a:solidFill>
                <a:latin typeface="Arial"/>
                <a:ea typeface="Arial"/>
                <a:cs typeface="Arial"/>
                <a:sym typeface="Arial"/>
              </a:defRPr>
            </a:lvl1pPr>
            <a:lvl2pPr lvl="1" algn="ctr">
              <a:lnSpc>
                <a:spcPct val="110000"/>
              </a:lnSpc>
              <a:spcBef>
                <a:spcPts val="900"/>
              </a:spcBef>
              <a:spcAft>
                <a:spcPts val="0"/>
              </a:spcAft>
              <a:buSzPts val="3087"/>
              <a:buNone/>
              <a:defRPr sz="2205"/>
            </a:lvl2pPr>
            <a:lvl3pPr lvl="2" algn="ctr">
              <a:lnSpc>
                <a:spcPct val="110000"/>
              </a:lnSpc>
              <a:spcBef>
                <a:spcPts val="900"/>
              </a:spcBef>
              <a:spcAft>
                <a:spcPts val="0"/>
              </a:spcAft>
              <a:buSzPts val="2778"/>
              <a:buNone/>
              <a:defRPr sz="1984"/>
            </a:lvl3pPr>
            <a:lvl4pPr lvl="3" algn="ctr">
              <a:lnSpc>
                <a:spcPct val="110000"/>
              </a:lnSpc>
              <a:spcBef>
                <a:spcPts val="900"/>
              </a:spcBef>
              <a:spcAft>
                <a:spcPts val="0"/>
              </a:spcAft>
              <a:buSzPts val="2117"/>
              <a:buNone/>
              <a:defRPr sz="1764"/>
            </a:lvl4pPr>
            <a:lvl5pPr lvl="4" algn="ctr">
              <a:lnSpc>
                <a:spcPct val="110000"/>
              </a:lnSpc>
              <a:spcBef>
                <a:spcPts val="900"/>
              </a:spcBef>
              <a:spcAft>
                <a:spcPts val="0"/>
              </a:spcAft>
              <a:buSzPts val="2470"/>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281" name="Google Shape;281;p208"/>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pic>
        <p:nvPicPr>
          <p:cNvPr id="282" name="Google Shape;282;p208"/>
          <p:cNvPicPr preferRelativeResize="0"/>
          <p:nvPr/>
        </p:nvPicPr>
        <p:blipFill rotWithShape="1">
          <a:blip r:embed="rId2">
            <a:alphaModFix/>
          </a:blip>
          <a:srcRect b="0" l="0" r="0" t="0"/>
          <a:stretch/>
        </p:blipFill>
        <p:spPr>
          <a:xfrm>
            <a:off x="0" y="188748"/>
            <a:ext cx="3346450" cy="1500055"/>
          </a:xfrm>
          <a:prstGeom prst="rect">
            <a:avLst/>
          </a:prstGeom>
          <a:noFill/>
          <a:ln>
            <a:noFill/>
          </a:ln>
        </p:spPr>
      </p:pic>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83" name="Shape 283"/>
        <p:cNvGrpSpPr/>
        <p:nvPr/>
      </p:nvGrpSpPr>
      <p:grpSpPr>
        <a:xfrm>
          <a:off x="0" y="0"/>
          <a:ext cx="0" cy="0"/>
          <a:chOff x="0" y="0"/>
          <a:chExt cx="0" cy="0"/>
        </a:xfrm>
      </p:grpSpPr>
      <p:sp>
        <p:nvSpPr>
          <p:cNvPr id="284" name="Google Shape;284;p209"/>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5" name="Google Shape;285;p209"/>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Aqua">
  <p:cSld name="Key message Aqua">
    <p:bg>
      <p:bgPr>
        <a:solidFill>
          <a:schemeClr val="accent5"/>
        </a:solidFill>
      </p:bgPr>
    </p:bg>
    <p:spTree>
      <p:nvGrpSpPr>
        <p:cNvPr id="286" name="Shape 286"/>
        <p:cNvGrpSpPr/>
        <p:nvPr/>
      </p:nvGrpSpPr>
      <p:grpSpPr>
        <a:xfrm>
          <a:off x="0" y="0"/>
          <a:ext cx="0" cy="0"/>
          <a:chOff x="0" y="0"/>
          <a:chExt cx="0" cy="0"/>
        </a:xfrm>
      </p:grpSpPr>
      <p:sp>
        <p:nvSpPr>
          <p:cNvPr id="287" name="Google Shape;287;p21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8" name="Google Shape;288;p210"/>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89" name="Google Shape;289;p210"/>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0" name="Google Shape;290;p21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lt1"/>
                </a:solidFill>
                <a:latin typeface="Arial"/>
                <a:ea typeface="Arial"/>
                <a:cs typeface="Arial"/>
                <a:sym typeface="Arial"/>
              </a:defRPr>
            </a:lvl1pPr>
            <a:lvl2pPr indent="0" lvl="1" marL="0" algn="r">
              <a:spcBef>
                <a:spcPts val="0"/>
              </a:spcBef>
              <a:buNone/>
              <a:defRPr sz="1000">
                <a:solidFill>
                  <a:schemeClr val="lt1"/>
                </a:solidFill>
                <a:latin typeface="Arial"/>
                <a:ea typeface="Arial"/>
                <a:cs typeface="Arial"/>
                <a:sym typeface="Arial"/>
              </a:defRPr>
            </a:lvl2pPr>
            <a:lvl3pPr indent="0" lvl="2" marL="0" algn="r">
              <a:spcBef>
                <a:spcPts val="0"/>
              </a:spcBef>
              <a:buNone/>
              <a:defRPr sz="1000">
                <a:solidFill>
                  <a:schemeClr val="lt1"/>
                </a:solidFill>
                <a:latin typeface="Arial"/>
                <a:ea typeface="Arial"/>
                <a:cs typeface="Arial"/>
                <a:sym typeface="Arial"/>
              </a:defRPr>
            </a:lvl3pPr>
            <a:lvl4pPr indent="0" lvl="3" marL="0" algn="r">
              <a:spcBef>
                <a:spcPts val="0"/>
              </a:spcBef>
              <a:buNone/>
              <a:defRPr sz="1000">
                <a:solidFill>
                  <a:schemeClr val="lt1"/>
                </a:solidFill>
                <a:latin typeface="Arial"/>
                <a:ea typeface="Arial"/>
                <a:cs typeface="Arial"/>
                <a:sym typeface="Arial"/>
              </a:defRPr>
            </a:lvl4pPr>
            <a:lvl5pPr indent="0" lvl="4" marL="0" algn="r">
              <a:spcBef>
                <a:spcPts val="0"/>
              </a:spcBef>
              <a:buNone/>
              <a:defRPr sz="1000">
                <a:solidFill>
                  <a:schemeClr val="lt1"/>
                </a:solidFill>
                <a:latin typeface="Arial"/>
                <a:ea typeface="Arial"/>
                <a:cs typeface="Arial"/>
                <a:sym typeface="Arial"/>
              </a:defRPr>
            </a:lvl5pPr>
            <a:lvl6pPr indent="0" lvl="5" marL="0" algn="r">
              <a:spcBef>
                <a:spcPts val="0"/>
              </a:spcBef>
              <a:buNone/>
              <a:defRPr sz="1000">
                <a:solidFill>
                  <a:schemeClr val="lt1"/>
                </a:solidFill>
                <a:latin typeface="Arial"/>
                <a:ea typeface="Arial"/>
                <a:cs typeface="Arial"/>
                <a:sym typeface="Arial"/>
              </a:defRPr>
            </a:lvl6pPr>
            <a:lvl7pPr indent="0" lvl="6" marL="0" algn="r">
              <a:spcBef>
                <a:spcPts val="0"/>
              </a:spcBef>
              <a:buNone/>
              <a:defRPr sz="1000">
                <a:solidFill>
                  <a:schemeClr val="lt1"/>
                </a:solidFill>
                <a:latin typeface="Arial"/>
                <a:ea typeface="Arial"/>
                <a:cs typeface="Arial"/>
                <a:sym typeface="Arial"/>
              </a:defRPr>
            </a:lvl7pPr>
            <a:lvl8pPr indent="0" lvl="7" marL="0" algn="r">
              <a:spcBef>
                <a:spcPts val="0"/>
              </a:spcBef>
              <a:buNone/>
              <a:defRPr sz="1000">
                <a:solidFill>
                  <a:schemeClr val="lt1"/>
                </a:solidFill>
                <a:latin typeface="Arial"/>
                <a:ea typeface="Arial"/>
                <a:cs typeface="Arial"/>
                <a:sym typeface="Arial"/>
              </a:defRPr>
            </a:lvl8pPr>
            <a:lvl9pPr indent="0" lvl="8" marL="0" algn="r">
              <a:spcBef>
                <a:spcPts val="0"/>
              </a:spcBef>
              <a:buNone/>
              <a:defRPr sz="10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91" name="Google Shape;291;p210"/>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Yellow">
  <p:cSld name="Key message Yellow">
    <p:bg>
      <p:bgPr>
        <a:solidFill>
          <a:schemeClr val="accent6"/>
        </a:solidFill>
      </p:bgPr>
    </p:bg>
    <p:spTree>
      <p:nvGrpSpPr>
        <p:cNvPr id="292" name="Shape 292"/>
        <p:cNvGrpSpPr/>
        <p:nvPr/>
      </p:nvGrpSpPr>
      <p:grpSpPr>
        <a:xfrm>
          <a:off x="0" y="0"/>
          <a:ext cx="0" cy="0"/>
          <a:chOff x="0" y="0"/>
          <a:chExt cx="0" cy="0"/>
        </a:xfrm>
      </p:grpSpPr>
      <p:sp>
        <p:nvSpPr>
          <p:cNvPr id="293" name="Google Shape;293;p21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4" name="Google Shape;294;p211"/>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295" name="Google Shape;295;p211"/>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6" name="Google Shape;296;p21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97" name="Google Shape;297;p211"/>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solidFill>
                  <a:schemeClr val="dk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05" name="Shape 305"/>
        <p:cNvGrpSpPr/>
        <p:nvPr/>
      </p:nvGrpSpPr>
      <p:grpSpPr>
        <a:xfrm>
          <a:off x="0" y="0"/>
          <a:ext cx="0" cy="0"/>
          <a:chOff x="0" y="0"/>
          <a:chExt cx="0" cy="0"/>
        </a:xfrm>
      </p:grpSpPr>
      <p:sp>
        <p:nvSpPr>
          <p:cNvPr id="306" name="Google Shape;306;p18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07" name="Google Shape;307;p180"/>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08" name="Google Shape;308;p18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309" name="Google Shape;309;p18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p:cSld name="Divider">
    <p:bg>
      <p:bgPr>
        <a:solidFill>
          <a:schemeClr val="accent2"/>
        </a:solidFill>
      </p:bgPr>
    </p:bg>
    <p:spTree>
      <p:nvGrpSpPr>
        <p:cNvPr id="310" name="Shape 310"/>
        <p:cNvGrpSpPr/>
        <p:nvPr/>
      </p:nvGrpSpPr>
      <p:grpSpPr>
        <a:xfrm>
          <a:off x="0" y="0"/>
          <a:ext cx="0" cy="0"/>
          <a:chOff x="0" y="0"/>
          <a:chExt cx="0" cy="0"/>
        </a:xfrm>
      </p:grpSpPr>
      <p:sp>
        <p:nvSpPr>
          <p:cNvPr id="311" name="Google Shape;311;p18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2" name="Google Shape;312;p181"/>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3" name="Google Shape;313;p18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314" name="Google Shape;314;p18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38" name="Shape 38"/>
        <p:cNvGrpSpPr/>
        <p:nvPr/>
      </p:nvGrpSpPr>
      <p:grpSpPr>
        <a:xfrm>
          <a:off x="0" y="0"/>
          <a:ext cx="0" cy="0"/>
          <a:chOff x="0" y="0"/>
          <a:chExt cx="0" cy="0"/>
        </a:xfrm>
      </p:grpSpPr>
      <p:sp>
        <p:nvSpPr>
          <p:cNvPr id="39" name="Google Shape;39;p156"/>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156"/>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41" name="Google Shape;41;p15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315" name="Shape 315"/>
        <p:cNvGrpSpPr/>
        <p:nvPr/>
      </p:nvGrpSpPr>
      <p:grpSpPr>
        <a:xfrm>
          <a:off x="0" y="0"/>
          <a:ext cx="0" cy="0"/>
          <a:chOff x="0" y="0"/>
          <a:chExt cx="0" cy="0"/>
        </a:xfrm>
      </p:grpSpPr>
      <p:sp>
        <p:nvSpPr>
          <p:cNvPr id="316" name="Google Shape;316;p212"/>
          <p:cNvSpPr txBox="1"/>
          <p:nvPr>
            <p:ph type="ctrTitle"/>
          </p:nvPr>
        </p:nvSpPr>
        <p:spPr>
          <a:xfrm>
            <a:off x="1298178" y="3562102"/>
            <a:ext cx="8434785" cy="338554"/>
          </a:xfrm>
          <a:prstGeom prst="rect">
            <a:avLst/>
          </a:prstGeom>
          <a:noFill/>
          <a:ln>
            <a:noFill/>
          </a:ln>
        </p:spPr>
        <p:txBody>
          <a:bodyPr anchorCtr="0" anchor="b" bIns="0" lIns="0" spcFirstLastPara="1" rIns="0" wrap="square" tIns="0">
            <a:spAutoFit/>
          </a:bodyPr>
          <a:lstStyle>
            <a:lvl1pPr lvl="0" algn="l">
              <a:lnSpc>
                <a:spcPct val="110000"/>
              </a:lnSpc>
              <a:spcBef>
                <a:spcPts val="0"/>
              </a:spcBef>
              <a:spcAft>
                <a:spcPts val="0"/>
              </a:spcAft>
              <a:buClr>
                <a:schemeClr val="accent6"/>
              </a:buClr>
              <a:buSzPts val="2000"/>
              <a:buFont typeface="Arial"/>
              <a:buNone/>
              <a:defRPr sz="2000">
                <a:solidFill>
                  <a:schemeClr val="accent6"/>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7" name="Google Shape;317;p212"/>
          <p:cNvSpPr txBox="1"/>
          <p:nvPr>
            <p:ph idx="1" type="subTitle"/>
          </p:nvPr>
        </p:nvSpPr>
        <p:spPr>
          <a:xfrm>
            <a:off x="1298178" y="3905420"/>
            <a:ext cx="8434785" cy="677108"/>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lt1"/>
              </a:buClr>
              <a:buSzPts val="2000"/>
              <a:buNone/>
              <a:defRPr sz="2000">
                <a:solidFill>
                  <a:schemeClr val="lt1"/>
                </a:solidFill>
                <a:latin typeface="Arial"/>
                <a:ea typeface="Arial"/>
                <a:cs typeface="Arial"/>
                <a:sym typeface="Arial"/>
              </a:defRPr>
            </a:lvl1pPr>
            <a:lvl2pPr lvl="1" algn="ctr">
              <a:lnSpc>
                <a:spcPct val="110000"/>
              </a:lnSpc>
              <a:spcBef>
                <a:spcPts val="900"/>
              </a:spcBef>
              <a:spcAft>
                <a:spcPts val="0"/>
              </a:spcAft>
              <a:buSzPts val="3087"/>
              <a:buNone/>
              <a:defRPr sz="2205"/>
            </a:lvl2pPr>
            <a:lvl3pPr lvl="2" algn="ctr">
              <a:lnSpc>
                <a:spcPct val="110000"/>
              </a:lnSpc>
              <a:spcBef>
                <a:spcPts val="900"/>
              </a:spcBef>
              <a:spcAft>
                <a:spcPts val="0"/>
              </a:spcAft>
              <a:buSzPts val="2778"/>
              <a:buNone/>
              <a:defRPr sz="1984"/>
            </a:lvl3pPr>
            <a:lvl4pPr lvl="3" algn="ctr">
              <a:lnSpc>
                <a:spcPct val="110000"/>
              </a:lnSpc>
              <a:spcBef>
                <a:spcPts val="900"/>
              </a:spcBef>
              <a:spcAft>
                <a:spcPts val="0"/>
              </a:spcAft>
              <a:buSzPts val="2117"/>
              <a:buNone/>
              <a:defRPr sz="1764"/>
            </a:lvl4pPr>
            <a:lvl5pPr lvl="4" algn="ctr">
              <a:lnSpc>
                <a:spcPct val="110000"/>
              </a:lnSpc>
              <a:spcBef>
                <a:spcPts val="900"/>
              </a:spcBef>
              <a:spcAft>
                <a:spcPts val="0"/>
              </a:spcAft>
              <a:buSzPts val="2470"/>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318" name="Google Shape;318;p212"/>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pic>
        <p:nvPicPr>
          <p:cNvPr id="319" name="Google Shape;319;p212"/>
          <p:cNvPicPr preferRelativeResize="0"/>
          <p:nvPr/>
        </p:nvPicPr>
        <p:blipFill rotWithShape="1">
          <a:blip r:embed="rId2">
            <a:alphaModFix/>
          </a:blip>
          <a:srcRect b="0" l="0" r="0" t="0"/>
          <a:stretch/>
        </p:blipFill>
        <p:spPr>
          <a:xfrm>
            <a:off x="0" y="188748"/>
            <a:ext cx="3346450" cy="1500055"/>
          </a:xfrm>
          <a:prstGeom prst="rect">
            <a:avLst/>
          </a:prstGeom>
          <a:noFill/>
          <a:ln>
            <a:noFill/>
          </a:ln>
        </p:spPr>
      </p:pic>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20" name="Shape 320"/>
        <p:cNvGrpSpPr/>
        <p:nvPr/>
      </p:nvGrpSpPr>
      <p:grpSpPr>
        <a:xfrm>
          <a:off x="0" y="0"/>
          <a:ext cx="0" cy="0"/>
          <a:chOff x="0" y="0"/>
          <a:chExt cx="0" cy="0"/>
        </a:xfrm>
      </p:grpSpPr>
      <p:sp>
        <p:nvSpPr>
          <p:cNvPr id="321" name="Google Shape;321;p213"/>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2" name="Google Shape;322;p213"/>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spTree>
      <p:nvGrpSpPr>
        <p:cNvPr id="323" name="Shape 323"/>
        <p:cNvGrpSpPr/>
        <p:nvPr/>
      </p:nvGrpSpPr>
      <p:grpSpPr>
        <a:xfrm>
          <a:off x="0" y="0"/>
          <a:ext cx="0" cy="0"/>
          <a:chOff x="0" y="0"/>
          <a:chExt cx="0" cy="0"/>
        </a:xfrm>
      </p:grpSpPr>
      <p:sp>
        <p:nvSpPr>
          <p:cNvPr id="324" name="Google Shape;324;p21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5" name="Google Shape;325;p214"/>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algn="l">
              <a:lnSpc>
                <a:spcPct val="110000"/>
              </a:lnSpc>
              <a:spcBef>
                <a:spcPts val="900"/>
              </a:spcBef>
              <a:spcAft>
                <a:spcPts val="0"/>
              </a:spcAft>
              <a:buClr>
                <a:schemeClr val="dk1"/>
              </a:buClr>
              <a:buSzPts val="1400"/>
              <a:buNone/>
              <a:defRPr/>
            </a:lvl1pPr>
            <a:lvl2pPr indent="-353060" lvl="1" marL="914400" algn="l">
              <a:lnSpc>
                <a:spcPct val="110000"/>
              </a:lnSpc>
              <a:spcBef>
                <a:spcPts val="900"/>
              </a:spcBef>
              <a:spcAft>
                <a:spcPts val="0"/>
              </a:spcAft>
              <a:buSzPts val="1960"/>
              <a:buChar char="•"/>
              <a:defRPr/>
            </a:lvl2pPr>
            <a:lvl3pPr indent="-353060" lvl="2" marL="1371600" algn="l">
              <a:lnSpc>
                <a:spcPct val="110000"/>
              </a:lnSpc>
              <a:spcBef>
                <a:spcPts val="900"/>
              </a:spcBef>
              <a:spcAft>
                <a:spcPts val="0"/>
              </a:spcAft>
              <a:buSzPts val="1960"/>
              <a:buChar char="−"/>
              <a:defRPr/>
            </a:lvl3pPr>
            <a:lvl4pPr indent="-335280" lvl="3" marL="1828800" algn="l">
              <a:lnSpc>
                <a:spcPct val="110000"/>
              </a:lnSpc>
              <a:spcBef>
                <a:spcPts val="900"/>
              </a:spcBef>
              <a:spcAft>
                <a:spcPts val="0"/>
              </a:spcAft>
              <a:buSzPts val="1680"/>
              <a:buChar char="•"/>
              <a:defRPr/>
            </a:lvl4pPr>
            <a:lvl5pPr indent="-353060" lvl="4" marL="2286000" algn="l">
              <a:lnSpc>
                <a:spcPct val="110000"/>
              </a:lnSpc>
              <a:spcBef>
                <a:spcPts val="900"/>
              </a:spcBef>
              <a:spcAft>
                <a:spcPts val="0"/>
              </a:spcAft>
              <a:buSzPts val="196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26" name="Google Shape;326;p214"/>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7" name="Google Shape;327;p21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328" name="Google Shape;328;p214"/>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29" name="Google Shape;329;p214"/>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lvl1pPr indent="-228600" lvl="0" marL="457200" algn="l">
              <a:lnSpc>
                <a:spcPct val="110000"/>
              </a:lnSpc>
              <a:spcBef>
                <a:spcPts val="900"/>
              </a:spcBef>
              <a:spcAft>
                <a:spcPts val="0"/>
              </a:spcAft>
              <a:buClr>
                <a:schemeClr val="dk1"/>
              </a:buClr>
              <a:buSzPts val="800"/>
              <a:buNone/>
              <a:defRPr sz="8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Aqua">
  <p:cSld name="Key message Aqua">
    <p:bg>
      <p:bgPr>
        <a:solidFill>
          <a:schemeClr val="accent5"/>
        </a:solidFill>
      </p:bgPr>
    </p:bg>
    <p:spTree>
      <p:nvGrpSpPr>
        <p:cNvPr id="330" name="Shape 330"/>
        <p:cNvGrpSpPr/>
        <p:nvPr/>
      </p:nvGrpSpPr>
      <p:grpSpPr>
        <a:xfrm>
          <a:off x="0" y="0"/>
          <a:ext cx="0" cy="0"/>
          <a:chOff x="0" y="0"/>
          <a:chExt cx="0" cy="0"/>
        </a:xfrm>
      </p:grpSpPr>
      <p:sp>
        <p:nvSpPr>
          <p:cNvPr id="331" name="Google Shape;331;p21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2" name="Google Shape;332;p215"/>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33" name="Google Shape;333;p215"/>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4" name="Google Shape;334;p21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lt1"/>
                </a:solidFill>
                <a:latin typeface="Arial"/>
                <a:ea typeface="Arial"/>
                <a:cs typeface="Arial"/>
                <a:sym typeface="Arial"/>
              </a:defRPr>
            </a:lvl1pPr>
            <a:lvl2pPr indent="0" lvl="1" marL="0" algn="r">
              <a:spcBef>
                <a:spcPts val="0"/>
              </a:spcBef>
              <a:buNone/>
              <a:defRPr sz="1000">
                <a:solidFill>
                  <a:schemeClr val="lt1"/>
                </a:solidFill>
                <a:latin typeface="Arial"/>
                <a:ea typeface="Arial"/>
                <a:cs typeface="Arial"/>
                <a:sym typeface="Arial"/>
              </a:defRPr>
            </a:lvl2pPr>
            <a:lvl3pPr indent="0" lvl="2" marL="0" algn="r">
              <a:spcBef>
                <a:spcPts val="0"/>
              </a:spcBef>
              <a:buNone/>
              <a:defRPr sz="1000">
                <a:solidFill>
                  <a:schemeClr val="lt1"/>
                </a:solidFill>
                <a:latin typeface="Arial"/>
                <a:ea typeface="Arial"/>
                <a:cs typeface="Arial"/>
                <a:sym typeface="Arial"/>
              </a:defRPr>
            </a:lvl3pPr>
            <a:lvl4pPr indent="0" lvl="3" marL="0" algn="r">
              <a:spcBef>
                <a:spcPts val="0"/>
              </a:spcBef>
              <a:buNone/>
              <a:defRPr sz="1000">
                <a:solidFill>
                  <a:schemeClr val="lt1"/>
                </a:solidFill>
                <a:latin typeface="Arial"/>
                <a:ea typeface="Arial"/>
                <a:cs typeface="Arial"/>
                <a:sym typeface="Arial"/>
              </a:defRPr>
            </a:lvl4pPr>
            <a:lvl5pPr indent="0" lvl="4" marL="0" algn="r">
              <a:spcBef>
                <a:spcPts val="0"/>
              </a:spcBef>
              <a:buNone/>
              <a:defRPr sz="1000">
                <a:solidFill>
                  <a:schemeClr val="lt1"/>
                </a:solidFill>
                <a:latin typeface="Arial"/>
                <a:ea typeface="Arial"/>
                <a:cs typeface="Arial"/>
                <a:sym typeface="Arial"/>
              </a:defRPr>
            </a:lvl5pPr>
            <a:lvl6pPr indent="0" lvl="5" marL="0" algn="r">
              <a:spcBef>
                <a:spcPts val="0"/>
              </a:spcBef>
              <a:buNone/>
              <a:defRPr sz="1000">
                <a:solidFill>
                  <a:schemeClr val="lt1"/>
                </a:solidFill>
                <a:latin typeface="Arial"/>
                <a:ea typeface="Arial"/>
                <a:cs typeface="Arial"/>
                <a:sym typeface="Arial"/>
              </a:defRPr>
            </a:lvl6pPr>
            <a:lvl7pPr indent="0" lvl="6" marL="0" algn="r">
              <a:spcBef>
                <a:spcPts val="0"/>
              </a:spcBef>
              <a:buNone/>
              <a:defRPr sz="1000">
                <a:solidFill>
                  <a:schemeClr val="lt1"/>
                </a:solidFill>
                <a:latin typeface="Arial"/>
                <a:ea typeface="Arial"/>
                <a:cs typeface="Arial"/>
                <a:sym typeface="Arial"/>
              </a:defRPr>
            </a:lvl7pPr>
            <a:lvl8pPr indent="0" lvl="7" marL="0" algn="r">
              <a:spcBef>
                <a:spcPts val="0"/>
              </a:spcBef>
              <a:buNone/>
              <a:defRPr sz="1000">
                <a:solidFill>
                  <a:schemeClr val="lt1"/>
                </a:solidFill>
                <a:latin typeface="Arial"/>
                <a:ea typeface="Arial"/>
                <a:cs typeface="Arial"/>
                <a:sym typeface="Arial"/>
              </a:defRPr>
            </a:lvl8pPr>
            <a:lvl9pPr indent="0" lvl="8" marL="0" algn="r">
              <a:spcBef>
                <a:spcPts val="0"/>
              </a:spcBef>
              <a:buNone/>
              <a:defRPr sz="1000">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335" name="Google Shape;335;p215"/>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Yellow">
  <p:cSld name="Key message Yellow">
    <p:bg>
      <p:bgPr>
        <a:solidFill>
          <a:schemeClr val="accent6"/>
        </a:solidFill>
      </p:bgPr>
    </p:bg>
    <p:spTree>
      <p:nvGrpSpPr>
        <p:cNvPr id="336" name="Shape 336"/>
        <p:cNvGrpSpPr/>
        <p:nvPr/>
      </p:nvGrpSpPr>
      <p:grpSpPr>
        <a:xfrm>
          <a:off x="0" y="0"/>
          <a:ext cx="0" cy="0"/>
          <a:chOff x="0" y="0"/>
          <a:chExt cx="0" cy="0"/>
        </a:xfrm>
      </p:grpSpPr>
      <p:sp>
        <p:nvSpPr>
          <p:cNvPr id="337" name="Google Shape;337;p21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38" name="Google Shape;338;p216"/>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39" name="Google Shape;339;p216"/>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0" name="Google Shape;340;p21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sz="1000">
                <a:solidFill>
                  <a:schemeClr val="dk1"/>
                </a:solidFill>
                <a:latin typeface="Arial"/>
                <a:ea typeface="Arial"/>
                <a:cs typeface="Arial"/>
                <a:sym typeface="Arial"/>
              </a:defRPr>
            </a:lvl1pPr>
            <a:lvl2pPr indent="0" lvl="1" marL="0" algn="r">
              <a:spcBef>
                <a:spcPts val="0"/>
              </a:spcBef>
              <a:buNone/>
              <a:defRPr sz="1000">
                <a:solidFill>
                  <a:schemeClr val="dk1"/>
                </a:solidFill>
                <a:latin typeface="Arial"/>
                <a:ea typeface="Arial"/>
                <a:cs typeface="Arial"/>
                <a:sym typeface="Arial"/>
              </a:defRPr>
            </a:lvl2pPr>
            <a:lvl3pPr indent="0" lvl="2" marL="0" algn="r">
              <a:spcBef>
                <a:spcPts val="0"/>
              </a:spcBef>
              <a:buNone/>
              <a:defRPr sz="1000">
                <a:solidFill>
                  <a:schemeClr val="dk1"/>
                </a:solidFill>
                <a:latin typeface="Arial"/>
                <a:ea typeface="Arial"/>
                <a:cs typeface="Arial"/>
                <a:sym typeface="Arial"/>
              </a:defRPr>
            </a:lvl3pPr>
            <a:lvl4pPr indent="0" lvl="3" marL="0" algn="r">
              <a:spcBef>
                <a:spcPts val="0"/>
              </a:spcBef>
              <a:buNone/>
              <a:defRPr sz="1000">
                <a:solidFill>
                  <a:schemeClr val="dk1"/>
                </a:solidFill>
                <a:latin typeface="Arial"/>
                <a:ea typeface="Arial"/>
                <a:cs typeface="Arial"/>
                <a:sym typeface="Arial"/>
              </a:defRPr>
            </a:lvl4pPr>
            <a:lvl5pPr indent="0" lvl="4" marL="0" algn="r">
              <a:spcBef>
                <a:spcPts val="0"/>
              </a:spcBef>
              <a:buNone/>
              <a:defRPr sz="1000">
                <a:solidFill>
                  <a:schemeClr val="dk1"/>
                </a:solidFill>
                <a:latin typeface="Arial"/>
                <a:ea typeface="Arial"/>
                <a:cs typeface="Arial"/>
                <a:sym typeface="Arial"/>
              </a:defRPr>
            </a:lvl5pPr>
            <a:lvl6pPr indent="0" lvl="5" marL="0" algn="r">
              <a:spcBef>
                <a:spcPts val="0"/>
              </a:spcBef>
              <a:buNone/>
              <a:defRPr sz="1000">
                <a:solidFill>
                  <a:schemeClr val="dk1"/>
                </a:solidFill>
                <a:latin typeface="Arial"/>
                <a:ea typeface="Arial"/>
                <a:cs typeface="Arial"/>
                <a:sym typeface="Arial"/>
              </a:defRPr>
            </a:lvl6pPr>
            <a:lvl7pPr indent="0" lvl="6" marL="0" algn="r">
              <a:spcBef>
                <a:spcPts val="0"/>
              </a:spcBef>
              <a:buNone/>
              <a:defRPr sz="1000">
                <a:solidFill>
                  <a:schemeClr val="dk1"/>
                </a:solidFill>
                <a:latin typeface="Arial"/>
                <a:ea typeface="Arial"/>
                <a:cs typeface="Arial"/>
                <a:sym typeface="Arial"/>
              </a:defRPr>
            </a:lvl7pPr>
            <a:lvl8pPr indent="0" lvl="7" marL="0" algn="r">
              <a:spcBef>
                <a:spcPts val="0"/>
              </a:spcBef>
              <a:buNone/>
              <a:defRPr sz="1000">
                <a:solidFill>
                  <a:schemeClr val="dk1"/>
                </a:solidFill>
                <a:latin typeface="Arial"/>
                <a:ea typeface="Arial"/>
                <a:cs typeface="Arial"/>
                <a:sym typeface="Arial"/>
              </a:defRPr>
            </a:lvl8pPr>
            <a:lvl9pPr indent="0" lvl="8" marL="0" algn="r">
              <a:spcBef>
                <a:spcPts val="0"/>
              </a:spcBef>
              <a:buNone/>
              <a:defRPr sz="1000">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341" name="Google Shape;341;p216"/>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solidFill>
                  <a:schemeClr val="dk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348" name="Shape 348"/>
        <p:cNvGrpSpPr/>
        <p:nvPr/>
      </p:nvGrpSpPr>
      <p:grpSpPr>
        <a:xfrm>
          <a:off x="0" y="0"/>
          <a:ext cx="0" cy="0"/>
          <a:chOff x="0" y="0"/>
          <a:chExt cx="0" cy="0"/>
        </a:xfrm>
      </p:grpSpPr>
      <p:sp>
        <p:nvSpPr>
          <p:cNvPr id="349" name="Google Shape;349;p183"/>
          <p:cNvSpPr txBox="1"/>
          <p:nvPr>
            <p:ph type="ctrTitle"/>
          </p:nvPr>
        </p:nvSpPr>
        <p:spPr>
          <a:xfrm>
            <a:off x="756047" y="1237197"/>
            <a:ext cx="8568531" cy="263188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614"/>
              <a:buFont typeface="Calibri"/>
              <a:buNone/>
              <a:defRPr sz="661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0" name="Google Shape;350;p183"/>
          <p:cNvSpPr txBox="1"/>
          <p:nvPr>
            <p:ph idx="1" type="subTitle"/>
          </p:nvPr>
        </p:nvSpPr>
        <p:spPr>
          <a:xfrm>
            <a:off x="1260078" y="3970580"/>
            <a:ext cx="7560469" cy="182517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2"/>
              </a:spcBef>
              <a:spcAft>
                <a:spcPts val="0"/>
              </a:spcAft>
              <a:buClr>
                <a:schemeClr val="dk1"/>
              </a:buClr>
              <a:buSzPts val="2646"/>
              <a:buNone/>
              <a:defRPr sz="2646"/>
            </a:lvl1pPr>
            <a:lvl2pPr lvl="1" algn="ctr">
              <a:lnSpc>
                <a:spcPct val="90000"/>
              </a:lnSpc>
              <a:spcBef>
                <a:spcPts val="551"/>
              </a:spcBef>
              <a:spcAft>
                <a:spcPts val="0"/>
              </a:spcAft>
              <a:buClr>
                <a:schemeClr val="dk1"/>
              </a:buClr>
              <a:buSzPts val="2205"/>
              <a:buNone/>
              <a:defRPr sz="2205"/>
            </a:lvl2pPr>
            <a:lvl3pPr lvl="2" algn="ctr">
              <a:lnSpc>
                <a:spcPct val="90000"/>
              </a:lnSpc>
              <a:spcBef>
                <a:spcPts val="551"/>
              </a:spcBef>
              <a:spcAft>
                <a:spcPts val="0"/>
              </a:spcAft>
              <a:buClr>
                <a:schemeClr val="dk1"/>
              </a:buClr>
              <a:buSzPts val="1984"/>
              <a:buNone/>
              <a:defRPr sz="1984"/>
            </a:lvl3pPr>
            <a:lvl4pPr lvl="3" algn="ctr">
              <a:lnSpc>
                <a:spcPct val="90000"/>
              </a:lnSpc>
              <a:spcBef>
                <a:spcPts val="551"/>
              </a:spcBef>
              <a:spcAft>
                <a:spcPts val="0"/>
              </a:spcAft>
              <a:buClr>
                <a:schemeClr val="dk1"/>
              </a:buClr>
              <a:buSzPts val="1764"/>
              <a:buNone/>
              <a:defRPr sz="1764"/>
            </a:lvl4pPr>
            <a:lvl5pPr lvl="4" algn="ctr">
              <a:lnSpc>
                <a:spcPct val="90000"/>
              </a:lnSpc>
              <a:spcBef>
                <a:spcPts val="551"/>
              </a:spcBef>
              <a:spcAft>
                <a:spcPts val="0"/>
              </a:spcAft>
              <a:buClr>
                <a:schemeClr val="dk1"/>
              </a:buClr>
              <a:buSzPts val="1764"/>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351" name="Google Shape;351;p183"/>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2" name="Google Shape;352;p183"/>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3" name="Google Shape;353;p183"/>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354" name="Shape 354"/>
        <p:cNvGrpSpPr/>
        <p:nvPr/>
      </p:nvGrpSpPr>
      <p:grpSpPr>
        <a:xfrm>
          <a:off x="0" y="0"/>
          <a:ext cx="0" cy="0"/>
          <a:chOff x="0" y="0"/>
          <a:chExt cx="0" cy="0"/>
        </a:xfrm>
      </p:grpSpPr>
      <p:sp>
        <p:nvSpPr>
          <p:cNvPr id="355" name="Google Shape;355;p184"/>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6" name="Google Shape;356;p184"/>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184"/>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358" name="Shape 358"/>
        <p:cNvGrpSpPr/>
        <p:nvPr/>
      </p:nvGrpSpPr>
      <p:grpSpPr>
        <a:xfrm>
          <a:off x="0" y="0"/>
          <a:ext cx="0" cy="0"/>
          <a:chOff x="0" y="0"/>
          <a:chExt cx="0" cy="0"/>
        </a:xfrm>
      </p:grpSpPr>
      <p:sp>
        <p:nvSpPr>
          <p:cNvPr id="359" name="Google Shape;359;p217"/>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0" name="Google Shape;360;p217"/>
          <p:cNvSpPr txBox="1"/>
          <p:nvPr>
            <p:ph idx="1" type="body"/>
          </p:nvPr>
        </p:nvSpPr>
        <p:spPr>
          <a:xfrm>
            <a:off x="693043" y="2012414"/>
            <a:ext cx="8694539"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61" name="Google Shape;361;p217"/>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217"/>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3" name="Google Shape;363;p217"/>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364" name="Shape 364"/>
        <p:cNvGrpSpPr/>
        <p:nvPr/>
      </p:nvGrpSpPr>
      <p:grpSpPr>
        <a:xfrm>
          <a:off x="0" y="0"/>
          <a:ext cx="0" cy="0"/>
          <a:chOff x="0" y="0"/>
          <a:chExt cx="0" cy="0"/>
        </a:xfrm>
      </p:grpSpPr>
      <p:sp>
        <p:nvSpPr>
          <p:cNvPr id="365" name="Google Shape;365;p218"/>
          <p:cNvSpPr txBox="1"/>
          <p:nvPr>
            <p:ph type="title"/>
          </p:nvPr>
        </p:nvSpPr>
        <p:spPr>
          <a:xfrm>
            <a:off x="687793" y="1884671"/>
            <a:ext cx="8694539" cy="314461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614"/>
              <a:buFont typeface="Calibri"/>
              <a:buNone/>
              <a:defRPr sz="661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6" name="Google Shape;366;p218"/>
          <p:cNvSpPr txBox="1"/>
          <p:nvPr>
            <p:ph idx="1" type="body"/>
          </p:nvPr>
        </p:nvSpPr>
        <p:spPr>
          <a:xfrm>
            <a:off x="687793" y="5059034"/>
            <a:ext cx="8694539" cy="16536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sz="2646">
                <a:solidFill>
                  <a:schemeClr val="dk1"/>
                </a:solidFill>
              </a:defRPr>
            </a:lvl1pPr>
            <a:lvl2pPr indent="-228600" lvl="1" marL="914400" algn="l">
              <a:lnSpc>
                <a:spcPct val="90000"/>
              </a:lnSpc>
              <a:spcBef>
                <a:spcPts val="551"/>
              </a:spcBef>
              <a:spcAft>
                <a:spcPts val="0"/>
              </a:spcAft>
              <a:buClr>
                <a:srgbClr val="888888"/>
              </a:buClr>
              <a:buSzPts val="2205"/>
              <a:buNone/>
              <a:defRPr sz="2205">
                <a:solidFill>
                  <a:srgbClr val="888888"/>
                </a:solidFill>
              </a:defRPr>
            </a:lvl2pPr>
            <a:lvl3pPr indent="-228600" lvl="2" marL="1371600" algn="l">
              <a:lnSpc>
                <a:spcPct val="90000"/>
              </a:lnSpc>
              <a:spcBef>
                <a:spcPts val="551"/>
              </a:spcBef>
              <a:spcAft>
                <a:spcPts val="0"/>
              </a:spcAft>
              <a:buClr>
                <a:srgbClr val="888888"/>
              </a:buClr>
              <a:buSzPts val="1984"/>
              <a:buNone/>
              <a:defRPr sz="1984">
                <a:solidFill>
                  <a:srgbClr val="888888"/>
                </a:solidFill>
              </a:defRPr>
            </a:lvl3pPr>
            <a:lvl4pPr indent="-228600" lvl="3" marL="1828800" algn="l">
              <a:lnSpc>
                <a:spcPct val="90000"/>
              </a:lnSpc>
              <a:spcBef>
                <a:spcPts val="551"/>
              </a:spcBef>
              <a:spcAft>
                <a:spcPts val="0"/>
              </a:spcAft>
              <a:buClr>
                <a:srgbClr val="888888"/>
              </a:buClr>
              <a:buSzPts val="1764"/>
              <a:buNone/>
              <a:defRPr sz="1764">
                <a:solidFill>
                  <a:srgbClr val="888888"/>
                </a:solidFill>
              </a:defRPr>
            </a:lvl4pPr>
            <a:lvl5pPr indent="-228600" lvl="4" marL="2286000" algn="l">
              <a:lnSpc>
                <a:spcPct val="90000"/>
              </a:lnSpc>
              <a:spcBef>
                <a:spcPts val="551"/>
              </a:spcBef>
              <a:spcAft>
                <a:spcPts val="0"/>
              </a:spcAft>
              <a:buClr>
                <a:srgbClr val="888888"/>
              </a:buClr>
              <a:buSzPts val="1764"/>
              <a:buNone/>
              <a:defRPr sz="1764">
                <a:solidFill>
                  <a:srgbClr val="888888"/>
                </a:solidFill>
              </a:defRPr>
            </a:lvl5pPr>
            <a:lvl6pPr indent="-228600" lvl="5" marL="2743200" algn="l">
              <a:lnSpc>
                <a:spcPct val="90000"/>
              </a:lnSpc>
              <a:spcBef>
                <a:spcPts val="551"/>
              </a:spcBef>
              <a:spcAft>
                <a:spcPts val="0"/>
              </a:spcAft>
              <a:buClr>
                <a:srgbClr val="888888"/>
              </a:buClr>
              <a:buSzPts val="1764"/>
              <a:buNone/>
              <a:defRPr sz="1764">
                <a:solidFill>
                  <a:srgbClr val="888888"/>
                </a:solidFill>
              </a:defRPr>
            </a:lvl6pPr>
            <a:lvl7pPr indent="-228600" lvl="6" marL="3200400" algn="l">
              <a:lnSpc>
                <a:spcPct val="90000"/>
              </a:lnSpc>
              <a:spcBef>
                <a:spcPts val="551"/>
              </a:spcBef>
              <a:spcAft>
                <a:spcPts val="0"/>
              </a:spcAft>
              <a:buClr>
                <a:srgbClr val="888888"/>
              </a:buClr>
              <a:buSzPts val="1764"/>
              <a:buNone/>
              <a:defRPr sz="1764">
                <a:solidFill>
                  <a:srgbClr val="888888"/>
                </a:solidFill>
              </a:defRPr>
            </a:lvl7pPr>
            <a:lvl8pPr indent="-228600" lvl="7" marL="3657600" algn="l">
              <a:lnSpc>
                <a:spcPct val="90000"/>
              </a:lnSpc>
              <a:spcBef>
                <a:spcPts val="551"/>
              </a:spcBef>
              <a:spcAft>
                <a:spcPts val="0"/>
              </a:spcAft>
              <a:buClr>
                <a:srgbClr val="888888"/>
              </a:buClr>
              <a:buSzPts val="1764"/>
              <a:buNone/>
              <a:defRPr sz="1764">
                <a:solidFill>
                  <a:srgbClr val="888888"/>
                </a:solidFill>
              </a:defRPr>
            </a:lvl8pPr>
            <a:lvl9pPr indent="-228600" lvl="8" marL="4114800" algn="l">
              <a:lnSpc>
                <a:spcPct val="90000"/>
              </a:lnSpc>
              <a:spcBef>
                <a:spcPts val="551"/>
              </a:spcBef>
              <a:spcAft>
                <a:spcPts val="0"/>
              </a:spcAft>
              <a:buClr>
                <a:srgbClr val="888888"/>
              </a:buClr>
              <a:buSzPts val="1764"/>
              <a:buNone/>
              <a:defRPr sz="1764">
                <a:solidFill>
                  <a:srgbClr val="888888"/>
                </a:solidFill>
              </a:defRPr>
            </a:lvl9pPr>
          </a:lstStyle>
          <a:p/>
        </p:txBody>
      </p:sp>
      <p:sp>
        <p:nvSpPr>
          <p:cNvPr id="367" name="Google Shape;367;p218"/>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218"/>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9" name="Google Shape;369;p218"/>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370" name="Shape 370"/>
        <p:cNvGrpSpPr/>
        <p:nvPr/>
      </p:nvGrpSpPr>
      <p:grpSpPr>
        <a:xfrm>
          <a:off x="0" y="0"/>
          <a:ext cx="0" cy="0"/>
          <a:chOff x="0" y="0"/>
          <a:chExt cx="0" cy="0"/>
        </a:xfrm>
      </p:grpSpPr>
      <p:sp>
        <p:nvSpPr>
          <p:cNvPr id="371" name="Google Shape;371;p219"/>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 name="Google Shape;372;p219"/>
          <p:cNvSpPr txBox="1"/>
          <p:nvPr>
            <p:ph idx="1" type="body"/>
          </p:nvPr>
        </p:nvSpPr>
        <p:spPr>
          <a:xfrm>
            <a:off x="693043" y="2012414"/>
            <a:ext cx="4284266"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73" name="Google Shape;373;p219"/>
          <p:cNvSpPr txBox="1"/>
          <p:nvPr>
            <p:ph idx="2" type="body"/>
          </p:nvPr>
        </p:nvSpPr>
        <p:spPr>
          <a:xfrm>
            <a:off x="5103316" y="2012414"/>
            <a:ext cx="4284266"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74" name="Google Shape;374;p219"/>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219"/>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6" name="Google Shape;376;p219"/>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42" name="Shape 42"/>
        <p:cNvGrpSpPr/>
        <p:nvPr/>
      </p:nvGrpSpPr>
      <p:grpSpPr>
        <a:xfrm>
          <a:off x="0" y="0"/>
          <a:ext cx="0" cy="0"/>
          <a:chOff x="0" y="0"/>
          <a:chExt cx="0" cy="0"/>
        </a:xfrm>
      </p:grpSpPr>
      <p:sp>
        <p:nvSpPr>
          <p:cNvPr id="43" name="Google Shape;43;p157"/>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57"/>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377" name="Shape 377"/>
        <p:cNvGrpSpPr/>
        <p:nvPr/>
      </p:nvGrpSpPr>
      <p:grpSpPr>
        <a:xfrm>
          <a:off x="0" y="0"/>
          <a:ext cx="0" cy="0"/>
          <a:chOff x="0" y="0"/>
          <a:chExt cx="0" cy="0"/>
        </a:xfrm>
      </p:grpSpPr>
      <p:sp>
        <p:nvSpPr>
          <p:cNvPr id="378" name="Google Shape;378;p220"/>
          <p:cNvSpPr txBox="1"/>
          <p:nvPr>
            <p:ph type="title"/>
          </p:nvPr>
        </p:nvSpPr>
        <p:spPr>
          <a:xfrm>
            <a:off x="694356"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9" name="Google Shape;379;p220"/>
          <p:cNvSpPr txBox="1"/>
          <p:nvPr>
            <p:ph idx="1" type="body"/>
          </p:nvPr>
        </p:nvSpPr>
        <p:spPr>
          <a:xfrm>
            <a:off x="694357" y="1853171"/>
            <a:ext cx="4264576" cy="90821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b="1" sz="2646"/>
            </a:lvl1pPr>
            <a:lvl2pPr indent="-228600" lvl="1" marL="914400" algn="l">
              <a:lnSpc>
                <a:spcPct val="90000"/>
              </a:lnSpc>
              <a:spcBef>
                <a:spcPts val="551"/>
              </a:spcBef>
              <a:spcAft>
                <a:spcPts val="0"/>
              </a:spcAft>
              <a:buClr>
                <a:schemeClr val="dk1"/>
              </a:buClr>
              <a:buSzPts val="2205"/>
              <a:buNone/>
              <a:defRPr b="1" sz="2205"/>
            </a:lvl2pPr>
            <a:lvl3pPr indent="-228600" lvl="2" marL="1371600" algn="l">
              <a:lnSpc>
                <a:spcPct val="90000"/>
              </a:lnSpc>
              <a:spcBef>
                <a:spcPts val="551"/>
              </a:spcBef>
              <a:spcAft>
                <a:spcPts val="0"/>
              </a:spcAft>
              <a:buClr>
                <a:schemeClr val="dk1"/>
              </a:buClr>
              <a:buSzPts val="1984"/>
              <a:buNone/>
              <a:defRPr b="1" sz="1984"/>
            </a:lvl3pPr>
            <a:lvl4pPr indent="-228600" lvl="3" marL="1828800" algn="l">
              <a:lnSpc>
                <a:spcPct val="90000"/>
              </a:lnSpc>
              <a:spcBef>
                <a:spcPts val="551"/>
              </a:spcBef>
              <a:spcAft>
                <a:spcPts val="0"/>
              </a:spcAft>
              <a:buClr>
                <a:schemeClr val="dk1"/>
              </a:buClr>
              <a:buSzPts val="1764"/>
              <a:buNone/>
              <a:defRPr b="1" sz="1764"/>
            </a:lvl4pPr>
            <a:lvl5pPr indent="-228600" lvl="4" marL="2286000" algn="l">
              <a:lnSpc>
                <a:spcPct val="90000"/>
              </a:lnSpc>
              <a:spcBef>
                <a:spcPts val="551"/>
              </a:spcBef>
              <a:spcAft>
                <a:spcPts val="0"/>
              </a:spcAft>
              <a:buClr>
                <a:schemeClr val="dk1"/>
              </a:buClr>
              <a:buSzPts val="1764"/>
              <a:buNone/>
              <a:defRPr b="1" sz="1764"/>
            </a:lvl5pPr>
            <a:lvl6pPr indent="-228600" lvl="5" marL="2743200" algn="l">
              <a:lnSpc>
                <a:spcPct val="90000"/>
              </a:lnSpc>
              <a:spcBef>
                <a:spcPts val="551"/>
              </a:spcBef>
              <a:spcAft>
                <a:spcPts val="0"/>
              </a:spcAft>
              <a:buClr>
                <a:schemeClr val="dk1"/>
              </a:buClr>
              <a:buSzPts val="1764"/>
              <a:buNone/>
              <a:defRPr b="1" sz="1764"/>
            </a:lvl6pPr>
            <a:lvl7pPr indent="-228600" lvl="6" marL="3200400" algn="l">
              <a:lnSpc>
                <a:spcPct val="90000"/>
              </a:lnSpc>
              <a:spcBef>
                <a:spcPts val="551"/>
              </a:spcBef>
              <a:spcAft>
                <a:spcPts val="0"/>
              </a:spcAft>
              <a:buClr>
                <a:schemeClr val="dk1"/>
              </a:buClr>
              <a:buSzPts val="1764"/>
              <a:buNone/>
              <a:defRPr b="1" sz="1764"/>
            </a:lvl7pPr>
            <a:lvl8pPr indent="-228600" lvl="7" marL="3657600" algn="l">
              <a:lnSpc>
                <a:spcPct val="90000"/>
              </a:lnSpc>
              <a:spcBef>
                <a:spcPts val="551"/>
              </a:spcBef>
              <a:spcAft>
                <a:spcPts val="0"/>
              </a:spcAft>
              <a:buClr>
                <a:schemeClr val="dk1"/>
              </a:buClr>
              <a:buSzPts val="1764"/>
              <a:buNone/>
              <a:defRPr b="1" sz="1764"/>
            </a:lvl8pPr>
            <a:lvl9pPr indent="-228600" lvl="8" marL="4114800" algn="l">
              <a:lnSpc>
                <a:spcPct val="90000"/>
              </a:lnSpc>
              <a:spcBef>
                <a:spcPts val="551"/>
              </a:spcBef>
              <a:spcAft>
                <a:spcPts val="0"/>
              </a:spcAft>
              <a:buClr>
                <a:schemeClr val="dk1"/>
              </a:buClr>
              <a:buSzPts val="1764"/>
              <a:buNone/>
              <a:defRPr b="1" sz="1764"/>
            </a:lvl9pPr>
          </a:lstStyle>
          <a:p/>
        </p:txBody>
      </p:sp>
      <p:sp>
        <p:nvSpPr>
          <p:cNvPr id="380" name="Google Shape;380;p220"/>
          <p:cNvSpPr txBox="1"/>
          <p:nvPr>
            <p:ph idx="2" type="body"/>
          </p:nvPr>
        </p:nvSpPr>
        <p:spPr>
          <a:xfrm>
            <a:off x="694357" y="2761382"/>
            <a:ext cx="4264576" cy="40615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81" name="Google Shape;381;p220"/>
          <p:cNvSpPr txBox="1"/>
          <p:nvPr>
            <p:ph idx="3" type="body"/>
          </p:nvPr>
        </p:nvSpPr>
        <p:spPr>
          <a:xfrm>
            <a:off x="5103318" y="1853171"/>
            <a:ext cx="4285578" cy="90821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b="1" sz="2646"/>
            </a:lvl1pPr>
            <a:lvl2pPr indent="-228600" lvl="1" marL="914400" algn="l">
              <a:lnSpc>
                <a:spcPct val="90000"/>
              </a:lnSpc>
              <a:spcBef>
                <a:spcPts val="551"/>
              </a:spcBef>
              <a:spcAft>
                <a:spcPts val="0"/>
              </a:spcAft>
              <a:buClr>
                <a:schemeClr val="dk1"/>
              </a:buClr>
              <a:buSzPts val="2205"/>
              <a:buNone/>
              <a:defRPr b="1" sz="2205"/>
            </a:lvl2pPr>
            <a:lvl3pPr indent="-228600" lvl="2" marL="1371600" algn="l">
              <a:lnSpc>
                <a:spcPct val="90000"/>
              </a:lnSpc>
              <a:spcBef>
                <a:spcPts val="551"/>
              </a:spcBef>
              <a:spcAft>
                <a:spcPts val="0"/>
              </a:spcAft>
              <a:buClr>
                <a:schemeClr val="dk1"/>
              </a:buClr>
              <a:buSzPts val="1984"/>
              <a:buNone/>
              <a:defRPr b="1" sz="1984"/>
            </a:lvl3pPr>
            <a:lvl4pPr indent="-228600" lvl="3" marL="1828800" algn="l">
              <a:lnSpc>
                <a:spcPct val="90000"/>
              </a:lnSpc>
              <a:spcBef>
                <a:spcPts val="551"/>
              </a:spcBef>
              <a:spcAft>
                <a:spcPts val="0"/>
              </a:spcAft>
              <a:buClr>
                <a:schemeClr val="dk1"/>
              </a:buClr>
              <a:buSzPts val="1764"/>
              <a:buNone/>
              <a:defRPr b="1" sz="1764"/>
            </a:lvl4pPr>
            <a:lvl5pPr indent="-228600" lvl="4" marL="2286000" algn="l">
              <a:lnSpc>
                <a:spcPct val="90000"/>
              </a:lnSpc>
              <a:spcBef>
                <a:spcPts val="551"/>
              </a:spcBef>
              <a:spcAft>
                <a:spcPts val="0"/>
              </a:spcAft>
              <a:buClr>
                <a:schemeClr val="dk1"/>
              </a:buClr>
              <a:buSzPts val="1764"/>
              <a:buNone/>
              <a:defRPr b="1" sz="1764"/>
            </a:lvl5pPr>
            <a:lvl6pPr indent="-228600" lvl="5" marL="2743200" algn="l">
              <a:lnSpc>
                <a:spcPct val="90000"/>
              </a:lnSpc>
              <a:spcBef>
                <a:spcPts val="551"/>
              </a:spcBef>
              <a:spcAft>
                <a:spcPts val="0"/>
              </a:spcAft>
              <a:buClr>
                <a:schemeClr val="dk1"/>
              </a:buClr>
              <a:buSzPts val="1764"/>
              <a:buNone/>
              <a:defRPr b="1" sz="1764"/>
            </a:lvl6pPr>
            <a:lvl7pPr indent="-228600" lvl="6" marL="3200400" algn="l">
              <a:lnSpc>
                <a:spcPct val="90000"/>
              </a:lnSpc>
              <a:spcBef>
                <a:spcPts val="551"/>
              </a:spcBef>
              <a:spcAft>
                <a:spcPts val="0"/>
              </a:spcAft>
              <a:buClr>
                <a:schemeClr val="dk1"/>
              </a:buClr>
              <a:buSzPts val="1764"/>
              <a:buNone/>
              <a:defRPr b="1" sz="1764"/>
            </a:lvl7pPr>
            <a:lvl8pPr indent="-228600" lvl="7" marL="3657600" algn="l">
              <a:lnSpc>
                <a:spcPct val="90000"/>
              </a:lnSpc>
              <a:spcBef>
                <a:spcPts val="551"/>
              </a:spcBef>
              <a:spcAft>
                <a:spcPts val="0"/>
              </a:spcAft>
              <a:buClr>
                <a:schemeClr val="dk1"/>
              </a:buClr>
              <a:buSzPts val="1764"/>
              <a:buNone/>
              <a:defRPr b="1" sz="1764"/>
            </a:lvl8pPr>
            <a:lvl9pPr indent="-228600" lvl="8" marL="4114800" algn="l">
              <a:lnSpc>
                <a:spcPct val="90000"/>
              </a:lnSpc>
              <a:spcBef>
                <a:spcPts val="551"/>
              </a:spcBef>
              <a:spcAft>
                <a:spcPts val="0"/>
              </a:spcAft>
              <a:buClr>
                <a:schemeClr val="dk1"/>
              </a:buClr>
              <a:buSzPts val="1764"/>
              <a:buNone/>
              <a:defRPr b="1" sz="1764"/>
            </a:lvl9pPr>
          </a:lstStyle>
          <a:p/>
        </p:txBody>
      </p:sp>
      <p:sp>
        <p:nvSpPr>
          <p:cNvPr id="382" name="Google Shape;382;p220"/>
          <p:cNvSpPr txBox="1"/>
          <p:nvPr>
            <p:ph idx="4" type="body"/>
          </p:nvPr>
        </p:nvSpPr>
        <p:spPr>
          <a:xfrm>
            <a:off x="5103318" y="2761382"/>
            <a:ext cx="4285578" cy="40615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383" name="Google Shape;383;p220"/>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4" name="Google Shape;384;p220"/>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5" name="Google Shape;385;p220"/>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386" name="Shape 386"/>
        <p:cNvGrpSpPr/>
        <p:nvPr/>
      </p:nvGrpSpPr>
      <p:grpSpPr>
        <a:xfrm>
          <a:off x="0" y="0"/>
          <a:ext cx="0" cy="0"/>
          <a:chOff x="0" y="0"/>
          <a:chExt cx="0" cy="0"/>
        </a:xfrm>
      </p:grpSpPr>
      <p:sp>
        <p:nvSpPr>
          <p:cNvPr id="387" name="Google Shape;387;p221"/>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8" name="Google Shape;388;p221"/>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9" name="Google Shape;389;p221"/>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221"/>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391" name="Shape 391"/>
        <p:cNvGrpSpPr/>
        <p:nvPr/>
      </p:nvGrpSpPr>
      <p:grpSpPr>
        <a:xfrm>
          <a:off x="0" y="0"/>
          <a:ext cx="0" cy="0"/>
          <a:chOff x="0" y="0"/>
          <a:chExt cx="0" cy="0"/>
        </a:xfrm>
      </p:grpSpPr>
      <p:sp>
        <p:nvSpPr>
          <p:cNvPr id="392" name="Google Shape;392;p222"/>
          <p:cNvSpPr txBox="1"/>
          <p:nvPr>
            <p:ph type="title"/>
          </p:nvPr>
        </p:nvSpPr>
        <p:spPr>
          <a:xfrm>
            <a:off x="694357" y="503978"/>
            <a:ext cx="3251264" cy="176392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8"/>
              <a:buFont typeface="Calibri"/>
              <a:buNone/>
              <a:defRPr sz="352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3" name="Google Shape;393;p222"/>
          <p:cNvSpPr txBox="1"/>
          <p:nvPr>
            <p:ph idx="1" type="body"/>
          </p:nvPr>
        </p:nvSpPr>
        <p:spPr>
          <a:xfrm>
            <a:off x="4285579" y="1088455"/>
            <a:ext cx="5103316" cy="5372269"/>
          </a:xfrm>
          <a:prstGeom prst="rect">
            <a:avLst/>
          </a:prstGeom>
          <a:noFill/>
          <a:ln>
            <a:noFill/>
          </a:ln>
        </p:spPr>
        <p:txBody>
          <a:bodyPr anchorCtr="0" anchor="t" bIns="45700" lIns="91425" spcFirstLastPara="1" rIns="91425" wrap="square" tIns="45700">
            <a:normAutofit/>
          </a:bodyPr>
          <a:lstStyle>
            <a:lvl1pPr indent="-452628" lvl="0" marL="457200" algn="l">
              <a:lnSpc>
                <a:spcPct val="90000"/>
              </a:lnSpc>
              <a:spcBef>
                <a:spcPts val="1102"/>
              </a:spcBef>
              <a:spcAft>
                <a:spcPts val="0"/>
              </a:spcAft>
              <a:buClr>
                <a:schemeClr val="dk1"/>
              </a:buClr>
              <a:buSzPts val="3528"/>
              <a:buChar char="•"/>
              <a:defRPr sz="3528"/>
            </a:lvl1pPr>
            <a:lvl2pPr indent="-424624" lvl="1" marL="914400" algn="l">
              <a:lnSpc>
                <a:spcPct val="90000"/>
              </a:lnSpc>
              <a:spcBef>
                <a:spcPts val="551"/>
              </a:spcBef>
              <a:spcAft>
                <a:spcPts val="0"/>
              </a:spcAft>
              <a:buClr>
                <a:schemeClr val="dk1"/>
              </a:buClr>
              <a:buSzPts val="3087"/>
              <a:buChar char="•"/>
              <a:defRPr sz="3087"/>
            </a:lvl2pPr>
            <a:lvl3pPr indent="-396620" lvl="2" marL="1371600" algn="l">
              <a:lnSpc>
                <a:spcPct val="90000"/>
              </a:lnSpc>
              <a:spcBef>
                <a:spcPts val="551"/>
              </a:spcBef>
              <a:spcAft>
                <a:spcPts val="0"/>
              </a:spcAft>
              <a:buClr>
                <a:schemeClr val="dk1"/>
              </a:buClr>
              <a:buSzPts val="2646"/>
              <a:buChar char="•"/>
              <a:defRPr sz="2646"/>
            </a:lvl3pPr>
            <a:lvl4pPr indent="-368617" lvl="3" marL="1828800" algn="l">
              <a:lnSpc>
                <a:spcPct val="90000"/>
              </a:lnSpc>
              <a:spcBef>
                <a:spcPts val="551"/>
              </a:spcBef>
              <a:spcAft>
                <a:spcPts val="0"/>
              </a:spcAft>
              <a:buClr>
                <a:schemeClr val="dk1"/>
              </a:buClr>
              <a:buSzPts val="2205"/>
              <a:buChar char="•"/>
              <a:defRPr sz="2205"/>
            </a:lvl4pPr>
            <a:lvl5pPr indent="-368617" lvl="4" marL="2286000" algn="l">
              <a:lnSpc>
                <a:spcPct val="90000"/>
              </a:lnSpc>
              <a:spcBef>
                <a:spcPts val="551"/>
              </a:spcBef>
              <a:spcAft>
                <a:spcPts val="0"/>
              </a:spcAft>
              <a:buClr>
                <a:schemeClr val="dk1"/>
              </a:buClr>
              <a:buSzPts val="2205"/>
              <a:buChar char="•"/>
              <a:defRPr sz="2205"/>
            </a:lvl5pPr>
            <a:lvl6pPr indent="-368617" lvl="5" marL="2743200" algn="l">
              <a:lnSpc>
                <a:spcPct val="90000"/>
              </a:lnSpc>
              <a:spcBef>
                <a:spcPts val="551"/>
              </a:spcBef>
              <a:spcAft>
                <a:spcPts val="0"/>
              </a:spcAft>
              <a:buClr>
                <a:schemeClr val="dk1"/>
              </a:buClr>
              <a:buSzPts val="2205"/>
              <a:buChar char="•"/>
              <a:defRPr sz="2205"/>
            </a:lvl6pPr>
            <a:lvl7pPr indent="-368617" lvl="6" marL="3200400" algn="l">
              <a:lnSpc>
                <a:spcPct val="90000"/>
              </a:lnSpc>
              <a:spcBef>
                <a:spcPts val="551"/>
              </a:spcBef>
              <a:spcAft>
                <a:spcPts val="0"/>
              </a:spcAft>
              <a:buClr>
                <a:schemeClr val="dk1"/>
              </a:buClr>
              <a:buSzPts val="2205"/>
              <a:buChar char="•"/>
              <a:defRPr sz="2205"/>
            </a:lvl7pPr>
            <a:lvl8pPr indent="-368617" lvl="7" marL="3657600" algn="l">
              <a:lnSpc>
                <a:spcPct val="90000"/>
              </a:lnSpc>
              <a:spcBef>
                <a:spcPts val="551"/>
              </a:spcBef>
              <a:spcAft>
                <a:spcPts val="0"/>
              </a:spcAft>
              <a:buClr>
                <a:schemeClr val="dk1"/>
              </a:buClr>
              <a:buSzPts val="2205"/>
              <a:buChar char="•"/>
              <a:defRPr sz="2205"/>
            </a:lvl8pPr>
            <a:lvl9pPr indent="-368617" lvl="8" marL="4114800" algn="l">
              <a:lnSpc>
                <a:spcPct val="90000"/>
              </a:lnSpc>
              <a:spcBef>
                <a:spcPts val="551"/>
              </a:spcBef>
              <a:spcAft>
                <a:spcPts val="0"/>
              </a:spcAft>
              <a:buClr>
                <a:schemeClr val="dk1"/>
              </a:buClr>
              <a:buSzPts val="2205"/>
              <a:buChar char="•"/>
              <a:defRPr sz="2205"/>
            </a:lvl9pPr>
          </a:lstStyle>
          <a:p/>
        </p:txBody>
      </p:sp>
      <p:sp>
        <p:nvSpPr>
          <p:cNvPr id="394" name="Google Shape;394;p222"/>
          <p:cNvSpPr txBox="1"/>
          <p:nvPr>
            <p:ph idx="2" type="body"/>
          </p:nvPr>
        </p:nvSpPr>
        <p:spPr>
          <a:xfrm>
            <a:off x="694357" y="2267903"/>
            <a:ext cx="3251264" cy="42015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1764"/>
              <a:buNone/>
              <a:defRPr sz="1764"/>
            </a:lvl1pPr>
            <a:lvl2pPr indent="-228600" lvl="1" marL="914400" algn="l">
              <a:lnSpc>
                <a:spcPct val="90000"/>
              </a:lnSpc>
              <a:spcBef>
                <a:spcPts val="551"/>
              </a:spcBef>
              <a:spcAft>
                <a:spcPts val="0"/>
              </a:spcAft>
              <a:buClr>
                <a:schemeClr val="dk1"/>
              </a:buClr>
              <a:buSzPts val="1543"/>
              <a:buNone/>
              <a:defRPr sz="1543"/>
            </a:lvl2pPr>
            <a:lvl3pPr indent="-228600" lvl="2" marL="1371600" algn="l">
              <a:lnSpc>
                <a:spcPct val="90000"/>
              </a:lnSpc>
              <a:spcBef>
                <a:spcPts val="551"/>
              </a:spcBef>
              <a:spcAft>
                <a:spcPts val="0"/>
              </a:spcAft>
              <a:buClr>
                <a:schemeClr val="dk1"/>
              </a:buClr>
              <a:buSzPts val="1323"/>
              <a:buNone/>
              <a:defRPr sz="1323"/>
            </a:lvl3pPr>
            <a:lvl4pPr indent="-228600" lvl="3" marL="1828800" algn="l">
              <a:lnSpc>
                <a:spcPct val="90000"/>
              </a:lnSpc>
              <a:spcBef>
                <a:spcPts val="551"/>
              </a:spcBef>
              <a:spcAft>
                <a:spcPts val="0"/>
              </a:spcAft>
              <a:buClr>
                <a:schemeClr val="dk1"/>
              </a:buClr>
              <a:buSzPts val="1102"/>
              <a:buNone/>
              <a:defRPr sz="1102"/>
            </a:lvl4pPr>
            <a:lvl5pPr indent="-228600" lvl="4" marL="2286000" algn="l">
              <a:lnSpc>
                <a:spcPct val="90000"/>
              </a:lnSpc>
              <a:spcBef>
                <a:spcPts val="551"/>
              </a:spcBef>
              <a:spcAft>
                <a:spcPts val="0"/>
              </a:spcAft>
              <a:buClr>
                <a:schemeClr val="dk1"/>
              </a:buClr>
              <a:buSzPts val="1102"/>
              <a:buNone/>
              <a:defRPr sz="1102"/>
            </a:lvl5pPr>
            <a:lvl6pPr indent="-228600" lvl="5" marL="2743200" algn="l">
              <a:lnSpc>
                <a:spcPct val="90000"/>
              </a:lnSpc>
              <a:spcBef>
                <a:spcPts val="551"/>
              </a:spcBef>
              <a:spcAft>
                <a:spcPts val="0"/>
              </a:spcAft>
              <a:buClr>
                <a:schemeClr val="dk1"/>
              </a:buClr>
              <a:buSzPts val="1102"/>
              <a:buNone/>
              <a:defRPr sz="1102"/>
            </a:lvl6pPr>
            <a:lvl7pPr indent="-228600" lvl="6" marL="3200400" algn="l">
              <a:lnSpc>
                <a:spcPct val="90000"/>
              </a:lnSpc>
              <a:spcBef>
                <a:spcPts val="551"/>
              </a:spcBef>
              <a:spcAft>
                <a:spcPts val="0"/>
              </a:spcAft>
              <a:buClr>
                <a:schemeClr val="dk1"/>
              </a:buClr>
              <a:buSzPts val="1102"/>
              <a:buNone/>
              <a:defRPr sz="1102"/>
            </a:lvl7pPr>
            <a:lvl8pPr indent="-228600" lvl="7" marL="3657600" algn="l">
              <a:lnSpc>
                <a:spcPct val="90000"/>
              </a:lnSpc>
              <a:spcBef>
                <a:spcPts val="551"/>
              </a:spcBef>
              <a:spcAft>
                <a:spcPts val="0"/>
              </a:spcAft>
              <a:buClr>
                <a:schemeClr val="dk1"/>
              </a:buClr>
              <a:buSzPts val="1102"/>
              <a:buNone/>
              <a:defRPr sz="1102"/>
            </a:lvl8pPr>
            <a:lvl9pPr indent="-228600" lvl="8" marL="4114800" algn="l">
              <a:lnSpc>
                <a:spcPct val="90000"/>
              </a:lnSpc>
              <a:spcBef>
                <a:spcPts val="551"/>
              </a:spcBef>
              <a:spcAft>
                <a:spcPts val="0"/>
              </a:spcAft>
              <a:buClr>
                <a:schemeClr val="dk1"/>
              </a:buClr>
              <a:buSzPts val="1102"/>
              <a:buNone/>
              <a:defRPr sz="1102"/>
            </a:lvl9pPr>
          </a:lstStyle>
          <a:p/>
        </p:txBody>
      </p:sp>
      <p:sp>
        <p:nvSpPr>
          <p:cNvPr id="395" name="Google Shape;395;p222"/>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6" name="Google Shape;396;p222"/>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222"/>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398" name="Shape 398"/>
        <p:cNvGrpSpPr/>
        <p:nvPr/>
      </p:nvGrpSpPr>
      <p:grpSpPr>
        <a:xfrm>
          <a:off x="0" y="0"/>
          <a:ext cx="0" cy="0"/>
          <a:chOff x="0" y="0"/>
          <a:chExt cx="0" cy="0"/>
        </a:xfrm>
      </p:grpSpPr>
      <p:sp>
        <p:nvSpPr>
          <p:cNvPr id="399" name="Google Shape;399;p223"/>
          <p:cNvSpPr txBox="1"/>
          <p:nvPr>
            <p:ph type="title"/>
          </p:nvPr>
        </p:nvSpPr>
        <p:spPr>
          <a:xfrm>
            <a:off x="694357" y="503978"/>
            <a:ext cx="3251264" cy="176392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8"/>
              <a:buFont typeface="Calibri"/>
              <a:buNone/>
              <a:defRPr sz="352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0" name="Google Shape;400;p223"/>
          <p:cNvSpPr/>
          <p:nvPr>
            <p:ph idx="2" type="pic"/>
          </p:nvPr>
        </p:nvSpPr>
        <p:spPr>
          <a:xfrm>
            <a:off x="4285579" y="1088455"/>
            <a:ext cx="5103316" cy="5372269"/>
          </a:xfrm>
          <a:prstGeom prst="rect">
            <a:avLst/>
          </a:prstGeom>
          <a:noFill/>
          <a:ln>
            <a:noFill/>
          </a:ln>
        </p:spPr>
      </p:sp>
      <p:sp>
        <p:nvSpPr>
          <p:cNvPr id="401" name="Google Shape;401;p223"/>
          <p:cNvSpPr txBox="1"/>
          <p:nvPr>
            <p:ph idx="1" type="body"/>
          </p:nvPr>
        </p:nvSpPr>
        <p:spPr>
          <a:xfrm>
            <a:off x="694357" y="2267903"/>
            <a:ext cx="3251264" cy="42015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1764"/>
              <a:buNone/>
              <a:defRPr sz="1764"/>
            </a:lvl1pPr>
            <a:lvl2pPr indent="-228600" lvl="1" marL="914400" algn="l">
              <a:lnSpc>
                <a:spcPct val="90000"/>
              </a:lnSpc>
              <a:spcBef>
                <a:spcPts val="551"/>
              </a:spcBef>
              <a:spcAft>
                <a:spcPts val="0"/>
              </a:spcAft>
              <a:buClr>
                <a:schemeClr val="dk1"/>
              </a:buClr>
              <a:buSzPts val="1543"/>
              <a:buNone/>
              <a:defRPr sz="1543"/>
            </a:lvl2pPr>
            <a:lvl3pPr indent="-228600" lvl="2" marL="1371600" algn="l">
              <a:lnSpc>
                <a:spcPct val="90000"/>
              </a:lnSpc>
              <a:spcBef>
                <a:spcPts val="551"/>
              </a:spcBef>
              <a:spcAft>
                <a:spcPts val="0"/>
              </a:spcAft>
              <a:buClr>
                <a:schemeClr val="dk1"/>
              </a:buClr>
              <a:buSzPts val="1323"/>
              <a:buNone/>
              <a:defRPr sz="1323"/>
            </a:lvl3pPr>
            <a:lvl4pPr indent="-228600" lvl="3" marL="1828800" algn="l">
              <a:lnSpc>
                <a:spcPct val="90000"/>
              </a:lnSpc>
              <a:spcBef>
                <a:spcPts val="551"/>
              </a:spcBef>
              <a:spcAft>
                <a:spcPts val="0"/>
              </a:spcAft>
              <a:buClr>
                <a:schemeClr val="dk1"/>
              </a:buClr>
              <a:buSzPts val="1102"/>
              <a:buNone/>
              <a:defRPr sz="1102"/>
            </a:lvl4pPr>
            <a:lvl5pPr indent="-228600" lvl="4" marL="2286000" algn="l">
              <a:lnSpc>
                <a:spcPct val="90000"/>
              </a:lnSpc>
              <a:spcBef>
                <a:spcPts val="551"/>
              </a:spcBef>
              <a:spcAft>
                <a:spcPts val="0"/>
              </a:spcAft>
              <a:buClr>
                <a:schemeClr val="dk1"/>
              </a:buClr>
              <a:buSzPts val="1102"/>
              <a:buNone/>
              <a:defRPr sz="1102"/>
            </a:lvl5pPr>
            <a:lvl6pPr indent="-228600" lvl="5" marL="2743200" algn="l">
              <a:lnSpc>
                <a:spcPct val="90000"/>
              </a:lnSpc>
              <a:spcBef>
                <a:spcPts val="551"/>
              </a:spcBef>
              <a:spcAft>
                <a:spcPts val="0"/>
              </a:spcAft>
              <a:buClr>
                <a:schemeClr val="dk1"/>
              </a:buClr>
              <a:buSzPts val="1102"/>
              <a:buNone/>
              <a:defRPr sz="1102"/>
            </a:lvl6pPr>
            <a:lvl7pPr indent="-228600" lvl="6" marL="3200400" algn="l">
              <a:lnSpc>
                <a:spcPct val="90000"/>
              </a:lnSpc>
              <a:spcBef>
                <a:spcPts val="551"/>
              </a:spcBef>
              <a:spcAft>
                <a:spcPts val="0"/>
              </a:spcAft>
              <a:buClr>
                <a:schemeClr val="dk1"/>
              </a:buClr>
              <a:buSzPts val="1102"/>
              <a:buNone/>
              <a:defRPr sz="1102"/>
            </a:lvl7pPr>
            <a:lvl8pPr indent="-228600" lvl="7" marL="3657600" algn="l">
              <a:lnSpc>
                <a:spcPct val="90000"/>
              </a:lnSpc>
              <a:spcBef>
                <a:spcPts val="551"/>
              </a:spcBef>
              <a:spcAft>
                <a:spcPts val="0"/>
              </a:spcAft>
              <a:buClr>
                <a:schemeClr val="dk1"/>
              </a:buClr>
              <a:buSzPts val="1102"/>
              <a:buNone/>
              <a:defRPr sz="1102"/>
            </a:lvl8pPr>
            <a:lvl9pPr indent="-228600" lvl="8" marL="4114800" algn="l">
              <a:lnSpc>
                <a:spcPct val="90000"/>
              </a:lnSpc>
              <a:spcBef>
                <a:spcPts val="551"/>
              </a:spcBef>
              <a:spcAft>
                <a:spcPts val="0"/>
              </a:spcAft>
              <a:buClr>
                <a:schemeClr val="dk1"/>
              </a:buClr>
              <a:buSzPts val="1102"/>
              <a:buNone/>
              <a:defRPr sz="1102"/>
            </a:lvl9pPr>
          </a:lstStyle>
          <a:p/>
        </p:txBody>
      </p:sp>
      <p:sp>
        <p:nvSpPr>
          <p:cNvPr id="402" name="Google Shape;402;p223"/>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3" name="Google Shape;403;p223"/>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223"/>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405" name="Shape 405"/>
        <p:cNvGrpSpPr/>
        <p:nvPr/>
      </p:nvGrpSpPr>
      <p:grpSpPr>
        <a:xfrm>
          <a:off x="0" y="0"/>
          <a:ext cx="0" cy="0"/>
          <a:chOff x="0" y="0"/>
          <a:chExt cx="0" cy="0"/>
        </a:xfrm>
      </p:grpSpPr>
      <p:sp>
        <p:nvSpPr>
          <p:cNvPr id="406" name="Google Shape;406;p224"/>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7" name="Google Shape;407;p224"/>
          <p:cNvSpPr txBox="1"/>
          <p:nvPr>
            <p:ph idx="1" type="body"/>
          </p:nvPr>
        </p:nvSpPr>
        <p:spPr>
          <a:xfrm rot="5400000">
            <a:off x="2642041" y="63417"/>
            <a:ext cx="4796544" cy="86945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08" name="Google Shape;408;p224"/>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9" name="Google Shape;409;p224"/>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0" name="Google Shape;410;p224"/>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411" name="Shape 411"/>
        <p:cNvGrpSpPr/>
        <p:nvPr/>
      </p:nvGrpSpPr>
      <p:grpSpPr>
        <a:xfrm>
          <a:off x="0" y="0"/>
          <a:ext cx="0" cy="0"/>
          <a:chOff x="0" y="0"/>
          <a:chExt cx="0" cy="0"/>
        </a:xfrm>
      </p:grpSpPr>
      <p:sp>
        <p:nvSpPr>
          <p:cNvPr id="412" name="Google Shape;412;p225"/>
          <p:cNvSpPr txBox="1"/>
          <p:nvPr>
            <p:ph type="title"/>
          </p:nvPr>
        </p:nvSpPr>
        <p:spPr>
          <a:xfrm rot="5400000">
            <a:off x="5097528" y="2518903"/>
            <a:ext cx="6406475" cy="217363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3" name="Google Shape;413;p225"/>
          <p:cNvSpPr txBox="1"/>
          <p:nvPr>
            <p:ph idx="1" type="body"/>
          </p:nvPr>
        </p:nvSpPr>
        <p:spPr>
          <a:xfrm rot="5400000">
            <a:off x="687254" y="408273"/>
            <a:ext cx="6406475" cy="639489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14" name="Google Shape;414;p225"/>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5" name="Google Shape;415;p225"/>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225"/>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apositiva de título" type="title">
  <p:cSld name="TITLE">
    <p:spTree>
      <p:nvGrpSpPr>
        <p:cNvPr id="423" name="Shape 423"/>
        <p:cNvGrpSpPr/>
        <p:nvPr/>
      </p:nvGrpSpPr>
      <p:grpSpPr>
        <a:xfrm>
          <a:off x="0" y="0"/>
          <a:ext cx="0" cy="0"/>
          <a:chOff x="0" y="0"/>
          <a:chExt cx="0" cy="0"/>
        </a:xfrm>
      </p:grpSpPr>
      <p:sp>
        <p:nvSpPr>
          <p:cNvPr id="424" name="Google Shape;424;p186"/>
          <p:cNvSpPr txBox="1"/>
          <p:nvPr>
            <p:ph type="ctrTitle"/>
          </p:nvPr>
        </p:nvSpPr>
        <p:spPr>
          <a:xfrm>
            <a:off x="756047" y="1237197"/>
            <a:ext cx="8568531" cy="2631887"/>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614"/>
              <a:buFont typeface="Calibri"/>
              <a:buNone/>
              <a:defRPr sz="661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5" name="Google Shape;425;p186"/>
          <p:cNvSpPr txBox="1"/>
          <p:nvPr>
            <p:ph idx="1" type="subTitle"/>
          </p:nvPr>
        </p:nvSpPr>
        <p:spPr>
          <a:xfrm>
            <a:off x="1260078" y="3970580"/>
            <a:ext cx="7560469" cy="182517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102"/>
              </a:spcBef>
              <a:spcAft>
                <a:spcPts val="0"/>
              </a:spcAft>
              <a:buClr>
                <a:schemeClr val="dk1"/>
              </a:buClr>
              <a:buSzPts val="2646"/>
              <a:buNone/>
              <a:defRPr sz="2646"/>
            </a:lvl1pPr>
            <a:lvl2pPr lvl="1" algn="ctr">
              <a:lnSpc>
                <a:spcPct val="90000"/>
              </a:lnSpc>
              <a:spcBef>
                <a:spcPts val="551"/>
              </a:spcBef>
              <a:spcAft>
                <a:spcPts val="0"/>
              </a:spcAft>
              <a:buClr>
                <a:schemeClr val="dk1"/>
              </a:buClr>
              <a:buSzPts val="2205"/>
              <a:buNone/>
              <a:defRPr sz="2205"/>
            </a:lvl2pPr>
            <a:lvl3pPr lvl="2" algn="ctr">
              <a:lnSpc>
                <a:spcPct val="90000"/>
              </a:lnSpc>
              <a:spcBef>
                <a:spcPts val="551"/>
              </a:spcBef>
              <a:spcAft>
                <a:spcPts val="0"/>
              </a:spcAft>
              <a:buClr>
                <a:schemeClr val="dk1"/>
              </a:buClr>
              <a:buSzPts val="1984"/>
              <a:buNone/>
              <a:defRPr sz="1984"/>
            </a:lvl3pPr>
            <a:lvl4pPr lvl="3" algn="ctr">
              <a:lnSpc>
                <a:spcPct val="90000"/>
              </a:lnSpc>
              <a:spcBef>
                <a:spcPts val="551"/>
              </a:spcBef>
              <a:spcAft>
                <a:spcPts val="0"/>
              </a:spcAft>
              <a:buClr>
                <a:schemeClr val="dk1"/>
              </a:buClr>
              <a:buSzPts val="1764"/>
              <a:buNone/>
              <a:defRPr sz="1764"/>
            </a:lvl4pPr>
            <a:lvl5pPr lvl="4" algn="ctr">
              <a:lnSpc>
                <a:spcPct val="90000"/>
              </a:lnSpc>
              <a:spcBef>
                <a:spcPts val="551"/>
              </a:spcBef>
              <a:spcAft>
                <a:spcPts val="0"/>
              </a:spcAft>
              <a:buClr>
                <a:schemeClr val="dk1"/>
              </a:buClr>
              <a:buSzPts val="1764"/>
              <a:buNone/>
              <a:defRPr sz="1764"/>
            </a:lvl5pPr>
            <a:lvl6pPr lvl="5" algn="ctr">
              <a:lnSpc>
                <a:spcPct val="90000"/>
              </a:lnSpc>
              <a:spcBef>
                <a:spcPts val="551"/>
              </a:spcBef>
              <a:spcAft>
                <a:spcPts val="0"/>
              </a:spcAft>
              <a:buClr>
                <a:schemeClr val="dk1"/>
              </a:buClr>
              <a:buSzPts val="1764"/>
              <a:buNone/>
              <a:defRPr sz="1764"/>
            </a:lvl6pPr>
            <a:lvl7pPr lvl="6" algn="ctr">
              <a:lnSpc>
                <a:spcPct val="90000"/>
              </a:lnSpc>
              <a:spcBef>
                <a:spcPts val="551"/>
              </a:spcBef>
              <a:spcAft>
                <a:spcPts val="0"/>
              </a:spcAft>
              <a:buClr>
                <a:schemeClr val="dk1"/>
              </a:buClr>
              <a:buSzPts val="1764"/>
              <a:buNone/>
              <a:defRPr sz="1764"/>
            </a:lvl7pPr>
            <a:lvl8pPr lvl="7" algn="ctr">
              <a:lnSpc>
                <a:spcPct val="90000"/>
              </a:lnSpc>
              <a:spcBef>
                <a:spcPts val="551"/>
              </a:spcBef>
              <a:spcAft>
                <a:spcPts val="0"/>
              </a:spcAft>
              <a:buClr>
                <a:schemeClr val="dk1"/>
              </a:buClr>
              <a:buSzPts val="1764"/>
              <a:buNone/>
              <a:defRPr sz="1764"/>
            </a:lvl8pPr>
            <a:lvl9pPr lvl="8" algn="ctr">
              <a:lnSpc>
                <a:spcPct val="90000"/>
              </a:lnSpc>
              <a:spcBef>
                <a:spcPts val="551"/>
              </a:spcBef>
              <a:spcAft>
                <a:spcPts val="0"/>
              </a:spcAft>
              <a:buClr>
                <a:schemeClr val="dk1"/>
              </a:buClr>
              <a:buSzPts val="1764"/>
              <a:buNone/>
              <a:defRPr sz="1764"/>
            </a:lvl9pPr>
          </a:lstStyle>
          <a:p/>
        </p:txBody>
      </p:sp>
      <p:sp>
        <p:nvSpPr>
          <p:cNvPr id="426" name="Google Shape;426;p186"/>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7" name="Google Shape;427;p186"/>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8" name="Google Shape;428;p186"/>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 blanco" type="blank">
  <p:cSld name="BLANK">
    <p:spTree>
      <p:nvGrpSpPr>
        <p:cNvPr id="429" name="Shape 429"/>
        <p:cNvGrpSpPr/>
        <p:nvPr/>
      </p:nvGrpSpPr>
      <p:grpSpPr>
        <a:xfrm>
          <a:off x="0" y="0"/>
          <a:ext cx="0" cy="0"/>
          <a:chOff x="0" y="0"/>
          <a:chExt cx="0" cy="0"/>
        </a:xfrm>
      </p:grpSpPr>
      <p:sp>
        <p:nvSpPr>
          <p:cNvPr id="430" name="Google Shape;430;p187"/>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1" name="Google Shape;431;p187"/>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2" name="Google Shape;432;p187"/>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objetos" type="obj">
  <p:cSld name="OBJECT">
    <p:spTree>
      <p:nvGrpSpPr>
        <p:cNvPr id="433" name="Shape 433"/>
        <p:cNvGrpSpPr/>
        <p:nvPr/>
      </p:nvGrpSpPr>
      <p:grpSpPr>
        <a:xfrm>
          <a:off x="0" y="0"/>
          <a:ext cx="0" cy="0"/>
          <a:chOff x="0" y="0"/>
          <a:chExt cx="0" cy="0"/>
        </a:xfrm>
      </p:grpSpPr>
      <p:sp>
        <p:nvSpPr>
          <p:cNvPr id="434" name="Google Shape;434;p226"/>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5" name="Google Shape;435;p226"/>
          <p:cNvSpPr txBox="1"/>
          <p:nvPr>
            <p:ph idx="1" type="body"/>
          </p:nvPr>
        </p:nvSpPr>
        <p:spPr>
          <a:xfrm>
            <a:off x="693043" y="2012414"/>
            <a:ext cx="8694539"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36" name="Google Shape;436;p226"/>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7" name="Google Shape;437;p226"/>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8" name="Google Shape;438;p226"/>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cabezado de sección" type="secHead">
  <p:cSld name="SECTION_HEADER">
    <p:spTree>
      <p:nvGrpSpPr>
        <p:cNvPr id="439" name="Shape 439"/>
        <p:cNvGrpSpPr/>
        <p:nvPr/>
      </p:nvGrpSpPr>
      <p:grpSpPr>
        <a:xfrm>
          <a:off x="0" y="0"/>
          <a:ext cx="0" cy="0"/>
          <a:chOff x="0" y="0"/>
          <a:chExt cx="0" cy="0"/>
        </a:xfrm>
      </p:grpSpPr>
      <p:sp>
        <p:nvSpPr>
          <p:cNvPr id="440" name="Google Shape;440;p227"/>
          <p:cNvSpPr txBox="1"/>
          <p:nvPr>
            <p:ph type="title"/>
          </p:nvPr>
        </p:nvSpPr>
        <p:spPr>
          <a:xfrm>
            <a:off x="687793" y="1884671"/>
            <a:ext cx="8694539" cy="314461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614"/>
              <a:buFont typeface="Calibri"/>
              <a:buNone/>
              <a:defRPr sz="661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1" name="Google Shape;441;p227"/>
          <p:cNvSpPr txBox="1"/>
          <p:nvPr>
            <p:ph idx="1" type="body"/>
          </p:nvPr>
        </p:nvSpPr>
        <p:spPr>
          <a:xfrm>
            <a:off x="687793" y="5059034"/>
            <a:ext cx="8694539" cy="165367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sz="2646">
                <a:solidFill>
                  <a:schemeClr val="dk1"/>
                </a:solidFill>
              </a:defRPr>
            </a:lvl1pPr>
            <a:lvl2pPr indent="-228600" lvl="1" marL="914400" algn="l">
              <a:lnSpc>
                <a:spcPct val="90000"/>
              </a:lnSpc>
              <a:spcBef>
                <a:spcPts val="551"/>
              </a:spcBef>
              <a:spcAft>
                <a:spcPts val="0"/>
              </a:spcAft>
              <a:buClr>
                <a:srgbClr val="888888"/>
              </a:buClr>
              <a:buSzPts val="2205"/>
              <a:buNone/>
              <a:defRPr sz="2205">
                <a:solidFill>
                  <a:srgbClr val="888888"/>
                </a:solidFill>
              </a:defRPr>
            </a:lvl2pPr>
            <a:lvl3pPr indent="-228600" lvl="2" marL="1371600" algn="l">
              <a:lnSpc>
                <a:spcPct val="90000"/>
              </a:lnSpc>
              <a:spcBef>
                <a:spcPts val="551"/>
              </a:spcBef>
              <a:spcAft>
                <a:spcPts val="0"/>
              </a:spcAft>
              <a:buClr>
                <a:srgbClr val="888888"/>
              </a:buClr>
              <a:buSzPts val="1984"/>
              <a:buNone/>
              <a:defRPr sz="1984">
                <a:solidFill>
                  <a:srgbClr val="888888"/>
                </a:solidFill>
              </a:defRPr>
            </a:lvl3pPr>
            <a:lvl4pPr indent="-228600" lvl="3" marL="1828800" algn="l">
              <a:lnSpc>
                <a:spcPct val="90000"/>
              </a:lnSpc>
              <a:spcBef>
                <a:spcPts val="551"/>
              </a:spcBef>
              <a:spcAft>
                <a:spcPts val="0"/>
              </a:spcAft>
              <a:buClr>
                <a:srgbClr val="888888"/>
              </a:buClr>
              <a:buSzPts val="1764"/>
              <a:buNone/>
              <a:defRPr sz="1764">
                <a:solidFill>
                  <a:srgbClr val="888888"/>
                </a:solidFill>
              </a:defRPr>
            </a:lvl4pPr>
            <a:lvl5pPr indent="-228600" lvl="4" marL="2286000" algn="l">
              <a:lnSpc>
                <a:spcPct val="90000"/>
              </a:lnSpc>
              <a:spcBef>
                <a:spcPts val="551"/>
              </a:spcBef>
              <a:spcAft>
                <a:spcPts val="0"/>
              </a:spcAft>
              <a:buClr>
                <a:srgbClr val="888888"/>
              </a:buClr>
              <a:buSzPts val="1764"/>
              <a:buNone/>
              <a:defRPr sz="1764">
                <a:solidFill>
                  <a:srgbClr val="888888"/>
                </a:solidFill>
              </a:defRPr>
            </a:lvl5pPr>
            <a:lvl6pPr indent="-228600" lvl="5" marL="2743200" algn="l">
              <a:lnSpc>
                <a:spcPct val="90000"/>
              </a:lnSpc>
              <a:spcBef>
                <a:spcPts val="551"/>
              </a:spcBef>
              <a:spcAft>
                <a:spcPts val="0"/>
              </a:spcAft>
              <a:buClr>
                <a:srgbClr val="888888"/>
              </a:buClr>
              <a:buSzPts val="1764"/>
              <a:buNone/>
              <a:defRPr sz="1764">
                <a:solidFill>
                  <a:srgbClr val="888888"/>
                </a:solidFill>
              </a:defRPr>
            </a:lvl6pPr>
            <a:lvl7pPr indent="-228600" lvl="6" marL="3200400" algn="l">
              <a:lnSpc>
                <a:spcPct val="90000"/>
              </a:lnSpc>
              <a:spcBef>
                <a:spcPts val="551"/>
              </a:spcBef>
              <a:spcAft>
                <a:spcPts val="0"/>
              </a:spcAft>
              <a:buClr>
                <a:srgbClr val="888888"/>
              </a:buClr>
              <a:buSzPts val="1764"/>
              <a:buNone/>
              <a:defRPr sz="1764">
                <a:solidFill>
                  <a:srgbClr val="888888"/>
                </a:solidFill>
              </a:defRPr>
            </a:lvl7pPr>
            <a:lvl8pPr indent="-228600" lvl="7" marL="3657600" algn="l">
              <a:lnSpc>
                <a:spcPct val="90000"/>
              </a:lnSpc>
              <a:spcBef>
                <a:spcPts val="551"/>
              </a:spcBef>
              <a:spcAft>
                <a:spcPts val="0"/>
              </a:spcAft>
              <a:buClr>
                <a:srgbClr val="888888"/>
              </a:buClr>
              <a:buSzPts val="1764"/>
              <a:buNone/>
              <a:defRPr sz="1764">
                <a:solidFill>
                  <a:srgbClr val="888888"/>
                </a:solidFill>
              </a:defRPr>
            </a:lvl8pPr>
            <a:lvl9pPr indent="-228600" lvl="8" marL="4114800" algn="l">
              <a:lnSpc>
                <a:spcPct val="90000"/>
              </a:lnSpc>
              <a:spcBef>
                <a:spcPts val="551"/>
              </a:spcBef>
              <a:spcAft>
                <a:spcPts val="0"/>
              </a:spcAft>
              <a:buClr>
                <a:srgbClr val="888888"/>
              </a:buClr>
              <a:buSzPts val="1764"/>
              <a:buNone/>
              <a:defRPr sz="1764">
                <a:solidFill>
                  <a:srgbClr val="888888"/>
                </a:solidFill>
              </a:defRPr>
            </a:lvl9pPr>
          </a:lstStyle>
          <a:p/>
        </p:txBody>
      </p:sp>
      <p:sp>
        <p:nvSpPr>
          <p:cNvPr id="442" name="Google Shape;442;p227"/>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3" name="Google Shape;443;p227"/>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4" name="Google Shape;444;p227"/>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Only">
  <p:cSld name="1_Title Only">
    <p:spTree>
      <p:nvGrpSpPr>
        <p:cNvPr id="45" name="Shape 45"/>
        <p:cNvGrpSpPr/>
        <p:nvPr/>
      </p:nvGrpSpPr>
      <p:grpSpPr>
        <a:xfrm>
          <a:off x="0" y="0"/>
          <a:ext cx="0" cy="0"/>
          <a:chOff x="0" y="0"/>
          <a:chExt cx="0" cy="0"/>
        </a:xfrm>
      </p:grpSpPr>
      <p:sp>
        <p:nvSpPr>
          <p:cNvPr id="46" name="Google Shape;46;p15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58"/>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5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
        <p:nvSpPr>
          <p:cNvPr id="49" name="Google Shape;49;p15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dk1"/>
              </a:buClr>
              <a:buSzPts val="1300"/>
              <a:buNone/>
              <a:defRPr sz="1300"/>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s objetos" type="twoObj">
  <p:cSld name="TWO_OBJECTS">
    <p:spTree>
      <p:nvGrpSpPr>
        <p:cNvPr id="445" name="Shape 445"/>
        <p:cNvGrpSpPr/>
        <p:nvPr/>
      </p:nvGrpSpPr>
      <p:grpSpPr>
        <a:xfrm>
          <a:off x="0" y="0"/>
          <a:ext cx="0" cy="0"/>
          <a:chOff x="0" y="0"/>
          <a:chExt cx="0" cy="0"/>
        </a:xfrm>
      </p:grpSpPr>
      <p:sp>
        <p:nvSpPr>
          <p:cNvPr id="446" name="Google Shape;446;p228"/>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7" name="Google Shape;447;p228"/>
          <p:cNvSpPr txBox="1"/>
          <p:nvPr>
            <p:ph idx="1" type="body"/>
          </p:nvPr>
        </p:nvSpPr>
        <p:spPr>
          <a:xfrm>
            <a:off x="693043" y="2012414"/>
            <a:ext cx="4284266"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48" name="Google Shape;448;p228"/>
          <p:cNvSpPr txBox="1"/>
          <p:nvPr>
            <p:ph idx="2" type="body"/>
          </p:nvPr>
        </p:nvSpPr>
        <p:spPr>
          <a:xfrm>
            <a:off x="5103316" y="2012414"/>
            <a:ext cx="4284266" cy="479654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49" name="Google Shape;449;p228"/>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0" name="Google Shape;450;p228"/>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1" name="Google Shape;451;p228"/>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ación" type="twoTxTwoObj">
  <p:cSld name="TWO_OBJECTS_WITH_TEXT">
    <p:spTree>
      <p:nvGrpSpPr>
        <p:cNvPr id="452" name="Shape 452"/>
        <p:cNvGrpSpPr/>
        <p:nvPr/>
      </p:nvGrpSpPr>
      <p:grpSpPr>
        <a:xfrm>
          <a:off x="0" y="0"/>
          <a:ext cx="0" cy="0"/>
          <a:chOff x="0" y="0"/>
          <a:chExt cx="0" cy="0"/>
        </a:xfrm>
      </p:grpSpPr>
      <p:sp>
        <p:nvSpPr>
          <p:cNvPr id="453" name="Google Shape;453;p229"/>
          <p:cNvSpPr txBox="1"/>
          <p:nvPr>
            <p:ph type="title"/>
          </p:nvPr>
        </p:nvSpPr>
        <p:spPr>
          <a:xfrm>
            <a:off x="694356"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4" name="Google Shape;454;p229"/>
          <p:cNvSpPr txBox="1"/>
          <p:nvPr>
            <p:ph idx="1" type="body"/>
          </p:nvPr>
        </p:nvSpPr>
        <p:spPr>
          <a:xfrm>
            <a:off x="694357" y="1853171"/>
            <a:ext cx="4264576" cy="90821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b="1" sz="2646"/>
            </a:lvl1pPr>
            <a:lvl2pPr indent="-228600" lvl="1" marL="914400" algn="l">
              <a:lnSpc>
                <a:spcPct val="90000"/>
              </a:lnSpc>
              <a:spcBef>
                <a:spcPts val="551"/>
              </a:spcBef>
              <a:spcAft>
                <a:spcPts val="0"/>
              </a:spcAft>
              <a:buClr>
                <a:schemeClr val="dk1"/>
              </a:buClr>
              <a:buSzPts val="2205"/>
              <a:buNone/>
              <a:defRPr b="1" sz="2205"/>
            </a:lvl2pPr>
            <a:lvl3pPr indent="-228600" lvl="2" marL="1371600" algn="l">
              <a:lnSpc>
                <a:spcPct val="90000"/>
              </a:lnSpc>
              <a:spcBef>
                <a:spcPts val="551"/>
              </a:spcBef>
              <a:spcAft>
                <a:spcPts val="0"/>
              </a:spcAft>
              <a:buClr>
                <a:schemeClr val="dk1"/>
              </a:buClr>
              <a:buSzPts val="1984"/>
              <a:buNone/>
              <a:defRPr b="1" sz="1984"/>
            </a:lvl3pPr>
            <a:lvl4pPr indent="-228600" lvl="3" marL="1828800" algn="l">
              <a:lnSpc>
                <a:spcPct val="90000"/>
              </a:lnSpc>
              <a:spcBef>
                <a:spcPts val="551"/>
              </a:spcBef>
              <a:spcAft>
                <a:spcPts val="0"/>
              </a:spcAft>
              <a:buClr>
                <a:schemeClr val="dk1"/>
              </a:buClr>
              <a:buSzPts val="1764"/>
              <a:buNone/>
              <a:defRPr b="1" sz="1764"/>
            </a:lvl4pPr>
            <a:lvl5pPr indent="-228600" lvl="4" marL="2286000" algn="l">
              <a:lnSpc>
                <a:spcPct val="90000"/>
              </a:lnSpc>
              <a:spcBef>
                <a:spcPts val="551"/>
              </a:spcBef>
              <a:spcAft>
                <a:spcPts val="0"/>
              </a:spcAft>
              <a:buClr>
                <a:schemeClr val="dk1"/>
              </a:buClr>
              <a:buSzPts val="1764"/>
              <a:buNone/>
              <a:defRPr b="1" sz="1764"/>
            </a:lvl5pPr>
            <a:lvl6pPr indent="-228600" lvl="5" marL="2743200" algn="l">
              <a:lnSpc>
                <a:spcPct val="90000"/>
              </a:lnSpc>
              <a:spcBef>
                <a:spcPts val="551"/>
              </a:spcBef>
              <a:spcAft>
                <a:spcPts val="0"/>
              </a:spcAft>
              <a:buClr>
                <a:schemeClr val="dk1"/>
              </a:buClr>
              <a:buSzPts val="1764"/>
              <a:buNone/>
              <a:defRPr b="1" sz="1764"/>
            </a:lvl6pPr>
            <a:lvl7pPr indent="-228600" lvl="6" marL="3200400" algn="l">
              <a:lnSpc>
                <a:spcPct val="90000"/>
              </a:lnSpc>
              <a:spcBef>
                <a:spcPts val="551"/>
              </a:spcBef>
              <a:spcAft>
                <a:spcPts val="0"/>
              </a:spcAft>
              <a:buClr>
                <a:schemeClr val="dk1"/>
              </a:buClr>
              <a:buSzPts val="1764"/>
              <a:buNone/>
              <a:defRPr b="1" sz="1764"/>
            </a:lvl7pPr>
            <a:lvl8pPr indent="-228600" lvl="7" marL="3657600" algn="l">
              <a:lnSpc>
                <a:spcPct val="90000"/>
              </a:lnSpc>
              <a:spcBef>
                <a:spcPts val="551"/>
              </a:spcBef>
              <a:spcAft>
                <a:spcPts val="0"/>
              </a:spcAft>
              <a:buClr>
                <a:schemeClr val="dk1"/>
              </a:buClr>
              <a:buSzPts val="1764"/>
              <a:buNone/>
              <a:defRPr b="1" sz="1764"/>
            </a:lvl8pPr>
            <a:lvl9pPr indent="-228600" lvl="8" marL="4114800" algn="l">
              <a:lnSpc>
                <a:spcPct val="90000"/>
              </a:lnSpc>
              <a:spcBef>
                <a:spcPts val="551"/>
              </a:spcBef>
              <a:spcAft>
                <a:spcPts val="0"/>
              </a:spcAft>
              <a:buClr>
                <a:schemeClr val="dk1"/>
              </a:buClr>
              <a:buSzPts val="1764"/>
              <a:buNone/>
              <a:defRPr b="1" sz="1764"/>
            </a:lvl9pPr>
          </a:lstStyle>
          <a:p/>
        </p:txBody>
      </p:sp>
      <p:sp>
        <p:nvSpPr>
          <p:cNvPr id="455" name="Google Shape;455;p229"/>
          <p:cNvSpPr txBox="1"/>
          <p:nvPr>
            <p:ph idx="2" type="body"/>
          </p:nvPr>
        </p:nvSpPr>
        <p:spPr>
          <a:xfrm>
            <a:off x="694357" y="2761382"/>
            <a:ext cx="4264576" cy="40615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56" name="Google Shape;456;p229"/>
          <p:cNvSpPr txBox="1"/>
          <p:nvPr>
            <p:ph idx="3" type="body"/>
          </p:nvPr>
        </p:nvSpPr>
        <p:spPr>
          <a:xfrm>
            <a:off x="5103318" y="1853171"/>
            <a:ext cx="4285578" cy="908211"/>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2646"/>
              <a:buNone/>
              <a:defRPr b="1" sz="2646"/>
            </a:lvl1pPr>
            <a:lvl2pPr indent="-228600" lvl="1" marL="914400" algn="l">
              <a:lnSpc>
                <a:spcPct val="90000"/>
              </a:lnSpc>
              <a:spcBef>
                <a:spcPts val="551"/>
              </a:spcBef>
              <a:spcAft>
                <a:spcPts val="0"/>
              </a:spcAft>
              <a:buClr>
                <a:schemeClr val="dk1"/>
              </a:buClr>
              <a:buSzPts val="2205"/>
              <a:buNone/>
              <a:defRPr b="1" sz="2205"/>
            </a:lvl2pPr>
            <a:lvl3pPr indent="-228600" lvl="2" marL="1371600" algn="l">
              <a:lnSpc>
                <a:spcPct val="90000"/>
              </a:lnSpc>
              <a:spcBef>
                <a:spcPts val="551"/>
              </a:spcBef>
              <a:spcAft>
                <a:spcPts val="0"/>
              </a:spcAft>
              <a:buClr>
                <a:schemeClr val="dk1"/>
              </a:buClr>
              <a:buSzPts val="1984"/>
              <a:buNone/>
              <a:defRPr b="1" sz="1984"/>
            </a:lvl3pPr>
            <a:lvl4pPr indent="-228600" lvl="3" marL="1828800" algn="l">
              <a:lnSpc>
                <a:spcPct val="90000"/>
              </a:lnSpc>
              <a:spcBef>
                <a:spcPts val="551"/>
              </a:spcBef>
              <a:spcAft>
                <a:spcPts val="0"/>
              </a:spcAft>
              <a:buClr>
                <a:schemeClr val="dk1"/>
              </a:buClr>
              <a:buSzPts val="1764"/>
              <a:buNone/>
              <a:defRPr b="1" sz="1764"/>
            </a:lvl4pPr>
            <a:lvl5pPr indent="-228600" lvl="4" marL="2286000" algn="l">
              <a:lnSpc>
                <a:spcPct val="90000"/>
              </a:lnSpc>
              <a:spcBef>
                <a:spcPts val="551"/>
              </a:spcBef>
              <a:spcAft>
                <a:spcPts val="0"/>
              </a:spcAft>
              <a:buClr>
                <a:schemeClr val="dk1"/>
              </a:buClr>
              <a:buSzPts val="1764"/>
              <a:buNone/>
              <a:defRPr b="1" sz="1764"/>
            </a:lvl5pPr>
            <a:lvl6pPr indent="-228600" lvl="5" marL="2743200" algn="l">
              <a:lnSpc>
                <a:spcPct val="90000"/>
              </a:lnSpc>
              <a:spcBef>
                <a:spcPts val="551"/>
              </a:spcBef>
              <a:spcAft>
                <a:spcPts val="0"/>
              </a:spcAft>
              <a:buClr>
                <a:schemeClr val="dk1"/>
              </a:buClr>
              <a:buSzPts val="1764"/>
              <a:buNone/>
              <a:defRPr b="1" sz="1764"/>
            </a:lvl6pPr>
            <a:lvl7pPr indent="-228600" lvl="6" marL="3200400" algn="l">
              <a:lnSpc>
                <a:spcPct val="90000"/>
              </a:lnSpc>
              <a:spcBef>
                <a:spcPts val="551"/>
              </a:spcBef>
              <a:spcAft>
                <a:spcPts val="0"/>
              </a:spcAft>
              <a:buClr>
                <a:schemeClr val="dk1"/>
              </a:buClr>
              <a:buSzPts val="1764"/>
              <a:buNone/>
              <a:defRPr b="1" sz="1764"/>
            </a:lvl7pPr>
            <a:lvl8pPr indent="-228600" lvl="7" marL="3657600" algn="l">
              <a:lnSpc>
                <a:spcPct val="90000"/>
              </a:lnSpc>
              <a:spcBef>
                <a:spcPts val="551"/>
              </a:spcBef>
              <a:spcAft>
                <a:spcPts val="0"/>
              </a:spcAft>
              <a:buClr>
                <a:schemeClr val="dk1"/>
              </a:buClr>
              <a:buSzPts val="1764"/>
              <a:buNone/>
              <a:defRPr b="1" sz="1764"/>
            </a:lvl8pPr>
            <a:lvl9pPr indent="-228600" lvl="8" marL="4114800" algn="l">
              <a:lnSpc>
                <a:spcPct val="90000"/>
              </a:lnSpc>
              <a:spcBef>
                <a:spcPts val="551"/>
              </a:spcBef>
              <a:spcAft>
                <a:spcPts val="0"/>
              </a:spcAft>
              <a:buClr>
                <a:schemeClr val="dk1"/>
              </a:buClr>
              <a:buSzPts val="1764"/>
              <a:buNone/>
              <a:defRPr b="1" sz="1764"/>
            </a:lvl9pPr>
          </a:lstStyle>
          <a:p/>
        </p:txBody>
      </p:sp>
      <p:sp>
        <p:nvSpPr>
          <p:cNvPr id="457" name="Google Shape;457;p229"/>
          <p:cNvSpPr txBox="1"/>
          <p:nvPr>
            <p:ph idx="4" type="body"/>
          </p:nvPr>
        </p:nvSpPr>
        <p:spPr>
          <a:xfrm>
            <a:off x="5103318" y="2761382"/>
            <a:ext cx="4285578" cy="406157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58" name="Google Shape;458;p229"/>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229"/>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0" name="Google Shape;460;p229"/>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lo el título" type="titleOnly">
  <p:cSld name="TITLE_ONLY">
    <p:spTree>
      <p:nvGrpSpPr>
        <p:cNvPr id="461" name="Shape 461"/>
        <p:cNvGrpSpPr/>
        <p:nvPr/>
      </p:nvGrpSpPr>
      <p:grpSpPr>
        <a:xfrm>
          <a:off x="0" y="0"/>
          <a:ext cx="0" cy="0"/>
          <a:chOff x="0" y="0"/>
          <a:chExt cx="0" cy="0"/>
        </a:xfrm>
      </p:grpSpPr>
      <p:sp>
        <p:nvSpPr>
          <p:cNvPr id="462" name="Google Shape;462;p230"/>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3" name="Google Shape;463;p230"/>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230"/>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5" name="Google Shape;465;p230"/>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ido con título" type="objTx">
  <p:cSld name="OBJECT_WITH_CAPTION_TEXT">
    <p:spTree>
      <p:nvGrpSpPr>
        <p:cNvPr id="466" name="Shape 466"/>
        <p:cNvGrpSpPr/>
        <p:nvPr/>
      </p:nvGrpSpPr>
      <p:grpSpPr>
        <a:xfrm>
          <a:off x="0" y="0"/>
          <a:ext cx="0" cy="0"/>
          <a:chOff x="0" y="0"/>
          <a:chExt cx="0" cy="0"/>
        </a:xfrm>
      </p:grpSpPr>
      <p:sp>
        <p:nvSpPr>
          <p:cNvPr id="467" name="Google Shape;467;p231"/>
          <p:cNvSpPr txBox="1"/>
          <p:nvPr>
            <p:ph type="title"/>
          </p:nvPr>
        </p:nvSpPr>
        <p:spPr>
          <a:xfrm>
            <a:off x="694357" y="503978"/>
            <a:ext cx="3251264" cy="176392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8"/>
              <a:buFont typeface="Calibri"/>
              <a:buNone/>
              <a:defRPr sz="352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8" name="Google Shape;468;p231"/>
          <p:cNvSpPr txBox="1"/>
          <p:nvPr>
            <p:ph idx="1" type="body"/>
          </p:nvPr>
        </p:nvSpPr>
        <p:spPr>
          <a:xfrm>
            <a:off x="4285579" y="1088455"/>
            <a:ext cx="5103316" cy="5372269"/>
          </a:xfrm>
          <a:prstGeom prst="rect">
            <a:avLst/>
          </a:prstGeom>
          <a:noFill/>
          <a:ln>
            <a:noFill/>
          </a:ln>
        </p:spPr>
        <p:txBody>
          <a:bodyPr anchorCtr="0" anchor="t" bIns="45700" lIns="91425" spcFirstLastPara="1" rIns="91425" wrap="square" tIns="45700">
            <a:normAutofit/>
          </a:bodyPr>
          <a:lstStyle>
            <a:lvl1pPr indent="-452628" lvl="0" marL="457200" algn="l">
              <a:lnSpc>
                <a:spcPct val="90000"/>
              </a:lnSpc>
              <a:spcBef>
                <a:spcPts val="1102"/>
              </a:spcBef>
              <a:spcAft>
                <a:spcPts val="0"/>
              </a:spcAft>
              <a:buClr>
                <a:schemeClr val="dk1"/>
              </a:buClr>
              <a:buSzPts val="3528"/>
              <a:buChar char="•"/>
              <a:defRPr sz="3528"/>
            </a:lvl1pPr>
            <a:lvl2pPr indent="-424624" lvl="1" marL="914400" algn="l">
              <a:lnSpc>
                <a:spcPct val="90000"/>
              </a:lnSpc>
              <a:spcBef>
                <a:spcPts val="551"/>
              </a:spcBef>
              <a:spcAft>
                <a:spcPts val="0"/>
              </a:spcAft>
              <a:buClr>
                <a:schemeClr val="dk1"/>
              </a:buClr>
              <a:buSzPts val="3087"/>
              <a:buChar char="•"/>
              <a:defRPr sz="3087"/>
            </a:lvl2pPr>
            <a:lvl3pPr indent="-396620" lvl="2" marL="1371600" algn="l">
              <a:lnSpc>
                <a:spcPct val="90000"/>
              </a:lnSpc>
              <a:spcBef>
                <a:spcPts val="551"/>
              </a:spcBef>
              <a:spcAft>
                <a:spcPts val="0"/>
              </a:spcAft>
              <a:buClr>
                <a:schemeClr val="dk1"/>
              </a:buClr>
              <a:buSzPts val="2646"/>
              <a:buChar char="•"/>
              <a:defRPr sz="2646"/>
            </a:lvl3pPr>
            <a:lvl4pPr indent="-368617" lvl="3" marL="1828800" algn="l">
              <a:lnSpc>
                <a:spcPct val="90000"/>
              </a:lnSpc>
              <a:spcBef>
                <a:spcPts val="551"/>
              </a:spcBef>
              <a:spcAft>
                <a:spcPts val="0"/>
              </a:spcAft>
              <a:buClr>
                <a:schemeClr val="dk1"/>
              </a:buClr>
              <a:buSzPts val="2205"/>
              <a:buChar char="•"/>
              <a:defRPr sz="2205"/>
            </a:lvl4pPr>
            <a:lvl5pPr indent="-368617" lvl="4" marL="2286000" algn="l">
              <a:lnSpc>
                <a:spcPct val="90000"/>
              </a:lnSpc>
              <a:spcBef>
                <a:spcPts val="551"/>
              </a:spcBef>
              <a:spcAft>
                <a:spcPts val="0"/>
              </a:spcAft>
              <a:buClr>
                <a:schemeClr val="dk1"/>
              </a:buClr>
              <a:buSzPts val="2205"/>
              <a:buChar char="•"/>
              <a:defRPr sz="2205"/>
            </a:lvl5pPr>
            <a:lvl6pPr indent="-368617" lvl="5" marL="2743200" algn="l">
              <a:lnSpc>
                <a:spcPct val="90000"/>
              </a:lnSpc>
              <a:spcBef>
                <a:spcPts val="551"/>
              </a:spcBef>
              <a:spcAft>
                <a:spcPts val="0"/>
              </a:spcAft>
              <a:buClr>
                <a:schemeClr val="dk1"/>
              </a:buClr>
              <a:buSzPts val="2205"/>
              <a:buChar char="•"/>
              <a:defRPr sz="2205"/>
            </a:lvl6pPr>
            <a:lvl7pPr indent="-368617" lvl="6" marL="3200400" algn="l">
              <a:lnSpc>
                <a:spcPct val="90000"/>
              </a:lnSpc>
              <a:spcBef>
                <a:spcPts val="551"/>
              </a:spcBef>
              <a:spcAft>
                <a:spcPts val="0"/>
              </a:spcAft>
              <a:buClr>
                <a:schemeClr val="dk1"/>
              </a:buClr>
              <a:buSzPts val="2205"/>
              <a:buChar char="•"/>
              <a:defRPr sz="2205"/>
            </a:lvl7pPr>
            <a:lvl8pPr indent="-368617" lvl="7" marL="3657600" algn="l">
              <a:lnSpc>
                <a:spcPct val="90000"/>
              </a:lnSpc>
              <a:spcBef>
                <a:spcPts val="551"/>
              </a:spcBef>
              <a:spcAft>
                <a:spcPts val="0"/>
              </a:spcAft>
              <a:buClr>
                <a:schemeClr val="dk1"/>
              </a:buClr>
              <a:buSzPts val="2205"/>
              <a:buChar char="•"/>
              <a:defRPr sz="2205"/>
            </a:lvl8pPr>
            <a:lvl9pPr indent="-368617" lvl="8" marL="4114800" algn="l">
              <a:lnSpc>
                <a:spcPct val="90000"/>
              </a:lnSpc>
              <a:spcBef>
                <a:spcPts val="551"/>
              </a:spcBef>
              <a:spcAft>
                <a:spcPts val="0"/>
              </a:spcAft>
              <a:buClr>
                <a:schemeClr val="dk1"/>
              </a:buClr>
              <a:buSzPts val="2205"/>
              <a:buChar char="•"/>
              <a:defRPr sz="2205"/>
            </a:lvl9pPr>
          </a:lstStyle>
          <a:p/>
        </p:txBody>
      </p:sp>
      <p:sp>
        <p:nvSpPr>
          <p:cNvPr id="469" name="Google Shape;469;p231"/>
          <p:cNvSpPr txBox="1"/>
          <p:nvPr>
            <p:ph idx="2" type="body"/>
          </p:nvPr>
        </p:nvSpPr>
        <p:spPr>
          <a:xfrm>
            <a:off x="694357" y="2267903"/>
            <a:ext cx="3251264" cy="42015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1764"/>
              <a:buNone/>
              <a:defRPr sz="1764"/>
            </a:lvl1pPr>
            <a:lvl2pPr indent="-228600" lvl="1" marL="914400" algn="l">
              <a:lnSpc>
                <a:spcPct val="90000"/>
              </a:lnSpc>
              <a:spcBef>
                <a:spcPts val="551"/>
              </a:spcBef>
              <a:spcAft>
                <a:spcPts val="0"/>
              </a:spcAft>
              <a:buClr>
                <a:schemeClr val="dk1"/>
              </a:buClr>
              <a:buSzPts val="1543"/>
              <a:buNone/>
              <a:defRPr sz="1543"/>
            </a:lvl2pPr>
            <a:lvl3pPr indent="-228600" lvl="2" marL="1371600" algn="l">
              <a:lnSpc>
                <a:spcPct val="90000"/>
              </a:lnSpc>
              <a:spcBef>
                <a:spcPts val="551"/>
              </a:spcBef>
              <a:spcAft>
                <a:spcPts val="0"/>
              </a:spcAft>
              <a:buClr>
                <a:schemeClr val="dk1"/>
              </a:buClr>
              <a:buSzPts val="1323"/>
              <a:buNone/>
              <a:defRPr sz="1323"/>
            </a:lvl3pPr>
            <a:lvl4pPr indent="-228600" lvl="3" marL="1828800" algn="l">
              <a:lnSpc>
                <a:spcPct val="90000"/>
              </a:lnSpc>
              <a:spcBef>
                <a:spcPts val="551"/>
              </a:spcBef>
              <a:spcAft>
                <a:spcPts val="0"/>
              </a:spcAft>
              <a:buClr>
                <a:schemeClr val="dk1"/>
              </a:buClr>
              <a:buSzPts val="1102"/>
              <a:buNone/>
              <a:defRPr sz="1102"/>
            </a:lvl4pPr>
            <a:lvl5pPr indent="-228600" lvl="4" marL="2286000" algn="l">
              <a:lnSpc>
                <a:spcPct val="90000"/>
              </a:lnSpc>
              <a:spcBef>
                <a:spcPts val="551"/>
              </a:spcBef>
              <a:spcAft>
                <a:spcPts val="0"/>
              </a:spcAft>
              <a:buClr>
                <a:schemeClr val="dk1"/>
              </a:buClr>
              <a:buSzPts val="1102"/>
              <a:buNone/>
              <a:defRPr sz="1102"/>
            </a:lvl5pPr>
            <a:lvl6pPr indent="-228600" lvl="5" marL="2743200" algn="l">
              <a:lnSpc>
                <a:spcPct val="90000"/>
              </a:lnSpc>
              <a:spcBef>
                <a:spcPts val="551"/>
              </a:spcBef>
              <a:spcAft>
                <a:spcPts val="0"/>
              </a:spcAft>
              <a:buClr>
                <a:schemeClr val="dk1"/>
              </a:buClr>
              <a:buSzPts val="1102"/>
              <a:buNone/>
              <a:defRPr sz="1102"/>
            </a:lvl6pPr>
            <a:lvl7pPr indent="-228600" lvl="6" marL="3200400" algn="l">
              <a:lnSpc>
                <a:spcPct val="90000"/>
              </a:lnSpc>
              <a:spcBef>
                <a:spcPts val="551"/>
              </a:spcBef>
              <a:spcAft>
                <a:spcPts val="0"/>
              </a:spcAft>
              <a:buClr>
                <a:schemeClr val="dk1"/>
              </a:buClr>
              <a:buSzPts val="1102"/>
              <a:buNone/>
              <a:defRPr sz="1102"/>
            </a:lvl7pPr>
            <a:lvl8pPr indent="-228600" lvl="7" marL="3657600" algn="l">
              <a:lnSpc>
                <a:spcPct val="90000"/>
              </a:lnSpc>
              <a:spcBef>
                <a:spcPts val="551"/>
              </a:spcBef>
              <a:spcAft>
                <a:spcPts val="0"/>
              </a:spcAft>
              <a:buClr>
                <a:schemeClr val="dk1"/>
              </a:buClr>
              <a:buSzPts val="1102"/>
              <a:buNone/>
              <a:defRPr sz="1102"/>
            </a:lvl8pPr>
            <a:lvl9pPr indent="-228600" lvl="8" marL="4114800" algn="l">
              <a:lnSpc>
                <a:spcPct val="90000"/>
              </a:lnSpc>
              <a:spcBef>
                <a:spcPts val="551"/>
              </a:spcBef>
              <a:spcAft>
                <a:spcPts val="0"/>
              </a:spcAft>
              <a:buClr>
                <a:schemeClr val="dk1"/>
              </a:buClr>
              <a:buSzPts val="1102"/>
              <a:buNone/>
              <a:defRPr sz="1102"/>
            </a:lvl9pPr>
          </a:lstStyle>
          <a:p/>
        </p:txBody>
      </p:sp>
      <p:sp>
        <p:nvSpPr>
          <p:cNvPr id="470" name="Google Shape;470;p231"/>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231"/>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2" name="Google Shape;472;p231"/>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n con título" type="picTx">
  <p:cSld name="PICTURE_WITH_CAPTION_TEXT">
    <p:spTree>
      <p:nvGrpSpPr>
        <p:cNvPr id="473" name="Shape 473"/>
        <p:cNvGrpSpPr/>
        <p:nvPr/>
      </p:nvGrpSpPr>
      <p:grpSpPr>
        <a:xfrm>
          <a:off x="0" y="0"/>
          <a:ext cx="0" cy="0"/>
          <a:chOff x="0" y="0"/>
          <a:chExt cx="0" cy="0"/>
        </a:xfrm>
      </p:grpSpPr>
      <p:sp>
        <p:nvSpPr>
          <p:cNvPr id="474" name="Google Shape;474;p232"/>
          <p:cNvSpPr txBox="1"/>
          <p:nvPr>
            <p:ph type="title"/>
          </p:nvPr>
        </p:nvSpPr>
        <p:spPr>
          <a:xfrm>
            <a:off x="694357" y="503978"/>
            <a:ext cx="3251264" cy="1763924"/>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528"/>
              <a:buFont typeface="Calibri"/>
              <a:buNone/>
              <a:defRPr sz="3528"/>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5" name="Google Shape;475;p232"/>
          <p:cNvSpPr/>
          <p:nvPr>
            <p:ph idx="2" type="pic"/>
          </p:nvPr>
        </p:nvSpPr>
        <p:spPr>
          <a:xfrm>
            <a:off x="4285579" y="1088455"/>
            <a:ext cx="5103316" cy="5372269"/>
          </a:xfrm>
          <a:prstGeom prst="rect">
            <a:avLst/>
          </a:prstGeom>
          <a:noFill/>
          <a:ln>
            <a:noFill/>
          </a:ln>
        </p:spPr>
      </p:sp>
      <p:sp>
        <p:nvSpPr>
          <p:cNvPr id="476" name="Google Shape;476;p232"/>
          <p:cNvSpPr txBox="1"/>
          <p:nvPr>
            <p:ph idx="1" type="body"/>
          </p:nvPr>
        </p:nvSpPr>
        <p:spPr>
          <a:xfrm>
            <a:off x="694357" y="2267903"/>
            <a:ext cx="3251264" cy="420157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102"/>
              </a:spcBef>
              <a:spcAft>
                <a:spcPts val="0"/>
              </a:spcAft>
              <a:buClr>
                <a:schemeClr val="dk1"/>
              </a:buClr>
              <a:buSzPts val="1764"/>
              <a:buNone/>
              <a:defRPr sz="1764"/>
            </a:lvl1pPr>
            <a:lvl2pPr indent="-228600" lvl="1" marL="914400" algn="l">
              <a:lnSpc>
                <a:spcPct val="90000"/>
              </a:lnSpc>
              <a:spcBef>
                <a:spcPts val="551"/>
              </a:spcBef>
              <a:spcAft>
                <a:spcPts val="0"/>
              </a:spcAft>
              <a:buClr>
                <a:schemeClr val="dk1"/>
              </a:buClr>
              <a:buSzPts val="1543"/>
              <a:buNone/>
              <a:defRPr sz="1543"/>
            </a:lvl2pPr>
            <a:lvl3pPr indent="-228600" lvl="2" marL="1371600" algn="l">
              <a:lnSpc>
                <a:spcPct val="90000"/>
              </a:lnSpc>
              <a:spcBef>
                <a:spcPts val="551"/>
              </a:spcBef>
              <a:spcAft>
                <a:spcPts val="0"/>
              </a:spcAft>
              <a:buClr>
                <a:schemeClr val="dk1"/>
              </a:buClr>
              <a:buSzPts val="1323"/>
              <a:buNone/>
              <a:defRPr sz="1323"/>
            </a:lvl3pPr>
            <a:lvl4pPr indent="-228600" lvl="3" marL="1828800" algn="l">
              <a:lnSpc>
                <a:spcPct val="90000"/>
              </a:lnSpc>
              <a:spcBef>
                <a:spcPts val="551"/>
              </a:spcBef>
              <a:spcAft>
                <a:spcPts val="0"/>
              </a:spcAft>
              <a:buClr>
                <a:schemeClr val="dk1"/>
              </a:buClr>
              <a:buSzPts val="1102"/>
              <a:buNone/>
              <a:defRPr sz="1102"/>
            </a:lvl4pPr>
            <a:lvl5pPr indent="-228600" lvl="4" marL="2286000" algn="l">
              <a:lnSpc>
                <a:spcPct val="90000"/>
              </a:lnSpc>
              <a:spcBef>
                <a:spcPts val="551"/>
              </a:spcBef>
              <a:spcAft>
                <a:spcPts val="0"/>
              </a:spcAft>
              <a:buClr>
                <a:schemeClr val="dk1"/>
              </a:buClr>
              <a:buSzPts val="1102"/>
              <a:buNone/>
              <a:defRPr sz="1102"/>
            </a:lvl5pPr>
            <a:lvl6pPr indent="-228600" lvl="5" marL="2743200" algn="l">
              <a:lnSpc>
                <a:spcPct val="90000"/>
              </a:lnSpc>
              <a:spcBef>
                <a:spcPts val="551"/>
              </a:spcBef>
              <a:spcAft>
                <a:spcPts val="0"/>
              </a:spcAft>
              <a:buClr>
                <a:schemeClr val="dk1"/>
              </a:buClr>
              <a:buSzPts val="1102"/>
              <a:buNone/>
              <a:defRPr sz="1102"/>
            </a:lvl6pPr>
            <a:lvl7pPr indent="-228600" lvl="6" marL="3200400" algn="l">
              <a:lnSpc>
                <a:spcPct val="90000"/>
              </a:lnSpc>
              <a:spcBef>
                <a:spcPts val="551"/>
              </a:spcBef>
              <a:spcAft>
                <a:spcPts val="0"/>
              </a:spcAft>
              <a:buClr>
                <a:schemeClr val="dk1"/>
              </a:buClr>
              <a:buSzPts val="1102"/>
              <a:buNone/>
              <a:defRPr sz="1102"/>
            </a:lvl7pPr>
            <a:lvl8pPr indent="-228600" lvl="7" marL="3657600" algn="l">
              <a:lnSpc>
                <a:spcPct val="90000"/>
              </a:lnSpc>
              <a:spcBef>
                <a:spcPts val="551"/>
              </a:spcBef>
              <a:spcAft>
                <a:spcPts val="0"/>
              </a:spcAft>
              <a:buClr>
                <a:schemeClr val="dk1"/>
              </a:buClr>
              <a:buSzPts val="1102"/>
              <a:buNone/>
              <a:defRPr sz="1102"/>
            </a:lvl8pPr>
            <a:lvl9pPr indent="-228600" lvl="8" marL="4114800" algn="l">
              <a:lnSpc>
                <a:spcPct val="90000"/>
              </a:lnSpc>
              <a:spcBef>
                <a:spcPts val="551"/>
              </a:spcBef>
              <a:spcAft>
                <a:spcPts val="0"/>
              </a:spcAft>
              <a:buClr>
                <a:schemeClr val="dk1"/>
              </a:buClr>
              <a:buSzPts val="1102"/>
              <a:buNone/>
              <a:defRPr sz="1102"/>
            </a:lvl9pPr>
          </a:lstStyle>
          <a:p/>
        </p:txBody>
      </p:sp>
      <p:sp>
        <p:nvSpPr>
          <p:cNvPr id="477" name="Google Shape;477;p232"/>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8" name="Google Shape;478;p232"/>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9" name="Google Shape;479;p232"/>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y texto vertical" type="vertTx">
  <p:cSld name="VERTICAL_TEXT">
    <p:spTree>
      <p:nvGrpSpPr>
        <p:cNvPr id="480" name="Shape 480"/>
        <p:cNvGrpSpPr/>
        <p:nvPr/>
      </p:nvGrpSpPr>
      <p:grpSpPr>
        <a:xfrm>
          <a:off x="0" y="0"/>
          <a:ext cx="0" cy="0"/>
          <a:chOff x="0" y="0"/>
          <a:chExt cx="0" cy="0"/>
        </a:xfrm>
      </p:grpSpPr>
      <p:sp>
        <p:nvSpPr>
          <p:cNvPr id="481" name="Google Shape;481;p233"/>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2" name="Google Shape;482;p233"/>
          <p:cNvSpPr txBox="1"/>
          <p:nvPr>
            <p:ph idx="1" type="body"/>
          </p:nvPr>
        </p:nvSpPr>
        <p:spPr>
          <a:xfrm rot="5400000">
            <a:off x="2642041" y="63417"/>
            <a:ext cx="4796544" cy="8694539"/>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83" name="Google Shape;483;p233"/>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4" name="Google Shape;484;p233"/>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5" name="Google Shape;485;p233"/>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ítulo vertical y texto" type="vertTitleAndTx">
  <p:cSld name="VERTICAL_TITLE_AND_VERTICAL_TEXT">
    <p:spTree>
      <p:nvGrpSpPr>
        <p:cNvPr id="486" name="Shape 486"/>
        <p:cNvGrpSpPr/>
        <p:nvPr/>
      </p:nvGrpSpPr>
      <p:grpSpPr>
        <a:xfrm>
          <a:off x="0" y="0"/>
          <a:ext cx="0" cy="0"/>
          <a:chOff x="0" y="0"/>
          <a:chExt cx="0" cy="0"/>
        </a:xfrm>
      </p:grpSpPr>
      <p:sp>
        <p:nvSpPr>
          <p:cNvPr id="487" name="Google Shape;487;p234"/>
          <p:cNvSpPr txBox="1"/>
          <p:nvPr>
            <p:ph type="title"/>
          </p:nvPr>
        </p:nvSpPr>
        <p:spPr>
          <a:xfrm rot="5400000">
            <a:off x="5097528" y="2518903"/>
            <a:ext cx="6406475" cy="217363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8" name="Google Shape;488;p234"/>
          <p:cNvSpPr txBox="1"/>
          <p:nvPr>
            <p:ph idx="1" type="body"/>
          </p:nvPr>
        </p:nvSpPr>
        <p:spPr>
          <a:xfrm rot="5400000">
            <a:off x="687254" y="408273"/>
            <a:ext cx="6406475" cy="6394896"/>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102"/>
              </a:spcBef>
              <a:spcAft>
                <a:spcPts val="0"/>
              </a:spcAft>
              <a:buClr>
                <a:schemeClr val="dk1"/>
              </a:buClr>
              <a:buSzPts val="1800"/>
              <a:buChar char="•"/>
              <a:defRPr/>
            </a:lvl1pPr>
            <a:lvl2pPr indent="-342900" lvl="1" marL="914400" algn="l">
              <a:lnSpc>
                <a:spcPct val="90000"/>
              </a:lnSpc>
              <a:spcBef>
                <a:spcPts val="551"/>
              </a:spcBef>
              <a:spcAft>
                <a:spcPts val="0"/>
              </a:spcAft>
              <a:buClr>
                <a:schemeClr val="dk1"/>
              </a:buClr>
              <a:buSzPts val="1800"/>
              <a:buChar char="•"/>
              <a:defRPr/>
            </a:lvl2pPr>
            <a:lvl3pPr indent="-342900" lvl="2" marL="1371600" algn="l">
              <a:lnSpc>
                <a:spcPct val="90000"/>
              </a:lnSpc>
              <a:spcBef>
                <a:spcPts val="551"/>
              </a:spcBef>
              <a:spcAft>
                <a:spcPts val="0"/>
              </a:spcAft>
              <a:buClr>
                <a:schemeClr val="dk1"/>
              </a:buClr>
              <a:buSzPts val="1800"/>
              <a:buChar char="•"/>
              <a:defRPr/>
            </a:lvl3pPr>
            <a:lvl4pPr indent="-342900" lvl="3" marL="1828800" algn="l">
              <a:lnSpc>
                <a:spcPct val="90000"/>
              </a:lnSpc>
              <a:spcBef>
                <a:spcPts val="551"/>
              </a:spcBef>
              <a:spcAft>
                <a:spcPts val="0"/>
              </a:spcAft>
              <a:buClr>
                <a:schemeClr val="dk1"/>
              </a:buClr>
              <a:buSzPts val="1800"/>
              <a:buChar char="•"/>
              <a:defRPr/>
            </a:lvl4pPr>
            <a:lvl5pPr indent="-342900" lvl="4" marL="2286000" algn="l">
              <a:lnSpc>
                <a:spcPct val="90000"/>
              </a:lnSpc>
              <a:spcBef>
                <a:spcPts val="551"/>
              </a:spcBef>
              <a:spcAft>
                <a:spcPts val="0"/>
              </a:spcAft>
              <a:buClr>
                <a:schemeClr val="dk1"/>
              </a:buClr>
              <a:buSzPts val="180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489" name="Google Shape;489;p234"/>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0" name="Google Shape;490;p234"/>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1" name="Google Shape;491;p234"/>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P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Key message Aqua">
  <p:cSld name="Key message Aqua">
    <p:bg>
      <p:bgPr>
        <a:solidFill>
          <a:schemeClr val="accent5"/>
        </a:solidFill>
      </p:bgPr>
    </p:bg>
    <p:spTree>
      <p:nvGrpSpPr>
        <p:cNvPr id="50" name="Shape 50"/>
        <p:cNvGrpSpPr/>
        <p:nvPr/>
      </p:nvGrpSpPr>
      <p:grpSpPr>
        <a:xfrm>
          <a:off x="0" y="0"/>
          <a:ext cx="0" cy="0"/>
          <a:chOff x="0" y="0"/>
          <a:chExt cx="0" cy="0"/>
        </a:xfrm>
      </p:grpSpPr>
      <p:sp>
        <p:nvSpPr>
          <p:cNvPr id="51" name="Google Shape;51;p15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algn="l">
              <a:lnSpc>
                <a:spcPct val="110000"/>
              </a:lnSpc>
              <a:spcBef>
                <a:spcPts val="0"/>
              </a:spcBef>
              <a:spcAft>
                <a:spcPts val="0"/>
              </a:spcAft>
              <a:buClr>
                <a:schemeClr val="dk1"/>
              </a:buClr>
              <a:buSzPts val="20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2" name="Google Shape;52;p159"/>
          <p:cNvSpPr txBox="1"/>
          <p:nvPr>
            <p:ph idx="1" type="body"/>
          </p:nvPr>
        </p:nvSpPr>
        <p:spPr>
          <a:xfrm>
            <a:off x="360000" y="3576704"/>
            <a:ext cx="9360625" cy="406265"/>
          </a:xfrm>
          <a:prstGeom prst="rect">
            <a:avLst/>
          </a:prstGeom>
          <a:noFill/>
          <a:ln>
            <a:noFill/>
          </a:ln>
        </p:spPr>
        <p:txBody>
          <a:bodyPr anchorCtr="0" anchor="ctr" bIns="0" lIns="0" spcFirstLastPara="1" rIns="0" wrap="square" tIns="0">
            <a:spAutoFit/>
          </a:bodyPr>
          <a:lstStyle>
            <a:lvl1pPr indent="-228600" lvl="0" marL="457200" algn="ctr">
              <a:lnSpc>
                <a:spcPct val="110000"/>
              </a:lnSpc>
              <a:spcBef>
                <a:spcPts val="900"/>
              </a:spcBef>
              <a:spcAft>
                <a:spcPts val="0"/>
              </a:spcAft>
              <a:buClr>
                <a:schemeClr val="dk1"/>
              </a:buClr>
              <a:buSzPts val="2400"/>
              <a:buNone/>
              <a:defRPr sz="2400">
                <a:latin typeface="Arial"/>
                <a:ea typeface="Arial"/>
                <a:cs typeface="Arial"/>
                <a:sym typeface="Arial"/>
              </a:defRPr>
            </a:lvl1pPr>
            <a:lvl2pPr indent="-459740" lvl="1" marL="914400" algn="ctr">
              <a:lnSpc>
                <a:spcPct val="110000"/>
              </a:lnSpc>
              <a:spcBef>
                <a:spcPts val="900"/>
              </a:spcBef>
              <a:spcAft>
                <a:spcPts val="0"/>
              </a:spcAft>
              <a:buSzPts val="3640"/>
              <a:buChar char="•"/>
              <a:defRPr sz="2600">
                <a:latin typeface="Arial"/>
                <a:ea typeface="Arial"/>
                <a:cs typeface="Arial"/>
                <a:sym typeface="Arial"/>
              </a:defRPr>
            </a:lvl2pPr>
            <a:lvl3pPr indent="-459739" lvl="2" marL="1371600" algn="ctr">
              <a:lnSpc>
                <a:spcPct val="110000"/>
              </a:lnSpc>
              <a:spcBef>
                <a:spcPts val="900"/>
              </a:spcBef>
              <a:spcAft>
                <a:spcPts val="0"/>
              </a:spcAft>
              <a:buSzPts val="3640"/>
              <a:buChar char="−"/>
              <a:defRPr sz="2600">
                <a:latin typeface="Arial"/>
                <a:ea typeface="Arial"/>
                <a:cs typeface="Arial"/>
                <a:sym typeface="Arial"/>
              </a:defRPr>
            </a:lvl3pPr>
            <a:lvl4pPr indent="-426719" lvl="3" marL="1828800" algn="ctr">
              <a:lnSpc>
                <a:spcPct val="110000"/>
              </a:lnSpc>
              <a:spcBef>
                <a:spcPts val="900"/>
              </a:spcBef>
              <a:spcAft>
                <a:spcPts val="0"/>
              </a:spcAft>
              <a:buSzPts val="3120"/>
              <a:buChar char="•"/>
              <a:defRPr sz="2600">
                <a:latin typeface="Arial"/>
                <a:ea typeface="Arial"/>
                <a:cs typeface="Arial"/>
                <a:sym typeface="Arial"/>
              </a:defRPr>
            </a:lvl4pPr>
            <a:lvl5pPr indent="-459739" lvl="4" marL="2286000" algn="ctr">
              <a:lnSpc>
                <a:spcPct val="110000"/>
              </a:lnSpc>
              <a:spcBef>
                <a:spcPts val="900"/>
              </a:spcBef>
              <a:spcAft>
                <a:spcPts val="0"/>
              </a:spcAft>
              <a:buSzPts val="3640"/>
              <a:buChar char="−"/>
              <a:defRPr sz="2600">
                <a:latin typeface="Arial"/>
                <a:ea typeface="Arial"/>
                <a:cs typeface="Arial"/>
                <a:sym typeface="Arial"/>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53" name="Google Shape;53;p159"/>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15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lvl1pPr indent="0" lvl="0" marL="0" algn="r">
              <a:spcBef>
                <a:spcPts val="0"/>
              </a:spcBef>
              <a:buNone/>
              <a:defRPr b="0" i="0" sz="1000" u="none" cap="none" strike="noStrike">
                <a:solidFill>
                  <a:schemeClr val="lt1"/>
                </a:solidFill>
                <a:latin typeface="Arial"/>
                <a:ea typeface="Arial"/>
                <a:cs typeface="Arial"/>
                <a:sym typeface="Arial"/>
              </a:defRPr>
            </a:lvl1pPr>
            <a:lvl2pPr indent="0" lvl="1" marL="0" algn="r">
              <a:spcBef>
                <a:spcPts val="0"/>
              </a:spcBef>
              <a:buNone/>
              <a:defRPr b="0" i="0" sz="1000" u="none" cap="none" strike="noStrike">
                <a:solidFill>
                  <a:schemeClr val="lt1"/>
                </a:solidFill>
                <a:latin typeface="Arial"/>
                <a:ea typeface="Arial"/>
                <a:cs typeface="Arial"/>
                <a:sym typeface="Arial"/>
              </a:defRPr>
            </a:lvl2pPr>
            <a:lvl3pPr indent="0" lvl="2" marL="0" algn="r">
              <a:spcBef>
                <a:spcPts val="0"/>
              </a:spcBef>
              <a:buNone/>
              <a:defRPr b="0" i="0" sz="1000" u="none" cap="none" strike="noStrike">
                <a:solidFill>
                  <a:schemeClr val="lt1"/>
                </a:solidFill>
                <a:latin typeface="Arial"/>
                <a:ea typeface="Arial"/>
                <a:cs typeface="Arial"/>
                <a:sym typeface="Arial"/>
              </a:defRPr>
            </a:lvl3pPr>
            <a:lvl4pPr indent="0" lvl="3" marL="0" algn="r">
              <a:spcBef>
                <a:spcPts val="0"/>
              </a:spcBef>
              <a:buNone/>
              <a:defRPr b="0" i="0" sz="1000" u="none" cap="none" strike="noStrike">
                <a:solidFill>
                  <a:schemeClr val="lt1"/>
                </a:solidFill>
                <a:latin typeface="Arial"/>
                <a:ea typeface="Arial"/>
                <a:cs typeface="Arial"/>
                <a:sym typeface="Arial"/>
              </a:defRPr>
            </a:lvl4pPr>
            <a:lvl5pPr indent="0" lvl="4" marL="0" algn="r">
              <a:spcBef>
                <a:spcPts val="0"/>
              </a:spcBef>
              <a:buNone/>
              <a:defRPr b="0" i="0" sz="1000" u="none" cap="none" strike="noStrike">
                <a:solidFill>
                  <a:schemeClr val="lt1"/>
                </a:solidFill>
                <a:latin typeface="Arial"/>
                <a:ea typeface="Arial"/>
                <a:cs typeface="Arial"/>
                <a:sym typeface="Arial"/>
              </a:defRPr>
            </a:lvl5pPr>
            <a:lvl6pPr indent="0" lvl="5" marL="0" algn="r">
              <a:spcBef>
                <a:spcPts val="0"/>
              </a:spcBef>
              <a:buNone/>
              <a:defRPr b="0" i="0" sz="1000" u="none" cap="none" strike="noStrike">
                <a:solidFill>
                  <a:schemeClr val="lt1"/>
                </a:solidFill>
                <a:latin typeface="Arial"/>
                <a:ea typeface="Arial"/>
                <a:cs typeface="Arial"/>
                <a:sym typeface="Arial"/>
              </a:defRPr>
            </a:lvl6pPr>
            <a:lvl7pPr indent="0" lvl="6" marL="0" algn="r">
              <a:spcBef>
                <a:spcPts val="0"/>
              </a:spcBef>
              <a:buNone/>
              <a:defRPr b="0" i="0" sz="1000" u="none" cap="none" strike="noStrike">
                <a:solidFill>
                  <a:schemeClr val="lt1"/>
                </a:solidFill>
                <a:latin typeface="Arial"/>
                <a:ea typeface="Arial"/>
                <a:cs typeface="Arial"/>
                <a:sym typeface="Arial"/>
              </a:defRPr>
            </a:lvl7pPr>
            <a:lvl8pPr indent="0" lvl="7" marL="0" algn="r">
              <a:spcBef>
                <a:spcPts val="0"/>
              </a:spcBef>
              <a:buNone/>
              <a:defRPr b="0" i="0" sz="1000" u="none" cap="none" strike="noStrike">
                <a:solidFill>
                  <a:schemeClr val="lt1"/>
                </a:solidFill>
                <a:latin typeface="Arial"/>
                <a:ea typeface="Arial"/>
                <a:cs typeface="Arial"/>
                <a:sym typeface="Arial"/>
              </a:defRPr>
            </a:lvl8pPr>
            <a:lvl9pPr indent="0" lvl="8" marL="0" algn="r">
              <a:spcBef>
                <a:spcPts val="0"/>
              </a:spcBef>
              <a:buNone/>
              <a:defRPr b="0" i="0" sz="1000" u="none" cap="none" strike="noStrike">
                <a:solidFill>
                  <a:schemeClr val="lt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55" name="Google Shape;55;p159"/>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lvl1pPr indent="-228600" lvl="0" marL="457200" algn="l">
              <a:lnSpc>
                <a:spcPct val="110000"/>
              </a:lnSpc>
              <a:spcBef>
                <a:spcPts val="900"/>
              </a:spcBef>
              <a:spcAft>
                <a:spcPts val="0"/>
              </a:spcAft>
              <a:buClr>
                <a:schemeClr val="lt1"/>
              </a:buClr>
              <a:buSzPts val="1300"/>
              <a:buNone/>
              <a:defRPr sz="1300">
                <a:solidFill>
                  <a:schemeClr val="lt1"/>
                </a:solidFill>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56" name="Shape 56"/>
        <p:cNvGrpSpPr/>
        <p:nvPr/>
      </p:nvGrpSpPr>
      <p:grpSpPr>
        <a:xfrm>
          <a:off x="0" y="0"/>
          <a:ext cx="0" cy="0"/>
          <a:chOff x="0" y="0"/>
          <a:chExt cx="0" cy="0"/>
        </a:xfrm>
      </p:grpSpPr>
      <p:sp>
        <p:nvSpPr>
          <p:cNvPr id="57" name="Google Shape;57;p160"/>
          <p:cNvSpPr txBox="1"/>
          <p:nvPr>
            <p:ph idx="1" type="body"/>
          </p:nvPr>
        </p:nvSpPr>
        <p:spPr>
          <a:xfrm>
            <a:off x="1596631" y="405002"/>
            <a:ext cx="8231979" cy="328850"/>
          </a:xfrm>
          <a:prstGeom prst="rect">
            <a:avLst/>
          </a:prstGeom>
          <a:noFill/>
          <a:ln>
            <a:noFill/>
          </a:ln>
        </p:spPr>
        <p:txBody>
          <a:bodyPr anchorCtr="0" anchor="ctr" bIns="0" lIns="0" spcFirstLastPara="1" rIns="0" wrap="square" tIns="0">
            <a:spAutoFit/>
          </a:bodyPr>
          <a:lstStyle>
            <a:lvl1pPr indent="-228600" lvl="0" marL="457200" algn="l">
              <a:lnSpc>
                <a:spcPct val="100000"/>
              </a:lnSpc>
              <a:spcBef>
                <a:spcPts val="27"/>
              </a:spcBef>
              <a:spcAft>
                <a:spcPts val="0"/>
              </a:spcAft>
              <a:buClr>
                <a:srgbClr val="4B4B4B"/>
              </a:buClr>
              <a:buSzPts val="2137"/>
              <a:buNone/>
              <a:defRPr b="1" i="0" sz="2137">
                <a:solidFill>
                  <a:srgbClr val="4B4B4B"/>
                </a:solidFill>
                <a:latin typeface="Tahoma"/>
                <a:ea typeface="Tahoma"/>
                <a:cs typeface="Tahoma"/>
                <a:sym typeface="Tahoma"/>
              </a:defRPr>
            </a:lvl1pPr>
            <a:lvl2pPr indent="-388619" lvl="1" marL="914400" algn="l">
              <a:lnSpc>
                <a:spcPct val="110000"/>
              </a:lnSpc>
              <a:spcBef>
                <a:spcPts val="900"/>
              </a:spcBef>
              <a:spcAft>
                <a:spcPts val="0"/>
              </a:spcAft>
              <a:buSzPts val="2520"/>
              <a:buChar char="•"/>
              <a:defRPr/>
            </a:lvl2pPr>
            <a:lvl3pPr indent="-388619" lvl="2" marL="1371600" algn="l">
              <a:lnSpc>
                <a:spcPct val="110000"/>
              </a:lnSpc>
              <a:spcBef>
                <a:spcPts val="900"/>
              </a:spcBef>
              <a:spcAft>
                <a:spcPts val="0"/>
              </a:spcAft>
              <a:buSzPts val="2520"/>
              <a:buChar char="−"/>
              <a:defRPr/>
            </a:lvl3pPr>
            <a:lvl4pPr indent="-365760" lvl="3" marL="1828800" algn="l">
              <a:lnSpc>
                <a:spcPct val="110000"/>
              </a:lnSpc>
              <a:spcBef>
                <a:spcPts val="900"/>
              </a:spcBef>
              <a:spcAft>
                <a:spcPts val="0"/>
              </a:spcAft>
              <a:buSzPts val="2160"/>
              <a:buChar char="•"/>
              <a:defRPr/>
            </a:lvl4pPr>
            <a:lvl5pPr indent="-388620" lvl="4" marL="2286000" algn="l">
              <a:lnSpc>
                <a:spcPct val="110000"/>
              </a:lnSpc>
              <a:spcBef>
                <a:spcPts val="900"/>
              </a:spcBef>
              <a:spcAft>
                <a:spcPts val="0"/>
              </a:spcAft>
              <a:buSzPts val="2520"/>
              <a:buChar char="−"/>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58" name="Google Shape;58;p160"/>
          <p:cNvSpPr txBox="1"/>
          <p:nvPr/>
        </p:nvSpPr>
        <p:spPr>
          <a:xfrm>
            <a:off x="9704870" y="7236644"/>
            <a:ext cx="219648" cy="171405"/>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fld id="{00000000-1234-1234-1234-123412341234}" type="slidenum">
              <a:rPr b="0" i="0" lang="es-PE" sz="1125" u="none" cap="none" strike="noStrike">
                <a:solidFill>
                  <a:srgbClr val="FFFFFF"/>
                </a:solidFill>
                <a:latin typeface="Tahoma"/>
                <a:ea typeface="Tahoma"/>
                <a:cs typeface="Tahoma"/>
                <a:sym typeface="Tahoma"/>
              </a:rPr>
              <a:t>‹#›</a:t>
            </a:fld>
            <a:r>
              <a:rPr b="0" i="0" lang="es-PE" sz="1125" u="none" cap="none" strike="noStrike">
                <a:solidFill>
                  <a:srgbClr val="FFFFFF"/>
                </a:solidFill>
                <a:latin typeface="Tahoma"/>
                <a:ea typeface="Tahoma"/>
                <a:cs typeface="Tahoma"/>
                <a:sym typeface="Tahoma"/>
              </a:rPr>
              <a:t> </a:t>
            </a:r>
            <a:endParaRPr/>
          </a:p>
        </p:txBody>
      </p:sp>
      <p:sp>
        <p:nvSpPr>
          <p:cNvPr id="59" name="Google Shape;59;p160"/>
          <p:cNvSpPr txBox="1"/>
          <p:nvPr>
            <p:ph idx="2" type="body"/>
          </p:nvPr>
        </p:nvSpPr>
        <p:spPr>
          <a:xfrm>
            <a:off x="180636" y="1701408"/>
            <a:ext cx="4694493" cy="138463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Clr>
                <a:schemeClr val="dk1"/>
              </a:buClr>
              <a:buSzPts val="1800"/>
              <a:buNone/>
              <a:defRPr sz="1800">
                <a:latin typeface="Tahoma"/>
                <a:ea typeface="Tahoma"/>
                <a:cs typeface="Tahoma"/>
                <a:sym typeface="Tahoma"/>
              </a:defRPr>
            </a:lvl1pPr>
            <a:lvl2pPr indent="-371475" lvl="1" marL="914400" algn="l">
              <a:lnSpc>
                <a:spcPct val="100000"/>
              </a:lnSpc>
              <a:spcBef>
                <a:spcPts val="0"/>
              </a:spcBef>
              <a:spcAft>
                <a:spcPts val="0"/>
              </a:spcAft>
              <a:buClr>
                <a:schemeClr val="dk2"/>
              </a:buClr>
              <a:buSzPts val="2250"/>
              <a:buFont typeface="Tahoma"/>
              <a:buChar char="▪"/>
              <a:defRPr sz="1800">
                <a:latin typeface="Tahoma"/>
                <a:ea typeface="Tahoma"/>
                <a:cs typeface="Tahoma"/>
                <a:sym typeface="Tahoma"/>
              </a:defRPr>
            </a:lvl2pPr>
            <a:lvl3pPr indent="-365760" lvl="2" marL="1371600" algn="l">
              <a:lnSpc>
                <a:spcPct val="100000"/>
              </a:lnSpc>
              <a:spcBef>
                <a:spcPts val="0"/>
              </a:spcBef>
              <a:spcAft>
                <a:spcPts val="0"/>
              </a:spcAft>
              <a:buClr>
                <a:schemeClr val="dk2"/>
              </a:buClr>
              <a:buSzPts val="2160"/>
              <a:buFont typeface="Tahoma"/>
              <a:buChar char="–"/>
              <a:defRPr sz="1800">
                <a:latin typeface="Tahoma"/>
                <a:ea typeface="Tahoma"/>
                <a:cs typeface="Tahoma"/>
                <a:sym typeface="Tahoma"/>
              </a:defRPr>
            </a:lvl3pPr>
            <a:lvl4pPr indent="-365760" lvl="3" marL="1828800" algn="l">
              <a:lnSpc>
                <a:spcPct val="100000"/>
              </a:lnSpc>
              <a:spcBef>
                <a:spcPts val="0"/>
              </a:spcBef>
              <a:spcAft>
                <a:spcPts val="0"/>
              </a:spcAft>
              <a:buClr>
                <a:schemeClr val="dk2"/>
              </a:buClr>
              <a:buSzPts val="2160"/>
              <a:buFont typeface="Tahoma"/>
              <a:buChar char="▫"/>
              <a:defRPr sz="1800">
                <a:latin typeface="Tahoma"/>
                <a:ea typeface="Tahoma"/>
                <a:cs typeface="Tahoma"/>
                <a:sym typeface="Tahoma"/>
              </a:defRPr>
            </a:lvl4pPr>
            <a:lvl5pPr indent="-330326" lvl="4" marL="2286000" algn="l">
              <a:lnSpc>
                <a:spcPct val="100000"/>
              </a:lnSpc>
              <a:spcBef>
                <a:spcPts val="0"/>
              </a:spcBef>
              <a:spcAft>
                <a:spcPts val="0"/>
              </a:spcAft>
              <a:buClr>
                <a:schemeClr val="dk2"/>
              </a:buClr>
              <a:buSzPts val="1602"/>
              <a:buFont typeface="Tahoma"/>
              <a:buChar char="-"/>
              <a:defRPr sz="1800">
                <a:latin typeface="Tahoma"/>
                <a:ea typeface="Tahoma"/>
                <a:cs typeface="Tahoma"/>
                <a:sym typeface="Tahoma"/>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60" name="Google Shape;60;p160"/>
          <p:cNvSpPr txBox="1"/>
          <p:nvPr>
            <p:ph idx="3" type="body"/>
          </p:nvPr>
        </p:nvSpPr>
        <p:spPr>
          <a:xfrm>
            <a:off x="5134115" y="1701408"/>
            <a:ext cx="4694493" cy="1384631"/>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Clr>
                <a:schemeClr val="dk1"/>
              </a:buClr>
              <a:buSzPts val="1800"/>
              <a:buNone/>
              <a:defRPr sz="1800">
                <a:latin typeface="Tahoma"/>
                <a:ea typeface="Tahoma"/>
                <a:cs typeface="Tahoma"/>
                <a:sym typeface="Tahoma"/>
              </a:defRPr>
            </a:lvl1pPr>
            <a:lvl2pPr indent="-371475" lvl="1" marL="914400" algn="l">
              <a:lnSpc>
                <a:spcPct val="100000"/>
              </a:lnSpc>
              <a:spcBef>
                <a:spcPts val="0"/>
              </a:spcBef>
              <a:spcAft>
                <a:spcPts val="0"/>
              </a:spcAft>
              <a:buClr>
                <a:schemeClr val="dk1"/>
              </a:buClr>
              <a:buSzPts val="2250"/>
              <a:buFont typeface="Tahoma"/>
              <a:buChar char="▪"/>
              <a:defRPr sz="1800">
                <a:latin typeface="Tahoma"/>
                <a:ea typeface="Tahoma"/>
                <a:cs typeface="Tahoma"/>
                <a:sym typeface="Tahoma"/>
              </a:defRPr>
            </a:lvl2pPr>
            <a:lvl3pPr indent="-365760" lvl="2" marL="1371600" algn="l">
              <a:lnSpc>
                <a:spcPct val="100000"/>
              </a:lnSpc>
              <a:spcBef>
                <a:spcPts val="0"/>
              </a:spcBef>
              <a:spcAft>
                <a:spcPts val="0"/>
              </a:spcAft>
              <a:buClr>
                <a:schemeClr val="dk1"/>
              </a:buClr>
              <a:buSzPts val="2160"/>
              <a:buFont typeface="Tahoma"/>
              <a:buChar char="–"/>
              <a:defRPr sz="1800">
                <a:latin typeface="Tahoma"/>
                <a:ea typeface="Tahoma"/>
                <a:cs typeface="Tahoma"/>
                <a:sym typeface="Tahoma"/>
              </a:defRPr>
            </a:lvl3pPr>
            <a:lvl4pPr indent="-365760" lvl="3" marL="1828800" algn="l">
              <a:lnSpc>
                <a:spcPct val="100000"/>
              </a:lnSpc>
              <a:spcBef>
                <a:spcPts val="0"/>
              </a:spcBef>
              <a:spcAft>
                <a:spcPts val="0"/>
              </a:spcAft>
              <a:buClr>
                <a:schemeClr val="dk1"/>
              </a:buClr>
              <a:buSzPts val="2160"/>
              <a:buFont typeface="Tahoma"/>
              <a:buChar char="▫"/>
              <a:defRPr sz="1800">
                <a:latin typeface="Tahoma"/>
                <a:ea typeface="Tahoma"/>
                <a:cs typeface="Tahoma"/>
                <a:sym typeface="Tahoma"/>
              </a:defRPr>
            </a:lvl4pPr>
            <a:lvl5pPr indent="-330326" lvl="4" marL="2286000" algn="l">
              <a:lnSpc>
                <a:spcPct val="100000"/>
              </a:lnSpc>
              <a:spcBef>
                <a:spcPts val="0"/>
              </a:spcBef>
              <a:spcAft>
                <a:spcPts val="0"/>
              </a:spcAft>
              <a:buClr>
                <a:schemeClr val="dk1"/>
              </a:buClr>
              <a:buSzPts val="1602"/>
              <a:buFont typeface="Tahoma"/>
              <a:buChar char="-"/>
              <a:defRPr sz="1800">
                <a:latin typeface="Tahoma"/>
                <a:ea typeface="Tahoma"/>
                <a:cs typeface="Tahoma"/>
                <a:sym typeface="Tahoma"/>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
        <p:nvSpPr>
          <p:cNvPr id="61" name="Google Shape;61;p160"/>
          <p:cNvSpPr txBox="1"/>
          <p:nvPr>
            <p:ph idx="4" type="body"/>
          </p:nvPr>
        </p:nvSpPr>
        <p:spPr>
          <a:xfrm>
            <a:off x="177205" y="1264016"/>
            <a:ext cx="9651404" cy="276926"/>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Clr>
                <a:schemeClr val="dk1"/>
              </a:buClr>
              <a:buSzPts val="1800"/>
              <a:buNone/>
              <a:defRPr sz="1800">
                <a:latin typeface="Tahoma"/>
                <a:ea typeface="Tahoma"/>
                <a:cs typeface="Tahoma"/>
                <a:sym typeface="Tahoma"/>
              </a:defRPr>
            </a:lvl1pPr>
            <a:lvl2pPr indent="-371475" lvl="1" marL="914400" algn="l">
              <a:lnSpc>
                <a:spcPct val="100000"/>
              </a:lnSpc>
              <a:spcBef>
                <a:spcPts val="432"/>
              </a:spcBef>
              <a:spcAft>
                <a:spcPts val="0"/>
              </a:spcAft>
              <a:buClr>
                <a:schemeClr val="dk2"/>
              </a:buClr>
              <a:buSzPts val="2250"/>
              <a:buFont typeface="Tahoma"/>
              <a:buChar char="▪"/>
              <a:defRPr sz="1800">
                <a:latin typeface="Tahoma"/>
                <a:ea typeface="Tahoma"/>
                <a:cs typeface="Tahoma"/>
                <a:sym typeface="Tahoma"/>
              </a:defRPr>
            </a:lvl2pPr>
            <a:lvl3pPr indent="-365760" lvl="2" marL="1371600" algn="l">
              <a:lnSpc>
                <a:spcPct val="100000"/>
              </a:lnSpc>
              <a:spcBef>
                <a:spcPts val="432"/>
              </a:spcBef>
              <a:spcAft>
                <a:spcPts val="0"/>
              </a:spcAft>
              <a:buClr>
                <a:schemeClr val="dk2"/>
              </a:buClr>
              <a:buSzPts val="2160"/>
              <a:buFont typeface="Tahoma"/>
              <a:buChar char="–"/>
              <a:defRPr sz="1800">
                <a:latin typeface="Tahoma"/>
                <a:ea typeface="Tahoma"/>
                <a:cs typeface="Tahoma"/>
                <a:sym typeface="Tahoma"/>
              </a:defRPr>
            </a:lvl3pPr>
            <a:lvl4pPr indent="-365760" lvl="3" marL="1828800" algn="l">
              <a:lnSpc>
                <a:spcPct val="100000"/>
              </a:lnSpc>
              <a:spcBef>
                <a:spcPts val="432"/>
              </a:spcBef>
              <a:spcAft>
                <a:spcPts val="0"/>
              </a:spcAft>
              <a:buClr>
                <a:schemeClr val="dk2"/>
              </a:buClr>
              <a:buSzPts val="2160"/>
              <a:buFont typeface="Tahoma"/>
              <a:buChar char="▫"/>
              <a:defRPr sz="1800">
                <a:latin typeface="Tahoma"/>
                <a:ea typeface="Tahoma"/>
                <a:cs typeface="Tahoma"/>
                <a:sym typeface="Tahoma"/>
              </a:defRPr>
            </a:lvl4pPr>
            <a:lvl5pPr indent="-330326" lvl="4" marL="2286000" algn="l">
              <a:lnSpc>
                <a:spcPct val="100000"/>
              </a:lnSpc>
              <a:spcBef>
                <a:spcPts val="432"/>
              </a:spcBef>
              <a:spcAft>
                <a:spcPts val="0"/>
              </a:spcAft>
              <a:buClr>
                <a:schemeClr val="dk2"/>
              </a:buClr>
              <a:buSzPts val="1602"/>
              <a:buFont typeface="Tahoma"/>
              <a:buChar char="-"/>
              <a:defRPr sz="1800">
                <a:latin typeface="Tahoma"/>
                <a:ea typeface="Tahoma"/>
                <a:cs typeface="Tahoma"/>
                <a:sym typeface="Tahoma"/>
              </a:defRPr>
            </a:lvl5pPr>
            <a:lvl6pPr indent="-342900" lvl="5" marL="2743200" algn="l">
              <a:lnSpc>
                <a:spcPct val="90000"/>
              </a:lnSpc>
              <a:spcBef>
                <a:spcPts val="551"/>
              </a:spcBef>
              <a:spcAft>
                <a:spcPts val="0"/>
              </a:spcAft>
              <a:buClr>
                <a:schemeClr val="dk1"/>
              </a:buClr>
              <a:buSzPts val="1800"/>
              <a:buChar char="•"/>
              <a:defRPr/>
            </a:lvl6pPr>
            <a:lvl7pPr indent="-342900" lvl="6" marL="3200400" algn="l">
              <a:lnSpc>
                <a:spcPct val="90000"/>
              </a:lnSpc>
              <a:spcBef>
                <a:spcPts val="551"/>
              </a:spcBef>
              <a:spcAft>
                <a:spcPts val="0"/>
              </a:spcAft>
              <a:buClr>
                <a:schemeClr val="dk1"/>
              </a:buClr>
              <a:buSzPts val="1800"/>
              <a:buChar char="•"/>
              <a:defRPr/>
            </a:lvl7pPr>
            <a:lvl8pPr indent="-342900" lvl="7" marL="3657600" algn="l">
              <a:lnSpc>
                <a:spcPct val="90000"/>
              </a:lnSpc>
              <a:spcBef>
                <a:spcPts val="551"/>
              </a:spcBef>
              <a:spcAft>
                <a:spcPts val="0"/>
              </a:spcAft>
              <a:buClr>
                <a:schemeClr val="dk1"/>
              </a:buClr>
              <a:buSzPts val="1800"/>
              <a:buChar char="•"/>
              <a:defRPr/>
            </a:lvl8pPr>
            <a:lvl9pPr indent="-342900" lvl="8" marL="4114800" algn="l">
              <a:lnSpc>
                <a:spcPct val="90000"/>
              </a:lnSpc>
              <a:spcBef>
                <a:spcPts val="551"/>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6" Type="http://schemas.openxmlformats.org/officeDocument/2006/relationships/theme" Target="../theme/theme8.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6.xml"/><Relationship Id="rId10" Type="http://schemas.openxmlformats.org/officeDocument/2006/relationships/slideLayout" Target="../slideLayouts/slideLayout25.xml"/><Relationship Id="rId12" Type="http://schemas.openxmlformats.org/officeDocument/2006/relationships/theme" Target="../theme/theme1.xml"/><Relationship Id="rId1" Type="http://schemas.openxmlformats.org/officeDocument/2006/relationships/slideLayout" Target="../slideLayouts/slideLayout16.xml"/><Relationship Id="rId2" Type="http://schemas.openxmlformats.org/officeDocument/2006/relationships/slideLayout" Target="../slideLayouts/slideLayout17.xml"/><Relationship Id="rId3" Type="http://schemas.openxmlformats.org/officeDocument/2006/relationships/slideLayout" Target="../slideLayouts/slideLayout18.xml"/><Relationship Id="rId4" Type="http://schemas.openxmlformats.org/officeDocument/2006/relationships/slideLayout" Target="../slideLayouts/slideLayout19.xml"/><Relationship Id="rId9" Type="http://schemas.openxmlformats.org/officeDocument/2006/relationships/slideLayout" Target="../slideLayouts/slideLayout24.xml"/><Relationship Id="rId5" Type="http://schemas.openxmlformats.org/officeDocument/2006/relationships/slideLayout" Target="../slideLayouts/slideLayout20.xml"/><Relationship Id="rId6" Type="http://schemas.openxmlformats.org/officeDocument/2006/relationships/slideLayout" Target="../slideLayouts/slideLayout21.xml"/><Relationship Id="rId7" Type="http://schemas.openxmlformats.org/officeDocument/2006/relationships/slideLayout" Target="../slideLayouts/slideLayout22.xml"/><Relationship Id="rId8"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slideLayout" Target="../slideLayouts/slideLayout28.xml"/><Relationship Id="rId3" Type="http://schemas.openxmlformats.org/officeDocument/2006/relationships/slideLayout" Target="../slideLayouts/slideLayout29.xml"/><Relationship Id="rId4" Type="http://schemas.openxmlformats.org/officeDocument/2006/relationships/slideLayout" Target="../slideLayouts/slideLayout30.xml"/><Relationship Id="rId5" Type="http://schemas.openxmlformats.org/officeDocument/2006/relationships/slideLayout" Target="../slideLayouts/slideLayout31.xml"/><Relationship Id="rId6" Type="http://schemas.openxmlformats.org/officeDocument/2006/relationships/slideLayout" Target="../slideLayouts/slideLayout32.xml"/><Relationship Id="rId7" Type="http://schemas.openxmlformats.org/officeDocument/2006/relationships/slideLayout" Target="../slideLayouts/slideLayout33.xml"/><Relationship Id="rId8" Type="http://schemas.openxmlformats.org/officeDocument/2006/relationships/theme" Target="../theme/theme2.xml"/></Relationships>
</file>

<file path=ppt/slideMasters/_rels/slideMaster4.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slideLayout" Target="../slideLayouts/slideLayout35.xml"/><Relationship Id="rId3" Type="http://schemas.openxmlformats.org/officeDocument/2006/relationships/slideLayout" Target="../slideLayouts/slideLayout36.xml"/><Relationship Id="rId4" Type="http://schemas.openxmlformats.org/officeDocument/2006/relationships/slideLayout" Target="../slideLayouts/slideLayout37.xml"/><Relationship Id="rId5" Type="http://schemas.openxmlformats.org/officeDocument/2006/relationships/slideLayout" Target="../slideLayouts/slideLayout38.xml"/><Relationship Id="rId6" Type="http://schemas.openxmlformats.org/officeDocument/2006/relationships/slideLayout" Target="../slideLayouts/slideLayout39.xml"/><Relationship Id="rId7" Type="http://schemas.openxmlformats.org/officeDocument/2006/relationships/slideLayout" Target="../slideLayouts/slideLayout40.xml"/><Relationship Id="rId8" Type="http://schemas.openxmlformats.org/officeDocument/2006/relationships/theme" Target="../theme/theme5.xml"/></Relationships>
</file>

<file path=ppt/slideMasters/_rels/slideMaster5.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slideLayout" Target="../slideLayouts/slideLayout42.xml"/><Relationship Id="rId3" Type="http://schemas.openxmlformats.org/officeDocument/2006/relationships/slideLayout" Target="../slideLayouts/slideLayout43.xml"/><Relationship Id="rId4" Type="http://schemas.openxmlformats.org/officeDocument/2006/relationships/slideLayout" Target="../slideLayouts/slideLayout44.xml"/><Relationship Id="rId5" Type="http://schemas.openxmlformats.org/officeDocument/2006/relationships/slideLayout" Target="../slideLayouts/slideLayout45.xml"/><Relationship Id="rId6" Type="http://schemas.openxmlformats.org/officeDocument/2006/relationships/slideLayout" Target="../slideLayouts/slideLayout46.xml"/><Relationship Id="rId7" Type="http://schemas.openxmlformats.org/officeDocument/2006/relationships/slideLayout" Target="../slideLayouts/slideLayout47.xml"/><Relationship Id="rId8" Type="http://schemas.openxmlformats.org/officeDocument/2006/relationships/theme" Target="../theme/theme9.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slideLayout" Target="../slideLayouts/slideLayout49.xml"/><Relationship Id="rId3" Type="http://schemas.openxmlformats.org/officeDocument/2006/relationships/slideLayout" Target="../slideLayouts/slideLayout50.xml"/><Relationship Id="rId4" Type="http://schemas.openxmlformats.org/officeDocument/2006/relationships/slideLayout" Target="../slideLayouts/slideLayout51.xml"/><Relationship Id="rId5" Type="http://schemas.openxmlformats.org/officeDocument/2006/relationships/slideLayout" Target="../slideLayouts/slideLayout52.xml"/><Relationship Id="rId6" Type="http://schemas.openxmlformats.org/officeDocument/2006/relationships/slideLayout" Target="../slideLayouts/slideLayout53.xml"/><Relationship Id="rId7" Type="http://schemas.openxmlformats.org/officeDocument/2006/relationships/slideLayout" Target="../slideLayouts/slideLayout54.xml"/><Relationship Id="rId8"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1" Type="http://schemas.openxmlformats.org/officeDocument/2006/relationships/slideLayout" Target="../slideLayouts/slideLayout65.xml"/><Relationship Id="rId10" Type="http://schemas.openxmlformats.org/officeDocument/2006/relationships/slideLayout" Target="../slideLayouts/slideLayout64.xml"/><Relationship Id="rId12" Type="http://schemas.openxmlformats.org/officeDocument/2006/relationships/theme" Target="../theme/theme4.xml"/><Relationship Id="rId1" Type="http://schemas.openxmlformats.org/officeDocument/2006/relationships/slideLayout" Target="../slideLayouts/slideLayout55.xml"/><Relationship Id="rId2" Type="http://schemas.openxmlformats.org/officeDocument/2006/relationships/slideLayout" Target="../slideLayouts/slideLayout56.xml"/><Relationship Id="rId3" Type="http://schemas.openxmlformats.org/officeDocument/2006/relationships/slideLayout" Target="../slideLayouts/slideLayout57.xml"/><Relationship Id="rId4" Type="http://schemas.openxmlformats.org/officeDocument/2006/relationships/slideLayout" Target="../slideLayouts/slideLayout58.xml"/><Relationship Id="rId9" Type="http://schemas.openxmlformats.org/officeDocument/2006/relationships/slideLayout" Target="../slideLayouts/slideLayout63.xml"/><Relationship Id="rId5" Type="http://schemas.openxmlformats.org/officeDocument/2006/relationships/slideLayout" Target="../slideLayouts/slideLayout59.xml"/><Relationship Id="rId6" Type="http://schemas.openxmlformats.org/officeDocument/2006/relationships/slideLayout" Target="../slideLayouts/slideLayout60.xml"/><Relationship Id="rId7" Type="http://schemas.openxmlformats.org/officeDocument/2006/relationships/slideLayout" Target="../slideLayouts/slideLayout61.xml"/><Relationship Id="rId8" Type="http://schemas.openxmlformats.org/officeDocument/2006/relationships/slideLayout" Target="../slideLayouts/slideLayout62.xml"/></Relationships>
</file>

<file path=ppt/slideMasters/_rels/slideMaster8.xml.rels><?xml version="1.0" encoding="UTF-8" standalone="yes"?><Relationships xmlns="http://schemas.openxmlformats.org/package/2006/relationships"><Relationship Id="rId11" Type="http://schemas.openxmlformats.org/officeDocument/2006/relationships/slideLayout" Target="../slideLayouts/slideLayout76.xml"/><Relationship Id="rId10" Type="http://schemas.openxmlformats.org/officeDocument/2006/relationships/slideLayout" Target="../slideLayouts/slideLayout75.xml"/><Relationship Id="rId12" Type="http://schemas.openxmlformats.org/officeDocument/2006/relationships/theme" Target="../theme/theme7.xml"/><Relationship Id="rId1" Type="http://schemas.openxmlformats.org/officeDocument/2006/relationships/slideLayout" Target="../slideLayouts/slideLayout66.xml"/><Relationship Id="rId2" Type="http://schemas.openxmlformats.org/officeDocument/2006/relationships/slideLayout" Target="../slideLayouts/slideLayout67.xml"/><Relationship Id="rId3" Type="http://schemas.openxmlformats.org/officeDocument/2006/relationships/slideLayout" Target="../slideLayouts/slideLayout68.xml"/><Relationship Id="rId4" Type="http://schemas.openxmlformats.org/officeDocument/2006/relationships/slideLayout" Target="../slideLayouts/slideLayout69.xml"/><Relationship Id="rId9" Type="http://schemas.openxmlformats.org/officeDocument/2006/relationships/slideLayout" Target="../slideLayouts/slideLayout74.xml"/><Relationship Id="rId5" Type="http://schemas.openxmlformats.org/officeDocument/2006/relationships/slideLayout" Target="../slideLayouts/slideLayout70.xml"/><Relationship Id="rId6" Type="http://schemas.openxmlformats.org/officeDocument/2006/relationships/slideLayout" Target="../slideLayouts/slideLayout71.xml"/><Relationship Id="rId7" Type="http://schemas.openxmlformats.org/officeDocument/2006/relationships/slideLayout" Target="../slideLayouts/slideLayout72.xml"/><Relationship Id="rId8" Type="http://schemas.openxmlformats.org/officeDocument/2006/relationships/slideLayout" Target="../slideLayouts/slideLayout7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5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marR="0" rtl="0" algn="l">
              <a:lnSpc>
                <a:spcPct val="11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51"/>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marR="0" rtl="0" algn="l">
              <a:lnSpc>
                <a:spcPct val="110000"/>
              </a:lnSpc>
              <a:spcBef>
                <a:spcPts val="9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353060" lvl="1" marL="914400" marR="0" rtl="0" algn="l">
              <a:lnSpc>
                <a:spcPct val="110000"/>
              </a:lnSpc>
              <a:spcBef>
                <a:spcPts val="900"/>
              </a:spcBef>
              <a:spcAft>
                <a:spcPts val="0"/>
              </a:spcAft>
              <a:buClr>
                <a:schemeClr val="accent5"/>
              </a:buClr>
              <a:buSzPts val="1960"/>
              <a:buFont typeface="Arial"/>
              <a:buChar char="•"/>
              <a:defRPr b="0" i="0" sz="1400" u="none" cap="none" strike="noStrike">
                <a:solidFill>
                  <a:schemeClr val="dk1"/>
                </a:solidFill>
                <a:latin typeface="Arial"/>
                <a:ea typeface="Arial"/>
                <a:cs typeface="Arial"/>
                <a:sym typeface="Arial"/>
              </a:defRPr>
            </a:lvl2pPr>
            <a:lvl3pPr indent="-353060" lvl="2" marL="1371600" marR="0" rtl="0" algn="l">
              <a:lnSpc>
                <a:spcPct val="110000"/>
              </a:lnSpc>
              <a:spcBef>
                <a:spcPts val="900"/>
              </a:spcBef>
              <a:spcAft>
                <a:spcPts val="0"/>
              </a:spcAft>
              <a:buClr>
                <a:schemeClr val="accent5"/>
              </a:buClr>
              <a:buSzPts val="1960"/>
              <a:buFont typeface="Noto Sans Symbols"/>
              <a:buChar char="−"/>
              <a:defRPr b="0" i="0" sz="1400" u="none" cap="none" strike="noStrike">
                <a:solidFill>
                  <a:schemeClr val="dk1"/>
                </a:solidFill>
                <a:latin typeface="Arial"/>
                <a:ea typeface="Arial"/>
                <a:cs typeface="Arial"/>
                <a:sym typeface="Arial"/>
              </a:defRPr>
            </a:lvl3pPr>
            <a:lvl4pPr indent="-335280" lvl="3" marL="1828800" marR="0" rtl="0" algn="l">
              <a:lnSpc>
                <a:spcPct val="110000"/>
              </a:lnSpc>
              <a:spcBef>
                <a:spcPts val="900"/>
              </a:spcBef>
              <a:spcAft>
                <a:spcPts val="0"/>
              </a:spcAft>
              <a:buClr>
                <a:schemeClr val="accent2"/>
              </a:buClr>
              <a:buSzPts val="1680"/>
              <a:buFont typeface="Arial"/>
              <a:buChar char="•"/>
              <a:defRPr b="0" i="0" sz="1400" u="none" cap="none" strike="noStrike">
                <a:solidFill>
                  <a:schemeClr val="dk1"/>
                </a:solidFill>
                <a:latin typeface="Arial"/>
                <a:ea typeface="Arial"/>
                <a:cs typeface="Arial"/>
                <a:sym typeface="Arial"/>
              </a:defRPr>
            </a:lvl4pPr>
            <a:lvl5pPr indent="-353060" lvl="4" marL="2286000" marR="0" rtl="0" algn="l">
              <a:lnSpc>
                <a:spcPct val="110000"/>
              </a:lnSpc>
              <a:spcBef>
                <a:spcPts val="900"/>
              </a:spcBef>
              <a:spcAft>
                <a:spcPts val="0"/>
              </a:spcAft>
              <a:buClr>
                <a:schemeClr val="accent2"/>
              </a:buClr>
              <a:buSzPts val="1960"/>
              <a:buFont typeface="Noto Sans Symbols"/>
              <a:buChar char="−"/>
              <a:defRPr b="0" i="0" sz="1400" u="none" cap="none" strike="noStrike">
                <a:solidFill>
                  <a:schemeClr val="dk1"/>
                </a:solidFill>
                <a:latin typeface="Arial"/>
                <a:ea typeface="Arial"/>
                <a:cs typeface="Arial"/>
                <a:sym typeface="Arial"/>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9pPr>
          </a:lstStyle>
          <a:p/>
        </p:txBody>
      </p:sp>
      <p:sp>
        <p:nvSpPr>
          <p:cNvPr id="12" name="Google Shape;12;p151"/>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marR="0" rtl="0" algn="ctr">
              <a:spcBef>
                <a:spcPts val="0"/>
              </a:spcBef>
              <a:spcAft>
                <a:spcPts val="0"/>
              </a:spcAft>
              <a:buSzPts val="1400"/>
              <a:buNone/>
              <a:defRPr b="0" i="0" sz="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51"/>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marR="0" rtl="0" algn="r">
              <a:spcBef>
                <a:spcPts val="0"/>
              </a:spcBef>
              <a:buNone/>
              <a:defRPr b="0" i="0" sz="1000" u="none" cap="none" strike="noStrike">
                <a:solidFill>
                  <a:srgbClr val="8B8D90"/>
                </a:solidFill>
                <a:latin typeface="Arial"/>
                <a:ea typeface="Arial"/>
                <a:cs typeface="Arial"/>
                <a:sym typeface="Arial"/>
              </a:defRPr>
            </a:lvl1pPr>
            <a:lvl2pPr indent="0" lvl="1" marL="0" marR="0" rtl="0" algn="r">
              <a:spcBef>
                <a:spcPts val="0"/>
              </a:spcBef>
              <a:buNone/>
              <a:defRPr b="0" i="0" sz="1000" u="none" cap="none" strike="noStrike">
                <a:solidFill>
                  <a:srgbClr val="8B8D90"/>
                </a:solidFill>
                <a:latin typeface="Arial"/>
                <a:ea typeface="Arial"/>
                <a:cs typeface="Arial"/>
                <a:sym typeface="Arial"/>
              </a:defRPr>
            </a:lvl2pPr>
            <a:lvl3pPr indent="0" lvl="2" marL="0" marR="0" rtl="0" algn="r">
              <a:spcBef>
                <a:spcPts val="0"/>
              </a:spcBef>
              <a:buNone/>
              <a:defRPr b="0" i="0" sz="1000" u="none" cap="none" strike="noStrike">
                <a:solidFill>
                  <a:srgbClr val="8B8D90"/>
                </a:solidFill>
                <a:latin typeface="Arial"/>
                <a:ea typeface="Arial"/>
                <a:cs typeface="Arial"/>
                <a:sym typeface="Arial"/>
              </a:defRPr>
            </a:lvl3pPr>
            <a:lvl4pPr indent="0" lvl="3" marL="0" marR="0" rtl="0" algn="r">
              <a:spcBef>
                <a:spcPts val="0"/>
              </a:spcBef>
              <a:buNone/>
              <a:defRPr b="0" i="0" sz="1000" u="none" cap="none" strike="noStrike">
                <a:solidFill>
                  <a:srgbClr val="8B8D90"/>
                </a:solidFill>
                <a:latin typeface="Arial"/>
                <a:ea typeface="Arial"/>
                <a:cs typeface="Arial"/>
                <a:sym typeface="Arial"/>
              </a:defRPr>
            </a:lvl4pPr>
            <a:lvl5pPr indent="0" lvl="4" marL="0" marR="0" rtl="0" algn="r">
              <a:spcBef>
                <a:spcPts val="0"/>
              </a:spcBef>
              <a:buNone/>
              <a:defRPr b="0" i="0" sz="1000" u="none" cap="none" strike="noStrike">
                <a:solidFill>
                  <a:srgbClr val="8B8D90"/>
                </a:solidFill>
                <a:latin typeface="Arial"/>
                <a:ea typeface="Arial"/>
                <a:cs typeface="Arial"/>
                <a:sym typeface="Arial"/>
              </a:defRPr>
            </a:lvl5pPr>
            <a:lvl6pPr indent="0" lvl="5" marL="0" marR="0" rtl="0" algn="r">
              <a:spcBef>
                <a:spcPts val="0"/>
              </a:spcBef>
              <a:buNone/>
              <a:defRPr b="0" i="0" sz="1000" u="none" cap="none" strike="noStrike">
                <a:solidFill>
                  <a:srgbClr val="8B8D90"/>
                </a:solidFill>
                <a:latin typeface="Arial"/>
                <a:ea typeface="Arial"/>
                <a:cs typeface="Arial"/>
                <a:sym typeface="Arial"/>
              </a:defRPr>
            </a:lvl6pPr>
            <a:lvl7pPr indent="0" lvl="6" marL="0" marR="0" rtl="0" algn="r">
              <a:spcBef>
                <a:spcPts val="0"/>
              </a:spcBef>
              <a:buNone/>
              <a:defRPr b="0" i="0" sz="1000" u="none" cap="none" strike="noStrike">
                <a:solidFill>
                  <a:srgbClr val="8B8D90"/>
                </a:solidFill>
                <a:latin typeface="Arial"/>
                <a:ea typeface="Arial"/>
                <a:cs typeface="Arial"/>
                <a:sym typeface="Arial"/>
              </a:defRPr>
            </a:lvl7pPr>
            <a:lvl8pPr indent="0" lvl="7" marL="0" marR="0" rtl="0" algn="r">
              <a:spcBef>
                <a:spcPts val="0"/>
              </a:spcBef>
              <a:buNone/>
              <a:defRPr b="0" i="0" sz="1000" u="none" cap="none" strike="noStrike">
                <a:solidFill>
                  <a:srgbClr val="8B8D90"/>
                </a:solidFill>
                <a:latin typeface="Arial"/>
                <a:ea typeface="Arial"/>
                <a:cs typeface="Arial"/>
                <a:sym typeface="Arial"/>
              </a:defRPr>
            </a:lvl8pPr>
            <a:lvl9pPr indent="0" lvl="8" marL="0" marR="0" rtl="0" algn="r">
              <a:spcBef>
                <a:spcPts val="0"/>
              </a:spcBef>
              <a:buNone/>
              <a:defRPr b="0" i="0" sz="1000" u="none" cap="none" strike="noStrike">
                <a:solidFill>
                  <a:srgbClr val="8B8D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14" name="Google Shape;14;p151"/>
          <p:cNvSpPr txBox="1"/>
          <p:nvPr/>
        </p:nvSpPr>
        <p:spPr>
          <a:xfrm>
            <a:off x="5410963" y="7318119"/>
            <a:ext cx="4326505" cy="111762"/>
          </a:xfrm>
          <a:prstGeom prst="rect">
            <a:avLst/>
          </a:prstGeom>
          <a:noFill/>
          <a:ln>
            <a:noFill/>
          </a:ln>
        </p:spPr>
        <p:txBody>
          <a:bodyPr anchorCtr="0" anchor="t" bIns="0" lIns="0" spcFirstLastPara="1" rIns="0" wrap="square" tIns="0">
            <a:spAutoFit/>
          </a:bodyPr>
          <a:lstStyle/>
          <a:p>
            <a:pPr indent="0" lvl="0" marL="0" marR="0" rtl="0" algn="r">
              <a:lnSpc>
                <a:spcPct val="105000"/>
              </a:lnSpc>
              <a:spcBef>
                <a:spcPts val="0"/>
              </a:spcBef>
              <a:spcAft>
                <a:spcPts val="0"/>
              </a:spcAft>
              <a:buClr>
                <a:schemeClr val="dk1"/>
              </a:buClr>
              <a:buSzPts val="700"/>
              <a:buFont typeface="Arial"/>
              <a:buNone/>
            </a:pPr>
            <a:r>
              <a:rPr b="1" i="0" lang="es-PE" sz="700" u="none" cap="none" strike="noStrike">
                <a:solidFill>
                  <a:schemeClr val="dk1"/>
                </a:solidFill>
                <a:latin typeface="Arial"/>
                <a:ea typeface="Arial"/>
                <a:cs typeface="Arial"/>
                <a:sym typeface="Arial"/>
              </a:rPr>
              <a:t>Internal confidential: intended for use of internal recipients only, not for wider distribution.</a:t>
            </a:r>
            <a:endParaRPr/>
          </a:p>
        </p:txBody>
      </p:sp>
      <p:sp>
        <p:nvSpPr>
          <p:cNvPr id="15" name="Google Shape;15;p151"/>
          <p:cNvSpPr txBox="1"/>
          <p:nvPr/>
        </p:nvSpPr>
        <p:spPr>
          <a:xfrm>
            <a:off x="361160" y="7307828"/>
            <a:ext cx="1165384" cy="145424"/>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chemeClr val="dk1"/>
              </a:buClr>
              <a:buSzPts val="900"/>
              <a:buFont typeface="Arial"/>
              <a:buNone/>
            </a:pPr>
            <a:r>
              <a:rPr b="1" i="0" lang="es-PE" sz="900" u="none" cap="none" strike="noStrike">
                <a:solidFill>
                  <a:schemeClr val="dk1"/>
                </a:solidFill>
                <a:latin typeface="Arial"/>
                <a:ea typeface="Arial"/>
                <a:cs typeface="Arial"/>
                <a:sym typeface="Arial"/>
              </a:rPr>
              <a:t>Delivery Associates</a:t>
            </a:r>
            <a:endParaRPr b="0" i="0" sz="9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27">
          <p15:clr>
            <a:srgbClr val="F26B43"/>
          </p15:clr>
        </p15:guide>
        <p15:guide id="2" pos="6123">
          <p15:clr>
            <a:srgbClr val="F26B43"/>
          </p15:clr>
        </p15:guide>
        <p15:guide id="3" orient="horz" pos="998">
          <p15:clr>
            <a:srgbClr val="F26B43"/>
          </p15:clr>
        </p15:guide>
        <p15:guide id="4" orient="horz" pos="4445">
          <p15:clr>
            <a:srgbClr val="F26B43"/>
          </p15:clr>
        </p15:guide>
        <p15:guide id="5" orient="horz" pos="226">
          <p15:clr>
            <a:srgbClr val="F26B43"/>
          </p15:clr>
        </p15:guide>
        <p15:guide id="6" orient="horz" pos="453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1" name="Shape 91"/>
        <p:cNvGrpSpPr/>
        <p:nvPr/>
      </p:nvGrpSpPr>
      <p:grpSpPr>
        <a:xfrm>
          <a:off x="0" y="0"/>
          <a:ext cx="0" cy="0"/>
          <a:chOff x="0" y="0"/>
          <a:chExt cx="0" cy="0"/>
        </a:xfrm>
      </p:grpSpPr>
      <p:sp>
        <p:nvSpPr>
          <p:cNvPr id="92" name="Google Shape;92;p164"/>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850"/>
              <a:buFont typeface="Calibri"/>
              <a:buNone/>
              <a:defRPr b="0" i="0" sz="485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93" name="Google Shape;93;p164"/>
          <p:cNvSpPr txBox="1"/>
          <p:nvPr>
            <p:ph idx="1" type="body"/>
          </p:nvPr>
        </p:nvSpPr>
        <p:spPr>
          <a:xfrm>
            <a:off x="693043" y="2012414"/>
            <a:ext cx="8694539" cy="4796544"/>
          </a:xfrm>
          <a:prstGeom prst="rect">
            <a:avLst/>
          </a:prstGeom>
          <a:noFill/>
          <a:ln>
            <a:noFill/>
          </a:ln>
        </p:spPr>
        <p:txBody>
          <a:bodyPr anchorCtr="0" anchor="t" bIns="45700" lIns="91425" spcFirstLastPara="1" rIns="91425" wrap="square" tIns="45700">
            <a:normAutofit/>
          </a:bodyPr>
          <a:lstStyle>
            <a:lvl1pPr indent="-424624" lvl="0" marL="457200" marR="0" rtl="0" algn="l">
              <a:lnSpc>
                <a:spcPct val="90000"/>
              </a:lnSpc>
              <a:spcBef>
                <a:spcPts val="1102"/>
              </a:spcBef>
              <a:spcAft>
                <a:spcPts val="0"/>
              </a:spcAft>
              <a:buClr>
                <a:schemeClr val="dk1"/>
              </a:buClr>
              <a:buSzPts val="3087"/>
              <a:buFont typeface="Arial"/>
              <a:buChar char="•"/>
              <a:defRPr b="0" i="0" sz="3087" u="none" cap="none" strike="noStrike">
                <a:solidFill>
                  <a:schemeClr val="dk1"/>
                </a:solidFill>
                <a:latin typeface="Calibri"/>
                <a:ea typeface="Calibri"/>
                <a:cs typeface="Calibri"/>
                <a:sym typeface="Calibri"/>
              </a:defRPr>
            </a:lvl1pPr>
            <a:lvl2pPr indent="-396621" lvl="1" marL="914400" marR="0" rtl="0" algn="l">
              <a:lnSpc>
                <a:spcPct val="90000"/>
              </a:lnSpc>
              <a:spcBef>
                <a:spcPts val="551"/>
              </a:spcBef>
              <a:spcAft>
                <a:spcPts val="0"/>
              </a:spcAft>
              <a:buClr>
                <a:schemeClr val="dk1"/>
              </a:buClr>
              <a:buSzPts val="2646"/>
              <a:buFont typeface="Arial"/>
              <a:buChar char="•"/>
              <a:defRPr b="0" i="0" sz="2646" u="none" cap="none" strike="noStrike">
                <a:solidFill>
                  <a:schemeClr val="dk1"/>
                </a:solidFill>
                <a:latin typeface="Calibri"/>
                <a:ea typeface="Calibri"/>
                <a:cs typeface="Calibri"/>
                <a:sym typeface="Calibri"/>
              </a:defRPr>
            </a:lvl2pPr>
            <a:lvl3pPr indent="-368617" lvl="2" marL="1371600" marR="0" rtl="0" algn="l">
              <a:lnSpc>
                <a:spcPct val="90000"/>
              </a:lnSpc>
              <a:spcBef>
                <a:spcPts val="551"/>
              </a:spcBef>
              <a:spcAft>
                <a:spcPts val="0"/>
              </a:spcAft>
              <a:buClr>
                <a:schemeClr val="dk1"/>
              </a:buClr>
              <a:buSzPts val="2205"/>
              <a:buFont typeface="Arial"/>
              <a:buChar char="•"/>
              <a:defRPr b="0" i="0" sz="2205" u="none" cap="none" strike="noStrike">
                <a:solidFill>
                  <a:schemeClr val="dk1"/>
                </a:solidFill>
                <a:latin typeface="Calibri"/>
                <a:ea typeface="Calibri"/>
                <a:cs typeface="Calibri"/>
                <a:sym typeface="Calibri"/>
              </a:defRPr>
            </a:lvl3pPr>
            <a:lvl4pPr indent="-354583" lvl="3" marL="1828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4pPr>
            <a:lvl5pPr indent="-354583" lvl="4" marL="22860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9pPr>
          </a:lstStyle>
          <a:p/>
        </p:txBody>
      </p:sp>
      <p:sp>
        <p:nvSpPr>
          <p:cNvPr id="94" name="Google Shape;94;p164"/>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323">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5" name="Google Shape;95;p164"/>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323">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6" name="Google Shape;96;p164"/>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323">
                <a:solidFill>
                  <a:srgbClr val="888888"/>
                </a:solidFill>
                <a:latin typeface="Calibri"/>
                <a:ea typeface="Calibri"/>
                <a:cs typeface="Calibri"/>
                <a:sym typeface="Calibri"/>
              </a:defRPr>
            </a:lvl1pPr>
            <a:lvl2pPr indent="0" lvl="1" marL="0" marR="0" rtl="0" algn="r">
              <a:spcBef>
                <a:spcPts val="0"/>
              </a:spcBef>
              <a:buNone/>
              <a:defRPr sz="1323">
                <a:solidFill>
                  <a:srgbClr val="888888"/>
                </a:solidFill>
                <a:latin typeface="Calibri"/>
                <a:ea typeface="Calibri"/>
                <a:cs typeface="Calibri"/>
                <a:sym typeface="Calibri"/>
              </a:defRPr>
            </a:lvl2pPr>
            <a:lvl3pPr indent="0" lvl="2" marL="0" marR="0" rtl="0" algn="r">
              <a:spcBef>
                <a:spcPts val="0"/>
              </a:spcBef>
              <a:buNone/>
              <a:defRPr sz="1323">
                <a:solidFill>
                  <a:srgbClr val="888888"/>
                </a:solidFill>
                <a:latin typeface="Calibri"/>
                <a:ea typeface="Calibri"/>
                <a:cs typeface="Calibri"/>
                <a:sym typeface="Calibri"/>
              </a:defRPr>
            </a:lvl3pPr>
            <a:lvl4pPr indent="0" lvl="3" marL="0" marR="0" rtl="0" algn="r">
              <a:spcBef>
                <a:spcPts val="0"/>
              </a:spcBef>
              <a:buNone/>
              <a:defRPr sz="1323">
                <a:solidFill>
                  <a:srgbClr val="888888"/>
                </a:solidFill>
                <a:latin typeface="Calibri"/>
                <a:ea typeface="Calibri"/>
                <a:cs typeface="Calibri"/>
                <a:sym typeface="Calibri"/>
              </a:defRPr>
            </a:lvl4pPr>
            <a:lvl5pPr indent="0" lvl="4" marL="0" marR="0" rtl="0" algn="r">
              <a:spcBef>
                <a:spcPts val="0"/>
              </a:spcBef>
              <a:buNone/>
              <a:defRPr sz="1323">
                <a:solidFill>
                  <a:srgbClr val="888888"/>
                </a:solidFill>
                <a:latin typeface="Calibri"/>
                <a:ea typeface="Calibri"/>
                <a:cs typeface="Calibri"/>
                <a:sym typeface="Calibri"/>
              </a:defRPr>
            </a:lvl5pPr>
            <a:lvl6pPr indent="0" lvl="5" marL="0" marR="0" rtl="0" algn="r">
              <a:spcBef>
                <a:spcPts val="0"/>
              </a:spcBef>
              <a:buNone/>
              <a:defRPr sz="1323">
                <a:solidFill>
                  <a:srgbClr val="888888"/>
                </a:solidFill>
                <a:latin typeface="Calibri"/>
                <a:ea typeface="Calibri"/>
                <a:cs typeface="Calibri"/>
                <a:sym typeface="Calibri"/>
              </a:defRPr>
            </a:lvl6pPr>
            <a:lvl7pPr indent="0" lvl="6" marL="0" marR="0" rtl="0" algn="r">
              <a:spcBef>
                <a:spcPts val="0"/>
              </a:spcBef>
              <a:buNone/>
              <a:defRPr sz="1323">
                <a:solidFill>
                  <a:srgbClr val="888888"/>
                </a:solidFill>
                <a:latin typeface="Calibri"/>
                <a:ea typeface="Calibri"/>
                <a:cs typeface="Calibri"/>
                <a:sym typeface="Calibri"/>
              </a:defRPr>
            </a:lvl7pPr>
            <a:lvl8pPr indent="0" lvl="7" marL="0" marR="0" rtl="0" algn="r">
              <a:spcBef>
                <a:spcPts val="0"/>
              </a:spcBef>
              <a:buNone/>
              <a:defRPr sz="1323">
                <a:solidFill>
                  <a:srgbClr val="888888"/>
                </a:solidFill>
                <a:latin typeface="Calibri"/>
                <a:ea typeface="Calibri"/>
                <a:cs typeface="Calibri"/>
                <a:sym typeface="Calibri"/>
              </a:defRPr>
            </a:lvl8pPr>
            <a:lvl9pPr indent="0" lvl="8" marL="0" marR="0" rtl="0" algn="r">
              <a:spcBef>
                <a:spcPts val="0"/>
              </a:spcBef>
              <a:buNone/>
              <a:defRPr sz="1323">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PE"/>
              <a:t>‹#›</a:t>
            </a:fld>
            <a:endParaRPr/>
          </a:p>
        </p:txBody>
      </p:sp>
    </p:spTree>
  </p:cSld>
  <p:clrMap accent1="accent1" accent2="accent2" accent3="accent3" accent4="accent4" accent5="accent5" accent6="accent6" bg1="lt1" bg2="dk2" tx1="dk1" tx2="lt2" folHlink="folHlink" hlink="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66" name="Shape 166"/>
        <p:cNvGrpSpPr/>
        <p:nvPr/>
      </p:nvGrpSpPr>
      <p:grpSpPr>
        <a:xfrm>
          <a:off x="0" y="0"/>
          <a:ext cx="0" cy="0"/>
          <a:chOff x="0" y="0"/>
          <a:chExt cx="0" cy="0"/>
        </a:xfrm>
      </p:grpSpPr>
      <p:sp>
        <p:nvSpPr>
          <p:cNvPr id="167" name="Google Shape;167;p16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marR="0" rtl="0" algn="l">
              <a:lnSpc>
                <a:spcPct val="11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8" name="Google Shape;168;p167"/>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marR="0" rtl="0" algn="l">
              <a:lnSpc>
                <a:spcPct val="110000"/>
              </a:lnSpc>
              <a:spcBef>
                <a:spcPts val="9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353060" lvl="1" marL="914400" marR="0" rtl="0" algn="l">
              <a:lnSpc>
                <a:spcPct val="110000"/>
              </a:lnSpc>
              <a:spcBef>
                <a:spcPts val="900"/>
              </a:spcBef>
              <a:spcAft>
                <a:spcPts val="0"/>
              </a:spcAft>
              <a:buClr>
                <a:schemeClr val="accent5"/>
              </a:buClr>
              <a:buSzPts val="1960"/>
              <a:buFont typeface="Arial"/>
              <a:buChar char="•"/>
              <a:defRPr b="0" i="0" sz="1400" u="none" cap="none" strike="noStrike">
                <a:solidFill>
                  <a:schemeClr val="dk1"/>
                </a:solidFill>
                <a:latin typeface="Arial"/>
                <a:ea typeface="Arial"/>
                <a:cs typeface="Arial"/>
                <a:sym typeface="Arial"/>
              </a:defRPr>
            </a:lvl2pPr>
            <a:lvl3pPr indent="-353060" lvl="2" marL="1371600" marR="0" rtl="0" algn="l">
              <a:lnSpc>
                <a:spcPct val="110000"/>
              </a:lnSpc>
              <a:spcBef>
                <a:spcPts val="900"/>
              </a:spcBef>
              <a:spcAft>
                <a:spcPts val="0"/>
              </a:spcAft>
              <a:buClr>
                <a:schemeClr val="accent5"/>
              </a:buClr>
              <a:buSzPts val="1960"/>
              <a:buFont typeface="Noto Sans Symbols"/>
              <a:buChar char="−"/>
              <a:defRPr b="0" i="0" sz="1400" u="none" cap="none" strike="noStrike">
                <a:solidFill>
                  <a:schemeClr val="dk1"/>
                </a:solidFill>
                <a:latin typeface="Arial"/>
                <a:ea typeface="Arial"/>
                <a:cs typeface="Arial"/>
                <a:sym typeface="Arial"/>
              </a:defRPr>
            </a:lvl3pPr>
            <a:lvl4pPr indent="-335280" lvl="3" marL="1828800" marR="0" rtl="0" algn="l">
              <a:lnSpc>
                <a:spcPct val="110000"/>
              </a:lnSpc>
              <a:spcBef>
                <a:spcPts val="900"/>
              </a:spcBef>
              <a:spcAft>
                <a:spcPts val="0"/>
              </a:spcAft>
              <a:buClr>
                <a:schemeClr val="accent2"/>
              </a:buClr>
              <a:buSzPts val="1680"/>
              <a:buFont typeface="Arial"/>
              <a:buChar char="•"/>
              <a:defRPr b="0" i="0" sz="1400" u="none" cap="none" strike="noStrike">
                <a:solidFill>
                  <a:schemeClr val="dk1"/>
                </a:solidFill>
                <a:latin typeface="Arial"/>
                <a:ea typeface="Arial"/>
                <a:cs typeface="Arial"/>
                <a:sym typeface="Arial"/>
              </a:defRPr>
            </a:lvl4pPr>
            <a:lvl5pPr indent="-353060" lvl="4" marL="2286000" marR="0" rtl="0" algn="l">
              <a:lnSpc>
                <a:spcPct val="110000"/>
              </a:lnSpc>
              <a:spcBef>
                <a:spcPts val="900"/>
              </a:spcBef>
              <a:spcAft>
                <a:spcPts val="0"/>
              </a:spcAft>
              <a:buClr>
                <a:schemeClr val="accent2"/>
              </a:buClr>
              <a:buSzPts val="1960"/>
              <a:buFont typeface="Noto Sans Symbols"/>
              <a:buChar char="−"/>
              <a:defRPr b="0" i="0" sz="1400" u="none" cap="none" strike="noStrike">
                <a:solidFill>
                  <a:schemeClr val="dk1"/>
                </a:solidFill>
                <a:latin typeface="Arial"/>
                <a:ea typeface="Arial"/>
                <a:cs typeface="Arial"/>
                <a:sym typeface="Arial"/>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9pPr>
          </a:lstStyle>
          <a:p/>
        </p:txBody>
      </p:sp>
      <p:sp>
        <p:nvSpPr>
          <p:cNvPr id="169" name="Google Shape;169;p167"/>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marR="0" rtl="0" algn="ctr">
              <a:spcBef>
                <a:spcPts val="0"/>
              </a:spcBef>
              <a:spcAft>
                <a:spcPts val="0"/>
              </a:spcAft>
              <a:buSzPts val="1400"/>
              <a:buNone/>
              <a:defRPr sz="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70" name="Google Shape;170;p167"/>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marR="0" rtl="0" algn="r">
              <a:spcBef>
                <a:spcPts val="0"/>
              </a:spcBef>
              <a:buNone/>
              <a:defRPr sz="1000">
                <a:solidFill>
                  <a:srgbClr val="8B8D90"/>
                </a:solidFill>
                <a:latin typeface="Arial"/>
                <a:ea typeface="Arial"/>
                <a:cs typeface="Arial"/>
                <a:sym typeface="Arial"/>
              </a:defRPr>
            </a:lvl1pPr>
            <a:lvl2pPr indent="0" lvl="1" marL="0" marR="0" rtl="0" algn="r">
              <a:spcBef>
                <a:spcPts val="0"/>
              </a:spcBef>
              <a:buNone/>
              <a:defRPr sz="1000">
                <a:solidFill>
                  <a:srgbClr val="8B8D90"/>
                </a:solidFill>
                <a:latin typeface="Arial"/>
                <a:ea typeface="Arial"/>
                <a:cs typeface="Arial"/>
                <a:sym typeface="Arial"/>
              </a:defRPr>
            </a:lvl2pPr>
            <a:lvl3pPr indent="0" lvl="2" marL="0" marR="0" rtl="0" algn="r">
              <a:spcBef>
                <a:spcPts val="0"/>
              </a:spcBef>
              <a:buNone/>
              <a:defRPr sz="1000">
                <a:solidFill>
                  <a:srgbClr val="8B8D90"/>
                </a:solidFill>
                <a:latin typeface="Arial"/>
                <a:ea typeface="Arial"/>
                <a:cs typeface="Arial"/>
                <a:sym typeface="Arial"/>
              </a:defRPr>
            </a:lvl3pPr>
            <a:lvl4pPr indent="0" lvl="3" marL="0" marR="0" rtl="0" algn="r">
              <a:spcBef>
                <a:spcPts val="0"/>
              </a:spcBef>
              <a:buNone/>
              <a:defRPr sz="1000">
                <a:solidFill>
                  <a:srgbClr val="8B8D90"/>
                </a:solidFill>
                <a:latin typeface="Arial"/>
                <a:ea typeface="Arial"/>
                <a:cs typeface="Arial"/>
                <a:sym typeface="Arial"/>
              </a:defRPr>
            </a:lvl4pPr>
            <a:lvl5pPr indent="0" lvl="4" marL="0" marR="0" rtl="0" algn="r">
              <a:spcBef>
                <a:spcPts val="0"/>
              </a:spcBef>
              <a:buNone/>
              <a:defRPr sz="1000">
                <a:solidFill>
                  <a:srgbClr val="8B8D90"/>
                </a:solidFill>
                <a:latin typeface="Arial"/>
                <a:ea typeface="Arial"/>
                <a:cs typeface="Arial"/>
                <a:sym typeface="Arial"/>
              </a:defRPr>
            </a:lvl5pPr>
            <a:lvl6pPr indent="0" lvl="5" marL="0" marR="0" rtl="0" algn="r">
              <a:spcBef>
                <a:spcPts val="0"/>
              </a:spcBef>
              <a:buNone/>
              <a:defRPr sz="1000">
                <a:solidFill>
                  <a:srgbClr val="8B8D90"/>
                </a:solidFill>
                <a:latin typeface="Arial"/>
                <a:ea typeface="Arial"/>
                <a:cs typeface="Arial"/>
                <a:sym typeface="Arial"/>
              </a:defRPr>
            </a:lvl6pPr>
            <a:lvl7pPr indent="0" lvl="6" marL="0" marR="0" rtl="0" algn="r">
              <a:spcBef>
                <a:spcPts val="0"/>
              </a:spcBef>
              <a:buNone/>
              <a:defRPr sz="1000">
                <a:solidFill>
                  <a:srgbClr val="8B8D90"/>
                </a:solidFill>
                <a:latin typeface="Arial"/>
                <a:ea typeface="Arial"/>
                <a:cs typeface="Arial"/>
                <a:sym typeface="Arial"/>
              </a:defRPr>
            </a:lvl7pPr>
            <a:lvl8pPr indent="0" lvl="7" marL="0" marR="0" rtl="0" algn="r">
              <a:spcBef>
                <a:spcPts val="0"/>
              </a:spcBef>
              <a:buNone/>
              <a:defRPr sz="1000">
                <a:solidFill>
                  <a:srgbClr val="8B8D90"/>
                </a:solidFill>
                <a:latin typeface="Arial"/>
                <a:ea typeface="Arial"/>
                <a:cs typeface="Arial"/>
                <a:sym typeface="Arial"/>
              </a:defRPr>
            </a:lvl8pPr>
            <a:lvl9pPr indent="0" lvl="8" marL="0" marR="0" rtl="0" algn="r">
              <a:spcBef>
                <a:spcPts val="0"/>
              </a:spcBef>
              <a:buNone/>
              <a:defRPr sz="1000">
                <a:solidFill>
                  <a:srgbClr val="8B8D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171" name="Google Shape;171;p167"/>
          <p:cNvSpPr txBox="1"/>
          <p:nvPr/>
        </p:nvSpPr>
        <p:spPr>
          <a:xfrm>
            <a:off x="5705915" y="7318119"/>
            <a:ext cx="4031553" cy="111762"/>
          </a:xfrm>
          <a:prstGeom prst="rect">
            <a:avLst/>
          </a:prstGeom>
          <a:noFill/>
          <a:ln>
            <a:noFill/>
          </a:ln>
        </p:spPr>
        <p:txBody>
          <a:bodyPr anchorCtr="0" anchor="t" bIns="0" lIns="0" spcFirstLastPara="1" rIns="0" wrap="square" tIns="0">
            <a:spAutoFit/>
          </a:bodyPr>
          <a:lstStyle/>
          <a:p>
            <a:pPr indent="0" lvl="0" marL="0" marR="0" rtl="0" algn="r">
              <a:lnSpc>
                <a:spcPct val="105000"/>
              </a:lnSpc>
              <a:spcBef>
                <a:spcPts val="0"/>
              </a:spcBef>
              <a:spcAft>
                <a:spcPts val="0"/>
              </a:spcAft>
              <a:buClr>
                <a:schemeClr val="dk1"/>
              </a:buClr>
              <a:buSzPts val="700"/>
              <a:buFont typeface="Arial"/>
              <a:buNone/>
            </a:pPr>
            <a:r>
              <a:rPr b="1" lang="es-PE" sz="700">
                <a:solidFill>
                  <a:schemeClr val="dk1"/>
                </a:solidFill>
                <a:latin typeface="Arial"/>
                <a:ea typeface="Arial"/>
                <a:cs typeface="Arial"/>
                <a:sym typeface="Arial"/>
              </a:rPr>
              <a:t>Client confidential: intended for use of client recipients only, not for wider distribution.</a:t>
            </a:r>
            <a:endParaRPr/>
          </a:p>
        </p:txBody>
      </p:sp>
      <p:sp>
        <p:nvSpPr>
          <p:cNvPr id="172" name="Google Shape;172;p167"/>
          <p:cNvSpPr txBox="1"/>
          <p:nvPr/>
        </p:nvSpPr>
        <p:spPr>
          <a:xfrm>
            <a:off x="361160" y="7307828"/>
            <a:ext cx="1165384" cy="145424"/>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chemeClr val="dk1"/>
              </a:buClr>
              <a:buSzPts val="900"/>
              <a:buFont typeface="Arial"/>
              <a:buNone/>
            </a:pPr>
            <a:r>
              <a:rPr b="1" lang="es-PE" sz="900">
                <a:solidFill>
                  <a:schemeClr val="dk1"/>
                </a:solidFill>
                <a:latin typeface="Arial"/>
                <a:ea typeface="Arial"/>
                <a:cs typeface="Arial"/>
                <a:sym typeface="Arial"/>
              </a:rPr>
              <a:t>Delivery Associates</a:t>
            </a:r>
            <a:endParaRPr b="0" sz="9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77" r:id="rId1"/>
    <p:sldLayoutId id="2147483678" r:id="rId2"/>
    <p:sldLayoutId id="2147483679" r:id="rId3"/>
    <p:sldLayoutId id="2147483680" r:id="rId4"/>
    <p:sldLayoutId id="2147483681" r:id="rId5"/>
    <p:sldLayoutId id="2147483682" r:id="rId6"/>
    <p:sldLayoutId id="2147483683"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27">
          <p15:clr>
            <a:srgbClr val="F26B43"/>
          </p15:clr>
        </p15:guide>
        <p15:guide id="2" pos="6123">
          <p15:clr>
            <a:srgbClr val="F26B43"/>
          </p15:clr>
        </p15:guide>
        <p15:guide id="3" orient="horz" pos="998">
          <p15:clr>
            <a:srgbClr val="F26B43"/>
          </p15:clr>
        </p15:guide>
        <p15:guide id="4" orient="horz" pos="4445">
          <p15:clr>
            <a:srgbClr val="F26B43"/>
          </p15:clr>
        </p15:guide>
        <p15:guide id="5" orient="horz" pos="226">
          <p15:clr>
            <a:srgbClr val="F26B43"/>
          </p15:clr>
        </p15:guide>
        <p15:guide id="6" orient="horz" pos="4536">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0" name="Shape 210"/>
        <p:cNvGrpSpPr/>
        <p:nvPr/>
      </p:nvGrpSpPr>
      <p:grpSpPr>
        <a:xfrm>
          <a:off x="0" y="0"/>
          <a:ext cx="0" cy="0"/>
          <a:chOff x="0" y="0"/>
          <a:chExt cx="0" cy="0"/>
        </a:xfrm>
      </p:grpSpPr>
      <p:sp>
        <p:nvSpPr>
          <p:cNvPr id="211" name="Google Shape;211;p17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marR="0" rtl="0" algn="l">
              <a:lnSpc>
                <a:spcPct val="11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2" name="Google Shape;212;p171"/>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marR="0" rtl="0" algn="l">
              <a:lnSpc>
                <a:spcPct val="110000"/>
              </a:lnSpc>
              <a:spcBef>
                <a:spcPts val="9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353060" lvl="1" marL="914400" marR="0" rtl="0" algn="l">
              <a:lnSpc>
                <a:spcPct val="110000"/>
              </a:lnSpc>
              <a:spcBef>
                <a:spcPts val="900"/>
              </a:spcBef>
              <a:spcAft>
                <a:spcPts val="0"/>
              </a:spcAft>
              <a:buClr>
                <a:schemeClr val="accent5"/>
              </a:buClr>
              <a:buSzPts val="1960"/>
              <a:buFont typeface="Arial"/>
              <a:buChar char="•"/>
              <a:defRPr b="0" i="0" sz="1400" u="none" cap="none" strike="noStrike">
                <a:solidFill>
                  <a:schemeClr val="dk1"/>
                </a:solidFill>
                <a:latin typeface="Arial"/>
                <a:ea typeface="Arial"/>
                <a:cs typeface="Arial"/>
                <a:sym typeface="Arial"/>
              </a:defRPr>
            </a:lvl2pPr>
            <a:lvl3pPr indent="-353060" lvl="2" marL="1371600" marR="0" rtl="0" algn="l">
              <a:lnSpc>
                <a:spcPct val="110000"/>
              </a:lnSpc>
              <a:spcBef>
                <a:spcPts val="900"/>
              </a:spcBef>
              <a:spcAft>
                <a:spcPts val="0"/>
              </a:spcAft>
              <a:buClr>
                <a:schemeClr val="accent5"/>
              </a:buClr>
              <a:buSzPts val="1960"/>
              <a:buFont typeface="Noto Sans Symbols"/>
              <a:buChar char="−"/>
              <a:defRPr b="0" i="0" sz="1400" u="none" cap="none" strike="noStrike">
                <a:solidFill>
                  <a:schemeClr val="dk1"/>
                </a:solidFill>
                <a:latin typeface="Arial"/>
                <a:ea typeface="Arial"/>
                <a:cs typeface="Arial"/>
                <a:sym typeface="Arial"/>
              </a:defRPr>
            </a:lvl3pPr>
            <a:lvl4pPr indent="-335280" lvl="3" marL="1828800" marR="0" rtl="0" algn="l">
              <a:lnSpc>
                <a:spcPct val="110000"/>
              </a:lnSpc>
              <a:spcBef>
                <a:spcPts val="900"/>
              </a:spcBef>
              <a:spcAft>
                <a:spcPts val="0"/>
              </a:spcAft>
              <a:buClr>
                <a:schemeClr val="accent2"/>
              </a:buClr>
              <a:buSzPts val="1680"/>
              <a:buFont typeface="Arial"/>
              <a:buChar char="•"/>
              <a:defRPr b="0" i="0" sz="1400" u="none" cap="none" strike="noStrike">
                <a:solidFill>
                  <a:schemeClr val="dk1"/>
                </a:solidFill>
                <a:latin typeface="Arial"/>
                <a:ea typeface="Arial"/>
                <a:cs typeface="Arial"/>
                <a:sym typeface="Arial"/>
              </a:defRPr>
            </a:lvl4pPr>
            <a:lvl5pPr indent="-353060" lvl="4" marL="2286000" marR="0" rtl="0" algn="l">
              <a:lnSpc>
                <a:spcPct val="110000"/>
              </a:lnSpc>
              <a:spcBef>
                <a:spcPts val="900"/>
              </a:spcBef>
              <a:spcAft>
                <a:spcPts val="0"/>
              </a:spcAft>
              <a:buClr>
                <a:schemeClr val="accent2"/>
              </a:buClr>
              <a:buSzPts val="1960"/>
              <a:buFont typeface="Noto Sans Symbols"/>
              <a:buChar char="−"/>
              <a:defRPr b="0" i="0" sz="1400" u="none" cap="none" strike="noStrike">
                <a:solidFill>
                  <a:schemeClr val="dk1"/>
                </a:solidFill>
                <a:latin typeface="Arial"/>
                <a:ea typeface="Arial"/>
                <a:cs typeface="Arial"/>
                <a:sym typeface="Arial"/>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9pPr>
          </a:lstStyle>
          <a:p/>
        </p:txBody>
      </p:sp>
      <p:sp>
        <p:nvSpPr>
          <p:cNvPr id="213" name="Google Shape;213;p171"/>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marR="0" rtl="0" algn="ctr">
              <a:spcBef>
                <a:spcPts val="0"/>
              </a:spcBef>
              <a:spcAft>
                <a:spcPts val="0"/>
              </a:spcAft>
              <a:buSzPts val="1400"/>
              <a:buNone/>
              <a:defRPr sz="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14" name="Google Shape;214;p171"/>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marR="0" rtl="0" algn="r">
              <a:spcBef>
                <a:spcPts val="0"/>
              </a:spcBef>
              <a:buNone/>
              <a:defRPr sz="1000">
                <a:solidFill>
                  <a:srgbClr val="8B8D90"/>
                </a:solidFill>
                <a:latin typeface="Arial"/>
                <a:ea typeface="Arial"/>
                <a:cs typeface="Arial"/>
                <a:sym typeface="Arial"/>
              </a:defRPr>
            </a:lvl1pPr>
            <a:lvl2pPr indent="0" lvl="1" marL="0" marR="0" rtl="0" algn="r">
              <a:spcBef>
                <a:spcPts val="0"/>
              </a:spcBef>
              <a:buNone/>
              <a:defRPr sz="1000">
                <a:solidFill>
                  <a:srgbClr val="8B8D90"/>
                </a:solidFill>
                <a:latin typeface="Arial"/>
                <a:ea typeface="Arial"/>
                <a:cs typeface="Arial"/>
                <a:sym typeface="Arial"/>
              </a:defRPr>
            </a:lvl2pPr>
            <a:lvl3pPr indent="0" lvl="2" marL="0" marR="0" rtl="0" algn="r">
              <a:spcBef>
                <a:spcPts val="0"/>
              </a:spcBef>
              <a:buNone/>
              <a:defRPr sz="1000">
                <a:solidFill>
                  <a:srgbClr val="8B8D90"/>
                </a:solidFill>
                <a:latin typeface="Arial"/>
                <a:ea typeface="Arial"/>
                <a:cs typeface="Arial"/>
                <a:sym typeface="Arial"/>
              </a:defRPr>
            </a:lvl3pPr>
            <a:lvl4pPr indent="0" lvl="3" marL="0" marR="0" rtl="0" algn="r">
              <a:spcBef>
                <a:spcPts val="0"/>
              </a:spcBef>
              <a:buNone/>
              <a:defRPr sz="1000">
                <a:solidFill>
                  <a:srgbClr val="8B8D90"/>
                </a:solidFill>
                <a:latin typeface="Arial"/>
                <a:ea typeface="Arial"/>
                <a:cs typeface="Arial"/>
                <a:sym typeface="Arial"/>
              </a:defRPr>
            </a:lvl4pPr>
            <a:lvl5pPr indent="0" lvl="4" marL="0" marR="0" rtl="0" algn="r">
              <a:spcBef>
                <a:spcPts val="0"/>
              </a:spcBef>
              <a:buNone/>
              <a:defRPr sz="1000">
                <a:solidFill>
                  <a:srgbClr val="8B8D90"/>
                </a:solidFill>
                <a:latin typeface="Arial"/>
                <a:ea typeface="Arial"/>
                <a:cs typeface="Arial"/>
                <a:sym typeface="Arial"/>
              </a:defRPr>
            </a:lvl5pPr>
            <a:lvl6pPr indent="0" lvl="5" marL="0" marR="0" rtl="0" algn="r">
              <a:spcBef>
                <a:spcPts val="0"/>
              </a:spcBef>
              <a:buNone/>
              <a:defRPr sz="1000">
                <a:solidFill>
                  <a:srgbClr val="8B8D90"/>
                </a:solidFill>
                <a:latin typeface="Arial"/>
                <a:ea typeface="Arial"/>
                <a:cs typeface="Arial"/>
                <a:sym typeface="Arial"/>
              </a:defRPr>
            </a:lvl6pPr>
            <a:lvl7pPr indent="0" lvl="6" marL="0" marR="0" rtl="0" algn="r">
              <a:spcBef>
                <a:spcPts val="0"/>
              </a:spcBef>
              <a:buNone/>
              <a:defRPr sz="1000">
                <a:solidFill>
                  <a:srgbClr val="8B8D90"/>
                </a:solidFill>
                <a:latin typeface="Arial"/>
                <a:ea typeface="Arial"/>
                <a:cs typeface="Arial"/>
                <a:sym typeface="Arial"/>
              </a:defRPr>
            </a:lvl7pPr>
            <a:lvl8pPr indent="0" lvl="7" marL="0" marR="0" rtl="0" algn="r">
              <a:spcBef>
                <a:spcPts val="0"/>
              </a:spcBef>
              <a:buNone/>
              <a:defRPr sz="1000">
                <a:solidFill>
                  <a:srgbClr val="8B8D90"/>
                </a:solidFill>
                <a:latin typeface="Arial"/>
                <a:ea typeface="Arial"/>
                <a:cs typeface="Arial"/>
                <a:sym typeface="Arial"/>
              </a:defRPr>
            </a:lvl8pPr>
            <a:lvl9pPr indent="0" lvl="8" marL="0" marR="0" rtl="0" algn="r">
              <a:spcBef>
                <a:spcPts val="0"/>
              </a:spcBef>
              <a:buNone/>
              <a:defRPr sz="1000">
                <a:solidFill>
                  <a:srgbClr val="8B8D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15" name="Google Shape;215;p171"/>
          <p:cNvSpPr txBox="1"/>
          <p:nvPr/>
        </p:nvSpPr>
        <p:spPr>
          <a:xfrm>
            <a:off x="5705915" y="7318119"/>
            <a:ext cx="4031553" cy="111762"/>
          </a:xfrm>
          <a:prstGeom prst="rect">
            <a:avLst/>
          </a:prstGeom>
          <a:noFill/>
          <a:ln>
            <a:noFill/>
          </a:ln>
        </p:spPr>
        <p:txBody>
          <a:bodyPr anchorCtr="0" anchor="t" bIns="0" lIns="0" spcFirstLastPara="1" rIns="0" wrap="square" tIns="0">
            <a:spAutoFit/>
          </a:bodyPr>
          <a:lstStyle/>
          <a:p>
            <a:pPr indent="0" lvl="0" marL="0" marR="0" rtl="0" algn="r">
              <a:lnSpc>
                <a:spcPct val="105000"/>
              </a:lnSpc>
              <a:spcBef>
                <a:spcPts val="0"/>
              </a:spcBef>
              <a:spcAft>
                <a:spcPts val="0"/>
              </a:spcAft>
              <a:buClr>
                <a:schemeClr val="dk1"/>
              </a:buClr>
              <a:buSzPts val="700"/>
              <a:buFont typeface="Arial"/>
              <a:buNone/>
            </a:pPr>
            <a:r>
              <a:rPr b="1" lang="es-PE" sz="700">
                <a:solidFill>
                  <a:schemeClr val="dk1"/>
                </a:solidFill>
                <a:latin typeface="Arial"/>
                <a:ea typeface="Arial"/>
                <a:cs typeface="Arial"/>
                <a:sym typeface="Arial"/>
              </a:rPr>
              <a:t>Client confidential: intended for use of client recipients only, not for wider distribution.</a:t>
            </a:r>
            <a:endParaRPr/>
          </a:p>
        </p:txBody>
      </p:sp>
      <p:sp>
        <p:nvSpPr>
          <p:cNvPr id="216" name="Google Shape;216;p171"/>
          <p:cNvSpPr txBox="1"/>
          <p:nvPr/>
        </p:nvSpPr>
        <p:spPr>
          <a:xfrm>
            <a:off x="361160" y="7307828"/>
            <a:ext cx="1165384" cy="145424"/>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chemeClr val="dk1"/>
              </a:buClr>
              <a:buSzPts val="900"/>
              <a:buFont typeface="Arial"/>
              <a:buNone/>
            </a:pPr>
            <a:r>
              <a:rPr b="1" lang="es-PE" sz="900">
                <a:solidFill>
                  <a:schemeClr val="dk1"/>
                </a:solidFill>
                <a:latin typeface="Arial"/>
                <a:ea typeface="Arial"/>
                <a:cs typeface="Arial"/>
                <a:sym typeface="Arial"/>
              </a:rPr>
              <a:t>Delivery Associates</a:t>
            </a:r>
            <a:endParaRPr b="0" sz="9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27">
          <p15:clr>
            <a:srgbClr val="F26B43"/>
          </p15:clr>
        </p15:guide>
        <p15:guide id="2" pos="6123">
          <p15:clr>
            <a:srgbClr val="F26B43"/>
          </p15:clr>
        </p15:guide>
        <p15:guide id="3" orient="horz" pos="998">
          <p15:clr>
            <a:srgbClr val="F26B43"/>
          </p15:clr>
        </p15:guide>
        <p15:guide id="4" orient="horz" pos="4445">
          <p15:clr>
            <a:srgbClr val="F26B43"/>
          </p15:clr>
        </p15:guide>
        <p15:guide id="5" orient="horz" pos="226">
          <p15:clr>
            <a:srgbClr val="F26B43"/>
          </p15:clr>
        </p15:guide>
        <p15:guide id="6" orient="horz" pos="4536">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54" name="Shape 254"/>
        <p:cNvGrpSpPr/>
        <p:nvPr/>
      </p:nvGrpSpPr>
      <p:grpSpPr>
        <a:xfrm>
          <a:off x="0" y="0"/>
          <a:ext cx="0" cy="0"/>
          <a:chOff x="0" y="0"/>
          <a:chExt cx="0" cy="0"/>
        </a:xfrm>
      </p:grpSpPr>
      <p:sp>
        <p:nvSpPr>
          <p:cNvPr id="255" name="Google Shape;255;p17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marR="0" rtl="0" algn="l">
              <a:lnSpc>
                <a:spcPct val="11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56" name="Google Shape;256;p175"/>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marR="0" rtl="0" algn="l">
              <a:lnSpc>
                <a:spcPct val="110000"/>
              </a:lnSpc>
              <a:spcBef>
                <a:spcPts val="9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353060" lvl="1" marL="914400" marR="0" rtl="0" algn="l">
              <a:lnSpc>
                <a:spcPct val="110000"/>
              </a:lnSpc>
              <a:spcBef>
                <a:spcPts val="900"/>
              </a:spcBef>
              <a:spcAft>
                <a:spcPts val="0"/>
              </a:spcAft>
              <a:buClr>
                <a:schemeClr val="accent5"/>
              </a:buClr>
              <a:buSzPts val="1960"/>
              <a:buFont typeface="Arial"/>
              <a:buChar char="•"/>
              <a:defRPr b="0" i="0" sz="1400" u="none" cap="none" strike="noStrike">
                <a:solidFill>
                  <a:schemeClr val="dk1"/>
                </a:solidFill>
                <a:latin typeface="Arial"/>
                <a:ea typeface="Arial"/>
                <a:cs typeface="Arial"/>
                <a:sym typeface="Arial"/>
              </a:defRPr>
            </a:lvl2pPr>
            <a:lvl3pPr indent="-353060" lvl="2" marL="1371600" marR="0" rtl="0" algn="l">
              <a:lnSpc>
                <a:spcPct val="110000"/>
              </a:lnSpc>
              <a:spcBef>
                <a:spcPts val="900"/>
              </a:spcBef>
              <a:spcAft>
                <a:spcPts val="0"/>
              </a:spcAft>
              <a:buClr>
                <a:schemeClr val="accent5"/>
              </a:buClr>
              <a:buSzPts val="1960"/>
              <a:buFont typeface="Noto Sans Symbols"/>
              <a:buChar char="−"/>
              <a:defRPr b="0" i="0" sz="1400" u="none" cap="none" strike="noStrike">
                <a:solidFill>
                  <a:schemeClr val="dk1"/>
                </a:solidFill>
                <a:latin typeface="Arial"/>
                <a:ea typeface="Arial"/>
                <a:cs typeface="Arial"/>
                <a:sym typeface="Arial"/>
              </a:defRPr>
            </a:lvl3pPr>
            <a:lvl4pPr indent="-335280" lvl="3" marL="1828800" marR="0" rtl="0" algn="l">
              <a:lnSpc>
                <a:spcPct val="110000"/>
              </a:lnSpc>
              <a:spcBef>
                <a:spcPts val="900"/>
              </a:spcBef>
              <a:spcAft>
                <a:spcPts val="0"/>
              </a:spcAft>
              <a:buClr>
                <a:schemeClr val="accent2"/>
              </a:buClr>
              <a:buSzPts val="1680"/>
              <a:buFont typeface="Arial"/>
              <a:buChar char="•"/>
              <a:defRPr b="0" i="0" sz="1400" u="none" cap="none" strike="noStrike">
                <a:solidFill>
                  <a:schemeClr val="dk1"/>
                </a:solidFill>
                <a:latin typeface="Arial"/>
                <a:ea typeface="Arial"/>
                <a:cs typeface="Arial"/>
                <a:sym typeface="Arial"/>
              </a:defRPr>
            </a:lvl4pPr>
            <a:lvl5pPr indent="-353060" lvl="4" marL="2286000" marR="0" rtl="0" algn="l">
              <a:lnSpc>
                <a:spcPct val="110000"/>
              </a:lnSpc>
              <a:spcBef>
                <a:spcPts val="900"/>
              </a:spcBef>
              <a:spcAft>
                <a:spcPts val="0"/>
              </a:spcAft>
              <a:buClr>
                <a:schemeClr val="accent2"/>
              </a:buClr>
              <a:buSzPts val="1960"/>
              <a:buFont typeface="Noto Sans Symbols"/>
              <a:buChar char="−"/>
              <a:defRPr b="0" i="0" sz="1400" u="none" cap="none" strike="noStrike">
                <a:solidFill>
                  <a:schemeClr val="dk1"/>
                </a:solidFill>
                <a:latin typeface="Arial"/>
                <a:ea typeface="Arial"/>
                <a:cs typeface="Arial"/>
                <a:sym typeface="Arial"/>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9pPr>
          </a:lstStyle>
          <a:p/>
        </p:txBody>
      </p:sp>
      <p:sp>
        <p:nvSpPr>
          <p:cNvPr id="257" name="Google Shape;257;p175"/>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marR="0" rtl="0" algn="ctr">
              <a:spcBef>
                <a:spcPts val="0"/>
              </a:spcBef>
              <a:spcAft>
                <a:spcPts val="0"/>
              </a:spcAft>
              <a:buSzPts val="1400"/>
              <a:buNone/>
              <a:defRPr sz="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258" name="Google Shape;258;p175"/>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marR="0" rtl="0" algn="r">
              <a:spcBef>
                <a:spcPts val="0"/>
              </a:spcBef>
              <a:buNone/>
              <a:defRPr sz="1000">
                <a:solidFill>
                  <a:srgbClr val="8B8D90"/>
                </a:solidFill>
                <a:latin typeface="Arial"/>
                <a:ea typeface="Arial"/>
                <a:cs typeface="Arial"/>
                <a:sym typeface="Arial"/>
              </a:defRPr>
            </a:lvl1pPr>
            <a:lvl2pPr indent="0" lvl="1" marL="0" marR="0" rtl="0" algn="r">
              <a:spcBef>
                <a:spcPts val="0"/>
              </a:spcBef>
              <a:buNone/>
              <a:defRPr sz="1000">
                <a:solidFill>
                  <a:srgbClr val="8B8D90"/>
                </a:solidFill>
                <a:latin typeface="Arial"/>
                <a:ea typeface="Arial"/>
                <a:cs typeface="Arial"/>
                <a:sym typeface="Arial"/>
              </a:defRPr>
            </a:lvl2pPr>
            <a:lvl3pPr indent="0" lvl="2" marL="0" marR="0" rtl="0" algn="r">
              <a:spcBef>
                <a:spcPts val="0"/>
              </a:spcBef>
              <a:buNone/>
              <a:defRPr sz="1000">
                <a:solidFill>
                  <a:srgbClr val="8B8D90"/>
                </a:solidFill>
                <a:latin typeface="Arial"/>
                <a:ea typeface="Arial"/>
                <a:cs typeface="Arial"/>
                <a:sym typeface="Arial"/>
              </a:defRPr>
            </a:lvl3pPr>
            <a:lvl4pPr indent="0" lvl="3" marL="0" marR="0" rtl="0" algn="r">
              <a:spcBef>
                <a:spcPts val="0"/>
              </a:spcBef>
              <a:buNone/>
              <a:defRPr sz="1000">
                <a:solidFill>
                  <a:srgbClr val="8B8D90"/>
                </a:solidFill>
                <a:latin typeface="Arial"/>
                <a:ea typeface="Arial"/>
                <a:cs typeface="Arial"/>
                <a:sym typeface="Arial"/>
              </a:defRPr>
            </a:lvl4pPr>
            <a:lvl5pPr indent="0" lvl="4" marL="0" marR="0" rtl="0" algn="r">
              <a:spcBef>
                <a:spcPts val="0"/>
              </a:spcBef>
              <a:buNone/>
              <a:defRPr sz="1000">
                <a:solidFill>
                  <a:srgbClr val="8B8D90"/>
                </a:solidFill>
                <a:latin typeface="Arial"/>
                <a:ea typeface="Arial"/>
                <a:cs typeface="Arial"/>
                <a:sym typeface="Arial"/>
              </a:defRPr>
            </a:lvl5pPr>
            <a:lvl6pPr indent="0" lvl="5" marL="0" marR="0" rtl="0" algn="r">
              <a:spcBef>
                <a:spcPts val="0"/>
              </a:spcBef>
              <a:buNone/>
              <a:defRPr sz="1000">
                <a:solidFill>
                  <a:srgbClr val="8B8D90"/>
                </a:solidFill>
                <a:latin typeface="Arial"/>
                <a:ea typeface="Arial"/>
                <a:cs typeface="Arial"/>
                <a:sym typeface="Arial"/>
              </a:defRPr>
            </a:lvl6pPr>
            <a:lvl7pPr indent="0" lvl="6" marL="0" marR="0" rtl="0" algn="r">
              <a:spcBef>
                <a:spcPts val="0"/>
              </a:spcBef>
              <a:buNone/>
              <a:defRPr sz="1000">
                <a:solidFill>
                  <a:srgbClr val="8B8D90"/>
                </a:solidFill>
                <a:latin typeface="Arial"/>
                <a:ea typeface="Arial"/>
                <a:cs typeface="Arial"/>
                <a:sym typeface="Arial"/>
              </a:defRPr>
            </a:lvl7pPr>
            <a:lvl8pPr indent="0" lvl="7" marL="0" marR="0" rtl="0" algn="r">
              <a:spcBef>
                <a:spcPts val="0"/>
              </a:spcBef>
              <a:buNone/>
              <a:defRPr sz="1000">
                <a:solidFill>
                  <a:srgbClr val="8B8D90"/>
                </a:solidFill>
                <a:latin typeface="Arial"/>
                <a:ea typeface="Arial"/>
                <a:cs typeface="Arial"/>
                <a:sym typeface="Arial"/>
              </a:defRPr>
            </a:lvl8pPr>
            <a:lvl9pPr indent="0" lvl="8" marL="0" marR="0" rtl="0" algn="r">
              <a:spcBef>
                <a:spcPts val="0"/>
              </a:spcBef>
              <a:buNone/>
              <a:defRPr sz="1000">
                <a:solidFill>
                  <a:srgbClr val="8B8D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259" name="Google Shape;259;p175"/>
          <p:cNvSpPr txBox="1"/>
          <p:nvPr/>
        </p:nvSpPr>
        <p:spPr>
          <a:xfrm>
            <a:off x="5705915" y="7318119"/>
            <a:ext cx="4031553" cy="111762"/>
          </a:xfrm>
          <a:prstGeom prst="rect">
            <a:avLst/>
          </a:prstGeom>
          <a:noFill/>
          <a:ln>
            <a:noFill/>
          </a:ln>
        </p:spPr>
        <p:txBody>
          <a:bodyPr anchorCtr="0" anchor="t" bIns="0" lIns="0" spcFirstLastPara="1" rIns="0" wrap="square" tIns="0">
            <a:spAutoFit/>
          </a:bodyPr>
          <a:lstStyle/>
          <a:p>
            <a:pPr indent="0" lvl="0" marL="0" marR="0" rtl="0" algn="r">
              <a:lnSpc>
                <a:spcPct val="105000"/>
              </a:lnSpc>
              <a:spcBef>
                <a:spcPts val="0"/>
              </a:spcBef>
              <a:spcAft>
                <a:spcPts val="0"/>
              </a:spcAft>
              <a:buClr>
                <a:schemeClr val="dk1"/>
              </a:buClr>
              <a:buSzPts val="700"/>
              <a:buFont typeface="Arial"/>
              <a:buNone/>
            </a:pPr>
            <a:r>
              <a:rPr b="1" lang="es-PE" sz="700">
                <a:solidFill>
                  <a:schemeClr val="dk1"/>
                </a:solidFill>
                <a:latin typeface="Arial"/>
                <a:ea typeface="Arial"/>
                <a:cs typeface="Arial"/>
                <a:sym typeface="Arial"/>
              </a:rPr>
              <a:t>Client confidential: intended for use of client recipients only, not for wider distribution.</a:t>
            </a:r>
            <a:endParaRPr/>
          </a:p>
        </p:txBody>
      </p:sp>
      <p:sp>
        <p:nvSpPr>
          <p:cNvPr id="260" name="Google Shape;260;p175"/>
          <p:cNvSpPr txBox="1"/>
          <p:nvPr/>
        </p:nvSpPr>
        <p:spPr>
          <a:xfrm>
            <a:off x="361160" y="7307828"/>
            <a:ext cx="1165384" cy="145424"/>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chemeClr val="dk1"/>
              </a:buClr>
              <a:buSzPts val="900"/>
              <a:buFont typeface="Arial"/>
              <a:buNone/>
            </a:pPr>
            <a:r>
              <a:rPr b="1" lang="es-PE" sz="900">
                <a:solidFill>
                  <a:schemeClr val="dk1"/>
                </a:solidFill>
                <a:latin typeface="Arial"/>
                <a:ea typeface="Arial"/>
                <a:cs typeface="Arial"/>
                <a:sym typeface="Arial"/>
              </a:rPr>
              <a:t>Delivery Associates</a:t>
            </a:r>
            <a:endParaRPr b="0" sz="9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693" r:id="rId1"/>
    <p:sldLayoutId id="2147483694" r:id="rId2"/>
    <p:sldLayoutId id="2147483695" r:id="rId3"/>
    <p:sldLayoutId id="2147483696" r:id="rId4"/>
    <p:sldLayoutId id="2147483697" r:id="rId5"/>
    <p:sldLayoutId id="2147483698" r:id="rId6"/>
    <p:sldLayoutId id="2147483699"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27">
          <p15:clr>
            <a:srgbClr val="F26B43"/>
          </p15:clr>
        </p15:guide>
        <p15:guide id="2" pos="6123">
          <p15:clr>
            <a:srgbClr val="F26B43"/>
          </p15:clr>
        </p15:guide>
        <p15:guide id="3" orient="horz" pos="998">
          <p15:clr>
            <a:srgbClr val="F26B43"/>
          </p15:clr>
        </p15:guide>
        <p15:guide id="4" orient="horz" pos="4445">
          <p15:clr>
            <a:srgbClr val="F26B43"/>
          </p15:clr>
        </p15:guide>
        <p15:guide id="5" orient="horz" pos="226">
          <p15:clr>
            <a:srgbClr val="F26B43"/>
          </p15:clr>
        </p15:guide>
        <p15:guide id="6" orient="horz" pos="4536">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8" name="Shape 298"/>
        <p:cNvGrpSpPr/>
        <p:nvPr/>
      </p:nvGrpSpPr>
      <p:grpSpPr>
        <a:xfrm>
          <a:off x="0" y="0"/>
          <a:ext cx="0" cy="0"/>
          <a:chOff x="0" y="0"/>
          <a:chExt cx="0" cy="0"/>
        </a:xfrm>
      </p:grpSpPr>
      <p:sp>
        <p:nvSpPr>
          <p:cNvPr id="299" name="Google Shape;299;p17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lvl1pPr lvl="0" marR="0" rtl="0" algn="l">
              <a:lnSpc>
                <a:spcPct val="110000"/>
              </a:lnSpc>
              <a:spcBef>
                <a:spcPts val="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00" name="Google Shape;300;p179"/>
          <p:cNvSpPr txBox="1"/>
          <p:nvPr>
            <p:ph idx="1" type="body"/>
          </p:nvPr>
        </p:nvSpPr>
        <p:spPr>
          <a:xfrm>
            <a:off x="360000" y="1586831"/>
            <a:ext cx="9360625" cy="1646605"/>
          </a:xfrm>
          <a:prstGeom prst="rect">
            <a:avLst/>
          </a:prstGeom>
          <a:noFill/>
          <a:ln>
            <a:noFill/>
          </a:ln>
        </p:spPr>
        <p:txBody>
          <a:bodyPr anchorCtr="0" anchor="t" bIns="0" lIns="0" spcFirstLastPara="1" rIns="0" wrap="square" tIns="0">
            <a:spAutoFit/>
          </a:bodyPr>
          <a:lstStyle>
            <a:lvl1pPr indent="-228600" lvl="0" marL="457200" marR="0" rtl="0" algn="l">
              <a:lnSpc>
                <a:spcPct val="110000"/>
              </a:lnSpc>
              <a:spcBef>
                <a:spcPts val="900"/>
              </a:spcBef>
              <a:spcAft>
                <a:spcPts val="0"/>
              </a:spcAft>
              <a:buClr>
                <a:schemeClr val="dk1"/>
              </a:buClr>
              <a:buSzPts val="1400"/>
              <a:buFont typeface="Arial"/>
              <a:buNone/>
              <a:defRPr b="0" i="0" sz="1400" u="none" cap="none" strike="noStrike">
                <a:solidFill>
                  <a:schemeClr val="dk1"/>
                </a:solidFill>
                <a:latin typeface="Arial"/>
                <a:ea typeface="Arial"/>
                <a:cs typeface="Arial"/>
                <a:sym typeface="Arial"/>
              </a:defRPr>
            </a:lvl1pPr>
            <a:lvl2pPr indent="-353060" lvl="1" marL="914400" marR="0" rtl="0" algn="l">
              <a:lnSpc>
                <a:spcPct val="110000"/>
              </a:lnSpc>
              <a:spcBef>
                <a:spcPts val="900"/>
              </a:spcBef>
              <a:spcAft>
                <a:spcPts val="0"/>
              </a:spcAft>
              <a:buClr>
                <a:schemeClr val="accent5"/>
              </a:buClr>
              <a:buSzPts val="1960"/>
              <a:buFont typeface="Arial"/>
              <a:buChar char="•"/>
              <a:defRPr b="0" i="0" sz="1400" u="none" cap="none" strike="noStrike">
                <a:solidFill>
                  <a:schemeClr val="dk1"/>
                </a:solidFill>
                <a:latin typeface="Arial"/>
                <a:ea typeface="Arial"/>
                <a:cs typeface="Arial"/>
                <a:sym typeface="Arial"/>
              </a:defRPr>
            </a:lvl2pPr>
            <a:lvl3pPr indent="-353060" lvl="2" marL="1371600" marR="0" rtl="0" algn="l">
              <a:lnSpc>
                <a:spcPct val="110000"/>
              </a:lnSpc>
              <a:spcBef>
                <a:spcPts val="900"/>
              </a:spcBef>
              <a:spcAft>
                <a:spcPts val="0"/>
              </a:spcAft>
              <a:buClr>
                <a:schemeClr val="accent5"/>
              </a:buClr>
              <a:buSzPts val="1960"/>
              <a:buFont typeface="Noto Sans Symbols"/>
              <a:buChar char="−"/>
              <a:defRPr b="0" i="0" sz="1400" u="none" cap="none" strike="noStrike">
                <a:solidFill>
                  <a:schemeClr val="dk1"/>
                </a:solidFill>
                <a:latin typeface="Arial"/>
                <a:ea typeface="Arial"/>
                <a:cs typeface="Arial"/>
                <a:sym typeface="Arial"/>
              </a:defRPr>
            </a:lvl3pPr>
            <a:lvl4pPr indent="-335280" lvl="3" marL="1828800" marR="0" rtl="0" algn="l">
              <a:lnSpc>
                <a:spcPct val="110000"/>
              </a:lnSpc>
              <a:spcBef>
                <a:spcPts val="900"/>
              </a:spcBef>
              <a:spcAft>
                <a:spcPts val="0"/>
              </a:spcAft>
              <a:buClr>
                <a:schemeClr val="accent2"/>
              </a:buClr>
              <a:buSzPts val="1680"/>
              <a:buFont typeface="Arial"/>
              <a:buChar char="•"/>
              <a:defRPr b="0" i="0" sz="1400" u="none" cap="none" strike="noStrike">
                <a:solidFill>
                  <a:schemeClr val="dk1"/>
                </a:solidFill>
                <a:latin typeface="Arial"/>
                <a:ea typeface="Arial"/>
                <a:cs typeface="Arial"/>
                <a:sym typeface="Arial"/>
              </a:defRPr>
            </a:lvl4pPr>
            <a:lvl5pPr indent="-353060" lvl="4" marL="2286000" marR="0" rtl="0" algn="l">
              <a:lnSpc>
                <a:spcPct val="110000"/>
              </a:lnSpc>
              <a:spcBef>
                <a:spcPts val="900"/>
              </a:spcBef>
              <a:spcAft>
                <a:spcPts val="0"/>
              </a:spcAft>
              <a:buClr>
                <a:schemeClr val="accent2"/>
              </a:buClr>
              <a:buSzPts val="1960"/>
              <a:buFont typeface="Noto Sans Symbols"/>
              <a:buChar char="−"/>
              <a:defRPr b="0" i="0" sz="1400" u="none" cap="none" strike="noStrike">
                <a:solidFill>
                  <a:schemeClr val="dk1"/>
                </a:solidFill>
                <a:latin typeface="Arial"/>
                <a:ea typeface="Arial"/>
                <a:cs typeface="Arial"/>
                <a:sym typeface="Arial"/>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Arial"/>
                <a:ea typeface="Arial"/>
                <a:cs typeface="Arial"/>
                <a:sym typeface="Arial"/>
              </a:defRPr>
            </a:lvl9pPr>
          </a:lstStyle>
          <a:p/>
        </p:txBody>
      </p:sp>
      <p:sp>
        <p:nvSpPr>
          <p:cNvPr id="301" name="Google Shape;301;p179"/>
          <p:cNvSpPr txBox="1"/>
          <p:nvPr>
            <p:ph idx="11" type="ftr"/>
          </p:nvPr>
        </p:nvSpPr>
        <p:spPr>
          <a:xfrm>
            <a:off x="1903257" y="7312445"/>
            <a:ext cx="3402211" cy="123111"/>
          </a:xfrm>
          <a:prstGeom prst="rect">
            <a:avLst/>
          </a:prstGeom>
          <a:noFill/>
          <a:ln>
            <a:noFill/>
          </a:ln>
        </p:spPr>
        <p:txBody>
          <a:bodyPr anchorCtr="0" anchor="ctr" bIns="0" lIns="0" spcFirstLastPara="1" rIns="0" wrap="square" tIns="0">
            <a:spAutoFit/>
          </a:bodyPr>
          <a:lstStyle>
            <a:lvl1pPr lvl="0" marR="0" rtl="0" algn="ctr">
              <a:spcBef>
                <a:spcPts val="0"/>
              </a:spcBef>
              <a:spcAft>
                <a:spcPts val="0"/>
              </a:spcAft>
              <a:buSzPts val="1400"/>
              <a:buNone/>
              <a:defRPr sz="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2" name="Google Shape;302;p179"/>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lvl1pPr indent="0" lvl="0" marL="0" marR="0" rtl="0" algn="r">
              <a:spcBef>
                <a:spcPts val="0"/>
              </a:spcBef>
              <a:buNone/>
              <a:defRPr sz="1000">
                <a:solidFill>
                  <a:srgbClr val="8B8D90"/>
                </a:solidFill>
                <a:latin typeface="Arial"/>
                <a:ea typeface="Arial"/>
                <a:cs typeface="Arial"/>
                <a:sym typeface="Arial"/>
              </a:defRPr>
            </a:lvl1pPr>
            <a:lvl2pPr indent="0" lvl="1" marL="0" marR="0" rtl="0" algn="r">
              <a:spcBef>
                <a:spcPts val="0"/>
              </a:spcBef>
              <a:buNone/>
              <a:defRPr sz="1000">
                <a:solidFill>
                  <a:srgbClr val="8B8D90"/>
                </a:solidFill>
                <a:latin typeface="Arial"/>
                <a:ea typeface="Arial"/>
                <a:cs typeface="Arial"/>
                <a:sym typeface="Arial"/>
              </a:defRPr>
            </a:lvl2pPr>
            <a:lvl3pPr indent="0" lvl="2" marL="0" marR="0" rtl="0" algn="r">
              <a:spcBef>
                <a:spcPts val="0"/>
              </a:spcBef>
              <a:buNone/>
              <a:defRPr sz="1000">
                <a:solidFill>
                  <a:srgbClr val="8B8D90"/>
                </a:solidFill>
                <a:latin typeface="Arial"/>
                <a:ea typeface="Arial"/>
                <a:cs typeface="Arial"/>
                <a:sym typeface="Arial"/>
              </a:defRPr>
            </a:lvl3pPr>
            <a:lvl4pPr indent="0" lvl="3" marL="0" marR="0" rtl="0" algn="r">
              <a:spcBef>
                <a:spcPts val="0"/>
              </a:spcBef>
              <a:buNone/>
              <a:defRPr sz="1000">
                <a:solidFill>
                  <a:srgbClr val="8B8D90"/>
                </a:solidFill>
                <a:latin typeface="Arial"/>
                <a:ea typeface="Arial"/>
                <a:cs typeface="Arial"/>
                <a:sym typeface="Arial"/>
              </a:defRPr>
            </a:lvl4pPr>
            <a:lvl5pPr indent="0" lvl="4" marL="0" marR="0" rtl="0" algn="r">
              <a:spcBef>
                <a:spcPts val="0"/>
              </a:spcBef>
              <a:buNone/>
              <a:defRPr sz="1000">
                <a:solidFill>
                  <a:srgbClr val="8B8D90"/>
                </a:solidFill>
                <a:latin typeface="Arial"/>
                <a:ea typeface="Arial"/>
                <a:cs typeface="Arial"/>
                <a:sym typeface="Arial"/>
              </a:defRPr>
            </a:lvl5pPr>
            <a:lvl6pPr indent="0" lvl="5" marL="0" marR="0" rtl="0" algn="r">
              <a:spcBef>
                <a:spcPts val="0"/>
              </a:spcBef>
              <a:buNone/>
              <a:defRPr sz="1000">
                <a:solidFill>
                  <a:srgbClr val="8B8D90"/>
                </a:solidFill>
                <a:latin typeface="Arial"/>
                <a:ea typeface="Arial"/>
                <a:cs typeface="Arial"/>
                <a:sym typeface="Arial"/>
              </a:defRPr>
            </a:lvl6pPr>
            <a:lvl7pPr indent="0" lvl="6" marL="0" marR="0" rtl="0" algn="r">
              <a:spcBef>
                <a:spcPts val="0"/>
              </a:spcBef>
              <a:buNone/>
              <a:defRPr sz="1000">
                <a:solidFill>
                  <a:srgbClr val="8B8D90"/>
                </a:solidFill>
                <a:latin typeface="Arial"/>
                <a:ea typeface="Arial"/>
                <a:cs typeface="Arial"/>
                <a:sym typeface="Arial"/>
              </a:defRPr>
            </a:lvl7pPr>
            <a:lvl8pPr indent="0" lvl="7" marL="0" marR="0" rtl="0" algn="r">
              <a:spcBef>
                <a:spcPts val="0"/>
              </a:spcBef>
              <a:buNone/>
              <a:defRPr sz="1000">
                <a:solidFill>
                  <a:srgbClr val="8B8D90"/>
                </a:solidFill>
                <a:latin typeface="Arial"/>
                <a:ea typeface="Arial"/>
                <a:cs typeface="Arial"/>
                <a:sym typeface="Arial"/>
              </a:defRPr>
            </a:lvl8pPr>
            <a:lvl9pPr indent="0" lvl="8" marL="0" marR="0" rtl="0" algn="r">
              <a:spcBef>
                <a:spcPts val="0"/>
              </a:spcBef>
              <a:buNone/>
              <a:defRPr sz="1000">
                <a:solidFill>
                  <a:srgbClr val="8B8D9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s-PE"/>
              <a:t>‹#›</a:t>
            </a:fld>
            <a:endParaRPr/>
          </a:p>
        </p:txBody>
      </p:sp>
      <p:sp>
        <p:nvSpPr>
          <p:cNvPr id="303" name="Google Shape;303;p179"/>
          <p:cNvSpPr txBox="1"/>
          <p:nvPr/>
        </p:nvSpPr>
        <p:spPr>
          <a:xfrm>
            <a:off x="5705915" y="7318119"/>
            <a:ext cx="4031553" cy="111762"/>
          </a:xfrm>
          <a:prstGeom prst="rect">
            <a:avLst/>
          </a:prstGeom>
          <a:noFill/>
          <a:ln>
            <a:noFill/>
          </a:ln>
        </p:spPr>
        <p:txBody>
          <a:bodyPr anchorCtr="0" anchor="t" bIns="0" lIns="0" spcFirstLastPara="1" rIns="0" wrap="square" tIns="0">
            <a:spAutoFit/>
          </a:bodyPr>
          <a:lstStyle/>
          <a:p>
            <a:pPr indent="0" lvl="0" marL="0" marR="0" rtl="0" algn="r">
              <a:lnSpc>
                <a:spcPct val="105000"/>
              </a:lnSpc>
              <a:spcBef>
                <a:spcPts val="0"/>
              </a:spcBef>
              <a:spcAft>
                <a:spcPts val="0"/>
              </a:spcAft>
              <a:buClr>
                <a:schemeClr val="dk1"/>
              </a:buClr>
              <a:buSzPts val="700"/>
              <a:buFont typeface="Arial"/>
              <a:buNone/>
            </a:pPr>
            <a:r>
              <a:rPr b="1" lang="es-PE" sz="700">
                <a:solidFill>
                  <a:schemeClr val="dk1"/>
                </a:solidFill>
                <a:latin typeface="Arial"/>
                <a:ea typeface="Arial"/>
                <a:cs typeface="Arial"/>
                <a:sym typeface="Arial"/>
              </a:rPr>
              <a:t>Client confidential: intended for use of client recipients only, not for wider distribution.</a:t>
            </a:r>
            <a:endParaRPr/>
          </a:p>
        </p:txBody>
      </p:sp>
      <p:sp>
        <p:nvSpPr>
          <p:cNvPr id="304" name="Google Shape;304;p179"/>
          <p:cNvSpPr txBox="1"/>
          <p:nvPr/>
        </p:nvSpPr>
        <p:spPr>
          <a:xfrm>
            <a:off x="361160" y="7307828"/>
            <a:ext cx="1165384" cy="145424"/>
          </a:xfrm>
          <a:prstGeom prst="rect">
            <a:avLst/>
          </a:prstGeom>
          <a:noFill/>
          <a:ln>
            <a:noFill/>
          </a:ln>
        </p:spPr>
        <p:txBody>
          <a:bodyPr anchorCtr="0" anchor="t" bIns="0" lIns="0" spcFirstLastPara="1" rIns="0" wrap="square" tIns="0">
            <a:spAutoFit/>
          </a:bodyPr>
          <a:lstStyle/>
          <a:p>
            <a:pPr indent="0" lvl="0" marL="0" marR="0" rtl="0" algn="l">
              <a:lnSpc>
                <a:spcPct val="105000"/>
              </a:lnSpc>
              <a:spcBef>
                <a:spcPts val="0"/>
              </a:spcBef>
              <a:spcAft>
                <a:spcPts val="0"/>
              </a:spcAft>
              <a:buClr>
                <a:schemeClr val="dk1"/>
              </a:buClr>
              <a:buSzPts val="900"/>
              <a:buFont typeface="Arial"/>
              <a:buNone/>
            </a:pPr>
            <a:r>
              <a:rPr b="1" lang="es-PE" sz="900">
                <a:solidFill>
                  <a:schemeClr val="dk1"/>
                </a:solidFill>
                <a:latin typeface="Arial"/>
                <a:ea typeface="Arial"/>
                <a:cs typeface="Arial"/>
                <a:sym typeface="Arial"/>
              </a:rPr>
              <a:t>Delivery Associates</a:t>
            </a:r>
            <a:endParaRPr b="0" sz="900">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sldLayoutIdLst>
    <p:sldLayoutId id="2147483701" r:id="rId1"/>
    <p:sldLayoutId id="2147483702" r:id="rId2"/>
    <p:sldLayoutId id="2147483703" r:id="rId3"/>
    <p:sldLayoutId id="2147483704" r:id="rId4"/>
    <p:sldLayoutId id="2147483705" r:id="rId5"/>
    <p:sldLayoutId id="2147483706" r:id="rId6"/>
    <p:sldLayoutId id="2147483707" r:id="rId7"/>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227">
          <p15:clr>
            <a:srgbClr val="F26B43"/>
          </p15:clr>
        </p15:guide>
        <p15:guide id="2" pos="6123">
          <p15:clr>
            <a:srgbClr val="F26B43"/>
          </p15:clr>
        </p15:guide>
        <p15:guide id="3" orient="horz" pos="998">
          <p15:clr>
            <a:srgbClr val="F26B43"/>
          </p15:clr>
        </p15:guide>
        <p15:guide id="4" orient="horz" pos="4445">
          <p15:clr>
            <a:srgbClr val="F26B43"/>
          </p15:clr>
        </p15:guide>
        <p15:guide id="5" orient="horz" pos="226">
          <p15:clr>
            <a:srgbClr val="F26B43"/>
          </p15:clr>
        </p15:guide>
        <p15:guide id="6" orient="horz" pos="4536">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42" name="Shape 342"/>
        <p:cNvGrpSpPr/>
        <p:nvPr/>
      </p:nvGrpSpPr>
      <p:grpSpPr>
        <a:xfrm>
          <a:off x="0" y="0"/>
          <a:ext cx="0" cy="0"/>
          <a:chOff x="0" y="0"/>
          <a:chExt cx="0" cy="0"/>
        </a:xfrm>
      </p:grpSpPr>
      <p:sp>
        <p:nvSpPr>
          <p:cNvPr id="343" name="Google Shape;343;p182"/>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850"/>
              <a:buFont typeface="Calibri"/>
              <a:buNone/>
              <a:defRPr b="0" i="0" sz="485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44" name="Google Shape;344;p182"/>
          <p:cNvSpPr txBox="1"/>
          <p:nvPr>
            <p:ph idx="1" type="body"/>
          </p:nvPr>
        </p:nvSpPr>
        <p:spPr>
          <a:xfrm>
            <a:off x="693043" y="2012414"/>
            <a:ext cx="8694539" cy="4796544"/>
          </a:xfrm>
          <a:prstGeom prst="rect">
            <a:avLst/>
          </a:prstGeom>
          <a:noFill/>
          <a:ln>
            <a:noFill/>
          </a:ln>
        </p:spPr>
        <p:txBody>
          <a:bodyPr anchorCtr="0" anchor="t" bIns="45700" lIns="91425" spcFirstLastPara="1" rIns="91425" wrap="square" tIns="45700">
            <a:normAutofit/>
          </a:bodyPr>
          <a:lstStyle>
            <a:lvl1pPr indent="-424624" lvl="0" marL="457200" marR="0" rtl="0" algn="l">
              <a:lnSpc>
                <a:spcPct val="90000"/>
              </a:lnSpc>
              <a:spcBef>
                <a:spcPts val="1102"/>
              </a:spcBef>
              <a:spcAft>
                <a:spcPts val="0"/>
              </a:spcAft>
              <a:buClr>
                <a:schemeClr val="dk1"/>
              </a:buClr>
              <a:buSzPts val="3087"/>
              <a:buFont typeface="Arial"/>
              <a:buChar char="•"/>
              <a:defRPr b="0" i="0" sz="3087" u="none" cap="none" strike="noStrike">
                <a:solidFill>
                  <a:schemeClr val="dk1"/>
                </a:solidFill>
                <a:latin typeface="Calibri"/>
                <a:ea typeface="Calibri"/>
                <a:cs typeface="Calibri"/>
                <a:sym typeface="Calibri"/>
              </a:defRPr>
            </a:lvl1pPr>
            <a:lvl2pPr indent="-396621" lvl="1" marL="914400" marR="0" rtl="0" algn="l">
              <a:lnSpc>
                <a:spcPct val="90000"/>
              </a:lnSpc>
              <a:spcBef>
                <a:spcPts val="551"/>
              </a:spcBef>
              <a:spcAft>
                <a:spcPts val="0"/>
              </a:spcAft>
              <a:buClr>
                <a:schemeClr val="dk1"/>
              </a:buClr>
              <a:buSzPts val="2646"/>
              <a:buFont typeface="Arial"/>
              <a:buChar char="•"/>
              <a:defRPr b="0" i="0" sz="2646" u="none" cap="none" strike="noStrike">
                <a:solidFill>
                  <a:schemeClr val="dk1"/>
                </a:solidFill>
                <a:latin typeface="Calibri"/>
                <a:ea typeface="Calibri"/>
                <a:cs typeface="Calibri"/>
                <a:sym typeface="Calibri"/>
              </a:defRPr>
            </a:lvl2pPr>
            <a:lvl3pPr indent="-368617" lvl="2" marL="1371600" marR="0" rtl="0" algn="l">
              <a:lnSpc>
                <a:spcPct val="90000"/>
              </a:lnSpc>
              <a:spcBef>
                <a:spcPts val="551"/>
              </a:spcBef>
              <a:spcAft>
                <a:spcPts val="0"/>
              </a:spcAft>
              <a:buClr>
                <a:schemeClr val="dk1"/>
              </a:buClr>
              <a:buSzPts val="2205"/>
              <a:buFont typeface="Arial"/>
              <a:buChar char="•"/>
              <a:defRPr b="0" i="0" sz="2205" u="none" cap="none" strike="noStrike">
                <a:solidFill>
                  <a:schemeClr val="dk1"/>
                </a:solidFill>
                <a:latin typeface="Calibri"/>
                <a:ea typeface="Calibri"/>
                <a:cs typeface="Calibri"/>
                <a:sym typeface="Calibri"/>
              </a:defRPr>
            </a:lvl3pPr>
            <a:lvl4pPr indent="-354583" lvl="3" marL="1828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4pPr>
            <a:lvl5pPr indent="-354583" lvl="4" marL="22860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9pPr>
          </a:lstStyle>
          <a:p/>
        </p:txBody>
      </p:sp>
      <p:sp>
        <p:nvSpPr>
          <p:cNvPr id="345" name="Google Shape;345;p182"/>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323">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6" name="Google Shape;346;p182"/>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323">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7" name="Google Shape;347;p182"/>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323">
                <a:solidFill>
                  <a:srgbClr val="888888"/>
                </a:solidFill>
                <a:latin typeface="Calibri"/>
                <a:ea typeface="Calibri"/>
                <a:cs typeface="Calibri"/>
                <a:sym typeface="Calibri"/>
              </a:defRPr>
            </a:lvl1pPr>
            <a:lvl2pPr indent="0" lvl="1" marL="0" marR="0" rtl="0" algn="r">
              <a:spcBef>
                <a:spcPts val="0"/>
              </a:spcBef>
              <a:buNone/>
              <a:defRPr sz="1323">
                <a:solidFill>
                  <a:srgbClr val="888888"/>
                </a:solidFill>
                <a:latin typeface="Calibri"/>
                <a:ea typeface="Calibri"/>
                <a:cs typeface="Calibri"/>
                <a:sym typeface="Calibri"/>
              </a:defRPr>
            </a:lvl2pPr>
            <a:lvl3pPr indent="0" lvl="2" marL="0" marR="0" rtl="0" algn="r">
              <a:spcBef>
                <a:spcPts val="0"/>
              </a:spcBef>
              <a:buNone/>
              <a:defRPr sz="1323">
                <a:solidFill>
                  <a:srgbClr val="888888"/>
                </a:solidFill>
                <a:latin typeface="Calibri"/>
                <a:ea typeface="Calibri"/>
                <a:cs typeface="Calibri"/>
                <a:sym typeface="Calibri"/>
              </a:defRPr>
            </a:lvl3pPr>
            <a:lvl4pPr indent="0" lvl="3" marL="0" marR="0" rtl="0" algn="r">
              <a:spcBef>
                <a:spcPts val="0"/>
              </a:spcBef>
              <a:buNone/>
              <a:defRPr sz="1323">
                <a:solidFill>
                  <a:srgbClr val="888888"/>
                </a:solidFill>
                <a:latin typeface="Calibri"/>
                <a:ea typeface="Calibri"/>
                <a:cs typeface="Calibri"/>
                <a:sym typeface="Calibri"/>
              </a:defRPr>
            </a:lvl4pPr>
            <a:lvl5pPr indent="0" lvl="4" marL="0" marR="0" rtl="0" algn="r">
              <a:spcBef>
                <a:spcPts val="0"/>
              </a:spcBef>
              <a:buNone/>
              <a:defRPr sz="1323">
                <a:solidFill>
                  <a:srgbClr val="888888"/>
                </a:solidFill>
                <a:latin typeface="Calibri"/>
                <a:ea typeface="Calibri"/>
                <a:cs typeface="Calibri"/>
                <a:sym typeface="Calibri"/>
              </a:defRPr>
            </a:lvl5pPr>
            <a:lvl6pPr indent="0" lvl="5" marL="0" marR="0" rtl="0" algn="r">
              <a:spcBef>
                <a:spcPts val="0"/>
              </a:spcBef>
              <a:buNone/>
              <a:defRPr sz="1323">
                <a:solidFill>
                  <a:srgbClr val="888888"/>
                </a:solidFill>
                <a:latin typeface="Calibri"/>
                <a:ea typeface="Calibri"/>
                <a:cs typeface="Calibri"/>
                <a:sym typeface="Calibri"/>
              </a:defRPr>
            </a:lvl6pPr>
            <a:lvl7pPr indent="0" lvl="6" marL="0" marR="0" rtl="0" algn="r">
              <a:spcBef>
                <a:spcPts val="0"/>
              </a:spcBef>
              <a:buNone/>
              <a:defRPr sz="1323">
                <a:solidFill>
                  <a:srgbClr val="888888"/>
                </a:solidFill>
                <a:latin typeface="Calibri"/>
                <a:ea typeface="Calibri"/>
                <a:cs typeface="Calibri"/>
                <a:sym typeface="Calibri"/>
              </a:defRPr>
            </a:lvl7pPr>
            <a:lvl8pPr indent="0" lvl="7" marL="0" marR="0" rtl="0" algn="r">
              <a:spcBef>
                <a:spcPts val="0"/>
              </a:spcBef>
              <a:buNone/>
              <a:defRPr sz="1323">
                <a:solidFill>
                  <a:srgbClr val="888888"/>
                </a:solidFill>
                <a:latin typeface="Calibri"/>
                <a:ea typeface="Calibri"/>
                <a:cs typeface="Calibri"/>
                <a:sym typeface="Calibri"/>
              </a:defRPr>
            </a:lvl8pPr>
            <a:lvl9pPr indent="0" lvl="8" marL="0" marR="0" rtl="0" algn="r">
              <a:spcBef>
                <a:spcPts val="0"/>
              </a:spcBef>
              <a:buNone/>
              <a:defRPr sz="1323">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PE"/>
              <a:t>‹#›</a:t>
            </a:fld>
            <a:endParaRPr/>
          </a:p>
        </p:txBody>
      </p:sp>
    </p:spTree>
  </p:cSld>
  <p:clrMap accent1="accent1" accent2="accent2" accent3="accent3" accent4="accent4" accent5="accent5" accent6="accent6" bg1="lt1" bg2="dk2" tx1="dk1" tx2="lt2" folHlink="folHlink" hlink="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17" name="Shape 417"/>
        <p:cNvGrpSpPr/>
        <p:nvPr/>
      </p:nvGrpSpPr>
      <p:grpSpPr>
        <a:xfrm>
          <a:off x="0" y="0"/>
          <a:ext cx="0" cy="0"/>
          <a:chOff x="0" y="0"/>
          <a:chExt cx="0" cy="0"/>
        </a:xfrm>
      </p:grpSpPr>
      <p:sp>
        <p:nvSpPr>
          <p:cNvPr id="418" name="Google Shape;418;p185"/>
          <p:cNvSpPr txBox="1"/>
          <p:nvPr>
            <p:ph type="title"/>
          </p:nvPr>
        </p:nvSpPr>
        <p:spPr>
          <a:xfrm>
            <a:off x="693043" y="402484"/>
            <a:ext cx="8694539" cy="1461188"/>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850"/>
              <a:buFont typeface="Calibri"/>
              <a:buNone/>
              <a:defRPr b="0" i="0" sz="485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19" name="Google Shape;419;p185"/>
          <p:cNvSpPr txBox="1"/>
          <p:nvPr>
            <p:ph idx="1" type="body"/>
          </p:nvPr>
        </p:nvSpPr>
        <p:spPr>
          <a:xfrm>
            <a:off x="693043" y="2012414"/>
            <a:ext cx="8694539" cy="4796544"/>
          </a:xfrm>
          <a:prstGeom prst="rect">
            <a:avLst/>
          </a:prstGeom>
          <a:noFill/>
          <a:ln>
            <a:noFill/>
          </a:ln>
        </p:spPr>
        <p:txBody>
          <a:bodyPr anchorCtr="0" anchor="t" bIns="45700" lIns="91425" spcFirstLastPara="1" rIns="91425" wrap="square" tIns="45700">
            <a:normAutofit/>
          </a:bodyPr>
          <a:lstStyle>
            <a:lvl1pPr indent="-424624" lvl="0" marL="457200" marR="0" rtl="0" algn="l">
              <a:lnSpc>
                <a:spcPct val="90000"/>
              </a:lnSpc>
              <a:spcBef>
                <a:spcPts val="1102"/>
              </a:spcBef>
              <a:spcAft>
                <a:spcPts val="0"/>
              </a:spcAft>
              <a:buClr>
                <a:schemeClr val="dk1"/>
              </a:buClr>
              <a:buSzPts val="3087"/>
              <a:buFont typeface="Arial"/>
              <a:buChar char="•"/>
              <a:defRPr b="0" i="0" sz="3087" u="none" cap="none" strike="noStrike">
                <a:solidFill>
                  <a:schemeClr val="dk1"/>
                </a:solidFill>
                <a:latin typeface="Calibri"/>
                <a:ea typeface="Calibri"/>
                <a:cs typeface="Calibri"/>
                <a:sym typeface="Calibri"/>
              </a:defRPr>
            </a:lvl1pPr>
            <a:lvl2pPr indent="-396621" lvl="1" marL="914400" marR="0" rtl="0" algn="l">
              <a:lnSpc>
                <a:spcPct val="90000"/>
              </a:lnSpc>
              <a:spcBef>
                <a:spcPts val="551"/>
              </a:spcBef>
              <a:spcAft>
                <a:spcPts val="0"/>
              </a:spcAft>
              <a:buClr>
                <a:schemeClr val="dk1"/>
              </a:buClr>
              <a:buSzPts val="2646"/>
              <a:buFont typeface="Arial"/>
              <a:buChar char="•"/>
              <a:defRPr b="0" i="0" sz="2646" u="none" cap="none" strike="noStrike">
                <a:solidFill>
                  <a:schemeClr val="dk1"/>
                </a:solidFill>
                <a:latin typeface="Calibri"/>
                <a:ea typeface="Calibri"/>
                <a:cs typeface="Calibri"/>
                <a:sym typeface="Calibri"/>
              </a:defRPr>
            </a:lvl2pPr>
            <a:lvl3pPr indent="-368617" lvl="2" marL="1371600" marR="0" rtl="0" algn="l">
              <a:lnSpc>
                <a:spcPct val="90000"/>
              </a:lnSpc>
              <a:spcBef>
                <a:spcPts val="551"/>
              </a:spcBef>
              <a:spcAft>
                <a:spcPts val="0"/>
              </a:spcAft>
              <a:buClr>
                <a:schemeClr val="dk1"/>
              </a:buClr>
              <a:buSzPts val="2205"/>
              <a:buFont typeface="Arial"/>
              <a:buChar char="•"/>
              <a:defRPr b="0" i="0" sz="2205" u="none" cap="none" strike="noStrike">
                <a:solidFill>
                  <a:schemeClr val="dk1"/>
                </a:solidFill>
                <a:latin typeface="Calibri"/>
                <a:ea typeface="Calibri"/>
                <a:cs typeface="Calibri"/>
                <a:sym typeface="Calibri"/>
              </a:defRPr>
            </a:lvl3pPr>
            <a:lvl4pPr indent="-354583" lvl="3" marL="1828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4pPr>
            <a:lvl5pPr indent="-354583" lvl="4" marL="22860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5pPr>
            <a:lvl6pPr indent="-354583" lvl="5" marL="27432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6pPr>
            <a:lvl7pPr indent="-354583" lvl="6" marL="32004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7pPr>
            <a:lvl8pPr indent="-354584" lvl="7" marL="36576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8pPr>
            <a:lvl9pPr indent="-354584" lvl="8" marL="4114800" marR="0" rtl="0" algn="l">
              <a:lnSpc>
                <a:spcPct val="90000"/>
              </a:lnSpc>
              <a:spcBef>
                <a:spcPts val="551"/>
              </a:spcBef>
              <a:spcAft>
                <a:spcPts val="0"/>
              </a:spcAft>
              <a:buClr>
                <a:schemeClr val="dk1"/>
              </a:buClr>
              <a:buSzPts val="1984"/>
              <a:buFont typeface="Arial"/>
              <a:buChar char="•"/>
              <a:defRPr b="0" i="0" sz="1984" u="none" cap="none" strike="noStrike">
                <a:solidFill>
                  <a:schemeClr val="dk1"/>
                </a:solidFill>
                <a:latin typeface="Calibri"/>
                <a:ea typeface="Calibri"/>
                <a:cs typeface="Calibri"/>
                <a:sym typeface="Calibri"/>
              </a:defRPr>
            </a:lvl9pPr>
          </a:lstStyle>
          <a:p/>
        </p:txBody>
      </p:sp>
      <p:sp>
        <p:nvSpPr>
          <p:cNvPr id="420" name="Google Shape;420;p185"/>
          <p:cNvSpPr txBox="1"/>
          <p:nvPr>
            <p:ph idx="10" type="dt"/>
          </p:nvPr>
        </p:nvSpPr>
        <p:spPr>
          <a:xfrm>
            <a:off x="693043" y="7006701"/>
            <a:ext cx="2268141" cy="402483"/>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323">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1" name="Google Shape;421;p185"/>
          <p:cNvSpPr txBox="1"/>
          <p:nvPr>
            <p:ph idx="11" type="ftr"/>
          </p:nvPr>
        </p:nvSpPr>
        <p:spPr>
          <a:xfrm>
            <a:off x="3339207" y="7006701"/>
            <a:ext cx="3402211" cy="402483"/>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323">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22" name="Google Shape;422;p185"/>
          <p:cNvSpPr txBox="1"/>
          <p:nvPr>
            <p:ph idx="12" type="sldNum"/>
          </p:nvPr>
        </p:nvSpPr>
        <p:spPr>
          <a:xfrm>
            <a:off x="7119441" y="7006701"/>
            <a:ext cx="2268141" cy="402483"/>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323">
                <a:solidFill>
                  <a:srgbClr val="888888"/>
                </a:solidFill>
                <a:latin typeface="Calibri"/>
                <a:ea typeface="Calibri"/>
                <a:cs typeface="Calibri"/>
                <a:sym typeface="Calibri"/>
              </a:defRPr>
            </a:lvl1pPr>
            <a:lvl2pPr indent="0" lvl="1" marL="0" marR="0" rtl="0" algn="r">
              <a:spcBef>
                <a:spcPts val="0"/>
              </a:spcBef>
              <a:buNone/>
              <a:defRPr sz="1323">
                <a:solidFill>
                  <a:srgbClr val="888888"/>
                </a:solidFill>
                <a:latin typeface="Calibri"/>
                <a:ea typeface="Calibri"/>
                <a:cs typeface="Calibri"/>
                <a:sym typeface="Calibri"/>
              </a:defRPr>
            </a:lvl2pPr>
            <a:lvl3pPr indent="0" lvl="2" marL="0" marR="0" rtl="0" algn="r">
              <a:spcBef>
                <a:spcPts val="0"/>
              </a:spcBef>
              <a:buNone/>
              <a:defRPr sz="1323">
                <a:solidFill>
                  <a:srgbClr val="888888"/>
                </a:solidFill>
                <a:latin typeface="Calibri"/>
                <a:ea typeface="Calibri"/>
                <a:cs typeface="Calibri"/>
                <a:sym typeface="Calibri"/>
              </a:defRPr>
            </a:lvl3pPr>
            <a:lvl4pPr indent="0" lvl="3" marL="0" marR="0" rtl="0" algn="r">
              <a:spcBef>
                <a:spcPts val="0"/>
              </a:spcBef>
              <a:buNone/>
              <a:defRPr sz="1323">
                <a:solidFill>
                  <a:srgbClr val="888888"/>
                </a:solidFill>
                <a:latin typeface="Calibri"/>
                <a:ea typeface="Calibri"/>
                <a:cs typeface="Calibri"/>
                <a:sym typeface="Calibri"/>
              </a:defRPr>
            </a:lvl4pPr>
            <a:lvl5pPr indent="0" lvl="4" marL="0" marR="0" rtl="0" algn="r">
              <a:spcBef>
                <a:spcPts val="0"/>
              </a:spcBef>
              <a:buNone/>
              <a:defRPr sz="1323">
                <a:solidFill>
                  <a:srgbClr val="888888"/>
                </a:solidFill>
                <a:latin typeface="Calibri"/>
                <a:ea typeface="Calibri"/>
                <a:cs typeface="Calibri"/>
                <a:sym typeface="Calibri"/>
              </a:defRPr>
            </a:lvl5pPr>
            <a:lvl6pPr indent="0" lvl="5" marL="0" marR="0" rtl="0" algn="r">
              <a:spcBef>
                <a:spcPts val="0"/>
              </a:spcBef>
              <a:buNone/>
              <a:defRPr sz="1323">
                <a:solidFill>
                  <a:srgbClr val="888888"/>
                </a:solidFill>
                <a:latin typeface="Calibri"/>
                <a:ea typeface="Calibri"/>
                <a:cs typeface="Calibri"/>
                <a:sym typeface="Calibri"/>
              </a:defRPr>
            </a:lvl6pPr>
            <a:lvl7pPr indent="0" lvl="6" marL="0" marR="0" rtl="0" algn="r">
              <a:spcBef>
                <a:spcPts val="0"/>
              </a:spcBef>
              <a:buNone/>
              <a:defRPr sz="1323">
                <a:solidFill>
                  <a:srgbClr val="888888"/>
                </a:solidFill>
                <a:latin typeface="Calibri"/>
                <a:ea typeface="Calibri"/>
                <a:cs typeface="Calibri"/>
                <a:sym typeface="Calibri"/>
              </a:defRPr>
            </a:lvl7pPr>
            <a:lvl8pPr indent="0" lvl="7" marL="0" marR="0" rtl="0" algn="r">
              <a:spcBef>
                <a:spcPts val="0"/>
              </a:spcBef>
              <a:buNone/>
              <a:defRPr sz="1323">
                <a:solidFill>
                  <a:srgbClr val="888888"/>
                </a:solidFill>
                <a:latin typeface="Calibri"/>
                <a:ea typeface="Calibri"/>
                <a:cs typeface="Calibri"/>
                <a:sym typeface="Calibri"/>
              </a:defRPr>
            </a:lvl8pPr>
            <a:lvl9pPr indent="0" lvl="8" marL="0" marR="0" rtl="0" algn="r">
              <a:spcBef>
                <a:spcPts val="0"/>
              </a:spcBef>
              <a:buNone/>
              <a:defRPr sz="1323">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PE"/>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100.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01.xml"/></Relationships>
</file>

<file path=ppt/slides/_rels/slide102.xml.rels><?xml version="1.0" encoding="UTF-8" standalone="yes"?><Relationships xmlns="http://schemas.openxmlformats.org/package/2006/relationships"><Relationship Id="rId11" Type="http://schemas.openxmlformats.org/officeDocument/2006/relationships/image" Target="../media/image88.png"/><Relationship Id="rId10" Type="http://schemas.openxmlformats.org/officeDocument/2006/relationships/image" Target="../media/image80.png"/><Relationship Id="rId13" Type="http://schemas.openxmlformats.org/officeDocument/2006/relationships/image" Target="../media/image82.png"/><Relationship Id="rId12" Type="http://schemas.openxmlformats.org/officeDocument/2006/relationships/image" Target="../media/image86.png"/><Relationship Id="rId1" Type="http://schemas.openxmlformats.org/officeDocument/2006/relationships/slideLayout" Target="../slideLayouts/slideLayout55.xml"/><Relationship Id="rId2" Type="http://schemas.openxmlformats.org/officeDocument/2006/relationships/notesSlide" Target="../notesSlides/notesSlide102.xml"/><Relationship Id="rId3" Type="http://schemas.openxmlformats.org/officeDocument/2006/relationships/image" Target="../media/image18.jpg"/><Relationship Id="rId4" Type="http://schemas.openxmlformats.org/officeDocument/2006/relationships/image" Target="../media/image17.png"/><Relationship Id="rId9" Type="http://schemas.openxmlformats.org/officeDocument/2006/relationships/image" Target="../media/image85.png"/><Relationship Id="rId15" Type="http://schemas.openxmlformats.org/officeDocument/2006/relationships/image" Target="../media/image89.png"/><Relationship Id="rId14" Type="http://schemas.openxmlformats.org/officeDocument/2006/relationships/image" Target="../media/image90.png"/><Relationship Id="rId17" Type="http://schemas.openxmlformats.org/officeDocument/2006/relationships/chart" Target="../charts/chart159.xml"/><Relationship Id="rId16" Type="http://schemas.openxmlformats.org/officeDocument/2006/relationships/chart" Target="../charts/chart158.xml"/><Relationship Id="rId5" Type="http://schemas.openxmlformats.org/officeDocument/2006/relationships/image" Target="../media/image8.png"/><Relationship Id="rId6" Type="http://schemas.openxmlformats.org/officeDocument/2006/relationships/image" Target="../media/image78.png"/><Relationship Id="rId18" Type="http://schemas.openxmlformats.org/officeDocument/2006/relationships/image" Target="../media/image84.png"/><Relationship Id="rId7" Type="http://schemas.openxmlformats.org/officeDocument/2006/relationships/image" Target="../media/image76.png"/><Relationship Id="rId8" Type="http://schemas.openxmlformats.org/officeDocument/2006/relationships/image" Target="../media/image79.pn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03.xml"/><Relationship Id="rId3" Type="http://schemas.openxmlformats.org/officeDocument/2006/relationships/image" Target="../media/image18.jp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5.pn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56.xml"/><Relationship Id="rId2" Type="http://schemas.openxmlformats.org/officeDocument/2006/relationships/notesSlide" Target="../notesSlides/notesSlide104.xml"/><Relationship Id="rId3" Type="http://schemas.openxmlformats.org/officeDocument/2006/relationships/image" Target="../media/image18.jp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87.png"/></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05.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7.xml"/><Relationship Id="rId3" Type="http://schemas.openxmlformats.org/officeDocument/2006/relationships/image" Target="../media/image86.png"/><Relationship Id="rId4" Type="http://schemas.openxmlformats.org/officeDocument/2006/relationships/image" Target="../media/image90.png"/><Relationship Id="rId5" Type="http://schemas.openxmlformats.org/officeDocument/2006/relationships/image" Target="../media/image84.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8.xml"/><Relationship Id="rId3" Type="http://schemas.openxmlformats.org/officeDocument/2006/relationships/image" Target="../media/image88.png"/><Relationship Id="rId4" Type="http://schemas.openxmlformats.org/officeDocument/2006/relationships/image" Target="../media/image82.png"/><Relationship Id="rId5" Type="http://schemas.openxmlformats.org/officeDocument/2006/relationships/image" Target="../media/image79.png"/></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0.xml"/><Relationship Id="rId3" Type="http://schemas.openxmlformats.org/officeDocument/2006/relationships/chart" Target="../charts/chart160.xml"/><Relationship Id="rId4" Type="http://schemas.openxmlformats.org/officeDocument/2006/relationships/chart" Target="../charts/chart161.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1.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2.xml"/><Relationship Id="rId3" Type="http://schemas.openxmlformats.org/officeDocument/2006/relationships/image" Target="../media/image99.png"/><Relationship Id="rId4" Type="http://schemas.openxmlformats.org/officeDocument/2006/relationships/image" Target="../media/image94.png"/><Relationship Id="rId5" Type="http://schemas.openxmlformats.org/officeDocument/2006/relationships/image" Target="../media/image98.png"/><Relationship Id="rId6" Type="http://schemas.openxmlformats.org/officeDocument/2006/relationships/image" Target="../media/image91.png"/></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3.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4.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5.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17.xml"/></Relationships>
</file>

<file path=ppt/slides/_rels/slide118.xml.rels><?xml version="1.0" encoding="UTF-8" standalone="yes"?><Relationships xmlns="http://schemas.openxmlformats.org/package/2006/relationships"><Relationship Id="rId20" Type="http://schemas.openxmlformats.org/officeDocument/2006/relationships/chart" Target="../charts/chart163.xml"/><Relationship Id="rId11" Type="http://schemas.openxmlformats.org/officeDocument/2006/relationships/image" Target="../media/image107.png"/><Relationship Id="rId10" Type="http://schemas.openxmlformats.org/officeDocument/2006/relationships/image" Target="../media/image108.png"/><Relationship Id="rId21" Type="http://schemas.openxmlformats.org/officeDocument/2006/relationships/image" Target="../media/image112.jpg"/><Relationship Id="rId13" Type="http://schemas.openxmlformats.org/officeDocument/2006/relationships/image" Target="../media/image110.png"/><Relationship Id="rId12" Type="http://schemas.openxmlformats.org/officeDocument/2006/relationships/image" Target="../media/image115.png"/><Relationship Id="rId1" Type="http://schemas.openxmlformats.org/officeDocument/2006/relationships/slideLayout" Target="../slideLayouts/slideLayout66.xml"/><Relationship Id="rId2" Type="http://schemas.openxmlformats.org/officeDocument/2006/relationships/notesSlide" Target="../notesSlides/notesSlide118.xml"/><Relationship Id="rId3" Type="http://schemas.openxmlformats.org/officeDocument/2006/relationships/image" Target="../media/image18.jpg"/><Relationship Id="rId4" Type="http://schemas.openxmlformats.org/officeDocument/2006/relationships/image" Target="../media/image17.png"/><Relationship Id="rId9" Type="http://schemas.openxmlformats.org/officeDocument/2006/relationships/image" Target="../media/image102.png"/><Relationship Id="rId15" Type="http://schemas.openxmlformats.org/officeDocument/2006/relationships/image" Target="../media/image105.png"/><Relationship Id="rId14" Type="http://schemas.openxmlformats.org/officeDocument/2006/relationships/image" Target="../media/image109.jpg"/><Relationship Id="rId17" Type="http://schemas.openxmlformats.org/officeDocument/2006/relationships/image" Target="../media/image104.jpg"/><Relationship Id="rId16" Type="http://schemas.openxmlformats.org/officeDocument/2006/relationships/chart" Target="../charts/chart162.xml"/><Relationship Id="rId5" Type="http://schemas.openxmlformats.org/officeDocument/2006/relationships/image" Target="../media/image8.png"/><Relationship Id="rId19" Type="http://schemas.openxmlformats.org/officeDocument/2006/relationships/image" Target="../media/image113.jpg"/><Relationship Id="rId6" Type="http://schemas.openxmlformats.org/officeDocument/2006/relationships/image" Target="../media/image78.png"/><Relationship Id="rId18" Type="http://schemas.openxmlformats.org/officeDocument/2006/relationships/image" Target="../media/image111.png"/><Relationship Id="rId7" Type="http://schemas.openxmlformats.org/officeDocument/2006/relationships/image" Target="../media/image76.png"/><Relationship Id="rId8" Type="http://schemas.openxmlformats.org/officeDocument/2006/relationships/image" Target="../media/image85.png"/></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67.xml"/><Relationship Id="rId2" Type="http://schemas.openxmlformats.org/officeDocument/2006/relationships/notesSlide" Target="../notesSlides/notesSlide119.xml"/><Relationship Id="rId3" Type="http://schemas.openxmlformats.org/officeDocument/2006/relationships/image" Target="../media/image18.jp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8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49.xml"/><Relationship Id="rId2" Type="http://schemas.openxmlformats.org/officeDocument/2006/relationships/notesSlide" Target="../notesSlides/notesSlide120.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1.xml"/><Relationship Id="rId3" Type="http://schemas.openxmlformats.org/officeDocument/2006/relationships/image" Target="../media/image120.png"/><Relationship Id="rId4" Type="http://schemas.openxmlformats.org/officeDocument/2006/relationships/image" Target="../media/image114.png"/><Relationship Id="rId5" Type="http://schemas.openxmlformats.org/officeDocument/2006/relationships/image" Target="../media/image116.png"/><Relationship Id="rId6" Type="http://schemas.openxmlformats.org/officeDocument/2006/relationships/image" Target="../media/image117.jpg"/></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2.xml"/><Relationship Id="rId3" Type="http://schemas.openxmlformats.org/officeDocument/2006/relationships/chart" Target="../charts/chart164.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4.xml"/><Relationship Id="rId3" Type="http://schemas.openxmlformats.org/officeDocument/2006/relationships/chart" Target="../charts/chart165.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5.xml"/><Relationship Id="rId3" Type="http://schemas.openxmlformats.org/officeDocument/2006/relationships/chart" Target="../charts/chart166.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6.xml"/><Relationship Id="rId3" Type="http://schemas.openxmlformats.org/officeDocument/2006/relationships/chart" Target="../charts/chart16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7.xml"/><Relationship Id="rId3" Type="http://schemas.openxmlformats.org/officeDocument/2006/relationships/chart" Target="../charts/chart168.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8.xml"/><Relationship Id="rId3" Type="http://schemas.openxmlformats.org/officeDocument/2006/relationships/chart" Target="../charts/chart169.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9.xml"/><Relationship Id="rId3" Type="http://schemas.openxmlformats.org/officeDocument/2006/relationships/chart" Target="../charts/chart17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0.xml"/><Relationship Id="rId3" Type="http://schemas.openxmlformats.org/officeDocument/2006/relationships/chart" Target="../charts/chart171.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1.xml"/><Relationship Id="rId3" Type="http://schemas.openxmlformats.org/officeDocument/2006/relationships/chart" Target="../charts/chart17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2.xml"/><Relationship Id="rId3" Type="http://schemas.openxmlformats.org/officeDocument/2006/relationships/chart" Target="../charts/chart17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3.xml"/><Relationship Id="rId3" Type="http://schemas.openxmlformats.org/officeDocument/2006/relationships/chart" Target="../charts/chart17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4.xml"/><Relationship Id="rId3" Type="http://schemas.openxmlformats.org/officeDocument/2006/relationships/chart" Target="../charts/chart175.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5.xml"/><Relationship Id="rId3" Type="http://schemas.openxmlformats.org/officeDocument/2006/relationships/chart" Target="../charts/chart176.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6.xml"/><Relationship Id="rId3" Type="http://schemas.openxmlformats.org/officeDocument/2006/relationships/chart" Target="../charts/chart177.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7.xml"/><Relationship Id="rId3" Type="http://schemas.openxmlformats.org/officeDocument/2006/relationships/image" Target="../media/image119.png"/><Relationship Id="rId4" Type="http://schemas.openxmlformats.org/officeDocument/2006/relationships/image" Target="../media/image118.png"/><Relationship Id="rId5" Type="http://schemas.openxmlformats.org/officeDocument/2006/relationships/image" Target="../media/image121.png"/><Relationship Id="rId6" Type="http://schemas.openxmlformats.org/officeDocument/2006/relationships/image" Target="../media/image122.png"/></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8.xml"/><Relationship Id="rId3" Type="http://schemas.openxmlformats.org/officeDocument/2006/relationships/chart" Target="../charts/chart178.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xml"/><Relationship Id="rId3" Type="http://schemas.openxmlformats.org/officeDocument/2006/relationships/image" Target="../media/image7.png"/></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0.xml"/><Relationship Id="rId3" Type="http://schemas.openxmlformats.org/officeDocument/2006/relationships/chart" Target="../charts/chart179.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1.xml"/><Relationship Id="rId3" Type="http://schemas.openxmlformats.org/officeDocument/2006/relationships/chart" Target="../charts/chart180.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2.xml"/><Relationship Id="rId3" Type="http://schemas.openxmlformats.org/officeDocument/2006/relationships/chart" Target="../charts/chart181.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3.xml"/><Relationship Id="rId3" Type="http://schemas.openxmlformats.org/officeDocument/2006/relationships/chart" Target="../charts/chart18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4.xml"/><Relationship Id="rId3" Type="http://schemas.openxmlformats.org/officeDocument/2006/relationships/chart" Target="../charts/chart183.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5.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6.xml"/><Relationship Id="rId3" Type="http://schemas.openxmlformats.org/officeDocument/2006/relationships/chart" Target="../charts/chart184.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7.xml"/><Relationship Id="rId3" Type="http://schemas.openxmlformats.org/officeDocument/2006/relationships/chart" Target="../charts/chart185.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8.xml"/><Relationship Id="rId3" Type="http://schemas.openxmlformats.org/officeDocument/2006/relationships/chart" Target="../charts/chart18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49.xml"/><Relationship Id="rId3" Type="http://schemas.openxmlformats.org/officeDocument/2006/relationships/chart" Target="../charts/chart18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15.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0.xml"/><Relationship Id="rId3" Type="http://schemas.openxmlformats.org/officeDocument/2006/relationships/chart" Target="../charts/chart18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 Id="rId3" Type="http://schemas.openxmlformats.org/officeDocument/2006/relationships/image" Target="../media/image4.png"/><Relationship Id="rId4" Type="http://schemas.openxmlformats.org/officeDocument/2006/relationships/image" Target="../media/image1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5.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7.xml"/><Relationship Id="rId3" Type="http://schemas.openxmlformats.org/officeDocument/2006/relationships/image" Target="../media/image10.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1.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1" Type="http://schemas.openxmlformats.org/officeDocument/2006/relationships/image" Target="../media/image31.jpg"/><Relationship Id="rId10" Type="http://schemas.openxmlformats.org/officeDocument/2006/relationships/image" Target="../media/image27.jpg"/><Relationship Id="rId13" Type="http://schemas.openxmlformats.org/officeDocument/2006/relationships/image" Target="../media/image123.png"/><Relationship Id="rId12" Type="http://schemas.openxmlformats.org/officeDocument/2006/relationships/image" Target="../media/image24.jpg"/><Relationship Id="rId1" Type="http://schemas.openxmlformats.org/officeDocument/2006/relationships/slideLayout" Target="../slideLayouts/slideLayout16.xml"/><Relationship Id="rId2" Type="http://schemas.openxmlformats.org/officeDocument/2006/relationships/notesSlide" Target="../notesSlides/notesSlide40.xml"/><Relationship Id="rId3" Type="http://schemas.openxmlformats.org/officeDocument/2006/relationships/image" Target="../media/image18.jpg"/><Relationship Id="rId4" Type="http://schemas.openxmlformats.org/officeDocument/2006/relationships/image" Target="../media/image17.png"/><Relationship Id="rId9" Type="http://schemas.openxmlformats.org/officeDocument/2006/relationships/image" Target="../media/image14.jpg"/><Relationship Id="rId15" Type="http://schemas.openxmlformats.org/officeDocument/2006/relationships/image" Target="../media/image26.png"/><Relationship Id="rId14" Type="http://schemas.openxmlformats.org/officeDocument/2006/relationships/image" Target="../media/image124.png"/><Relationship Id="rId16" Type="http://schemas.openxmlformats.org/officeDocument/2006/relationships/image" Target="../media/image29.png"/><Relationship Id="rId5" Type="http://schemas.openxmlformats.org/officeDocument/2006/relationships/image" Target="../media/image8.png"/><Relationship Id="rId6" Type="http://schemas.openxmlformats.org/officeDocument/2006/relationships/image" Target="../media/image19.jpg"/><Relationship Id="rId7" Type="http://schemas.openxmlformats.org/officeDocument/2006/relationships/image" Target="../media/image12.png"/><Relationship Id="rId8" Type="http://schemas.openxmlformats.org/officeDocument/2006/relationships/image" Target="../media/image20.jp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1.xml"/><Relationship Id="rId3" Type="http://schemas.openxmlformats.org/officeDocument/2006/relationships/image" Target="../media/image18.jp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2.xml"/><Relationship Id="rId3" Type="http://schemas.openxmlformats.org/officeDocument/2006/relationships/image" Target="../media/image18.jpg"/><Relationship Id="rId4" Type="http://schemas.openxmlformats.org/officeDocument/2006/relationships/image" Target="../media/image17.png"/><Relationship Id="rId5" Type="http://schemas.openxmlformats.org/officeDocument/2006/relationships/image" Target="../media/image8.png"/><Relationship Id="rId6" Type="http://schemas.openxmlformats.org/officeDocument/2006/relationships/image" Target="../media/image25.png"/><Relationship Id="rId7"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32.png"/><Relationship Id="rId4" Type="http://schemas.openxmlformats.org/officeDocument/2006/relationships/image" Target="../media/image33.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image" Target="../media/image40.jpg"/><Relationship Id="rId4" Type="http://schemas.openxmlformats.org/officeDocument/2006/relationships/image" Target="../media/image35.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8.xml"/><Relationship Id="rId3" Type="http://schemas.openxmlformats.org/officeDocument/2006/relationships/image" Target="../media/image41.jpg"/><Relationship Id="rId4" Type="http://schemas.openxmlformats.org/officeDocument/2006/relationships/image" Target="../media/image37.jpg"/><Relationship Id="rId5" Type="http://schemas.openxmlformats.org/officeDocument/2006/relationships/image" Target="../media/image36.jpg"/><Relationship Id="rId6" Type="http://schemas.openxmlformats.org/officeDocument/2006/relationships/image" Target="../media/image43.jpg"/><Relationship Id="rId7" Type="http://schemas.openxmlformats.org/officeDocument/2006/relationships/image" Target="../media/image38.jpg"/><Relationship Id="rId8" Type="http://schemas.openxmlformats.org/officeDocument/2006/relationships/image" Target="../media/image39.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9.xml"/><Relationship Id="rId3" Type="http://schemas.openxmlformats.org/officeDocument/2006/relationships/image" Target="../media/image44.jpg"/><Relationship Id="rId4" Type="http://schemas.openxmlformats.org/officeDocument/2006/relationships/image" Target="../media/image42.jpg"/><Relationship Id="rId5" Type="http://schemas.openxmlformats.org/officeDocument/2006/relationships/image" Target="../media/image47.jpg"/><Relationship Id="rId6" Type="http://schemas.openxmlformats.org/officeDocument/2006/relationships/image" Target="../media/image45.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0.xml"/><Relationship Id="rId3" Type="http://schemas.openxmlformats.org/officeDocument/2006/relationships/image" Target="../media/image49.jpg"/><Relationship Id="rId4" Type="http://schemas.openxmlformats.org/officeDocument/2006/relationships/image" Target="../media/image48.jpg"/><Relationship Id="rId5" Type="http://schemas.openxmlformats.org/officeDocument/2006/relationships/image" Target="../media/image58.jp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2.xml"/><Relationship Id="rId3" Type="http://schemas.openxmlformats.org/officeDocument/2006/relationships/image" Target="../media/image46.jpg"/><Relationship Id="rId4" Type="http://schemas.openxmlformats.org/officeDocument/2006/relationships/image" Target="../media/image50.jpg"/><Relationship Id="rId5" Type="http://schemas.openxmlformats.org/officeDocument/2006/relationships/image" Target="../media/image52.jp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3.xml"/><Relationship Id="rId3" Type="http://schemas.openxmlformats.org/officeDocument/2006/relationships/image" Target="../media/image51.jpg"/><Relationship Id="rId4" Type="http://schemas.openxmlformats.org/officeDocument/2006/relationships/image" Target="../media/image53.jp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6.xml"/><Relationship Id="rId3" Type="http://schemas.openxmlformats.org/officeDocument/2006/relationships/image" Target="../media/image54.jpg"/><Relationship Id="rId4" Type="http://schemas.openxmlformats.org/officeDocument/2006/relationships/image" Target="../media/image57.jpg"/><Relationship Id="rId5" Type="http://schemas.openxmlformats.org/officeDocument/2006/relationships/image" Target="../media/image55.jpg"/><Relationship Id="rId6" Type="http://schemas.openxmlformats.org/officeDocument/2006/relationships/image" Target="../media/image69.png"/><Relationship Id="rId7" Type="http://schemas.openxmlformats.org/officeDocument/2006/relationships/image" Target="../media/image59.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57.xml"/><Relationship Id="rId3" Type="http://schemas.openxmlformats.org/officeDocument/2006/relationships/image" Target="../media/image63.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5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5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60.xml.rels><?xml version="1.0" encoding="UTF-8" standalone="yes"?><Relationships xmlns="http://schemas.openxmlformats.org/package/2006/relationships"><Relationship Id="rId11" Type="http://schemas.openxmlformats.org/officeDocument/2006/relationships/chart" Target="../charts/chart6.xml"/><Relationship Id="rId10" Type="http://schemas.openxmlformats.org/officeDocument/2006/relationships/chart" Target="../charts/chart5.xml"/><Relationship Id="rId13" Type="http://schemas.openxmlformats.org/officeDocument/2006/relationships/image" Target="../media/image71.png"/><Relationship Id="rId12" Type="http://schemas.openxmlformats.org/officeDocument/2006/relationships/image" Target="../media/image61.png"/><Relationship Id="rId1" Type="http://schemas.openxmlformats.org/officeDocument/2006/relationships/slideLayout" Target="../slideLayouts/slideLayout28.xml"/><Relationship Id="rId2" Type="http://schemas.openxmlformats.org/officeDocument/2006/relationships/notesSlide" Target="../notesSlides/notesSlide60.xml"/><Relationship Id="rId3" Type="http://schemas.openxmlformats.org/officeDocument/2006/relationships/chart" Target="../charts/chart1.xml"/><Relationship Id="rId4" Type="http://schemas.openxmlformats.org/officeDocument/2006/relationships/chart" Target="../charts/chart2.xml"/><Relationship Id="rId9" Type="http://schemas.openxmlformats.org/officeDocument/2006/relationships/image" Target="../media/image67.png"/><Relationship Id="rId15" Type="http://schemas.openxmlformats.org/officeDocument/2006/relationships/chart" Target="../charts/chart7.xml"/><Relationship Id="rId14" Type="http://schemas.openxmlformats.org/officeDocument/2006/relationships/image" Target="../media/image64.png"/><Relationship Id="rId17" Type="http://schemas.openxmlformats.org/officeDocument/2006/relationships/chart" Target="../charts/chart9.xml"/><Relationship Id="rId16" Type="http://schemas.openxmlformats.org/officeDocument/2006/relationships/chart" Target="../charts/chart8.xml"/><Relationship Id="rId5" Type="http://schemas.openxmlformats.org/officeDocument/2006/relationships/image" Target="../media/image56.png"/><Relationship Id="rId6" Type="http://schemas.openxmlformats.org/officeDocument/2006/relationships/chart" Target="../charts/chart3.xml"/><Relationship Id="rId18" Type="http://schemas.openxmlformats.org/officeDocument/2006/relationships/chart" Target="../charts/chart10.xml"/><Relationship Id="rId7" Type="http://schemas.openxmlformats.org/officeDocument/2006/relationships/chart" Target="../charts/chart4.xml"/><Relationship Id="rId8" Type="http://schemas.openxmlformats.org/officeDocument/2006/relationships/image" Target="../media/image6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1.xml"/><Relationship Id="rId3" Type="http://schemas.openxmlformats.org/officeDocument/2006/relationships/chart" Target="../charts/chart11.xml"/><Relationship Id="rId4" Type="http://schemas.openxmlformats.org/officeDocument/2006/relationships/chart" Target="../charts/chart12.xml"/><Relationship Id="rId5" Type="http://schemas.openxmlformats.org/officeDocument/2006/relationships/chart" Target="../charts/chart13.xml"/><Relationship Id="rId6" Type="http://schemas.openxmlformats.org/officeDocument/2006/relationships/chart" Target="../charts/chart14.xml"/><Relationship Id="rId7" Type="http://schemas.openxmlformats.org/officeDocument/2006/relationships/chart" Target="../charts/chart15.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2.xml"/><Relationship Id="rId3" Type="http://schemas.openxmlformats.org/officeDocument/2006/relationships/chart" Target="../charts/chart16.xml"/><Relationship Id="rId4" Type="http://schemas.openxmlformats.org/officeDocument/2006/relationships/chart" Target="../charts/chart17.xml"/><Relationship Id="rId5" Type="http://schemas.openxmlformats.org/officeDocument/2006/relationships/chart" Target="../charts/chart18.xml"/><Relationship Id="rId6" Type="http://schemas.openxmlformats.org/officeDocument/2006/relationships/chart" Target="../charts/chart19.xml"/><Relationship Id="rId7" Type="http://schemas.openxmlformats.org/officeDocument/2006/relationships/chart" Target="../charts/chart2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3.xml"/><Relationship Id="rId3" Type="http://schemas.openxmlformats.org/officeDocument/2006/relationships/chart" Target="../charts/chart21.xml"/><Relationship Id="rId4" Type="http://schemas.openxmlformats.org/officeDocument/2006/relationships/chart" Target="../charts/chart22.xml"/><Relationship Id="rId5" Type="http://schemas.openxmlformats.org/officeDocument/2006/relationships/chart" Target="../charts/chart23.xml"/><Relationship Id="rId6" Type="http://schemas.openxmlformats.org/officeDocument/2006/relationships/chart" Target="../charts/chart24.xml"/><Relationship Id="rId7" Type="http://schemas.openxmlformats.org/officeDocument/2006/relationships/chart" Target="../charts/chart2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64.xml"/><Relationship Id="rId3" Type="http://schemas.openxmlformats.org/officeDocument/2006/relationships/chart" Target="../charts/chart26.xml"/><Relationship Id="rId4" Type="http://schemas.openxmlformats.org/officeDocument/2006/relationships/chart" Target="../charts/chart27.xml"/><Relationship Id="rId5" Type="http://schemas.openxmlformats.org/officeDocument/2006/relationships/chart" Target="../charts/chart2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65.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66.xml"/></Relationships>
</file>

<file path=ppt/slides/_rels/slide67.xml.rels><?xml version="1.0" encoding="UTF-8" standalone="yes"?><Relationships xmlns="http://schemas.openxmlformats.org/package/2006/relationships"><Relationship Id="rId11" Type="http://schemas.openxmlformats.org/officeDocument/2006/relationships/chart" Target="../charts/chart35.xml"/><Relationship Id="rId10" Type="http://schemas.openxmlformats.org/officeDocument/2006/relationships/chart" Target="../charts/chart34.xml"/><Relationship Id="rId13" Type="http://schemas.openxmlformats.org/officeDocument/2006/relationships/image" Target="../media/image71.png"/><Relationship Id="rId12" Type="http://schemas.openxmlformats.org/officeDocument/2006/relationships/chart" Target="../charts/chart36.xml"/><Relationship Id="rId1" Type="http://schemas.openxmlformats.org/officeDocument/2006/relationships/slideLayout" Target="../slideLayouts/slideLayout36.xml"/><Relationship Id="rId2" Type="http://schemas.openxmlformats.org/officeDocument/2006/relationships/notesSlide" Target="../notesSlides/notesSlide67.xml"/><Relationship Id="rId3" Type="http://schemas.openxmlformats.org/officeDocument/2006/relationships/chart" Target="../charts/chart29.xml"/><Relationship Id="rId4" Type="http://schemas.openxmlformats.org/officeDocument/2006/relationships/image" Target="../media/image60.png"/><Relationship Id="rId9" Type="http://schemas.openxmlformats.org/officeDocument/2006/relationships/chart" Target="../charts/chart33.xml"/><Relationship Id="rId15" Type="http://schemas.openxmlformats.org/officeDocument/2006/relationships/chart" Target="../charts/chart37.xml"/><Relationship Id="rId14" Type="http://schemas.openxmlformats.org/officeDocument/2006/relationships/image" Target="../media/image64.png"/><Relationship Id="rId17" Type="http://schemas.openxmlformats.org/officeDocument/2006/relationships/image" Target="../media/image61.png"/><Relationship Id="rId16" Type="http://schemas.openxmlformats.org/officeDocument/2006/relationships/image" Target="../media/image56.png"/><Relationship Id="rId5" Type="http://schemas.openxmlformats.org/officeDocument/2006/relationships/image" Target="../media/image67.png"/><Relationship Id="rId6" Type="http://schemas.openxmlformats.org/officeDocument/2006/relationships/chart" Target="../charts/chart30.xml"/><Relationship Id="rId18" Type="http://schemas.openxmlformats.org/officeDocument/2006/relationships/chart" Target="../charts/chart38.xml"/><Relationship Id="rId7" Type="http://schemas.openxmlformats.org/officeDocument/2006/relationships/chart" Target="../charts/chart31.xml"/><Relationship Id="rId8" Type="http://schemas.openxmlformats.org/officeDocument/2006/relationships/chart" Target="../charts/chart3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8.xml"/><Relationship Id="rId3" Type="http://schemas.openxmlformats.org/officeDocument/2006/relationships/chart" Target="../charts/chart39.xml"/><Relationship Id="rId4" Type="http://schemas.openxmlformats.org/officeDocument/2006/relationships/chart" Target="../charts/chart40.xml"/><Relationship Id="rId5" Type="http://schemas.openxmlformats.org/officeDocument/2006/relationships/chart" Target="../charts/chart41.xml"/><Relationship Id="rId6" Type="http://schemas.openxmlformats.org/officeDocument/2006/relationships/chart" Target="../charts/chart42.xml"/><Relationship Id="rId7" Type="http://schemas.openxmlformats.org/officeDocument/2006/relationships/chart" Target="../charts/chart4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69.xml"/><Relationship Id="rId3" Type="http://schemas.openxmlformats.org/officeDocument/2006/relationships/chart" Target="../charts/chart44.xml"/><Relationship Id="rId4" Type="http://schemas.openxmlformats.org/officeDocument/2006/relationships/chart" Target="../charts/chart45.xml"/><Relationship Id="rId5" Type="http://schemas.openxmlformats.org/officeDocument/2006/relationships/chart" Target="../charts/chart46.xml"/><Relationship Id="rId6" Type="http://schemas.openxmlformats.org/officeDocument/2006/relationships/chart" Target="../charts/chart47.xml"/><Relationship Id="rId7" Type="http://schemas.openxmlformats.org/officeDocument/2006/relationships/chart" Target="../charts/chart4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1.png"/><Relationship Id="rId4" Type="http://schemas.openxmlformats.org/officeDocument/2006/relationships/image" Target="../media/image9.png"/><Relationship Id="rId5" Type="http://schemas.openxmlformats.org/officeDocument/2006/relationships/image" Target="../media/image6.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0.xml"/><Relationship Id="rId3" Type="http://schemas.openxmlformats.org/officeDocument/2006/relationships/chart" Target="../charts/chart49.xml"/><Relationship Id="rId4" Type="http://schemas.openxmlformats.org/officeDocument/2006/relationships/chart" Target="../charts/chart50.xml"/><Relationship Id="rId5" Type="http://schemas.openxmlformats.org/officeDocument/2006/relationships/chart" Target="../charts/chart51.xml"/><Relationship Id="rId6" Type="http://schemas.openxmlformats.org/officeDocument/2006/relationships/chart" Target="../charts/chart52.xml"/><Relationship Id="rId7" Type="http://schemas.openxmlformats.org/officeDocument/2006/relationships/chart" Target="../charts/chart5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1.xml"/><Relationship Id="rId3" Type="http://schemas.openxmlformats.org/officeDocument/2006/relationships/chart" Target="../charts/chart54.xml"/><Relationship Id="rId4" Type="http://schemas.openxmlformats.org/officeDocument/2006/relationships/chart" Target="../charts/chart55.xml"/><Relationship Id="rId5" Type="http://schemas.openxmlformats.org/officeDocument/2006/relationships/chart" Target="../charts/chart56.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73.xml"/></Relationships>
</file>

<file path=ppt/slides/_rels/slide74.xml.rels><?xml version="1.0" encoding="UTF-8" standalone="yes"?><Relationships xmlns="http://schemas.openxmlformats.org/package/2006/relationships"><Relationship Id="rId11" Type="http://schemas.openxmlformats.org/officeDocument/2006/relationships/chart" Target="../charts/chart62.xml"/><Relationship Id="rId10" Type="http://schemas.openxmlformats.org/officeDocument/2006/relationships/chart" Target="../charts/chart61.xml"/><Relationship Id="rId13" Type="http://schemas.openxmlformats.org/officeDocument/2006/relationships/chart" Target="../charts/chart64.xml"/><Relationship Id="rId12" Type="http://schemas.openxmlformats.org/officeDocument/2006/relationships/chart" Target="../charts/chart63.xml"/><Relationship Id="rId1" Type="http://schemas.openxmlformats.org/officeDocument/2006/relationships/slideLayout" Target="../slideLayouts/slideLayout36.xml"/><Relationship Id="rId2" Type="http://schemas.openxmlformats.org/officeDocument/2006/relationships/notesSlide" Target="../notesSlides/notesSlide74.xml"/><Relationship Id="rId3" Type="http://schemas.openxmlformats.org/officeDocument/2006/relationships/chart" Target="../charts/chart57.xml"/><Relationship Id="rId4" Type="http://schemas.openxmlformats.org/officeDocument/2006/relationships/image" Target="../media/image56.png"/><Relationship Id="rId9" Type="http://schemas.openxmlformats.org/officeDocument/2006/relationships/chart" Target="../charts/chart60.xml"/><Relationship Id="rId15" Type="http://schemas.openxmlformats.org/officeDocument/2006/relationships/image" Target="../media/image64.png"/><Relationship Id="rId14" Type="http://schemas.openxmlformats.org/officeDocument/2006/relationships/image" Target="../media/image71.png"/><Relationship Id="rId16" Type="http://schemas.openxmlformats.org/officeDocument/2006/relationships/chart" Target="../charts/chart65.xml"/><Relationship Id="rId5" Type="http://schemas.openxmlformats.org/officeDocument/2006/relationships/image" Target="../media/image60.png"/><Relationship Id="rId6" Type="http://schemas.openxmlformats.org/officeDocument/2006/relationships/image" Target="../media/image67.png"/><Relationship Id="rId7" Type="http://schemas.openxmlformats.org/officeDocument/2006/relationships/chart" Target="../charts/chart58.xml"/><Relationship Id="rId8" Type="http://schemas.openxmlformats.org/officeDocument/2006/relationships/chart" Target="../charts/chart5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5.xml"/><Relationship Id="rId3" Type="http://schemas.openxmlformats.org/officeDocument/2006/relationships/chart" Target="../charts/chart66.xml"/><Relationship Id="rId4" Type="http://schemas.openxmlformats.org/officeDocument/2006/relationships/chart" Target="../charts/chart67.xml"/><Relationship Id="rId5" Type="http://schemas.openxmlformats.org/officeDocument/2006/relationships/chart" Target="../charts/chart68.xml"/><Relationship Id="rId6" Type="http://schemas.openxmlformats.org/officeDocument/2006/relationships/chart" Target="../charts/chart69.xml"/><Relationship Id="rId7" Type="http://schemas.openxmlformats.org/officeDocument/2006/relationships/chart" Target="../charts/chart70.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6.xml"/><Relationship Id="rId3" Type="http://schemas.openxmlformats.org/officeDocument/2006/relationships/chart" Target="../charts/chart71.xml"/><Relationship Id="rId4" Type="http://schemas.openxmlformats.org/officeDocument/2006/relationships/chart" Target="../charts/chart72.xml"/><Relationship Id="rId5" Type="http://schemas.openxmlformats.org/officeDocument/2006/relationships/chart" Target="../charts/chart73.xml"/><Relationship Id="rId6" Type="http://schemas.openxmlformats.org/officeDocument/2006/relationships/chart" Target="../charts/chart74.xml"/><Relationship Id="rId7" Type="http://schemas.openxmlformats.org/officeDocument/2006/relationships/chart" Target="../charts/chart75.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6.xml"/><Relationship Id="rId2" Type="http://schemas.openxmlformats.org/officeDocument/2006/relationships/notesSlide" Target="../notesSlides/notesSlide77.xml"/><Relationship Id="rId3" Type="http://schemas.openxmlformats.org/officeDocument/2006/relationships/chart" Target="../charts/chart76.xml"/><Relationship Id="rId4" Type="http://schemas.openxmlformats.org/officeDocument/2006/relationships/chart" Target="../charts/chart77.xml"/><Relationship Id="rId5" Type="http://schemas.openxmlformats.org/officeDocument/2006/relationships/chart" Target="../charts/chart7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4.xml"/><Relationship Id="rId2" Type="http://schemas.openxmlformats.org/officeDocument/2006/relationships/notesSlide" Target="../notesSlides/notesSlide7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5.xml"/><Relationship Id="rId2" Type="http://schemas.openxmlformats.org/officeDocument/2006/relationships/notesSlide" Target="../notesSlides/notesSlide7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s>
</file>

<file path=ppt/slides/_rels/slide80.xml.rels><?xml version="1.0" encoding="UTF-8" standalone="yes"?><Relationships xmlns="http://schemas.openxmlformats.org/package/2006/relationships"><Relationship Id="rId11" Type="http://schemas.openxmlformats.org/officeDocument/2006/relationships/chart" Target="../charts/chart87.xml"/><Relationship Id="rId10" Type="http://schemas.openxmlformats.org/officeDocument/2006/relationships/chart" Target="../charts/chart86.xml"/><Relationship Id="rId13" Type="http://schemas.openxmlformats.org/officeDocument/2006/relationships/image" Target="../media/image60.png"/><Relationship Id="rId12" Type="http://schemas.openxmlformats.org/officeDocument/2006/relationships/image" Target="../media/image56.png"/><Relationship Id="rId1" Type="http://schemas.openxmlformats.org/officeDocument/2006/relationships/slideLayout" Target="../slideLayouts/slideLayout41.xml"/><Relationship Id="rId2" Type="http://schemas.openxmlformats.org/officeDocument/2006/relationships/notesSlide" Target="../notesSlides/notesSlide80.xml"/><Relationship Id="rId3" Type="http://schemas.openxmlformats.org/officeDocument/2006/relationships/chart" Target="../charts/chart79.xml"/><Relationship Id="rId4" Type="http://schemas.openxmlformats.org/officeDocument/2006/relationships/chart" Target="../charts/chart80.xml"/><Relationship Id="rId9" Type="http://schemas.openxmlformats.org/officeDocument/2006/relationships/chart" Target="../charts/chart85.xml"/><Relationship Id="rId15" Type="http://schemas.openxmlformats.org/officeDocument/2006/relationships/image" Target="../media/image71.png"/><Relationship Id="rId14" Type="http://schemas.openxmlformats.org/officeDocument/2006/relationships/image" Target="../media/image67.png"/><Relationship Id="rId17" Type="http://schemas.openxmlformats.org/officeDocument/2006/relationships/chart" Target="../charts/chart88.xml"/><Relationship Id="rId16" Type="http://schemas.openxmlformats.org/officeDocument/2006/relationships/image" Target="../media/image64.png"/><Relationship Id="rId5" Type="http://schemas.openxmlformats.org/officeDocument/2006/relationships/chart" Target="../charts/chart81.xml"/><Relationship Id="rId6" Type="http://schemas.openxmlformats.org/officeDocument/2006/relationships/chart" Target="../charts/chart82.xml"/><Relationship Id="rId18" Type="http://schemas.openxmlformats.org/officeDocument/2006/relationships/image" Target="../media/image61.png"/><Relationship Id="rId7" Type="http://schemas.openxmlformats.org/officeDocument/2006/relationships/chart" Target="../charts/chart83.xml"/><Relationship Id="rId8" Type="http://schemas.openxmlformats.org/officeDocument/2006/relationships/chart" Target="../charts/chart84.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1.xml"/><Relationship Id="rId3" Type="http://schemas.openxmlformats.org/officeDocument/2006/relationships/chart" Target="../charts/chart89.xml"/><Relationship Id="rId4" Type="http://schemas.openxmlformats.org/officeDocument/2006/relationships/chart" Target="../charts/chart90.xml"/><Relationship Id="rId5" Type="http://schemas.openxmlformats.org/officeDocument/2006/relationships/chart" Target="../charts/chart91.xml"/><Relationship Id="rId6" Type="http://schemas.openxmlformats.org/officeDocument/2006/relationships/chart" Target="../charts/chart92.xml"/><Relationship Id="rId7" Type="http://schemas.openxmlformats.org/officeDocument/2006/relationships/chart" Target="../charts/chart9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2.xml"/><Relationship Id="rId3" Type="http://schemas.openxmlformats.org/officeDocument/2006/relationships/chart" Target="../charts/chart94.xml"/><Relationship Id="rId4" Type="http://schemas.openxmlformats.org/officeDocument/2006/relationships/chart" Target="../charts/chart95.xml"/><Relationship Id="rId5" Type="http://schemas.openxmlformats.org/officeDocument/2006/relationships/chart" Target="../charts/chart96.xml"/><Relationship Id="rId6" Type="http://schemas.openxmlformats.org/officeDocument/2006/relationships/chart" Target="../charts/chart97.xml"/><Relationship Id="rId7" Type="http://schemas.openxmlformats.org/officeDocument/2006/relationships/chart" Target="../charts/chart98.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3.xml"/><Relationship Id="rId3" Type="http://schemas.openxmlformats.org/officeDocument/2006/relationships/chart" Target="../charts/chart99.xml"/><Relationship Id="rId4" Type="http://schemas.openxmlformats.org/officeDocument/2006/relationships/chart" Target="../charts/chart100.xml"/><Relationship Id="rId5" Type="http://schemas.openxmlformats.org/officeDocument/2006/relationships/chart" Target="../charts/chart101.xml"/><Relationship Id="rId6" Type="http://schemas.openxmlformats.org/officeDocument/2006/relationships/chart" Target="../charts/chart102.xml"/><Relationship Id="rId7" Type="http://schemas.openxmlformats.org/officeDocument/2006/relationships/chart" Target="../charts/chart10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4.xml"/><Relationship Id="rId3" Type="http://schemas.openxmlformats.org/officeDocument/2006/relationships/chart" Target="../charts/chart104.xml"/><Relationship Id="rId4" Type="http://schemas.openxmlformats.org/officeDocument/2006/relationships/chart" Target="../charts/chart105.xml"/><Relationship Id="rId5" Type="http://schemas.openxmlformats.org/officeDocument/2006/relationships/chart" Target="../charts/chart10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85.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86.xml"/></Relationships>
</file>

<file path=ppt/slides/_rels/slide87.xml.rels><?xml version="1.0" encoding="UTF-8" standalone="yes"?><Relationships xmlns="http://schemas.openxmlformats.org/package/2006/relationships"><Relationship Id="rId11" Type="http://schemas.openxmlformats.org/officeDocument/2006/relationships/chart" Target="../charts/chart112.xml"/><Relationship Id="rId10" Type="http://schemas.openxmlformats.org/officeDocument/2006/relationships/chart" Target="../charts/chart111.xml"/><Relationship Id="rId13" Type="http://schemas.openxmlformats.org/officeDocument/2006/relationships/chart" Target="../charts/chart114.xml"/><Relationship Id="rId12" Type="http://schemas.openxmlformats.org/officeDocument/2006/relationships/chart" Target="../charts/chart113.xml"/><Relationship Id="rId1" Type="http://schemas.openxmlformats.org/officeDocument/2006/relationships/slideLayout" Target="../slideLayouts/slideLayout41.xml"/><Relationship Id="rId2" Type="http://schemas.openxmlformats.org/officeDocument/2006/relationships/notesSlide" Target="../notesSlides/notesSlide87.xml"/><Relationship Id="rId3" Type="http://schemas.openxmlformats.org/officeDocument/2006/relationships/chart" Target="../charts/chart107.xml"/><Relationship Id="rId4" Type="http://schemas.openxmlformats.org/officeDocument/2006/relationships/image" Target="../media/image56.png"/><Relationship Id="rId9" Type="http://schemas.openxmlformats.org/officeDocument/2006/relationships/chart" Target="../charts/chart110.xml"/><Relationship Id="rId15" Type="http://schemas.openxmlformats.org/officeDocument/2006/relationships/chart" Target="../charts/chart116.xml"/><Relationship Id="rId14" Type="http://schemas.openxmlformats.org/officeDocument/2006/relationships/chart" Target="../charts/chart115.xml"/><Relationship Id="rId17" Type="http://schemas.openxmlformats.org/officeDocument/2006/relationships/image" Target="../media/image71.png"/><Relationship Id="rId16" Type="http://schemas.openxmlformats.org/officeDocument/2006/relationships/image" Target="../media/image61.png"/><Relationship Id="rId5" Type="http://schemas.openxmlformats.org/officeDocument/2006/relationships/image" Target="../media/image60.png"/><Relationship Id="rId6" Type="http://schemas.openxmlformats.org/officeDocument/2006/relationships/image" Target="../media/image67.png"/><Relationship Id="rId18" Type="http://schemas.openxmlformats.org/officeDocument/2006/relationships/image" Target="../media/image64.png"/><Relationship Id="rId7" Type="http://schemas.openxmlformats.org/officeDocument/2006/relationships/chart" Target="../charts/chart108.xml"/><Relationship Id="rId8" Type="http://schemas.openxmlformats.org/officeDocument/2006/relationships/chart" Target="../charts/chart10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8.xml"/><Relationship Id="rId3" Type="http://schemas.openxmlformats.org/officeDocument/2006/relationships/chart" Target="../charts/chart117.xml"/><Relationship Id="rId4" Type="http://schemas.openxmlformats.org/officeDocument/2006/relationships/chart" Target="../charts/chart118.xml"/><Relationship Id="rId5" Type="http://schemas.openxmlformats.org/officeDocument/2006/relationships/chart" Target="../charts/chart119.xml"/><Relationship Id="rId6" Type="http://schemas.openxmlformats.org/officeDocument/2006/relationships/chart" Target="../charts/chart120.xml"/><Relationship Id="rId7" Type="http://schemas.openxmlformats.org/officeDocument/2006/relationships/chart" Target="../charts/chart121.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89.xml"/><Relationship Id="rId3" Type="http://schemas.openxmlformats.org/officeDocument/2006/relationships/chart" Target="../charts/chart122.xml"/><Relationship Id="rId4" Type="http://schemas.openxmlformats.org/officeDocument/2006/relationships/chart" Target="../charts/chart123.xml"/><Relationship Id="rId5" Type="http://schemas.openxmlformats.org/officeDocument/2006/relationships/chart" Target="../charts/chart124.xml"/><Relationship Id="rId6" Type="http://schemas.openxmlformats.org/officeDocument/2006/relationships/chart" Target="../charts/chart125.xml"/><Relationship Id="rId7" Type="http://schemas.openxmlformats.org/officeDocument/2006/relationships/chart" Target="../charts/chart1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3.pn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43.xml"/><Relationship Id="rId2" Type="http://schemas.openxmlformats.org/officeDocument/2006/relationships/notesSlide" Target="../notesSlides/notesSlide90.xml"/><Relationship Id="rId3" Type="http://schemas.openxmlformats.org/officeDocument/2006/relationships/chart" Target="../charts/chart127.xml"/><Relationship Id="rId4" Type="http://schemas.openxmlformats.org/officeDocument/2006/relationships/chart" Target="../charts/chart128.xml"/><Relationship Id="rId5" Type="http://schemas.openxmlformats.org/officeDocument/2006/relationships/chart" Target="../charts/chart129.xml"/><Relationship Id="rId6" Type="http://schemas.openxmlformats.org/officeDocument/2006/relationships/chart" Target="../charts/chart130.xml"/><Relationship Id="rId7" Type="http://schemas.openxmlformats.org/officeDocument/2006/relationships/chart" Target="../charts/chart131.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1.xml"/><Relationship Id="rId3" Type="http://schemas.openxmlformats.org/officeDocument/2006/relationships/chart" Target="../charts/chart132.xml"/><Relationship Id="rId4" Type="http://schemas.openxmlformats.org/officeDocument/2006/relationships/chart" Target="../charts/chart133.xml"/><Relationship Id="rId5" Type="http://schemas.openxmlformats.org/officeDocument/2006/relationships/chart" Target="../charts/chart134.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2.xml"/><Relationship Id="rId2" Type="http://schemas.openxmlformats.org/officeDocument/2006/relationships/notesSlide" Target="../notesSlides/notesSlide9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41.xml"/><Relationship Id="rId2" Type="http://schemas.openxmlformats.org/officeDocument/2006/relationships/notesSlide" Target="../notesSlides/notesSlide93.xml"/><Relationship Id="rId3" Type="http://schemas.openxmlformats.org/officeDocument/2006/relationships/chart" Target="../charts/chart135.xml"/><Relationship Id="rId4" Type="http://schemas.openxmlformats.org/officeDocument/2006/relationships/chart" Target="../charts/chart136.xml"/><Relationship Id="rId9" Type="http://schemas.openxmlformats.org/officeDocument/2006/relationships/chart" Target="../charts/chart141.xml"/><Relationship Id="rId5" Type="http://schemas.openxmlformats.org/officeDocument/2006/relationships/chart" Target="../charts/chart137.xml"/><Relationship Id="rId6" Type="http://schemas.openxmlformats.org/officeDocument/2006/relationships/chart" Target="../charts/chart138.xml"/><Relationship Id="rId7" Type="http://schemas.openxmlformats.org/officeDocument/2006/relationships/chart" Target="../charts/chart139.xml"/><Relationship Id="rId8" Type="http://schemas.openxmlformats.org/officeDocument/2006/relationships/chart" Target="../charts/chart140.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94.xml"/><Relationship Id="rId3" Type="http://schemas.openxmlformats.org/officeDocument/2006/relationships/chart" Target="../charts/chart142.xml"/><Relationship Id="rId4" Type="http://schemas.openxmlformats.org/officeDocument/2006/relationships/chart" Target="../charts/chart143.xml"/><Relationship Id="rId5" Type="http://schemas.openxmlformats.org/officeDocument/2006/relationships/chart" Target="../charts/chart144.xml"/><Relationship Id="rId6" Type="http://schemas.openxmlformats.org/officeDocument/2006/relationships/chart" Target="../charts/chart14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95.xml"/><Relationship Id="rId3" Type="http://schemas.openxmlformats.org/officeDocument/2006/relationships/image" Target="../media/image81.png"/><Relationship Id="rId4" Type="http://schemas.openxmlformats.org/officeDocument/2006/relationships/image" Target="../media/image75.png"/><Relationship Id="rId5" Type="http://schemas.openxmlformats.org/officeDocument/2006/relationships/image" Target="../media/image74.png"/><Relationship Id="rId6" Type="http://schemas.openxmlformats.org/officeDocument/2006/relationships/image" Target="../media/image77.png"/></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96.xml"/><Relationship Id="rId3" Type="http://schemas.openxmlformats.org/officeDocument/2006/relationships/chart" Target="../charts/chart146.xml"/><Relationship Id="rId4" Type="http://schemas.openxmlformats.org/officeDocument/2006/relationships/chart" Target="../charts/chart147.xml"/><Relationship Id="rId5" Type="http://schemas.openxmlformats.org/officeDocument/2006/relationships/chart" Target="../charts/chart148.xml"/><Relationship Id="rId6" Type="http://schemas.openxmlformats.org/officeDocument/2006/relationships/chart" Target="../charts/chart149.xml"/><Relationship Id="rId7" Type="http://schemas.openxmlformats.org/officeDocument/2006/relationships/chart" Target="../charts/chart150.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97.xml"/><Relationship Id="rId3" Type="http://schemas.openxmlformats.org/officeDocument/2006/relationships/chart" Target="../charts/chart151.xml"/><Relationship Id="rId4" Type="http://schemas.openxmlformats.org/officeDocument/2006/relationships/chart" Target="../charts/chart152.xml"/><Relationship Id="rId5" Type="http://schemas.openxmlformats.org/officeDocument/2006/relationships/chart" Target="../charts/chart153.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98.xml"/><Relationship Id="rId3" Type="http://schemas.openxmlformats.org/officeDocument/2006/relationships/chart" Target="../charts/chart154.xml"/><Relationship Id="rId4" Type="http://schemas.openxmlformats.org/officeDocument/2006/relationships/chart" Target="../charts/chart155.xml"/><Relationship Id="rId5" Type="http://schemas.openxmlformats.org/officeDocument/2006/relationships/chart" Target="../charts/chart156.xml"/><Relationship Id="rId6" Type="http://schemas.openxmlformats.org/officeDocument/2006/relationships/chart" Target="../charts/chart15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48.xml"/><Relationship Id="rId2" Type="http://schemas.openxmlformats.org/officeDocument/2006/relationships/notesSlide" Target="../notesSlides/notesSlide9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6" name="Shape 496"/>
        <p:cNvGrpSpPr/>
        <p:nvPr/>
      </p:nvGrpSpPr>
      <p:grpSpPr>
        <a:xfrm>
          <a:off x="0" y="0"/>
          <a:ext cx="0" cy="0"/>
          <a:chOff x="0" y="0"/>
          <a:chExt cx="0" cy="0"/>
        </a:xfrm>
      </p:grpSpPr>
      <p:sp>
        <p:nvSpPr>
          <p:cNvPr id="497" name="Google Shape;497;p1"/>
          <p:cNvSpPr txBox="1"/>
          <p:nvPr>
            <p:ph type="ctrTitle"/>
          </p:nvPr>
        </p:nvSpPr>
        <p:spPr>
          <a:xfrm>
            <a:off x="1298178" y="3562102"/>
            <a:ext cx="8434785" cy="338554"/>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accent6"/>
              </a:buClr>
              <a:buSzPts val="2000"/>
              <a:buFont typeface="Arial"/>
              <a:buNone/>
            </a:pPr>
            <a:r>
              <a:rPr lang="es-PE"/>
              <a:t>Informe final </a:t>
            </a:r>
            <a:endParaRPr/>
          </a:p>
        </p:txBody>
      </p:sp>
      <p:sp>
        <p:nvSpPr>
          <p:cNvPr id="498" name="Google Shape;498;p1"/>
          <p:cNvSpPr txBox="1"/>
          <p:nvPr>
            <p:ph idx="1" type="subTitle"/>
          </p:nvPr>
        </p:nvSpPr>
        <p:spPr>
          <a:xfrm>
            <a:off x="1298178" y="3905420"/>
            <a:ext cx="8434785" cy="100796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lt1"/>
              </a:buClr>
              <a:buSzPts val="2000"/>
              <a:buNone/>
            </a:pPr>
            <a:r>
              <a:rPr b="1" lang="es-PE" sz="2000"/>
              <a:t>Proyecto Piloto Red Norte: Mejora de resultados de los Indicadores Trazadores de los Programas Articulado Nutricional y Salud  Materno Neonatal , 2021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sp>
        <p:nvSpPr>
          <p:cNvPr id="708" name="Google Shape;708;p1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Capacidad de cumplimiento Red Norte </a:t>
            </a:r>
            <a:endParaRPr/>
          </a:p>
        </p:txBody>
      </p:sp>
      <p:graphicFrame>
        <p:nvGraphicFramePr>
          <p:cNvPr id="709" name="Google Shape;709;p10"/>
          <p:cNvGraphicFramePr/>
          <p:nvPr/>
        </p:nvGraphicFramePr>
        <p:xfrm>
          <a:off x="360492" y="2749692"/>
          <a:ext cx="3000000" cy="3000000"/>
        </p:xfrm>
        <a:graphic>
          <a:graphicData uri="http://schemas.openxmlformats.org/drawingml/2006/table">
            <a:tbl>
              <a:tblPr bandRow="1" firstRow="1">
                <a:noFill/>
                <a:tableStyleId>{B8315172-2407-4A39-BDC4-7B5C715F8D9F}</a:tableStyleId>
              </a:tblPr>
              <a:tblGrid>
                <a:gridCol w="569575"/>
                <a:gridCol w="222450"/>
                <a:gridCol w="6963500"/>
              </a:tblGrid>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Contexto del Proyecto Red Norte - GERESA Cusco</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solidFill>
                      <a:srgbClr val="D8D8D8"/>
                    </a:solidFill>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Revisión de capacidad: objetivos y principios</a:t>
                      </a:r>
                      <a:endParaRPr/>
                    </a:p>
                  </a:txBody>
                  <a:tcPr marT="45725" marB="45725" marR="91425" marL="91425" anchor="ctr">
                    <a:lnL cap="flat" cmpd="sng" w="9525">
                      <a:solidFill>
                        <a:srgbClr val="000000">
                          <a:alpha val="0"/>
                        </a:srgbClr>
                      </a:solidFill>
                      <a:prstDash val="solid"/>
                      <a:round/>
                      <a:headEnd len="sm" w="sm" type="none"/>
                      <a:tailEnd len="sm" w="sm" type="none"/>
                    </a:lnL>
                    <a:solidFill>
                      <a:srgbClr val="D8D8D8"/>
                    </a:solidFil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Revisión de capacidad: resultados</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Recomendaciones</a:t>
                      </a:r>
                      <a:endParaRPr/>
                    </a:p>
                  </a:txBody>
                  <a:tcPr marT="45725" marB="45725" marR="91425" marL="91425"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0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1" name="Shape 2471"/>
        <p:cNvGrpSpPr/>
        <p:nvPr/>
      </p:nvGrpSpPr>
      <p:grpSpPr>
        <a:xfrm>
          <a:off x="0" y="0"/>
          <a:ext cx="0" cy="0"/>
          <a:chOff x="0" y="0"/>
          <a:chExt cx="0" cy="0"/>
        </a:xfrm>
      </p:grpSpPr>
      <p:sp>
        <p:nvSpPr>
          <p:cNvPr id="2472" name="Google Shape;2472;p100"/>
          <p:cNvSpPr txBox="1"/>
          <p:nvPr>
            <p:ph type="title"/>
          </p:nvPr>
        </p:nvSpPr>
        <p:spPr>
          <a:xfrm>
            <a:off x="314565" y="809003"/>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CONCLUSIONES</a:t>
            </a:r>
            <a:endParaRPr/>
          </a:p>
        </p:txBody>
      </p:sp>
      <p:sp>
        <p:nvSpPr>
          <p:cNvPr id="2473" name="Google Shape;2473;p10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474" name="Google Shape;2474;p10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475" name="Google Shape;2475;p100"/>
          <p:cNvSpPr txBox="1"/>
          <p:nvPr/>
        </p:nvSpPr>
        <p:spPr>
          <a:xfrm>
            <a:off x="243269" y="1451332"/>
            <a:ext cx="8694538" cy="3686202"/>
          </a:xfrm>
          <a:prstGeom prst="rect">
            <a:avLst/>
          </a:prstGeom>
          <a:noFill/>
          <a:ln>
            <a:noFill/>
          </a:ln>
        </p:spPr>
        <p:txBody>
          <a:bodyPr anchorCtr="0" anchor="t" bIns="45700" lIns="91425" spcFirstLastPara="1" rIns="91425" wrap="square" tIns="45700">
            <a:spAutoFit/>
          </a:bodyPr>
          <a:lstStyle/>
          <a:p>
            <a:pPr indent="-342900" lvl="0" marL="342900" marR="0" rtl="0" algn="l">
              <a:lnSpc>
                <a:spcPct val="110000"/>
              </a:lnSpc>
              <a:spcBef>
                <a:spcPts val="0"/>
              </a:spcBef>
              <a:spcAft>
                <a:spcPts val="0"/>
              </a:spcAft>
              <a:buClr>
                <a:srgbClr val="26C0D4"/>
              </a:buClr>
              <a:buSzPts val="1960"/>
              <a:buFont typeface="Arial"/>
              <a:buAutoNum type="arabicPeriod" startAt="4"/>
            </a:pPr>
            <a:r>
              <a:rPr b="0" i="0" lang="es-PE" sz="1400" u="none" cap="none" strike="noStrike">
                <a:solidFill>
                  <a:srgbClr val="26323E"/>
                </a:solidFill>
                <a:latin typeface="Arial"/>
                <a:ea typeface="Arial"/>
                <a:cs typeface="Arial"/>
                <a:sym typeface="Arial"/>
              </a:rPr>
              <a:t>En la</a:t>
            </a:r>
            <a:r>
              <a:rPr b="1" i="0" lang="es-PE" sz="1400" u="none" cap="none" strike="noStrike">
                <a:solidFill>
                  <a:srgbClr val="26323E"/>
                </a:solidFill>
                <a:latin typeface="Arial"/>
                <a:ea typeface="Arial"/>
                <a:cs typeface="Arial"/>
                <a:sym typeface="Arial"/>
              </a:rPr>
              <a:t> pregunta cuatro </a:t>
            </a:r>
            <a:r>
              <a:rPr b="0" i="0" lang="es-PE" sz="1400" u="none" cap="none" strike="noStrike">
                <a:solidFill>
                  <a:srgbClr val="26323E"/>
                </a:solidFill>
                <a:latin typeface="Arial"/>
                <a:ea typeface="Arial"/>
                <a:cs typeface="Arial"/>
                <a:sym typeface="Arial"/>
              </a:rPr>
              <a:t>“</a:t>
            </a:r>
            <a:r>
              <a:rPr b="0" i="1" lang="es-PE" sz="1400" u="none" cap="none" strike="noStrike">
                <a:solidFill>
                  <a:srgbClr val="26323E"/>
                </a:solidFill>
                <a:latin typeface="Arial"/>
                <a:ea typeface="Arial"/>
                <a:cs typeface="Arial"/>
                <a:sym typeface="Arial"/>
              </a:rPr>
              <a:t>El seguimiento de su establecimiento de salud para el niño / gestante/ puérpera es</a:t>
            </a:r>
            <a:r>
              <a:rPr b="0" i="0" lang="es-PE" sz="1400" u="none" cap="none" strike="noStrike">
                <a:solidFill>
                  <a:srgbClr val="26323E"/>
                </a:solidFill>
                <a:latin typeface="Arial"/>
                <a:ea typeface="Arial"/>
                <a:cs typeface="Arial"/>
                <a:sym typeface="Arial"/>
              </a:rPr>
              <a:t>:”</a:t>
            </a:r>
            <a:endParaRPr/>
          </a:p>
          <a:p>
            <a:pPr indent="0" lvl="1" marL="45720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En promedio el 54.5% de encuestados manifiestan que el seguimiento por parte de los establecimiento de salud para Gestantes  , Puérpera y Niños es </a:t>
            </a:r>
            <a:r>
              <a:rPr b="1" i="0" lang="es-PE" sz="1400" u="none" cap="none" strike="noStrike">
                <a:solidFill>
                  <a:srgbClr val="26323E"/>
                </a:solidFill>
                <a:latin typeface="Arial"/>
                <a:ea typeface="Arial"/>
                <a:cs typeface="Arial"/>
                <a:sym typeface="Arial"/>
              </a:rPr>
              <a:t>PERMANENTE.</a:t>
            </a:r>
            <a:endParaRPr/>
          </a:p>
          <a:p>
            <a:pPr indent="0" lvl="1" marL="457200" marR="0" rtl="0" algn="l">
              <a:lnSpc>
                <a:spcPct val="110000"/>
              </a:lnSpc>
              <a:spcBef>
                <a:spcPts val="900"/>
              </a:spcBef>
              <a:spcAft>
                <a:spcPts val="0"/>
              </a:spcAft>
              <a:buClr>
                <a:srgbClr val="26C0D4"/>
              </a:buClr>
              <a:buSzPts val="1960"/>
              <a:buFont typeface="Arial"/>
              <a:buNone/>
            </a:pPr>
            <a:r>
              <a:t/>
            </a:r>
            <a:endParaRPr b="0" i="0" sz="1400" u="none" cap="none" strike="noStrike">
              <a:solidFill>
                <a:srgbClr val="26323E"/>
              </a:solidFill>
              <a:latin typeface="Arial"/>
              <a:ea typeface="Arial"/>
              <a:cs typeface="Arial"/>
              <a:sym typeface="Arial"/>
            </a:endParaRPr>
          </a:p>
          <a:p>
            <a:pPr indent="-342900" lvl="0" marL="342900" marR="0" rtl="0" algn="l">
              <a:lnSpc>
                <a:spcPct val="110000"/>
              </a:lnSpc>
              <a:spcBef>
                <a:spcPts val="900"/>
              </a:spcBef>
              <a:spcAft>
                <a:spcPts val="0"/>
              </a:spcAft>
              <a:buClr>
                <a:srgbClr val="26C0D4"/>
              </a:buClr>
              <a:buSzPts val="1960"/>
              <a:buFont typeface="Arial"/>
              <a:buAutoNum type="arabicPeriod" startAt="4"/>
            </a:pPr>
            <a:r>
              <a:rPr b="0" i="0" lang="es-PE" sz="1400" u="none" cap="none" strike="noStrike">
                <a:solidFill>
                  <a:srgbClr val="26323E"/>
                </a:solidFill>
                <a:latin typeface="Arial"/>
                <a:ea typeface="Arial"/>
                <a:cs typeface="Arial"/>
                <a:sym typeface="Arial"/>
              </a:rPr>
              <a:t>Por último en la </a:t>
            </a:r>
            <a:r>
              <a:rPr b="1" i="0" lang="es-PE" sz="1400" u="none" cap="none" strike="noStrike">
                <a:solidFill>
                  <a:srgbClr val="26323E"/>
                </a:solidFill>
                <a:latin typeface="Arial"/>
                <a:ea typeface="Arial"/>
                <a:cs typeface="Arial"/>
                <a:sym typeface="Arial"/>
              </a:rPr>
              <a:t>pregunta cinco </a:t>
            </a:r>
            <a:r>
              <a:rPr b="0" i="0" lang="es-PE" sz="1400" u="none" cap="none" strike="noStrike">
                <a:solidFill>
                  <a:srgbClr val="26323E"/>
                </a:solidFill>
                <a:latin typeface="Arial"/>
                <a:ea typeface="Arial"/>
                <a:cs typeface="Arial"/>
                <a:sym typeface="Arial"/>
              </a:rPr>
              <a:t>“</a:t>
            </a:r>
            <a:r>
              <a:rPr b="0" i="1" lang="es-PE" sz="1400" u="none" cap="none" strike="noStrike">
                <a:solidFill>
                  <a:srgbClr val="26323E"/>
                </a:solidFill>
                <a:latin typeface="Arial"/>
                <a:ea typeface="Arial"/>
                <a:cs typeface="Arial"/>
                <a:sym typeface="Arial"/>
              </a:rPr>
              <a:t>La última vez que le atendieron en su control</a:t>
            </a:r>
            <a:r>
              <a:rPr b="0" i="0" lang="es-PE" sz="1400" u="none" cap="none" strike="noStrike">
                <a:solidFill>
                  <a:srgbClr val="26323E"/>
                </a:solidFill>
                <a:latin typeface="Arial"/>
                <a:ea typeface="Arial"/>
                <a:cs typeface="Arial"/>
                <a:sym typeface="Arial"/>
              </a:rPr>
              <a:t>”</a:t>
            </a:r>
            <a:endParaRPr/>
          </a:p>
          <a:p>
            <a:pPr indent="0" lvl="2" marL="45720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La calificación que recibieron los cinco establecimientos de salud en esta última pregunta en cuanto a amabilidad y respeto , confianza y seguridad , claridad de la información el  57% Puérpera, el 49% Niños y el 47%  Gestantes dijeron que es </a:t>
            </a:r>
            <a:r>
              <a:rPr b="1" i="0" lang="es-PE" sz="1400" u="none" cap="none" strike="noStrike">
                <a:solidFill>
                  <a:srgbClr val="26323E"/>
                </a:solidFill>
                <a:latin typeface="Arial"/>
                <a:ea typeface="Arial"/>
                <a:cs typeface="Arial"/>
                <a:sym typeface="Arial"/>
              </a:rPr>
              <a:t>BUENO</a:t>
            </a:r>
            <a:r>
              <a:rPr b="0" i="0" lang="es-PE" sz="1400" u="none" cap="none" strike="noStrike">
                <a:solidFill>
                  <a:srgbClr val="26323E"/>
                </a:solidFill>
                <a:latin typeface="Arial"/>
                <a:ea typeface="Arial"/>
                <a:cs typeface="Arial"/>
                <a:sym typeface="Arial"/>
              </a:rPr>
              <a:t>.</a:t>
            </a:r>
            <a:endParaRPr/>
          </a:p>
          <a:p>
            <a:pPr indent="0" lvl="2" marL="45720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En promedio en todas la categorías se llega a un 51% , es decir que 5 de cada 10 pacientes la calificación que le otorga al personal médico en su último control es</a:t>
            </a:r>
            <a:r>
              <a:rPr b="1" i="0" lang="es-PE" sz="1400" u="none" cap="none" strike="noStrike">
                <a:solidFill>
                  <a:srgbClr val="26323E"/>
                </a:solidFill>
                <a:latin typeface="Arial"/>
                <a:ea typeface="Arial"/>
                <a:cs typeface="Arial"/>
                <a:sym typeface="Arial"/>
              </a:rPr>
              <a:t> BUENO</a:t>
            </a:r>
            <a:r>
              <a:rPr b="0" i="0" lang="es-PE" sz="1400" u="none" cap="none" strike="noStrike">
                <a:solidFill>
                  <a:srgbClr val="26323E"/>
                </a:solidFill>
                <a:latin typeface="Arial"/>
                <a:ea typeface="Arial"/>
                <a:cs typeface="Arial"/>
                <a:sym typeface="Arial"/>
              </a:rPr>
              <a:t>.</a:t>
            </a:r>
            <a:endParaRPr/>
          </a:p>
          <a:p>
            <a:pPr indent="0" lvl="0" marL="0" marR="0" rtl="0" algn="l">
              <a:lnSpc>
                <a:spcPct val="110000"/>
              </a:lnSpc>
              <a:spcBef>
                <a:spcPts val="900"/>
              </a:spcBef>
              <a:spcAft>
                <a:spcPts val="0"/>
              </a:spcAft>
              <a:buClr>
                <a:srgbClr val="26C0D4"/>
              </a:buClr>
              <a:buSzPts val="2520"/>
              <a:buFont typeface="Arial"/>
              <a:buNone/>
            </a:pPr>
            <a:r>
              <a:t/>
            </a:r>
            <a:endParaRPr b="0" i="1" sz="1800" u="none" cap="none" strike="noStrike">
              <a:solidFill>
                <a:srgbClr val="26323E"/>
              </a:solidFill>
              <a:latin typeface="Arial"/>
              <a:ea typeface="Arial"/>
              <a:cs typeface="Arial"/>
              <a:sym typeface="Arial"/>
            </a:endParaRPr>
          </a:p>
        </p:txBody>
      </p:sp>
    </p:spTree>
  </p:cSld>
  <p:clrMapOvr>
    <a:masterClrMapping/>
  </p:clrMapOvr>
</p:sld>
</file>

<file path=ppt/slides/slide10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9" name="Shape 2479"/>
        <p:cNvGrpSpPr/>
        <p:nvPr/>
      </p:nvGrpSpPr>
      <p:grpSpPr>
        <a:xfrm>
          <a:off x="0" y="0"/>
          <a:ext cx="0" cy="0"/>
          <a:chOff x="0" y="0"/>
          <a:chExt cx="0" cy="0"/>
        </a:xfrm>
      </p:grpSpPr>
      <p:sp>
        <p:nvSpPr>
          <p:cNvPr id="2480" name="Google Shape;2480;p10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2481" name="Google Shape;2481;p10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482" name="Google Shape;2482;p10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483" name="Google Shape;2483;p101"/>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u="none" cap="none" strike="noStrike"/>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0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8" name="Shape 2488"/>
        <p:cNvGrpSpPr/>
        <p:nvPr/>
      </p:nvGrpSpPr>
      <p:grpSpPr>
        <a:xfrm>
          <a:off x="0" y="0"/>
          <a:ext cx="0" cy="0"/>
          <a:chOff x="0" y="0"/>
          <a:chExt cx="0" cy="0"/>
        </a:xfrm>
      </p:grpSpPr>
      <p:sp>
        <p:nvSpPr>
          <p:cNvPr id="2489" name="Google Shape;2489;p102"/>
          <p:cNvSpPr/>
          <p:nvPr/>
        </p:nvSpPr>
        <p:spPr>
          <a:xfrm>
            <a:off x="1969062" y="911027"/>
            <a:ext cx="8042513" cy="2327508"/>
          </a:xfrm>
          <a:prstGeom prst="rect">
            <a:avLst/>
          </a:prstGeom>
          <a:noFill/>
          <a:ln cap="flat" cmpd="sng" w="9525">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490" name="Google Shape;2490;p102"/>
          <p:cNvSpPr/>
          <p:nvPr/>
        </p:nvSpPr>
        <p:spPr>
          <a:xfrm>
            <a:off x="182632" y="62633"/>
            <a:ext cx="8479871" cy="376622"/>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26 Octubre 2021</a:t>
            </a:r>
            <a:endParaRPr/>
          </a:p>
        </p:txBody>
      </p:sp>
      <p:pic>
        <p:nvPicPr>
          <p:cNvPr descr="PLAN OPERATIVO INSTITUCIONAL 2020" id="2491" name="Google Shape;2491;p102"/>
          <p:cNvPicPr preferRelativeResize="0"/>
          <p:nvPr/>
        </p:nvPicPr>
        <p:blipFill rotWithShape="1">
          <a:blip r:embed="rId3">
            <a:alphaModFix/>
          </a:blip>
          <a:srcRect b="0" l="0" r="0" t="0"/>
          <a:stretch/>
        </p:blipFill>
        <p:spPr>
          <a:xfrm>
            <a:off x="8536756" y="10097"/>
            <a:ext cx="554501" cy="514044"/>
          </a:xfrm>
          <a:prstGeom prst="ellipse">
            <a:avLst/>
          </a:prstGeom>
          <a:noFill/>
          <a:ln>
            <a:noFill/>
          </a:ln>
        </p:spPr>
      </p:pic>
      <p:pic>
        <p:nvPicPr>
          <p:cNvPr descr="Logotipo, nombre de la empresa&#10;&#10;Descripción generada automáticamente" id="2492" name="Google Shape;2492;p102"/>
          <p:cNvPicPr preferRelativeResize="0"/>
          <p:nvPr/>
        </p:nvPicPr>
        <p:blipFill rotWithShape="1">
          <a:blip r:embed="rId4">
            <a:alphaModFix/>
          </a:blip>
          <a:srcRect b="6" l="0" r="6" t="0"/>
          <a:stretch/>
        </p:blipFill>
        <p:spPr>
          <a:xfrm>
            <a:off x="528" y="-16322"/>
            <a:ext cx="554501" cy="539389"/>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2493" name="Google Shape;2493;p102"/>
          <p:cNvPicPr preferRelativeResize="0"/>
          <p:nvPr/>
        </p:nvPicPr>
        <p:blipFill rotWithShape="1">
          <a:blip r:embed="rId5">
            <a:alphaModFix/>
          </a:blip>
          <a:srcRect b="0" l="0" r="0" t="0"/>
          <a:stretch/>
        </p:blipFill>
        <p:spPr>
          <a:xfrm>
            <a:off x="9008096" y="4474"/>
            <a:ext cx="1072000" cy="544608"/>
          </a:xfrm>
          <a:prstGeom prst="rect">
            <a:avLst/>
          </a:prstGeom>
          <a:noFill/>
          <a:ln>
            <a:noFill/>
          </a:ln>
        </p:spPr>
      </p:pic>
      <p:sp>
        <p:nvSpPr>
          <p:cNvPr id="2494" name="Google Shape;2494;p102"/>
          <p:cNvSpPr txBox="1"/>
          <p:nvPr/>
        </p:nvSpPr>
        <p:spPr>
          <a:xfrm>
            <a:off x="385708" y="502269"/>
            <a:ext cx="9241549" cy="4801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60"/>
              <a:buFont typeface="Calibri"/>
              <a:buNone/>
            </a:pPr>
            <a:r>
              <a:rPr b="1" i="0" lang="es-PE" sz="1260" u="none" cap="none" strike="noStrike">
                <a:solidFill>
                  <a:srgbClr val="000000"/>
                </a:solidFill>
                <a:latin typeface="Calibri"/>
                <a:ea typeface="Calibri"/>
                <a:cs typeface="Calibri"/>
                <a:sym typeface="Calibri"/>
              </a:rPr>
              <a:t>Proyecto Piloto Red Norte: Mejora de resultados de los Indicadores Trazadores de los Programas Articulado Nutricional y Salud  Materno Neonatal , 2021</a:t>
            </a:r>
            <a:endParaRPr/>
          </a:p>
        </p:txBody>
      </p:sp>
      <p:sp>
        <p:nvSpPr>
          <p:cNvPr id="2495" name="Google Shape;2495;p102"/>
          <p:cNvSpPr txBox="1"/>
          <p:nvPr/>
        </p:nvSpPr>
        <p:spPr>
          <a:xfrm>
            <a:off x="340163" y="2582789"/>
            <a:ext cx="1187536" cy="6740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45"/>
              <a:buFont typeface="Calibri"/>
              <a:buNone/>
            </a:pPr>
            <a:r>
              <a:rPr b="0" i="0" lang="es-PE" sz="945" u="none" cap="none" strike="noStrike">
                <a:solidFill>
                  <a:srgbClr val="000000"/>
                </a:solidFill>
                <a:latin typeface="Calibri"/>
                <a:ea typeface="Calibri"/>
                <a:cs typeface="Calibri"/>
                <a:sym typeface="Calibri"/>
              </a:rPr>
              <a:t>Dr. Hugo Ramos Galdós</a:t>
            </a:r>
            <a:endParaRPr b="0" i="0" sz="945"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45"/>
              <a:buFont typeface="Calibri"/>
              <a:buNone/>
            </a:pPr>
            <a:r>
              <a:rPr b="1" i="0" lang="es-PE" sz="945" u="none" cap="none" strike="noStrike">
                <a:solidFill>
                  <a:srgbClr val="000000"/>
                </a:solidFill>
                <a:latin typeface="Calibri"/>
                <a:ea typeface="Calibri"/>
                <a:cs typeface="Calibri"/>
                <a:sym typeface="Calibri"/>
              </a:rPr>
              <a:t>Director Ejecutivo de la Red Norte</a:t>
            </a:r>
            <a:endParaRPr/>
          </a:p>
        </p:txBody>
      </p:sp>
      <p:sp>
        <p:nvSpPr>
          <p:cNvPr id="2496" name="Google Shape;2496;p102"/>
          <p:cNvSpPr/>
          <p:nvPr/>
        </p:nvSpPr>
        <p:spPr>
          <a:xfrm>
            <a:off x="171121" y="1090506"/>
            <a:ext cx="1593420" cy="3831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45"/>
              <a:buFont typeface="Calibri"/>
              <a:buNone/>
            </a:pPr>
            <a:r>
              <a:rPr b="0" i="1" lang="es-PE" sz="945" u="none" cap="none" strike="noStrike">
                <a:solidFill>
                  <a:srgbClr val="000000"/>
                </a:solidFill>
                <a:latin typeface="Calibri"/>
                <a:ea typeface="Calibri"/>
                <a:cs typeface="Calibri"/>
                <a:sym typeface="Calibri"/>
              </a:rPr>
              <a:t>Presidente del Equipo de Cumplimiento</a:t>
            </a:r>
            <a:endParaRPr b="0" i="1" sz="945" u="none" cap="none" strike="noStrike">
              <a:solidFill>
                <a:srgbClr val="000000"/>
              </a:solidFill>
              <a:latin typeface="Calibri"/>
              <a:ea typeface="Calibri"/>
              <a:cs typeface="Calibri"/>
              <a:sym typeface="Calibri"/>
            </a:endParaRPr>
          </a:p>
        </p:txBody>
      </p:sp>
      <p:pic>
        <p:nvPicPr>
          <p:cNvPr descr="Estadísticas con relleno sólido" id="2497" name="Google Shape;2497;p102"/>
          <p:cNvPicPr preferRelativeResize="0"/>
          <p:nvPr/>
        </p:nvPicPr>
        <p:blipFill rotWithShape="1">
          <a:blip r:embed="rId6">
            <a:alphaModFix/>
          </a:blip>
          <a:srcRect b="0" l="0" r="0" t="0"/>
          <a:stretch/>
        </p:blipFill>
        <p:spPr>
          <a:xfrm>
            <a:off x="4014159" y="911840"/>
            <a:ext cx="249044" cy="249044"/>
          </a:xfrm>
          <a:prstGeom prst="rect">
            <a:avLst/>
          </a:prstGeom>
          <a:noFill/>
          <a:ln>
            <a:noFill/>
          </a:ln>
        </p:spPr>
      </p:pic>
      <p:pic>
        <p:nvPicPr>
          <p:cNvPr descr="Crecimiento empresarial con relleno sólido" id="2498" name="Google Shape;2498;p102"/>
          <p:cNvPicPr preferRelativeResize="0"/>
          <p:nvPr/>
        </p:nvPicPr>
        <p:blipFill rotWithShape="1">
          <a:blip r:embed="rId7">
            <a:alphaModFix/>
          </a:blip>
          <a:srcRect b="0" l="0" r="0" t="0"/>
          <a:stretch/>
        </p:blipFill>
        <p:spPr>
          <a:xfrm>
            <a:off x="2143901" y="3318493"/>
            <a:ext cx="461344" cy="461344"/>
          </a:xfrm>
          <a:prstGeom prst="rect">
            <a:avLst/>
          </a:prstGeom>
          <a:noFill/>
          <a:ln>
            <a:noFill/>
          </a:ln>
        </p:spPr>
      </p:pic>
      <p:sp>
        <p:nvSpPr>
          <p:cNvPr id="2499" name="Google Shape;2499;p102"/>
          <p:cNvSpPr txBox="1"/>
          <p:nvPr/>
        </p:nvSpPr>
        <p:spPr>
          <a:xfrm>
            <a:off x="3101521" y="7224132"/>
            <a:ext cx="2267903" cy="402483"/>
          </a:xfrm>
          <a:prstGeom prst="rect">
            <a:avLst/>
          </a:prstGeom>
          <a:noFill/>
          <a:ln>
            <a:noFill/>
          </a:ln>
        </p:spPr>
        <p:txBody>
          <a:bodyPr anchorCtr="0" anchor="ctr" bIns="35975" lIns="71975" spcFirstLastPara="1" rIns="71975" wrap="square" tIns="35975">
            <a:noAutofit/>
          </a:bodyPr>
          <a:lstStyle/>
          <a:p>
            <a:pPr indent="0" lvl="0" marL="0" marR="0" rtl="0" algn="r">
              <a:lnSpc>
                <a:spcPct val="100000"/>
              </a:lnSpc>
              <a:spcBef>
                <a:spcPts val="0"/>
              </a:spcBef>
              <a:spcAft>
                <a:spcPts val="0"/>
              </a:spcAft>
              <a:buClr>
                <a:srgbClr val="888888"/>
              </a:buClr>
              <a:buSzPts val="1323"/>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pic>
        <p:nvPicPr>
          <p:cNvPr id="2500" name="Google Shape;2500;p102"/>
          <p:cNvPicPr preferRelativeResize="0"/>
          <p:nvPr/>
        </p:nvPicPr>
        <p:blipFill rotWithShape="1">
          <a:blip r:embed="rId8">
            <a:alphaModFix/>
          </a:blip>
          <a:srcRect b="9980" l="10729" r="2919" t="16094"/>
          <a:stretch/>
        </p:blipFill>
        <p:spPr>
          <a:xfrm>
            <a:off x="8178246" y="5758924"/>
            <a:ext cx="1702160" cy="1370649"/>
          </a:xfrm>
          <a:prstGeom prst="rect">
            <a:avLst/>
          </a:prstGeom>
          <a:noFill/>
          <a:ln>
            <a:noFill/>
          </a:ln>
        </p:spPr>
      </p:pic>
      <p:sp>
        <p:nvSpPr>
          <p:cNvPr id="2501" name="Google Shape;2501;p102"/>
          <p:cNvSpPr txBox="1"/>
          <p:nvPr/>
        </p:nvSpPr>
        <p:spPr>
          <a:xfrm>
            <a:off x="8259575" y="7129573"/>
            <a:ext cx="1508113" cy="29841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Avance de aplicativo de sistematización de Rol de los EE.SS</a:t>
            </a:r>
            <a:r>
              <a:rPr b="0" i="0" lang="es-PE" sz="709" u="none" cap="none" strike="noStrike">
                <a:solidFill>
                  <a:srgbClr val="000000"/>
                </a:solidFill>
                <a:latin typeface="Calibri"/>
                <a:ea typeface="Calibri"/>
                <a:cs typeface="Calibri"/>
                <a:sym typeface="Calibri"/>
              </a:rPr>
              <a:t>.</a:t>
            </a:r>
            <a:endParaRPr/>
          </a:p>
        </p:txBody>
      </p:sp>
      <p:pic>
        <p:nvPicPr>
          <p:cNvPr id="2502" name="Google Shape;2502;p102"/>
          <p:cNvPicPr preferRelativeResize="0"/>
          <p:nvPr/>
        </p:nvPicPr>
        <p:blipFill rotWithShape="1">
          <a:blip r:embed="rId9">
            <a:alphaModFix/>
          </a:blip>
          <a:srcRect b="3155" l="3089" r="8320" t="-1"/>
          <a:stretch/>
        </p:blipFill>
        <p:spPr>
          <a:xfrm>
            <a:off x="486508" y="1437946"/>
            <a:ext cx="908961" cy="1108729"/>
          </a:xfrm>
          <a:prstGeom prst="rect">
            <a:avLst/>
          </a:prstGeom>
          <a:noFill/>
          <a:ln>
            <a:noFill/>
          </a:ln>
        </p:spPr>
      </p:pic>
      <p:sp>
        <p:nvSpPr>
          <p:cNvPr id="2503" name="Google Shape;2503;p102"/>
          <p:cNvSpPr/>
          <p:nvPr/>
        </p:nvSpPr>
        <p:spPr>
          <a:xfrm>
            <a:off x="4920317" y="3543270"/>
            <a:ext cx="239990" cy="239990"/>
          </a:xfrm>
          <a:prstGeom prst="rect">
            <a:avLst/>
          </a:prstGeom>
          <a:noFill/>
          <a:ln>
            <a:noFill/>
          </a:ln>
        </p:spPr>
        <p:txBody>
          <a:bodyPr anchorCtr="0" anchor="t" bIns="35975" lIns="71975" spcFirstLastPara="1" rIns="71975" wrap="square" tIns="35975">
            <a:noAutofit/>
          </a:bodyPr>
          <a:lstStyle/>
          <a:p>
            <a:pPr indent="0" lvl="0" marL="0" marR="0" rtl="0" algn="l">
              <a:lnSpc>
                <a:spcPct val="100000"/>
              </a:lnSpc>
              <a:spcBef>
                <a:spcPts val="0"/>
              </a:spcBef>
              <a:spcAft>
                <a:spcPts val="0"/>
              </a:spcAft>
              <a:buClr>
                <a:schemeClr val="dk1"/>
              </a:buClr>
              <a:buSzPts val="1417"/>
              <a:buFont typeface="Calibri"/>
              <a:buNone/>
            </a:pPr>
            <a:r>
              <a:t/>
            </a:r>
            <a:endParaRPr b="0" i="0" sz="1417" u="none" cap="none" strike="noStrike">
              <a:solidFill>
                <a:srgbClr val="000000"/>
              </a:solidFill>
              <a:latin typeface="Calibri"/>
              <a:ea typeface="Calibri"/>
              <a:cs typeface="Calibri"/>
              <a:sym typeface="Calibri"/>
            </a:endParaRPr>
          </a:p>
        </p:txBody>
      </p:sp>
      <p:sp>
        <p:nvSpPr>
          <p:cNvPr id="2504" name="Google Shape;2504;p102"/>
          <p:cNvSpPr txBox="1"/>
          <p:nvPr/>
        </p:nvSpPr>
        <p:spPr>
          <a:xfrm>
            <a:off x="2038297" y="782792"/>
            <a:ext cx="1984967" cy="310406"/>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 Metas y Trayectorias</a:t>
            </a:r>
            <a:endParaRPr/>
          </a:p>
        </p:txBody>
      </p:sp>
      <p:sp>
        <p:nvSpPr>
          <p:cNvPr id="2505" name="Google Shape;2505;p102"/>
          <p:cNvSpPr/>
          <p:nvPr/>
        </p:nvSpPr>
        <p:spPr>
          <a:xfrm rot="5400000">
            <a:off x="8946743" y="4611787"/>
            <a:ext cx="86288" cy="815194"/>
          </a:xfrm>
          <a:prstGeom prst="rightArrow">
            <a:avLst>
              <a:gd fmla="val 50000" name="adj1"/>
              <a:gd fmla="val 50000" name="adj2"/>
            </a:avLst>
          </a:prstGeom>
          <a:solidFill>
            <a:schemeClr val="accent6"/>
          </a:solidFill>
          <a:ln cap="flat" cmpd="sng" w="12700">
            <a:solidFill>
              <a:srgbClr val="517E33"/>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17"/>
              <a:buFont typeface="Calibri"/>
              <a:buNone/>
            </a:pPr>
            <a:r>
              <a:t/>
            </a:r>
            <a:endParaRPr b="0" i="0" sz="1417" u="none" cap="none" strike="noStrike">
              <a:solidFill>
                <a:srgbClr val="FFFFFF"/>
              </a:solidFill>
              <a:latin typeface="Calibri"/>
              <a:ea typeface="Calibri"/>
              <a:cs typeface="Calibri"/>
              <a:sym typeface="Calibri"/>
            </a:endParaRPr>
          </a:p>
        </p:txBody>
      </p:sp>
      <p:pic>
        <p:nvPicPr>
          <p:cNvPr id="2506" name="Google Shape;2506;p102"/>
          <p:cNvPicPr preferRelativeResize="0"/>
          <p:nvPr/>
        </p:nvPicPr>
        <p:blipFill rotWithShape="1">
          <a:blip r:embed="rId10">
            <a:alphaModFix/>
          </a:blip>
          <a:srcRect b="0" l="0" r="0" t="0"/>
          <a:stretch/>
        </p:blipFill>
        <p:spPr>
          <a:xfrm>
            <a:off x="8157015" y="5119293"/>
            <a:ext cx="1702160" cy="595006"/>
          </a:xfrm>
          <a:prstGeom prst="rect">
            <a:avLst/>
          </a:prstGeom>
          <a:noFill/>
          <a:ln>
            <a:noFill/>
          </a:ln>
        </p:spPr>
      </p:pic>
      <p:sp>
        <p:nvSpPr>
          <p:cNvPr id="2507" name="Google Shape;2507;p102"/>
          <p:cNvSpPr/>
          <p:nvPr/>
        </p:nvSpPr>
        <p:spPr>
          <a:xfrm>
            <a:off x="142609" y="3701159"/>
            <a:ext cx="2812866" cy="3704236"/>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50"/>
              </a:buClr>
              <a:buSzPts val="1102"/>
              <a:buFont typeface="Calibri"/>
              <a:buNone/>
            </a:pPr>
            <a:r>
              <a:rPr b="1" i="0" lang="es-PE" sz="1102" u="none" cap="none" strike="noStrike">
                <a:solidFill>
                  <a:srgbClr val="000000"/>
                </a:solidFill>
                <a:latin typeface="Calibri"/>
                <a:ea typeface="Calibri"/>
                <a:cs typeface="Calibri"/>
                <a:sym typeface="Calibri"/>
              </a:rPr>
              <a:t>PROGRAMA ARTICULADO NUTRICIONAL</a:t>
            </a:r>
            <a:endParaRPr/>
          </a:p>
          <a:p>
            <a:pPr indent="0" lvl="0" marL="0" marR="0" rtl="0" algn="just">
              <a:lnSpc>
                <a:spcPct val="100000"/>
              </a:lnSpc>
              <a:spcBef>
                <a:spcPts val="0"/>
              </a:spcBef>
              <a:spcAft>
                <a:spcPts val="0"/>
              </a:spcAft>
              <a:buClr>
                <a:srgbClr val="00B050"/>
              </a:buClr>
              <a:buSzPts val="1102"/>
              <a:buFont typeface="Calibri"/>
              <a:buNone/>
            </a:pPr>
            <a:r>
              <a:rPr b="0" i="0" lang="es-PE" sz="1102" u="sng" cap="none" strike="noStrike">
                <a:solidFill>
                  <a:srgbClr val="000000"/>
                </a:solidFill>
                <a:latin typeface="Calibri"/>
                <a:ea typeface="Calibri"/>
                <a:cs typeface="Calibri"/>
                <a:sym typeface="Calibri"/>
              </a:rPr>
              <a:t>COORDINACIÓN </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Se logró la coordinación y planificación de asistencias técnicas presenciales y virtuales con todos los gobiernos locales  del ámbito de la RSSCN (22/09).</a:t>
            </a:r>
            <a:endParaRPr/>
          </a:p>
          <a:p>
            <a:pPr indent="0" lvl="0" marL="0" marR="0" rtl="0" algn="just">
              <a:lnSpc>
                <a:spcPct val="100000"/>
              </a:lnSpc>
              <a:spcBef>
                <a:spcPts val="0"/>
              </a:spcBef>
              <a:spcAft>
                <a:spcPts val="0"/>
              </a:spcAft>
              <a:buClr>
                <a:srgbClr val="00B050"/>
              </a:buClr>
              <a:buSzPts val="1102"/>
              <a:buFont typeface="Calibri"/>
              <a:buNone/>
            </a:pPr>
            <a:r>
              <a:rPr b="0" i="0" lang="es-PE" sz="1102" u="sng" cap="none" strike="noStrike">
                <a:solidFill>
                  <a:srgbClr val="000000"/>
                </a:solidFill>
                <a:latin typeface="Calibri"/>
                <a:ea typeface="Calibri"/>
                <a:cs typeface="Calibri"/>
                <a:sym typeface="Calibri"/>
              </a:rPr>
              <a:t>COMUNICACIÓN </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Se realizó el concurso de TikTok de “Niño inteligente, niño sano, niño que ha sido suplementado”, participaron 11 EE.SS., siendo el ganador el P.S Accha Alta Pampallacta  (13/10).</a:t>
            </a:r>
            <a:endParaRPr/>
          </a:p>
          <a:p>
            <a:pPr indent="0" lvl="0" marL="0" marR="0" rtl="0" algn="just">
              <a:lnSpc>
                <a:spcPct val="100000"/>
              </a:lnSpc>
              <a:spcBef>
                <a:spcPts val="0"/>
              </a:spcBef>
              <a:spcAft>
                <a:spcPts val="0"/>
              </a:spcAft>
              <a:buClr>
                <a:srgbClr val="00B050"/>
              </a:buClr>
              <a:buSzPts val="1102"/>
              <a:buFont typeface="Calibri"/>
              <a:buNone/>
            </a:pPr>
            <a:r>
              <a:rPr b="0" i="0" lang="es-PE" sz="1102" u="sng" cap="none" strike="noStrike">
                <a:solidFill>
                  <a:srgbClr val="000000"/>
                </a:solidFill>
                <a:latin typeface="Calibri"/>
                <a:ea typeface="Calibri"/>
                <a:cs typeface="Calibri"/>
                <a:sym typeface="Calibri"/>
              </a:rPr>
              <a:t>ASISTENCIA TÉCNICA </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Asistencia técnica y fortalecimiento en la creación de bases con códigos CIE  , el Padrón Nominal y elaboración de tablero de mando (21/10).</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Se Formaron 3 brigadas de acompañamiento que estuvo conformado por PAN  y SMV  a las micro redes  de Urubamba , Anta  y Písac (15/09 al 30/09).</a:t>
            </a:r>
            <a:endParaRPr/>
          </a:p>
        </p:txBody>
      </p:sp>
      <p:sp>
        <p:nvSpPr>
          <p:cNvPr id="2508" name="Google Shape;2508;p102"/>
          <p:cNvSpPr/>
          <p:nvPr/>
        </p:nvSpPr>
        <p:spPr>
          <a:xfrm>
            <a:off x="4556267" y="3702558"/>
            <a:ext cx="2161828" cy="3611963"/>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50"/>
              </a:buClr>
              <a:buSzPts val="1102"/>
              <a:buFont typeface="Calibri"/>
              <a:buNone/>
            </a:pPr>
            <a:r>
              <a:rPr b="1" i="0" lang="es-PE" sz="1102" u="none" cap="none" strike="noStrike">
                <a:solidFill>
                  <a:srgbClr val="000000"/>
                </a:solidFill>
                <a:latin typeface="Calibri"/>
                <a:ea typeface="Calibri"/>
                <a:cs typeface="Calibri"/>
                <a:sym typeface="Calibri"/>
              </a:rPr>
              <a:t>SALUD MATERNO NEO-NATAL</a:t>
            </a:r>
            <a:endParaRPr/>
          </a:p>
          <a:p>
            <a:pPr indent="0" lvl="0" marL="0" marR="0" rtl="0" algn="just">
              <a:lnSpc>
                <a:spcPct val="100000"/>
              </a:lnSpc>
              <a:spcBef>
                <a:spcPts val="0"/>
              </a:spcBef>
              <a:spcAft>
                <a:spcPts val="0"/>
              </a:spcAft>
              <a:buClr>
                <a:srgbClr val="00B050"/>
              </a:buClr>
              <a:buSzPts val="1102"/>
              <a:buFont typeface="Calibri"/>
              <a:buNone/>
            </a:pPr>
            <a:r>
              <a:rPr b="0" i="0" lang="es-PE" sz="1102" u="sng" cap="none" strike="noStrike">
                <a:solidFill>
                  <a:srgbClr val="000000"/>
                </a:solidFill>
                <a:latin typeface="Calibri"/>
                <a:ea typeface="Calibri"/>
                <a:cs typeface="Calibri"/>
                <a:sym typeface="Calibri"/>
              </a:rPr>
              <a:t>COORDINACIÓN</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Se trabajó en mesas técnicas a nivel de Gobierno Local, (IAL) para el fortalecimiento de acciones multisectoriales y reactivación/formación de Instancias de Articulación Local con enfoque salud de preventivo promocional (22 -23-24/09/2021).</a:t>
            </a:r>
            <a:endParaRPr/>
          </a:p>
          <a:p>
            <a:pPr indent="0" lvl="0" marL="0" marR="0" rtl="0" algn="just">
              <a:lnSpc>
                <a:spcPct val="100000"/>
              </a:lnSpc>
              <a:spcBef>
                <a:spcPts val="0"/>
              </a:spcBef>
              <a:spcAft>
                <a:spcPts val="0"/>
              </a:spcAft>
              <a:buClr>
                <a:srgbClr val="00B050"/>
              </a:buClr>
              <a:buSzPts val="1102"/>
              <a:buFont typeface="Calibri"/>
              <a:buNone/>
            </a:pPr>
            <a:r>
              <a:rPr b="0" i="0" lang="es-PE" sz="1102" u="sng" cap="none" strike="noStrike">
                <a:solidFill>
                  <a:srgbClr val="000000"/>
                </a:solidFill>
                <a:latin typeface="Calibri"/>
                <a:ea typeface="Calibri"/>
                <a:cs typeface="Calibri"/>
                <a:sym typeface="Calibri"/>
              </a:rPr>
              <a:t>COMUNICACIÓN</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Se identificó a los actores sociales para sensibilizar y fortalecer las competencias de los actores sociales (7/10)</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Se realizaron campañas de búsqueda activa de gestantes y tamizaje pregnosticol (31/09).</a:t>
            </a:r>
            <a:endParaRPr/>
          </a:p>
          <a:p>
            <a:pPr indent="0" lvl="0" marL="0" marR="0" rtl="0" algn="just">
              <a:lnSpc>
                <a:spcPct val="100000"/>
              </a:lnSpc>
              <a:spcBef>
                <a:spcPts val="0"/>
              </a:spcBef>
              <a:spcAft>
                <a:spcPts val="0"/>
              </a:spcAft>
              <a:buClr>
                <a:srgbClr val="00B050"/>
              </a:buClr>
              <a:buSzPts val="945"/>
              <a:buFont typeface="Calibri"/>
              <a:buNone/>
            </a:pPr>
            <a:r>
              <a:t/>
            </a:r>
            <a:endParaRPr b="0" i="0" sz="945" u="none" cap="none" strike="noStrike">
              <a:solidFill>
                <a:srgbClr val="000000"/>
              </a:solidFill>
              <a:latin typeface="Calibri"/>
              <a:ea typeface="Calibri"/>
              <a:cs typeface="Calibri"/>
              <a:sym typeface="Calibri"/>
            </a:endParaRPr>
          </a:p>
        </p:txBody>
      </p:sp>
      <p:sp>
        <p:nvSpPr>
          <p:cNvPr id="2509" name="Google Shape;2509;p102"/>
          <p:cNvSpPr/>
          <p:nvPr/>
        </p:nvSpPr>
        <p:spPr>
          <a:xfrm>
            <a:off x="8118446" y="3706039"/>
            <a:ext cx="1742885" cy="1273696"/>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50"/>
              </a:buClr>
              <a:buSzPts val="1102"/>
              <a:buFont typeface="Calibri"/>
              <a:buNone/>
            </a:pPr>
            <a:r>
              <a:rPr b="1" i="0" lang="es-PE" sz="1102" u="none" cap="none" strike="noStrike">
                <a:solidFill>
                  <a:srgbClr val="000000"/>
                </a:solidFill>
                <a:latin typeface="Calibri"/>
                <a:ea typeface="Calibri"/>
                <a:cs typeface="Calibri"/>
                <a:sym typeface="Calibri"/>
              </a:rPr>
              <a:t>PRODUCTIVIDAD</a:t>
            </a:r>
            <a:endParaRPr b="0" i="1" sz="1102" u="sng"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B050"/>
              </a:buClr>
              <a:buSzPts val="1102"/>
              <a:buFont typeface="Calibri"/>
              <a:buNone/>
            </a:pPr>
            <a:r>
              <a:rPr b="0" i="0" lang="es-PE" sz="1102" u="sng" cap="none" strike="noStrike">
                <a:solidFill>
                  <a:srgbClr val="000000"/>
                </a:solidFill>
                <a:latin typeface="Calibri"/>
                <a:ea typeface="Calibri"/>
                <a:cs typeface="Calibri"/>
                <a:sym typeface="Calibri"/>
              </a:rPr>
              <a:t>DIGITALIZACIÓN </a:t>
            </a:r>
            <a:endParaRPr/>
          </a:p>
          <a:p>
            <a:pPr indent="-225000" lvl="0" marL="225000" marR="0" rtl="0" algn="just">
              <a:lnSpc>
                <a:spcPct val="100000"/>
              </a:lnSpc>
              <a:spcBef>
                <a:spcPts val="0"/>
              </a:spcBef>
              <a:spcAft>
                <a:spcPts val="0"/>
              </a:spcAft>
              <a:buClr>
                <a:srgbClr val="00B050"/>
              </a:buClr>
              <a:buSzPts val="1102"/>
              <a:buFont typeface="Noto Sans Symbols"/>
              <a:buChar char="❑"/>
            </a:pPr>
            <a:r>
              <a:rPr b="0" i="0" lang="es-PE" sz="1102" u="none" cap="none" strike="noStrike">
                <a:solidFill>
                  <a:srgbClr val="000000"/>
                </a:solidFill>
                <a:latin typeface="Calibri"/>
                <a:ea typeface="Calibri"/>
                <a:cs typeface="Calibri"/>
                <a:sym typeface="Calibri"/>
              </a:rPr>
              <a:t>Avance en la  elaboración del aplicativo de reporte de Rol de Personal de Salud(15/09).</a:t>
            </a:r>
            <a:endParaRPr/>
          </a:p>
        </p:txBody>
      </p:sp>
      <p:pic>
        <p:nvPicPr>
          <p:cNvPr id="2510" name="Google Shape;2510;p102"/>
          <p:cNvPicPr preferRelativeResize="0"/>
          <p:nvPr/>
        </p:nvPicPr>
        <p:blipFill rotWithShape="1">
          <a:blip r:embed="rId11">
            <a:alphaModFix/>
          </a:blip>
          <a:srcRect b="0" l="0" r="0" t="0"/>
          <a:stretch/>
        </p:blipFill>
        <p:spPr>
          <a:xfrm>
            <a:off x="6791515" y="6109021"/>
            <a:ext cx="1223686" cy="1219577"/>
          </a:xfrm>
          <a:prstGeom prst="rect">
            <a:avLst/>
          </a:prstGeom>
          <a:noFill/>
          <a:ln>
            <a:noFill/>
          </a:ln>
        </p:spPr>
      </p:pic>
      <p:sp>
        <p:nvSpPr>
          <p:cNvPr id="2511" name="Google Shape;2511;p102"/>
          <p:cNvSpPr txBox="1"/>
          <p:nvPr/>
        </p:nvSpPr>
        <p:spPr>
          <a:xfrm>
            <a:off x="6725887" y="7314521"/>
            <a:ext cx="1378047" cy="2014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9"/>
              <a:buFont typeface="Calibri"/>
              <a:buNone/>
            </a:pPr>
            <a:r>
              <a:rPr b="0" i="0" lang="es-PE" sz="709" u="none" cap="none" strike="noStrike">
                <a:solidFill>
                  <a:srgbClr val="000000"/>
                </a:solidFill>
                <a:latin typeface="Calibri"/>
                <a:ea typeface="Calibri"/>
                <a:cs typeface="Calibri"/>
                <a:sym typeface="Calibri"/>
              </a:rPr>
              <a:t>Búsqueda activa de gestantes.</a:t>
            </a:r>
            <a:endParaRPr/>
          </a:p>
        </p:txBody>
      </p:sp>
      <p:pic>
        <p:nvPicPr>
          <p:cNvPr id="2512" name="Google Shape;2512;p102"/>
          <p:cNvPicPr preferRelativeResize="0"/>
          <p:nvPr/>
        </p:nvPicPr>
        <p:blipFill rotWithShape="1">
          <a:blip r:embed="rId12">
            <a:alphaModFix/>
          </a:blip>
          <a:srcRect b="0" l="0" r="0" t="0"/>
          <a:stretch/>
        </p:blipFill>
        <p:spPr>
          <a:xfrm>
            <a:off x="3017942" y="3701159"/>
            <a:ext cx="1497060" cy="1094181"/>
          </a:xfrm>
          <a:prstGeom prst="rect">
            <a:avLst/>
          </a:prstGeom>
          <a:noFill/>
          <a:ln>
            <a:noFill/>
          </a:ln>
        </p:spPr>
      </p:pic>
      <p:pic>
        <p:nvPicPr>
          <p:cNvPr id="2513" name="Google Shape;2513;p102"/>
          <p:cNvPicPr preferRelativeResize="0"/>
          <p:nvPr/>
        </p:nvPicPr>
        <p:blipFill rotWithShape="1">
          <a:blip r:embed="rId13">
            <a:alphaModFix/>
          </a:blip>
          <a:srcRect b="0" l="0" r="0" t="0"/>
          <a:stretch/>
        </p:blipFill>
        <p:spPr>
          <a:xfrm>
            <a:off x="6761098" y="3723540"/>
            <a:ext cx="1261233" cy="1046986"/>
          </a:xfrm>
          <a:prstGeom prst="rect">
            <a:avLst/>
          </a:prstGeom>
          <a:noFill/>
          <a:ln>
            <a:noFill/>
          </a:ln>
        </p:spPr>
      </p:pic>
      <p:pic>
        <p:nvPicPr>
          <p:cNvPr id="2514" name="Google Shape;2514;p102"/>
          <p:cNvPicPr preferRelativeResize="0"/>
          <p:nvPr/>
        </p:nvPicPr>
        <p:blipFill rotWithShape="1">
          <a:blip r:embed="rId14">
            <a:alphaModFix/>
          </a:blip>
          <a:srcRect b="0" l="0" r="0" t="0"/>
          <a:stretch/>
        </p:blipFill>
        <p:spPr>
          <a:xfrm>
            <a:off x="2999273" y="6258256"/>
            <a:ext cx="1489425" cy="1037251"/>
          </a:xfrm>
          <a:prstGeom prst="rect">
            <a:avLst/>
          </a:prstGeom>
          <a:noFill/>
          <a:ln>
            <a:noFill/>
          </a:ln>
        </p:spPr>
      </p:pic>
      <p:sp>
        <p:nvSpPr>
          <p:cNvPr id="2515" name="Google Shape;2515;p102"/>
          <p:cNvSpPr txBox="1"/>
          <p:nvPr/>
        </p:nvSpPr>
        <p:spPr>
          <a:xfrm>
            <a:off x="6636504" y="4747587"/>
            <a:ext cx="1508113" cy="18928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Mesas técnicas a nivel gobierno local</a:t>
            </a:r>
            <a:endParaRPr b="0" i="0" sz="709" u="none" cap="none" strike="noStrike">
              <a:solidFill>
                <a:srgbClr val="000000"/>
              </a:solidFill>
              <a:latin typeface="Calibri"/>
              <a:ea typeface="Calibri"/>
              <a:cs typeface="Calibri"/>
              <a:sym typeface="Calibri"/>
            </a:endParaRPr>
          </a:p>
        </p:txBody>
      </p:sp>
      <p:sp>
        <p:nvSpPr>
          <p:cNvPr id="2516" name="Google Shape;2516;p102"/>
          <p:cNvSpPr txBox="1"/>
          <p:nvPr/>
        </p:nvSpPr>
        <p:spPr>
          <a:xfrm>
            <a:off x="3050894" y="4770527"/>
            <a:ext cx="1508113" cy="18928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Reunión con gobiernos locales </a:t>
            </a:r>
            <a:endParaRPr b="0" i="0" sz="709" u="none" cap="none" strike="noStrike">
              <a:solidFill>
                <a:srgbClr val="000000"/>
              </a:solidFill>
              <a:latin typeface="Calibri"/>
              <a:ea typeface="Calibri"/>
              <a:cs typeface="Calibri"/>
              <a:sym typeface="Calibri"/>
            </a:endParaRPr>
          </a:p>
        </p:txBody>
      </p:sp>
      <p:sp>
        <p:nvSpPr>
          <p:cNvPr id="2517" name="Google Shape;2517;p102"/>
          <p:cNvSpPr txBox="1"/>
          <p:nvPr/>
        </p:nvSpPr>
        <p:spPr>
          <a:xfrm>
            <a:off x="2966632" y="6016544"/>
            <a:ext cx="1508113" cy="2862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Ganador de tik tok Accha Alta Pampallacta </a:t>
            </a:r>
            <a:endParaRPr b="0" i="0" sz="709" u="none" cap="none" strike="noStrike">
              <a:solidFill>
                <a:srgbClr val="000000"/>
              </a:solidFill>
              <a:latin typeface="Calibri"/>
              <a:ea typeface="Calibri"/>
              <a:cs typeface="Calibri"/>
              <a:sym typeface="Calibri"/>
            </a:endParaRPr>
          </a:p>
        </p:txBody>
      </p:sp>
      <p:sp>
        <p:nvSpPr>
          <p:cNvPr id="2518" name="Google Shape;2518;p102"/>
          <p:cNvSpPr txBox="1"/>
          <p:nvPr/>
        </p:nvSpPr>
        <p:spPr>
          <a:xfrm>
            <a:off x="2945880" y="7288792"/>
            <a:ext cx="1508113" cy="2014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9"/>
              <a:buFont typeface="Calibri"/>
              <a:buNone/>
            </a:pPr>
            <a:r>
              <a:rPr b="0" i="0" lang="es-PE" sz="709" u="none" cap="none" strike="noStrike">
                <a:solidFill>
                  <a:srgbClr val="000000"/>
                </a:solidFill>
                <a:latin typeface="Calibri"/>
                <a:ea typeface="Calibri"/>
                <a:cs typeface="Calibri"/>
                <a:sym typeface="Calibri"/>
              </a:rPr>
              <a:t>Brigadas de acompañamiento</a:t>
            </a:r>
            <a:endParaRPr/>
          </a:p>
        </p:txBody>
      </p:sp>
      <p:pic>
        <p:nvPicPr>
          <p:cNvPr id="2519" name="Google Shape;2519;p102"/>
          <p:cNvPicPr preferRelativeResize="0"/>
          <p:nvPr/>
        </p:nvPicPr>
        <p:blipFill rotWithShape="1">
          <a:blip r:embed="rId15">
            <a:alphaModFix/>
          </a:blip>
          <a:srcRect b="0" l="0" r="0" t="0"/>
          <a:stretch/>
        </p:blipFill>
        <p:spPr>
          <a:xfrm>
            <a:off x="6759359" y="4868727"/>
            <a:ext cx="1255842" cy="1091392"/>
          </a:xfrm>
          <a:prstGeom prst="rect">
            <a:avLst/>
          </a:prstGeom>
          <a:noFill/>
          <a:ln>
            <a:noFill/>
          </a:ln>
        </p:spPr>
      </p:pic>
      <p:sp>
        <p:nvSpPr>
          <p:cNvPr id="2520" name="Google Shape;2520;p102"/>
          <p:cNvSpPr txBox="1"/>
          <p:nvPr/>
        </p:nvSpPr>
        <p:spPr>
          <a:xfrm>
            <a:off x="6714335" y="5934506"/>
            <a:ext cx="1378047" cy="2014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709"/>
              <a:buFont typeface="Calibri"/>
              <a:buNone/>
            </a:pPr>
            <a:r>
              <a:rPr b="0" i="0" lang="es-PE" sz="709" u="none" cap="none" strike="noStrike">
                <a:solidFill>
                  <a:srgbClr val="000000"/>
                </a:solidFill>
                <a:latin typeface="Calibri"/>
                <a:ea typeface="Calibri"/>
                <a:cs typeface="Calibri"/>
                <a:sym typeface="Calibri"/>
              </a:rPr>
              <a:t>Búsqueda activa de gestantes.</a:t>
            </a:r>
            <a:endParaRPr/>
          </a:p>
        </p:txBody>
      </p:sp>
      <p:graphicFrame>
        <p:nvGraphicFramePr>
          <p:cNvPr id="2521" name="Google Shape;2521;p102"/>
          <p:cNvGraphicFramePr/>
          <p:nvPr/>
        </p:nvGraphicFramePr>
        <p:xfrm>
          <a:off x="5856630" y="1023865"/>
          <a:ext cx="3975498" cy="2187652"/>
        </p:xfrm>
        <a:graphic>
          <a:graphicData uri="http://schemas.openxmlformats.org/drawingml/2006/chart">
            <c:chart r:id="rId16"/>
          </a:graphicData>
        </a:graphic>
      </p:graphicFrame>
      <p:graphicFrame>
        <p:nvGraphicFramePr>
          <p:cNvPr id="2522" name="Google Shape;2522;p102"/>
          <p:cNvGraphicFramePr/>
          <p:nvPr/>
        </p:nvGraphicFramePr>
        <p:xfrm>
          <a:off x="1993964" y="1050359"/>
          <a:ext cx="3795279" cy="2180265"/>
        </p:xfrm>
        <a:graphic>
          <a:graphicData uri="http://schemas.openxmlformats.org/drawingml/2006/chart">
            <c:chart r:id="rId17"/>
          </a:graphicData>
        </a:graphic>
      </p:graphicFrame>
      <p:pic>
        <p:nvPicPr>
          <p:cNvPr id="2523" name="Google Shape;2523;p102"/>
          <p:cNvPicPr preferRelativeResize="0"/>
          <p:nvPr/>
        </p:nvPicPr>
        <p:blipFill rotWithShape="1">
          <a:blip r:embed="rId18">
            <a:alphaModFix/>
          </a:blip>
          <a:srcRect b="0" l="0" r="0" t="0"/>
          <a:stretch/>
        </p:blipFill>
        <p:spPr>
          <a:xfrm>
            <a:off x="2991289" y="4940161"/>
            <a:ext cx="1521975" cy="1110072"/>
          </a:xfrm>
          <a:prstGeom prst="rect">
            <a:avLst/>
          </a:prstGeom>
          <a:noFill/>
          <a:ln>
            <a:noFill/>
          </a:ln>
        </p:spPr>
      </p:pic>
      <p:sp>
        <p:nvSpPr>
          <p:cNvPr id="2524" name="Google Shape;2524;p102"/>
          <p:cNvSpPr/>
          <p:nvPr/>
        </p:nvSpPr>
        <p:spPr>
          <a:xfrm>
            <a:off x="142609" y="3353985"/>
            <a:ext cx="9860205" cy="4136272"/>
          </a:xfrm>
          <a:prstGeom prst="rect">
            <a:avLst/>
          </a:prstGeom>
          <a:noFill/>
          <a:ln cap="flat" cmpd="sng" w="9525">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2525" name="Google Shape;2525;p102"/>
          <p:cNvSpPr txBox="1"/>
          <p:nvPr/>
        </p:nvSpPr>
        <p:spPr>
          <a:xfrm>
            <a:off x="266883" y="3230837"/>
            <a:ext cx="1884384" cy="310406"/>
          </a:xfrm>
          <a:prstGeom prst="rect">
            <a:avLst/>
          </a:prstGeom>
          <a:solidFill>
            <a:srgbClr val="002060"/>
          </a:solidFill>
          <a:ln cap="flat" cmpd="sng" w="19050">
            <a:solidFill>
              <a:srgbClr val="00206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 Avances…</a:t>
            </a:r>
            <a:endParaRPr/>
          </a:p>
        </p:txBody>
      </p:sp>
    </p:spTree>
  </p:cSld>
  <p:clrMapOvr>
    <a:masterClrMapping/>
  </p:clrMapOvr>
</p:sld>
</file>

<file path=ppt/slides/slide10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0" name="Shape 2530"/>
        <p:cNvGrpSpPr/>
        <p:nvPr/>
      </p:nvGrpSpPr>
      <p:grpSpPr>
        <a:xfrm>
          <a:off x="0" y="0"/>
          <a:ext cx="0" cy="0"/>
          <a:chOff x="0" y="0"/>
          <a:chExt cx="0" cy="0"/>
        </a:xfrm>
      </p:grpSpPr>
      <p:graphicFrame>
        <p:nvGraphicFramePr>
          <p:cNvPr id="2531" name="Google Shape;2531;p103"/>
          <p:cNvGraphicFramePr/>
          <p:nvPr/>
        </p:nvGraphicFramePr>
        <p:xfrm>
          <a:off x="354799" y="741812"/>
          <a:ext cx="3000000" cy="3000000"/>
        </p:xfrm>
        <a:graphic>
          <a:graphicData uri="http://schemas.openxmlformats.org/drawingml/2006/table">
            <a:tbl>
              <a:tblPr bandRow="1" firstRow="1">
                <a:noFill/>
                <a:tableStyleId>{0FD1BF3E-CC44-4364-A30E-78B11C6F90D7}</a:tableStyleId>
              </a:tblPr>
              <a:tblGrid>
                <a:gridCol w="3318500"/>
                <a:gridCol w="101000"/>
                <a:gridCol w="639525"/>
                <a:gridCol w="368450"/>
                <a:gridCol w="1834975"/>
                <a:gridCol w="2569000"/>
                <a:gridCol w="229250"/>
                <a:gridCol w="557225"/>
              </a:tblGrid>
              <a:tr h="317100">
                <a:tc gridSpan="2">
                  <a:txBody>
                    <a:bodyPr/>
                    <a:lstStyle/>
                    <a:p>
                      <a:pPr indent="0" lvl="0" marL="0" marR="0" rtl="0" algn="ctr">
                        <a:spcBef>
                          <a:spcPts val="0"/>
                        </a:spcBef>
                        <a:spcAft>
                          <a:spcPts val="0"/>
                        </a:spcAft>
                        <a:buNone/>
                      </a:pPr>
                      <a:r>
                        <a:rPr b="1" lang="es-PE" sz="800" u="none" cap="none" strike="noStrike"/>
                        <a:t>PRINCIPALES ACTIVIDADES</a:t>
                      </a:r>
                      <a:endParaRPr b="1" sz="800" u="none" cap="none" strike="noStrike">
                        <a:latin typeface="Arial"/>
                        <a:ea typeface="Arial"/>
                        <a:cs typeface="Arial"/>
                        <a:sym typeface="Arial"/>
                      </a:endParaRPr>
                    </a:p>
                  </a:txBody>
                  <a:tcPr marT="37800" marB="37800" marR="75600" marL="75600" anchor="ctr"/>
                </a:tc>
                <a:tc hMerge="1"/>
                <a:tc gridSpan="2">
                  <a:txBody>
                    <a:bodyPr/>
                    <a:lstStyle/>
                    <a:p>
                      <a:pPr indent="0" lvl="0" marL="0" marR="0" rtl="0" algn="ctr">
                        <a:spcBef>
                          <a:spcPts val="0"/>
                        </a:spcBef>
                        <a:spcAft>
                          <a:spcPts val="0"/>
                        </a:spcAft>
                        <a:buNone/>
                      </a:pPr>
                      <a:r>
                        <a:rPr b="1" lang="es-PE" sz="800" u="none" cap="none" strike="noStrike"/>
                        <a:t>RESPONSABLE</a:t>
                      </a:r>
                      <a:endParaRPr b="1" sz="800" u="none" cap="none" strike="noStrike">
                        <a:latin typeface="Arial"/>
                        <a:ea typeface="Arial"/>
                        <a:cs typeface="Arial"/>
                        <a:sym typeface="Arial"/>
                      </a:endParaRPr>
                    </a:p>
                  </a:txBody>
                  <a:tcPr marT="37800" marB="37800" marR="75600" marL="75600" anchor="ctr"/>
                </a:tc>
                <a:tc hMerge="1"/>
                <a:tc>
                  <a:txBody>
                    <a:bodyPr/>
                    <a:lstStyle/>
                    <a:p>
                      <a:pPr indent="0" lvl="0" marL="0" marR="0" rtl="0" algn="ctr">
                        <a:spcBef>
                          <a:spcPts val="0"/>
                        </a:spcBef>
                        <a:spcAft>
                          <a:spcPts val="0"/>
                        </a:spcAft>
                        <a:buNone/>
                      </a:pPr>
                      <a:r>
                        <a:rPr b="1" lang="es-PE" sz="800" u="none" cap="none" strike="noStrike"/>
                        <a:t>RIESGO /LIMITACIONES </a:t>
                      </a:r>
                      <a:endParaRPr b="1" sz="800" u="none" cap="none" strike="noStrike">
                        <a:latin typeface="Arial"/>
                        <a:ea typeface="Arial"/>
                        <a:cs typeface="Arial"/>
                        <a:sym typeface="Arial"/>
                      </a:endParaRPr>
                    </a:p>
                  </a:txBody>
                  <a:tcPr marT="37800" marB="37800" marR="75600" marL="75600" anchor="ctr"/>
                </a:tc>
                <a:tc>
                  <a:txBody>
                    <a:bodyPr/>
                    <a:lstStyle/>
                    <a:p>
                      <a:pPr indent="0" lvl="0" marL="0" marR="0" rtl="0" algn="ctr">
                        <a:spcBef>
                          <a:spcPts val="0"/>
                        </a:spcBef>
                        <a:spcAft>
                          <a:spcPts val="0"/>
                        </a:spcAft>
                        <a:buNone/>
                      </a:pPr>
                      <a:r>
                        <a:rPr b="1" lang="es-PE" sz="800" u="none" cap="none" strike="noStrike"/>
                        <a:t>RECOMENDACIONES </a:t>
                      </a:r>
                      <a:endParaRPr b="1" sz="800" u="none" cap="none" strike="noStrike">
                        <a:latin typeface="Arial"/>
                        <a:ea typeface="Arial"/>
                        <a:cs typeface="Arial"/>
                        <a:sym typeface="Arial"/>
                      </a:endParaRPr>
                    </a:p>
                  </a:txBody>
                  <a:tcPr marT="37800" marB="37800" marR="75600" marL="75600" anchor="ctr"/>
                </a:tc>
                <a:tc gridSpan="2">
                  <a:txBody>
                    <a:bodyPr/>
                    <a:lstStyle/>
                    <a:p>
                      <a:pPr indent="0" lvl="0" marL="0" marR="0" rtl="0" algn="ctr">
                        <a:spcBef>
                          <a:spcPts val="0"/>
                        </a:spcBef>
                        <a:spcAft>
                          <a:spcPts val="0"/>
                        </a:spcAft>
                        <a:buNone/>
                      </a:pPr>
                      <a:r>
                        <a:rPr b="1" lang="es-PE" sz="800" u="none" cap="none" strike="noStrike"/>
                        <a:t>PLAZO DE EJECUCIÓN </a:t>
                      </a:r>
                      <a:endParaRPr b="1" sz="800" u="none" cap="none" strike="noStrike">
                        <a:latin typeface="Arial"/>
                        <a:ea typeface="Arial"/>
                        <a:cs typeface="Arial"/>
                        <a:sym typeface="Arial"/>
                      </a:endParaRPr>
                    </a:p>
                  </a:txBody>
                  <a:tcPr marT="37800" marB="37800" marR="75600" marL="75600" anchor="ctr"/>
                </a:tc>
                <a:tc hMerge="1"/>
              </a:tr>
              <a:tr h="235350">
                <a:tc gridSpan="8">
                  <a:txBody>
                    <a:bodyPr/>
                    <a:lstStyle/>
                    <a:p>
                      <a:pPr indent="0" lvl="0" marL="0" marR="0" rtl="0" algn="ctr">
                        <a:spcBef>
                          <a:spcPts val="0"/>
                        </a:spcBef>
                        <a:spcAft>
                          <a:spcPts val="0"/>
                        </a:spcAft>
                        <a:buNone/>
                      </a:pPr>
                      <a:r>
                        <a:rPr b="1" lang="es-PE" sz="800" u="none" cap="none" strike="noStrike">
                          <a:solidFill>
                            <a:schemeClr val="dk1"/>
                          </a:solidFill>
                          <a:latin typeface="Calibri"/>
                          <a:ea typeface="Calibri"/>
                          <a:cs typeface="Calibri"/>
                          <a:sym typeface="Calibri"/>
                        </a:rPr>
                        <a:t>MEJORAR LOS RESULTADOS DE LAS METAS DE INDICADORES TRAZADORES DE LOS PROGRAMAS PRESUPUESTALES PAN Y SMN</a:t>
                      </a:r>
                      <a:endParaRPr/>
                    </a:p>
                  </a:txBody>
                  <a:tcPr marT="37800" marB="37800" marR="75600" marL="75600" anchor="ctr"/>
                </a:tc>
                <a:tc hMerge="1"/>
                <a:tc hMerge="1"/>
                <a:tc hMerge="1"/>
                <a:tc hMerge="1"/>
                <a:tc hMerge="1"/>
                <a:tc hMerge="1"/>
                <a:tc hMerge="1"/>
              </a:tr>
              <a:tr h="472900">
                <a:tc>
                  <a:txBody>
                    <a:bodyPr/>
                    <a:lstStyle/>
                    <a:p>
                      <a:pPr indent="0" lvl="0" marL="0" marR="0" rtl="0" algn="ctr">
                        <a:spcBef>
                          <a:spcPts val="0"/>
                        </a:spcBef>
                        <a:spcAft>
                          <a:spcPts val="0"/>
                        </a:spcAft>
                        <a:buNone/>
                      </a:pPr>
                      <a:r>
                        <a:rPr b="0" lang="es-PE" sz="800" u="none" cap="none" strike="noStrike">
                          <a:solidFill>
                            <a:schemeClr val="dk1"/>
                          </a:solidFill>
                        </a:rPr>
                        <a:t>Mejora de coordinación entre responsables de atención de nutricional y servicio materno en coordinación con todos los servicios comprendidos.</a:t>
                      </a:r>
                      <a:endParaRPr b="0" sz="800" u="none" cap="none" strike="noStrike">
                        <a:solidFill>
                          <a:schemeClr val="dk1"/>
                        </a:solidFill>
                        <a:latin typeface="Arial"/>
                        <a:ea typeface="Arial"/>
                        <a:cs typeface="Arial"/>
                        <a:sym typeface="Arial"/>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t>SMN/</a:t>
                      </a:r>
                      <a:endParaRPr/>
                    </a:p>
                    <a:p>
                      <a:pPr indent="0" lvl="0" marL="0" marR="0" rtl="0" algn="ctr">
                        <a:spcBef>
                          <a:spcPts val="0"/>
                        </a:spcBef>
                        <a:spcAft>
                          <a:spcPts val="0"/>
                        </a:spcAft>
                        <a:buNone/>
                      </a:pPr>
                      <a:r>
                        <a:rPr b="0" lang="es-PE" sz="800" u="none" cap="none" strike="noStrike"/>
                        <a:t>PAN</a:t>
                      </a:r>
                      <a:endParaRPr b="0" sz="800" u="none" cap="none" strike="noStrike">
                        <a:latin typeface="Arial"/>
                        <a:ea typeface="Arial"/>
                        <a:cs typeface="Arial"/>
                        <a:sym typeface="Arial"/>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La disponibilidad de tiempo de las coordinadoras del PAN y SMN. No se cuenta con una profesional de nutrición para las IPRESS (Renunció).</a:t>
                      </a:r>
                      <a:endParaRPr b="0" sz="800" u="none" cap="none" strike="noStrike">
                        <a:latin typeface="Arial"/>
                        <a:ea typeface="Arial"/>
                        <a:cs typeface="Arial"/>
                        <a:sym typeface="Arial"/>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Concretizar la reprogramación de metas de SMN y PAN  para el 2022. Incorporar a una nutricionista para continuar el trabajo con las IPRESS.</a:t>
                      </a:r>
                      <a:endParaRPr b="0" sz="800" u="none" cap="none" strike="noStrike">
                        <a:solidFill>
                          <a:schemeClr val="dk1"/>
                        </a:solidFill>
                        <a:latin typeface="Calibri"/>
                        <a:ea typeface="Calibri"/>
                        <a:cs typeface="Calibri"/>
                        <a:sym typeface="Calibri"/>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15/11/21</a:t>
                      </a:r>
                      <a:endParaRPr/>
                    </a:p>
                  </a:txBody>
                  <a:tcPr marT="37800" marB="37800" marR="75600" marL="75600" anchor="ctr"/>
                </a:tc>
              </a:tr>
              <a:tr h="55822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rPr>
                        <a:t>Implementación del CNV (Certificado de Nacido Vivo) en  línea  en la Microred de quebrada  para la facilitar la obtención del DNI en   los recién nacidos  oportunamente.</a:t>
                      </a:r>
                      <a:endParaRPr b="0" sz="800" u="none" cap="none" strike="noStrike">
                        <a:solidFill>
                          <a:schemeClr val="dk1"/>
                        </a:solidFill>
                        <a:latin typeface="Arial"/>
                        <a:ea typeface="Arial"/>
                        <a:cs typeface="Arial"/>
                        <a:sym typeface="Arial"/>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PAN</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Se creo el CNV en línea, ahora se requiere la capacitación por parte de GERESA a todos los médicos y obstetras, así como el acceso a internet para uso de la herramienta.</a:t>
                      </a:r>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Brindarle prioridad a la capacitación y predisposición del personal a implementar el CNV en línea.</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15/11/21</a:t>
                      </a:r>
                      <a:endParaRPr/>
                    </a:p>
                  </a:txBody>
                  <a:tcPr marT="37800" marB="37800" marR="75600" marL="75600" anchor="ctr"/>
                </a:tc>
              </a:tr>
              <a:tr h="437650">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Articulación con los comités multisectoriales – IAL, para sensibilizar  sobre los logros PPR 001 -002</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PROMSA</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La disponibilidad de los actores sociales en cumplir los compromisos para contribuir en el logro de metas del PAN y SMN</a:t>
                      </a:r>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Estrecha coordinación y seguimiento a los compromisos de los Gobiernos Locales y  el IAL.</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11/10/21</a:t>
                      </a:r>
                      <a:endParaRPr/>
                    </a:p>
                  </a:txBody>
                  <a:tcPr marT="37800" marB="37800" marR="75600" marL="75600" anchor="ctr"/>
                </a:tc>
              </a:tr>
              <a:tr h="437650">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Garantizar la dotación de insumos de lancetas , micro cubetas y sulfatos ferrosos hasta diciembre del 2021.</a:t>
                      </a:r>
                      <a:endParaRPr/>
                    </a:p>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Así como los requerimientos de medicamentos a SISMED</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PAN</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Retrasos en la adquisición por temas administrativos.</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Priorizar la adquisición de estos insumos y racionalizar la distribución de lancetas , micro cubetas y sulfatos ferrosos </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15/11/21</a:t>
                      </a:r>
                      <a:endParaRPr/>
                    </a:p>
                  </a:txBody>
                  <a:tcPr marT="7875" marB="0" marR="7875" marL="7875" anchor="ctr"/>
                </a:tc>
              </a:tr>
              <a:tr h="34052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Mejora del registro de visitas domiciliarias para  MATERNO INFANTIL  a través del seguimiento a los reportes HIS </a:t>
                      </a:r>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PROMSA</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La  predisposición de los profesionales de la salud en realizar el seguimiento a los reportes HIS </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Realizar un trabajo en equipo entre los profesionales de la salud para las visitas domiciliarias </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5/11/21</a:t>
                      </a:r>
                      <a:endParaRPr/>
                    </a:p>
                  </a:txBody>
                  <a:tcPr marT="37800" marB="37800" marR="75600" marL="75600" anchor="ctr"/>
                </a:tc>
              </a:tr>
              <a:tr h="437650">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Formar equipos de acompañamiento a los establecimientos de salud</a:t>
                      </a:r>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PAN /SMN</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Dadas la vacunaciones COVID -19 existe una sobrecarga de trabajo por ende falta de disponibilidad de tiempo  de las monitoras.</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Elaborar un cronograma de seguimiento para los equipos de acompañamiento que permita cumplir la actividad .</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15/11/21</a:t>
                      </a:r>
                      <a:endParaRPr/>
                    </a:p>
                  </a:txBody>
                  <a:tcPr marT="7875" marB="0" marR="7875" marL="7875" anchor="ctr"/>
                </a:tc>
              </a:tr>
              <a:tr h="678800">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Fortalecimiento de la calidad de atención del usuario mediante el seguimiento de los resultaos QR en los EE.SS. </a:t>
                      </a:r>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CALIDAD </a:t>
                      </a:r>
                      <a:endParaRPr/>
                    </a:p>
                  </a:txBody>
                  <a:tcPr marT="37800" marB="37800" marR="75600" marL="75600" anchor="ctr"/>
                </a:tc>
                <a:tc hMerge="1"/>
                <a:tc gridSpan="2">
                  <a:txBody>
                    <a:bodyPr/>
                    <a:lstStyle/>
                    <a:p>
                      <a:pPr indent="0" lvl="0" marL="0" marR="0" rtl="0" algn="just">
                        <a:spcBef>
                          <a:spcPts val="0"/>
                        </a:spcBef>
                        <a:spcAft>
                          <a:spcPts val="0"/>
                        </a:spcAft>
                        <a:buClr>
                          <a:schemeClr val="dk1"/>
                        </a:buClr>
                        <a:buSzPts val="800"/>
                        <a:buFont typeface="Noto Sans Symbols"/>
                        <a:buNone/>
                      </a:pPr>
                      <a:r>
                        <a:rPr b="0" lang="es-PE" sz="800" u="none" cap="none" strike="noStrike">
                          <a:solidFill>
                            <a:schemeClr val="dk1"/>
                          </a:solidFill>
                          <a:latin typeface="Calibri"/>
                          <a:ea typeface="Calibri"/>
                          <a:cs typeface="Calibri"/>
                          <a:sym typeface="Calibri"/>
                        </a:rPr>
                        <a:t>Posible falta de personal para capacitar y aplicar encuestas, por la sobrecarga de actividades.  Falta de atención a las capacitación por ser virtual Posible desinterés del usuario externo por responder a las encuestas .</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Comprometer a los EE.SS. en la adecuada socialización y aplicación de las encuestas del usuario externo.</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8/11/21</a:t>
                      </a:r>
                      <a:endParaRPr/>
                    </a:p>
                  </a:txBody>
                  <a:tcPr marT="37800" marB="37800" marR="75600" marL="75600" anchor="ctr"/>
                </a:tc>
              </a:tr>
              <a:tr h="3920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Comunicación a través de redes sociales y/o otros medios publicitarios para difundir CRED, vacuna y suplementación </a:t>
                      </a:r>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PAN</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Dificultad de acceso de campañas de comunicación a las zonas rurales.</a:t>
                      </a:r>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A través de los EE.SS. y sus visitas domiciliares a las zonas lejanas, dar a conocer estas campañas de comunicación.</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30/11/21</a:t>
                      </a:r>
                      <a:endParaRPr/>
                    </a:p>
                  </a:txBody>
                  <a:tcPr marT="37800" marB="37800" marR="75600" marL="75600" anchor="ctr"/>
                </a:tc>
              </a:tr>
              <a:tr h="4699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Impulsar las estrategias de comunicación, participación y logros en relación al cumplimiento de funciones de los actores sociales  de acuerdo a contexto y territorialidad.</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PROMSA</a:t>
                      </a:r>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Desinterés de los actores sociales en colaborar en las estratégicas de logros de metas.</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Las estratégicas comunicacionales deben estar adecuados a cada contexto de las zonas de intervención.</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5/11/21</a:t>
                      </a:r>
                      <a:endParaRPr/>
                    </a:p>
                  </a:txBody>
                  <a:tcPr marT="37800" marB="37800" marR="75600" marL="75600" anchor="ctr"/>
                </a:tc>
              </a:tr>
              <a:tr h="4699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Asistencia técnica en el manejo  del instrumento  de ayuda ( Aplicativo AIS  seguimiento ) este aplicativo  servirá al seguimiento  de la información   digitalizada  en el HISMINSA del paquete  niño y materno </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PAN</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No se cuenta con un adecuado servidor que soporte los instrumentos de seguimiento de datos</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Urge la mejora de la infraestructura informática de la Red Norte y los equipos tanto de área de estadística como la del DAIS.</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30/11/21</a:t>
                      </a:r>
                      <a:endParaRPr/>
                    </a:p>
                  </a:txBody>
                  <a:tcPr marT="7875" marB="0" marR="7875" marL="7875" anchor="ctr"/>
                </a:tc>
              </a:tr>
              <a:tr h="4699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Socializar y brindar  asistencia  técnica al personal de los EESS  responsables del área Niños sobre el objetivo y  funcionamiento  del aplicativo AIS Seguimiento, esto en coordinación con la unidad de estadística .</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PAN</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La disponibilidad del personal de los EE.SS. Para asistir a las capacitaciones presenciales.</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Generar incentivos al personal de los EE.SS. Para las capacitaciones  y motivar la valoración de estas asistencias técnicas.</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15/11/21</a:t>
                      </a:r>
                      <a:endParaRPr/>
                    </a:p>
                  </a:txBody>
                  <a:tcPr marT="7875" marB="0" marR="7875" marL="7875" anchor="ctr"/>
                </a:tc>
              </a:tr>
              <a:tr h="437650">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Concurso para los EE.SS.  Del logro de caso de éxito de prevención de muerte materna</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PAN</a:t>
                      </a:r>
                      <a:endParaRPr/>
                    </a:p>
                    <a:p>
                      <a:pPr indent="0" lvl="0" marL="0" marR="0" rtl="0" algn="ctr">
                        <a:lnSpc>
                          <a:spcPct val="100000"/>
                        </a:lnSpc>
                        <a:spcBef>
                          <a:spcPts val="0"/>
                        </a:spcBef>
                        <a:spcAft>
                          <a:spcPts val="0"/>
                        </a:spcAft>
                        <a:buClr>
                          <a:schemeClr val="dk1"/>
                        </a:buClr>
                        <a:buSzPts val="800"/>
                        <a:buFont typeface="Calibri"/>
                        <a:buNone/>
                      </a:pPr>
                      <a:r>
                        <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Que los EE.SS no muestren interés de participar en el concurso o no puedan identificar el caso de éxito para concursar.</a:t>
                      </a:r>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Promover activamente el concurso y orientar a los EE.SS. En sus dudas respecto a las bases del concurso</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30/11/21</a:t>
                      </a:r>
                      <a:endParaRPr/>
                    </a:p>
                  </a:txBody>
                  <a:tcPr marT="37800" marB="37800" marR="75600" marL="75600" anchor="ctr"/>
                </a:tc>
              </a:tr>
              <a:tr h="437650">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Fortalecimiento del cumplimiento de las  Visitas  domiciliarias según el cronograma a los niños que no acuden a control, a través de la evaluación de avances.</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PROMSA</a:t>
                      </a:r>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Las visitas domiciliarias en situación de pandemia por la COVID-19 y las vacunaciones hacen que no se cumplan las metas.</a:t>
                      </a:r>
                      <a:endParaRPr/>
                    </a:p>
                  </a:txBody>
                  <a:tcPr marT="37800" marB="37800" marR="75600" marL="75600" anchor="ctr"/>
                </a:tc>
                <a:tc hMerge="1"/>
                <a:tc>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Aplicar nuevas estrategias que coadyuvan a que se logren las visitas domiciliarias según el cronograma a niños que no acuden a su control.</a:t>
                      </a:r>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          11/09/21</a:t>
                      </a:r>
                      <a:endParaRPr/>
                    </a:p>
                  </a:txBody>
                  <a:tcPr marT="37800" marB="37800" marR="75600" marL="75600" anchor="ctr"/>
                </a:tc>
                <a:tc hMerge="1"/>
              </a:tr>
            </a:tbl>
          </a:graphicData>
        </a:graphic>
      </p:graphicFrame>
      <p:sp>
        <p:nvSpPr>
          <p:cNvPr id="2532" name="Google Shape;2532;p103"/>
          <p:cNvSpPr txBox="1"/>
          <p:nvPr>
            <p:ph idx="12" type="sldNum"/>
          </p:nvPr>
        </p:nvSpPr>
        <p:spPr>
          <a:xfrm>
            <a:off x="4788323" y="7282922"/>
            <a:ext cx="251989" cy="402483"/>
          </a:xfrm>
          <a:prstGeom prst="rect">
            <a:avLst/>
          </a:prstGeom>
          <a:noFill/>
          <a:ln>
            <a:noFill/>
          </a:ln>
        </p:spPr>
        <p:txBody>
          <a:bodyPr anchorCtr="0" anchor="ctr" bIns="45700" lIns="91425" spcFirstLastPara="1" rIns="91425" wrap="square" tIns="45700">
            <a:normAutofit fontScale="62500" lnSpcReduction="20000"/>
          </a:bodyPr>
          <a:lstStyle/>
          <a:p>
            <a:pPr indent="0" lvl="0" marL="0" marR="0" rtl="0" algn="r">
              <a:lnSpc>
                <a:spcPct val="100000"/>
              </a:lnSpc>
              <a:spcBef>
                <a:spcPts val="0"/>
              </a:spcBef>
              <a:spcAft>
                <a:spcPts val="0"/>
              </a:spcAft>
              <a:buClr>
                <a:srgbClr val="888888"/>
              </a:buClr>
              <a:buSzPct val="100000"/>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sp>
        <p:nvSpPr>
          <p:cNvPr id="2533" name="Google Shape;2533;p103"/>
          <p:cNvSpPr/>
          <p:nvPr/>
        </p:nvSpPr>
        <p:spPr>
          <a:xfrm>
            <a:off x="283985" y="-648"/>
            <a:ext cx="8173856" cy="304304"/>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26 Octubre 2021</a:t>
            </a:r>
            <a:endParaRPr/>
          </a:p>
        </p:txBody>
      </p:sp>
      <p:pic>
        <p:nvPicPr>
          <p:cNvPr descr="PLAN OPERATIVO INSTITUCIONAL 2020" id="2534" name="Google Shape;2534;p103"/>
          <p:cNvPicPr preferRelativeResize="0"/>
          <p:nvPr/>
        </p:nvPicPr>
        <p:blipFill rotWithShape="1">
          <a:blip r:embed="rId3">
            <a:alphaModFix/>
          </a:blip>
          <a:srcRect b="0" l="0" r="0" t="0"/>
          <a:stretch/>
        </p:blipFill>
        <p:spPr>
          <a:xfrm>
            <a:off x="8149547" y="-57853"/>
            <a:ext cx="710162" cy="616588"/>
          </a:xfrm>
          <a:prstGeom prst="ellipse">
            <a:avLst/>
          </a:prstGeom>
          <a:noFill/>
          <a:ln>
            <a:noFill/>
          </a:ln>
        </p:spPr>
      </p:pic>
      <p:pic>
        <p:nvPicPr>
          <p:cNvPr descr="Logotipo, nombre de la empresa&#10;&#10;Descripción generada automáticamente" id="2535" name="Google Shape;2535;p103"/>
          <p:cNvPicPr preferRelativeResize="0"/>
          <p:nvPr/>
        </p:nvPicPr>
        <p:blipFill rotWithShape="1">
          <a:blip r:embed="rId4">
            <a:alphaModFix/>
          </a:blip>
          <a:srcRect b="6" l="0" r="6" t="0"/>
          <a:stretch/>
        </p:blipFill>
        <p:spPr>
          <a:xfrm>
            <a:off x="34035" y="2568"/>
            <a:ext cx="616588" cy="616588"/>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2536" name="Google Shape;2536;p103"/>
          <p:cNvPicPr preferRelativeResize="0"/>
          <p:nvPr/>
        </p:nvPicPr>
        <p:blipFill rotWithShape="1">
          <a:blip r:embed="rId5">
            <a:alphaModFix/>
          </a:blip>
          <a:srcRect b="0" l="0" r="0" t="0"/>
          <a:stretch/>
        </p:blipFill>
        <p:spPr>
          <a:xfrm>
            <a:off x="8806888" y="28617"/>
            <a:ext cx="1160474" cy="483111"/>
          </a:xfrm>
          <a:prstGeom prst="rect">
            <a:avLst/>
          </a:prstGeom>
          <a:noFill/>
          <a:ln>
            <a:noFill/>
          </a:ln>
        </p:spPr>
      </p:pic>
      <p:pic>
        <p:nvPicPr>
          <p:cNvPr descr="Portapapeles parcialmente comprobado con relleno sólido" id="2537" name="Google Shape;2537;p103"/>
          <p:cNvPicPr preferRelativeResize="0"/>
          <p:nvPr/>
        </p:nvPicPr>
        <p:blipFill rotWithShape="1">
          <a:blip r:embed="rId6">
            <a:alphaModFix/>
          </a:blip>
          <a:srcRect b="0" l="0" r="0" t="0"/>
          <a:stretch/>
        </p:blipFill>
        <p:spPr>
          <a:xfrm>
            <a:off x="3767825" y="347659"/>
            <a:ext cx="394912" cy="394912"/>
          </a:xfrm>
          <a:prstGeom prst="rect">
            <a:avLst/>
          </a:prstGeom>
          <a:noFill/>
          <a:ln>
            <a:noFill/>
          </a:ln>
        </p:spPr>
      </p:pic>
      <p:sp>
        <p:nvSpPr>
          <p:cNvPr id="2538" name="Google Shape;2538;p103"/>
          <p:cNvSpPr txBox="1"/>
          <p:nvPr/>
        </p:nvSpPr>
        <p:spPr>
          <a:xfrm>
            <a:off x="708498" y="422828"/>
            <a:ext cx="3059328" cy="528478"/>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III. Actividades en proceso y por iniciar</a:t>
            </a:r>
            <a:endParaRPr/>
          </a:p>
        </p:txBody>
      </p:sp>
      <p:sp>
        <p:nvSpPr>
          <p:cNvPr id="2539" name="Google Shape;2539;p103"/>
          <p:cNvSpPr/>
          <p:nvPr/>
        </p:nvSpPr>
        <p:spPr>
          <a:xfrm>
            <a:off x="122254" y="1445716"/>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40" name="Google Shape;2540;p103"/>
          <p:cNvSpPr/>
          <p:nvPr/>
        </p:nvSpPr>
        <p:spPr>
          <a:xfrm>
            <a:off x="149005" y="1915786"/>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41" name="Google Shape;2541;p103"/>
          <p:cNvSpPr/>
          <p:nvPr/>
        </p:nvSpPr>
        <p:spPr>
          <a:xfrm>
            <a:off x="153087" y="2411046"/>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42" name="Google Shape;2542;p103"/>
          <p:cNvSpPr/>
          <p:nvPr/>
        </p:nvSpPr>
        <p:spPr>
          <a:xfrm>
            <a:off x="149005" y="2860660"/>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43" name="Google Shape;2543;p103"/>
          <p:cNvSpPr/>
          <p:nvPr/>
        </p:nvSpPr>
        <p:spPr>
          <a:xfrm>
            <a:off x="149005" y="3267431"/>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00"/>
              </a:solidFill>
              <a:highlight>
                <a:srgbClr val="FFFF00"/>
              </a:highlight>
              <a:latin typeface="Calibri"/>
              <a:ea typeface="Calibri"/>
              <a:cs typeface="Calibri"/>
              <a:sym typeface="Calibri"/>
            </a:endParaRPr>
          </a:p>
        </p:txBody>
      </p:sp>
      <p:sp>
        <p:nvSpPr>
          <p:cNvPr id="2544" name="Google Shape;2544;p103"/>
          <p:cNvSpPr/>
          <p:nvPr/>
        </p:nvSpPr>
        <p:spPr>
          <a:xfrm>
            <a:off x="154337" y="3690601"/>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2545" name="Google Shape;2545;p103"/>
          <p:cNvSpPr/>
          <p:nvPr/>
        </p:nvSpPr>
        <p:spPr>
          <a:xfrm>
            <a:off x="149005" y="4241175"/>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2546" name="Google Shape;2546;p103"/>
          <p:cNvSpPr/>
          <p:nvPr/>
        </p:nvSpPr>
        <p:spPr>
          <a:xfrm>
            <a:off x="149005" y="5186281"/>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47" name="Google Shape;2547;p103"/>
          <p:cNvSpPr/>
          <p:nvPr/>
        </p:nvSpPr>
        <p:spPr>
          <a:xfrm>
            <a:off x="154337" y="4760580"/>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2548" name="Google Shape;2548;p103"/>
          <p:cNvSpPr/>
          <p:nvPr/>
        </p:nvSpPr>
        <p:spPr>
          <a:xfrm>
            <a:off x="154337" y="5663343"/>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49" name="Google Shape;2549;p103"/>
          <p:cNvSpPr/>
          <p:nvPr/>
        </p:nvSpPr>
        <p:spPr>
          <a:xfrm>
            <a:off x="149005" y="6084096"/>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50" name="Google Shape;2550;p103"/>
          <p:cNvSpPr/>
          <p:nvPr/>
        </p:nvSpPr>
        <p:spPr>
          <a:xfrm>
            <a:off x="149005" y="6561158"/>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51" name="Google Shape;2551;p103"/>
          <p:cNvSpPr/>
          <p:nvPr/>
        </p:nvSpPr>
        <p:spPr>
          <a:xfrm>
            <a:off x="147141" y="7015145"/>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Tree>
  </p:cSld>
  <p:clrMapOvr>
    <a:masterClrMapping/>
  </p:clrMapOvr>
</p:sld>
</file>

<file path=ppt/slides/slide10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5" name="Shape 2555"/>
        <p:cNvGrpSpPr/>
        <p:nvPr/>
      </p:nvGrpSpPr>
      <p:grpSpPr>
        <a:xfrm>
          <a:off x="0" y="0"/>
          <a:ext cx="0" cy="0"/>
          <a:chOff x="0" y="0"/>
          <a:chExt cx="0" cy="0"/>
        </a:xfrm>
      </p:grpSpPr>
      <p:sp>
        <p:nvSpPr>
          <p:cNvPr id="2556" name="Google Shape;2556;p104"/>
          <p:cNvSpPr/>
          <p:nvPr/>
        </p:nvSpPr>
        <p:spPr>
          <a:xfrm>
            <a:off x="245943" y="4901"/>
            <a:ext cx="8479871" cy="376622"/>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26 Octubre 2021</a:t>
            </a:r>
            <a:endParaRPr/>
          </a:p>
        </p:txBody>
      </p:sp>
      <p:graphicFrame>
        <p:nvGraphicFramePr>
          <p:cNvPr id="2557" name="Google Shape;2557;p104"/>
          <p:cNvGraphicFramePr/>
          <p:nvPr/>
        </p:nvGraphicFramePr>
        <p:xfrm>
          <a:off x="459931" y="805199"/>
          <a:ext cx="3000000" cy="3000000"/>
        </p:xfrm>
        <a:graphic>
          <a:graphicData uri="http://schemas.openxmlformats.org/drawingml/2006/table">
            <a:tbl>
              <a:tblPr bandRow="1" firstRow="1">
                <a:noFill/>
                <a:tableStyleId>{0FD1BF3E-CC44-4364-A30E-78B11C6F90D7}</a:tableStyleId>
              </a:tblPr>
              <a:tblGrid>
                <a:gridCol w="2984450"/>
                <a:gridCol w="390150"/>
                <a:gridCol w="629800"/>
                <a:gridCol w="362850"/>
                <a:gridCol w="1807050"/>
                <a:gridCol w="312925"/>
                <a:gridCol w="2216975"/>
                <a:gridCol w="346000"/>
                <a:gridCol w="428525"/>
              </a:tblGrid>
              <a:tr h="315575">
                <a:tc gridSpan="2">
                  <a:txBody>
                    <a:bodyPr/>
                    <a:lstStyle/>
                    <a:p>
                      <a:pPr indent="0" lvl="0" marL="0" marR="0" rtl="0" algn="ctr">
                        <a:spcBef>
                          <a:spcPts val="0"/>
                        </a:spcBef>
                        <a:spcAft>
                          <a:spcPts val="0"/>
                        </a:spcAft>
                        <a:buNone/>
                      </a:pPr>
                      <a:r>
                        <a:rPr b="1" lang="es-PE" sz="800" u="none" cap="none" strike="noStrike"/>
                        <a:t>PRINCIPALES ACTIVIDADES</a:t>
                      </a:r>
                      <a:endParaRPr b="1" sz="800" u="none" cap="none" strike="noStrike">
                        <a:latin typeface="Arial"/>
                        <a:ea typeface="Arial"/>
                        <a:cs typeface="Arial"/>
                        <a:sym typeface="Arial"/>
                      </a:endParaRPr>
                    </a:p>
                  </a:txBody>
                  <a:tcPr marT="37800" marB="37800" marR="75600" marL="75600" anchor="ctr"/>
                </a:tc>
                <a:tc hMerge="1"/>
                <a:tc gridSpan="2">
                  <a:txBody>
                    <a:bodyPr/>
                    <a:lstStyle/>
                    <a:p>
                      <a:pPr indent="0" lvl="0" marL="0" marR="0" rtl="0" algn="ctr">
                        <a:spcBef>
                          <a:spcPts val="0"/>
                        </a:spcBef>
                        <a:spcAft>
                          <a:spcPts val="0"/>
                        </a:spcAft>
                        <a:buNone/>
                      </a:pPr>
                      <a:r>
                        <a:rPr b="1" lang="es-PE" sz="800" u="none" cap="none" strike="noStrike"/>
                        <a:t>RESPONSABLE</a:t>
                      </a:r>
                      <a:endParaRPr b="1" sz="800" u="none" cap="none" strike="noStrike">
                        <a:latin typeface="Arial"/>
                        <a:ea typeface="Arial"/>
                        <a:cs typeface="Arial"/>
                        <a:sym typeface="Arial"/>
                      </a:endParaRPr>
                    </a:p>
                  </a:txBody>
                  <a:tcPr marT="37800" marB="37800" marR="75600" marL="75600" anchor="ctr"/>
                </a:tc>
                <a:tc hMerge="1"/>
                <a:tc>
                  <a:txBody>
                    <a:bodyPr/>
                    <a:lstStyle/>
                    <a:p>
                      <a:pPr indent="0" lvl="0" marL="0" marR="0" rtl="0" algn="ctr">
                        <a:spcBef>
                          <a:spcPts val="0"/>
                        </a:spcBef>
                        <a:spcAft>
                          <a:spcPts val="0"/>
                        </a:spcAft>
                        <a:buNone/>
                      </a:pPr>
                      <a:r>
                        <a:rPr b="1" lang="es-PE" sz="800" u="none" cap="none" strike="noStrike"/>
                        <a:t>RIESGO /LIMITACIONES </a:t>
                      </a:r>
                      <a:endParaRPr b="1" sz="800" u="none" cap="none" strike="noStrike">
                        <a:latin typeface="Arial"/>
                        <a:ea typeface="Arial"/>
                        <a:cs typeface="Arial"/>
                        <a:sym typeface="Arial"/>
                      </a:endParaRPr>
                    </a:p>
                  </a:txBody>
                  <a:tcPr marT="37800" marB="37800" marR="75600" marL="75600" anchor="ctr"/>
                </a:tc>
                <a:tc gridSpan="2">
                  <a:txBody>
                    <a:bodyPr/>
                    <a:lstStyle/>
                    <a:p>
                      <a:pPr indent="0" lvl="0" marL="0" marR="0" rtl="0" algn="ctr">
                        <a:spcBef>
                          <a:spcPts val="0"/>
                        </a:spcBef>
                        <a:spcAft>
                          <a:spcPts val="0"/>
                        </a:spcAft>
                        <a:buNone/>
                      </a:pPr>
                      <a:r>
                        <a:rPr b="1" lang="es-PE" sz="800" u="none" cap="none" strike="noStrike"/>
                        <a:t>RECOMENDACIONES </a:t>
                      </a:r>
                      <a:endParaRPr b="1" sz="800" u="none" cap="none" strike="noStrike">
                        <a:latin typeface="Arial"/>
                        <a:ea typeface="Arial"/>
                        <a:cs typeface="Arial"/>
                        <a:sym typeface="Arial"/>
                      </a:endParaRPr>
                    </a:p>
                  </a:txBody>
                  <a:tcPr marT="37800" marB="37800" marR="75600" marL="75600" anchor="ctr"/>
                </a:tc>
                <a:tc hMerge="1"/>
                <a:tc gridSpan="2">
                  <a:txBody>
                    <a:bodyPr/>
                    <a:lstStyle/>
                    <a:p>
                      <a:pPr indent="0" lvl="0" marL="0" marR="0" rtl="0" algn="ctr">
                        <a:spcBef>
                          <a:spcPts val="0"/>
                        </a:spcBef>
                        <a:spcAft>
                          <a:spcPts val="0"/>
                        </a:spcAft>
                        <a:buNone/>
                      </a:pPr>
                      <a:r>
                        <a:rPr b="1" lang="es-PE" sz="800" u="none" cap="none" strike="noStrike"/>
                        <a:t>PLAZO DE EJECUCIÓN </a:t>
                      </a:r>
                      <a:endParaRPr b="1" sz="800" u="none" cap="none" strike="noStrike">
                        <a:latin typeface="Arial"/>
                        <a:ea typeface="Arial"/>
                        <a:cs typeface="Arial"/>
                        <a:sym typeface="Arial"/>
                      </a:endParaRPr>
                    </a:p>
                  </a:txBody>
                  <a:tcPr marT="37800" marB="37800" marR="75600" marL="75600" anchor="ctr"/>
                </a:tc>
                <a:tc hMerge="1"/>
              </a:tr>
              <a:tr h="247950">
                <a:tc gridSpan="9">
                  <a:txBody>
                    <a:bodyPr/>
                    <a:lstStyle/>
                    <a:p>
                      <a:pPr indent="0" lvl="0" marL="0" marR="0" rtl="0" algn="ctr">
                        <a:spcBef>
                          <a:spcPts val="0"/>
                        </a:spcBef>
                        <a:spcAft>
                          <a:spcPts val="0"/>
                        </a:spcAft>
                        <a:buNone/>
                      </a:pPr>
                      <a:r>
                        <a:rPr b="1" lang="es-PE" sz="800" u="none" cap="none" strike="noStrike">
                          <a:solidFill>
                            <a:schemeClr val="dk1"/>
                          </a:solidFill>
                          <a:latin typeface="Calibri"/>
                          <a:ea typeface="Calibri"/>
                          <a:cs typeface="Calibri"/>
                          <a:sym typeface="Calibri"/>
                        </a:rPr>
                        <a:t>MEJORAR LOS RESULTADOS DE LAS METAS DE INDICADORES TRAZADORES DE LOS PROGRAMAS PRESUPUESTALES PAN Y SMN</a:t>
                      </a:r>
                      <a:endParaRPr/>
                    </a:p>
                  </a:txBody>
                  <a:tcPr marT="37800" marB="37800" marR="75600" marL="75600" anchor="ctr"/>
                </a:tc>
                <a:tc hMerge="1"/>
                <a:tc hMerge="1"/>
                <a:tc hMerge="1"/>
                <a:tc hMerge="1"/>
                <a:tc hMerge="1"/>
                <a:tc hMerge="1"/>
                <a:tc hMerge="1"/>
                <a:tc hMerge="1"/>
              </a:tr>
              <a:tr h="55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Sincerar información cruce de rol HIS MINSA  y todas las actividades del personal de salud y unificar el Rol de Personal y será remitido digitalmente a la RN</a:t>
                      </a:r>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UNIDAD DE ESTADÍSTICA Y PERSONAL</a:t>
                      </a:r>
                      <a:endParaRPr/>
                    </a:p>
                    <a:p>
                      <a:pPr indent="0" lvl="0" marL="0" marR="0" rtl="0" algn="ctr">
                        <a:lnSpc>
                          <a:spcPct val="100000"/>
                        </a:lnSpc>
                        <a:spcBef>
                          <a:spcPts val="0"/>
                        </a:spcBef>
                        <a:spcAft>
                          <a:spcPts val="0"/>
                        </a:spcAft>
                        <a:buClr>
                          <a:schemeClr val="dk1"/>
                        </a:buClr>
                        <a:buSzPts val="800"/>
                        <a:buFont typeface="Calibri"/>
                        <a:buNone/>
                      </a:pPr>
                      <a:r>
                        <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3">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Se tiene un retraso en el proceso de implementación por  el retiro de dos semanas del personal de estadística. </a:t>
                      </a:r>
                      <a:endParaRPr/>
                    </a:p>
                    <a:p>
                      <a:pPr indent="0" lvl="0" marL="0" marR="0" rtl="0" algn="just">
                        <a:lnSpc>
                          <a:spcPct val="100000"/>
                        </a:lnSpc>
                        <a:spcBef>
                          <a:spcPts val="0"/>
                        </a:spcBef>
                        <a:spcAft>
                          <a:spcPts val="0"/>
                        </a:spcAft>
                        <a:buClr>
                          <a:schemeClr val="dk1"/>
                        </a:buClr>
                        <a:buSzPts val="800"/>
                        <a:buFont typeface="Calibri"/>
                        <a:buNone/>
                      </a:pPr>
                      <a:r>
                        <a:t/>
                      </a:r>
                      <a:endParaRPr b="0" sz="800" u="none" cap="none" strike="noStrike">
                        <a:solidFill>
                          <a:schemeClr val="dk1"/>
                        </a:solidFill>
                        <a:latin typeface="Calibri"/>
                        <a:ea typeface="Calibri"/>
                        <a:cs typeface="Calibri"/>
                        <a:sym typeface="Calibri"/>
                      </a:endParaRPr>
                    </a:p>
                  </a:txBody>
                  <a:tcPr marT="37800" marB="37800" marR="75600" marL="75600" anchor="ctr"/>
                </a:tc>
                <a:tc hMerge="1"/>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Reprogramar las actividades y priorizar su cumplimiento para el logro de la implementación del aplicativo de Rol de Turnos.</a:t>
                      </a:r>
                      <a:endParaRPr/>
                    </a:p>
                    <a:p>
                      <a:pPr indent="0" lvl="0" marL="0" marR="0" rtl="0" algn="just">
                        <a:lnSpc>
                          <a:spcPct val="100000"/>
                        </a:lnSpc>
                        <a:spcBef>
                          <a:spcPts val="0"/>
                        </a:spcBef>
                        <a:spcAft>
                          <a:spcPts val="0"/>
                        </a:spcAft>
                        <a:buClr>
                          <a:schemeClr val="dk1"/>
                        </a:buClr>
                        <a:buSzPts val="800"/>
                        <a:buFont typeface="Calibri"/>
                        <a:buNone/>
                      </a:pPr>
                      <a:r>
                        <a:t/>
                      </a:r>
                      <a:endParaRPr b="0" sz="800" u="none" cap="none" strike="noStrike">
                        <a:solidFill>
                          <a:schemeClr val="dk1"/>
                        </a:solidFill>
                        <a:latin typeface="Calibri"/>
                        <a:ea typeface="Calibri"/>
                        <a:cs typeface="Calibri"/>
                        <a:sym typeface="Calibri"/>
                      </a:endParaRPr>
                    </a:p>
                  </a:txBody>
                  <a:tcPr marT="37800" marB="37800" marR="75600" marL="75600" anchor="ctr"/>
                </a:tc>
                <a:tc hMerge="1"/>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15/11/21</a:t>
                      </a:r>
                      <a:endParaRPr/>
                    </a:p>
                    <a:p>
                      <a:pPr indent="0" lvl="0" marL="0" marR="0" rtl="0" algn="ctr">
                        <a:lnSpc>
                          <a:spcPct val="100000"/>
                        </a:lnSpc>
                        <a:spcBef>
                          <a:spcPts val="0"/>
                        </a:spcBef>
                        <a:spcAft>
                          <a:spcPts val="0"/>
                        </a:spcAft>
                        <a:buClr>
                          <a:schemeClr val="dk1"/>
                        </a:buClr>
                        <a:buSzPts val="800"/>
                        <a:buFont typeface="Calibri"/>
                        <a:buNone/>
                      </a:pPr>
                      <a:r>
                        <a:t/>
                      </a:r>
                      <a:endParaRPr b="0" sz="800" u="none" cap="none" strike="noStrike">
                        <a:solidFill>
                          <a:schemeClr val="dk1"/>
                        </a:solidFill>
                        <a:latin typeface="Calibri"/>
                        <a:ea typeface="Calibri"/>
                        <a:cs typeface="Calibri"/>
                        <a:sym typeface="Calibri"/>
                      </a:endParaRPr>
                    </a:p>
                  </a:txBody>
                  <a:tcPr marT="7875" marB="0" marR="7875" marL="7875" anchor="ctr"/>
                </a:tc>
              </a:tr>
              <a:tr h="43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Monitoreo a los EE.SS. de seguimiento a la productividad del personal de salud.</a:t>
                      </a:r>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UNIDAD DE ESTADÍSTICA Y PERSONAL</a:t>
                      </a:r>
                      <a:endParaRPr/>
                    </a:p>
                  </a:txBody>
                  <a:tcPr marT="37800" marB="37800" marR="75600" marL="75600" anchor="ctr"/>
                </a:tc>
                <a:tc hMerge="1"/>
                <a:tc gridSpan="3">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Este proceso depende de la implementación del aplicativo del Rol de Turnos, para su adecuado monitoreo.</a:t>
                      </a:r>
                      <a:endParaRPr/>
                    </a:p>
                  </a:txBody>
                  <a:tcPr marT="37800" marB="37800" marR="75600" marL="75600" anchor="ctr"/>
                </a:tc>
                <a:tc hMerge="1"/>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Realizar reportes preliminares (mecánicos) que permitan ir monitoreando al personal de salud, hasta el uso del aplicativo.</a:t>
                      </a:r>
                      <a:endParaRPr/>
                    </a:p>
                  </a:txBody>
                  <a:tcPr marT="37800" marB="37800" marR="75600" marL="75600" anchor="ctr"/>
                </a:tc>
                <a:tc hMerge="1"/>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15/11/21</a:t>
                      </a:r>
                      <a:endParaRPr/>
                    </a:p>
                    <a:p>
                      <a:pPr indent="0" lvl="0" marL="0" marR="0" rtl="0" algn="ctr">
                        <a:lnSpc>
                          <a:spcPct val="100000"/>
                        </a:lnSpc>
                        <a:spcBef>
                          <a:spcPts val="0"/>
                        </a:spcBef>
                        <a:spcAft>
                          <a:spcPts val="0"/>
                        </a:spcAft>
                        <a:buClr>
                          <a:schemeClr val="dk1"/>
                        </a:buClr>
                        <a:buSzPts val="800"/>
                        <a:buFont typeface="Calibri"/>
                        <a:buNone/>
                      </a:pPr>
                      <a:r>
                        <a:t/>
                      </a:r>
                      <a:endParaRPr b="0" sz="800" u="none" cap="none" strike="noStrike">
                        <a:solidFill>
                          <a:schemeClr val="dk1"/>
                        </a:solidFill>
                        <a:latin typeface="Calibri"/>
                        <a:ea typeface="Calibri"/>
                        <a:cs typeface="Calibri"/>
                        <a:sym typeface="Calibri"/>
                      </a:endParaRPr>
                    </a:p>
                  </a:txBody>
                  <a:tcPr marT="7875" marB="0" marR="7875" marL="7875" anchor="ctr"/>
                </a:tc>
              </a:tr>
              <a:tr h="43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Monitoreo del paquete completo de atención integral del niño y niña, reactivar reporteadores y entrega de informes operacionales </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PAN / UNIDAD ESTADÍSTICA </a:t>
                      </a:r>
                      <a:endParaRPr/>
                    </a:p>
                  </a:txBody>
                  <a:tcPr marT="37800" marB="37800" marR="75600" marL="75600" anchor="ctr"/>
                </a:tc>
                <a:tc hMerge="1"/>
                <a:tc gridSpan="3">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Se tuvo retraso por falta de personal, se requiere retomar las acciones previas para continuar con el monitoreo.</a:t>
                      </a:r>
                      <a:endParaRPr/>
                    </a:p>
                  </a:txBody>
                  <a:tcPr marT="37800" marB="37800" marR="75600" marL="75600" anchor="ctr"/>
                </a:tc>
                <a:tc hMerge="1"/>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Mejorar la coordinación entre estadística y el DAIS, para optimar los tiempos y recuperar el desfase de falta de personal de octubre.</a:t>
                      </a:r>
                      <a:endParaRPr/>
                    </a:p>
                  </a:txBody>
                  <a:tcPr marT="37800" marB="37800" marR="75600" marL="75600" anchor="ctr"/>
                </a:tc>
                <a:tc hMerge="1"/>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20/11/21</a:t>
                      </a:r>
                      <a:endParaRPr/>
                    </a:p>
                  </a:txBody>
                  <a:tcPr marT="7875" marB="0" marR="7875" marL="7875" anchor="ctr"/>
                </a:tc>
              </a:tr>
              <a:tr h="31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Seguimiento quincenal del logro de metas de los PPR a los EE.SS. – con medidas correctivas</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UNIDAD ESTADÍSTICA/PAN</a:t>
                      </a:r>
                      <a:endParaRPr/>
                    </a:p>
                  </a:txBody>
                  <a:tcPr marT="37800" marB="37800" marR="75600" marL="75600" anchor="ctr"/>
                </a:tc>
                <a:tc hMerge="1"/>
                <a:tc gridSpan="3">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Al no contar con personal por mas de 15 días a retardado el programa creando un desfase en el logro de metas </a:t>
                      </a:r>
                      <a:endParaRPr/>
                    </a:p>
                  </a:txBody>
                  <a:tcPr marT="27000" marB="27000" marR="54000" marL="54000" anchor="ctr"/>
                </a:tc>
                <a:tc hMerge="1"/>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Retomar las acciones previas para el adecuado seguimiento a los EE.SS.</a:t>
                      </a:r>
                      <a:endParaRPr/>
                    </a:p>
                  </a:txBody>
                  <a:tcPr marT="27000" marB="27000" marR="54000" marL="54000" anchor="ctr"/>
                </a:tc>
                <a:tc hMerge="1"/>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15/11/21</a:t>
                      </a:r>
                      <a:endParaRPr/>
                    </a:p>
                  </a:txBody>
                  <a:tcPr marT="7875" marB="0" marR="7875" marL="7875" anchor="ctr"/>
                </a:tc>
              </a:tr>
              <a:tr h="43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Resolución de felicitación a EE.SS. Que muestren un informe  resultados de avances y Premiación a EE.SS con mejores resultados del proyecto </a:t>
                      </a:r>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OPP / UNIDAD ESTADÍSTICA /  Dirección RN</a:t>
                      </a:r>
                      <a:endParaRPr/>
                    </a:p>
                  </a:txBody>
                  <a:tcPr marT="37800" marB="37800" marR="75600" marL="75600" anchor="ctr"/>
                </a:tc>
                <a:tc hMerge="1"/>
                <a:tc gridSpan="3">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Se requiere evidenciar los avances por los EE.SS que sean consistentes con los resultados de los indicadores.</a:t>
                      </a:r>
                      <a:endParaRPr/>
                    </a:p>
                  </a:txBody>
                  <a:tcPr marT="37800" marB="37800" marR="75600" marL="75600" anchor="ctr"/>
                </a:tc>
                <a:tc hMerge="1"/>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Comunicación constante con los EE.SS.  y los responsables de las actividades que permita evidenciar oportunamente los logros.</a:t>
                      </a:r>
                      <a:endParaRPr/>
                    </a:p>
                  </a:txBody>
                  <a:tcPr marT="37800" marB="37800" marR="75600" marL="75600" anchor="ctr"/>
                </a:tc>
                <a:tc hMerge="1"/>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15/11/21 </a:t>
                      </a:r>
                      <a:endParaRPr/>
                    </a:p>
                  </a:txBody>
                  <a:tcPr marT="7875" marB="0" marR="7875" marL="7875" anchor="ctr"/>
                </a:tc>
              </a:tr>
            </a:tbl>
          </a:graphicData>
        </a:graphic>
      </p:graphicFrame>
      <p:sp>
        <p:nvSpPr>
          <p:cNvPr id="2558" name="Google Shape;2558;p104"/>
          <p:cNvSpPr/>
          <p:nvPr/>
        </p:nvSpPr>
        <p:spPr>
          <a:xfrm>
            <a:off x="181119" y="1500877"/>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59" name="Google Shape;2559;p104"/>
          <p:cNvSpPr/>
          <p:nvPr/>
        </p:nvSpPr>
        <p:spPr>
          <a:xfrm>
            <a:off x="181119" y="2033718"/>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60" name="Google Shape;2560;p104"/>
          <p:cNvSpPr/>
          <p:nvPr/>
        </p:nvSpPr>
        <p:spPr>
          <a:xfrm>
            <a:off x="181370" y="2457157"/>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61" name="Google Shape;2561;p104"/>
          <p:cNvSpPr/>
          <p:nvPr/>
        </p:nvSpPr>
        <p:spPr>
          <a:xfrm>
            <a:off x="181119" y="2854543"/>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62" name="Google Shape;2562;p104"/>
          <p:cNvSpPr/>
          <p:nvPr/>
        </p:nvSpPr>
        <p:spPr>
          <a:xfrm>
            <a:off x="176543" y="3252542"/>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pic>
        <p:nvPicPr>
          <p:cNvPr descr="PLAN OPERATIVO INSTITUCIONAL 2020" id="2563" name="Google Shape;2563;p104"/>
          <p:cNvPicPr preferRelativeResize="0"/>
          <p:nvPr/>
        </p:nvPicPr>
        <p:blipFill rotWithShape="1">
          <a:blip r:embed="rId3">
            <a:alphaModFix/>
          </a:blip>
          <a:srcRect b="0" l="0" r="0" t="0"/>
          <a:stretch/>
        </p:blipFill>
        <p:spPr>
          <a:xfrm>
            <a:off x="8149547" y="-57853"/>
            <a:ext cx="710162" cy="616588"/>
          </a:xfrm>
          <a:prstGeom prst="ellipse">
            <a:avLst/>
          </a:prstGeom>
          <a:noFill/>
          <a:ln>
            <a:noFill/>
          </a:ln>
        </p:spPr>
      </p:pic>
      <p:pic>
        <p:nvPicPr>
          <p:cNvPr descr="Logotipo, nombre de la empresa&#10;&#10;Descripción generada automáticamente" id="2564" name="Google Shape;2564;p104"/>
          <p:cNvPicPr preferRelativeResize="0"/>
          <p:nvPr/>
        </p:nvPicPr>
        <p:blipFill rotWithShape="1">
          <a:blip r:embed="rId4">
            <a:alphaModFix/>
          </a:blip>
          <a:srcRect b="6" l="0" r="6" t="0"/>
          <a:stretch/>
        </p:blipFill>
        <p:spPr>
          <a:xfrm>
            <a:off x="34035" y="2568"/>
            <a:ext cx="616588" cy="616588"/>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2565" name="Google Shape;2565;p104"/>
          <p:cNvPicPr preferRelativeResize="0"/>
          <p:nvPr/>
        </p:nvPicPr>
        <p:blipFill rotWithShape="1">
          <a:blip r:embed="rId5">
            <a:alphaModFix/>
          </a:blip>
          <a:srcRect b="0" l="0" r="0" t="0"/>
          <a:stretch/>
        </p:blipFill>
        <p:spPr>
          <a:xfrm>
            <a:off x="8806888" y="28617"/>
            <a:ext cx="1160474" cy="483111"/>
          </a:xfrm>
          <a:prstGeom prst="rect">
            <a:avLst/>
          </a:prstGeom>
          <a:noFill/>
          <a:ln>
            <a:noFill/>
          </a:ln>
        </p:spPr>
      </p:pic>
      <p:pic>
        <p:nvPicPr>
          <p:cNvPr descr="Portapapeles parcialmente comprobado con relleno sólido" id="2566" name="Google Shape;2566;p104"/>
          <p:cNvPicPr preferRelativeResize="0"/>
          <p:nvPr/>
        </p:nvPicPr>
        <p:blipFill rotWithShape="1">
          <a:blip r:embed="rId6">
            <a:alphaModFix/>
          </a:blip>
          <a:srcRect b="0" l="0" r="0" t="0"/>
          <a:stretch/>
        </p:blipFill>
        <p:spPr>
          <a:xfrm>
            <a:off x="4173457" y="398956"/>
            <a:ext cx="394912" cy="394912"/>
          </a:xfrm>
          <a:prstGeom prst="rect">
            <a:avLst/>
          </a:prstGeom>
          <a:noFill/>
          <a:ln>
            <a:noFill/>
          </a:ln>
        </p:spPr>
      </p:pic>
      <p:sp>
        <p:nvSpPr>
          <p:cNvPr id="2567" name="Google Shape;2567;p104"/>
          <p:cNvSpPr txBox="1"/>
          <p:nvPr/>
        </p:nvSpPr>
        <p:spPr>
          <a:xfrm>
            <a:off x="979293" y="451011"/>
            <a:ext cx="3117203" cy="310406"/>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III. Actividades en proceso y por iniciar</a:t>
            </a:r>
            <a:endParaRPr/>
          </a:p>
        </p:txBody>
      </p:sp>
      <p:sp>
        <p:nvSpPr>
          <p:cNvPr id="2568" name="Google Shape;2568;p104"/>
          <p:cNvSpPr/>
          <p:nvPr/>
        </p:nvSpPr>
        <p:spPr>
          <a:xfrm>
            <a:off x="306191" y="3888613"/>
            <a:ext cx="5438395" cy="1819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Mixta –  </a:t>
            </a:r>
            <a:r>
              <a:rPr b="0" i="0" lang="es-PE" sz="787" u="none" cap="none" strike="noStrike">
                <a:solidFill>
                  <a:srgbClr val="000000"/>
                </a:solidFill>
                <a:latin typeface="Calibri"/>
                <a:ea typeface="Calibri"/>
                <a:cs typeface="Calibri"/>
                <a:sym typeface="Calibri"/>
              </a:rPr>
              <a:t>En proceso de cumplimiento, algunos aspectos requieren atención, otros bien encaminados</a:t>
            </a:r>
            <a:endParaRPr/>
          </a:p>
        </p:txBody>
      </p:sp>
      <p:sp>
        <p:nvSpPr>
          <p:cNvPr id="2569" name="Google Shape;2569;p104"/>
          <p:cNvSpPr/>
          <p:nvPr/>
        </p:nvSpPr>
        <p:spPr>
          <a:xfrm>
            <a:off x="223340" y="3644746"/>
            <a:ext cx="89766" cy="87946"/>
          </a:xfrm>
          <a:prstGeom prst="rect">
            <a:avLst/>
          </a:prstGeom>
          <a:solidFill>
            <a:srgbClr val="00B050"/>
          </a:solid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70" name="Google Shape;2570;p104"/>
          <p:cNvSpPr/>
          <p:nvPr/>
        </p:nvSpPr>
        <p:spPr>
          <a:xfrm>
            <a:off x="216425" y="3778188"/>
            <a:ext cx="89766" cy="87946"/>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71" name="Google Shape;2571;p104"/>
          <p:cNvSpPr/>
          <p:nvPr/>
        </p:nvSpPr>
        <p:spPr>
          <a:xfrm>
            <a:off x="306191" y="3661264"/>
            <a:ext cx="7280062" cy="7142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Buena – </a:t>
            </a:r>
            <a:r>
              <a:rPr b="0" i="0" lang="es-PE" sz="787" u="none" cap="none" strike="noStrike">
                <a:solidFill>
                  <a:srgbClr val="000000"/>
                </a:solidFill>
                <a:latin typeface="Calibri"/>
                <a:ea typeface="Calibri"/>
                <a:cs typeface="Calibri"/>
                <a:sym typeface="Calibri"/>
              </a:rPr>
              <a:t>Se ha cumplido con la actividad según lo programado, requiere refinamiento e implementación sistemática</a:t>
            </a:r>
            <a:endParaRPr/>
          </a:p>
        </p:txBody>
      </p:sp>
      <p:sp>
        <p:nvSpPr>
          <p:cNvPr id="2572" name="Google Shape;2572;p104"/>
          <p:cNvSpPr/>
          <p:nvPr/>
        </p:nvSpPr>
        <p:spPr>
          <a:xfrm>
            <a:off x="278227" y="4003388"/>
            <a:ext cx="5336236" cy="19264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Altamente problemática – </a:t>
            </a:r>
            <a:r>
              <a:rPr b="0" i="0" lang="es-PE" sz="787" u="none" cap="none" strike="noStrike">
                <a:solidFill>
                  <a:srgbClr val="000000"/>
                </a:solidFill>
                <a:latin typeface="Calibri"/>
                <a:ea typeface="Calibri"/>
                <a:cs typeface="Calibri"/>
                <a:sym typeface="Calibri"/>
              </a:rPr>
              <a:t>No evidencia temporalidad, requiere acción urgente y decisiva</a:t>
            </a:r>
            <a:endParaRPr/>
          </a:p>
        </p:txBody>
      </p:sp>
      <p:sp>
        <p:nvSpPr>
          <p:cNvPr id="2573" name="Google Shape;2573;p104"/>
          <p:cNvSpPr/>
          <p:nvPr/>
        </p:nvSpPr>
        <p:spPr>
          <a:xfrm>
            <a:off x="217354" y="3916229"/>
            <a:ext cx="89766" cy="87946"/>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74" name="Google Shape;2574;p104"/>
          <p:cNvSpPr/>
          <p:nvPr/>
        </p:nvSpPr>
        <p:spPr>
          <a:xfrm>
            <a:off x="217354" y="4041076"/>
            <a:ext cx="89766" cy="87946"/>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575" name="Google Shape;2575;p104"/>
          <p:cNvSpPr/>
          <p:nvPr/>
        </p:nvSpPr>
        <p:spPr>
          <a:xfrm>
            <a:off x="306192" y="3797798"/>
            <a:ext cx="6913091" cy="87947"/>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Problemática – </a:t>
            </a:r>
            <a:r>
              <a:rPr b="0" i="0" lang="es-PE" sz="787" u="none" cap="none" strike="noStrike">
                <a:solidFill>
                  <a:srgbClr val="000000"/>
                </a:solidFill>
                <a:latin typeface="Calibri"/>
                <a:ea typeface="Calibri"/>
                <a:cs typeface="Calibri"/>
                <a:sym typeface="Calibri"/>
              </a:rPr>
              <a:t>Por iniciar , requiere atención, en algunos aspectos urgente para empezar a implementar</a:t>
            </a:r>
            <a:endParaRPr/>
          </a:p>
        </p:txBody>
      </p:sp>
      <p:sp>
        <p:nvSpPr>
          <p:cNvPr id="2576" name="Google Shape;2576;p104"/>
          <p:cNvSpPr txBox="1"/>
          <p:nvPr/>
        </p:nvSpPr>
        <p:spPr>
          <a:xfrm>
            <a:off x="4926317" y="7222548"/>
            <a:ext cx="191630" cy="402483"/>
          </a:xfrm>
          <a:prstGeom prst="rect">
            <a:avLst/>
          </a:prstGeom>
          <a:noFill/>
          <a:ln>
            <a:noFill/>
          </a:ln>
        </p:spPr>
        <p:txBody>
          <a:bodyPr anchorCtr="0" anchor="ctr" bIns="35975" lIns="71975" spcFirstLastPara="1" rIns="71975" wrap="square" tIns="35975">
            <a:normAutofit fontScale="47500" lnSpcReduction="20000"/>
          </a:bodyPr>
          <a:lstStyle/>
          <a:p>
            <a:pPr indent="0" lvl="0" marL="0" marR="0" rtl="0" algn="r">
              <a:lnSpc>
                <a:spcPct val="100000"/>
              </a:lnSpc>
              <a:spcBef>
                <a:spcPts val="0"/>
              </a:spcBef>
              <a:spcAft>
                <a:spcPts val="0"/>
              </a:spcAft>
              <a:buClr>
                <a:srgbClr val="888888"/>
              </a:buClr>
              <a:buSzPct val="100000"/>
              <a:buFont typeface="Calibri"/>
              <a:buNone/>
            </a:pPr>
            <a:r>
              <a:t/>
            </a:r>
            <a:endParaRPr b="0" i="0" sz="1323" u="none" cap="none" strike="noStrike">
              <a:solidFill>
                <a:srgbClr val="888888"/>
              </a:solidFill>
              <a:latin typeface="Calibri"/>
              <a:ea typeface="Calibri"/>
              <a:cs typeface="Calibri"/>
              <a:sym typeface="Calibri"/>
            </a:endParaRPr>
          </a:p>
          <a:p>
            <a:pPr indent="0" lvl="0" marL="0" marR="0" rtl="0" algn="r">
              <a:lnSpc>
                <a:spcPct val="100000"/>
              </a:lnSpc>
              <a:spcBef>
                <a:spcPts val="0"/>
              </a:spcBef>
              <a:spcAft>
                <a:spcPts val="0"/>
              </a:spcAft>
              <a:buClr>
                <a:srgbClr val="888888"/>
              </a:buClr>
              <a:buSzPct val="100000"/>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graphicFrame>
        <p:nvGraphicFramePr>
          <p:cNvPr id="2577" name="Google Shape;2577;p104"/>
          <p:cNvGraphicFramePr/>
          <p:nvPr/>
        </p:nvGraphicFramePr>
        <p:xfrm>
          <a:off x="241367" y="5371083"/>
          <a:ext cx="3000000" cy="3000000"/>
        </p:xfrm>
        <a:graphic>
          <a:graphicData uri="http://schemas.openxmlformats.org/drawingml/2006/table">
            <a:tbl>
              <a:tblPr bandRow="1" firstRow="1">
                <a:noFill/>
                <a:tableStyleId>{0FD1BF3E-CC44-4364-A30E-78B11C6F90D7}</a:tableStyleId>
              </a:tblPr>
              <a:tblGrid>
                <a:gridCol w="4764800"/>
                <a:gridCol w="4764800"/>
              </a:tblGrid>
              <a:tr h="216000">
                <a:tc>
                  <a:txBody>
                    <a:bodyPr/>
                    <a:lstStyle/>
                    <a:p>
                      <a:pPr indent="0" lvl="0" marL="0" marR="0" rtl="0" algn="ctr">
                        <a:spcBef>
                          <a:spcPts val="0"/>
                        </a:spcBef>
                        <a:spcAft>
                          <a:spcPts val="0"/>
                        </a:spcAft>
                        <a:buNone/>
                      </a:pPr>
                      <a:r>
                        <a:rPr b="1" lang="es-PE" sz="900" u="none" cap="none" strike="noStrike">
                          <a:latin typeface="Calibri"/>
                          <a:ea typeface="Calibri"/>
                          <a:cs typeface="Calibri"/>
                          <a:sym typeface="Calibri"/>
                        </a:rPr>
                        <a:t>Temas</a:t>
                      </a:r>
                      <a:endParaRPr sz="900" u="none" cap="none" strike="noStrike">
                        <a:latin typeface="Calibri"/>
                        <a:ea typeface="Calibri"/>
                        <a:cs typeface="Calibri"/>
                        <a:sym typeface="Calibri"/>
                      </a:endParaRPr>
                    </a:p>
                  </a:txBody>
                  <a:tcPr marT="36000" marB="36000" marR="72000" marL="72000"/>
                </a:tc>
                <a:tc>
                  <a:txBody>
                    <a:bodyPr/>
                    <a:lstStyle/>
                    <a:p>
                      <a:pPr indent="0" lvl="0" marL="0" marR="0" rtl="0" algn="ctr">
                        <a:spcBef>
                          <a:spcPts val="0"/>
                        </a:spcBef>
                        <a:spcAft>
                          <a:spcPts val="0"/>
                        </a:spcAft>
                        <a:buNone/>
                      </a:pPr>
                      <a:r>
                        <a:rPr lang="es-PE" sz="900" u="none" cap="none" strike="noStrike">
                          <a:latin typeface="Calibri"/>
                          <a:ea typeface="Calibri"/>
                          <a:cs typeface="Calibri"/>
                          <a:sym typeface="Calibri"/>
                        </a:rPr>
                        <a:t>Recomendaciones</a:t>
                      </a:r>
                      <a:endParaRPr/>
                    </a:p>
                  </a:txBody>
                  <a:tcPr marT="36000" marB="36000" marR="72000" marL="72000"/>
                </a:tc>
              </a:tr>
              <a:tr h="503975">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1. Reprogramación de actividades a causa del nombramiento de nuevos funcionarios en la Red Norte , lo cual ha conllevado al retraso de logro de metas para el mes de setiembre y octubre.</a:t>
                      </a:r>
                      <a:endParaRPr/>
                    </a:p>
                    <a:p>
                      <a:pPr indent="0" lvl="0" marL="0" marR="0" rtl="0" algn="l">
                        <a:lnSpc>
                          <a:spcPct val="100000"/>
                        </a:lnSpc>
                        <a:spcBef>
                          <a:spcPts val="0"/>
                        </a:spcBef>
                        <a:spcAft>
                          <a:spcPts val="0"/>
                        </a:spcAft>
                        <a:buClr>
                          <a:schemeClr val="dk1"/>
                        </a:buClr>
                        <a:buSzPts val="900"/>
                        <a:buFont typeface="Calibri"/>
                        <a:buNone/>
                      </a:pPr>
                      <a:r>
                        <a:t/>
                      </a:r>
                      <a:endParaRPr sz="900" u="none" cap="none" strike="noStrike">
                        <a:solidFill>
                          <a:schemeClr val="dk1"/>
                        </a:solidFill>
                        <a:latin typeface="Calibri"/>
                        <a:ea typeface="Calibri"/>
                        <a:cs typeface="Calibri"/>
                        <a:sym typeface="Calibri"/>
                      </a:endParaRPr>
                    </a:p>
                  </a:txBody>
                  <a:tcPr marT="36000" marB="36000" marR="72000" marL="72000"/>
                </a:tc>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Priorizar las actividades de impacto que permitan el alcance de metas trazadas en el proyecto, simplificando los procesos y la disposición de la Alta Dirección de la Red Norte para el logro de estas.</a:t>
                      </a:r>
                      <a:endParaRPr/>
                    </a:p>
                  </a:txBody>
                  <a:tcPr marT="36000" marB="36000" marR="72000" marL="72000"/>
                </a:tc>
              </a:tr>
              <a:tr h="503975">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2. Para el éxito del desarrollo e implementación del Aplicativo del Rol de Turnos, se requiere asegurar la infraestructura informativa de la Unidad de Estadística, así como el soporte de la Unidad de Personal para la implementación del aplicativo.</a:t>
                      </a:r>
                      <a:endParaRPr sz="900" u="none" cap="none" strike="noStrike">
                        <a:solidFill>
                          <a:schemeClr val="dk1"/>
                        </a:solidFill>
                        <a:latin typeface="Calibri"/>
                        <a:ea typeface="Calibri"/>
                        <a:cs typeface="Calibri"/>
                        <a:sym typeface="Calibri"/>
                      </a:endParaRPr>
                    </a:p>
                  </a:txBody>
                  <a:tcPr marT="36000" marB="36000" marR="72000" marL="72000"/>
                </a:tc>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solidFill>
                            <a:schemeClr val="dk1"/>
                          </a:solidFill>
                          <a:latin typeface="Calibri"/>
                          <a:ea typeface="Calibri"/>
                          <a:cs typeface="Calibri"/>
                          <a:sym typeface="Calibri"/>
                        </a:rPr>
                        <a:t>La Unidad de Estadística además de requerir fortalecimiento en recurso humano para cubrir la alta demanda de toda Red Norte, urge de implementar la infraestructura tecnológica (servidor) que soporte las mejoras que se vienen trabajando en el área. </a:t>
                      </a:r>
                      <a:endParaRPr/>
                    </a:p>
                  </a:txBody>
                  <a:tcPr marT="36000" marB="36000" marR="72000" marL="72000"/>
                </a:tc>
              </a:tr>
              <a:tr h="503975">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3. La intensificación de la vacunación COVID-19 demanda una mayor atención de todo el personal de la Red Norte, sobre cargando al personal que muchas veces terminan postergando sus otras actividades programadas.</a:t>
                      </a:r>
                      <a:endParaRPr sz="900" u="none" cap="none" strike="noStrike">
                        <a:latin typeface="Calibri"/>
                        <a:ea typeface="Calibri"/>
                        <a:cs typeface="Calibri"/>
                        <a:sym typeface="Calibri"/>
                      </a:endParaRPr>
                    </a:p>
                  </a:txBody>
                  <a:tcPr marT="36000" marB="36000" marR="72000" marL="72000"/>
                </a:tc>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Fortalecer a la Red Norte con personal que permita cubrir la demanda de vacunación en todas las áreas tanto administrativa y asistencial.</a:t>
                      </a:r>
                      <a:endParaRPr/>
                    </a:p>
                  </a:txBody>
                  <a:tcPr marT="36000" marB="36000" marR="72000" marL="72000"/>
                </a:tc>
              </a:tr>
            </a:tbl>
          </a:graphicData>
        </a:graphic>
      </p:graphicFrame>
      <p:pic>
        <p:nvPicPr>
          <p:cNvPr descr="Advertencia con relleno sólido" id="2578" name="Google Shape;2578;p104"/>
          <p:cNvPicPr preferRelativeResize="0"/>
          <p:nvPr/>
        </p:nvPicPr>
        <p:blipFill rotWithShape="1">
          <a:blip r:embed="rId7">
            <a:alphaModFix/>
          </a:blip>
          <a:srcRect b="0" l="0" r="0" t="0"/>
          <a:stretch/>
        </p:blipFill>
        <p:spPr>
          <a:xfrm>
            <a:off x="3718064" y="4909815"/>
            <a:ext cx="408593" cy="408593"/>
          </a:xfrm>
          <a:prstGeom prst="rect">
            <a:avLst/>
          </a:prstGeom>
          <a:noFill/>
          <a:ln>
            <a:noFill/>
          </a:ln>
        </p:spPr>
      </p:pic>
      <p:graphicFrame>
        <p:nvGraphicFramePr>
          <p:cNvPr id="2579" name="Google Shape;2579;p104"/>
          <p:cNvGraphicFramePr/>
          <p:nvPr/>
        </p:nvGraphicFramePr>
        <p:xfrm>
          <a:off x="6013927" y="3596158"/>
          <a:ext cx="3000000" cy="3000000"/>
        </p:xfrm>
        <a:graphic>
          <a:graphicData uri="http://schemas.openxmlformats.org/drawingml/2006/table">
            <a:tbl>
              <a:tblPr bandRow="1" firstRow="1">
                <a:noFill/>
                <a:tableStyleId>{0FD1BF3E-CC44-4364-A30E-78B11C6F90D7}</a:tableStyleId>
              </a:tblPr>
              <a:tblGrid>
                <a:gridCol w="690350"/>
                <a:gridCol w="3251400"/>
              </a:tblGrid>
              <a:tr h="359975">
                <a:tc>
                  <a:txBody>
                    <a:bodyPr/>
                    <a:lstStyle/>
                    <a:p>
                      <a:pPr indent="0" lvl="0" marL="0" marR="0" rtl="0" algn="ctr">
                        <a:spcBef>
                          <a:spcPts val="0"/>
                        </a:spcBef>
                        <a:spcAft>
                          <a:spcPts val="0"/>
                        </a:spcAft>
                        <a:buNone/>
                      </a:pPr>
                      <a:r>
                        <a:rPr b="1" lang="es-PE" sz="900" u="none" cap="none" strike="noStrike">
                          <a:solidFill>
                            <a:schemeClr val="dk1"/>
                          </a:solidFill>
                          <a:latin typeface="Calibri"/>
                          <a:ea typeface="Calibri"/>
                          <a:cs typeface="Calibri"/>
                          <a:sym typeface="Calibri"/>
                        </a:rPr>
                        <a:t>GRUPO</a:t>
                      </a:r>
                      <a:endParaRPr/>
                    </a:p>
                  </a:txBody>
                  <a:tcPr marT="36000" marB="36000" marR="72000" marL="72000"/>
                </a:tc>
                <a:tc>
                  <a:txBody>
                    <a:bodyPr/>
                    <a:lstStyle/>
                    <a:p>
                      <a:pPr indent="0" lvl="0" marL="0" marR="0" rtl="0" algn="ctr">
                        <a:spcBef>
                          <a:spcPts val="0"/>
                        </a:spcBef>
                        <a:spcAft>
                          <a:spcPts val="0"/>
                        </a:spcAft>
                        <a:buNone/>
                      </a:pPr>
                      <a:r>
                        <a:rPr lang="es-PE" sz="900" u="none" cap="none" strike="noStrike">
                          <a:latin typeface="Calibri"/>
                          <a:ea typeface="Calibri"/>
                          <a:cs typeface="Calibri"/>
                          <a:sym typeface="Calibri"/>
                        </a:rPr>
                        <a:t>INTERVENCIÓN DEL PROYECTO </a:t>
                      </a:r>
                      <a:endParaRPr/>
                    </a:p>
                    <a:p>
                      <a:pPr indent="0" lvl="0" marL="0" marR="0" rtl="0" algn="ctr">
                        <a:spcBef>
                          <a:spcPts val="0"/>
                        </a:spcBef>
                        <a:spcAft>
                          <a:spcPts val="0"/>
                        </a:spcAft>
                        <a:buNone/>
                      </a:pPr>
                      <a:r>
                        <a:rPr lang="es-PE" sz="900" u="none" cap="none" strike="noStrike">
                          <a:latin typeface="Calibri"/>
                          <a:ea typeface="Calibri"/>
                          <a:cs typeface="Calibri"/>
                          <a:sym typeface="Calibri"/>
                        </a:rPr>
                        <a:t> 11 EE.SS I–4  y 03 EE.SS. I-3</a:t>
                      </a:r>
                      <a:endParaRPr/>
                    </a:p>
                  </a:txBody>
                  <a:tcPr marT="36000" marB="36000" marR="72000" marL="72000"/>
                </a:tc>
              </a:tr>
              <a:tr h="257800">
                <a:tc>
                  <a:txBody>
                    <a:bodyPr/>
                    <a:lstStyle/>
                    <a:p>
                      <a:pPr indent="0" lvl="0" marL="0" marR="0" rtl="0" algn="ctr">
                        <a:spcBef>
                          <a:spcPts val="0"/>
                        </a:spcBef>
                        <a:spcAft>
                          <a:spcPts val="0"/>
                        </a:spcAft>
                        <a:buNone/>
                      </a:pPr>
                      <a:r>
                        <a:rPr lang="es-PE" sz="900" u="none" cap="none" strike="noStrike">
                          <a:latin typeface="Calibri"/>
                          <a:ea typeface="Calibri"/>
                          <a:cs typeface="Calibri"/>
                          <a:sym typeface="Calibri"/>
                        </a:rPr>
                        <a:t>1°</a:t>
                      </a:r>
                      <a:endParaRPr/>
                    </a:p>
                  </a:txBody>
                  <a:tcPr marT="36000" marB="36000" marR="72000" marL="72000"/>
                </a:tc>
                <a:tc>
                  <a:txBody>
                    <a:bodyPr/>
                    <a:lstStyle/>
                    <a:p>
                      <a:pPr indent="0" lvl="0" marL="0" marR="0" rtl="0" algn="l">
                        <a:spcBef>
                          <a:spcPts val="0"/>
                        </a:spcBef>
                        <a:spcAft>
                          <a:spcPts val="0"/>
                        </a:spcAft>
                        <a:buNone/>
                      </a:pPr>
                      <a:r>
                        <a:rPr lang="es-PE" sz="900" u="none" cap="none" strike="noStrike">
                          <a:latin typeface="Calibri"/>
                          <a:ea typeface="Calibri"/>
                          <a:cs typeface="Calibri"/>
                          <a:sym typeface="Calibri"/>
                        </a:rPr>
                        <a:t>Siete cuartones , Wánchaq, Belempampa, Dignidad Nacional</a:t>
                      </a:r>
                      <a:endParaRPr/>
                    </a:p>
                  </a:txBody>
                  <a:tcPr marT="36000" marB="36000" marR="72000" marL="72000"/>
                </a:tc>
              </a:tr>
              <a:tr h="216000">
                <a:tc>
                  <a:txBody>
                    <a:bodyPr/>
                    <a:lstStyle/>
                    <a:p>
                      <a:pPr indent="0" lvl="0" marL="0" marR="0" rtl="0" algn="ctr">
                        <a:spcBef>
                          <a:spcPts val="0"/>
                        </a:spcBef>
                        <a:spcAft>
                          <a:spcPts val="0"/>
                        </a:spcAft>
                        <a:buNone/>
                      </a:pPr>
                      <a:r>
                        <a:rPr lang="es-PE" sz="900">
                          <a:latin typeface="Calibri"/>
                          <a:ea typeface="Calibri"/>
                          <a:cs typeface="Calibri"/>
                          <a:sym typeface="Calibri"/>
                        </a:rPr>
                        <a:t>2°</a:t>
                      </a:r>
                      <a:endParaRPr/>
                    </a:p>
                  </a:txBody>
                  <a:tcPr marT="36000" marB="36000" marR="72000" marL="72000"/>
                </a:tc>
                <a:tc>
                  <a:txBody>
                    <a:bodyPr/>
                    <a:lstStyle/>
                    <a:p>
                      <a:pPr indent="0" lvl="0" marL="0" marR="0" rtl="0" algn="l">
                        <a:spcBef>
                          <a:spcPts val="0"/>
                        </a:spcBef>
                        <a:spcAft>
                          <a:spcPts val="0"/>
                        </a:spcAft>
                        <a:buNone/>
                      </a:pPr>
                      <a:r>
                        <a:rPr lang="es-PE" sz="900">
                          <a:latin typeface="Calibri"/>
                          <a:ea typeface="Calibri"/>
                          <a:cs typeface="Calibri"/>
                          <a:sym typeface="Calibri"/>
                        </a:rPr>
                        <a:t>Urubamba, Ollantaytambo, Calca, Anta, Pisac, Chinchero</a:t>
                      </a:r>
                      <a:endParaRPr/>
                    </a:p>
                  </a:txBody>
                  <a:tcPr marT="36000" marB="36000" marR="72000" marL="72000"/>
                </a:tc>
              </a:tr>
              <a:tr h="255975">
                <a:tc>
                  <a:txBody>
                    <a:bodyPr/>
                    <a:lstStyle/>
                    <a:p>
                      <a:pPr indent="0" lvl="0" marL="0" marR="0" rtl="0" algn="ctr">
                        <a:spcBef>
                          <a:spcPts val="0"/>
                        </a:spcBef>
                        <a:spcAft>
                          <a:spcPts val="0"/>
                        </a:spcAft>
                        <a:buNone/>
                      </a:pPr>
                      <a:r>
                        <a:rPr lang="es-PE" sz="900">
                          <a:latin typeface="Calibri"/>
                          <a:ea typeface="Calibri"/>
                          <a:cs typeface="Calibri"/>
                          <a:sym typeface="Calibri"/>
                        </a:rPr>
                        <a:t>3°</a:t>
                      </a:r>
                      <a:endParaRPr/>
                    </a:p>
                  </a:txBody>
                  <a:tcPr marT="36000" marB="36000" marR="72000" marL="72000"/>
                </a:tc>
                <a:tc>
                  <a:txBody>
                    <a:bodyPr/>
                    <a:lstStyle/>
                    <a:p>
                      <a:pPr indent="0" lvl="0" marL="0" marR="0" rtl="0" algn="l">
                        <a:spcBef>
                          <a:spcPts val="0"/>
                        </a:spcBef>
                        <a:spcAft>
                          <a:spcPts val="0"/>
                        </a:spcAft>
                        <a:buNone/>
                      </a:pPr>
                      <a:r>
                        <a:rPr lang="es-PE" sz="900">
                          <a:latin typeface="Calibri"/>
                          <a:ea typeface="Calibri"/>
                          <a:cs typeface="Calibri"/>
                          <a:sym typeface="Calibri"/>
                        </a:rPr>
                        <a:t>La Quebrada, Maras , Machupichu , Limatambo</a:t>
                      </a:r>
                      <a:endParaRPr/>
                    </a:p>
                  </a:txBody>
                  <a:tcPr marT="36000" marB="36000" marR="72000" marL="72000"/>
                </a:tc>
              </a:tr>
            </a:tbl>
          </a:graphicData>
        </a:graphic>
      </p:graphicFrame>
      <p:sp>
        <p:nvSpPr>
          <p:cNvPr id="2580" name="Google Shape;2580;p104"/>
          <p:cNvSpPr txBox="1"/>
          <p:nvPr/>
        </p:nvSpPr>
        <p:spPr>
          <a:xfrm>
            <a:off x="459931" y="4859836"/>
            <a:ext cx="3117203" cy="310406"/>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IV. Areas de Alerta</a:t>
            </a:r>
            <a:endParaRPr/>
          </a:p>
        </p:txBody>
      </p:sp>
      <p:sp>
        <p:nvSpPr>
          <p:cNvPr id="2581" name="Google Shape;2581;p104"/>
          <p:cNvSpPr/>
          <p:nvPr/>
        </p:nvSpPr>
        <p:spPr>
          <a:xfrm>
            <a:off x="177292" y="4900523"/>
            <a:ext cx="9726039" cy="2322025"/>
          </a:xfrm>
          <a:prstGeom prst="rect">
            <a:avLst/>
          </a:prstGeom>
          <a:noFill/>
          <a:ln cap="flat" cmpd="sng" w="9525">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10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5" name="Shape 2585"/>
        <p:cNvGrpSpPr/>
        <p:nvPr/>
      </p:nvGrpSpPr>
      <p:grpSpPr>
        <a:xfrm>
          <a:off x="0" y="0"/>
          <a:ext cx="0" cy="0"/>
          <a:chOff x="0" y="0"/>
          <a:chExt cx="0" cy="0"/>
        </a:xfrm>
      </p:grpSpPr>
      <p:sp>
        <p:nvSpPr>
          <p:cNvPr id="2586" name="Google Shape;2586;p10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2587" name="Google Shape;2587;p10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588" name="Google Shape;2588;p10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589" name="Google Shape;2589;p105"/>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0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3" name="Shape 2593"/>
        <p:cNvGrpSpPr/>
        <p:nvPr/>
      </p:nvGrpSpPr>
      <p:grpSpPr>
        <a:xfrm>
          <a:off x="0" y="0"/>
          <a:ext cx="0" cy="0"/>
          <a:chOff x="0" y="0"/>
          <a:chExt cx="0" cy="0"/>
        </a:xfrm>
      </p:grpSpPr>
      <p:sp>
        <p:nvSpPr>
          <p:cNvPr id="2594" name="Google Shape;2594;p106"/>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Presentación de la Nota Mensual al GORE - Noviembre 2021</a:t>
            </a:r>
            <a:br>
              <a:rPr b="0" lang="es-PE" sz="2000">
                <a:solidFill>
                  <a:schemeClr val="dk1"/>
                </a:solidFill>
                <a:latin typeface="Arial"/>
                <a:ea typeface="Arial"/>
                <a:cs typeface="Arial"/>
                <a:sym typeface="Arial"/>
              </a:rPr>
            </a:br>
            <a:r>
              <a:rPr b="1" lang="es-PE"/>
              <a:t> </a:t>
            </a:r>
            <a:endParaRPr b="1"/>
          </a:p>
        </p:txBody>
      </p:sp>
      <p:sp>
        <p:nvSpPr>
          <p:cNvPr id="2595" name="Google Shape;2595;p10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596" name="Google Shape;2596;p10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597" name="Google Shape;2597;p106"/>
          <p:cNvGraphicFramePr/>
          <p:nvPr/>
        </p:nvGraphicFramePr>
        <p:xfrm>
          <a:off x="360001" y="1387951"/>
          <a:ext cx="3000000" cy="3000000"/>
        </p:xfrm>
        <a:graphic>
          <a:graphicData uri="http://schemas.openxmlformats.org/drawingml/2006/table">
            <a:tbl>
              <a:tblPr bandRow="1" firstRow="1">
                <a:noFill/>
                <a:tableStyleId>{B8315172-2407-4A39-BDC4-7B5C715F8D9F}</a:tableStyleId>
              </a:tblPr>
              <a:tblGrid>
                <a:gridCol w="800575"/>
                <a:gridCol w="208275"/>
                <a:gridCol w="6347025"/>
              </a:tblGrid>
              <a:tr h="5381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solidFill>
                      <a:schemeClr val="accent1"/>
                    </a:solidFill>
                  </a:tcPr>
                </a:tc>
                <a:tc>
                  <a:txBody>
                    <a:bodyPr/>
                    <a:lstStyle/>
                    <a:p>
                      <a:pPr indent="0" lvl="0" marL="0" marR="0" rtl="0" algn="l">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Contexto</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316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Avance en los Indicadores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652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Áreas de Alerta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87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t>Recomendaciones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259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0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01" name="Shape 2601"/>
        <p:cNvGrpSpPr/>
        <p:nvPr/>
      </p:nvGrpSpPr>
      <p:grpSpPr>
        <a:xfrm>
          <a:off x="0" y="0"/>
          <a:ext cx="0" cy="0"/>
          <a:chOff x="0" y="0"/>
          <a:chExt cx="0" cy="0"/>
        </a:xfrm>
      </p:grpSpPr>
      <p:sp>
        <p:nvSpPr>
          <p:cNvPr id="2602" name="Google Shape;2602;p107"/>
          <p:cNvSpPr txBox="1"/>
          <p:nvPr>
            <p:ph type="title"/>
          </p:nvPr>
        </p:nvSpPr>
        <p:spPr>
          <a:xfrm>
            <a:off x="360001" y="589387"/>
            <a:ext cx="8694539" cy="321627"/>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latin typeface="Arial"/>
                <a:ea typeface="Arial"/>
                <a:cs typeface="Arial"/>
                <a:sym typeface="Arial"/>
              </a:rPr>
              <a:t>Avances del mes de Setiembre y Octubre del Programa Nutricional Articulado </a:t>
            </a:r>
            <a:endParaRPr b="1">
              <a:latin typeface="Arial"/>
              <a:ea typeface="Arial"/>
              <a:cs typeface="Arial"/>
              <a:sym typeface="Arial"/>
            </a:endParaRPr>
          </a:p>
        </p:txBody>
      </p:sp>
      <p:sp>
        <p:nvSpPr>
          <p:cNvPr id="2603" name="Google Shape;2603;p10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604" name="Google Shape;2604;p107"/>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605" name="Google Shape;2605;p107"/>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sp>
        <p:nvSpPr>
          <p:cNvPr id="2606" name="Google Shape;2606;p107"/>
          <p:cNvSpPr txBox="1"/>
          <p:nvPr/>
        </p:nvSpPr>
        <p:spPr>
          <a:xfrm>
            <a:off x="556798" y="2144010"/>
            <a:ext cx="2272553" cy="225126"/>
          </a:xfrm>
          <a:prstGeom prst="rect">
            <a:avLst/>
          </a:prstGeom>
          <a:noFill/>
          <a:ln>
            <a:noFill/>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 PAN (Coordinación)</a:t>
            </a:r>
            <a:endParaRPr/>
          </a:p>
        </p:txBody>
      </p:sp>
      <p:sp>
        <p:nvSpPr>
          <p:cNvPr id="2607" name="Google Shape;2607;p107"/>
          <p:cNvSpPr txBox="1"/>
          <p:nvPr/>
        </p:nvSpPr>
        <p:spPr>
          <a:xfrm>
            <a:off x="3904035" y="2144010"/>
            <a:ext cx="2661641" cy="229037"/>
          </a:xfrm>
          <a:prstGeom prst="rect">
            <a:avLst/>
          </a:prstGeom>
          <a:noFill/>
          <a:ln>
            <a:noFill/>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 PAN (Asistencia Técnica)</a:t>
            </a:r>
            <a:endParaRPr/>
          </a:p>
        </p:txBody>
      </p:sp>
      <p:sp>
        <p:nvSpPr>
          <p:cNvPr id="2608" name="Google Shape;2608;p107"/>
          <p:cNvSpPr txBox="1"/>
          <p:nvPr/>
        </p:nvSpPr>
        <p:spPr>
          <a:xfrm>
            <a:off x="360001" y="4804700"/>
            <a:ext cx="2805526" cy="699102"/>
          </a:xfrm>
          <a:prstGeom prst="rect">
            <a:avLst/>
          </a:prstGeom>
          <a:noFill/>
          <a:ln cap="flat" cmpd="sng" w="9525">
            <a:solidFill>
              <a:schemeClr val="accent1"/>
            </a:solidFill>
            <a:prstDash val="solid"/>
            <a:round/>
            <a:headEnd len="sm" w="sm" type="none"/>
            <a:tailEnd len="sm" w="sm" type="none"/>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Se logró </a:t>
            </a:r>
            <a:r>
              <a:rPr b="1" i="0" lang="es-PE" sz="1400" u="none" cap="none" strike="noStrike">
                <a:solidFill>
                  <a:srgbClr val="26323E"/>
                </a:solidFill>
                <a:latin typeface="Arial"/>
                <a:ea typeface="Arial"/>
                <a:cs typeface="Arial"/>
                <a:sym typeface="Arial"/>
              </a:rPr>
              <a:t>la coordinación con todos los gobierno locales </a:t>
            </a:r>
            <a:r>
              <a:rPr b="0" i="0" lang="es-PE" sz="1400" u="none" cap="none" strike="noStrike">
                <a:solidFill>
                  <a:srgbClr val="26323E"/>
                </a:solidFill>
                <a:latin typeface="Arial"/>
                <a:ea typeface="Arial"/>
                <a:cs typeface="Arial"/>
                <a:sym typeface="Arial"/>
              </a:rPr>
              <a:t>del ámbito de la RSSC. </a:t>
            </a:r>
            <a:endParaRPr/>
          </a:p>
        </p:txBody>
      </p:sp>
      <p:sp>
        <p:nvSpPr>
          <p:cNvPr id="2609" name="Google Shape;2609;p107"/>
          <p:cNvSpPr txBox="1"/>
          <p:nvPr/>
        </p:nvSpPr>
        <p:spPr>
          <a:xfrm>
            <a:off x="3760150" y="4751929"/>
            <a:ext cx="2805526" cy="699102"/>
          </a:xfrm>
          <a:prstGeom prst="rect">
            <a:avLst/>
          </a:prstGeom>
          <a:noFill/>
          <a:ln cap="flat" cmpd="sng" w="9525">
            <a:solidFill>
              <a:schemeClr val="accent1"/>
            </a:solidFill>
            <a:prstDash val="solid"/>
            <a:round/>
            <a:headEnd len="sm" w="sm" type="none"/>
            <a:tailEnd len="sm" w="sm" type="none"/>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Se formaron  </a:t>
            </a:r>
            <a:r>
              <a:rPr b="1" i="0" lang="es-PE" sz="1400" u="none" cap="none" strike="noStrike">
                <a:solidFill>
                  <a:srgbClr val="26323E"/>
                </a:solidFill>
                <a:latin typeface="Arial"/>
                <a:ea typeface="Arial"/>
                <a:cs typeface="Arial"/>
                <a:sym typeface="Arial"/>
              </a:rPr>
              <a:t>brigadas de acompañamiento. (</a:t>
            </a:r>
            <a:r>
              <a:rPr b="0" i="0" lang="es-PE" sz="1400" u="none" cap="none" strike="noStrike">
                <a:solidFill>
                  <a:srgbClr val="26323E"/>
                </a:solidFill>
                <a:latin typeface="Arial"/>
                <a:ea typeface="Arial"/>
                <a:cs typeface="Arial"/>
                <a:sym typeface="Arial"/>
              </a:rPr>
              <a:t>Urubamba , Anta  y Písac)</a:t>
            </a:r>
            <a:endParaRPr/>
          </a:p>
        </p:txBody>
      </p:sp>
      <p:pic>
        <p:nvPicPr>
          <p:cNvPr id="2610" name="Google Shape;2610;p107"/>
          <p:cNvPicPr preferRelativeResize="0"/>
          <p:nvPr/>
        </p:nvPicPr>
        <p:blipFill rotWithShape="1">
          <a:blip r:embed="rId3">
            <a:alphaModFix/>
          </a:blip>
          <a:srcRect b="0" l="0" r="0" t="0"/>
          <a:stretch/>
        </p:blipFill>
        <p:spPr>
          <a:xfrm>
            <a:off x="360001" y="2646334"/>
            <a:ext cx="2805526" cy="1695294"/>
          </a:xfrm>
          <a:prstGeom prst="rect">
            <a:avLst/>
          </a:prstGeom>
          <a:noFill/>
          <a:ln>
            <a:noFill/>
          </a:ln>
          <a:effectLst>
            <a:outerShdw blurRad="292100" rotWithShape="0" algn="tl" dir="2700000" dist="139700">
              <a:srgbClr val="333333">
                <a:alpha val="64705"/>
              </a:srgbClr>
            </a:outerShdw>
          </a:effectLst>
        </p:spPr>
      </p:pic>
      <p:pic>
        <p:nvPicPr>
          <p:cNvPr id="2611" name="Google Shape;2611;p107"/>
          <p:cNvPicPr preferRelativeResize="0"/>
          <p:nvPr/>
        </p:nvPicPr>
        <p:blipFill rotWithShape="1">
          <a:blip r:embed="rId4">
            <a:alphaModFix/>
          </a:blip>
          <a:srcRect b="0" l="0" r="0" t="0"/>
          <a:stretch/>
        </p:blipFill>
        <p:spPr>
          <a:xfrm>
            <a:off x="3760150" y="2640500"/>
            <a:ext cx="2805526" cy="1701128"/>
          </a:xfrm>
          <a:prstGeom prst="rect">
            <a:avLst/>
          </a:prstGeom>
          <a:noFill/>
          <a:ln>
            <a:noFill/>
          </a:ln>
          <a:effectLst>
            <a:outerShdw blurRad="292100" rotWithShape="0" algn="tl" dir="2700000" dist="139700">
              <a:srgbClr val="333333">
                <a:alpha val="64705"/>
              </a:srgbClr>
            </a:outerShdw>
          </a:effectLst>
        </p:spPr>
      </p:pic>
      <p:sp>
        <p:nvSpPr>
          <p:cNvPr id="2612" name="Google Shape;2612;p107"/>
          <p:cNvSpPr txBox="1"/>
          <p:nvPr/>
        </p:nvSpPr>
        <p:spPr>
          <a:xfrm>
            <a:off x="6966366" y="4751929"/>
            <a:ext cx="2805526" cy="705258"/>
          </a:xfrm>
          <a:prstGeom prst="rect">
            <a:avLst/>
          </a:prstGeom>
          <a:noFill/>
          <a:ln cap="flat" cmpd="sng" w="9525">
            <a:solidFill>
              <a:schemeClr val="accent1"/>
            </a:solidFill>
            <a:prstDash val="solid"/>
            <a:round/>
            <a:headEnd len="sm" w="sm" type="none"/>
            <a:tailEnd len="sm" w="sm" type="none"/>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TikTok: </a:t>
            </a:r>
            <a:r>
              <a:rPr b="1" i="0" lang="es-PE" sz="1400" u="none" cap="none" strike="noStrike">
                <a:solidFill>
                  <a:srgbClr val="26323E"/>
                </a:solidFill>
                <a:latin typeface="Arial"/>
                <a:ea typeface="Arial"/>
                <a:cs typeface="Arial"/>
                <a:sym typeface="Arial"/>
              </a:rPr>
              <a:t>“Niño inteligente, niño sano, niño que ha sido suplementado</a:t>
            </a:r>
            <a:r>
              <a:rPr b="0" i="0" lang="es-PE" sz="1400" u="none" cap="none" strike="noStrike">
                <a:solidFill>
                  <a:srgbClr val="26323E"/>
                </a:solidFill>
                <a:latin typeface="Arial"/>
                <a:ea typeface="Arial"/>
                <a:cs typeface="Arial"/>
                <a:sym typeface="Arial"/>
              </a:rPr>
              <a:t>”</a:t>
            </a:r>
            <a:endParaRPr b="0" i="0" sz="1400" u="none" cap="none" strike="noStrike">
              <a:solidFill>
                <a:srgbClr val="26323E"/>
              </a:solidFill>
              <a:latin typeface="Arial"/>
              <a:ea typeface="Arial"/>
              <a:cs typeface="Arial"/>
              <a:sym typeface="Arial"/>
            </a:endParaRPr>
          </a:p>
        </p:txBody>
      </p:sp>
      <p:pic>
        <p:nvPicPr>
          <p:cNvPr id="2613" name="Google Shape;2613;p107"/>
          <p:cNvPicPr preferRelativeResize="0"/>
          <p:nvPr/>
        </p:nvPicPr>
        <p:blipFill rotWithShape="1">
          <a:blip r:embed="rId5">
            <a:alphaModFix/>
          </a:blip>
          <a:srcRect b="0" l="0" r="0" t="0"/>
          <a:stretch/>
        </p:blipFill>
        <p:spPr>
          <a:xfrm>
            <a:off x="6966366" y="2572990"/>
            <a:ext cx="2805526" cy="1836148"/>
          </a:xfrm>
          <a:prstGeom prst="rect">
            <a:avLst/>
          </a:prstGeom>
          <a:noFill/>
          <a:ln>
            <a:noFill/>
          </a:ln>
          <a:effectLst>
            <a:outerShdw blurRad="292100" rotWithShape="0" algn="tl" dir="2700000" dist="139700">
              <a:srgbClr val="333333">
                <a:alpha val="64705"/>
              </a:srgbClr>
            </a:outerShdw>
          </a:effectLst>
        </p:spPr>
      </p:pic>
      <p:sp>
        <p:nvSpPr>
          <p:cNvPr id="2614" name="Google Shape;2614;p107"/>
          <p:cNvSpPr txBox="1"/>
          <p:nvPr/>
        </p:nvSpPr>
        <p:spPr>
          <a:xfrm>
            <a:off x="7014322" y="2144010"/>
            <a:ext cx="2272553" cy="225126"/>
          </a:xfrm>
          <a:prstGeom prst="rect">
            <a:avLst/>
          </a:prstGeom>
          <a:noFill/>
          <a:ln>
            <a:noFill/>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 PAN (Comunicación)</a:t>
            </a:r>
            <a:endParaRPr/>
          </a:p>
        </p:txBody>
      </p:sp>
    </p:spTree>
  </p:cSld>
  <p:clrMapOvr>
    <a:masterClrMapping/>
  </p:clrMapOvr>
</p:sld>
</file>

<file path=ppt/slides/slide10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8" name="Shape 2618"/>
        <p:cNvGrpSpPr/>
        <p:nvPr/>
      </p:nvGrpSpPr>
      <p:grpSpPr>
        <a:xfrm>
          <a:off x="0" y="0"/>
          <a:ext cx="0" cy="0"/>
          <a:chOff x="0" y="0"/>
          <a:chExt cx="0" cy="0"/>
        </a:xfrm>
      </p:grpSpPr>
      <p:sp>
        <p:nvSpPr>
          <p:cNvPr id="2619" name="Google Shape;2619;p108"/>
          <p:cNvSpPr txBox="1"/>
          <p:nvPr>
            <p:ph type="title"/>
          </p:nvPr>
        </p:nvSpPr>
        <p:spPr>
          <a:xfrm>
            <a:off x="360001" y="589387"/>
            <a:ext cx="8694539" cy="660181"/>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latin typeface="Arial"/>
                <a:ea typeface="Arial"/>
                <a:cs typeface="Arial"/>
                <a:sym typeface="Arial"/>
              </a:rPr>
              <a:t>Avances del mes de Setiembre y Octubre del Programa Salud Materno Neo – Natal y Productividad </a:t>
            </a:r>
            <a:endParaRPr b="1">
              <a:latin typeface="Arial"/>
              <a:ea typeface="Arial"/>
              <a:cs typeface="Arial"/>
              <a:sym typeface="Arial"/>
            </a:endParaRPr>
          </a:p>
        </p:txBody>
      </p:sp>
      <p:sp>
        <p:nvSpPr>
          <p:cNvPr id="2620" name="Google Shape;2620;p10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621" name="Google Shape;2621;p108"/>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622" name="Google Shape;2622;p108"/>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sp>
        <p:nvSpPr>
          <p:cNvPr id="2623" name="Google Shape;2623;p108"/>
          <p:cNvSpPr txBox="1"/>
          <p:nvPr/>
        </p:nvSpPr>
        <p:spPr>
          <a:xfrm>
            <a:off x="556798" y="1962430"/>
            <a:ext cx="2272553" cy="225126"/>
          </a:xfrm>
          <a:prstGeom prst="rect">
            <a:avLst/>
          </a:prstGeom>
          <a:noFill/>
          <a:ln>
            <a:noFill/>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 SMN (Coordinación)</a:t>
            </a:r>
            <a:endParaRPr/>
          </a:p>
        </p:txBody>
      </p:sp>
      <p:sp>
        <p:nvSpPr>
          <p:cNvPr id="2624" name="Google Shape;2624;p108"/>
          <p:cNvSpPr txBox="1"/>
          <p:nvPr/>
        </p:nvSpPr>
        <p:spPr>
          <a:xfrm>
            <a:off x="3904035" y="1962430"/>
            <a:ext cx="2272553" cy="225126"/>
          </a:xfrm>
          <a:prstGeom prst="rect">
            <a:avLst/>
          </a:prstGeom>
          <a:noFill/>
          <a:ln>
            <a:noFill/>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 SMN  (Comunicación)</a:t>
            </a:r>
            <a:endParaRPr/>
          </a:p>
        </p:txBody>
      </p:sp>
      <p:sp>
        <p:nvSpPr>
          <p:cNvPr id="2625" name="Google Shape;2625;p108"/>
          <p:cNvSpPr txBox="1"/>
          <p:nvPr/>
        </p:nvSpPr>
        <p:spPr>
          <a:xfrm>
            <a:off x="360001" y="4804700"/>
            <a:ext cx="2805526" cy="876009"/>
          </a:xfrm>
          <a:prstGeom prst="rect">
            <a:avLst/>
          </a:prstGeom>
          <a:noFill/>
          <a:ln cap="flat" cmpd="sng" w="9525">
            <a:solidFill>
              <a:schemeClr val="accent1"/>
            </a:solidFill>
            <a:prstDash val="solid"/>
            <a:round/>
            <a:headEnd len="sm" w="sm" type="none"/>
            <a:tailEnd len="sm" w="sm" type="none"/>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Fortalecimiento de </a:t>
            </a:r>
            <a:r>
              <a:rPr b="1" i="0" lang="es-PE" sz="1400" u="none" cap="none" strike="noStrike">
                <a:solidFill>
                  <a:srgbClr val="26323E"/>
                </a:solidFill>
                <a:latin typeface="Arial"/>
                <a:ea typeface="Arial"/>
                <a:cs typeface="Arial"/>
                <a:sym typeface="Arial"/>
              </a:rPr>
              <a:t>acciones multisectoriales con Gobiernos Local </a:t>
            </a:r>
            <a:r>
              <a:rPr b="0" i="0" lang="es-PE" sz="1400" u="none" cap="none" strike="noStrike">
                <a:solidFill>
                  <a:srgbClr val="26323E"/>
                </a:solidFill>
                <a:latin typeface="Arial"/>
                <a:ea typeface="Arial"/>
                <a:cs typeface="Arial"/>
                <a:sym typeface="Arial"/>
              </a:rPr>
              <a:t>(IAL)</a:t>
            </a:r>
            <a:endParaRPr b="1" i="0" sz="1400" u="none" cap="none" strike="noStrike">
              <a:solidFill>
                <a:srgbClr val="26323E"/>
              </a:solidFill>
              <a:latin typeface="Arial"/>
              <a:ea typeface="Arial"/>
              <a:cs typeface="Arial"/>
              <a:sym typeface="Arial"/>
            </a:endParaRPr>
          </a:p>
          <a:p>
            <a:pPr indent="-125729" lvl="0" marL="152400" marR="0" rtl="0" algn="l">
              <a:lnSpc>
                <a:spcPct val="110000"/>
              </a:lnSpc>
              <a:spcBef>
                <a:spcPts val="900"/>
              </a:spcBef>
              <a:spcAft>
                <a:spcPts val="0"/>
              </a:spcAft>
              <a:buClr>
                <a:srgbClr val="26C0D4"/>
              </a:buClr>
              <a:buSzPts val="420"/>
              <a:buFont typeface="Arial"/>
              <a:buNone/>
            </a:pPr>
            <a:r>
              <a:t/>
            </a:r>
            <a:endParaRPr b="1" i="0" sz="300" u="none" cap="none" strike="noStrike">
              <a:solidFill>
                <a:srgbClr val="26323E"/>
              </a:solidFill>
              <a:latin typeface="Arial"/>
              <a:ea typeface="Arial"/>
              <a:cs typeface="Arial"/>
              <a:sym typeface="Arial"/>
            </a:endParaRPr>
          </a:p>
        </p:txBody>
      </p:sp>
      <p:sp>
        <p:nvSpPr>
          <p:cNvPr id="2626" name="Google Shape;2626;p108"/>
          <p:cNvSpPr txBox="1"/>
          <p:nvPr/>
        </p:nvSpPr>
        <p:spPr>
          <a:xfrm>
            <a:off x="3663183" y="4822872"/>
            <a:ext cx="2805526" cy="703013"/>
          </a:xfrm>
          <a:prstGeom prst="rect">
            <a:avLst/>
          </a:prstGeom>
          <a:noFill/>
          <a:ln cap="flat" cmpd="sng" w="9525">
            <a:solidFill>
              <a:schemeClr val="accent1"/>
            </a:solidFill>
            <a:prstDash val="solid"/>
            <a:round/>
            <a:headEnd len="sm" w="sm" type="none"/>
            <a:tailEnd len="sm" w="sm" type="none"/>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Campañas de </a:t>
            </a:r>
            <a:r>
              <a:rPr b="1" i="0" lang="es-PE" sz="1400" u="none" cap="none" strike="noStrike">
                <a:solidFill>
                  <a:srgbClr val="26323E"/>
                </a:solidFill>
                <a:latin typeface="Arial"/>
                <a:ea typeface="Arial"/>
                <a:cs typeface="Arial"/>
                <a:sym typeface="Arial"/>
              </a:rPr>
              <a:t>búsqueda activa de gestantes </a:t>
            </a:r>
            <a:r>
              <a:rPr b="0" i="0" lang="es-PE" sz="1400" u="none" cap="none" strike="noStrike">
                <a:solidFill>
                  <a:srgbClr val="26323E"/>
                </a:solidFill>
                <a:latin typeface="Arial"/>
                <a:ea typeface="Arial"/>
                <a:cs typeface="Arial"/>
                <a:sym typeface="Arial"/>
              </a:rPr>
              <a:t>y tamizaje pregnosticol. </a:t>
            </a:r>
            <a:endParaRPr/>
          </a:p>
        </p:txBody>
      </p:sp>
      <p:sp>
        <p:nvSpPr>
          <p:cNvPr id="2627" name="Google Shape;2627;p108"/>
          <p:cNvSpPr txBox="1"/>
          <p:nvPr/>
        </p:nvSpPr>
        <p:spPr>
          <a:xfrm>
            <a:off x="6966365" y="4822872"/>
            <a:ext cx="2805526" cy="705258"/>
          </a:xfrm>
          <a:prstGeom prst="rect">
            <a:avLst/>
          </a:prstGeom>
          <a:noFill/>
          <a:ln cap="flat" cmpd="sng" w="9525">
            <a:solidFill>
              <a:schemeClr val="accent1"/>
            </a:solidFill>
            <a:prstDash val="solid"/>
            <a:round/>
            <a:headEnd len="sm" w="sm" type="none"/>
            <a:tailEnd len="sm" w="sm" type="none"/>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Avance en la  elaboración del </a:t>
            </a:r>
            <a:r>
              <a:rPr b="1" i="0" lang="es-PE" sz="1400" u="none" cap="none" strike="noStrike">
                <a:solidFill>
                  <a:srgbClr val="26323E"/>
                </a:solidFill>
                <a:latin typeface="Arial"/>
                <a:ea typeface="Arial"/>
                <a:cs typeface="Arial"/>
                <a:sym typeface="Arial"/>
              </a:rPr>
              <a:t>aplicativo de reporte de Rol de Personal </a:t>
            </a:r>
            <a:r>
              <a:rPr b="0" i="0" lang="es-PE" sz="1400" u="none" cap="none" strike="noStrike">
                <a:solidFill>
                  <a:srgbClr val="26323E"/>
                </a:solidFill>
                <a:latin typeface="Arial"/>
                <a:ea typeface="Arial"/>
                <a:cs typeface="Arial"/>
                <a:sym typeface="Arial"/>
              </a:rPr>
              <a:t>de Salud.</a:t>
            </a:r>
            <a:endParaRPr/>
          </a:p>
        </p:txBody>
      </p:sp>
      <p:sp>
        <p:nvSpPr>
          <p:cNvPr id="2628" name="Google Shape;2628;p108"/>
          <p:cNvSpPr txBox="1"/>
          <p:nvPr/>
        </p:nvSpPr>
        <p:spPr>
          <a:xfrm>
            <a:off x="7014322" y="1936952"/>
            <a:ext cx="2272553" cy="462114"/>
          </a:xfrm>
          <a:prstGeom prst="rect">
            <a:avLst/>
          </a:prstGeom>
          <a:noFill/>
          <a:ln>
            <a:noFill/>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 PRODUCTIVIDAD  (Digitalización )</a:t>
            </a:r>
            <a:endParaRPr/>
          </a:p>
        </p:txBody>
      </p:sp>
      <p:pic>
        <p:nvPicPr>
          <p:cNvPr id="2629" name="Google Shape;2629;p108"/>
          <p:cNvPicPr preferRelativeResize="0"/>
          <p:nvPr/>
        </p:nvPicPr>
        <p:blipFill rotWithShape="1">
          <a:blip r:embed="rId3">
            <a:alphaModFix/>
          </a:blip>
          <a:srcRect b="0" l="0" r="0" t="0"/>
          <a:stretch/>
        </p:blipFill>
        <p:spPr>
          <a:xfrm>
            <a:off x="3663183" y="2608767"/>
            <a:ext cx="2547550" cy="1956300"/>
          </a:xfrm>
          <a:prstGeom prst="rect">
            <a:avLst/>
          </a:prstGeom>
          <a:noFill/>
          <a:ln>
            <a:noFill/>
          </a:ln>
          <a:effectLst>
            <a:outerShdw blurRad="292100" rotWithShape="0" algn="tl" dir="2700000" dist="139700">
              <a:srgbClr val="333333">
                <a:alpha val="64705"/>
              </a:srgbClr>
            </a:outerShdw>
          </a:effectLst>
        </p:spPr>
      </p:pic>
      <p:pic>
        <p:nvPicPr>
          <p:cNvPr id="2630" name="Google Shape;2630;p108"/>
          <p:cNvPicPr preferRelativeResize="0"/>
          <p:nvPr/>
        </p:nvPicPr>
        <p:blipFill rotWithShape="1">
          <a:blip r:embed="rId4">
            <a:alphaModFix/>
          </a:blip>
          <a:srcRect b="0" l="0" r="0" t="0"/>
          <a:stretch/>
        </p:blipFill>
        <p:spPr>
          <a:xfrm>
            <a:off x="360001" y="2627367"/>
            <a:ext cx="2722712" cy="1956299"/>
          </a:xfrm>
          <a:prstGeom prst="rect">
            <a:avLst/>
          </a:prstGeom>
          <a:noFill/>
          <a:ln>
            <a:noFill/>
          </a:ln>
          <a:effectLst>
            <a:outerShdw blurRad="292100" rotWithShape="0" algn="tl" dir="2700000" dist="139700">
              <a:srgbClr val="333333">
                <a:alpha val="64705"/>
              </a:srgbClr>
            </a:outerShdw>
          </a:effectLst>
        </p:spPr>
      </p:pic>
      <p:pic>
        <p:nvPicPr>
          <p:cNvPr id="2631" name="Google Shape;2631;p108"/>
          <p:cNvPicPr preferRelativeResize="0"/>
          <p:nvPr/>
        </p:nvPicPr>
        <p:blipFill rotWithShape="1">
          <a:blip r:embed="rId5">
            <a:alphaModFix/>
          </a:blip>
          <a:srcRect b="9980" l="10729" r="2919" t="16094"/>
          <a:stretch/>
        </p:blipFill>
        <p:spPr>
          <a:xfrm>
            <a:off x="7014320" y="2589180"/>
            <a:ext cx="2705942" cy="1975887"/>
          </a:xfrm>
          <a:prstGeom prst="rect">
            <a:avLst/>
          </a:prstGeom>
          <a:noFill/>
          <a:ln>
            <a:noFill/>
          </a:ln>
          <a:effectLst>
            <a:outerShdw blurRad="292100" rotWithShape="0" algn="tl" dir="2700000" dist="139700">
              <a:srgbClr val="333333">
                <a:alpha val="64705"/>
              </a:srgbClr>
            </a:outerShdw>
          </a:effectLst>
        </p:spPr>
      </p:pic>
    </p:spTree>
  </p:cSld>
  <p:clrMapOvr>
    <a:masterClrMapping/>
  </p:clrMapOvr>
</p:sld>
</file>

<file path=ppt/slides/slide10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5" name="Shape 2635"/>
        <p:cNvGrpSpPr/>
        <p:nvPr/>
      </p:nvGrpSpPr>
      <p:grpSpPr>
        <a:xfrm>
          <a:off x="0" y="0"/>
          <a:ext cx="0" cy="0"/>
          <a:chOff x="0" y="0"/>
          <a:chExt cx="0" cy="0"/>
        </a:xfrm>
      </p:grpSpPr>
      <p:sp>
        <p:nvSpPr>
          <p:cNvPr id="2636" name="Google Shape;2636;p109"/>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Presentación de la Nota Mensual al GORE - Noviembre 2021</a:t>
            </a:r>
            <a:br>
              <a:rPr b="0" lang="es-PE" sz="2000">
                <a:solidFill>
                  <a:schemeClr val="dk1"/>
                </a:solidFill>
                <a:latin typeface="Arial"/>
                <a:ea typeface="Arial"/>
                <a:cs typeface="Arial"/>
                <a:sym typeface="Arial"/>
              </a:rPr>
            </a:br>
            <a:r>
              <a:rPr b="1" lang="es-PE"/>
              <a:t> </a:t>
            </a:r>
            <a:endParaRPr b="1"/>
          </a:p>
        </p:txBody>
      </p:sp>
      <p:sp>
        <p:nvSpPr>
          <p:cNvPr id="2637" name="Google Shape;2637;p10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638" name="Google Shape;2638;p10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639" name="Google Shape;2639;p109"/>
          <p:cNvGraphicFramePr/>
          <p:nvPr/>
        </p:nvGraphicFramePr>
        <p:xfrm>
          <a:off x="360001" y="1491016"/>
          <a:ext cx="3000000" cy="3000000"/>
        </p:xfrm>
        <a:graphic>
          <a:graphicData uri="http://schemas.openxmlformats.org/drawingml/2006/table">
            <a:tbl>
              <a:tblPr bandRow="1" firstRow="1">
                <a:noFill/>
                <a:tableStyleId>{B8315172-2407-4A39-BDC4-7B5C715F8D9F}</a:tableStyleId>
              </a:tblPr>
              <a:tblGrid>
                <a:gridCol w="859200"/>
                <a:gridCol w="215900"/>
                <a:gridCol w="6355800"/>
              </a:tblGrid>
              <a:tr h="5381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Contexto</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316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solidFill>
                      <a:schemeClr val="accent1"/>
                    </a:solidFill>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Avance en los Indicadores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652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Áreas de Alerta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87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t>Recomendaciones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259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3" name="Shape 713"/>
        <p:cNvGrpSpPr/>
        <p:nvPr/>
      </p:nvGrpSpPr>
      <p:grpSpPr>
        <a:xfrm>
          <a:off x="0" y="0"/>
          <a:ext cx="0" cy="0"/>
          <a:chOff x="0" y="0"/>
          <a:chExt cx="0" cy="0"/>
        </a:xfrm>
      </p:grpSpPr>
      <p:grpSp>
        <p:nvGrpSpPr>
          <p:cNvPr id="714" name="Google Shape;714;p11"/>
          <p:cNvGrpSpPr/>
          <p:nvPr/>
        </p:nvGrpSpPr>
        <p:grpSpPr>
          <a:xfrm>
            <a:off x="3304858" y="1652561"/>
            <a:ext cx="6293888" cy="5510966"/>
            <a:chOff x="3627835" y="1618110"/>
            <a:chExt cx="5315200" cy="5226297"/>
          </a:xfrm>
        </p:grpSpPr>
        <p:sp>
          <p:nvSpPr>
            <p:cNvPr id="715" name="Google Shape;715;p11"/>
            <p:cNvSpPr txBox="1"/>
            <p:nvPr/>
          </p:nvSpPr>
          <p:spPr>
            <a:xfrm>
              <a:off x="4897315" y="1678958"/>
              <a:ext cx="4045720" cy="1656410"/>
            </a:xfrm>
            <a:prstGeom prst="rect">
              <a:avLst/>
            </a:prstGeom>
            <a:noFill/>
            <a:ln>
              <a:noFill/>
            </a:ln>
          </p:spPr>
          <p:txBody>
            <a:bodyPr anchorCtr="0" anchor="t" bIns="0" lIns="0" spcFirstLastPara="1" rIns="0" wrap="square" tIns="0">
              <a:spAutoFit/>
            </a:bodyPr>
            <a:lstStyle/>
            <a:p>
              <a:pPr indent="-190732" lvl="0" marL="190732" marR="0" rtl="0" algn="l">
                <a:spcBef>
                  <a:spcPts val="0"/>
                </a:spcBef>
                <a:spcAft>
                  <a:spcPts val="0"/>
                </a:spcAft>
                <a:buClr>
                  <a:schemeClr val="accent5"/>
                </a:buClr>
                <a:buSzPts val="1938"/>
                <a:buFont typeface="Arial"/>
                <a:buChar char="•"/>
              </a:pPr>
              <a:r>
                <a:rPr b="1" i="0" lang="es-PE" sz="1550" u="none" cap="none" strike="noStrike">
                  <a:solidFill>
                    <a:schemeClr val="dk1"/>
                  </a:solidFill>
                  <a:latin typeface="Arial"/>
                  <a:ea typeface="Arial"/>
                  <a:cs typeface="Arial"/>
                  <a:sym typeface="Arial"/>
                </a:rPr>
                <a:t>Eficiencia: </a:t>
              </a:r>
              <a:r>
                <a:rPr b="0" i="0" lang="es-PE" sz="1550" u="none" cap="none" strike="noStrike">
                  <a:solidFill>
                    <a:schemeClr val="dk1"/>
                  </a:solidFill>
                  <a:latin typeface="Arial"/>
                  <a:ea typeface="Arial"/>
                  <a:cs typeface="Arial"/>
                  <a:sym typeface="Arial"/>
                </a:rPr>
                <a:t>se busca entender rápidamente las principales fortalezas y debilidades que afectan el desempeño</a:t>
              </a:r>
              <a:endParaRPr/>
            </a:p>
            <a:p>
              <a:pPr indent="-190732" lvl="0" marL="190732" marR="0" rtl="0" algn="l">
                <a:spcBef>
                  <a:spcPts val="331"/>
                </a:spcBef>
                <a:spcAft>
                  <a:spcPts val="0"/>
                </a:spcAft>
                <a:buClr>
                  <a:schemeClr val="accent5"/>
                </a:buClr>
                <a:buSzPts val="1938"/>
                <a:buFont typeface="Arial"/>
                <a:buChar char="•"/>
              </a:pPr>
              <a:r>
                <a:rPr b="0" i="0" lang="es-PE" sz="1550" u="none" cap="none" strike="noStrike">
                  <a:solidFill>
                    <a:schemeClr val="dk1"/>
                  </a:solidFill>
                  <a:latin typeface="Arial"/>
                  <a:ea typeface="Arial"/>
                  <a:cs typeface="Arial"/>
                  <a:sym typeface="Arial"/>
                </a:rPr>
                <a:t>Foco en diagnóstico, no en evaluación: ayuda a entender oportunidades de mejora</a:t>
              </a:r>
              <a:endParaRPr/>
            </a:p>
            <a:p>
              <a:pPr indent="-190732" lvl="0" marL="190732" marR="0" rtl="0" algn="l">
                <a:spcBef>
                  <a:spcPts val="331"/>
                </a:spcBef>
                <a:spcAft>
                  <a:spcPts val="0"/>
                </a:spcAft>
                <a:buClr>
                  <a:schemeClr val="accent5"/>
                </a:buClr>
                <a:buSzPts val="1938"/>
                <a:buFont typeface="Arial"/>
                <a:buChar char="•"/>
              </a:pPr>
              <a:r>
                <a:rPr b="1" i="0" lang="es-PE" sz="1550" u="none" cap="none" strike="noStrike">
                  <a:solidFill>
                    <a:schemeClr val="dk1"/>
                  </a:solidFill>
                  <a:latin typeface="Arial"/>
                  <a:ea typeface="Arial"/>
                  <a:cs typeface="Arial"/>
                  <a:sym typeface="Arial"/>
                </a:rPr>
                <a:t>Confidencialidad</a:t>
              </a:r>
              <a:r>
                <a:rPr b="0" i="0" lang="es-PE" sz="1550" u="none" cap="none" strike="noStrike">
                  <a:solidFill>
                    <a:schemeClr val="dk1"/>
                  </a:solidFill>
                  <a:latin typeface="Arial"/>
                  <a:ea typeface="Arial"/>
                  <a:cs typeface="Arial"/>
                  <a:sym typeface="Arial"/>
                </a:rPr>
                <a:t>: no se atribuye información a individuos o equipos</a:t>
              </a:r>
              <a:endParaRPr/>
            </a:p>
          </p:txBody>
        </p:sp>
        <p:sp>
          <p:nvSpPr>
            <p:cNvPr id="716" name="Google Shape;716;p11"/>
            <p:cNvSpPr/>
            <p:nvPr/>
          </p:nvSpPr>
          <p:spPr>
            <a:xfrm>
              <a:off x="3627835" y="3631960"/>
              <a:ext cx="1172769" cy="1605639"/>
            </a:xfrm>
            <a:prstGeom prst="rect">
              <a:avLst/>
            </a:prstGeom>
            <a:solidFill>
              <a:schemeClr val="accent5"/>
            </a:solidFill>
            <a:ln>
              <a:noFill/>
            </a:ln>
          </p:spPr>
          <p:txBody>
            <a:bodyPr anchorCtr="0" anchor="ctr" bIns="51400" lIns="102825" spcFirstLastPara="1" rIns="102825" wrap="square" tIns="51400">
              <a:noAutofit/>
            </a:bodyPr>
            <a:lstStyle/>
            <a:p>
              <a:pPr indent="0" lvl="0" marL="0" marR="0" rtl="0" algn="ctr">
                <a:lnSpc>
                  <a:spcPct val="93000"/>
                </a:lnSpc>
                <a:spcBef>
                  <a:spcPts val="0"/>
                </a:spcBef>
                <a:spcAft>
                  <a:spcPts val="0"/>
                </a:spcAft>
                <a:buNone/>
              </a:pPr>
              <a:r>
                <a:rPr b="1" i="0" lang="es-PE" sz="1550" u="none" cap="none" strike="noStrike">
                  <a:solidFill>
                    <a:schemeClr val="dk1"/>
                  </a:solidFill>
                  <a:latin typeface="Arial"/>
                  <a:ea typeface="Arial"/>
                  <a:cs typeface="Arial"/>
                  <a:sym typeface="Arial"/>
                </a:rPr>
                <a:t>Método</a:t>
              </a:r>
              <a:endParaRPr/>
            </a:p>
          </p:txBody>
        </p:sp>
        <p:sp>
          <p:nvSpPr>
            <p:cNvPr id="717" name="Google Shape;717;p11"/>
            <p:cNvSpPr txBox="1"/>
            <p:nvPr/>
          </p:nvSpPr>
          <p:spPr>
            <a:xfrm>
              <a:off x="4825877" y="3948622"/>
              <a:ext cx="4117157" cy="839151"/>
            </a:xfrm>
            <a:prstGeom prst="rect">
              <a:avLst/>
            </a:prstGeom>
            <a:noFill/>
            <a:ln>
              <a:noFill/>
            </a:ln>
          </p:spPr>
          <p:txBody>
            <a:bodyPr anchorCtr="0" anchor="t" bIns="45700" lIns="91425" spcFirstLastPara="1" rIns="91425" wrap="square" tIns="45700">
              <a:spAutoFit/>
            </a:bodyPr>
            <a:lstStyle/>
            <a:p>
              <a:pPr indent="-188981" lvl="0" marL="188981" marR="0" rtl="0" algn="l">
                <a:spcBef>
                  <a:spcPts val="0"/>
                </a:spcBef>
                <a:spcAft>
                  <a:spcPts val="0"/>
                </a:spcAft>
                <a:buClr>
                  <a:schemeClr val="accent5"/>
                </a:buClr>
                <a:buSzPts val="1938"/>
                <a:buFont typeface="Arial"/>
                <a:buChar char="•"/>
              </a:pPr>
              <a:r>
                <a:rPr b="1" i="0" lang="es-PE" sz="1550" u="none" cap="none" strike="noStrike">
                  <a:solidFill>
                    <a:schemeClr val="dk1"/>
                  </a:solidFill>
                  <a:latin typeface="Arial"/>
                  <a:ea typeface="Arial"/>
                  <a:cs typeface="Arial"/>
                  <a:sym typeface="Arial"/>
                </a:rPr>
                <a:t>Revisión documental</a:t>
              </a:r>
              <a:endParaRPr b="0" i="0" sz="1550" u="none" cap="none" strike="noStrike">
                <a:solidFill>
                  <a:schemeClr val="dk1"/>
                </a:solidFill>
                <a:latin typeface="Arial"/>
                <a:ea typeface="Arial"/>
                <a:cs typeface="Arial"/>
                <a:sym typeface="Arial"/>
              </a:endParaRPr>
            </a:p>
            <a:p>
              <a:pPr indent="-188981" lvl="0" marL="188981" marR="0" rtl="0" algn="l">
                <a:spcBef>
                  <a:spcPts val="331"/>
                </a:spcBef>
                <a:spcAft>
                  <a:spcPts val="0"/>
                </a:spcAft>
                <a:buClr>
                  <a:schemeClr val="accent5"/>
                </a:buClr>
                <a:buSzPts val="1938"/>
                <a:buFont typeface="Arial"/>
                <a:buChar char="•"/>
              </a:pPr>
              <a:r>
                <a:rPr b="1" i="0" lang="es-PE" sz="1550" u="none" cap="none" strike="noStrike">
                  <a:solidFill>
                    <a:schemeClr val="dk1"/>
                  </a:solidFill>
                  <a:latin typeface="Arial"/>
                  <a:ea typeface="Arial"/>
                  <a:cs typeface="Arial"/>
                  <a:sym typeface="Arial"/>
                </a:rPr>
                <a:t>Entrevistas/grupos focales</a:t>
              </a:r>
              <a:endParaRPr b="0" i="0" sz="1550" u="none" cap="none" strike="noStrike">
                <a:solidFill>
                  <a:schemeClr val="dk1"/>
                </a:solidFill>
                <a:latin typeface="Arial"/>
                <a:ea typeface="Arial"/>
                <a:cs typeface="Arial"/>
                <a:sym typeface="Arial"/>
              </a:endParaRPr>
            </a:p>
            <a:p>
              <a:pPr indent="-188981" lvl="0" marL="188981" marR="0" rtl="0" algn="l">
                <a:spcBef>
                  <a:spcPts val="331"/>
                </a:spcBef>
                <a:spcAft>
                  <a:spcPts val="0"/>
                </a:spcAft>
                <a:buClr>
                  <a:schemeClr val="accent5"/>
                </a:buClr>
                <a:buSzPts val="1938"/>
                <a:buFont typeface="Arial"/>
                <a:buChar char="•"/>
              </a:pPr>
              <a:r>
                <a:rPr b="1" i="0" lang="es-PE" sz="1550" u="none" cap="none" strike="noStrike">
                  <a:solidFill>
                    <a:schemeClr val="dk1"/>
                  </a:solidFill>
                  <a:latin typeface="Arial"/>
                  <a:ea typeface="Arial"/>
                  <a:cs typeface="Arial"/>
                  <a:sym typeface="Arial"/>
                </a:rPr>
                <a:t>Observaciones en el campo</a:t>
              </a:r>
              <a:endParaRPr b="0" i="0" sz="1550" u="none" cap="none" strike="noStrike">
                <a:solidFill>
                  <a:schemeClr val="dk1"/>
                </a:solidFill>
                <a:latin typeface="Arial"/>
                <a:ea typeface="Arial"/>
                <a:cs typeface="Arial"/>
                <a:sym typeface="Arial"/>
              </a:endParaRPr>
            </a:p>
          </p:txBody>
        </p:sp>
        <p:sp>
          <p:nvSpPr>
            <p:cNvPr id="718" name="Google Shape;718;p11"/>
            <p:cNvSpPr/>
            <p:nvPr/>
          </p:nvSpPr>
          <p:spPr>
            <a:xfrm>
              <a:off x="3627835" y="1618110"/>
              <a:ext cx="1172769" cy="1917878"/>
            </a:xfrm>
            <a:prstGeom prst="rect">
              <a:avLst/>
            </a:prstGeom>
            <a:solidFill>
              <a:schemeClr val="accent5"/>
            </a:solidFill>
            <a:ln>
              <a:noFill/>
            </a:ln>
          </p:spPr>
          <p:txBody>
            <a:bodyPr anchorCtr="0" anchor="ctr" bIns="51400" lIns="102825" spcFirstLastPara="1" rIns="102825" wrap="square" tIns="51400">
              <a:noAutofit/>
            </a:bodyPr>
            <a:lstStyle/>
            <a:p>
              <a:pPr indent="0" lvl="0" marL="0" marR="0" rtl="0" algn="ctr">
                <a:lnSpc>
                  <a:spcPct val="93000"/>
                </a:lnSpc>
                <a:spcBef>
                  <a:spcPts val="0"/>
                </a:spcBef>
                <a:spcAft>
                  <a:spcPts val="0"/>
                </a:spcAft>
                <a:buNone/>
              </a:pPr>
              <a:r>
                <a:rPr b="1" i="0" lang="es-PE" sz="1550" u="none" cap="none" strike="noStrike">
                  <a:solidFill>
                    <a:schemeClr val="dk1"/>
                  </a:solidFill>
                  <a:latin typeface="Arial"/>
                  <a:ea typeface="Arial"/>
                  <a:cs typeface="Arial"/>
                  <a:sym typeface="Arial"/>
                </a:rPr>
                <a:t>Principios</a:t>
              </a:r>
              <a:endParaRPr/>
            </a:p>
          </p:txBody>
        </p:sp>
        <p:sp>
          <p:nvSpPr>
            <p:cNvPr id="719" name="Google Shape;719;p11"/>
            <p:cNvSpPr/>
            <p:nvPr/>
          </p:nvSpPr>
          <p:spPr>
            <a:xfrm>
              <a:off x="3627835" y="5343783"/>
              <a:ext cx="1172769" cy="1500624"/>
            </a:xfrm>
            <a:prstGeom prst="rect">
              <a:avLst/>
            </a:prstGeom>
            <a:solidFill>
              <a:schemeClr val="accent5"/>
            </a:solidFill>
            <a:ln>
              <a:noFill/>
            </a:ln>
          </p:spPr>
          <p:txBody>
            <a:bodyPr anchorCtr="0" anchor="ctr" bIns="51400" lIns="102825" spcFirstLastPara="1" rIns="102825" wrap="square" tIns="51400">
              <a:noAutofit/>
            </a:bodyPr>
            <a:lstStyle/>
            <a:p>
              <a:pPr indent="0" lvl="0" marL="0" marR="0" rtl="0" algn="just">
                <a:lnSpc>
                  <a:spcPct val="93000"/>
                </a:lnSpc>
                <a:spcBef>
                  <a:spcPts val="0"/>
                </a:spcBef>
                <a:spcAft>
                  <a:spcPts val="0"/>
                </a:spcAft>
                <a:buNone/>
              </a:pPr>
              <a:r>
                <a:rPr b="1" i="0" lang="es-PE" sz="1550" u="none" cap="none" strike="noStrike">
                  <a:solidFill>
                    <a:schemeClr val="dk1"/>
                  </a:solidFill>
                  <a:latin typeface="Arial"/>
                  <a:ea typeface="Arial"/>
                  <a:cs typeface="Arial"/>
                  <a:sym typeface="Arial"/>
                </a:rPr>
                <a:t>Entregable</a:t>
              </a:r>
              <a:endParaRPr/>
            </a:p>
          </p:txBody>
        </p:sp>
        <p:sp>
          <p:nvSpPr>
            <p:cNvPr id="720" name="Google Shape;720;p11"/>
            <p:cNvSpPr txBox="1"/>
            <p:nvPr/>
          </p:nvSpPr>
          <p:spPr>
            <a:xfrm>
              <a:off x="4825877" y="5424260"/>
              <a:ext cx="4117157" cy="1028871"/>
            </a:xfrm>
            <a:prstGeom prst="rect">
              <a:avLst/>
            </a:prstGeom>
            <a:noFill/>
            <a:ln>
              <a:noFill/>
            </a:ln>
          </p:spPr>
          <p:txBody>
            <a:bodyPr anchorCtr="0" anchor="t" bIns="45700" lIns="91425" spcFirstLastPara="1" rIns="91425" wrap="square" tIns="45700">
              <a:spAutoFit/>
            </a:bodyPr>
            <a:lstStyle/>
            <a:p>
              <a:pPr indent="-190732" lvl="0" marL="190732" marR="0" rtl="0" algn="l">
                <a:spcBef>
                  <a:spcPts val="0"/>
                </a:spcBef>
                <a:spcAft>
                  <a:spcPts val="0"/>
                </a:spcAft>
                <a:buClr>
                  <a:schemeClr val="accent5"/>
                </a:buClr>
                <a:buSzPts val="1938"/>
                <a:buFont typeface="Arial"/>
                <a:buChar char="•"/>
              </a:pPr>
              <a:r>
                <a:rPr b="1" i="0" lang="es-PE" sz="1550" u="none" cap="none" strike="noStrike">
                  <a:solidFill>
                    <a:schemeClr val="dk1"/>
                  </a:solidFill>
                  <a:latin typeface="Arial"/>
                  <a:ea typeface="Arial"/>
                  <a:cs typeface="Arial"/>
                  <a:sym typeface="Arial"/>
                </a:rPr>
                <a:t>Mapa de calor </a:t>
              </a:r>
              <a:r>
                <a:rPr b="0" i="0" lang="es-PE" sz="1550" u="none" cap="none" strike="noStrike">
                  <a:solidFill>
                    <a:schemeClr val="dk1"/>
                  </a:solidFill>
                  <a:latin typeface="Arial"/>
                  <a:ea typeface="Arial"/>
                  <a:cs typeface="Arial"/>
                  <a:sym typeface="Arial"/>
                </a:rPr>
                <a:t>que contiene información sobre principales fortalezas y debilidades</a:t>
              </a:r>
              <a:endParaRPr/>
            </a:p>
            <a:p>
              <a:pPr indent="-190732" lvl="0" marL="190732" marR="0" rtl="0" algn="l">
                <a:spcBef>
                  <a:spcPts val="331"/>
                </a:spcBef>
                <a:spcAft>
                  <a:spcPts val="0"/>
                </a:spcAft>
                <a:buClr>
                  <a:schemeClr val="accent5"/>
                </a:buClr>
                <a:buSzPts val="1938"/>
                <a:buFont typeface="Arial"/>
                <a:buChar char="•"/>
              </a:pPr>
              <a:r>
                <a:rPr b="1" i="0" lang="es-PE" sz="1550" u="none" cap="none" strike="noStrike">
                  <a:solidFill>
                    <a:schemeClr val="dk1"/>
                  </a:solidFill>
                  <a:latin typeface="Arial"/>
                  <a:ea typeface="Arial"/>
                  <a:cs typeface="Arial"/>
                  <a:sym typeface="Arial"/>
                </a:rPr>
                <a:t>Recomendaciones</a:t>
              </a:r>
              <a:r>
                <a:rPr b="0" i="0" lang="es-PE" sz="1550" u="none" cap="none" strike="noStrike">
                  <a:solidFill>
                    <a:schemeClr val="dk1"/>
                  </a:solidFill>
                  <a:latin typeface="Arial"/>
                  <a:ea typeface="Arial"/>
                  <a:cs typeface="Arial"/>
                  <a:sym typeface="Arial"/>
                </a:rPr>
                <a:t> para mejora de desempeño</a:t>
              </a:r>
              <a:endParaRPr/>
            </a:p>
          </p:txBody>
        </p:sp>
      </p:grpSp>
      <p:sp>
        <p:nvSpPr>
          <p:cNvPr id="721" name="Google Shape;721;p11"/>
          <p:cNvSpPr txBox="1"/>
          <p:nvPr/>
        </p:nvSpPr>
        <p:spPr>
          <a:xfrm>
            <a:off x="360493" y="589722"/>
            <a:ext cx="9355936" cy="67703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2000"/>
              <a:buFont typeface="Arial"/>
              <a:buNone/>
            </a:pPr>
            <a:r>
              <a:rPr b="0" i="0" lang="es-PE" sz="2000" u="none" cap="none" strike="noStrike">
                <a:solidFill>
                  <a:schemeClr val="dk1"/>
                </a:solidFill>
                <a:latin typeface="Arial"/>
                <a:ea typeface="Arial"/>
                <a:cs typeface="Arial"/>
                <a:sym typeface="Arial"/>
              </a:rPr>
              <a:t>La revisión de capacidad es una investigación rápida y comprensiva de la capacidad del sistema en cumplir con sus objetivos</a:t>
            </a:r>
            <a:endParaRPr/>
          </a:p>
        </p:txBody>
      </p:sp>
      <p:pic>
        <p:nvPicPr>
          <p:cNvPr descr="Lista de comprobación con relleno sólido" id="722" name="Google Shape;722;p11"/>
          <p:cNvPicPr preferRelativeResize="0"/>
          <p:nvPr/>
        </p:nvPicPr>
        <p:blipFill rotWithShape="1">
          <a:blip r:embed="rId3">
            <a:alphaModFix/>
          </a:blip>
          <a:srcRect b="0" l="0" r="0" t="0"/>
          <a:stretch/>
        </p:blipFill>
        <p:spPr>
          <a:xfrm>
            <a:off x="360493" y="2741487"/>
            <a:ext cx="2805467" cy="2805467"/>
          </a:xfrm>
          <a:prstGeom prst="rect">
            <a:avLst/>
          </a:prstGeom>
          <a:noFill/>
          <a:ln>
            <a:noFill/>
          </a:ln>
        </p:spPr>
      </p:pic>
    </p:spTree>
  </p:cSld>
  <p:clrMapOvr>
    <a:masterClrMapping/>
  </p:clrMapOvr>
</p:sld>
</file>

<file path=ppt/slides/slide1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3" name="Shape 2643"/>
        <p:cNvGrpSpPr/>
        <p:nvPr/>
      </p:nvGrpSpPr>
      <p:grpSpPr>
        <a:xfrm>
          <a:off x="0" y="0"/>
          <a:ext cx="0" cy="0"/>
          <a:chOff x="0" y="0"/>
          <a:chExt cx="0" cy="0"/>
        </a:xfrm>
      </p:grpSpPr>
      <p:sp>
        <p:nvSpPr>
          <p:cNvPr id="2644" name="Google Shape;2644;p110"/>
          <p:cNvSpPr txBox="1"/>
          <p:nvPr>
            <p:ph type="title"/>
          </p:nvPr>
        </p:nvSpPr>
        <p:spPr>
          <a:xfrm>
            <a:off x="360001" y="589387"/>
            <a:ext cx="9480780"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t>A pesar de los retrasos por los cambios de autoridades se avanzó 1.5% por encima de lo tendencial en setiembre y octubre </a:t>
            </a:r>
            <a:endParaRPr/>
          </a:p>
        </p:txBody>
      </p:sp>
      <p:sp>
        <p:nvSpPr>
          <p:cNvPr id="2645" name="Google Shape;2645;p11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646" name="Google Shape;2646;p110"/>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647" name="Google Shape;2647;p110"/>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sp>
        <p:nvSpPr>
          <p:cNvPr id="2648" name="Google Shape;2648;p110"/>
          <p:cNvSpPr/>
          <p:nvPr/>
        </p:nvSpPr>
        <p:spPr>
          <a:xfrm>
            <a:off x="283765" y="2023349"/>
            <a:ext cx="4586989" cy="671049"/>
          </a:xfrm>
          <a:prstGeom prst="rect">
            <a:avLst/>
          </a:prstGeom>
          <a:solidFill>
            <a:schemeClr val="accent4"/>
          </a:solidFill>
          <a:ln cap="flat" cmpd="sng" w="12700">
            <a:solidFill>
              <a:srgbClr val="1B242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0" i="0" lang="es-PE" sz="1400" u="none" cap="none" strike="noStrike">
                <a:solidFill>
                  <a:srgbClr val="FFFFFF"/>
                </a:solidFill>
                <a:latin typeface="Arial"/>
                <a:ea typeface="Arial"/>
                <a:cs typeface="Arial"/>
                <a:sym typeface="Arial"/>
              </a:rPr>
              <a:t>Indicador 1</a:t>
            </a:r>
            <a:endParaRPr/>
          </a:p>
          <a:p>
            <a:pPr indent="0" lvl="0" marL="0" marR="0" rtl="0" algn="ctr">
              <a:lnSpc>
                <a:spcPct val="100000"/>
              </a:lnSpc>
              <a:spcBef>
                <a:spcPts val="0"/>
              </a:spcBef>
              <a:spcAft>
                <a:spcPts val="0"/>
              </a:spcAft>
              <a:buClr>
                <a:srgbClr val="FFFFFF"/>
              </a:buClr>
              <a:buSzPts val="1400"/>
              <a:buFont typeface="Arial"/>
              <a:buNone/>
            </a:pPr>
            <a:r>
              <a:rPr b="0" i="0" lang="es-PE" sz="1400" u="none" cap="none" strike="noStrike">
                <a:solidFill>
                  <a:srgbClr val="FFFFFF"/>
                </a:solidFill>
                <a:latin typeface="Arial"/>
                <a:ea typeface="Arial"/>
                <a:cs typeface="Arial"/>
                <a:sym typeface="Arial"/>
              </a:rPr>
              <a:t>Indicadores Trazadores De Salud Materno Neo - Natal </a:t>
            </a:r>
            <a:endParaRPr/>
          </a:p>
        </p:txBody>
      </p:sp>
      <p:sp>
        <p:nvSpPr>
          <p:cNvPr id="2649" name="Google Shape;2649;p110"/>
          <p:cNvSpPr/>
          <p:nvPr/>
        </p:nvSpPr>
        <p:spPr>
          <a:xfrm>
            <a:off x="5297714" y="2023349"/>
            <a:ext cx="4543067" cy="697715"/>
          </a:xfrm>
          <a:prstGeom prst="rect">
            <a:avLst/>
          </a:prstGeom>
          <a:solidFill>
            <a:schemeClr val="accent4"/>
          </a:solidFill>
          <a:ln cap="flat" cmpd="sng" w="12700">
            <a:solidFill>
              <a:srgbClr val="1B242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400"/>
              <a:buFont typeface="Arial"/>
              <a:buNone/>
            </a:pPr>
            <a:r>
              <a:rPr b="0" i="0" lang="es-PE" sz="1400" u="none" cap="none" strike="noStrike">
                <a:solidFill>
                  <a:srgbClr val="FFFFFF"/>
                </a:solidFill>
                <a:latin typeface="Arial"/>
                <a:ea typeface="Arial"/>
                <a:cs typeface="Arial"/>
                <a:sym typeface="Arial"/>
              </a:rPr>
              <a:t>Indicador 2</a:t>
            </a:r>
            <a:endParaRPr/>
          </a:p>
          <a:p>
            <a:pPr indent="0" lvl="0" marL="0" marR="0" rtl="0" algn="ctr">
              <a:lnSpc>
                <a:spcPct val="100000"/>
              </a:lnSpc>
              <a:spcBef>
                <a:spcPts val="0"/>
              </a:spcBef>
              <a:spcAft>
                <a:spcPts val="0"/>
              </a:spcAft>
              <a:buClr>
                <a:srgbClr val="FFFFFF"/>
              </a:buClr>
              <a:buSzPts val="1400"/>
              <a:buFont typeface="Arial"/>
              <a:buNone/>
            </a:pPr>
            <a:r>
              <a:rPr b="0" i="0" lang="es-PE" sz="1400" u="none" cap="none" strike="noStrike">
                <a:solidFill>
                  <a:srgbClr val="FFFFFF"/>
                </a:solidFill>
                <a:latin typeface="Arial"/>
                <a:ea typeface="Arial"/>
                <a:cs typeface="Arial"/>
                <a:sym typeface="Arial"/>
              </a:rPr>
              <a:t>Indicadores Trazadores De Programa Nutricional  Articulado</a:t>
            </a:r>
            <a:endParaRPr/>
          </a:p>
        </p:txBody>
      </p:sp>
      <p:graphicFrame>
        <p:nvGraphicFramePr>
          <p:cNvPr id="2650" name="Google Shape;2650;p110"/>
          <p:cNvGraphicFramePr/>
          <p:nvPr/>
        </p:nvGraphicFramePr>
        <p:xfrm>
          <a:off x="283765" y="2731365"/>
          <a:ext cx="4645249" cy="3048699"/>
        </p:xfrm>
        <a:graphic>
          <a:graphicData uri="http://schemas.openxmlformats.org/drawingml/2006/chart">
            <c:chart r:id="rId3"/>
          </a:graphicData>
        </a:graphic>
      </p:graphicFrame>
      <p:graphicFrame>
        <p:nvGraphicFramePr>
          <p:cNvPr id="2651" name="Google Shape;2651;p110"/>
          <p:cNvGraphicFramePr/>
          <p:nvPr/>
        </p:nvGraphicFramePr>
        <p:xfrm>
          <a:off x="5297714" y="2719074"/>
          <a:ext cx="4543067" cy="3013760"/>
        </p:xfrm>
        <a:graphic>
          <a:graphicData uri="http://schemas.openxmlformats.org/drawingml/2006/chart">
            <c:chart r:id="rId4"/>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5" name="Shape 2655"/>
        <p:cNvGrpSpPr/>
        <p:nvPr/>
      </p:nvGrpSpPr>
      <p:grpSpPr>
        <a:xfrm>
          <a:off x="0" y="0"/>
          <a:ext cx="0" cy="0"/>
          <a:chOff x="0" y="0"/>
          <a:chExt cx="0" cy="0"/>
        </a:xfrm>
      </p:grpSpPr>
      <p:sp>
        <p:nvSpPr>
          <p:cNvPr id="2656" name="Google Shape;2656;p111"/>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Presentación de la Nota Mensual al GORE - Noviembre 2021</a:t>
            </a:r>
            <a:br>
              <a:rPr b="0" lang="es-PE" sz="2000">
                <a:solidFill>
                  <a:schemeClr val="dk1"/>
                </a:solidFill>
                <a:latin typeface="Arial"/>
                <a:ea typeface="Arial"/>
                <a:cs typeface="Arial"/>
                <a:sym typeface="Arial"/>
              </a:rPr>
            </a:br>
            <a:r>
              <a:rPr b="1" lang="es-PE"/>
              <a:t> </a:t>
            </a:r>
            <a:endParaRPr b="1"/>
          </a:p>
        </p:txBody>
      </p:sp>
      <p:sp>
        <p:nvSpPr>
          <p:cNvPr id="2657" name="Google Shape;2657;p11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658" name="Google Shape;2658;p11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659" name="Google Shape;2659;p111"/>
          <p:cNvGraphicFramePr/>
          <p:nvPr/>
        </p:nvGraphicFramePr>
        <p:xfrm>
          <a:off x="360001" y="1500785"/>
          <a:ext cx="3000000" cy="3000000"/>
        </p:xfrm>
        <a:graphic>
          <a:graphicData uri="http://schemas.openxmlformats.org/drawingml/2006/table">
            <a:tbl>
              <a:tblPr bandRow="1" firstRow="1">
                <a:noFill/>
                <a:tableStyleId>{B8315172-2407-4A39-BDC4-7B5C715F8D9F}</a:tableStyleId>
              </a:tblPr>
              <a:tblGrid>
                <a:gridCol w="765425"/>
                <a:gridCol w="263775"/>
                <a:gridCol w="5869950"/>
              </a:tblGrid>
              <a:tr h="5381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Contexto</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316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Avance en los Indicadores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652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solidFill>
                      <a:schemeClr val="accent1"/>
                    </a:solidFill>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Áreas de Alerta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87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t>Recomendaciones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259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64" name="Shape 2664"/>
        <p:cNvGrpSpPr/>
        <p:nvPr/>
      </p:nvGrpSpPr>
      <p:grpSpPr>
        <a:xfrm>
          <a:off x="0" y="0"/>
          <a:ext cx="0" cy="0"/>
          <a:chOff x="0" y="0"/>
          <a:chExt cx="0" cy="0"/>
        </a:xfrm>
      </p:grpSpPr>
      <p:sp>
        <p:nvSpPr>
          <p:cNvPr id="2665" name="Google Shape;2665;p112"/>
          <p:cNvSpPr txBox="1"/>
          <p:nvPr>
            <p:ph type="title"/>
          </p:nvPr>
        </p:nvSpPr>
        <p:spPr>
          <a:xfrm>
            <a:off x="360001" y="800281"/>
            <a:ext cx="8694539" cy="321627"/>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t>Principales situaciones de alerta al mes de Octubre  </a:t>
            </a:r>
            <a:endParaRPr b="1"/>
          </a:p>
        </p:txBody>
      </p:sp>
      <p:sp>
        <p:nvSpPr>
          <p:cNvPr id="2666" name="Google Shape;2666;p112"/>
          <p:cNvSpPr txBox="1"/>
          <p:nvPr>
            <p:ph idx="1" type="body"/>
          </p:nvPr>
        </p:nvSpPr>
        <p:spPr>
          <a:xfrm>
            <a:off x="1339746" y="1785831"/>
            <a:ext cx="7691826" cy="918841"/>
          </a:xfrm>
          <a:prstGeom prst="rect">
            <a:avLst/>
          </a:prstGeom>
          <a:noFill/>
          <a:ln>
            <a:noFill/>
          </a:ln>
        </p:spPr>
        <p:txBody>
          <a:bodyPr anchorCtr="0" anchor="t" bIns="0" lIns="0" spcFirstLastPara="1" rIns="0" wrap="square" tIns="0">
            <a:spAutoFit/>
          </a:bodyPr>
          <a:lstStyle/>
          <a:p>
            <a:pPr indent="0" lvl="0" marL="0" rtl="0" algn="just">
              <a:lnSpc>
                <a:spcPct val="110000"/>
              </a:lnSpc>
              <a:spcBef>
                <a:spcPts val="0"/>
              </a:spcBef>
              <a:spcAft>
                <a:spcPts val="0"/>
              </a:spcAft>
              <a:buClr>
                <a:schemeClr val="dk1"/>
              </a:buClr>
              <a:buSzPts val="1600"/>
              <a:buNone/>
            </a:pPr>
            <a:r>
              <a:rPr b="1" lang="es-PE" sz="1600"/>
              <a:t>El nombramiento de nuevos funcionarios </a:t>
            </a:r>
            <a:r>
              <a:rPr lang="es-PE" sz="1600"/>
              <a:t>en la Red Norte ha conllevado al retraso de logro de metas para el mes de setiembre y octubre.</a:t>
            </a:r>
            <a:endParaRPr sz="1600"/>
          </a:p>
          <a:p>
            <a:pPr indent="0" lvl="0" marL="0" rtl="0" algn="just">
              <a:lnSpc>
                <a:spcPct val="110000"/>
              </a:lnSpc>
              <a:spcBef>
                <a:spcPts val="900"/>
              </a:spcBef>
              <a:spcAft>
                <a:spcPts val="0"/>
              </a:spcAft>
              <a:buClr>
                <a:schemeClr val="dk1"/>
              </a:buClr>
              <a:buSzPts val="1600"/>
              <a:buNone/>
            </a:pPr>
            <a:r>
              <a:t/>
            </a:r>
            <a:endParaRPr sz="1600"/>
          </a:p>
        </p:txBody>
      </p:sp>
      <p:sp>
        <p:nvSpPr>
          <p:cNvPr id="2667" name="Google Shape;2667;p11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668" name="Google Shape;2668;p112"/>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669" name="Google Shape;2669;p112"/>
          <p:cNvSpPr txBox="1"/>
          <p:nvPr>
            <p:ph idx="3" type="body"/>
          </p:nvPr>
        </p:nvSpPr>
        <p:spPr>
          <a:xfrm>
            <a:off x="427818" y="6673681"/>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sp>
        <p:nvSpPr>
          <p:cNvPr id="2670" name="Google Shape;2670;p112"/>
          <p:cNvSpPr/>
          <p:nvPr/>
        </p:nvSpPr>
        <p:spPr>
          <a:xfrm>
            <a:off x="293192" y="1698562"/>
            <a:ext cx="805783" cy="809515"/>
          </a:xfrm>
          <a:prstGeom prst="ellipse">
            <a:avLst/>
          </a:prstGeom>
          <a:blipFill rotWithShape="1">
            <a:blip r:embed="rId3">
              <a:alphaModFix/>
            </a:blip>
            <a:stretch>
              <a:fillRect b="0" l="0" r="0" t="0"/>
            </a:stretch>
          </a:blipFill>
          <a:ln cap="flat" cmpd="sng" w="1905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71" name="Google Shape;2671;p112"/>
          <p:cNvSpPr txBox="1"/>
          <p:nvPr/>
        </p:nvSpPr>
        <p:spPr>
          <a:xfrm>
            <a:off x="1339746" y="3312281"/>
            <a:ext cx="7782247" cy="803425"/>
          </a:xfrm>
          <a:prstGeom prst="rect">
            <a:avLst/>
          </a:prstGeom>
          <a:noFill/>
          <a:ln>
            <a:noFill/>
          </a:ln>
        </p:spPr>
        <p:txBody>
          <a:bodyPr anchorCtr="0" anchor="t" bIns="0" lIns="0" spcFirstLastPara="1" rIns="0" wrap="square" tIns="0">
            <a:spAutoFit/>
          </a:bodyPr>
          <a:lstStyle/>
          <a:p>
            <a:pPr indent="0" lvl="0" marL="0" marR="0" rtl="0" algn="just">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Carencia de una </a:t>
            </a:r>
            <a:r>
              <a:rPr b="1" i="0" lang="es-PE" sz="1600" u="none" cap="none" strike="noStrike">
                <a:solidFill>
                  <a:srgbClr val="26323E"/>
                </a:solidFill>
                <a:latin typeface="Arial"/>
                <a:ea typeface="Arial"/>
                <a:cs typeface="Arial"/>
                <a:sym typeface="Arial"/>
              </a:rPr>
              <a:t>infraestructura informativa de la Unidad de Estadística</a:t>
            </a:r>
            <a:r>
              <a:rPr b="0" i="0" lang="es-PE" sz="1600" u="none" cap="none" strike="noStrike">
                <a:solidFill>
                  <a:srgbClr val="26323E"/>
                </a:solidFill>
                <a:latin typeface="Arial"/>
                <a:ea typeface="Arial"/>
                <a:cs typeface="Arial"/>
                <a:sym typeface="Arial"/>
              </a:rPr>
              <a:t>, así como </a:t>
            </a:r>
            <a:r>
              <a:rPr b="1" i="0" lang="es-PE" sz="1600" u="none" cap="none" strike="noStrike">
                <a:solidFill>
                  <a:srgbClr val="26323E"/>
                </a:solidFill>
                <a:latin typeface="Arial"/>
                <a:ea typeface="Arial"/>
                <a:cs typeface="Arial"/>
                <a:sym typeface="Arial"/>
              </a:rPr>
              <a:t>el soporte de la Unidad de Personal </a:t>
            </a:r>
            <a:r>
              <a:rPr b="0" i="0" lang="es-PE" sz="1600" u="none" cap="none" strike="noStrike">
                <a:solidFill>
                  <a:srgbClr val="26323E"/>
                </a:solidFill>
                <a:latin typeface="Arial"/>
                <a:ea typeface="Arial"/>
                <a:cs typeface="Arial"/>
                <a:sym typeface="Arial"/>
              </a:rPr>
              <a:t>para la implementación del aplicativo.</a:t>
            </a:r>
            <a:endParaRPr b="0" i="0" sz="1600" u="none" cap="none" strike="noStrike">
              <a:solidFill>
                <a:srgbClr val="26323E"/>
              </a:solidFill>
              <a:latin typeface="Arial"/>
              <a:ea typeface="Arial"/>
              <a:cs typeface="Arial"/>
              <a:sym typeface="Arial"/>
            </a:endParaRPr>
          </a:p>
        </p:txBody>
      </p:sp>
      <p:sp>
        <p:nvSpPr>
          <p:cNvPr id="2672" name="Google Shape;2672;p112"/>
          <p:cNvSpPr txBox="1"/>
          <p:nvPr/>
        </p:nvSpPr>
        <p:spPr>
          <a:xfrm>
            <a:off x="1339747" y="4926232"/>
            <a:ext cx="7782246" cy="535211"/>
          </a:xfrm>
          <a:prstGeom prst="rect">
            <a:avLst/>
          </a:prstGeom>
          <a:noFill/>
          <a:ln>
            <a:noFill/>
          </a:ln>
        </p:spPr>
        <p:txBody>
          <a:bodyPr anchorCtr="0" anchor="t" bIns="0" lIns="0" spcFirstLastPara="1" rIns="0" wrap="square" tIns="0">
            <a:spAutoFit/>
          </a:bodyPr>
          <a:lstStyle/>
          <a:p>
            <a:pPr indent="0" lvl="0" marL="0" marR="0" rtl="0" algn="just">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La intensificación de la vacunación COVID-19 </a:t>
            </a:r>
            <a:r>
              <a:rPr b="1" i="0" lang="es-PE" sz="1600" u="none" cap="none" strike="noStrike">
                <a:solidFill>
                  <a:srgbClr val="26323E"/>
                </a:solidFill>
                <a:latin typeface="Arial"/>
                <a:ea typeface="Arial"/>
                <a:cs typeface="Arial"/>
                <a:sym typeface="Arial"/>
              </a:rPr>
              <a:t>demanda un mayor tiempo de atención</a:t>
            </a:r>
            <a:r>
              <a:rPr b="0" i="0" lang="es-PE" sz="1600" u="none" cap="none" strike="noStrike">
                <a:solidFill>
                  <a:srgbClr val="26323E"/>
                </a:solidFill>
                <a:latin typeface="Arial"/>
                <a:ea typeface="Arial"/>
                <a:cs typeface="Arial"/>
                <a:sym typeface="Arial"/>
              </a:rPr>
              <a:t> de todo el personal de la Red Norte.</a:t>
            </a:r>
            <a:endParaRPr b="0" i="0" sz="1600" u="none" cap="none" strike="noStrike">
              <a:solidFill>
                <a:srgbClr val="26323E"/>
              </a:solidFill>
              <a:latin typeface="Arial"/>
              <a:ea typeface="Arial"/>
              <a:cs typeface="Arial"/>
              <a:sym typeface="Arial"/>
            </a:endParaRPr>
          </a:p>
        </p:txBody>
      </p:sp>
      <p:pic>
        <p:nvPicPr>
          <p:cNvPr descr="Grafik 14" id="2673" name="Google Shape;2673;p112"/>
          <p:cNvPicPr preferRelativeResize="0"/>
          <p:nvPr/>
        </p:nvPicPr>
        <p:blipFill rotWithShape="1">
          <a:blip r:embed="rId4">
            <a:alphaModFix/>
          </a:blip>
          <a:srcRect b="0" l="0" r="0" t="0"/>
          <a:stretch/>
        </p:blipFill>
        <p:spPr>
          <a:xfrm>
            <a:off x="301630" y="3234321"/>
            <a:ext cx="797345" cy="797949"/>
          </a:xfrm>
          <a:prstGeom prst="rect">
            <a:avLst/>
          </a:prstGeom>
          <a:noFill/>
          <a:ln>
            <a:noFill/>
          </a:ln>
        </p:spPr>
      </p:pic>
      <p:pic>
        <p:nvPicPr>
          <p:cNvPr id="2674" name="Google Shape;2674;p112"/>
          <p:cNvPicPr preferRelativeResize="0"/>
          <p:nvPr/>
        </p:nvPicPr>
        <p:blipFill rotWithShape="1">
          <a:blip r:embed="rId5">
            <a:alphaModFix/>
          </a:blip>
          <a:srcRect b="0" l="0" r="0" t="0"/>
          <a:stretch/>
        </p:blipFill>
        <p:spPr>
          <a:xfrm>
            <a:off x="-205369" y="1401233"/>
            <a:ext cx="36000" cy="216000"/>
          </a:xfrm>
          <a:prstGeom prst="rect">
            <a:avLst/>
          </a:prstGeom>
          <a:noFill/>
          <a:ln>
            <a:noFill/>
          </a:ln>
        </p:spPr>
      </p:pic>
      <p:pic>
        <p:nvPicPr>
          <p:cNvPr descr="Grafik 3" id="2675" name="Google Shape;2675;p112"/>
          <p:cNvPicPr preferRelativeResize="0"/>
          <p:nvPr/>
        </p:nvPicPr>
        <p:blipFill rotWithShape="1">
          <a:blip r:embed="rId6">
            <a:alphaModFix/>
          </a:blip>
          <a:srcRect b="0" l="0" r="0" t="0"/>
          <a:stretch/>
        </p:blipFill>
        <p:spPr>
          <a:xfrm>
            <a:off x="293429" y="4758514"/>
            <a:ext cx="808901" cy="809515"/>
          </a:xfrm>
          <a:prstGeom prst="rect">
            <a:avLst/>
          </a:prstGeom>
          <a:noFill/>
          <a:ln>
            <a:noFill/>
          </a:ln>
        </p:spPr>
      </p:pic>
    </p:spTree>
  </p:cSld>
  <p:clrMapOvr>
    <a:masterClrMapping/>
  </p:clrMapOvr>
</p:sld>
</file>

<file path=ppt/slides/slide1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9" name="Shape 2679"/>
        <p:cNvGrpSpPr/>
        <p:nvPr/>
      </p:nvGrpSpPr>
      <p:grpSpPr>
        <a:xfrm>
          <a:off x="0" y="0"/>
          <a:ext cx="0" cy="0"/>
          <a:chOff x="0" y="0"/>
          <a:chExt cx="0" cy="0"/>
        </a:xfrm>
      </p:grpSpPr>
      <p:sp>
        <p:nvSpPr>
          <p:cNvPr id="2680" name="Google Shape;2680;p113"/>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Presentación de la Nota Mensual al GORE - Noviembre 2021</a:t>
            </a:r>
            <a:br>
              <a:rPr b="0" lang="es-PE" sz="2000">
                <a:solidFill>
                  <a:schemeClr val="dk1"/>
                </a:solidFill>
                <a:latin typeface="Arial"/>
                <a:ea typeface="Arial"/>
                <a:cs typeface="Arial"/>
                <a:sym typeface="Arial"/>
              </a:rPr>
            </a:br>
            <a:r>
              <a:rPr b="1" lang="es-PE"/>
              <a:t> </a:t>
            </a:r>
            <a:endParaRPr b="1"/>
          </a:p>
        </p:txBody>
      </p:sp>
      <p:sp>
        <p:nvSpPr>
          <p:cNvPr id="2681" name="Google Shape;2681;p11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682" name="Google Shape;2682;p11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683" name="Google Shape;2683;p113"/>
          <p:cNvGraphicFramePr/>
          <p:nvPr/>
        </p:nvGraphicFramePr>
        <p:xfrm>
          <a:off x="360001" y="1465616"/>
          <a:ext cx="3000000" cy="3000000"/>
        </p:xfrm>
        <a:graphic>
          <a:graphicData uri="http://schemas.openxmlformats.org/drawingml/2006/table">
            <a:tbl>
              <a:tblPr bandRow="1" firstRow="1">
                <a:noFill/>
                <a:tableStyleId>{B8315172-2407-4A39-BDC4-7B5C715F8D9F}</a:tableStyleId>
              </a:tblPr>
              <a:tblGrid>
                <a:gridCol w="800575"/>
                <a:gridCol w="208275"/>
                <a:gridCol w="5890275"/>
              </a:tblGrid>
              <a:tr h="5381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Contexto</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316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Avance en los Indicadores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652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Áreas de Alerta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87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solidFill>
                      <a:srgbClr val="E7E8E9"/>
                    </a:solidFill>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E7E8E9"/>
                    </a:solidFill>
                  </a:tcPr>
                </a:tc>
                <a:tc>
                  <a:txBody>
                    <a:bodyPr/>
                    <a:lstStyle/>
                    <a:p>
                      <a:pPr indent="0" lvl="0" marL="0" marR="0" rtl="0" algn="l">
                        <a:spcBef>
                          <a:spcPts val="0"/>
                        </a:spcBef>
                        <a:spcAft>
                          <a:spcPts val="0"/>
                        </a:spcAft>
                        <a:buNone/>
                      </a:pPr>
                      <a:r>
                        <a:rPr lang="es-PE" sz="1600"/>
                        <a:t>Recomendaciones </a:t>
                      </a:r>
                      <a:endParaRPr/>
                    </a:p>
                  </a:txBody>
                  <a:tcPr marT="45725" marB="45725" marR="91450" marL="91450" anchor="ctr">
                    <a:lnL cap="flat" cmpd="sng" w="9525">
                      <a:solidFill>
                        <a:srgbClr val="000000">
                          <a:alpha val="0"/>
                        </a:srgbClr>
                      </a:solidFill>
                      <a:prstDash val="solid"/>
                      <a:round/>
                      <a:headEnd len="sm" w="sm" type="none"/>
                      <a:tailEnd len="sm" w="sm" type="none"/>
                    </a:lnL>
                    <a:solidFill>
                      <a:srgbClr val="E7E8E9"/>
                    </a:solidFill>
                  </a:tcPr>
                </a:tc>
              </a:tr>
              <a:tr h="425950">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50" marL="91450"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t/>
                      </a:r>
                      <a:endParaRPr sz="1600"/>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7" name="Shape 2687"/>
        <p:cNvGrpSpPr/>
        <p:nvPr/>
      </p:nvGrpSpPr>
      <p:grpSpPr>
        <a:xfrm>
          <a:off x="0" y="0"/>
          <a:ext cx="0" cy="0"/>
          <a:chOff x="0" y="0"/>
          <a:chExt cx="0" cy="0"/>
        </a:xfrm>
      </p:grpSpPr>
      <p:sp>
        <p:nvSpPr>
          <p:cNvPr id="2688" name="Google Shape;2688;p114"/>
          <p:cNvSpPr txBox="1"/>
          <p:nvPr>
            <p:ph type="title"/>
          </p:nvPr>
        </p:nvSpPr>
        <p:spPr>
          <a:xfrm>
            <a:off x="360001" y="589387"/>
            <a:ext cx="8694539" cy="321627"/>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latin typeface="Arial"/>
                <a:ea typeface="Arial"/>
                <a:cs typeface="Arial"/>
                <a:sym typeface="Arial"/>
              </a:rPr>
              <a:t>Recomendaciones </a:t>
            </a:r>
            <a:endParaRPr b="1">
              <a:latin typeface="Arial"/>
              <a:ea typeface="Arial"/>
              <a:cs typeface="Arial"/>
              <a:sym typeface="Arial"/>
            </a:endParaRPr>
          </a:p>
        </p:txBody>
      </p:sp>
      <p:sp>
        <p:nvSpPr>
          <p:cNvPr id="2689" name="Google Shape;2689;p114"/>
          <p:cNvSpPr txBox="1"/>
          <p:nvPr>
            <p:ph idx="1" type="body"/>
          </p:nvPr>
        </p:nvSpPr>
        <p:spPr>
          <a:xfrm>
            <a:off x="464694" y="1640021"/>
            <a:ext cx="9255568" cy="3514552"/>
          </a:xfrm>
          <a:prstGeom prst="rect">
            <a:avLst/>
          </a:prstGeom>
          <a:noFill/>
          <a:ln>
            <a:noFill/>
          </a:ln>
        </p:spPr>
        <p:txBody>
          <a:bodyPr anchorCtr="0" anchor="t" bIns="0" lIns="0" spcFirstLastPara="1" rIns="0" wrap="square" tIns="0">
            <a:spAutoFit/>
          </a:bodyPr>
          <a:lstStyle/>
          <a:p>
            <a:pPr indent="-152400" lvl="0" marL="152400" rtl="0" algn="just">
              <a:lnSpc>
                <a:spcPct val="110000"/>
              </a:lnSpc>
              <a:spcBef>
                <a:spcPts val="0"/>
              </a:spcBef>
              <a:spcAft>
                <a:spcPts val="0"/>
              </a:spcAft>
              <a:buClr>
                <a:schemeClr val="accent5"/>
              </a:buClr>
              <a:buSzPts val="2240"/>
              <a:buFont typeface="Arial"/>
              <a:buChar char="•"/>
            </a:pPr>
            <a:r>
              <a:rPr lang="es-PE" sz="1600"/>
              <a:t>Brindar a la Red Norte la infraestructura informática adecuada: Renovar equipos y </a:t>
            </a:r>
            <a:r>
              <a:rPr b="1" lang="es-PE" sz="1600"/>
              <a:t>servidor</a:t>
            </a:r>
            <a:r>
              <a:rPr lang="es-PE" sz="1600"/>
              <a:t> (2.6 Bien de Capital) para darle soporte y continuidad en el tiempo oportuno a las herramientas estadísticas que se vienen desarrollando</a:t>
            </a:r>
            <a:endParaRPr/>
          </a:p>
          <a:p>
            <a:pPr indent="0" lvl="0" marL="0" rtl="0" algn="just">
              <a:lnSpc>
                <a:spcPct val="110000"/>
              </a:lnSpc>
              <a:spcBef>
                <a:spcPts val="900"/>
              </a:spcBef>
              <a:spcAft>
                <a:spcPts val="0"/>
              </a:spcAft>
              <a:buClr>
                <a:schemeClr val="accent5"/>
              </a:buClr>
              <a:buSzPts val="2240"/>
              <a:buNone/>
            </a:pPr>
            <a:r>
              <a:t/>
            </a:r>
            <a:endParaRPr sz="1600"/>
          </a:p>
          <a:p>
            <a:pPr indent="-152400" lvl="0" marL="152400" rtl="0" algn="just">
              <a:lnSpc>
                <a:spcPct val="110000"/>
              </a:lnSpc>
              <a:spcBef>
                <a:spcPts val="900"/>
              </a:spcBef>
              <a:spcAft>
                <a:spcPts val="0"/>
              </a:spcAft>
              <a:buClr>
                <a:schemeClr val="accent5"/>
              </a:buClr>
              <a:buSzPts val="2240"/>
              <a:buChar char="•"/>
            </a:pPr>
            <a:r>
              <a:rPr lang="es-PE" sz="1600"/>
              <a:t>Priorizar la actualización de los </a:t>
            </a:r>
            <a:r>
              <a:rPr b="1" lang="es-PE" sz="1600"/>
              <a:t>documentos de gestión </a:t>
            </a:r>
            <a:r>
              <a:rPr lang="es-PE" sz="1600"/>
              <a:t>(ROF, CAP, MAPRO, y otros) que permita racionalizar al personal según competencias de las Ejecutoras de Salud (GORE elabora el esquema).</a:t>
            </a:r>
            <a:endParaRPr/>
          </a:p>
          <a:p>
            <a:pPr indent="-10160" lvl="0" marL="152400" rtl="0" algn="just">
              <a:lnSpc>
                <a:spcPct val="110000"/>
              </a:lnSpc>
              <a:spcBef>
                <a:spcPts val="900"/>
              </a:spcBef>
              <a:spcAft>
                <a:spcPts val="0"/>
              </a:spcAft>
              <a:buClr>
                <a:schemeClr val="accent5"/>
              </a:buClr>
              <a:buSzPts val="2240"/>
              <a:buNone/>
            </a:pPr>
            <a:r>
              <a:t/>
            </a:r>
            <a:endParaRPr sz="1600"/>
          </a:p>
          <a:p>
            <a:pPr indent="-152400" lvl="0" marL="152400" rtl="0" algn="just">
              <a:lnSpc>
                <a:spcPct val="110000"/>
              </a:lnSpc>
              <a:spcBef>
                <a:spcPts val="900"/>
              </a:spcBef>
              <a:spcAft>
                <a:spcPts val="0"/>
              </a:spcAft>
              <a:buClr>
                <a:schemeClr val="accent5"/>
              </a:buClr>
              <a:buSzPts val="2240"/>
              <a:buChar char="•"/>
            </a:pPr>
            <a:r>
              <a:rPr lang="es-PE" sz="1600"/>
              <a:t>Monitoreo y </a:t>
            </a:r>
            <a:r>
              <a:rPr b="1" lang="es-PE" sz="1600"/>
              <a:t>acompañamiento continuo </a:t>
            </a:r>
            <a:r>
              <a:rPr lang="es-PE" sz="1600"/>
              <a:t>de fortalecimiento de capacidades del personal administrativo.</a:t>
            </a:r>
            <a:endParaRPr/>
          </a:p>
          <a:p>
            <a:pPr indent="-27939" lvl="0" marL="152400" rtl="0" algn="just">
              <a:lnSpc>
                <a:spcPct val="110000"/>
              </a:lnSpc>
              <a:spcBef>
                <a:spcPts val="900"/>
              </a:spcBef>
              <a:spcAft>
                <a:spcPts val="0"/>
              </a:spcAft>
              <a:buClr>
                <a:schemeClr val="accent5"/>
              </a:buClr>
              <a:buSzPts val="1960"/>
              <a:buNone/>
            </a:pPr>
            <a:r>
              <a:t/>
            </a:r>
            <a:endParaRPr/>
          </a:p>
        </p:txBody>
      </p:sp>
      <p:sp>
        <p:nvSpPr>
          <p:cNvPr id="2690" name="Google Shape;2690;p11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691" name="Google Shape;2691;p114"/>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692" name="Google Shape;2692;p114"/>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spTree>
  </p:cSld>
  <p:clrMapOvr>
    <a:masterClrMapping/>
  </p:clrMapOvr>
</p:sld>
</file>

<file path=ppt/slides/slide1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96" name="Shape 2696"/>
        <p:cNvGrpSpPr/>
        <p:nvPr/>
      </p:nvGrpSpPr>
      <p:grpSpPr>
        <a:xfrm>
          <a:off x="0" y="0"/>
          <a:ext cx="0" cy="0"/>
          <a:chOff x="0" y="0"/>
          <a:chExt cx="0" cy="0"/>
        </a:xfrm>
      </p:grpSpPr>
      <p:sp>
        <p:nvSpPr>
          <p:cNvPr id="2697" name="Google Shape;2697;p115"/>
          <p:cNvSpPr txBox="1"/>
          <p:nvPr>
            <p:ph type="title"/>
          </p:nvPr>
        </p:nvSpPr>
        <p:spPr>
          <a:xfrm>
            <a:off x="360001" y="589387"/>
            <a:ext cx="8694539" cy="100796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Presentación de la Nota Mensual al GORE - Noviembre 2021</a:t>
            </a:r>
            <a:br>
              <a:rPr b="0" lang="es-PE" sz="2000">
                <a:solidFill>
                  <a:schemeClr val="dk1"/>
                </a:solidFill>
                <a:latin typeface="Arial"/>
                <a:ea typeface="Arial"/>
                <a:cs typeface="Arial"/>
                <a:sym typeface="Arial"/>
              </a:rPr>
            </a:br>
            <a:br>
              <a:rPr lang="es-PE"/>
            </a:br>
            <a:r>
              <a:rPr lang="es-PE"/>
              <a:t>Anexos</a:t>
            </a:r>
            <a:endParaRPr/>
          </a:p>
        </p:txBody>
      </p:sp>
      <p:sp>
        <p:nvSpPr>
          <p:cNvPr id="2698" name="Google Shape;2698;p11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699" name="Google Shape;2699;p11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spTree>
  </p:cSld>
  <p:clrMapOvr>
    <a:masterClrMapping/>
  </p:clrMapOvr>
</p:sld>
</file>

<file path=ppt/slides/slide1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3" name="Shape 2703"/>
        <p:cNvGrpSpPr/>
        <p:nvPr/>
      </p:nvGrpSpPr>
      <p:grpSpPr>
        <a:xfrm>
          <a:off x="0" y="0"/>
          <a:ext cx="0" cy="0"/>
          <a:chOff x="0" y="0"/>
          <a:chExt cx="0" cy="0"/>
        </a:xfrm>
      </p:grpSpPr>
      <p:sp>
        <p:nvSpPr>
          <p:cNvPr id="2704" name="Google Shape;2704;p116"/>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Actividades en proceso y por iniciar </a:t>
            </a:r>
            <a:endParaRPr/>
          </a:p>
        </p:txBody>
      </p:sp>
      <p:sp>
        <p:nvSpPr>
          <p:cNvPr id="2705" name="Google Shape;2705;p11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706" name="Google Shape;2706;p116"/>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707" name="Google Shape;2707;p116"/>
          <p:cNvSpPr txBox="1"/>
          <p:nvPr>
            <p:ph idx="3" type="body"/>
          </p:nvPr>
        </p:nvSpPr>
        <p:spPr>
          <a:xfrm>
            <a:off x="204221" y="7024549"/>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sp>
        <p:nvSpPr>
          <p:cNvPr id="2708" name="Google Shape;2708;p116"/>
          <p:cNvSpPr/>
          <p:nvPr/>
        </p:nvSpPr>
        <p:spPr>
          <a:xfrm>
            <a:off x="9189872" y="2095381"/>
            <a:ext cx="636841" cy="669415"/>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00"/>
              <a:buFont typeface="Arial"/>
              <a:buNone/>
            </a:pPr>
            <a:r>
              <a:t/>
            </a:r>
            <a:endParaRPr b="0" i="0" sz="800" u="none" cap="none" strike="noStrike">
              <a:solidFill>
                <a:srgbClr val="FFFFFF"/>
              </a:solidFill>
              <a:latin typeface="Arial"/>
              <a:ea typeface="Arial"/>
              <a:cs typeface="Arial"/>
              <a:sym typeface="Arial"/>
            </a:endParaRPr>
          </a:p>
        </p:txBody>
      </p:sp>
      <p:sp>
        <p:nvSpPr>
          <p:cNvPr id="2709" name="Google Shape;2709;p116"/>
          <p:cNvSpPr/>
          <p:nvPr/>
        </p:nvSpPr>
        <p:spPr>
          <a:xfrm>
            <a:off x="206403" y="1324579"/>
            <a:ext cx="4522698" cy="669415"/>
          </a:xfrm>
          <a:prstGeom prst="rect">
            <a:avLst/>
          </a:prstGeom>
          <a:solidFill>
            <a:srgbClr val="D8D8D8"/>
          </a:solidFill>
          <a:ln>
            <a:noFill/>
          </a:ln>
        </p:spPr>
        <p:txBody>
          <a:bodyPr anchorCtr="0" anchor="ctr" bIns="45700" lIns="91425" spcFirstLastPara="1" rIns="91425" wrap="square" tIns="45700">
            <a:noAutofit/>
          </a:bodyPr>
          <a:lstStyle/>
          <a:p>
            <a:pPr indent="0" lvl="1" marL="1311" marR="0" rtl="0" algn="just">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Mejora de coordinación entre responsables de atención de nutricional y servicio materno en coordinación con todos los servicios comprendidos</a:t>
            </a:r>
            <a:r>
              <a:rPr b="0" i="0" lang="es-PE" sz="1600" u="none" cap="none" strike="noStrike">
                <a:solidFill>
                  <a:srgbClr val="26323E"/>
                </a:solidFill>
                <a:latin typeface="Arial"/>
                <a:ea typeface="Arial"/>
                <a:cs typeface="Arial"/>
                <a:sym typeface="Arial"/>
              </a:rPr>
              <a:t>.</a:t>
            </a:r>
            <a:endParaRPr/>
          </a:p>
        </p:txBody>
      </p:sp>
      <p:sp>
        <p:nvSpPr>
          <p:cNvPr id="2710" name="Google Shape;2710;p116"/>
          <p:cNvSpPr/>
          <p:nvPr/>
        </p:nvSpPr>
        <p:spPr>
          <a:xfrm>
            <a:off x="4832490" y="1324580"/>
            <a:ext cx="1108254" cy="669414"/>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0" i="0" lang="es-PE" sz="1240" u="none" cap="none" strike="noStrike">
                <a:solidFill>
                  <a:srgbClr val="000000"/>
                </a:solidFill>
                <a:latin typeface="Arial"/>
                <a:ea typeface="Arial"/>
                <a:cs typeface="Arial"/>
                <a:sym typeface="Arial"/>
              </a:rPr>
              <a:t>11/15/2021</a:t>
            </a:r>
            <a:endParaRPr/>
          </a:p>
        </p:txBody>
      </p:sp>
      <p:sp>
        <p:nvSpPr>
          <p:cNvPr id="2711" name="Google Shape;2711;p116"/>
          <p:cNvSpPr/>
          <p:nvPr/>
        </p:nvSpPr>
        <p:spPr>
          <a:xfrm>
            <a:off x="6043549" y="1324579"/>
            <a:ext cx="3024519" cy="669415"/>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200"/>
              <a:buFont typeface="Arial"/>
              <a:buNone/>
            </a:pPr>
            <a:r>
              <a:rPr b="1" i="0" lang="es-PE" sz="1200" u="none" cap="none" strike="noStrike">
                <a:solidFill>
                  <a:srgbClr val="26323E"/>
                </a:solidFill>
                <a:latin typeface="Arial"/>
                <a:ea typeface="Arial"/>
                <a:cs typeface="Arial"/>
                <a:sym typeface="Arial"/>
              </a:rPr>
              <a:t>Concretizar la reprogramación de metas de SMN y PAN  para el 2022.</a:t>
            </a:r>
            <a:endParaRPr b="0" i="0" sz="1200" u="none" cap="none" strike="noStrike">
              <a:solidFill>
                <a:srgbClr val="26323E"/>
              </a:solidFill>
              <a:latin typeface="Arial"/>
              <a:ea typeface="Arial"/>
              <a:cs typeface="Arial"/>
              <a:sym typeface="Arial"/>
            </a:endParaRPr>
          </a:p>
        </p:txBody>
      </p:sp>
      <p:sp>
        <p:nvSpPr>
          <p:cNvPr id="2712" name="Google Shape;2712;p116"/>
          <p:cNvSpPr/>
          <p:nvPr/>
        </p:nvSpPr>
        <p:spPr>
          <a:xfrm>
            <a:off x="9189873" y="1324579"/>
            <a:ext cx="646698" cy="669415"/>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00"/>
              <a:buFont typeface="Arial"/>
              <a:buNone/>
            </a:pPr>
            <a:r>
              <a:t/>
            </a:r>
            <a:endParaRPr b="0" i="0" sz="800" u="none" cap="none" strike="noStrike">
              <a:solidFill>
                <a:srgbClr val="FFFFFF"/>
              </a:solidFill>
              <a:latin typeface="Arial"/>
              <a:ea typeface="Arial"/>
              <a:cs typeface="Arial"/>
              <a:sym typeface="Arial"/>
            </a:endParaRPr>
          </a:p>
        </p:txBody>
      </p:sp>
      <p:sp>
        <p:nvSpPr>
          <p:cNvPr id="2713" name="Google Shape;2713;p116"/>
          <p:cNvSpPr/>
          <p:nvPr/>
        </p:nvSpPr>
        <p:spPr>
          <a:xfrm>
            <a:off x="204221" y="2099154"/>
            <a:ext cx="4522698" cy="669415"/>
          </a:xfrm>
          <a:prstGeom prst="rect">
            <a:avLst/>
          </a:prstGeom>
          <a:solidFill>
            <a:srgbClr val="D8D8D8"/>
          </a:solidFill>
          <a:ln>
            <a:noFill/>
          </a:ln>
        </p:spPr>
        <p:txBody>
          <a:bodyPr anchorCtr="0" anchor="ctr" bIns="45700" lIns="91425" spcFirstLastPara="1" rIns="91425" wrap="square" tIns="45700">
            <a:noAutofit/>
          </a:bodyPr>
          <a:lstStyle/>
          <a:p>
            <a:pPr indent="0" lvl="1" marL="1311" marR="0" rtl="0" algn="just">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Implementación del CNV (Certificado de Nacido Vivo) en  línea  en la Microred de quebrada  para la facilitar la obtención del DNI en   los recién nacidos  oportunamente.</a:t>
            </a:r>
            <a:endParaRPr/>
          </a:p>
        </p:txBody>
      </p:sp>
      <p:sp>
        <p:nvSpPr>
          <p:cNvPr id="2714" name="Google Shape;2714;p116"/>
          <p:cNvSpPr/>
          <p:nvPr/>
        </p:nvSpPr>
        <p:spPr>
          <a:xfrm>
            <a:off x="4839995" y="2099154"/>
            <a:ext cx="1108254" cy="669414"/>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0" i="0" lang="es-PE" sz="1240" u="none" cap="none" strike="noStrike">
                <a:solidFill>
                  <a:srgbClr val="000000"/>
                </a:solidFill>
                <a:latin typeface="Arial"/>
                <a:ea typeface="Arial"/>
                <a:cs typeface="Arial"/>
                <a:sym typeface="Arial"/>
              </a:rPr>
              <a:t>11/15/2021</a:t>
            </a:r>
            <a:endParaRPr/>
          </a:p>
        </p:txBody>
      </p:sp>
      <p:sp>
        <p:nvSpPr>
          <p:cNvPr id="2715" name="Google Shape;2715;p116"/>
          <p:cNvSpPr/>
          <p:nvPr/>
        </p:nvSpPr>
        <p:spPr>
          <a:xfrm>
            <a:off x="6061325" y="2099154"/>
            <a:ext cx="3024519" cy="669414"/>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1" marL="0" marR="0" rtl="0" algn="just">
              <a:lnSpc>
                <a:spcPct val="100000"/>
              </a:lnSpc>
              <a:spcBef>
                <a:spcPts val="0"/>
              </a:spcBef>
              <a:spcAft>
                <a:spcPts val="0"/>
              </a:spcAft>
              <a:buClr>
                <a:srgbClr val="000000"/>
              </a:buClr>
              <a:buSzPts val="1200"/>
              <a:buFont typeface="Arial"/>
              <a:buNone/>
            </a:pPr>
            <a:r>
              <a:t/>
            </a:r>
            <a:endParaRPr b="1" i="0" sz="1200" u="none" cap="none" strike="noStrike">
              <a:solidFill>
                <a:srgbClr val="26323E"/>
              </a:solidFill>
              <a:latin typeface="Arial"/>
              <a:ea typeface="Arial"/>
              <a:cs typeface="Arial"/>
              <a:sym typeface="Arial"/>
            </a:endParaRPr>
          </a:p>
          <a:p>
            <a:pPr indent="0" lvl="1" marL="0" marR="0" rtl="0" algn="just">
              <a:lnSpc>
                <a:spcPct val="100000"/>
              </a:lnSpc>
              <a:spcBef>
                <a:spcPts val="0"/>
              </a:spcBef>
              <a:spcAft>
                <a:spcPts val="0"/>
              </a:spcAft>
              <a:buClr>
                <a:srgbClr val="000000"/>
              </a:buClr>
              <a:buSzPts val="1200"/>
              <a:buFont typeface="Arial"/>
              <a:buNone/>
            </a:pPr>
            <a:r>
              <a:t/>
            </a:r>
            <a:endParaRPr b="1" i="0" sz="1200" u="none" cap="none" strike="noStrike">
              <a:solidFill>
                <a:srgbClr val="26323E"/>
              </a:solidFill>
              <a:latin typeface="Arial"/>
              <a:ea typeface="Arial"/>
              <a:cs typeface="Arial"/>
              <a:sym typeface="Arial"/>
            </a:endParaRPr>
          </a:p>
          <a:p>
            <a:pPr indent="0" lvl="1" marL="0" marR="0" rtl="0" algn="just">
              <a:lnSpc>
                <a:spcPct val="100000"/>
              </a:lnSpc>
              <a:spcBef>
                <a:spcPts val="0"/>
              </a:spcBef>
              <a:spcAft>
                <a:spcPts val="0"/>
              </a:spcAft>
              <a:buClr>
                <a:srgbClr val="000000"/>
              </a:buClr>
              <a:buSzPts val="1200"/>
              <a:buFont typeface="Arial"/>
              <a:buNone/>
            </a:pPr>
            <a:r>
              <a:rPr b="1" i="0" lang="es-PE" sz="1200" u="none" cap="none" strike="noStrike">
                <a:solidFill>
                  <a:srgbClr val="26323E"/>
                </a:solidFill>
                <a:latin typeface="Arial"/>
                <a:ea typeface="Arial"/>
                <a:cs typeface="Arial"/>
                <a:sym typeface="Arial"/>
              </a:rPr>
              <a:t>Brindarle prioridad a la capacitación y predisposición del personal a implementar el CNV en línea.</a:t>
            </a:r>
            <a:endParaRPr/>
          </a:p>
          <a:p>
            <a:pPr indent="0" lvl="1" marL="0" marR="0" rtl="0" algn="just">
              <a:lnSpc>
                <a:spcPct val="100000"/>
              </a:lnSpc>
              <a:spcBef>
                <a:spcPts val="0"/>
              </a:spcBef>
              <a:spcAft>
                <a:spcPts val="0"/>
              </a:spcAft>
              <a:buClr>
                <a:srgbClr val="000000"/>
              </a:buClr>
              <a:buSzPts val="1200"/>
              <a:buFont typeface="Arial"/>
              <a:buNone/>
            </a:pPr>
            <a:r>
              <a:t/>
            </a:r>
            <a:endParaRPr b="1" i="0" sz="1200" u="none" cap="none" strike="noStrike">
              <a:solidFill>
                <a:srgbClr val="26323E"/>
              </a:solidFill>
              <a:latin typeface="Arial"/>
              <a:ea typeface="Arial"/>
              <a:cs typeface="Arial"/>
              <a:sym typeface="Arial"/>
            </a:endParaRPr>
          </a:p>
          <a:p>
            <a:pPr indent="0" lvl="1" marL="0" marR="0" rtl="0" algn="just">
              <a:lnSpc>
                <a:spcPct val="100000"/>
              </a:lnSpc>
              <a:spcBef>
                <a:spcPts val="0"/>
              </a:spcBef>
              <a:spcAft>
                <a:spcPts val="0"/>
              </a:spcAft>
              <a:buClr>
                <a:srgbClr val="000000"/>
              </a:buClr>
              <a:buSzPts val="1085"/>
              <a:buFont typeface="Arial"/>
              <a:buNone/>
            </a:pPr>
            <a:r>
              <a:t/>
            </a:r>
            <a:endParaRPr b="0" i="0" sz="1085" u="none" cap="none" strike="noStrike">
              <a:solidFill>
                <a:srgbClr val="000000"/>
              </a:solidFill>
              <a:latin typeface="Arial"/>
              <a:ea typeface="Arial"/>
              <a:cs typeface="Arial"/>
              <a:sym typeface="Arial"/>
            </a:endParaRPr>
          </a:p>
        </p:txBody>
      </p:sp>
      <p:sp>
        <p:nvSpPr>
          <p:cNvPr id="2716" name="Google Shape;2716;p116"/>
          <p:cNvSpPr/>
          <p:nvPr/>
        </p:nvSpPr>
        <p:spPr>
          <a:xfrm>
            <a:off x="9189871" y="2913813"/>
            <a:ext cx="646699" cy="678246"/>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00"/>
              <a:buFont typeface="Arial"/>
              <a:buNone/>
            </a:pPr>
            <a:r>
              <a:t/>
            </a:r>
            <a:endParaRPr b="0" i="0" sz="800" u="none" cap="none" strike="noStrike">
              <a:solidFill>
                <a:srgbClr val="FFFFFF"/>
              </a:solidFill>
              <a:latin typeface="Arial"/>
              <a:ea typeface="Arial"/>
              <a:cs typeface="Arial"/>
              <a:sym typeface="Arial"/>
            </a:endParaRPr>
          </a:p>
        </p:txBody>
      </p:sp>
      <p:sp>
        <p:nvSpPr>
          <p:cNvPr id="2717" name="Google Shape;2717;p116"/>
          <p:cNvSpPr/>
          <p:nvPr/>
        </p:nvSpPr>
        <p:spPr>
          <a:xfrm>
            <a:off x="204221" y="2929735"/>
            <a:ext cx="4522698" cy="669415"/>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Garantizar la dotación de insumos de lancetas , micro cubetas y sulfatos ferrosos hasta diciembre del 2021. Así como los requerimientos de medicamentos a SISMED.</a:t>
            </a:r>
            <a:endParaRPr b="0" i="0" sz="1200" u="none" cap="none" strike="noStrike">
              <a:solidFill>
                <a:srgbClr val="26323E"/>
              </a:solidFill>
              <a:latin typeface="Arial"/>
              <a:ea typeface="Arial"/>
              <a:cs typeface="Arial"/>
              <a:sym typeface="Arial"/>
            </a:endParaRPr>
          </a:p>
        </p:txBody>
      </p:sp>
      <p:sp>
        <p:nvSpPr>
          <p:cNvPr id="2718" name="Google Shape;2718;p116"/>
          <p:cNvSpPr/>
          <p:nvPr/>
        </p:nvSpPr>
        <p:spPr>
          <a:xfrm>
            <a:off x="4839995" y="2909140"/>
            <a:ext cx="1108254" cy="690010"/>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0" i="0" lang="es-PE" sz="1240" u="none" cap="none" strike="noStrike">
                <a:solidFill>
                  <a:srgbClr val="000000"/>
                </a:solidFill>
                <a:latin typeface="Arial"/>
                <a:ea typeface="Arial"/>
                <a:cs typeface="Arial"/>
                <a:sym typeface="Arial"/>
              </a:rPr>
              <a:t>11/15/2021</a:t>
            </a:r>
            <a:endParaRPr/>
          </a:p>
        </p:txBody>
      </p:sp>
      <p:sp>
        <p:nvSpPr>
          <p:cNvPr id="2719" name="Google Shape;2719;p116"/>
          <p:cNvSpPr/>
          <p:nvPr/>
        </p:nvSpPr>
        <p:spPr>
          <a:xfrm>
            <a:off x="6061325" y="2902049"/>
            <a:ext cx="3024519" cy="690010"/>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1" marL="0" marR="0" rtl="0" algn="just">
              <a:lnSpc>
                <a:spcPct val="100000"/>
              </a:lnSpc>
              <a:spcBef>
                <a:spcPts val="0"/>
              </a:spcBef>
              <a:spcAft>
                <a:spcPts val="0"/>
              </a:spcAft>
              <a:buClr>
                <a:srgbClr val="000000"/>
              </a:buClr>
              <a:buSzPts val="1200"/>
              <a:buFont typeface="Arial"/>
              <a:buNone/>
            </a:pPr>
            <a:r>
              <a:rPr b="1" i="0" lang="es-PE" sz="1200" u="none" cap="none" strike="noStrike">
                <a:solidFill>
                  <a:srgbClr val="26323E"/>
                </a:solidFill>
                <a:latin typeface="Arial"/>
                <a:ea typeface="Arial"/>
                <a:cs typeface="Arial"/>
                <a:sym typeface="Arial"/>
              </a:rPr>
              <a:t>Priorizar la adquisición de insumos y racionalizar la distribución de lancetas , micro cubetas y sulfatos ferrosos.</a:t>
            </a:r>
            <a:endParaRPr/>
          </a:p>
        </p:txBody>
      </p:sp>
      <p:sp>
        <p:nvSpPr>
          <p:cNvPr id="2720" name="Google Shape;2720;p116"/>
          <p:cNvSpPr/>
          <p:nvPr/>
        </p:nvSpPr>
        <p:spPr>
          <a:xfrm>
            <a:off x="185928" y="3760317"/>
            <a:ext cx="4522698" cy="615402"/>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Comunicación a través de redes sociales y/o otros medios publicitarios para difundir CRED, vacuna y suplementación.</a:t>
            </a:r>
            <a:endParaRPr/>
          </a:p>
        </p:txBody>
      </p:sp>
      <p:sp>
        <p:nvSpPr>
          <p:cNvPr id="2721" name="Google Shape;2721;p116"/>
          <p:cNvSpPr/>
          <p:nvPr/>
        </p:nvSpPr>
        <p:spPr>
          <a:xfrm>
            <a:off x="4817417" y="3760318"/>
            <a:ext cx="1108254" cy="615402"/>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0" i="0" lang="es-PE" sz="1240" u="none" cap="none" strike="noStrike">
                <a:solidFill>
                  <a:srgbClr val="000000"/>
                </a:solidFill>
                <a:latin typeface="Arial"/>
                <a:ea typeface="Arial"/>
                <a:cs typeface="Arial"/>
                <a:sym typeface="Arial"/>
              </a:rPr>
              <a:t>11/30/2021</a:t>
            </a:r>
            <a:endParaRPr/>
          </a:p>
        </p:txBody>
      </p:sp>
      <p:sp>
        <p:nvSpPr>
          <p:cNvPr id="2722" name="Google Shape;2722;p116"/>
          <p:cNvSpPr/>
          <p:nvPr/>
        </p:nvSpPr>
        <p:spPr>
          <a:xfrm>
            <a:off x="6048177" y="3693292"/>
            <a:ext cx="3024519" cy="690011"/>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1" marL="0" marR="0" rtl="0" algn="just">
              <a:lnSpc>
                <a:spcPct val="100000"/>
              </a:lnSpc>
              <a:spcBef>
                <a:spcPts val="0"/>
              </a:spcBef>
              <a:spcAft>
                <a:spcPts val="0"/>
              </a:spcAft>
              <a:buClr>
                <a:srgbClr val="000000"/>
              </a:buClr>
              <a:buSzPts val="1200"/>
              <a:buFont typeface="Arial"/>
              <a:buNone/>
            </a:pPr>
            <a:r>
              <a:rPr b="1" i="0" lang="es-PE" sz="1200" u="none" cap="none" strike="noStrike">
                <a:solidFill>
                  <a:srgbClr val="26323E"/>
                </a:solidFill>
                <a:latin typeface="Arial"/>
                <a:ea typeface="Arial"/>
                <a:cs typeface="Arial"/>
                <a:sym typeface="Arial"/>
              </a:rPr>
              <a:t>A través de los EE.SS. Y las visitas domiciliares a  zonas lejanas dar a conocer las campañas de comunicación.</a:t>
            </a:r>
            <a:endParaRPr b="1" i="0" sz="1200" u="none" cap="none" strike="noStrike">
              <a:solidFill>
                <a:srgbClr val="26323E"/>
              </a:solidFill>
              <a:latin typeface="Arial"/>
              <a:ea typeface="Arial"/>
              <a:cs typeface="Arial"/>
              <a:sym typeface="Arial"/>
            </a:endParaRPr>
          </a:p>
        </p:txBody>
      </p:sp>
      <p:sp>
        <p:nvSpPr>
          <p:cNvPr id="2723" name="Google Shape;2723;p116"/>
          <p:cNvSpPr/>
          <p:nvPr/>
        </p:nvSpPr>
        <p:spPr>
          <a:xfrm>
            <a:off x="9189870" y="4556672"/>
            <a:ext cx="658851" cy="826170"/>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00"/>
              <a:buFont typeface="Arial"/>
              <a:buNone/>
            </a:pPr>
            <a:r>
              <a:t/>
            </a:r>
            <a:endParaRPr b="0" i="0" sz="800" u="none" cap="none" strike="noStrike">
              <a:solidFill>
                <a:srgbClr val="FFFFFF"/>
              </a:solidFill>
              <a:latin typeface="Arial"/>
              <a:ea typeface="Arial"/>
              <a:cs typeface="Arial"/>
              <a:sym typeface="Arial"/>
            </a:endParaRPr>
          </a:p>
        </p:txBody>
      </p:sp>
      <p:sp>
        <p:nvSpPr>
          <p:cNvPr id="2724" name="Google Shape;2724;p116"/>
          <p:cNvSpPr/>
          <p:nvPr/>
        </p:nvSpPr>
        <p:spPr>
          <a:xfrm>
            <a:off x="193454" y="4541927"/>
            <a:ext cx="4522698" cy="826168"/>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Asistencia técnica en el manejo  del instrumento  de ayuda ( Aplicativo AIS  seguimiento ) este aplicativo  servirá al seguimiento  de la información   digitalizada  en el HISMINSA del paquete  niño y materno.</a:t>
            </a:r>
            <a:endParaRPr b="0" i="0" sz="1200" u="none" cap="none" strike="noStrike">
              <a:solidFill>
                <a:srgbClr val="26323E"/>
              </a:solidFill>
              <a:latin typeface="Arial"/>
              <a:ea typeface="Arial"/>
              <a:cs typeface="Arial"/>
              <a:sym typeface="Arial"/>
            </a:endParaRPr>
          </a:p>
        </p:txBody>
      </p:sp>
      <p:sp>
        <p:nvSpPr>
          <p:cNvPr id="2725" name="Google Shape;2725;p116"/>
          <p:cNvSpPr/>
          <p:nvPr/>
        </p:nvSpPr>
        <p:spPr>
          <a:xfrm>
            <a:off x="4817417" y="4541927"/>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0" i="0" lang="es-PE" sz="1240" u="none" cap="none" strike="noStrike">
                <a:solidFill>
                  <a:srgbClr val="000000"/>
                </a:solidFill>
                <a:latin typeface="Arial"/>
                <a:ea typeface="Arial"/>
                <a:cs typeface="Arial"/>
                <a:sym typeface="Arial"/>
              </a:rPr>
              <a:t>11/30/2021</a:t>
            </a:r>
            <a:endParaRPr/>
          </a:p>
        </p:txBody>
      </p:sp>
      <p:sp>
        <p:nvSpPr>
          <p:cNvPr id="2726" name="Google Shape;2726;p116"/>
          <p:cNvSpPr/>
          <p:nvPr/>
        </p:nvSpPr>
        <p:spPr>
          <a:xfrm>
            <a:off x="6041368" y="4541927"/>
            <a:ext cx="3024519"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1" marL="0" marR="0" rtl="0" algn="just">
              <a:lnSpc>
                <a:spcPct val="100000"/>
              </a:lnSpc>
              <a:spcBef>
                <a:spcPts val="0"/>
              </a:spcBef>
              <a:spcAft>
                <a:spcPts val="0"/>
              </a:spcAft>
              <a:buClr>
                <a:srgbClr val="000000"/>
              </a:buClr>
              <a:buSzPts val="1200"/>
              <a:buFont typeface="Arial"/>
              <a:buNone/>
            </a:pPr>
            <a:r>
              <a:rPr b="1" i="0" lang="es-PE" sz="1200" u="none" cap="none" strike="noStrike">
                <a:solidFill>
                  <a:srgbClr val="26323E"/>
                </a:solidFill>
                <a:latin typeface="Arial"/>
                <a:ea typeface="Arial"/>
                <a:cs typeface="Arial"/>
                <a:sym typeface="Arial"/>
              </a:rPr>
              <a:t>Urge la mejora de la infraestructura informática de la Red Norte y los equipos tanto de área de estadística como la del DAIS.</a:t>
            </a:r>
            <a:endParaRPr/>
          </a:p>
        </p:txBody>
      </p:sp>
      <p:sp>
        <p:nvSpPr>
          <p:cNvPr id="2727" name="Google Shape;2727;p116"/>
          <p:cNvSpPr/>
          <p:nvPr/>
        </p:nvSpPr>
        <p:spPr>
          <a:xfrm>
            <a:off x="9199721" y="3672387"/>
            <a:ext cx="649001" cy="710916"/>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00"/>
              <a:buFont typeface="Arial"/>
              <a:buNone/>
            </a:pPr>
            <a:r>
              <a:t/>
            </a:r>
            <a:endParaRPr b="0" i="0" sz="800" u="none" cap="none" strike="noStrike">
              <a:solidFill>
                <a:srgbClr val="FFFFFF"/>
              </a:solidFill>
              <a:latin typeface="Arial"/>
              <a:ea typeface="Arial"/>
              <a:cs typeface="Arial"/>
              <a:sym typeface="Arial"/>
            </a:endParaRPr>
          </a:p>
        </p:txBody>
      </p:sp>
      <p:sp>
        <p:nvSpPr>
          <p:cNvPr id="2728" name="Google Shape;2728;p116"/>
          <p:cNvSpPr/>
          <p:nvPr/>
        </p:nvSpPr>
        <p:spPr>
          <a:xfrm>
            <a:off x="4819522" y="965200"/>
            <a:ext cx="1108254" cy="286676"/>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1" i="0" lang="es-PE" sz="1240" u="none" cap="none" strike="noStrike">
                <a:solidFill>
                  <a:srgbClr val="000000"/>
                </a:solidFill>
                <a:latin typeface="Arial"/>
                <a:ea typeface="Arial"/>
                <a:cs typeface="Arial"/>
                <a:sym typeface="Arial"/>
              </a:rPr>
              <a:t>Plazo </a:t>
            </a:r>
            <a:endParaRPr/>
          </a:p>
        </p:txBody>
      </p:sp>
      <p:sp>
        <p:nvSpPr>
          <p:cNvPr id="2729" name="Google Shape;2729;p116"/>
          <p:cNvSpPr/>
          <p:nvPr/>
        </p:nvSpPr>
        <p:spPr>
          <a:xfrm>
            <a:off x="6030581" y="965200"/>
            <a:ext cx="3024519" cy="2866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rgbClr val="000000"/>
                </a:solidFill>
                <a:latin typeface="Arial"/>
                <a:ea typeface="Arial"/>
                <a:cs typeface="Arial"/>
                <a:sym typeface="Arial"/>
              </a:rPr>
              <a:t>Recomendación </a:t>
            </a:r>
            <a:endParaRPr/>
          </a:p>
        </p:txBody>
      </p:sp>
      <p:sp>
        <p:nvSpPr>
          <p:cNvPr id="2730" name="Google Shape;2730;p116"/>
          <p:cNvSpPr/>
          <p:nvPr/>
        </p:nvSpPr>
        <p:spPr>
          <a:xfrm>
            <a:off x="9169400" y="965200"/>
            <a:ext cx="646698" cy="293639"/>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1" i="0" lang="es-PE" sz="1240" u="none" cap="none" strike="noStrike">
                <a:solidFill>
                  <a:srgbClr val="000000"/>
                </a:solidFill>
                <a:latin typeface="Arial"/>
                <a:ea typeface="Arial"/>
                <a:cs typeface="Arial"/>
                <a:sym typeface="Arial"/>
              </a:rPr>
              <a:t>Estado </a:t>
            </a:r>
            <a:endParaRPr/>
          </a:p>
        </p:txBody>
      </p:sp>
      <p:sp>
        <p:nvSpPr>
          <p:cNvPr id="2731" name="Google Shape;2731;p116"/>
          <p:cNvSpPr/>
          <p:nvPr/>
        </p:nvSpPr>
        <p:spPr>
          <a:xfrm>
            <a:off x="185928" y="983802"/>
            <a:ext cx="4509751" cy="268074"/>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rgbClr val="000000"/>
                </a:solidFill>
                <a:latin typeface="Arial"/>
                <a:ea typeface="Arial"/>
                <a:cs typeface="Arial"/>
                <a:sym typeface="Arial"/>
              </a:rPr>
              <a:t>Actividades </a:t>
            </a:r>
            <a:endParaRPr/>
          </a:p>
        </p:txBody>
      </p:sp>
      <p:sp>
        <p:nvSpPr>
          <p:cNvPr id="2732" name="Google Shape;2732;p116"/>
          <p:cNvSpPr/>
          <p:nvPr/>
        </p:nvSpPr>
        <p:spPr>
          <a:xfrm>
            <a:off x="9189870" y="5499968"/>
            <a:ext cx="658851" cy="826170"/>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00"/>
              <a:buFont typeface="Arial"/>
              <a:buNone/>
            </a:pPr>
            <a:r>
              <a:t/>
            </a:r>
            <a:endParaRPr b="0" i="0" sz="800" u="none" cap="none" strike="noStrike">
              <a:solidFill>
                <a:srgbClr val="FFFFFF"/>
              </a:solidFill>
              <a:latin typeface="Arial"/>
              <a:ea typeface="Arial"/>
              <a:cs typeface="Arial"/>
              <a:sym typeface="Arial"/>
            </a:endParaRPr>
          </a:p>
        </p:txBody>
      </p:sp>
      <p:sp>
        <p:nvSpPr>
          <p:cNvPr id="2733" name="Google Shape;2733;p116"/>
          <p:cNvSpPr/>
          <p:nvPr/>
        </p:nvSpPr>
        <p:spPr>
          <a:xfrm>
            <a:off x="204221" y="5484704"/>
            <a:ext cx="4522698" cy="826168"/>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Arial"/>
              <a:buNone/>
            </a:pPr>
            <a:r>
              <a:t/>
            </a:r>
            <a:endParaRPr b="0" i="0" sz="1200" u="none" cap="none" strike="noStrike">
              <a:solidFill>
                <a:srgbClr val="26323E"/>
              </a:solidFill>
              <a:latin typeface="Arial"/>
              <a:ea typeface="Arial"/>
              <a:cs typeface="Arial"/>
              <a:sym typeface="Arial"/>
            </a:endParaRPr>
          </a:p>
          <a:p>
            <a:pPr indent="0" lvl="0" marL="0" marR="0" rtl="0" algn="just">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Socializar y brindar  asistencia  técnica al personal de los EESS  responsables del área Niños sobre el objetivo y  funcionamiento  del aplicativo AIS Seguimiento, esto en coordinación con la unidad de estadística.</a:t>
            </a:r>
            <a:endParaRPr b="0" i="0" sz="1200" u="none" cap="none" strike="noStrike">
              <a:solidFill>
                <a:srgbClr val="26323E"/>
              </a:solidFill>
              <a:latin typeface="Arial"/>
              <a:ea typeface="Arial"/>
              <a:cs typeface="Arial"/>
              <a:sym typeface="Arial"/>
            </a:endParaRPr>
          </a:p>
          <a:p>
            <a:pPr indent="0" lvl="0" marL="0" marR="0" rtl="0" algn="just">
              <a:lnSpc>
                <a:spcPct val="100000"/>
              </a:lnSpc>
              <a:spcBef>
                <a:spcPts val="0"/>
              </a:spcBef>
              <a:spcAft>
                <a:spcPts val="0"/>
              </a:spcAft>
              <a:buClr>
                <a:schemeClr val="dk1"/>
              </a:buClr>
              <a:buSzPts val="1200"/>
              <a:buFont typeface="Arial"/>
              <a:buNone/>
            </a:pPr>
            <a:r>
              <a:t/>
            </a:r>
            <a:endParaRPr b="0" i="0" sz="1200" u="none" cap="none" strike="noStrike">
              <a:solidFill>
                <a:srgbClr val="26323E"/>
              </a:solidFill>
              <a:latin typeface="Arial"/>
              <a:ea typeface="Arial"/>
              <a:cs typeface="Arial"/>
              <a:sym typeface="Arial"/>
            </a:endParaRPr>
          </a:p>
        </p:txBody>
      </p:sp>
      <p:sp>
        <p:nvSpPr>
          <p:cNvPr id="2734" name="Google Shape;2734;p116"/>
          <p:cNvSpPr/>
          <p:nvPr/>
        </p:nvSpPr>
        <p:spPr>
          <a:xfrm>
            <a:off x="4830016" y="5484704"/>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0" i="0" lang="es-PE" sz="1240" u="none" cap="none" strike="noStrike">
                <a:solidFill>
                  <a:srgbClr val="000000"/>
                </a:solidFill>
                <a:latin typeface="Arial"/>
                <a:ea typeface="Arial"/>
                <a:cs typeface="Arial"/>
                <a:sym typeface="Arial"/>
              </a:rPr>
              <a:t>11/15/2021</a:t>
            </a:r>
            <a:endParaRPr/>
          </a:p>
        </p:txBody>
      </p:sp>
      <p:sp>
        <p:nvSpPr>
          <p:cNvPr id="2735" name="Google Shape;2735;p116"/>
          <p:cNvSpPr/>
          <p:nvPr/>
        </p:nvSpPr>
        <p:spPr>
          <a:xfrm>
            <a:off x="6041368" y="5484704"/>
            <a:ext cx="3024519"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1" marL="0" marR="0" rtl="0" algn="just">
              <a:lnSpc>
                <a:spcPct val="100000"/>
              </a:lnSpc>
              <a:spcBef>
                <a:spcPts val="0"/>
              </a:spcBef>
              <a:spcAft>
                <a:spcPts val="0"/>
              </a:spcAft>
              <a:buClr>
                <a:srgbClr val="000000"/>
              </a:buClr>
              <a:buSzPts val="1200"/>
              <a:buFont typeface="Arial"/>
              <a:buNone/>
            </a:pPr>
            <a:r>
              <a:rPr b="1" i="0" lang="es-PE" sz="1200" u="none" cap="none" strike="noStrike">
                <a:solidFill>
                  <a:srgbClr val="26323E"/>
                </a:solidFill>
                <a:latin typeface="Arial"/>
                <a:ea typeface="Arial"/>
                <a:cs typeface="Arial"/>
                <a:sym typeface="Arial"/>
              </a:rPr>
              <a:t>Generar incentivos al personal de los EE.SS. Para las capacitaciones  y motivar la valoración de estas asistencias técnicas.</a:t>
            </a:r>
            <a:endParaRPr b="1" i="0" sz="1200" u="none" cap="none" strike="noStrike">
              <a:solidFill>
                <a:srgbClr val="26323E"/>
              </a:solidFill>
              <a:latin typeface="Arial"/>
              <a:ea typeface="Arial"/>
              <a:cs typeface="Arial"/>
              <a:sym typeface="Arial"/>
            </a:endParaRPr>
          </a:p>
        </p:txBody>
      </p:sp>
      <p:sp>
        <p:nvSpPr>
          <p:cNvPr id="2736" name="Google Shape;2736;p116"/>
          <p:cNvSpPr/>
          <p:nvPr/>
        </p:nvSpPr>
        <p:spPr>
          <a:xfrm>
            <a:off x="9189870" y="6416149"/>
            <a:ext cx="658851" cy="420194"/>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800"/>
              <a:buFont typeface="Arial"/>
              <a:buNone/>
            </a:pPr>
            <a:r>
              <a:t/>
            </a:r>
            <a:endParaRPr b="0" i="0" sz="800" u="none" cap="none" strike="noStrike">
              <a:solidFill>
                <a:srgbClr val="FFFFFF"/>
              </a:solidFill>
              <a:latin typeface="Arial"/>
              <a:ea typeface="Arial"/>
              <a:cs typeface="Arial"/>
              <a:sym typeface="Arial"/>
            </a:endParaRPr>
          </a:p>
        </p:txBody>
      </p:sp>
      <p:sp>
        <p:nvSpPr>
          <p:cNvPr id="2737" name="Google Shape;2737;p116"/>
          <p:cNvSpPr/>
          <p:nvPr/>
        </p:nvSpPr>
        <p:spPr>
          <a:xfrm>
            <a:off x="204221" y="6443304"/>
            <a:ext cx="4522698" cy="428789"/>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Monitoreo a los EE.SS. de seguimiento a la productividad del personal de salud</a:t>
            </a:r>
            <a:endParaRPr b="0" i="0" sz="1200" u="none" cap="none" strike="noStrike">
              <a:solidFill>
                <a:srgbClr val="26323E"/>
              </a:solidFill>
              <a:latin typeface="Arial"/>
              <a:ea typeface="Arial"/>
              <a:cs typeface="Arial"/>
              <a:sym typeface="Arial"/>
            </a:endParaRPr>
          </a:p>
        </p:txBody>
      </p:sp>
      <p:sp>
        <p:nvSpPr>
          <p:cNvPr id="2738" name="Google Shape;2738;p116"/>
          <p:cNvSpPr/>
          <p:nvPr/>
        </p:nvSpPr>
        <p:spPr>
          <a:xfrm>
            <a:off x="4830016" y="6443304"/>
            <a:ext cx="1108254" cy="428789"/>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40"/>
              <a:buFont typeface="Arial"/>
              <a:buNone/>
            </a:pPr>
            <a:r>
              <a:rPr b="0" i="0" lang="es-PE" sz="1240" u="none" cap="none" strike="noStrike">
                <a:solidFill>
                  <a:srgbClr val="000000"/>
                </a:solidFill>
                <a:latin typeface="Arial"/>
                <a:ea typeface="Arial"/>
                <a:cs typeface="Arial"/>
                <a:sym typeface="Arial"/>
              </a:rPr>
              <a:t>11/15/2021</a:t>
            </a:r>
            <a:endParaRPr/>
          </a:p>
        </p:txBody>
      </p:sp>
      <p:sp>
        <p:nvSpPr>
          <p:cNvPr id="2739" name="Google Shape;2739;p116"/>
          <p:cNvSpPr/>
          <p:nvPr/>
        </p:nvSpPr>
        <p:spPr>
          <a:xfrm>
            <a:off x="6041368" y="6427482"/>
            <a:ext cx="3024519" cy="503754"/>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1" marL="0" marR="0" rtl="0" algn="ctr">
              <a:lnSpc>
                <a:spcPct val="100000"/>
              </a:lnSpc>
              <a:spcBef>
                <a:spcPts val="0"/>
              </a:spcBef>
              <a:spcAft>
                <a:spcPts val="0"/>
              </a:spcAft>
              <a:buClr>
                <a:srgbClr val="000000"/>
              </a:buClr>
              <a:buSzPts val="1200"/>
              <a:buFont typeface="Arial"/>
              <a:buNone/>
            </a:pPr>
            <a:r>
              <a:t/>
            </a:r>
            <a:endParaRPr b="1" i="0" sz="1200" u="none" cap="none" strike="noStrike">
              <a:solidFill>
                <a:srgbClr val="26323E"/>
              </a:solidFill>
              <a:latin typeface="Arial"/>
              <a:ea typeface="Arial"/>
              <a:cs typeface="Arial"/>
              <a:sym typeface="Arial"/>
            </a:endParaRPr>
          </a:p>
          <a:p>
            <a:pPr indent="0" lvl="1" marL="0" marR="0" rtl="0" algn="just">
              <a:lnSpc>
                <a:spcPct val="100000"/>
              </a:lnSpc>
              <a:spcBef>
                <a:spcPts val="0"/>
              </a:spcBef>
              <a:spcAft>
                <a:spcPts val="0"/>
              </a:spcAft>
              <a:buClr>
                <a:srgbClr val="000000"/>
              </a:buClr>
              <a:buSzPts val="1200"/>
              <a:buFont typeface="Arial"/>
              <a:buNone/>
            </a:pPr>
            <a:r>
              <a:rPr b="1" i="0" lang="es-PE" sz="1200" u="none" cap="none" strike="noStrike">
                <a:solidFill>
                  <a:srgbClr val="26323E"/>
                </a:solidFill>
                <a:latin typeface="Arial"/>
                <a:ea typeface="Arial"/>
                <a:cs typeface="Arial"/>
                <a:sym typeface="Arial"/>
              </a:rPr>
              <a:t>Realizar reportes preliminares (mecánicos) que permitan ir monitoreando al personal de salud, hasta el uso del aplicativo.</a:t>
            </a:r>
            <a:endParaRPr b="1" i="0" sz="1200" u="none" cap="none" strike="noStrike">
              <a:solidFill>
                <a:srgbClr val="26323E"/>
              </a:solidFill>
              <a:latin typeface="Arial"/>
              <a:ea typeface="Arial"/>
              <a:cs typeface="Arial"/>
              <a:sym typeface="Arial"/>
            </a:endParaRPr>
          </a:p>
          <a:p>
            <a:pPr indent="-120099" lvl="1" marL="188997" marR="0" rtl="0" algn="ctr">
              <a:lnSpc>
                <a:spcPct val="100000"/>
              </a:lnSpc>
              <a:spcBef>
                <a:spcPts val="0"/>
              </a:spcBef>
              <a:spcAft>
                <a:spcPts val="0"/>
              </a:spcAft>
              <a:buClr>
                <a:srgbClr val="000000"/>
              </a:buClr>
              <a:buSzPts val="1085"/>
              <a:buFont typeface="Noto Sans Symbols"/>
              <a:buNone/>
            </a:pPr>
            <a:r>
              <a:t/>
            </a:r>
            <a:endParaRPr b="0" i="0" sz="1085" u="none" cap="none" strike="noStrike">
              <a:solidFill>
                <a:srgbClr val="000000"/>
              </a:solidFill>
              <a:latin typeface="Arial"/>
              <a:ea typeface="Arial"/>
              <a:cs typeface="Arial"/>
              <a:sym typeface="Arial"/>
            </a:endParaRPr>
          </a:p>
        </p:txBody>
      </p:sp>
    </p:spTree>
  </p:cSld>
  <p:clrMapOvr>
    <a:masterClrMapping/>
  </p:clrMapOvr>
</p:sld>
</file>

<file path=ppt/slides/slide1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3" name="Shape 2743"/>
        <p:cNvGrpSpPr/>
        <p:nvPr/>
      </p:nvGrpSpPr>
      <p:grpSpPr>
        <a:xfrm>
          <a:off x="0" y="0"/>
          <a:ext cx="0" cy="0"/>
          <a:chOff x="0" y="0"/>
          <a:chExt cx="0" cy="0"/>
        </a:xfrm>
      </p:grpSpPr>
      <p:sp>
        <p:nvSpPr>
          <p:cNvPr id="2744" name="Google Shape;2744;p11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2745" name="Google Shape;2745;p11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746" name="Google Shape;2746;p11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747" name="Google Shape;2747;p117"/>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2" name="Shape 2752"/>
        <p:cNvGrpSpPr/>
        <p:nvPr/>
      </p:nvGrpSpPr>
      <p:grpSpPr>
        <a:xfrm>
          <a:off x="0" y="0"/>
          <a:ext cx="0" cy="0"/>
          <a:chOff x="0" y="0"/>
          <a:chExt cx="0" cy="0"/>
        </a:xfrm>
      </p:grpSpPr>
      <p:sp>
        <p:nvSpPr>
          <p:cNvPr id="2753" name="Google Shape;2753;p118"/>
          <p:cNvSpPr/>
          <p:nvPr/>
        </p:nvSpPr>
        <p:spPr>
          <a:xfrm>
            <a:off x="1894335" y="911841"/>
            <a:ext cx="8048309" cy="2265526"/>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17"/>
              <a:buFont typeface="Calibri"/>
              <a:buNone/>
            </a:pPr>
            <a:r>
              <a:t/>
            </a:r>
            <a:endParaRPr b="0" i="0" sz="1417" u="none" cap="none" strike="noStrike">
              <a:solidFill>
                <a:srgbClr val="FFFFFF"/>
              </a:solidFill>
              <a:latin typeface="Calibri"/>
              <a:ea typeface="Calibri"/>
              <a:cs typeface="Calibri"/>
              <a:sym typeface="Calibri"/>
            </a:endParaRPr>
          </a:p>
        </p:txBody>
      </p:sp>
      <p:sp>
        <p:nvSpPr>
          <p:cNvPr id="2754" name="Google Shape;2754;p118"/>
          <p:cNvSpPr/>
          <p:nvPr/>
        </p:nvSpPr>
        <p:spPr>
          <a:xfrm>
            <a:off x="76288" y="3350735"/>
            <a:ext cx="9873527" cy="4146306"/>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17"/>
              <a:buFont typeface="Calibri"/>
              <a:buNone/>
            </a:pPr>
            <a:r>
              <a:t/>
            </a:r>
            <a:endParaRPr b="0" i="0" sz="1417" u="none" cap="none" strike="noStrike">
              <a:solidFill>
                <a:srgbClr val="FFFFFF"/>
              </a:solidFill>
              <a:latin typeface="Calibri"/>
              <a:ea typeface="Calibri"/>
              <a:cs typeface="Calibri"/>
              <a:sym typeface="Calibri"/>
            </a:endParaRPr>
          </a:p>
        </p:txBody>
      </p:sp>
      <p:sp>
        <p:nvSpPr>
          <p:cNvPr id="2755" name="Google Shape;2755;p118"/>
          <p:cNvSpPr/>
          <p:nvPr/>
        </p:nvSpPr>
        <p:spPr>
          <a:xfrm>
            <a:off x="182632" y="62633"/>
            <a:ext cx="8479871" cy="376622"/>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Diciembre</a:t>
            </a:r>
            <a:endParaRPr/>
          </a:p>
        </p:txBody>
      </p:sp>
      <p:pic>
        <p:nvPicPr>
          <p:cNvPr descr="PLAN OPERATIVO INSTITUCIONAL 2020" id="2756" name="Google Shape;2756;p118"/>
          <p:cNvPicPr preferRelativeResize="0"/>
          <p:nvPr/>
        </p:nvPicPr>
        <p:blipFill rotWithShape="1">
          <a:blip r:embed="rId3">
            <a:alphaModFix/>
          </a:blip>
          <a:srcRect b="0" l="0" r="0" t="0"/>
          <a:stretch/>
        </p:blipFill>
        <p:spPr>
          <a:xfrm>
            <a:off x="8536756" y="10097"/>
            <a:ext cx="554501" cy="514044"/>
          </a:xfrm>
          <a:prstGeom prst="ellipse">
            <a:avLst/>
          </a:prstGeom>
          <a:noFill/>
          <a:ln>
            <a:noFill/>
          </a:ln>
        </p:spPr>
      </p:pic>
      <p:pic>
        <p:nvPicPr>
          <p:cNvPr descr="Logotipo, nombre de la empresa&#10;&#10;Descripción generada automáticamente" id="2757" name="Google Shape;2757;p118"/>
          <p:cNvPicPr preferRelativeResize="0"/>
          <p:nvPr/>
        </p:nvPicPr>
        <p:blipFill rotWithShape="1">
          <a:blip r:embed="rId4">
            <a:alphaModFix/>
          </a:blip>
          <a:srcRect b="6" l="0" r="6" t="0"/>
          <a:stretch/>
        </p:blipFill>
        <p:spPr>
          <a:xfrm>
            <a:off x="528" y="-16322"/>
            <a:ext cx="554501" cy="539389"/>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2758" name="Google Shape;2758;p118"/>
          <p:cNvPicPr preferRelativeResize="0"/>
          <p:nvPr/>
        </p:nvPicPr>
        <p:blipFill rotWithShape="1">
          <a:blip r:embed="rId5">
            <a:alphaModFix/>
          </a:blip>
          <a:srcRect b="0" l="0" r="0" t="0"/>
          <a:stretch/>
        </p:blipFill>
        <p:spPr>
          <a:xfrm>
            <a:off x="9008096" y="4474"/>
            <a:ext cx="1072000" cy="544608"/>
          </a:xfrm>
          <a:prstGeom prst="rect">
            <a:avLst/>
          </a:prstGeom>
          <a:noFill/>
          <a:ln>
            <a:noFill/>
          </a:ln>
        </p:spPr>
      </p:pic>
      <p:sp>
        <p:nvSpPr>
          <p:cNvPr id="2759" name="Google Shape;2759;p118"/>
          <p:cNvSpPr txBox="1"/>
          <p:nvPr/>
        </p:nvSpPr>
        <p:spPr>
          <a:xfrm>
            <a:off x="385708" y="502269"/>
            <a:ext cx="9241549" cy="4801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60"/>
              <a:buFont typeface="Calibri"/>
              <a:buNone/>
            </a:pPr>
            <a:r>
              <a:rPr b="1" i="0" lang="es-PE" sz="1260" u="none" cap="none" strike="noStrike">
                <a:solidFill>
                  <a:srgbClr val="000000"/>
                </a:solidFill>
                <a:latin typeface="Calibri"/>
                <a:ea typeface="Calibri"/>
                <a:cs typeface="Calibri"/>
                <a:sym typeface="Calibri"/>
              </a:rPr>
              <a:t>Proyecto Piloto Red Norte: Mejora de resultados de los Indicadores Trazadores de los Programas Articulado Nutricional y Salud  Materno Neonatal , 2021</a:t>
            </a:r>
            <a:endParaRPr/>
          </a:p>
        </p:txBody>
      </p:sp>
      <p:sp>
        <p:nvSpPr>
          <p:cNvPr id="2760" name="Google Shape;2760;p118"/>
          <p:cNvSpPr txBox="1"/>
          <p:nvPr/>
        </p:nvSpPr>
        <p:spPr>
          <a:xfrm>
            <a:off x="340163" y="2582789"/>
            <a:ext cx="1187536" cy="6740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45"/>
              <a:buFont typeface="Calibri"/>
              <a:buNone/>
            </a:pPr>
            <a:r>
              <a:rPr b="0" i="0" lang="es-PE" sz="945" u="none" cap="none" strike="noStrike">
                <a:solidFill>
                  <a:srgbClr val="000000"/>
                </a:solidFill>
                <a:latin typeface="Calibri"/>
                <a:ea typeface="Calibri"/>
                <a:cs typeface="Calibri"/>
                <a:sym typeface="Calibri"/>
              </a:rPr>
              <a:t>Dr. Hugo Ramos Galdós</a:t>
            </a:r>
            <a:endParaRPr b="0" i="0" sz="945"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945"/>
              <a:buFont typeface="Calibri"/>
              <a:buNone/>
            </a:pPr>
            <a:r>
              <a:rPr b="1" i="0" lang="es-PE" sz="945" u="none" cap="none" strike="noStrike">
                <a:solidFill>
                  <a:srgbClr val="000000"/>
                </a:solidFill>
                <a:latin typeface="Calibri"/>
                <a:ea typeface="Calibri"/>
                <a:cs typeface="Calibri"/>
                <a:sym typeface="Calibri"/>
              </a:rPr>
              <a:t>Director Ejecutivo de la Red Norte</a:t>
            </a:r>
            <a:endParaRPr/>
          </a:p>
        </p:txBody>
      </p:sp>
      <p:sp>
        <p:nvSpPr>
          <p:cNvPr id="2761" name="Google Shape;2761;p118"/>
          <p:cNvSpPr txBox="1"/>
          <p:nvPr/>
        </p:nvSpPr>
        <p:spPr>
          <a:xfrm>
            <a:off x="266883" y="3230837"/>
            <a:ext cx="1884384" cy="310406"/>
          </a:xfrm>
          <a:prstGeom prst="rect">
            <a:avLst/>
          </a:prstGeom>
          <a:solidFill>
            <a:srgbClr val="002060"/>
          </a:solidFill>
          <a:ln cap="flat" cmpd="sng" w="19050">
            <a:solidFill>
              <a:srgbClr val="00206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 Avances…</a:t>
            </a:r>
            <a:endParaRPr/>
          </a:p>
        </p:txBody>
      </p:sp>
      <p:sp>
        <p:nvSpPr>
          <p:cNvPr id="2762" name="Google Shape;2762;p118"/>
          <p:cNvSpPr/>
          <p:nvPr/>
        </p:nvSpPr>
        <p:spPr>
          <a:xfrm>
            <a:off x="171121" y="1090506"/>
            <a:ext cx="1593420" cy="3831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45"/>
              <a:buFont typeface="Calibri"/>
              <a:buNone/>
            </a:pPr>
            <a:r>
              <a:rPr b="0" i="1" lang="es-PE" sz="945" u="none" cap="none" strike="noStrike">
                <a:solidFill>
                  <a:srgbClr val="000000"/>
                </a:solidFill>
                <a:latin typeface="Calibri"/>
                <a:ea typeface="Calibri"/>
                <a:cs typeface="Calibri"/>
                <a:sym typeface="Calibri"/>
              </a:rPr>
              <a:t>Presidente del Equipo de Cumplimiento</a:t>
            </a:r>
            <a:endParaRPr b="0" i="1" sz="945" u="none" cap="none" strike="noStrike">
              <a:solidFill>
                <a:srgbClr val="000000"/>
              </a:solidFill>
              <a:latin typeface="Calibri"/>
              <a:ea typeface="Calibri"/>
              <a:cs typeface="Calibri"/>
              <a:sym typeface="Calibri"/>
            </a:endParaRPr>
          </a:p>
        </p:txBody>
      </p:sp>
      <p:pic>
        <p:nvPicPr>
          <p:cNvPr descr="Estadísticas con relleno sólido" id="2763" name="Google Shape;2763;p118"/>
          <p:cNvPicPr preferRelativeResize="0"/>
          <p:nvPr/>
        </p:nvPicPr>
        <p:blipFill rotWithShape="1">
          <a:blip r:embed="rId6">
            <a:alphaModFix/>
          </a:blip>
          <a:srcRect b="0" l="0" r="0" t="0"/>
          <a:stretch/>
        </p:blipFill>
        <p:spPr>
          <a:xfrm>
            <a:off x="4014159" y="911840"/>
            <a:ext cx="289925" cy="289925"/>
          </a:xfrm>
          <a:prstGeom prst="rect">
            <a:avLst/>
          </a:prstGeom>
          <a:noFill/>
          <a:ln>
            <a:noFill/>
          </a:ln>
        </p:spPr>
      </p:pic>
      <p:pic>
        <p:nvPicPr>
          <p:cNvPr descr="Crecimiento empresarial con relleno sólido" id="2764" name="Google Shape;2764;p118"/>
          <p:cNvPicPr preferRelativeResize="0"/>
          <p:nvPr/>
        </p:nvPicPr>
        <p:blipFill rotWithShape="1">
          <a:blip r:embed="rId7">
            <a:alphaModFix/>
          </a:blip>
          <a:srcRect b="0" l="0" r="0" t="0"/>
          <a:stretch/>
        </p:blipFill>
        <p:spPr>
          <a:xfrm>
            <a:off x="2143901" y="3318493"/>
            <a:ext cx="461344" cy="445862"/>
          </a:xfrm>
          <a:prstGeom prst="rect">
            <a:avLst/>
          </a:prstGeom>
          <a:noFill/>
          <a:ln>
            <a:noFill/>
          </a:ln>
        </p:spPr>
      </p:pic>
      <p:sp>
        <p:nvSpPr>
          <p:cNvPr id="2765" name="Google Shape;2765;p118"/>
          <p:cNvSpPr txBox="1"/>
          <p:nvPr/>
        </p:nvSpPr>
        <p:spPr>
          <a:xfrm>
            <a:off x="3101521" y="7224132"/>
            <a:ext cx="2267903" cy="402483"/>
          </a:xfrm>
          <a:prstGeom prst="rect">
            <a:avLst/>
          </a:prstGeom>
          <a:noFill/>
          <a:ln>
            <a:noFill/>
          </a:ln>
        </p:spPr>
        <p:txBody>
          <a:bodyPr anchorCtr="0" anchor="ctr" bIns="35975" lIns="71975" spcFirstLastPara="1" rIns="71975" wrap="square" tIns="35975">
            <a:noAutofit/>
          </a:bodyPr>
          <a:lstStyle/>
          <a:p>
            <a:pPr indent="0" lvl="0" marL="0" marR="0" rtl="0" algn="r">
              <a:lnSpc>
                <a:spcPct val="100000"/>
              </a:lnSpc>
              <a:spcBef>
                <a:spcPts val="0"/>
              </a:spcBef>
              <a:spcAft>
                <a:spcPts val="0"/>
              </a:spcAft>
              <a:buClr>
                <a:srgbClr val="888888"/>
              </a:buClr>
              <a:buSzPts val="1323"/>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pic>
        <p:nvPicPr>
          <p:cNvPr id="2766" name="Google Shape;2766;p118"/>
          <p:cNvPicPr preferRelativeResize="0"/>
          <p:nvPr/>
        </p:nvPicPr>
        <p:blipFill rotWithShape="1">
          <a:blip r:embed="rId8">
            <a:alphaModFix/>
          </a:blip>
          <a:srcRect b="3155" l="3089" r="8320" t="-1"/>
          <a:stretch/>
        </p:blipFill>
        <p:spPr>
          <a:xfrm>
            <a:off x="486508" y="1437946"/>
            <a:ext cx="908961" cy="1108729"/>
          </a:xfrm>
          <a:prstGeom prst="rect">
            <a:avLst/>
          </a:prstGeom>
          <a:noFill/>
          <a:ln>
            <a:noFill/>
          </a:ln>
        </p:spPr>
      </p:pic>
      <p:sp>
        <p:nvSpPr>
          <p:cNvPr id="2767" name="Google Shape;2767;p118"/>
          <p:cNvSpPr/>
          <p:nvPr/>
        </p:nvSpPr>
        <p:spPr>
          <a:xfrm>
            <a:off x="4920317" y="3543270"/>
            <a:ext cx="239990" cy="239990"/>
          </a:xfrm>
          <a:prstGeom prst="rect">
            <a:avLst/>
          </a:prstGeom>
          <a:noFill/>
          <a:ln>
            <a:noFill/>
          </a:ln>
        </p:spPr>
        <p:txBody>
          <a:bodyPr anchorCtr="0" anchor="t" bIns="35975" lIns="71975" spcFirstLastPara="1" rIns="71975" wrap="square" tIns="35975">
            <a:noAutofit/>
          </a:bodyPr>
          <a:lstStyle/>
          <a:p>
            <a:pPr indent="0" lvl="0" marL="0" marR="0" rtl="0" algn="l">
              <a:lnSpc>
                <a:spcPct val="100000"/>
              </a:lnSpc>
              <a:spcBef>
                <a:spcPts val="0"/>
              </a:spcBef>
              <a:spcAft>
                <a:spcPts val="0"/>
              </a:spcAft>
              <a:buClr>
                <a:schemeClr val="dk1"/>
              </a:buClr>
              <a:buSzPts val="1417"/>
              <a:buFont typeface="Calibri"/>
              <a:buNone/>
            </a:pPr>
            <a:r>
              <a:t/>
            </a:r>
            <a:endParaRPr b="0" i="0" sz="1417" u="none" cap="none" strike="noStrike">
              <a:solidFill>
                <a:srgbClr val="000000"/>
              </a:solidFill>
              <a:latin typeface="Calibri"/>
              <a:ea typeface="Calibri"/>
              <a:cs typeface="Calibri"/>
              <a:sym typeface="Calibri"/>
            </a:endParaRPr>
          </a:p>
        </p:txBody>
      </p:sp>
      <p:sp>
        <p:nvSpPr>
          <p:cNvPr id="2768" name="Google Shape;2768;p118"/>
          <p:cNvSpPr txBox="1"/>
          <p:nvPr/>
        </p:nvSpPr>
        <p:spPr>
          <a:xfrm>
            <a:off x="2038297" y="782792"/>
            <a:ext cx="1984967" cy="310406"/>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 Metas y Trayectorias</a:t>
            </a:r>
            <a:endParaRPr/>
          </a:p>
        </p:txBody>
      </p:sp>
      <p:sp>
        <p:nvSpPr>
          <p:cNvPr id="2769" name="Google Shape;2769;p118"/>
          <p:cNvSpPr/>
          <p:nvPr/>
        </p:nvSpPr>
        <p:spPr>
          <a:xfrm>
            <a:off x="182632" y="3675109"/>
            <a:ext cx="2515175" cy="3743698"/>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50"/>
              </a:buClr>
              <a:buSzPts val="866"/>
              <a:buFont typeface="Calibri"/>
              <a:buNone/>
            </a:pPr>
            <a:r>
              <a:rPr b="1" i="0" lang="es-PE" sz="866" u="none" cap="none" strike="noStrike">
                <a:solidFill>
                  <a:srgbClr val="000000"/>
                </a:solidFill>
                <a:latin typeface="Calibri"/>
                <a:ea typeface="Calibri"/>
                <a:cs typeface="Calibri"/>
                <a:sym typeface="Calibri"/>
              </a:rPr>
              <a:t>PROGRAMA ARTICULADO NUTRICIONAL</a:t>
            </a:r>
            <a:endParaRPr/>
          </a:p>
          <a:p>
            <a:pPr indent="0" lvl="0" marL="0" marR="0" rtl="0" algn="l">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COORDINACIÓN:</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implementó el CNV (Certificado de Nacido Vivo) en  línea,  en la Microred La Quebrada  para la facilitar la obtención del DNI en los recién nacidos. (15/11)</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coordinó y planificó las asistencias técnicas presenciales y virtuales  con todos los gobiernos locales del ámbito de la RSSCN. (7/12)</a:t>
            </a:r>
            <a:endParaRPr/>
          </a:p>
          <a:p>
            <a:pPr indent="0" lvl="0" marL="0" marR="0" rtl="0" algn="just">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COMUNICACIÓN:</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Concurso de TikTok “Ponte al día en tus Vacunas” (30/11)</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crearon spot publicitarios y boletines informativos con el fin de difundir al CRED, vacuna y suplementación. (30/11)</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impulsaron estrategias de comunicación, participación y logros de funciones de los actores sociales. (5/11)</a:t>
            </a:r>
            <a:endParaRPr/>
          </a:p>
          <a:p>
            <a:pPr indent="0" lvl="0" marL="0" marR="0" rtl="0" algn="just">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ASISTENCIA TÉCNICA:</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asistió en la creación de bases con códigos CIE  y en el manejo del aplicativo AIS.(15/11)</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garantizó la dotación de lancetas y sulfatos ferrosos.(13/10) </a:t>
            </a:r>
            <a:endParaRPr/>
          </a:p>
          <a:p>
            <a:pPr indent="0" lvl="0" marL="0" marR="0" rtl="0" algn="just">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ACOMPAÑAMIENTO:</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realizó el monitoreo del paquete completo de atención integral del niño y niña a través del reporteador de la Red Norte. (15/11)</a:t>
            </a:r>
            <a:endParaRPr b="0" i="0" sz="866" u="none" cap="none" strike="noStrike">
              <a:solidFill>
                <a:srgbClr val="000000"/>
              </a:solidFill>
              <a:latin typeface="Calibri"/>
              <a:ea typeface="Calibri"/>
              <a:cs typeface="Calibri"/>
              <a:sym typeface="Calibri"/>
            </a:endParaRPr>
          </a:p>
        </p:txBody>
      </p:sp>
      <p:sp>
        <p:nvSpPr>
          <p:cNvPr id="2770" name="Google Shape;2770;p118"/>
          <p:cNvSpPr/>
          <p:nvPr/>
        </p:nvSpPr>
        <p:spPr>
          <a:xfrm>
            <a:off x="3801183" y="3671618"/>
            <a:ext cx="1939099" cy="3743698"/>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50"/>
              </a:buClr>
              <a:buSzPts val="866"/>
              <a:buFont typeface="Calibri"/>
              <a:buNone/>
            </a:pPr>
            <a:r>
              <a:rPr b="1" i="0" lang="es-PE" sz="866" u="none" cap="none" strike="noStrike">
                <a:solidFill>
                  <a:srgbClr val="000000"/>
                </a:solidFill>
                <a:latin typeface="Calibri"/>
                <a:ea typeface="Calibri"/>
                <a:cs typeface="Calibri"/>
                <a:sym typeface="Calibri"/>
              </a:rPr>
              <a:t>SALUD MATERNO NEO-NATAL</a:t>
            </a:r>
            <a:endParaRPr/>
          </a:p>
          <a:p>
            <a:pPr indent="0" lvl="0" marL="0" marR="0" rtl="0" algn="l">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COORDINACIÓN:</a:t>
            </a:r>
            <a:endParaRPr b="1" i="0" sz="866" u="none" cap="none" strike="noStrike">
              <a:solidFill>
                <a:srgbClr val="000000"/>
              </a:solidFill>
              <a:latin typeface="Calibri"/>
              <a:ea typeface="Calibri"/>
              <a:cs typeface="Calibri"/>
              <a:sym typeface="Calibri"/>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logró la reprogramación de metas de SMN y PAN  para el 2022. (27/11)</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Mejoras en la socialización de indicadores FED y  GESTIÓN   de los  dos  programas   comprometidos en el proyecto. (2/12)</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Participación de reuniones Multisectoriales del Ámbito del Establecimiento de Salud. (5/11)</a:t>
            </a:r>
            <a:endParaRPr/>
          </a:p>
          <a:p>
            <a:pPr indent="0" lvl="0" marL="0" marR="0" rtl="0" algn="just">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COMUNICACIÓN:</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realizaron campañas de difusión y promoción de salud materno garantizando bioseguridad y campañas de VIH. (10/11)</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Promoción de salud reproductiva ; planificación familiar con gestantes y campañas de prevención de cáncer y cuello uterino. (30/11)</a:t>
            </a:r>
            <a:endParaRPr b="1" i="0" sz="866" u="sng" cap="none" strike="noStrike">
              <a:solidFill>
                <a:srgbClr val="000000"/>
              </a:solidFill>
              <a:latin typeface="Calibri"/>
              <a:ea typeface="Calibri"/>
              <a:cs typeface="Calibri"/>
              <a:sym typeface="Calibri"/>
            </a:endParaRPr>
          </a:p>
          <a:p>
            <a:pPr indent="0" lvl="0" marL="0" marR="0" rtl="0" algn="just">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CAPACITACIÓN: </a:t>
            </a:r>
            <a:endParaRPr/>
          </a:p>
          <a:p>
            <a:pPr indent="-225000" lvl="0" marL="225000" marR="0" rtl="0" algn="just">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codificó el registro HIS en Materno. (15/10)</a:t>
            </a:r>
            <a:endParaRPr/>
          </a:p>
          <a:p>
            <a:pPr indent="0" lvl="0" marL="0" marR="0" rtl="0" algn="l">
              <a:lnSpc>
                <a:spcPct val="100000"/>
              </a:lnSpc>
              <a:spcBef>
                <a:spcPts val="0"/>
              </a:spcBef>
              <a:spcAft>
                <a:spcPts val="0"/>
              </a:spcAft>
              <a:buClr>
                <a:srgbClr val="00B050"/>
              </a:buClr>
              <a:buSzPts val="866"/>
              <a:buFont typeface="Calibri"/>
              <a:buNone/>
            </a:pPr>
            <a:r>
              <a:t/>
            </a:r>
            <a:endParaRPr b="0" i="0" sz="866" u="none" cap="none" strike="noStrike">
              <a:solidFill>
                <a:srgbClr val="000000"/>
              </a:solidFill>
              <a:latin typeface="Calibri"/>
              <a:ea typeface="Calibri"/>
              <a:cs typeface="Calibri"/>
              <a:sym typeface="Calibri"/>
            </a:endParaRPr>
          </a:p>
        </p:txBody>
      </p:sp>
      <p:sp>
        <p:nvSpPr>
          <p:cNvPr id="2771" name="Google Shape;2771;p118"/>
          <p:cNvSpPr/>
          <p:nvPr/>
        </p:nvSpPr>
        <p:spPr>
          <a:xfrm>
            <a:off x="6903395" y="3671618"/>
            <a:ext cx="1871388" cy="3747189"/>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35975" lIns="71975" spcFirstLastPara="1" rIns="71975" wrap="square" tIns="35975">
            <a:noAutofit/>
          </a:bodyPr>
          <a:lstStyle/>
          <a:p>
            <a:pPr indent="0" lvl="0" marL="0" marR="0" rtl="0" algn="ctr">
              <a:lnSpc>
                <a:spcPct val="100000"/>
              </a:lnSpc>
              <a:spcBef>
                <a:spcPts val="0"/>
              </a:spcBef>
              <a:spcAft>
                <a:spcPts val="0"/>
              </a:spcAft>
              <a:buClr>
                <a:srgbClr val="00B050"/>
              </a:buClr>
              <a:buSzPts val="866"/>
              <a:buFont typeface="Calibri"/>
              <a:buNone/>
            </a:pPr>
            <a:r>
              <a:rPr b="1" i="0" lang="es-PE" sz="866" u="none" cap="none" strike="noStrike">
                <a:solidFill>
                  <a:srgbClr val="000000"/>
                </a:solidFill>
                <a:latin typeface="Calibri"/>
                <a:ea typeface="Calibri"/>
                <a:cs typeface="Calibri"/>
                <a:sym typeface="Calibri"/>
              </a:rPr>
              <a:t>PRODUCTIVIDAD</a:t>
            </a:r>
            <a:endParaRPr/>
          </a:p>
          <a:p>
            <a:pPr indent="0" lvl="0" marL="0" marR="0" rtl="0" algn="l">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DIGITALIZACIÓN: </a:t>
            </a:r>
            <a:endParaRPr b="1" i="0" sz="866" u="sng" cap="none" strike="noStrike">
              <a:solidFill>
                <a:srgbClr val="000000"/>
              </a:solidFill>
              <a:latin typeface="Calibri"/>
              <a:ea typeface="Calibri"/>
              <a:cs typeface="Calibri"/>
              <a:sym typeface="Calibri"/>
            </a:endParaRPr>
          </a:p>
          <a:p>
            <a:pPr indent="-225000" lvl="0" marL="225000"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implementó la segunda fase de digitalización del Rol de Turnos, a través de Aplicativo de Rol de Turnos de la Red Norte. </a:t>
            </a:r>
            <a:endParaRPr b="0" i="0" sz="866" u="none" cap="none" strike="noStrike">
              <a:solidFill>
                <a:srgbClr val="000000"/>
              </a:solidFill>
              <a:latin typeface="Calibri"/>
              <a:ea typeface="Calibri"/>
              <a:cs typeface="Calibri"/>
              <a:sym typeface="Calibri"/>
            </a:endParaRPr>
          </a:p>
          <a:p>
            <a:pPr indent="-225000" lvl="0" marL="225000"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realizó capacitaciones al personal de los  EE.SS para el llenado y lanzamiento del aplicativo tanto para el Rol de Diciembre y Enero . (25/11; 21/12)</a:t>
            </a:r>
            <a:endParaRPr b="0" i="0" sz="866"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CALIDAD</a:t>
            </a:r>
            <a:endParaRPr b="1" i="0" sz="866" u="sng"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CAPACITACIÓN: </a:t>
            </a:r>
            <a:endParaRPr b="1" i="0" sz="866" u="sng" cap="none" strike="noStrike">
              <a:solidFill>
                <a:srgbClr val="000000"/>
              </a:solidFill>
              <a:latin typeface="Calibri"/>
              <a:ea typeface="Calibri"/>
              <a:cs typeface="Calibri"/>
              <a:sym typeface="Calibri"/>
            </a:endParaRPr>
          </a:p>
          <a:p>
            <a:pPr indent="-225000" lvl="0" marL="225000"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realizó capacitación sobre encuestas de Satisfacción al Usuario Externo. (8/11)</a:t>
            </a:r>
            <a:endParaRPr/>
          </a:p>
          <a:p>
            <a:pPr indent="-225000" lvl="0" marL="225000"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aplicaron  encuestas presenciales al usuario externo. (27/11)</a:t>
            </a:r>
            <a:endParaRPr/>
          </a:p>
          <a:p>
            <a:pPr indent="0" lvl="0" marL="0" marR="0" rtl="0" algn="l">
              <a:lnSpc>
                <a:spcPct val="100000"/>
              </a:lnSpc>
              <a:spcBef>
                <a:spcPts val="0"/>
              </a:spcBef>
              <a:spcAft>
                <a:spcPts val="0"/>
              </a:spcAft>
              <a:buClr>
                <a:srgbClr val="00B050"/>
              </a:buClr>
              <a:buSzPts val="866"/>
              <a:buFont typeface="Calibri"/>
              <a:buNone/>
            </a:pPr>
            <a:r>
              <a:rPr b="1" i="0" lang="es-PE" sz="866" u="sng" cap="none" strike="noStrike">
                <a:solidFill>
                  <a:srgbClr val="000000"/>
                </a:solidFill>
                <a:latin typeface="Calibri"/>
                <a:ea typeface="Calibri"/>
                <a:cs typeface="Calibri"/>
                <a:sym typeface="Calibri"/>
              </a:rPr>
              <a:t>MOTIVACIÓN  DEL PERSONAL :</a:t>
            </a:r>
            <a:endParaRPr b="1" i="0" sz="866" u="sng" cap="none" strike="noStrike">
              <a:solidFill>
                <a:srgbClr val="000000"/>
              </a:solidFill>
              <a:latin typeface="Calibri"/>
              <a:ea typeface="Calibri"/>
              <a:cs typeface="Calibri"/>
              <a:sym typeface="Calibri"/>
            </a:endParaRPr>
          </a:p>
          <a:p>
            <a:pPr indent="-225000" lvl="0" marL="225000"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Calibri"/>
                <a:ea typeface="Calibri"/>
                <a:cs typeface="Calibri"/>
                <a:sym typeface="Calibri"/>
              </a:rPr>
              <a:t>Se emitió resoluciones de felicitación a los ganadores del TikTok. (30/11 y 23/12) </a:t>
            </a:r>
            <a:endParaRPr b="0" i="0" sz="866" u="none" cap="none" strike="noStrike">
              <a:solidFill>
                <a:srgbClr val="000000"/>
              </a:solidFill>
              <a:latin typeface="Calibri"/>
              <a:ea typeface="Calibri"/>
              <a:cs typeface="Calibri"/>
              <a:sym typeface="Calibri"/>
            </a:endParaRPr>
          </a:p>
        </p:txBody>
      </p:sp>
      <p:pic>
        <p:nvPicPr>
          <p:cNvPr id="2772" name="Google Shape;2772;p118"/>
          <p:cNvPicPr preferRelativeResize="0"/>
          <p:nvPr/>
        </p:nvPicPr>
        <p:blipFill rotWithShape="1">
          <a:blip r:embed="rId9">
            <a:alphaModFix/>
          </a:blip>
          <a:srcRect b="0" l="0" r="0" t="0"/>
          <a:stretch/>
        </p:blipFill>
        <p:spPr>
          <a:xfrm>
            <a:off x="5766660" y="3779837"/>
            <a:ext cx="1111488" cy="744036"/>
          </a:xfrm>
          <a:prstGeom prst="rect">
            <a:avLst/>
          </a:prstGeom>
          <a:noFill/>
          <a:ln>
            <a:noFill/>
          </a:ln>
        </p:spPr>
      </p:pic>
      <p:sp>
        <p:nvSpPr>
          <p:cNvPr id="2773" name="Google Shape;2773;p118"/>
          <p:cNvSpPr txBox="1"/>
          <p:nvPr/>
        </p:nvSpPr>
        <p:spPr>
          <a:xfrm>
            <a:off x="5785966" y="4500999"/>
            <a:ext cx="1079716" cy="18928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EE.SS. Limatambo</a:t>
            </a:r>
            <a:endParaRPr b="0" i="0" sz="630" u="none" cap="none" strike="noStrike">
              <a:solidFill>
                <a:srgbClr val="000000"/>
              </a:solidFill>
              <a:latin typeface="Calibri"/>
              <a:ea typeface="Calibri"/>
              <a:cs typeface="Calibri"/>
              <a:sym typeface="Calibri"/>
            </a:endParaRPr>
          </a:p>
        </p:txBody>
      </p:sp>
      <p:pic>
        <p:nvPicPr>
          <p:cNvPr id="2774" name="Google Shape;2774;p118"/>
          <p:cNvPicPr preferRelativeResize="0"/>
          <p:nvPr/>
        </p:nvPicPr>
        <p:blipFill rotWithShape="1">
          <a:blip r:embed="rId10">
            <a:alphaModFix/>
          </a:blip>
          <a:srcRect b="0" l="0" r="0" t="0"/>
          <a:stretch/>
        </p:blipFill>
        <p:spPr>
          <a:xfrm>
            <a:off x="5765401" y="4665000"/>
            <a:ext cx="1111488" cy="672695"/>
          </a:xfrm>
          <a:prstGeom prst="rect">
            <a:avLst/>
          </a:prstGeom>
          <a:noFill/>
          <a:ln>
            <a:noFill/>
          </a:ln>
        </p:spPr>
      </p:pic>
      <p:sp>
        <p:nvSpPr>
          <p:cNvPr id="2775" name="Google Shape;2775;p118"/>
          <p:cNvSpPr txBox="1"/>
          <p:nvPr/>
        </p:nvSpPr>
        <p:spPr>
          <a:xfrm>
            <a:off x="5770668" y="5346891"/>
            <a:ext cx="1079716" cy="18928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Campañas de VIH</a:t>
            </a:r>
            <a:endParaRPr b="0" i="0" sz="630" u="none" cap="none" strike="noStrike">
              <a:solidFill>
                <a:srgbClr val="000000"/>
              </a:solidFill>
              <a:latin typeface="Calibri"/>
              <a:ea typeface="Calibri"/>
              <a:cs typeface="Calibri"/>
              <a:sym typeface="Calibri"/>
            </a:endParaRPr>
          </a:p>
        </p:txBody>
      </p:sp>
      <p:pic>
        <p:nvPicPr>
          <p:cNvPr id="2776" name="Google Shape;2776;p118"/>
          <p:cNvPicPr preferRelativeResize="0"/>
          <p:nvPr/>
        </p:nvPicPr>
        <p:blipFill rotWithShape="1">
          <a:blip r:embed="rId11">
            <a:alphaModFix/>
          </a:blip>
          <a:srcRect b="0" l="0" r="0" t="0"/>
          <a:stretch/>
        </p:blipFill>
        <p:spPr>
          <a:xfrm>
            <a:off x="5770668" y="5532254"/>
            <a:ext cx="1096131" cy="670832"/>
          </a:xfrm>
          <a:prstGeom prst="rect">
            <a:avLst/>
          </a:prstGeom>
          <a:noFill/>
          <a:ln>
            <a:noFill/>
          </a:ln>
        </p:spPr>
      </p:pic>
      <p:sp>
        <p:nvSpPr>
          <p:cNvPr id="2777" name="Google Shape;2777;p118"/>
          <p:cNvSpPr txBox="1"/>
          <p:nvPr/>
        </p:nvSpPr>
        <p:spPr>
          <a:xfrm>
            <a:off x="5785966" y="6211114"/>
            <a:ext cx="1079716" cy="2862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Campañas de prevención de cáncer y cuello uterino</a:t>
            </a:r>
            <a:endParaRPr b="0" i="0" sz="630" u="none" cap="none" strike="noStrike">
              <a:solidFill>
                <a:srgbClr val="000000"/>
              </a:solidFill>
              <a:latin typeface="Calibri"/>
              <a:ea typeface="Calibri"/>
              <a:cs typeface="Calibri"/>
              <a:sym typeface="Calibri"/>
            </a:endParaRPr>
          </a:p>
        </p:txBody>
      </p:sp>
      <p:pic>
        <p:nvPicPr>
          <p:cNvPr id="2778" name="Google Shape;2778;p118"/>
          <p:cNvPicPr preferRelativeResize="0"/>
          <p:nvPr/>
        </p:nvPicPr>
        <p:blipFill rotWithShape="1">
          <a:blip r:embed="rId12">
            <a:alphaModFix/>
          </a:blip>
          <a:srcRect b="20179" l="39819" r="39910" t="14079"/>
          <a:stretch/>
        </p:blipFill>
        <p:spPr>
          <a:xfrm>
            <a:off x="2729580" y="4570641"/>
            <a:ext cx="1051037" cy="787217"/>
          </a:xfrm>
          <a:prstGeom prst="rect">
            <a:avLst/>
          </a:prstGeom>
          <a:noFill/>
          <a:ln>
            <a:noFill/>
          </a:ln>
        </p:spPr>
      </p:pic>
      <p:sp>
        <p:nvSpPr>
          <p:cNvPr id="2779" name="Google Shape;2779;p118"/>
          <p:cNvSpPr txBox="1"/>
          <p:nvPr/>
        </p:nvSpPr>
        <p:spPr>
          <a:xfrm>
            <a:off x="2700163" y="5331732"/>
            <a:ext cx="1107232" cy="2862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EE.SS. De Belempampa (Ganador de TikTok)</a:t>
            </a:r>
            <a:endParaRPr b="0" i="0" sz="630" u="none" cap="none" strike="noStrike">
              <a:solidFill>
                <a:srgbClr val="000000"/>
              </a:solidFill>
              <a:latin typeface="Calibri"/>
              <a:ea typeface="Calibri"/>
              <a:cs typeface="Calibri"/>
              <a:sym typeface="Calibri"/>
            </a:endParaRPr>
          </a:p>
        </p:txBody>
      </p:sp>
      <p:pic>
        <p:nvPicPr>
          <p:cNvPr id="2780" name="Google Shape;2780;p118"/>
          <p:cNvPicPr preferRelativeResize="0"/>
          <p:nvPr/>
        </p:nvPicPr>
        <p:blipFill rotWithShape="1">
          <a:blip r:embed="rId13">
            <a:alphaModFix/>
          </a:blip>
          <a:srcRect b="0" l="0" r="0" t="0"/>
          <a:stretch/>
        </p:blipFill>
        <p:spPr>
          <a:xfrm>
            <a:off x="5764727" y="6509312"/>
            <a:ext cx="1100954" cy="672695"/>
          </a:xfrm>
          <a:prstGeom prst="rect">
            <a:avLst/>
          </a:prstGeom>
          <a:noFill/>
          <a:ln>
            <a:noFill/>
          </a:ln>
        </p:spPr>
      </p:pic>
      <p:pic>
        <p:nvPicPr>
          <p:cNvPr descr="Empresas multadas dominan la venta de productos médicos en cinco regiones  del Perú | Ojo Público" id="2781" name="Google Shape;2781;p118"/>
          <p:cNvPicPr preferRelativeResize="0"/>
          <p:nvPr/>
        </p:nvPicPr>
        <p:blipFill rotWithShape="1">
          <a:blip r:embed="rId14">
            <a:alphaModFix/>
          </a:blip>
          <a:srcRect b="0" l="4891" r="4170" t="0"/>
          <a:stretch/>
        </p:blipFill>
        <p:spPr>
          <a:xfrm>
            <a:off x="2729580" y="5582069"/>
            <a:ext cx="1051037" cy="726687"/>
          </a:xfrm>
          <a:prstGeom prst="rect">
            <a:avLst/>
          </a:prstGeom>
          <a:noFill/>
          <a:ln>
            <a:noFill/>
          </a:ln>
        </p:spPr>
      </p:pic>
      <p:sp>
        <p:nvSpPr>
          <p:cNvPr id="2782" name="Google Shape;2782;p118"/>
          <p:cNvSpPr txBox="1"/>
          <p:nvPr/>
        </p:nvSpPr>
        <p:spPr>
          <a:xfrm>
            <a:off x="2729580" y="6266632"/>
            <a:ext cx="1079716" cy="2862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Dotación de lancetas y sulfatos ferrosos</a:t>
            </a:r>
            <a:endParaRPr b="0" i="0" sz="630" u="none" cap="none" strike="noStrike">
              <a:solidFill>
                <a:srgbClr val="000000"/>
              </a:solidFill>
              <a:latin typeface="Calibri"/>
              <a:ea typeface="Calibri"/>
              <a:cs typeface="Calibri"/>
              <a:sym typeface="Calibri"/>
            </a:endParaRPr>
          </a:p>
        </p:txBody>
      </p:sp>
      <p:sp>
        <p:nvSpPr>
          <p:cNvPr id="2783" name="Google Shape;2783;p118"/>
          <p:cNvSpPr txBox="1"/>
          <p:nvPr/>
        </p:nvSpPr>
        <p:spPr>
          <a:xfrm>
            <a:off x="5751383" y="7171232"/>
            <a:ext cx="1079716" cy="2862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Reuniones en ámbito del Establecimiento de Salud</a:t>
            </a:r>
            <a:endParaRPr b="0" i="0" sz="630" u="none" cap="none" strike="noStrike">
              <a:solidFill>
                <a:srgbClr val="000000"/>
              </a:solidFill>
              <a:latin typeface="Calibri"/>
              <a:ea typeface="Calibri"/>
              <a:cs typeface="Calibri"/>
              <a:sym typeface="Calibri"/>
            </a:endParaRPr>
          </a:p>
        </p:txBody>
      </p:sp>
      <p:pic>
        <p:nvPicPr>
          <p:cNvPr id="2784" name="Google Shape;2784;p118"/>
          <p:cNvPicPr preferRelativeResize="0"/>
          <p:nvPr/>
        </p:nvPicPr>
        <p:blipFill rotWithShape="1">
          <a:blip r:embed="rId15">
            <a:alphaModFix/>
          </a:blip>
          <a:srcRect b="6350" l="0" r="1292" t="8959"/>
          <a:stretch/>
        </p:blipFill>
        <p:spPr>
          <a:xfrm>
            <a:off x="2721469" y="6545032"/>
            <a:ext cx="1059149" cy="755886"/>
          </a:xfrm>
          <a:prstGeom prst="rect">
            <a:avLst/>
          </a:prstGeom>
          <a:noFill/>
          <a:ln>
            <a:noFill/>
          </a:ln>
        </p:spPr>
      </p:pic>
      <p:graphicFrame>
        <p:nvGraphicFramePr>
          <p:cNvPr id="2785" name="Google Shape;2785;p118"/>
          <p:cNvGraphicFramePr/>
          <p:nvPr/>
        </p:nvGraphicFramePr>
        <p:xfrm>
          <a:off x="1894336" y="1111791"/>
          <a:ext cx="4056522" cy="2094386"/>
        </p:xfrm>
        <a:graphic>
          <a:graphicData uri="http://schemas.openxmlformats.org/drawingml/2006/chart">
            <c:chart r:id="rId16"/>
          </a:graphicData>
        </a:graphic>
      </p:graphicFrame>
      <p:sp>
        <p:nvSpPr>
          <p:cNvPr id="2786" name="Google Shape;2786;p118"/>
          <p:cNvSpPr txBox="1"/>
          <p:nvPr/>
        </p:nvSpPr>
        <p:spPr>
          <a:xfrm>
            <a:off x="8822441" y="7263849"/>
            <a:ext cx="1079716" cy="18928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Premiación a  ganadores </a:t>
            </a:r>
            <a:endParaRPr b="0" i="0" sz="630" u="none" cap="none" strike="noStrike">
              <a:solidFill>
                <a:srgbClr val="000000"/>
              </a:solidFill>
              <a:latin typeface="Calibri"/>
              <a:ea typeface="Calibri"/>
              <a:cs typeface="Calibri"/>
              <a:sym typeface="Calibri"/>
            </a:endParaRPr>
          </a:p>
        </p:txBody>
      </p:sp>
      <p:sp>
        <p:nvSpPr>
          <p:cNvPr id="2787" name="Google Shape;2787;p118"/>
          <p:cNvSpPr txBox="1"/>
          <p:nvPr/>
        </p:nvSpPr>
        <p:spPr>
          <a:xfrm>
            <a:off x="2721467" y="7247797"/>
            <a:ext cx="1079716" cy="18928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Reporteador Red Norte</a:t>
            </a:r>
            <a:endParaRPr b="0" i="0" sz="630" u="none" cap="none" strike="noStrike">
              <a:solidFill>
                <a:srgbClr val="000000"/>
              </a:solidFill>
              <a:latin typeface="Calibri"/>
              <a:ea typeface="Calibri"/>
              <a:cs typeface="Calibri"/>
              <a:sym typeface="Calibri"/>
            </a:endParaRPr>
          </a:p>
        </p:txBody>
      </p:sp>
      <p:pic>
        <p:nvPicPr>
          <p:cNvPr id="2788" name="Google Shape;2788;p118"/>
          <p:cNvPicPr preferRelativeResize="0"/>
          <p:nvPr/>
        </p:nvPicPr>
        <p:blipFill rotWithShape="1">
          <a:blip r:embed="rId17">
            <a:alphaModFix/>
          </a:blip>
          <a:srcRect b="0" l="0" r="0" t="0"/>
          <a:stretch/>
        </p:blipFill>
        <p:spPr>
          <a:xfrm>
            <a:off x="2729580" y="3783230"/>
            <a:ext cx="1051037" cy="628797"/>
          </a:xfrm>
          <a:prstGeom prst="rect">
            <a:avLst/>
          </a:prstGeom>
          <a:noFill/>
          <a:ln>
            <a:noFill/>
          </a:ln>
        </p:spPr>
      </p:pic>
      <p:sp>
        <p:nvSpPr>
          <p:cNvPr id="2789" name="Google Shape;2789;p118"/>
          <p:cNvSpPr txBox="1"/>
          <p:nvPr/>
        </p:nvSpPr>
        <p:spPr>
          <a:xfrm>
            <a:off x="2717690" y="4374461"/>
            <a:ext cx="1107232" cy="18928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CNV – DNI de recién nacidos </a:t>
            </a:r>
            <a:endParaRPr b="0" i="0" sz="630" u="none" cap="none" strike="noStrike">
              <a:solidFill>
                <a:srgbClr val="000000"/>
              </a:solidFill>
              <a:latin typeface="Calibri"/>
              <a:ea typeface="Calibri"/>
              <a:cs typeface="Calibri"/>
              <a:sym typeface="Calibri"/>
            </a:endParaRPr>
          </a:p>
        </p:txBody>
      </p:sp>
      <p:pic>
        <p:nvPicPr>
          <p:cNvPr id="2790" name="Google Shape;2790;p118"/>
          <p:cNvPicPr preferRelativeResize="0"/>
          <p:nvPr/>
        </p:nvPicPr>
        <p:blipFill rotWithShape="1">
          <a:blip r:embed="rId18">
            <a:alphaModFix/>
          </a:blip>
          <a:srcRect b="7394" l="18279" r="17659" t="12973"/>
          <a:stretch/>
        </p:blipFill>
        <p:spPr>
          <a:xfrm>
            <a:off x="8827792" y="3766386"/>
            <a:ext cx="1079716" cy="989957"/>
          </a:xfrm>
          <a:prstGeom prst="rect">
            <a:avLst/>
          </a:prstGeom>
          <a:noFill/>
          <a:ln>
            <a:noFill/>
          </a:ln>
        </p:spPr>
      </p:pic>
      <p:sp>
        <p:nvSpPr>
          <p:cNvPr id="2791" name="Google Shape;2791;p118"/>
          <p:cNvSpPr txBox="1"/>
          <p:nvPr/>
        </p:nvSpPr>
        <p:spPr>
          <a:xfrm>
            <a:off x="8867281" y="4746341"/>
            <a:ext cx="1079716" cy="2862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II Fase – Digitalización del Rol de Turnos</a:t>
            </a:r>
            <a:endParaRPr b="0" i="0" sz="630" u="none" cap="none" strike="noStrike">
              <a:solidFill>
                <a:srgbClr val="000000"/>
              </a:solidFill>
              <a:latin typeface="Calibri"/>
              <a:ea typeface="Calibri"/>
              <a:cs typeface="Calibri"/>
              <a:sym typeface="Calibri"/>
            </a:endParaRPr>
          </a:p>
        </p:txBody>
      </p:sp>
      <p:pic>
        <p:nvPicPr>
          <p:cNvPr id="2792" name="Google Shape;2792;p118"/>
          <p:cNvPicPr preferRelativeResize="0"/>
          <p:nvPr/>
        </p:nvPicPr>
        <p:blipFill rotWithShape="1">
          <a:blip r:embed="rId19">
            <a:alphaModFix/>
          </a:blip>
          <a:srcRect b="5085" l="0" r="12929" t="0"/>
          <a:stretch/>
        </p:blipFill>
        <p:spPr>
          <a:xfrm>
            <a:off x="8811377" y="5059318"/>
            <a:ext cx="1096131" cy="989957"/>
          </a:xfrm>
          <a:prstGeom prst="rect">
            <a:avLst/>
          </a:prstGeom>
          <a:noFill/>
          <a:ln>
            <a:noFill/>
          </a:ln>
        </p:spPr>
      </p:pic>
      <p:sp>
        <p:nvSpPr>
          <p:cNvPr id="2793" name="Google Shape;2793;p118"/>
          <p:cNvSpPr txBox="1"/>
          <p:nvPr/>
        </p:nvSpPr>
        <p:spPr>
          <a:xfrm>
            <a:off x="8801287" y="6024216"/>
            <a:ext cx="1079716" cy="2862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30"/>
              <a:buFont typeface="Calibri"/>
              <a:buNone/>
            </a:pPr>
            <a:r>
              <a:rPr b="0" i="0" lang="es-PE" sz="630" u="none" cap="none" strike="noStrike">
                <a:solidFill>
                  <a:srgbClr val="000000"/>
                </a:solidFill>
                <a:latin typeface="Calibri"/>
                <a:ea typeface="Calibri"/>
                <a:cs typeface="Calibri"/>
                <a:sym typeface="Calibri"/>
              </a:rPr>
              <a:t>Capacitaciones al personal  de los EE.SS. </a:t>
            </a:r>
            <a:endParaRPr b="0" i="0" sz="630" u="none" cap="none" strike="noStrike">
              <a:solidFill>
                <a:srgbClr val="000000"/>
              </a:solidFill>
              <a:latin typeface="Calibri"/>
              <a:ea typeface="Calibri"/>
              <a:cs typeface="Calibri"/>
              <a:sym typeface="Calibri"/>
            </a:endParaRPr>
          </a:p>
        </p:txBody>
      </p:sp>
      <p:graphicFrame>
        <p:nvGraphicFramePr>
          <p:cNvPr id="2794" name="Google Shape;2794;p118"/>
          <p:cNvGraphicFramePr/>
          <p:nvPr/>
        </p:nvGraphicFramePr>
        <p:xfrm>
          <a:off x="5950857" y="1072214"/>
          <a:ext cx="3991787" cy="2099286"/>
        </p:xfrm>
        <a:graphic>
          <a:graphicData uri="http://schemas.openxmlformats.org/drawingml/2006/chart">
            <c:chart r:id="rId20"/>
          </a:graphicData>
        </a:graphic>
      </p:graphicFrame>
      <p:pic>
        <p:nvPicPr>
          <p:cNvPr id="2795" name="Google Shape;2795;p118"/>
          <p:cNvPicPr preferRelativeResize="0"/>
          <p:nvPr/>
        </p:nvPicPr>
        <p:blipFill rotWithShape="1">
          <a:blip r:embed="rId21">
            <a:alphaModFix/>
          </a:blip>
          <a:srcRect b="0" l="0" r="0" t="0"/>
          <a:stretch/>
        </p:blipFill>
        <p:spPr>
          <a:xfrm>
            <a:off x="8847078" y="6306198"/>
            <a:ext cx="1060431" cy="994720"/>
          </a:xfrm>
          <a:prstGeom prst="rect">
            <a:avLst/>
          </a:prstGeom>
          <a:noFill/>
          <a:ln>
            <a:noFill/>
          </a:ln>
        </p:spPr>
      </p:pic>
    </p:spTree>
  </p:cSld>
  <p:clrMapOvr>
    <a:masterClrMapping/>
  </p:clrMapOvr>
</p:sld>
</file>

<file path=ppt/slides/slide1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0" name="Shape 2800"/>
        <p:cNvGrpSpPr/>
        <p:nvPr/>
      </p:nvGrpSpPr>
      <p:grpSpPr>
        <a:xfrm>
          <a:off x="0" y="0"/>
          <a:ext cx="0" cy="0"/>
          <a:chOff x="0" y="0"/>
          <a:chExt cx="0" cy="0"/>
        </a:xfrm>
      </p:grpSpPr>
      <p:graphicFrame>
        <p:nvGraphicFramePr>
          <p:cNvPr id="2801" name="Google Shape;2801;p119"/>
          <p:cNvGraphicFramePr/>
          <p:nvPr/>
        </p:nvGraphicFramePr>
        <p:xfrm>
          <a:off x="365303" y="627673"/>
          <a:ext cx="3000000" cy="3000000"/>
        </p:xfrm>
        <a:graphic>
          <a:graphicData uri="http://schemas.openxmlformats.org/drawingml/2006/table">
            <a:tbl>
              <a:tblPr bandRow="1" firstRow="1">
                <a:noFill/>
                <a:tableStyleId>{0FD1BF3E-CC44-4364-A30E-78B11C6F90D7}</a:tableStyleId>
              </a:tblPr>
              <a:tblGrid>
                <a:gridCol w="3318500"/>
                <a:gridCol w="101000"/>
                <a:gridCol w="639525"/>
                <a:gridCol w="368450"/>
                <a:gridCol w="1834975"/>
                <a:gridCol w="2569000"/>
                <a:gridCol w="229250"/>
                <a:gridCol w="557225"/>
              </a:tblGrid>
              <a:tr h="315575">
                <a:tc gridSpan="2">
                  <a:txBody>
                    <a:bodyPr/>
                    <a:lstStyle/>
                    <a:p>
                      <a:pPr indent="0" lvl="0" marL="0" marR="0" rtl="0" algn="ctr">
                        <a:spcBef>
                          <a:spcPts val="0"/>
                        </a:spcBef>
                        <a:spcAft>
                          <a:spcPts val="0"/>
                        </a:spcAft>
                        <a:buNone/>
                      </a:pPr>
                      <a:r>
                        <a:rPr b="1" lang="es-PE" sz="800" u="none" cap="none" strike="noStrike"/>
                        <a:t>PRINCIPALES ACTIVIDADES</a:t>
                      </a:r>
                      <a:endParaRPr b="1" sz="800" u="none" cap="none" strike="noStrike">
                        <a:latin typeface="Arial"/>
                        <a:ea typeface="Arial"/>
                        <a:cs typeface="Arial"/>
                        <a:sym typeface="Arial"/>
                      </a:endParaRPr>
                    </a:p>
                  </a:txBody>
                  <a:tcPr marT="37800" marB="37800" marR="75600" marL="75600" anchor="ctr"/>
                </a:tc>
                <a:tc hMerge="1"/>
                <a:tc gridSpan="2">
                  <a:txBody>
                    <a:bodyPr/>
                    <a:lstStyle/>
                    <a:p>
                      <a:pPr indent="0" lvl="0" marL="0" marR="0" rtl="0" algn="l">
                        <a:spcBef>
                          <a:spcPts val="0"/>
                        </a:spcBef>
                        <a:spcAft>
                          <a:spcPts val="0"/>
                        </a:spcAft>
                        <a:buNone/>
                      </a:pPr>
                      <a:r>
                        <a:rPr b="1" lang="es-PE" sz="800" u="none" cap="none" strike="noStrike"/>
                        <a:t>RESPONSABLE</a:t>
                      </a:r>
                      <a:endParaRPr b="1" sz="800" u="none" cap="none" strike="noStrike">
                        <a:latin typeface="Arial"/>
                        <a:ea typeface="Arial"/>
                        <a:cs typeface="Arial"/>
                        <a:sym typeface="Arial"/>
                      </a:endParaRPr>
                    </a:p>
                  </a:txBody>
                  <a:tcPr marT="37800" marB="37800" marR="75600" marL="75600" anchor="ctr"/>
                </a:tc>
                <a:tc hMerge="1"/>
                <a:tc>
                  <a:txBody>
                    <a:bodyPr/>
                    <a:lstStyle/>
                    <a:p>
                      <a:pPr indent="0" lvl="0" marL="0" marR="0" rtl="0" algn="ctr">
                        <a:spcBef>
                          <a:spcPts val="0"/>
                        </a:spcBef>
                        <a:spcAft>
                          <a:spcPts val="0"/>
                        </a:spcAft>
                        <a:buNone/>
                      </a:pPr>
                      <a:r>
                        <a:rPr b="1" lang="es-PE" sz="800" u="none" cap="none" strike="noStrike"/>
                        <a:t>RIESGO /LIMITACIONES </a:t>
                      </a:r>
                      <a:endParaRPr b="1" sz="800" u="none" cap="none" strike="noStrike">
                        <a:latin typeface="Arial"/>
                        <a:ea typeface="Arial"/>
                        <a:cs typeface="Arial"/>
                        <a:sym typeface="Arial"/>
                      </a:endParaRPr>
                    </a:p>
                  </a:txBody>
                  <a:tcPr marT="37800" marB="37800" marR="75600" marL="75600" anchor="ctr"/>
                </a:tc>
                <a:tc>
                  <a:txBody>
                    <a:bodyPr/>
                    <a:lstStyle/>
                    <a:p>
                      <a:pPr indent="0" lvl="0" marL="0" marR="0" rtl="0" algn="ctr">
                        <a:spcBef>
                          <a:spcPts val="0"/>
                        </a:spcBef>
                        <a:spcAft>
                          <a:spcPts val="0"/>
                        </a:spcAft>
                        <a:buNone/>
                      </a:pPr>
                      <a:r>
                        <a:rPr b="1" lang="es-PE" sz="800" u="none" cap="none" strike="noStrike"/>
                        <a:t>RECOMENDACIONES </a:t>
                      </a:r>
                      <a:endParaRPr b="1" sz="800" u="none" cap="none" strike="noStrike">
                        <a:latin typeface="Arial"/>
                        <a:ea typeface="Arial"/>
                        <a:cs typeface="Arial"/>
                        <a:sym typeface="Arial"/>
                      </a:endParaRPr>
                    </a:p>
                  </a:txBody>
                  <a:tcPr marT="37800" marB="37800" marR="75600" marL="75600" anchor="ctr"/>
                </a:tc>
                <a:tc gridSpan="2">
                  <a:txBody>
                    <a:bodyPr/>
                    <a:lstStyle/>
                    <a:p>
                      <a:pPr indent="0" lvl="0" marL="0" marR="0" rtl="0" algn="ctr">
                        <a:spcBef>
                          <a:spcPts val="0"/>
                        </a:spcBef>
                        <a:spcAft>
                          <a:spcPts val="0"/>
                        </a:spcAft>
                        <a:buNone/>
                      </a:pPr>
                      <a:r>
                        <a:rPr b="1" lang="es-PE" sz="800" u="none" cap="none" strike="noStrike"/>
                        <a:t>PLAZO DE EJECUCIÓN </a:t>
                      </a:r>
                      <a:endParaRPr b="1" sz="800" u="none" cap="none" strike="noStrike">
                        <a:latin typeface="Arial"/>
                        <a:ea typeface="Arial"/>
                        <a:cs typeface="Arial"/>
                        <a:sym typeface="Arial"/>
                      </a:endParaRPr>
                    </a:p>
                  </a:txBody>
                  <a:tcPr marT="37800" marB="37800" marR="75600" marL="75600" anchor="ctr"/>
                </a:tc>
                <a:tc hMerge="1"/>
              </a:tr>
              <a:tr h="195600">
                <a:tc gridSpan="8">
                  <a:txBody>
                    <a:bodyPr/>
                    <a:lstStyle/>
                    <a:p>
                      <a:pPr indent="0" lvl="0" marL="0" marR="0" rtl="0" algn="ctr">
                        <a:spcBef>
                          <a:spcPts val="0"/>
                        </a:spcBef>
                        <a:spcAft>
                          <a:spcPts val="0"/>
                        </a:spcAft>
                        <a:buNone/>
                      </a:pPr>
                      <a:r>
                        <a:rPr b="1" lang="es-PE" sz="800" u="none" cap="none" strike="noStrike">
                          <a:solidFill>
                            <a:schemeClr val="dk1"/>
                          </a:solidFill>
                          <a:latin typeface="Calibri"/>
                          <a:ea typeface="Calibri"/>
                          <a:cs typeface="Calibri"/>
                          <a:sym typeface="Calibri"/>
                        </a:rPr>
                        <a:t>MEJORAR LOS RESULTADOS DE LAS METAS DE INDICADORES TRAZADORES DE LOS PROGRAMAS PRESUPUESTALES PAN Y SMN</a:t>
                      </a:r>
                      <a:endParaRPr/>
                    </a:p>
                  </a:txBody>
                  <a:tcPr marT="37800" marB="37800" marR="75600" marL="75600" anchor="ctr"/>
                </a:tc>
                <a:tc hMerge="1"/>
                <a:tc hMerge="1"/>
                <a:tc hMerge="1"/>
                <a:tc hMerge="1"/>
                <a:tc hMerge="1"/>
                <a:tc hMerge="1"/>
                <a:tc hMerge="1"/>
              </a:tr>
              <a:tr h="445675">
                <a:tc>
                  <a:txBody>
                    <a:bodyPr/>
                    <a:lstStyle/>
                    <a:p>
                      <a:pPr indent="0" lvl="0" marL="0" marR="0" rtl="0" algn="ctr">
                        <a:spcBef>
                          <a:spcPts val="0"/>
                        </a:spcBef>
                        <a:spcAft>
                          <a:spcPts val="0"/>
                        </a:spcAft>
                        <a:buNone/>
                      </a:pPr>
                      <a:r>
                        <a:rPr b="0" lang="es-PE" sz="800" u="none" cap="none" strike="noStrike">
                          <a:solidFill>
                            <a:schemeClr val="dk1"/>
                          </a:solidFill>
                        </a:rPr>
                        <a:t>Mejora de coordinación entre responsables de atención de nutricional y servicio materno en coordinación con todos los servicios comprendidos.</a:t>
                      </a:r>
                      <a:endParaRPr b="0" sz="800" u="none" cap="none" strike="noStrike">
                        <a:solidFill>
                          <a:schemeClr val="dk1"/>
                        </a:solidFill>
                        <a:latin typeface="Arial"/>
                        <a:ea typeface="Arial"/>
                        <a:cs typeface="Arial"/>
                        <a:sym typeface="Arial"/>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t>SMN</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Si bien ya se cuenta con el Manual de Nutrición, este no será adecuadamente implementado sin la socialización oportuna en las IPRESS</a:t>
                      </a:r>
                      <a:endParaRPr b="0" sz="800" u="none" cap="none" strike="noStrike">
                        <a:latin typeface="Arial"/>
                        <a:ea typeface="Arial"/>
                        <a:cs typeface="Arial"/>
                        <a:sym typeface="Arial"/>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Incorporar un(a) nutricionista para continuar el trabajo con las IPRESS y socializar adecuadamente el manual.</a:t>
                      </a:r>
                      <a:endParaRPr b="0" sz="800" u="none" cap="none" strike="noStrike">
                        <a:solidFill>
                          <a:schemeClr val="dk1"/>
                        </a:solidFill>
                        <a:latin typeface="Calibri"/>
                        <a:ea typeface="Calibri"/>
                        <a:cs typeface="Calibri"/>
                        <a:sym typeface="Calibri"/>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01/2022</a:t>
                      </a:r>
                      <a:endParaRPr b="0" sz="800" u="none" cap="none" strike="noStrike">
                        <a:solidFill>
                          <a:schemeClr val="dk1"/>
                        </a:solidFill>
                        <a:latin typeface="Calibri"/>
                        <a:ea typeface="Calibri"/>
                        <a:cs typeface="Calibri"/>
                        <a:sym typeface="Calibri"/>
                      </a:endParaRPr>
                    </a:p>
                  </a:txBody>
                  <a:tcPr marT="37800" marB="37800" marR="75600" marL="75600" anchor="ctr"/>
                </a:tc>
              </a:tr>
              <a:tr h="55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Acompañamiento y seguimiento al cumplimiento de metas del PAN, y el continuo fortalecimiento de capacidades de las monitoras.</a:t>
                      </a:r>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PAN</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Sin un adecuado y oportuno acompañamiento y seguimiento se corre el riesgo que las estrategias implementadas no logren los resultados esperados</a:t>
                      </a:r>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Asegurar el cumplimiento de un programa de capacitaciones, acompañamiento y seguimiento continuo a los EE.SS. en el logro de sus  metas.</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01/2022</a:t>
                      </a:r>
                      <a:endParaRPr b="0" sz="800" u="none" cap="none" strike="noStrike">
                        <a:solidFill>
                          <a:schemeClr val="dk1"/>
                        </a:solidFill>
                        <a:latin typeface="Calibri"/>
                        <a:ea typeface="Calibri"/>
                        <a:cs typeface="Calibri"/>
                        <a:sym typeface="Calibri"/>
                      </a:endParaRPr>
                    </a:p>
                  </a:txBody>
                  <a:tcPr marT="37800" marB="37800" marR="75600" marL="75600" anchor="ctr"/>
                </a:tc>
              </a:tr>
              <a:tr h="437650">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Fortalecimiento de las visitas domiciliarias y el registro de estas. La contante sensibilización y fortalecimiento de competencias de los actores sociales.</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PROMSA</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Estas actividades contribuyen al cumplimiento de metas del PAN y SMN, por lo que no se debe desatender estas estrategias.</a:t>
                      </a:r>
                      <a:endParaRPr b="1" sz="800" u="sng"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Fortalecer el vínculo con los actores sociales, así como empoderar a los promotores de salud de los EE.SS. para el cumplimiento de las metas.  </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01/2022</a:t>
                      </a:r>
                      <a:endParaRPr b="0" sz="800" u="none" cap="none" strike="noStrike">
                        <a:solidFill>
                          <a:schemeClr val="dk1"/>
                        </a:solidFill>
                        <a:latin typeface="Calibri"/>
                        <a:ea typeface="Calibri"/>
                        <a:cs typeface="Calibri"/>
                        <a:sym typeface="Calibri"/>
                      </a:endParaRPr>
                    </a:p>
                  </a:txBody>
                  <a:tcPr marT="7875" marB="0" marR="7875" marL="7875" anchor="ctr"/>
                </a:tc>
              </a:tr>
              <a:tr h="55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Seguimiento continuo al logro de metas de los PPRs y productividad del personal asistencial.</a:t>
                      </a:r>
                      <a:endParaRPr b="0" sz="800" u="none" cap="none" strike="noStrike">
                        <a:solidFill>
                          <a:schemeClr val="dk1"/>
                        </a:solidFill>
                        <a:latin typeface="Calibri"/>
                        <a:ea typeface="Calibri"/>
                        <a:cs typeface="Calibri"/>
                        <a:sym typeface="Calibri"/>
                      </a:endParaRPr>
                    </a:p>
                  </a:txBody>
                  <a:tcPr marT="37800" marB="37800" marR="75600" marL="75600" anchor="ctr"/>
                </a:tc>
                <a:tc gridSpan="2">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Unidad de Estadística</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La herramienta de monitoreo de indicadores y el aplicativo de rol de turnos han sido desarrollados, sin embargo requiere validación y aportes de mejoras, por parte de las áreas usuarias.</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spcBef>
                          <a:spcPts val="0"/>
                        </a:spcBef>
                        <a:spcAft>
                          <a:spcPts val="0"/>
                        </a:spcAft>
                        <a:buNone/>
                      </a:pPr>
                      <a:r>
                        <a:rPr b="0" lang="es-PE" sz="800" u="none" cap="none" strike="noStrike">
                          <a:solidFill>
                            <a:schemeClr val="dk1"/>
                          </a:solidFill>
                          <a:latin typeface="Calibri"/>
                          <a:ea typeface="Calibri"/>
                          <a:cs typeface="Calibri"/>
                          <a:sym typeface="Calibri"/>
                        </a:rPr>
                        <a:t>Mayor involucramiento por parte de las áreas usuarias (DAIS y Unidad de Personal), que permita mejorar las herramientas y a su vez se empoderen en el uso de estos.</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01/2022</a:t>
                      </a:r>
                      <a:endParaRPr b="0" sz="800" u="none" cap="none" strike="noStrike">
                        <a:solidFill>
                          <a:schemeClr val="dk1"/>
                        </a:solidFill>
                        <a:latin typeface="Calibri"/>
                        <a:ea typeface="Calibri"/>
                        <a:cs typeface="Calibri"/>
                        <a:sym typeface="Calibri"/>
                      </a:endParaRPr>
                    </a:p>
                  </a:txBody>
                  <a:tcPr marT="7875" marB="0" marR="7875" marL="7875" anchor="ctr"/>
                </a:tc>
              </a:tr>
              <a:tr h="555575">
                <a:tc>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Implementar el uso adecuado del aplicativo de rol de turnos y el monitoreo a los EE.SS. del seguimiento a la productividad del personal de salud</a:t>
                      </a:r>
                      <a:endParaRPr/>
                    </a:p>
                  </a:txBody>
                  <a:tcPr marT="37800" marB="37800" marR="75600" marL="75600" anchor="ctr"/>
                </a:tc>
                <a:tc gridSpan="2">
                  <a:txBody>
                    <a:bodyPr/>
                    <a:lstStyle/>
                    <a:p>
                      <a:pPr indent="0" lvl="0" marL="0" marR="0" rtl="0" algn="ctr">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Unidad de Personal</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l">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Existe dificultades tanto en los EE.SS. como en la misma Unidad a la adaptación al cambio de sistema.</a:t>
                      </a:r>
                      <a:endParaRPr b="0" sz="800" u="none" cap="none" strike="noStrike">
                        <a:solidFill>
                          <a:schemeClr val="dk1"/>
                        </a:solidFill>
                        <a:latin typeface="Calibri"/>
                        <a:ea typeface="Calibri"/>
                        <a:cs typeface="Calibri"/>
                        <a:sym typeface="Calibri"/>
                      </a:endParaRPr>
                    </a:p>
                  </a:txBody>
                  <a:tcPr marT="37800" marB="37800" marR="75600" marL="75600" anchor="ctr"/>
                </a:tc>
                <a:tc hMerge="1"/>
                <a:tc gridSpan="2">
                  <a:txBody>
                    <a:bodyPr/>
                    <a:lstStyle/>
                    <a:p>
                      <a:pPr indent="0" lvl="0" marL="0" marR="0" rtl="0" algn="just">
                        <a:lnSpc>
                          <a:spcPct val="100000"/>
                        </a:lnSpc>
                        <a:spcBef>
                          <a:spcPts val="0"/>
                        </a:spcBef>
                        <a:spcAft>
                          <a:spcPts val="0"/>
                        </a:spcAft>
                        <a:buClr>
                          <a:schemeClr val="dk1"/>
                        </a:buClr>
                        <a:buSzPts val="800"/>
                        <a:buFont typeface="Calibri"/>
                        <a:buNone/>
                      </a:pPr>
                      <a:r>
                        <a:rPr b="0" lang="es-PE" sz="800" u="none" cap="none" strike="noStrike">
                          <a:solidFill>
                            <a:schemeClr val="dk1"/>
                          </a:solidFill>
                          <a:latin typeface="Calibri"/>
                          <a:ea typeface="Calibri"/>
                          <a:cs typeface="Calibri"/>
                          <a:sym typeface="Calibri"/>
                        </a:rPr>
                        <a:t>Fortalecimiento de capacidades en ofimática y uso de webs  al personal relacionado con los roles de turnos, así como a los gestores en el uso adecuado de los reportes para la toma de decisiones.</a:t>
                      </a:r>
                      <a:endParaRPr/>
                    </a:p>
                  </a:txBody>
                  <a:tcPr marT="37800" marB="37800" marR="75600" marL="75600" anchor="ctr"/>
                </a:tc>
                <a:tc hMerge="1"/>
                <a:tc>
                  <a:txBody>
                    <a:bodyPr/>
                    <a:lstStyle/>
                    <a:p>
                      <a:pPr indent="0" lvl="0" marL="0" marR="0" rtl="0" algn="ctr">
                        <a:spcBef>
                          <a:spcPts val="0"/>
                        </a:spcBef>
                        <a:spcAft>
                          <a:spcPts val="0"/>
                        </a:spcAft>
                        <a:buNone/>
                      </a:pPr>
                      <a:r>
                        <a:rPr b="0" lang="es-PE" sz="800" u="none" cap="none" strike="noStrike">
                          <a:solidFill>
                            <a:schemeClr val="dk1"/>
                          </a:solidFill>
                          <a:latin typeface="Calibri"/>
                          <a:ea typeface="Calibri"/>
                          <a:cs typeface="Calibri"/>
                          <a:sym typeface="Calibri"/>
                        </a:rPr>
                        <a:t>01/2022</a:t>
                      </a:r>
                      <a:endParaRPr b="0" sz="800" u="none" cap="none" strike="noStrike">
                        <a:solidFill>
                          <a:schemeClr val="dk1"/>
                        </a:solidFill>
                        <a:latin typeface="Calibri"/>
                        <a:ea typeface="Calibri"/>
                        <a:cs typeface="Calibri"/>
                        <a:sym typeface="Calibri"/>
                      </a:endParaRPr>
                    </a:p>
                  </a:txBody>
                  <a:tcPr marT="37800" marB="37800" marR="75600" marL="75600" anchor="ctr"/>
                </a:tc>
              </a:tr>
            </a:tbl>
          </a:graphicData>
        </a:graphic>
      </p:graphicFrame>
      <p:sp>
        <p:nvSpPr>
          <p:cNvPr id="2802" name="Google Shape;2802;p119"/>
          <p:cNvSpPr/>
          <p:nvPr/>
        </p:nvSpPr>
        <p:spPr>
          <a:xfrm>
            <a:off x="283985" y="-648"/>
            <a:ext cx="8173856" cy="304304"/>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Diciembre</a:t>
            </a:r>
            <a:endParaRPr/>
          </a:p>
        </p:txBody>
      </p:sp>
      <p:pic>
        <p:nvPicPr>
          <p:cNvPr descr="PLAN OPERATIVO INSTITUCIONAL 2020" id="2803" name="Google Shape;2803;p119"/>
          <p:cNvPicPr preferRelativeResize="0"/>
          <p:nvPr/>
        </p:nvPicPr>
        <p:blipFill rotWithShape="1">
          <a:blip r:embed="rId3">
            <a:alphaModFix/>
          </a:blip>
          <a:srcRect b="0" l="0" r="0" t="0"/>
          <a:stretch/>
        </p:blipFill>
        <p:spPr>
          <a:xfrm>
            <a:off x="8149547" y="-57853"/>
            <a:ext cx="710162" cy="616588"/>
          </a:xfrm>
          <a:prstGeom prst="ellipse">
            <a:avLst/>
          </a:prstGeom>
          <a:noFill/>
          <a:ln>
            <a:noFill/>
          </a:ln>
        </p:spPr>
      </p:pic>
      <p:pic>
        <p:nvPicPr>
          <p:cNvPr descr="Logotipo, nombre de la empresa&#10;&#10;Descripción generada automáticamente" id="2804" name="Google Shape;2804;p119"/>
          <p:cNvPicPr preferRelativeResize="0"/>
          <p:nvPr/>
        </p:nvPicPr>
        <p:blipFill rotWithShape="1">
          <a:blip r:embed="rId4">
            <a:alphaModFix/>
          </a:blip>
          <a:srcRect b="6" l="0" r="6" t="0"/>
          <a:stretch/>
        </p:blipFill>
        <p:spPr>
          <a:xfrm>
            <a:off x="34035" y="2568"/>
            <a:ext cx="616588" cy="616588"/>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2805" name="Google Shape;2805;p119"/>
          <p:cNvPicPr preferRelativeResize="0"/>
          <p:nvPr/>
        </p:nvPicPr>
        <p:blipFill rotWithShape="1">
          <a:blip r:embed="rId5">
            <a:alphaModFix/>
          </a:blip>
          <a:srcRect b="0" l="0" r="0" t="0"/>
          <a:stretch/>
        </p:blipFill>
        <p:spPr>
          <a:xfrm>
            <a:off x="8806888" y="28617"/>
            <a:ext cx="1160474" cy="483111"/>
          </a:xfrm>
          <a:prstGeom prst="rect">
            <a:avLst/>
          </a:prstGeom>
          <a:noFill/>
          <a:ln>
            <a:noFill/>
          </a:ln>
        </p:spPr>
      </p:pic>
      <p:pic>
        <p:nvPicPr>
          <p:cNvPr descr="Portapapeles parcialmente comprobado con relleno sólido" id="2806" name="Google Shape;2806;p119"/>
          <p:cNvPicPr preferRelativeResize="0"/>
          <p:nvPr/>
        </p:nvPicPr>
        <p:blipFill rotWithShape="1">
          <a:blip r:embed="rId6">
            <a:alphaModFix/>
          </a:blip>
          <a:srcRect b="0" l="0" r="0" t="0"/>
          <a:stretch/>
        </p:blipFill>
        <p:spPr>
          <a:xfrm>
            <a:off x="3767825" y="347659"/>
            <a:ext cx="394912" cy="394912"/>
          </a:xfrm>
          <a:prstGeom prst="rect">
            <a:avLst/>
          </a:prstGeom>
          <a:noFill/>
          <a:ln>
            <a:noFill/>
          </a:ln>
        </p:spPr>
      </p:pic>
      <p:sp>
        <p:nvSpPr>
          <p:cNvPr id="2807" name="Google Shape;2807;p119"/>
          <p:cNvSpPr txBox="1"/>
          <p:nvPr/>
        </p:nvSpPr>
        <p:spPr>
          <a:xfrm>
            <a:off x="708498" y="422828"/>
            <a:ext cx="3059328" cy="528478"/>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III. Actividades en proceso y por iniciar</a:t>
            </a:r>
            <a:endParaRPr/>
          </a:p>
        </p:txBody>
      </p:sp>
      <p:sp>
        <p:nvSpPr>
          <p:cNvPr id="2808" name="Google Shape;2808;p119"/>
          <p:cNvSpPr/>
          <p:nvPr/>
        </p:nvSpPr>
        <p:spPr>
          <a:xfrm>
            <a:off x="187078" y="1302344"/>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09" name="Google Shape;2809;p119"/>
          <p:cNvSpPr/>
          <p:nvPr/>
        </p:nvSpPr>
        <p:spPr>
          <a:xfrm>
            <a:off x="187078" y="1837172"/>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10" name="Google Shape;2810;p119"/>
          <p:cNvSpPr/>
          <p:nvPr/>
        </p:nvSpPr>
        <p:spPr>
          <a:xfrm>
            <a:off x="187078" y="2303790"/>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11" name="Google Shape;2811;p119"/>
          <p:cNvSpPr/>
          <p:nvPr/>
        </p:nvSpPr>
        <p:spPr>
          <a:xfrm>
            <a:off x="187078" y="2828087"/>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12" name="Google Shape;2812;p119"/>
          <p:cNvSpPr txBox="1"/>
          <p:nvPr/>
        </p:nvSpPr>
        <p:spPr>
          <a:xfrm>
            <a:off x="4662872" y="7336025"/>
            <a:ext cx="511412" cy="286480"/>
          </a:xfrm>
          <a:prstGeom prst="rect">
            <a:avLst/>
          </a:prstGeom>
          <a:noFill/>
          <a:ln>
            <a:noFill/>
          </a:ln>
        </p:spPr>
        <p:txBody>
          <a:bodyPr anchorCtr="0" anchor="ctr" bIns="35975" lIns="71975" spcFirstLastPara="1" rIns="71975" wrap="square" tIns="35975">
            <a:normAutofit fontScale="62500" lnSpcReduction="20000"/>
          </a:bodyPr>
          <a:lstStyle/>
          <a:p>
            <a:pPr indent="0" lvl="0" marL="0" marR="0" rtl="0" algn="r">
              <a:lnSpc>
                <a:spcPct val="100000"/>
              </a:lnSpc>
              <a:spcBef>
                <a:spcPts val="0"/>
              </a:spcBef>
              <a:spcAft>
                <a:spcPts val="0"/>
              </a:spcAft>
              <a:buClr>
                <a:srgbClr val="888888"/>
              </a:buClr>
              <a:buSzPct val="100000"/>
              <a:buFont typeface="Calibri"/>
              <a:buNone/>
            </a:pPr>
            <a:r>
              <a:t/>
            </a:r>
            <a:endParaRPr b="0" i="0" sz="1323" u="none" cap="none" strike="noStrike">
              <a:solidFill>
                <a:srgbClr val="888888"/>
              </a:solidFill>
              <a:latin typeface="Calibri"/>
              <a:ea typeface="Calibri"/>
              <a:cs typeface="Calibri"/>
              <a:sym typeface="Calibri"/>
            </a:endParaRPr>
          </a:p>
          <a:p>
            <a:pPr indent="0" lvl="0" marL="0" marR="0" rtl="0" algn="r">
              <a:lnSpc>
                <a:spcPct val="100000"/>
              </a:lnSpc>
              <a:spcBef>
                <a:spcPts val="0"/>
              </a:spcBef>
              <a:spcAft>
                <a:spcPts val="0"/>
              </a:spcAft>
              <a:buClr>
                <a:srgbClr val="888888"/>
              </a:buClr>
              <a:buSzPct val="100000"/>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graphicFrame>
        <p:nvGraphicFramePr>
          <p:cNvPr id="2813" name="Google Shape;2813;p119"/>
          <p:cNvGraphicFramePr/>
          <p:nvPr/>
        </p:nvGraphicFramePr>
        <p:xfrm>
          <a:off x="198751" y="5150186"/>
          <a:ext cx="3000000" cy="3000000"/>
        </p:xfrm>
        <a:graphic>
          <a:graphicData uri="http://schemas.openxmlformats.org/drawingml/2006/table">
            <a:tbl>
              <a:tblPr bandRow="1" firstRow="1">
                <a:noFill/>
                <a:tableStyleId>{0FD1BF3E-CC44-4364-A30E-78B11C6F90D7}</a:tableStyleId>
              </a:tblPr>
              <a:tblGrid>
                <a:gridCol w="4795600"/>
                <a:gridCol w="4909550"/>
              </a:tblGrid>
              <a:tr h="241925">
                <a:tc>
                  <a:txBody>
                    <a:bodyPr/>
                    <a:lstStyle/>
                    <a:p>
                      <a:pPr indent="0" lvl="0" marL="0" marR="0" rtl="0" algn="ctr">
                        <a:spcBef>
                          <a:spcPts val="0"/>
                        </a:spcBef>
                        <a:spcAft>
                          <a:spcPts val="0"/>
                        </a:spcAft>
                        <a:buNone/>
                      </a:pPr>
                      <a:r>
                        <a:rPr b="1" lang="es-PE" sz="900" u="none" cap="none" strike="noStrike">
                          <a:latin typeface="Calibri"/>
                          <a:ea typeface="Calibri"/>
                          <a:cs typeface="Calibri"/>
                          <a:sym typeface="Calibri"/>
                        </a:rPr>
                        <a:t>Temas</a:t>
                      </a:r>
                      <a:endParaRPr sz="900" u="none" cap="none" strike="noStrike">
                        <a:latin typeface="Calibri"/>
                        <a:ea typeface="Calibri"/>
                        <a:cs typeface="Calibri"/>
                        <a:sym typeface="Calibri"/>
                      </a:endParaRPr>
                    </a:p>
                  </a:txBody>
                  <a:tcPr marT="36000" marB="36000" marR="72725" marL="72725"/>
                </a:tc>
                <a:tc>
                  <a:txBody>
                    <a:bodyPr/>
                    <a:lstStyle/>
                    <a:p>
                      <a:pPr indent="0" lvl="0" marL="0" marR="0" rtl="0" algn="ctr">
                        <a:spcBef>
                          <a:spcPts val="0"/>
                        </a:spcBef>
                        <a:spcAft>
                          <a:spcPts val="0"/>
                        </a:spcAft>
                        <a:buNone/>
                      </a:pPr>
                      <a:r>
                        <a:rPr lang="es-PE" sz="900" u="none" cap="none" strike="noStrike">
                          <a:latin typeface="Calibri"/>
                          <a:ea typeface="Calibri"/>
                          <a:cs typeface="Calibri"/>
                          <a:sym typeface="Calibri"/>
                        </a:rPr>
                        <a:t>Recomendaciones</a:t>
                      </a:r>
                      <a:endParaRPr/>
                    </a:p>
                  </a:txBody>
                  <a:tcPr marT="36000" marB="36000" marR="72725" marL="72725"/>
                </a:tc>
              </a:tr>
              <a:tr h="503975">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solidFill>
                            <a:schemeClr val="dk1"/>
                          </a:solidFill>
                          <a:latin typeface="Calibri"/>
                          <a:ea typeface="Calibri"/>
                          <a:cs typeface="Calibri"/>
                          <a:sym typeface="Calibri"/>
                        </a:rPr>
                        <a:t>1. Se tuvo que priorizar las actividades programadas a cumplir en el último bimestre del año, los esfuerzos se concentraron en las actividades relacionadas al cierre de brechas; por lo que, algunas otras actividades no se cumplieron en el presente año.</a:t>
                      </a:r>
                      <a:endParaRPr/>
                    </a:p>
                  </a:txBody>
                  <a:tcPr marT="36000" marB="36000" marR="72725" marL="72725"/>
                </a:tc>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Elaborar el plan de cumplimiento del año 2022 con el objetivo que darle continuidad a la mejora del cumplimiento de los indicadores trazadores del PAN y SMN y retomar las actividades que contribuyan al cumplimiento de los indicadores.</a:t>
                      </a:r>
                      <a:endParaRPr/>
                    </a:p>
                  </a:txBody>
                  <a:tcPr marT="36000" marB="36000" marR="72725" marL="72725"/>
                </a:tc>
              </a:tr>
              <a:tr h="647975">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solidFill>
                            <a:schemeClr val="dk1"/>
                          </a:solidFill>
                          <a:latin typeface="Calibri"/>
                          <a:ea typeface="Calibri"/>
                          <a:cs typeface="Calibri"/>
                          <a:sym typeface="Calibri"/>
                        </a:rPr>
                        <a:t>2.Se logró implementar el aplicativo del Rol de Turnos de los EE.SS. para  el mes de Diciembre; sin embargo, como todo proceso de mejora que involucra un cambio tecnológico, tanto el personal de los EE.SS. y de la Red Norte, se encuentra en usa fase de adaptación a la nueva herramienta.</a:t>
                      </a:r>
                      <a:endParaRPr/>
                    </a:p>
                  </a:txBody>
                  <a:tcPr marT="36000" marB="36000" marR="72725" marL="72725"/>
                </a:tc>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solidFill>
                            <a:schemeClr val="dk1"/>
                          </a:solidFill>
                          <a:latin typeface="Calibri"/>
                          <a:ea typeface="Calibri"/>
                          <a:cs typeface="Calibri"/>
                          <a:sym typeface="Calibri"/>
                        </a:rPr>
                        <a:t>Se requiere asegurar su sostenibilidad a través del soporte técnico al personal de los EE.SS. y de la Red Norte, hasta que su uso sea habitual; así como la mejora del aplicativo según la necesidad de quienes interactúan con el aplicativo.</a:t>
                      </a:r>
                      <a:endParaRPr/>
                    </a:p>
                  </a:txBody>
                  <a:tcPr marT="36000" marB="36000" marR="72725" marL="72725"/>
                </a:tc>
              </a:tr>
              <a:tr h="791975">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3. La escasa infraestructura tecnológica de la Red Norte, ha sido una de las principales limitaciones que han dificultado la implementación adecuada de las herramientas de seguimiento desarrollos en la Unidad de Estadística. Así como, el limitado personal de la Unidad, que no permite contar con información oportuna para el seguimiento.</a:t>
                      </a:r>
                      <a:endParaRPr/>
                    </a:p>
                  </a:txBody>
                  <a:tcPr marT="36000" marB="36000" marR="72725" marL="72725"/>
                </a:tc>
                <a:tc>
                  <a:txBody>
                    <a:bodyPr/>
                    <a:lstStyle/>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Persiste la urgencia de implementar de infraestructura informática a la Red Norte, además de dotar a los EE.SS. de equipos informáticos y personal que permita el usos de herramientas tecnológicas y registro de información adecuada y oportuna. </a:t>
                      </a:r>
                      <a:endParaRPr/>
                    </a:p>
                    <a:p>
                      <a:pPr indent="0" lvl="0" marL="0" marR="0" rtl="0" algn="l">
                        <a:lnSpc>
                          <a:spcPct val="100000"/>
                        </a:lnSpc>
                        <a:spcBef>
                          <a:spcPts val="0"/>
                        </a:spcBef>
                        <a:spcAft>
                          <a:spcPts val="0"/>
                        </a:spcAft>
                        <a:buClr>
                          <a:schemeClr val="dk1"/>
                        </a:buClr>
                        <a:buSzPts val="900"/>
                        <a:buFont typeface="Calibri"/>
                        <a:buNone/>
                      </a:pPr>
                      <a:r>
                        <a:rPr lang="es-PE" sz="900" u="none" cap="none" strike="noStrike">
                          <a:latin typeface="Calibri"/>
                          <a:ea typeface="Calibri"/>
                          <a:cs typeface="Calibri"/>
                          <a:sym typeface="Calibri"/>
                        </a:rPr>
                        <a:t>Fortalecer las capacidades del personal de estadística de los EE.SS. y optimizar la distribución de este personal en los puntos claves de las micro redes de la Red Norte</a:t>
                      </a:r>
                      <a:endParaRPr/>
                    </a:p>
                  </a:txBody>
                  <a:tcPr marT="36000" marB="36000" marR="72725" marL="72725"/>
                </a:tc>
              </a:tr>
            </a:tbl>
          </a:graphicData>
        </a:graphic>
      </p:graphicFrame>
      <p:pic>
        <p:nvPicPr>
          <p:cNvPr descr="Advertencia con relleno sólido" id="2814" name="Google Shape;2814;p119"/>
          <p:cNvPicPr preferRelativeResize="0"/>
          <p:nvPr/>
        </p:nvPicPr>
        <p:blipFill rotWithShape="1">
          <a:blip r:embed="rId7">
            <a:alphaModFix/>
          </a:blip>
          <a:srcRect b="0" l="0" r="0" t="0"/>
          <a:stretch/>
        </p:blipFill>
        <p:spPr>
          <a:xfrm>
            <a:off x="3758586" y="4824239"/>
            <a:ext cx="317723" cy="306134"/>
          </a:xfrm>
          <a:prstGeom prst="rect">
            <a:avLst/>
          </a:prstGeom>
          <a:noFill/>
          <a:ln>
            <a:noFill/>
          </a:ln>
        </p:spPr>
      </p:pic>
      <p:sp>
        <p:nvSpPr>
          <p:cNvPr id="2815" name="Google Shape;2815;p119"/>
          <p:cNvSpPr txBox="1"/>
          <p:nvPr/>
        </p:nvSpPr>
        <p:spPr>
          <a:xfrm>
            <a:off x="569626" y="4831906"/>
            <a:ext cx="3163688" cy="310406"/>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IV. Areas de Alerta</a:t>
            </a:r>
            <a:endParaRPr/>
          </a:p>
        </p:txBody>
      </p:sp>
      <p:sp>
        <p:nvSpPr>
          <p:cNvPr id="2816" name="Google Shape;2816;p119"/>
          <p:cNvSpPr/>
          <p:nvPr/>
        </p:nvSpPr>
        <p:spPr>
          <a:xfrm>
            <a:off x="460902" y="4157376"/>
            <a:ext cx="5438395" cy="181985"/>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Mixta –  </a:t>
            </a:r>
            <a:r>
              <a:rPr b="0" i="0" lang="es-PE" sz="787" u="none" cap="none" strike="noStrike">
                <a:solidFill>
                  <a:srgbClr val="000000"/>
                </a:solidFill>
                <a:latin typeface="Calibri"/>
                <a:ea typeface="Calibri"/>
                <a:cs typeface="Calibri"/>
                <a:sym typeface="Calibri"/>
              </a:rPr>
              <a:t>En proceso de cumplimiento, algunos aspectos requieren atención, otros bien encaminados</a:t>
            </a:r>
            <a:endParaRPr/>
          </a:p>
        </p:txBody>
      </p:sp>
      <p:sp>
        <p:nvSpPr>
          <p:cNvPr id="2817" name="Google Shape;2817;p119"/>
          <p:cNvSpPr/>
          <p:nvPr/>
        </p:nvSpPr>
        <p:spPr>
          <a:xfrm>
            <a:off x="378052" y="3913509"/>
            <a:ext cx="89766" cy="87946"/>
          </a:xfrm>
          <a:prstGeom prst="rect">
            <a:avLst/>
          </a:prstGeom>
          <a:solidFill>
            <a:srgbClr val="00B050"/>
          </a:solid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18" name="Google Shape;2818;p119"/>
          <p:cNvSpPr/>
          <p:nvPr/>
        </p:nvSpPr>
        <p:spPr>
          <a:xfrm>
            <a:off x="371136" y="4046951"/>
            <a:ext cx="89766" cy="87946"/>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19" name="Google Shape;2819;p119"/>
          <p:cNvSpPr/>
          <p:nvPr/>
        </p:nvSpPr>
        <p:spPr>
          <a:xfrm>
            <a:off x="460902" y="3930027"/>
            <a:ext cx="7280062" cy="71428"/>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Buena – </a:t>
            </a:r>
            <a:r>
              <a:rPr b="0" i="0" lang="es-PE" sz="787" u="none" cap="none" strike="noStrike">
                <a:solidFill>
                  <a:srgbClr val="000000"/>
                </a:solidFill>
                <a:latin typeface="Calibri"/>
                <a:ea typeface="Calibri"/>
                <a:cs typeface="Calibri"/>
                <a:sym typeface="Calibri"/>
              </a:rPr>
              <a:t>Se ha cumplido con la actividad según lo programado, requiere refinamiento e implementación sistemática</a:t>
            </a:r>
            <a:endParaRPr/>
          </a:p>
        </p:txBody>
      </p:sp>
      <p:sp>
        <p:nvSpPr>
          <p:cNvPr id="2820" name="Google Shape;2820;p119"/>
          <p:cNvSpPr/>
          <p:nvPr/>
        </p:nvSpPr>
        <p:spPr>
          <a:xfrm>
            <a:off x="432938" y="4272151"/>
            <a:ext cx="5336236" cy="192643"/>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Altamente problemática – </a:t>
            </a:r>
            <a:r>
              <a:rPr b="0" i="0" lang="es-PE" sz="787" u="none" cap="none" strike="noStrike">
                <a:solidFill>
                  <a:srgbClr val="000000"/>
                </a:solidFill>
                <a:latin typeface="Calibri"/>
                <a:ea typeface="Calibri"/>
                <a:cs typeface="Calibri"/>
                <a:sym typeface="Calibri"/>
              </a:rPr>
              <a:t>No evidencia temporalidad, requiere acción urgente y decisiva</a:t>
            </a:r>
            <a:endParaRPr/>
          </a:p>
        </p:txBody>
      </p:sp>
      <p:sp>
        <p:nvSpPr>
          <p:cNvPr id="2821" name="Google Shape;2821;p119"/>
          <p:cNvSpPr/>
          <p:nvPr/>
        </p:nvSpPr>
        <p:spPr>
          <a:xfrm>
            <a:off x="372066" y="4184992"/>
            <a:ext cx="89766" cy="87946"/>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22" name="Google Shape;2822;p119"/>
          <p:cNvSpPr/>
          <p:nvPr/>
        </p:nvSpPr>
        <p:spPr>
          <a:xfrm>
            <a:off x="372066" y="4309839"/>
            <a:ext cx="89766" cy="87946"/>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23" name="Google Shape;2823;p119"/>
          <p:cNvSpPr/>
          <p:nvPr/>
        </p:nvSpPr>
        <p:spPr>
          <a:xfrm>
            <a:off x="460903" y="4066561"/>
            <a:ext cx="6913091" cy="87947"/>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787"/>
              <a:buFont typeface="Calibri"/>
              <a:buNone/>
            </a:pPr>
            <a:r>
              <a:rPr b="1" i="0" lang="es-PE" sz="787" u="none" cap="none" strike="noStrike">
                <a:solidFill>
                  <a:srgbClr val="000000"/>
                </a:solidFill>
                <a:latin typeface="Calibri"/>
                <a:ea typeface="Calibri"/>
                <a:cs typeface="Calibri"/>
                <a:sym typeface="Calibri"/>
              </a:rPr>
              <a:t>Problemática – </a:t>
            </a:r>
            <a:r>
              <a:rPr b="0" i="0" lang="es-PE" sz="787" u="none" cap="none" strike="noStrike">
                <a:solidFill>
                  <a:srgbClr val="000000"/>
                </a:solidFill>
                <a:latin typeface="Calibri"/>
                <a:ea typeface="Calibri"/>
                <a:cs typeface="Calibri"/>
                <a:sym typeface="Calibri"/>
              </a:rPr>
              <a:t>Por iniciar , requiere atención, en algunos aspectos urgente para empezar a implementar</a:t>
            </a:r>
            <a:endParaRPr/>
          </a:p>
        </p:txBody>
      </p:sp>
      <p:graphicFrame>
        <p:nvGraphicFramePr>
          <p:cNvPr id="2824" name="Google Shape;2824;p119"/>
          <p:cNvGraphicFramePr/>
          <p:nvPr/>
        </p:nvGraphicFramePr>
        <p:xfrm>
          <a:off x="6082747" y="3957394"/>
          <a:ext cx="3000000" cy="3000000"/>
        </p:xfrm>
        <a:graphic>
          <a:graphicData uri="http://schemas.openxmlformats.org/drawingml/2006/table">
            <a:tbl>
              <a:tblPr bandRow="1" firstRow="1">
                <a:noFill/>
                <a:tableStyleId>{0FD1BF3E-CC44-4364-A30E-78B11C6F90D7}</a:tableStyleId>
              </a:tblPr>
              <a:tblGrid>
                <a:gridCol w="676975"/>
                <a:gridCol w="3188375"/>
              </a:tblGrid>
              <a:tr h="201600">
                <a:tc>
                  <a:txBody>
                    <a:bodyPr/>
                    <a:lstStyle/>
                    <a:p>
                      <a:pPr indent="0" lvl="0" marL="0" marR="0" rtl="0" algn="ctr">
                        <a:spcBef>
                          <a:spcPts val="0"/>
                        </a:spcBef>
                        <a:spcAft>
                          <a:spcPts val="0"/>
                        </a:spcAft>
                        <a:buNone/>
                      </a:pPr>
                      <a:r>
                        <a:rPr b="1" lang="es-PE" sz="800" u="none" cap="none" strike="noStrike">
                          <a:solidFill>
                            <a:schemeClr val="dk1"/>
                          </a:solidFill>
                          <a:latin typeface="Calibri"/>
                          <a:ea typeface="Calibri"/>
                          <a:cs typeface="Calibri"/>
                          <a:sym typeface="Calibri"/>
                        </a:rPr>
                        <a:t>GRUPO</a:t>
                      </a:r>
                      <a:endParaRPr/>
                    </a:p>
                  </a:txBody>
                  <a:tcPr marT="36000" marB="36000" marR="72000" marL="72000"/>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INTERVENCIÓN DEL PROYECTO , 11 EE.SS I–4  y 03 EE.SS. I-3</a:t>
                      </a:r>
                      <a:endParaRPr/>
                    </a:p>
                  </a:txBody>
                  <a:tcPr marT="36000" marB="36000" marR="72000" marL="72000"/>
                </a:tc>
              </a:tr>
              <a:tr h="176675">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1°</a:t>
                      </a:r>
                      <a:endParaRPr/>
                    </a:p>
                  </a:txBody>
                  <a:tcPr marT="36000" marB="36000" marR="72000" marL="72000"/>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Siete cuartones , Wánchaq, Belempampa, Dignidad Nacional</a:t>
                      </a:r>
                      <a:endParaRPr/>
                    </a:p>
                  </a:txBody>
                  <a:tcPr marT="36000" marB="36000" marR="72000" marL="72000"/>
                </a:tc>
              </a:tr>
              <a:tr h="176675">
                <a:tc>
                  <a:txBody>
                    <a:bodyPr/>
                    <a:lstStyle/>
                    <a:p>
                      <a:pPr indent="0" lvl="0" marL="0" marR="0" rtl="0" algn="ctr">
                        <a:spcBef>
                          <a:spcPts val="0"/>
                        </a:spcBef>
                        <a:spcAft>
                          <a:spcPts val="0"/>
                        </a:spcAft>
                        <a:buNone/>
                      </a:pPr>
                      <a:r>
                        <a:rPr lang="es-PE" sz="800">
                          <a:latin typeface="Calibri"/>
                          <a:ea typeface="Calibri"/>
                          <a:cs typeface="Calibri"/>
                          <a:sym typeface="Calibri"/>
                        </a:rPr>
                        <a:t>2°</a:t>
                      </a:r>
                      <a:endParaRPr/>
                    </a:p>
                  </a:txBody>
                  <a:tcPr marT="36000" marB="36000" marR="72000" marL="72000"/>
                </a:tc>
                <a:tc>
                  <a:txBody>
                    <a:bodyPr/>
                    <a:lstStyle/>
                    <a:p>
                      <a:pPr indent="0" lvl="0" marL="0" marR="0" rtl="0" algn="l">
                        <a:spcBef>
                          <a:spcPts val="0"/>
                        </a:spcBef>
                        <a:spcAft>
                          <a:spcPts val="0"/>
                        </a:spcAft>
                        <a:buNone/>
                      </a:pPr>
                      <a:r>
                        <a:rPr lang="es-PE" sz="800">
                          <a:latin typeface="Calibri"/>
                          <a:ea typeface="Calibri"/>
                          <a:cs typeface="Calibri"/>
                          <a:sym typeface="Calibri"/>
                        </a:rPr>
                        <a:t>Urubamba, Ollantaytambo, Calca, Anta, Pisac, Chinchero</a:t>
                      </a:r>
                      <a:endParaRPr/>
                    </a:p>
                  </a:txBody>
                  <a:tcPr marT="36000" marB="36000" marR="72000" marL="72000"/>
                </a:tc>
              </a:tr>
              <a:tr h="176675">
                <a:tc>
                  <a:txBody>
                    <a:bodyPr/>
                    <a:lstStyle/>
                    <a:p>
                      <a:pPr indent="0" lvl="0" marL="0" marR="0" rtl="0" algn="ctr">
                        <a:spcBef>
                          <a:spcPts val="0"/>
                        </a:spcBef>
                        <a:spcAft>
                          <a:spcPts val="0"/>
                        </a:spcAft>
                        <a:buNone/>
                      </a:pPr>
                      <a:r>
                        <a:rPr lang="es-PE" sz="800">
                          <a:latin typeface="Calibri"/>
                          <a:ea typeface="Calibri"/>
                          <a:cs typeface="Calibri"/>
                          <a:sym typeface="Calibri"/>
                        </a:rPr>
                        <a:t>3°</a:t>
                      </a:r>
                      <a:endParaRPr/>
                    </a:p>
                  </a:txBody>
                  <a:tcPr marT="36000" marB="36000" marR="72000" marL="72000"/>
                </a:tc>
                <a:tc>
                  <a:txBody>
                    <a:bodyPr/>
                    <a:lstStyle/>
                    <a:p>
                      <a:pPr indent="0" lvl="0" marL="0" marR="0" rtl="0" algn="l">
                        <a:spcBef>
                          <a:spcPts val="0"/>
                        </a:spcBef>
                        <a:spcAft>
                          <a:spcPts val="0"/>
                        </a:spcAft>
                        <a:buNone/>
                      </a:pPr>
                      <a:r>
                        <a:rPr lang="es-PE" sz="800">
                          <a:latin typeface="Calibri"/>
                          <a:ea typeface="Calibri"/>
                          <a:cs typeface="Calibri"/>
                          <a:sym typeface="Calibri"/>
                        </a:rPr>
                        <a:t>La Quebrada, Maras , Machupichu , Limatambo</a:t>
                      </a:r>
                      <a:endParaRPr/>
                    </a:p>
                  </a:txBody>
                  <a:tcPr marT="36000" marB="36000" marR="72000" marL="72000"/>
                </a:tc>
              </a:tr>
            </a:tbl>
          </a:graphicData>
        </a:graphic>
      </p:graphicFrame>
      <p:sp>
        <p:nvSpPr>
          <p:cNvPr id="2825" name="Google Shape;2825;p119"/>
          <p:cNvSpPr/>
          <p:nvPr/>
        </p:nvSpPr>
        <p:spPr>
          <a:xfrm>
            <a:off x="187078" y="3448153"/>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787"/>
              <a:buFont typeface="Calibri"/>
              <a:buNone/>
            </a:pPr>
            <a:r>
              <a:t/>
            </a:r>
            <a:endParaRPr b="0" i="0" sz="787" u="none" cap="none" strike="noStrike">
              <a:solidFill>
                <a:srgbClr val="FFFFFF"/>
              </a:solidFill>
              <a:latin typeface="Arial"/>
              <a:ea typeface="Arial"/>
              <a:cs typeface="Arial"/>
              <a:sym typeface="Arial"/>
            </a:endParaRPr>
          </a:p>
        </p:txBody>
      </p:sp>
      <p:sp>
        <p:nvSpPr>
          <p:cNvPr id="2826" name="Google Shape;2826;p119"/>
          <p:cNvSpPr/>
          <p:nvPr/>
        </p:nvSpPr>
        <p:spPr>
          <a:xfrm>
            <a:off x="101238" y="4842417"/>
            <a:ext cx="9866124" cy="2594236"/>
          </a:xfrm>
          <a:prstGeom prst="rect">
            <a:avLst/>
          </a:prstGeom>
          <a:no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417"/>
              <a:buFont typeface="Calibri"/>
              <a:buNone/>
            </a:pPr>
            <a:r>
              <a:t/>
            </a:r>
            <a:endParaRPr b="0" i="0" sz="1417" u="none" cap="none" strike="noStrike">
              <a:solidFill>
                <a:srgbClr val="FFFFFF"/>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6" name="Shape 726"/>
        <p:cNvGrpSpPr/>
        <p:nvPr/>
      </p:nvGrpSpPr>
      <p:grpSpPr>
        <a:xfrm>
          <a:off x="0" y="0"/>
          <a:ext cx="0" cy="0"/>
          <a:chOff x="0" y="0"/>
          <a:chExt cx="0" cy="0"/>
        </a:xfrm>
      </p:grpSpPr>
      <p:sp>
        <p:nvSpPr>
          <p:cNvPr id="727" name="Google Shape;727;p12"/>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El análisis cubre los 15 elementos del modelo de cumplimiento</a:t>
            </a:r>
            <a:endParaRPr/>
          </a:p>
        </p:txBody>
      </p:sp>
      <p:sp>
        <p:nvSpPr>
          <p:cNvPr id="728" name="Google Shape;728;p12"/>
          <p:cNvSpPr/>
          <p:nvPr/>
        </p:nvSpPr>
        <p:spPr>
          <a:xfrm>
            <a:off x="319449" y="1603413"/>
            <a:ext cx="1772043" cy="938642"/>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None/>
            </a:pPr>
            <a:r>
              <a:rPr b="1" i="0" lang="es-PE" sz="1600" u="none" cap="none" strike="noStrike">
                <a:solidFill>
                  <a:schemeClr val="dk1"/>
                </a:solidFill>
                <a:latin typeface="Arial"/>
                <a:ea typeface="Arial"/>
                <a:cs typeface="Arial"/>
                <a:sym typeface="Arial"/>
              </a:rPr>
              <a:t>1. Desarrolla las bases del cumplimiento</a:t>
            </a:r>
            <a:endParaRPr/>
          </a:p>
        </p:txBody>
      </p:sp>
      <p:sp>
        <p:nvSpPr>
          <p:cNvPr id="729" name="Google Shape;729;p12"/>
          <p:cNvSpPr/>
          <p:nvPr/>
        </p:nvSpPr>
        <p:spPr>
          <a:xfrm>
            <a:off x="514729" y="2718580"/>
            <a:ext cx="1422598" cy="762164"/>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Define la aspiración</a:t>
            </a:r>
            <a:endParaRPr/>
          </a:p>
        </p:txBody>
      </p:sp>
      <p:sp>
        <p:nvSpPr>
          <p:cNvPr id="730" name="Google Shape;730;p12"/>
          <p:cNvSpPr/>
          <p:nvPr/>
        </p:nvSpPr>
        <p:spPr>
          <a:xfrm>
            <a:off x="514729" y="3597999"/>
            <a:ext cx="1422598" cy="911043"/>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Revisa el estado actual de cumplimiento</a:t>
            </a:r>
            <a:endParaRPr/>
          </a:p>
        </p:txBody>
      </p:sp>
      <p:sp>
        <p:nvSpPr>
          <p:cNvPr id="731" name="Google Shape;731;p12"/>
          <p:cNvSpPr/>
          <p:nvPr/>
        </p:nvSpPr>
        <p:spPr>
          <a:xfrm>
            <a:off x="514729" y="5502257"/>
            <a:ext cx="1422598" cy="762164"/>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Establece una coalición</a:t>
            </a:r>
            <a:endParaRPr/>
          </a:p>
        </p:txBody>
      </p:sp>
      <p:sp>
        <p:nvSpPr>
          <p:cNvPr id="732" name="Google Shape;732;p12"/>
          <p:cNvSpPr/>
          <p:nvPr/>
        </p:nvSpPr>
        <p:spPr>
          <a:xfrm>
            <a:off x="2419675" y="4540134"/>
            <a:ext cx="1422598" cy="1724285"/>
          </a:xfrm>
          <a:custGeom>
            <a:rect b="b" l="l" r="r" t="t"/>
            <a:pathLst>
              <a:path extrusionOk="0" h="1431646" w="1286593">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Entiende los factores clave del desempeño y actividades relevantes</a:t>
            </a:r>
            <a:endParaRPr/>
          </a:p>
        </p:txBody>
      </p:sp>
      <p:sp>
        <p:nvSpPr>
          <p:cNvPr id="733" name="Google Shape;733;p12"/>
          <p:cNvSpPr/>
          <p:nvPr/>
        </p:nvSpPr>
        <p:spPr>
          <a:xfrm>
            <a:off x="4324621" y="2718899"/>
            <a:ext cx="1422598" cy="1118745"/>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Determina la estrategia de reforma</a:t>
            </a:r>
            <a:endParaRPr/>
          </a:p>
        </p:txBody>
      </p:sp>
      <p:sp>
        <p:nvSpPr>
          <p:cNvPr id="734" name="Google Shape;734;p12"/>
          <p:cNvSpPr/>
          <p:nvPr/>
        </p:nvSpPr>
        <p:spPr>
          <a:xfrm>
            <a:off x="4324621" y="3987966"/>
            <a:ext cx="1422598" cy="1027840"/>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Dibuja la cadena de cumplimiento</a:t>
            </a:r>
            <a:endParaRPr/>
          </a:p>
        </p:txBody>
      </p:sp>
      <p:sp>
        <p:nvSpPr>
          <p:cNvPr id="735" name="Google Shape;735;p12"/>
          <p:cNvSpPr/>
          <p:nvPr/>
        </p:nvSpPr>
        <p:spPr>
          <a:xfrm>
            <a:off x="4324621" y="5166130"/>
            <a:ext cx="1422598" cy="1098290"/>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Fija metas y trayectorias</a:t>
            </a:r>
            <a:endParaRPr/>
          </a:p>
        </p:txBody>
      </p:sp>
      <p:sp>
        <p:nvSpPr>
          <p:cNvPr id="736" name="Google Shape;736;p12"/>
          <p:cNvSpPr/>
          <p:nvPr/>
        </p:nvSpPr>
        <p:spPr>
          <a:xfrm>
            <a:off x="6229569" y="2718900"/>
            <a:ext cx="1422598" cy="1027840"/>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51700" lIns="61500" spcFirstLastPara="1" rIns="61500" wrap="square" tIns="517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Establece rutinas para apoyar y monitorear el desempeño</a:t>
            </a:r>
            <a:endParaRPr/>
          </a:p>
        </p:txBody>
      </p:sp>
      <p:sp>
        <p:nvSpPr>
          <p:cNvPr id="737" name="Google Shape;737;p12"/>
          <p:cNvSpPr/>
          <p:nvPr/>
        </p:nvSpPr>
        <p:spPr>
          <a:xfrm>
            <a:off x="6229569" y="3904869"/>
            <a:ext cx="1422598" cy="1027840"/>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Resuelve problemas a tiempo</a:t>
            </a:r>
            <a:endParaRPr/>
          </a:p>
        </p:txBody>
      </p:sp>
      <p:sp>
        <p:nvSpPr>
          <p:cNvPr id="738" name="Google Shape;738;p12"/>
          <p:cNvSpPr/>
          <p:nvPr/>
        </p:nvSpPr>
        <p:spPr>
          <a:xfrm>
            <a:off x="8134515" y="2718900"/>
            <a:ext cx="1422598" cy="1027840"/>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59475" lIns="69275" spcFirstLastPara="1" rIns="69275" wrap="square" tIns="59475">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Fortalece capacidades todo el tiempo</a:t>
            </a:r>
            <a:endParaRPr/>
          </a:p>
        </p:txBody>
      </p:sp>
      <p:sp>
        <p:nvSpPr>
          <p:cNvPr id="739" name="Google Shape;739;p12"/>
          <p:cNvSpPr/>
          <p:nvPr/>
        </p:nvSpPr>
        <p:spPr>
          <a:xfrm>
            <a:off x="8134515" y="3904869"/>
            <a:ext cx="1422598" cy="1110937"/>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59475" lIns="69275" spcFirstLastPara="1" rIns="69275" wrap="square" tIns="59475">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Comunique el mensaje de cumplimiento</a:t>
            </a:r>
            <a:endParaRPr/>
          </a:p>
        </p:txBody>
      </p:sp>
      <p:sp>
        <p:nvSpPr>
          <p:cNvPr id="740" name="Google Shape;740;p12"/>
          <p:cNvSpPr/>
          <p:nvPr/>
        </p:nvSpPr>
        <p:spPr>
          <a:xfrm>
            <a:off x="8134515" y="5166129"/>
            <a:ext cx="1422598" cy="1098289"/>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59475" lIns="69275" spcFirstLastPara="1" rIns="69275" wrap="square" tIns="59475">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Desarrolla alianzas estratégicas</a:t>
            </a:r>
            <a:endParaRPr/>
          </a:p>
        </p:txBody>
      </p:sp>
      <p:sp>
        <p:nvSpPr>
          <p:cNvPr id="741" name="Google Shape;741;p12"/>
          <p:cNvSpPr/>
          <p:nvPr/>
        </p:nvSpPr>
        <p:spPr>
          <a:xfrm>
            <a:off x="514729" y="4633668"/>
            <a:ext cx="1422598" cy="750586"/>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spcBef>
                <a:spcPts val="0"/>
              </a:spcBef>
              <a:spcAft>
                <a:spcPts val="0"/>
              </a:spcAft>
              <a:buNone/>
            </a:pPr>
            <a:r>
              <a:rPr b="1" i="0" lang="es-PE" sz="1300" u="none" cap="none" strike="noStrike">
                <a:solidFill>
                  <a:schemeClr val="lt1"/>
                </a:solidFill>
                <a:latin typeface="Arial"/>
                <a:ea typeface="Arial"/>
                <a:cs typeface="Arial"/>
                <a:sym typeface="Arial"/>
              </a:rPr>
              <a:t>Construye la función de cumplimiento</a:t>
            </a:r>
            <a:endParaRPr/>
          </a:p>
        </p:txBody>
      </p:sp>
      <p:sp>
        <p:nvSpPr>
          <p:cNvPr id="742" name="Google Shape;742;p12"/>
          <p:cNvSpPr/>
          <p:nvPr/>
        </p:nvSpPr>
        <p:spPr>
          <a:xfrm>
            <a:off x="2419675" y="2718580"/>
            <a:ext cx="1422598" cy="1605188"/>
          </a:xfrm>
          <a:custGeom>
            <a:rect b="b" l="l" r="r" t="t"/>
            <a:pathLst>
              <a:path extrusionOk="0" h="1431646" w="1286593">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70900" lIns="80700" spcFirstLastPara="1" rIns="80700" wrap="square" tIns="70900">
            <a:noAutofit/>
          </a:bodyPr>
          <a:lstStyle/>
          <a:p>
            <a:pPr indent="0" lvl="0" marL="0" marR="0" rtl="0" algn="ctr">
              <a:spcBef>
                <a:spcPts val="0"/>
              </a:spcBef>
              <a:spcAft>
                <a:spcPts val="0"/>
              </a:spcAft>
              <a:buNone/>
            </a:pPr>
            <a:r>
              <a:rPr b="1" i="0" lang="es-PE" sz="1300" u="none" cap="none" strike="noStrike">
                <a:solidFill>
                  <a:schemeClr val="lt1"/>
                </a:solidFill>
                <a:latin typeface="Arial"/>
                <a:ea typeface="Arial"/>
                <a:cs typeface="Arial"/>
                <a:sym typeface="Arial"/>
              </a:rPr>
              <a:t>Evalúa el desempeño pasado y presente</a:t>
            </a:r>
            <a:endParaRPr/>
          </a:p>
        </p:txBody>
      </p:sp>
      <p:sp>
        <p:nvSpPr>
          <p:cNvPr id="743" name="Google Shape;743;p12"/>
          <p:cNvSpPr/>
          <p:nvPr/>
        </p:nvSpPr>
        <p:spPr>
          <a:xfrm>
            <a:off x="6229569" y="5090842"/>
            <a:ext cx="1422598" cy="117357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chemeClr val="accent5"/>
          </a:solidFill>
          <a:ln cap="flat" cmpd="sng" w="9525">
            <a:solidFill>
              <a:srgbClr val="7F7F7F"/>
            </a:solidFill>
            <a:prstDash val="solid"/>
            <a:round/>
            <a:headEnd len="sm" w="sm" type="none"/>
            <a:tailEnd len="sm" w="sm" type="none"/>
          </a:ln>
        </p:spPr>
        <p:txBody>
          <a:bodyPr anchorCtr="0" anchor="ctr" bIns="51700" lIns="61500" spcFirstLastPara="1" rIns="61500" wrap="square" tIns="51700">
            <a:noAutofit/>
          </a:bodyPr>
          <a:lstStyle/>
          <a:p>
            <a:pPr indent="0" lvl="0" marL="0" marR="0" rtl="0" algn="ctr">
              <a:lnSpc>
                <a:spcPct val="90000"/>
              </a:lnSpc>
              <a:spcBef>
                <a:spcPts val="0"/>
              </a:spcBef>
              <a:spcAft>
                <a:spcPts val="0"/>
              </a:spcAft>
              <a:buNone/>
            </a:pPr>
            <a:r>
              <a:rPr b="1" i="0" lang="es-PE" sz="1300" u="none" cap="none" strike="noStrike">
                <a:solidFill>
                  <a:schemeClr val="lt1"/>
                </a:solidFill>
                <a:latin typeface="Arial"/>
                <a:ea typeface="Arial"/>
                <a:cs typeface="Arial"/>
                <a:sym typeface="Arial"/>
              </a:rPr>
              <a:t>Construye y sostiene el momentum</a:t>
            </a:r>
            <a:endParaRPr/>
          </a:p>
        </p:txBody>
      </p:sp>
      <p:sp>
        <p:nvSpPr>
          <p:cNvPr id="744" name="Google Shape;744;p12"/>
          <p:cNvSpPr/>
          <p:nvPr/>
        </p:nvSpPr>
        <p:spPr>
          <a:xfrm>
            <a:off x="2232075" y="1609044"/>
            <a:ext cx="1772043" cy="725423"/>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None/>
            </a:pPr>
            <a:r>
              <a:rPr b="1" i="0" lang="es-PE" sz="1600" u="none" cap="none" strike="noStrike">
                <a:solidFill>
                  <a:schemeClr val="dk1"/>
                </a:solidFill>
                <a:latin typeface="Arial"/>
                <a:ea typeface="Arial"/>
                <a:cs typeface="Arial"/>
                <a:sym typeface="Arial"/>
              </a:rPr>
              <a:t>2. Entiende el desafío del cumplimiento</a:t>
            </a:r>
            <a:endParaRPr/>
          </a:p>
        </p:txBody>
      </p:sp>
      <p:sp>
        <p:nvSpPr>
          <p:cNvPr id="745" name="Google Shape;745;p12"/>
          <p:cNvSpPr/>
          <p:nvPr/>
        </p:nvSpPr>
        <p:spPr>
          <a:xfrm>
            <a:off x="4131675" y="1609043"/>
            <a:ext cx="1772043" cy="725423"/>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None/>
            </a:pPr>
            <a:r>
              <a:rPr b="1" i="0" lang="es-PE" sz="1600" u="none" cap="none" strike="noStrike">
                <a:solidFill>
                  <a:schemeClr val="dk1"/>
                </a:solidFill>
                <a:latin typeface="Arial"/>
                <a:ea typeface="Arial"/>
                <a:cs typeface="Arial"/>
                <a:sym typeface="Arial"/>
              </a:rPr>
              <a:t>3. Planifica el cumplimiento</a:t>
            </a:r>
            <a:endParaRPr/>
          </a:p>
        </p:txBody>
      </p:sp>
      <p:sp>
        <p:nvSpPr>
          <p:cNvPr id="746" name="Google Shape;746;p12"/>
          <p:cNvSpPr/>
          <p:nvPr/>
        </p:nvSpPr>
        <p:spPr>
          <a:xfrm>
            <a:off x="6057328" y="1609042"/>
            <a:ext cx="1594839" cy="725423"/>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None/>
            </a:pPr>
            <a:r>
              <a:rPr b="1" i="0" lang="es-PE" sz="1600" u="none" cap="none" strike="noStrike">
                <a:solidFill>
                  <a:schemeClr val="dk1"/>
                </a:solidFill>
                <a:latin typeface="Arial"/>
                <a:ea typeface="Arial"/>
                <a:cs typeface="Arial"/>
                <a:sym typeface="Arial"/>
              </a:rPr>
              <a:t>4. Apoya el cumplimiento</a:t>
            </a:r>
            <a:endParaRPr/>
          </a:p>
        </p:txBody>
      </p:sp>
      <p:sp>
        <p:nvSpPr>
          <p:cNvPr id="747" name="Google Shape;747;p12"/>
          <p:cNvSpPr/>
          <p:nvPr/>
        </p:nvSpPr>
        <p:spPr>
          <a:xfrm>
            <a:off x="7848550" y="1603341"/>
            <a:ext cx="1772043" cy="725423"/>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rgbClr val="FFFFFF"/>
          </a:solidFill>
          <a:ln>
            <a:noFill/>
          </a:ln>
        </p:spPr>
        <p:txBody>
          <a:bodyPr anchorCtr="0" anchor="t" bIns="0" lIns="0" spcFirstLastPara="1" rIns="0" wrap="square" tIns="0">
            <a:noAutofit/>
          </a:bodyPr>
          <a:lstStyle/>
          <a:p>
            <a:pPr indent="0" lvl="0" marL="0" marR="0" rtl="0" algn="ctr">
              <a:lnSpc>
                <a:spcPct val="90000"/>
              </a:lnSpc>
              <a:spcBef>
                <a:spcPts val="0"/>
              </a:spcBef>
              <a:spcAft>
                <a:spcPts val="0"/>
              </a:spcAft>
              <a:buNone/>
            </a:pPr>
            <a:r>
              <a:rPr b="1" i="0" lang="es-PE" sz="1600" u="none" cap="none" strike="noStrike">
                <a:solidFill>
                  <a:schemeClr val="dk1"/>
                </a:solidFill>
                <a:latin typeface="Arial"/>
                <a:ea typeface="Arial"/>
                <a:cs typeface="Arial"/>
                <a:sym typeface="Arial"/>
              </a:rPr>
              <a:t>5. Crea una cultura irreversible</a:t>
            </a:r>
            <a:endParaRPr/>
          </a:p>
        </p:txBody>
      </p:sp>
      <p:cxnSp>
        <p:nvCxnSpPr>
          <p:cNvPr id="748" name="Google Shape;748;p12"/>
          <p:cNvCxnSpPr/>
          <p:nvPr/>
        </p:nvCxnSpPr>
        <p:spPr>
          <a:xfrm>
            <a:off x="484166" y="2542055"/>
            <a:ext cx="9084241" cy="0"/>
          </a:xfrm>
          <a:prstGeom prst="straightConnector1">
            <a:avLst/>
          </a:prstGeom>
          <a:noFill/>
          <a:ln cap="flat" cmpd="sng" w="12700">
            <a:solidFill>
              <a:srgbClr val="595959"/>
            </a:solidFill>
            <a:prstDash val="solid"/>
            <a:round/>
            <a:headEnd len="sm" w="sm" type="none"/>
            <a:tailEnd len="sm" w="sm" type="none"/>
          </a:ln>
        </p:spPr>
      </p:cxnSp>
    </p:spTree>
  </p:cSld>
  <p:clrMapOvr>
    <a:masterClrMapping/>
  </p:clrMapOvr>
</p:sld>
</file>

<file path=ppt/slides/slide1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0" name="Shape 2830"/>
        <p:cNvGrpSpPr/>
        <p:nvPr/>
      </p:nvGrpSpPr>
      <p:grpSpPr>
        <a:xfrm>
          <a:off x="0" y="0"/>
          <a:ext cx="0" cy="0"/>
          <a:chOff x="0" y="0"/>
          <a:chExt cx="0" cy="0"/>
        </a:xfrm>
      </p:grpSpPr>
      <p:sp>
        <p:nvSpPr>
          <p:cNvPr id="2831" name="Google Shape;2831;p12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2832" name="Google Shape;2832;p12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833" name="Google Shape;2833;p12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2834" name="Google Shape;2834;p120"/>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bl>
          </a:graphicData>
        </a:graphic>
      </p:graphicFrame>
    </p:spTree>
  </p:cSld>
  <p:clrMapOvr>
    <a:masterClrMapping/>
  </p:clrMapOvr>
</p:sld>
</file>

<file path=ppt/slides/slide1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8" name="Shape 2838"/>
        <p:cNvGrpSpPr/>
        <p:nvPr/>
      </p:nvGrpSpPr>
      <p:grpSpPr>
        <a:xfrm>
          <a:off x="0" y="0"/>
          <a:ext cx="0" cy="0"/>
          <a:chOff x="0" y="0"/>
          <a:chExt cx="0" cy="0"/>
        </a:xfrm>
      </p:grpSpPr>
      <p:sp>
        <p:nvSpPr>
          <p:cNvPr id="2839" name="Google Shape;2839;p121"/>
          <p:cNvSpPr txBox="1"/>
          <p:nvPr>
            <p:ph type="title"/>
          </p:nvPr>
        </p:nvSpPr>
        <p:spPr>
          <a:xfrm>
            <a:off x="360001" y="589387"/>
            <a:ext cx="9241199" cy="669414"/>
          </a:xfrm>
          <a:prstGeom prst="rect">
            <a:avLst/>
          </a:prstGeom>
          <a:noFill/>
          <a:ln>
            <a:noFill/>
          </a:ln>
        </p:spPr>
        <p:txBody>
          <a:bodyPr anchorCtr="0" anchor="t" bIns="0" lIns="0" spcFirstLastPara="1" rIns="0" wrap="square" tIns="0">
            <a:spAutoFit/>
          </a:bodyPr>
          <a:lstStyle/>
          <a:p>
            <a:pPr indent="0" lvl="0" marL="0" rtl="0" algn="ctr">
              <a:lnSpc>
                <a:spcPct val="110000"/>
              </a:lnSpc>
              <a:spcBef>
                <a:spcPts val="0"/>
              </a:spcBef>
              <a:spcAft>
                <a:spcPts val="0"/>
              </a:spcAft>
              <a:buClr>
                <a:schemeClr val="dk1"/>
              </a:buClr>
              <a:buSzPts val="2000"/>
              <a:buFont typeface="Arial"/>
              <a:buNone/>
            </a:pPr>
            <a:r>
              <a:rPr lang="es-PE"/>
              <a:t>INDICADORES TRAZADORES - PROGRAMA ARTICULADO NUTRICIONAL </a:t>
            </a:r>
            <a:endParaRPr/>
          </a:p>
        </p:txBody>
      </p:sp>
      <p:sp>
        <p:nvSpPr>
          <p:cNvPr id="2840" name="Google Shape;2840;p12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841" name="Google Shape;2841;p12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pic>
        <p:nvPicPr>
          <p:cNvPr id="2842" name="Google Shape;2842;p121"/>
          <p:cNvPicPr preferRelativeResize="0"/>
          <p:nvPr/>
        </p:nvPicPr>
        <p:blipFill rotWithShape="1">
          <a:blip r:embed="rId3">
            <a:alphaModFix/>
          </a:blip>
          <a:srcRect b="0" l="0" r="0" t="0"/>
          <a:stretch/>
        </p:blipFill>
        <p:spPr>
          <a:xfrm>
            <a:off x="745926" y="1202133"/>
            <a:ext cx="2848421" cy="2894564"/>
          </a:xfrm>
          <a:prstGeom prst="ellipse">
            <a:avLst/>
          </a:prstGeom>
          <a:noFill/>
          <a:ln>
            <a:noFill/>
          </a:ln>
        </p:spPr>
      </p:pic>
      <p:pic>
        <p:nvPicPr>
          <p:cNvPr id="2843" name="Google Shape;2843;p121"/>
          <p:cNvPicPr preferRelativeResize="0"/>
          <p:nvPr/>
        </p:nvPicPr>
        <p:blipFill rotWithShape="1">
          <a:blip r:embed="rId4">
            <a:alphaModFix/>
          </a:blip>
          <a:srcRect b="0" l="0" r="0" t="0"/>
          <a:stretch/>
        </p:blipFill>
        <p:spPr>
          <a:xfrm>
            <a:off x="6129177" y="3336756"/>
            <a:ext cx="3502251" cy="3558986"/>
          </a:xfrm>
          <a:prstGeom prst="ellipse">
            <a:avLst/>
          </a:prstGeom>
          <a:noFill/>
          <a:ln>
            <a:noFill/>
          </a:ln>
        </p:spPr>
      </p:pic>
      <p:pic>
        <p:nvPicPr>
          <p:cNvPr id="2844" name="Google Shape;2844;p121"/>
          <p:cNvPicPr preferRelativeResize="0"/>
          <p:nvPr/>
        </p:nvPicPr>
        <p:blipFill rotWithShape="1">
          <a:blip r:embed="rId5">
            <a:alphaModFix/>
          </a:blip>
          <a:srcRect b="0" l="0" r="0" t="0"/>
          <a:stretch/>
        </p:blipFill>
        <p:spPr>
          <a:xfrm>
            <a:off x="2174450" y="4142358"/>
            <a:ext cx="3041199" cy="2802091"/>
          </a:xfrm>
          <a:prstGeom prst="ellipse">
            <a:avLst/>
          </a:prstGeom>
          <a:noFill/>
          <a:ln>
            <a:noFill/>
          </a:ln>
        </p:spPr>
      </p:pic>
      <p:pic>
        <p:nvPicPr>
          <p:cNvPr descr="Un niño acostado en una cama&#10;&#10;Descripción generada automáticamente" id="2845" name="Google Shape;2845;p121"/>
          <p:cNvPicPr preferRelativeResize="0"/>
          <p:nvPr/>
        </p:nvPicPr>
        <p:blipFill rotWithShape="1">
          <a:blip r:embed="rId6">
            <a:alphaModFix/>
          </a:blip>
          <a:srcRect b="0" l="972" r="-971" t="0"/>
          <a:stretch/>
        </p:blipFill>
        <p:spPr>
          <a:xfrm>
            <a:off x="4302122" y="1036364"/>
            <a:ext cx="2870406" cy="2659017"/>
          </a:xfrm>
          <a:prstGeom prst="ellipse">
            <a:avLst/>
          </a:prstGeom>
          <a:noFill/>
          <a:ln>
            <a:noFill/>
          </a:ln>
        </p:spPr>
      </p:pic>
    </p:spTree>
  </p:cSld>
  <p:clrMapOvr>
    <a:masterClrMapping/>
  </p:clrMapOvr>
</p:sld>
</file>

<file path=ppt/slides/slide1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0" name="Shape 2850"/>
        <p:cNvGrpSpPr/>
        <p:nvPr/>
      </p:nvGrpSpPr>
      <p:grpSpPr>
        <a:xfrm>
          <a:off x="0" y="0"/>
          <a:ext cx="0" cy="0"/>
          <a:chOff x="0" y="0"/>
          <a:chExt cx="0" cy="0"/>
        </a:xfrm>
      </p:grpSpPr>
      <p:sp>
        <p:nvSpPr>
          <p:cNvPr id="2851" name="Google Shape;2851;p122"/>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852" name="Google Shape;2852;p122"/>
          <p:cNvSpPr txBox="1"/>
          <p:nvPr>
            <p:ph idx="4294967295" type="title"/>
          </p:nvPr>
        </p:nvSpPr>
        <p:spPr>
          <a:xfrm>
            <a:off x="687421" y="511175"/>
            <a:ext cx="8383554" cy="1008063"/>
          </a:xfrm>
          <a:prstGeom prst="rect">
            <a:avLst/>
          </a:prstGeom>
          <a:noFill/>
          <a:ln>
            <a:noFill/>
          </a:ln>
        </p:spPr>
        <p:txBody>
          <a:bodyPr anchorCtr="0" anchor="t" bIns="0" lIns="0" spcFirstLastPara="1" rIns="0" wrap="square" tIns="0">
            <a:spAutoFit/>
          </a:bodyPr>
          <a:lstStyle/>
          <a:p>
            <a:pPr indent="0" lvl="0" marL="0" rtl="0" algn="ctr">
              <a:lnSpc>
                <a:spcPct val="110000"/>
              </a:lnSpc>
              <a:spcBef>
                <a:spcPts val="0"/>
              </a:spcBef>
              <a:spcAft>
                <a:spcPts val="0"/>
              </a:spcAft>
              <a:buClr>
                <a:schemeClr val="dk1"/>
              </a:buClr>
              <a:buSzPts val="2000"/>
              <a:buFont typeface="Arial"/>
              <a:buNone/>
            </a:pPr>
            <a:r>
              <a:rPr lang="es-PE"/>
              <a:t>EN EL PRIMER SEMESTRE SE AVANZÓ EL 43% Y A NOVIEMBRE SE LOGRÓ EL </a:t>
            </a:r>
            <a:r>
              <a:rPr lang="es-PE">
                <a:solidFill>
                  <a:srgbClr val="00B050"/>
                </a:solidFill>
              </a:rPr>
              <a:t>81% </a:t>
            </a:r>
            <a:r>
              <a:rPr lang="es-PE"/>
              <a:t>DE ATENCIONES DEL PAQUETE NIÑO Y NIÑA MENOR DE 18 MESES</a:t>
            </a:r>
            <a:endParaRPr/>
          </a:p>
        </p:txBody>
      </p:sp>
      <p:sp>
        <p:nvSpPr>
          <p:cNvPr id="2853" name="Google Shape;2853;p122"/>
          <p:cNvSpPr txBox="1"/>
          <p:nvPr>
            <p:ph idx="4294967295" type="body"/>
          </p:nvPr>
        </p:nvSpPr>
        <p:spPr>
          <a:xfrm>
            <a:off x="557718" y="196850"/>
            <a:ext cx="8137019" cy="220245"/>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400"/>
              <a:buNone/>
            </a:pPr>
            <a:r>
              <a:t/>
            </a:r>
            <a:endParaRPr/>
          </a:p>
        </p:txBody>
      </p:sp>
      <p:sp>
        <p:nvSpPr>
          <p:cNvPr id="2854" name="Google Shape;2854;p122"/>
          <p:cNvSpPr txBox="1"/>
          <p:nvPr/>
        </p:nvSpPr>
        <p:spPr>
          <a:xfrm>
            <a:off x="757069" y="5332682"/>
            <a:ext cx="8566484" cy="1413977"/>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pesar de la alta resistencia por parte de los padres de llevar presencialmente a sus niños y niñas a los establecimientos de salud frente al COVID – 19; las estratégicas de coordinación, comunicación a la población y asistencia técnica han permitido que el paquete de niño y niña logre un avance de</a:t>
            </a:r>
            <a:r>
              <a:rPr b="0" i="0" lang="es-PE" sz="1400" u="none" cap="none" strike="noStrike">
                <a:solidFill>
                  <a:srgbClr val="00B050"/>
                </a:solidFill>
                <a:latin typeface="Arial"/>
                <a:ea typeface="Arial"/>
                <a:cs typeface="Arial"/>
                <a:sym typeface="Arial"/>
              </a:rPr>
              <a:t> 9% </a:t>
            </a:r>
            <a:r>
              <a:rPr b="0" i="0" lang="es-PE" sz="1400" u="none" cap="none" strike="noStrike">
                <a:solidFill>
                  <a:srgbClr val="26323E"/>
                </a:solidFill>
                <a:latin typeface="Arial"/>
                <a:ea typeface="Arial"/>
                <a:cs typeface="Arial"/>
                <a:sym typeface="Arial"/>
              </a:rPr>
              <a:t>más de lo esperado; en junio se atendió a 17,718 niños y niñas y a noviembre se alcanzó un total de 33,667 con paquete completo (</a:t>
            </a:r>
            <a:r>
              <a:rPr b="0" i="0" lang="es-PE" sz="1400" u="none" cap="none" strike="noStrike">
                <a:solidFill>
                  <a:srgbClr val="00B050"/>
                </a:solidFill>
                <a:latin typeface="Arial"/>
                <a:ea typeface="Arial"/>
                <a:cs typeface="Arial"/>
                <a:sym typeface="Arial"/>
              </a:rPr>
              <a:t>3,854</a:t>
            </a:r>
            <a:r>
              <a:rPr b="0" i="0" lang="es-PE" sz="1400" u="none" cap="none" strike="noStrike">
                <a:solidFill>
                  <a:srgbClr val="26323E"/>
                </a:solidFill>
                <a:latin typeface="Arial"/>
                <a:ea typeface="Arial"/>
                <a:cs typeface="Arial"/>
                <a:sym typeface="Arial"/>
              </a:rPr>
              <a:t> niños y niñas más de lo proyectado tendencialmente a noviembre).</a:t>
            </a:r>
            <a:endParaRPr b="0" i="0" sz="1400" u="none" cap="none" strike="noStrike">
              <a:solidFill>
                <a:srgbClr val="26323E"/>
              </a:solidFill>
              <a:latin typeface="Arial"/>
              <a:ea typeface="Arial"/>
              <a:cs typeface="Arial"/>
              <a:sym typeface="Arial"/>
            </a:endParaRPr>
          </a:p>
        </p:txBody>
      </p:sp>
      <p:graphicFrame>
        <p:nvGraphicFramePr>
          <p:cNvPr id="2855" name="Google Shape;2855;p122"/>
          <p:cNvGraphicFramePr/>
          <p:nvPr/>
        </p:nvGraphicFramePr>
        <p:xfrm>
          <a:off x="757069" y="1613318"/>
          <a:ext cx="8566484" cy="3625284"/>
        </p:xfrm>
        <a:graphic>
          <a:graphicData uri="http://schemas.openxmlformats.org/drawingml/2006/chart">
            <c:chart r:id="rId3"/>
          </a:graphicData>
        </a:graphic>
      </p:graphicFrame>
    </p:spTree>
  </p:cSld>
  <p:clrMapOvr>
    <a:masterClrMapping/>
  </p:clrMapOvr>
</p:sld>
</file>

<file path=ppt/slides/slide1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59" name="Shape 2859"/>
        <p:cNvGrpSpPr/>
        <p:nvPr/>
      </p:nvGrpSpPr>
      <p:grpSpPr>
        <a:xfrm>
          <a:off x="0" y="0"/>
          <a:ext cx="0" cy="0"/>
          <a:chOff x="0" y="0"/>
          <a:chExt cx="0" cy="0"/>
        </a:xfrm>
      </p:grpSpPr>
      <p:sp>
        <p:nvSpPr>
          <p:cNvPr id="2860" name="Google Shape;2860;p123"/>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Indicadores desagregados de indicador Paquete Completo</a:t>
            </a:r>
            <a:br>
              <a:rPr lang="es-PE"/>
            </a:br>
            <a:r>
              <a:rPr lang="es-PE"/>
              <a:t>Diciembre 2021</a:t>
            </a:r>
            <a:endParaRPr/>
          </a:p>
        </p:txBody>
      </p:sp>
      <p:sp>
        <p:nvSpPr>
          <p:cNvPr id="2861" name="Google Shape;2861;p12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862" name="Google Shape;2862;p12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spTree>
  </p:cSld>
  <p:clrMapOvr>
    <a:masterClrMapping/>
  </p:clrMapOvr>
</p:sld>
</file>

<file path=ppt/slides/slide1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6" name="Shape 2866"/>
        <p:cNvGrpSpPr/>
        <p:nvPr/>
      </p:nvGrpSpPr>
      <p:grpSpPr>
        <a:xfrm>
          <a:off x="0" y="0"/>
          <a:ext cx="0" cy="0"/>
          <a:chOff x="0" y="0"/>
          <a:chExt cx="0" cy="0"/>
        </a:xfrm>
      </p:grpSpPr>
      <p:sp>
        <p:nvSpPr>
          <p:cNvPr id="2867" name="Google Shape;2867;p124"/>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67% y a noviembre se logró el </a:t>
            </a:r>
            <a:r>
              <a:rPr lang="es-PE">
                <a:solidFill>
                  <a:srgbClr val="00B050"/>
                </a:solidFill>
              </a:rPr>
              <a:t>130% </a:t>
            </a:r>
            <a:r>
              <a:rPr lang="es-PE"/>
              <a:t>de atenciones en el 1° control de recién nacidos</a:t>
            </a:r>
            <a:endParaRPr/>
          </a:p>
        </p:txBody>
      </p:sp>
      <p:sp>
        <p:nvSpPr>
          <p:cNvPr id="2868" name="Google Shape;2868;p12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869" name="Google Shape;2869;p12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870" name="Google Shape;2870;p124"/>
          <p:cNvSpPr txBox="1"/>
          <p:nvPr/>
        </p:nvSpPr>
        <p:spPr>
          <a:xfrm>
            <a:off x="1320803" y="5360205"/>
            <a:ext cx="7642230" cy="1176989"/>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causa de la reactivación económica el 2021 y la migración ha llevado que el indicador sea subestimado, sumado a las estrategias implementadas se ha logrado incluso superar en </a:t>
            </a:r>
            <a:r>
              <a:rPr b="0" i="0" lang="es-PE" sz="1400" u="none" cap="none" strike="noStrike">
                <a:solidFill>
                  <a:srgbClr val="00B050"/>
                </a:solidFill>
                <a:latin typeface="Arial"/>
                <a:ea typeface="Arial"/>
                <a:cs typeface="Arial"/>
                <a:sym typeface="Arial"/>
              </a:rPr>
              <a:t>19%</a:t>
            </a:r>
            <a:r>
              <a:rPr b="0" i="0" lang="es-PE" sz="1400" u="none" cap="none" strike="noStrike">
                <a:solidFill>
                  <a:srgbClr val="26323E"/>
                </a:solidFill>
                <a:latin typeface="Arial"/>
                <a:ea typeface="Arial"/>
                <a:cs typeface="Arial"/>
                <a:sym typeface="Arial"/>
              </a:rPr>
              <a:t> la proyección a noviembre. En junio se logró 2,069 controles de recién nacido y para noviembre se incrementó a 4,019; lo que a su vez significa  que se realizaron</a:t>
            </a:r>
            <a:r>
              <a:rPr b="0" i="0" lang="es-PE" sz="1400" u="none" cap="none" strike="noStrike">
                <a:solidFill>
                  <a:srgbClr val="00B050"/>
                </a:solidFill>
                <a:latin typeface="Arial"/>
                <a:ea typeface="Arial"/>
                <a:cs typeface="Arial"/>
                <a:sym typeface="Arial"/>
              </a:rPr>
              <a:t> 599 </a:t>
            </a:r>
            <a:r>
              <a:rPr b="0" i="0" lang="es-PE" sz="1400" u="none" cap="none" strike="noStrike">
                <a:solidFill>
                  <a:srgbClr val="26323E"/>
                </a:solidFill>
                <a:latin typeface="Arial"/>
                <a:ea typeface="Arial"/>
                <a:cs typeface="Arial"/>
                <a:sym typeface="Arial"/>
              </a:rPr>
              <a:t>controles a recién nacidos más de lo esperado a noviembre. </a:t>
            </a:r>
            <a:endParaRPr/>
          </a:p>
        </p:txBody>
      </p:sp>
      <p:sp>
        <p:nvSpPr>
          <p:cNvPr id="2871" name="Google Shape;2871;p124"/>
          <p:cNvSpPr/>
          <p:nvPr/>
        </p:nvSpPr>
        <p:spPr>
          <a:xfrm>
            <a:off x="373297"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2872" name="Google Shape;2872;p124"/>
          <p:cNvGraphicFramePr/>
          <p:nvPr/>
        </p:nvGraphicFramePr>
        <p:xfrm>
          <a:off x="1412305" y="1773926"/>
          <a:ext cx="7550727" cy="3342408"/>
        </p:xfrm>
        <a:graphic>
          <a:graphicData uri="http://schemas.openxmlformats.org/drawingml/2006/chart">
            <c:chart r:id="rId3"/>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6" name="Shape 2876"/>
        <p:cNvGrpSpPr/>
        <p:nvPr/>
      </p:nvGrpSpPr>
      <p:grpSpPr>
        <a:xfrm>
          <a:off x="0" y="0"/>
          <a:ext cx="0" cy="0"/>
          <a:chOff x="0" y="0"/>
          <a:chExt cx="0" cy="0"/>
        </a:xfrm>
      </p:grpSpPr>
      <p:sp>
        <p:nvSpPr>
          <p:cNvPr id="2877" name="Google Shape;2877;p125"/>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32% y a noviembre se logró el </a:t>
            </a:r>
            <a:r>
              <a:rPr lang="es-PE">
                <a:solidFill>
                  <a:srgbClr val="00B050"/>
                </a:solidFill>
              </a:rPr>
              <a:t>62% </a:t>
            </a:r>
            <a:r>
              <a:rPr lang="es-PE"/>
              <a:t>de atenciones del 2°control de recién nacidos</a:t>
            </a:r>
            <a:endParaRPr/>
          </a:p>
        </p:txBody>
      </p:sp>
      <p:sp>
        <p:nvSpPr>
          <p:cNvPr id="2878" name="Google Shape;2878;p12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879" name="Google Shape;2879;p12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880" name="Google Shape;2880;p125"/>
          <p:cNvSpPr txBox="1"/>
          <p:nvPr/>
        </p:nvSpPr>
        <p:spPr>
          <a:xfrm>
            <a:off x="1198617" y="5285979"/>
            <a:ext cx="7617058"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pesar de la resistencia de los padres de llevar a sus bebes a sus respectivos controles, se logró </a:t>
            </a:r>
            <a:r>
              <a:rPr b="0" i="0" lang="es-PE" sz="1400" u="none" cap="none" strike="noStrike">
                <a:solidFill>
                  <a:srgbClr val="00B050"/>
                </a:solidFill>
                <a:latin typeface="Arial"/>
                <a:ea typeface="Arial"/>
                <a:cs typeface="Arial"/>
                <a:sym typeface="Arial"/>
              </a:rPr>
              <a:t>14% </a:t>
            </a:r>
            <a:r>
              <a:rPr b="0" i="0" lang="es-PE" sz="1400" u="none" cap="none" strike="noStrike">
                <a:solidFill>
                  <a:srgbClr val="26323E"/>
                </a:solidFill>
                <a:latin typeface="Arial"/>
                <a:ea typeface="Arial"/>
                <a:cs typeface="Arial"/>
                <a:sym typeface="Arial"/>
              </a:rPr>
              <a:t>más de lo esperado a noviembre, para junio sólo se realizaron 985 controles y para noviembre se incrementó a 1,901 recién nacidos controlados; </a:t>
            </a:r>
            <a:r>
              <a:rPr b="0" i="0" lang="es-PE" sz="1400" u="none" cap="none" strike="noStrike">
                <a:solidFill>
                  <a:srgbClr val="00B050"/>
                </a:solidFill>
                <a:latin typeface="Arial"/>
                <a:ea typeface="Arial"/>
                <a:cs typeface="Arial"/>
                <a:sym typeface="Arial"/>
              </a:rPr>
              <a:t>418 </a:t>
            </a:r>
            <a:r>
              <a:rPr b="0" i="0" lang="es-PE" sz="1400" u="none" cap="none" strike="noStrike">
                <a:solidFill>
                  <a:srgbClr val="26323E"/>
                </a:solidFill>
                <a:latin typeface="Arial"/>
                <a:ea typeface="Arial"/>
                <a:cs typeface="Arial"/>
                <a:sym typeface="Arial"/>
              </a:rPr>
              <a:t>controles más de lo esperado a noviembre.</a:t>
            </a:r>
            <a:endParaRPr/>
          </a:p>
        </p:txBody>
      </p:sp>
      <p:sp>
        <p:nvSpPr>
          <p:cNvPr id="2881" name="Google Shape;2881;p125"/>
          <p:cNvSpPr/>
          <p:nvPr/>
        </p:nvSpPr>
        <p:spPr>
          <a:xfrm>
            <a:off x="373296"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2882" name="Google Shape;2882;p125"/>
          <p:cNvGraphicFramePr/>
          <p:nvPr/>
        </p:nvGraphicFramePr>
        <p:xfrm>
          <a:off x="1264948" y="1889958"/>
          <a:ext cx="7550727" cy="3110344"/>
        </p:xfrm>
        <a:graphic>
          <a:graphicData uri="http://schemas.openxmlformats.org/drawingml/2006/chart">
            <c:chart r:id="rId3"/>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6" name="Shape 2886"/>
        <p:cNvGrpSpPr/>
        <p:nvPr/>
      </p:nvGrpSpPr>
      <p:grpSpPr>
        <a:xfrm>
          <a:off x="0" y="0"/>
          <a:ext cx="0" cy="0"/>
          <a:chOff x="0" y="0"/>
          <a:chExt cx="0" cy="0"/>
        </a:xfrm>
      </p:grpSpPr>
      <p:sp>
        <p:nvSpPr>
          <p:cNvPr id="2887" name="Google Shape;2887;p126"/>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69% y a noviembre se logró el </a:t>
            </a:r>
            <a:r>
              <a:rPr lang="es-PE">
                <a:solidFill>
                  <a:srgbClr val="00B050"/>
                </a:solidFill>
              </a:rPr>
              <a:t>131% </a:t>
            </a:r>
            <a:r>
              <a:rPr lang="es-PE"/>
              <a:t>de atenciones de 1° control de niños y niñas menor de 1 año</a:t>
            </a:r>
            <a:endParaRPr/>
          </a:p>
        </p:txBody>
      </p:sp>
      <p:sp>
        <p:nvSpPr>
          <p:cNvPr id="2888" name="Google Shape;2888;p12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889" name="Google Shape;2889;p12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890" name="Google Shape;2890;p126"/>
          <p:cNvSpPr txBox="1"/>
          <p:nvPr/>
        </p:nvSpPr>
        <p:spPr>
          <a:xfrm>
            <a:off x="1264948" y="5582754"/>
            <a:ext cx="7550727" cy="703013"/>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noviembre se logró </a:t>
            </a:r>
            <a:r>
              <a:rPr b="0" i="0" lang="es-PE" sz="1400" u="none" cap="none" strike="noStrike">
                <a:solidFill>
                  <a:srgbClr val="00B050"/>
                </a:solidFill>
                <a:latin typeface="Arial"/>
                <a:ea typeface="Arial"/>
                <a:cs typeface="Arial"/>
                <a:sym typeface="Arial"/>
              </a:rPr>
              <a:t>20% </a:t>
            </a:r>
            <a:r>
              <a:rPr b="0" i="0" lang="es-PE" sz="1400" u="none" cap="none" strike="noStrike">
                <a:solidFill>
                  <a:srgbClr val="26323E"/>
                </a:solidFill>
                <a:latin typeface="Arial"/>
                <a:ea typeface="Arial"/>
                <a:cs typeface="Arial"/>
                <a:sym typeface="Arial"/>
              </a:rPr>
              <a:t>más a lo esperado, es así que a junio se realizó 2,245 controles y para noviembre se incrementó a 4,240 de niños y niñas menor a 1 año controlados; </a:t>
            </a:r>
            <a:r>
              <a:rPr b="0" i="0" lang="es-PE" sz="1400" u="none" cap="none" strike="noStrike">
                <a:solidFill>
                  <a:srgbClr val="00B050"/>
                </a:solidFill>
                <a:latin typeface="Arial"/>
                <a:ea typeface="Arial"/>
                <a:cs typeface="Arial"/>
                <a:sym typeface="Arial"/>
              </a:rPr>
              <a:t>650 </a:t>
            </a:r>
            <a:r>
              <a:rPr b="0" i="0" lang="es-PE" sz="1400" u="none" cap="none" strike="noStrike">
                <a:solidFill>
                  <a:srgbClr val="26323E"/>
                </a:solidFill>
                <a:latin typeface="Arial"/>
                <a:ea typeface="Arial"/>
                <a:cs typeface="Arial"/>
                <a:sym typeface="Arial"/>
              </a:rPr>
              <a:t> niños y niñas más de la proyección a noviembre. </a:t>
            </a:r>
            <a:endParaRPr/>
          </a:p>
        </p:txBody>
      </p:sp>
      <p:sp>
        <p:nvSpPr>
          <p:cNvPr id="2891" name="Google Shape;2891;p126"/>
          <p:cNvSpPr/>
          <p:nvPr/>
        </p:nvSpPr>
        <p:spPr>
          <a:xfrm>
            <a:off x="360001"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2892" name="Google Shape;2892;p126"/>
          <p:cNvGraphicFramePr/>
          <p:nvPr/>
        </p:nvGraphicFramePr>
        <p:xfrm>
          <a:off x="1264948" y="2291773"/>
          <a:ext cx="7550727" cy="2976128"/>
        </p:xfrm>
        <a:graphic>
          <a:graphicData uri="http://schemas.openxmlformats.org/drawingml/2006/chart">
            <c:chart r:id="rId3"/>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6" name="Shape 2896"/>
        <p:cNvGrpSpPr/>
        <p:nvPr/>
      </p:nvGrpSpPr>
      <p:grpSpPr>
        <a:xfrm>
          <a:off x="0" y="0"/>
          <a:ext cx="0" cy="0"/>
          <a:chOff x="0" y="0"/>
          <a:chExt cx="0" cy="0"/>
        </a:xfrm>
      </p:grpSpPr>
      <p:sp>
        <p:nvSpPr>
          <p:cNvPr id="2897" name="Google Shape;2897;p127"/>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72 % y a noviembre se logró el </a:t>
            </a:r>
            <a:r>
              <a:rPr lang="es-PE">
                <a:solidFill>
                  <a:srgbClr val="00B050"/>
                </a:solidFill>
              </a:rPr>
              <a:t>131% </a:t>
            </a:r>
            <a:r>
              <a:rPr lang="es-PE"/>
              <a:t>la 1° suplementación a los 4 meses</a:t>
            </a:r>
            <a:endParaRPr/>
          </a:p>
        </p:txBody>
      </p:sp>
      <p:sp>
        <p:nvSpPr>
          <p:cNvPr id="2898" name="Google Shape;2898;p12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899" name="Google Shape;2899;p12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00" name="Google Shape;2900;p127"/>
          <p:cNvSpPr txBox="1"/>
          <p:nvPr/>
        </p:nvSpPr>
        <p:spPr>
          <a:xfrm>
            <a:off x="1306415" y="5506474"/>
            <a:ext cx="7500359"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avance a noviembre fue de </a:t>
            </a:r>
            <a:r>
              <a:rPr b="0" i="0" lang="es-PE" sz="1400" u="none" cap="none" strike="noStrike">
                <a:solidFill>
                  <a:srgbClr val="00B050"/>
                </a:solidFill>
                <a:latin typeface="Arial"/>
                <a:ea typeface="Arial"/>
                <a:cs typeface="Arial"/>
                <a:sym typeface="Arial"/>
              </a:rPr>
              <a:t>13% </a:t>
            </a:r>
            <a:r>
              <a:rPr b="0" i="0" lang="es-PE" sz="1400" u="none" cap="none" strike="noStrike">
                <a:solidFill>
                  <a:srgbClr val="26323E"/>
                </a:solidFill>
                <a:latin typeface="Arial"/>
                <a:ea typeface="Arial"/>
                <a:cs typeface="Arial"/>
                <a:sym typeface="Arial"/>
              </a:rPr>
              <a:t>más de lo proyectado tendencialmente, gracias a la oportuna provisión de los insumos como el hierro; en junio se llegó a suplementar a 2,325 y para noviembre 4,261 niños y niñas; </a:t>
            </a:r>
            <a:r>
              <a:rPr b="0" i="0" lang="es-PE" sz="1400" u="none" cap="none" strike="noStrike">
                <a:solidFill>
                  <a:srgbClr val="00B050"/>
                </a:solidFill>
                <a:latin typeface="Arial"/>
                <a:ea typeface="Arial"/>
                <a:cs typeface="Arial"/>
                <a:sym typeface="Arial"/>
              </a:rPr>
              <a:t>436</a:t>
            </a:r>
            <a:r>
              <a:rPr b="0" i="0" lang="es-PE" sz="1400" u="none" cap="none" strike="noStrike">
                <a:solidFill>
                  <a:srgbClr val="26323E"/>
                </a:solidFill>
                <a:latin typeface="Arial"/>
                <a:ea typeface="Arial"/>
                <a:cs typeface="Arial"/>
                <a:sym typeface="Arial"/>
              </a:rPr>
              <a:t> suplementados más de los esperado a noviembre.</a:t>
            </a:r>
            <a:endParaRPr b="0" i="0" sz="1400" u="none" cap="none" strike="noStrike">
              <a:solidFill>
                <a:srgbClr val="26323E"/>
              </a:solidFill>
              <a:latin typeface="Arial"/>
              <a:ea typeface="Arial"/>
              <a:cs typeface="Arial"/>
              <a:sym typeface="Arial"/>
            </a:endParaRPr>
          </a:p>
        </p:txBody>
      </p:sp>
      <p:sp>
        <p:nvSpPr>
          <p:cNvPr id="2901" name="Google Shape;2901;p127"/>
          <p:cNvSpPr/>
          <p:nvPr/>
        </p:nvSpPr>
        <p:spPr>
          <a:xfrm>
            <a:off x="373296" y="2797529"/>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2902" name="Google Shape;2902;p127"/>
          <p:cNvGraphicFramePr/>
          <p:nvPr/>
        </p:nvGraphicFramePr>
        <p:xfrm>
          <a:off x="1306415" y="1991001"/>
          <a:ext cx="7550727" cy="2951883"/>
        </p:xfrm>
        <a:graphic>
          <a:graphicData uri="http://schemas.openxmlformats.org/drawingml/2006/chart">
            <c:chart r:id="rId3"/>
          </a:graphicData>
        </a:graphic>
      </p:graphicFrame>
    </p:spTree>
  </p:cSld>
  <p:clrMapOvr>
    <a:masterClrMapping/>
  </p:clrMapOvr>
</p:sld>
</file>

<file path=ppt/slides/slide1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6" name="Shape 2906"/>
        <p:cNvGrpSpPr/>
        <p:nvPr/>
      </p:nvGrpSpPr>
      <p:grpSpPr>
        <a:xfrm>
          <a:off x="0" y="0"/>
          <a:ext cx="0" cy="0"/>
          <a:chOff x="0" y="0"/>
          <a:chExt cx="0" cy="0"/>
        </a:xfrm>
      </p:grpSpPr>
      <p:sp>
        <p:nvSpPr>
          <p:cNvPr id="2907" name="Google Shape;2907;p128"/>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23% y a noviembre se logró el </a:t>
            </a:r>
            <a:r>
              <a:rPr lang="es-PE">
                <a:solidFill>
                  <a:srgbClr val="00B050"/>
                </a:solidFill>
              </a:rPr>
              <a:t>49% </a:t>
            </a:r>
            <a:r>
              <a:rPr lang="es-PE"/>
              <a:t>en el 3° control a los 4 meses</a:t>
            </a:r>
            <a:endParaRPr/>
          </a:p>
        </p:txBody>
      </p:sp>
      <p:sp>
        <p:nvSpPr>
          <p:cNvPr id="2908" name="Google Shape;2908;p12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09" name="Google Shape;2909;p12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10" name="Google Shape;2910;p128"/>
          <p:cNvSpPr txBox="1"/>
          <p:nvPr/>
        </p:nvSpPr>
        <p:spPr>
          <a:xfrm>
            <a:off x="1264947" y="5506474"/>
            <a:ext cx="7550727"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pesar del aún existe temor de asistir a sus controles presenciales por la emergencia sanitaria COVID-19, el avance fue de </a:t>
            </a:r>
            <a:r>
              <a:rPr b="0" i="0" lang="es-PE" sz="1400" u="none" cap="none" strike="noStrike">
                <a:solidFill>
                  <a:srgbClr val="00B050"/>
                </a:solidFill>
                <a:latin typeface="Arial"/>
                <a:ea typeface="Arial"/>
                <a:cs typeface="Arial"/>
                <a:sym typeface="Arial"/>
              </a:rPr>
              <a:t>4% </a:t>
            </a:r>
            <a:r>
              <a:rPr b="0" i="0" lang="es-PE" sz="1400" u="none" cap="none" strike="noStrike">
                <a:solidFill>
                  <a:srgbClr val="26323E"/>
                </a:solidFill>
                <a:latin typeface="Arial"/>
                <a:ea typeface="Arial"/>
                <a:cs typeface="Arial"/>
                <a:sym typeface="Arial"/>
              </a:rPr>
              <a:t>más de lo esperado a noviembre; en junio se llegó atender a 732 controles y para noviembre a  1,594 ; </a:t>
            </a:r>
            <a:r>
              <a:rPr b="0" i="0" lang="es-PE" sz="1400" u="none" cap="none" strike="noStrike">
                <a:solidFill>
                  <a:srgbClr val="00B050"/>
                </a:solidFill>
                <a:latin typeface="Arial"/>
                <a:ea typeface="Arial"/>
                <a:cs typeface="Arial"/>
                <a:sym typeface="Arial"/>
              </a:rPr>
              <a:t>129 </a:t>
            </a:r>
            <a:r>
              <a:rPr b="0" i="0" lang="es-PE" sz="1400" u="none" cap="none" strike="noStrike">
                <a:solidFill>
                  <a:srgbClr val="26323E"/>
                </a:solidFill>
                <a:latin typeface="Arial"/>
                <a:ea typeface="Arial"/>
                <a:cs typeface="Arial"/>
                <a:sym typeface="Arial"/>
              </a:rPr>
              <a:t>niños y niñas controlados más de lo esperado a noviembre.</a:t>
            </a:r>
            <a:endParaRPr b="0" i="0" sz="1400" u="none" cap="none" strike="noStrike">
              <a:solidFill>
                <a:srgbClr val="26323E"/>
              </a:solidFill>
              <a:latin typeface="Arial"/>
              <a:ea typeface="Arial"/>
              <a:cs typeface="Arial"/>
              <a:sym typeface="Arial"/>
            </a:endParaRPr>
          </a:p>
        </p:txBody>
      </p:sp>
      <p:sp>
        <p:nvSpPr>
          <p:cNvPr id="2911" name="Google Shape;2911;p128"/>
          <p:cNvSpPr/>
          <p:nvPr/>
        </p:nvSpPr>
        <p:spPr>
          <a:xfrm>
            <a:off x="255125"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B050"/>
              </a:solidFill>
              <a:latin typeface="Arial"/>
              <a:ea typeface="Arial"/>
              <a:cs typeface="Arial"/>
              <a:sym typeface="Arial"/>
            </a:endParaRPr>
          </a:p>
        </p:txBody>
      </p:sp>
      <p:graphicFrame>
        <p:nvGraphicFramePr>
          <p:cNvPr id="2912" name="Google Shape;2912;p128"/>
          <p:cNvGraphicFramePr/>
          <p:nvPr/>
        </p:nvGraphicFramePr>
        <p:xfrm>
          <a:off x="1264948" y="2303895"/>
          <a:ext cx="7550727" cy="2951883"/>
        </p:xfrm>
        <a:graphic>
          <a:graphicData uri="http://schemas.openxmlformats.org/drawingml/2006/chart">
            <c:chart r:id="rId3"/>
          </a:graphicData>
        </a:graphic>
      </p:graphicFrame>
    </p:spTree>
  </p:cSld>
  <p:clrMapOvr>
    <a:masterClrMapping/>
  </p:clrMapOvr>
</p:sld>
</file>

<file path=ppt/slides/slide1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6" name="Shape 2916"/>
        <p:cNvGrpSpPr/>
        <p:nvPr/>
      </p:nvGrpSpPr>
      <p:grpSpPr>
        <a:xfrm>
          <a:off x="0" y="0"/>
          <a:ext cx="0" cy="0"/>
          <a:chOff x="0" y="0"/>
          <a:chExt cx="0" cy="0"/>
        </a:xfrm>
      </p:grpSpPr>
      <p:sp>
        <p:nvSpPr>
          <p:cNvPr id="2917" name="Google Shape;2917;p129"/>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36% y a noviembre se logró el </a:t>
            </a:r>
            <a:r>
              <a:rPr lang="es-PE">
                <a:solidFill>
                  <a:srgbClr val="FF0000"/>
                </a:solidFill>
              </a:rPr>
              <a:t>61% </a:t>
            </a:r>
            <a:r>
              <a:rPr lang="es-PE"/>
              <a:t>del 1° dosaje de hemoglobina a los 6 meses</a:t>
            </a:r>
            <a:endParaRPr/>
          </a:p>
        </p:txBody>
      </p:sp>
      <p:sp>
        <p:nvSpPr>
          <p:cNvPr id="2918" name="Google Shape;2918;p12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19" name="Google Shape;2919;p12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20" name="Google Shape;2920;p129"/>
          <p:cNvSpPr/>
          <p:nvPr/>
        </p:nvSpPr>
        <p:spPr>
          <a:xfrm rot="10800000">
            <a:off x="360001" y="3163236"/>
            <a:ext cx="652790" cy="669414"/>
          </a:xfrm>
          <a:prstGeom prst="upArrow">
            <a:avLst>
              <a:gd fmla="val 50000" name="adj1"/>
              <a:gd fmla="val 50000" name="adj2"/>
            </a:avLst>
          </a:prstGeom>
          <a:solidFill>
            <a:srgbClr val="FF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921" name="Google Shape;2921;p129"/>
          <p:cNvSpPr txBox="1"/>
          <p:nvPr/>
        </p:nvSpPr>
        <p:spPr>
          <a:xfrm>
            <a:off x="1012791" y="5582754"/>
            <a:ext cx="8041748"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La falta de suministro desde el MINSA de micro cubetas, insumo básico para el dosaje de hemoglobina, es la principal razón por lo que este indicador tiende a la baja. En junio se realizaron 1,153</a:t>
            </a:r>
            <a:r>
              <a:rPr b="0" i="0" lang="es-PE" sz="1400" u="none" cap="none" strike="noStrike">
                <a:solidFill>
                  <a:srgbClr val="FE6700"/>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dosajes y para noviembre </a:t>
            </a:r>
            <a:r>
              <a:rPr b="0" i="0" lang="es-PE" sz="1400" u="none" cap="none" strike="noStrike">
                <a:solidFill>
                  <a:srgbClr val="FF0000"/>
                </a:solidFill>
                <a:latin typeface="Arial"/>
                <a:ea typeface="Arial"/>
                <a:cs typeface="Arial"/>
                <a:sym typeface="Arial"/>
              </a:rPr>
              <a:t>1,995 </a:t>
            </a:r>
            <a:r>
              <a:rPr b="0" i="0" lang="es-PE" sz="1400" u="none" cap="none" strike="noStrike">
                <a:solidFill>
                  <a:srgbClr val="26323E"/>
                </a:solidFill>
                <a:latin typeface="Arial"/>
                <a:ea typeface="Arial"/>
                <a:cs typeface="Arial"/>
                <a:sym typeface="Arial"/>
              </a:rPr>
              <a:t>dosajes a niños y niñas menores de 6 meses.</a:t>
            </a:r>
            <a:endParaRPr/>
          </a:p>
        </p:txBody>
      </p:sp>
      <p:graphicFrame>
        <p:nvGraphicFramePr>
          <p:cNvPr id="2922" name="Google Shape;2922;p129"/>
          <p:cNvGraphicFramePr/>
          <p:nvPr/>
        </p:nvGraphicFramePr>
        <p:xfrm>
          <a:off x="1088967" y="1645921"/>
          <a:ext cx="7897091" cy="3532908"/>
        </p:xfrm>
        <a:graphic>
          <a:graphicData uri="http://schemas.openxmlformats.org/drawingml/2006/chart">
            <c:chart r:id="rId3"/>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3" name="Shape 753"/>
        <p:cNvGrpSpPr/>
        <p:nvPr/>
      </p:nvGrpSpPr>
      <p:grpSpPr>
        <a:xfrm>
          <a:off x="0" y="0"/>
          <a:ext cx="0" cy="0"/>
          <a:chOff x="0" y="0"/>
          <a:chExt cx="0" cy="0"/>
        </a:xfrm>
      </p:grpSpPr>
      <p:sp>
        <p:nvSpPr>
          <p:cNvPr id="754" name="Google Shape;754;p13"/>
          <p:cNvSpPr txBox="1"/>
          <p:nvPr/>
        </p:nvSpPr>
        <p:spPr>
          <a:xfrm>
            <a:off x="309586" y="1513172"/>
            <a:ext cx="9348014" cy="5457116"/>
          </a:xfrm>
          <a:prstGeom prst="rect">
            <a:avLst/>
          </a:prstGeom>
          <a:noFill/>
          <a:ln>
            <a:noFill/>
          </a:ln>
        </p:spPr>
        <p:txBody>
          <a:bodyPr anchorCtr="0" anchor="t" bIns="45700" lIns="91425" spcFirstLastPara="1" rIns="91425" wrap="square" tIns="45700">
            <a:noAutofit/>
          </a:bodyPr>
          <a:lstStyle/>
          <a:p>
            <a:pPr indent="-285750" lvl="1" marL="285750" marR="0" rtl="0" algn="l">
              <a:spcBef>
                <a:spcPts val="0"/>
              </a:spcBef>
              <a:spcAft>
                <a:spcPts val="0"/>
              </a:spcAft>
              <a:buClr>
                <a:srgbClr val="26C0D4"/>
              </a:buClr>
              <a:buSzPts val="2000"/>
              <a:buFont typeface="Arial"/>
              <a:buChar char="•"/>
            </a:pPr>
            <a:r>
              <a:rPr b="0" i="0" lang="es-PE" sz="1600" u="none" cap="none" strike="noStrike">
                <a:solidFill>
                  <a:schemeClr val="dk1"/>
                </a:solidFill>
                <a:latin typeface="Arial"/>
                <a:ea typeface="Arial"/>
                <a:cs typeface="Arial"/>
                <a:sym typeface="Arial"/>
              </a:rPr>
              <a:t>Los colores reflejan la capacidad actual del sistema, no de personas o equipos</a:t>
            </a:r>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285750" lvl="1" marL="285750" marR="0" rtl="0" algn="l">
              <a:spcBef>
                <a:spcPts val="0"/>
              </a:spcBef>
              <a:spcAft>
                <a:spcPts val="0"/>
              </a:spcAft>
              <a:buClr>
                <a:srgbClr val="26C0D4"/>
              </a:buClr>
              <a:buSzPts val="2000"/>
              <a:buFont typeface="Arial"/>
              <a:buChar char="•"/>
            </a:pPr>
            <a:r>
              <a:rPr b="0" i="0" lang="es-PE" sz="1600" u="none" cap="none" strike="noStrike">
                <a:solidFill>
                  <a:schemeClr val="dk1"/>
                </a:solidFill>
                <a:latin typeface="Arial"/>
                <a:ea typeface="Arial"/>
                <a:cs typeface="Arial"/>
                <a:sym typeface="Arial"/>
              </a:rPr>
              <a:t>Destacamos áreas del marco que son fortalezas actuales y identificamos áreas de relativa debilidad</a:t>
            </a:r>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158750" lvl="1" marL="285750" marR="0" rtl="0" algn="l">
              <a:spcBef>
                <a:spcPts val="0"/>
              </a:spcBef>
              <a:spcAft>
                <a:spcPts val="0"/>
              </a:spcAft>
              <a:buClr>
                <a:srgbClr val="26C0D4"/>
              </a:buClr>
              <a:buSzPts val="2000"/>
              <a:buFont typeface="Arial"/>
              <a:buNone/>
            </a:pPr>
            <a:r>
              <a:t/>
            </a:r>
            <a:endParaRPr b="0" i="0" sz="1600" u="none" cap="none" strike="noStrike">
              <a:solidFill>
                <a:schemeClr val="dk1"/>
              </a:solidFill>
              <a:latin typeface="Arial"/>
              <a:ea typeface="Arial"/>
              <a:cs typeface="Arial"/>
              <a:sym typeface="Arial"/>
            </a:endParaRPr>
          </a:p>
          <a:p>
            <a:pPr indent="-285750" lvl="1" marL="285750" marR="0" rtl="0" algn="l">
              <a:spcBef>
                <a:spcPts val="0"/>
              </a:spcBef>
              <a:spcAft>
                <a:spcPts val="0"/>
              </a:spcAft>
              <a:buClr>
                <a:srgbClr val="26C0D4"/>
              </a:buClr>
              <a:buSzPts val="2000"/>
              <a:buFont typeface="Arial"/>
              <a:buChar char="•"/>
            </a:pPr>
            <a:r>
              <a:rPr b="0" i="0" lang="es-PE" sz="1600" u="none" cap="none" strike="noStrike">
                <a:solidFill>
                  <a:schemeClr val="dk1"/>
                </a:solidFill>
                <a:latin typeface="Arial"/>
                <a:ea typeface="Arial"/>
                <a:cs typeface="Arial"/>
                <a:sym typeface="Arial"/>
              </a:rPr>
              <a:t>Nuestro diagnóstico se conduce en una escala relativa, </a:t>
            </a:r>
            <a:r>
              <a:rPr b="1" i="0" lang="es-PE" sz="1600" u="none" cap="none" strike="noStrike">
                <a:solidFill>
                  <a:schemeClr val="dk1"/>
                </a:solidFill>
                <a:latin typeface="Arial"/>
                <a:ea typeface="Arial"/>
                <a:cs typeface="Arial"/>
                <a:sym typeface="Arial"/>
              </a:rPr>
              <a:t>comparada con sistemas similares en diferentes fases del desafío propio del cumplimiento. </a:t>
            </a:r>
            <a:r>
              <a:rPr b="0" i="0" lang="es-PE" sz="1600" u="none" cap="none" strike="noStrike">
                <a:solidFill>
                  <a:schemeClr val="dk1"/>
                </a:solidFill>
                <a:latin typeface="Arial"/>
                <a:ea typeface="Arial"/>
                <a:cs typeface="Arial"/>
                <a:sym typeface="Arial"/>
              </a:rPr>
              <a:t>La codificación en colores debe entenderse como una </a:t>
            </a:r>
            <a:r>
              <a:rPr b="1" i="0" lang="es-PE" sz="1600" u="none" cap="none" strike="noStrike">
                <a:solidFill>
                  <a:schemeClr val="dk1"/>
                </a:solidFill>
                <a:latin typeface="Arial"/>
                <a:ea typeface="Arial"/>
                <a:cs typeface="Arial"/>
                <a:sym typeface="Arial"/>
              </a:rPr>
              <a:t>priorización, </a:t>
            </a:r>
            <a:r>
              <a:rPr b="0" i="0" lang="es-PE" sz="1600" u="none" cap="none" strike="noStrike">
                <a:solidFill>
                  <a:schemeClr val="dk1"/>
                </a:solidFill>
                <a:latin typeface="Arial"/>
                <a:ea typeface="Arial"/>
                <a:cs typeface="Arial"/>
                <a:sym typeface="Arial"/>
              </a:rPr>
              <a:t>identificando las áreas más importantes de enfoque</a:t>
            </a:r>
            <a:endParaRPr b="1" i="0" sz="1600" u="none" cap="none" strike="noStrike">
              <a:solidFill>
                <a:schemeClr val="dk1"/>
              </a:solidFill>
              <a:latin typeface="Arial"/>
              <a:ea typeface="Arial"/>
              <a:cs typeface="Arial"/>
              <a:sym typeface="Arial"/>
            </a:endParaRPr>
          </a:p>
        </p:txBody>
      </p:sp>
      <p:sp>
        <p:nvSpPr>
          <p:cNvPr id="755" name="Google Shape;755;p13"/>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Usamos un sistema de semáforo para evaluar la capacidad de cumplimiento en los quince elementos con base en evidencias</a:t>
            </a:r>
            <a:endParaRPr/>
          </a:p>
        </p:txBody>
      </p:sp>
      <p:sp>
        <p:nvSpPr>
          <p:cNvPr id="756" name="Google Shape;756;p13"/>
          <p:cNvSpPr/>
          <p:nvPr/>
        </p:nvSpPr>
        <p:spPr>
          <a:xfrm>
            <a:off x="1498166" y="2825583"/>
            <a:ext cx="605951" cy="182935"/>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328C00"/>
          </a:solidFill>
          <a:ln cap="flat" cmpd="sng" w="9525">
            <a:solidFill>
              <a:srgbClr val="7F7F7F"/>
            </a:solidFill>
            <a:prstDash val="solid"/>
            <a:round/>
            <a:headEnd len="sm" w="sm" type="none"/>
            <a:tailEnd len="sm" w="sm" type="none"/>
          </a:ln>
        </p:spPr>
        <p:txBody>
          <a:bodyPr anchorCtr="0" anchor="ctr" bIns="70925" lIns="80725" spcFirstLastPara="1" rIns="80725" wrap="square" tIns="70925">
            <a:noAutofit/>
          </a:bodyPr>
          <a:lstStyle/>
          <a:p>
            <a:pPr indent="0" lvl="0" marL="0" marR="0" rtl="0" algn="ctr">
              <a:lnSpc>
                <a:spcPct val="90000"/>
              </a:lnSpc>
              <a:spcBef>
                <a:spcPts val="0"/>
              </a:spcBef>
              <a:spcAft>
                <a:spcPts val="0"/>
              </a:spcAft>
              <a:buNone/>
            </a:pPr>
            <a:r>
              <a:t/>
            </a:r>
            <a:endParaRPr b="1" i="0" sz="1200" u="none" cap="none" strike="noStrike">
              <a:solidFill>
                <a:schemeClr val="dk1"/>
              </a:solidFill>
              <a:latin typeface="Arial"/>
              <a:ea typeface="Arial"/>
              <a:cs typeface="Arial"/>
              <a:sym typeface="Arial"/>
            </a:endParaRPr>
          </a:p>
        </p:txBody>
      </p:sp>
      <p:sp>
        <p:nvSpPr>
          <p:cNvPr id="757" name="Google Shape;757;p13"/>
          <p:cNvSpPr/>
          <p:nvPr/>
        </p:nvSpPr>
        <p:spPr>
          <a:xfrm>
            <a:off x="1498166" y="3846136"/>
            <a:ext cx="605951" cy="182935"/>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0000"/>
          </a:solidFill>
          <a:ln cap="flat" cmpd="sng" w="9525">
            <a:solidFill>
              <a:srgbClr val="7F7F7F"/>
            </a:solidFill>
            <a:prstDash val="solid"/>
            <a:round/>
            <a:headEnd len="sm" w="sm" type="none"/>
            <a:tailEnd len="sm" w="sm" type="none"/>
          </a:ln>
        </p:spPr>
        <p:txBody>
          <a:bodyPr anchorCtr="0" anchor="ctr" bIns="70925" lIns="80725" spcFirstLastPara="1" rIns="80725" wrap="square" tIns="70925">
            <a:noAutofit/>
          </a:bodyPr>
          <a:lstStyle/>
          <a:p>
            <a:pPr indent="0" lvl="0" marL="0" marR="0" rtl="0" algn="ctr">
              <a:lnSpc>
                <a:spcPct val="90000"/>
              </a:lnSpc>
              <a:spcBef>
                <a:spcPts val="0"/>
              </a:spcBef>
              <a:spcAft>
                <a:spcPts val="0"/>
              </a:spcAft>
              <a:buNone/>
            </a:pPr>
            <a:r>
              <a:t/>
            </a:r>
            <a:endParaRPr b="1" i="0" sz="1200" u="none" cap="none" strike="noStrike">
              <a:solidFill>
                <a:schemeClr val="dk1"/>
              </a:solidFill>
              <a:latin typeface="Arial"/>
              <a:ea typeface="Arial"/>
              <a:cs typeface="Arial"/>
              <a:sym typeface="Arial"/>
            </a:endParaRPr>
          </a:p>
        </p:txBody>
      </p:sp>
      <p:sp>
        <p:nvSpPr>
          <p:cNvPr id="758" name="Google Shape;758;p13"/>
          <p:cNvSpPr/>
          <p:nvPr/>
        </p:nvSpPr>
        <p:spPr>
          <a:xfrm>
            <a:off x="1498166" y="3168127"/>
            <a:ext cx="605951" cy="182935"/>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cap="flat" cmpd="sng" w="9525">
            <a:solidFill>
              <a:srgbClr val="7F7F7F"/>
            </a:solidFill>
            <a:prstDash val="solid"/>
            <a:round/>
            <a:headEnd len="sm" w="sm" type="none"/>
            <a:tailEnd len="sm" w="sm" type="none"/>
          </a:ln>
        </p:spPr>
        <p:txBody>
          <a:bodyPr anchorCtr="0" anchor="ctr" bIns="70925" lIns="80725" spcFirstLastPara="1" rIns="80725" wrap="square" tIns="70925">
            <a:noAutofit/>
          </a:bodyPr>
          <a:lstStyle/>
          <a:p>
            <a:pPr indent="0" lvl="0" marL="0" marR="0" rtl="0" algn="ctr">
              <a:lnSpc>
                <a:spcPct val="90000"/>
              </a:lnSpc>
              <a:spcBef>
                <a:spcPts val="0"/>
              </a:spcBef>
              <a:spcAft>
                <a:spcPts val="0"/>
              </a:spcAft>
              <a:buNone/>
            </a:pPr>
            <a:r>
              <a:t/>
            </a:r>
            <a:endParaRPr b="1" i="0" sz="1200" u="none" cap="none" strike="noStrike">
              <a:solidFill>
                <a:schemeClr val="dk1"/>
              </a:solidFill>
              <a:latin typeface="Arial"/>
              <a:ea typeface="Arial"/>
              <a:cs typeface="Arial"/>
              <a:sym typeface="Arial"/>
            </a:endParaRPr>
          </a:p>
        </p:txBody>
      </p:sp>
      <p:sp>
        <p:nvSpPr>
          <p:cNvPr id="759" name="Google Shape;759;p13"/>
          <p:cNvSpPr/>
          <p:nvPr/>
        </p:nvSpPr>
        <p:spPr>
          <a:xfrm>
            <a:off x="1498166" y="3500169"/>
            <a:ext cx="605951" cy="182935"/>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C000"/>
          </a:solidFill>
          <a:ln cap="flat" cmpd="sng" w="9525">
            <a:solidFill>
              <a:srgbClr val="7F7F7F"/>
            </a:solidFill>
            <a:prstDash val="solid"/>
            <a:round/>
            <a:headEnd len="sm" w="sm" type="none"/>
            <a:tailEnd len="sm" w="sm" type="none"/>
          </a:ln>
        </p:spPr>
        <p:txBody>
          <a:bodyPr anchorCtr="0" anchor="ctr" bIns="70925" lIns="80725" spcFirstLastPara="1" rIns="80725" wrap="square" tIns="70925">
            <a:noAutofit/>
          </a:bodyPr>
          <a:lstStyle/>
          <a:p>
            <a:pPr indent="0" lvl="0" marL="0" marR="0" rtl="0" algn="ctr">
              <a:lnSpc>
                <a:spcPct val="90000"/>
              </a:lnSpc>
              <a:spcBef>
                <a:spcPts val="0"/>
              </a:spcBef>
              <a:spcAft>
                <a:spcPts val="0"/>
              </a:spcAft>
              <a:buNone/>
            </a:pPr>
            <a:r>
              <a:t/>
            </a:r>
            <a:endParaRPr b="1" i="0" sz="1200" u="none" cap="none" strike="noStrike">
              <a:solidFill>
                <a:schemeClr val="dk1"/>
              </a:solidFill>
              <a:latin typeface="Arial"/>
              <a:ea typeface="Arial"/>
              <a:cs typeface="Arial"/>
              <a:sym typeface="Arial"/>
            </a:endParaRPr>
          </a:p>
        </p:txBody>
      </p:sp>
      <p:sp>
        <p:nvSpPr>
          <p:cNvPr id="760" name="Google Shape;760;p13"/>
          <p:cNvSpPr/>
          <p:nvPr/>
        </p:nvSpPr>
        <p:spPr>
          <a:xfrm>
            <a:off x="2317944" y="3867393"/>
            <a:ext cx="6556102"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Altamente problemático </a:t>
            </a:r>
            <a:r>
              <a:rPr b="0" i="0" lang="es-PE" sz="1200" u="none" cap="none" strike="noStrike">
                <a:solidFill>
                  <a:schemeClr val="dk1"/>
                </a:solidFill>
                <a:latin typeface="Arial"/>
                <a:ea typeface="Arial"/>
                <a:cs typeface="Arial"/>
                <a:sym typeface="Arial"/>
              </a:rPr>
              <a:t>– requiere acción urgente y decisiva</a:t>
            </a:r>
            <a:endParaRPr/>
          </a:p>
        </p:txBody>
      </p:sp>
      <p:sp>
        <p:nvSpPr>
          <p:cNvPr id="761" name="Google Shape;761;p13"/>
          <p:cNvSpPr/>
          <p:nvPr/>
        </p:nvSpPr>
        <p:spPr>
          <a:xfrm>
            <a:off x="2317942" y="3521731"/>
            <a:ext cx="6556102"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Problemático </a:t>
            </a:r>
            <a:r>
              <a:rPr b="0" i="0" lang="es-PE" sz="1200" u="none" cap="none" strike="noStrike">
                <a:solidFill>
                  <a:schemeClr val="dk1"/>
                </a:solidFill>
                <a:latin typeface="Arial"/>
                <a:ea typeface="Arial"/>
                <a:cs typeface="Arial"/>
                <a:sym typeface="Arial"/>
              </a:rPr>
              <a:t>– requiere atención, en algunos aspectos urgente</a:t>
            </a:r>
            <a:endParaRPr/>
          </a:p>
        </p:txBody>
      </p:sp>
      <p:sp>
        <p:nvSpPr>
          <p:cNvPr id="762" name="Google Shape;762;p13"/>
          <p:cNvSpPr/>
          <p:nvPr/>
        </p:nvSpPr>
        <p:spPr>
          <a:xfrm>
            <a:off x="2317943" y="3190098"/>
            <a:ext cx="6556102"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Satisfactorio </a:t>
            </a:r>
            <a:r>
              <a:rPr b="0" i="0" lang="es-PE" sz="1200" u="none" cap="none" strike="noStrike">
                <a:solidFill>
                  <a:schemeClr val="dk1"/>
                </a:solidFill>
                <a:latin typeface="Arial"/>
                <a:ea typeface="Arial"/>
                <a:cs typeface="Arial"/>
                <a:sym typeface="Arial"/>
              </a:rPr>
              <a:t>– algunos aspectos requieren atención, otros bien encaminados</a:t>
            </a:r>
            <a:endParaRPr/>
          </a:p>
        </p:txBody>
      </p:sp>
      <p:sp>
        <p:nvSpPr>
          <p:cNvPr id="763" name="Google Shape;763;p13"/>
          <p:cNvSpPr/>
          <p:nvPr/>
        </p:nvSpPr>
        <p:spPr>
          <a:xfrm>
            <a:off x="2317944" y="2857184"/>
            <a:ext cx="6556102" cy="184666"/>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Bien </a:t>
            </a:r>
            <a:r>
              <a:rPr b="0" i="0" lang="es-PE" sz="1200" u="none" cap="none" strike="noStrike">
                <a:solidFill>
                  <a:schemeClr val="dk1"/>
                </a:solidFill>
                <a:latin typeface="Arial"/>
                <a:ea typeface="Arial"/>
                <a:cs typeface="Arial"/>
                <a:sym typeface="Arial"/>
              </a:rPr>
              <a:t>– requiere refinamiento e implementación sistemática</a:t>
            </a:r>
            <a:endParaRPr b="0" i="0" sz="1200" u="none" cap="none" strike="noStrike">
              <a:solidFill>
                <a:schemeClr val="dk1"/>
              </a:solidFill>
              <a:latin typeface="Arial"/>
              <a:ea typeface="Arial"/>
              <a:cs typeface="Arial"/>
              <a:sym typeface="Arial"/>
            </a:endParaRPr>
          </a:p>
        </p:txBody>
      </p:sp>
      <p:sp>
        <p:nvSpPr>
          <p:cNvPr id="764" name="Google Shape;764;p1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Tree>
  </p:cSld>
  <p:clrMapOvr>
    <a:masterClrMapping/>
  </p:clrMapOvr>
</p:sld>
</file>

<file path=ppt/slides/slide1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6" name="Shape 2926"/>
        <p:cNvGrpSpPr/>
        <p:nvPr/>
      </p:nvGrpSpPr>
      <p:grpSpPr>
        <a:xfrm>
          <a:off x="0" y="0"/>
          <a:ext cx="0" cy="0"/>
          <a:chOff x="0" y="0"/>
          <a:chExt cx="0" cy="0"/>
        </a:xfrm>
      </p:grpSpPr>
      <p:sp>
        <p:nvSpPr>
          <p:cNvPr id="2927" name="Google Shape;2927;p130"/>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37% y a noviembre se logró el </a:t>
            </a:r>
            <a:r>
              <a:rPr lang="es-PE">
                <a:solidFill>
                  <a:srgbClr val="00B050"/>
                </a:solidFill>
              </a:rPr>
              <a:t>63% </a:t>
            </a:r>
            <a:r>
              <a:rPr lang="es-PE"/>
              <a:t>de la 1° suplementación a los 6 meses </a:t>
            </a:r>
            <a:endParaRPr/>
          </a:p>
        </p:txBody>
      </p:sp>
      <p:sp>
        <p:nvSpPr>
          <p:cNvPr id="2928" name="Google Shape;2928;p13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29" name="Google Shape;2929;p13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30" name="Google Shape;2930;p130"/>
          <p:cNvSpPr/>
          <p:nvPr/>
        </p:nvSpPr>
        <p:spPr>
          <a:xfrm>
            <a:off x="205248"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B050"/>
              </a:solidFill>
              <a:latin typeface="Arial"/>
              <a:ea typeface="Arial"/>
              <a:cs typeface="Arial"/>
              <a:sym typeface="Arial"/>
            </a:endParaRPr>
          </a:p>
        </p:txBody>
      </p:sp>
      <p:sp>
        <p:nvSpPr>
          <p:cNvPr id="2931" name="Google Shape;2931;p130"/>
          <p:cNvSpPr txBox="1"/>
          <p:nvPr/>
        </p:nvSpPr>
        <p:spPr>
          <a:xfrm>
            <a:off x="1264947" y="5530873"/>
            <a:ext cx="7550728" cy="703013"/>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Se logró avanzar </a:t>
            </a:r>
            <a:r>
              <a:rPr b="0" i="0" lang="es-PE" sz="1400" u="none" cap="none" strike="noStrike">
                <a:solidFill>
                  <a:srgbClr val="00B050"/>
                </a:solidFill>
                <a:latin typeface="Arial"/>
                <a:ea typeface="Arial"/>
                <a:cs typeface="Arial"/>
                <a:sym typeface="Arial"/>
              </a:rPr>
              <a:t>3%</a:t>
            </a:r>
            <a:r>
              <a:rPr b="0" i="0" lang="es-PE" sz="1400" u="none" cap="none" strike="noStrike">
                <a:solidFill>
                  <a:srgbClr val="26323E"/>
                </a:solidFill>
                <a:latin typeface="Arial"/>
                <a:ea typeface="Arial"/>
                <a:cs typeface="Arial"/>
                <a:sym typeface="Arial"/>
              </a:rPr>
              <a:t> más a lo proyectado para noviembre; en junio se suplementó 1,191 niñas y niños de 6 meses y para noviembre que se incrementó a 2,059, </a:t>
            </a:r>
            <a:r>
              <a:rPr b="0" i="0" lang="es-PE" sz="1400" u="none" cap="none" strike="noStrike">
                <a:solidFill>
                  <a:srgbClr val="00B050"/>
                </a:solidFill>
                <a:latin typeface="Arial"/>
                <a:ea typeface="Arial"/>
                <a:cs typeface="Arial"/>
                <a:sym typeface="Arial"/>
              </a:rPr>
              <a:t>116 </a:t>
            </a:r>
            <a:r>
              <a:rPr b="0" i="0" lang="es-PE" sz="1400" u="none" cap="none" strike="noStrike">
                <a:solidFill>
                  <a:srgbClr val="26323E"/>
                </a:solidFill>
                <a:latin typeface="Arial"/>
                <a:ea typeface="Arial"/>
                <a:cs typeface="Arial"/>
                <a:sym typeface="Arial"/>
              </a:rPr>
              <a:t>niños y niñas más de lo esperado para noviembre.</a:t>
            </a:r>
            <a:endParaRPr/>
          </a:p>
        </p:txBody>
      </p:sp>
      <p:graphicFrame>
        <p:nvGraphicFramePr>
          <p:cNvPr id="2932" name="Google Shape;2932;p130"/>
          <p:cNvGraphicFramePr/>
          <p:nvPr/>
        </p:nvGraphicFramePr>
        <p:xfrm>
          <a:off x="1264948" y="2229427"/>
          <a:ext cx="7550727" cy="3100820"/>
        </p:xfrm>
        <a:graphic>
          <a:graphicData uri="http://schemas.openxmlformats.org/drawingml/2006/chart">
            <c:chart r:id="rId3"/>
          </a:graphicData>
        </a:graphic>
      </p:graphicFrame>
    </p:spTree>
  </p:cSld>
  <p:clrMapOvr>
    <a:masterClrMapping/>
  </p:clrMapOvr>
</p:sld>
</file>

<file path=ppt/slides/slide1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36" name="Shape 2936"/>
        <p:cNvGrpSpPr/>
        <p:nvPr/>
      </p:nvGrpSpPr>
      <p:grpSpPr>
        <a:xfrm>
          <a:off x="0" y="0"/>
          <a:ext cx="0" cy="0"/>
          <a:chOff x="0" y="0"/>
          <a:chExt cx="0" cy="0"/>
        </a:xfrm>
      </p:grpSpPr>
      <p:sp>
        <p:nvSpPr>
          <p:cNvPr id="2937" name="Google Shape;2937;p131"/>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15% y a noviembre se logró el </a:t>
            </a:r>
            <a:r>
              <a:rPr lang="es-PE">
                <a:solidFill>
                  <a:srgbClr val="00B050"/>
                </a:solidFill>
              </a:rPr>
              <a:t>39% </a:t>
            </a:r>
            <a:r>
              <a:rPr lang="es-PE"/>
              <a:t>del 4° control a los 6 meses</a:t>
            </a:r>
            <a:endParaRPr/>
          </a:p>
        </p:txBody>
      </p:sp>
      <p:sp>
        <p:nvSpPr>
          <p:cNvPr id="2938" name="Google Shape;2938;p13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39" name="Google Shape;2939;p13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40" name="Google Shape;2940;p131"/>
          <p:cNvSpPr/>
          <p:nvPr/>
        </p:nvSpPr>
        <p:spPr>
          <a:xfrm>
            <a:off x="360001"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B050"/>
              </a:solidFill>
              <a:latin typeface="Arial"/>
              <a:ea typeface="Arial"/>
              <a:cs typeface="Arial"/>
              <a:sym typeface="Arial"/>
            </a:endParaRPr>
          </a:p>
        </p:txBody>
      </p:sp>
      <p:sp>
        <p:nvSpPr>
          <p:cNvPr id="2941" name="Google Shape;2941;p131"/>
          <p:cNvSpPr txBox="1"/>
          <p:nvPr/>
        </p:nvSpPr>
        <p:spPr>
          <a:xfrm>
            <a:off x="1320799" y="5582754"/>
            <a:ext cx="7550727"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avance fue de </a:t>
            </a:r>
            <a:r>
              <a:rPr b="0" i="0" lang="es-PE" sz="1400" u="none" cap="none" strike="noStrike">
                <a:solidFill>
                  <a:srgbClr val="00B050"/>
                </a:solidFill>
                <a:latin typeface="Arial"/>
                <a:ea typeface="Arial"/>
                <a:cs typeface="Arial"/>
                <a:sym typeface="Arial"/>
              </a:rPr>
              <a:t>8% </a:t>
            </a:r>
            <a:r>
              <a:rPr b="0" i="0" lang="es-PE" sz="1400" u="none" cap="none" strike="noStrike">
                <a:solidFill>
                  <a:srgbClr val="26323E"/>
                </a:solidFill>
                <a:latin typeface="Arial"/>
                <a:ea typeface="Arial"/>
                <a:cs typeface="Arial"/>
                <a:sym typeface="Arial"/>
              </a:rPr>
              <a:t>en el control a los 6 meses, a pesar del aún existe temor por la emergencia sanitaria COVID-19; en junio se realizó 476 controles y para noviembre se incrementó a 1,263 pacientes controlados, lo que se traduce en </a:t>
            </a:r>
            <a:r>
              <a:rPr b="0" i="0" lang="es-PE" sz="1400" u="none" cap="none" strike="noStrike">
                <a:solidFill>
                  <a:srgbClr val="00B050"/>
                </a:solidFill>
                <a:latin typeface="Arial"/>
                <a:ea typeface="Arial"/>
                <a:cs typeface="Arial"/>
                <a:sym typeface="Arial"/>
              </a:rPr>
              <a:t>270</a:t>
            </a:r>
            <a:r>
              <a:rPr b="0" i="0" lang="es-PE" sz="1400" u="none" cap="none" strike="noStrike">
                <a:solidFill>
                  <a:srgbClr val="26323E"/>
                </a:solidFill>
                <a:latin typeface="Arial"/>
                <a:ea typeface="Arial"/>
                <a:cs typeface="Arial"/>
                <a:sym typeface="Arial"/>
              </a:rPr>
              <a:t> niños y niñas controlados más de los esperado para noviembre.</a:t>
            </a:r>
            <a:endParaRPr/>
          </a:p>
        </p:txBody>
      </p:sp>
      <p:graphicFrame>
        <p:nvGraphicFramePr>
          <p:cNvPr id="2942" name="Google Shape;2942;p131"/>
          <p:cNvGraphicFramePr/>
          <p:nvPr/>
        </p:nvGraphicFramePr>
        <p:xfrm>
          <a:off x="1264948" y="2222500"/>
          <a:ext cx="7550727" cy="3114674"/>
        </p:xfrm>
        <a:graphic>
          <a:graphicData uri="http://schemas.openxmlformats.org/drawingml/2006/chart">
            <c:chart r:id="rId3"/>
          </a:graphicData>
        </a:graphic>
      </p:graphicFrame>
    </p:spTree>
  </p:cSld>
  <p:clrMapOvr>
    <a:masterClrMapping/>
  </p:clrMapOvr>
</p:sld>
</file>

<file path=ppt/slides/slide1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6" name="Shape 2946"/>
        <p:cNvGrpSpPr/>
        <p:nvPr/>
      </p:nvGrpSpPr>
      <p:grpSpPr>
        <a:xfrm>
          <a:off x="0" y="0"/>
          <a:ext cx="0" cy="0"/>
          <a:chOff x="0" y="0"/>
          <a:chExt cx="0" cy="0"/>
        </a:xfrm>
      </p:grpSpPr>
      <p:sp>
        <p:nvSpPr>
          <p:cNvPr id="2947" name="Google Shape;2947;p132"/>
          <p:cNvSpPr txBox="1"/>
          <p:nvPr>
            <p:ph type="title"/>
          </p:nvPr>
        </p:nvSpPr>
        <p:spPr>
          <a:xfrm>
            <a:off x="360001" y="589387"/>
            <a:ext cx="9025068" cy="100796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44% y a noviembre se logró el </a:t>
            </a:r>
            <a:r>
              <a:rPr lang="es-PE">
                <a:solidFill>
                  <a:srgbClr val="FE6700"/>
                </a:solidFill>
              </a:rPr>
              <a:t>74% </a:t>
            </a:r>
            <a:r>
              <a:rPr lang="es-PE"/>
              <a:t>de vacunas de 3° pentavalente a niños y niñas menores de 1 año.</a:t>
            </a:r>
            <a:endParaRPr/>
          </a:p>
        </p:txBody>
      </p:sp>
      <p:sp>
        <p:nvSpPr>
          <p:cNvPr id="2948" name="Google Shape;2948;p13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49" name="Google Shape;2949;p132"/>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50" name="Google Shape;2950;p132"/>
          <p:cNvSpPr txBox="1"/>
          <p:nvPr/>
        </p:nvSpPr>
        <p:spPr>
          <a:xfrm>
            <a:off x="1264949" y="5496131"/>
            <a:ext cx="7550727"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La priorización de la vacunación COVID-19, es una de las principales razones de no haber logrado mayores avances en la 3° dosis de vacuna pentavalente; a junio se realizaron 1,423 vacunaciones y para noviembre se incrementó a</a:t>
            </a:r>
            <a:r>
              <a:rPr b="0" i="0" lang="es-PE" sz="1400" u="none" cap="none" strike="noStrike">
                <a:solidFill>
                  <a:srgbClr val="FF0000"/>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2,399</a:t>
            </a:r>
            <a:r>
              <a:rPr b="0" i="0" lang="es-PE" sz="1400" u="none" cap="none" strike="noStrike">
                <a:solidFill>
                  <a:srgbClr val="FF0000"/>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vacunaciones a niños y niñas menores de 1 año.</a:t>
            </a:r>
            <a:endParaRPr b="0" i="0" sz="1400" u="none" cap="none" strike="noStrike">
              <a:solidFill>
                <a:srgbClr val="FF0000"/>
              </a:solidFill>
              <a:latin typeface="Arial"/>
              <a:ea typeface="Arial"/>
              <a:cs typeface="Arial"/>
              <a:sym typeface="Arial"/>
            </a:endParaRPr>
          </a:p>
        </p:txBody>
      </p:sp>
      <p:graphicFrame>
        <p:nvGraphicFramePr>
          <p:cNvPr id="2951" name="Google Shape;2951;p132"/>
          <p:cNvGraphicFramePr/>
          <p:nvPr/>
        </p:nvGraphicFramePr>
        <p:xfrm>
          <a:off x="1264949" y="2198255"/>
          <a:ext cx="7550727" cy="3163165"/>
        </p:xfrm>
        <a:graphic>
          <a:graphicData uri="http://schemas.openxmlformats.org/drawingml/2006/chart">
            <c:chart r:id="rId3"/>
          </a:graphicData>
        </a:graphic>
      </p:graphicFrame>
    </p:spTree>
  </p:cSld>
  <p:clrMapOvr>
    <a:masterClrMapping/>
  </p:clrMapOvr>
</p:sld>
</file>

<file path=ppt/slides/slide1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5" name="Shape 2955"/>
        <p:cNvGrpSpPr/>
        <p:nvPr/>
      </p:nvGrpSpPr>
      <p:grpSpPr>
        <a:xfrm>
          <a:off x="0" y="0"/>
          <a:ext cx="0" cy="0"/>
          <a:chOff x="0" y="0"/>
          <a:chExt cx="0" cy="0"/>
        </a:xfrm>
      </p:grpSpPr>
      <p:sp>
        <p:nvSpPr>
          <p:cNvPr id="2956" name="Google Shape;2956;p133"/>
          <p:cNvSpPr txBox="1"/>
          <p:nvPr>
            <p:ph type="title"/>
          </p:nvPr>
        </p:nvSpPr>
        <p:spPr>
          <a:xfrm>
            <a:off x="360001" y="589387"/>
            <a:ext cx="8808937"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42% y a noviembre se logró el </a:t>
            </a:r>
            <a:r>
              <a:rPr lang="es-PE">
                <a:solidFill>
                  <a:srgbClr val="00B050"/>
                </a:solidFill>
              </a:rPr>
              <a:t>78% </a:t>
            </a:r>
            <a:r>
              <a:rPr lang="es-PE"/>
              <a:t>de vacunación 1° dosis SPR* a niños y niñas de 1 año</a:t>
            </a:r>
            <a:endParaRPr/>
          </a:p>
        </p:txBody>
      </p:sp>
      <p:sp>
        <p:nvSpPr>
          <p:cNvPr id="2957" name="Google Shape;2957;p13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58" name="Google Shape;2958;p13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59" name="Google Shape;2959;p133"/>
          <p:cNvSpPr/>
          <p:nvPr/>
        </p:nvSpPr>
        <p:spPr>
          <a:xfrm>
            <a:off x="360001"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960" name="Google Shape;2960;p133"/>
          <p:cNvSpPr txBox="1"/>
          <p:nvPr/>
        </p:nvSpPr>
        <p:spPr>
          <a:xfrm>
            <a:off x="1264948" y="5669993"/>
            <a:ext cx="7550727"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avance fue de </a:t>
            </a:r>
            <a:r>
              <a:rPr b="0" i="0" lang="es-PE" sz="1400" u="none" cap="none" strike="noStrike">
                <a:solidFill>
                  <a:srgbClr val="00B050"/>
                </a:solidFill>
                <a:latin typeface="Arial"/>
                <a:ea typeface="Arial"/>
                <a:cs typeface="Arial"/>
                <a:sym typeface="Arial"/>
              </a:rPr>
              <a:t>5% </a:t>
            </a:r>
            <a:r>
              <a:rPr b="0" i="0" lang="es-PE" sz="1400" u="none" cap="none" strike="noStrike">
                <a:solidFill>
                  <a:srgbClr val="26323E"/>
                </a:solidFill>
                <a:latin typeface="Arial"/>
                <a:ea typeface="Arial"/>
                <a:cs typeface="Arial"/>
                <a:sym typeface="Arial"/>
              </a:rPr>
              <a:t>más de lo esperado a noviembre en la vacunación de la 1° dosis de SPR; en junio se realizaron 1,323 vacunaciones y para noviembre se incrementó a 2,447</a:t>
            </a:r>
            <a:r>
              <a:rPr b="0" i="0" lang="es-PE" sz="1400" u="none" cap="none" strike="noStrike">
                <a:solidFill>
                  <a:srgbClr val="00B050"/>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niños y niñas vacunados; </a:t>
            </a:r>
            <a:r>
              <a:rPr b="0" i="0" lang="es-PE" sz="1400" u="none" cap="none" strike="noStrike">
                <a:solidFill>
                  <a:srgbClr val="00B050"/>
                </a:solidFill>
                <a:latin typeface="Arial"/>
                <a:ea typeface="Arial"/>
                <a:cs typeface="Arial"/>
                <a:sym typeface="Arial"/>
              </a:rPr>
              <a:t>158 </a:t>
            </a:r>
            <a:r>
              <a:rPr b="0" i="0" lang="es-PE" sz="1400" u="none" cap="none" strike="noStrike">
                <a:solidFill>
                  <a:srgbClr val="26323E"/>
                </a:solidFill>
                <a:latin typeface="Arial"/>
                <a:ea typeface="Arial"/>
                <a:cs typeface="Arial"/>
                <a:sym typeface="Arial"/>
              </a:rPr>
              <a:t>1° dosis SPR más de lo proyectado a noviembre.</a:t>
            </a:r>
            <a:endParaRPr b="0" i="0" sz="1400" u="none" cap="none" strike="noStrike">
              <a:solidFill>
                <a:srgbClr val="FF0000"/>
              </a:solidFill>
              <a:latin typeface="Arial"/>
              <a:ea typeface="Arial"/>
              <a:cs typeface="Arial"/>
              <a:sym typeface="Arial"/>
            </a:endParaRPr>
          </a:p>
        </p:txBody>
      </p:sp>
      <p:sp>
        <p:nvSpPr>
          <p:cNvPr id="2961" name="Google Shape;2961;p133"/>
          <p:cNvSpPr txBox="1"/>
          <p:nvPr/>
        </p:nvSpPr>
        <p:spPr>
          <a:xfrm>
            <a:off x="299259" y="6941126"/>
            <a:ext cx="9421004" cy="115311"/>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rgbClr val="26323E"/>
              </a:buClr>
              <a:buSzPts val="800"/>
              <a:buFont typeface="Arial"/>
              <a:buNone/>
            </a:pPr>
            <a:r>
              <a:rPr b="0" i="0" lang="es-PE" sz="800" u="none" cap="none" strike="noStrike">
                <a:solidFill>
                  <a:srgbClr val="26323E"/>
                </a:solidFill>
                <a:latin typeface="Arial"/>
                <a:ea typeface="Arial"/>
                <a:cs typeface="Arial"/>
                <a:sym typeface="Arial"/>
              </a:rPr>
              <a:t>*SPR: Sarampión , papera y rubéola</a:t>
            </a:r>
            <a:endParaRPr b="0" i="0" sz="800" u="none" cap="none" strike="noStrike">
              <a:solidFill>
                <a:srgbClr val="26323E"/>
              </a:solidFill>
              <a:latin typeface="Arial"/>
              <a:ea typeface="Arial"/>
              <a:cs typeface="Arial"/>
              <a:sym typeface="Arial"/>
            </a:endParaRPr>
          </a:p>
        </p:txBody>
      </p:sp>
      <p:graphicFrame>
        <p:nvGraphicFramePr>
          <p:cNvPr id="2962" name="Google Shape;2962;p133"/>
          <p:cNvGraphicFramePr/>
          <p:nvPr/>
        </p:nvGraphicFramePr>
        <p:xfrm>
          <a:off x="1264948" y="2232890"/>
          <a:ext cx="7550727" cy="3093893"/>
        </p:xfrm>
        <a:graphic>
          <a:graphicData uri="http://schemas.openxmlformats.org/drawingml/2006/chart">
            <c:chart r:id="rId3"/>
          </a:graphicData>
        </a:graphic>
      </p:graphicFrame>
    </p:spTree>
  </p:cSld>
  <p:clrMapOvr>
    <a:masterClrMapping/>
  </p:clrMapOvr>
</p:sld>
</file>

<file path=ppt/slides/slide1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6" name="Shape 2966"/>
        <p:cNvGrpSpPr/>
        <p:nvPr/>
      </p:nvGrpSpPr>
      <p:grpSpPr>
        <a:xfrm>
          <a:off x="0" y="0"/>
          <a:ext cx="0" cy="0"/>
          <a:chOff x="0" y="0"/>
          <a:chExt cx="0" cy="0"/>
        </a:xfrm>
      </p:grpSpPr>
      <p:sp>
        <p:nvSpPr>
          <p:cNvPr id="2967" name="Google Shape;2967;p134"/>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28% y a noviembre se logró el </a:t>
            </a:r>
            <a:r>
              <a:rPr lang="es-PE">
                <a:solidFill>
                  <a:srgbClr val="00B050"/>
                </a:solidFill>
              </a:rPr>
              <a:t>57% </a:t>
            </a:r>
            <a:r>
              <a:rPr lang="es-PE"/>
              <a:t>de vacunación de la 2° dosis de SRP* a niños y niñas de 1 año</a:t>
            </a:r>
            <a:endParaRPr/>
          </a:p>
        </p:txBody>
      </p:sp>
      <p:sp>
        <p:nvSpPr>
          <p:cNvPr id="2968" name="Google Shape;2968;p13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69" name="Google Shape;2969;p134"/>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70" name="Google Shape;2970;p134"/>
          <p:cNvSpPr txBox="1"/>
          <p:nvPr>
            <p:ph idx="3" type="body"/>
          </p:nvPr>
        </p:nvSpPr>
        <p:spPr>
          <a:xfrm>
            <a:off x="299259" y="6941126"/>
            <a:ext cx="9421004" cy="115311"/>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rPr lang="es-PE"/>
              <a:t>*SPR: Sarampión , papera y rubeola</a:t>
            </a:r>
            <a:endParaRPr/>
          </a:p>
        </p:txBody>
      </p:sp>
      <p:sp>
        <p:nvSpPr>
          <p:cNvPr id="2971" name="Google Shape;2971;p134"/>
          <p:cNvSpPr/>
          <p:nvPr/>
        </p:nvSpPr>
        <p:spPr>
          <a:xfrm>
            <a:off x="360001"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972" name="Google Shape;2972;p134"/>
          <p:cNvSpPr txBox="1"/>
          <p:nvPr/>
        </p:nvSpPr>
        <p:spPr>
          <a:xfrm>
            <a:off x="1264948" y="5462174"/>
            <a:ext cx="7550727" cy="700576"/>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Se logró avanzar</a:t>
            </a:r>
            <a:r>
              <a:rPr b="0" i="0" lang="es-PE" sz="1400" u="none" cap="none" strike="noStrike">
                <a:solidFill>
                  <a:srgbClr val="00B050"/>
                </a:solidFill>
                <a:latin typeface="Arial"/>
                <a:ea typeface="Arial"/>
                <a:cs typeface="Arial"/>
                <a:sym typeface="Arial"/>
              </a:rPr>
              <a:t> 3% </a:t>
            </a:r>
            <a:r>
              <a:rPr b="0" i="0" lang="es-PE" sz="1400" u="none" cap="none" strike="noStrike">
                <a:solidFill>
                  <a:srgbClr val="26323E"/>
                </a:solidFill>
                <a:latin typeface="Arial"/>
                <a:ea typeface="Arial"/>
                <a:cs typeface="Arial"/>
                <a:sym typeface="Arial"/>
              </a:rPr>
              <a:t>más de lo proyectado a noviembre; en junio se realizaron 864 vacunaciones y para noviembre se incrementó a 1,777 niños y niñas vacunados ; </a:t>
            </a:r>
            <a:r>
              <a:rPr b="0" i="0" lang="es-PE" sz="1400" u="none" cap="none" strike="noStrike">
                <a:solidFill>
                  <a:srgbClr val="00B050"/>
                </a:solidFill>
                <a:latin typeface="Arial"/>
                <a:ea typeface="Arial"/>
                <a:cs typeface="Arial"/>
                <a:sym typeface="Arial"/>
              </a:rPr>
              <a:t>87 </a:t>
            </a:r>
            <a:r>
              <a:rPr b="0" i="0" lang="es-PE" sz="1400" u="none" cap="none" strike="noStrike">
                <a:solidFill>
                  <a:srgbClr val="26323E"/>
                </a:solidFill>
                <a:latin typeface="Arial"/>
                <a:ea typeface="Arial"/>
                <a:cs typeface="Arial"/>
                <a:sym typeface="Arial"/>
              </a:rPr>
              <a:t>2° dosis SPR más de lo proyectado a noviembre.</a:t>
            </a:r>
            <a:endParaRPr b="0" i="0" sz="1400" u="none" cap="none" strike="noStrike">
              <a:solidFill>
                <a:srgbClr val="FF0000"/>
              </a:solidFill>
              <a:latin typeface="Arial"/>
              <a:ea typeface="Arial"/>
              <a:cs typeface="Arial"/>
              <a:sym typeface="Arial"/>
            </a:endParaRPr>
          </a:p>
        </p:txBody>
      </p:sp>
      <p:graphicFrame>
        <p:nvGraphicFramePr>
          <p:cNvPr id="2973" name="Google Shape;2973;p134"/>
          <p:cNvGraphicFramePr/>
          <p:nvPr/>
        </p:nvGraphicFramePr>
        <p:xfrm>
          <a:off x="1264948" y="2253673"/>
          <a:ext cx="7550727" cy="3052328"/>
        </p:xfrm>
        <a:graphic>
          <a:graphicData uri="http://schemas.openxmlformats.org/drawingml/2006/chart">
            <c:chart r:id="rId3"/>
          </a:graphicData>
        </a:graphic>
      </p:graphicFrame>
    </p:spTree>
  </p:cSld>
  <p:clrMapOvr>
    <a:masterClrMapping/>
  </p:clrMapOvr>
</p:sld>
</file>

<file path=ppt/slides/slide1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77" name="Shape 2977"/>
        <p:cNvGrpSpPr/>
        <p:nvPr/>
      </p:nvGrpSpPr>
      <p:grpSpPr>
        <a:xfrm>
          <a:off x="0" y="0"/>
          <a:ext cx="0" cy="0"/>
          <a:chOff x="0" y="0"/>
          <a:chExt cx="0" cy="0"/>
        </a:xfrm>
      </p:grpSpPr>
      <p:sp>
        <p:nvSpPr>
          <p:cNvPr id="2978" name="Google Shape;2978;p135"/>
          <p:cNvSpPr txBox="1"/>
          <p:nvPr>
            <p:ph type="title"/>
          </p:nvPr>
        </p:nvSpPr>
        <p:spPr>
          <a:xfrm>
            <a:off x="360001" y="589387"/>
            <a:ext cx="8694539" cy="100796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28% y a noviembre se logró el </a:t>
            </a:r>
            <a:r>
              <a:rPr lang="es-PE">
                <a:solidFill>
                  <a:srgbClr val="00B050"/>
                </a:solidFill>
              </a:rPr>
              <a:t>60% </a:t>
            </a:r>
            <a:r>
              <a:rPr lang="es-PE"/>
              <a:t>de vacunaciones de 1° refuerzo DPT* en niños y niños de 18 meses</a:t>
            </a:r>
            <a:endParaRPr/>
          </a:p>
        </p:txBody>
      </p:sp>
      <p:sp>
        <p:nvSpPr>
          <p:cNvPr id="2979" name="Google Shape;2979;p13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80" name="Google Shape;2980;p135"/>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81" name="Google Shape;2981;p135"/>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rPr lang="es-PE"/>
              <a:t>*DPT: Vacuna Difteria-Pertusis-Tétanos </a:t>
            </a:r>
            <a:endParaRPr/>
          </a:p>
        </p:txBody>
      </p:sp>
      <p:sp>
        <p:nvSpPr>
          <p:cNvPr id="2982" name="Google Shape;2982;p135"/>
          <p:cNvSpPr/>
          <p:nvPr/>
        </p:nvSpPr>
        <p:spPr>
          <a:xfrm>
            <a:off x="360001" y="3110423"/>
            <a:ext cx="652790" cy="669414"/>
          </a:xfrm>
          <a:prstGeom prst="upArrow">
            <a:avLst>
              <a:gd fmla="val 50000" name="adj1"/>
              <a:gd fmla="val 50000" name="adj2"/>
            </a:avLst>
          </a:prstGeom>
          <a:solidFill>
            <a:srgbClr val="41BF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983" name="Google Shape;2983;p135"/>
          <p:cNvSpPr txBox="1"/>
          <p:nvPr/>
        </p:nvSpPr>
        <p:spPr>
          <a:xfrm>
            <a:off x="1264948" y="5659190"/>
            <a:ext cx="7550727" cy="703013"/>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Se avanzó </a:t>
            </a:r>
            <a:r>
              <a:rPr b="0" i="0" lang="es-PE" sz="1400" u="none" cap="none" strike="noStrike">
                <a:solidFill>
                  <a:srgbClr val="00B050"/>
                </a:solidFill>
                <a:latin typeface="Arial"/>
                <a:ea typeface="Arial"/>
                <a:cs typeface="Arial"/>
                <a:sym typeface="Arial"/>
              </a:rPr>
              <a:t>8% </a:t>
            </a:r>
            <a:r>
              <a:rPr b="0" i="0" lang="es-PE" sz="1400" u="none" cap="none" strike="noStrike">
                <a:solidFill>
                  <a:srgbClr val="26323E"/>
                </a:solidFill>
                <a:latin typeface="Arial"/>
                <a:ea typeface="Arial"/>
                <a:cs typeface="Arial"/>
                <a:sym typeface="Arial"/>
              </a:rPr>
              <a:t> más de lo estimado a noviembre en el 1° refuerzo de vacuna DPT; en junio se realizaron 889 vacunaciones y para noviembre se incrementó a 1,877 niños y niñas vacunados; </a:t>
            </a:r>
            <a:r>
              <a:rPr b="0" i="0" lang="es-PE" sz="1400" u="none" cap="none" strike="noStrike">
                <a:solidFill>
                  <a:srgbClr val="00B050"/>
                </a:solidFill>
                <a:latin typeface="Arial"/>
                <a:ea typeface="Arial"/>
                <a:cs typeface="Arial"/>
                <a:sym typeface="Arial"/>
              </a:rPr>
              <a:t>262</a:t>
            </a:r>
            <a:r>
              <a:rPr b="0" i="0" lang="es-PE" sz="1400" u="none" cap="none" strike="noStrike">
                <a:solidFill>
                  <a:srgbClr val="26323E"/>
                </a:solidFill>
                <a:latin typeface="Arial"/>
                <a:ea typeface="Arial"/>
                <a:cs typeface="Arial"/>
                <a:sym typeface="Arial"/>
              </a:rPr>
              <a:t> vacunaciones más de lo esperado a noviembre.</a:t>
            </a:r>
            <a:endParaRPr b="0" i="0" sz="1400" u="none" cap="none" strike="noStrike">
              <a:solidFill>
                <a:srgbClr val="FF0000"/>
              </a:solidFill>
              <a:latin typeface="Arial"/>
              <a:ea typeface="Arial"/>
              <a:cs typeface="Arial"/>
              <a:sym typeface="Arial"/>
            </a:endParaRPr>
          </a:p>
        </p:txBody>
      </p:sp>
      <p:graphicFrame>
        <p:nvGraphicFramePr>
          <p:cNvPr id="2984" name="Google Shape;2984;p135"/>
          <p:cNvGraphicFramePr/>
          <p:nvPr/>
        </p:nvGraphicFramePr>
        <p:xfrm>
          <a:off x="1264948" y="2303895"/>
          <a:ext cx="7550727" cy="2951883"/>
        </p:xfrm>
        <a:graphic>
          <a:graphicData uri="http://schemas.openxmlformats.org/drawingml/2006/chart">
            <c:chart r:id="rId3"/>
          </a:graphicData>
        </a:graphic>
      </p:graphicFrame>
    </p:spTree>
  </p:cSld>
  <p:clrMapOvr>
    <a:masterClrMapping/>
  </p:clrMapOvr>
</p:sld>
</file>

<file path=ppt/slides/slide1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8" name="Shape 2988"/>
        <p:cNvGrpSpPr/>
        <p:nvPr/>
      </p:nvGrpSpPr>
      <p:grpSpPr>
        <a:xfrm>
          <a:off x="0" y="0"/>
          <a:ext cx="0" cy="0"/>
          <a:chOff x="0" y="0"/>
          <a:chExt cx="0" cy="0"/>
        </a:xfrm>
      </p:grpSpPr>
      <p:sp>
        <p:nvSpPr>
          <p:cNvPr id="2989" name="Google Shape;2989;p136"/>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65% y a noviembre se logró el </a:t>
            </a:r>
            <a:r>
              <a:rPr lang="es-PE">
                <a:solidFill>
                  <a:srgbClr val="00B050"/>
                </a:solidFill>
              </a:rPr>
              <a:t>122% </a:t>
            </a:r>
            <a:r>
              <a:rPr lang="es-PE"/>
              <a:t>del 1° control a niños y niñas de 1 año</a:t>
            </a:r>
            <a:endParaRPr/>
          </a:p>
        </p:txBody>
      </p:sp>
      <p:sp>
        <p:nvSpPr>
          <p:cNvPr id="2990" name="Google Shape;2990;p13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991" name="Google Shape;2991;p13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992" name="Google Shape;2992;p136"/>
          <p:cNvSpPr/>
          <p:nvPr/>
        </p:nvSpPr>
        <p:spPr>
          <a:xfrm>
            <a:off x="292418" y="344513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993" name="Google Shape;2993;p136"/>
          <p:cNvSpPr txBox="1"/>
          <p:nvPr/>
        </p:nvSpPr>
        <p:spPr>
          <a:xfrm>
            <a:off x="1219200" y="5659190"/>
            <a:ext cx="7596475" cy="703013"/>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Se logró incrementar en </a:t>
            </a:r>
            <a:r>
              <a:rPr b="0" i="0" lang="es-PE" sz="1400" u="none" cap="none" strike="noStrike">
                <a:solidFill>
                  <a:srgbClr val="00B050"/>
                </a:solidFill>
                <a:latin typeface="Arial"/>
                <a:ea typeface="Arial"/>
                <a:cs typeface="Arial"/>
                <a:sym typeface="Arial"/>
              </a:rPr>
              <a:t>24% </a:t>
            </a:r>
            <a:r>
              <a:rPr b="0" i="0" lang="es-PE" sz="1400" u="none" cap="none" strike="noStrike">
                <a:solidFill>
                  <a:srgbClr val="26323E"/>
                </a:solidFill>
                <a:latin typeface="Arial"/>
                <a:ea typeface="Arial"/>
                <a:cs typeface="Arial"/>
                <a:sym typeface="Arial"/>
              </a:rPr>
              <a:t>en los controles de niños y niñas de un año, en  junio se realizaron 2,043 controles y para noviembre 3,835 controles de niños y niñas, </a:t>
            </a:r>
            <a:r>
              <a:rPr b="0" i="0" lang="es-PE" sz="1400" u="none" cap="none" strike="noStrike">
                <a:solidFill>
                  <a:srgbClr val="00B050"/>
                </a:solidFill>
                <a:latin typeface="Arial"/>
                <a:ea typeface="Arial"/>
                <a:cs typeface="Arial"/>
                <a:sym typeface="Arial"/>
              </a:rPr>
              <a:t>744 </a:t>
            </a:r>
            <a:r>
              <a:rPr b="0" i="0" lang="es-PE" sz="1400" u="none" cap="none" strike="noStrike">
                <a:solidFill>
                  <a:srgbClr val="26323E"/>
                </a:solidFill>
                <a:latin typeface="Arial"/>
                <a:ea typeface="Arial"/>
                <a:cs typeface="Arial"/>
                <a:sym typeface="Arial"/>
              </a:rPr>
              <a:t>controles más de lo estimado a noviembre.</a:t>
            </a:r>
            <a:endParaRPr b="0" i="0" sz="1400" u="none" cap="none" strike="noStrike">
              <a:solidFill>
                <a:srgbClr val="FF0000"/>
              </a:solidFill>
              <a:latin typeface="Arial"/>
              <a:ea typeface="Arial"/>
              <a:cs typeface="Arial"/>
              <a:sym typeface="Arial"/>
            </a:endParaRPr>
          </a:p>
        </p:txBody>
      </p:sp>
      <p:graphicFrame>
        <p:nvGraphicFramePr>
          <p:cNvPr id="2994" name="Google Shape;2994;p136"/>
          <p:cNvGraphicFramePr/>
          <p:nvPr/>
        </p:nvGraphicFramePr>
        <p:xfrm>
          <a:off x="1264948" y="2222500"/>
          <a:ext cx="7550727" cy="3114674"/>
        </p:xfrm>
        <a:graphic>
          <a:graphicData uri="http://schemas.openxmlformats.org/drawingml/2006/chart">
            <c:chart r:id="rId3"/>
          </a:graphicData>
        </a:graphic>
      </p:graphicFrame>
    </p:spTree>
  </p:cSld>
  <p:clrMapOvr>
    <a:masterClrMapping/>
  </p:clrMapOvr>
</p:sld>
</file>

<file path=ppt/slides/slide1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8" name="Shape 2998"/>
        <p:cNvGrpSpPr/>
        <p:nvPr/>
      </p:nvGrpSpPr>
      <p:grpSpPr>
        <a:xfrm>
          <a:off x="0" y="0"/>
          <a:ext cx="0" cy="0"/>
          <a:chOff x="0" y="0"/>
          <a:chExt cx="0" cy="0"/>
        </a:xfrm>
      </p:grpSpPr>
      <p:sp>
        <p:nvSpPr>
          <p:cNvPr id="2999" name="Google Shape;2999;p13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ctr">
              <a:lnSpc>
                <a:spcPct val="110000"/>
              </a:lnSpc>
              <a:spcBef>
                <a:spcPts val="0"/>
              </a:spcBef>
              <a:spcAft>
                <a:spcPts val="0"/>
              </a:spcAft>
              <a:buClr>
                <a:schemeClr val="dk1"/>
              </a:buClr>
              <a:buSzPts val="2000"/>
              <a:buFont typeface="Arial"/>
              <a:buNone/>
            </a:pPr>
            <a:r>
              <a:rPr lang="es-PE"/>
              <a:t>INDICADORES TRAZADORES SALUD MATERNO NEO - NATAL</a:t>
            </a:r>
            <a:endParaRPr/>
          </a:p>
        </p:txBody>
      </p:sp>
      <p:sp>
        <p:nvSpPr>
          <p:cNvPr id="3000" name="Google Shape;3000;p13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3001" name="Google Shape;3001;p13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pic>
        <p:nvPicPr>
          <p:cNvPr id="3002" name="Google Shape;3002;p137"/>
          <p:cNvPicPr preferRelativeResize="0"/>
          <p:nvPr/>
        </p:nvPicPr>
        <p:blipFill rotWithShape="1">
          <a:blip r:embed="rId3">
            <a:alphaModFix/>
          </a:blip>
          <a:srcRect b="0" l="0" r="0" t="0"/>
          <a:stretch/>
        </p:blipFill>
        <p:spPr>
          <a:xfrm>
            <a:off x="736478" y="2918879"/>
            <a:ext cx="2560542" cy="2560542"/>
          </a:xfrm>
          <a:prstGeom prst="rect">
            <a:avLst/>
          </a:prstGeom>
          <a:noFill/>
          <a:ln>
            <a:noFill/>
          </a:ln>
        </p:spPr>
      </p:pic>
      <p:pic>
        <p:nvPicPr>
          <p:cNvPr id="3003" name="Google Shape;3003;p137"/>
          <p:cNvPicPr preferRelativeResize="0"/>
          <p:nvPr/>
        </p:nvPicPr>
        <p:blipFill rotWithShape="1">
          <a:blip r:embed="rId4">
            <a:alphaModFix/>
          </a:blip>
          <a:srcRect b="0" l="0" r="0" t="0"/>
          <a:stretch/>
        </p:blipFill>
        <p:spPr>
          <a:xfrm>
            <a:off x="3714462" y="4291773"/>
            <a:ext cx="2560542" cy="2560542"/>
          </a:xfrm>
          <a:prstGeom prst="rect">
            <a:avLst/>
          </a:prstGeom>
          <a:noFill/>
          <a:ln>
            <a:noFill/>
          </a:ln>
        </p:spPr>
      </p:pic>
      <p:grpSp>
        <p:nvGrpSpPr>
          <p:cNvPr id="3004" name="Google Shape;3004;p137"/>
          <p:cNvGrpSpPr/>
          <p:nvPr/>
        </p:nvGrpSpPr>
        <p:grpSpPr>
          <a:xfrm>
            <a:off x="6649280" y="2923703"/>
            <a:ext cx="2555718" cy="2555718"/>
            <a:chOff x="4091696" y="962279"/>
            <a:chExt cx="2555718" cy="2555718"/>
          </a:xfrm>
        </p:grpSpPr>
        <p:sp>
          <p:nvSpPr>
            <p:cNvPr id="3005" name="Google Shape;3005;p137"/>
            <p:cNvSpPr/>
            <p:nvPr/>
          </p:nvSpPr>
          <p:spPr>
            <a:xfrm>
              <a:off x="4091696" y="962279"/>
              <a:ext cx="2555718" cy="2555718"/>
            </a:xfrm>
            <a:prstGeom prst="ellipse">
              <a:avLst/>
            </a:prstGeom>
            <a:blipFill rotWithShape="1">
              <a:blip r:embed="rId5">
                <a:alphaModFix/>
              </a:blip>
              <a:stretch>
                <a:fillRect b="0" l="-38996" r="-38996"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6" name="Google Shape;3006;p137"/>
            <p:cNvSpPr txBox="1"/>
            <p:nvPr/>
          </p:nvSpPr>
          <p:spPr>
            <a:xfrm>
              <a:off x="4465972" y="1336555"/>
              <a:ext cx="1807166" cy="1807166"/>
            </a:xfrm>
            <a:prstGeom prst="rect">
              <a:avLst/>
            </a:prstGeom>
            <a:noFill/>
            <a:ln>
              <a:noFill/>
            </a:ln>
          </p:spPr>
          <p:txBody>
            <a:bodyPr anchorCtr="0" anchor="ctr" bIns="43175" lIns="140650" spcFirstLastPara="1" rIns="140650" wrap="square" tIns="43175">
              <a:noAutofit/>
            </a:bodyPr>
            <a:lstStyle/>
            <a:p>
              <a:pPr indent="0" lvl="0" marL="0" marR="0" rtl="0" algn="ctr">
                <a:lnSpc>
                  <a:spcPct val="90000"/>
                </a:lnSpc>
                <a:spcBef>
                  <a:spcPts val="0"/>
                </a:spcBef>
                <a:spcAft>
                  <a:spcPts val="0"/>
                </a:spcAft>
                <a:buClr>
                  <a:schemeClr val="dk1"/>
                </a:buClr>
                <a:buSzPts val="3400"/>
                <a:buFont typeface="Arial"/>
                <a:buNone/>
              </a:pPr>
              <a:r>
                <a:t/>
              </a:r>
              <a:endParaRPr b="0" i="0" sz="3400" u="none" cap="none" strike="noStrike">
                <a:solidFill>
                  <a:srgbClr val="26323E"/>
                </a:solidFill>
                <a:latin typeface="Arial"/>
                <a:ea typeface="Arial"/>
                <a:cs typeface="Arial"/>
                <a:sym typeface="Arial"/>
              </a:endParaRPr>
            </a:p>
          </p:txBody>
        </p:sp>
      </p:grpSp>
      <p:grpSp>
        <p:nvGrpSpPr>
          <p:cNvPr id="3007" name="Google Shape;3007;p137"/>
          <p:cNvGrpSpPr/>
          <p:nvPr/>
        </p:nvGrpSpPr>
        <p:grpSpPr>
          <a:xfrm>
            <a:off x="3671296" y="1361779"/>
            <a:ext cx="2555718" cy="2555718"/>
            <a:chOff x="6136271" y="962279"/>
            <a:chExt cx="2555718" cy="2555718"/>
          </a:xfrm>
        </p:grpSpPr>
        <p:sp>
          <p:nvSpPr>
            <p:cNvPr id="3008" name="Google Shape;3008;p137"/>
            <p:cNvSpPr/>
            <p:nvPr/>
          </p:nvSpPr>
          <p:spPr>
            <a:xfrm>
              <a:off x="6136271" y="962279"/>
              <a:ext cx="2555718" cy="2555718"/>
            </a:xfrm>
            <a:prstGeom prst="ellipse">
              <a:avLst/>
            </a:prstGeom>
            <a:blipFill rotWithShape="1">
              <a:blip r:embed="rId6">
                <a:alphaModFix/>
              </a:blip>
              <a:stretch>
                <a:fillRect b="0" l="-38996" r="-38996" t="0"/>
              </a:stretch>
            </a:blipFill>
            <a:ln cap="flat" cmpd="sng" w="12700">
              <a:solidFill>
                <a:schemeClr val="lt1"/>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9" name="Google Shape;3009;p137"/>
            <p:cNvSpPr txBox="1"/>
            <p:nvPr/>
          </p:nvSpPr>
          <p:spPr>
            <a:xfrm>
              <a:off x="6510547" y="1336555"/>
              <a:ext cx="1807166" cy="1807166"/>
            </a:xfrm>
            <a:prstGeom prst="rect">
              <a:avLst/>
            </a:prstGeom>
            <a:noFill/>
            <a:ln>
              <a:noFill/>
            </a:ln>
          </p:spPr>
          <p:txBody>
            <a:bodyPr anchorCtr="0" anchor="ctr" bIns="43175" lIns="140650" spcFirstLastPara="1" rIns="140650" wrap="square" tIns="43175">
              <a:noAutofit/>
            </a:bodyPr>
            <a:lstStyle/>
            <a:p>
              <a:pPr indent="0" lvl="0" marL="0" marR="0" rtl="0" algn="ctr">
                <a:lnSpc>
                  <a:spcPct val="90000"/>
                </a:lnSpc>
                <a:spcBef>
                  <a:spcPts val="0"/>
                </a:spcBef>
                <a:spcAft>
                  <a:spcPts val="0"/>
                </a:spcAft>
                <a:buClr>
                  <a:schemeClr val="dk1"/>
                </a:buClr>
                <a:buSzPts val="3400"/>
                <a:buFont typeface="Arial"/>
                <a:buNone/>
              </a:pPr>
              <a:r>
                <a:t/>
              </a:r>
              <a:endParaRPr b="0" i="0" sz="3400" u="none" cap="none" strike="noStrike">
                <a:solidFill>
                  <a:srgbClr val="26323E"/>
                </a:solidFill>
                <a:latin typeface="Arial"/>
                <a:ea typeface="Arial"/>
                <a:cs typeface="Arial"/>
                <a:sym typeface="Arial"/>
              </a:endParaRPr>
            </a:p>
          </p:txBody>
        </p:sp>
      </p:grpSp>
    </p:spTree>
  </p:cSld>
  <p:clrMapOvr>
    <a:masterClrMapping/>
  </p:clrMapOvr>
</p:sld>
</file>

<file path=ppt/slides/slide1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3" name="Shape 3013"/>
        <p:cNvGrpSpPr/>
        <p:nvPr/>
      </p:nvGrpSpPr>
      <p:grpSpPr>
        <a:xfrm>
          <a:off x="0" y="0"/>
          <a:ext cx="0" cy="0"/>
          <a:chOff x="0" y="0"/>
          <a:chExt cx="0" cy="0"/>
        </a:xfrm>
      </p:grpSpPr>
      <p:sp>
        <p:nvSpPr>
          <p:cNvPr id="3014" name="Google Shape;3014;p138"/>
          <p:cNvSpPr txBox="1"/>
          <p:nvPr>
            <p:ph idx="12" type="sldNum"/>
          </p:nvPr>
        </p:nvSpPr>
        <p:spPr>
          <a:xfrm>
            <a:off x="9286875" y="221741"/>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015" name="Google Shape;3015;p138"/>
          <p:cNvSpPr txBox="1"/>
          <p:nvPr>
            <p:ph idx="4294967295" type="title"/>
          </p:nvPr>
        </p:nvSpPr>
        <p:spPr>
          <a:xfrm>
            <a:off x="635540" y="588963"/>
            <a:ext cx="8117206" cy="1008062"/>
          </a:xfrm>
          <a:prstGeom prst="rect">
            <a:avLst/>
          </a:prstGeom>
          <a:noFill/>
          <a:ln>
            <a:noFill/>
          </a:ln>
        </p:spPr>
        <p:txBody>
          <a:bodyPr anchorCtr="0" anchor="t" bIns="0" lIns="0" spcFirstLastPara="1" rIns="0" wrap="square" tIns="0">
            <a:spAutoFit/>
          </a:bodyPr>
          <a:lstStyle/>
          <a:p>
            <a:pPr indent="0" lvl="0" marL="0" rtl="0" algn="ctr">
              <a:lnSpc>
                <a:spcPct val="110000"/>
              </a:lnSpc>
              <a:spcBef>
                <a:spcPts val="0"/>
              </a:spcBef>
              <a:spcAft>
                <a:spcPts val="0"/>
              </a:spcAft>
              <a:buClr>
                <a:schemeClr val="accent5"/>
              </a:buClr>
              <a:buSzPts val="2800"/>
              <a:buFont typeface="Arial"/>
              <a:buNone/>
            </a:pPr>
            <a:r>
              <a:rPr lang="es-PE" sz="2000"/>
              <a:t>EN EL PRIMER SEMESTRE SE AVANZÓ 32% Y A NOVIEMBRE SE LOGRÓ EL </a:t>
            </a:r>
            <a:r>
              <a:rPr lang="es-PE" sz="2000">
                <a:solidFill>
                  <a:srgbClr val="00B050"/>
                </a:solidFill>
              </a:rPr>
              <a:t>62% </a:t>
            </a:r>
            <a:r>
              <a:rPr lang="es-PE" sz="2000"/>
              <a:t>EN ATENCIÓN Y CONTROL A GESTANTES , PUÉRPERAS Y PAREJAS PROTEGIDAS </a:t>
            </a:r>
            <a:endParaRPr sz="2000"/>
          </a:p>
        </p:txBody>
      </p:sp>
      <p:sp>
        <p:nvSpPr>
          <p:cNvPr id="3016" name="Google Shape;3016;p138"/>
          <p:cNvSpPr txBox="1"/>
          <p:nvPr/>
        </p:nvSpPr>
        <p:spPr>
          <a:xfrm>
            <a:off x="811903" y="5466946"/>
            <a:ext cx="7940843" cy="1176989"/>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Las adecuadas estrategias de mejora de la coordinación, comunicación a la población y asistencia técnica han permitido mejorar los indicadores de materno; en junio se atendió a 6,381 gestantes y puérperas y a noviembre se alcanzó un total de 12,709, logrando atender un total de </a:t>
            </a:r>
            <a:r>
              <a:rPr b="0" i="0" lang="es-PE" sz="1400" u="none" cap="none" strike="noStrike">
                <a:solidFill>
                  <a:srgbClr val="00B050"/>
                </a:solidFill>
                <a:latin typeface="Arial"/>
                <a:ea typeface="Arial"/>
                <a:cs typeface="Arial"/>
                <a:sym typeface="Arial"/>
              </a:rPr>
              <a:t>1,455 </a:t>
            </a:r>
            <a:r>
              <a:rPr b="0" i="0" lang="es-PE" sz="1400" u="none" cap="none" strike="noStrike">
                <a:solidFill>
                  <a:srgbClr val="26323E"/>
                </a:solidFill>
                <a:latin typeface="Arial"/>
                <a:ea typeface="Arial"/>
                <a:cs typeface="Arial"/>
                <a:sym typeface="Arial"/>
              </a:rPr>
              <a:t>gestantes , puérperas y parejas más de lo esperado para noviembre.</a:t>
            </a:r>
            <a:endParaRPr b="0" i="0" sz="1400" u="none" cap="none" strike="noStrike">
              <a:solidFill>
                <a:srgbClr val="26323E"/>
              </a:solidFill>
              <a:latin typeface="Arial"/>
              <a:ea typeface="Arial"/>
              <a:cs typeface="Arial"/>
              <a:sym typeface="Arial"/>
            </a:endParaRPr>
          </a:p>
        </p:txBody>
      </p:sp>
      <p:graphicFrame>
        <p:nvGraphicFramePr>
          <p:cNvPr id="3017" name="Google Shape;3017;p138"/>
          <p:cNvGraphicFramePr/>
          <p:nvPr/>
        </p:nvGraphicFramePr>
        <p:xfrm>
          <a:off x="811903" y="1847069"/>
          <a:ext cx="7940843" cy="3369832"/>
        </p:xfrm>
        <a:graphic>
          <a:graphicData uri="http://schemas.openxmlformats.org/drawingml/2006/chart">
            <c:chart r:id="rId3"/>
          </a:graphicData>
        </a:graphic>
      </p:graphicFrame>
    </p:spTree>
  </p:cSld>
  <p:clrMapOvr>
    <a:masterClrMapping/>
  </p:clrMapOvr>
</p:sld>
</file>

<file path=ppt/slides/slide1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1" name="Shape 3021"/>
        <p:cNvGrpSpPr/>
        <p:nvPr/>
      </p:nvGrpSpPr>
      <p:grpSpPr>
        <a:xfrm>
          <a:off x="0" y="0"/>
          <a:ext cx="0" cy="0"/>
          <a:chOff x="0" y="0"/>
          <a:chExt cx="0" cy="0"/>
        </a:xfrm>
      </p:grpSpPr>
      <p:sp>
        <p:nvSpPr>
          <p:cNvPr id="3022" name="Google Shape;3022;p139"/>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Indicadores desagregados de gestantes y puérperas controladas y atendidas </a:t>
            </a:r>
            <a:endParaRPr/>
          </a:p>
        </p:txBody>
      </p:sp>
      <p:sp>
        <p:nvSpPr>
          <p:cNvPr id="3023" name="Google Shape;3023;p13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3024" name="Google Shape;3024;p13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68" name="Shape 768"/>
        <p:cNvGrpSpPr/>
        <p:nvPr/>
      </p:nvGrpSpPr>
      <p:grpSpPr>
        <a:xfrm>
          <a:off x="0" y="0"/>
          <a:ext cx="0" cy="0"/>
          <a:chOff x="0" y="0"/>
          <a:chExt cx="0" cy="0"/>
        </a:xfrm>
      </p:grpSpPr>
      <p:sp>
        <p:nvSpPr>
          <p:cNvPr id="769" name="Google Shape;769;p14"/>
          <p:cNvSpPr txBox="1"/>
          <p:nvPr>
            <p:ph type="title"/>
          </p:nvPr>
        </p:nvSpPr>
        <p:spPr>
          <a:xfrm>
            <a:off x="396611" y="398887"/>
            <a:ext cx="9287402"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El análisis se basó en entrevistas, visita al campo y conversaciones con funcionarios y trabajadores de diferentes áreas de la Institución</a:t>
            </a:r>
            <a:endParaRPr/>
          </a:p>
        </p:txBody>
      </p:sp>
      <p:sp>
        <p:nvSpPr>
          <p:cNvPr id="770" name="Google Shape;770;p14"/>
          <p:cNvSpPr txBox="1"/>
          <p:nvPr/>
        </p:nvSpPr>
        <p:spPr>
          <a:xfrm>
            <a:off x="499642" y="1616016"/>
            <a:ext cx="6699648" cy="5247719"/>
          </a:xfrm>
          <a:prstGeom prst="rect">
            <a:avLst/>
          </a:prstGeom>
          <a:noFill/>
          <a:ln>
            <a:noFill/>
          </a:ln>
        </p:spPr>
        <p:txBody>
          <a:bodyPr anchorCtr="0" anchor="t" bIns="0" lIns="0" spcFirstLastPara="1" rIns="0" wrap="square" tIns="0">
            <a:spAutoFit/>
          </a:bodyPr>
          <a:lstStyle/>
          <a:p>
            <a:pPr indent="-285750" lvl="0" marL="285750" marR="0" rtl="0" algn="l">
              <a:lnSpc>
                <a:spcPct val="110000"/>
              </a:lnSpc>
              <a:spcBef>
                <a:spcPts val="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Integrantes de la Gerencia Regional de Salud Cusco GERESA</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Dirección de GERESA</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Oficina Ejecutiva de Planeamiento, Presupuesto y Desarrollo Institucional de GERESA </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Dirección de la Red Norte de Salud Cusco (Piloto del Proyecto)</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Dirección Ejecutiva de Inteligencia Sanitaria</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Visitas de campo y entrevistas con los trabajadores de la Red Norte de Salud Cusco</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Entrevistas con los coordinadores y equipo de los Programas Presupuestales: Programa Articulado Nutricional y Salud Materno Neonatal.</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Entrevista con jefe de la Unidad de Personal de la Red Norte de Salud </a:t>
            </a:r>
            <a:endParaRPr/>
          </a:p>
          <a:p>
            <a:pPr indent="-285750" lvl="0" marL="285750" marR="0" rtl="0" algn="l">
              <a:lnSpc>
                <a:spcPct val="110000"/>
              </a:lnSpc>
              <a:spcBef>
                <a:spcPts val="900"/>
              </a:spcBef>
              <a:spcAft>
                <a:spcPts val="0"/>
              </a:spcAft>
              <a:buClr>
                <a:schemeClr val="accent5"/>
              </a:buClr>
              <a:buSzPts val="2000"/>
              <a:buFont typeface="Arial"/>
              <a:buChar char="•"/>
            </a:pPr>
            <a:r>
              <a:rPr b="0" i="0" lang="es-PE" sz="1600" u="none" cap="none" strike="noStrike">
                <a:solidFill>
                  <a:schemeClr val="dk1"/>
                </a:solidFill>
                <a:latin typeface="Arial"/>
                <a:ea typeface="Arial"/>
                <a:cs typeface="Arial"/>
                <a:sym typeface="Arial"/>
              </a:rPr>
              <a:t>Entrevistas y visita de campo a trabajadores de Establecimientos de Salud (EE.SS.) referentes (EE.SS. Manco Capac  y EE.SS. Ttio)</a:t>
            </a:r>
            <a:endParaRPr b="0" i="0" sz="1600" u="none" cap="none" strike="noStrike">
              <a:solidFill>
                <a:schemeClr val="dk1"/>
              </a:solidFill>
              <a:latin typeface="Arial"/>
              <a:ea typeface="Arial"/>
              <a:cs typeface="Arial"/>
              <a:sym typeface="Arial"/>
            </a:endParaRPr>
          </a:p>
        </p:txBody>
      </p:sp>
      <p:pic>
        <p:nvPicPr>
          <p:cNvPr descr="Reseña de cliente con relleno sólido" id="771" name="Google Shape;771;p14"/>
          <p:cNvPicPr preferRelativeResize="0"/>
          <p:nvPr/>
        </p:nvPicPr>
        <p:blipFill rotWithShape="1">
          <a:blip r:embed="rId3">
            <a:alphaModFix/>
          </a:blip>
          <a:srcRect b="0" l="0" r="0" t="0"/>
          <a:stretch/>
        </p:blipFill>
        <p:spPr>
          <a:xfrm>
            <a:off x="7366714" y="2485623"/>
            <a:ext cx="2511379" cy="2511379"/>
          </a:xfrm>
          <a:prstGeom prst="rect">
            <a:avLst/>
          </a:prstGeom>
          <a:noFill/>
          <a:ln>
            <a:noFill/>
          </a:ln>
        </p:spPr>
      </p:pic>
    </p:spTree>
  </p:cSld>
  <p:clrMapOvr>
    <a:masterClrMapping/>
  </p:clrMapOvr>
</p:sld>
</file>

<file path=ppt/slides/slide1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8" name="Shape 3028"/>
        <p:cNvGrpSpPr/>
        <p:nvPr/>
      </p:nvGrpSpPr>
      <p:grpSpPr>
        <a:xfrm>
          <a:off x="0" y="0"/>
          <a:ext cx="0" cy="0"/>
          <a:chOff x="0" y="0"/>
          <a:chExt cx="0" cy="0"/>
        </a:xfrm>
      </p:grpSpPr>
      <p:sp>
        <p:nvSpPr>
          <p:cNvPr id="3029" name="Google Shape;3029;p140"/>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38% y a noviembre se logró el </a:t>
            </a:r>
            <a:r>
              <a:rPr lang="es-PE">
                <a:solidFill>
                  <a:srgbClr val="00B050"/>
                </a:solidFill>
              </a:rPr>
              <a:t>74% </a:t>
            </a:r>
            <a:r>
              <a:rPr lang="es-PE"/>
              <a:t>de gestantes atendidas</a:t>
            </a:r>
            <a:endParaRPr/>
          </a:p>
        </p:txBody>
      </p:sp>
      <p:sp>
        <p:nvSpPr>
          <p:cNvPr id="3030" name="Google Shape;3030;p14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031" name="Google Shape;3031;p14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3032" name="Google Shape;3032;p140"/>
          <p:cNvSpPr txBox="1"/>
          <p:nvPr/>
        </p:nvSpPr>
        <p:spPr>
          <a:xfrm>
            <a:off x="1200150" y="5382896"/>
            <a:ext cx="7854389"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La acciones de búsqueda activa de gestantes por los EE.SS. de la Red Norte han permitido incrementar la atención de gestantes, en junio se atendió a 1,174 gestantes y para noviembre a 2,292 logrando atender </a:t>
            </a:r>
            <a:r>
              <a:rPr b="0" i="0" lang="es-PE" sz="1400" u="none" cap="none" strike="noStrike">
                <a:solidFill>
                  <a:srgbClr val="00B050"/>
                </a:solidFill>
                <a:latin typeface="Arial"/>
                <a:ea typeface="Arial"/>
                <a:cs typeface="Arial"/>
                <a:sym typeface="Arial"/>
              </a:rPr>
              <a:t>158</a:t>
            </a:r>
            <a:r>
              <a:rPr b="0" i="0" lang="es-PE" sz="1400" u="none" cap="none" strike="noStrike">
                <a:solidFill>
                  <a:srgbClr val="26323E"/>
                </a:solidFill>
                <a:latin typeface="Arial"/>
                <a:ea typeface="Arial"/>
                <a:cs typeface="Arial"/>
                <a:sym typeface="Arial"/>
              </a:rPr>
              <a:t> gestantes más de lo esperado para noviembre.</a:t>
            </a:r>
            <a:endParaRPr b="0" i="0" sz="1400" u="none" cap="none" strike="noStrike">
              <a:solidFill>
                <a:srgbClr val="FF0000"/>
              </a:solidFill>
              <a:latin typeface="Arial"/>
              <a:ea typeface="Arial"/>
              <a:cs typeface="Arial"/>
              <a:sym typeface="Arial"/>
            </a:endParaRPr>
          </a:p>
        </p:txBody>
      </p:sp>
      <p:sp>
        <p:nvSpPr>
          <p:cNvPr id="3033" name="Google Shape;3033;p140"/>
          <p:cNvSpPr/>
          <p:nvPr/>
        </p:nvSpPr>
        <p:spPr>
          <a:xfrm>
            <a:off x="360001" y="2968704"/>
            <a:ext cx="652790" cy="669414"/>
          </a:xfrm>
          <a:prstGeom prst="upArrow">
            <a:avLst>
              <a:gd fmla="val 50000" name="adj1"/>
              <a:gd fmla="val 50000" name="adj2"/>
            </a:avLst>
          </a:prstGeom>
          <a:solidFill>
            <a:srgbClr val="41BF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3034" name="Google Shape;3034;p140"/>
          <p:cNvGraphicFramePr/>
          <p:nvPr/>
        </p:nvGraphicFramePr>
        <p:xfrm>
          <a:off x="1200150" y="1501473"/>
          <a:ext cx="7854389" cy="3638750"/>
        </p:xfrm>
        <a:graphic>
          <a:graphicData uri="http://schemas.openxmlformats.org/drawingml/2006/chart">
            <c:chart r:id="rId3"/>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8" name="Shape 3038"/>
        <p:cNvGrpSpPr/>
        <p:nvPr/>
      </p:nvGrpSpPr>
      <p:grpSpPr>
        <a:xfrm>
          <a:off x="0" y="0"/>
          <a:ext cx="0" cy="0"/>
          <a:chOff x="0" y="0"/>
          <a:chExt cx="0" cy="0"/>
        </a:xfrm>
      </p:grpSpPr>
      <p:sp>
        <p:nvSpPr>
          <p:cNvPr id="3039" name="Google Shape;3039;p141"/>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33% y a noviembre se logró el </a:t>
            </a:r>
            <a:r>
              <a:rPr lang="es-PE">
                <a:solidFill>
                  <a:srgbClr val="00B050"/>
                </a:solidFill>
              </a:rPr>
              <a:t>58% </a:t>
            </a:r>
            <a:r>
              <a:rPr lang="es-PE"/>
              <a:t>de atenciones a gestantes controladas</a:t>
            </a:r>
            <a:endParaRPr/>
          </a:p>
        </p:txBody>
      </p:sp>
      <p:sp>
        <p:nvSpPr>
          <p:cNvPr id="3040" name="Google Shape;3040;p14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041" name="Google Shape;3041;p14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3042" name="Google Shape;3042;p141"/>
          <p:cNvSpPr txBox="1"/>
          <p:nvPr/>
        </p:nvSpPr>
        <p:spPr>
          <a:xfrm>
            <a:off x="1251285" y="5106978"/>
            <a:ext cx="7675681"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pesar del temor por parte de las gestantes a asistir a sus controles presenciales con regularidad, a causa de la emergencia sanitaria COVID-19, se logró un avance de </a:t>
            </a:r>
            <a:r>
              <a:rPr b="0" i="0" lang="es-PE" sz="1400" u="none" cap="none" strike="noStrike">
                <a:solidFill>
                  <a:srgbClr val="41BF23"/>
                </a:solidFill>
                <a:latin typeface="Arial"/>
                <a:ea typeface="Arial"/>
                <a:cs typeface="Arial"/>
                <a:sym typeface="Arial"/>
              </a:rPr>
              <a:t>3% </a:t>
            </a:r>
            <a:r>
              <a:rPr b="0" i="0" lang="es-PE" sz="1400" u="none" cap="none" strike="noStrike">
                <a:solidFill>
                  <a:srgbClr val="26323E"/>
                </a:solidFill>
                <a:latin typeface="Arial"/>
                <a:ea typeface="Arial"/>
                <a:cs typeface="Arial"/>
                <a:sym typeface="Arial"/>
              </a:rPr>
              <a:t>mayor a lo esperado para noviembre, es así que en junio se tuvo 1,030 atenciones y para noviembre  1,803</a:t>
            </a:r>
            <a:r>
              <a:rPr b="0" i="0" lang="es-PE" sz="1400" u="none" cap="none" strike="noStrike">
                <a:solidFill>
                  <a:srgbClr val="FE6700"/>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gestantes.</a:t>
            </a:r>
            <a:endParaRPr b="0" i="0" sz="1400" u="none" cap="none" strike="noStrike">
              <a:solidFill>
                <a:srgbClr val="26323E"/>
              </a:solidFill>
              <a:latin typeface="Arial"/>
              <a:ea typeface="Arial"/>
              <a:cs typeface="Arial"/>
              <a:sym typeface="Arial"/>
            </a:endParaRPr>
          </a:p>
        </p:txBody>
      </p:sp>
      <p:sp>
        <p:nvSpPr>
          <p:cNvPr id="3043" name="Google Shape;3043;p141"/>
          <p:cNvSpPr/>
          <p:nvPr/>
        </p:nvSpPr>
        <p:spPr>
          <a:xfrm>
            <a:off x="360001" y="3051609"/>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3044" name="Google Shape;3044;p141"/>
          <p:cNvGraphicFramePr/>
          <p:nvPr/>
        </p:nvGraphicFramePr>
        <p:xfrm>
          <a:off x="1251285" y="1512696"/>
          <a:ext cx="7803254" cy="3432528"/>
        </p:xfrm>
        <a:graphic>
          <a:graphicData uri="http://schemas.openxmlformats.org/drawingml/2006/chart">
            <c:chart r:id="rId3"/>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8" name="Shape 3048"/>
        <p:cNvGrpSpPr/>
        <p:nvPr/>
      </p:nvGrpSpPr>
      <p:grpSpPr>
        <a:xfrm>
          <a:off x="0" y="0"/>
          <a:ext cx="0" cy="0"/>
          <a:chOff x="0" y="0"/>
          <a:chExt cx="0" cy="0"/>
        </a:xfrm>
      </p:grpSpPr>
      <p:sp>
        <p:nvSpPr>
          <p:cNvPr id="3049" name="Google Shape;3049;p142"/>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23% y a noviembre se logró el </a:t>
            </a:r>
            <a:r>
              <a:rPr lang="es-PE">
                <a:solidFill>
                  <a:srgbClr val="00B050"/>
                </a:solidFill>
              </a:rPr>
              <a:t>42% </a:t>
            </a:r>
            <a:r>
              <a:rPr lang="es-PE"/>
              <a:t>de atenciones a gestantes reenfocadas*</a:t>
            </a:r>
            <a:endParaRPr/>
          </a:p>
        </p:txBody>
      </p:sp>
      <p:sp>
        <p:nvSpPr>
          <p:cNvPr id="3050" name="Google Shape;3050;p14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051" name="Google Shape;3051;p142"/>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3052" name="Google Shape;3052;p142"/>
          <p:cNvSpPr txBox="1"/>
          <p:nvPr>
            <p:ph idx="3" type="body"/>
          </p:nvPr>
        </p:nvSpPr>
        <p:spPr>
          <a:xfrm>
            <a:off x="360363" y="6790147"/>
            <a:ext cx="9359899" cy="266291"/>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rgbClr val="202124"/>
              </a:buClr>
              <a:buSzPts val="800"/>
              <a:buNone/>
            </a:pPr>
            <a:r>
              <a:rPr b="0" i="0" lang="es-PE" sz="800">
                <a:solidFill>
                  <a:srgbClr val="202124"/>
                </a:solidFill>
              </a:rPr>
              <a:t>* Gestante Reenfocada: Vigilancia y evaluación integral de la gestante y el feto, para lograr el nacimiento de un/a recién nacido/a sano/a, sin deterioro de la salud de ninguno de los dos. </a:t>
            </a:r>
            <a:endParaRPr/>
          </a:p>
        </p:txBody>
      </p:sp>
      <p:sp>
        <p:nvSpPr>
          <p:cNvPr id="3053" name="Google Shape;3053;p142"/>
          <p:cNvSpPr txBox="1"/>
          <p:nvPr/>
        </p:nvSpPr>
        <p:spPr>
          <a:xfrm>
            <a:off x="1200150" y="5320214"/>
            <a:ext cx="7854390"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Dentro de la estrategia de búsqueda activa y vigilancia a gestantes la Red Norte paso de 690  gestantes reenfocadas en junio a 1,268 atenciones  a  noviembre, logrando atender un total de </a:t>
            </a:r>
            <a:r>
              <a:rPr b="0" i="0" lang="es-PE" sz="1400" u="none" cap="none" strike="noStrike">
                <a:solidFill>
                  <a:srgbClr val="00B050"/>
                </a:solidFill>
                <a:latin typeface="Arial"/>
                <a:ea typeface="Arial"/>
                <a:cs typeface="Arial"/>
                <a:sym typeface="Arial"/>
              </a:rPr>
              <a:t>60</a:t>
            </a:r>
            <a:r>
              <a:rPr b="0" i="0" lang="es-PE" sz="1400" u="none" cap="none" strike="noStrike">
                <a:solidFill>
                  <a:srgbClr val="26323E"/>
                </a:solidFill>
                <a:latin typeface="Arial"/>
                <a:ea typeface="Arial"/>
                <a:cs typeface="Arial"/>
                <a:sym typeface="Arial"/>
              </a:rPr>
              <a:t> gestantes reenfocadas más de lo esperado para noviembre.</a:t>
            </a:r>
            <a:endParaRPr b="0" i="0" sz="1400" u="none" cap="none" strike="noStrike">
              <a:solidFill>
                <a:srgbClr val="FF0000"/>
              </a:solidFill>
              <a:latin typeface="Arial"/>
              <a:ea typeface="Arial"/>
              <a:cs typeface="Arial"/>
              <a:sym typeface="Arial"/>
            </a:endParaRPr>
          </a:p>
        </p:txBody>
      </p:sp>
      <p:sp>
        <p:nvSpPr>
          <p:cNvPr id="3054" name="Google Shape;3054;p142"/>
          <p:cNvSpPr/>
          <p:nvPr/>
        </p:nvSpPr>
        <p:spPr>
          <a:xfrm>
            <a:off x="360001" y="2954800"/>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00B050"/>
              </a:solidFill>
              <a:latin typeface="Arial"/>
              <a:ea typeface="Arial"/>
              <a:cs typeface="Arial"/>
              <a:sym typeface="Arial"/>
            </a:endParaRPr>
          </a:p>
        </p:txBody>
      </p:sp>
      <p:graphicFrame>
        <p:nvGraphicFramePr>
          <p:cNvPr id="3055" name="Google Shape;3055;p142"/>
          <p:cNvGraphicFramePr/>
          <p:nvPr/>
        </p:nvGraphicFramePr>
        <p:xfrm>
          <a:off x="1200150" y="1718887"/>
          <a:ext cx="7854389" cy="3375627"/>
        </p:xfrm>
        <a:graphic>
          <a:graphicData uri="http://schemas.openxmlformats.org/drawingml/2006/chart">
            <c:chart r:id="rId3"/>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9" name="Shape 3059"/>
        <p:cNvGrpSpPr/>
        <p:nvPr/>
      </p:nvGrpSpPr>
      <p:grpSpPr>
        <a:xfrm>
          <a:off x="0" y="0"/>
          <a:ext cx="0" cy="0"/>
          <a:chOff x="0" y="0"/>
          <a:chExt cx="0" cy="0"/>
        </a:xfrm>
      </p:grpSpPr>
      <p:sp>
        <p:nvSpPr>
          <p:cNvPr id="3060" name="Google Shape;3060;p143"/>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31% y a noviembre se logró el </a:t>
            </a:r>
            <a:r>
              <a:rPr lang="es-PE">
                <a:solidFill>
                  <a:srgbClr val="00B050"/>
                </a:solidFill>
              </a:rPr>
              <a:t>59% </a:t>
            </a:r>
            <a:r>
              <a:rPr lang="es-PE"/>
              <a:t>de atenciones a puérperas atendidas</a:t>
            </a:r>
            <a:endParaRPr/>
          </a:p>
        </p:txBody>
      </p:sp>
      <p:sp>
        <p:nvSpPr>
          <p:cNvPr id="3061" name="Google Shape;3061;p14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062" name="Google Shape;3062;p14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3063" name="Google Shape;3063;p143"/>
          <p:cNvSpPr txBox="1"/>
          <p:nvPr/>
        </p:nvSpPr>
        <p:spPr>
          <a:xfrm>
            <a:off x="1291771" y="5346221"/>
            <a:ext cx="7619999" cy="581441"/>
          </a:xfrm>
          <a:prstGeom prst="rect">
            <a:avLst/>
          </a:prstGeom>
          <a:noFill/>
          <a:ln>
            <a:noFill/>
          </a:ln>
        </p:spPr>
        <p:txBody>
          <a:bodyPr anchorCtr="0" anchor="t" bIns="0" lIns="0" spcFirstLastPara="1" rIns="0" wrap="square" tIns="0">
            <a:spAutoFit/>
          </a:bodyPr>
          <a:lstStyle/>
          <a:p>
            <a:pPr indent="-161290" lvl="0" marL="285750" marR="0" rtl="0" algn="l">
              <a:lnSpc>
                <a:spcPct val="110000"/>
              </a:lnSpc>
              <a:spcBef>
                <a:spcPts val="0"/>
              </a:spcBef>
              <a:spcAft>
                <a:spcPts val="0"/>
              </a:spcAft>
              <a:buClr>
                <a:srgbClr val="26C0D4"/>
              </a:buClr>
              <a:buSzPts val="1960"/>
              <a:buFont typeface="Noto Sans Symbols"/>
              <a:buNone/>
            </a:pPr>
            <a:r>
              <a:t/>
            </a:r>
            <a:endParaRPr b="0" i="0" sz="1400" u="none" cap="none" strike="noStrike">
              <a:solidFill>
                <a:srgbClr val="26323E"/>
              </a:solidFill>
              <a:latin typeface="Arial"/>
              <a:ea typeface="Arial"/>
              <a:cs typeface="Arial"/>
              <a:sym typeface="Arial"/>
            </a:endParaRPr>
          </a:p>
          <a:p>
            <a:pPr indent="0" lvl="0" marL="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 </a:t>
            </a:r>
            <a:endParaRPr/>
          </a:p>
        </p:txBody>
      </p:sp>
      <p:sp>
        <p:nvSpPr>
          <p:cNvPr id="3064" name="Google Shape;3064;p143"/>
          <p:cNvSpPr txBox="1"/>
          <p:nvPr/>
        </p:nvSpPr>
        <p:spPr>
          <a:xfrm>
            <a:off x="1291771" y="5343331"/>
            <a:ext cx="7762767" cy="1176989"/>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aún existente resistencia por parte de la puérpera en asistir a su primera atención, a causa del COVID-19, así como la prioridad de cuidar a su recién nacido y no asistir a sus citas; se ha logrado incrementar </a:t>
            </a:r>
            <a:r>
              <a:rPr b="0" i="0" lang="es-PE" sz="1400" u="none" cap="none" strike="noStrike">
                <a:solidFill>
                  <a:srgbClr val="41BF23"/>
                </a:solidFill>
                <a:latin typeface="Arial"/>
                <a:ea typeface="Arial"/>
                <a:cs typeface="Arial"/>
                <a:sym typeface="Arial"/>
              </a:rPr>
              <a:t>5% </a:t>
            </a:r>
            <a:r>
              <a:rPr b="0" i="0" lang="es-PE" sz="1400" u="none" cap="none" strike="noStrike">
                <a:solidFill>
                  <a:srgbClr val="26323E"/>
                </a:solidFill>
                <a:latin typeface="Arial"/>
                <a:ea typeface="Arial"/>
                <a:cs typeface="Arial"/>
                <a:sym typeface="Arial"/>
              </a:rPr>
              <a:t>más a lo esperado para noviembre, en junio se atendió a 960 y para noviembre  1,808 puérperas, </a:t>
            </a:r>
            <a:r>
              <a:rPr b="0" i="0" lang="es-PE" sz="1400" u="none" cap="none" strike="noStrike">
                <a:solidFill>
                  <a:srgbClr val="41BF23"/>
                </a:solidFill>
                <a:latin typeface="Arial"/>
                <a:ea typeface="Arial"/>
                <a:cs typeface="Arial"/>
                <a:sym typeface="Arial"/>
              </a:rPr>
              <a:t>146</a:t>
            </a:r>
            <a:r>
              <a:rPr b="0" i="0" lang="es-PE" sz="1400" u="none" cap="none" strike="noStrike">
                <a:solidFill>
                  <a:srgbClr val="26323E"/>
                </a:solidFill>
                <a:latin typeface="Arial"/>
                <a:ea typeface="Arial"/>
                <a:cs typeface="Arial"/>
                <a:sym typeface="Arial"/>
              </a:rPr>
              <a:t> puérperas más de lo esperado para noviembre.</a:t>
            </a:r>
            <a:endParaRPr b="0" i="0" sz="1400" u="none" cap="none" strike="noStrike">
              <a:solidFill>
                <a:srgbClr val="26323E"/>
              </a:solidFill>
              <a:latin typeface="Arial"/>
              <a:ea typeface="Arial"/>
              <a:cs typeface="Arial"/>
              <a:sym typeface="Arial"/>
            </a:endParaRPr>
          </a:p>
        </p:txBody>
      </p:sp>
      <p:sp>
        <p:nvSpPr>
          <p:cNvPr id="3065" name="Google Shape;3065;p143"/>
          <p:cNvSpPr/>
          <p:nvPr/>
        </p:nvSpPr>
        <p:spPr>
          <a:xfrm>
            <a:off x="360001" y="3051609"/>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3066" name="Google Shape;3066;p143"/>
          <p:cNvGraphicFramePr/>
          <p:nvPr/>
        </p:nvGraphicFramePr>
        <p:xfrm>
          <a:off x="1291771" y="1632013"/>
          <a:ext cx="7762767" cy="3355648"/>
        </p:xfrm>
        <a:graphic>
          <a:graphicData uri="http://schemas.openxmlformats.org/drawingml/2006/chart">
            <c:chart r:id="rId3"/>
          </a:graphicData>
        </a:graphic>
      </p:graphicFrame>
    </p:spTree>
  </p:cSld>
  <p:clrMapOvr>
    <a:masterClrMapping/>
  </p:clrMapOvr>
</p:sld>
</file>

<file path=ppt/slides/slide1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0" name="Shape 3070"/>
        <p:cNvGrpSpPr/>
        <p:nvPr/>
      </p:nvGrpSpPr>
      <p:grpSpPr>
        <a:xfrm>
          <a:off x="0" y="0"/>
          <a:ext cx="0" cy="0"/>
          <a:chOff x="0" y="0"/>
          <a:chExt cx="0" cy="0"/>
        </a:xfrm>
      </p:grpSpPr>
      <p:sp>
        <p:nvSpPr>
          <p:cNvPr id="3071" name="Google Shape;3071;p144"/>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23% y a noviembre se logró el </a:t>
            </a:r>
            <a:r>
              <a:rPr lang="es-PE">
                <a:solidFill>
                  <a:srgbClr val="00B050"/>
                </a:solidFill>
              </a:rPr>
              <a:t>48% </a:t>
            </a:r>
            <a:r>
              <a:rPr lang="es-PE"/>
              <a:t>de atenciones a puérperas controladas</a:t>
            </a:r>
            <a:endParaRPr/>
          </a:p>
        </p:txBody>
      </p:sp>
      <p:sp>
        <p:nvSpPr>
          <p:cNvPr id="3072" name="Google Shape;3072;p14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073" name="Google Shape;3073;p14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3074" name="Google Shape;3074;p144"/>
          <p:cNvSpPr txBox="1"/>
          <p:nvPr/>
        </p:nvSpPr>
        <p:spPr>
          <a:xfrm>
            <a:off x="1266595" y="5506474"/>
            <a:ext cx="7787943" cy="1292405"/>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avance fue </a:t>
            </a:r>
            <a:r>
              <a:rPr b="0" i="0" lang="es-PE" sz="1400" u="none" cap="none" strike="noStrike">
                <a:solidFill>
                  <a:srgbClr val="41BF23"/>
                </a:solidFill>
                <a:latin typeface="Arial"/>
                <a:ea typeface="Arial"/>
                <a:cs typeface="Arial"/>
                <a:sym typeface="Arial"/>
              </a:rPr>
              <a:t>5% </a:t>
            </a:r>
            <a:r>
              <a:rPr b="0" i="0" lang="es-PE" sz="1400" u="none" cap="none" strike="noStrike">
                <a:solidFill>
                  <a:srgbClr val="26323E"/>
                </a:solidFill>
                <a:latin typeface="Arial"/>
                <a:ea typeface="Arial"/>
                <a:cs typeface="Arial"/>
                <a:sym typeface="Arial"/>
              </a:rPr>
              <a:t>mayor a lo esperado a noviembre; a pesar del aún existente temor por parte de las puérperas de asistir a sus controles presenciales, por la emergencia sanitaria COVID-19; en junio se controló a 722 y para noviembre  1,408 puérperas; </a:t>
            </a:r>
            <a:r>
              <a:rPr b="0" i="0" lang="es-PE" sz="1400" u="none" cap="none" strike="noStrike">
                <a:solidFill>
                  <a:srgbClr val="41BF23"/>
                </a:solidFill>
                <a:latin typeface="Arial"/>
                <a:ea typeface="Arial"/>
                <a:cs typeface="Arial"/>
                <a:sym typeface="Arial"/>
              </a:rPr>
              <a:t>149</a:t>
            </a:r>
            <a:r>
              <a:rPr b="0" i="0" lang="es-PE" sz="1400" u="none" cap="none" strike="noStrike">
                <a:solidFill>
                  <a:srgbClr val="26323E"/>
                </a:solidFill>
                <a:latin typeface="Arial"/>
                <a:ea typeface="Arial"/>
                <a:cs typeface="Arial"/>
                <a:sym typeface="Arial"/>
              </a:rPr>
              <a:t> puérperas más de lo esperado para noviembre.</a:t>
            </a:r>
            <a:endParaRPr b="0" i="0" sz="1400" u="none" cap="none" strike="noStrike">
              <a:solidFill>
                <a:srgbClr val="26323E"/>
              </a:solidFill>
              <a:latin typeface="Arial"/>
              <a:ea typeface="Arial"/>
              <a:cs typeface="Arial"/>
              <a:sym typeface="Arial"/>
            </a:endParaRPr>
          </a:p>
          <a:p>
            <a:pPr indent="0" lvl="0" marL="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 </a:t>
            </a:r>
            <a:endParaRPr b="0" i="0" sz="1400" u="none" cap="none" strike="noStrike">
              <a:solidFill>
                <a:srgbClr val="26323E"/>
              </a:solidFill>
              <a:latin typeface="Arial"/>
              <a:ea typeface="Arial"/>
              <a:cs typeface="Arial"/>
              <a:sym typeface="Arial"/>
            </a:endParaRPr>
          </a:p>
        </p:txBody>
      </p:sp>
      <p:sp>
        <p:nvSpPr>
          <p:cNvPr id="3075" name="Google Shape;3075;p144"/>
          <p:cNvSpPr/>
          <p:nvPr/>
        </p:nvSpPr>
        <p:spPr>
          <a:xfrm>
            <a:off x="373296" y="2797529"/>
            <a:ext cx="652790" cy="669414"/>
          </a:xfrm>
          <a:prstGeom prst="upArrow">
            <a:avLst>
              <a:gd fmla="val 50000" name="adj1"/>
              <a:gd fmla="val 50000" name="adj2"/>
            </a:avLst>
          </a:prstGeom>
          <a:solidFill>
            <a:srgbClr val="00B05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graphicFrame>
        <p:nvGraphicFramePr>
          <p:cNvPr id="3076" name="Google Shape;3076;p144"/>
          <p:cNvGraphicFramePr/>
          <p:nvPr/>
        </p:nvGraphicFramePr>
        <p:xfrm>
          <a:off x="1386087" y="1674518"/>
          <a:ext cx="7668452" cy="3606610"/>
        </p:xfrm>
        <a:graphic>
          <a:graphicData uri="http://schemas.openxmlformats.org/drawingml/2006/chart">
            <c:chart r:id="rId3"/>
          </a:graphicData>
        </a:graphic>
      </p:graphicFrame>
    </p:spTree>
  </p:cSld>
  <p:clrMapOvr>
    <a:masterClrMapping/>
  </p:clrMapOvr>
</p:sld>
</file>

<file path=ppt/slides/slide1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0" name="Shape 3080"/>
        <p:cNvGrpSpPr/>
        <p:nvPr/>
      </p:nvGrpSpPr>
      <p:grpSpPr>
        <a:xfrm>
          <a:off x="0" y="0"/>
          <a:ext cx="0" cy="0"/>
          <a:chOff x="0" y="0"/>
          <a:chExt cx="0" cy="0"/>
        </a:xfrm>
      </p:grpSpPr>
      <p:sp>
        <p:nvSpPr>
          <p:cNvPr id="3081" name="Google Shape;3081;p14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ctr">
              <a:lnSpc>
                <a:spcPct val="110000"/>
              </a:lnSpc>
              <a:spcBef>
                <a:spcPts val="0"/>
              </a:spcBef>
              <a:spcAft>
                <a:spcPts val="0"/>
              </a:spcAft>
              <a:buClr>
                <a:schemeClr val="dk1"/>
              </a:buClr>
              <a:buSzPts val="2000"/>
              <a:buFont typeface="Arial"/>
              <a:buNone/>
            </a:pPr>
            <a:r>
              <a:rPr lang="es-PE"/>
              <a:t>ANEXOS</a:t>
            </a:r>
            <a:endParaRPr/>
          </a:p>
        </p:txBody>
      </p:sp>
      <p:sp>
        <p:nvSpPr>
          <p:cNvPr id="3082" name="Google Shape;3082;p14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3083" name="Google Shape;3083;p14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spTree>
  </p:cSld>
  <p:clrMapOvr>
    <a:masterClrMapping/>
  </p:clrMapOvr>
</p:sld>
</file>

<file path=ppt/slides/slide1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7" name="Shape 3087"/>
        <p:cNvGrpSpPr/>
        <p:nvPr/>
      </p:nvGrpSpPr>
      <p:grpSpPr>
        <a:xfrm>
          <a:off x="0" y="0"/>
          <a:ext cx="0" cy="0"/>
          <a:chOff x="0" y="0"/>
          <a:chExt cx="0" cy="0"/>
        </a:xfrm>
      </p:grpSpPr>
      <p:sp>
        <p:nvSpPr>
          <p:cNvPr id="3088" name="Google Shape;3088;p146"/>
          <p:cNvSpPr txBox="1"/>
          <p:nvPr>
            <p:ph type="title"/>
          </p:nvPr>
        </p:nvSpPr>
        <p:spPr>
          <a:xfrm>
            <a:off x="360001" y="589387"/>
            <a:ext cx="8694539" cy="666273"/>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49% y a noviembre se logró el </a:t>
            </a:r>
            <a:r>
              <a:rPr lang="es-PE">
                <a:solidFill>
                  <a:srgbClr val="00B050"/>
                </a:solidFill>
              </a:rPr>
              <a:t>96% </a:t>
            </a:r>
            <a:r>
              <a:rPr lang="es-PE"/>
              <a:t>del 1° y 2° control a niños y niñas recién nacidos</a:t>
            </a:r>
            <a:endParaRPr/>
          </a:p>
        </p:txBody>
      </p:sp>
      <p:sp>
        <p:nvSpPr>
          <p:cNvPr id="3089" name="Google Shape;3089;p14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090" name="Google Shape;3090;p14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graphicFrame>
        <p:nvGraphicFramePr>
          <p:cNvPr id="3091" name="Google Shape;3091;p146"/>
          <p:cNvGraphicFramePr/>
          <p:nvPr/>
        </p:nvGraphicFramePr>
        <p:xfrm>
          <a:off x="1264948" y="2224665"/>
          <a:ext cx="7550727" cy="3110344"/>
        </p:xfrm>
        <a:graphic>
          <a:graphicData uri="http://schemas.openxmlformats.org/drawingml/2006/chart">
            <c:chart r:id="rId3"/>
          </a:graphicData>
        </a:graphic>
      </p:graphicFrame>
      <p:sp>
        <p:nvSpPr>
          <p:cNvPr id="3092" name="Google Shape;3092;p146"/>
          <p:cNvSpPr txBox="1"/>
          <p:nvPr/>
        </p:nvSpPr>
        <p:spPr>
          <a:xfrm>
            <a:off x="1264948" y="5677883"/>
            <a:ext cx="7550727" cy="940001"/>
          </a:xfrm>
          <a:prstGeom prst="rect">
            <a:avLst/>
          </a:prstGeom>
          <a:noFill/>
          <a:ln>
            <a:noFill/>
          </a:ln>
        </p:spPr>
        <p:txBody>
          <a:bodyPr anchorCtr="0" anchor="t" bIns="0" lIns="0" spcFirstLastPara="1" rIns="0" wrap="square" tIns="0">
            <a:spAutoFit/>
          </a:bodyPr>
          <a:lstStyle/>
          <a:p>
            <a:pPr indent="-152400" lvl="0" marL="15240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avance fue de </a:t>
            </a:r>
            <a:r>
              <a:rPr b="0" i="0" lang="es-PE" sz="1400" u="none" cap="none" strike="noStrike">
                <a:solidFill>
                  <a:srgbClr val="00B050"/>
                </a:solidFill>
                <a:latin typeface="Arial"/>
                <a:ea typeface="Arial"/>
                <a:cs typeface="Arial"/>
                <a:sym typeface="Arial"/>
              </a:rPr>
              <a:t>16%, </a:t>
            </a:r>
            <a:r>
              <a:rPr b="0" i="0" lang="es-PE" sz="1400" u="none" cap="none" strike="noStrike">
                <a:solidFill>
                  <a:srgbClr val="26323E"/>
                </a:solidFill>
                <a:latin typeface="Arial"/>
                <a:ea typeface="Arial"/>
                <a:cs typeface="Arial"/>
                <a:sym typeface="Arial"/>
              </a:rPr>
              <a:t>más de lo estimado a noviembre, a pesar del temor aún existente por la emergencia sanitaria (COVID-19) para asistir a sus controles presenciales; en junio se llegó atender a 3,057  y para noviembre a  5,920 que asistieron a su 1° y 2° control, </a:t>
            </a:r>
            <a:r>
              <a:rPr b="0" i="0" lang="es-PE" sz="1400" u="none" cap="none" strike="noStrike">
                <a:solidFill>
                  <a:srgbClr val="00B050"/>
                </a:solidFill>
                <a:latin typeface="Arial"/>
                <a:ea typeface="Arial"/>
                <a:cs typeface="Arial"/>
                <a:sym typeface="Arial"/>
              </a:rPr>
              <a:t>1,017</a:t>
            </a:r>
            <a:r>
              <a:rPr b="0" i="0" lang="es-PE" sz="1400" u="none" cap="none" strike="noStrike">
                <a:solidFill>
                  <a:srgbClr val="26323E"/>
                </a:solidFill>
                <a:latin typeface="Arial"/>
                <a:ea typeface="Arial"/>
                <a:cs typeface="Arial"/>
                <a:sym typeface="Arial"/>
              </a:rPr>
              <a:t> controles más de lo estimado a noviembre.</a:t>
            </a:r>
            <a:endParaRPr b="0" i="0" sz="1400" u="none" cap="none" strike="noStrike">
              <a:solidFill>
                <a:srgbClr val="26323E"/>
              </a:solidFill>
              <a:latin typeface="Arial"/>
              <a:ea typeface="Arial"/>
              <a:cs typeface="Arial"/>
              <a:sym typeface="Arial"/>
            </a:endParaRPr>
          </a:p>
        </p:txBody>
      </p:sp>
      <p:sp>
        <p:nvSpPr>
          <p:cNvPr id="3093" name="Google Shape;3093;p146"/>
          <p:cNvSpPr/>
          <p:nvPr/>
        </p:nvSpPr>
        <p:spPr>
          <a:xfrm>
            <a:off x="360001" y="2968704"/>
            <a:ext cx="652790" cy="669414"/>
          </a:xfrm>
          <a:prstGeom prst="upArrow">
            <a:avLst>
              <a:gd fmla="val 50000" name="adj1"/>
              <a:gd fmla="val 50000" name="adj2"/>
            </a:avLst>
          </a:prstGeom>
          <a:solidFill>
            <a:srgbClr val="41BF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sld>
</file>

<file path=ppt/slides/slide1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7" name="Shape 3097"/>
        <p:cNvGrpSpPr/>
        <p:nvPr/>
      </p:nvGrpSpPr>
      <p:grpSpPr>
        <a:xfrm>
          <a:off x="0" y="0"/>
          <a:ext cx="0" cy="0"/>
          <a:chOff x="0" y="0"/>
          <a:chExt cx="0" cy="0"/>
        </a:xfrm>
      </p:grpSpPr>
      <p:sp>
        <p:nvSpPr>
          <p:cNvPr id="3098" name="Google Shape;3098;p147"/>
          <p:cNvSpPr txBox="1"/>
          <p:nvPr>
            <p:ph type="title"/>
          </p:nvPr>
        </p:nvSpPr>
        <p:spPr>
          <a:xfrm>
            <a:off x="360001" y="589387"/>
            <a:ext cx="8694539" cy="666273"/>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47% y a noviembre se logró el </a:t>
            </a:r>
            <a:r>
              <a:rPr lang="es-PE">
                <a:solidFill>
                  <a:srgbClr val="00B050"/>
                </a:solidFill>
              </a:rPr>
              <a:t>90% </a:t>
            </a:r>
            <a:r>
              <a:rPr lang="es-PE"/>
              <a:t>de la 1° suplementación  y 3°control a los 4 meses</a:t>
            </a:r>
            <a:endParaRPr/>
          </a:p>
        </p:txBody>
      </p:sp>
      <p:sp>
        <p:nvSpPr>
          <p:cNvPr id="3099" name="Google Shape;3099;p14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100" name="Google Shape;3100;p14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graphicFrame>
        <p:nvGraphicFramePr>
          <p:cNvPr id="3101" name="Google Shape;3101;p147"/>
          <p:cNvGraphicFramePr/>
          <p:nvPr/>
        </p:nvGraphicFramePr>
        <p:xfrm>
          <a:off x="1264948" y="2303895"/>
          <a:ext cx="7550727" cy="2951883"/>
        </p:xfrm>
        <a:graphic>
          <a:graphicData uri="http://schemas.openxmlformats.org/drawingml/2006/chart">
            <c:chart r:id="rId3"/>
          </a:graphicData>
        </a:graphic>
      </p:graphicFrame>
      <p:sp>
        <p:nvSpPr>
          <p:cNvPr id="3102" name="Google Shape;3102;p147"/>
          <p:cNvSpPr txBox="1"/>
          <p:nvPr/>
        </p:nvSpPr>
        <p:spPr>
          <a:xfrm>
            <a:off x="1264948" y="5601000"/>
            <a:ext cx="7550727" cy="940001"/>
          </a:xfrm>
          <a:prstGeom prst="rect">
            <a:avLst/>
          </a:prstGeom>
          <a:noFill/>
          <a:ln>
            <a:noFill/>
          </a:ln>
        </p:spPr>
        <p:txBody>
          <a:bodyPr anchorCtr="0" anchor="t" bIns="0" lIns="0" spcFirstLastPara="1" rIns="0" wrap="square" tIns="0">
            <a:spAutoFit/>
          </a:bodyPr>
          <a:lstStyle/>
          <a:p>
            <a:pPr indent="-285750" lvl="0" marL="2857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noviembre se logró </a:t>
            </a:r>
            <a:r>
              <a:rPr b="0" i="0" lang="es-PE" sz="1400" u="none" cap="none" strike="noStrike">
                <a:solidFill>
                  <a:srgbClr val="00B050"/>
                </a:solidFill>
                <a:latin typeface="Arial"/>
                <a:ea typeface="Arial"/>
                <a:cs typeface="Arial"/>
                <a:sym typeface="Arial"/>
              </a:rPr>
              <a:t>9% </a:t>
            </a:r>
            <a:r>
              <a:rPr b="0" i="0" lang="es-PE" sz="1400" u="none" cap="none" strike="noStrike">
                <a:solidFill>
                  <a:srgbClr val="26323E"/>
                </a:solidFill>
                <a:latin typeface="Arial"/>
                <a:ea typeface="Arial"/>
                <a:cs typeface="Arial"/>
                <a:sym typeface="Arial"/>
              </a:rPr>
              <a:t>más a lo esperado a noviembre, a junio se realizó 3,057 controles y suplementación a los 4 meses y para noviembre se incrementó a 5,855 de niños y niñas, </a:t>
            </a:r>
            <a:r>
              <a:rPr b="0" i="0" lang="es-PE" sz="1400" u="none" cap="none" strike="noStrike">
                <a:solidFill>
                  <a:srgbClr val="00B050"/>
                </a:solidFill>
                <a:latin typeface="Arial"/>
                <a:ea typeface="Arial"/>
                <a:cs typeface="Arial"/>
                <a:sym typeface="Arial"/>
              </a:rPr>
              <a:t>565</a:t>
            </a:r>
            <a:r>
              <a:rPr b="0" i="0" lang="es-PE" sz="1400" u="none" cap="none" strike="noStrike">
                <a:solidFill>
                  <a:srgbClr val="26323E"/>
                </a:solidFill>
                <a:latin typeface="Arial"/>
                <a:ea typeface="Arial"/>
                <a:cs typeface="Arial"/>
                <a:sym typeface="Arial"/>
              </a:rPr>
              <a:t> niños y niñas suplementados y controlado más de lo estimado a noviembre. </a:t>
            </a:r>
            <a:endParaRPr/>
          </a:p>
        </p:txBody>
      </p:sp>
      <p:sp>
        <p:nvSpPr>
          <p:cNvPr id="3103" name="Google Shape;3103;p147"/>
          <p:cNvSpPr/>
          <p:nvPr/>
        </p:nvSpPr>
        <p:spPr>
          <a:xfrm>
            <a:off x="360001" y="2968704"/>
            <a:ext cx="652790" cy="669414"/>
          </a:xfrm>
          <a:prstGeom prst="upArrow">
            <a:avLst>
              <a:gd fmla="val 50000" name="adj1"/>
              <a:gd fmla="val 50000" name="adj2"/>
            </a:avLst>
          </a:prstGeom>
          <a:solidFill>
            <a:srgbClr val="41BF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sld>
</file>

<file path=ppt/slides/slide1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7" name="Shape 3107"/>
        <p:cNvGrpSpPr/>
        <p:nvPr/>
      </p:nvGrpSpPr>
      <p:grpSpPr>
        <a:xfrm>
          <a:off x="0" y="0"/>
          <a:ext cx="0" cy="0"/>
          <a:chOff x="0" y="0"/>
          <a:chExt cx="0" cy="0"/>
        </a:xfrm>
      </p:grpSpPr>
      <p:sp>
        <p:nvSpPr>
          <p:cNvPr id="3108" name="Google Shape;3108;p148"/>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26% y a noviembre se logró el </a:t>
            </a:r>
            <a:r>
              <a:rPr lang="es-PE">
                <a:solidFill>
                  <a:srgbClr val="00B050"/>
                </a:solidFill>
              </a:rPr>
              <a:t>51% </a:t>
            </a:r>
            <a:r>
              <a:rPr lang="es-PE"/>
              <a:t>de la 1° suplementación y 4° control a los 6 meses </a:t>
            </a:r>
            <a:endParaRPr/>
          </a:p>
        </p:txBody>
      </p:sp>
      <p:sp>
        <p:nvSpPr>
          <p:cNvPr id="3109" name="Google Shape;3109;p14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110" name="Google Shape;3110;p14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graphicFrame>
        <p:nvGraphicFramePr>
          <p:cNvPr id="3111" name="Google Shape;3111;p148"/>
          <p:cNvGraphicFramePr/>
          <p:nvPr/>
        </p:nvGraphicFramePr>
        <p:xfrm>
          <a:off x="1264948" y="2222500"/>
          <a:ext cx="7550727" cy="3114674"/>
        </p:xfrm>
        <a:graphic>
          <a:graphicData uri="http://schemas.openxmlformats.org/drawingml/2006/chart">
            <c:chart r:id="rId3"/>
          </a:graphicData>
        </a:graphic>
      </p:graphicFrame>
      <p:sp>
        <p:nvSpPr>
          <p:cNvPr id="3112" name="Google Shape;3112;p148"/>
          <p:cNvSpPr txBox="1"/>
          <p:nvPr/>
        </p:nvSpPr>
        <p:spPr>
          <a:xfrm>
            <a:off x="1264948" y="5796302"/>
            <a:ext cx="7550727" cy="703013"/>
          </a:xfrm>
          <a:prstGeom prst="rect">
            <a:avLst/>
          </a:prstGeom>
          <a:noFill/>
          <a:ln>
            <a:noFill/>
          </a:ln>
        </p:spPr>
        <p:txBody>
          <a:bodyPr anchorCtr="0" anchor="t" bIns="0" lIns="0" spcFirstLastPara="1" rIns="0" wrap="square" tIns="0">
            <a:spAutoFit/>
          </a:bodyPr>
          <a:lstStyle/>
          <a:p>
            <a:pPr indent="-152400" lvl="0" marL="15240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avance fue de </a:t>
            </a:r>
            <a:r>
              <a:rPr b="0" i="0" lang="es-PE" sz="1400" u="none" cap="none" strike="noStrike">
                <a:solidFill>
                  <a:srgbClr val="00B050"/>
                </a:solidFill>
                <a:latin typeface="Arial"/>
                <a:ea typeface="Arial"/>
                <a:cs typeface="Arial"/>
                <a:sym typeface="Arial"/>
              </a:rPr>
              <a:t>6% </a:t>
            </a:r>
            <a:r>
              <a:rPr b="0" i="0" lang="es-PE" sz="1400" u="none" cap="none" strike="noStrike">
                <a:solidFill>
                  <a:srgbClr val="26323E"/>
                </a:solidFill>
                <a:latin typeface="Arial"/>
                <a:ea typeface="Arial"/>
                <a:cs typeface="Arial"/>
                <a:sym typeface="Arial"/>
              </a:rPr>
              <a:t>más de lo estimado a noviembre; en junio se llegó atender a 1,667  y para noviembre a </a:t>
            </a:r>
            <a:r>
              <a:rPr b="0" i="0" lang="es-PE" sz="1400" u="none" cap="none" strike="noStrike">
                <a:solidFill>
                  <a:srgbClr val="00B050"/>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3,322 que asistieron a su 1° suplementación y 4° control a los 6 meses; </a:t>
            </a:r>
            <a:r>
              <a:rPr b="0" i="0" lang="es-PE" sz="1400" u="none" cap="none" strike="noStrike">
                <a:solidFill>
                  <a:srgbClr val="00B050"/>
                </a:solidFill>
                <a:latin typeface="Arial"/>
                <a:ea typeface="Arial"/>
                <a:cs typeface="Arial"/>
                <a:sym typeface="Arial"/>
              </a:rPr>
              <a:t>386 </a:t>
            </a:r>
            <a:r>
              <a:rPr b="0" i="0" lang="es-PE" sz="1400" u="none" cap="none" strike="noStrike">
                <a:solidFill>
                  <a:srgbClr val="26323E"/>
                </a:solidFill>
                <a:latin typeface="Arial"/>
                <a:ea typeface="Arial"/>
                <a:cs typeface="Arial"/>
                <a:sym typeface="Arial"/>
              </a:rPr>
              <a:t>más de lo proyectado a noviembre.</a:t>
            </a:r>
            <a:endParaRPr b="0" i="0" sz="1400" u="none" cap="none" strike="noStrike">
              <a:solidFill>
                <a:srgbClr val="26323E"/>
              </a:solidFill>
              <a:latin typeface="Arial"/>
              <a:ea typeface="Arial"/>
              <a:cs typeface="Arial"/>
              <a:sym typeface="Arial"/>
            </a:endParaRPr>
          </a:p>
        </p:txBody>
      </p:sp>
      <p:sp>
        <p:nvSpPr>
          <p:cNvPr id="3113" name="Google Shape;3113;p148"/>
          <p:cNvSpPr/>
          <p:nvPr/>
        </p:nvSpPr>
        <p:spPr>
          <a:xfrm>
            <a:off x="360001" y="2968704"/>
            <a:ext cx="652790" cy="669414"/>
          </a:xfrm>
          <a:prstGeom prst="upArrow">
            <a:avLst>
              <a:gd fmla="val 50000" name="adj1"/>
              <a:gd fmla="val 50000" name="adj2"/>
            </a:avLst>
          </a:prstGeom>
          <a:solidFill>
            <a:srgbClr val="41BF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sld>
</file>

<file path=ppt/slides/slide1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7" name="Shape 3117"/>
        <p:cNvGrpSpPr/>
        <p:nvPr/>
      </p:nvGrpSpPr>
      <p:grpSpPr>
        <a:xfrm>
          <a:off x="0" y="0"/>
          <a:ext cx="0" cy="0"/>
          <a:chOff x="0" y="0"/>
          <a:chExt cx="0" cy="0"/>
        </a:xfrm>
      </p:grpSpPr>
      <p:sp>
        <p:nvSpPr>
          <p:cNvPr id="3118" name="Google Shape;3118;p149"/>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54% y a noviembre se logró el </a:t>
            </a:r>
            <a:r>
              <a:rPr lang="es-PE">
                <a:solidFill>
                  <a:srgbClr val="00B050"/>
                </a:solidFill>
              </a:rPr>
              <a:t>97% </a:t>
            </a:r>
            <a:r>
              <a:rPr lang="es-PE"/>
              <a:t>de la 1° suplementación a los 4 y 6 meses</a:t>
            </a:r>
            <a:endParaRPr/>
          </a:p>
        </p:txBody>
      </p:sp>
      <p:sp>
        <p:nvSpPr>
          <p:cNvPr id="3119" name="Google Shape;3119;p14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120" name="Google Shape;3120;p14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graphicFrame>
        <p:nvGraphicFramePr>
          <p:cNvPr id="3121" name="Google Shape;3121;p149"/>
          <p:cNvGraphicFramePr/>
          <p:nvPr/>
        </p:nvGraphicFramePr>
        <p:xfrm>
          <a:off x="1264948" y="2222500"/>
          <a:ext cx="7550727" cy="3114674"/>
        </p:xfrm>
        <a:graphic>
          <a:graphicData uri="http://schemas.openxmlformats.org/drawingml/2006/chart">
            <c:chart r:id="rId3"/>
          </a:graphicData>
        </a:graphic>
      </p:graphicFrame>
      <p:sp>
        <p:nvSpPr>
          <p:cNvPr id="3122" name="Google Shape;3122;p149"/>
          <p:cNvSpPr txBox="1"/>
          <p:nvPr/>
        </p:nvSpPr>
        <p:spPr>
          <a:xfrm>
            <a:off x="804505" y="5791200"/>
            <a:ext cx="8011170" cy="703013"/>
          </a:xfrm>
          <a:prstGeom prst="rect">
            <a:avLst/>
          </a:prstGeom>
          <a:noFill/>
          <a:ln>
            <a:noFill/>
          </a:ln>
        </p:spPr>
        <p:txBody>
          <a:bodyPr anchorCtr="0" anchor="t" bIns="0" lIns="0" spcFirstLastPara="1" rIns="0" wrap="square" tIns="0">
            <a:spAutoFit/>
          </a:bodyPr>
          <a:lstStyle/>
          <a:p>
            <a:pPr indent="-285750" lvl="1" marL="74295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noviembre se logró </a:t>
            </a:r>
            <a:r>
              <a:rPr b="0" i="0" lang="es-PE" sz="1400" u="none" cap="none" strike="noStrike">
                <a:solidFill>
                  <a:srgbClr val="00B050"/>
                </a:solidFill>
                <a:latin typeface="Arial"/>
                <a:ea typeface="Arial"/>
                <a:cs typeface="Arial"/>
                <a:sym typeface="Arial"/>
              </a:rPr>
              <a:t>9% </a:t>
            </a:r>
            <a:r>
              <a:rPr b="0" i="0" lang="es-PE" sz="1400" u="none" cap="none" strike="noStrike">
                <a:solidFill>
                  <a:srgbClr val="26323E"/>
                </a:solidFill>
                <a:latin typeface="Arial"/>
                <a:ea typeface="Arial"/>
                <a:cs typeface="Arial"/>
                <a:sym typeface="Arial"/>
              </a:rPr>
              <a:t>más a lo esperado; en junio se realizó 3,516 suplementaciones y para noviembre se incrementó a 6,320 de niños y niñas suplementados; </a:t>
            </a:r>
            <a:r>
              <a:rPr b="0" i="0" lang="es-PE" sz="1400" u="none" cap="none" strike="noStrike">
                <a:solidFill>
                  <a:srgbClr val="00B050"/>
                </a:solidFill>
                <a:latin typeface="Arial"/>
                <a:ea typeface="Arial"/>
                <a:cs typeface="Arial"/>
                <a:sym typeface="Arial"/>
              </a:rPr>
              <a:t>552 </a:t>
            </a:r>
            <a:r>
              <a:rPr b="0" i="0" lang="es-PE" sz="1400" u="none" cap="none" strike="noStrike">
                <a:solidFill>
                  <a:srgbClr val="26323E"/>
                </a:solidFill>
                <a:latin typeface="Arial"/>
                <a:ea typeface="Arial"/>
                <a:cs typeface="Arial"/>
                <a:sym typeface="Arial"/>
              </a:rPr>
              <a:t>niños y niñas más de lo estimado a noviembre. </a:t>
            </a:r>
            <a:endParaRPr/>
          </a:p>
        </p:txBody>
      </p:sp>
      <p:sp>
        <p:nvSpPr>
          <p:cNvPr id="3123" name="Google Shape;3123;p149"/>
          <p:cNvSpPr/>
          <p:nvPr/>
        </p:nvSpPr>
        <p:spPr>
          <a:xfrm>
            <a:off x="360001" y="2968704"/>
            <a:ext cx="652790" cy="669414"/>
          </a:xfrm>
          <a:prstGeom prst="upArrow">
            <a:avLst>
              <a:gd fmla="val 50000" name="adj1"/>
              <a:gd fmla="val 50000" name="adj2"/>
            </a:avLst>
          </a:prstGeom>
          <a:solidFill>
            <a:srgbClr val="41BF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5" name="Shape 775"/>
        <p:cNvGrpSpPr/>
        <p:nvPr/>
      </p:nvGrpSpPr>
      <p:grpSpPr>
        <a:xfrm>
          <a:off x="0" y="0"/>
          <a:ext cx="0" cy="0"/>
          <a:chOff x="0" y="0"/>
          <a:chExt cx="0" cy="0"/>
        </a:xfrm>
      </p:grpSpPr>
      <p:sp>
        <p:nvSpPr>
          <p:cNvPr id="776" name="Google Shape;776;p15"/>
          <p:cNvSpPr txBox="1"/>
          <p:nvPr>
            <p:ph type="title"/>
          </p:nvPr>
        </p:nvSpPr>
        <p:spPr>
          <a:xfrm>
            <a:off x="360001" y="589387"/>
            <a:ext cx="8694539" cy="248145"/>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lt1"/>
              </a:buClr>
              <a:buSzPts val="1500"/>
              <a:buFont typeface="Arial"/>
              <a:buNone/>
            </a:pPr>
            <a:r>
              <a:rPr lang="es-PE" sz="1500">
                <a:solidFill>
                  <a:schemeClr val="lt1"/>
                </a:solidFill>
              </a:rPr>
              <a:t>Nuestra pregunta central</a:t>
            </a:r>
            <a:endParaRPr/>
          </a:p>
        </p:txBody>
      </p:sp>
      <p:sp>
        <p:nvSpPr>
          <p:cNvPr id="777" name="Google Shape;777;p15"/>
          <p:cNvSpPr txBox="1"/>
          <p:nvPr>
            <p:ph idx="1" type="body"/>
          </p:nvPr>
        </p:nvSpPr>
        <p:spPr>
          <a:xfrm>
            <a:off x="360000" y="3378187"/>
            <a:ext cx="9360625" cy="803297"/>
          </a:xfrm>
          <a:prstGeom prst="rect">
            <a:avLst/>
          </a:prstGeom>
          <a:noFill/>
          <a:ln>
            <a:noFill/>
          </a:ln>
        </p:spPr>
        <p:txBody>
          <a:bodyPr anchorCtr="0" anchor="ctr" bIns="0" lIns="0" spcFirstLastPara="1" rIns="0" wrap="square" tIns="0">
            <a:spAutoFit/>
          </a:bodyPr>
          <a:lstStyle/>
          <a:p>
            <a:pPr indent="0" lvl="0" marL="0" rtl="0" algn="ctr">
              <a:lnSpc>
                <a:spcPct val="110000"/>
              </a:lnSpc>
              <a:spcBef>
                <a:spcPts val="0"/>
              </a:spcBef>
              <a:spcAft>
                <a:spcPts val="0"/>
              </a:spcAft>
              <a:buClr>
                <a:schemeClr val="lt1"/>
              </a:buClr>
              <a:buSzPts val="2400"/>
              <a:buNone/>
            </a:pPr>
            <a:r>
              <a:rPr b="1" lang="es-PE">
                <a:solidFill>
                  <a:schemeClr val="lt1"/>
                </a:solidFill>
                <a:latin typeface="Arial"/>
                <a:ea typeface="Arial"/>
                <a:cs typeface="Arial"/>
                <a:sym typeface="Arial"/>
              </a:rPr>
              <a:t>¿</a:t>
            </a:r>
            <a:r>
              <a:rPr lang="es-PE">
                <a:solidFill>
                  <a:schemeClr val="lt1"/>
                </a:solidFill>
              </a:rPr>
              <a:t>Qué tan bien preparado está  para cumplir con sus metas de atención al ciudadano y manejo de casos?</a:t>
            </a:r>
            <a:endParaRPr/>
          </a:p>
        </p:txBody>
      </p:sp>
    </p:spTree>
  </p:cSld>
  <p:clrMapOvr>
    <a:masterClrMapping/>
  </p:clrMapOvr>
</p:sld>
</file>

<file path=ppt/slides/slide1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7" name="Shape 3127"/>
        <p:cNvGrpSpPr/>
        <p:nvPr/>
      </p:nvGrpSpPr>
      <p:grpSpPr>
        <a:xfrm>
          <a:off x="0" y="0"/>
          <a:ext cx="0" cy="0"/>
          <a:chOff x="0" y="0"/>
          <a:chExt cx="0" cy="0"/>
        </a:xfrm>
      </p:grpSpPr>
      <p:sp>
        <p:nvSpPr>
          <p:cNvPr id="3128" name="Google Shape;3128;p150"/>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En el primer semestre se avanzó el 35% y a noviembre se logró el </a:t>
            </a:r>
            <a:r>
              <a:rPr lang="es-PE">
                <a:solidFill>
                  <a:srgbClr val="00B050"/>
                </a:solidFill>
              </a:rPr>
              <a:t>67% </a:t>
            </a:r>
            <a:r>
              <a:rPr lang="es-PE"/>
              <a:t>de vacunaciones a niños con el  1° y 2° SPR* a niños de 1 año</a:t>
            </a:r>
            <a:endParaRPr/>
          </a:p>
        </p:txBody>
      </p:sp>
      <p:sp>
        <p:nvSpPr>
          <p:cNvPr id="3129" name="Google Shape;3129;p15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3130" name="Google Shape;3130;p15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graphicFrame>
        <p:nvGraphicFramePr>
          <p:cNvPr id="3131" name="Google Shape;3131;p150"/>
          <p:cNvGraphicFramePr/>
          <p:nvPr/>
        </p:nvGraphicFramePr>
        <p:xfrm>
          <a:off x="1264948" y="2253673"/>
          <a:ext cx="7550727" cy="3052328"/>
        </p:xfrm>
        <a:graphic>
          <a:graphicData uri="http://schemas.openxmlformats.org/drawingml/2006/chart">
            <c:chart r:id="rId3"/>
          </a:graphicData>
        </a:graphic>
      </p:graphicFrame>
      <p:sp>
        <p:nvSpPr>
          <p:cNvPr id="3132" name="Google Shape;3132;p150"/>
          <p:cNvSpPr txBox="1"/>
          <p:nvPr/>
        </p:nvSpPr>
        <p:spPr>
          <a:xfrm>
            <a:off x="1264948" y="5791200"/>
            <a:ext cx="7550727" cy="703013"/>
          </a:xfrm>
          <a:prstGeom prst="rect">
            <a:avLst/>
          </a:prstGeom>
          <a:noFill/>
          <a:ln>
            <a:noFill/>
          </a:ln>
        </p:spPr>
        <p:txBody>
          <a:bodyPr anchorCtr="0" anchor="t" bIns="0" lIns="0" spcFirstLastPara="1" rIns="0" wrap="square" tIns="0">
            <a:spAutoFit/>
          </a:bodyPr>
          <a:lstStyle/>
          <a:p>
            <a:pPr indent="-152400" lvl="0" marL="152400" marR="0" rtl="0" algn="just">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A junio se realizaron 2,186 vacunaciones de 1° y 2° dosis de SPR y para noviembre 4,224 vacunaciones SPR a niños y niñas  de 1 año, </a:t>
            </a:r>
            <a:r>
              <a:rPr b="0" i="0" lang="es-PE" sz="1400" u="none" cap="none" strike="noStrike">
                <a:solidFill>
                  <a:srgbClr val="00B050"/>
                </a:solidFill>
                <a:latin typeface="Arial"/>
                <a:ea typeface="Arial"/>
                <a:cs typeface="Arial"/>
                <a:sym typeface="Arial"/>
              </a:rPr>
              <a:t>245 </a:t>
            </a:r>
            <a:r>
              <a:rPr b="0" i="0" lang="es-PE" sz="1400" u="none" cap="none" strike="noStrike">
                <a:solidFill>
                  <a:srgbClr val="26323E"/>
                </a:solidFill>
                <a:latin typeface="Arial"/>
                <a:ea typeface="Arial"/>
                <a:cs typeface="Arial"/>
                <a:sym typeface="Arial"/>
              </a:rPr>
              <a:t>más vacunaciones a las estimadas a noviembre.</a:t>
            </a:r>
            <a:endParaRPr b="0" i="0" sz="1400" u="none" cap="none" strike="noStrike">
              <a:solidFill>
                <a:srgbClr val="26323E"/>
              </a:solidFill>
              <a:latin typeface="Arial"/>
              <a:ea typeface="Arial"/>
              <a:cs typeface="Arial"/>
              <a:sym typeface="Arial"/>
            </a:endParaRPr>
          </a:p>
        </p:txBody>
      </p:sp>
      <p:sp>
        <p:nvSpPr>
          <p:cNvPr id="3133" name="Google Shape;3133;p150"/>
          <p:cNvSpPr txBox="1"/>
          <p:nvPr/>
        </p:nvSpPr>
        <p:spPr>
          <a:xfrm>
            <a:off x="299259" y="6941126"/>
            <a:ext cx="9421004" cy="115311"/>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rgbClr val="26323E"/>
              </a:buClr>
              <a:buSzPts val="800"/>
              <a:buFont typeface="Arial"/>
              <a:buNone/>
            </a:pPr>
            <a:r>
              <a:rPr b="0" i="0" lang="es-PE" sz="800" u="none" cap="none" strike="noStrike">
                <a:solidFill>
                  <a:srgbClr val="26323E"/>
                </a:solidFill>
                <a:latin typeface="Arial"/>
                <a:ea typeface="Arial"/>
                <a:cs typeface="Arial"/>
                <a:sym typeface="Arial"/>
              </a:rPr>
              <a:t>*SPR: Sarampión , papera y rubéola</a:t>
            </a:r>
            <a:endParaRPr b="0" i="0" sz="800" u="none" cap="none" strike="noStrike">
              <a:solidFill>
                <a:srgbClr val="26323E"/>
              </a:solidFill>
              <a:latin typeface="Arial"/>
              <a:ea typeface="Arial"/>
              <a:cs typeface="Arial"/>
              <a:sym typeface="Arial"/>
            </a:endParaRPr>
          </a:p>
        </p:txBody>
      </p:sp>
      <p:sp>
        <p:nvSpPr>
          <p:cNvPr id="3134" name="Google Shape;3134;p150"/>
          <p:cNvSpPr/>
          <p:nvPr/>
        </p:nvSpPr>
        <p:spPr>
          <a:xfrm>
            <a:off x="360001" y="2968704"/>
            <a:ext cx="652790" cy="669414"/>
          </a:xfrm>
          <a:prstGeom prst="upArrow">
            <a:avLst>
              <a:gd fmla="val 50000" name="adj1"/>
              <a:gd fmla="val 50000" name="adj2"/>
            </a:avLst>
          </a:prstGeom>
          <a:solidFill>
            <a:srgbClr val="41BF2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1" name="Shape 781"/>
        <p:cNvGrpSpPr/>
        <p:nvPr/>
      </p:nvGrpSpPr>
      <p:grpSpPr>
        <a:xfrm>
          <a:off x="0" y="0"/>
          <a:ext cx="0" cy="0"/>
          <a:chOff x="0" y="0"/>
          <a:chExt cx="0" cy="0"/>
        </a:xfrm>
      </p:grpSpPr>
      <p:sp>
        <p:nvSpPr>
          <p:cNvPr id="782" name="Google Shape;782;p1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Capacidad de cumplimiento Red Norte </a:t>
            </a:r>
            <a:endParaRPr/>
          </a:p>
        </p:txBody>
      </p:sp>
      <p:graphicFrame>
        <p:nvGraphicFramePr>
          <p:cNvPr id="783" name="Google Shape;783;p16"/>
          <p:cNvGraphicFramePr/>
          <p:nvPr/>
        </p:nvGraphicFramePr>
        <p:xfrm>
          <a:off x="360492" y="2749692"/>
          <a:ext cx="3000000" cy="3000000"/>
        </p:xfrm>
        <a:graphic>
          <a:graphicData uri="http://schemas.openxmlformats.org/drawingml/2006/table">
            <a:tbl>
              <a:tblPr bandRow="1" firstRow="1">
                <a:noFill/>
                <a:tableStyleId>{B8315172-2407-4A39-BDC4-7B5C715F8D9F}</a:tableStyleId>
              </a:tblPr>
              <a:tblGrid>
                <a:gridCol w="576250"/>
                <a:gridCol w="225075"/>
                <a:gridCol w="7045075"/>
              </a:tblGrid>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Contexto del Proyecto Red Norte - GERESA Cusco</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Revisión de capacidad: objetivos y principios</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solidFill>
                      <a:srgbClr val="D8D8D8"/>
                    </a:solidFill>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Revisión de capacidad: resultados</a:t>
                      </a:r>
                      <a:endParaRPr/>
                    </a:p>
                  </a:txBody>
                  <a:tcPr marT="45725" marB="45725" marR="91425" marL="91425" anchor="ctr">
                    <a:lnL cap="flat" cmpd="sng" w="9525">
                      <a:solidFill>
                        <a:srgbClr val="000000">
                          <a:alpha val="0"/>
                        </a:srgbClr>
                      </a:solidFill>
                      <a:prstDash val="solid"/>
                      <a:round/>
                      <a:headEnd len="sm" w="sm" type="none"/>
                      <a:tailEnd len="sm" w="sm" type="none"/>
                    </a:lnL>
                    <a:solidFill>
                      <a:srgbClr val="D8D8D8"/>
                    </a:solidFil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Recomendaciones</a:t>
                      </a:r>
                      <a:endParaRPr/>
                    </a:p>
                  </a:txBody>
                  <a:tcPr marT="45725" marB="45725" marR="91425" marL="91425"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7" name="Shape 787"/>
        <p:cNvGrpSpPr/>
        <p:nvPr/>
      </p:nvGrpSpPr>
      <p:grpSpPr>
        <a:xfrm>
          <a:off x="0" y="0"/>
          <a:ext cx="0" cy="0"/>
          <a:chOff x="0" y="0"/>
          <a:chExt cx="0" cy="0"/>
        </a:xfrm>
      </p:grpSpPr>
      <p:sp>
        <p:nvSpPr>
          <p:cNvPr id="788" name="Google Shape;788;p17"/>
          <p:cNvSpPr/>
          <p:nvPr/>
        </p:nvSpPr>
        <p:spPr>
          <a:xfrm>
            <a:off x="249149" y="1285465"/>
            <a:ext cx="9596934" cy="534032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789" name="Google Shape;789;p17"/>
          <p:cNvSpPr/>
          <p:nvPr/>
        </p:nvSpPr>
        <p:spPr>
          <a:xfrm>
            <a:off x="298224" y="1723443"/>
            <a:ext cx="1808796" cy="737497"/>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rPr b="1" lang="es-PE" sz="1800">
                <a:solidFill>
                  <a:schemeClr val="dk1"/>
                </a:solidFill>
                <a:latin typeface="Arial"/>
                <a:ea typeface="Arial"/>
                <a:cs typeface="Arial"/>
                <a:sym typeface="Arial"/>
              </a:rPr>
              <a:t>1. Bases del cumplimiento</a:t>
            </a:r>
            <a:endParaRPr/>
          </a:p>
        </p:txBody>
      </p:sp>
      <p:sp>
        <p:nvSpPr>
          <p:cNvPr id="790" name="Google Shape;790;p17"/>
          <p:cNvSpPr/>
          <p:nvPr/>
        </p:nvSpPr>
        <p:spPr>
          <a:xfrm>
            <a:off x="435183" y="2887691"/>
            <a:ext cx="1447037" cy="777971"/>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00B05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Define la aspiración</a:t>
            </a:r>
            <a:endParaRPr/>
          </a:p>
        </p:txBody>
      </p:sp>
      <p:sp>
        <p:nvSpPr>
          <p:cNvPr id="791" name="Google Shape;791;p17"/>
          <p:cNvSpPr/>
          <p:nvPr/>
        </p:nvSpPr>
        <p:spPr>
          <a:xfrm>
            <a:off x="435183" y="3785351"/>
            <a:ext cx="1447037" cy="777971"/>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Revisa el estado </a:t>
            </a:r>
            <a:br>
              <a:rPr lang="es-PE" sz="1300">
                <a:solidFill>
                  <a:schemeClr val="dk1"/>
                </a:solidFill>
                <a:latin typeface="Arial"/>
                <a:ea typeface="Arial"/>
                <a:cs typeface="Arial"/>
                <a:sym typeface="Arial"/>
              </a:rPr>
            </a:br>
            <a:r>
              <a:rPr lang="es-PE" sz="1300">
                <a:solidFill>
                  <a:schemeClr val="dk1"/>
                </a:solidFill>
                <a:latin typeface="Arial"/>
                <a:ea typeface="Arial"/>
                <a:cs typeface="Arial"/>
                <a:sym typeface="Arial"/>
              </a:rPr>
              <a:t>actual de cumplimiento</a:t>
            </a:r>
            <a:endParaRPr/>
          </a:p>
        </p:txBody>
      </p:sp>
      <p:sp>
        <p:nvSpPr>
          <p:cNvPr id="792" name="Google Shape;792;p17"/>
          <p:cNvSpPr/>
          <p:nvPr/>
        </p:nvSpPr>
        <p:spPr>
          <a:xfrm>
            <a:off x="435183" y="4683009"/>
            <a:ext cx="1447037" cy="777971"/>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00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Construye la unidad de cumplimiento</a:t>
            </a:r>
            <a:endParaRPr sz="1300">
              <a:solidFill>
                <a:schemeClr val="dk1"/>
              </a:solidFill>
              <a:latin typeface="Arial"/>
              <a:ea typeface="Arial"/>
              <a:cs typeface="Arial"/>
              <a:sym typeface="Arial"/>
            </a:endParaRPr>
          </a:p>
        </p:txBody>
      </p:sp>
      <p:sp>
        <p:nvSpPr>
          <p:cNvPr id="793" name="Google Shape;793;p17"/>
          <p:cNvSpPr/>
          <p:nvPr/>
        </p:nvSpPr>
        <p:spPr>
          <a:xfrm>
            <a:off x="435183" y="5580669"/>
            <a:ext cx="1447037" cy="777971"/>
          </a:xfrm>
          <a:custGeom>
            <a:rect b="b" l="l" r="r" t="t"/>
            <a:pathLst>
              <a:path extrusionOk="0" h="691711" w="1286593">
                <a:moveTo>
                  <a:pt x="0" y="69171"/>
                </a:moveTo>
                <a:cubicBezTo>
                  <a:pt x="0" y="30969"/>
                  <a:pt x="30969" y="0"/>
                  <a:pt x="69171" y="0"/>
                </a:cubicBezTo>
                <a:lnTo>
                  <a:pt x="1217422" y="0"/>
                </a:lnTo>
                <a:cubicBezTo>
                  <a:pt x="1255624" y="0"/>
                  <a:pt x="1286593" y="30969"/>
                  <a:pt x="1286593" y="69171"/>
                </a:cubicBezTo>
                <a:lnTo>
                  <a:pt x="1286593" y="622540"/>
                </a:lnTo>
                <a:cubicBezTo>
                  <a:pt x="1286593" y="660742"/>
                  <a:pt x="1255624" y="691711"/>
                  <a:pt x="1217422" y="691711"/>
                </a:cubicBezTo>
                <a:lnTo>
                  <a:pt x="69171" y="691711"/>
                </a:lnTo>
                <a:cubicBezTo>
                  <a:pt x="30969" y="691711"/>
                  <a:pt x="0" y="660742"/>
                  <a:pt x="0" y="622540"/>
                </a:cubicBezTo>
                <a:lnTo>
                  <a:pt x="0" y="69171"/>
                </a:lnTo>
                <a:close/>
              </a:path>
            </a:pathLst>
          </a:custGeom>
          <a:solidFill>
            <a:srgbClr val="FFFF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Establece una coalición</a:t>
            </a:r>
            <a:endParaRPr/>
          </a:p>
        </p:txBody>
      </p:sp>
      <p:sp>
        <p:nvSpPr>
          <p:cNvPr id="794" name="Google Shape;794;p17"/>
          <p:cNvSpPr/>
          <p:nvPr/>
        </p:nvSpPr>
        <p:spPr>
          <a:xfrm>
            <a:off x="2318351" y="1720470"/>
            <a:ext cx="1808796" cy="740470"/>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rPr b="1" lang="es-PE" sz="1800">
                <a:solidFill>
                  <a:schemeClr val="dk1"/>
                </a:solidFill>
                <a:latin typeface="Arial"/>
                <a:ea typeface="Arial"/>
                <a:cs typeface="Arial"/>
                <a:sym typeface="Arial"/>
              </a:rPr>
              <a:t>2. Desafíos del cumplimiento</a:t>
            </a:r>
            <a:endParaRPr/>
          </a:p>
        </p:txBody>
      </p:sp>
      <p:sp>
        <p:nvSpPr>
          <p:cNvPr id="795" name="Google Shape;795;p17"/>
          <p:cNvSpPr/>
          <p:nvPr/>
        </p:nvSpPr>
        <p:spPr>
          <a:xfrm>
            <a:off x="2379640" y="2889125"/>
            <a:ext cx="1447037" cy="1610179"/>
          </a:xfrm>
          <a:custGeom>
            <a:rect b="b" l="l" r="r" t="t"/>
            <a:pathLst>
              <a:path extrusionOk="0" h="1431646" w="1286593">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rgbClr val="FF93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Evalúa el desempeño pasado y presente</a:t>
            </a:r>
            <a:endParaRPr/>
          </a:p>
        </p:txBody>
      </p:sp>
      <p:sp>
        <p:nvSpPr>
          <p:cNvPr id="796" name="Google Shape;796;p17"/>
          <p:cNvSpPr/>
          <p:nvPr/>
        </p:nvSpPr>
        <p:spPr>
          <a:xfrm>
            <a:off x="2379640" y="4747026"/>
            <a:ext cx="1447037" cy="1610179"/>
          </a:xfrm>
          <a:custGeom>
            <a:rect b="b" l="l" r="r" t="t"/>
            <a:pathLst>
              <a:path extrusionOk="0" h="1431646" w="1286593">
                <a:moveTo>
                  <a:pt x="0" y="128659"/>
                </a:moveTo>
                <a:cubicBezTo>
                  <a:pt x="0" y="57603"/>
                  <a:pt x="57603" y="0"/>
                  <a:pt x="128659" y="0"/>
                </a:cubicBezTo>
                <a:lnTo>
                  <a:pt x="1157934" y="0"/>
                </a:lnTo>
                <a:cubicBezTo>
                  <a:pt x="1228990" y="0"/>
                  <a:pt x="1286593" y="57603"/>
                  <a:pt x="1286593" y="128659"/>
                </a:cubicBezTo>
                <a:lnTo>
                  <a:pt x="1286593" y="1302987"/>
                </a:lnTo>
                <a:cubicBezTo>
                  <a:pt x="1286593" y="1374043"/>
                  <a:pt x="1228990" y="1431646"/>
                  <a:pt x="1157934" y="1431646"/>
                </a:cubicBezTo>
                <a:lnTo>
                  <a:pt x="128659" y="1431646"/>
                </a:lnTo>
                <a:cubicBezTo>
                  <a:pt x="57603" y="1431646"/>
                  <a:pt x="0" y="1374043"/>
                  <a:pt x="0" y="1302987"/>
                </a:cubicBezTo>
                <a:lnTo>
                  <a:pt x="0" y="128659"/>
                </a:lnTo>
                <a:close/>
              </a:path>
            </a:pathLst>
          </a:custGeom>
          <a:solidFill>
            <a:srgbClr val="FF93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Entiende los factores </a:t>
            </a:r>
            <a:br>
              <a:rPr lang="es-PE" sz="1300">
                <a:solidFill>
                  <a:schemeClr val="dk1"/>
                </a:solidFill>
                <a:latin typeface="Arial"/>
                <a:ea typeface="Arial"/>
                <a:cs typeface="Arial"/>
                <a:sym typeface="Arial"/>
              </a:rPr>
            </a:br>
            <a:r>
              <a:rPr lang="es-PE" sz="1300">
                <a:solidFill>
                  <a:schemeClr val="dk1"/>
                </a:solidFill>
                <a:latin typeface="Arial"/>
                <a:ea typeface="Arial"/>
                <a:cs typeface="Arial"/>
                <a:sym typeface="Arial"/>
              </a:rPr>
              <a:t>clave de desempeño y actividades relevantes</a:t>
            </a:r>
            <a:endParaRPr/>
          </a:p>
        </p:txBody>
      </p:sp>
      <p:sp>
        <p:nvSpPr>
          <p:cNvPr id="797" name="Google Shape;797;p17"/>
          <p:cNvSpPr/>
          <p:nvPr/>
        </p:nvSpPr>
        <p:spPr>
          <a:xfrm>
            <a:off x="4127147" y="1720470"/>
            <a:ext cx="1808796" cy="740470"/>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rPr b="1" lang="es-PE" sz="1800">
                <a:solidFill>
                  <a:schemeClr val="dk1"/>
                </a:solidFill>
                <a:latin typeface="Arial"/>
                <a:ea typeface="Arial"/>
                <a:cs typeface="Arial"/>
                <a:sym typeface="Arial"/>
              </a:rPr>
              <a:t>3. Plan para cumplimiento</a:t>
            </a:r>
            <a:endParaRPr/>
          </a:p>
        </p:txBody>
      </p:sp>
      <p:sp>
        <p:nvSpPr>
          <p:cNvPr id="798" name="Google Shape;798;p17"/>
          <p:cNvSpPr/>
          <p:nvPr/>
        </p:nvSpPr>
        <p:spPr>
          <a:xfrm>
            <a:off x="4324096" y="2888017"/>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Determina la estrategia de reforma</a:t>
            </a:r>
            <a:endParaRPr/>
          </a:p>
        </p:txBody>
      </p:sp>
      <p:sp>
        <p:nvSpPr>
          <p:cNvPr id="799" name="Google Shape;799;p17"/>
          <p:cNvSpPr/>
          <p:nvPr/>
        </p:nvSpPr>
        <p:spPr>
          <a:xfrm>
            <a:off x="4324096" y="4098585"/>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Dibuja la cadena de cumplimiento</a:t>
            </a:r>
            <a:endParaRPr/>
          </a:p>
        </p:txBody>
      </p:sp>
      <p:sp>
        <p:nvSpPr>
          <p:cNvPr id="800" name="Google Shape;800;p17"/>
          <p:cNvSpPr/>
          <p:nvPr/>
        </p:nvSpPr>
        <p:spPr>
          <a:xfrm>
            <a:off x="4324096" y="5309154"/>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93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Fija metas y trayectorias</a:t>
            </a:r>
            <a:endParaRPr/>
          </a:p>
        </p:txBody>
      </p:sp>
      <p:sp>
        <p:nvSpPr>
          <p:cNvPr id="801" name="Google Shape;801;p17"/>
          <p:cNvSpPr/>
          <p:nvPr/>
        </p:nvSpPr>
        <p:spPr>
          <a:xfrm>
            <a:off x="6071604" y="1720470"/>
            <a:ext cx="1808796" cy="740470"/>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rPr b="1" lang="es-PE" sz="1800">
                <a:solidFill>
                  <a:schemeClr val="dk1"/>
                </a:solidFill>
                <a:latin typeface="Arial"/>
                <a:ea typeface="Arial"/>
                <a:cs typeface="Arial"/>
                <a:sym typeface="Arial"/>
              </a:rPr>
              <a:t>4. Ejecución del cumplimiento</a:t>
            </a:r>
            <a:endParaRPr/>
          </a:p>
        </p:txBody>
      </p:sp>
      <p:sp>
        <p:nvSpPr>
          <p:cNvPr id="802" name="Google Shape;802;p17"/>
          <p:cNvSpPr/>
          <p:nvPr/>
        </p:nvSpPr>
        <p:spPr>
          <a:xfrm>
            <a:off x="6268553" y="2888017"/>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93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Establece rutinas para apoyar y monitorear desempeño</a:t>
            </a:r>
            <a:endParaRPr/>
          </a:p>
        </p:txBody>
      </p:sp>
      <p:sp>
        <p:nvSpPr>
          <p:cNvPr id="803" name="Google Shape;803;p17"/>
          <p:cNvSpPr/>
          <p:nvPr/>
        </p:nvSpPr>
        <p:spPr>
          <a:xfrm>
            <a:off x="6268553" y="4098585"/>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Resuelve problemas a tiempo</a:t>
            </a:r>
            <a:endParaRPr/>
          </a:p>
        </p:txBody>
      </p:sp>
      <p:sp>
        <p:nvSpPr>
          <p:cNvPr id="804" name="Google Shape;804;p17"/>
          <p:cNvSpPr/>
          <p:nvPr/>
        </p:nvSpPr>
        <p:spPr>
          <a:xfrm>
            <a:off x="6268553" y="5309154"/>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00B05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Construye y sostiene el momentum</a:t>
            </a:r>
            <a:endParaRPr sz="1300">
              <a:solidFill>
                <a:schemeClr val="dk1"/>
              </a:solidFill>
              <a:latin typeface="Arial"/>
              <a:ea typeface="Arial"/>
              <a:cs typeface="Arial"/>
              <a:sym typeface="Arial"/>
            </a:endParaRPr>
          </a:p>
        </p:txBody>
      </p:sp>
      <p:sp>
        <p:nvSpPr>
          <p:cNvPr id="805" name="Google Shape;805;p17"/>
          <p:cNvSpPr/>
          <p:nvPr/>
        </p:nvSpPr>
        <p:spPr>
          <a:xfrm>
            <a:off x="8016061" y="1720470"/>
            <a:ext cx="1808796" cy="740470"/>
          </a:xfrm>
          <a:custGeom>
            <a:rect b="b" l="l" r="r" t="t"/>
            <a:pathLst>
              <a:path extrusionOk="0" h="4748199" w="1608241">
                <a:moveTo>
                  <a:pt x="0" y="160824"/>
                </a:moveTo>
                <a:cubicBezTo>
                  <a:pt x="0" y="72003"/>
                  <a:pt x="72003" y="0"/>
                  <a:pt x="160824" y="0"/>
                </a:cubicBezTo>
                <a:lnTo>
                  <a:pt x="1447417" y="0"/>
                </a:lnTo>
                <a:cubicBezTo>
                  <a:pt x="1536238" y="0"/>
                  <a:pt x="1608241" y="72003"/>
                  <a:pt x="1608241" y="160824"/>
                </a:cubicBezTo>
                <a:lnTo>
                  <a:pt x="1608241" y="4587375"/>
                </a:lnTo>
                <a:cubicBezTo>
                  <a:pt x="1608241" y="4676196"/>
                  <a:pt x="1536238" y="4748199"/>
                  <a:pt x="1447417" y="4748199"/>
                </a:cubicBezTo>
                <a:lnTo>
                  <a:pt x="160824" y="4748199"/>
                </a:lnTo>
                <a:cubicBezTo>
                  <a:pt x="72003" y="4748199"/>
                  <a:pt x="0" y="4676196"/>
                  <a:pt x="0" y="4587375"/>
                </a:cubicBezTo>
                <a:lnTo>
                  <a:pt x="0" y="160824"/>
                </a:lnTo>
                <a:close/>
              </a:path>
            </a:pathLst>
          </a:custGeom>
          <a:solidFill>
            <a:schemeClr val="lt1"/>
          </a:solidFill>
          <a:ln>
            <a:noFill/>
          </a:ln>
        </p:spPr>
        <p:txBody>
          <a:bodyPr anchorCtr="0" anchor="ctr" bIns="0" lIns="0" spcFirstLastPara="1" rIns="0" wrap="square" tIns="0">
            <a:noAutofit/>
          </a:bodyPr>
          <a:lstStyle/>
          <a:p>
            <a:pPr indent="0" lvl="0" marL="0" marR="0" rtl="0" algn="ctr">
              <a:lnSpc>
                <a:spcPct val="90000"/>
              </a:lnSpc>
              <a:spcBef>
                <a:spcPts val="0"/>
              </a:spcBef>
              <a:spcAft>
                <a:spcPts val="0"/>
              </a:spcAft>
              <a:buNone/>
            </a:pPr>
            <a:r>
              <a:rPr b="1" lang="es-PE" sz="1800">
                <a:solidFill>
                  <a:schemeClr val="dk1"/>
                </a:solidFill>
                <a:latin typeface="Arial"/>
                <a:ea typeface="Arial"/>
                <a:cs typeface="Arial"/>
                <a:sym typeface="Arial"/>
              </a:rPr>
              <a:t>5. Cultura de cumplimiento</a:t>
            </a:r>
            <a:endParaRPr/>
          </a:p>
        </p:txBody>
      </p:sp>
      <p:sp>
        <p:nvSpPr>
          <p:cNvPr id="806" name="Google Shape;806;p17"/>
          <p:cNvSpPr/>
          <p:nvPr/>
        </p:nvSpPr>
        <p:spPr>
          <a:xfrm>
            <a:off x="8213010" y="2888017"/>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Fortalece capacidades todo el tiempo</a:t>
            </a:r>
            <a:endParaRPr/>
          </a:p>
        </p:txBody>
      </p:sp>
      <p:sp>
        <p:nvSpPr>
          <p:cNvPr id="807" name="Google Shape;807;p17"/>
          <p:cNvSpPr/>
          <p:nvPr/>
        </p:nvSpPr>
        <p:spPr>
          <a:xfrm>
            <a:off x="8213010" y="4098585"/>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0000"/>
          </a:solidFill>
          <a:ln cap="flat" cmpd="sng" w="9525">
            <a:solidFill>
              <a:srgbClr val="7F98B1"/>
            </a:solidFill>
            <a:prstDash val="solid"/>
            <a:miter lim="800000"/>
            <a:headEnd len="sm" w="sm" type="none"/>
            <a:tailEnd len="sm" w="sm" type="none"/>
          </a:ln>
        </p:spPr>
        <p:txBody>
          <a:bodyPr anchorCtr="0" anchor="ctr" bIns="72375" lIns="82375" spcFirstLastPara="1" rIns="82375" wrap="square" tIns="72375">
            <a:noAutofit/>
          </a:bodyPr>
          <a:lstStyle/>
          <a:p>
            <a:pPr indent="0" lvl="0" marL="0" marR="0" rtl="0" algn="ctr">
              <a:lnSpc>
                <a:spcPct val="90000"/>
              </a:lnSpc>
              <a:spcBef>
                <a:spcPts val="0"/>
              </a:spcBef>
              <a:spcAft>
                <a:spcPts val="0"/>
              </a:spcAft>
              <a:buNone/>
            </a:pPr>
            <a:r>
              <a:rPr lang="es-PE" sz="1300">
                <a:solidFill>
                  <a:schemeClr val="dk1"/>
                </a:solidFill>
                <a:latin typeface="Arial"/>
                <a:ea typeface="Arial"/>
                <a:cs typeface="Arial"/>
                <a:sym typeface="Arial"/>
              </a:rPr>
              <a:t>Comunique el mensaje de cumplimiento</a:t>
            </a:r>
            <a:endParaRPr/>
          </a:p>
        </p:txBody>
      </p:sp>
      <p:sp>
        <p:nvSpPr>
          <p:cNvPr id="808" name="Google Shape;808;p17"/>
          <p:cNvSpPr/>
          <p:nvPr/>
        </p:nvSpPr>
        <p:spPr>
          <a:xfrm>
            <a:off x="8213010" y="5309154"/>
            <a:ext cx="1447037" cy="1049158"/>
          </a:xfrm>
          <a:custGeom>
            <a:rect b="b" l="l" r="r" t="t"/>
            <a:pathLst>
              <a:path extrusionOk="0" h="932830" w="1286593">
                <a:moveTo>
                  <a:pt x="0" y="93283"/>
                </a:moveTo>
                <a:cubicBezTo>
                  <a:pt x="0" y="41764"/>
                  <a:pt x="41764" y="0"/>
                  <a:pt x="93283" y="0"/>
                </a:cubicBezTo>
                <a:lnTo>
                  <a:pt x="1193310" y="0"/>
                </a:lnTo>
                <a:cubicBezTo>
                  <a:pt x="1244829" y="0"/>
                  <a:pt x="1286593" y="41764"/>
                  <a:pt x="1286593" y="93283"/>
                </a:cubicBezTo>
                <a:lnTo>
                  <a:pt x="1286593" y="839547"/>
                </a:lnTo>
                <a:cubicBezTo>
                  <a:pt x="1286593" y="891066"/>
                  <a:pt x="1244829" y="932830"/>
                  <a:pt x="1193310" y="932830"/>
                </a:cubicBezTo>
                <a:lnTo>
                  <a:pt x="93283" y="932830"/>
                </a:lnTo>
                <a:cubicBezTo>
                  <a:pt x="41764" y="932830"/>
                  <a:pt x="0" y="891066"/>
                  <a:pt x="0" y="839547"/>
                </a:cubicBezTo>
                <a:lnTo>
                  <a:pt x="0" y="93283"/>
                </a:lnTo>
                <a:close/>
              </a:path>
            </a:pathLst>
          </a:custGeom>
          <a:solidFill>
            <a:srgbClr val="FFFF00"/>
          </a:solidFill>
          <a:ln cap="flat" cmpd="sng" w="9525">
            <a:solidFill>
              <a:schemeClr val="accent3"/>
            </a:solidFill>
            <a:prstDash val="solid"/>
            <a:miter lim="800000"/>
            <a:headEnd len="sm" w="sm" type="none"/>
            <a:tailEnd len="sm" w="sm" type="none"/>
          </a:ln>
        </p:spPr>
        <p:txBody>
          <a:bodyPr anchorCtr="0" anchor="ctr" bIns="52375" lIns="104775" spcFirstLastPara="1" rIns="104775" wrap="square" tIns="52375">
            <a:noAutofit/>
          </a:bodyPr>
          <a:lstStyle/>
          <a:p>
            <a:pPr indent="0" lvl="0" marL="0" marR="0" rtl="0" algn="ctr">
              <a:spcBef>
                <a:spcPts val="0"/>
              </a:spcBef>
              <a:spcAft>
                <a:spcPts val="0"/>
              </a:spcAft>
              <a:buNone/>
            </a:pPr>
            <a:r>
              <a:rPr lang="es-PE" sz="1300">
                <a:solidFill>
                  <a:schemeClr val="dk1"/>
                </a:solidFill>
                <a:latin typeface="Arial"/>
                <a:ea typeface="Arial"/>
                <a:cs typeface="Arial"/>
                <a:sym typeface="Arial"/>
              </a:rPr>
              <a:t>Desarrolla alianzas estratégicas</a:t>
            </a:r>
            <a:endParaRPr/>
          </a:p>
        </p:txBody>
      </p:sp>
      <p:cxnSp>
        <p:nvCxnSpPr>
          <p:cNvPr id="809" name="Google Shape;809;p17"/>
          <p:cNvCxnSpPr/>
          <p:nvPr/>
        </p:nvCxnSpPr>
        <p:spPr>
          <a:xfrm>
            <a:off x="403986" y="2682944"/>
            <a:ext cx="9272654" cy="0"/>
          </a:xfrm>
          <a:prstGeom prst="straightConnector1">
            <a:avLst/>
          </a:prstGeom>
          <a:noFill/>
          <a:ln cap="flat" cmpd="sng" w="12700">
            <a:solidFill>
              <a:srgbClr val="5A7997"/>
            </a:solidFill>
            <a:prstDash val="solid"/>
            <a:miter lim="800000"/>
            <a:headEnd len="sm" w="sm" type="none"/>
            <a:tailEnd len="sm" w="sm" type="none"/>
          </a:ln>
        </p:spPr>
      </p:cxnSp>
      <p:sp>
        <p:nvSpPr>
          <p:cNvPr id="810" name="Google Shape;810;p17"/>
          <p:cNvSpPr txBox="1"/>
          <p:nvPr/>
        </p:nvSpPr>
        <p:spPr>
          <a:xfrm>
            <a:off x="438998" y="589634"/>
            <a:ext cx="8698194" cy="677108"/>
          </a:xfrm>
          <a:prstGeom prst="rect">
            <a:avLst/>
          </a:prstGeom>
          <a:noFill/>
          <a:ln>
            <a:noFill/>
          </a:ln>
        </p:spPr>
        <p:txBody>
          <a:bodyPr anchorCtr="0" anchor="t" bIns="45700" lIns="0" spcFirstLastPara="1" rIns="91425" wrap="square" tIns="45700">
            <a:noAutofit/>
          </a:bodyPr>
          <a:lstStyle/>
          <a:p>
            <a:pPr indent="0" lvl="0" marL="0" marR="0" rtl="0" algn="l">
              <a:lnSpc>
                <a:spcPct val="110000"/>
              </a:lnSpc>
              <a:spcBef>
                <a:spcPts val="0"/>
              </a:spcBef>
              <a:spcAft>
                <a:spcPts val="0"/>
              </a:spcAft>
              <a:buClr>
                <a:schemeClr val="dk1"/>
              </a:buClr>
              <a:buSzPts val="2000"/>
              <a:buFont typeface="Arial"/>
              <a:buNone/>
            </a:pPr>
            <a:r>
              <a:rPr b="0" lang="es-PE" sz="2000" u="none">
                <a:solidFill>
                  <a:schemeClr val="dk1"/>
                </a:solidFill>
                <a:latin typeface="Arial"/>
                <a:ea typeface="Arial"/>
                <a:cs typeface="Arial"/>
                <a:sym typeface="Arial"/>
              </a:rPr>
              <a:t>El mapa de calor presenta desafíos en planeación y ejecución</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1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Capacidad de cumplimiento Red Norte </a:t>
            </a:r>
            <a:endParaRPr/>
          </a:p>
        </p:txBody>
      </p:sp>
      <p:graphicFrame>
        <p:nvGraphicFramePr>
          <p:cNvPr id="816" name="Google Shape;816;p18"/>
          <p:cNvGraphicFramePr/>
          <p:nvPr/>
        </p:nvGraphicFramePr>
        <p:xfrm>
          <a:off x="360491" y="2749692"/>
          <a:ext cx="3000000" cy="3000000"/>
        </p:xfrm>
        <a:graphic>
          <a:graphicData uri="http://schemas.openxmlformats.org/drawingml/2006/table">
            <a:tbl>
              <a:tblPr bandRow="1" firstRow="1">
                <a:noFill/>
                <a:tableStyleId>{B8315172-2407-4A39-BDC4-7B5C715F8D9F}</a:tableStyleId>
              </a:tblPr>
              <a:tblGrid>
                <a:gridCol w="563300"/>
                <a:gridCol w="220025"/>
                <a:gridCol w="6887000"/>
              </a:tblGrid>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Contexto del Proyecto Red Norte - GERESA Cusco</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Revisión de capacidad: objetivos y principios</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Revisión de capacidad: resultados</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solidFill>
                      <a:srgbClr val="D8D8D8"/>
                    </a:solidFill>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Recomendaciones</a:t>
                      </a:r>
                      <a:endParaRPr/>
                    </a:p>
                  </a:txBody>
                  <a:tcPr marT="45725" marB="45725" marR="91425" marL="91425" anchor="ctr">
                    <a:lnL cap="flat" cmpd="sng" w="9525">
                      <a:solidFill>
                        <a:srgbClr val="000000">
                          <a:alpha val="0"/>
                        </a:srgbClr>
                      </a:solidFill>
                      <a:prstDash val="solid"/>
                      <a:round/>
                      <a:headEnd len="sm" w="sm" type="none"/>
                      <a:tailEnd len="sm" w="sm" type="none"/>
                    </a:lnL>
                    <a:solidFill>
                      <a:srgbClr val="D8D8D8"/>
                    </a:solidFill>
                  </a:tcPr>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0" name="Shape 820"/>
        <p:cNvGrpSpPr/>
        <p:nvPr/>
      </p:nvGrpSpPr>
      <p:grpSpPr>
        <a:xfrm>
          <a:off x="0" y="0"/>
          <a:ext cx="0" cy="0"/>
          <a:chOff x="0" y="0"/>
          <a:chExt cx="0" cy="0"/>
        </a:xfrm>
      </p:grpSpPr>
      <p:sp>
        <p:nvSpPr>
          <p:cNvPr id="821" name="Google Shape;821;p19"/>
          <p:cNvSpPr txBox="1"/>
          <p:nvPr>
            <p:ph type="title"/>
          </p:nvPr>
        </p:nvSpPr>
        <p:spPr>
          <a:xfrm>
            <a:off x="360001" y="589387"/>
            <a:ext cx="9002940"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Identificamos fortalezas en bases importantes para el cumplimiento</a:t>
            </a:r>
            <a:endParaRPr/>
          </a:p>
        </p:txBody>
      </p:sp>
      <p:sp>
        <p:nvSpPr>
          <p:cNvPr id="822" name="Google Shape;822;p19"/>
          <p:cNvSpPr txBox="1"/>
          <p:nvPr/>
        </p:nvSpPr>
        <p:spPr>
          <a:xfrm>
            <a:off x="267235" y="1697953"/>
            <a:ext cx="8796700" cy="4336700"/>
          </a:xfrm>
          <a:prstGeom prst="rect">
            <a:avLst/>
          </a:prstGeom>
          <a:solidFill>
            <a:schemeClr val="lt1"/>
          </a:solidFill>
          <a:ln>
            <a:noFill/>
          </a:ln>
        </p:spPr>
        <p:txBody>
          <a:bodyPr anchorCtr="0" anchor="t" bIns="45700" lIns="91425" spcFirstLastPara="1" rIns="91425" wrap="square" tIns="45700">
            <a:spAutoFit/>
          </a:bodyPr>
          <a:lstStyle/>
          <a:p>
            <a:pPr indent="-209550" lvl="1" marL="209550" marR="0" rtl="0" algn="just">
              <a:lnSpc>
                <a:spcPct val="110000"/>
              </a:lnSpc>
              <a:spcBef>
                <a:spcPts val="0"/>
              </a:spcBef>
              <a:spcAft>
                <a:spcPts val="0"/>
              </a:spcAft>
              <a:buClr>
                <a:schemeClr val="accent5"/>
              </a:buClr>
              <a:buSzPts val="2240"/>
              <a:buFont typeface="Arial"/>
              <a:buChar char="•"/>
            </a:pPr>
            <a:r>
              <a:rPr b="1" i="0" lang="es-PE" sz="1600" u="none" cap="none" strike="noStrike">
                <a:solidFill>
                  <a:schemeClr val="dk1"/>
                </a:solidFill>
                <a:latin typeface="Arial"/>
                <a:ea typeface="Arial"/>
                <a:cs typeface="Arial"/>
                <a:sym typeface="Arial"/>
              </a:rPr>
              <a:t>Respuesta rápida y ágil a los problemas: </a:t>
            </a:r>
            <a:r>
              <a:rPr b="0" i="0" lang="es-PE" sz="1600" u="none" cap="none" strike="noStrike">
                <a:solidFill>
                  <a:schemeClr val="dk1"/>
                </a:solidFill>
                <a:latin typeface="Arial"/>
                <a:ea typeface="Arial"/>
                <a:cs typeface="Arial"/>
                <a:sym typeface="Arial"/>
              </a:rPr>
              <a:t>La Gerencia Regional de Salud ha demostrado tener buen conocimiento de la raíz de los problemas y ha logrado identificar e implementar soluciones a pesar de las limitaciones que enfrentan por la situación de emergencia a causa de la pandemia COVID-19; es así que ha definido a una de sus ejecutoras (Red Norte de Salud) como piloto para el proyecto.</a:t>
            </a:r>
            <a:endParaRPr/>
          </a:p>
          <a:p>
            <a:pPr indent="0" lvl="1" marL="0" marR="0" rtl="0" algn="just">
              <a:lnSpc>
                <a:spcPct val="110000"/>
              </a:lnSpc>
              <a:spcBef>
                <a:spcPts val="900"/>
              </a:spcBef>
              <a:spcAft>
                <a:spcPts val="0"/>
              </a:spcAft>
              <a:buClr>
                <a:schemeClr val="accent5"/>
              </a:buClr>
              <a:buSzPts val="2240"/>
              <a:buFont typeface="Arial"/>
              <a:buNone/>
            </a:pPr>
            <a:r>
              <a:t/>
            </a:r>
            <a:endParaRPr b="0" i="0" sz="1600" u="none" cap="none" strike="noStrike">
              <a:solidFill>
                <a:schemeClr val="dk1"/>
              </a:solidFill>
              <a:latin typeface="Arial"/>
              <a:ea typeface="Arial"/>
              <a:cs typeface="Arial"/>
              <a:sym typeface="Arial"/>
            </a:endParaRPr>
          </a:p>
          <a:p>
            <a:pPr indent="-209550" lvl="1" marL="209550" marR="0" rtl="0" algn="just">
              <a:lnSpc>
                <a:spcPct val="110000"/>
              </a:lnSpc>
              <a:spcBef>
                <a:spcPts val="900"/>
              </a:spcBef>
              <a:spcAft>
                <a:spcPts val="0"/>
              </a:spcAft>
              <a:buClr>
                <a:schemeClr val="accent5"/>
              </a:buClr>
              <a:buSzPts val="2240"/>
              <a:buFont typeface="Arial"/>
              <a:buChar char="•"/>
            </a:pPr>
            <a:r>
              <a:rPr b="1" i="0" lang="es-PE" sz="1600" u="none" cap="none" strike="noStrike">
                <a:solidFill>
                  <a:schemeClr val="dk1"/>
                </a:solidFill>
                <a:latin typeface="Arial"/>
                <a:ea typeface="Arial"/>
                <a:cs typeface="Arial"/>
                <a:sym typeface="Arial"/>
              </a:rPr>
              <a:t>Sostiene el momentum respecto de sus objetivos priorizados: </a:t>
            </a:r>
            <a:r>
              <a:rPr b="0" i="0" lang="es-PE" sz="1600" u="none" cap="none" strike="noStrike">
                <a:solidFill>
                  <a:schemeClr val="dk1"/>
                </a:solidFill>
                <a:latin typeface="Arial"/>
                <a:ea typeface="Arial"/>
                <a:cs typeface="Arial"/>
                <a:sym typeface="Arial"/>
              </a:rPr>
              <a:t>hay un claro compromiso y enfoque por parte del liderazgo a pesar de los desafíos de la pandemia y la resistencia desde dentro del sistema de salud.</a:t>
            </a:r>
            <a:endParaRPr/>
          </a:p>
          <a:p>
            <a:pPr indent="0" lvl="1" marL="0" marR="0" rtl="0" algn="just">
              <a:lnSpc>
                <a:spcPct val="110000"/>
              </a:lnSpc>
              <a:spcBef>
                <a:spcPts val="900"/>
              </a:spcBef>
              <a:spcAft>
                <a:spcPts val="0"/>
              </a:spcAft>
              <a:buClr>
                <a:schemeClr val="accent5"/>
              </a:buClr>
              <a:buSzPts val="2240"/>
              <a:buFont typeface="Arial"/>
              <a:buNone/>
            </a:pPr>
            <a:r>
              <a:t/>
            </a:r>
            <a:endParaRPr b="1" i="0" sz="1600" u="none" cap="none" strike="noStrike">
              <a:solidFill>
                <a:schemeClr val="dk1"/>
              </a:solidFill>
              <a:latin typeface="Arial"/>
              <a:ea typeface="Arial"/>
              <a:cs typeface="Arial"/>
              <a:sym typeface="Arial"/>
            </a:endParaRPr>
          </a:p>
          <a:p>
            <a:pPr indent="-209550" lvl="1" marL="209550" marR="0" rtl="0" algn="just">
              <a:lnSpc>
                <a:spcPct val="110000"/>
              </a:lnSpc>
              <a:spcBef>
                <a:spcPts val="900"/>
              </a:spcBef>
              <a:spcAft>
                <a:spcPts val="0"/>
              </a:spcAft>
              <a:buClr>
                <a:schemeClr val="accent5"/>
              </a:buClr>
              <a:buSzPts val="2240"/>
              <a:buFont typeface="Arial"/>
              <a:buChar char="•"/>
            </a:pPr>
            <a:r>
              <a:rPr b="1" i="0" lang="es-PE" sz="1600" u="none" cap="none" strike="noStrike">
                <a:solidFill>
                  <a:schemeClr val="dk1"/>
                </a:solidFill>
                <a:latin typeface="Arial"/>
                <a:ea typeface="Arial"/>
                <a:cs typeface="Arial"/>
                <a:sym typeface="Arial"/>
              </a:rPr>
              <a:t>Desarrollo y activa gestión de contactos externos:</a:t>
            </a:r>
            <a:r>
              <a:rPr b="0" i="0" lang="es-PE" sz="1600" u="none" cap="none" strike="noStrike">
                <a:solidFill>
                  <a:schemeClr val="dk1"/>
                </a:solidFill>
                <a:latin typeface="Arial"/>
                <a:ea typeface="Arial"/>
                <a:cs typeface="Arial"/>
                <a:sym typeface="Arial"/>
              </a:rPr>
              <a:t> Hay potencial y voluntad para mejorar los sistemas de reporte y de manejo del desempeño con estandáres y cronogramas claros en todos los niveles.</a:t>
            </a:r>
            <a:endParaRPr b="0" i="0" sz="1600" u="none" cap="none" strike="noStrike">
              <a:solidFill>
                <a:schemeClr val="dk1"/>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2" name="Shape 502"/>
        <p:cNvGrpSpPr/>
        <p:nvPr/>
      </p:nvGrpSpPr>
      <p:grpSpPr>
        <a:xfrm>
          <a:off x="0" y="0"/>
          <a:ext cx="0" cy="0"/>
          <a:chOff x="0" y="0"/>
          <a:chExt cx="0" cy="0"/>
        </a:xfrm>
      </p:grpSpPr>
      <p:sp>
        <p:nvSpPr>
          <p:cNvPr id="503" name="Google Shape;503;p2"/>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504" name="Google Shape;504;p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505" name="Google Shape;505;p2"/>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506" name="Google Shape;506;p2"/>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u="none" cap="none" strike="noStrike"/>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ACDD0"/>
                    </a:solidFill>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rgbClr val="CACDD0"/>
                    </a:solidFil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26" name="Shape 826"/>
        <p:cNvGrpSpPr/>
        <p:nvPr/>
      </p:nvGrpSpPr>
      <p:grpSpPr>
        <a:xfrm>
          <a:off x="0" y="0"/>
          <a:ext cx="0" cy="0"/>
          <a:chOff x="0" y="0"/>
          <a:chExt cx="0" cy="0"/>
        </a:xfrm>
      </p:grpSpPr>
      <p:sp>
        <p:nvSpPr>
          <p:cNvPr id="827" name="Google Shape;827;p20"/>
          <p:cNvSpPr txBox="1"/>
          <p:nvPr>
            <p:ph type="title"/>
          </p:nvPr>
        </p:nvSpPr>
        <p:spPr>
          <a:xfrm>
            <a:off x="360001" y="589387"/>
            <a:ext cx="8694539"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Hay claras oportunidades de mejora en el manejo de datos, planeación y ejecución</a:t>
            </a:r>
            <a:endParaRPr/>
          </a:p>
        </p:txBody>
      </p:sp>
      <p:sp>
        <p:nvSpPr>
          <p:cNvPr id="828" name="Google Shape;828;p20"/>
          <p:cNvSpPr txBox="1"/>
          <p:nvPr/>
        </p:nvSpPr>
        <p:spPr>
          <a:xfrm>
            <a:off x="257840" y="1674762"/>
            <a:ext cx="8796700" cy="4452116"/>
          </a:xfrm>
          <a:prstGeom prst="rect">
            <a:avLst/>
          </a:prstGeom>
          <a:solidFill>
            <a:schemeClr val="lt1"/>
          </a:solidFill>
          <a:ln>
            <a:noFill/>
          </a:ln>
        </p:spPr>
        <p:txBody>
          <a:bodyPr anchorCtr="0" anchor="t" bIns="45700" lIns="91425" spcFirstLastPara="1" rIns="91425" wrap="square" tIns="45700">
            <a:spAutoFit/>
          </a:bodyPr>
          <a:lstStyle/>
          <a:p>
            <a:pPr indent="-209550" lvl="1" marL="209550" marR="0" rtl="0" algn="just">
              <a:lnSpc>
                <a:spcPct val="110000"/>
              </a:lnSpc>
              <a:spcBef>
                <a:spcPts val="0"/>
              </a:spcBef>
              <a:spcAft>
                <a:spcPts val="0"/>
              </a:spcAft>
              <a:buClr>
                <a:schemeClr val="accent5"/>
              </a:buClr>
              <a:buSzPts val="2240"/>
              <a:buFont typeface="Arial"/>
              <a:buChar char="•"/>
            </a:pPr>
            <a:r>
              <a:rPr b="1" i="0" lang="es-PE" sz="1600" u="none" cap="none" strike="noStrike">
                <a:solidFill>
                  <a:schemeClr val="dk1"/>
                </a:solidFill>
                <a:latin typeface="Arial"/>
                <a:ea typeface="Arial"/>
                <a:cs typeface="Arial"/>
                <a:sym typeface="Arial"/>
              </a:rPr>
              <a:t>Planificación cohesionada</a:t>
            </a:r>
            <a:r>
              <a:rPr b="0" i="0" lang="es-PE" sz="1600" u="none" cap="none" strike="noStrike">
                <a:solidFill>
                  <a:schemeClr val="dk1"/>
                </a:solidFill>
                <a:latin typeface="Arial"/>
                <a:ea typeface="Arial"/>
                <a:cs typeface="Arial"/>
                <a:sym typeface="Arial"/>
              </a:rPr>
              <a:t>: Las aspiraciones no son traducidas en estrategias concretas y integrales ni en objetivos medibles, significativos y ambiciosos. La teoría de cambio no está clara, generando acciones descoordinadas y duplicación de esfuerzos.</a:t>
            </a:r>
            <a:endParaRPr/>
          </a:p>
          <a:p>
            <a:pPr indent="0" lvl="1" marL="0" marR="0" rtl="0" algn="just">
              <a:lnSpc>
                <a:spcPct val="110000"/>
              </a:lnSpc>
              <a:spcBef>
                <a:spcPts val="1200"/>
              </a:spcBef>
              <a:spcAft>
                <a:spcPts val="0"/>
              </a:spcAft>
              <a:buClr>
                <a:schemeClr val="accent5"/>
              </a:buClr>
              <a:buSzPts val="2240"/>
              <a:buFont typeface="Arial"/>
              <a:buNone/>
            </a:pPr>
            <a:r>
              <a:t/>
            </a:r>
            <a:endParaRPr b="1" i="0" sz="1600" u="none" cap="none" strike="noStrike">
              <a:solidFill>
                <a:schemeClr val="dk1"/>
              </a:solidFill>
              <a:latin typeface="Arial"/>
              <a:ea typeface="Arial"/>
              <a:cs typeface="Arial"/>
              <a:sym typeface="Arial"/>
            </a:endParaRPr>
          </a:p>
          <a:p>
            <a:pPr indent="-209550" lvl="1" marL="209550" marR="0" rtl="0" algn="just">
              <a:lnSpc>
                <a:spcPct val="110000"/>
              </a:lnSpc>
              <a:spcBef>
                <a:spcPts val="1200"/>
              </a:spcBef>
              <a:spcAft>
                <a:spcPts val="0"/>
              </a:spcAft>
              <a:buClr>
                <a:schemeClr val="accent5"/>
              </a:buClr>
              <a:buSzPts val="2240"/>
              <a:buFont typeface="Arial"/>
              <a:buChar char="•"/>
            </a:pPr>
            <a:r>
              <a:rPr b="1" i="0" lang="es-PE" sz="1600" u="none" cap="none" strike="noStrike">
                <a:solidFill>
                  <a:schemeClr val="dk1"/>
                </a:solidFill>
                <a:latin typeface="Arial"/>
                <a:ea typeface="Arial"/>
                <a:cs typeface="Arial"/>
                <a:sym typeface="Arial"/>
              </a:rPr>
              <a:t>Manejo y uso de datos: </a:t>
            </a:r>
            <a:r>
              <a:rPr b="0" i="0" lang="es-PE" sz="1600" u="none" cap="none" strike="noStrike">
                <a:solidFill>
                  <a:schemeClr val="dk1"/>
                </a:solidFill>
                <a:latin typeface="Arial"/>
                <a:ea typeface="Arial"/>
                <a:cs typeface="Arial"/>
                <a:sym typeface="Arial"/>
              </a:rPr>
              <a:t>Los datos generados por los sistemas de gestión existentes no se utilizan para medir el desempeño de manera continua ni coordinada. Otros datos son auto-reportados y recolectados de manera inconsistente, lo que levanta dudas sobre su calidad y confiabilidad. El uso de datos para toma de decisión es limitado e inoportuno.</a:t>
            </a:r>
            <a:endParaRPr/>
          </a:p>
          <a:p>
            <a:pPr indent="-67310" lvl="1" marL="209550" marR="0" rtl="0" algn="just">
              <a:lnSpc>
                <a:spcPct val="110000"/>
              </a:lnSpc>
              <a:spcBef>
                <a:spcPts val="1200"/>
              </a:spcBef>
              <a:spcAft>
                <a:spcPts val="0"/>
              </a:spcAft>
              <a:buClr>
                <a:schemeClr val="accent5"/>
              </a:buClr>
              <a:buSzPts val="2240"/>
              <a:buFont typeface="Arial"/>
              <a:buNone/>
            </a:pPr>
            <a:r>
              <a:t/>
            </a:r>
            <a:endParaRPr b="0" i="0" sz="1600" u="none" cap="none" strike="noStrike">
              <a:solidFill>
                <a:schemeClr val="dk1"/>
              </a:solidFill>
              <a:latin typeface="Arial"/>
              <a:ea typeface="Arial"/>
              <a:cs typeface="Arial"/>
              <a:sym typeface="Arial"/>
            </a:endParaRPr>
          </a:p>
          <a:p>
            <a:pPr indent="-209550" lvl="1" marL="209550" marR="0" rtl="0" algn="just">
              <a:lnSpc>
                <a:spcPct val="110000"/>
              </a:lnSpc>
              <a:spcBef>
                <a:spcPts val="900"/>
              </a:spcBef>
              <a:spcAft>
                <a:spcPts val="0"/>
              </a:spcAft>
              <a:buClr>
                <a:schemeClr val="accent5"/>
              </a:buClr>
              <a:buSzPts val="2240"/>
              <a:buFont typeface="Arial"/>
              <a:buChar char="•"/>
            </a:pPr>
            <a:r>
              <a:rPr b="1" i="0" lang="es-PE" sz="1600" u="none" cap="none" strike="noStrike">
                <a:solidFill>
                  <a:schemeClr val="dk1"/>
                </a:solidFill>
                <a:latin typeface="Arial"/>
                <a:ea typeface="Arial"/>
                <a:cs typeface="Arial"/>
                <a:sym typeface="Arial"/>
              </a:rPr>
              <a:t>Existen deficiencias y brechas significativas de operatividad que impiden la adecuada prestación de salud: </a:t>
            </a:r>
            <a:r>
              <a:rPr b="0" i="0" lang="es-PE" sz="1600" u="none" cap="none" strike="noStrike">
                <a:solidFill>
                  <a:schemeClr val="dk1"/>
                </a:solidFill>
                <a:latin typeface="Arial"/>
                <a:ea typeface="Arial"/>
                <a:cs typeface="Arial"/>
                <a:sym typeface="Arial"/>
              </a:rPr>
              <a:t>Se identificó carencias básicas a lo largo de la cadena de cumplimiento que requieren atención inmediata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3" name="Shape 833"/>
        <p:cNvGrpSpPr/>
        <p:nvPr/>
      </p:nvGrpSpPr>
      <p:grpSpPr>
        <a:xfrm>
          <a:off x="0" y="0"/>
          <a:ext cx="0" cy="0"/>
          <a:chOff x="0" y="0"/>
          <a:chExt cx="0" cy="0"/>
        </a:xfrm>
      </p:grpSpPr>
      <p:sp>
        <p:nvSpPr>
          <p:cNvPr id="834" name="Google Shape;834;p21"/>
          <p:cNvSpPr txBox="1"/>
          <p:nvPr/>
        </p:nvSpPr>
        <p:spPr>
          <a:xfrm>
            <a:off x="5040312" y="560701"/>
            <a:ext cx="369337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PE" sz="2000">
                <a:solidFill>
                  <a:schemeClr val="dk1"/>
                </a:solidFill>
                <a:latin typeface="Arial"/>
                <a:ea typeface="Arial"/>
                <a:cs typeface="Arial"/>
                <a:sym typeface="Arial"/>
              </a:rPr>
              <a:t>Recomendaciones</a:t>
            </a:r>
            <a:endParaRPr/>
          </a:p>
        </p:txBody>
      </p:sp>
      <p:sp>
        <p:nvSpPr>
          <p:cNvPr id="835" name="Google Shape;835;p21"/>
          <p:cNvSpPr txBox="1"/>
          <p:nvPr/>
        </p:nvSpPr>
        <p:spPr>
          <a:xfrm>
            <a:off x="5713580" y="5016174"/>
            <a:ext cx="742304"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s-PE" sz="1400">
                <a:solidFill>
                  <a:schemeClr val="dk1"/>
                </a:solidFill>
                <a:latin typeface="Arial"/>
                <a:ea typeface="Arial"/>
                <a:cs typeface="Arial"/>
                <a:sym typeface="Arial"/>
              </a:rPr>
              <a:t>Datos</a:t>
            </a:r>
            <a:endParaRPr/>
          </a:p>
        </p:txBody>
      </p:sp>
      <p:sp>
        <p:nvSpPr>
          <p:cNvPr id="836" name="Google Shape;836;p21"/>
          <p:cNvSpPr txBox="1"/>
          <p:nvPr/>
        </p:nvSpPr>
        <p:spPr>
          <a:xfrm>
            <a:off x="5535116" y="5299514"/>
            <a:ext cx="4273332" cy="1699460"/>
          </a:xfrm>
          <a:prstGeom prst="rect">
            <a:avLst/>
          </a:prstGeom>
          <a:noFill/>
          <a:ln>
            <a:noFill/>
          </a:ln>
        </p:spPr>
        <p:txBody>
          <a:bodyPr anchorCtr="0" anchor="t" bIns="44950" lIns="89925" spcFirstLastPara="1" rIns="89925" wrap="square" tIns="44950">
            <a:spAutoFit/>
          </a:bodyPr>
          <a:lstStyle/>
          <a:p>
            <a:pPr indent="-171450" lvl="0" marL="171450" marR="0" rtl="0" algn="just">
              <a:lnSpc>
                <a:spcPct val="124083"/>
              </a:lnSpc>
              <a:spcBef>
                <a:spcPts val="0"/>
              </a:spcBef>
              <a:spcAft>
                <a:spcPts val="0"/>
              </a:spcAft>
              <a:buClr>
                <a:schemeClr val="accent5"/>
              </a:buClr>
              <a:buSzPts val="1500"/>
              <a:buFont typeface="Arial"/>
              <a:buChar char="•"/>
            </a:pPr>
            <a:r>
              <a:rPr b="1" lang="es-PE" sz="1200">
                <a:solidFill>
                  <a:schemeClr val="dk1"/>
                </a:solidFill>
                <a:latin typeface="Arial"/>
                <a:ea typeface="Arial"/>
                <a:cs typeface="Arial"/>
                <a:sym typeface="Arial"/>
              </a:rPr>
              <a:t>Construir trayectorias mensuales </a:t>
            </a:r>
            <a:r>
              <a:rPr lang="es-PE" sz="1200">
                <a:solidFill>
                  <a:schemeClr val="dk1"/>
                </a:solidFill>
                <a:latin typeface="Arial"/>
                <a:ea typeface="Arial"/>
                <a:cs typeface="Arial"/>
                <a:sym typeface="Arial"/>
              </a:rPr>
              <a:t>para monitorear el desempeño hacia las metas de manera eficiente al menos quincenalmente</a:t>
            </a:r>
            <a:endParaRPr/>
          </a:p>
          <a:p>
            <a:pPr indent="-171450" lvl="0" marL="171450" marR="0" rtl="0" algn="just">
              <a:lnSpc>
                <a:spcPct val="124083"/>
              </a:lnSpc>
              <a:spcBef>
                <a:spcPts val="240"/>
              </a:spcBef>
              <a:spcAft>
                <a:spcPts val="0"/>
              </a:spcAft>
              <a:buClr>
                <a:schemeClr val="accent5"/>
              </a:buClr>
              <a:buSzPts val="1500"/>
              <a:buFont typeface="Arial"/>
              <a:buChar char="•"/>
            </a:pPr>
            <a:r>
              <a:rPr lang="es-PE" sz="1200">
                <a:solidFill>
                  <a:schemeClr val="dk1"/>
                </a:solidFill>
                <a:latin typeface="Arial"/>
                <a:ea typeface="Arial"/>
                <a:cs typeface="Arial"/>
                <a:sym typeface="Arial"/>
              </a:rPr>
              <a:t>A partir de la línea de base establecer los tiempos promedio de resolución por tipo de caso y proyectar a partir de ellos la carga pendiente a fin de </a:t>
            </a:r>
            <a:r>
              <a:rPr b="1" lang="es-PE" sz="1200">
                <a:solidFill>
                  <a:schemeClr val="dk1"/>
                </a:solidFill>
                <a:latin typeface="Arial"/>
                <a:ea typeface="Arial"/>
                <a:cs typeface="Arial"/>
                <a:sym typeface="Arial"/>
              </a:rPr>
              <a:t>establecer metas ambiciosas pero realistas</a:t>
            </a:r>
            <a:endParaRPr/>
          </a:p>
          <a:p>
            <a:pPr indent="0" lvl="0" marL="0" marR="0" rtl="0" algn="just">
              <a:lnSpc>
                <a:spcPct val="124083"/>
              </a:lnSpc>
              <a:spcBef>
                <a:spcPts val="240"/>
              </a:spcBef>
              <a:spcAft>
                <a:spcPts val="0"/>
              </a:spcAft>
              <a:buClr>
                <a:schemeClr val="accent5"/>
              </a:buClr>
              <a:buSzPts val="1500"/>
              <a:buFont typeface="Arial"/>
              <a:buNone/>
            </a:pPr>
            <a:r>
              <a:t/>
            </a:r>
            <a:endParaRPr sz="1200">
              <a:solidFill>
                <a:schemeClr val="dk1"/>
              </a:solidFill>
              <a:latin typeface="Arial"/>
              <a:ea typeface="Arial"/>
              <a:cs typeface="Arial"/>
              <a:sym typeface="Arial"/>
            </a:endParaRPr>
          </a:p>
        </p:txBody>
      </p:sp>
      <p:grpSp>
        <p:nvGrpSpPr>
          <p:cNvPr id="837" name="Google Shape;837;p21"/>
          <p:cNvGrpSpPr/>
          <p:nvPr/>
        </p:nvGrpSpPr>
        <p:grpSpPr>
          <a:xfrm>
            <a:off x="142785" y="0"/>
            <a:ext cx="4273332" cy="7559675"/>
            <a:chOff x="2605162" y="2"/>
            <a:chExt cx="7759748" cy="13716000"/>
          </a:xfrm>
        </p:grpSpPr>
        <p:sp>
          <p:nvSpPr>
            <p:cNvPr id="838" name="Google Shape;838;p21"/>
            <p:cNvSpPr/>
            <p:nvPr/>
          </p:nvSpPr>
          <p:spPr>
            <a:xfrm rot="5400000">
              <a:off x="-361163" y="2966327"/>
              <a:ext cx="13692397" cy="7759748"/>
            </a:xfrm>
            <a:custGeom>
              <a:rect b="b" l="l" r="r" t="t"/>
              <a:pathLst>
                <a:path extrusionOk="0" h="11070" w="19532">
                  <a:moveTo>
                    <a:pt x="13491" y="11069"/>
                  </a:moveTo>
                  <a:lnTo>
                    <a:pt x="13491" y="11069"/>
                  </a:lnTo>
                  <a:cubicBezTo>
                    <a:pt x="11661" y="11069"/>
                    <a:pt x="10173" y="9580"/>
                    <a:pt x="10173" y="7751"/>
                  </a:cubicBezTo>
                  <a:lnTo>
                    <a:pt x="10173" y="3114"/>
                  </a:lnTo>
                  <a:lnTo>
                    <a:pt x="10173" y="3114"/>
                  </a:lnTo>
                  <a:cubicBezTo>
                    <a:pt x="10173" y="2985"/>
                    <a:pt x="10069" y="2881"/>
                    <a:pt x="9940" y="2881"/>
                  </a:cubicBezTo>
                  <a:lnTo>
                    <a:pt x="9940" y="2881"/>
                  </a:lnTo>
                  <a:cubicBezTo>
                    <a:pt x="9811" y="2881"/>
                    <a:pt x="9708" y="2985"/>
                    <a:pt x="9708" y="3114"/>
                  </a:cubicBezTo>
                  <a:lnTo>
                    <a:pt x="9708" y="7426"/>
                  </a:lnTo>
                  <a:lnTo>
                    <a:pt x="9708" y="7426"/>
                  </a:lnTo>
                  <a:cubicBezTo>
                    <a:pt x="9708" y="9407"/>
                    <a:pt x="8097" y="11018"/>
                    <a:pt x="6116" y="11018"/>
                  </a:cubicBezTo>
                  <a:lnTo>
                    <a:pt x="6116" y="11018"/>
                  </a:lnTo>
                  <a:cubicBezTo>
                    <a:pt x="4135" y="11018"/>
                    <a:pt x="2524" y="9407"/>
                    <a:pt x="2524" y="7426"/>
                  </a:cubicBezTo>
                  <a:lnTo>
                    <a:pt x="2524" y="4964"/>
                  </a:lnTo>
                  <a:lnTo>
                    <a:pt x="2524" y="4964"/>
                  </a:lnTo>
                  <a:cubicBezTo>
                    <a:pt x="2524" y="4383"/>
                    <a:pt x="2051" y="3911"/>
                    <a:pt x="1470" y="3911"/>
                  </a:cubicBezTo>
                  <a:lnTo>
                    <a:pt x="0" y="3911"/>
                  </a:lnTo>
                  <a:lnTo>
                    <a:pt x="0" y="1030"/>
                  </a:lnTo>
                  <a:lnTo>
                    <a:pt x="1470" y="1030"/>
                  </a:lnTo>
                  <a:lnTo>
                    <a:pt x="1470" y="1030"/>
                  </a:lnTo>
                  <a:cubicBezTo>
                    <a:pt x="3639" y="1030"/>
                    <a:pt x="5404" y="2795"/>
                    <a:pt x="5404" y="4964"/>
                  </a:cubicBezTo>
                  <a:lnTo>
                    <a:pt x="5404" y="7426"/>
                  </a:lnTo>
                  <a:lnTo>
                    <a:pt x="5404" y="7426"/>
                  </a:lnTo>
                  <a:cubicBezTo>
                    <a:pt x="5404" y="7819"/>
                    <a:pt x="5724" y="8138"/>
                    <a:pt x="6116" y="8138"/>
                  </a:cubicBezTo>
                  <a:lnTo>
                    <a:pt x="6116" y="8138"/>
                  </a:lnTo>
                  <a:cubicBezTo>
                    <a:pt x="6508" y="8138"/>
                    <a:pt x="6828" y="7819"/>
                    <a:pt x="6828" y="7426"/>
                  </a:cubicBezTo>
                  <a:lnTo>
                    <a:pt x="6828" y="3114"/>
                  </a:lnTo>
                  <a:lnTo>
                    <a:pt x="6828" y="3114"/>
                  </a:lnTo>
                  <a:cubicBezTo>
                    <a:pt x="6828" y="1397"/>
                    <a:pt x="8224" y="0"/>
                    <a:pt x="9940" y="0"/>
                  </a:cubicBezTo>
                  <a:lnTo>
                    <a:pt x="9940" y="0"/>
                  </a:lnTo>
                  <a:cubicBezTo>
                    <a:pt x="11657" y="0"/>
                    <a:pt x="13053" y="1397"/>
                    <a:pt x="13053" y="3114"/>
                  </a:cubicBezTo>
                  <a:lnTo>
                    <a:pt x="13053" y="7751"/>
                  </a:lnTo>
                  <a:lnTo>
                    <a:pt x="13053" y="7751"/>
                  </a:lnTo>
                  <a:cubicBezTo>
                    <a:pt x="13053" y="7992"/>
                    <a:pt x="13250" y="8188"/>
                    <a:pt x="13491" y="8188"/>
                  </a:cubicBezTo>
                  <a:lnTo>
                    <a:pt x="13491" y="8188"/>
                  </a:lnTo>
                  <a:cubicBezTo>
                    <a:pt x="13732" y="8188"/>
                    <a:pt x="13928" y="7992"/>
                    <a:pt x="13928" y="7751"/>
                  </a:cubicBezTo>
                  <a:lnTo>
                    <a:pt x="13928" y="5284"/>
                  </a:lnTo>
                  <a:lnTo>
                    <a:pt x="13928" y="5284"/>
                  </a:lnTo>
                  <a:cubicBezTo>
                    <a:pt x="13928" y="2884"/>
                    <a:pt x="15880" y="933"/>
                    <a:pt x="18280" y="933"/>
                  </a:cubicBezTo>
                  <a:lnTo>
                    <a:pt x="19531" y="933"/>
                  </a:lnTo>
                  <a:lnTo>
                    <a:pt x="19531" y="3813"/>
                  </a:lnTo>
                  <a:lnTo>
                    <a:pt x="18280" y="3813"/>
                  </a:lnTo>
                  <a:lnTo>
                    <a:pt x="18280" y="3813"/>
                  </a:lnTo>
                  <a:cubicBezTo>
                    <a:pt x="17468" y="3813"/>
                    <a:pt x="16809" y="4473"/>
                    <a:pt x="16809" y="5284"/>
                  </a:cubicBezTo>
                  <a:lnTo>
                    <a:pt x="16809" y="7751"/>
                  </a:lnTo>
                  <a:lnTo>
                    <a:pt x="16809" y="7751"/>
                  </a:lnTo>
                  <a:cubicBezTo>
                    <a:pt x="16809" y="9580"/>
                    <a:pt x="15320" y="11069"/>
                    <a:pt x="13491" y="11069"/>
                  </a:cubicBezTo>
                </a:path>
              </a:pathLst>
            </a:custGeom>
            <a:solidFill>
              <a:srgbClr val="606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39" name="Google Shape;839;p21"/>
            <p:cNvSpPr/>
            <p:nvPr/>
          </p:nvSpPr>
          <p:spPr>
            <a:xfrm rot="5400000">
              <a:off x="-362708" y="3202829"/>
              <a:ext cx="13692397" cy="7286743"/>
            </a:xfrm>
            <a:custGeom>
              <a:rect b="b" l="l" r="r" t="t"/>
              <a:pathLst>
                <a:path extrusionOk="0" h="10394" w="19532">
                  <a:moveTo>
                    <a:pt x="13491" y="10393"/>
                  </a:moveTo>
                  <a:lnTo>
                    <a:pt x="13491" y="10393"/>
                  </a:lnTo>
                  <a:cubicBezTo>
                    <a:pt x="11848" y="10393"/>
                    <a:pt x="10511" y="9056"/>
                    <a:pt x="10511" y="7413"/>
                  </a:cubicBezTo>
                  <a:lnTo>
                    <a:pt x="10511" y="2776"/>
                  </a:lnTo>
                  <a:lnTo>
                    <a:pt x="10511" y="2776"/>
                  </a:lnTo>
                  <a:cubicBezTo>
                    <a:pt x="10511" y="2461"/>
                    <a:pt x="10255" y="2205"/>
                    <a:pt x="9940" y="2205"/>
                  </a:cubicBezTo>
                  <a:lnTo>
                    <a:pt x="9940" y="2205"/>
                  </a:lnTo>
                  <a:cubicBezTo>
                    <a:pt x="9626" y="2205"/>
                    <a:pt x="9371" y="2461"/>
                    <a:pt x="9371" y="2776"/>
                  </a:cubicBezTo>
                  <a:lnTo>
                    <a:pt x="9371" y="7088"/>
                  </a:lnTo>
                  <a:lnTo>
                    <a:pt x="9371" y="7088"/>
                  </a:lnTo>
                  <a:cubicBezTo>
                    <a:pt x="9371" y="8883"/>
                    <a:pt x="7911" y="10343"/>
                    <a:pt x="6116" y="10343"/>
                  </a:cubicBezTo>
                  <a:lnTo>
                    <a:pt x="6116" y="10343"/>
                  </a:lnTo>
                  <a:cubicBezTo>
                    <a:pt x="4322" y="10343"/>
                    <a:pt x="2862" y="8883"/>
                    <a:pt x="2862" y="7088"/>
                  </a:cubicBezTo>
                  <a:lnTo>
                    <a:pt x="2862" y="4626"/>
                  </a:lnTo>
                  <a:lnTo>
                    <a:pt x="2862" y="4626"/>
                  </a:lnTo>
                  <a:cubicBezTo>
                    <a:pt x="2862" y="3859"/>
                    <a:pt x="2237" y="3235"/>
                    <a:pt x="1470" y="3235"/>
                  </a:cubicBezTo>
                  <a:lnTo>
                    <a:pt x="0" y="3235"/>
                  </a:lnTo>
                  <a:lnTo>
                    <a:pt x="0" y="1029"/>
                  </a:lnTo>
                  <a:lnTo>
                    <a:pt x="1470" y="1029"/>
                  </a:lnTo>
                  <a:lnTo>
                    <a:pt x="1470" y="1029"/>
                  </a:lnTo>
                  <a:cubicBezTo>
                    <a:pt x="3453" y="1029"/>
                    <a:pt x="5067" y="2643"/>
                    <a:pt x="5067" y="4626"/>
                  </a:cubicBezTo>
                  <a:lnTo>
                    <a:pt x="5067" y="7088"/>
                  </a:lnTo>
                  <a:lnTo>
                    <a:pt x="5067" y="7088"/>
                  </a:lnTo>
                  <a:cubicBezTo>
                    <a:pt x="5067" y="7666"/>
                    <a:pt x="5537" y="8137"/>
                    <a:pt x="6116" y="8137"/>
                  </a:cubicBezTo>
                  <a:lnTo>
                    <a:pt x="6116" y="8137"/>
                  </a:lnTo>
                  <a:cubicBezTo>
                    <a:pt x="6694" y="8137"/>
                    <a:pt x="7166" y="7666"/>
                    <a:pt x="7166" y="7088"/>
                  </a:cubicBezTo>
                  <a:lnTo>
                    <a:pt x="7166" y="2776"/>
                  </a:lnTo>
                  <a:lnTo>
                    <a:pt x="7166" y="2776"/>
                  </a:lnTo>
                  <a:cubicBezTo>
                    <a:pt x="7166" y="1245"/>
                    <a:pt x="8411" y="0"/>
                    <a:pt x="9940" y="0"/>
                  </a:cubicBezTo>
                  <a:lnTo>
                    <a:pt x="9940" y="0"/>
                  </a:lnTo>
                  <a:cubicBezTo>
                    <a:pt x="11471" y="0"/>
                    <a:pt x="12716" y="1245"/>
                    <a:pt x="12716" y="2776"/>
                  </a:cubicBezTo>
                  <a:lnTo>
                    <a:pt x="12716" y="7413"/>
                  </a:lnTo>
                  <a:lnTo>
                    <a:pt x="12716" y="7413"/>
                  </a:lnTo>
                  <a:cubicBezTo>
                    <a:pt x="12716" y="7840"/>
                    <a:pt x="13063" y="8187"/>
                    <a:pt x="13491" y="8187"/>
                  </a:cubicBezTo>
                  <a:lnTo>
                    <a:pt x="13491" y="8187"/>
                  </a:lnTo>
                  <a:cubicBezTo>
                    <a:pt x="13918" y="8187"/>
                    <a:pt x="14266" y="7840"/>
                    <a:pt x="14266" y="7413"/>
                  </a:cubicBezTo>
                  <a:lnTo>
                    <a:pt x="14266" y="4946"/>
                  </a:lnTo>
                  <a:lnTo>
                    <a:pt x="14266" y="4946"/>
                  </a:lnTo>
                  <a:cubicBezTo>
                    <a:pt x="14266" y="2733"/>
                    <a:pt x="16066" y="932"/>
                    <a:pt x="18280" y="932"/>
                  </a:cubicBezTo>
                  <a:lnTo>
                    <a:pt x="19531" y="932"/>
                  </a:lnTo>
                  <a:lnTo>
                    <a:pt x="19531" y="3137"/>
                  </a:lnTo>
                  <a:lnTo>
                    <a:pt x="18280" y="3137"/>
                  </a:lnTo>
                  <a:lnTo>
                    <a:pt x="18280" y="3137"/>
                  </a:lnTo>
                  <a:cubicBezTo>
                    <a:pt x="17283" y="3137"/>
                    <a:pt x="16471" y="3949"/>
                    <a:pt x="16471" y="4946"/>
                  </a:cubicBezTo>
                  <a:lnTo>
                    <a:pt x="16471" y="7413"/>
                  </a:lnTo>
                  <a:lnTo>
                    <a:pt x="16471" y="7413"/>
                  </a:lnTo>
                  <a:cubicBezTo>
                    <a:pt x="16471" y="9056"/>
                    <a:pt x="15134" y="10393"/>
                    <a:pt x="13491" y="10393"/>
                  </a:cubicBezTo>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40" name="Google Shape;840;p21"/>
            <p:cNvSpPr/>
            <p:nvPr/>
          </p:nvSpPr>
          <p:spPr>
            <a:xfrm rot="5400000">
              <a:off x="-381032" y="3955562"/>
              <a:ext cx="13694788" cy="5826092"/>
            </a:xfrm>
            <a:custGeom>
              <a:rect b="b" l="l" r="r" t="t"/>
              <a:pathLst>
                <a:path extrusionOk="0" h="2991694" w="7032263">
                  <a:moveTo>
                    <a:pt x="5108140" y="2896664"/>
                  </a:moveTo>
                  <a:lnTo>
                    <a:pt x="5126859" y="2941659"/>
                  </a:lnTo>
                  <a:cubicBezTo>
                    <a:pt x="5065302" y="2967217"/>
                    <a:pt x="5000146" y="2984495"/>
                    <a:pt x="4933189" y="2991694"/>
                  </a:cubicBezTo>
                  <a:lnTo>
                    <a:pt x="4928149" y="2943459"/>
                  </a:lnTo>
                  <a:cubicBezTo>
                    <a:pt x="4990066" y="2936620"/>
                    <a:pt x="5050543" y="2920781"/>
                    <a:pt x="5108140" y="2896664"/>
                  </a:cubicBezTo>
                  <a:close/>
                  <a:moveTo>
                    <a:pt x="1944986" y="2884065"/>
                  </a:moveTo>
                  <a:cubicBezTo>
                    <a:pt x="2003663" y="2905303"/>
                    <a:pt x="2064860" y="2919342"/>
                    <a:pt x="2127136" y="2925461"/>
                  </a:cubicBezTo>
                  <a:lnTo>
                    <a:pt x="2122457" y="2974056"/>
                  </a:lnTo>
                  <a:cubicBezTo>
                    <a:pt x="2055861" y="2967217"/>
                    <a:pt x="1990704" y="2952458"/>
                    <a:pt x="1928427" y="2929781"/>
                  </a:cubicBezTo>
                  <a:close/>
                  <a:moveTo>
                    <a:pt x="4566008" y="2879026"/>
                  </a:moveTo>
                  <a:cubicBezTo>
                    <a:pt x="4621806" y="2907103"/>
                    <a:pt x="4681202" y="2926541"/>
                    <a:pt x="4742399" y="2937340"/>
                  </a:cubicBezTo>
                  <a:lnTo>
                    <a:pt x="4733760" y="2985215"/>
                  </a:lnTo>
                  <a:cubicBezTo>
                    <a:pt x="4667883" y="2973696"/>
                    <a:pt x="4604166" y="2952458"/>
                    <a:pt x="4544410" y="2922581"/>
                  </a:cubicBezTo>
                  <a:close/>
                  <a:moveTo>
                    <a:pt x="2493957" y="2870027"/>
                  </a:moveTo>
                  <a:lnTo>
                    <a:pt x="2513037" y="2914662"/>
                  </a:lnTo>
                  <a:cubicBezTo>
                    <a:pt x="2451480" y="2940939"/>
                    <a:pt x="2387043" y="2958938"/>
                    <a:pt x="2321526" y="2969016"/>
                  </a:cubicBezTo>
                  <a:lnTo>
                    <a:pt x="2313967" y="2920781"/>
                  </a:lnTo>
                  <a:cubicBezTo>
                    <a:pt x="2375883" y="2911422"/>
                    <a:pt x="2436360" y="2894504"/>
                    <a:pt x="2493957" y="2870027"/>
                  </a:cubicBezTo>
                  <a:close/>
                  <a:moveTo>
                    <a:pt x="1638642" y="2675287"/>
                  </a:moveTo>
                  <a:cubicBezTo>
                    <a:pt x="1680040" y="2722082"/>
                    <a:pt x="1727197" y="2763478"/>
                    <a:pt x="1778675" y="2798754"/>
                  </a:cubicBezTo>
                  <a:lnTo>
                    <a:pt x="1751316" y="2839070"/>
                  </a:lnTo>
                  <a:cubicBezTo>
                    <a:pt x="1696599" y="2801634"/>
                    <a:pt x="1646202" y="2757358"/>
                    <a:pt x="1602284" y="2707323"/>
                  </a:cubicBezTo>
                  <a:close/>
                  <a:moveTo>
                    <a:pt x="5393245" y="2664488"/>
                  </a:moveTo>
                  <a:lnTo>
                    <a:pt x="5433563" y="2691845"/>
                  </a:lnTo>
                  <a:cubicBezTo>
                    <a:pt x="5395405" y="2747279"/>
                    <a:pt x="5350047" y="2796594"/>
                    <a:pt x="5297850" y="2838710"/>
                  </a:cubicBezTo>
                  <a:lnTo>
                    <a:pt x="5267252" y="2800914"/>
                  </a:lnTo>
                  <a:cubicBezTo>
                    <a:pt x="5315849" y="2761678"/>
                    <a:pt x="5357967" y="2715962"/>
                    <a:pt x="5393245" y="2664488"/>
                  </a:cubicBezTo>
                  <a:close/>
                  <a:moveTo>
                    <a:pt x="2789142" y="2645410"/>
                  </a:moveTo>
                  <a:lnTo>
                    <a:pt x="2826940" y="2675647"/>
                  </a:lnTo>
                  <a:cubicBezTo>
                    <a:pt x="2785902" y="2727841"/>
                    <a:pt x="2737665" y="2774636"/>
                    <a:pt x="2685108" y="2814952"/>
                  </a:cubicBezTo>
                  <a:lnTo>
                    <a:pt x="2655589" y="2776436"/>
                  </a:lnTo>
                  <a:cubicBezTo>
                    <a:pt x="2705266" y="2738640"/>
                    <a:pt x="2750264" y="2694365"/>
                    <a:pt x="2789142" y="2645410"/>
                  </a:cubicBezTo>
                  <a:close/>
                  <a:moveTo>
                    <a:pt x="4296023" y="2628851"/>
                  </a:moveTo>
                  <a:cubicBezTo>
                    <a:pt x="4328061" y="2682126"/>
                    <a:pt x="4367299" y="2730721"/>
                    <a:pt x="4413017" y="2773197"/>
                  </a:cubicBezTo>
                  <a:lnTo>
                    <a:pt x="4379898" y="2808833"/>
                  </a:lnTo>
                  <a:cubicBezTo>
                    <a:pt x="4330941" y="2763118"/>
                    <a:pt x="4288823" y="2710923"/>
                    <a:pt x="4254625" y="2653689"/>
                  </a:cubicBezTo>
                  <a:close/>
                  <a:moveTo>
                    <a:pt x="1469451" y="2345200"/>
                  </a:moveTo>
                  <a:cubicBezTo>
                    <a:pt x="1483131" y="2405674"/>
                    <a:pt x="1504729" y="2465068"/>
                    <a:pt x="1533528" y="2520862"/>
                  </a:cubicBezTo>
                  <a:lnTo>
                    <a:pt x="1489970" y="2542820"/>
                  </a:lnTo>
                  <a:cubicBezTo>
                    <a:pt x="1459731" y="2483786"/>
                    <a:pt x="1436693" y="2420793"/>
                    <a:pt x="1422293" y="2355639"/>
                  </a:cubicBezTo>
                  <a:close/>
                  <a:moveTo>
                    <a:pt x="5507719" y="2314604"/>
                  </a:moveTo>
                  <a:lnTo>
                    <a:pt x="5555957" y="2316403"/>
                  </a:lnTo>
                  <a:cubicBezTo>
                    <a:pt x="5554157" y="2383357"/>
                    <a:pt x="5542637" y="2449590"/>
                    <a:pt x="5521758" y="2512943"/>
                  </a:cubicBezTo>
                  <a:lnTo>
                    <a:pt x="5476041" y="2497825"/>
                  </a:lnTo>
                  <a:cubicBezTo>
                    <a:pt x="5495120" y="2438791"/>
                    <a:pt x="5505559" y="2377237"/>
                    <a:pt x="5507719" y="2314604"/>
                  </a:cubicBezTo>
                  <a:close/>
                  <a:moveTo>
                    <a:pt x="2940694" y="2307044"/>
                  </a:moveTo>
                  <a:lnTo>
                    <a:pt x="2988931" y="2315323"/>
                  </a:lnTo>
                  <a:cubicBezTo>
                    <a:pt x="2977412" y="2381197"/>
                    <a:pt x="2957973" y="2444910"/>
                    <a:pt x="2930614" y="2505744"/>
                  </a:cubicBezTo>
                  <a:lnTo>
                    <a:pt x="2886337" y="2485946"/>
                  </a:lnTo>
                  <a:cubicBezTo>
                    <a:pt x="2911895" y="2429072"/>
                    <a:pt x="2930254" y="2368958"/>
                    <a:pt x="2940694" y="2307044"/>
                  </a:cubicBezTo>
                  <a:close/>
                  <a:moveTo>
                    <a:pt x="4156350" y="2271408"/>
                  </a:moveTo>
                  <a:lnTo>
                    <a:pt x="4204588" y="2271408"/>
                  </a:lnTo>
                  <a:lnTo>
                    <a:pt x="4204588" y="2295885"/>
                  </a:lnTo>
                  <a:cubicBezTo>
                    <a:pt x="4204588" y="2350240"/>
                    <a:pt x="4211427" y="2404594"/>
                    <a:pt x="4224747" y="2457149"/>
                  </a:cubicBezTo>
                  <a:lnTo>
                    <a:pt x="4177949" y="2469028"/>
                  </a:lnTo>
                  <a:cubicBezTo>
                    <a:pt x="4163550" y="2412514"/>
                    <a:pt x="4156350" y="2354199"/>
                    <a:pt x="4156350" y="2295885"/>
                  </a:cubicBezTo>
                  <a:close/>
                  <a:moveTo>
                    <a:pt x="1402495" y="1964719"/>
                  </a:moveTo>
                  <a:lnTo>
                    <a:pt x="1451092" y="1964719"/>
                  </a:lnTo>
                  <a:lnTo>
                    <a:pt x="1451092" y="2158380"/>
                  </a:lnTo>
                  <a:lnTo>
                    <a:pt x="1402495" y="2158380"/>
                  </a:lnTo>
                  <a:close/>
                  <a:moveTo>
                    <a:pt x="5507719" y="1928363"/>
                  </a:moveTo>
                  <a:lnTo>
                    <a:pt x="5556317" y="1928363"/>
                  </a:lnTo>
                  <a:lnTo>
                    <a:pt x="5556317" y="2122023"/>
                  </a:lnTo>
                  <a:lnTo>
                    <a:pt x="5507719" y="2122023"/>
                  </a:lnTo>
                  <a:close/>
                  <a:moveTo>
                    <a:pt x="2951853" y="1925124"/>
                  </a:moveTo>
                  <a:lnTo>
                    <a:pt x="3000451" y="1925124"/>
                  </a:lnTo>
                  <a:lnTo>
                    <a:pt x="3000451" y="2118424"/>
                  </a:lnTo>
                  <a:lnTo>
                    <a:pt x="2951853" y="2118424"/>
                  </a:lnTo>
                  <a:close/>
                  <a:moveTo>
                    <a:pt x="4156350" y="1884448"/>
                  </a:moveTo>
                  <a:lnTo>
                    <a:pt x="4204588" y="1884448"/>
                  </a:lnTo>
                  <a:lnTo>
                    <a:pt x="4204588" y="2078108"/>
                  </a:lnTo>
                  <a:lnTo>
                    <a:pt x="4156350" y="2078108"/>
                  </a:lnTo>
                  <a:close/>
                  <a:moveTo>
                    <a:pt x="1402495" y="1578119"/>
                  </a:moveTo>
                  <a:lnTo>
                    <a:pt x="1451092" y="1578119"/>
                  </a:lnTo>
                  <a:lnTo>
                    <a:pt x="1451092" y="1771419"/>
                  </a:lnTo>
                  <a:lnTo>
                    <a:pt x="1402495" y="1771419"/>
                  </a:lnTo>
                  <a:close/>
                  <a:moveTo>
                    <a:pt x="5507719" y="1541403"/>
                  </a:moveTo>
                  <a:lnTo>
                    <a:pt x="5556317" y="1541403"/>
                  </a:lnTo>
                  <a:lnTo>
                    <a:pt x="5556317" y="1735063"/>
                  </a:lnTo>
                  <a:lnTo>
                    <a:pt x="5507719" y="1735063"/>
                  </a:lnTo>
                  <a:close/>
                  <a:moveTo>
                    <a:pt x="2951853" y="1537803"/>
                  </a:moveTo>
                  <a:lnTo>
                    <a:pt x="3000451" y="1537803"/>
                  </a:lnTo>
                  <a:lnTo>
                    <a:pt x="3000451" y="1731463"/>
                  </a:lnTo>
                  <a:lnTo>
                    <a:pt x="2951853" y="1731463"/>
                  </a:lnTo>
                  <a:close/>
                  <a:moveTo>
                    <a:pt x="4156350" y="1497487"/>
                  </a:moveTo>
                  <a:lnTo>
                    <a:pt x="4204588" y="1497487"/>
                  </a:lnTo>
                  <a:lnTo>
                    <a:pt x="4204588" y="1691148"/>
                  </a:lnTo>
                  <a:lnTo>
                    <a:pt x="4156350" y="1691148"/>
                  </a:lnTo>
                  <a:close/>
                  <a:moveTo>
                    <a:pt x="1445333" y="1188999"/>
                  </a:moveTo>
                  <a:cubicBezTo>
                    <a:pt x="1449292" y="1223195"/>
                    <a:pt x="1451092" y="1258112"/>
                    <a:pt x="1451092" y="1292668"/>
                  </a:cubicBezTo>
                  <a:lnTo>
                    <a:pt x="1451092" y="1384819"/>
                  </a:lnTo>
                  <a:lnTo>
                    <a:pt x="1402495" y="1384819"/>
                  </a:lnTo>
                  <a:lnTo>
                    <a:pt x="1402495" y="1292668"/>
                  </a:lnTo>
                  <a:cubicBezTo>
                    <a:pt x="1402495" y="1259912"/>
                    <a:pt x="1400695" y="1226795"/>
                    <a:pt x="1397095" y="1194398"/>
                  </a:cubicBezTo>
                  <a:close/>
                  <a:moveTo>
                    <a:pt x="5538677" y="1151563"/>
                  </a:moveTo>
                  <a:lnTo>
                    <a:pt x="5585835" y="1163442"/>
                  </a:lnTo>
                  <a:cubicBezTo>
                    <a:pt x="5571076" y="1224275"/>
                    <a:pt x="5561356" y="1286909"/>
                    <a:pt x="5558116" y="1349902"/>
                  </a:cubicBezTo>
                  <a:lnTo>
                    <a:pt x="5509519" y="1347383"/>
                  </a:lnTo>
                  <a:cubicBezTo>
                    <a:pt x="5513119" y="1281509"/>
                    <a:pt x="5523198" y="1215636"/>
                    <a:pt x="5538677" y="1151563"/>
                  </a:cubicBezTo>
                  <a:close/>
                  <a:moveTo>
                    <a:pt x="2951853" y="1151563"/>
                  </a:moveTo>
                  <a:lnTo>
                    <a:pt x="3000451" y="1151563"/>
                  </a:lnTo>
                  <a:lnTo>
                    <a:pt x="3000451" y="1344863"/>
                  </a:lnTo>
                  <a:lnTo>
                    <a:pt x="2951853" y="1344863"/>
                  </a:lnTo>
                  <a:close/>
                  <a:moveTo>
                    <a:pt x="4156350" y="1110887"/>
                  </a:moveTo>
                  <a:lnTo>
                    <a:pt x="4204588" y="1110887"/>
                  </a:lnTo>
                  <a:lnTo>
                    <a:pt x="4204588" y="1304187"/>
                  </a:lnTo>
                  <a:lnTo>
                    <a:pt x="4156350" y="1304187"/>
                  </a:lnTo>
                  <a:close/>
                  <a:moveTo>
                    <a:pt x="1318259" y="815717"/>
                  </a:moveTo>
                  <a:cubicBezTo>
                    <a:pt x="1352457" y="872591"/>
                    <a:pt x="1380896" y="932705"/>
                    <a:pt x="1402135" y="995339"/>
                  </a:cubicBezTo>
                  <a:lnTo>
                    <a:pt x="1356057" y="1011177"/>
                  </a:lnTo>
                  <a:cubicBezTo>
                    <a:pt x="1335898" y="951783"/>
                    <a:pt x="1309259" y="894549"/>
                    <a:pt x="1276861" y="840915"/>
                  </a:cubicBezTo>
                  <a:close/>
                  <a:moveTo>
                    <a:pt x="5701389" y="793040"/>
                  </a:moveTo>
                  <a:lnTo>
                    <a:pt x="5741347" y="821117"/>
                  </a:lnTo>
                  <a:cubicBezTo>
                    <a:pt x="5704989" y="872591"/>
                    <a:pt x="5673670" y="928026"/>
                    <a:pt x="5647392" y="984900"/>
                  </a:cubicBezTo>
                  <a:lnTo>
                    <a:pt x="5603474" y="964742"/>
                  </a:lnTo>
                  <a:cubicBezTo>
                    <a:pt x="5630473" y="904988"/>
                    <a:pt x="5663591" y="847394"/>
                    <a:pt x="5701389" y="793040"/>
                  </a:cubicBezTo>
                  <a:close/>
                  <a:moveTo>
                    <a:pt x="2951853" y="764602"/>
                  </a:moveTo>
                  <a:lnTo>
                    <a:pt x="3000451" y="764602"/>
                  </a:lnTo>
                  <a:lnTo>
                    <a:pt x="3000451" y="957903"/>
                  </a:lnTo>
                  <a:lnTo>
                    <a:pt x="2951853" y="957903"/>
                  </a:lnTo>
                  <a:close/>
                  <a:moveTo>
                    <a:pt x="4156350" y="723927"/>
                  </a:moveTo>
                  <a:lnTo>
                    <a:pt x="4204588" y="723927"/>
                  </a:lnTo>
                  <a:lnTo>
                    <a:pt x="4204588" y="917587"/>
                  </a:lnTo>
                  <a:lnTo>
                    <a:pt x="4156350" y="917587"/>
                  </a:lnTo>
                  <a:close/>
                  <a:moveTo>
                    <a:pt x="1046833" y="529906"/>
                  </a:moveTo>
                  <a:cubicBezTo>
                    <a:pt x="1101550" y="566983"/>
                    <a:pt x="1152308" y="610178"/>
                    <a:pt x="1198026" y="658053"/>
                  </a:cubicBezTo>
                  <a:lnTo>
                    <a:pt x="1162747" y="691530"/>
                  </a:lnTo>
                  <a:cubicBezTo>
                    <a:pt x="1119549" y="645815"/>
                    <a:pt x="1071312" y="605139"/>
                    <a:pt x="1019835" y="569862"/>
                  </a:cubicBezTo>
                  <a:close/>
                  <a:moveTo>
                    <a:pt x="5982174" y="517308"/>
                  </a:moveTo>
                  <a:lnTo>
                    <a:pt x="6009533" y="557624"/>
                  </a:lnTo>
                  <a:cubicBezTo>
                    <a:pt x="5957335" y="592900"/>
                    <a:pt x="5908018" y="633216"/>
                    <a:pt x="5863020" y="677131"/>
                  </a:cubicBezTo>
                  <a:lnTo>
                    <a:pt x="5829182" y="642215"/>
                  </a:lnTo>
                  <a:cubicBezTo>
                    <a:pt x="5875980" y="596500"/>
                    <a:pt x="5927817" y="554024"/>
                    <a:pt x="5982174" y="517308"/>
                  </a:cubicBezTo>
                  <a:close/>
                  <a:moveTo>
                    <a:pt x="680733" y="383042"/>
                  </a:moveTo>
                  <a:cubicBezTo>
                    <a:pt x="746249" y="393840"/>
                    <a:pt x="810686" y="411839"/>
                    <a:pt x="871882" y="436316"/>
                  </a:cubicBezTo>
                  <a:lnTo>
                    <a:pt x="853884" y="481311"/>
                  </a:lnTo>
                  <a:cubicBezTo>
                    <a:pt x="795567" y="458274"/>
                    <a:pt x="734730" y="441356"/>
                    <a:pt x="672813" y="430917"/>
                  </a:cubicBezTo>
                  <a:close/>
                  <a:moveTo>
                    <a:pt x="3004411" y="374762"/>
                  </a:moveTo>
                  <a:lnTo>
                    <a:pt x="3049048" y="394560"/>
                  </a:lnTo>
                  <a:cubicBezTo>
                    <a:pt x="3023849" y="451435"/>
                    <a:pt x="3008370" y="511188"/>
                    <a:pt x="3002611" y="573102"/>
                  </a:cubicBezTo>
                  <a:lnTo>
                    <a:pt x="2954373" y="569142"/>
                  </a:lnTo>
                  <a:cubicBezTo>
                    <a:pt x="2960493" y="501829"/>
                    <a:pt x="2977412" y="436316"/>
                    <a:pt x="3004411" y="374762"/>
                  </a:cubicBezTo>
                  <a:close/>
                  <a:moveTo>
                    <a:pt x="0" y="371091"/>
                  </a:moveTo>
                  <a:lnTo>
                    <a:pt x="96481" y="371091"/>
                  </a:lnTo>
                  <a:lnTo>
                    <a:pt x="96481" y="419942"/>
                  </a:lnTo>
                  <a:lnTo>
                    <a:pt x="0" y="419942"/>
                  </a:lnTo>
                  <a:close/>
                  <a:moveTo>
                    <a:pt x="290513" y="370443"/>
                  </a:moveTo>
                  <a:lnTo>
                    <a:pt x="484183" y="370443"/>
                  </a:lnTo>
                  <a:lnTo>
                    <a:pt x="484183" y="419038"/>
                  </a:lnTo>
                  <a:lnTo>
                    <a:pt x="290513" y="419038"/>
                  </a:lnTo>
                  <a:close/>
                  <a:moveTo>
                    <a:pt x="6343595" y="361804"/>
                  </a:moveTo>
                  <a:lnTo>
                    <a:pt x="6354395" y="409319"/>
                  </a:lnTo>
                  <a:cubicBezTo>
                    <a:pt x="6292838" y="422997"/>
                    <a:pt x="6232721" y="442795"/>
                    <a:pt x="6175124" y="467273"/>
                  </a:cubicBezTo>
                  <a:lnTo>
                    <a:pt x="6155685" y="422637"/>
                  </a:lnTo>
                  <a:cubicBezTo>
                    <a:pt x="6216162" y="396720"/>
                    <a:pt x="6279519" y="376202"/>
                    <a:pt x="6343595" y="361804"/>
                  </a:cubicBezTo>
                  <a:close/>
                  <a:moveTo>
                    <a:pt x="4134031" y="336966"/>
                  </a:moveTo>
                  <a:cubicBezTo>
                    <a:pt x="4164990" y="396360"/>
                    <a:pt x="4186229" y="460434"/>
                    <a:pt x="4197028" y="527027"/>
                  </a:cubicBezTo>
                  <a:lnTo>
                    <a:pt x="4149150" y="534946"/>
                  </a:lnTo>
                  <a:cubicBezTo>
                    <a:pt x="4139071" y="473392"/>
                    <a:pt x="4119632" y="414358"/>
                    <a:pt x="4090834" y="359284"/>
                  </a:cubicBezTo>
                  <a:close/>
                  <a:moveTo>
                    <a:pt x="6934200" y="336166"/>
                  </a:moveTo>
                  <a:lnTo>
                    <a:pt x="7032263" y="336166"/>
                  </a:lnTo>
                  <a:lnTo>
                    <a:pt x="7032263" y="385017"/>
                  </a:lnTo>
                  <a:lnTo>
                    <a:pt x="6934200" y="385017"/>
                  </a:lnTo>
                  <a:close/>
                  <a:moveTo>
                    <a:pt x="6580463" y="335526"/>
                  </a:moveTo>
                  <a:lnTo>
                    <a:pt x="6733815" y="335526"/>
                  </a:lnTo>
                  <a:lnTo>
                    <a:pt x="6733815" y="384121"/>
                  </a:lnTo>
                  <a:lnTo>
                    <a:pt x="6580463" y="384121"/>
                  </a:lnTo>
                  <a:cubicBezTo>
                    <a:pt x="6567144" y="384121"/>
                    <a:pt x="6554184" y="384121"/>
                    <a:pt x="6541225" y="384841"/>
                  </a:cubicBezTo>
                  <a:lnTo>
                    <a:pt x="6539785" y="336246"/>
                  </a:lnTo>
                  <a:cubicBezTo>
                    <a:pt x="6553104" y="335886"/>
                    <a:pt x="6566424" y="335526"/>
                    <a:pt x="6580463" y="335526"/>
                  </a:cubicBezTo>
                  <a:close/>
                  <a:moveTo>
                    <a:pt x="3269717" y="81392"/>
                  </a:moveTo>
                  <a:lnTo>
                    <a:pt x="3293475" y="123508"/>
                  </a:lnTo>
                  <a:cubicBezTo>
                    <a:pt x="3239478" y="154105"/>
                    <a:pt x="3191241" y="192981"/>
                    <a:pt x="3149483" y="239056"/>
                  </a:cubicBezTo>
                  <a:lnTo>
                    <a:pt x="3113485" y="206659"/>
                  </a:lnTo>
                  <a:cubicBezTo>
                    <a:pt x="3158482" y="156624"/>
                    <a:pt x="3211040" y="114509"/>
                    <a:pt x="3269717" y="81392"/>
                  </a:cubicBezTo>
                  <a:close/>
                  <a:moveTo>
                    <a:pt x="3849646" y="61594"/>
                  </a:moveTo>
                  <a:cubicBezTo>
                    <a:pt x="3910123" y="90751"/>
                    <a:pt x="3965560" y="129627"/>
                    <a:pt x="4013798" y="176422"/>
                  </a:cubicBezTo>
                  <a:lnTo>
                    <a:pt x="3980319" y="211339"/>
                  </a:lnTo>
                  <a:cubicBezTo>
                    <a:pt x="3935322" y="167783"/>
                    <a:pt x="3884564" y="132507"/>
                    <a:pt x="3828407" y="105510"/>
                  </a:cubicBezTo>
                  <a:close/>
                  <a:moveTo>
                    <a:pt x="3556981" y="356"/>
                  </a:moveTo>
                  <a:cubicBezTo>
                    <a:pt x="3590550" y="-769"/>
                    <a:pt x="3624298" y="760"/>
                    <a:pt x="3657416" y="5080"/>
                  </a:cubicBezTo>
                  <a:lnTo>
                    <a:pt x="3651297" y="53315"/>
                  </a:lnTo>
                  <a:cubicBezTo>
                    <a:pt x="3590460" y="45396"/>
                    <a:pt x="3526743" y="47556"/>
                    <a:pt x="3466986" y="59434"/>
                  </a:cubicBezTo>
                  <a:lnTo>
                    <a:pt x="3457627" y="11559"/>
                  </a:lnTo>
                  <a:cubicBezTo>
                    <a:pt x="3490025" y="5260"/>
                    <a:pt x="3523413" y="1480"/>
                    <a:pt x="3556981" y="35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grpSp>
      <p:sp>
        <p:nvSpPr>
          <p:cNvPr id="841" name="Google Shape;841;p21"/>
          <p:cNvSpPr/>
          <p:nvPr/>
        </p:nvSpPr>
        <p:spPr>
          <a:xfrm>
            <a:off x="425311" y="1606377"/>
            <a:ext cx="714027" cy="960557"/>
          </a:xfrm>
          <a:custGeom>
            <a:rect b="b" l="l" r="r" t="t"/>
            <a:pathLst>
              <a:path extrusionOk="0" h="2836" w="1846">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7" y="543"/>
                  <a:pt x="1537" y="882"/>
                </a:cubicBezTo>
                <a:lnTo>
                  <a:pt x="1537" y="882"/>
                </a:lnTo>
                <a:cubicBezTo>
                  <a:pt x="1537" y="1221"/>
                  <a:pt x="1261" y="1496"/>
                  <a:pt x="922" y="1496"/>
                </a:cubicBezTo>
                <a:close/>
                <a:moveTo>
                  <a:pt x="922" y="0"/>
                </a:moveTo>
                <a:lnTo>
                  <a:pt x="922" y="0"/>
                </a:lnTo>
                <a:cubicBezTo>
                  <a:pt x="412" y="0"/>
                  <a:pt x="0" y="414"/>
                  <a:pt x="0" y="923"/>
                </a:cubicBezTo>
                <a:lnTo>
                  <a:pt x="0" y="923"/>
                </a:lnTo>
                <a:cubicBezTo>
                  <a:pt x="0" y="1432"/>
                  <a:pt x="922" y="2835"/>
                  <a:pt x="922" y="2835"/>
                </a:cubicBezTo>
                <a:lnTo>
                  <a:pt x="922" y="2835"/>
                </a:lnTo>
                <a:cubicBezTo>
                  <a:pt x="922" y="2835"/>
                  <a:pt x="1845" y="1432"/>
                  <a:pt x="1845" y="923"/>
                </a:cubicBezTo>
                <a:lnTo>
                  <a:pt x="1845" y="923"/>
                </a:lnTo>
                <a:cubicBezTo>
                  <a:pt x="1845" y="414"/>
                  <a:pt x="1432" y="0"/>
                  <a:pt x="922"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42" name="Google Shape;842;p21"/>
          <p:cNvSpPr/>
          <p:nvPr/>
        </p:nvSpPr>
        <p:spPr>
          <a:xfrm>
            <a:off x="3711785" y="3158361"/>
            <a:ext cx="712321" cy="960558"/>
          </a:xfrm>
          <a:custGeom>
            <a:rect b="b" l="l" r="r" t="t"/>
            <a:pathLst>
              <a:path extrusionOk="0" h="2837" w="1845">
                <a:moveTo>
                  <a:pt x="921" y="1497"/>
                </a:moveTo>
                <a:lnTo>
                  <a:pt x="921" y="1497"/>
                </a:lnTo>
                <a:cubicBezTo>
                  <a:pt x="583" y="1497"/>
                  <a:pt x="308" y="1221"/>
                  <a:pt x="308" y="882"/>
                </a:cubicBezTo>
                <a:lnTo>
                  <a:pt x="308" y="882"/>
                </a:lnTo>
                <a:cubicBezTo>
                  <a:pt x="308" y="543"/>
                  <a:pt x="583" y="268"/>
                  <a:pt x="921" y="268"/>
                </a:cubicBezTo>
                <a:lnTo>
                  <a:pt x="921" y="268"/>
                </a:lnTo>
                <a:cubicBezTo>
                  <a:pt x="1260" y="268"/>
                  <a:pt x="1536" y="543"/>
                  <a:pt x="1536" y="882"/>
                </a:cubicBezTo>
                <a:lnTo>
                  <a:pt x="1536" y="882"/>
                </a:lnTo>
                <a:cubicBezTo>
                  <a:pt x="1536" y="1221"/>
                  <a:pt x="1260" y="1497"/>
                  <a:pt x="921" y="1497"/>
                </a:cubicBezTo>
                <a:close/>
                <a:moveTo>
                  <a:pt x="921" y="0"/>
                </a:moveTo>
                <a:lnTo>
                  <a:pt x="921" y="0"/>
                </a:lnTo>
                <a:cubicBezTo>
                  <a:pt x="412" y="0"/>
                  <a:pt x="0" y="413"/>
                  <a:pt x="0" y="923"/>
                </a:cubicBezTo>
                <a:lnTo>
                  <a:pt x="0" y="923"/>
                </a:lnTo>
                <a:cubicBezTo>
                  <a:pt x="0" y="1433"/>
                  <a:pt x="921" y="2836"/>
                  <a:pt x="921" y="2836"/>
                </a:cubicBezTo>
                <a:lnTo>
                  <a:pt x="921" y="2836"/>
                </a:lnTo>
                <a:cubicBezTo>
                  <a:pt x="921" y="2836"/>
                  <a:pt x="1844" y="1433"/>
                  <a:pt x="1844" y="923"/>
                </a:cubicBezTo>
                <a:lnTo>
                  <a:pt x="1844" y="923"/>
                </a:lnTo>
                <a:cubicBezTo>
                  <a:pt x="1844" y="413"/>
                  <a:pt x="1430" y="0"/>
                  <a:pt x="92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chemeClr val="dk1"/>
              </a:solidFill>
              <a:latin typeface="Fira Sans Light"/>
              <a:ea typeface="Fira Sans Light"/>
              <a:cs typeface="Fira Sans Light"/>
              <a:sym typeface="Fira Sans Light"/>
            </a:endParaRPr>
          </a:p>
        </p:txBody>
      </p:sp>
      <p:sp>
        <p:nvSpPr>
          <p:cNvPr id="843" name="Google Shape;843;p21"/>
          <p:cNvSpPr/>
          <p:nvPr/>
        </p:nvSpPr>
        <p:spPr>
          <a:xfrm>
            <a:off x="443434" y="4884482"/>
            <a:ext cx="714026" cy="960558"/>
          </a:xfrm>
          <a:custGeom>
            <a:rect b="b" l="l" r="r" t="t"/>
            <a:pathLst>
              <a:path extrusionOk="0" h="2835" w="1846">
                <a:moveTo>
                  <a:pt x="922" y="1495"/>
                </a:moveTo>
                <a:lnTo>
                  <a:pt x="922" y="1495"/>
                </a:lnTo>
                <a:cubicBezTo>
                  <a:pt x="583" y="1495"/>
                  <a:pt x="308" y="1220"/>
                  <a:pt x="308" y="881"/>
                </a:cubicBezTo>
                <a:lnTo>
                  <a:pt x="308" y="881"/>
                </a:lnTo>
                <a:cubicBezTo>
                  <a:pt x="308" y="541"/>
                  <a:pt x="583" y="267"/>
                  <a:pt x="922" y="267"/>
                </a:cubicBezTo>
                <a:lnTo>
                  <a:pt x="922" y="267"/>
                </a:lnTo>
                <a:cubicBezTo>
                  <a:pt x="1262" y="267"/>
                  <a:pt x="1537" y="541"/>
                  <a:pt x="1537" y="881"/>
                </a:cubicBezTo>
                <a:lnTo>
                  <a:pt x="1537" y="881"/>
                </a:lnTo>
                <a:cubicBezTo>
                  <a:pt x="1537" y="1220"/>
                  <a:pt x="1262" y="1495"/>
                  <a:pt x="922" y="1495"/>
                </a:cubicBezTo>
                <a:close/>
                <a:moveTo>
                  <a:pt x="922" y="0"/>
                </a:moveTo>
                <a:lnTo>
                  <a:pt x="922" y="0"/>
                </a:lnTo>
                <a:cubicBezTo>
                  <a:pt x="413" y="0"/>
                  <a:pt x="0" y="412"/>
                  <a:pt x="0" y="921"/>
                </a:cubicBezTo>
                <a:lnTo>
                  <a:pt x="0" y="921"/>
                </a:lnTo>
                <a:cubicBezTo>
                  <a:pt x="0" y="1431"/>
                  <a:pt x="922" y="2834"/>
                  <a:pt x="922" y="2834"/>
                </a:cubicBezTo>
                <a:lnTo>
                  <a:pt x="922" y="2834"/>
                </a:lnTo>
                <a:cubicBezTo>
                  <a:pt x="922" y="2834"/>
                  <a:pt x="1845" y="1431"/>
                  <a:pt x="1845" y="921"/>
                </a:cubicBezTo>
                <a:lnTo>
                  <a:pt x="1845" y="921"/>
                </a:lnTo>
                <a:cubicBezTo>
                  <a:pt x="1845" y="412"/>
                  <a:pt x="1432" y="0"/>
                  <a:pt x="922"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44" name="Google Shape;844;p21"/>
          <p:cNvSpPr/>
          <p:nvPr/>
        </p:nvSpPr>
        <p:spPr>
          <a:xfrm>
            <a:off x="3335218" y="6201809"/>
            <a:ext cx="712321" cy="960557"/>
          </a:xfrm>
          <a:custGeom>
            <a:rect b="b" l="l" r="r" t="t"/>
            <a:pathLst>
              <a:path extrusionOk="0" h="2837" w="1845">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6" y="543"/>
                  <a:pt x="1536" y="882"/>
                </a:cubicBezTo>
                <a:lnTo>
                  <a:pt x="1536" y="882"/>
                </a:lnTo>
                <a:cubicBezTo>
                  <a:pt x="1536" y="1221"/>
                  <a:pt x="1261" y="1496"/>
                  <a:pt x="922" y="1496"/>
                </a:cubicBezTo>
                <a:close/>
                <a:moveTo>
                  <a:pt x="922" y="0"/>
                </a:moveTo>
                <a:lnTo>
                  <a:pt x="922" y="0"/>
                </a:lnTo>
                <a:cubicBezTo>
                  <a:pt x="412" y="0"/>
                  <a:pt x="0" y="413"/>
                  <a:pt x="0" y="923"/>
                </a:cubicBezTo>
                <a:lnTo>
                  <a:pt x="0" y="923"/>
                </a:lnTo>
                <a:cubicBezTo>
                  <a:pt x="0" y="1432"/>
                  <a:pt x="922" y="2836"/>
                  <a:pt x="922" y="2836"/>
                </a:cubicBezTo>
                <a:lnTo>
                  <a:pt x="922" y="2836"/>
                </a:lnTo>
                <a:cubicBezTo>
                  <a:pt x="922" y="2836"/>
                  <a:pt x="1844" y="1432"/>
                  <a:pt x="1844" y="923"/>
                </a:cubicBezTo>
                <a:lnTo>
                  <a:pt x="1844" y="923"/>
                </a:lnTo>
                <a:cubicBezTo>
                  <a:pt x="1844" y="413"/>
                  <a:pt x="1432" y="0"/>
                  <a:pt x="922"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chemeClr val="dk1"/>
              </a:solidFill>
              <a:latin typeface="Fira Sans Light"/>
              <a:ea typeface="Fira Sans Light"/>
              <a:cs typeface="Fira Sans Light"/>
              <a:sym typeface="Fira Sans Light"/>
            </a:endParaRPr>
          </a:p>
        </p:txBody>
      </p:sp>
      <p:sp>
        <p:nvSpPr>
          <p:cNvPr id="845" name="Google Shape;845;p21"/>
          <p:cNvSpPr txBox="1"/>
          <p:nvPr/>
        </p:nvSpPr>
        <p:spPr>
          <a:xfrm>
            <a:off x="5662332" y="1176829"/>
            <a:ext cx="2927875"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s-PE" sz="1400">
                <a:solidFill>
                  <a:schemeClr val="dk1"/>
                </a:solidFill>
                <a:latin typeface="Arial"/>
                <a:ea typeface="Arial"/>
                <a:cs typeface="Arial"/>
                <a:sym typeface="Arial"/>
              </a:rPr>
              <a:t>Función de cumplimiento</a:t>
            </a:r>
            <a:endParaRPr/>
          </a:p>
        </p:txBody>
      </p:sp>
      <p:sp>
        <p:nvSpPr>
          <p:cNvPr id="846" name="Google Shape;846;p21"/>
          <p:cNvSpPr txBox="1"/>
          <p:nvPr/>
        </p:nvSpPr>
        <p:spPr>
          <a:xfrm>
            <a:off x="5480090" y="1488099"/>
            <a:ext cx="4307975" cy="3392808"/>
          </a:xfrm>
          <a:prstGeom prst="rect">
            <a:avLst/>
          </a:prstGeom>
          <a:noFill/>
          <a:ln>
            <a:noFill/>
          </a:ln>
        </p:spPr>
        <p:txBody>
          <a:bodyPr anchorCtr="0" anchor="t" bIns="44950" lIns="89925" spcFirstLastPara="1" rIns="89925" wrap="square" tIns="44950">
            <a:spAutoFit/>
          </a:bodyPr>
          <a:lstStyle/>
          <a:p>
            <a:pPr indent="-171450" lvl="0" marL="171450" marR="0" rtl="0" algn="just">
              <a:lnSpc>
                <a:spcPct val="124083"/>
              </a:lnSpc>
              <a:spcBef>
                <a:spcPts val="0"/>
              </a:spcBef>
              <a:spcAft>
                <a:spcPts val="0"/>
              </a:spcAft>
              <a:buClr>
                <a:schemeClr val="accent5"/>
              </a:buClr>
              <a:buSzPts val="1500"/>
              <a:buFont typeface="Arial"/>
              <a:buChar char="•"/>
            </a:pPr>
            <a:r>
              <a:rPr lang="es-PE" sz="1200">
                <a:solidFill>
                  <a:schemeClr val="dk1"/>
                </a:solidFill>
                <a:latin typeface="Arial"/>
                <a:ea typeface="Arial"/>
                <a:cs typeface="Arial"/>
                <a:sym typeface="Arial"/>
              </a:rPr>
              <a:t>Nombrar a un </a:t>
            </a:r>
            <a:r>
              <a:rPr b="1" lang="es-PE" sz="1200">
                <a:solidFill>
                  <a:schemeClr val="dk1"/>
                </a:solidFill>
                <a:latin typeface="Arial"/>
                <a:ea typeface="Arial"/>
                <a:cs typeface="Arial"/>
                <a:sym typeface="Arial"/>
              </a:rPr>
              <a:t>equipo base y preliminarmente interino </a:t>
            </a:r>
            <a:r>
              <a:rPr lang="es-PE" sz="1200">
                <a:solidFill>
                  <a:schemeClr val="dk1"/>
                </a:solidFill>
                <a:latin typeface="Arial"/>
                <a:ea typeface="Arial"/>
                <a:cs typeface="Arial"/>
                <a:sym typeface="Arial"/>
              </a:rPr>
              <a:t>para liderar la planificación integral, así como para la recopilación y análisis de una línea base. La pandemia (proceso de vacunación) demanda mayor esfuerzo de todos los trabajadores de la Red Norte y los Establecimientos de Salud, y si bien hay equipos comprometidos a impulsar el progreso, no hay nadie actualmente que lidere el esfuerzo ni involucre activamente a otros actores en apoyo de la aspiración</a:t>
            </a:r>
            <a:endParaRPr/>
          </a:p>
          <a:p>
            <a:pPr indent="-171450" lvl="0" marL="171450" marR="0" rtl="0" algn="just">
              <a:lnSpc>
                <a:spcPct val="124083"/>
              </a:lnSpc>
              <a:spcBef>
                <a:spcPts val="240"/>
              </a:spcBef>
              <a:spcAft>
                <a:spcPts val="0"/>
              </a:spcAft>
              <a:buClr>
                <a:schemeClr val="accent5"/>
              </a:buClr>
              <a:buSzPts val="1500"/>
              <a:buFont typeface="Arial"/>
              <a:buChar char="•"/>
            </a:pPr>
            <a:r>
              <a:rPr lang="es-PE" sz="1200">
                <a:solidFill>
                  <a:schemeClr val="dk1"/>
                </a:solidFill>
                <a:latin typeface="Arial"/>
                <a:ea typeface="Arial"/>
                <a:cs typeface="Arial"/>
                <a:sym typeface="Arial"/>
              </a:rPr>
              <a:t>Los </a:t>
            </a:r>
            <a:r>
              <a:rPr b="1" lang="es-PE" sz="1200">
                <a:solidFill>
                  <a:schemeClr val="dk1"/>
                </a:solidFill>
                <a:latin typeface="Arial"/>
                <a:ea typeface="Arial"/>
                <a:cs typeface="Arial"/>
                <a:sym typeface="Arial"/>
              </a:rPr>
              <a:t>esfuerzos de planificación liderados por este equipo </a:t>
            </a:r>
            <a:r>
              <a:rPr lang="es-PE" sz="1200">
                <a:solidFill>
                  <a:schemeClr val="dk1"/>
                </a:solidFill>
                <a:latin typeface="Arial"/>
                <a:ea typeface="Arial"/>
                <a:cs typeface="Arial"/>
                <a:sym typeface="Arial"/>
              </a:rPr>
              <a:t>deben incluir discusiones con actores en toda la Red Norte y Los EE.SS. acerca de una potencial re-ingeniería del manejo de información, monitoreo adecuado del avance de metas de los principales indicadores de salud de los EE.SS. que conlleva a la prestación de salud aun deficiente</a:t>
            </a:r>
            <a:endParaRPr sz="1200">
              <a:solidFill>
                <a:schemeClr val="dk1"/>
              </a:solidFill>
              <a:latin typeface="Open Sans Light"/>
              <a:ea typeface="Open Sans Light"/>
              <a:cs typeface="Open Sans Light"/>
              <a:sym typeface="Open Sans Light"/>
            </a:endParaRPr>
          </a:p>
        </p:txBody>
      </p:sp>
      <p:pic>
        <p:nvPicPr>
          <p:cNvPr descr="A close up of a logo&#10;&#10;Description automatically generated" id="847" name="Google Shape;847;p21"/>
          <p:cNvPicPr preferRelativeResize="0"/>
          <p:nvPr/>
        </p:nvPicPr>
        <p:blipFill rotWithShape="1">
          <a:blip r:embed="rId3">
            <a:alphaModFix/>
          </a:blip>
          <a:srcRect b="0" l="0" r="0" t="0"/>
          <a:stretch/>
        </p:blipFill>
        <p:spPr>
          <a:xfrm>
            <a:off x="4651116" y="5165368"/>
            <a:ext cx="696223" cy="696223"/>
          </a:xfrm>
          <a:prstGeom prst="rect">
            <a:avLst/>
          </a:prstGeom>
          <a:noFill/>
          <a:ln>
            <a:noFill/>
          </a:ln>
        </p:spPr>
      </p:pic>
      <p:pic>
        <p:nvPicPr>
          <p:cNvPr descr="A close up of a logo&#10;&#10;Description automatically generated" id="848" name="Google Shape;848;p21"/>
          <p:cNvPicPr preferRelativeResize="0"/>
          <p:nvPr/>
        </p:nvPicPr>
        <p:blipFill rotWithShape="1">
          <a:blip r:embed="rId4">
            <a:alphaModFix/>
          </a:blip>
          <a:srcRect b="0" l="0" r="0" t="0"/>
          <a:stretch/>
        </p:blipFill>
        <p:spPr>
          <a:xfrm>
            <a:off x="4664367" y="1104501"/>
            <a:ext cx="669719" cy="66971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3" name="Shape 853"/>
        <p:cNvGrpSpPr/>
        <p:nvPr/>
      </p:nvGrpSpPr>
      <p:grpSpPr>
        <a:xfrm>
          <a:off x="0" y="0"/>
          <a:ext cx="0" cy="0"/>
          <a:chOff x="0" y="0"/>
          <a:chExt cx="0" cy="0"/>
        </a:xfrm>
      </p:grpSpPr>
      <p:sp>
        <p:nvSpPr>
          <p:cNvPr id="854" name="Google Shape;854;p22"/>
          <p:cNvSpPr txBox="1"/>
          <p:nvPr/>
        </p:nvSpPr>
        <p:spPr>
          <a:xfrm>
            <a:off x="5769624" y="4514465"/>
            <a:ext cx="875561"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s-PE" sz="1400">
                <a:solidFill>
                  <a:schemeClr val="dk1"/>
                </a:solidFill>
                <a:latin typeface="Arial"/>
                <a:ea typeface="Arial"/>
                <a:cs typeface="Arial"/>
                <a:sym typeface="Arial"/>
              </a:rPr>
              <a:t>Rutinas</a:t>
            </a:r>
            <a:endParaRPr/>
          </a:p>
        </p:txBody>
      </p:sp>
      <p:sp>
        <p:nvSpPr>
          <p:cNvPr id="855" name="Google Shape;855;p22"/>
          <p:cNvSpPr txBox="1"/>
          <p:nvPr/>
        </p:nvSpPr>
        <p:spPr>
          <a:xfrm>
            <a:off x="5656519" y="4852995"/>
            <a:ext cx="3980672" cy="2084180"/>
          </a:xfrm>
          <a:prstGeom prst="rect">
            <a:avLst/>
          </a:prstGeom>
          <a:noFill/>
          <a:ln>
            <a:noFill/>
          </a:ln>
        </p:spPr>
        <p:txBody>
          <a:bodyPr anchorCtr="0" anchor="t" bIns="44950" lIns="89925" spcFirstLastPara="1" rIns="89925" wrap="square" tIns="44950">
            <a:spAutoFit/>
          </a:bodyPr>
          <a:lstStyle/>
          <a:p>
            <a:pPr indent="-171450" lvl="0" marL="171450" marR="0" rtl="0" algn="l">
              <a:lnSpc>
                <a:spcPct val="124083"/>
              </a:lnSpc>
              <a:spcBef>
                <a:spcPts val="0"/>
              </a:spcBef>
              <a:spcAft>
                <a:spcPts val="0"/>
              </a:spcAft>
              <a:buClr>
                <a:schemeClr val="accent5"/>
              </a:buClr>
              <a:buSzPts val="1500"/>
              <a:buFont typeface="Arial"/>
              <a:buChar char="•"/>
            </a:pPr>
            <a:r>
              <a:rPr b="1" lang="es-PE" sz="1200">
                <a:solidFill>
                  <a:schemeClr val="dk1"/>
                </a:solidFill>
                <a:latin typeface="Arial"/>
                <a:ea typeface="Arial"/>
                <a:cs typeface="Arial"/>
                <a:sym typeface="Arial"/>
              </a:rPr>
              <a:t>Establecer hitos claros para las estrategias priorizadas </a:t>
            </a:r>
            <a:r>
              <a:rPr lang="es-PE" sz="1200">
                <a:solidFill>
                  <a:schemeClr val="dk1"/>
                </a:solidFill>
                <a:latin typeface="Arial"/>
                <a:ea typeface="Arial"/>
                <a:cs typeface="Arial"/>
                <a:sym typeface="Arial"/>
              </a:rPr>
              <a:t>para garantizar enfoque en progreso y superar estado de crisis permanente</a:t>
            </a:r>
            <a:endParaRPr/>
          </a:p>
          <a:p>
            <a:pPr indent="-171450" lvl="0" marL="171450" marR="0" rtl="0" algn="l">
              <a:lnSpc>
                <a:spcPct val="124083"/>
              </a:lnSpc>
              <a:spcBef>
                <a:spcPts val="240"/>
              </a:spcBef>
              <a:spcAft>
                <a:spcPts val="0"/>
              </a:spcAft>
              <a:buClr>
                <a:schemeClr val="accent5"/>
              </a:buClr>
              <a:buSzPts val="1500"/>
              <a:buFont typeface="Arial"/>
              <a:buChar char="•"/>
            </a:pPr>
            <a:r>
              <a:rPr b="1" lang="es-PE" sz="1200">
                <a:solidFill>
                  <a:schemeClr val="dk1"/>
                </a:solidFill>
                <a:latin typeface="Arial"/>
                <a:ea typeface="Arial"/>
                <a:cs typeface="Arial"/>
                <a:sym typeface="Arial"/>
              </a:rPr>
              <a:t>Desarrollar tablero de control </a:t>
            </a:r>
            <a:r>
              <a:rPr lang="es-PE" sz="1200">
                <a:solidFill>
                  <a:schemeClr val="dk1"/>
                </a:solidFill>
                <a:latin typeface="Arial"/>
                <a:ea typeface="Arial"/>
                <a:cs typeface="Arial"/>
                <a:sym typeface="Arial"/>
              </a:rPr>
              <a:t>para gestión de resultados en las prioridades identificadas</a:t>
            </a:r>
            <a:endParaRPr/>
          </a:p>
          <a:p>
            <a:pPr indent="-171450" lvl="0" marL="171450" marR="0" rtl="0" algn="l">
              <a:lnSpc>
                <a:spcPct val="124083"/>
              </a:lnSpc>
              <a:spcBef>
                <a:spcPts val="240"/>
              </a:spcBef>
              <a:spcAft>
                <a:spcPts val="0"/>
              </a:spcAft>
              <a:buClr>
                <a:schemeClr val="accent5"/>
              </a:buClr>
              <a:buSzPts val="1500"/>
              <a:buFont typeface="Arial"/>
              <a:buChar char="•"/>
            </a:pPr>
            <a:r>
              <a:rPr b="1" lang="es-PE" sz="1200">
                <a:solidFill>
                  <a:schemeClr val="dk1"/>
                </a:solidFill>
                <a:latin typeface="Arial"/>
                <a:ea typeface="Arial"/>
                <a:cs typeface="Arial"/>
                <a:sym typeface="Arial"/>
              </a:rPr>
              <a:t>Programar visitas presenciales a los Establecimientos de Salud, </a:t>
            </a:r>
            <a:r>
              <a:rPr lang="es-PE" sz="1200">
                <a:solidFill>
                  <a:schemeClr val="dk1"/>
                </a:solidFill>
                <a:latin typeface="Arial"/>
                <a:ea typeface="Arial"/>
                <a:cs typeface="Arial"/>
                <a:sym typeface="Arial"/>
              </a:rPr>
              <a:t>para recoger información cualitativa del desempeño y dar seguimiento a temas priorizados como urgentes</a:t>
            </a:r>
            <a:endParaRPr/>
          </a:p>
        </p:txBody>
      </p:sp>
      <p:sp>
        <p:nvSpPr>
          <p:cNvPr id="856" name="Google Shape;856;p22"/>
          <p:cNvSpPr txBox="1"/>
          <p:nvPr/>
        </p:nvSpPr>
        <p:spPr>
          <a:xfrm>
            <a:off x="5769624" y="1352549"/>
            <a:ext cx="1378904" cy="307777"/>
          </a:xfrm>
          <a:prstGeom prst="rect">
            <a:avLst/>
          </a:prstGeom>
          <a:noFill/>
          <a:ln>
            <a:noFill/>
          </a:ln>
        </p:spPr>
        <p:txBody>
          <a:bodyPr anchorCtr="0" anchor="ctr" bIns="45700" lIns="91425" spcFirstLastPara="1" rIns="91425" wrap="square" tIns="45700">
            <a:spAutoFit/>
          </a:bodyPr>
          <a:lstStyle/>
          <a:p>
            <a:pPr indent="0" lvl="0" marL="0" marR="0" rtl="0" algn="l">
              <a:spcBef>
                <a:spcPts val="0"/>
              </a:spcBef>
              <a:spcAft>
                <a:spcPts val="0"/>
              </a:spcAft>
              <a:buNone/>
            </a:pPr>
            <a:r>
              <a:rPr b="1" lang="es-PE" sz="1400">
                <a:solidFill>
                  <a:schemeClr val="dk1"/>
                </a:solidFill>
                <a:latin typeface="Arial"/>
                <a:ea typeface="Arial"/>
                <a:cs typeface="Arial"/>
                <a:sym typeface="Arial"/>
              </a:rPr>
              <a:t>Planificación</a:t>
            </a:r>
            <a:endParaRPr/>
          </a:p>
        </p:txBody>
      </p:sp>
      <p:sp>
        <p:nvSpPr>
          <p:cNvPr id="857" name="Google Shape;857;p22"/>
          <p:cNvSpPr txBox="1"/>
          <p:nvPr/>
        </p:nvSpPr>
        <p:spPr>
          <a:xfrm>
            <a:off x="5656520" y="1739617"/>
            <a:ext cx="3980672" cy="2890555"/>
          </a:xfrm>
          <a:prstGeom prst="rect">
            <a:avLst/>
          </a:prstGeom>
          <a:noFill/>
          <a:ln>
            <a:noFill/>
          </a:ln>
        </p:spPr>
        <p:txBody>
          <a:bodyPr anchorCtr="0" anchor="t" bIns="44950" lIns="89925" spcFirstLastPara="1" rIns="89925" wrap="square" tIns="44950">
            <a:spAutoFit/>
          </a:bodyPr>
          <a:lstStyle/>
          <a:p>
            <a:pPr indent="-171450" lvl="0" marL="171450" marR="0" rtl="0" algn="l">
              <a:lnSpc>
                <a:spcPct val="124083"/>
              </a:lnSpc>
              <a:spcBef>
                <a:spcPts val="0"/>
              </a:spcBef>
              <a:spcAft>
                <a:spcPts val="0"/>
              </a:spcAft>
              <a:buClr>
                <a:schemeClr val="accent5"/>
              </a:buClr>
              <a:buSzPts val="1500"/>
              <a:buFont typeface="Arial"/>
              <a:buChar char="•"/>
            </a:pPr>
            <a:r>
              <a:rPr b="1" lang="es-PE" sz="1200">
                <a:solidFill>
                  <a:schemeClr val="dk1"/>
                </a:solidFill>
                <a:latin typeface="Arial"/>
                <a:ea typeface="Arial"/>
                <a:cs typeface="Arial"/>
                <a:sym typeface="Arial"/>
              </a:rPr>
              <a:t>Definir prioridades, objetivos e indicadores </a:t>
            </a:r>
            <a:r>
              <a:rPr lang="es-PE" sz="1200">
                <a:solidFill>
                  <a:schemeClr val="dk1"/>
                </a:solidFill>
                <a:latin typeface="Arial"/>
                <a:ea typeface="Arial"/>
                <a:cs typeface="Arial"/>
                <a:sym typeface="Arial"/>
              </a:rPr>
              <a:t>que permitan avances concretos a pesar del escenario de restricción de recursos</a:t>
            </a:r>
            <a:endParaRPr b="1" sz="1200">
              <a:solidFill>
                <a:schemeClr val="dk1"/>
              </a:solidFill>
              <a:latin typeface="Arial"/>
              <a:ea typeface="Arial"/>
              <a:cs typeface="Arial"/>
              <a:sym typeface="Arial"/>
            </a:endParaRPr>
          </a:p>
          <a:p>
            <a:pPr indent="-171450" lvl="0" marL="171450" marR="0" rtl="0" algn="l">
              <a:lnSpc>
                <a:spcPct val="124083"/>
              </a:lnSpc>
              <a:spcBef>
                <a:spcPts val="240"/>
              </a:spcBef>
              <a:spcAft>
                <a:spcPts val="0"/>
              </a:spcAft>
              <a:buClr>
                <a:schemeClr val="accent5"/>
              </a:buClr>
              <a:buSzPts val="1500"/>
              <a:buFont typeface="Arial"/>
              <a:buChar char="•"/>
            </a:pPr>
            <a:r>
              <a:rPr lang="es-PE" sz="1200">
                <a:solidFill>
                  <a:schemeClr val="dk1"/>
                </a:solidFill>
                <a:latin typeface="Arial"/>
                <a:ea typeface="Arial"/>
                <a:cs typeface="Arial"/>
                <a:sym typeface="Arial"/>
              </a:rPr>
              <a:t>Desarrollar </a:t>
            </a:r>
            <a:r>
              <a:rPr b="1" lang="es-PE" sz="1200">
                <a:solidFill>
                  <a:schemeClr val="dk1"/>
                </a:solidFill>
                <a:latin typeface="Arial"/>
                <a:ea typeface="Arial"/>
                <a:cs typeface="Arial"/>
                <a:sym typeface="Arial"/>
              </a:rPr>
              <a:t>plan de cumplimiento integral </a:t>
            </a:r>
            <a:r>
              <a:rPr lang="es-PE" sz="1200">
                <a:solidFill>
                  <a:schemeClr val="dk1"/>
                </a:solidFill>
                <a:latin typeface="Arial"/>
                <a:ea typeface="Arial"/>
                <a:cs typeface="Arial"/>
                <a:sym typeface="Arial"/>
              </a:rPr>
              <a:t>vinculado a las prioridades </a:t>
            </a:r>
            <a:endParaRPr/>
          </a:p>
          <a:p>
            <a:pPr indent="-171450" lvl="0" marL="171450" marR="0" rtl="0" algn="l">
              <a:lnSpc>
                <a:spcPct val="124083"/>
              </a:lnSpc>
              <a:spcBef>
                <a:spcPts val="240"/>
              </a:spcBef>
              <a:spcAft>
                <a:spcPts val="0"/>
              </a:spcAft>
              <a:buClr>
                <a:schemeClr val="accent5"/>
              </a:buClr>
              <a:buSzPts val="1500"/>
              <a:buFont typeface="Arial"/>
              <a:buChar char="•"/>
            </a:pPr>
            <a:r>
              <a:rPr lang="es-PE" sz="1200">
                <a:solidFill>
                  <a:schemeClr val="dk1"/>
                </a:solidFill>
                <a:latin typeface="Arial"/>
                <a:ea typeface="Arial"/>
                <a:cs typeface="Arial"/>
                <a:sym typeface="Arial"/>
              </a:rPr>
              <a:t>Brindar </a:t>
            </a:r>
            <a:r>
              <a:rPr b="1" lang="es-PE" sz="1200">
                <a:solidFill>
                  <a:schemeClr val="dk1"/>
                </a:solidFill>
                <a:latin typeface="Arial"/>
                <a:ea typeface="Arial"/>
                <a:cs typeface="Arial"/>
                <a:sym typeface="Arial"/>
              </a:rPr>
              <a:t>herramientas de gestión a la Dirección de la Red Norte </a:t>
            </a:r>
            <a:r>
              <a:rPr lang="es-PE" sz="1200">
                <a:solidFill>
                  <a:schemeClr val="dk1"/>
                </a:solidFill>
                <a:latin typeface="Arial"/>
                <a:ea typeface="Arial"/>
                <a:cs typeface="Arial"/>
                <a:sym typeface="Arial"/>
              </a:rPr>
              <a:t>a fin de homogenizar el monitoreo de sus principales metas físicas y presupuestales, que se refleje en la mejor atención al ciudadano</a:t>
            </a:r>
            <a:endParaRPr/>
          </a:p>
          <a:p>
            <a:pPr indent="-171450" lvl="0" marL="171450" marR="0" rtl="0" algn="l">
              <a:lnSpc>
                <a:spcPct val="124083"/>
              </a:lnSpc>
              <a:spcBef>
                <a:spcPts val="240"/>
              </a:spcBef>
              <a:spcAft>
                <a:spcPts val="0"/>
              </a:spcAft>
              <a:buClr>
                <a:schemeClr val="accent5"/>
              </a:buClr>
              <a:buSzPts val="1500"/>
              <a:buFont typeface="Arial"/>
              <a:buChar char="•"/>
            </a:pPr>
            <a:r>
              <a:rPr lang="es-PE" sz="1200">
                <a:solidFill>
                  <a:schemeClr val="dk1"/>
                </a:solidFill>
                <a:latin typeface="Arial"/>
                <a:ea typeface="Arial"/>
                <a:cs typeface="Arial"/>
                <a:sym typeface="Arial"/>
              </a:rPr>
              <a:t>Desarrollar una </a:t>
            </a:r>
            <a:r>
              <a:rPr b="1" lang="es-PE" sz="1200">
                <a:solidFill>
                  <a:schemeClr val="dk1"/>
                </a:solidFill>
                <a:latin typeface="Arial"/>
                <a:ea typeface="Arial"/>
                <a:cs typeface="Arial"/>
                <a:sym typeface="Arial"/>
              </a:rPr>
              <a:t>lista de necesidades esenciales </a:t>
            </a:r>
            <a:r>
              <a:rPr lang="es-PE" sz="1200">
                <a:solidFill>
                  <a:schemeClr val="dk1"/>
                </a:solidFill>
                <a:latin typeface="Arial"/>
                <a:ea typeface="Arial"/>
                <a:cs typeface="Arial"/>
                <a:sym typeface="Arial"/>
              </a:rPr>
              <a:t>mínimas de cada despacho a fin de ser priorizadas y cubiertas inmediatamente</a:t>
            </a:r>
            <a:br>
              <a:rPr lang="es-PE" sz="1200">
                <a:solidFill>
                  <a:schemeClr val="dk1"/>
                </a:solidFill>
                <a:latin typeface="Arial"/>
                <a:ea typeface="Arial"/>
                <a:cs typeface="Arial"/>
                <a:sym typeface="Arial"/>
              </a:rPr>
            </a:br>
            <a:endParaRPr sz="1200">
              <a:solidFill>
                <a:schemeClr val="dk1"/>
              </a:solidFill>
              <a:latin typeface="Arial"/>
              <a:ea typeface="Arial"/>
              <a:cs typeface="Arial"/>
              <a:sym typeface="Arial"/>
            </a:endParaRPr>
          </a:p>
        </p:txBody>
      </p:sp>
      <p:pic>
        <p:nvPicPr>
          <p:cNvPr descr="A close up of a logo&#10;&#10;Description automatically generated" id="858" name="Google Shape;858;p22"/>
          <p:cNvPicPr preferRelativeResize="0"/>
          <p:nvPr/>
        </p:nvPicPr>
        <p:blipFill rotWithShape="1">
          <a:blip r:embed="rId3">
            <a:alphaModFix/>
          </a:blip>
          <a:srcRect b="0" l="0" r="0" t="0"/>
          <a:stretch/>
        </p:blipFill>
        <p:spPr>
          <a:xfrm>
            <a:off x="4619562" y="1743245"/>
            <a:ext cx="637416" cy="637416"/>
          </a:xfrm>
          <a:prstGeom prst="rect">
            <a:avLst/>
          </a:prstGeom>
          <a:noFill/>
          <a:ln>
            <a:noFill/>
          </a:ln>
        </p:spPr>
      </p:pic>
      <p:pic>
        <p:nvPicPr>
          <p:cNvPr descr="A close up of a logo&#10;&#10;Description automatically generated" id="859" name="Google Shape;859;p22"/>
          <p:cNvPicPr preferRelativeResize="0"/>
          <p:nvPr/>
        </p:nvPicPr>
        <p:blipFill rotWithShape="1">
          <a:blip r:embed="rId4">
            <a:alphaModFix/>
          </a:blip>
          <a:srcRect b="0" l="0" r="0" t="0"/>
          <a:stretch/>
        </p:blipFill>
        <p:spPr>
          <a:xfrm>
            <a:off x="4619562" y="4478838"/>
            <a:ext cx="696224" cy="696224"/>
          </a:xfrm>
          <a:prstGeom prst="rect">
            <a:avLst/>
          </a:prstGeom>
          <a:noFill/>
          <a:ln>
            <a:noFill/>
          </a:ln>
        </p:spPr>
      </p:pic>
      <p:grpSp>
        <p:nvGrpSpPr>
          <p:cNvPr id="860" name="Google Shape;860;p22"/>
          <p:cNvGrpSpPr/>
          <p:nvPr/>
        </p:nvGrpSpPr>
        <p:grpSpPr>
          <a:xfrm>
            <a:off x="142785" y="0"/>
            <a:ext cx="4273332" cy="7559675"/>
            <a:chOff x="2605162" y="2"/>
            <a:chExt cx="7759748" cy="13716000"/>
          </a:xfrm>
        </p:grpSpPr>
        <p:sp>
          <p:nvSpPr>
            <p:cNvPr id="861" name="Google Shape;861;p22"/>
            <p:cNvSpPr/>
            <p:nvPr/>
          </p:nvSpPr>
          <p:spPr>
            <a:xfrm rot="5400000">
              <a:off x="-361163" y="2966327"/>
              <a:ext cx="13692397" cy="7759748"/>
            </a:xfrm>
            <a:custGeom>
              <a:rect b="b" l="l" r="r" t="t"/>
              <a:pathLst>
                <a:path extrusionOk="0" h="11070" w="19532">
                  <a:moveTo>
                    <a:pt x="13491" y="11069"/>
                  </a:moveTo>
                  <a:lnTo>
                    <a:pt x="13491" y="11069"/>
                  </a:lnTo>
                  <a:cubicBezTo>
                    <a:pt x="11661" y="11069"/>
                    <a:pt x="10173" y="9580"/>
                    <a:pt x="10173" y="7751"/>
                  </a:cubicBezTo>
                  <a:lnTo>
                    <a:pt x="10173" y="3114"/>
                  </a:lnTo>
                  <a:lnTo>
                    <a:pt x="10173" y="3114"/>
                  </a:lnTo>
                  <a:cubicBezTo>
                    <a:pt x="10173" y="2985"/>
                    <a:pt x="10069" y="2881"/>
                    <a:pt x="9940" y="2881"/>
                  </a:cubicBezTo>
                  <a:lnTo>
                    <a:pt x="9940" y="2881"/>
                  </a:lnTo>
                  <a:cubicBezTo>
                    <a:pt x="9811" y="2881"/>
                    <a:pt x="9708" y="2985"/>
                    <a:pt x="9708" y="3114"/>
                  </a:cubicBezTo>
                  <a:lnTo>
                    <a:pt x="9708" y="7426"/>
                  </a:lnTo>
                  <a:lnTo>
                    <a:pt x="9708" y="7426"/>
                  </a:lnTo>
                  <a:cubicBezTo>
                    <a:pt x="9708" y="9407"/>
                    <a:pt x="8097" y="11018"/>
                    <a:pt x="6116" y="11018"/>
                  </a:cubicBezTo>
                  <a:lnTo>
                    <a:pt x="6116" y="11018"/>
                  </a:lnTo>
                  <a:cubicBezTo>
                    <a:pt x="4135" y="11018"/>
                    <a:pt x="2524" y="9407"/>
                    <a:pt x="2524" y="7426"/>
                  </a:cubicBezTo>
                  <a:lnTo>
                    <a:pt x="2524" y="4964"/>
                  </a:lnTo>
                  <a:lnTo>
                    <a:pt x="2524" y="4964"/>
                  </a:lnTo>
                  <a:cubicBezTo>
                    <a:pt x="2524" y="4383"/>
                    <a:pt x="2051" y="3911"/>
                    <a:pt x="1470" y="3911"/>
                  </a:cubicBezTo>
                  <a:lnTo>
                    <a:pt x="0" y="3911"/>
                  </a:lnTo>
                  <a:lnTo>
                    <a:pt x="0" y="1030"/>
                  </a:lnTo>
                  <a:lnTo>
                    <a:pt x="1470" y="1030"/>
                  </a:lnTo>
                  <a:lnTo>
                    <a:pt x="1470" y="1030"/>
                  </a:lnTo>
                  <a:cubicBezTo>
                    <a:pt x="3639" y="1030"/>
                    <a:pt x="5404" y="2795"/>
                    <a:pt x="5404" y="4964"/>
                  </a:cubicBezTo>
                  <a:lnTo>
                    <a:pt x="5404" y="7426"/>
                  </a:lnTo>
                  <a:lnTo>
                    <a:pt x="5404" y="7426"/>
                  </a:lnTo>
                  <a:cubicBezTo>
                    <a:pt x="5404" y="7819"/>
                    <a:pt x="5724" y="8138"/>
                    <a:pt x="6116" y="8138"/>
                  </a:cubicBezTo>
                  <a:lnTo>
                    <a:pt x="6116" y="8138"/>
                  </a:lnTo>
                  <a:cubicBezTo>
                    <a:pt x="6508" y="8138"/>
                    <a:pt x="6828" y="7819"/>
                    <a:pt x="6828" y="7426"/>
                  </a:cubicBezTo>
                  <a:lnTo>
                    <a:pt x="6828" y="3114"/>
                  </a:lnTo>
                  <a:lnTo>
                    <a:pt x="6828" y="3114"/>
                  </a:lnTo>
                  <a:cubicBezTo>
                    <a:pt x="6828" y="1397"/>
                    <a:pt x="8224" y="0"/>
                    <a:pt x="9940" y="0"/>
                  </a:cubicBezTo>
                  <a:lnTo>
                    <a:pt x="9940" y="0"/>
                  </a:lnTo>
                  <a:cubicBezTo>
                    <a:pt x="11657" y="0"/>
                    <a:pt x="13053" y="1397"/>
                    <a:pt x="13053" y="3114"/>
                  </a:cubicBezTo>
                  <a:lnTo>
                    <a:pt x="13053" y="7751"/>
                  </a:lnTo>
                  <a:lnTo>
                    <a:pt x="13053" y="7751"/>
                  </a:lnTo>
                  <a:cubicBezTo>
                    <a:pt x="13053" y="7992"/>
                    <a:pt x="13250" y="8188"/>
                    <a:pt x="13491" y="8188"/>
                  </a:cubicBezTo>
                  <a:lnTo>
                    <a:pt x="13491" y="8188"/>
                  </a:lnTo>
                  <a:cubicBezTo>
                    <a:pt x="13732" y="8188"/>
                    <a:pt x="13928" y="7992"/>
                    <a:pt x="13928" y="7751"/>
                  </a:cubicBezTo>
                  <a:lnTo>
                    <a:pt x="13928" y="5284"/>
                  </a:lnTo>
                  <a:lnTo>
                    <a:pt x="13928" y="5284"/>
                  </a:lnTo>
                  <a:cubicBezTo>
                    <a:pt x="13928" y="2884"/>
                    <a:pt x="15880" y="933"/>
                    <a:pt x="18280" y="933"/>
                  </a:cubicBezTo>
                  <a:lnTo>
                    <a:pt x="19531" y="933"/>
                  </a:lnTo>
                  <a:lnTo>
                    <a:pt x="19531" y="3813"/>
                  </a:lnTo>
                  <a:lnTo>
                    <a:pt x="18280" y="3813"/>
                  </a:lnTo>
                  <a:lnTo>
                    <a:pt x="18280" y="3813"/>
                  </a:lnTo>
                  <a:cubicBezTo>
                    <a:pt x="17468" y="3813"/>
                    <a:pt x="16809" y="4473"/>
                    <a:pt x="16809" y="5284"/>
                  </a:cubicBezTo>
                  <a:lnTo>
                    <a:pt x="16809" y="7751"/>
                  </a:lnTo>
                  <a:lnTo>
                    <a:pt x="16809" y="7751"/>
                  </a:lnTo>
                  <a:cubicBezTo>
                    <a:pt x="16809" y="9580"/>
                    <a:pt x="15320" y="11069"/>
                    <a:pt x="13491" y="11069"/>
                  </a:cubicBezTo>
                </a:path>
              </a:pathLst>
            </a:custGeom>
            <a:solidFill>
              <a:srgbClr val="60606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62" name="Google Shape;862;p22"/>
            <p:cNvSpPr/>
            <p:nvPr/>
          </p:nvSpPr>
          <p:spPr>
            <a:xfrm rot="5400000">
              <a:off x="-362708" y="3202829"/>
              <a:ext cx="13692397" cy="7286743"/>
            </a:xfrm>
            <a:custGeom>
              <a:rect b="b" l="l" r="r" t="t"/>
              <a:pathLst>
                <a:path extrusionOk="0" h="10394" w="19532">
                  <a:moveTo>
                    <a:pt x="13491" y="10393"/>
                  </a:moveTo>
                  <a:lnTo>
                    <a:pt x="13491" y="10393"/>
                  </a:lnTo>
                  <a:cubicBezTo>
                    <a:pt x="11848" y="10393"/>
                    <a:pt x="10511" y="9056"/>
                    <a:pt x="10511" y="7413"/>
                  </a:cubicBezTo>
                  <a:lnTo>
                    <a:pt x="10511" y="2776"/>
                  </a:lnTo>
                  <a:lnTo>
                    <a:pt x="10511" y="2776"/>
                  </a:lnTo>
                  <a:cubicBezTo>
                    <a:pt x="10511" y="2461"/>
                    <a:pt x="10255" y="2205"/>
                    <a:pt x="9940" y="2205"/>
                  </a:cubicBezTo>
                  <a:lnTo>
                    <a:pt x="9940" y="2205"/>
                  </a:lnTo>
                  <a:cubicBezTo>
                    <a:pt x="9626" y="2205"/>
                    <a:pt x="9371" y="2461"/>
                    <a:pt x="9371" y="2776"/>
                  </a:cubicBezTo>
                  <a:lnTo>
                    <a:pt x="9371" y="7088"/>
                  </a:lnTo>
                  <a:lnTo>
                    <a:pt x="9371" y="7088"/>
                  </a:lnTo>
                  <a:cubicBezTo>
                    <a:pt x="9371" y="8883"/>
                    <a:pt x="7911" y="10343"/>
                    <a:pt x="6116" y="10343"/>
                  </a:cubicBezTo>
                  <a:lnTo>
                    <a:pt x="6116" y="10343"/>
                  </a:lnTo>
                  <a:cubicBezTo>
                    <a:pt x="4322" y="10343"/>
                    <a:pt x="2862" y="8883"/>
                    <a:pt x="2862" y="7088"/>
                  </a:cubicBezTo>
                  <a:lnTo>
                    <a:pt x="2862" y="4626"/>
                  </a:lnTo>
                  <a:lnTo>
                    <a:pt x="2862" y="4626"/>
                  </a:lnTo>
                  <a:cubicBezTo>
                    <a:pt x="2862" y="3859"/>
                    <a:pt x="2237" y="3235"/>
                    <a:pt x="1470" y="3235"/>
                  </a:cubicBezTo>
                  <a:lnTo>
                    <a:pt x="0" y="3235"/>
                  </a:lnTo>
                  <a:lnTo>
                    <a:pt x="0" y="1029"/>
                  </a:lnTo>
                  <a:lnTo>
                    <a:pt x="1470" y="1029"/>
                  </a:lnTo>
                  <a:lnTo>
                    <a:pt x="1470" y="1029"/>
                  </a:lnTo>
                  <a:cubicBezTo>
                    <a:pt x="3453" y="1029"/>
                    <a:pt x="5067" y="2643"/>
                    <a:pt x="5067" y="4626"/>
                  </a:cubicBezTo>
                  <a:lnTo>
                    <a:pt x="5067" y="7088"/>
                  </a:lnTo>
                  <a:lnTo>
                    <a:pt x="5067" y="7088"/>
                  </a:lnTo>
                  <a:cubicBezTo>
                    <a:pt x="5067" y="7666"/>
                    <a:pt x="5537" y="8137"/>
                    <a:pt x="6116" y="8137"/>
                  </a:cubicBezTo>
                  <a:lnTo>
                    <a:pt x="6116" y="8137"/>
                  </a:lnTo>
                  <a:cubicBezTo>
                    <a:pt x="6694" y="8137"/>
                    <a:pt x="7166" y="7666"/>
                    <a:pt x="7166" y="7088"/>
                  </a:cubicBezTo>
                  <a:lnTo>
                    <a:pt x="7166" y="2776"/>
                  </a:lnTo>
                  <a:lnTo>
                    <a:pt x="7166" y="2776"/>
                  </a:lnTo>
                  <a:cubicBezTo>
                    <a:pt x="7166" y="1245"/>
                    <a:pt x="8411" y="0"/>
                    <a:pt x="9940" y="0"/>
                  </a:cubicBezTo>
                  <a:lnTo>
                    <a:pt x="9940" y="0"/>
                  </a:lnTo>
                  <a:cubicBezTo>
                    <a:pt x="11471" y="0"/>
                    <a:pt x="12716" y="1245"/>
                    <a:pt x="12716" y="2776"/>
                  </a:cubicBezTo>
                  <a:lnTo>
                    <a:pt x="12716" y="7413"/>
                  </a:lnTo>
                  <a:lnTo>
                    <a:pt x="12716" y="7413"/>
                  </a:lnTo>
                  <a:cubicBezTo>
                    <a:pt x="12716" y="7840"/>
                    <a:pt x="13063" y="8187"/>
                    <a:pt x="13491" y="8187"/>
                  </a:cubicBezTo>
                  <a:lnTo>
                    <a:pt x="13491" y="8187"/>
                  </a:lnTo>
                  <a:cubicBezTo>
                    <a:pt x="13918" y="8187"/>
                    <a:pt x="14266" y="7840"/>
                    <a:pt x="14266" y="7413"/>
                  </a:cubicBezTo>
                  <a:lnTo>
                    <a:pt x="14266" y="4946"/>
                  </a:lnTo>
                  <a:lnTo>
                    <a:pt x="14266" y="4946"/>
                  </a:lnTo>
                  <a:cubicBezTo>
                    <a:pt x="14266" y="2733"/>
                    <a:pt x="16066" y="932"/>
                    <a:pt x="18280" y="932"/>
                  </a:cubicBezTo>
                  <a:lnTo>
                    <a:pt x="19531" y="932"/>
                  </a:lnTo>
                  <a:lnTo>
                    <a:pt x="19531" y="3137"/>
                  </a:lnTo>
                  <a:lnTo>
                    <a:pt x="18280" y="3137"/>
                  </a:lnTo>
                  <a:lnTo>
                    <a:pt x="18280" y="3137"/>
                  </a:lnTo>
                  <a:cubicBezTo>
                    <a:pt x="17283" y="3137"/>
                    <a:pt x="16471" y="3949"/>
                    <a:pt x="16471" y="4946"/>
                  </a:cubicBezTo>
                  <a:lnTo>
                    <a:pt x="16471" y="7413"/>
                  </a:lnTo>
                  <a:lnTo>
                    <a:pt x="16471" y="7413"/>
                  </a:lnTo>
                  <a:cubicBezTo>
                    <a:pt x="16471" y="9056"/>
                    <a:pt x="15134" y="10393"/>
                    <a:pt x="13491" y="10393"/>
                  </a:cubicBezTo>
                </a:path>
              </a:pathLst>
            </a:custGeom>
            <a:solidFill>
              <a:srgbClr val="30303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63" name="Google Shape;863;p22"/>
            <p:cNvSpPr/>
            <p:nvPr/>
          </p:nvSpPr>
          <p:spPr>
            <a:xfrm rot="5400000">
              <a:off x="-381032" y="3955562"/>
              <a:ext cx="13694788" cy="5826092"/>
            </a:xfrm>
            <a:custGeom>
              <a:rect b="b" l="l" r="r" t="t"/>
              <a:pathLst>
                <a:path extrusionOk="0" h="2991694" w="7032263">
                  <a:moveTo>
                    <a:pt x="5108140" y="2896664"/>
                  </a:moveTo>
                  <a:lnTo>
                    <a:pt x="5126859" y="2941659"/>
                  </a:lnTo>
                  <a:cubicBezTo>
                    <a:pt x="5065302" y="2967217"/>
                    <a:pt x="5000146" y="2984495"/>
                    <a:pt x="4933189" y="2991694"/>
                  </a:cubicBezTo>
                  <a:lnTo>
                    <a:pt x="4928149" y="2943459"/>
                  </a:lnTo>
                  <a:cubicBezTo>
                    <a:pt x="4990066" y="2936620"/>
                    <a:pt x="5050543" y="2920781"/>
                    <a:pt x="5108140" y="2896664"/>
                  </a:cubicBezTo>
                  <a:close/>
                  <a:moveTo>
                    <a:pt x="1944986" y="2884065"/>
                  </a:moveTo>
                  <a:cubicBezTo>
                    <a:pt x="2003663" y="2905303"/>
                    <a:pt x="2064860" y="2919342"/>
                    <a:pt x="2127136" y="2925461"/>
                  </a:cubicBezTo>
                  <a:lnTo>
                    <a:pt x="2122457" y="2974056"/>
                  </a:lnTo>
                  <a:cubicBezTo>
                    <a:pt x="2055861" y="2967217"/>
                    <a:pt x="1990704" y="2952458"/>
                    <a:pt x="1928427" y="2929781"/>
                  </a:cubicBezTo>
                  <a:close/>
                  <a:moveTo>
                    <a:pt x="4566008" y="2879026"/>
                  </a:moveTo>
                  <a:cubicBezTo>
                    <a:pt x="4621806" y="2907103"/>
                    <a:pt x="4681202" y="2926541"/>
                    <a:pt x="4742399" y="2937340"/>
                  </a:cubicBezTo>
                  <a:lnTo>
                    <a:pt x="4733760" y="2985215"/>
                  </a:lnTo>
                  <a:cubicBezTo>
                    <a:pt x="4667883" y="2973696"/>
                    <a:pt x="4604166" y="2952458"/>
                    <a:pt x="4544410" y="2922581"/>
                  </a:cubicBezTo>
                  <a:close/>
                  <a:moveTo>
                    <a:pt x="2493957" y="2870027"/>
                  </a:moveTo>
                  <a:lnTo>
                    <a:pt x="2513037" y="2914662"/>
                  </a:lnTo>
                  <a:cubicBezTo>
                    <a:pt x="2451480" y="2940939"/>
                    <a:pt x="2387043" y="2958938"/>
                    <a:pt x="2321526" y="2969016"/>
                  </a:cubicBezTo>
                  <a:lnTo>
                    <a:pt x="2313967" y="2920781"/>
                  </a:lnTo>
                  <a:cubicBezTo>
                    <a:pt x="2375883" y="2911422"/>
                    <a:pt x="2436360" y="2894504"/>
                    <a:pt x="2493957" y="2870027"/>
                  </a:cubicBezTo>
                  <a:close/>
                  <a:moveTo>
                    <a:pt x="1638642" y="2675287"/>
                  </a:moveTo>
                  <a:cubicBezTo>
                    <a:pt x="1680040" y="2722082"/>
                    <a:pt x="1727197" y="2763478"/>
                    <a:pt x="1778675" y="2798754"/>
                  </a:cubicBezTo>
                  <a:lnTo>
                    <a:pt x="1751316" y="2839070"/>
                  </a:lnTo>
                  <a:cubicBezTo>
                    <a:pt x="1696599" y="2801634"/>
                    <a:pt x="1646202" y="2757358"/>
                    <a:pt x="1602284" y="2707323"/>
                  </a:cubicBezTo>
                  <a:close/>
                  <a:moveTo>
                    <a:pt x="5393245" y="2664488"/>
                  </a:moveTo>
                  <a:lnTo>
                    <a:pt x="5433563" y="2691845"/>
                  </a:lnTo>
                  <a:cubicBezTo>
                    <a:pt x="5395405" y="2747279"/>
                    <a:pt x="5350047" y="2796594"/>
                    <a:pt x="5297850" y="2838710"/>
                  </a:cubicBezTo>
                  <a:lnTo>
                    <a:pt x="5267252" y="2800914"/>
                  </a:lnTo>
                  <a:cubicBezTo>
                    <a:pt x="5315849" y="2761678"/>
                    <a:pt x="5357967" y="2715962"/>
                    <a:pt x="5393245" y="2664488"/>
                  </a:cubicBezTo>
                  <a:close/>
                  <a:moveTo>
                    <a:pt x="2789142" y="2645410"/>
                  </a:moveTo>
                  <a:lnTo>
                    <a:pt x="2826940" y="2675647"/>
                  </a:lnTo>
                  <a:cubicBezTo>
                    <a:pt x="2785902" y="2727841"/>
                    <a:pt x="2737665" y="2774636"/>
                    <a:pt x="2685108" y="2814952"/>
                  </a:cubicBezTo>
                  <a:lnTo>
                    <a:pt x="2655589" y="2776436"/>
                  </a:lnTo>
                  <a:cubicBezTo>
                    <a:pt x="2705266" y="2738640"/>
                    <a:pt x="2750264" y="2694365"/>
                    <a:pt x="2789142" y="2645410"/>
                  </a:cubicBezTo>
                  <a:close/>
                  <a:moveTo>
                    <a:pt x="4296023" y="2628851"/>
                  </a:moveTo>
                  <a:cubicBezTo>
                    <a:pt x="4328061" y="2682126"/>
                    <a:pt x="4367299" y="2730721"/>
                    <a:pt x="4413017" y="2773197"/>
                  </a:cubicBezTo>
                  <a:lnTo>
                    <a:pt x="4379898" y="2808833"/>
                  </a:lnTo>
                  <a:cubicBezTo>
                    <a:pt x="4330941" y="2763118"/>
                    <a:pt x="4288823" y="2710923"/>
                    <a:pt x="4254625" y="2653689"/>
                  </a:cubicBezTo>
                  <a:close/>
                  <a:moveTo>
                    <a:pt x="1469451" y="2345200"/>
                  </a:moveTo>
                  <a:cubicBezTo>
                    <a:pt x="1483131" y="2405674"/>
                    <a:pt x="1504729" y="2465068"/>
                    <a:pt x="1533528" y="2520862"/>
                  </a:cubicBezTo>
                  <a:lnTo>
                    <a:pt x="1489970" y="2542820"/>
                  </a:lnTo>
                  <a:cubicBezTo>
                    <a:pt x="1459731" y="2483786"/>
                    <a:pt x="1436693" y="2420793"/>
                    <a:pt x="1422293" y="2355639"/>
                  </a:cubicBezTo>
                  <a:close/>
                  <a:moveTo>
                    <a:pt x="5507719" y="2314604"/>
                  </a:moveTo>
                  <a:lnTo>
                    <a:pt x="5555957" y="2316403"/>
                  </a:lnTo>
                  <a:cubicBezTo>
                    <a:pt x="5554157" y="2383357"/>
                    <a:pt x="5542637" y="2449590"/>
                    <a:pt x="5521758" y="2512943"/>
                  </a:cubicBezTo>
                  <a:lnTo>
                    <a:pt x="5476041" y="2497825"/>
                  </a:lnTo>
                  <a:cubicBezTo>
                    <a:pt x="5495120" y="2438791"/>
                    <a:pt x="5505559" y="2377237"/>
                    <a:pt x="5507719" y="2314604"/>
                  </a:cubicBezTo>
                  <a:close/>
                  <a:moveTo>
                    <a:pt x="2940694" y="2307044"/>
                  </a:moveTo>
                  <a:lnTo>
                    <a:pt x="2988931" y="2315323"/>
                  </a:lnTo>
                  <a:cubicBezTo>
                    <a:pt x="2977412" y="2381197"/>
                    <a:pt x="2957973" y="2444910"/>
                    <a:pt x="2930614" y="2505744"/>
                  </a:cubicBezTo>
                  <a:lnTo>
                    <a:pt x="2886337" y="2485946"/>
                  </a:lnTo>
                  <a:cubicBezTo>
                    <a:pt x="2911895" y="2429072"/>
                    <a:pt x="2930254" y="2368958"/>
                    <a:pt x="2940694" y="2307044"/>
                  </a:cubicBezTo>
                  <a:close/>
                  <a:moveTo>
                    <a:pt x="4156350" y="2271408"/>
                  </a:moveTo>
                  <a:lnTo>
                    <a:pt x="4204588" y="2271408"/>
                  </a:lnTo>
                  <a:lnTo>
                    <a:pt x="4204588" y="2295885"/>
                  </a:lnTo>
                  <a:cubicBezTo>
                    <a:pt x="4204588" y="2350240"/>
                    <a:pt x="4211427" y="2404594"/>
                    <a:pt x="4224747" y="2457149"/>
                  </a:cubicBezTo>
                  <a:lnTo>
                    <a:pt x="4177949" y="2469028"/>
                  </a:lnTo>
                  <a:cubicBezTo>
                    <a:pt x="4163550" y="2412514"/>
                    <a:pt x="4156350" y="2354199"/>
                    <a:pt x="4156350" y="2295885"/>
                  </a:cubicBezTo>
                  <a:close/>
                  <a:moveTo>
                    <a:pt x="1402495" y="1964719"/>
                  </a:moveTo>
                  <a:lnTo>
                    <a:pt x="1451092" y="1964719"/>
                  </a:lnTo>
                  <a:lnTo>
                    <a:pt x="1451092" y="2158380"/>
                  </a:lnTo>
                  <a:lnTo>
                    <a:pt x="1402495" y="2158380"/>
                  </a:lnTo>
                  <a:close/>
                  <a:moveTo>
                    <a:pt x="5507719" y="1928363"/>
                  </a:moveTo>
                  <a:lnTo>
                    <a:pt x="5556317" y="1928363"/>
                  </a:lnTo>
                  <a:lnTo>
                    <a:pt x="5556317" y="2122023"/>
                  </a:lnTo>
                  <a:lnTo>
                    <a:pt x="5507719" y="2122023"/>
                  </a:lnTo>
                  <a:close/>
                  <a:moveTo>
                    <a:pt x="2951853" y="1925124"/>
                  </a:moveTo>
                  <a:lnTo>
                    <a:pt x="3000451" y="1925124"/>
                  </a:lnTo>
                  <a:lnTo>
                    <a:pt x="3000451" y="2118424"/>
                  </a:lnTo>
                  <a:lnTo>
                    <a:pt x="2951853" y="2118424"/>
                  </a:lnTo>
                  <a:close/>
                  <a:moveTo>
                    <a:pt x="4156350" y="1884448"/>
                  </a:moveTo>
                  <a:lnTo>
                    <a:pt x="4204588" y="1884448"/>
                  </a:lnTo>
                  <a:lnTo>
                    <a:pt x="4204588" y="2078108"/>
                  </a:lnTo>
                  <a:lnTo>
                    <a:pt x="4156350" y="2078108"/>
                  </a:lnTo>
                  <a:close/>
                  <a:moveTo>
                    <a:pt x="1402495" y="1578119"/>
                  </a:moveTo>
                  <a:lnTo>
                    <a:pt x="1451092" y="1578119"/>
                  </a:lnTo>
                  <a:lnTo>
                    <a:pt x="1451092" y="1771419"/>
                  </a:lnTo>
                  <a:lnTo>
                    <a:pt x="1402495" y="1771419"/>
                  </a:lnTo>
                  <a:close/>
                  <a:moveTo>
                    <a:pt x="5507719" y="1541403"/>
                  </a:moveTo>
                  <a:lnTo>
                    <a:pt x="5556317" y="1541403"/>
                  </a:lnTo>
                  <a:lnTo>
                    <a:pt x="5556317" y="1735063"/>
                  </a:lnTo>
                  <a:lnTo>
                    <a:pt x="5507719" y="1735063"/>
                  </a:lnTo>
                  <a:close/>
                  <a:moveTo>
                    <a:pt x="2951853" y="1537803"/>
                  </a:moveTo>
                  <a:lnTo>
                    <a:pt x="3000451" y="1537803"/>
                  </a:lnTo>
                  <a:lnTo>
                    <a:pt x="3000451" y="1731463"/>
                  </a:lnTo>
                  <a:lnTo>
                    <a:pt x="2951853" y="1731463"/>
                  </a:lnTo>
                  <a:close/>
                  <a:moveTo>
                    <a:pt x="4156350" y="1497487"/>
                  </a:moveTo>
                  <a:lnTo>
                    <a:pt x="4204588" y="1497487"/>
                  </a:lnTo>
                  <a:lnTo>
                    <a:pt x="4204588" y="1691148"/>
                  </a:lnTo>
                  <a:lnTo>
                    <a:pt x="4156350" y="1691148"/>
                  </a:lnTo>
                  <a:close/>
                  <a:moveTo>
                    <a:pt x="1445333" y="1188999"/>
                  </a:moveTo>
                  <a:cubicBezTo>
                    <a:pt x="1449292" y="1223195"/>
                    <a:pt x="1451092" y="1258112"/>
                    <a:pt x="1451092" y="1292668"/>
                  </a:cubicBezTo>
                  <a:lnTo>
                    <a:pt x="1451092" y="1384819"/>
                  </a:lnTo>
                  <a:lnTo>
                    <a:pt x="1402495" y="1384819"/>
                  </a:lnTo>
                  <a:lnTo>
                    <a:pt x="1402495" y="1292668"/>
                  </a:lnTo>
                  <a:cubicBezTo>
                    <a:pt x="1402495" y="1259912"/>
                    <a:pt x="1400695" y="1226795"/>
                    <a:pt x="1397095" y="1194398"/>
                  </a:cubicBezTo>
                  <a:close/>
                  <a:moveTo>
                    <a:pt x="5538677" y="1151563"/>
                  </a:moveTo>
                  <a:lnTo>
                    <a:pt x="5585835" y="1163442"/>
                  </a:lnTo>
                  <a:cubicBezTo>
                    <a:pt x="5571076" y="1224275"/>
                    <a:pt x="5561356" y="1286909"/>
                    <a:pt x="5558116" y="1349902"/>
                  </a:cubicBezTo>
                  <a:lnTo>
                    <a:pt x="5509519" y="1347383"/>
                  </a:lnTo>
                  <a:cubicBezTo>
                    <a:pt x="5513119" y="1281509"/>
                    <a:pt x="5523198" y="1215636"/>
                    <a:pt x="5538677" y="1151563"/>
                  </a:cubicBezTo>
                  <a:close/>
                  <a:moveTo>
                    <a:pt x="2951853" y="1151563"/>
                  </a:moveTo>
                  <a:lnTo>
                    <a:pt x="3000451" y="1151563"/>
                  </a:lnTo>
                  <a:lnTo>
                    <a:pt x="3000451" y="1344863"/>
                  </a:lnTo>
                  <a:lnTo>
                    <a:pt x="2951853" y="1344863"/>
                  </a:lnTo>
                  <a:close/>
                  <a:moveTo>
                    <a:pt x="4156350" y="1110887"/>
                  </a:moveTo>
                  <a:lnTo>
                    <a:pt x="4204588" y="1110887"/>
                  </a:lnTo>
                  <a:lnTo>
                    <a:pt x="4204588" y="1304187"/>
                  </a:lnTo>
                  <a:lnTo>
                    <a:pt x="4156350" y="1304187"/>
                  </a:lnTo>
                  <a:close/>
                  <a:moveTo>
                    <a:pt x="1318259" y="815717"/>
                  </a:moveTo>
                  <a:cubicBezTo>
                    <a:pt x="1352457" y="872591"/>
                    <a:pt x="1380896" y="932705"/>
                    <a:pt x="1402135" y="995339"/>
                  </a:cubicBezTo>
                  <a:lnTo>
                    <a:pt x="1356057" y="1011177"/>
                  </a:lnTo>
                  <a:cubicBezTo>
                    <a:pt x="1335898" y="951783"/>
                    <a:pt x="1309259" y="894549"/>
                    <a:pt x="1276861" y="840915"/>
                  </a:cubicBezTo>
                  <a:close/>
                  <a:moveTo>
                    <a:pt x="5701389" y="793040"/>
                  </a:moveTo>
                  <a:lnTo>
                    <a:pt x="5741347" y="821117"/>
                  </a:lnTo>
                  <a:cubicBezTo>
                    <a:pt x="5704989" y="872591"/>
                    <a:pt x="5673670" y="928026"/>
                    <a:pt x="5647392" y="984900"/>
                  </a:cubicBezTo>
                  <a:lnTo>
                    <a:pt x="5603474" y="964742"/>
                  </a:lnTo>
                  <a:cubicBezTo>
                    <a:pt x="5630473" y="904988"/>
                    <a:pt x="5663591" y="847394"/>
                    <a:pt x="5701389" y="793040"/>
                  </a:cubicBezTo>
                  <a:close/>
                  <a:moveTo>
                    <a:pt x="2951853" y="764602"/>
                  </a:moveTo>
                  <a:lnTo>
                    <a:pt x="3000451" y="764602"/>
                  </a:lnTo>
                  <a:lnTo>
                    <a:pt x="3000451" y="957903"/>
                  </a:lnTo>
                  <a:lnTo>
                    <a:pt x="2951853" y="957903"/>
                  </a:lnTo>
                  <a:close/>
                  <a:moveTo>
                    <a:pt x="4156350" y="723927"/>
                  </a:moveTo>
                  <a:lnTo>
                    <a:pt x="4204588" y="723927"/>
                  </a:lnTo>
                  <a:lnTo>
                    <a:pt x="4204588" y="917587"/>
                  </a:lnTo>
                  <a:lnTo>
                    <a:pt x="4156350" y="917587"/>
                  </a:lnTo>
                  <a:close/>
                  <a:moveTo>
                    <a:pt x="1046833" y="529906"/>
                  </a:moveTo>
                  <a:cubicBezTo>
                    <a:pt x="1101550" y="566983"/>
                    <a:pt x="1152308" y="610178"/>
                    <a:pt x="1198026" y="658053"/>
                  </a:cubicBezTo>
                  <a:lnTo>
                    <a:pt x="1162747" y="691530"/>
                  </a:lnTo>
                  <a:cubicBezTo>
                    <a:pt x="1119549" y="645815"/>
                    <a:pt x="1071312" y="605139"/>
                    <a:pt x="1019835" y="569862"/>
                  </a:cubicBezTo>
                  <a:close/>
                  <a:moveTo>
                    <a:pt x="5982174" y="517308"/>
                  </a:moveTo>
                  <a:lnTo>
                    <a:pt x="6009533" y="557624"/>
                  </a:lnTo>
                  <a:cubicBezTo>
                    <a:pt x="5957335" y="592900"/>
                    <a:pt x="5908018" y="633216"/>
                    <a:pt x="5863020" y="677131"/>
                  </a:cubicBezTo>
                  <a:lnTo>
                    <a:pt x="5829182" y="642215"/>
                  </a:lnTo>
                  <a:cubicBezTo>
                    <a:pt x="5875980" y="596500"/>
                    <a:pt x="5927817" y="554024"/>
                    <a:pt x="5982174" y="517308"/>
                  </a:cubicBezTo>
                  <a:close/>
                  <a:moveTo>
                    <a:pt x="680733" y="383042"/>
                  </a:moveTo>
                  <a:cubicBezTo>
                    <a:pt x="746249" y="393840"/>
                    <a:pt x="810686" y="411839"/>
                    <a:pt x="871882" y="436316"/>
                  </a:cubicBezTo>
                  <a:lnTo>
                    <a:pt x="853884" y="481311"/>
                  </a:lnTo>
                  <a:cubicBezTo>
                    <a:pt x="795567" y="458274"/>
                    <a:pt x="734730" y="441356"/>
                    <a:pt x="672813" y="430917"/>
                  </a:cubicBezTo>
                  <a:close/>
                  <a:moveTo>
                    <a:pt x="3004411" y="374762"/>
                  </a:moveTo>
                  <a:lnTo>
                    <a:pt x="3049048" y="394560"/>
                  </a:lnTo>
                  <a:cubicBezTo>
                    <a:pt x="3023849" y="451435"/>
                    <a:pt x="3008370" y="511188"/>
                    <a:pt x="3002611" y="573102"/>
                  </a:cubicBezTo>
                  <a:lnTo>
                    <a:pt x="2954373" y="569142"/>
                  </a:lnTo>
                  <a:cubicBezTo>
                    <a:pt x="2960493" y="501829"/>
                    <a:pt x="2977412" y="436316"/>
                    <a:pt x="3004411" y="374762"/>
                  </a:cubicBezTo>
                  <a:close/>
                  <a:moveTo>
                    <a:pt x="0" y="371091"/>
                  </a:moveTo>
                  <a:lnTo>
                    <a:pt x="96481" y="371091"/>
                  </a:lnTo>
                  <a:lnTo>
                    <a:pt x="96481" y="419942"/>
                  </a:lnTo>
                  <a:lnTo>
                    <a:pt x="0" y="419942"/>
                  </a:lnTo>
                  <a:close/>
                  <a:moveTo>
                    <a:pt x="290513" y="370443"/>
                  </a:moveTo>
                  <a:lnTo>
                    <a:pt x="484183" y="370443"/>
                  </a:lnTo>
                  <a:lnTo>
                    <a:pt x="484183" y="419038"/>
                  </a:lnTo>
                  <a:lnTo>
                    <a:pt x="290513" y="419038"/>
                  </a:lnTo>
                  <a:close/>
                  <a:moveTo>
                    <a:pt x="6343595" y="361804"/>
                  </a:moveTo>
                  <a:lnTo>
                    <a:pt x="6354395" y="409319"/>
                  </a:lnTo>
                  <a:cubicBezTo>
                    <a:pt x="6292838" y="422997"/>
                    <a:pt x="6232721" y="442795"/>
                    <a:pt x="6175124" y="467273"/>
                  </a:cubicBezTo>
                  <a:lnTo>
                    <a:pt x="6155685" y="422637"/>
                  </a:lnTo>
                  <a:cubicBezTo>
                    <a:pt x="6216162" y="396720"/>
                    <a:pt x="6279519" y="376202"/>
                    <a:pt x="6343595" y="361804"/>
                  </a:cubicBezTo>
                  <a:close/>
                  <a:moveTo>
                    <a:pt x="4134031" y="336966"/>
                  </a:moveTo>
                  <a:cubicBezTo>
                    <a:pt x="4164990" y="396360"/>
                    <a:pt x="4186229" y="460434"/>
                    <a:pt x="4197028" y="527027"/>
                  </a:cubicBezTo>
                  <a:lnTo>
                    <a:pt x="4149150" y="534946"/>
                  </a:lnTo>
                  <a:cubicBezTo>
                    <a:pt x="4139071" y="473392"/>
                    <a:pt x="4119632" y="414358"/>
                    <a:pt x="4090834" y="359284"/>
                  </a:cubicBezTo>
                  <a:close/>
                  <a:moveTo>
                    <a:pt x="6934200" y="336166"/>
                  </a:moveTo>
                  <a:lnTo>
                    <a:pt x="7032263" y="336166"/>
                  </a:lnTo>
                  <a:lnTo>
                    <a:pt x="7032263" y="385017"/>
                  </a:lnTo>
                  <a:lnTo>
                    <a:pt x="6934200" y="385017"/>
                  </a:lnTo>
                  <a:close/>
                  <a:moveTo>
                    <a:pt x="6580463" y="335526"/>
                  </a:moveTo>
                  <a:lnTo>
                    <a:pt x="6733815" y="335526"/>
                  </a:lnTo>
                  <a:lnTo>
                    <a:pt x="6733815" y="384121"/>
                  </a:lnTo>
                  <a:lnTo>
                    <a:pt x="6580463" y="384121"/>
                  </a:lnTo>
                  <a:cubicBezTo>
                    <a:pt x="6567144" y="384121"/>
                    <a:pt x="6554184" y="384121"/>
                    <a:pt x="6541225" y="384841"/>
                  </a:cubicBezTo>
                  <a:lnTo>
                    <a:pt x="6539785" y="336246"/>
                  </a:lnTo>
                  <a:cubicBezTo>
                    <a:pt x="6553104" y="335886"/>
                    <a:pt x="6566424" y="335526"/>
                    <a:pt x="6580463" y="335526"/>
                  </a:cubicBezTo>
                  <a:close/>
                  <a:moveTo>
                    <a:pt x="3269717" y="81392"/>
                  </a:moveTo>
                  <a:lnTo>
                    <a:pt x="3293475" y="123508"/>
                  </a:lnTo>
                  <a:cubicBezTo>
                    <a:pt x="3239478" y="154105"/>
                    <a:pt x="3191241" y="192981"/>
                    <a:pt x="3149483" y="239056"/>
                  </a:cubicBezTo>
                  <a:lnTo>
                    <a:pt x="3113485" y="206659"/>
                  </a:lnTo>
                  <a:cubicBezTo>
                    <a:pt x="3158482" y="156624"/>
                    <a:pt x="3211040" y="114509"/>
                    <a:pt x="3269717" y="81392"/>
                  </a:cubicBezTo>
                  <a:close/>
                  <a:moveTo>
                    <a:pt x="3849646" y="61594"/>
                  </a:moveTo>
                  <a:cubicBezTo>
                    <a:pt x="3910123" y="90751"/>
                    <a:pt x="3965560" y="129627"/>
                    <a:pt x="4013798" y="176422"/>
                  </a:cubicBezTo>
                  <a:lnTo>
                    <a:pt x="3980319" y="211339"/>
                  </a:lnTo>
                  <a:cubicBezTo>
                    <a:pt x="3935322" y="167783"/>
                    <a:pt x="3884564" y="132507"/>
                    <a:pt x="3828407" y="105510"/>
                  </a:cubicBezTo>
                  <a:close/>
                  <a:moveTo>
                    <a:pt x="3556981" y="356"/>
                  </a:moveTo>
                  <a:cubicBezTo>
                    <a:pt x="3590550" y="-769"/>
                    <a:pt x="3624298" y="760"/>
                    <a:pt x="3657416" y="5080"/>
                  </a:cubicBezTo>
                  <a:lnTo>
                    <a:pt x="3651297" y="53315"/>
                  </a:lnTo>
                  <a:cubicBezTo>
                    <a:pt x="3590460" y="45396"/>
                    <a:pt x="3526743" y="47556"/>
                    <a:pt x="3466986" y="59434"/>
                  </a:cubicBezTo>
                  <a:lnTo>
                    <a:pt x="3457627" y="11559"/>
                  </a:lnTo>
                  <a:cubicBezTo>
                    <a:pt x="3490025" y="5260"/>
                    <a:pt x="3523413" y="1480"/>
                    <a:pt x="3556981" y="35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grpSp>
      <p:sp>
        <p:nvSpPr>
          <p:cNvPr id="864" name="Google Shape;864;p22"/>
          <p:cNvSpPr/>
          <p:nvPr/>
        </p:nvSpPr>
        <p:spPr>
          <a:xfrm>
            <a:off x="425311" y="1606377"/>
            <a:ext cx="714027" cy="960557"/>
          </a:xfrm>
          <a:custGeom>
            <a:rect b="b" l="l" r="r" t="t"/>
            <a:pathLst>
              <a:path extrusionOk="0" h="2836" w="1846">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7" y="543"/>
                  <a:pt x="1537" y="882"/>
                </a:cubicBezTo>
                <a:lnTo>
                  <a:pt x="1537" y="882"/>
                </a:lnTo>
                <a:cubicBezTo>
                  <a:pt x="1537" y="1221"/>
                  <a:pt x="1261" y="1496"/>
                  <a:pt x="922" y="1496"/>
                </a:cubicBezTo>
                <a:close/>
                <a:moveTo>
                  <a:pt x="922" y="0"/>
                </a:moveTo>
                <a:lnTo>
                  <a:pt x="922" y="0"/>
                </a:lnTo>
                <a:cubicBezTo>
                  <a:pt x="412" y="0"/>
                  <a:pt x="0" y="414"/>
                  <a:pt x="0" y="923"/>
                </a:cubicBezTo>
                <a:lnTo>
                  <a:pt x="0" y="923"/>
                </a:lnTo>
                <a:cubicBezTo>
                  <a:pt x="0" y="1432"/>
                  <a:pt x="922" y="2835"/>
                  <a:pt x="922" y="2835"/>
                </a:cubicBezTo>
                <a:lnTo>
                  <a:pt x="922" y="2835"/>
                </a:lnTo>
                <a:cubicBezTo>
                  <a:pt x="922" y="2835"/>
                  <a:pt x="1845" y="1432"/>
                  <a:pt x="1845" y="923"/>
                </a:cubicBezTo>
                <a:lnTo>
                  <a:pt x="1845" y="923"/>
                </a:lnTo>
                <a:cubicBezTo>
                  <a:pt x="1845" y="414"/>
                  <a:pt x="1432" y="0"/>
                  <a:pt x="922"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65" name="Google Shape;865;p22"/>
          <p:cNvSpPr/>
          <p:nvPr/>
        </p:nvSpPr>
        <p:spPr>
          <a:xfrm>
            <a:off x="3711785" y="3158361"/>
            <a:ext cx="712321" cy="960558"/>
          </a:xfrm>
          <a:custGeom>
            <a:rect b="b" l="l" r="r" t="t"/>
            <a:pathLst>
              <a:path extrusionOk="0" h="2837" w="1845">
                <a:moveTo>
                  <a:pt x="921" y="1497"/>
                </a:moveTo>
                <a:lnTo>
                  <a:pt x="921" y="1497"/>
                </a:lnTo>
                <a:cubicBezTo>
                  <a:pt x="583" y="1497"/>
                  <a:pt x="308" y="1221"/>
                  <a:pt x="308" y="882"/>
                </a:cubicBezTo>
                <a:lnTo>
                  <a:pt x="308" y="882"/>
                </a:lnTo>
                <a:cubicBezTo>
                  <a:pt x="308" y="543"/>
                  <a:pt x="583" y="268"/>
                  <a:pt x="921" y="268"/>
                </a:cubicBezTo>
                <a:lnTo>
                  <a:pt x="921" y="268"/>
                </a:lnTo>
                <a:cubicBezTo>
                  <a:pt x="1260" y="268"/>
                  <a:pt x="1536" y="543"/>
                  <a:pt x="1536" y="882"/>
                </a:cubicBezTo>
                <a:lnTo>
                  <a:pt x="1536" y="882"/>
                </a:lnTo>
                <a:cubicBezTo>
                  <a:pt x="1536" y="1221"/>
                  <a:pt x="1260" y="1497"/>
                  <a:pt x="921" y="1497"/>
                </a:cubicBezTo>
                <a:close/>
                <a:moveTo>
                  <a:pt x="921" y="0"/>
                </a:moveTo>
                <a:lnTo>
                  <a:pt x="921" y="0"/>
                </a:lnTo>
                <a:cubicBezTo>
                  <a:pt x="412" y="0"/>
                  <a:pt x="0" y="413"/>
                  <a:pt x="0" y="923"/>
                </a:cubicBezTo>
                <a:lnTo>
                  <a:pt x="0" y="923"/>
                </a:lnTo>
                <a:cubicBezTo>
                  <a:pt x="0" y="1433"/>
                  <a:pt x="921" y="2836"/>
                  <a:pt x="921" y="2836"/>
                </a:cubicBezTo>
                <a:lnTo>
                  <a:pt x="921" y="2836"/>
                </a:lnTo>
                <a:cubicBezTo>
                  <a:pt x="921" y="2836"/>
                  <a:pt x="1844" y="1433"/>
                  <a:pt x="1844" y="923"/>
                </a:cubicBezTo>
                <a:lnTo>
                  <a:pt x="1844" y="923"/>
                </a:lnTo>
                <a:cubicBezTo>
                  <a:pt x="1844" y="413"/>
                  <a:pt x="1430" y="0"/>
                  <a:pt x="921"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66" name="Google Shape;866;p22"/>
          <p:cNvSpPr/>
          <p:nvPr/>
        </p:nvSpPr>
        <p:spPr>
          <a:xfrm>
            <a:off x="443434" y="4884482"/>
            <a:ext cx="714026" cy="960558"/>
          </a:xfrm>
          <a:custGeom>
            <a:rect b="b" l="l" r="r" t="t"/>
            <a:pathLst>
              <a:path extrusionOk="0" h="2835" w="1846">
                <a:moveTo>
                  <a:pt x="922" y="1495"/>
                </a:moveTo>
                <a:lnTo>
                  <a:pt x="922" y="1495"/>
                </a:lnTo>
                <a:cubicBezTo>
                  <a:pt x="583" y="1495"/>
                  <a:pt x="308" y="1220"/>
                  <a:pt x="308" y="881"/>
                </a:cubicBezTo>
                <a:lnTo>
                  <a:pt x="308" y="881"/>
                </a:lnTo>
                <a:cubicBezTo>
                  <a:pt x="308" y="541"/>
                  <a:pt x="583" y="267"/>
                  <a:pt x="922" y="267"/>
                </a:cubicBezTo>
                <a:lnTo>
                  <a:pt x="922" y="267"/>
                </a:lnTo>
                <a:cubicBezTo>
                  <a:pt x="1262" y="267"/>
                  <a:pt x="1537" y="541"/>
                  <a:pt x="1537" y="881"/>
                </a:cubicBezTo>
                <a:lnTo>
                  <a:pt x="1537" y="881"/>
                </a:lnTo>
                <a:cubicBezTo>
                  <a:pt x="1537" y="1220"/>
                  <a:pt x="1262" y="1495"/>
                  <a:pt x="922" y="1495"/>
                </a:cubicBezTo>
                <a:close/>
                <a:moveTo>
                  <a:pt x="922" y="0"/>
                </a:moveTo>
                <a:lnTo>
                  <a:pt x="922" y="0"/>
                </a:lnTo>
                <a:cubicBezTo>
                  <a:pt x="413" y="0"/>
                  <a:pt x="0" y="412"/>
                  <a:pt x="0" y="921"/>
                </a:cubicBezTo>
                <a:lnTo>
                  <a:pt x="0" y="921"/>
                </a:lnTo>
                <a:cubicBezTo>
                  <a:pt x="0" y="1431"/>
                  <a:pt x="922" y="2834"/>
                  <a:pt x="922" y="2834"/>
                </a:cubicBezTo>
                <a:lnTo>
                  <a:pt x="922" y="2834"/>
                </a:lnTo>
                <a:cubicBezTo>
                  <a:pt x="922" y="2834"/>
                  <a:pt x="1845" y="1431"/>
                  <a:pt x="1845" y="921"/>
                </a:cubicBezTo>
                <a:lnTo>
                  <a:pt x="1845" y="921"/>
                </a:lnTo>
                <a:cubicBezTo>
                  <a:pt x="1845" y="412"/>
                  <a:pt x="1432" y="0"/>
                  <a:pt x="922"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67" name="Google Shape;867;p22"/>
          <p:cNvSpPr/>
          <p:nvPr/>
        </p:nvSpPr>
        <p:spPr>
          <a:xfrm>
            <a:off x="3335218" y="6201809"/>
            <a:ext cx="712321" cy="960557"/>
          </a:xfrm>
          <a:custGeom>
            <a:rect b="b" l="l" r="r" t="t"/>
            <a:pathLst>
              <a:path extrusionOk="0" h="2837" w="1845">
                <a:moveTo>
                  <a:pt x="922" y="1496"/>
                </a:moveTo>
                <a:lnTo>
                  <a:pt x="922" y="1496"/>
                </a:lnTo>
                <a:cubicBezTo>
                  <a:pt x="583" y="1496"/>
                  <a:pt x="308" y="1221"/>
                  <a:pt x="308" y="882"/>
                </a:cubicBezTo>
                <a:lnTo>
                  <a:pt x="308" y="882"/>
                </a:lnTo>
                <a:cubicBezTo>
                  <a:pt x="308" y="543"/>
                  <a:pt x="583" y="268"/>
                  <a:pt x="922" y="268"/>
                </a:cubicBezTo>
                <a:lnTo>
                  <a:pt x="922" y="268"/>
                </a:lnTo>
                <a:cubicBezTo>
                  <a:pt x="1261" y="268"/>
                  <a:pt x="1536" y="543"/>
                  <a:pt x="1536" y="882"/>
                </a:cubicBezTo>
                <a:lnTo>
                  <a:pt x="1536" y="882"/>
                </a:lnTo>
                <a:cubicBezTo>
                  <a:pt x="1536" y="1221"/>
                  <a:pt x="1261" y="1496"/>
                  <a:pt x="922" y="1496"/>
                </a:cubicBezTo>
                <a:close/>
                <a:moveTo>
                  <a:pt x="922" y="0"/>
                </a:moveTo>
                <a:lnTo>
                  <a:pt x="922" y="0"/>
                </a:lnTo>
                <a:cubicBezTo>
                  <a:pt x="412" y="0"/>
                  <a:pt x="0" y="413"/>
                  <a:pt x="0" y="923"/>
                </a:cubicBezTo>
                <a:lnTo>
                  <a:pt x="0" y="923"/>
                </a:lnTo>
                <a:cubicBezTo>
                  <a:pt x="0" y="1432"/>
                  <a:pt x="922" y="2836"/>
                  <a:pt x="922" y="2836"/>
                </a:cubicBezTo>
                <a:lnTo>
                  <a:pt x="922" y="2836"/>
                </a:lnTo>
                <a:cubicBezTo>
                  <a:pt x="922" y="2836"/>
                  <a:pt x="1844" y="1432"/>
                  <a:pt x="1844" y="923"/>
                </a:cubicBezTo>
                <a:lnTo>
                  <a:pt x="1844" y="923"/>
                </a:lnTo>
                <a:cubicBezTo>
                  <a:pt x="1844" y="413"/>
                  <a:pt x="1432" y="0"/>
                  <a:pt x="922" y="0"/>
                </a:cubicBezTo>
                <a:close/>
              </a:path>
            </a:pathLst>
          </a:custGeom>
          <a:solidFill>
            <a:schemeClr val="accent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6532"/>
              <a:buFont typeface="Arial"/>
              <a:buNone/>
            </a:pPr>
            <a:r>
              <a:t/>
            </a:r>
            <a:endParaRPr b="0" i="0" sz="6532" u="none" cap="none" strike="noStrike">
              <a:solidFill>
                <a:srgbClr val="3E3E3E"/>
              </a:solidFill>
              <a:latin typeface="Fira Sans Light"/>
              <a:ea typeface="Fira Sans Light"/>
              <a:cs typeface="Fira Sans Light"/>
              <a:sym typeface="Fira Sans Light"/>
            </a:endParaRPr>
          </a:p>
        </p:txBody>
      </p:sp>
      <p:sp>
        <p:nvSpPr>
          <p:cNvPr id="868" name="Google Shape;868;p22"/>
          <p:cNvSpPr txBox="1"/>
          <p:nvPr/>
        </p:nvSpPr>
        <p:spPr>
          <a:xfrm>
            <a:off x="5137569" y="723939"/>
            <a:ext cx="3693374"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s-PE" sz="2000">
                <a:solidFill>
                  <a:schemeClr val="dk1"/>
                </a:solidFill>
                <a:latin typeface="Arial"/>
                <a:ea typeface="Arial"/>
                <a:cs typeface="Arial"/>
                <a:sym typeface="Arial"/>
              </a:rPr>
              <a:t>Recomendaciones</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2" name="Shape 872"/>
        <p:cNvGrpSpPr/>
        <p:nvPr/>
      </p:nvGrpSpPr>
      <p:grpSpPr>
        <a:xfrm>
          <a:off x="0" y="0"/>
          <a:ext cx="0" cy="0"/>
          <a:chOff x="0" y="0"/>
          <a:chExt cx="0" cy="0"/>
        </a:xfrm>
      </p:grpSpPr>
      <p:cxnSp>
        <p:nvCxnSpPr>
          <p:cNvPr id="873" name="Google Shape;873;p23"/>
          <p:cNvCxnSpPr/>
          <p:nvPr/>
        </p:nvCxnSpPr>
        <p:spPr>
          <a:xfrm rot="10800000">
            <a:off x="2712867" y="6109252"/>
            <a:ext cx="0" cy="443667"/>
          </a:xfrm>
          <a:prstGeom prst="straightConnector1">
            <a:avLst/>
          </a:prstGeom>
          <a:noFill/>
          <a:ln cap="rnd" cmpd="sng" w="9525">
            <a:solidFill>
              <a:schemeClr val="dk1"/>
            </a:solidFill>
            <a:prstDash val="solid"/>
            <a:round/>
            <a:headEnd len="sm" w="sm" type="none"/>
            <a:tailEnd len="sm" w="sm" type="none"/>
          </a:ln>
        </p:spPr>
      </p:cxnSp>
      <p:cxnSp>
        <p:nvCxnSpPr>
          <p:cNvPr id="874" name="Google Shape;874;p23"/>
          <p:cNvCxnSpPr>
            <a:stCxn id="875" idx="6"/>
          </p:cNvCxnSpPr>
          <p:nvPr/>
        </p:nvCxnSpPr>
        <p:spPr>
          <a:xfrm flipH="1">
            <a:off x="714888" y="1980377"/>
            <a:ext cx="12900" cy="2034900"/>
          </a:xfrm>
          <a:prstGeom prst="straightConnector1">
            <a:avLst/>
          </a:prstGeom>
          <a:noFill/>
          <a:ln cap="rnd" cmpd="sng" w="9525">
            <a:solidFill>
              <a:schemeClr val="dk1"/>
            </a:solidFill>
            <a:prstDash val="solid"/>
            <a:round/>
            <a:headEnd len="sm" w="sm" type="none"/>
            <a:tailEnd len="sm" w="sm" type="none"/>
          </a:ln>
        </p:spPr>
      </p:cxnSp>
      <p:cxnSp>
        <p:nvCxnSpPr>
          <p:cNvPr id="876" name="Google Shape;876;p23"/>
          <p:cNvCxnSpPr>
            <a:stCxn id="877" idx="9"/>
          </p:cNvCxnSpPr>
          <p:nvPr/>
        </p:nvCxnSpPr>
        <p:spPr>
          <a:xfrm rot="10800000">
            <a:off x="744231" y="6069375"/>
            <a:ext cx="0" cy="483300"/>
          </a:xfrm>
          <a:prstGeom prst="straightConnector1">
            <a:avLst/>
          </a:prstGeom>
          <a:noFill/>
          <a:ln cap="rnd" cmpd="sng" w="9525">
            <a:solidFill>
              <a:schemeClr val="dk1"/>
            </a:solidFill>
            <a:prstDash val="solid"/>
            <a:round/>
            <a:headEnd len="sm" w="sm" type="none"/>
            <a:tailEnd len="sm" w="sm" type="none"/>
          </a:ln>
        </p:spPr>
      </p:cxnSp>
      <p:cxnSp>
        <p:nvCxnSpPr>
          <p:cNvPr id="878" name="Google Shape;878;p23"/>
          <p:cNvCxnSpPr/>
          <p:nvPr/>
        </p:nvCxnSpPr>
        <p:spPr>
          <a:xfrm>
            <a:off x="2679219" y="1950881"/>
            <a:ext cx="21194" cy="1827302"/>
          </a:xfrm>
          <a:prstGeom prst="straightConnector1">
            <a:avLst/>
          </a:prstGeom>
          <a:noFill/>
          <a:ln cap="rnd" cmpd="sng" w="9525">
            <a:solidFill>
              <a:schemeClr val="dk1"/>
            </a:solidFill>
            <a:prstDash val="solid"/>
            <a:round/>
            <a:headEnd len="sm" w="sm" type="none"/>
            <a:tailEnd len="sm" w="sm" type="none"/>
          </a:ln>
        </p:spPr>
      </p:cxnSp>
      <p:sp>
        <p:nvSpPr>
          <p:cNvPr id="879" name="Google Shape;879;p23"/>
          <p:cNvSpPr/>
          <p:nvPr/>
        </p:nvSpPr>
        <p:spPr>
          <a:xfrm>
            <a:off x="728280" y="4649801"/>
            <a:ext cx="1871924" cy="1527764"/>
          </a:xfrm>
          <a:prstGeom prst="rect">
            <a:avLst/>
          </a:prstGeom>
          <a:solidFill>
            <a:schemeClr val="accent1"/>
          </a:solidFill>
          <a:ln>
            <a:noFill/>
          </a:ln>
        </p:spPr>
        <p:txBody>
          <a:bodyPr anchorCtr="0" anchor="b" bIns="100775" lIns="100775" spcFirstLastPara="1" rIns="100775" wrap="square" tIns="100775">
            <a:noAutofit/>
          </a:bodyPr>
          <a:lstStyle/>
          <a:p>
            <a:pPr indent="0" lvl="0" marL="0" marR="0" rtl="0" algn="l">
              <a:spcBef>
                <a:spcPts val="0"/>
              </a:spcBef>
              <a:spcAft>
                <a:spcPts val="0"/>
              </a:spcAft>
              <a:buNone/>
            </a:pPr>
            <a:r>
              <a:t/>
            </a:r>
            <a:endParaRPr sz="1654">
              <a:solidFill>
                <a:schemeClr val="dk1"/>
              </a:solidFill>
              <a:latin typeface="Arial"/>
              <a:ea typeface="Arial"/>
              <a:cs typeface="Arial"/>
              <a:sym typeface="Arial"/>
            </a:endParaRPr>
          </a:p>
        </p:txBody>
      </p:sp>
      <p:sp>
        <p:nvSpPr>
          <p:cNvPr id="880" name="Google Shape;880;p23"/>
          <p:cNvSpPr/>
          <p:nvPr/>
        </p:nvSpPr>
        <p:spPr>
          <a:xfrm>
            <a:off x="2700671" y="4649801"/>
            <a:ext cx="2449614" cy="1527764"/>
          </a:xfrm>
          <a:prstGeom prst="rect">
            <a:avLst/>
          </a:prstGeom>
          <a:solidFill>
            <a:schemeClr val="accent1"/>
          </a:solidFill>
          <a:ln>
            <a:noFill/>
          </a:ln>
        </p:spPr>
        <p:txBody>
          <a:bodyPr anchorCtr="0" anchor="t" bIns="100775" lIns="100775" spcFirstLastPara="1" rIns="100775" wrap="square" tIns="100775">
            <a:noAutofit/>
          </a:bodyPr>
          <a:lstStyle/>
          <a:p>
            <a:pPr indent="0" lvl="0" marL="0" marR="0" rtl="0" algn="l">
              <a:spcBef>
                <a:spcPts val="0"/>
              </a:spcBef>
              <a:spcAft>
                <a:spcPts val="0"/>
              </a:spcAft>
              <a:buNone/>
            </a:pPr>
            <a:r>
              <a:t/>
            </a:r>
            <a:endParaRPr sz="1654">
              <a:solidFill>
                <a:schemeClr val="dk1"/>
              </a:solidFill>
              <a:latin typeface="Arial"/>
              <a:ea typeface="Arial"/>
              <a:cs typeface="Arial"/>
              <a:sym typeface="Arial"/>
            </a:endParaRPr>
          </a:p>
        </p:txBody>
      </p:sp>
      <p:sp>
        <p:nvSpPr>
          <p:cNvPr id="881" name="Google Shape;881;p23"/>
          <p:cNvSpPr/>
          <p:nvPr/>
        </p:nvSpPr>
        <p:spPr>
          <a:xfrm>
            <a:off x="2683095" y="2435409"/>
            <a:ext cx="7062460" cy="1593252"/>
          </a:xfrm>
          <a:prstGeom prst="rect">
            <a:avLst/>
          </a:prstGeom>
          <a:solidFill>
            <a:schemeClr val="accent1"/>
          </a:solidFill>
          <a:ln>
            <a:noFill/>
          </a:ln>
        </p:spPr>
        <p:txBody>
          <a:bodyPr anchorCtr="0" anchor="t" bIns="100775" lIns="100775" spcFirstLastPara="1" rIns="100775" wrap="square" tIns="100775">
            <a:noAutofit/>
          </a:bodyPr>
          <a:lstStyle/>
          <a:p>
            <a:pPr indent="0" lvl="0" marL="0" marR="0" rtl="0" algn="l">
              <a:spcBef>
                <a:spcPts val="0"/>
              </a:spcBef>
              <a:spcAft>
                <a:spcPts val="0"/>
              </a:spcAft>
              <a:buNone/>
            </a:pPr>
            <a:r>
              <a:t/>
            </a:r>
            <a:endParaRPr sz="1654">
              <a:solidFill>
                <a:schemeClr val="dk1"/>
              </a:solidFill>
              <a:latin typeface="Arial"/>
              <a:ea typeface="Arial"/>
              <a:cs typeface="Arial"/>
              <a:sym typeface="Arial"/>
            </a:endParaRPr>
          </a:p>
        </p:txBody>
      </p:sp>
      <p:sp>
        <p:nvSpPr>
          <p:cNvPr id="882" name="Google Shape;882;p23"/>
          <p:cNvSpPr/>
          <p:nvPr/>
        </p:nvSpPr>
        <p:spPr>
          <a:xfrm>
            <a:off x="709736" y="2442942"/>
            <a:ext cx="1890468" cy="1586710"/>
          </a:xfrm>
          <a:prstGeom prst="rect">
            <a:avLst/>
          </a:prstGeom>
          <a:solidFill>
            <a:schemeClr val="accent1"/>
          </a:solidFill>
          <a:ln>
            <a:noFill/>
          </a:ln>
        </p:spPr>
        <p:txBody>
          <a:bodyPr anchorCtr="0" anchor="b" bIns="100775" lIns="100775" spcFirstLastPara="1" rIns="100775" wrap="square" tIns="100775">
            <a:noAutofit/>
          </a:bodyPr>
          <a:lstStyle/>
          <a:p>
            <a:pPr indent="0" lvl="0" marL="0" marR="0" rtl="0" algn="l">
              <a:spcBef>
                <a:spcPts val="0"/>
              </a:spcBef>
              <a:spcAft>
                <a:spcPts val="0"/>
              </a:spcAft>
              <a:buNone/>
            </a:pPr>
            <a:r>
              <a:t/>
            </a:r>
            <a:endParaRPr sz="1654">
              <a:solidFill>
                <a:schemeClr val="dk1"/>
              </a:solidFill>
              <a:latin typeface="Arial"/>
              <a:ea typeface="Arial"/>
              <a:cs typeface="Arial"/>
              <a:sym typeface="Arial"/>
            </a:endParaRPr>
          </a:p>
        </p:txBody>
      </p:sp>
      <p:sp>
        <p:nvSpPr>
          <p:cNvPr id="875" name="Google Shape;875;p23"/>
          <p:cNvSpPr/>
          <p:nvPr/>
        </p:nvSpPr>
        <p:spPr>
          <a:xfrm flipH="1" rot="10800000">
            <a:off x="727788" y="1980377"/>
            <a:ext cx="341175" cy="217384"/>
          </a:xfrm>
          <a:custGeom>
            <a:rect b="b" l="l" r="r" t="t"/>
            <a:pathLst>
              <a:path extrusionOk="0" h="525692" w="82505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anchorCtr="0" anchor="ctr" bIns="100775" lIns="100775" spcFirstLastPara="1" rIns="100775" wrap="square" tIns="100775">
            <a:noAutofit/>
          </a:bodyPr>
          <a:lstStyle/>
          <a:p>
            <a:pPr indent="0" lvl="0" marL="0" marR="0" rtl="0" algn="l">
              <a:spcBef>
                <a:spcPts val="0"/>
              </a:spcBef>
              <a:spcAft>
                <a:spcPts val="0"/>
              </a:spcAft>
              <a:buNone/>
            </a:pPr>
            <a:r>
              <a:t/>
            </a:r>
            <a:endParaRPr sz="1654">
              <a:solidFill>
                <a:schemeClr val="dk1"/>
              </a:solidFill>
              <a:latin typeface="Arial"/>
              <a:ea typeface="Arial"/>
              <a:cs typeface="Arial"/>
              <a:sym typeface="Arial"/>
            </a:endParaRPr>
          </a:p>
        </p:txBody>
      </p:sp>
      <p:sp>
        <p:nvSpPr>
          <p:cNvPr id="883" name="Google Shape;883;p23"/>
          <p:cNvSpPr/>
          <p:nvPr/>
        </p:nvSpPr>
        <p:spPr>
          <a:xfrm flipH="1" rot="10800000">
            <a:off x="2665967" y="1950881"/>
            <a:ext cx="341175" cy="217384"/>
          </a:xfrm>
          <a:custGeom>
            <a:rect b="b" l="l" r="r" t="t"/>
            <a:pathLst>
              <a:path extrusionOk="0" h="525692" w="82505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anchorCtr="0" anchor="ctr" bIns="100775" lIns="100775" spcFirstLastPara="1" rIns="100775" wrap="square" tIns="100775">
            <a:noAutofit/>
          </a:bodyPr>
          <a:lstStyle/>
          <a:p>
            <a:pPr indent="0" lvl="0" marL="0" marR="0" rtl="0" algn="l">
              <a:spcBef>
                <a:spcPts val="0"/>
              </a:spcBef>
              <a:spcAft>
                <a:spcPts val="0"/>
              </a:spcAft>
              <a:buNone/>
            </a:pPr>
            <a:r>
              <a:t/>
            </a:r>
            <a:endParaRPr sz="1654">
              <a:solidFill>
                <a:schemeClr val="dk1"/>
              </a:solidFill>
              <a:latin typeface="Arial"/>
              <a:ea typeface="Arial"/>
              <a:cs typeface="Arial"/>
              <a:sym typeface="Arial"/>
            </a:endParaRPr>
          </a:p>
        </p:txBody>
      </p:sp>
      <p:sp>
        <p:nvSpPr>
          <p:cNvPr id="884" name="Google Shape;884;p23"/>
          <p:cNvSpPr/>
          <p:nvPr/>
        </p:nvSpPr>
        <p:spPr>
          <a:xfrm>
            <a:off x="2712867" y="6362039"/>
            <a:ext cx="341175" cy="217384"/>
          </a:xfrm>
          <a:custGeom>
            <a:rect b="b" l="l" r="r" t="t"/>
            <a:pathLst>
              <a:path extrusionOk="0" h="525692" w="825052">
                <a:moveTo>
                  <a:pt x="509934" y="262846"/>
                </a:moveTo>
                <a:lnTo>
                  <a:pt x="825052" y="525692"/>
                </a:lnTo>
                <a:lnTo>
                  <a:pt x="509934" y="525692"/>
                </a:lnTo>
                <a:close/>
                <a:moveTo>
                  <a:pt x="509934" y="0"/>
                </a:moveTo>
                <a:lnTo>
                  <a:pt x="825052" y="0"/>
                </a:lnTo>
                <a:lnTo>
                  <a:pt x="509934" y="262846"/>
                </a:lnTo>
                <a:close/>
                <a:moveTo>
                  <a:pt x="0" y="0"/>
                </a:moveTo>
                <a:lnTo>
                  <a:pt x="509467" y="0"/>
                </a:lnTo>
                <a:lnTo>
                  <a:pt x="509467" y="525692"/>
                </a:lnTo>
                <a:lnTo>
                  <a:pt x="0" y="525692"/>
                </a:lnTo>
                <a:close/>
              </a:path>
            </a:pathLst>
          </a:custGeom>
          <a:solidFill>
            <a:schemeClr val="accent1"/>
          </a:solidFill>
          <a:ln>
            <a:noFill/>
          </a:ln>
        </p:spPr>
        <p:txBody>
          <a:bodyPr anchorCtr="0" anchor="ctr" bIns="100775" lIns="100775" spcFirstLastPara="1" rIns="100775" wrap="square" tIns="100775">
            <a:noAutofit/>
          </a:bodyPr>
          <a:lstStyle/>
          <a:p>
            <a:pPr indent="0" lvl="0" marL="0" marR="0" rtl="0" algn="l">
              <a:spcBef>
                <a:spcPts val="0"/>
              </a:spcBef>
              <a:spcAft>
                <a:spcPts val="0"/>
              </a:spcAft>
              <a:buNone/>
            </a:pPr>
            <a:r>
              <a:rPr lang="es-PE" sz="1654">
                <a:solidFill>
                  <a:schemeClr val="dk1"/>
                </a:solidFill>
                <a:latin typeface="Arial"/>
                <a:ea typeface="Arial"/>
                <a:cs typeface="Arial"/>
                <a:sym typeface="Arial"/>
              </a:rPr>
              <a:t> </a:t>
            </a:r>
            <a:endParaRPr/>
          </a:p>
        </p:txBody>
      </p:sp>
      <p:sp>
        <p:nvSpPr>
          <p:cNvPr id="877" name="Google Shape;877;p23"/>
          <p:cNvSpPr/>
          <p:nvPr/>
        </p:nvSpPr>
        <p:spPr>
          <a:xfrm flipH="1" rot="10800000">
            <a:off x="744231" y="6335291"/>
            <a:ext cx="341175" cy="217384"/>
          </a:xfrm>
          <a:custGeom>
            <a:rect b="b" l="l" r="r" t="t"/>
            <a:pathLst>
              <a:path extrusionOk="0" h="525692" w="825052">
                <a:moveTo>
                  <a:pt x="509934" y="262846"/>
                </a:moveTo>
                <a:lnTo>
                  <a:pt x="825052" y="0"/>
                </a:lnTo>
                <a:lnTo>
                  <a:pt x="509934" y="0"/>
                </a:lnTo>
                <a:close/>
                <a:moveTo>
                  <a:pt x="509934" y="525692"/>
                </a:moveTo>
                <a:lnTo>
                  <a:pt x="825052" y="525692"/>
                </a:lnTo>
                <a:lnTo>
                  <a:pt x="509934" y="262846"/>
                </a:lnTo>
                <a:close/>
                <a:moveTo>
                  <a:pt x="0" y="525692"/>
                </a:moveTo>
                <a:lnTo>
                  <a:pt x="509467" y="525692"/>
                </a:lnTo>
                <a:lnTo>
                  <a:pt x="509467" y="0"/>
                </a:lnTo>
                <a:lnTo>
                  <a:pt x="0" y="0"/>
                </a:lnTo>
                <a:close/>
              </a:path>
            </a:pathLst>
          </a:custGeom>
          <a:solidFill>
            <a:schemeClr val="accent1"/>
          </a:solidFill>
          <a:ln>
            <a:noFill/>
          </a:ln>
        </p:spPr>
        <p:txBody>
          <a:bodyPr anchorCtr="0" anchor="ctr" bIns="100775" lIns="100775" spcFirstLastPara="1" rIns="100775" wrap="square" tIns="100775">
            <a:noAutofit/>
          </a:bodyPr>
          <a:lstStyle/>
          <a:p>
            <a:pPr indent="0" lvl="0" marL="0" marR="0" rtl="0" algn="l">
              <a:spcBef>
                <a:spcPts val="0"/>
              </a:spcBef>
              <a:spcAft>
                <a:spcPts val="0"/>
              </a:spcAft>
              <a:buNone/>
            </a:pPr>
            <a:r>
              <a:t/>
            </a:r>
            <a:endParaRPr sz="1654">
              <a:solidFill>
                <a:schemeClr val="dk1"/>
              </a:solidFill>
              <a:latin typeface="Arial"/>
              <a:ea typeface="Arial"/>
              <a:cs typeface="Arial"/>
              <a:sym typeface="Arial"/>
            </a:endParaRPr>
          </a:p>
        </p:txBody>
      </p:sp>
      <p:sp>
        <p:nvSpPr>
          <p:cNvPr id="885" name="Google Shape;885;p23"/>
          <p:cNvSpPr txBox="1"/>
          <p:nvPr/>
        </p:nvSpPr>
        <p:spPr>
          <a:xfrm>
            <a:off x="773694" y="2599623"/>
            <a:ext cx="1823732" cy="1146690"/>
          </a:xfrm>
          <a:prstGeom prst="rect">
            <a:avLst/>
          </a:prstGeom>
          <a:solidFill>
            <a:schemeClr val="accent1"/>
          </a:solidFill>
          <a:ln>
            <a:noFill/>
          </a:ln>
        </p:spPr>
        <p:txBody>
          <a:bodyPr anchorCtr="0" anchor="t" bIns="18900" lIns="37800" spcFirstLastPara="1" rIns="37800" wrap="square" tIns="18900">
            <a:spAutoFit/>
          </a:bodyPr>
          <a:lstStyle/>
          <a:p>
            <a:pPr indent="-171450" lvl="0" marL="171450" marR="0" rtl="0" algn="l">
              <a:lnSpc>
                <a:spcPct val="131545"/>
              </a:lnSpc>
              <a:spcBef>
                <a:spcPts val="0"/>
              </a:spcBef>
              <a:spcAft>
                <a:spcPts val="0"/>
              </a:spcAft>
              <a:buClr>
                <a:schemeClr val="dk1"/>
              </a:buClr>
              <a:buSzPts val="1100"/>
              <a:buFont typeface="Arial"/>
              <a:buChar char="•"/>
            </a:pPr>
            <a:r>
              <a:rPr lang="es-PE" sz="1100">
                <a:solidFill>
                  <a:schemeClr val="dk1"/>
                </a:solidFill>
                <a:latin typeface="Arial"/>
                <a:ea typeface="Arial"/>
                <a:cs typeface="Arial"/>
                <a:sym typeface="Arial"/>
              </a:rPr>
              <a:t>Definir roles y funciones del equipo de cumplimiento</a:t>
            </a:r>
            <a:endParaRPr/>
          </a:p>
          <a:p>
            <a:pPr indent="-171450" lvl="0" marL="171450" marR="0" rtl="0" algn="l">
              <a:lnSpc>
                <a:spcPct val="131545"/>
              </a:lnSpc>
              <a:spcBef>
                <a:spcPts val="220"/>
              </a:spcBef>
              <a:spcAft>
                <a:spcPts val="0"/>
              </a:spcAft>
              <a:buClr>
                <a:schemeClr val="dk1"/>
              </a:buClr>
              <a:buSzPts val="1100"/>
              <a:buFont typeface="Arial"/>
              <a:buChar char="•"/>
            </a:pPr>
            <a:r>
              <a:rPr lang="es-PE" sz="1100">
                <a:solidFill>
                  <a:schemeClr val="dk1"/>
                </a:solidFill>
                <a:latin typeface="Arial"/>
                <a:ea typeface="Arial"/>
                <a:cs typeface="Arial"/>
                <a:sym typeface="Arial"/>
              </a:rPr>
              <a:t>Designar a un equipo interino </a:t>
            </a:r>
            <a:r>
              <a:rPr b="1" lang="es-PE" sz="1100">
                <a:solidFill>
                  <a:schemeClr val="dk1"/>
                </a:solidFill>
                <a:latin typeface="Arial"/>
                <a:ea typeface="Arial"/>
                <a:cs typeface="Arial"/>
                <a:sym typeface="Arial"/>
              </a:rPr>
              <a:t>enfocado  en desempeño </a:t>
            </a:r>
            <a:endParaRPr/>
          </a:p>
        </p:txBody>
      </p:sp>
      <p:sp>
        <p:nvSpPr>
          <p:cNvPr id="886" name="Google Shape;886;p23"/>
          <p:cNvSpPr txBox="1"/>
          <p:nvPr/>
        </p:nvSpPr>
        <p:spPr>
          <a:xfrm>
            <a:off x="2734498" y="2582781"/>
            <a:ext cx="6998878" cy="1998270"/>
          </a:xfrm>
          <a:prstGeom prst="rect">
            <a:avLst/>
          </a:prstGeom>
          <a:noFill/>
          <a:ln>
            <a:noFill/>
          </a:ln>
        </p:spPr>
        <p:txBody>
          <a:bodyPr anchorCtr="0" anchor="t" bIns="18900" lIns="37800" spcFirstLastPara="1" rIns="37800" wrap="square" tIns="18900">
            <a:spAutoFit/>
          </a:bodyPr>
          <a:lstStyle/>
          <a:p>
            <a:pPr indent="-171450" lvl="0" marL="171450" marR="0" rtl="0" algn="l">
              <a:lnSpc>
                <a:spcPct val="131545"/>
              </a:lnSpc>
              <a:spcBef>
                <a:spcPts val="0"/>
              </a:spcBef>
              <a:spcAft>
                <a:spcPts val="0"/>
              </a:spcAft>
              <a:buClr>
                <a:schemeClr val="dk1"/>
              </a:buClr>
              <a:buSzPts val="1100"/>
              <a:buFont typeface="Arial"/>
              <a:buChar char="•"/>
            </a:pPr>
            <a:r>
              <a:rPr lang="es-PE" sz="1100">
                <a:solidFill>
                  <a:schemeClr val="dk1"/>
                </a:solidFill>
                <a:latin typeface="Arial"/>
                <a:ea typeface="Arial"/>
                <a:cs typeface="Arial"/>
                <a:sym typeface="Arial"/>
              </a:rPr>
              <a:t>Desarrollar </a:t>
            </a:r>
            <a:r>
              <a:rPr b="1" lang="es-PE" sz="1100">
                <a:solidFill>
                  <a:schemeClr val="dk1"/>
                </a:solidFill>
                <a:latin typeface="Arial"/>
                <a:ea typeface="Arial"/>
                <a:cs typeface="Arial"/>
                <a:sym typeface="Arial"/>
              </a:rPr>
              <a:t>plan integral de cumplimiento, </a:t>
            </a:r>
            <a:r>
              <a:rPr lang="es-PE" sz="1100">
                <a:solidFill>
                  <a:schemeClr val="dk1"/>
                </a:solidFill>
                <a:latin typeface="Arial"/>
                <a:ea typeface="Arial"/>
                <a:cs typeface="Arial"/>
                <a:sym typeface="Arial"/>
              </a:rPr>
              <a:t>con clara identificación de acciones, plazos, recursos y responsables a través de talleres que además vinculen las estrategias a la planificación</a:t>
            </a:r>
            <a:endParaRPr/>
          </a:p>
          <a:p>
            <a:pPr indent="-171450" lvl="0" marL="171450" marR="0" rtl="0" algn="l">
              <a:lnSpc>
                <a:spcPct val="131545"/>
              </a:lnSpc>
              <a:spcBef>
                <a:spcPts val="220"/>
              </a:spcBef>
              <a:spcAft>
                <a:spcPts val="0"/>
              </a:spcAft>
              <a:buClr>
                <a:schemeClr val="dk1"/>
              </a:buClr>
              <a:buSzPts val="1100"/>
              <a:buFont typeface="Arial"/>
              <a:buChar char="•"/>
            </a:pPr>
            <a:r>
              <a:rPr lang="es-PE" sz="1100">
                <a:solidFill>
                  <a:schemeClr val="dk1"/>
                </a:solidFill>
                <a:latin typeface="Arial"/>
                <a:ea typeface="Arial"/>
                <a:cs typeface="Arial"/>
                <a:sym typeface="Arial"/>
              </a:rPr>
              <a:t>Desarrollar un </a:t>
            </a:r>
            <a:r>
              <a:rPr b="1" lang="es-PE" sz="1100">
                <a:solidFill>
                  <a:schemeClr val="dk1"/>
                </a:solidFill>
                <a:latin typeface="Arial"/>
                <a:ea typeface="Arial"/>
                <a:cs typeface="Arial"/>
                <a:sym typeface="Arial"/>
              </a:rPr>
              <a:t>programa de capacitación en gestión del cumplimiento</a:t>
            </a:r>
            <a:r>
              <a:rPr lang="es-PE" sz="1100">
                <a:solidFill>
                  <a:schemeClr val="dk1"/>
                </a:solidFill>
                <a:latin typeface="Arial"/>
                <a:ea typeface="Arial"/>
                <a:cs typeface="Arial"/>
                <a:sym typeface="Arial"/>
              </a:rPr>
              <a:t> con los Funcionarios de la Red Norte de Salud de Cusco y los Jefes de los EE.SS. que </a:t>
            </a:r>
            <a:r>
              <a:rPr b="1" lang="es-PE" sz="1100">
                <a:solidFill>
                  <a:schemeClr val="dk1"/>
                </a:solidFill>
                <a:latin typeface="Arial"/>
                <a:ea typeface="Arial"/>
                <a:cs typeface="Arial"/>
                <a:sym typeface="Arial"/>
              </a:rPr>
              <a:t>resulte en planes vinculados al plan integral </a:t>
            </a:r>
            <a:r>
              <a:rPr lang="es-PE" sz="1100">
                <a:solidFill>
                  <a:schemeClr val="dk1"/>
                </a:solidFill>
                <a:latin typeface="Arial"/>
                <a:ea typeface="Arial"/>
                <a:cs typeface="Arial"/>
                <a:sym typeface="Arial"/>
              </a:rPr>
              <a:t>con objetivos específicos para el logro de resultados.</a:t>
            </a:r>
            <a:endParaRPr/>
          </a:p>
          <a:p>
            <a:pPr indent="-171450" lvl="0" marL="171450" marR="0" rtl="0" algn="l">
              <a:lnSpc>
                <a:spcPct val="131545"/>
              </a:lnSpc>
              <a:spcBef>
                <a:spcPts val="220"/>
              </a:spcBef>
              <a:spcAft>
                <a:spcPts val="0"/>
              </a:spcAft>
              <a:buClr>
                <a:schemeClr val="dk1"/>
              </a:buClr>
              <a:buSzPts val="1100"/>
              <a:buFont typeface="Arial"/>
              <a:buChar char="•"/>
            </a:pPr>
            <a:r>
              <a:rPr lang="es-PE" sz="1100">
                <a:solidFill>
                  <a:schemeClr val="dk1"/>
                </a:solidFill>
                <a:latin typeface="Arial"/>
                <a:ea typeface="Arial"/>
                <a:cs typeface="Arial"/>
                <a:sym typeface="Arial"/>
              </a:rPr>
              <a:t>Desarrollar con la Dirección de la Red Norte </a:t>
            </a:r>
            <a:r>
              <a:rPr b="1" lang="es-PE" sz="1100">
                <a:solidFill>
                  <a:schemeClr val="dk1"/>
                </a:solidFill>
                <a:latin typeface="Arial"/>
                <a:ea typeface="Arial"/>
                <a:cs typeface="Arial"/>
                <a:sym typeface="Arial"/>
              </a:rPr>
              <a:t>un listado de condiciones mínimas de operatividad </a:t>
            </a:r>
            <a:r>
              <a:rPr lang="es-PE" sz="1100">
                <a:solidFill>
                  <a:schemeClr val="dk1"/>
                </a:solidFill>
                <a:latin typeface="Arial"/>
                <a:ea typeface="Arial"/>
                <a:cs typeface="Arial"/>
                <a:sym typeface="Arial"/>
              </a:rPr>
              <a:t>de los Establecimientos de Salud y definir plazos y responsables para su pronto cumplimiento</a:t>
            </a:r>
            <a:endParaRPr/>
          </a:p>
          <a:p>
            <a:pPr indent="-101600" lvl="0" marL="171450" marR="0" rtl="0" algn="l">
              <a:lnSpc>
                <a:spcPct val="131545"/>
              </a:lnSpc>
              <a:spcBef>
                <a:spcPts val="220"/>
              </a:spcBef>
              <a:spcAft>
                <a:spcPts val="0"/>
              </a:spcAft>
              <a:buClr>
                <a:schemeClr val="dk2"/>
              </a:buClr>
              <a:buSzPts val="1100"/>
              <a:buFont typeface="Arial"/>
              <a:buNone/>
            </a:pPr>
            <a:r>
              <a:t/>
            </a:r>
            <a:endParaRPr sz="1100">
              <a:solidFill>
                <a:schemeClr val="dk1"/>
              </a:solidFill>
              <a:latin typeface="Arial"/>
              <a:ea typeface="Arial"/>
              <a:cs typeface="Arial"/>
              <a:sym typeface="Arial"/>
            </a:endParaRPr>
          </a:p>
          <a:p>
            <a:pPr indent="-101600" lvl="0" marL="171450" marR="0" rtl="0" algn="l">
              <a:lnSpc>
                <a:spcPct val="131545"/>
              </a:lnSpc>
              <a:spcBef>
                <a:spcPts val="220"/>
              </a:spcBef>
              <a:spcAft>
                <a:spcPts val="0"/>
              </a:spcAft>
              <a:buClr>
                <a:schemeClr val="dk2"/>
              </a:buClr>
              <a:buSzPts val="1100"/>
              <a:buFont typeface="Arial"/>
              <a:buNone/>
            </a:pPr>
            <a:r>
              <a:t/>
            </a:r>
            <a:endParaRPr sz="1100">
              <a:solidFill>
                <a:schemeClr val="dk1"/>
              </a:solidFill>
              <a:latin typeface="Arial"/>
              <a:ea typeface="Arial"/>
              <a:cs typeface="Arial"/>
              <a:sym typeface="Arial"/>
            </a:endParaRPr>
          </a:p>
          <a:p>
            <a:pPr indent="-101600" lvl="0" marL="171450" marR="0" rtl="0" algn="l">
              <a:lnSpc>
                <a:spcPct val="131545"/>
              </a:lnSpc>
              <a:spcBef>
                <a:spcPts val="220"/>
              </a:spcBef>
              <a:spcAft>
                <a:spcPts val="0"/>
              </a:spcAft>
              <a:buClr>
                <a:schemeClr val="dk2"/>
              </a:buClr>
              <a:buSzPts val="1100"/>
              <a:buFont typeface="Arial"/>
              <a:buNone/>
            </a:pPr>
            <a:r>
              <a:t/>
            </a:r>
            <a:endParaRPr sz="1100">
              <a:solidFill>
                <a:schemeClr val="dk1"/>
              </a:solidFill>
              <a:latin typeface="Arial"/>
              <a:ea typeface="Arial"/>
              <a:cs typeface="Arial"/>
              <a:sym typeface="Arial"/>
            </a:endParaRPr>
          </a:p>
        </p:txBody>
      </p:sp>
      <p:sp>
        <p:nvSpPr>
          <p:cNvPr id="887" name="Google Shape;887;p23"/>
          <p:cNvSpPr txBox="1"/>
          <p:nvPr/>
        </p:nvSpPr>
        <p:spPr>
          <a:xfrm>
            <a:off x="773694" y="4721666"/>
            <a:ext cx="1732031" cy="1324239"/>
          </a:xfrm>
          <a:prstGeom prst="rect">
            <a:avLst/>
          </a:prstGeom>
          <a:noFill/>
          <a:ln>
            <a:noFill/>
          </a:ln>
        </p:spPr>
        <p:txBody>
          <a:bodyPr anchorCtr="0" anchor="b" bIns="18900" lIns="37800" spcFirstLastPara="1" rIns="37800" wrap="square" tIns="18900">
            <a:spAutoFit/>
          </a:bodyPr>
          <a:lstStyle/>
          <a:p>
            <a:pPr indent="-171450" lvl="0" marL="171450" marR="0" rtl="0" algn="l">
              <a:lnSpc>
                <a:spcPct val="131545"/>
              </a:lnSpc>
              <a:spcBef>
                <a:spcPts val="0"/>
              </a:spcBef>
              <a:spcAft>
                <a:spcPts val="0"/>
              </a:spcAft>
              <a:buClr>
                <a:schemeClr val="dk1"/>
              </a:buClr>
              <a:buSzPts val="1100"/>
              <a:buFont typeface="Arial"/>
              <a:buChar char="•"/>
            </a:pPr>
            <a:r>
              <a:rPr lang="es-PE" sz="1100">
                <a:solidFill>
                  <a:schemeClr val="dk1"/>
                </a:solidFill>
                <a:latin typeface="Arial"/>
                <a:ea typeface="Arial"/>
                <a:cs typeface="Arial"/>
                <a:sym typeface="Arial"/>
              </a:rPr>
              <a:t>Equipo interino </a:t>
            </a:r>
            <a:r>
              <a:rPr b="1" lang="es-PE" sz="1100">
                <a:solidFill>
                  <a:schemeClr val="dk1"/>
                </a:solidFill>
                <a:latin typeface="Arial"/>
                <a:ea typeface="Arial"/>
                <a:cs typeface="Arial"/>
                <a:sym typeface="Arial"/>
              </a:rPr>
              <a:t>establece una línea de base </a:t>
            </a:r>
            <a:r>
              <a:rPr lang="es-PE" sz="1100">
                <a:solidFill>
                  <a:schemeClr val="dk1"/>
                </a:solidFill>
                <a:latin typeface="Arial"/>
                <a:ea typeface="Arial"/>
                <a:cs typeface="Arial"/>
                <a:sym typeface="Arial"/>
              </a:rPr>
              <a:t>y el procesamiento de datos de las metas priorizadas</a:t>
            </a:r>
            <a:endParaRPr/>
          </a:p>
          <a:p>
            <a:pPr indent="-101600" lvl="0" marL="171450" marR="0" rtl="0" algn="l">
              <a:lnSpc>
                <a:spcPct val="131545"/>
              </a:lnSpc>
              <a:spcBef>
                <a:spcPts val="220"/>
              </a:spcBef>
              <a:spcAft>
                <a:spcPts val="0"/>
              </a:spcAft>
              <a:buClr>
                <a:schemeClr val="dk2"/>
              </a:buClr>
              <a:buSzPts val="1100"/>
              <a:buFont typeface="Arial"/>
              <a:buNone/>
            </a:pPr>
            <a:r>
              <a:t/>
            </a:r>
            <a:endParaRPr sz="1100">
              <a:solidFill>
                <a:schemeClr val="dk1"/>
              </a:solidFill>
              <a:latin typeface="Arial"/>
              <a:ea typeface="Arial"/>
              <a:cs typeface="Arial"/>
              <a:sym typeface="Arial"/>
            </a:endParaRPr>
          </a:p>
        </p:txBody>
      </p:sp>
      <p:sp>
        <p:nvSpPr>
          <p:cNvPr id="888" name="Google Shape;888;p23"/>
          <p:cNvSpPr txBox="1"/>
          <p:nvPr/>
        </p:nvSpPr>
        <p:spPr>
          <a:xfrm>
            <a:off x="2723719" y="4639745"/>
            <a:ext cx="2445188" cy="1709793"/>
          </a:xfrm>
          <a:prstGeom prst="rect">
            <a:avLst/>
          </a:prstGeom>
          <a:noFill/>
          <a:ln>
            <a:noFill/>
          </a:ln>
        </p:spPr>
        <p:txBody>
          <a:bodyPr anchorCtr="0" anchor="b" bIns="18900" lIns="37800" spcFirstLastPara="1" rIns="37800" wrap="square" tIns="18900">
            <a:spAutoFit/>
          </a:bodyPr>
          <a:lstStyle/>
          <a:p>
            <a:pPr indent="-171450" lvl="0" marL="171450" marR="0" rtl="0" algn="l">
              <a:lnSpc>
                <a:spcPct val="131545"/>
              </a:lnSpc>
              <a:spcBef>
                <a:spcPts val="0"/>
              </a:spcBef>
              <a:spcAft>
                <a:spcPts val="0"/>
              </a:spcAft>
              <a:buClr>
                <a:schemeClr val="dk1"/>
              </a:buClr>
              <a:buSzPts val="1100"/>
              <a:buFont typeface="Arial"/>
              <a:buChar char="•"/>
            </a:pPr>
            <a:r>
              <a:rPr b="1" lang="es-PE" sz="1100">
                <a:solidFill>
                  <a:schemeClr val="dk1"/>
                </a:solidFill>
                <a:latin typeface="Arial"/>
                <a:ea typeface="Arial"/>
                <a:cs typeface="Arial"/>
                <a:sym typeface="Arial"/>
              </a:rPr>
              <a:t>Desarrollar tablero de control </a:t>
            </a:r>
            <a:r>
              <a:rPr lang="es-PE" sz="1100">
                <a:solidFill>
                  <a:schemeClr val="dk1"/>
                </a:solidFill>
                <a:latin typeface="Arial"/>
                <a:ea typeface="Arial"/>
                <a:cs typeface="Arial"/>
                <a:sym typeface="Arial"/>
              </a:rPr>
              <a:t>para gestión de resultados en las prioridades identificadas</a:t>
            </a:r>
            <a:endParaRPr/>
          </a:p>
          <a:p>
            <a:pPr indent="-171450" lvl="0" marL="171450" marR="0" rtl="0" algn="l">
              <a:lnSpc>
                <a:spcPct val="131545"/>
              </a:lnSpc>
              <a:spcBef>
                <a:spcPts val="220"/>
              </a:spcBef>
              <a:spcAft>
                <a:spcPts val="0"/>
              </a:spcAft>
              <a:buClr>
                <a:schemeClr val="dk1"/>
              </a:buClr>
              <a:buSzPts val="1100"/>
              <a:buFont typeface="Arial"/>
              <a:buChar char="•"/>
            </a:pPr>
            <a:r>
              <a:rPr lang="es-PE" sz="1100">
                <a:solidFill>
                  <a:schemeClr val="dk1"/>
                </a:solidFill>
                <a:latin typeface="Arial"/>
                <a:ea typeface="Arial"/>
                <a:cs typeface="Arial"/>
                <a:sym typeface="Arial"/>
              </a:rPr>
              <a:t>El equipo interino de cumplimiento propone una </a:t>
            </a:r>
            <a:r>
              <a:rPr b="1" lang="es-PE" sz="1100">
                <a:solidFill>
                  <a:schemeClr val="dk1"/>
                </a:solidFill>
                <a:latin typeface="Arial"/>
                <a:ea typeface="Arial"/>
                <a:cs typeface="Arial"/>
                <a:sym typeface="Arial"/>
              </a:rPr>
              <a:t>estructura de rutinas</a:t>
            </a:r>
            <a:r>
              <a:rPr lang="es-PE" sz="1100">
                <a:solidFill>
                  <a:schemeClr val="dk1"/>
                </a:solidFill>
                <a:latin typeface="Arial"/>
                <a:ea typeface="Arial"/>
                <a:cs typeface="Arial"/>
                <a:sym typeface="Arial"/>
              </a:rPr>
              <a:t> que permitan revisar el progreso hacia los objetivos </a:t>
            </a:r>
            <a:endParaRPr/>
          </a:p>
          <a:p>
            <a:pPr indent="-108458" lvl="0" marL="171450" marR="0" rtl="0" algn="l">
              <a:lnSpc>
                <a:spcPct val="145866"/>
              </a:lnSpc>
              <a:spcBef>
                <a:spcPts val="198"/>
              </a:spcBef>
              <a:spcAft>
                <a:spcPts val="0"/>
              </a:spcAft>
              <a:buClr>
                <a:schemeClr val="dk2"/>
              </a:buClr>
              <a:buSzPts val="992"/>
              <a:buFont typeface="Arial"/>
              <a:buNone/>
            </a:pPr>
            <a:r>
              <a:t/>
            </a:r>
            <a:endParaRPr sz="992">
              <a:solidFill>
                <a:schemeClr val="dk1"/>
              </a:solidFill>
              <a:latin typeface="Arial"/>
              <a:ea typeface="Arial"/>
              <a:cs typeface="Arial"/>
              <a:sym typeface="Arial"/>
            </a:endParaRPr>
          </a:p>
        </p:txBody>
      </p:sp>
      <p:sp>
        <p:nvSpPr>
          <p:cNvPr id="889" name="Google Shape;889;p23"/>
          <p:cNvSpPr txBox="1"/>
          <p:nvPr/>
        </p:nvSpPr>
        <p:spPr>
          <a:xfrm>
            <a:off x="1022093" y="1854173"/>
            <a:ext cx="1483177" cy="49244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PE" sz="1300">
                <a:solidFill>
                  <a:schemeClr val="dk1"/>
                </a:solidFill>
                <a:latin typeface="Arial"/>
                <a:ea typeface="Arial"/>
                <a:cs typeface="Arial"/>
                <a:sym typeface="Arial"/>
              </a:rPr>
              <a:t>Función de </a:t>
            </a:r>
            <a:br>
              <a:rPr b="1" lang="es-PE" sz="1300">
                <a:solidFill>
                  <a:schemeClr val="dk1"/>
                </a:solidFill>
                <a:latin typeface="Arial"/>
                <a:ea typeface="Arial"/>
                <a:cs typeface="Arial"/>
                <a:sym typeface="Arial"/>
              </a:rPr>
            </a:br>
            <a:r>
              <a:rPr b="1" lang="es-PE" sz="1300">
                <a:solidFill>
                  <a:schemeClr val="dk1"/>
                </a:solidFill>
                <a:latin typeface="Arial"/>
                <a:ea typeface="Arial"/>
                <a:cs typeface="Arial"/>
                <a:sym typeface="Arial"/>
              </a:rPr>
              <a:t>cumplimiento</a:t>
            </a:r>
            <a:endParaRPr/>
          </a:p>
        </p:txBody>
      </p:sp>
      <p:sp>
        <p:nvSpPr>
          <p:cNvPr id="890" name="Google Shape;890;p23"/>
          <p:cNvSpPr txBox="1"/>
          <p:nvPr/>
        </p:nvSpPr>
        <p:spPr>
          <a:xfrm>
            <a:off x="2970799" y="1926065"/>
            <a:ext cx="1292341" cy="2923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PE" sz="1300">
                <a:solidFill>
                  <a:schemeClr val="dk1"/>
                </a:solidFill>
                <a:latin typeface="Arial"/>
                <a:ea typeface="Arial"/>
                <a:cs typeface="Arial"/>
                <a:sym typeface="Arial"/>
              </a:rPr>
              <a:t>Planificación</a:t>
            </a:r>
            <a:endParaRPr/>
          </a:p>
        </p:txBody>
      </p:sp>
      <p:sp>
        <p:nvSpPr>
          <p:cNvPr id="891" name="Google Shape;891;p23"/>
          <p:cNvSpPr txBox="1"/>
          <p:nvPr/>
        </p:nvSpPr>
        <p:spPr>
          <a:xfrm>
            <a:off x="3060152" y="6335708"/>
            <a:ext cx="2021067" cy="29238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PE" sz="1300">
                <a:solidFill>
                  <a:schemeClr val="dk1"/>
                </a:solidFill>
                <a:latin typeface="Arial"/>
                <a:ea typeface="Arial"/>
                <a:cs typeface="Arial"/>
                <a:sym typeface="Arial"/>
              </a:rPr>
              <a:t>Rutinas</a:t>
            </a:r>
            <a:endParaRPr/>
          </a:p>
        </p:txBody>
      </p:sp>
      <p:sp>
        <p:nvSpPr>
          <p:cNvPr id="892" name="Google Shape;892;p23"/>
          <p:cNvSpPr txBox="1"/>
          <p:nvPr/>
        </p:nvSpPr>
        <p:spPr>
          <a:xfrm>
            <a:off x="1085406" y="6307441"/>
            <a:ext cx="702436" cy="29591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PE" sz="1300">
                <a:solidFill>
                  <a:schemeClr val="dk1"/>
                </a:solidFill>
                <a:latin typeface="Arial"/>
                <a:ea typeface="Arial"/>
                <a:cs typeface="Arial"/>
                <a:sym typeface="Arial"/>
              </a:rPr>
              <a:t>Datos</a:t>
            </a:r>
            <a:endParaRPr/>
          </a:p>
        </p:txBody>
      </p:sp>
      <p:sp>
        <p:nvSpPr>
          <p:cNvPr id="893" name="Google Shape;893;p23"/>
          <p:cNvSpPr txBox="1"/>
          <p:nvPr/>
        </p:nvSpPr>
        <p:spPr>
          <a:xfrm>
            <a:off x="360001" y="589387"/>
            <a:ext cx="9250343" cy="330860"/>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chemeClr val="dk1"/>
              </a:buClr>
              <a:buSzPts val="2000"/>
              <a:buFont typeface="Arial"/>
              <a:buNone/>
            </a:pPr>
            <a:r>
              <a:rPr lang="es-PE" sz="2000">
                <a:solidFill>
                  <a:schemeClr val="dk1"/>
                </a:solidFill>
                <a:latin typeface="Arial"/>
                <a:ea typeface="Arial"/>
                <a:cs typeface="Arial"/>
                <a:sym typeface="Arial"/>
              </a:rPr>
              <a:t>Cronograma tentativo para implementación de recomendaciones</a:t>
            </a:r>
            <a:endParaRPr/>
          </a:p>
        </p:txBody>
      </p:sp>
      <p:sp>
        <p:nvSpPr>
          <p:cNvPr id="894" name="Google Shape;894;p23"/>
          <p:cNvSpPr/>
          <p:nvPr/>
        </p:nvSpPr>
        <p:spPr>
          <a:xfrm>
            <a:off x="8296234" y="4068060"/>
            <a:ext cx="1447557" cy="511807"/>
          </a:xfrm>
          <a:prstGeom prst="rect">
            <a:avLst/>
          </a:prstGeom>
          <a:solidFill>
            <a:schemeClr val="dk1"/>
          </a:solidFill>
          <a:ln>
            <a:noFill/>
          </a:ln>
        </p:spPr>
        <p:txBody>
          <a:bodyPr anchorCtr="0" anchor="ctr" bIns="100775" lIns="59525" spcFirstLastPara="1" rIns="59525" wrap="square" tIns="100775">
            <a:noAutofit/>
          </a:bodyPr>
          <a:lstStyle/>
          <a:p>
            <a:pPr indent="0" lvl="0" marL="0" marR="0" rtl="0" algn="ctr">
              <a:spcBef>
                <a:spcPts val="0"/>
              </a:spcBef>
              <a:spcAft>
                <a:spcPts val="0"/>
              </a:spcAft>
              <a:buNone/>
            </a:pPr>
            <a:r>
              <a:t/>
            </a:r>
            <a:endParaRPr b="1" sz="1323">
              <a:solidFill>
                <a:schemeClr val="dk1"/>
              </a:solidFill>
              <a:latin typeface="Arial"/>
              <a:ea typeface="Arial"/>
              <a:cs typeface="Arial"/>
              <a:sym typeface="Arial"/>
            </a:endParaRPr>
          </a:p>
        </p:txBody>
      </p:sp>
      <p:sp>
        <p:nvSpPr>
          <p:cNvPr id="895" name="Google Shape;895;p23"/>
          <p:cNvSpPr txBox="1"/>
          <p:nvPr/>
        </p:nvSpPr>
        <p:spPr>
          <a:xfrm>
            <a:off x="8567212" y="4250647"/>
            <a:ext cx="917940" cy="216243"/>
          </a:xfrm>
          <a:prstGeom prst="rect">
            <a:avLst/>
          </a:prstGeom>
          <a:noFill/>
          <a:ln>
            <a:noFill/>
          </a:ln>
        </p:spPr>
        <p:txBody>
          <a:bodyPr anchorCtr="0" anchor="b" bIns="18900" lIns="37800" spcFirstLastPara="1" rIns="37800" wrap="square" tIns="18900">
            <a:spAutoFit/>
          </a:bodyPr>
          <a:lstStyle/>
          <a:p>
            <a:pPr indent="0" lvl="0" marL="0" marR="0" rtl="0" algn="l">
              <a:spcBef>
                <a:spcPts val="0"/>
              </a:spcBef>
              <a:spcAft>
                <a:spcPts val="0"/>
              </a:spcAft>
              <a:buNone/>
            </a:pPr>
            <a:r>
              <a:rPr b="1" lang="es-PE" sz="1157">
                <a:solidFill>
                  <a:schemeClr val="lt2"/>
                </a:solidFill>
                <a:latin typeface="Arial"/>
                <a:ea typeface="Arial"/>
                <a:cs typeface="Arial"/>
                <a:sym typeface="Arial"/>
              </a:rPr>
              <a:t>Noviembre</a:t>
            </a:r>
            <a:endParaRPr/>
          </a:p>
        </p:txBody>
      </p:sp>
      <p:sp>
        <p:nvSpPr>
          <p:cNvPr id="896" name="Google Shape;896;p23"/>
          <p:cNvSpPr/>
          <p:nvPr/>
        </p:nvSpPr>
        <p:spPr>
          <a:xfrm>
            <a:off x="6764540" y="4068060"/>
            <a:ext cx="1447557" cy="506740"/>
          </a:xfrm>
          <a:prstGeom prst="rect">
            <a:avLst/>
          </a:prstGeom>
          <a:solidFill>
            <a:schemeClr val="dk1"/>
          </a:solidFill>
          <a:ln>
            <a:noFill/>
          </a:ln>
        </p:spPr>
        <p:txBody>
          <a:bodyPr anchorCtr="0" anchor="ctr" bIns="100775" lIns="59525" spcFirstLastPara="1" rIns="59525" wrap="square" tIns="100775">
            <a:noAutofit/>
          </a:bodyPr>
          <a:lstStyle/>
          <a:p>
            <a:pPr indent="0" lvl="0" marL="0" marR="0" rtl="0" algn="ctr">
              <a:spcBef>
                <a:spcPts val="0"/>
              </a:spcBef>
              <a:spcAft>
                <a:spcPts val="0"/>
              </a:spcAft>
              <a:buNone/>
            </a:pPr>
            <a:r>
              <a:t/>
            </a:r>
            <a:endParaRPr b="1" sz="1323">
              <a:solidFill>
                <a:schemeClr val="lt2"/>
              </a:solidFill>
              <a:latin typeface="Arial"/>
              <a:ea typeface="Arial"/>
              <a:cs typeface="Arial"/>
              <a:sym typeface="Arial"/>
            </a:endParaRPr>
          </a:p>
        </p:txBody>
      </p:sp>
      <p:sp>
        <p:nvSpPr>
          <p:cNvPr id="897" name="Google Shape;897;p23"/>
          <p:cNvSpPr txBox="1"/>
          <p:nvPr/>
        </p:nvSpPr>
        <p:spPr>
          <a:xfrm>
            <a:off x="7152314" y="4239771"/>
            <a:ext cx="707947" cy="216243"/>
          </a:xfrm>
          <a:prstGeom prst="rect">
            <a:avLst/>
          </a:prstGeom>
          <a:noFill/>
          <a:ln>
            <a:noFill/>
          </a:ln>
        </p:spPr>
        <p:txBody>
          <a:bodyPr anchorCtr="0" anchor="b" bIns="18900" lIns="37800" spcFirstLastPara="1" rIns="37800" wrap="square" tIns="18900">
            <a:spAutoFit/>
          </a:bodyPr>
          <a:lstStyle/>
          <a:p>
            <a:pPr indent="0" lvl="0" marL="0" marR="0" rtl="0" algn="ctr">
              <a:spcBef>
                <a:spcPts val="0"/>
              </a:spcBef>
              <a:spcAft>
                <a:spcPts val="0"/>
              </a:spcAft>
              <a:buNone/>
            </a:pPr>
            <a:r>
              <a:rPr b="1" lang="es-PE" sz="1157">
                <a:solidFill>
                  <a:schemeClr val="lt2"/>
                </a:solidFill>
                <a:latin typeface="Arial"/>
                <a:ea typeface="Arial"/>
                <a:cs typeface="Arial"/>
                <a:sym typeface="Arial"/>
              </a:rPr>
              <a:t>Octubre</a:t>
            </a:r>
            <a:endParaRPr/>
          </a:p>
        </p:txBody>
      </p:sp>
      <p:sp>
        <p:nvSpPr>
          <p:cNvPr id="898" name="Google Shape;898;p23"/>
          <p:cNvSpPr/>
          <p:nvPr/>
        </p:nvSpPr>
        <p:spPr>
          <a:xfrm>
            <a:off x="5192559" y="4073240"/>
            <a:ext cx="1447557" cy="496755"/>
          </a:xfrm>
          <a:prstGeom prst="rect">
            <a:avLst/>
          </a:prstGeom>
          <a:solidFill>
            <a:schemeClr val="dk1"/>
          </a:solidFill>
          <a:ln>
            <a:noFill/>
          </a:ln>
        </p:spPr>
        <p:txBody>
          <a:bodyPr anchorCtr="0" anchor="ctr" bIns="100775" lIns="59525" spcFirstLastPara="1" rIns="59525" wrap="square" tIns="100775">
            <a:noAutofit/>
          </a:bodyPr>
          <a:lstStyle/>
          <a:p>
            <a:pPr indent="0" lvl="0" marL="0" marR="0" rtl="0" algn="ctr">
              <a:spcBef>
                <a:spcPts val="0"/>
              </a:spcBef>
              <a:spcAft>
                <a:spcPts val="0"/>
              </a:spcAft>
              <a:buNone/>
            </a:pPr>
            <a:r>
              <a:t/>
            </a:r>
            <a:endParaRPr b="1" sz="1323">
              <a:solidFill>
                <a:schemeClr val="dk1"/>
              </a:solidFill>
              <a:latin typeface="Arial"/>
              <a:ea typeface="Arial"/>
              <a:cs typeface="Arial"/>
              <a:sym typeface="Arial"/>
            </a:endParaRPr>
          </a:p>
        </p:txBody>
      </p:sp>
      <p:sp>
        <p:nvSpPr>
          <p:cNvPr id="899" name="Google Shape;899;p23"/>
          <p:cNvSpPr txBox="1"/>
          <p:nvPr/>
        </p:nvSpPr>
        <p:spPr>
          <a:xfrm>
            <a:off x="5495894" y="4226338"/>
            <a:ext cx="866643" cy="216243"/>
          </a:xfrm>
          <a:prstGeom prst="rect">
            <a:avLst/>
          </a:prstGeom>
          <a:noFill/>
          <a:ln>
            <a:noFill/>
          </a:ln>
        </p:spPr>
        <p:txBody>
          <a:bodyPr anchorCtr="0" anchor="b" bIns="18900" lIns="37800" spcFirstLastPara="1" rIns="37800" wrap="square" tIns="18900">
            <a:spAutoFit/>
          </a:bodyPr>
          <a:lstStyle/>
          <a:p>
            <a:pPr indent="0" lvl="0" marL="0" marR="0" rtl="0" algn="ctr">
              <a:spcBef>
                <a:spcPts val="0"/>
              </a:spcBef>
              <a:spcAft>
                <a:spcPts val="0"/>
              </a:spcAft>
              <a:buNone/>
            </a:pPr>
            <a:r>
              <a:rPr b="1" lang="es-PE" sz="1157">
                <a:solidFill>
                  <a:schemeClr val="lt2"/>
                </a:solidFill>
                <a:latin typeface="Arial"/>
                <a:ea typeface="Arial"/>
                <a:cs typeface="Arial"/>
                <a:sym typeface="Arial"/>
              </a:rPr>
              <a:t>Setiembre</a:t>
            </a:r>
            <a:endParaRPr/>
          </a:p>
        </p:txBody>
      </p:sp>
      <p:sp>
        <p:nvSpPr>
          <p:cNvPr id="900" name="Google Shape;900;p23"/>
          <p:cNvSpPr/>
          <p:nvPr/>
        </p:nvSpPr>
        <p:spPr>
          <a:xfrm>
            <a:off x="3634968" y="4068060"/>
            <a:ext cx="1404985" cy="496755"/>
          </a:xfrm>
          <a:prstGeom prst="rect">
            <a:avLst/>
          </a:prstGeom>
          <a:solidFill>
            <a:schemeClr val="dk1"/>
          </a:solidFill>
          <a:ln>
            <a:noFill/>
          </a:ln>
        </p:spPr>
        <p:txBody>
          <a:bodyPr anchorCtr="0" anchor="ctr" bIns="100775" lIns="59525" spcFirstLastPara="1" rIns="59525" wrap="square" tIns="100775">
            <a:noAutofit/>
          </a:bodyPr>
          <a:lstStyle/>
          <a:p>
            <a:pPr indent="0" lvl="0" marL="0" marR="0" rtl="0" algn="ctr">
              <a:spcBef>
                <a:spcPts val="0"/>
              </a:spcBef>
              <a:spcAft>
                <a:spcPts val="0"/>
              </a:spcAft>
              <a:buNone/>
            </a:pPr>
            <a:r>
              <a:t/>
            </a:r>
            <a:endParaRPr b="1" sz="1323">
              <a:solidFill>
                <a:schemeClr val="dk1"/>
              </a:solidFill>
              <a:latin typeface="Arial"/>
              <a:ea typeface="Arial"/>
              <a:cs typeface="Arial"/>
              <a:sym typeface="Arial"/>
            </a:endParaRPr>
          </a:p>
        </p:txBody>
      </p:sp>
      <p:sp>
        <p:nvSpPr>
          <p:cNvPr id="901" name="Google Shape;901;p23"/>
          <p:cNvSpPr txBox="1"/>
          <p:nvPr/>
        </p:nvSpPr>
        <p:spPr>
          <a:xfrm>
            <a:off x="4029172" y="4215478"/>
            <a:ext cx="616575" cy="216243"/>
          </a:xfrm>
          <a:prstGeom prst="rect">
            <a:avLst/>
          </a:prstGeom>
          <a:noFill/>
          <a:ln>
            <a:noFill/>
          </a:ln>
        </p:spPr>
        <p:txBody>
          <a:bodyPr anchorCtr="0" anchor="b" bIns="18900" lIns="37800" spcFirstLastPara="1" rIns="37800" wrap="square" tIns="18900">
            <a:spAutoFit/>
          </a:bodyPr>
          <a:lstStyle/>
          <a:p>
            <a:pPr indent="0" lvl="0" marL="0" marR="0" rtl="0" algn="ctr">
              <a:spcBef>
                <a:spcPts val="0"/>
              </a:spcBef>
              <a:spcAft>
                <a:spcPts val="0"/>
              </a:spcAft>
              <a:buNone/>
            </a:pPr>
            <a:r>
              <a:rPr b="1" lang="es-PE" sz="1157">
                <a:solidFill>
                  <a:schemeClr val="lt2"/>
                </a:solidFill>
                <a:latin typeface="Arial"/>
                <a:ea typeface="Arial"/>
                <a:cs typeface="Arial"/>
                <a:sym typeface="Arial"/>
              </a:rPr>
              <a:t>Agosto</a:t>
            </a:r>
            <a:endParaRPr/>
          </a:p>
        </p:txBody>
      </p:sp>
      <p:sp>
        <p:nvSpPr>
          <p:cNvPr id="902" name="Google Shape;902;p23"/>
          <p:cNvSpPr/>
          <p:nvPr/>
        </p:nvSpPr>
        <p:spPr>
          <a:xfrm>
            <a:off x="2200154" y="4061308"/>
            <a:ext cx="1284632" cy="496755"/>
          </a:xfrm>
          <a:prstGeom prst="rect">
            <a:avLst/>
          </a:prstGeom>
          <a:solidFill>
            <a:schemeClr val="dk1"/>
          </a:solidFill>
          <a:ln>
            <a:noFill/>
          </a:ln>
        </p:spPr>
        <p:txBody>
          <a:bodyPr anchorCtr="0" anchor="ctr" bIns="100775" lIns="59525" spcFirstLastPara="1" rIns="59525" wrap="square" tIns="100775">
            <a:noAutofit/>
          </a:bodyPr>
          <a:lstStyle/>
          <a:p>
            <a:pPr indent="0" lvl="0" marL="0" marR="0" rtl="0" algn="ctr">
              <a:spcBef>
                <a:spcPts val="0"/>
              </a:spcBef>
              <a:spcAft>
                <a:spcPts val="0"/>
              </a:spcAft>
              <a:buNone/>
            </a:pPr>
            <a:r>
              <a:t/>
            </a:r>
            <a:endParaRPr b="1" sz="1323">
              <a:solidFill>
                <a:schemeClr val="dk1"/>
              </a:solidFill>
              <a:latin typeface="Arial"/>
              <a:ea typeface="Arial"/>
              <a:cs typeface="Arial"/>
              <a:sym typeface="Arial"/>
            </a:endParaRPr>
          </a:p>
        </p:txBody>
      </p:sp>
      <p:sp>
        <p:nvSpPr>
          <p:cNvPr id="903" name="Google Shape;903;p23"/>
          <p:cNvSpPr txBox="1"/>
          <p:nvPr/>
        </p:nvSpPr>
        <p:spPr>
          <a:xfrm>
            <a:off x="2605708" y="4215212"/>
            <a:ext cx="491353" cy="216243"/>
          </a:xfrm>
          <a:prstGeom prst="rect">
            <a:avLst/>
          </a:prstGeom>
          <a:noFill/>
          <a:ln>
            <a:noFill/>
          </a:ln>
        </p:spPr>
        <p:txBody>
          <a:bodyPr anchorCtr="0" anchor="b" bIns="18900" lIns="37800" spcFirstLastPara="1" rIns="37800" wrap="square" tIns="18900">
            <a:spAutoFit/>
          </a:bodyPr>
          <a:lstStyle/>
          <a:p>
            <a:pPr indent="0" lvl="0" marL="0" marR="0" rtl="0" algn="ctr">
              <a:spcBef>
                <a:spcPts val="0"/>
              </a:spcBef>
              <a:spcAft>
                <a:spcPts val="0"/>
              </a:spcAft>
              <a:buNone/>
            </a:pPr>
            <a:r>
              <a:rPr b="1" lang="es-PE" sz="1157">
                <a:solidFill>
                  <a:schemeClr val="lt2"/>
                </a:solidFill>
                <a:latin typeface="Arial"/>
                <a:ea typeface="Arial"/>
                <a:cs typeface="Arial"/>
                <a:sym typeface="Arial"/>
              </a:rPr>
              <a:t>Julio</a:t>
            </a:r>
            <a:endParaRPr/>
          </a:p>
        </p:txBody>
      </p:sp>
      <p:sp>
        <p:nvSpPr>
          <p:cNvPr id="904" name="Google Shape;904;p23"/>
          <p:cNvSpPr/>
          <p:nvPr/>
        </p:nvSpPr>
        <p:spPr>
          <a:xfrm>
            <a:off x="695626" y="4057055"/>
            <a:ext cx="1369416" cy="496755"/>
          </a:xfrm>
          <a:prstGeom prst="rect">
            <a:avLst/>
          </a:prstGeom>
          <a:solidFill>
            <a:schemeClr val="dk1"/>
          </a:solidFill>
          <a:ln>
            <a:noFill/>
          </a:ln>
        </p:spPr>
        <p:txBody>
          <a:bodyPr anchorCtr="0" anchor="ctr" bIns="100775" lIns="59525" spcFirstLastPara="1" rIns="59525" wrap="square" tIns="100775">
            <a:noAutofit/>
          </a:bodyPr>
          <a:lstStyle/>
          <a:p>
            <a:pPr indent="0" lvl="0" marL="0" marR="0" rtl="0" algn="ctr">
              <a:spcBef>
                <a:spcPts val="0"/>
              </a:spcBef>
              <a:spcAft>
                <a:spcPts val="0"/>
              </a:spcAft>
              <a:buNone/>
            </a:pPr>
            <a:r>
              <a:t/>
            </a:r>
            <a:endParaRPr b="1" sz="1323">
              <a:solidFill>
                <a:schemeClr val="lt2"/>
              </a:solidFill>
              <a:latin typeface="Arial"/>
              <a:ea typeface="Arial"/>
              <a:cs typeface="Arial"/>
              <a:sym typeface="Arial"/>
            </a:endParaRPr>
          </a:p>
        </p:txBody>
      </p:sp>
      <p:sp>
        <p:nvSpPr>
          <p:cNvPr id="905" name="Google Shape;905;p23"/>
          <p:cNvSpPr txBox="1"/>
          <p:nvPr/>
        </p:nvSpPr>
        <p:spPr>
          <a:xfrm>
            <a:off x="1177635" y="4210153"/>
            <a:ext cx="488335" cy="216243"/>
          </a:xfrm>
          <a:prstGeom prst="rect">
            <a:avLst/>
          </a:prstGeom>
          <a:noFill/>
          <a:ln>
            <a:noFill/>
          </a:ln>
        </p:spPr>
        <p:txBody>
          <a:bodyPr anchorCtr="0" anchor="b" bIns="18900" lIns="37800" spcFirstLastPara="1" rIns="37800" wrap="square" tIns="18900">
            <a:spAutoFit/>
          </a:bodyPr>
          <a:lstStyle/>
          <a:p>
            <a:pPr indent="0" lvl="0" marL="0" marR="0" rtl="0" algn="ctr">
              <a:spcBef>
                <a:spcPts val="0"/>
              </a:spcBef>
              <a:spcAft>
                <a:spcPts val="0"/>
              </a:spcAft>
              <a:buNone/>
            </a:pPr>
            <a:r>
              <a:rPr b="1" lang="es-PE" sz="1157">
                <a:solidFill>
                  <a:schemeClr val="lt2"/>
                </a:solidFill>
                <a:latin typeface="Arial"/>
                <a:ea typeface="Arial"/>
                <a:cs typeface="Arial"/>
                <a:sym typeface="Arial"/>
              </a:rPr>
              <a:t>Junio</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9" name="Shape 909"/>
        <p:cNvGrpSpPr/>
        <p:nvPr/>
      </p:nvGrpSpPr>
      <p:grpSpPr>
        <a:xfrm>
          <a:off x="0" y="0"/>
          <a:ext cx="0" cy="0"/>
          <a:chOff x="0" y="0"/>
          <a:chExt cx="0" cy="0"/>
        </a:xfrm>
      </p:grpSpPr>
      <p:sp>
        <p:nvSpPr>
          <p:cNvPr id="910" name="Google Shape;910;p2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911" name="Google Shape;911;p2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912" name="Google Shape;912;p2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913" name="Google Shape;913;p24"/>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7" name="Shape 917"/>
        <p:cNvGrpSpPr/>
        <p:nvPr/>
      </p:nvGrpSpPr>
      <p:grpSpPr>
        <a:xfrm>
          <a:off x="0" y="0"/>
          <a:ext cx="0" cy="0"/>
          <a:chOff x="0" y="0"/>
          <a:chExt cx="0" cy="0"/>
        </a:xfrm>
      </p:grpSpPr>
      <p:sp>
        <p:nvSpPr>
          <p:cNvPr id="918" name="Google Shape;918;p25"/>
          <p:cNvSpPr txBox="1"/>
          <p:nvPr>
            <p:ph type="title"/>
          </p:nvPr>
        </p:nvSpPr>
        <p:spPr>
          <a:xfrm>
            <a:off x="456505" y="714960"/>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Cronograma del Proyecto Piloto Red Norte</a:t>
            </a:r>
            <a:endParaRPr/>
          </a:p>
        </p:txBody>
      </p:sp>
      <p:sp>
        <p:nvSpPr>
          <p:cNvPr id="919" name="Google Shape;919;p2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lnSpc>
                <a:spcPct val="100000"/>
              </a:lnSpc>
              <a:spcBef>
                <a:spcPts val="0"/>
              </a:spcBef>
              <a:spcAft>
                <a:spcPts val="0"/>
              </a:spcAft>
              <a:buSzPts val="1000"/>
              <a:buNone/>
            </a:pPr>
            <a:fld id="{00000000-1234-1234-1234-123412341234}" type="slidenum">
              <a:rPr lang="es-PE"/>
              <a:t>‹#›</a:t>
            </a:fld>
            <a:endParaRPr/>
          </a:p>
        </p:txBody>
      </p:sp>
      <p:sp>
        <p:nvSpPr>
          <p:cNvPr id="920" name="Google Shape;920;p2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921" name="Google Shape;921;p25"/>
          <p:cNvSpPr/>
          <p:nvPr/>
        </p:nvSpPr>
        <p:spPr>
          <a:xfrm>
            <a:off x="654050" y="3921954"/>
            <a:ext cx="8631672" cy="226420"/>
          </a:xfrm>
          <a:prstGeom prst="rect">
            <a:avLst/>
          </a:prstGeom>
          <a:solidFill>
            <a:schemeClr val="hlink"/>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22" name="Google Shape;922;p25"/>
          <p:cNvSpPr/>
          <p:nvPr/>
        </p:nvSpPr>
        <p:spPr>
          <a:xfrm>
            <a:off x="654049" y="2337628"/>
            <a:ext cx="8641219" cy="255845"/>
          </a:xfrm>
          <a:prstGeom prst="rect">
            <a:avLst/>
          </a:prstGeom>
          <a:solidFill>
            <a:schemeClr val="hlink"/>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23" name="Google Shape;923;p25"/>
          <p:cNvSpPr/>
          <p:nvPr/>
        </p:nvSpPr>
        <p:spPr>
          <a:xfrm>
            <a:off x="654050" y="5263392"/>
            <a:ext cx="8641218" cy="241974"/>
          </a:xfrm>
          <a:prstGeom prst="rect">
            <a:avLst/>
          </a:prstGeom>
          <a:solidFill>
            <a:schemeClr val="hlink"/>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24" name="Google Shape;924;p25"/>
          <p:cNvSpPr txBox="1"/>
          <p:nvPr/>
        </p:nvSpPr>
        <p:spPr>
          <a:xfrm>
            <a:off x="5754751" y="1708742"/>
            <a:ext cx="3540517" cy="306388"/>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10000"/>
              </a:lnSpc>
              <a:spcBef>
                <a:spcPts val="0"/>
              </a:spcBef>
              <a:spcAft>
                <a:spcPts val="0"/>
              </a:spcAft>
              <a:buClr>
                <a:schemeClr val="dk1"/>
              </a:buClr>
              <a:buSzPts val="1400"/>
              <a:buFont typeface="Arial"/>
              <a:buNone/>
            </a:pPr>
            <a:r>
              <a:rPr b="1" i="0" lang="es-PE" sz="1400" u="none" cap="none" strike="noStrike">
                <a:solidFill>
                  <a:schemeClr val="dk1"/>
                </a:solidFill>
                <a:latin typeface="Arial"/>
                <a:ea typeface="Arial"/>
                <a:cs typeface="Arial"/>
                <a:sym typeface="Arial"/>
              </a:rPr>
              <a:t>2021</a:t>
            </a:r>
            <a:endParaRPr b="1" i="0" sz="1400" u="none" cap="none" strike="noStrike">
              <a:solidFill>
                <a:schemeClr val="dk1"/>
              </a:solidFill>
              <a:latin typeface="Arial"/>
              <a:ea typeface="Arial"/>
              <a:cs typeface="Arial"/>
              <a:sym typeface="Arial"/>
            </a:endParaRPr>
          </a:p>
        </p:txBody>
      </p:sp>
      <p:sp>
        <p:nvSpPr>
          <p:cNvPr id="925" name="Google Shape;925;p25"/>
          <p:cNvSpPr txBox="1"/>
          <p:nvPr/>
        </p:nvSpPr>
        <p:spPr>
          <a:xfrm>
            <a:off x="5765800" y="2021480"/>
            <a:ext cx="698500" cy="316149"/>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10000"/>
              </a:lnSpc>
              <a:spcBef>
                <a:spcPts val="0"/>
              </a:spcBef>
              <a:spcAft>
                <a:spcPts val="0"/>
              </a:spcAft>
              <a:buClr>
                <a:schemeClr val="dk1"/>
              </a:buClr>
              <a:buSzPts val="1400"/>
              <a:buFont typeface="Arial"/>
              <a:buNone/>
            </a:pPr>
            <a:r>
              <a:rPr b="1" i="0" lang="es-PE" sz="1200" u="none" cap="none" strike="noStrike">
                <a:solidFill>
                  <a:schemeClr val="dk1"/>
                </a:solidFill>
                <a:latin typeface="Arial"/>
                <a:ea typeface="Arial"/>
                <a:cs typeface="Arial"/>
                <a:sym typeface="Arial"/>
              </a:rPr>
              <a:t>Jun</a:t>
            </a:r>
            <a:endParaRPr b="1" i="0" sz="1200" u="none" cap="none" strike="noStrike">
              <a:solidFill>
                <a:schemeClr val="dk1"/>
              </a:solidFill>
              <a:latin typeface="Arial"/>
              <a:ea typeface="Arial"/>
              <a:cs typeface="Arial"/>
              <a:sym typeface="Arial"/>
            </a:endParaRPr>
          </a:p>
        </p:txBody>
      </p:sp>
      <p:sp>
        <p:nvSpPr>
          <p:cNvPr id="926" name="Google Shape;926;p25"/>
          <p:cNvSpPr txBox="1"/>
          <p:nvPr/>
        </p:nvSpPr>
        <p:spPr>
          <a:xfrm>
            <a:off x="6464301" y="2020150"/>
            <a:ext cx="720725" cy="31748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10000"/>
              </a:lnSpc>
              <a:spcBef>
                <a:spcPts val="0"/>
              </a:spcBef>
              <a:spcAft>
                <a:spcPts val="0"/>
              </a:spcAft>
              <a:buClr>
                <a:schemeClr val="dk1"/>
              </a:buClr>
              <a:buSzPts val="1400"/>
              <a:buFont typeface="Arial"/>
              <a:buNone/>
            </a:pPr>
            <a:r>
              <a:rPr b="1" i="0" lang="es-PE" sz="1200" u="none" cap="none" strike="noStrike">
                <a:solidFill>
                  <a:schemeClr val="dk1"/>
                </a:solidFill>
                <a:latin typeface="Arial"/>
                <a:ea typeface="Arial"/>
                <a:cs typeface="Arial"/>
                <a:sym typeface="Arial"/>
              </a:rPr>
              <a:t>Jul</a:t>
            </a:r>
            <a:endParaRPr b="1" i="0" sz="1200" u="none" cap="none" strike="noStrike">
              <a:solidFill>
                <a:schemeClr val="dk1"/>
              </a:solidFill>
              <a:latin typeface="Arial"/>
              <a:ea typeface="Arial"/>
              <a:cs typeface="Arial"/>
              <a:sym typeface="Arial"/>
            </a:endParaRPr>
          </a:p>
        </p:txBody>
      </p:sp>
      <p:sp>
        <p:nvSpPr>
          <p:cNvPr id="927" name="Google Shape;927;p25"/>
          <p:cNvSpPr txBox="1"/>
          <p:nvPr/>
        </p:nvSpPr>
        <p:spPr>
          <a:xfrm>
            <a:off x="7185026" y="2008424"/>
            <a:ext cx="720725" cy="329206"/>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10000"/>
              </a:lnSpc>
              <a:spcBef>
                <a:spcPts val="0"/>
              </a:spcBef>
              <a:spcAft>
                <a:spcPts val="0"/>
              </a:spcAft>
              <a:buClr>
                <a:schemeClr val="dk1"/>
              </a:buClr>
              <a:buSzPts val="1400"/>
              <a:buFont typeface="Arial"/>
              <a:buNone/>
            </a:pPr>
            <a:r>
              <a:rPr b="1" i="0" lang="es-PE" sz="1200" u="none" cap="none" strike="noStrike">
                <a:solidFill>
                  <a:schemeClr val="dk1"/>
                </a:solidFill>
                <a:latin typeface="Arial"/>
                <a:ea typeface="Arial"/>
                <a:cs typeface="Arial"/>
                <a:sym typeface="Arial"/>
              </a:rPr>
              <a:t>Aug</a:t>
            </a:r>
            <a:endParaRPr b="1" i="0" sz="1200" u="none" cap="none" strike="noStrike">
              <a:solidFill>
                <a:schemeClr val="dk1"/>
              </a:solidFill>
              <a:latin typeface="Arial"/>
              <a:ea typeface="Arial"/>
              <a:cs typeface="Arial"/>
              <a:sym typeface="Arial"/>
            </a:endParaRPr>
          </a:p>
        </p:txBody>
      </p:sp>
      <p:sp>
        <p:nvSpPr>
          <p:cNvPr id="928" name="Google Shape;928;p25"/>
          <p:cNvSpPr txBox="1"/>
          <p:nvPr/>
        </p:nvSpPr>
        <p:spPr>
          <a:xfrm>
            <a:off x="7905750" y="2008424"/>
            <a:ext cx="698500" cy="329206"/>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10000"/>
              </a:lnSpc>
              <a:spcBef>
                <a:spcPts val="0"/>
              </a:spcBef>
              <a:spcAft>
                <a:spcPts val="0"/>
              </a:spcAft>
              <a:buClr>
                <a:schemeClr val="dk1"/>
              </a:buClr>
              <a:buSzPts val="1400"/>
              <a:buFont typeface="Arial"/>
              <a:buNone/>
            </a:pPr>
            <a:r>
              <a:rPr b="1" i="0" lang="es-PE" sz="1200" u="none" cap="none" strike="noStrike">
                <a:solidFill>
                  <a:schemeClr val="dk1"/>
                </a:solidFill>
                <a:latin typeface="Arial"/>
                <a:ea typeface="Arial"/>
                <a:cs typeface="Arial"/>
                <a:sym typeface="Arial"/>
              </a:rPr>
              <a:t>Sep</a:t>
            </a:r>
            <a:endParaRPr b="1" i="0" sz="1200" u="none" cap="none" strike="noStrike">
              <a:solidFill>
                <a:schemeClr val="dk1"/>
              </a:solidFill>
              <a:latin typeface="Arial"/>
              <a:ea typeface="Arial"/>
              <a:cs typeface="Arial"/>
              <a:sym typeface="Arial"/>
            </a:endParaRPr>
          </a:p>
        </p:txBody>
      </p:sp>
      <p:sp>
        <p:nvSpPr>
          <p:cNvPr id="929" name="Google Shape;929;p25"/>
          <p:cNvSpPr txBox="1"/>
          <p:nvPr/>
        </p:nvSpPr>
        <p:spPr>
          <a:xfrm>
            <a:off x="8604250" y="2005763"/>
            <a:ext cx="349250" cy="331867"/>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10000"/>
              </a:lnSpc>
              <a:spcBef>
                <a:spcPts val="0"/>
              </a:spcBef>
              <a:spcAft>
                <a:spcPts val="0"/>
              </a:spcAft>
              <a:buClr>
                <a:schemeClr val="dk1"/>
              </a:buClr>
              <a:buSzPts val="1400"/>
              <a:buFont typeface="Arial"/>
              <a:buNone/>
            </a:pPr>
            <a:r>
              <a:rPr b="1" i="0" lang="es-PE" sz="1200" u="none" cap="none" strike="noStrike">
                <a:solidFill>
                  <a:schemeClr val="dk1"/>
                </a:solidFill>
                <a:latin typeface="Arial"/>
                <a:ea typeface="Arial"/>
                <a:cs typeface="Arial"/>
                <a:sym typeface="Arial"/>
              </a:rPr>
              <a:t>Oct</a:t>
            </a:r>
            <a:endParaRPr b="1" i="0" sz="1200" u="none" cap="none" strike="noStrike">
              <a:solidFill>
                <a:schemeClr val="dk1"/>
              </a:solidFill>
              <a:latin typeface="Arial"/>
              <a:ea typeface="Arial"/>
              <a:cs typeface="Arial"/>
              <a:sym typeface="Arial"/>
            </a:endParaRPr>
          </a:p>
        </p:txBody>
      </p:sp>
      <p:cxnSp>
        <p:nvCxnSpPr>
          <p:cNvPr id="930" name="Google Shape;930;p25"/>
          <p:cNvCxnSpPr/>
          <p:nvPr/>
        </p:nvCxnSpPr>
        <p:spPr>
          <a:xfrm>
            <a:off x="8604250" y="2337628"/>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31" name="Google Shape;931;p25"/>
          <p:cNvCxnSpPr/>
          <p:nvPr/>
        </p:nvCxnSpPr>
        <p:spPr>
          <a:xfrm>
            <a:off x="7185025" y="2337628"/>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32" name="Google Shape;932;p25"/>
          <p:cNvCxnSpPr/>
          <p:nvPr/>
        </p:nvCxnSpPr>
        <p:spPr>
          <a:xfrm>
            <a:off x="9291702" y="2337628"/>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33" name="Google Shape;933;p25"/>
          <p:cNvCxnSpPr/>
          <p:nvPr/>
        </p:nvCxnSpPr>
        <p:spPr>
          <a:xfrm>
            <a:off x="5765800" y="2337628"/>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34" name="Google Shape;934;p25"/>
          <p:cNvCxnSpPr/>
          <p:nvPr/>
        </p:nvCxnSpPr>
        <p:spPr>
          <a:xfrm>
            <a:off x="7905750" y="2337628"/>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35" name="Google Shape;935;p25"/>
          <p:cNvCxnSpPr/>
          <p:nvPr/>
        </p:nvCxnSpPr>
        <p:spPr>
          <a:xfrm>
            <a:off x="6464300" y="2337628"/>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36" name="Google Shape;936;p25"/>
          <p:cNvCxnSpPr/>
          <p:nvPr/>
        </p:nvCxnSpPr>
        <p:spPr>
          <a:xfrm>
            <a:off x="654050" y="2337628"/>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37" name="Google Shape;937;p25"/>
          <p:cNvCxnSpPr/>
          <p:nvPr/>
        </p:nvCxnSpPr>
        <p:spPr>
          <a:xfrm>
            <a:off x="7534275"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38" name="Google Shape;938;p25"/>
          <p:cNvCxnSpPr/>
          <p:nvPr/>
        </p:nvCxnSpPr>
        <p:spPr>
          <a:xfrm>
            <a:off x="8185150"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39" name="Google Shape;939;p25"/>
          <p:cNvCxnSpPr/>
          <p:nvPr/>
        </p:nvCxnSpPr>
        <p:spPr>
          <a:xfrm>
            <a:off x="6556375"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0" name="Google Shape;940;p25"/>
          <p:cNvCxnSpPr/>
          <p:nvPr/>
        </p:nvCxnSpPr>
        <p:spPr>
          <a:xfrm>
            <a:off x="5905500"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1" name="Google Shape;941;p25"/>
          <p:cNvCxnSpPr/>
          <p:nvPr/>
        </p:nvCxnSpPr>
        <p:spPr>
          <a:xfrm>
            <a:off x="6883400"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2" name="Google Shape;942;p25"/>
          <p:cNvCxnSpPr/>
          <p:nvPr/>
        </p:nvCxnSpPr>
        <p:spPr>
          <a:xfrm>
            <a:off x="6230938"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3" name="Google Shape;943;p25"/>
          <p:cNvCxnSpPr/>
          <p:nvPr/>
        </p:nvCxnSpPr>
        <p:spPr>
          <a:xfrm>
            <a:off x="8837613"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4" name="Google Shape;944;p25"/>
          <p:cNvCxnSpPr/>
          <p:nvPr/>
        </p:nvCxnSpPr>
        <p:spPr>
          <a:xfrm>
            <a:off x="6069013"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5" name="Google Shape;945;p25"/>
          <p:cNvCxnSpPr/>
          <p:nvPr/>
        </p:nvCxnSpPr>
        <p:spPr>
          <a:xfrm>
            <a:off x="8348663"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6" name="Google Shape;946;p25"/>
          <p:cNvCxnSpPr/>
          <p:nvPr/>
        </p:nvCxnSpPr>
        <p:spPr>
          <a:xfrm>
            <a:off x="8512175"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7" name="Google Shape;947;p25"/>
          <p:cNvCxnSpPr/>
          <p:nvPr/>
        </p:nvCxnSpPr>
        <p:spPr>
          <a:xfrm>
            <a:off x="8674100"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8" name="Google Shape;948;p25"/>
          <p:cNvCxnSpPr/>
          <p:nvPr/>
        </p:nvCxnSpPr>
        <p:spPr>
          <a:xfrm>
            <a:off x="6394450"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49" name="Google Shape;949;p25"/>
          <p:cNvCxnSpPr/>
          <p:nvPr/>
        </p:nvCxnSpPr>
        <p:spPr>
          <a:xfrm>
            <a:off x="7859713"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50" name="Google Shape;950;p25"/>
          <p:cNvCxnSpPr/>
          <p:nvPr/>
        </p:nvCxnSpPr>
        <p:spPr>
          <a:xfrm>
            <a:off x="6719888"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51" name="Google Shape;951;p25"/>
          <p:cNvCxnSpPr/>
          <p:nvPr/>
        </p:nvCxnSpPr>
        <p:spPr>
          <a:xfrm>
            <a:off x="8023225"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52" name="Google Shape;952;p25"/>
          <p:cNvCxnSpPr/>
          <p:nvPr/>
        </p:nvCxnSpPr>
        <p:spPr>
          <a:xfrm>
            <a:off x="7370763"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53" name="Google Shape;953;p25"/>
          <p:cNvCxnSpPr/>
          <p:nvPr/>
        </p:nvCxnSpPr>
        <p:spPr>
          <a:xfrm>
            <a:off x="7697788"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54" name="Google Shape;954;p25"/>
          <p:cNvCxnSpPr/>
          <p:nvPr/>
        </p:nvCxnSpPr>
        <p:spPr>
          <a:xfrm>
            <a:off x="7045325"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55" name="Google Shape;955;p25"/>
          <p:cNvCxnSpPr/>
          <p:nvPr/>
        </p:nvCxnSpPr>
        <p:spPr>
          <a:xfrm>
            <a:off x="7208838" y="2337628"/>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56" name="Google Shape;956;p25"/>
          <p:cNvCxnSpPr/>
          <p:nvPr/>
        </p:nvCxnSpPr>
        <p:spPr>
          <a:xfrm>
            <a:off x="654050" y="3921954"/>
            <a:ext cx="8299450" cy="0"/>
          </a:xfrm>
          <a:prstGeom prst="straightConnector1">
            <a:avLst/>
          </a:prstGeom>
          <a:noFill/>
          <a:ln cap="flat" cmpd="sng" w="9525">
            <a:solidFill>
              <a:schemeClr val="dk1"/>
            </a:solidFill>
            <a:prstDash val="solid"/>
            <a:miter lim="800000"/>
            <a:headEnd len="sm" w="sm" type="none"/>
            <a:tailEnd len="sm" w="sm" type="none"/>
          </a:ln>
        </p:spPr>
      </p:cxnSp>
      <p:cxnSp>
        <p:nvCxnSpPr>
          <p:cNvPr id="957" name="Google Shape;957;p25"/>
          <p:cNvCxnSpPr/>
          <p:nvPr/>
        </p:nvCxnSpPr>
        <p:spPr>
          <a:xfrm>
            <a:off x="654050" y="6496879"/>
            <a:ext cx="8631672" cy="0"/>
          </a:xfrm>
          <a:prstGeom prst="straightConnector1">
            <a:avLst/>
          </a:prstGeom>
          <a:noFill/>
          <a:ln cap="flat" cmpd="sng" w="9525">
            <a:solidFill>
              <a:schemeClr val="dk1"/>
            </a:solidFill>
            <a:prstDash val="solid"/>
            <a:miter lim="800000"/>
            <a:headEnd len="sm" w="sm" type="none"/>
            <a:tailEnd len="sm" w="sm" type="none"/>
          </a:ln>
        </p:spPr>
      </p:cxnSp>
      <p:cxnSp>
        <p:nvCxnSpPr>
          <p:cNvPr id="958" name="Google Shape;958;p25"/>
          <p:cNvCxnSpPr/>
          <p:nvPr/>
        </p:nvCxnSpPr>
        <p:spPr>
          <a:xfrm>
            <a:off x="654050" y="2337629"/>
            <a:ext cx="8299450" cy="0"/>
          </a:xfrm>
          <a:prstGeom prst="straightConnector1">
            <a:avLst/>
          </a:prstGeom>
          <a:noFill/>
          <a:ln cap="flat" cmpd="sng" w="9525">
            <a:solidFill>
              <a:schemeClr val="dk1"/>
            </a:solidFill>
            <a:prstDash val="solid"/>
            <a:miter lim="800000"/>
            <a:headEnd len="sm" w="sm" type="none"/>
            <a:tailEnd len="sm" w="sm" type="none"/>
          </a:ln>
        </p:spPr>
      </p:cxnSp>
      <p:sp>
        <p:nvSpPr>
          <p:cNvPr id="959" name="Google Shape;959;p25"/>
          <p:cNvSpPr/>
          <p:nvPr/>
        </p:nvSpPr>
        <p:spPr>
          <a:xfrm>
            <a:off x="7540256" y="4388383"/>
            <a:ext cx="330570" cy="255091"/>
          </a:xfrm>
          <a:prstGeom prst="homePlate">
            <a:avLst>
              <a:gd fmla="val 18000" name="adj"/>
            </a:avLst>
          </a:prstGeom>
          <a:solidFill>
            <a:schemeClr val="hlink"/>
          </a:solidFill>
          <a:ln cap="flat" cmpd="sng" w="9525">
            <a:solidFill>
              <a:schemeClr val="dk1"/>
            </a:solidFill>
            <a:prstDash val="solid"/>
            <a:round/>
            <a:headEnd len="sm" w="sm" type="none"/>
            <a:tailEnd len="sm" w="sm" type="none"/>
          </a:ln>
        </p:spPr>
        <p:txBody>
          <a:bodyPr anchorCtr="0" anchor="ctr" bIns="46025" lIns="90475" spcFirstLastPara="1" rIns="0" wrap="square" tIns="46025">
            <a:noAutofit/>
          </a:bodyPr>
          <a:lstStyle/>
          <a:p>
            <a:pPr indent="0" lvl="0" marL="0" marR="0" rtl="0" algn="l">
              <a:lnSpc>
                <a:spcPct val="110000"/>
              </a:lnSpc>
              <a:spcBef>
                <a:spcPts val="0"/>
              </a:spcBef>
              <a:spcAft>
                <a:spcPts val="0"/>
              </a:spcAft>
              <a:buClr>
                <a:schemeClr val="dk1"/>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60" name="Google Shape;960;p25"/>
          <p:cNvSpPr/>
          <p:nvPr/>
        </p:nvSpPr>
        <p:spPr>
          <a:xfrm>
            <a:off x="6997700" y="3086097"/>
            <a:ext cx="478621" cy="314325"/>
          </a:xfrm>
          <a:prstGeom prst="homePlate">
            <a:avLst>
              <a:gd fmla="val 18000" name="adj"/>
            </a:avLst>
          </a:prstGeom>
          <a:solidFill>
            <a:schemeClr val="hlink"/>
          </a:solidFill>
          <a:ln cap="flat" cmpd="sng" w="9525">
            <a:solidFill>
              <a:schemeClr val="dk1"/>
            </a:solidFill>
            <a:prstDash val="solid"/>
            <a:round/>
            <a:headEnd len="sm" w="sm" type="none"/>
            <a:tailEnd len="sm" w="sm" type="none"/>
          </a:ln>
        </p:spPr>
        <p:txBody>
          <a:bodyPr anchorCtr="0" anchor="ctr" bIns="46025" lIns="90475" spcFirstLastPara="1" rIns="0" wrap="square" tIns="46025">
            <a:noAutofit/>
          </a:bodyPr>
          <a:lstStyle/>
          <a:p>
            <a:pPr indent="0" lvl="0" marL="0" marR="0" rtl="0" algn="l">
              <a:lnSpc>
                <a:spcPct val="110000"/>
              </a:lnSpc>
              <a:spcBef>
                <a:spcPts val="0"/>
              </a:spcBef>
              <a:spcAft>
                <a:spcPts val="0"/>
              </a:spcAft>
              <a:buClr>
                <a:schemeClr val="dk1"/>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961" name="Google Shape;961;p25"/>
          <p:cNvSpPr/>
          <p:nvPr/>
        </p:nvSpPr>
        <p:spPr>
          <a:xfrm flipH="1" rot="10800000">
            <a:off x="7454966" y="3987043"/>
            <a:ext cx="1830756" cy="96044"/>
          </a:xfrm>
          <a:prstGeom prst="rect">
            <a:avLst/>
          </a:prstGeom>
          <a:solidFill>
            <a:schemeClr val="dk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2" name="Google Shape;962;p25"/>
          <p:cNvSpPr/>
          <p:nvPr/>
        </p:nvSpPr>
        <p:spPr>
          <a:xfrm>
            <a:off x="5905500" y="2420179"/>
            <a:ext cx="977900" cy="79375"/>
          </a:xfrm>
          <a:prstGeom prst="rect">
            <a:avLst/>
          </a:prstGeom>
          <a:solidFill>
            <a:schemeClr val="dk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3" name="Google Shape;963;p25"/>
          <p:cNvSpPr/>
          <p:nvPr/>
        </p:nvSpPr>
        <p:spPr>
          <a:xfrm>
            <a:off x="7763364" y="4824449"/>
            <a:ext cx="1395413" cy="79375"/>
          </a:xfrm>
          <a:prstGeom prst="rect">
            <a:avLst/>
          </a:prstGeom>
          <a:solidFill>
            <a:schemeClr val="dk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4" name="Google Shape;964;p25"/>
          <p:cNvSpPr/>
          <p:nvPr/>
        </p:nvSpPr>
        <p:spPr>
          <a:xfrm>
            <a:off x="7937197" y="6046823"/>
            <a:ext cx="1058067" cy="85713"/>
          </a:xfrm>
          <a:prstGeom prst="rect">
            <a:avLst/>
          </a:prstGeom>
          <a:solidFill>
            <a:schemeClr val="dk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5" name="Google Shape;965;p25"/>
          <p:cNvSpPr/>
          <p:nvPr/>
        </p:nvSpPr>
        <p:spPr>
          <a:xfrm>
            <a:off x="7260007" y="5306254"/>
            <a:ext cx="1968618" cy="186533"/>
          </a:xfrm>
          <a:prstGeom prst="rightArrow">
            <a:avLst>
              <a:gd fmla="val 50000" name="adj1"/>
              <a:gd fmla="val 40660" name="adj2"/>
            </a:avLst>
          </a:prstGeom>
          <a:solidFill>
            <a:schemeClr val="dk1"/>
          </a:solidFill>
          <a:ln cap="flat" cmpd="sng" w="1905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6" name="Google Shape;966;p25"/>
          <p:cNvSpPr/>
          <p:nvPr/>
        </p:nvSpPr>
        <p:spPr>
          <a:xfrm>
            <a:off x="8547100" y="5577717"/>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7" name="Google Shape;967;p25"/>
          <p:cNvSpPr/>
          <p:nvPr/>
        </p:nvSpPr>
        <p:spPr>
          <a:xfrm>
            <a:off x="7848600" y="5577717"/>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8" name="Google Shape;968;p25"/>
          <p:cNvSpPr/>
          <p:nvPr/>
        </p:nvSpPr>
        <p:spPr>
          <a:xfrm>
            <a:off x="8616950" y="5079242"/>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69" name="Google Shape;969;p25"/>
          <p:cNvSpPr/>
          <p:nvPr/>
        </p:nvSpPr>
        <p:spPr>
          <a:xfrm>
            <a:off x="7848600" y="5079242"/>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70" name="Google Shape;970;p25"/>
          <p:cNvSpPr/>
          <p:nvPr/>
        </p:nvSpPr>
        <p:spPr>
          <a:xfrm>
            <a:off x="6173788" y="2878381"/>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71" name="Google Shape;971;p25"/>
          <p:cNvSpPr/>
          <p:nvPr/>
        </p:nvSpPr>
        <p:spPr>
          <a:xfrm>
            <a:off x="7640638" y="5822192"/>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72" name="Google Shape;972;p25"/>
          <p:cNvSpPr/>
          <p:nvPr/>
        </p:nvSpPr>
        <p:spPr>
          <a:xfrm>
            <a:off x="5848350" y="2651954"/>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73" name="Google Shape;973;p25"/>
          <p:cNvSpPr txBox="1"/>
          <p:nvPr/>
        </p:nvSpPr>
        <p:spPr>
          <a:xfrm>
            <a:off x="725488" y="3680654"/>
            <a:ext cx="3178175"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Lanzamiento del Tablero de Control</a:t>
            </a:r>
            <a:endParaRPr b="0" i="0" sz="1400" u="none" cap="none" strike="noStrike">
              <a:solidFill>
                <a:schemeClr val="dk1"/>
              </a:solidFill>
              <a:latin typeface="Arial"/>
              <a:ea typeface="Arial"/>
              <a:cs typeface="Arial"/>
              <a:sym typeface="Arial"/>
            </a:endParaRPr>
          </a:p>
        </p:txBody>
      </p:sp>
      <p:sp>
        <p:nvSpPr>
          <p:cNvPr id="974" name="Google Shape;974;p25"/>
          <p:cNvSpPr txBox="1"/>
          <p:nvPr/>
        </p:nvSpPr>
        <p:spPr>
          <a:xfrm>
            <a:off x="725488" y="5022092"/>
            <a:ext cx="4968875"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Reuniones de Cumplimiento con el Gobernador Regional</a:t>
            </a:r>
            <a:endParaRPr b="0" i="0" sz="1400" u="none" cap="none" strike="noStrike">
              <a:solidFill>
                <a:schemeClr val="dk1"/>
              </a:solidFill>
              <a:latin typeface="Arial"/>
              <a:ea typeface="Arial"/>
              <a:cs typeface="Arial"/>
              <a:sym typeface="Arial"/>
            </a:endParaRPr>
          </a:p>
        </p:txBody>
      </p:sp>
      <p:sp>
        <p:nvSpPr>
          <p:cNvPr id="975" name="Google Shape;975;p25"/>
          <p:cNvSpPr txBox="1"/>
          <p:nvPr/>
        </p:nvSpPr>
        <p:spPr>
          <a:xfrm>
            <a:off x="725488" y="2594804"/>
            <a:ext cx="3830638"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Confirmación de Red Priorizada y Objetivos</a:t>
            </a:r>
            <a:endParaRPr b="0" i="0" sz="1400" u="none" cap="none" strike="noStrike">
              <a:solidFill>
                <a:schemeClr val="dk1"/>
              </a:solidFill>
              <a:latin typeface="Arial"/>
              <a:ea typeface="Arial"/>
              <a:cs typeface="Arial"/>
              <a:sym typeface="Arial"/>
            </a:endParaRPr>
          </a:p>
        </p:txBody>
      </p:sp>
      <p:sp>
        <p:nvSpPr>
          <p:cNvPr id="976" name="Google Shape;976;p25"/>
          <p:cNvSpPr txBox="1"/>
          <p:nvPr/>
        </p:nvSpPr>
        <p:spPr>
          <a:xfrm>
            <a:off x="725488" y="5271329"/>
            <a:ext cx="3198813"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Fase 3: Comunicación de Resultados</a:t>
            </a:r>
            <a:endParaRPr b="0" i="0" sz="1400" u="none" cap="none" strike="noStrike">
              <a:solidFill>
                <a:schemeClr val="lt1"/>
              </a:solidFill>
              <a:latin typeface="Arial"/>
              <a:ea typeface="Arial"/>
              <a:cs typeface="Arial"/>
              <a:sym typeface="Arial"/>
            </a:endParaRPr>
          </a:p>
        </p:txBody>
      </p:sp>
      <p:sp>
        <p:nvSpPr>
          <p:cNvPr id="977" name="Google Shape;977;p25"/>
          <p:cNvSpPr txBox="1"/>
          <p:nvPr/>
        </p:nvSpPr>
        <p:spPr>
          <a:xfrm>
            <a:off x="725487" y="4776029"/>
            <a:ext cx="4649788"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Implementación y Revisión del Plan de Cumplimiento</a:t>
            </a:r>
            <a:endParaRPr b="0" i="0" sz="1400" u="none" cap="none" strike="noStrike">
              <a:solidFill>
                <a:schemeClr val="dk1"/>
              </a:solidFill>
              <a:latin typeface="Arial"/>
              <a:ea typeface="Arial"/>
              <a:cs typeface="Arial"/>
              <a:sym typeface="Arial"/>
            </a:endParaRPr>
          </a:p>
        </p:txBody>
      </p:sp>
      <p:sp>
        <p:nvSpPr>
          <p:cNvPr id="978" name="Google Shape;978;p25"/>
          <p:cNvSpPr txBox="1"/>
          <p:nvPr/>
        </p:nvSpPr>
        <p:spPr>
          <a:xfrm>
            <a:off x="725488" y="2839279"/>
            <a:ext cx="3379788"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Propuesta y Validación de Indicadores</a:t>
            </a:r>
            <a:endParaRPr b="0" i="0" sz="1400" u="none" cap="none" strike="noStrike">
              <a:solidFill>
                <a:schemeClr val="dk1"/>
              </a:solidFill>
              <a:latin typeface="Arial"/>
              <a:ea typeface="Arial"/>
              <a:cs typeface="Arial"/>
              <a:sym typeface="Arial"/>
            </a:endParaRPr>
          </a:p>
        </p:txBody>
      </p:sp>
      <p:sp>
        <p:nvSpPr>
          <p:cNvPr id="979" name="Google Shape;979;p25"/>
          <p:cNvSpPr txBox="1"/>
          <p:nvPr/>
        </p:nvSpPr>
        <p:spPr>
          <a:xfrm>
            <a:off x="725488" y="5520567"/>
            <a:ext cx="4854575"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Nota Mensual al Gobernador con avance en resultados</a:t>
            </a:r>
            <a:endParaRPr b="0" i="0" sz="1400" u="none" cap="none" strike="noStrike">
              <a:solidFill>
                <a:schemeClr val="dk1"/>
              </a:solidFill>
              <a:latin typeface="Arial"/>
              <a:ea typeface="Arial"/>
              <a:cs typeface="Arial"/>
              <a:sym typeface="Arial"/>
            </a:endParaRPr>
          </a:p>
        </p:txBody>
      </p:sp>
      <p:sp>
        <p:nvSpPr>
          <p:cNvPr id="980" name="Google Shape;980;p25"/>
          <p:cNvSpPr txBox="1"/>
          <p:nvPr/>
        </p:nvSpPr>
        <p:spPr>
          <a:xfrm>
            <a:off x="725488" y="2345567"/>
            <a:ext cx="2957513"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Fase 1: Priorización y Planificación</a:t>
            </a:r>
            <a:endParaRPr b="0" i="0" sz="1400" u="none" cap="none" strike="noStrike">
              <a:solidFill>
                <a:schemeClr val="lt1"/>
              </a:solidFill>
              <a:latin typeface="Arial"/>
              <a:ea typeface="Arial"/>
              <a:cs typeface="Arial"/>
              <a:sym typeface="Arial"/>
            </a:endParaRPr>
          </a:p>
        </p:txBody>
      </p:sp>
      <p:sp>
        <p:nvSpPr>
          <p:cNvPr id="981" name="Google Shape;981;p25"/>
          <p:cNvSpPr txBox="1"/>
          <p:nvPr/>
        </p:nvSpPr>
        <p:spPr>
          <a:xfrm>
            <a:off x="725488" y="3137729"/>
            <a:ext cx="3721100"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Talleres de Planificación del Cumplimiento</a:t>
            </a:r>
            <a:endParaRPr b="0" i="0" sz="1400" u="none" cap="none" strike="noStrike">
              <a:solidFill>
                <a:schemeClr val="dk1"/>
              </a:solidFill>
              <a:latin typeface="Arial"/>
              <a:ea typeface="Arial"/>
              <a:cs typeface="Arial"/>
              <a:sym typeface="Arial"/>
            </a:endParaRPr>
          </a:p>
        </p:txBody>
      </p:sp>
      <p:sp>
        <p:nvSpPr>
          <p:cNvPr id="982" name="Google Shape;982;p25"/>
          <p:cNvSpPr txBox="1"/>
          <p:nvPr/>
        </p:nvSpPr>
        <p:spPr>
          <a:xfrm>
            <a:off x="725488" y="4477579"/>
            <a:ext cx="3116263"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Diseño de Rutinas de Cumplimiento</a:t>
            </a:r>
            <a:endParaRPr b="0" i="0" sz="1400" u="none" cap="none" strike="noStrike">
              <a:solidFill>
                <a:schemeClr val="dk1"/>
              </a:solidFill>
              <a:latin typeface="Arial"/>
              <a:ea typeface="Arial"/>
              <a:cs typeface="Arial"/>
              <a:sym typeface="Arial"/>
            </a:endParaRPr>
          </a:p>
        </p:txBody>
      </p:sp>
      <p:sp>
        <p:nvSpPr>
          <p:cNvPr id="983" name="Google Shape;983;p25"/>
          <p:cNvSpPr txBox="1"/>
          <p:nvPr/>
        </p:nvSpPr>
        <p:spPr>
          <a:xfrm>
            <a:off x="725488" y="5765042"/>
            <a:ext cx="3341688"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Desarrollo Estrategia Comunicacional</a:t>
            </a:r>
            <a:endParaRPr b="0" i="0" sz="1400" u="none" cap="none" strike="noStrike">
              <a:solidFill>
                <a:schemeClr val="dk1"/>
              </a:solidFill>
              <a:latin typeface="Arial"/>
              <a:ea typeface="Arial"/>
              <a:cs typeface="Arial"/>
              <a:sym typeface="Arial"/>
            </a:endParaRPr>
          </a:p>
        </p:txBody>
      </p:sp>
      <p:sp>
        <p:nvSpPr>
          <p:cNvPr id="984" name="Google Shape;984;p25"/>
          <p:cNvSpPr txBox="1"/>
          <p:nvPr/>
        </p:nvSpPr>
        <p:spPr>
          <a:xfrm>
            <a:off x="725488" y="3929892"/>
            <a:ext cx="2093913"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Fase 2: Implementación</a:t>
            </a:r>
            <a:endParaRPr b="0" i="0" sz="1400" u="none" cap="none" strike="noStrike">
              <a:solidFill>
                <a:schemeClr val="lt1"/>
              </a:solidFill>
              <a:latin typeface="Arial"/>
              <a:ea typeface="Arial"/>
              <a:cs typeface="Arial"/>
              <a:sym typeface="Arial"/>
            </a:endParaRPr>
          </a:p>
        </p:txBody>
      </p:sp>
      <p:sp>
        <p:nvSpPr>
          <p:cNvPr id="985" name="Google Shape;985;p25"/>
          <p:cNvSpPr txBox="1"/>
          <p:nvPr/>
        </p:nvSpPr>
        <p:spPr>
          <a:xfrm>
            <a:off x="725488" y="3436179"/>
            <a:ext cx="3236913"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Validación del Plan de Cumplimiento</a:t>
            </a:r>
            <a:endParaRPr b="0" i="0" sz="1400" u="none" cap="none" strike="noStrike">
              <a:solidFill>
                <a:schemeClr val="dk1"/>
              </a:solidFill>
              <a:latin typeface="Arial"/>
              <a:ea typeface="Arial"/>
              <a:cs typeface="Arial"/>
              <a:sym typeface="Arial"/>
            </a:endParaRPr>
          </a:p>
        </p:txBody>
      </p:sp>
      <p:sp>
        <p:nvSpPr>
          <p:cNvPr id="986" name="Google Shape;986;p25"/>
          <p:cNvSpPr txBox="1"/>
          <p:nvPr/>
        </p:nvSpPr>
        <p:spPr>
          <a:xfrm>
            <a:off x="725488" y="6009517"/>
            <a:ext cx="4168775"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Implementación de Estrategia Comunicacional</a:t>
            </a:r>
            <a:endParaRPr b="0" i="0" sz="1400" u="none" cap="none" strike="noStrike">
              <a:solidFill>
                <a:schemeClr val="dk1"/>
              </a:solidFill>
              <a:latin typeface="Arial"/>
              <a:ea typeface="Arial"/>
              <a:cs typeface="Arial"/>
              <a:sym typeface="Arial"/>
            </a:endParaRPr>
          </a:p>
        </p:txBody>
      </p:sp>
      <p:sp>
        <p:nvSpPr>
          <p:cNvPr id="987" name="Google Shape;987;p25"/>
          <p:cNvSpPr txBox="1"/>
          <p:nvPr/>
        </p:nvSpPr>
        <p:spPr>
          <a:xfrm>
            <a:off x="725488" y="2078867"/>
            <a:ext cx="2551113" cy="234950"/>
          </a:xfrm>
          <a:prstGeom prst="rect">
            <a:avLst/>
          </a:prstGeom>
          <a:noFill/>
          <a:ln>
            <a:noFill/>
          </a:ln>
        </p:spPr>
        <p:txBody>
          <a:bodyPr anchorCtr="0" anchor="b"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1" i="0" lang="es-PE" sz="1400" u="none" cap="none" strike="noStrike">
                <a:solidFill>
                  <a:schemeClr val="dk1"/>
                </a:solidFill>
                <a:latin typeface="Arial"/>
                <a:ea typeface="Arial"/>
                <a:cs typeface="Arial"/>
                <a:sym typeface="Arial"/>
              </a:rPr>
              <a:t>Proyecto Piloto Salud Cusco</a:t>
            </a:r>
            <a:endParaRPr b="0" i="0" sz="1400" u="none" cap="none" strike="noStrike">
              <a:solidFill>
                <a:srgbClr val="000000"/>
              </a:solidFill>
              <a:latin typeface="Arial"/>
              <a:ea typeface="Arial"/>
              <a:cs typeface="Arial"/>
              <a:sym typeface="Arial"/>
            </a:endParaRPr>
          </a:p>
        </p:txBody>
      </p:sp>
      <p:sp>
        <p:nvSpPr>
          <p:cNvPr id="988" name="Google Shape;988;p25"/>
          <p:cNvSpPr txBox="1"/>
          <p:nvPr/>
        </p:nvSpPr>
        <p:spPr>
          <a:xfrm>
            <a:off x="725488" y="4179129"/>
            <a:ext cx="3563938"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Inducción al equipo central del proyecto</a:t>
            </a:r>
            <a:endParaRPr b="0" i="0" sz="1400" u="none" cap="none" strike="noStrike">
              <a:solidFill>
                <a:schemeClr val="dk1"/>
              </a:solidFill>
              <a:latin typeface="Arial"/>
              <a:ea typeface="Arial"/>
              <a:cs typeface="Arial"/>
              <a:sym typeface="Arial"/>
            </a:endParaRPr>
          </a:p>
        </p:txBody>
      </p:sp>
      <p:sp>
        <p:nvSpPr>
          <p:cNvPr id="989" name="Google Shape;989;p25"/>
          <p:cNvSpPr txBox="1"/>
          <p:nvPr/>
        </p:nvSpPr>
        <p:spPr>
          <a:xfrm>
            <a:off x="725488" y="6253992"/>
            <a:ext cx="1154113" cy="23495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Informe Final</a:t>
            </a:r>
            <a:endParaRPr b="0" i="0" sz="1400" u="none" cap="none" strike="noStrike">
              <a:solidFill>
                <a:schemeClr val="dk1"/>
              </a:solidFill>
              <a:latin typeface="Arial"/>
              <a:ea typeface="Arial"/>
              <a:cs typeface="Arial"/>
              <a:sym typeface="Arial"/>
            </a:endParaRPr>
          </a:p>
        </p:txBody>
      </p:sp>
      <p:sp>
        <p:nvSpPr>
          <p:cNvPr id="990" name="Google Shape;990;p25"/>
          <p:cNvSpPr/>
          <p:nvPr/>
        </p:nvSpPr>
        <p:spPr>
          <a:xfrm>
            <a:off x="7479690" y="3489313"/>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1" name="Google Shape;991;p25"/>
          <p:cNvSpPr/>
          <p:nvPr/>
        </p:nvSpPr>
        <p:spPr>
          <a:xfrm>
            <a:off x="7634699" y="3733797"/>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2" name="Google Shape;992;p25"/>
          <p:cNvSpPr/>
          <p:nvPr/>
        </p:nvSpPr>
        <p:spPr>
          <a:xfrm>
            <a:off x="6506910" y="2877543"/>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3" name="Google Shape;993;p25"/>
          <p:cNvSpPr/>
          <p:nvPr/>
        </p:nvSpPr>
        <p:spPr>
          <a:xfrm>
            <a:off x="6972460" y="2879631"/>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4" name="Google Shape;994;p25"/>
          <p:cNvSpPr/>
          <p:nvPr/>
        </p:nvSpPr>
        <p:spPr>
          <a:xfrm>
            <a:off x="6659310" y="3029943"/>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995" name="Google Shape;995;p25"/>
          <p:cNvSpPr txBox="1"/>
          <p:nvPr/>
        </p:nvSpPr>
        <p:spPr>
          <a:xfrm>
            <a:off x="8953501" y="2007094"/>
            <a:ext cx="332222" cy="336886"/>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10000"/>
              </a:lnSpc>
              <a:spcBef>
                <a:spcPts val="0"/>
              </a:spcBef>
              <a:spcAft>
                <a:spcPts val="0"/>
              </a:spcAft>
              <a:buClr>
                <a:schemeClr val="dk1"/>
              </a:buClr>
              <a:buSzPts val="1400"/>
              <a:buFont typeface="Arial"/>
              <a:buNone/>
            </a:pPr>
            <a:r>
              <a:rPr b="1" lang="es-PE" sz="1200">
                <a:solidFill>
                  <a:schemeClr val="dk1"/>
                </a:solidFill>
                <a:latin typeface="Arial"/>
                <a:ea typeface="Arial"/>
                <a:cs typeface="Arial"/>
                <a:sym typeface="Arial"/>
              </a:rPr>
              <a:t>Nov</a:t>
            </a:r>
            <a:endParaRPr b="1" i="0" sz="1200" u="none" cap="none" strike="noStrike">
              <a:solidFill>
                <a:schemeClr val="dk1"/>
              </a:solidFill>
              <a:latin typeface="Arial"/>
              <a:ea typeface="Arial"/>
              <a:cs typeface="Arial"/>
              <a:sym typeface="Arial"/>
            </a:endParaRPr>
          </a:p>
        </p:txBody>
      </p:sp>
      <p:cxnSp>
        <p:nvCxnSpPr>
          <p:cNvPr id="996" name="Google Shape;996;p25"/>
          <p:cNvCxnSpPr/>
          <p:nvPr/>
        </p:nvCxnSpPr>
        <p:spPr>
          <a:xfrm>
            <a:off x="9007170" y="2327190"/>
            <a:ext cx="0" cy="4159250"/>
          </a:xfrm>
          <a:prstGeom prst="straightConnector1">
            <a:avLst/>
          </a:prstGeom>
          <a:noFill/>
          <a:ln cap="flat" cmpd="sng" w="9525">
            <a:solidFill>
              <a:schemeClr val="dk1"/>
            </a:solidFill>
            <a:prstDash val="solid"/>
            <a:miter lim="800000"/>
            <a:headEnd len="sm" w="sm" type="none"/>
            <a:tailEnd len="sm" w="sm" type="none"/>
          </a:ln>
        </p:spPr>
      </p:cxnSp>
      <p:cxnSp>
        <p:nvCxnSpPr>
          <p:cNvPr id="997" name="Google Shape;997;p25"/>
          <p:cNvCxnSpPr/>
          <p:nvPr/>
        </p:nvCxnSpPr>
        <p:spPr>
          <a:xfrm>
            <a:off x="9240533" y="2327190"/>
            <a:ext cx="0" cy="4159250"/>
          </a:xfrm>
          <a:prstGeom prst="straightConnector1">
            <a:avLst/>
          </a:prstGeom>
          <a:noFill/>
          <a:ln cap="flat" cmpd="sng" w="9525">
            <a:solidFill>
              <a:schemeClr val="dk1"/>
            </a:solidFill>
            <a:prstDash val="dash"/>
            <a:miter lim="800000"/>
            <a:headEnd len="sm" w="sm" type="none"/>
            <a:tailEnd len="sm" w="sm" type="none"/>
          </a:ln>
        </p:spPr>
      </p:cxnSp>
      <p:cxnSp>
        <p:nvCxnSpPr>
          <p:cNvPr id="998" name="Google Shape;998;p25"/>
          <p:cNvCxnSpPr/>
          <p:nvPr/>
        </p:nvCxnSpPr>
        <p:spPr>
          <a:xfrm>
            <a:off x="9077020" y="2327190"/>
            <a:ext cx="0" cy="4159250"/>
          </a:xfrm>
          <a:prstGeom prst="straightConnector1">
            <a:avLst/>
          </a:prstGeom>
          <a:noFill/>
          <a:ln cap="flat" cmpd="sng" w="9525">
            <a:solidFill>
              <a:schemeClr val="dk1"/>
            </a:solidFill>
            <a:prstDash val="dash"/>
            <a:miter lim="800000"/>
            <a:headEnd len="sm" w="sm" type="none"/>
            <a:tailEnd len="sm" w="sm" type="none"/>
          </a:ln>
        </p:spPr>
      </p:cxnSp>
      <p:sp>
        <p:nvSpPr>
          <p:cNvPr id="999" name="Google Shape;999;p25"/>
          <p:cNvSpPr/>
          <p:nvPr/>
        </p:nvSpPr>
        <p:spPr>
          <a:xfrm>
            <a:off x="9019870" y="5068804"/>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00" name="Google Shape;1000;p25"/>
          <p:cNvSpPr/>
          <p:nvPr/>
        </p:nvSpPr>
        <p:spPr>
          <a:xfrm>
            <a:off x="9183383" y="6300704"/>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
        <p:nvSpPr>
          <p:cNvPr id="1001" name="Google Shape;1001;p25"/>
          <p:cNvSpPr/>
          <p:nvPr/>
        </p:nvSpPr>
        <p:spPr>
          <a:xfrm>
            <a:off x="7477929" y="4228222"/>
            <a:ext cx="114300" cy="114300"/>
          </a:xfrm>
          <a:prstGeom prst="triangle">
            <a:avLst>
              <a:gd fmla="val 50000" name="adj"/>
            </a:avLst>
          </a:prstGeom>
          <a:solidFill>
            <a:schemeClr val="dk1"/>
          </a:solidFill>
          <a:ln cap="flat" cmpd="sng" w="9525">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5" name="Shape 1005"/>
        <p:cNvGrpSpPr/>
        <p:nvPr/>
      </p:nvGrpSpPr>
      <p:grpSpPr>
        <a:xfrm>
          <a:off x="0" y="0"/>
          <a:ext cx="0" cy="0"/>
          <a:chOff x="0" y="0"/>
          <a:chExt cx="0" cy="0"/>
        </a:xfrm>
      </p:grpSpPr>
      <p:sp>
        <p:nvSpPr>
          <p:cNvPr id="1006" name="Google Shape;1006;p26"/>
          <p:cNvSpPr txBox="1"/>
          <p:nvPr>
            <p:ph type="title"/>
          </p:nvPr>
        </p:nvSpPr>
        <p:spPr>
          <a:xfrm>
            <a:off x="420987" y="520075"/>
            <a:ext cx="9056715"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Como grupo hemos priorizado dos objetivos y sus respectivos indicadores</a:t>
            </a:r>
            <a:endParaRPr/>
          </a:p>
        </p:txBody>
      </p:sp>
      <p:sp>
        <p:nvSpPr>
          <p:cNvPr id="1007" name="Google Shape;1007;p2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008" name="Google Shape;1008;p26"/>
          <p:cNvSpPr/>
          <p:nvPr/>
        </p:nvSpPr>
        <p:spPr>
          <a:xfrm>
            <a:off x="418621" y="1324141"/>
            <a:ext cx="8980309" cy="330861"/>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PE" sz="1600">
                <a:solidFill>
                  <a:schemeClr val="lt1"/>
                </a:solidFill>
                <a:latin typeface="Arial"/>
                <a:ea typeface="Arial"/>
                <a:cs typeface="Arial"/>
                <a:sym typeface="Arial"/>
              </a:rPr>
              <a:t>Objetivo 01</a:t>
            </a:r>
            <a:endParaRPr b="1" sz="1400">
              <a:solidFill>
                <a:schemeClr val="lt1"/>
              </a:solidFill>
              <a:latin typeface="Arial"/>
              <a:ea typeface="Arial"/>
              <a:cs typeface="Arial"/>
              <a:sym typeface="Arial"/>
            </a:endParaRPr>
          </a:p>
        </p:txBody>
      </p:sp>
      <p:sp>
        <p:nvSpPr>
          <p:cNvPr id="1009" name="Google Shape;1009;p26"/>
          <p:cNvSpPr/>
          <p:nvPr/>
        </p:nvSpPr>
        <p:spPr>
          <a:xfrm>
            <a:off x="417035" y="5252498"/>
            <a:ext cx="8980309" cy="330861"/>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PE" sz="1600">
                <a:solidFill>
                  <a:schemeClr val="lt1"/>
                </a:solidFill>
                <a:latin typeface="Arial"/>
                <a:ea typeface="Arial"/>
                <a:cs typeface="Arial"/>
                <a:sym typeface="Arial"/>
              </a:rPr>
              <a:t>Indicadores </a:t>
            </a:r>
            <a:endParaRPr b="1" sz="1400">
              <a:solidFill>
                <a:schemeClr val="lt1"/>
              </a:solidFill>
              <a:latin typeface="Arial"/>
              <a:ea typeface="Arial"/>
              <a:cs typeface="Arial"/>
              <a:sym typeface="Arial"/>
            </a:endParaRPr>
          </a:p>
        </p:txBody>
      </p:sp>
      <p:sp>
        <p:nvSpPr>
          <p:cNvPr id="1010" name="Google Shape;1010;p26"/>
          <p:cNvSpPr/>
          <p:nvPr/>
        </p:nvSpPr>
        <p:spPr>
          <a:xfrm>
            <a:off x="436407" y="2782674"/>
            <a:ext cx="4399408" cy="6449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rgbClr val="26323E"/>
                </a:solidFill>
                <a:latin typeface="Arial"/>
                <a:ea typeface="Arial"/>
                <a:cs typeface="Arial"/>
                <a:sym typeface="Arial"/>
              </a:rPr>
              <a:t>% de niños que reciben paquete completo de control, suplementación y vacunación</a:t>
            </a:r>
            <a:endParaRPr b="1" sz="1400">
              <a:solidFill>
                <a:srgbClr val="26323E"/>
              </a:solidFill>
              <a:latin typeface="Arial"/>
              <a:ea typeface="Arial"/>
              <a:cs typeface="Arial"/>
              <a:sym typeface="Arial"/>
            </a:endParaRPr>
          </a:p>
        </p:txBody>
      </p:sp>
      <p:sp>
        <p:nvSpPr>
          <p:cNvPr id="1011" name="Google Shape;1011;p26"/>
          <p:cNvSpPr/>
          <p:nvPr/>
        </p:nvSpPr>
        <p:spPr>
          <a:xfrm>
            <a:off x="414947" y="5632993"/>
            <a:ext cx="4420868" cy="67947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chemeClr val="dk1"/>
                </a:solidFill>
                <a:latin typeface="Arial"/>
                <a:ea typeface="Arial"/>
                <a:cs typeface="Arial"/>
                <a:sym typeface="Arial"/>
              </a:rPr>
              <a:t>Promedio de atenciones por cada hora de turno</a:t>
            </a:r>
            <a:endParaRPr b="1" sz="1400">
              <a:solidFill>
                <a:schemeClr val="dk1"/>
              </a:solidFill>
              <a:latin typeface="Arial"/>
              <a:ea typeface="Arial"/>
              <a:cs typeface="Arial"/>
              <a:sym typeface="Arial"/>
            </a:endParaRPr>
          </a:p>
        </p:txBody>
      </p:sp>
      <p:sp>
        <p:nvSpPr>
          <p:cNvPr id="1012" name="Google Shape;1012;p26"/>
          <p:cNvSpPr/>
          <p:nvPr/>
        </p:nvSpPr>
        <p:spPr>
          <a:xfrm>
            <a:off x="436411" y="3481836"/>
            <a:ext cx="4399404" cy="47508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rgbClr val="26323E"/>
                </a:solidFill>
                <a:latin typeface="Arial"/>
                <a:ea typeface="Arial"/>
                <a:cs typeface="Arial"/>
                <a:sym typeface="Arial"/>
              </a:rPr>
              <a:t>% de puérperas atendidas y controladas  </a:t>
            </a:r>
            <a:endParaRPr b="1" sz="1400">
              <a:solidFill>
                <a:srgbClr val="26323E"/>
              </a:solidFill>
              <a:latin typeface="Arial"/>
              <a:ea typeface="Arial"/>
              <a:cs typeface="Arial"/>
              <a:sym typeface="Arial"/>
            </a:endParaRPr>
          </a:p>
        </p:txBody>
      </p:sp>
      <p:sp>
        <p:nvSpPr>
          <p:cNvPr id="1013" name="Google Shape;1013;p26"/>
          <p:cNvSpPr/>
          <p:nvPr/>
        </p:nvSpPr>
        <p:spPr>
          <a:xfrm>
            <a:off x="4999522" y="2792375"/>
            <a:ext cx="4399407" cy="62859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rgbClr val="26323E"/>
              </a:solidFill>
              <a:latin typeface="Arial"/>
              <a:ea typeface="Arial"/>
              <a:cs typeface="Arial"/>
              <a:sym typeface="Arial"/>
            </a:endParaRPr>
          </a:p>
          <a:p>
            <a:pPr indent="0" lvl="0" marL="0" marR="0" rtl="0" algn="ctr">
              <a:spcBef>
                <a:spcPts val="0"/>
              </a:spcBef>
              <a:spcAft>
                <a:spcPts val="0"/>
              </a:spcAft>
              <a:buNone/>
            </a:pPr>
            <a:r>
              <a:rPr lang="es-PE" sz="1400">
                <a:solidFill>
                  <a:srgbClr val="26323E"/>
                </a:solidFill>
                <a:latin typeface="Arial"/>
                <a:ea typeface="Arial"/>
                <a:cs typeface="Arial"/>
                <a:sym typeface="Arial"/>
              </a:rPr>
              <a:t>% de gestantes controladas oportunamente</a:t>
            </a:r>
            <a:br>
              <a:rPr lang="es-PE" sz="1400">
                <a:solidFill>
                  <a:srgbClr val="26323E"/>
                </a:solidFill>
                <a:latin typeface="Arial"/>
                <a:ea typeface="Arial"/>
                <a:cs typeface="Arial"/>
                <a:sym typeface="Arial"/>
              </a:rPr>
            </a:br>
            <a:endParaRPr b="1" sz="1400">
              <a:solidFill>
                <a:srgbClr val="26323E"/>
              </a:solidFill>
              <a:latin typeface="Arial"/>
              <a:ea typeface="Arial"/>
              <a:cs typeface="Arial"/>
              <a:sym typeface="Arial"/>
            </a:endParaRPr>
          </a:p>
        </p:txBody>
      </p:sp>
      <p:sp>
        <p:nvSpPr>
          <p:cNvPr id="1014" name="Google Shape;1014;p26"/>
          <p:cNvSpPr/>
          <p:nvPr/>
        </p:nvSpPr>
        <p:spPr>
          <a:xfrm>
            <a:off x="418621" y="1679637"/>
            <a:ext cx="8980308" cy="676446"/>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600">
                <a:solidFill>
                  <a:schemeClr val="lt1"/>
                </a:solidFill>
                <a:latin typeface="Arial"/>
                <a:ea typeface="Arial"/>
                <a:cs typeface="Arial"/>
                <a:sym typeface="Arial"/>
              </a:rPr>
              <a:t>Mejorar los resultados de indicadores trazadores de los Programas Presupuestales: Programa Articulado Nutricional  y Salud Materno Neonatal</a:t>
            </a:r>
            <a:endParaRPr/>
          </a:p>
        </p:txBody>
      </p:sp>
      <p:sp>
        <p:nvSpPr>
          <p:cNvPr id="1015" name="Google Shape;1015;p26"/>
          <p:cNvSpPr/>
          <p:nvPr/>
        </p:nvSpPr>
        <p:spPr>
          <a:xfrm>
            <a:off x="409710" y="4707767"/>
            <a:ext cx="8980309" cy="495097"/>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600">
                <a:solidFill>
                  <a:schemeClr val="lt1"/>
                </a:solidFill>
                <a:latin typeface="Arial"/>
                <a:ea typeface="Arial"/>
                <a:cs typeface="Arial"/>
                <a:sym typeface="Arial"/>
              </a:rPr>
              <a:t>Optimizar la productividad  del personal de salud de acuerdo a la normatividad por cada grupo profesional</a:t>
            </a:r>
            <a:endParaRPr/>
          </a:p>
        </p:txBody>
      </p:sp>
      <p:sp>
        <p:nvSpPr>
          <p:cNvPr id="1016" name="Google Shape;1016;p26"/>
          <p:cNvSpPr/>
          <p:nvPr/>
        </p:nvSpPr>
        <p:spPr>
          <a:xfrm>
            <a:off x="4999523" y="3476413"/>
            <a:ext cx="4399404" cy="49928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chemeClr val="dk1"/>
                </a:solidFill>
                <a:latin typeface="Arial"/>
                <a:ea typeface="Arial"/>
                <a:cs typeface="Arial"/>
                <a:sym typeface="Arial"/>
              </a:rPr>
              <a:t>%  de parejas protegidas</a:t>
            </a:r>
            <a:endParaRPr b="1" sz="1400">
              <a:solidFill>
                <a:schemeClr val="dk1"/>
              </a:solidFill>
              <a:latin typeface="Arial"/>
              <a:ea typeface="Arial"/>
              <a:cs typeface="Arial"/>
              <a:sym typeface="Arial"/>
            </a:endParaRPr>
          </a:p>
        </p:txBody>
      </p:sp>
      <p:sp>
        <p:nvSpPr>
          <p:cNvPr id="1017" name="Google Shape;1017;p26"/>
          <p:cNvSpPr/>
          <p:nvPr/>
        </p:nvSpPr>
        <p:spPr>
          <a:xfrm>
            <a:off x="436407" y="2391109"/>
            <a:ext cx="8980309" cy="330861"/>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PE" sz="1600">
                <a:solidFill>
                  <a:schemeClr val="lt1"/>
                </a:solidFill>
                <a:latin typeface="Arial"/>
                <a:ea typeface="Arial"/>
                <a:cs typeface="Arial"/>
                <a:sym typeface="Arial"/>
              </a:rPr>
              <a:t>Indicadores </a:t>
            </a:r>
            <a:endParaRPr b="1" sz="1400">
              <a:solidFill>
                <a:schemeClr val="lt1"/>
              </a:solidFill>
              <a:latin typeface="Arial"/>
              <a:ea typeface="Arial"/>
              <a:cs typeface="Arial"/>
              <a:sym typeface="Arial"/>
            </a:endParaRPr>
          </a:p>
        </p:txBody>
      </p:sp>
      <p:sp>
        <p:nvSpPr>
          <p:cNvPr id="1018" name="Google Shape;1018;p26"/>
          <p:cNvSpPr/>
          <p:nvPr/>
        </p:nvSpPr>
        <p:spPr>
          <a:xfrm>
            <a:off x="414947" y="4242254"/>
            <a:ext cx="8982397" cy="440879"/>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PE" sz="1600">
                <a:solidFill>
                  <a:schemeClr val="lt1"/>
                </a:solidFill>
                <a:latin typeface="Arial"/>
                <a:ea typeface="Arial"/>
                <a:cs typeface="Arial"/>
                <a:sym typeface="Arial"/>
              </a:rPr>
              <a:t>Objetivo 2</a:t>
            </a:r>
            <a:endParaRPr b="1" sz="1400">
              <a:solidFill>
                <a:schemeClr val="lt1"/>
              </a:solidFill>
              <a:latin typeface="Arial"/>
              <a:ea typeface="Arial"/>
              <a:cs typeface="Arial"/>
              <a:sym typeface="Arial"/>
            </a:endParaRPr>
          </a:p>
        </p:txBody>
      </p:sp>
      <p:sp>
        <p:nvSpPr>
          <p:cNvPr id="1019" name="Google Shape;1019;p26"/>
          <p:cNvSpPr/>
          <p:nvPr/>
        </p:nvSpPr>
        <p:spPr>
          <a:xfrm>
            <a:off x="4992593" y="5647906"/>
            <a:ext cx="4404751" cy="67947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chemeClr val="accent4"/>
                </a:solidFill>
                <a:latin typeface="Arial"/>
                <a:ea typeface="Arial"/>
                <a:cs typeface="Arial"/>
                <a:sym typeface="Arial"/>
              </a:rPr>
              <a:t>Porcentaje de satisfacción de atención al paciente (usuario externo)</a:t>
            </a:r>
            <a:endParaRPr b="1" sz="1400">
              <a:solidFill>
                <a:schemeClr val="accent4"/>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24" name="Shape 1024"/>
        <p:cNvGrpSpPr/>
        <p:nvPr/>
      </p:nvGrpSpPr>
      <p:grpSpPr>
        <a:xfrm>
          <a:off x="0" y="0"/>
          <a:ext cx="0" cy="0"/>
          <a:chOff x="0" y="0"/>
          <a:chExt cx="0" cy="0"/>
        </a:xfrm>
      </p:grpSpPr>
      <p:sp>
        <p:nvSpPr>
          <p:cNvPr id="1025" name="Google Shape;1025;p27"/>
          <p:cNvSpPr/>
          <p:nvPr/>
        </p:nvSpPr>
        <p:spPr>
          <a:xfrm>
            <a:off x="137385" y="6258077"/>
            <a:ext cx="9801612" cy="1034946"/>
          </a:xfrm>
          <a:prstGeom prst="rect">
            <a:avLst/>
          </a:prstGeom>
          <a:solidFill>
            <a:schemeClr val="dk1"/>
          </a:solid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t/>
            </a:r>
            <a:endParaRPr sz="1300">
              <a:solidFill>
                <a:schemeClr val="lt1"/>
              </a:solidFill>
              <a:latin typeface="Arial"/>
              <a:ea typeface="Arial"/>
              <a:cs typeface="Arial"/>
              <a:sym typeface="Arial"/>
            </a:endParaRPr>
          </a:p>
        </p:txBody>
      </p:sp>
      <p:sp>
        <p:nvSpPr>
          <p:cNvPr id="1026" name="Google Shape;1026;p27"/>
          <p:cNvSpPr txBox="1"/>
          <p:nvPr>
            <p:ph type="title"/>
          </p:nvPr>
        </p:nvSpPr>
        <p:spPr>
          <a:xfrm>
            <a:off x="348344" y="331452"/>
            <a:ext cx="8694539" cy="321627"/>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Estrategias Priorizadas: Programa Articulado Nutricional y Salud Materno Neo-Natal</a:t>
            </a:r>
            <a:endParaRPr/>
          </a:p>
        </p:txBody>
      </p:sp>
      <p:sp>
        <p:nvSpPr>
          <p:cNvPr id="1027" name="Google Shape;1027;p2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028" name="Google Shape;1028;p27"/>
          <p:cNvSpPr/>
          <p:nvPr/>
        </p:nvSpPr>
        <p:spPr>
          <a:xfrm>
            <a:off x="14761" y="1067737"/>
            <a:ext cx="2216791" cy="5133940"/>
          </a:xfrm>
          <a:prstGeom prst="rect">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29" name="Google Shape;1029;p27"/>
          <p:cNvSpPr/>
          <p:nvPr/>
        </p:nvSpPr>
        <p:spPr>
          <a:xfrm>
            <a:off x="87298" y="1357418"/>
            <a:ext cx="2021629" cy="473811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Arial"/>
              <a:ea typeface="Arial"/>
              <a:cs typeface="Arial"/>
              <a:sym typeface="Arial"/>
            </a:endParaRPr>
          </a:p>
        </p:txBody>
      </p:sp>
      <p:sp>
        <p:nvSpPr>
          <p:cNvPr id="1030" name="Google Shape;1030;p27"/>
          <p:cNvSpPr txBox="1"/>
          <p:nvPr/>
        </p:nvSpPr>
        <p:spPr>
          <a:xfrm>
            <a:off x="-275374" y="1411116"/>
            <a:ext cx="2360484" cy="3570208"/>
          </a:xfrm>
          <a:prstGeom prst="rect">
            <a:avLst/>
          </a:prstGeom>
          <a:noFill/>
          <a:ln>
            <a:noFill/>
          </a:ln>
        </p:spPr>
        <p:txBody>
          <a:bodyPr anchorCtr="0" anchor="t" bIns="0" lIns="0" spcFirstLastPara="1" rIns="0" wrap="square" tIns="0">
            <a:spAutoFit/>
          </a:bodyPr>
          <a:lstStyle/>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Mejora de coordinación entre responsables de atención de nutricional y servicio materno en coordinación con todos los servicios comprendidos.</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Articulación con los comités multisectoriales – IAL, para sensibilizar  sobre los logros PPR 001 -002</a:t>
            </a:r>
            <a:endParaRPr/>
          </a:p>
          <a:p>
            <a:pPr indent="0" lvl="1" marL="457200" marR="0" rtl="0" algn="l">
              <a:lnSpc>
                <a:spcPct val="100000"/>
              </a:lnSpc>
              <a:spcBef>
                <a:spcPts val="0"/>
              </a:spcBef>
              <a:spcAft>
                <a:spcPts val="0"/>
              </a:spcAft>
              <a:buClr>
                <a:schemeClr val="dk1"/>
              </a:buClr>
              <a:buSzPts val="1100"/>
              <a:buFont typeface="Arial"/>
              <a:buNone/>
            </a:pPr>
            <a:r>
              <a:t/>
            </a:r>
            <a:endParaRPr b="0" i="0" sz="1100" u="none" cap="none" strike="noStrike">
              <a:solidFill>
                <a:schemeClr val="dk1"/>
              </a:solidFill>
              <a:latin typeface="Arial"/>
              <a:ea typeface="Arial"/>
              <a:cs typeface="Arial"/>
              <a:sym typeface="Arial"/>
            </a:endParaRPr>
          </a:p>
        </p:txBody>
      </p:sp>
      <p:sp>
        <p:nvSpPr>
          <p:cNvPr id="1031" name="Google Shape;1031;p27"/>
          <p:cNvSpPr txBox="1"/>
          <p:nvPr/>
        </p:nvSpPr>
        <p:spPr>
          <a:xfrm>
            <a:off x="254953" y="1101513"/>
            <a:ext cx="4440661" cy="23160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accent5"/>
              </a:buClr>
              <a:buSzPts val="1400"/>
              <a:buFont typeface="Arial"/>
              <a:buNone/>
            </a:pPr>
            <a:r>
              <a:rPr lang="es-PE" sz="1400" u="sng">
                <a:solidFill>
                  <a:schemeClr val="accent5"/>
                </a:solidFill>
                <a:latin typeface="Arial"/>
                <a:ea typeface="Arial"/>
                <a:cs typeface="Arial"/>
                <a:sym typeface="Arial"/>
              </a:rPr>
              <a:t>COORDINACIÓN</a:t>
            </a:r>
            <a:endParaRPr sz="1400" u="sng">
              <a:solidFill>
                <a:schemeClr val="accent2"/>
              </a:solidFill>
              <a:latin typeface="Arial"/>
              <a:ea typeface="Arial"/>
              <a:cs typeface="Arial"/>
              <a:sym typeface="Arial"/>
            </a:endParaRPr>
          </a:p>
        </p:txBody>
      </p:sp>
      <p:sp>
        <p:nvSpPr>
          <p:cNvPr id="1032" name="Google Shape;1032;p27"/>
          <p:cNvSpPr/>
          <p:nvPr/>
        </p:nvSpPr>
        <p:spPr>
          <a:xfrm>
            <a:off x="2275297" y="1067737"/>
            <a:ext cx="2712564" cy="5125540"/>
          </a:xfrm>
          <a:prstGeom prst="rect">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3" name="Google Shape;1033;p27"/>
          <p:cNvSpPr/>
          <p:nvPr/>
        </p:nvSpPr>
        <p:spPr>
          <a:xfrm>
            <a:off x="2397923" y="1376305"/>
            <a:ext cx="2470129" cy="478093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4" name="Google Shape;1034;p27"/>
          <p:cNvSpPr txBox="1"/>
          <p:nvPr/>
        </p:nvSpPr>
        <p:spPr>
          <a:xfrm>
            <a:off x="2061825" y="1415087"/>
            <a:ext cx="2811120" cy="4216539"/>
          </a:xfrm>
          <a:prstGeom prst="rect">
            <a:avLst/>
          </a:prstGeom>
          <a:noFill/>
          <a:ln>
            <a:noFill/>
          </a:ln>
        </p:spPr>
        <p:txBody>
          <a:bodyPr anchorCtr="0" anchor="t" bIns="0" lIns="0" spcFirstLastPara="1" rIns="0" wrap="square" tIns="0">
            <a:spAutoFit/>
          </a:bodyPr>
          <a:lstStyle/>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Campañas de búsqueda activa de gestantes - tamizaje pregnosticol, en ferias y/o espacios públicos</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Campañas de planificación familiar</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Comunicación a través de redes sociales (para zonas urbanas)  -  Radio para Provincia </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Retomar contacto con agentes comunitarios y promover  los Grupos de WhatsApp con los beneficiarios.</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Identificación de experiencias exitosas para la promoción del PPR-001 002</a:t>
            </a:r>
            <a:endParaRPr/>
          </a:p>
          <a:p>
            <a:pPr indent="-254000" lvl="1" marL="8001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35" name="Google Shape;1035;p27"/>
          <p:cNvSpPr/>
          <p:nvPr/>
        </p:nvSpPr>
        <p:spPr>
          <a:xfrm>
            <a:off x="5066660" y="1067737"/>
            <a:ext cx="2406940" cy="5125540"/>
          </a:xfrm>
          <a:prstGeom prst="rect">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6" name="Google Shape;1036;p27"/>
          <p:cNvSpPr/>
          <p:nvPr/>
        </p:nvSpPr>
        <p:spPr>
          <a:xfrm>
            <a:off x="5131863" y="1405366"/>
            <a:ext cx="2211689" cy="469017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37" name="Google Shape;1037;p27"/>
          <p:cNvSpPr txBox="1"/>
          <p:nvPr/>
        </p:nvSpPr>
        <p:spPr>
          <a:xfrm>
            <a:off x="2511908" y="1100190"/>
            <a:ext cx="4440661" cy="23160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accent5"/>
              </a:buClr>
              <a:buSzPts val="1400"/>
              <a:buFont typeface="Arial"/>
              <a:buNone/>
            </a:pPr>
            <a:r>
              <a:rPr b="1" lang="es-PE" sz="1400" u="sng">
                <a:solidFill>
                  <a:schemeClr val="accent5"/>
                </a:solidFill>
                <a:latin typeface="Arial"/>
                <a:ea typeface="Arial"/>
                <a:cs typeface="Arial"/>
                <a:sym typeface="Arial"/>
              </a:rPr>
              <a:t>COMUNICACIÓN</a:t>
            </a:r>
            <a:endParaRPr b="1" sz="1400" u="sng">
              <a:solidFill>
                <a:schemeClr val="accent2"/>
              </a:solidFill>
              <a:latin typeface="Arial"/>
              <a:ea typeface="Arial"/>
              <a:cs typeface="Arial"/>
              <a:sym typeface="Arial"/>
            </a:endParaRPr>
          </a:p>
        </p:txBody>
      </p:sp>
      <p:sp>
        <p:nvSpPr>
          <p:cNvPr id="1038" name="Google Shape;1038;p27"/>
          <p:cNvSpPr txBox="1"/>
          <p:nvPr/>
        </p:nvSpPr>
        <p:spPr>
          <a:xfrm>
            <a:off x="5191630" y="1118075"/>
            <a:ext cx="2125214" cy="23160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accent5"/>
              </a:buClr>
              <a:buSzPts val="1400"/>
              <a:buFont typeface="Arial"/>
              <a:buNone/>
            </a:pPr>
            <a:r>
              <a:rPr b="1" lang="es-PE" sz="1400" u="sng">
                <a:solidFill>
                  <a:schemeClr val="accent5"/>
                </a:solidFill>
                <a:latin typeface="Arial"/>
                <a:ea typeface="Arial"/>
                <a:cs typeface="Arial"/>
                <a:sym typeface="Arial"/>
              </a:rPr>
              <a:t>ASISTENCIA TÉCNICA</a:t>
            </a:r>
            <a:endParaRPr b="1" sz="1400" u="sng">
              <a:solidFill>
                <a:schemeClr val="accent2"/>
              </a:solidFill>
              <a:latin typeface="Arial"/>
              <a:ea typeface="Arial"/>
              <a:cs typeface="Arial"/>
              <a:sym typeface="Arial"/>
            </a:endParaRPr>
          </a:p>
        </p:txBody>
      </p:sp>
      <p:sp>
        <p:nvSpPr>
          <p:cNvPr id="1039" name="Google Shape;1039;p27"/>
          <p:cNvSpPr txBox="1"/>
          <p:nvPr/>
        </p:nvSpPr>
        <p:spPr>
          <a:xfrm>
            <a:off x="4732238" y="1453212"/>
            <a:ext cx="2470129" cy="4601260"/>
          </a:xfrm>
          <a:prstGeom prst="rect">
            <a:avLst/>
          </a:prstGeom>
          <a:noFill/>
          <a:ln>
            <a:noFill/>
          </a:ln>
        </p:spPr>
        <p:txBody>
          <a:bodyPr anchorCtr="0" anchor="t" bIns="0" lIns="0" spcFirstLastPara="1" rIns="0" wrap="square" tIns="0">
            <a:spAutoFit/>
          </a:bodyPr>
          <a:lstStyle/>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Asistencia a monitoras para el seguimiento objetivos nominales con mayor énfasis en población de riesgo Fortalecimiento de capacidades del personal de salud de los EE.SS con enfoque de mejora de resultados. (Proceso de atención y registro)</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Fortalecimiento del cumplimiento de las Visita domiciliarias según el cronograma a los niños que no acuden a control</a:t>
            </a:r>
            <a:endParaRPr/>
          </a:p>
          <a:p>
            <a:pPr indent="-260350" lvl="1" marL="800100" marR="0" rtl="0" algn="l">
              <a:lnSpc>
                <a:spcPct val="100000"/>
              </a:lnSpc>
              <a:spcBef>
                <a:spcPts val="0"/>
              </a:spcBef>
              <a:spcAft>
                <a:spcPts val="0"/>
              </a:spcAft>
              <a:buClr>
                <a:schemeClr val="dk1"/>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1040" name="Google Shape;1040;p27"/>
          <p:cNvSpPr txBox="1"/>
          <p:nvPr/>
        </p:nvSpPr>
        <p:spPr>
          <a:xfrm>
            <a:off x="643353" y="6475855"/>
            <a:ext cx="9061464" cy="46859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None/>
            </a:pPr>
            <a:r>
              <a:rPr b="1" lang="es-PE" sz="1400">
                <a:solidFill>
                  <a:schemeClr val="lt1"/>
                </a:solidFill>
                <a:latin typeface="Arial"/>
                <a:ea typeface="Arial"/>
                <a:cs typeface="Arial"/>
                <a:sym typeface="Arial"/>
              </a:rPr>
              <a:t>	La participación de la Alta Dirección del Gobierno Regional de Cusco en las rutinas de seguimiento a la implementación será crucial a lo largo del proceso </a:t>
            </a:r>
            <a:endParaRPr/>
          </a:p>
        </p:txBody>
      </p:sp>
      <p:pic>
        <p:nvPicPr>
          <p:cNvPr descr="Marca de insignia1 con relleno sólido" id="1041" name="Google Shape;1041;p27"/>
          <p:cNvPicPr preferRelativeResize="0"/>
          <p:nvPr/>
        </p:nvPicPr>
        <p:blipFill rotWithShape="1">
          <a:blip r:embed="rId3">
            <a:alphaModFix/>
          </a:blip>
          <a:srcRect b="0" l="0" r="0" t="0"/>
          <a:stretch/>
        </p:blipFill>
        <p:spPr>
          <a:xfrm>
            <a:off x="197309" y="6202551"/>
            <a:ext cx="914400" cy="914400"/>
          </a:xfrm>
          <a:prstGeom prst="rect">
            <a:avLst/>
          </a:prstGeom>
          <a:noFill/>
          <a:ln>
            <a:noFill/>
          </a:ln>
        </p:spPr>
      </p:pic>
      <p:sp>
        <p:nvSpPr>
          <p:cNvPr id="1042" name="Google Shape;1042;p27"/>
          <p:cNvSpPr/>
          <p:nvPr/>
        </p:nvSpPr>
        <p:spPr>
          <a:xfrm>
            <a:off x="7566260" y="1076137"/>
            <a:ext cx="2406940" cy="5125540"/>
          </a:xfrm>
          <a:prstGeom prst="rect">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3" name="Google Shape;1043;p27"/>
          <p:cNvSpPr/>
          <p:nvPr/>
        </p:nvSpPr>
        <p:spPr>
          <a:xfrm>
            <a:off x="7631463" y="1413766"/>
            <a:ext cx="2211689" cy="4690171"/>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44" name="Google Shape;1044;p27"/>
          <p:cNvSpPr txBox="1"/>
          <p:nvPr/>
        </p:nvSpPr>
        <p:spPr>
          <a:xfrm>
            <a:off x="7847986" y="1152601"/>
            <a:ext cx="1853981" cy="23160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accent5"/>
              </a:buClr>
              <a:buSzPts val="1400"/>
              <a:buFont typeface="Arial"/>
              <a:buNone/>
            </a:pPr>
            <a:r>
              <a:rPr b="1" lang="es-PE" sz="1400" u="sng">
                <a:solidFill>
                  <a:schemeClr val="accent5"/>
                </a:solidFill>
                <a:latin typeface="Arial"/>
                <a:ea typeface="Arial"/>
                <a:cs typeface="Arial"/>
                <a:sym typeface="Arial"/>
              </a:rPr>
              <a:t>ACOMPAÑAMIENTO</a:t>
            </a:r>
            <a:endParaRPr b="1" sz="1400" u="sng">
              <a:solidFill>
                <a:schemeClr val="accent2"/>
              </a:solidFill>
              <a:latin typeface="Arial"/>
              <a:ea typeface="Arial"/>
              <a:cs typeface="Arial"/>
              <a:sym typeface="Arial"/>
            </a:endParaRPr>
          </a:p>
        </p:txBody>
      </p:sp>
      <p:sp>
        <p:nvSpPr>
          <p:cNvPr id="1045" name="Google Shape;1045;p27"/>
          <p:cNvSpPr txBox="1"/>
          <p:nvPr/>
        </p:nvSpPr>
        <p:spPr>
          <a:xfrm>
            <a:off x="7281166" y="1548726"/>
            <a:ext cx="2470129" cy="4216539"/>
          </a:xfrm>
          <a:prstGeom prst="rect">
            <a:avLst/>
          </a:prstGeom>
          <a:noFill/>
          <a:ln>
            <a:noFill/>
          </a:ln>
        </p:spPr>
        <p:txBody>
          <a:bodyPr anchorCtr="0" anchor="t" bIns="0" lIns="0" spcFirstLastPara="1" rIns="0" wrap="square" tIns="0">
            <a:spAutoFit/>
          </a:bodyPr>
          <a:lstStyle/>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Mejora del registro de visitas domiciliarias para materno y niño</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Monitoreo de uso de insumos para el cumplimiento del articulado y materno neonatal</a:t>
            </a:r>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Monitoreo del paquete completo de atención integral del niño y niña (Activar reporteador)</a:t>
            </a:r>
            <a:endParaRPr b="0" i="0" sz="1300" u="none" cap="none" strike="noStrike">
              <a:solidFill>
                <a:schemeClr val="dk1"/>
              </a:solidFill>
              <a:latin typeface="Arial"/>
              <a:ea typeface="Arial"/>
              <a:cs typeface="Arial"/>
              <a:sym typeface="Arial"/>
            </a:endParaRPr>
          </a:p>
          <a:p>
            <a:pPr indent="-342900" lvl="1" marL="800100" marR="0" rtl="0" algn="l">
              <a:lnSpc>
                <a:spcPct val="100000"/>
              </a:lnSpc>
              <a:spcBef>
                <a:spcPts val="0"/>
              </a:spcBef>
              <a:spcAft>
                <a:spcPts val="0"/>
              </a:spcAft>
              <a:buClr>
                <a:schemeClr val="dk1"/>
              </a:buClr>
              <a:buSzPts val="1300"/>
              <a:buFont typeface="Arial"/>
              <a:buAutoNum type="arabicPeriod"/>
            </a:pPr>
            <a:r>
              <a:rPr b="0" i="0" lang="es-PE" sz="1300" u="none" cap="none" strike="noStrike">
                <a:solidFill>
                  <a:schemeClr val="dk1"/>
                </a:solidFill>
                <a:latin typeface="Arial"/>
                <a:ea typeface="Arial"/>
                <a:cs typeface="Arial"/>
                <a:sym typeface="Arial"/>
              </a:rPr>
              <a:t>Seguimiento quincenal del logro de metas de los PPR a los EE.SS. – con medidas correctivas</a:t>
            </a:r>
            <a:endParaRPr/>
          </a:p>
          <a:p>
            <a:pPr indent="-254000" lvl="1" marL="8001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9" name="Shape 1049"/>
        <p:cNvGrpSpPr/>
        <p:nvPr/>
      </p:nvGrpSpPr>
      <p:grpSpPr>
        <a:xfrm>
          <a:off x="0" y="0"/>
          <a:ext cx="0" cy="0"/>
          <a:chOff x="0" y="0"/>
          <a:chExt cx="0" cy="0"/>
        </a:xfrm>
      </p:grpSpPr>
      <p:sp>
        <p:nvSpPr>
          <p:cNvPr id="1050" name="Google Shape;1050;p28"/>
          <p:cNvSpPr txBox="1"/>
          <p:nvPr>
            <p:ph type="title"/>
          </p:nvPr>
        </p:nvSpPr>
        <p:spPr>
          <a:xfrm>
            <a:off x="348344" y="331452"/>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Estrategias Priorizadas: Productividad</a:t>
            </a:r>
            <a:endParaRPr/>
          </a:p>
        </p:txBody>
      </p:sp>
      <p:sp>
        <p:nvSpPr>
          <p:cNvPr id="1051" name="Google Shape;1051;p2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052" name="Google Shape;1052;p28"/>
          <p:cNvSpPr/>
          <p:nvPr/>
        </p:nvSpPr>
        <p:spPr>
          <a:xfrm>
            <a:off x="14761" y="1313596"/>
            <a:ext cx="3273538" cy="4496793"/>
          </a:xfrm>
          <a:prstGeom prst="rect">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3" name="Google Shape;1053;p28"/>
          <p:cNvSpPr/>
          <p:nvPr/>
        </p:nvSpPr>
        <p:spPr>
          <a:xfrm>
            <a:off x="137386" y="1622164"/>
            <a:ext cx="3009285" cy="39848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600">
              <a:solidFill>
                <a:schemeClr val="lt1"/>
              </a:solidFill>
              <a:latin typeface="Arial"/>
              <a:ea typeface="Arial"/>
              <a:cs typeface="Arial"/>
              <a:sym typeface="Arial"/>
            </a:endParaRPr>
          </a:p>
        </p:txBody>
      </p:sp>
      <p:sp>
        <p:nvSpPr>
          <p:cNvPr id="1054" name="Google Shape;1054;p28"/>
          <p:cNvSpPr txBox="1"/>
          <p:nvPr/>
        </p:nvSpPr>
        <p:spPr>
          <a:xfrm>
            <a:off x="-92921" y="1739058"/>
            <a:ext cx="3195345" cy="3231654"/>
          </a:xfrm>
          <a:prstGeom prst="rect">
            <a:avLst/>
          </a:prstGeom>
          <a:noFill/>
          <a:ln>
            <a:noFill/>
          </a:ln>
        </p:spPr>
        <p:txBody>
          <a:bodyPr anchorCtr="0" anchor="t" bIns="0" lIns="0" spcFirstLastPara="1" rIns="0" wrap="square" tIns="0">
            <a:spAutoFit/>
          </a:bodyPr>
          <a:lstStyle/>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1. Capacitación a los Jefes de los EE.SS. (Se sugiere presencial) – Productividad y seguimiento de indicadores PPR 001-002</a:t>
            </a:r>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2. Formar equipos de acompañamiento a los establecimientos de salud</a:t>
            </a:r>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3. Fortalecimiento de la calidad (calidez) de atención del usuario – Encuestas al usuario</a:t>
            </a:r>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p:txBody>
      </p:sp>
      <p:sp>
        <p:nvSpPr>
          <p:cNvPr id="1055" name="Google Shape;1055;p28"/>
          <p:cNvSpPr txBox="1"/>
          <p:nvPr/>
        </p:nvSpPr>
        <p:spPr>
          <a:xfrm>
            <a:off x="254953" y="1362870"/>
            <a:ext cx="4440661" cy="23160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accent5"/>
              </a:buClr>
              <a:buSzPts val="1400"/>
              <a:buFont typeface="Arial"/>
              <a:buNone/>
            </a:pPr>
            <a:r>
              <a:rPr b="1" lang="es-PE" sz="1400" u="sng">
                <a:solidFill>
                  <a:schemeClr val="accent5"/>
                </a:solidFill>
                <a:latin typeface="Arial"/>
                <a:ea typeface="Arial"/>
                <a:cs typeface="Arial"/>
                <a:sym typeface="Arial"/>
              </a:rPr>
              <a:t>CAPACITACIÓN</a:t>
            </a:r>
            <a:endParaRPr b="1" sz="1400" u="sng">
              <a:solidFill>
                <a:schemeClr val="accent2"/>
              </a:solidFill>
              <a:latin typeface="Arial"/>
              <a:ea typeface="Arial"/>
              <a:cs typeface="Arial"/>
              <a:sym typeface="Arial"/>
            </a:endParaRPr>
          </a:p>
        </p:txBody>
      </p:sp>
      <p:sp>
        <p:nvSpPr>
          <p:cNvPr id="1056" name="Google Shape;1056;p28"/>
          <p:cNvSpPr/>
          <p:nvPr/>
        </p:nvSpPr>
        <p:spPr>
          <a:xfrm>
            <a:off x="3410924" y="1313596"/>
            <a:ext cx="3273538" cy="4496793"/>
          </a:xfrm>
          <a:prstGeom prst="rect">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7" name="Google Shape;1057;p28"/>
          <p:cNvSpPr/>
          <p:nvPr/>
        </p:nvSpPr>
        <p:spPr>
          <a:xfrm>
            <a:off x="3533549" y="1622164"/>
            <a:ext cx="3009285" cy="39848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58" name="Google Shape;1058;p28"/>
          <p:cNvSpPr txBox="1"/>
          <p:nvPr/>
        </p:nvSpPr>
        <p:spPr>
          <a:xfrm>
            <a:off x="3185860" y="1739058"/>
            <a:ext cx="3273538" cy="2831544"/>
          </a:xfrm>
          <a:prstGeom prst="rect">
            <a:avLst/>
          </a:prstGeom>
          <a:noFill/>
          <a:ln>
            <a:noFill/>
          </a:ln>
        </p:spPr>
        <p:txBody>
          <a:bodyPr anchorCtr="0" anchor="t" bIns="0" lIns="0" spcFirstLastPara="1" rIns="0" wrap="square" tIns="0">
            <a:spAutoFit/>
          </a:bodyPr>
          <a:lstStyle/>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 1. Sincerar información SIS, HIS y todas las actividades del personal de salud.</a:t>
            </a:r>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2. Unificar el Rol de Personal y será remitido digitalmente a la RN, para cruce con reporte 40, SIS.</a:t>
            </a:r>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3. Monitoreo a los EE.SS. de seguimiento a la productividad del personal de salud.</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059" name="Google Shape;1059;p28"/>
          <p:cNvSpPr/>
          <p:nvPr/>
        </p:nvSpPr>
        <p:spPr>
          <a:xfrm>
            <a:off x="6807087" y="1313596"/>
            <a:ext cx="3273538" cy="4496793"/>
          </a:xfrm>
          <a:prstGeom prst="rect">
            <a:avLst/>
          </a:prstGeom>
          <a:solidFill>
            <a:schemeClr val="accent1">
              <a:alpha val="49803"/>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0" name="Google Shape;1060;p28"/>
          <p:cNvSpPr/>
          <p:nvPr/>
        </p:nvSpPr>
        <p:spPr>
          <a:xfrm>
            <a:off x="6929712" y="1630553"/>
            <a:ext cx="3009285" cy="398483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1061" name="Google Shape;1061;p28"/>
          <p:cNvSpPr txBox="1"/>
          <p:nvPr/>
        </p:nvSpPr>
        <p:spPr>
          <a:xfrm>
            <a:off x="3647535" y="1361547"/>
            <a:ext cx="4440661" cy="23160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accent5"/>
              </a:buClr>
              <a:buSzPts val="1400"/>
              <a:buFont typeface="Arial"/>
              <a:buNone/>
            </a:pPr>
            <a:r>
              <a:rPr b="1" lang="es-PE" sz="1400" u="sng">
                <a:solidFill>
                  <a:schemeClr val="accent5"/>
                </a:solidFill>
                <a:latin typeface="Arial"/>
                <a:ea typeface="Arial"/>
                <a:cs typeface="Arial"/>
                <a:sym typeface="Arial"/>
              </a:rPr>
              <a:t>DIGITALIZACIÓN</a:t>
            </a:r>
            <a:endParaRPr b="1" sz="1400" u="sng">
              <a:solidFill>
                <a:schemeClr val="accent2"/>
              </a:solidFill>
              <a:latin typeface="Arial"/>
              <a:ea typeface="Arial"/>
              <a:cs typeface="Arial"/>
              <a:sym typeface="Arial"/>
            </a:endParaRPr>
          </a:p>
        </p:txBody>
      </p:sp>
      <p:sp>
        <p:nvSpPr>
          <p:cNvPr id="1062" name="Google Shape;1062;p28"/>
          <p:cNvSpPr txBox="1"/>
          <p:nvPr/>
        </p:nvSpPr>
        <p:spPr>
          <a:xfrm>
            <a:off x="6941961" y="1340985"/>
            <a:ext cx="4440661" cy="231602"/>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chemeClr val="accent5"/>
              </a:buClr>
              <a:buSzPts val="1400"/>
              <a:buFont typeface="Arial"/>
              <a:buNone/>
            </a:pPr>
            <a:r>
              <a:rPr b="1" lang="es-PE" sz="1400" u="sng">
                <a:solidFill>
                  <a:schemeClr val="accent5"/>
                </a:solidFill>
                <a:latin typeface="Arial"/>
                <a:ea typeface="Arial"/>
                <a:cs typeface="Arial"/>
                <a:sym typeface="Arial"/>
              </a:rPr>
              <a:t>MOTIVACIÓN DEL PERSONAL</a:t>
            </a:r>
            <a:endParaRPr b="1" sz="1400" u="sng">
              <a:solidFill>
                <a:schemeClr val="accent2"/>
              </a:solidFill>
              <a:latin typeface="Arial"/>
              <a:ea typeface="Arial"/>
              <a:cs typeface="Arial"/>
              <a:sym typeface="Arial"/>
            </a:endParaRPr>
          </a:p>
        </p:txBody>
      </p:sp>
      <p:sp>
        <p:nvSpPr>
          <p:cNvPr id="1063" name="Google Shape;1063;p28"/>
          <p:cNvSpPr txBox="1"/>
          <p:nvPr/>
        </p:nvSpPr>
        <p:spPr>
          <a:xfrm>
            <a:off x="6557777" y="1739058"/>
            <a:ext cx="3273538" cy="2462213"/>
          </a:xfrm>
          <a:prstGeom prst="rect">
            <a:avLst/>
          </a:prstGeom>
          <a:noFill/>
          <a:ln>
            <a:noFill/>
          </a:ln>
        </p:spPr>
        <p:txBody>
          <a:bodyPr anchorCtr="0" anchor="t" bIns="0" lIns="0" spcFirstLastPara="1" rIns="0" wrap="square" tIns="0">
            <a:spAutoFit/>
          </a:bodyPr>
          <a:lstStyle/>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1. Resolución de felicitación</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2. Coaching emocional ( Jefes de EE.SS)</a:t>
            </a:r>
            <a:endParaRPr/>
          </a:p>
          <a:p>
            <a:pPr indent="0" lvl="1" marL="457200" marR="0" rtl="0" algn="l">
              <a:lnSpc>
                <a:spcPct val="100000"/>
              </a:lnSpc>
              <a:spcBef>
                <a:spcPts val="0"/>
              </a:spcBef>
              <a:spcAft>
                <a:spcPts val="0"/>
              </a:spcAft>
              <a:buClr>
                <a:schemeClr val="dk1"/>
              </a:buClr>
              <a:buSzPts val="1400"/>
              <a:buFont typeface="Arial"/>
              <a:buNone/>
            </a:pPr>
            <a:r>
              <a:t/>
            </a:r>
            <a:endParaRPr b="0" i="0" sz="14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400"/>
              <a:buFont typeface="Arial"/>
              <a:buNone/>
            </a:pPr>
            <a:r>
              <a:rPr b="0" i="0" lang="es-PE" sz="1400" u="none" cap="none" strike="noStrike">
                <a:solidFill>
                  <a:schemeClr val="dk1"/>
                </a:solidFill>
                <a:latin typeface="Arial"/>
                <a:ea typeface="Arial"/>
                <a:cs typeface="Arial"/>
                <a:sym typeface="Arial"/>
              </a:rPr>
              <a:t>3. Premiación al EE.SS. (con mejor logro de resultados)</a:t>
            </a:r>
            <a:endParaRPr/>
          </a:p>
          <a:p>
            <a:pPr indent="0" lvl="1" marL="45720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a:p>
            <a:pPr indent="0" lvl="1" marL="457200" marR="0" rtl="0" algn="l">
              <a:lnSpc>
                <a:spcPct val="100000"/>
              </a:lnSpc>
              <a:spcBef>
                <a:spcPts val="0"/>
              </a:spcBef>
              <a:spcAft>
                <a:spcPts val="0"/>
              </a:spcAft>
              <a:buClr>
                <a:schemeClr val="dk1"/>
              </a:buClr>
              <a:buSzPts val="1600"/>
              <a:buFont typeface="Arial"/>
              <a:buNone/>
            </a:pPr>
            <a:r>
              <a:t/>
            </a:r>
            <a:endParaRPr b="0" i="0" sz="1600" u="none" cap="none" strike="noStrike">
              <a:solidFill>
                <a:schemeClr val="dk1"/>
              </a:solidFill>
              <a:latin typeface="Arial"/>
              <a:ea typeface="Arial"/>
              <a:cs typeface="Arial"/>
              <a:sym typeface="Arial"/>
            </a:endParaRPr>
          </a:p>
        </p:txBody>
      </p:sp>
      <p:sp>
        <p:nvSpPr>
          <p:cNvPr id="1064" name="Google Shape;1064;p28"/>
          <p:cNvSpPr/>
          <p:nvPr/>
        </p:nvSpPr>
        <p:spPr>
          <a:xfrm>
            <a:off x="254952" y="6180949"/>
            <a:ext cx="9677011" cy="784830"/>
          </a:xfrm>
          <a:prstGeom prst="rect">
            <a:avLst/>
          </a:prstGeom>
          <a:solidFill>
            <a:schemeClr val="dk1"/>
          </a:solid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s-PE" sz="1600">
                <a:solidFill>
                  <a:schemeClr val="lt1"/>
                </a:solidFill>
                <a:latin typeface="Arial"/>
                <a:ea typeface="Arial"/>
                <a:cs typeface="Arial"/>
                <a:sym typeface="Arial"/>
              </a:rPr>
              <a:t>	Por cada uno de las estrategias priorizadas se desarrollaran hojas de ruta para el seguimiento del cumplimiento que designan plazos y responsables por cada acción</a:t>
            </a:r>
            <a:endParaRPr/>
          </a:p>
          <a:p>
            <a:pPr indent="0" lvl="0" marL="0" marR="0" rtl="0" algn="ctr">
              <a:spcBef>
                <a:spcPts val="0"/>
              </a:spcBef>
              <a:spcAft>
                <a:spcPts val="0"/>
              </a:spcAft>
              <a:buNone/>
            </a:pPr>
            <a:r>
              <a:t/>
            </a:r>
            <a:endParaRPr sz="1300">
              <a:solidFill>
                <a:schemeClr val="lt1"/>
              </a:solidFill>
              <a:latin typeface="Arial"/>
              <a:ea typeface="Arial"/>
              <a:cs typeface="Arial"/>
              <a:sym typeface="Arial"/>
            </a:endParaRPr>
          </a:p>
        </p:txBody>
      </p:sp>
      <p:pic>
        <p:nvPicPr>
          <p:cNvPr descr="Flechas de cheurón con relleno sólido" id="1065" name="Google Shape;1065;p28"/>
          <p:cNvPicPr preferRelativeResize="0"/>
          <p:nvPr/>
        </p:nvPicPr>
        <p:blipFill rotWithShape="1">
          <a:blip r:embed="rId3">
            <a:alphaModFix/>
          </a:blip>
          <a:srcRect b="0" l="0" r="0" t="0"/>
          <a:stretch/>
        </p:blipFill>
        <p:spPr>
          <a:xfrm>
            <a:off x="797299" y="6159416"/>
            <a:ext cx="356555" cy="35655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9" name="Shape 1069"/>
        <p:cNvGrpSpPr/>
        <p:nvPr/>
      </p:nvGrpSpPr>
      <p:grpSpPr>
        <a:xfrm>
          <a:off x="0" y="0"/>
          <a:ext cx="0" cy="0"/>
          <a:chOff x="0" y="0"/>
          <a:chExt cx="0" cy="0"/>
        </a:xfrm>
      </p:grpSpPr>
      <p:sp>
        <p:nvSpPr>
          <p:cNvPr id="1070" name="Google Shape;1070;p29"/>
          <p:cNvSpPr txBox="1"/>
          <p:nvPr>
            <p:ph type="title"/>
          </p:nvPr>
        </p:nvSpPr>
        <p:spPr>
          <a:xfrm>
            <a:off x="360001" y="589387"/>
            <a:ext cx="8694539" cy="321627"/>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Programa Articulado Nutricional y Salud Materno Neo-Natal</a:t>
            </a:r>
            <a:endParaRPr/>
          </a:p>
        </p:txBody>
      </p:sp>
      <p:sp>
        <p:nvSpPr>
          <p:cNvPr id="1071" name="Google Shape;1071;p2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072" name="Google Shape;1072;p2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073" name="Google Shape;1073;p29"/>
          <p:cNvSpPr/>
          <p:nvPr/>
        </p:nvSpPr>
        <p:spPr>
          <a:xfrm>
            <a:off x="418621" y="1324141"/>
            <a:ext cx="8980309" cy="330861"/>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PE" sz="1600">
                <a:solidFill>
                  <a:schemeClr val="lt1"/>
                </a:solidFill>
                <a:latin typeface="Arial"/>
                <a:ea typeface="Arial"/>
                <a:cs typeface="Arial"/>
                <a:sym typeface="Arial"/>
              </a:rPr>
              <a:t>Objetivo 01</a:t>
            </a:r>
            <a:endParaRPr b="1" sz="1400">
              <a:solidFill>
                <a:schemeClr val="lt1"/>
              </a:solidFill>
              <a:latin typeface="Arial"/>
              <a:ea typeface="Arial"/>
              <a:cs typeface="Arial"/>
              <a:sym typeface="Arial"/>
            </a:endParaRPr>
          </a:p>
        </p:txBody>
      </p:sp>
      <p:sp>
        <p:nvSpPr>
          <p:cNvPr id="1074" name="Google Shape;1074;p29"/>
          <p:cNvSpPr/>
          <p:nvPr/>
        </p:nvSpPr>
        <p:spPr>
          <a:xfrm>
            <a:off x="436407" y="2816044"/>
            <a:ext cx="4399408" cy="644966"/>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rgbClr val="26323E"/>
                </a:solidFill>
                <a:latin typeface="Arial"/>
                <a:ea typeface="Arial"/>
                <a:cs typeface="Arial"/>
                <a:sym typeface="Arial"/>
              </a:rPr>
              <a:t>% de niños que reciben paquete completo de control, suplementación y vacunación</a:t>
            </a:r>
            <a:endParaRPr b="1" sz="1400">
              <a:solidFill>
                <a:srgbClr val="26323E"/>
              </a:solidFill>
              <a:latin typeface="Arial"/>
              <a:ea typeface="Arial"/>
              <a:cs typeface="Arial"/>
              <a:sym typeface="Arial"/>
            </a:endParaRPr>
          </a:p>
        </p:txBody>
      </p:sp>
      <p:sp>
        <p:nvSpPr>
          <p:cNvPr id="1075" name="Google Shape;1075;p29"/>
          <p:cNvSpPr/>
          <p:nvPr/>
        </p:nvSpPr>
        <p:spPr>
          <a:xfrm>
            <a:off x="436411" y="3508532"/>
            <a:ext cx="4399404" cy="475085"/>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rgbClr val="26323E"/>
                </a:solidFill>
                <a:latin typeface="Arial"/>
                <a:ea typeface="Arial"/>
                <a:cs typeface="Arial"/>
                <a:sym typeface="Arial"/>
              </a:rPr>
              <a:t>% de puérperas atendidas y controladas  </a:t>
            </a:r>
            <a:endParaRPr b="1" sz="1400">
              <a:solidFill>
                <a:srgbClr val="26323E"/>
              </a:solidFill>
              <a:latin typeface="Arial"/>
              <a:ea typeface="Arial"/>
              <a:cs typeface="Arial"/>
              <a:sym typeface="Arial"/>
            </a:endParaRPr>
          </a:p>
        </p:txBody>
      </p:sp>
      <p:sp>
        <p:nvSpPr>
          <p:cNvPr id="1076" name="Google Shape;1076;p29"/>
          <p:cNvSpPr/>
          <p:nvPr/>
        </p:nvSpPr>
        <p:spPr>
          <a:xfrm>
            <a:off x="4999522" y="2832419"/>
            <a:ext cx="4399407" cy="62859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400">
              <a:solidFill>
                <a:srgbClr val="26323E"/>
              </a:solidFill>
              <a:latin typeface="Arial"/>
              <a:ea typeface="Arial"/>
              <a:cs typeface="Arial"/>
              <a:sym typeface="Arial"/>
            </a:endParaRPr>
          </a:p>
          <a:p>
            <a:pPr indent="0" lvl="0" marL="0" marR="0" rtl="0" algn="ctr">
              <a:spcBef>
                <a:spcPts val="0"/>
              </a:spcBef>
              <a:spcAft>
                <a:spcPts val="0"/>
              </a:spcAft>
              <a:buNone/>
            </a:pPr>
            <a:r>
              <a:rPr lang="es-PE" sz="1400">
                <a:solidFill>
                  <a:srgbClr val="26323E"/>
                </a:solidFill>
                <a:latin typeface="Arial"/>
                <a:ea typeface="Arial"/>
                <a:cs typeface="Arial"/>
                <a:sym typeface="Arial"/>
              </a:rPr>
              <a:t>% de gestantes controladas oportunamente</a:t>
            </a:r>
            <a:br>
              <a:rPr lang="es-PE" sz="1400">
                <a:solidFill>
                  <a:srgbClr val="26323E"/>
                </a:solidFill>
                <a:latin typeface="Arial"/>
                <a:ea typeface="Arial"/>
                <a:cs typeface="Arial"/>
                <a:sym typeface="Arial"/>
              </a:rPr>
            </a:br>
            <a:endParaRPr b="1" sz="1400">
              <a:solidFill>
                <a:srgbClr val="26323E"/>
              </a:solidFill>
              <a:latin typeface="Arial"/>
              <a:ea typeface="Arial"/>
              <a:cs typeface="Arial"/>
              <a:sym typeface="Arial"/>
            </a:endParaRPr>
          </a:p>
        </p:txBody>
      </p:sp>
      <p:sp>
        <p:nvSpPr>
          <p:cNvPr id="1077" name="Google Shape;1077;p29"/>
          <p:cNvSpPr/>
          <p:nvPr/>
        </p:nvSpPr>
        <p:spPr>
          <a:xfrm>
            <a:off x="418621" y="1713718"/>
            <a:ext cx="8980308" cy="699475"/>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600">
                <a:solidFill>
                  <a:schemeClr val="lt1"/>
                </a:solidFill>
                <a:latin typeface="Arial"/>
                <a:ea typeface="Arial"/>
                <a:cs typeface="Arial"/>
                <a:sym typeface="Arial"/>
              </a:rPr>
              <a:t>Mejorar los resultados de indicadores trazadores de los Programas Presupuestales: Programa Articulado Nutricional  y Salud Materno Neonatal</a:t>
            </a:r>
            <a:endParaRPr/>
          </a:p>
        </p:txBody>
      </p:sp>
      <p:sp>
        <p:nvSpPr>
          <p:cNvPr id="1078" name="Google Shape;1078;p29"/>
          <p:cNvSpPr/>
          <p:nvPr/>
        </p:nvSpPr>
        <p:spPr>
          <a:xfrm>
            <a:off x="4999523" y="3496435"/>
            <a:ext cx="4399404" cy="499281"/>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chemeClr val="dk1"/>
                </a:solidFill>
                <a:latin typeface="Arial"/>
                <a:ea typeface="Arial"/>
                <a:cs typeface="Arial"/>
                <a:sym typeface="Arial"/>
              </a:rPr>
              <a:t>%  de parejas protegidas</a:t>
            </a:r>
            <a:endParaRPr b="1" sz="1400">
              <a:solidFill>
                <a:schemeClr val="dk1"/>
              </a:solidFill>
              <a:latin typeface="Arial"/>
              <a:ea typeface="Arial"/>
              <a:cs typeface="Arial"/>
              <a:sym typeface="Arial"/>
            </a:endParaRPr>
          </a:p>
        </p:txBody>
      </p:sp>
      <p:sp>
        <p:nvSpPr>
          <p:cNvPr id="1079" name="Google Shape;1079;p29"/>
          <p:cNvSpPr/>
          <p:nvPr/>
        </p:nvSpPr>
        <p:spPr>
          <a:xfrm>
            <a:off x="436407" y="2437827"/>
            <a:ext cx="8980309" cy="330861"/>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PE" sz="1600">
                <a:solidFill>
                  <a:schemeClr val="lt1"/>
                </a:solidFill>
                <a:latin typeface="Arial"/>
                <a:ea typeface="Arial"/>
                <a:cs typeface="Arial"/>
                <a:sym typeface="Arial"/>
              </a:rPr>
              <a:t>Indicadores </a:t>
            </a:r>
            <a:endParaRPr b="1" sz="1400">
              <a:solidFill>
                <a:schemeClr val="lt1"/>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0" name="Shape 510"/>
        <p:cNvGrpSpPr/>
        <p:nvPr/>
      </p:nvGrpSpPr>
      <p:grpSpPr>
        <a:xfrm>
          <a:off x="0" y="0"/>
          <a:ext cx="0" cy="0"/>
          <a:chOff x="0" y="0"/>
          <a:chExt cx="0" cy="0"/>
        </a:xfrm>
      </p:grpSpPr>
      <p:sp>
        <p:nvSpPr>
          <p:cNvPr id="511" name="Google Shape;511;p3"/>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Resumen del proceso de priorización y planificación del proyecto</a:t>
            </a:r>
            <a:endParaRPr/>
          </a:p>
        </p:txBody>
      </p:sp>
      <p:sp>
        <p:nvSpPr>
          <p:cNvPr id="512" name="Google Shape;512;p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513" name="Google Shape;513;p3"/>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514" name="Google Shape;514;p3"/>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grpSp>
        <p:nvGrpSpPr>
          <p:cNvPr id="515" name="Google Shape;515;p3"/>
          <p:cNvGrpSpPr/>
          <p:nvPr/>
        </p:nvGrpSpPr>
        <p:grpSpPr>
          <a:xfrm>
            <a:off x="360001" y="1856234"/>
            <a:ext cx="8694538" cy="4128795"/>
            <a:chOff x="0" y="59837"/>
            <a:chExt cx="8694538" cy="4128795"/>
          </a:xfrm>
        </p:grpSpPr>
        <p:sp>
          <p:nvSpPr>
            <p:cNvPr id="516" name="Google Shape;516;p3"/>
            <p:cNvSpPr/>
            <p:nvPr/>
          </p:nvSpPr>
          <p:spPr>
            <a:xfrm>
              <a:off x="0" y="340277"/>
              <a:ext cx="8694538" cy="942637"/>
            </a:xfrm>
            <a:prstGeom prst="rect">
              <a:avLst/>
            </a:prstGeom>
            <a:solidFill>
              <a:schemeClr val="lt1">
                <a:alpha val="89803"/>
              </a:schemeClr>
            </a:solid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3"/>
            <p:cNvSpPr txBox="1"/>
            <p:nvPr/>
          </p:nvSpPr>
          <p:spPr>
            <a:xfrm>
              <a:off x="0" y="340277"/>
              <a:ext cx="8694538" cy="942637"/>
            </a:xfrm>
            <a:prstGeom prst="rect">
              <a:avLst/>
            </a:prstGeom>
            <a:noFill/>
            <a:ln>
              <a:noFill/>
            </a:ln>
          </p:spPr>
          <p:txBody>
            <a:bodyPr anchorCtr="0" anchor="t" bIns="99550" lIns="674775" spcFirstLastPara="1" rIns="674775" wrap="square" tIns="395725">
              <a:noAutofit/>
            </a:bodyPr>
            <a:lstStyle/>
            <a:p>
              <a:pPr indent="-114300" lvl="1" marL="114300" marR="0" rtl="0" algn="just">
                <a:lnSpc>
                  <a:spcPct val="90000"/>
                </a:lnSpc>
                <a:spcBef>
                  <a:spcPts val="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Reuniones y acuerdos con GERESA para definir el Proyecto Piloto, las Autoridades responsable y las prioridades a atender en el Plan de Mejora.</a:t>
              </a:r>
              <a:endParaRPr b="0" i="0" sz="1400" u="none" cap="none" strike="noStrike">
                <a:solidFill>
                  <a:schemeClr val="dk1"/>
                </a:solidFill>
                <a:latin typeface="Arial"/>
                <a:ea typeface="Arial"/>
                <a:cs typeface="Arial"/>
                <a:sym typeface="Arial"/>
              </a:endParaRPr>
            </a:p>
          </p:txBody>
        </p:sp>
        <p:sp>
          <p:nvSpPr>
            <p:cNvPr id="518" name="Google Shape;518;p3"/>
            <p:cNvSpPr/>
            <p:nvPr/>
          </p:nvSpPr>
          <p:spPr>
            <a:xfrm>
              <a:off x="434726" y="59837"/>
              <a:ext cx="6086176" cy="560880"/>
            </a:xfrm>
            <a:prstGeom prst="roundRect">
              <a:avLst>
                <a:gd fmla="val 16667" name="adj"/>
              </a:avLst>
            </a:prstGeom>
            <a:gradFill>
              <a:gsLst>
                <a:gs pos="0">
                  <a:srgbClr val="4E545B"/>
                </a:gs>
                <a:gs pos="50000">
                  <a:srgbClr val="24323F"/>
                </a:gs>
                <a:gs pos="100000">
                  <a:srgbClr val="1E2B3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9" name="Google Shape;519;p3"/>
            <p:cNvSpPr txBox="1"/>
            <p:nvPr/>
          </p:nvSpPr>
          <p:spPr>
            <a:xfrm>
              <a:off x="462106" y="87217"/>
              <a:ext cx="6031416" cy="506120"/>
            </a:xfrm>
            <a:prstGeom prst="rect">
              <a:avLst/>
            </a:prstGeom>
            <a:noFill/>
            <a:ln>
              <a:noFill/>
            </a:ln>
          </p:spPr>
          <p:txBody>
            <a:bodyPr anchorCtr="0" anchor="ctr" bIns="0" lIns="230025" spcFirstLastPara="1" rIns="230025" wrap="square" tIns="0">
              <a:noAutofit/>
            </a:bodyPr>
            <a:lstStyle/>
            <a:p>
              <a:pPr indent="0" lvl="0" marL="0" marR="0" rtl="0" algn="l">
                <a:lnSpc>
                  <a:spcPct val="9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JUNIO</a:t>
              </a:r>
              <a:endParaRPr b="0" i="0" sz="1400" u="none" cap="none" strike="noStrike">
                <a:solidFill>
                  <a:schemeClr val="lt1"/>
                </a:solidFill>
                <a:latin typeface="Arial"/>
                <a:ea typeface="Arial"/>
                <a:cs typeface="Arial"/>
                <a:sym typeface="Arial"/>
              </a:endParaRPr>
            </a:p>
          </p:txBody>
        </p:sp>
        <p:sp>
          <p:nvSpPr>
            <p:cNvPr id="520" name="Google Shape;520;p3"/>
            <p:cNvSpPr/>
            <p:nvPr/>
          </p:nvSpPr>
          <p:spPr>
            <a:xfrm>
              <a:off x="0" y="1665954"/>
              <a:ext cx="8694538" cy="942637"/>
            </a:xfrm>
            <a:prstGeom prst="rect">
              <a:avLst/>
            </a:prstGeom>
            <a:solidFill>
              <a:schemeClr val="lt1">
                <a:alpha val="89803"/>
              </a:schemeClr>
            </a:solidFill>
            <a:ln cap="flat" cmpd="sng" w="9525">
              <a:solidFill>
                <a:srgbClr val="2D6480"/>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p3"/>
            <p:cNvSpPr txBox="1"/>
            <p:nvPr/>
          </p:nvSpPr>
          <p:spPr>
            <a:xfrm>
              <a:off x="0" y="1665954"/>
              <a:ext cx="8694538" cy="942637"/>
            </a:xfrm>
            <a:prstGeom prst="rect">
              <a:avLst/>
            </a:prstGeom>
            <a:noFill/>
            <a:ln>
              <a:noFill/>
            </a:ln>
          </p:spPr>
          <p:txBody>
            <a:bodyPr anchorCtr="0" anchor="t" bIns="99550" lIns="674775" spcFirstLastPara="1" rIns="674775" wrap="square" tIns="395725">
              <a:noAutofit/>
            </a:bodyPr>
            <a:lstStyle/>
            <a:p>
              <a:pPr indent="-114300" lvl="1" marL="114300" marR="0" rtl="0" algn="just">
                <a:lnSpc>
                  <a:spcPct val="90000"/>
                </a:lnSpc>
                <a:spcBef>
                  <a:spcPts val="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Reuniones de trabajo con la Red Cusco Norte para determinar los objetivos  , indicadores  y elaboración de línea basal.</a:t>
              </a:r>
              <a:endParaRPr b="0" i="0" sz="1400" u="none" cap="none" strike="noStrike">
                <a:solidFill>
                  <a:schemeClr val="dk1"/>
                </a:solidFill>
                <a:latin typeface="Arial"/>
                <a:ea typeface="Arial"/>
                <a:cs typeface="Arial"/>
                <a:sym typeface="Arial"/>
              </a:endParaRPr>
            </a:p>
          </p:txBody>
        </p:sp>
        <p:sp>
          <p:nvSpPr>
            <p:cNvPr id="522" name="Google Shape;522;p3"/>
            <p:cNvSpPr/>
            <p:nvPr/>
          </p:nvSpPr>
          <p:spPr>
            <a:xfrm>
              <a:off x="434726" y="1385514"/>
              <a:ext cx="6086176" cy="560880"/>
            </a:xfrm>
            <a:prstGeom prst="roundRect">
              <a:avLst>
                <a:gd fmla="val 16667" name="adj"/>
              </a:avLst>
            </a:prstGeom>
            <a:gradFill>
              <a:gsLst>
                <a:gs pos="0">
                  <a:srgbClr val="50768E"/>
                </a:gs>
                <a:gs pos="50000">
                  <a:srgbClr val="276584"/>
                </a:gs>
                <a:gs pos="100000">
                  <a:srgbClr val="1F5A77"/>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p3"/>
            <p:cNvSpPr txBox="1"/>
            <p:nvPr/>
          </p:nvSpPr>
          <p:spPr>
            <a:xfrm>
              <a:off x="462106" y="1412894"/>
              <a:ext cx="6031416" cy="506120"/>
            </a:xfrm>
            <a:prstGeom prst="rect">
              <a:avLst/>
            </a:prstGeom>
            <a:noFill/>
            <a:ln>
              <a:noFill/>
            </a:ln>
          </p:spPr>
          <p:txBody>
            <a:bodyPr anchorCtr="0" anchor="ctr" bIns="0" lIns="230025" spcFirstLastPara="1" rIns="230025" wrap="square" tIns="0">
              <a:noAutofit/>
            </a:bodyPr>
            <a:lstStyle/>
            <a:p>
              <a:pPr indent="0" lvl="0" marL="0" marR="0" rtl="0" algn="l">
                <a:lnSpc>
                  <a:spcPct val="9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JULIO </a:t>
              </a:r>
              <a:endParaRPr b="0" i="0" sz="1400" u="none" cap="none" strike="noStrike">
                <a:solidFill>
                  <a:schemeClr val="lt1"/>
                </a:solidFill>
                <a:latin typeface="Arial"/>
                <a:ea typeface="Arial"/>
                <a:cs typeface="Arial"/>
                <a:sym typeface="Arial"/>
              </a:endParaRPr>
            </a:p>
          </p:txBody>
        </p:sp>
        <p:sp>
          <p:nvSpPr>
            <p:cNvPr id="524" name="Google Shape;524;p3"/>
            <p:cNvSpPr/>
            <p:nvPr/>
          </p:nvSpPr>
          <p:spPr>
            <a:xfrm>
              <a:off x="0" y="2991632"/>
              <a:ext cx="8694538" cy="1197000"/>
            </a:xfrm>
            <a:prstGeom prst="rect">
              <a:avLst/>
            </a:prstGeom>
            <a:solidFill>
              <a:schemeClr val="lt1">
                <a:alpha val="89803"/>
              </a:schemeClr>
            </a:solidFill>
            <a:ln cap="flat" cmpd="sng" w="9525">
              <a:solidFill>
                <a:srgbClr val="25BFD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5" name="Google Shape;525;p3"/>
            <p:cNvSpPr txBox="1"/>
            <p:nvPr/>
          </p:nvSpPr>
          <p:spPr>
            <a:xfrm>
              <a:off x="0" y="2991632"/>
              <a:ext cx="8694538" cy="1197000"/>
            </a:xfrm>
            <a:prstGeom prst="rect">
              <a:avLst/>
            </a:prstGeom>
            <a:noFill/>
            <a:ln>
              <a:noFill/>
            </a:ln>
          </p:spPr>
          <p:txBody>
            <a:bodyPr anchorCtr="0" anchor="t" bIns="99550" lIns="674775" spcFirstLastPara="1" rIns="674775" wrap="square" tIns="395725">
              <a:noAutofit/>
            </a:bodyPr>
            <a:lstStyle/>
            <a:p>
              <a:pPr indent="-114300" lvl="1" marL="114300" marR="0" rtl="0" algn="just">
                <a:lnSpc>
                  <a:spcPct val="90000"/>
                </a:lnSpc>
                <a:spcBef>
                  <a:spcPts val="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Informe de la Capacidad de Cumplimiento Red Norte –GERESA.</a:t>
              </a:r>
              <a:endParaRPr/>
            </a:p>
            <a:p>
              <a:pPr indent="-114300" lvl="1" marL="114300" marR="0" rtl="0" algn="just">
                <a:lnSpc>
                  <a:spcPct val="90000"/>
                </a:lnSpc>
                <a:spcBef>
                  <a:spcPts val="21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Reuniones de trabajo para la elaboración y validación del Plan de Cumplimiento e inicio de implementación del Plan de Cumplimiento.</a:t>
              </a:r>
              <a:endParaRPr b="0" i="0" sz="1400" u="none" cap="none" strike="noStrike">
                <a:solidFill>
                  <a:schemeClr val="dk1"/>
                </a:solidFill>
                <a:latin typeface="Arial"/>
                <a:ea typeface="Arial"/>
                <a:cs typeface="Arial"/>
                <a:sym typeface="Arial"/>
              </a:endParaRPr>
            </a:p>
          </p:txBody>
        </p:sp>
        <p:sp>
          <p:nvSpPr>
            <p:cNvPr id="526" name="Google Shape;526;p3"/>
            <p:cNvSpPr/>
            <p:nvPr/>
          </p:nvSpPr>
          <p:spPr>
            <a:xfrm>
              <a:off x="434726" y="2711192"/>
              <a:ext cx="6086176" cy="560880"/>
            </a:xfrm>
            <a:prstGeom prst="roundRect">
              <a:avLst>
                <a:gd fmla="val 16667" name="adj"/>
              </a:avLst>
            </a:prstGeom>
            <a:gradFill>
              <a:gsLst>
                <a:gs pos="0">
                  <a:srgbClr val="4DC8DC"/>
                </a:gs>
                <a:gs pos="50000">
                  <a:srgbClr val="1BC5DB"/>
                </a:gs>
                <a:gs pos="100000">
                  <a:srgbClr val="10B4C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p3"/>
            <p:cNvSpPr txBox="1"/>
            <p:nvPr/>
          </p:nvSpPr>
          <p:spPr>
            <a:xfrm>
              <a:off x="462106" y="2738572"/>
              <a:ext cx="6031416" cy="506120"/>
            </a:xfrm>
            <a:prstGeom prst="rect">
              <a:avLst/>
            </a:prstGeom>
            <a:noFill/>
            <a:ln>
              <a:noFill/>
            </a:ln>
          </p:spPr>
          <p:txBody>
            <a:bodyPr anchorCtr="0" anchor="ctr" bIns="0" lIns="230025" spcFirstLastPara="1" rIns="230025" wrap="square" tIns="0">
              <a:noAutofit/>
            </a:bodyPr>
            <a:lstStyle/>
            <a:p>
              <a:pPr indent="0" lvl="0" marL="0" marR="0" rtl="0" algn="l">
                <a:lnSpc>
                  <a:spcPct val="9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AGOSTO</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4" name="Shape 1084"/>
        <p:cNvGrpSpPr/>
        <p:nvPr/>
      </p:nvGrpSpPr>
      <p:grpSpPr>
        <a:xfrm>
          <a:off x="0" y="0"/>
          <a:ext cx="0" cy="0"/>
          <a:chOff x="0" y="0"/>
          <a:chExt cx="0" cy="0"/>
        </a:xfrm>
      </p:grpSpPr>
      <p:sp>
        <p:nvSpPr>
          <p:cNvPr id="1085" name="Google Shape;1085;p30"/>
          <p:cNvSpPr txBox="1"/>
          <p:nvPr>
            <p:ph type="title"/>
          </p:nvPr>
        </p:nvSpPr>
        <p:spPr>
          <a:xfrm>
            <a:off x="360363" y="386577"/>
            <a:ext cx="9458036" cy="998735"/>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Hoja de Ruta: Estrategia priorizada</a:t>
            </a:r>
            <a:br>
              <a:rPr lang="es-PE"/>
            </a:br>
            <a:br>
              <a:rPr lang="es-PE"/>
            </a:br>
            <a:r>
              <a:rPr b="1" lang="es-PE"/>
              <a:t>1. </a:t>
            </a:r>
            <a:r>
              <a:rPr b="1" lang="es-PE" sz="2000"/>
              <a:t>Coordinación</a:t>
            </a:r>
            <a:endParaRPr/>
          </a:p>
        </p:txBody>
      </p:sp>
      <p:sp>
        <p:nvSpPr>
          <p:cNvPr id="1086" name="Google Shape;1086;p3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087" name="Google Shape;1087;p30"/>
          <p:cNvSpPr/>
          <p:nvPr/>
        </p:nvSpPr>
        <p:spPr>
          <a:xfrm>
            <a:off x="185223" y="2367352"/>
            <a:ext cx="3165228" cy="1028991"/>
          </a:xfrm>
          <a:prstGeom prst="rect">
            <a:avLst/>
          </a:prstGeom>
          <a:solidFill>
            <a:srgbClr val="D8D8D8"/>
          </a:solidFill>
          <a:ln>
            <a:noFill/>
          </a:ln>
        </p:spPr>
        <p:txBody>
          <a:bodyPr anchorCtr="0" anchor="ctr" bIns="45700" lIns="91425" spcFirstLastPara="1" rIns="91425" wrap="square" tIns="45700">
            <a:noAutofit/>
          </a:bodyPr>
          <a:lstStyle/>
          <a:p>
            <a:pPr indent="-1311" lvl="1" marL="1311"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a:p>
            <a:pPr indent="-1311" lvl="1" marL="1311" marR="0" rtl="0" algn="l">
              <a:spcBef>
                <a:spcPts val="0"/>
              </a:spcBef>
              <a:spcAft>
                <a:spcPts val="0"/>
              </a:spcAft>
              <a:buNone/>
            </a:pPr>
            <a:r>
              <a:rPr b="0" i="0" lang="es-PE" sz="1300" u="none" cap="none" strike="noStrike">
                <a:solidFill>
                  <a:schemeClr val="dk1"/>
                </a:solidFill>
                <a:latin typeface="Arial"/>
                <a:ea typeface="Arial"/>
                <a:cs typeface="Arial"/>
                <a:sym typeface="Arial"/>
              </a:rPr>
              <a:t>Mejora de coordinación entre responsables de atención de nutricional y servicio materno en coordinación con todos los servicios comprendidos.</a:t>
            </a:r>
            <a:endParaRPr/>
          </a:p>
          <a:p>
            <a:pPr indent="-285750" lvl="1" marL="495300" marR="0" rtl="0" algn="l">
              <a:spcBef>
                <a:spcPts val="0"/>
              </a:spcBef>
              <a:spcAft>
                <a:spcPts val="0"/>
              </a:spcAft>
              <a:buNone/>
            </a:pPr>
            <a:r>
              <a:t/>
            </a:r>
            <a:endParaRPr b="0" i="0" sz="1400" u="none" cap="none" strike="noStrike">
              <a:solidFill>
                <a:schemeClr val="dk1"/>
              </a:solidFill>
              <a:latin typeface="Arial"/>
              <a:ea typeface="Arial"/>
              <a:cs typeface="Arial"/>
              <a:sym typeface="Arial"/>
            </a:endParaRPr>
          </a:p>
        </p:txBody>
      </p:sp>
      <p:sp>
        <p:nvSpPr>
          <p:cNvPr id="1088" name="Google Shape;1088;p30"/>
          <p:cNvSpPr/>
          <p:nvPr/>
        </p:nvSpPr>
        <p:spPr>
          <a:xfrm>
            <a:off x="3480359" y="2370077"/>
            <a:ext cx="4090778" cy="90274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1311" lvl="1" marL="1311" marR="0" rtl="0" algn="l">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Coordinadoras PPR 001 (Lic. Rosa Luz); PPR 002 (Obs. Sheyla); con sus equipos de trabajo y responsables encargado de referencias y contra referencias</a:t>
            </a:r>
            <a:endParaRPr/>
          </a:p>
        </p:txBody>
      </p:sp>
      <p:sp>
        <p:nvSpPr>
          <p:cNvPr id="1089" name="Google Shape;1089;p30"/>
          <p:cNvSpPr/>
          <p:nvPr/>
        </p:nvSpPr>
        <p:spPr>
          <a:xfrm>
            <a:off x="7691297" y="2387974"/>
            <a:ext cx="1108254" cy="90274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lang="es-PE" sz="1240">
                <a:solidFill>
                  <a:schemeClr val="dk1"/>
                </a:solidFill>
                <a:latin typeface="Arial"/>
                <a:ea typeface="Arial"/>
                <a:cs typeface="Arial"/>
                <a:sym typeface="Arial"/>
              </a:rPr>
              <a:t>15</a:t>
            </a:r>
            <a:r>
              <a:rPr b="0" i="0" lang="es-PE" sz="1240" u="none" cap="none" strike="noStrike">
                <a:solidFill>
                  <a:schemeClr val="dk1"/>
                </a:solidFill>
                <a:latin typeface="Arial"/>
                <a:ea typeface="Arial"/>
                <a:cs typeface="Arial"/>
                <a:sym typeface="Arial"/>
              </a:rPr>
              <a:t>/09/21</a:t>
            </a:r>
            <a:endParaRPr/>
          </a:p>
        </p:txBody>
      </p:sp>
      <p:sp>
        <p:nvSpPr>
          <p:cNvPr id="1090" name="Google Shape;1090;p30"/>
          <p:cNvSpPr/>
          <p:nvPr/>
        </p:nvSpPr>
        <p:spPr>
          <a:xfrm>
            <a:off x="8904343" y="2377762"/>
            <a:ext cx="929062" cy="902745"/>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1" name="Google Shape;1091;p30"/>
          <p:cNvSpPr/>
          <p:nvPr/>
        </p:nvSpPr>
        <p:spPr>
          <a:xfrm>
            <a:off x="8888975" y="3504680"/>
            <a:ext cx="929062"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092" name="Google Shape;1092;p30"/>
          <p:cNvSpPr/>
          <p:nvPr/>
        </p:nvSpPr>
        <p:spPr>
          <a:xfrm>
            <a:off x="187868" y="3508772"/>
            <a:ext cx="3174315" cy="826168"/>
          </a:xfrm>
          <a:prstGeom prst="rect">
            <a:avLst/>
          </a:prstGeom>
          <a:solidFill>
            <a:srgbClr val="D8D8D8"/>
          </a:solidFill>
          <a:ln>
            <a:noFill/>
          </a:ln>
        </p:spPr>
        <p:txBody>
          <a:bodyPr anchorCtr="0" anchor="ctr" bIns="45700" lIns="91425" spcFirstLastPara="1" rIns="91425" wrap="square" tIns="45700">
            <a:noAutofit/>
          </a:bodyPr>
          <a:lstStyle/>
          <a:p>
            <a:pPr indent="-1311" lvl="1" marL="1311" marR="0" rtl="0" algn="l">
              <a:spcBef>
                <a:spcPts val="0"/>
              </a:spcBef>
              <a:spcAft>
                <a:spcPts val="0"/>
              </a:spcAft>
              <a:buNone/>
            </a:pPr>
            <a:r>
              <a:rPr b="0" i="0" lang="es-PE" sz="1300" u="none" cap="none" strike="noStrike">
                <a:solidFill>
                  <a:schemeClr val="dk1"/>
                </a:solidFill>
                <a:latin typeface="Arial"/>
                <a:ea typeface="Arial"/>
                <a:cs typeface="Arial"/>
                <a:sym typeface="Arial"/>
              </a:rPr>
              <a:t>Articulación con los comités multisectoriales – IAL, para sensibilizar  sobre los logros PPR 001 -002</a:t>
            </a:r>
            <a:endParaRPr/>
          </a:p>
        </p:txBody>
      </p:sp>
      <p:sp>
        <p:nvSpPr>
          <p:cNvPr id="1093" name="Google Shape;1093;p30"/>
          <p:cNvSpPr/>
          <p:nvPr/>
        </p:nvSpPr>
        <p:spPr>
          <a:xfrm>
            <a:off x="3462809" y="3508334"/>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t/>
            </a:r>
            <a:endParaRPr b="0" i="0" sz="1240" u="none" cap="none" strike="noStrike">
              <a:solidFill>
                <a:srgbClr val="000000"/>
              </a:solidFill>
              <a:latin typeface="Arial"/>
              <a:ea typeface="Arial"/>
              <a:cs typeface="Arial"/>
              <a:sym typeface="Arial"/>
            </a:endParaRPr>
          </a:p>
        </p:txBody>
      </p:sp>
      <p:sp>
        <p:nvSpPr>
          <p:cNvPr id="1094" name="Google Shape;1094;p30"/>
          <p:cNvSpPr/>
          <p:nvPr/>
        </p:nvSpPr>
        <p:spPr>
          <a:xfrm>
            <a:off x="7675750" y="3531824"/>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lang="es-PE" sz="1240">
                <a:solidFill>
                  <a:schemeClr val="dk1"/>
                </a:solidFill>
                <a:latin typeface="Arial"/>
                <a:ea typeface="Arial"/>
                <a:cs typeface="Arial"/>
                <a:sym typeface="Arial"/>
              </a:rPr>
              <a:t>15</a:t>
            </a:r>
            <a:r>
              <a:rPr b="0" i="0" lang="es-PE" sz="1240" u="none" cap="none" strike="noStrike">
                <a:solidFill>
                  <a:schemeClr val="dk1"/>
                </a:solidFill>
                <a:latin typeface="Arial"/>
                <a:ea typeface="Arial"/>
                <a:cs typeface="Arial"/>
                <a:sym typeface="Arial"/>
              </a:rPr>
              <a:t>/09/21</a:t>
            </a:r>
            <a:endParaRPr/>
          </a:p>
        </p:txBody>
      </p:sp>
      <p:sp>
        <p:nvSpPr>
          <p:cNvPr id="1095" name="Google Shape;1095;p30"/>
          <p:cNvSpPr/>
          <p:nvPr/>
        </p:nvSpPr>
        <p:spPr>
          <a:xfrm>
            <a:off x="3472497" y="1849565"/>
            <a:ext cx="409077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Responsable</a:t>
            </a:r>
            <a:endParaRPr/>
          </a:p>
        </p:txBody>
      </p:sp>
      <p:sp>
        <p:nvSpPr>
          <p:cNvPr id="1096" name="Google Shape;1096;p30"/>
          <p:cNvSpPr/>
          <p:nvPr/>
        </p:nvSpPr>
        <p:spPr>
          <a:xfrm>
            <a:off x="7675750" y="1867462"/>
            <a:ext cx="1108254"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Plazo</a:t>
            </a:r>
            <a:endParaRPr/>
          </a:p>
        </p:txBody>
      </p:sp>
      <p:sp>
        <p:nvSpPr>
          <p:cNvPr id="1097" name="Google Shape;1097;p30"/>
          <p:cNvSpPr/>
          <p:nvPr/>
        </p:nvSpPr>
        <p:spPr>
          <a:xfrm>
            <a:off x="8879118" y="1851865"/>
            <a:ext cx="938919"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Califi-cación</a:t>
            </a:r>
            <a:endParaRPr b="1" i="0" sz="1240" u="none" cap="none" strike="noStrike">
              <a:solidFill>
                <a:schemeClr val="dk1"/>
              </a:solidFill>
              <a:latin typeface="Arial"/>
              <a:ea typeface="Arial"/>
              <a:cs typeface="Arial"/>
              <a:sym typeface="Arial"/>
            </a:endParaRPr>
          </a:p>
        </p:txBody>
      </p:sp>
      <p:sp>
        <p:nvSpPr>
          <p:cNvPr id="1098" name="Google Shape;1098;p30"/>
          <p:cNvSpPr/>
          <p:nvPr/>
        </p:nvSpPr>
        <p:spPr>
          <a:xfrm>
            <a:off x="187868" y="1844902"/>
            <a:ext cx="316522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chemeClr val="dk1"/>
                </a:solidFill>
                <a:latin typeface="Arial"/>
                <a:ea typeface="Arial"/>
                <a:cs typeface="Arial"/>
                <a:sym typeface="Arial"/>
              </a:rPr>
              <a:t>Actividades</a:t>
            </a:r>
            <a:endParaRPr/>
          </a:p>
        </p:txBody>
      </p:sp>
      <p:sp>
        <p:nvSpPr>
          <p:cNvPr id="1099" name="Google Shape;1099;p30"/>
          <p:cNvSpPr/>
          <p:nvPr/>
        </p:nvSpPr>
        <p:spPr>
          <a:xfrm>
            <a:off x="3463982" y="3497120"/>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PRONSA (Lic. Katherine) en coordinación con Coordinadoras PPR 001 (Lic. Rosa Luz); PPR 002 (Obs. Sheyla)</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3" name="Shape 1103"/>
        <p:cNvGrpSpPr/>
        <p:nvPr/>
      </p:nvGrpSpPr>
      <p:grpSpPr>
        <a:xfrm>
          <a:off x="0" y="0"/>
          <a:ext cx="0" cy="0"/>
          <a:chOff x="0" y="0"/>
          <a:chExt cx="0" cy="0"/>
        </a:xfrm>
      </p:grpSpPr>
      <p:sp>
        <p:nvSpPr>
          <p:cNvPr id="1104" name="Google Shape;1104;p31"/>
          <p:cNvSpPr txBox="1"/>
          <p:nvPr>
            <p:ph type="title"/>
          </p:nvPr>
        </p:nvSpPr>
        <p:spPr>
          <a:xfrm>
            <a:off x="360363" y="386577"/>
            <a:ext cx="9458036" cy="1337289"/>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Hoja de Ruta: Estrategia priorizada</a:t>
            </a:r>
            <a:br>
              <a:rPr lang="es-PE"/>
            </a:br>
            <a:br>
              <a:rPr lang="es-PE"/>
            </a:br>
            <a:r>
              <a:rPr b="1" lang="es-PE"/>
              <a:t>2. </a:t>
            </a:r>
            <a:r>
              <a:rPr b="1" lang="es-PE" sz="2000"/>
              <a:t>Comunicación a la población (Enfoque de derechos – derecho a ser registrado)</a:t>
            </a:r>
            <a:br>
              <a:rPr b="1" lang="es-PE" sz="2000"/>
            </a:br>
            <a:endParaRPr/>
          </a:p>
        </p:txBody>
      </p:sp>
      <p:sp>
        <p:nvSpPr>
          <p:cNvPr id="1105" name="Google Shape;1105;p3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106" name="Google Shape;1106;p31"/>
          <p:cNvSpPr/>
          <p:nvPr/>
        </p:nvSpPr>
        <p:spPr>
          <a:xfrm>
            <a:off x="9005964" y="3883163"/>
            <a:ext cx="929062" cy="827421"/>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07" name="Google Shape;1107;p31"/>
          <p:cNvSpPr/>
          <p:nvPr/>
        </p:nvSpPr>
        <p:spPr>
          <a:xfrm>
            <a:off x="267370" y="2420507"/>
            <a:ext cx="3183403" cy="82541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None/>
            </a:pPr>
            <a:r>
              <a:rPr lang="es-PE" sz="1300">
                <a:solidFill>
                  <a:schemeClr val="dk1"/>
                </a:solidFill>
                <a:latin typeface="Arial"/>
                <a:ea typeface="Arial"/>
                <a:cs typeface="Arial"/>
                <a:sym typeface="Arial"/>
              </a:rPr>
              <a:t>Campañas de búsqueda activa de gestantes - tamizaje pregnosticol, en ferias y/o espacios públicos</a:t>
            </a:r>
            <a:endParaRPr/>
          </a:p>
        </p:txBody>
      </p:sp>
      <p:sp>
        <p:nvSpPr>
          <p:cNvPr id="1108" name="Google Shape;1108;p31"/>
          <p:cNvSpPr/>
          <p:nvPr/>
        </p:nvSpPr>
        <p:spPr>
          <a:xfrm>
            <a:off x="3553580" y="2420507"/>
            <a:ext cx="4090778" cy="82541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Coordinadora PPR 002   (Obs. Sheyla) – </a:t>
            </a:r>
            <a:r>
              <a:rPr lang="es-PE" sz="1300">
                <a:solidFill>
                  <a:schemeClr val="dk1"/>
                </a:solidFill>
                <a:latin typeface="Arial"/>
                <a:ea typeface="Arial"/>
                <a:cs typeface="Arial"/>
                <a:sym typeface="Arial"/>
              </a:rPr>
              <a:t>Responsable de Planificación </a:t>
            </a:r>
            <a:r>
              <a:rPr b="0" i="0" lang="es-PE" sz="1300" u="none" cap="none" strike="noStrike">
                <a:solidFill>
                  <a:schemeClr val="dk1"/>
                </a:solidFill>
                <a:latin typeface="Arial"/>
                <a:ea typeface="Arial"/>
                <a:cs typeface="Arial"/>
                <a:sym typeface="Arial"/>
              </a:rPr>
              <a:t>(Gianina)</a:t>
            </a:r>
            <a:endParaRPr/>
          </a:p>
        </p:txBody>
      </p:sp>
      <p:sp>
        <p:nvSpPr>
          <p:cNvPr id="1109" name="Google Shape;1109;p31"/>
          <p:cNvSpPr/>
          <p:nvPr/>
        </p:nvSpPr>
        <p:spPr>
          <a:xfrm>
            <a:off x="7756834" y="2438404"/>
            <a:ext cx="1108254" cy="82541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0" i="0" lang="es-PE" sz="1240" u="none" cap="none" strike="noStrike">
                <a:solidFill>
                  <a:schemeClr val="dk1"/>
                </a:solidFill>
                <a:latin typeface="Arial"/>
                <a:ea typeface="Arial"/>
                <a:cs typeface="Arial"/>
                <a:sym typeface="Arial"/>
              </a:rPr>
              <a:t>05/09/21</a:t>
            </a:r>
            <a:endParaRPr/>
          </a:p>
        </p:txBody>
      </p:sp>
      <p:sp>
        <p:nvSpPr>
          <p:cNvPr id="1110" name="Google Shape;1110;p31"/>
          <p:cNvSpPr/>
          <p:nvPr/>
        </p:nvSpPr>
        <p:spPr>
          <a:xfrm>
            <a:off x="8977564" y="2420507"/>
            <a:ext cx="929062" cy="82541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1" name="Google Shape;1111;p31"/>
          <p:cNvSpPr/>
          <p:nvPr/>
        </p:nvSpPr>
        <p:spPr>
          <a:xfrm>
            <a:off x="273334" y="3895867"/>
            <a:ext cx="3174315" cy="826168"/>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1112" name="Google Shape;1112;p31"/>
          <p:cNvSpPr/>
          <p:nvPr/>
        </p:nvSpPr>
        <p:spPr>
          <a:xfrm>
            <a:off x="3572892" y="3884416"/>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Coordinadoras PPR 001</a:t>
            </a:r>
            <a:r>
              <a:rPr lang="es-PE" sz="1300">
                <a:solidFill>
                  <a:schemeClr val="dk1"/>
                </a:solidFill>
                <a:latin typeface="Arial"/>
                <a:ea typeface="Arial"/>
                <a:cs typeface="Arial"/>
                <a:sym typeface="Arial"/>
              </a:rPr>
              <a:t> (</a:t>
            </a:r>
            <a:r>
              <a:rPr b="0" i="0" lang="es-PE" sz="1300" u="none" cap="none" strike="noStrike">
                <a:solidFill>
                  <a:schemeClr val="dk1"/>
                </a:solidFill>
                <a:latin typeface="Arial"/>
                <a:ea typeface="Arial"/>
                <a:cs typeface="Arial"/>
                <a:sym typeface="Arial"/>
              </a:rPr>
              <a:t>Lic. </a:t>
            </a:r>
            <a:r>
              <a:rPr lang="es-PE" sz="1300">
                <a:solidFill>
                  <a:schemeClr val="dk1"/>
                </a:solidFill>
                <a:latin typeface="Arial"/>
                <a:ea typeface="Arial"/>
                <a:cs typeface="Arial"/>
                <a:sym typeface="Arial"/>
              </a:rPr>
              <a:t>Rosa Luz); PPR 002 (Obs. Sheyla);</a:t>
            </a:r>
            <a:r>
              <a:rPr b="0" i="0" lang="es-PE" sz="1300" u="none" cap="none" strike="noStrike">
                <a:solidFill>
                  <a:schemeClr val="dk1"/>
                </a:solidFill>
                <a:latin typeface="Arial"/>
                <a:ea typeface="Arial"/>
                <a:cs typeface="Arial"/>
                <a:sym typeface="Arial"/>
              </a:rPr>
              <a:t>– en coordinación con Relaciones Públicas (Lic. </a:t>
            </a:r>
            <a:r>
              <a:rPr lang="es-PE" sz="1300">
                <a:solidFill>
                  <a:schemeClr val="dk1"/>
                </a:solidFill>
                <a:latin typeface="Arial"/>
                <a:ea typeface="Arial"/>
                <a:cs typeface="Arial"/>
                <a:sym typeface="Arial"/>
              </a:rPr>
              <a:t>Zoila) </a:t>
            </a:r>
            <a:endParaRPr b="0" i="0" sz="1300" u="none" cap="none" strike="noStrike">
              <a:solidFill>
                <a:schemeClr val="dk1"/>
              </a:solidFill>
              <a:latin typeface="Arial"/>
              <a:ea typeface="Arial"/>
              <a:cs typeface="Arial"/>
              <a:sym typeface="Arial"/>
            </a:endParaRPr>
          </a:p>
        </p:txBody>
      </p:sp>
      <p:sp>
        <p:nvSpPr>
          <p:cNvPr id="1113" name="Google Shape;1113;p31"/>
          <p:cNvSpPr/>
          <p:nvPr/>
        </p:nvSpPr>
        <p:spPr>
          <a:xfrm>
            <a:off x="7795357" y="3892165"/>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1240"/>
              <a:buFont typeface="Arial"/>
              <a:buNone/>
            </a:pPr>
            <a:r>
              <a:rPr lang="es-PE" sz="1240">
                <a:solidFill>
                  <a:schemeClr val="accent4"/>
                </a:solidFill>
                <a:latin typeface="Arial"/>
                <a:ea typeface="Arial"/>
                <a:cs typeface="Arial"/>
                <a:sym typeface="Arial"/>
              </a:rPr>
              <a:t>10</a:t>
            </a:r>
            <a:r>
              <a:rPr b="0" i="0" lang="es-PE" sz="1240" u="none" cap="none" strike="noStrike">
                <a:solidFill>
                  <a:schemeClr val="accent4"/>
                </a:solidFill>
                <a:latin typeface="Arial"/>
                <a:ea typeface="Arial"/>
                <a:cs typeface="Arial"/>
                <a:sym typeface="Arial"/>
              </a:rPr>
              <a:t>/09/21</a:t>
            </a:r>
            <a:endParaRPr/>
          </a:p>
        </p:txBody>
      </p:sp>
      <p:sp>
        <p:nvSpPr>
          <p:cNvPr id="1114" name="Google Shape;1114;p31"/>
          <p:cNvSpPr/>
          <p:nvPr/>
        </p:nvSpPr>
        <p:spPr>
          <a:xfrm>
            <a:off x="289096" y="4838883"/>
            <a:ext cx="3174315" cy="82541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None/>
            </a:pPr>
            <a:r>
              <a:t/>
            </a:r>
            <a:endParaRPr sz="1300">
              <a:solidFill>
                <a:schemeClr val="dk1"/>
              </a:solidFill>
              <a:latin typeface="Arial"/>
              <a:ea typeface="Arial"/>
              <a:cs typeface="Arial"/>
              <a:sym typeface="Arial"/>
            </a:endParaRPr>
          </a:p>
          <a:p>
            <a:pPr indent="0" lvl="0" marL="0" marR="0" rtl="0" algn="l">
              <a:lnSpc>
                <a:spcPct val="110000"/>
              </a:lnSpc>
              <a:spcBef>
                <a:spcPts val="900"/>
              </a:spcBef>
              <a:spcAft>
                <a:spcPts val="0"/>
              </a:spcAft>
              <a:buNone/>
            </a:pPr>
            <a:r>
              <a:rPr lang="es-PE" sz="1300">
                <a:solidFill>
                  <a:schemeClr val="dk1"/>
                </a:solidFill>
                <a:latin typeface="Arial"/>
                <a:ea typeface="Arial"/>
                <a:cs typeface="Arial"/>
                <a:sym typeface="Arial"/>
              </a:rPr>
              <a:t>Retomar contacto con agentes comunitarios y promover  los Grupos de WhatsApp con los beneficiarios</a:t>
            </a:r>
            <a:endParaRPr/>
          </a:p>
          <a:p>
            <a:pPr indent="0" lvl="1" marL="209550" marR="0" rtl="0" algn="l">
              <a:lnSpc>
                <a:spcPct val="110000"/>
              </a:lnSpc>
              <a:spcBef>
                <a:spcPts val="900"/>
              </a:spcBef>
              <a:spcAft>
                <a:spcPts val="0"/>
              </a:spcAft>
              <a:buNone/>
            </a:pPr>
            <a:r>
              <a:t/>
            </a:r>
            <a:endParaRPr b="0" i="0" sz="1300" u="none" cap="none" strike="noStrike">
              <a:solidFill>
                <a:schemeClr val="dk1"/>
              </a:solidFill>
              <a:latin typeface="Arial"/>
              <a:ea typeface="Arial"/>
              <a:cs typeface="Arial"/>
              <a:sym typeface="Arial"/>
            </a:endParaRPr>
          </a:p>
        </p:txBody>
      </p:sp>
      <p:sp>
        <p:nvSpPr>
          <p:cNvPr id="1115" name="Google Shape;1115;p31"/>
          <p:cNvSpPr/>
          <p:nvPr/>
        </p:nvSpPr>
        <p:spPr>
          <a:xfrm>
            <a:off x="3572892" y="4838883"/>
            <a:ext cx="4097684" cy="82541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spcBef>
                <a:spcPts val="0"/>
              </a:spcBef>
              <a:spcAft>
                <a:spcPts val="0"/>
              </a:spcAft>
              <a:buNone/>
            </a:pPr>
            <a:r>
              <a:rPr b="0" i="0" lang="es-PE" sz="1300" u="none" cap="none" strike="noStrike">
                <a:solidFill>
                  <a:schemeClr val="dk1"/>
                </a:solidFill>
                <a:latin typeface="Arial"/>
                <a:ea typeface="Arial"/>
                <a:cs typeface="Arial"/>
                <a:sym typeface="Arial"/>
              </a:rPr>
              <a:t>PRONSA (Lic. Katherine) en coordinación con Promotoras de Salud (PPR 001 – PPR 002) </a:t>
            </a:r>
            <a:r>
              <a:rPr lang="es-PE" sz="1300">
                <a:solidFill>
                  <a:schemeClr val="dk1"/>
                </a:solidFill>
                <a:latin typeface="Arial"/>
                <a:ea typeface="Arial"/>
                <a:cs typeface="Arial"/>
                <a:sym typeface="Arial"/>
              </a:rPr>
              <a:t>y Estrategia de los </a:t>
            </a:r>
            <a:r>
              <a:rPr b="0" i="0" lang="es-PE" sz="1300" u="none" cap="none" strike="noStrike">
                <a:solidFill>
                  <a:schemeClr val="dk1"/>
                </a:solidFill>
                <a:latin typeface="Arial"/>
                <a:ea typeface="Arial"/>
                <a:cs typeface="Arial"/>
                <a:sym typeface="Arial"/>
              </a:rPr>
              <a:t>EE.SS.</a:t>
            </a:r>
            <a:endParaRPr/>
          </a:p>
          <a:p>
            <a:pPr indent="0" lvl="0" marL="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1116" name="Google Shape;1116;p31"/>
          <p:cNvSpPr/>
          <p:nvPr/>
        </p:nvSpPr>
        <p:spPr>
          <a:xfrm>
            <a:off x="7792739" y="4838883"/>
            <a:ext cx="1108254" cy="82541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1240"/>
              <a:buFont typeface="Arial"/>
              <a:buNone/>
            </a:pPr>
            <a:r>
              <a:rPr lang="es-PE" sz="1240">
                <a:solidFill>
                  <a:schemeClr val="accent4"/>
                </a:solidFill>
                <a:latin typeface="Arial"/>
                <a:ea typeface="Arial"/>
                <a:cs typeface="Arial"/>
                <a:sym typeface="Arial"/>
              </a:rPr>
              <a:t>01/09/21</a:t>
            </a:r>
            <a:endParaRPr b="0" i="0" sz="1240" u="none" cap="none" strike="noStrike">
              <a:solidFill>
                <a:schemeClr val="accent4"/>
              </a:solidFill>
              <a:latin typeface="Arial"/>
              <a:ea typeface="Arial"/>
              <a:cs typeface="Arial"/>
              <a:sym typeface="Arial"/>
            </a:endParaRPr>
          </a:p>
        </p:txBody>
      </p:sp>
      <p:sp>
        <p:nvSpPr>
          <p:cNvPr id="1117" name="Google Shape;1117;p31"/>
          <p:cNvSpPr/>
          <p:nvPr/>
        </p:nvSpPr>
        <p:spPr>
          <a:xfrm>
            <a:off x="9008265" y="4840909"/>
            <a:ext cx="929062" cy="82541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18" name="Google Shape;1118;p31"/>
          <p:cNvSpPr/>
          <p:nvPr/>
        </p:nvSpPr>
        <p:spPr>
          <a:xfrm>
            <a:off x="3561086" y="1876698"/>
            <a:ext cx="409077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Responsable</a:t>
            </a:r>
            <a:endParaRPr b="1" i="0" sz="1240" u="none" cap="none" strike="noStrike">
              <a:solidFill>
                <a:schemeClr val="dk1"/>
              </a:solidFill>
              <a:latin typeface="Arial"/>
              <a:ea typeface="Arial"/>
              <a:cs typeface="Arial"/>
              <a:sym typeface="Arial"/>
            </a:endParaRPr>
          </a:p>
        </p:txBody>
      </p:sp>
      <p:sp>
        <p:nvSpPr>
          <p:cNvPr id="1119" name="Google Shape;1119;p31"/>
          <p:cNvSpPr/>
          <p:nvPr/>
        </p:nvSpPr>
        <p:spPr>
          <a:xfrm>
            <a:off x="7764339" y="1894595"/>
            <a:ext cx="1108254"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Plazo</a:t>
            </a:r>
            <a:endParaRPr/>
          </a:p>
        </p:txBody>
      </p:sp>
      <p:sp>
        <p:nvSpPr>
          <p:cNvPr id="1120" name="Google Shape;1120;p31"/>
          <p:cNvSpPr/>
          <p:nvPr/>
        </p:nvSpPr>
        <p:spPr>
          <a:xfrm>
            <a:off x="8967707" y="1878998"/>
            <a:ext cx="938919"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Califi-cación</a:t>
            </a:r>
            <a:endParaRPr b="1" i="0" sz="1240" u="none" cap="none" strike="noStrike">
              <a:solidFill>
                <a:schemeClr val="dk1"/>
              </a:solidFill>
              <a:latin typeface="Arial"/>
              <a:ea typeface="Arial"/>
              <a:cs typeface="Arial"/>
              <a:sym typeface="Arial"/>
            </a:endParaRPr>
          </a:p>
        </p:txBody>
      </p:sp>
      <p:sp>
        <p:nvSpPr>
          <p:cNvPr id="1121" name="Google Shape;1121;p31"/>
          <p:cNvSpPr/>
          <p:nvPr/>
        </p:nvSpPr>
        <p:spPr>
          <a:xfrm>
            <a:off x="276457" y="1872035"/>
            <a:ext cx="316522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chemeClr val="dk1"/>
                </a:solidFill>
                <a:latin typeface="Arial"/>
                <a:ea typeface="Arial"/>
                <a:cs typeface="Arial"/>
                <a:sym typeface="Arial"/>
              </a:rPr>
              <a:t>Actividades</a:t>
            </a:r>
            <a:endParaRPr/>
          </a:p>
        </p:txBody>
      </p:sp>
      <p:sp>
        <p:nvSpPr>
          <p:cNvPr id="1122" name="Google Shape;1122;p31"/>
          <p:cNvSpPr txBox="1"/>
          <p:nvPr/>
        </p:nvSpPr>
        <p:spPr>
          <a:xfrm>
            <a:off x="366228" y="3954366"/>
            <a:ext cx="3081421" cy="65280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s-PE" sz="1300">
                <a:solidFill>
                  <a:schemeClr val="dk1"/>
                </a:solidFill>
                <a:latin typeface="Arial"/>
                <a:ea typeface="Arial"/>
                <a:cs typeface="Arial"/>
                <a:sym typeface="Arial"/>
              </a:rPr>
              <a:t>Comunicación a través de redes sociales (para zonas urbanas)  -  Radio para Provincia </a:t>
            </a:r>
            <a:endParaRPr/>
          </a:p>
        </p:txBody>
      </p:sp>
      <p:sp>
        <p:nvSpPr>
          <p:cNvPr id="1123" name="Google Shape;1123;p31"/>
          <p:cNvSpPr/>
          <p:nvPr/>
        </p:nvSpPr>
        <p:spPr>
          <a:xfrm>
            <a:off x="302676" y="5778300"/>
            <a:ext cx="3173734" cy="825413"/>
          </a:xfrm>
          <a:prstGeom prst="rect">
            <a:avLst/>
          </a:prstGeom>
          <a:solidFill>
            <a:srgbClr val="D8D8D8"/>
          </a:solidFill>
          <a:ln>
            <a:noFill/>
          </a:ln>
        </p:spPr>
        <p:txBody>
          <a:bodyPr anchorCtr="0" anchor="ctr" bIns="45700" lIns="91425" spcFirstLastPara="1" rIns="91425" wrap="square" tIns="45700">
            <a:noAutofit/>
          </a:bodyPr>
          <a:lstStyle/>
          <a:p>
            <a:pPr indent="0" lvl="0" marL="0" marR="0" rtl="0" algn="l">
              <a:lnSpc>
                <a:spcPct val="110000"/>
              </a:lnSpc>
              <a:spcBef>
                <a:spcPts val="0"/>
              </a:spcBef>
              <a:spcAft>
                <a:spcPts val="0"/>
              </a:spcAft>
              <a:buNone/>
            </a:pPr>
            <a:r>
              <a:rPr lang="es-PE" sz="1300">
                <a:solidFill>
                  <a:schemeClr val="dk1"/>
                </a:solidFill>
                <a:latin typeface="Arial"/>
                <a:ea typeface="Arial"/>
                <a:cs typeface="Arial"/>
                <a:sym typeface="Arial"/>
              </a:rPr>
              <a:t>Identificación de experiencias exitosas para la promoción del PPR-001 002</a:t>
            </a:r>
            <a:endParaRPr/>
          </a:p>
        </p:txBody>
      </p:sp>
      <p:sp>
        <p:nvSpPr>
          <p:cNvPr id="1124" name="Google Shape;1124;p31"/>
          <p:cNvSpPr/>
          <p:nvPr/>
        </p:nvSpPr>
        <p:spPr>
          <a:xfrm>
            <a:off x="3588885" y="5778300"/>
            <a:ext cx="4090778" cy="82541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Relaciones Públicas (Lic. </a:t>
            </a:r>
            <a:r>
              <a:rPr lang="es-PE" sz="1300">
                <a:solidFill>
                  <a:schemeClr val="dk1"/>
                </a:solidFill>
                <a:latin typeface="Arial"/>
                <a:ea typeface="Arial"/>
                <a:cs typeface="Arial"/>
                <a:sym typeface="Arial"/>
              </a:rPr>
              <a:t>Zoila) – </a:t>
            </a:r>
            <a:r>
              <a:rPr b="0" i="0" lang="es-PE" sz="1300" u="none" cap="none" strike="noStrike">
                <a:solidFill>
                  <a:schemeClr val="dk1"/>
                </a:solidFill>
                <a:latin typeface="Arial"/>
                <a:ea typeface="Arial"/>
                <a:cs typeface="Arial"/>
                <a:sym typeface="Arial"/>
              </a:rPr>
              <a:t>Coordinadoras PPR 001</a:t>
            </a:r>
            <a:r>
              <a:rPr lang="es-PE" sz="1300">
                <a:solidFill>
                  <a:schemeClr val="dk1"/>
                </a:solidFill>
                <a:latin typeface="Arial"/>
                <a:ea typeface="Arial"/>
                <a:cs typeface="Arial"/>
                <a:sym typeface="Arial"/>
              </a:rPr>
              <a:t> (</a:t>
            </a:r>
            <a:r>
              <a:rPr b="0" i="0" lang="es-PE" sz="1300" u="none" cap="none" strike="noStrike">
                <a:solidFill>
                  <a:schemeClr val="dk1"/>
                </a:solidFill>
                <a:latin typeface="Arial"/>
                <a:ea typeface="Arial"/>
                <a:cs typeface="Arial"/>
                <a:sym typeface="Arial"/>
              </a:rPr>
              <a:t>Lic. </a:t>
            </a:r>
            <a:r>
              <a:rPr lang="es-PE" sz="1300">
                <a:solidFill>
                  <a:schemeClr val="dk1"/>
                </a:solidFill>
                <a:latin typeface="Arial"/>
                <a:ea typeface="Arial"/>
                <a:cs typeface="Arial"/>
                <a:sym typeface="Arial"/>
              </a:rPr>
              <a:t>Rosa Luz); PPR 002 (Obs. Sheyla), en coordinación con Jefes de EE.SS.</a:t>
            </a:r>
            <a:endParaRPr b="0" i="0" sz="1300" u="none" cap="none" strike="noStrike">
              <a:solidFill>
                <a:schemeClr val="dk1"/>
              </a:solidFill>
              <a:latin typeface="Arial"/>
              <a:ea typeface="Arial"/>
              <a:cs typeface="Arial"/>
              <a:sym typeface="Arial"/>
            </a:endParaRPr>
          </a:p>
        </p:txBody>
      </p:sp>
      <p:sp>
        <p:nvSpPr>
          <p:cNvPr id="1125" name="Google Shape;1125;p31"/>
          <p:cNvSpPr/>
          <p:nvPr/>
        </p:nvSpPr>
        <p:spPr>
          <a:xfrm>
            <a:off x="7792139" y="5796197"/>
            <a:ext cx="1108254" cy="82541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1240"/>
              <a:buFont typeface="Arial"/>
              <a:buNone/>
            </a:pPr>
            <a:r>
              <a:rPr lang="es-PE" sz="1240">
                <a:solidFill>
                  <a:schemeClr val="accent4"/>
                </a:solidFill>
                <a:latin typeface="Arial"/>
                <a:ea typeface="Arial"/>
                <a:cs typeface="Arial"/>
                <a:sym typeface="Arial"/>
              </a:rPr>
              <a:t>30</a:t>
            </a:r>
            <a:r>
              <a:rPr b="0" i="0" lang="es-PE" sz="1240" u="none" cap="none" strike="noStrike">
                <a:solidFill>
                  <a:schemeClr val="accent4"/>
                </a:solidFill>
                <a:latin typeface="Arial"/>
                <a:ea typeface="Arial"/>
                <a:cs typeface="Arial"/>
                <a:sym typeface="Arial"/>
              </a:rPr>
              <a:t>/09/21</a:t>
            </a:r>
            <a:endParaRPr/>
          </a:p>
        </p:txBody>
      </p:sp>
      <p:sp>
        <p:nvSpPr>
          <p:cNvPr id="1126" name="Google Shape;1126;p31"/>
          <p:cNvSpPr/>
          <p:nvPr/>
        </p:nvSpPr>
        <p:spPr>
          <a:xfrm>
            <a:off x="9012869" y="5778300"/>
            <a:ext cx="929062" cy="82541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FF0000"/>
              </a:solidFill>
              <a:latin typeface="Arial"/>
              <a:ea typeface="Arial"/>
              <a:cs typeface="Arial"/>
              <a:sym typeface="Arial"/>
            </a:endParaRPr>
          </a:p>
        </p:txBody>
      </p:sp>
      <p:sp>
        <p:nvSpPr>
          <p:cNvPr id="1127" name="Google Shape;1127;p31"/>
          <p:cNvSpPr/>
          <p:nvPr/>
        </p:nvSpPr>
        <p:spPr>
          <a:xfrm>
            <a:off x="8983124" y="3295127"/>
            <a:ext cx="929062" cy="528769"/>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28" name="Google Shape;1128;p31"/>
          <p:cNvSpPr/>
          <p:nvPr/>
        </p:nvSpPr>
        <p:spPr>
          <a:xfrm>
            <a:off x="262226" y="3333693"/>
            <a:ext cx="3174315" cy="527965"/>
          </a:xfrm>
          <a:prstGeom prst="rect">
            <a:avLst/>
          </a:prstGeom>
          <a:solidFill>
            <a:srgbClr val="D8D8D8"/>
          </a:solidFill>
          <a:ln>
            <a:noFill/>
          </a:ln>
        </p:spPr>
        <p:txBody>
          <a:bodyPr anchorCtr="0" anchor="ctr" bIns="45700" lIns="91425" spcFirstLastPara="1" rIns="91425" wrap="square" tIns="45700">
            <a:noAutofit/>
          </a:bodyPr>
          <a:lstStyle/>
          <a:p>
            <a:pPr indent="0" lvl="1" marL="0" marR="0" rtl="0" algn="l">
              <a:lnSpc>
                <a:spcPct val="110000"/>
              </a:lnSpc>
              <a:spcBef>
                <a:spcPts val="0"/>
              </a:spcBef>
              <a:spcAft>
                <a:spcPts val="0"/>
              </a:spcAft>
              <a:buNone/>
            </a:pPr>
            <a:r>
              <a:rPr b="0" i="0" lang="es-PE" sz="1300" u="none" cap="none" strike="noStrike">
                <a:solidFill>
                  <a:schemeClr val="dk1"/>
                </a:solidFill>
                <a:latin typeface="Arial"/>
                <a:ea typeface="Arial"/>
                <a:cs typeface="Arial"/>
                <a:sym typeface="Arial"/>
              </a:rPr>
              <a:t>Campañas de planificación familiar</a:t>
            </a:r>
            <a:endParaRPr/>
          </a:p>
        </p:txBody>
      </p:sp>
      <p:sp>
        <p:nvSpPr>
          <p:cNvPr id="1129" name="Google Shape;1129;p31"/>
          <p:cNvSpPr/>
          <p:nvPr/>
        </p:nvSpPr>
        <p:spPr>
          <a:xfrm>
            <a:off x="3559140" y="3296156"/>
            <a:ext cx="4090778" cy="527965"/>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Coordinadora 002 –  Obs. Sheyla – </a:t>
            </a:r>
            <a:r>
              <a:rPr lang="es-PE" sz="1300">
                <a:solidFill>
                  <a:schemeClr val="dk1"/>
                </a:solidFill>
                <a:latin typeface="Arial"/>
                <a:ea typeface="Arial"/>
                <a:cs typeface="Arial"/>
                <a:sym typeface="Arial"/>
              </a:rPr>
              <a:t>Responsable de Planificación </a:t>
            </a:r>
            <a:r>
              <a:rPr b="0" i="0" lang="es-PE" sz="1300" u="none" cap="none" strike="noStrike">
                <a:solidFill>
                  <a:schemeClr val="dk1"/>
                </a:solidFill>
                <a:latin typeface="Arial"/>
                <a:ea typeface="Arial"/>
                <a:cs typeface="Arial"/>
                <a:sym typeface="Arial"/>
              </a:rPr>
              <a:t>(Gianina)</a:t>
            </a:r>
            <a:endParaRPr/>
          </a:p>
        </p:txBody>
      </p:sp>
      <p:sp>
        <p:nvSpPr>
          <p:cNvPr id="1130" name="Google Shape;1130;p31"/>
          <p:cNvSpPr/>
          <p:nvPr/>
        </p:nvSpPr>
        <p:spPr>
          <a:xfrm>
            <a:off x="7772517" y="3303905"/>
            <a:ext cx="1108254" cy="527965"/>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00"/>
              <a:buFont typeface="Arial"/>
              <a:buNone/>
            </a:pPr>
            <a:r>
              <a:rPr lang="es-PE" sz="1200">
                <a:solidFill>
                  <a:schemeClr val="dk1"/>
                </a:solidFill>
                <a:latin typeface="Arial"/>
                <a:ea typeface="Arial"/>
                <a:cs typeface="Arial"/>
                <a:sym typeface="Arial"/>
              </a:rPr>
              <a:t>05</a:t>
            </a:r>
            <a:r>
              <a:rPr b="0" i="0" lang="es-PE" sz="1200" u="none" cap="none" strike="noStrike">
                <a:solidFill>
                  <a:schemeClr val="dk1"/>
                </a:solidFill>
                <a:latin typeface="Arial"/>
                <a:ea typeface="Arial"/>
                <a:cs typeface="Arial"/>
                <a:sym typeface="Arial"/>
              </a:rPr>
              <a:t>/09/21</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5" name="Shape 1135"/>
        <p:cNvGrpSpPr/>
        <p:nvPr/>
      </p:nvGrpSpPr>
      <p:grpSpPr>
        <a:xfrm>
          <a:off x="0" y="0"/>
          <a:ext cx="0" cy="0"/>
          <a:chOff x="0" y="0"/>
          <a:chExt cx="0" cy="0"/>
        </a:xfrm>
      </p:grpSpPr>
      <p:sp>
        <p:nvSpPr>
          <p:cNvPr id="1136" name="Google Shape;1136;p32"/>
          <p:cNvSpPr txBox="1"/>
          <p:nvPr>
            <p:ph type="title"/>
          </p:nvPr>
        </p:nvSpPr>
        <p:spPr>
          <a:xfrm>
            <a:off x="360363" y="386577"/>
            <a:ext cx="9458036" cy="1337289"/>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Hoja de Ruta: Estrategia priorizada </a:t>
            </a:r>
            <a:br>
              <a:rPr lang="es-PE"/>
            </a:br>
            <a:br>
              <a:rPr lang="es-PE"/>
            </a:br>
            <a:r>
              <a:rPr b="1" lang="es-PE"/>
              <a:t>3. Asistencia técnica para el fortalecimiento de capacidades</a:t>
            </a:r>
            <a:br>
              <a:rPr b="1" lang="es-PE" sz="2000"/>
            </a:br>
            <a:endParaRPr/>
          </a:p>
        </p:txBody>
      </p:sp>
      <p:sp>
        <p:nvSpPr>
          <p:cNvPr id="1137" name="Google Shape;1137;p3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138" name="Google Shape;1138;p32"/>
          <p:cNvSpPr/>
          <p:nvPr/>
        </p:nvSpPr>
        <p:spPr>
          <a:xfrm>
            <a:off x="8888975" y="2353069"/>
            <a:ext cx="929062" cy="1174227"/>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39" name="Google Shape;1139;p32"/>
          <p:cNvSpPr/>
          <p:nvPr/>
        </p:nvSpPr>
        <p:spPr>
          <a:xfrm>
            <a:off x="187869" y="2354322"/>
            <a:ext cx="3152341" cy="1197347"/>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1140" name="Google Shape;1140;p32"/>
          <p:cNvSpPr/>
          <p:nvPr/>
        </p:nvSpPr>
        <p:spPr>
          <a:xfrm>
            <a:off x="3464991" y="2354323"/>
            <a:ext cx="4090778" cy="118197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Monitoras de PPR 001 (Erika Espejo y PPR002, 001 (Lisidey 002); </a:t>
            </a:r>
            <a:r>
              <a:rPr b="0" i="0" lang="es-PE" sz="1300" u="none" cap="none" strike="noStrike">
                <a:solidFill>
                  <a:schemeClr val="dk1"/>
                </a:solidFill>
                <a:latin typeface="Arial"/>
                <a:ea typeface="Arial"/>
                <a:cs typeface="Arial"/>
                <a:sym typeface="Arial"/>
              </a:rPr>
              <a:t>Unidad de Estadística (Ing. Ricardo)</a:t>
            </a:r>
            <a:endParaRPr/>
          </a:p>
        </p:txBody>
      </p:sp>
      <p:sp>
        <p:nvSpPr>
          <p:cNvPr id="1141" name="Google Shape;1141;p32"/>
          <p:cNvSpPr/>
          <p:nvPr/>
        </p:nvSpPr>
        <p:spPr>
          <a:xfrm>
            <a:off x="7678368" y="2362071"/>
            <a:ext cx="1108254" cy="1174227"/>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1240"/>
              <a:buFont typeface="Arial"/>
              <a:buNone/>
            </a:pPr>
            <a:r>
              <a:rPr lang="es-PE" sz="1240">
                <a:solidFill>
                  <a:schemeClr val="accent4"/>
                </a:solidFill>
                <a:latin typeface="Arial"/>
                <a:ea typeface="Arial"/>
                <a:cs typeface="Arial"/>
                <a:sym typeface="Arial"/>
              </a:rPr>
              <a:t>15</a:t>
            </a:r>
            <a:r>
              <a:rPr b="0" i="0" lang="es-PE" sz="1240" u="none" cap="none" strike="noStrike">
                <a:solidFill>
                  <a:schemeClr val="accent4"/>
                </a:solidFill>
                <a:latin typeface="Arial"/>
                <a:ea typeface="Arial"/>
                <a:cs typeface="Arial"/>
                <a:sym typeface="Arial"/>
              </a:rPr>
              <a:t>/09/21</a:t>
            </a:r>
            <a:endParaRPr/>
          </a:p>
        </p:txBody>
      </p:sp>
      <p:sp>
        <p:nvSpPr>
          <p:cNvPr id="1142" name="Google Shape;1142;p32"/>
          <p:cNvSpPr/>
          <p:nvPr/>
        </p:nvSpPr>
        <p:spPr>
          <a:xfrm>
            <a:off x="3472497" y="1682715"/>
            <a:ext cx="409077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Responsable</a:t>
            </a:r>
            <a:endParaRPr b="1" i="0" sz="1240" u="none" cap="none" strike="noStrike">
              <a:solidFill>
                <a:schemeClr val="dk1"/>
              </a:solidFill>
              <a:latin typeface="Arial"/>
              <a:ea typeface="Arial"/>
              <a:cs typeface="Arial"/>
              <a:sym typeface="Arial"/>
            </a:endParaRPr>
          </a:p>
        </p:txBody>
      </p:sp>
      <p:sp>
        <p:nvSpPr>
          <p:cNvPr id="1143" name="Google Shape;1143;p32"/>
          <p:cNvSpPr/>
          <p:nvPr/>
        </p:nvSpPr>
        <p:spPr>
          <a:xfrm>
            <a:off x="7675750" y="1700612"/>
            <a:ext cx="1108254"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Plazo</a:t>
            </a:r>
            <a:endParaRPr/>
          </a:p>
        </p:txBody>
      </p:sp>
      <p:sp>
        <p:nvSpPr>
          <p:cNvPr id="1144" name="Google Shape;1144;p32"/>
          <p:cNvSpPr/>
          <p:nvPr/>
        </p:nvSpPr>
        <p:spPr>
          <a:xfrm>
            <a:off x="8879118" y="1685015"/>
            <a:ext cx="938919"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Califi-cación</a:t>
            </a:r>
            <a:endParaRPr b="1" i="0" sz="1240" u="none" cap="none" strike="noStrike">
              <a:solidFill>
                <a:schemeClr val="dk1"/>
              </a:solidFill>
              <a:latin typeface="Arial"/>
              <a:ea typeface="Arial"/>
              <a:cs typeface="Arial"/>
              <a:sym typeface="Arial"/>
            </a:endParaRPr>
          </a:p>
        </p:txBody>
      </p:sp>
      <p:sp>
        <p:nvSpPr>
          <p:cNvPr id="1145" name="Google Shape;1145;p32"/>
          <p:cNvSpPr/>
          <p:nvPr/>
        </p:nvSpPr>
        <p:spPr>
          <a:xfrm>
            <a:off x="187868" y="1678052"/>
            <a:ext cx="316522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chemeClr val="dk1"/>
                </a:solidFill>
                <a:latin typeface="Arial"/>
                <a:ea typeface="Arial"/>
                <a:cs typeface="Arial"/>
                <a:sym typeface="Arial"/>
              </a:rPr>
              <a:t>Actividades</a:t>
            </a:r>
            <a:endParaRPr/>
          </a:p>
        </p:txBody>
      </p:sp>
      <p:sp>
        <p:nvSpPr>
          <p:cNvPr id="1146" name="Google Shape;1146;p32"/>
          <p:cNvSpPr txBox="1"/>
          <p:nvPr/>
        </p:nvSpPr>
        <p:spPr>
          <a:xfrm>
            <a:off x="262587" y="2344185"/>
            <a:ext cx="3081421" cy="1400383"/>
          </a:xfrm>
          <a:prstGeom prst="rect">
            <a:avLst/>
          </a:prstGeom>
          <a:noFill/>
          <a:ln>
            <a:noFill/>
          </a:ln>
        </p:spPr>
        <p:txBody>
          <a:bodyPr anchorCtr="0" anchor="t" bIns="0" lIns="0" spcFirstLastPara="1" rIns="0" wrap="square" tIns="0">
            <a:spAutoFit/>
          </a:bodyPr>
          <a:lstStyle/>
          <a:p>
            <a:pPr indent="0" lvl="0" marL="38100" marR="0" rtl="0" algn="l">
              <a:spcBef>
                <a:spcPts val="0"/>
              </a:spcBef>
              <a:spcAft>
                <a:spcPts val="0"/>
              </a:spcAft>
              <a:buNone/>
            </a:pPr>
            <a:r>
              <a:rPr lang="es-PE" sz="1300">
                <a:solidFill>
                  <a:schemeClr val="dk1"/>
                </a:solidFill>
                <a:latin typeface="Arial"/>
                <a:ea typeface="Arial"/>
                <a:cs typeface="Arial"/>
                <a:sym typeface="Arial"/>
              </a:rPr>
              <a:t>Asistencia a monitoras para el Seguimiento objetivos nominales con mayor énfasis en población de riesgo (garantizando la dotación de insumos – suplementación, lancetas, microcubetas)</a:t>
            </a:r>
            <a:endParaRPr/>
          </a:p>
          <a:p>
            <a:pPr indent="-285750" lvl="1" marL="495300" marR="0" rtl="0" algn="l">
              <a:spcBef>
                <a:spcPts val="0"/>
              </a:spcBef>
              <a:spcAft>
                <a:spcPts val="0"/>
              </a:spcAft>
              <a:buNone/>
            </a:pPr>
            <a:r>
              <a:t/>
            </a:r>
            <a:endParaRPr b="0" i="0" sz="1300" u="none" cap="none" strike="noStrike">
              <a:solidFill>
                <a:schemeClr val="dk1"/>
              </a:solidFill>
              <a:latin typeface="Arial"/>
              <a:ea typeface="Arial"/>
              <a:cs typeface="Arial"/>
              <a:sym typeface="Arial"/>
            </a:endParaRPr>
          </a:p>
        </p:txBody>
      </p:sp>
      <p:sp>
        <p:nvSpPr>
          <p:cNvPr id="1147" name="Google Shape;1147;p32"/>
          <p:cNvSpPr/>
          <p:nvPr/>
        </p:nvSpPr>
        <p:spPr>
          <a:xfrm>
            <a:off x="8895259" y="3653481"/>
            <a:ext cx="929062" cy="917265"/>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48" name="Google Shape;1148;p32"/>
          <p:cNvSpPr/>
          <p:nvPr/>
        </p:nvSpPr>
        <p:spPr>
          <a:xfrm>
            <a:off x="194153" y="3654734"/>
            <a:ext cx="3174315" cy="917266"/>
          </a:xfrm>
          <a:prstGeom prst="rect">
            <a:avLst/>
          </a:prstGeom>
          <a:solidFill>
            <a:srgbClr val="D8D8D8"/>
          </a:solidFill>
          <a:ln>
            <a:noFill/>
          </a:ln>
        </p:spPr>
        <p:txBody>
          <a:bodyPr anchorCtr="0" anchor="ctr" bIns="45700" lIns="91425" spcFirstLastPara="1" rIns="91425" wrap="square" tIns="45700">
            <a:noAutofit/>
          </a:bodyPr>
          <a:lstStyle/>
          <a:p>
            <a:pPr indent="0" lvl="1" marL="0" marR="0" rtl="0" algn="l">
              <a:lnSpc>
                <a:spcPct val="110000"/>
              </a:lnSpc>
              <a:spcBef>
                <a:spcPts val="0"/>
              </a:spcBef>
              <a:spcAft>
                <a:spcPts val="0"/>
              </a:spcAft>
              <a:buNone/>
            </a:pPr>
            <a:r>
              <a:rPr b="0" i="0" lang="es-PE" sz="1300" u="none" cap="none" strike="noStrike">
                <a:solidFill>
                  <a:schemeClr val="dk1"/>
                </a:solidFill>
                <a:latin typeface="Arial"/>
                <a:ea typeface="Arial"/>
                <a:cs typeface="Arial"/>
                <a:sym typeface="Arial"/>
              </a:rPr>
              <a:t>Fortalecimiento de capacidades del personal de salud de los EE.SS con enfoque de mejora de resultados. (Proceso de atención y registro)</a:t>
            </a:r>
            <a:endParaRPr/>
          </a:p>
        </p:txBody>
      </p:sp>
      <p:sp>
        <p:nvSpPr>
          <p:cNvPr id="1149" name="Google Shape;1149;p32"/>
          <p:cNvSpPr/>
          <p:nvPr/>
        </p:nvSpPr>
        <p:spPr>
          <a:xfrm>
            <a:off x="3471275" y="3647049"/>
            <a:ext cx="4090778" cy="917265"/>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Coordinadoras PPR 001</a:t>
            </a:r>
            <a:r>
              <a:rPr lang="es-PE" sz="1300">
                <a:solidFill>
                  <a:schemeClr val="dk1"/>
                </a:solidFill>
                <a:latin typeface="Arial"/>
                <a:ea typeface="Arial"/>
                <a:cs typeface="Arial"/>
                <a:sym typeface="Arial"/>
              </a:rPr>
              <a:t> (</a:t>
            </a:r>
            <a:r>
              <a:rPr b="0" i="0" lang="es-PE" sz="1300" u="none" cap="none" strike="noStrike">
                <a:solidFill>
                  <a:schemeClr val="dk1"/>
                </a:solidFill>
                <a:latin typeface="Arial"/>
                <a:ea typeface="Arial"/>
                <a:cs typeface="Arial"/>
                <a:sym typeface="Arial"/>
              </a:rPr>
              <a:t>Lic. </a:t>
            </a:r>
            <a:r>
              <a:rPr lang="es-PE" sz="1300">
                <a:solidFill>
                  <a:schemeClr val="dk1"/>
                </a:solidFill>
                <a:latin typeface="Arial"/>
                <a:ea typeface="Arial"/>
                <a:cs typeface="Arial"/>
                <a:sym typeface="Arial"/>
              </a:rPr>
              <a:t>Rosa Luz); PPR 002 (Obs. Sheyla)</a:t>
            </a:r>
            <a:endParaRPr b="0" i="0" sz="1300" u="none" cap="none" strike="noStrike">
              <a:solidFill>
                <a:schemeClr val="dk1"/>
              </a:solidFill>
              <a:latin typeface="Arial"/>
              <a:ea typeface="Arial"/>
              <a:cs typeface="Arial"/>
              <a:sym typeface="Arial"/>
            </a:endParaRPr>
          </a:p>
        </p:txBody>
      </p:sp>
      <p:sp>
        <p:nvSpPr>
          <p:cNvPr id="1150" name="Google Shape;1150;p32"/>
          <p:cNvSpPr/>
          <p:nvPr/>
        </p:nvSpPr>
        <p:spPr>
          <a:xfrm>
            <a:off x="7684652" y="3662482"/>
            <a:ext cx="1108254" cy="917265"/>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1240"/>
              <a:buFont typeface="Arial"/>
              <a:buNone/>
            </a:pPr>
            <a:r>
              <a:rPr lang="es-PE" sz="1240">
                <a:solidFill>
                  <a:schemeClr val="accent4"/>
                </a:solidFill>
                <a:latin typeface="Arial"/>
                <a:ea typeface="Arial"/>
                <a:cs typeface="Arial"/>
                <a:sym typeface="Arial"/>
              </a:rPr>
              <a:t>30/09/21</a:t>
            </a:r>
            <a:endParaRPr b="0" i="0" sz="1240" u="none" cap="none" strike="noStrike">
              <a:solidFill>
                <a:schemeClr val="accent4"/>
              </a:solidFill>
              <a:latin typeface="Arial"/>
              <a:ea typeface="Arial"/>
              <a:cs typeface="Arial"/>
              <a:sym typeface="Arial"/>
            </a:endParaRPr>
          </a:p>
        </p:txBody>
      </p:sp>
      <p:sp>
        <p:nvSpPr>
          <p:cNvPr id="1151" name="Google Shape;1151;p32"/>
          <p:cNvSpPr/>
          <p:nvPr/>
        </p:nvSpPr>
        <p:spPr>
          <a:xfrm>
            <a:off x="8888975" y="4673811"/>
            <a:ext cx="929062" cy="1000372"/>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52" name="Google Shape;1152;p32"/>
          <p:cNvSpPr/>
          <p:nvPr/>
        </p:nvSpPr>
        <p:spPr>
          <a:xfrm>
            <a:off x="187869" y="4675064"/>
            <a:ext cx="3174315" cy="1000372"/>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1153" name="Google Shape;1153;p32"/>
          <p:cNvSpPr/>
          <p:nvPr/>
        </p:nvSpPr>
        <p:spPr>
          <a:xfrm>
            <a:off x="3464991" y="4675064"/>
            <a:ext cx="4090778" cy="1000372"/>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Jefe de EE.SS. Con Responsable de promoción de salud del EE.SS.– Monitoreado por: </a:t>
            </a:r>
            <a:r>
              <a:rPr b="0" i="0" lang="es-PE" sz="1300" u="none" cap="none" strike="noStrike">
                <a:solidFill>
                  <a:schemeClr val="dk1"/>
                </a:solidFill>
                <a:latin typeface="Arial"/>
                <a:ea typeface="Arial"/>
                <a:cs typeface="Arial"/>
                <a:sym typeface="Arial"/>
              </a:rPr>
              <a:t>PRONSA (Lic. Katherine) y Coordinadoras PPR 001</a:t>
            </a:r>
            <a:r>
              <a:rPr lang="es-PE" sz="1300">
                <a:solidFill>
                  <a:schemeClr val="dk1"/>
                </a:solidFill>
                <a:latin typeface="Arial"/>
                <a:ea typeface="Arial"/>
                <a:cs typeface="Arial"/>
                <a:sym typeface="Arial"/>
              </a:rPr>
              <a:t> (</a:t>
            </a:r>
            <a:r>
              <a:rPr b="0" i="0" lang="es-PE" sz="1300" u="none" cap="none" strike="noStrike">
                <a:solidFill>
                  <a:schemeClr val="dk1"/>
                </a:solidFill>
                <a:latin typeface="Arial"/>
                <a:ea typeface="Arial"/>
                <a:cs typeface="Arial"/>
                <a:sym typeface="Arial"/>
              </a:rPr>
              <a:t>Lic. </a:t>
            </a:r>
            <a:r>
              <a:rPr lang="es-PE" sz="1300">
                <a:solidFill>
                  <a:schemeClr val="dk1"/>
                </a:solidFill>
                <a:latin typeface="Arial"/>
                <a:ea typeface="Arial"/>
                <a:cs typeface="Arial"/>
                <a:sym typeface="Arial"/>
              </a:rPr>
              <a:t>Rosa Luz); PPR 002 (Obs. Sheyla); </a:t>
            </a:r>
            <a:r>
              <a:rPr b="0" i="0" lang="es-PE" sz="1300" u="none" cap="none" strike="noStrike">
                <a:solidFill>
                  <a:schemeClr val="dk1"/>
                </a:solidFill>
                <a:latin typeface="Arial"/>
                <a:ea typeface="Arial"/>
                <a:cs typeface="Arial"/>
                <a:sym typeface="Arial"/>
              </a:rPr>
              <a:t>Unidad de Estadística (Ing. Ricardo)</a:t>
            </a:r>
            <a:endParaRPr/>
          </a:p>
        </p:txBody>
      </p:sp>
      <p:sp>
        <p:nvSpPr>
          <p:cNvPr id="1154" name="Google Shape;1154;p32"/>
          <p:cNvSpPr/>
          <p:nvPr/>
        </p:nvSpPr>
        <p:spPr>
          <a:xfrm>
            <a:off x="7678368" y="4682812"/>
            <a:ext cx="1108254" cy="99262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accent4"/>
              </a:buClr>
              <a:buSzPts val="1240"/>
              <a:buFont typeface="Arial"/>
              <a:buNone/>
            </a:pPr>
            <a:r>
              <a:rPr b="0" i="0" lang="es-PE" sz="1240" u="none" cap="none" strike="noStrike">
                <a:solidFill>
                  <a:schemeClr val="accent4"/>
                </a:solidFill>
                <a:latin typeface="Arial"/>
                <a:ea typeface="Arial"/>
                <a:cs typeface="Arial"/>
                <a:sym typeface="Arial"/>
              </a:rPr>
              <a:t>30/09/21</a:t>
            </a:r>
            <a:endParaRPr/>
          </a:p>
        </p:txBody>
      </p:sp>
      <p:sp>
        <p:nvSpPr>
          <p:cNvPr id="1155" name="Google Shape;1155;p32"/>
          <p:cNvSpPr txBox="1"/>
          <p:nvPr/>
        </p:nvSpPr>
        <p:spPr>
          <a:xfrm>
            <a:off x="229771" y="4755252"/>
            <a:ext cx="3081421" cy="800219"/>
          </a:xfrm>
          <a:prstGeom prst="rect">
            <a:avLst/>
          </a:prstGeom>
          <a:noFill/>
          <a:ln>
            <a:noFill/>
          </a:ln>
        </p:spPr>
        <p:txBody>
          <a:bodyPr anchorCtr="0" anchor="t" bIns="0" lIns="0" spcFirstLastPara="1" rIns="0" wrap="square" tIns="0">
            <a:spAutoFit/>
          </a:bodyPr>
          <a:lstStyle/>
          <a:p>
            <a:pPr indent="-38100" lvl="0" marL="38100" marR="0" rtl="0" algn="l">
              <a:spcBef>
                <a:spcPts val="0"/>
              </a:spcBef>
              <a:spcAft>
                <a:spcPts val="0"/>
              </a:spcAft>
              <a:buNone/>
            </a:pPr>
            <a:r>
              <a:rPr lang="es-PE" sz="1300">
                <a:solidFill>
                  <a:schemeClr val="dk1"/>
                </a:solidFill>
                <a:latin typeface="Arial"/>
                <a:ea typeface="Arial"/>
                <a:cs typeface="Arial"/>
                <a:sym typeface="Arial"/>
              </a:rPr>
              <a:t>Fortalecimiento del cumplimiento de las Visita domiciliarias según el cronograma a los niños que no acuden a control</a:t>
            </a:r>
            <a:endParaRPr sz="1300">
              <a:solidFill>
                <a:schemeClr val="dk1"/>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0" name="Shape 1160"/>
        <p:cNvGrpSpPr/>
        <p:nvPr/>
      </p:nvGrpSpPr>
      <p:grpSpPr>
        <a:xfrm>
          <a:off x="0" y="0"/>
          <a:ext cx="0" cy="0"/>
          <a:chOff x="0" y="0"/>
          <a:chExt cx="0" cy="0"/>
        </a:xfrm>
      </p:grpSpPr>
      <p:sp>
        <p:nvSpPr>
          <p:cNvPr id="1161" name="Google Shape;1161;p33"/>
          <p:cNvSpPr txBox="1"/>
          <p:nvPr>
            <p:ph type="title"/>
          </p:nvPr>
        </p:nvSpPr>
        <p:spPr>
          <a:xfrm>
            <a:off x="360363" y="386577"/>
            <a:ext cx="9458036" cy="998735"/>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Hoja de Ruta: Estrategia priorizada </a:t>
            </a:r>
            <a:br>
              <a:rPr lang="es-PE"/>
            </a:br>
            <a:br>
              <a:rPr lang="es-PE"/>
            </a:br>
            <a:r>
              <a:rPr b="1" lang="es-PE"/>
              <a:t>4. Acompañamiento y seguimiento al cumplimiento de metas</a:t>
            </a:r>
            <a:endParaRPr/>
          </a:p>
        </p:txBody>
      </p:sp>
      <p:sp>
        <p:nvSpPr>
          <p:cNvPr id="1162" name="Google Shape;1162;p3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163" name="Google Shape;1163;p33"/>
          <p:cNvSpPr/>
          <p:nvPr/>
        </p:nvSpPr>
        <p:spPr>
          <a:xfrm>
            <a:off x="8888975" y="2215235"/>
            <a:ext cx="929062" cy="683851"/>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64" name="Google Shape;1164;p33"/>
          <p:cNvSpPr/>
          <p:nvPr/>
        </p:nvSpPr>
        <p:spPr>
          <a:xfrm>
            <a:off x="187869" y="2174202"/>
            <a:ext cx="3174315" cy="683851"/>
          </a:xfrm>
          <a:prstGeom prst="rect">
            <a:avLst/>
          </a:prstGeom>
          <a:solidFill>
            <a:srgbClr val="D8D8D8"/>
          </a:solidFill>
          <a:ln>
            <a:noFill/>
          </a:ln>
        </p:spPr>
        <p:txBody>
          <a:bodyPr anchorCtr="0" anchor="ctr" bIns="45700" lIns="91425" spcFirstLastPara="1" rIns="91425" wrap="square" tIns="45700">
            <a:noAutofit/>
          </a:bodyPr>
          <a:lstStyle/>
          <a:p>
            <a:pPr indent="-38100" lvl="0" marL="38100" marR="0" rtl="0" algn="l">
              <a:spcBef>
                <a:spcPts val="0"/>
              </a:spcBef>
              <a:spcAft>
                <a:spcPts val="0"/>
              </a:spcAft>
              <a:buNone/>
            </a:pPr>
            <a:r>
              <a:rPr lang="es-PE" sz="1300">
                <a:solidFill>
                  <a:schemeClr val="dk1"/>
                </a:solidFill>
                <a:latin typeface="Arial"/>
                <a:ea typeface="Arial"/>
                <a:cs typeface="Arial"/>
                <a:sym typeface="Arial"/>
              </a:rPr>
              <a:t>Mejora del registro de visitas domiciliarias para materno y niño</a:t>
            </a:r>
            <a:endParaRPr/>
          </a:p>
          <a:p>
            <a:pPr indent="-285750" lvl="1" marL="495300" marR="0" rtl="0" algn="l">
              <a:spcBef>
                <a:spcPts val="0"/>
              </a:spcBef>
              <a:spcAft>
                <a:spcPts val="0"/>
              </a:spcAft>
              <a:buNone/>
            </a:pPr>
            <a:r>
              <a:t/>
            </a:r>
            <a:endParaRPr b="0" i="0" sz="1300" u="none" cap="none" strike="noStrike">
              <a:solidFill>
                <a:schemeClr val="dk1"/>
              </a:solidFill>
              <a:latin typeface="Arial"/>
              <a:ea typeface="Arial"/>
              <a:cs typeface="Arial"/>
              <a:sym typeface="Arial"/>
            </a:endParaRPr>
          </a:p>
        </p:txBody>
      </p:sp>
      <p:sp>
        <p:nvSpPr>
          <p:cNvPr id="1165" name="Google Shape;1165;p33"/>
          <p:cNvSpPr/>
          <p:nvPr/>
        </p:nvSpPr>
        <p:spPr>
          <a:xfrm>
            <a:off x="3462809" y="2218889"/>
            <a:ext cx="4090778" cy="683851"/>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PRONSA (Lic. Katherine)</a:t>
            </a:r>
            <a:endParaRPr/>
          </a:p>
        </p:txBody>
      </p:sp>
      <p:sp>
        <p:nvSpPr>
          <p:cNvPr id="1166" name="Google Shape;1166;p33"/>
          <p:cNvSpPr/>
          <p:nvPr/>
        </p:nvSpPr>
        <p:spPr>
          <a:xfrm>
            <a:off x="7675750" y="2242379"/>
            <a:ext cx="1108254" cy="683851"/>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lang="es-PE" sz="1240">
                <a:solidFill>
                  <a:schemeClr val="dk1"/>
                </a:solidFill>
                <a:latin typeface="Arial"/>
                <a:ea typeface="Arial"/>
                <a:cs typeface="Arial"/>
                <a:sym typeface="Arial"/>
              </a:rPr>
              <a:t>15</a:t>
            </a:r>
            <a:r>
              <a:rPr b="0" i="0" lang="es-PE" sz="1240" u="none" cap="none" strike="noStrike">
                <a:solidFill>
                  <a:schemeClr val="dk1"/>
                </a:solidFill>
                <a:latin typeface="Arial"/>
                <a:ea typeface="Arial"/>
                <a:cs typeface="Arial"/>
                <a:sym typeface="Arial"/>
              </a:rPr>
              <a:t>/09/21</a:t>
            </a:r>
            <a:endParaRPr/>
          </a:p>
        </p:txBody>
      </p:sp>
      <p:sp>
        <p:nvSpPr>
          <p:cNvPr id="1167" name="Google Shape;1167;p33"/>
          <p:cNvSpPr/>
          <p:nvPr/>
        </p:nvSpPr>
        <p:spPr>
          <a:xfrm>
            <a:off x="3472497" y="1682715"/>
            <a:ext cx="409077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Responsable</a:t>
            </a:r>
            <a:endParaRPr b="1" i="0" sz="1240" u="none" cap="none" strike="noStrike">
              <a:solidFill>
                <a:schemeClr val="dk1"/>
              </a:solidFill>
              <a:latin typeface="Arial"/>
              <a:ea typeface="Arial"/>
              <a:cs typeface="Arial"/>
              <a:sym typeface="Arial"/>
            </a:endParaRPr>
          </a:p>
        </p:txBody>
      </p:sp>
      <p:sp>
        <p:nvSpPr>
          <p:cNvPr id="1168" name="Google Shape;1168;p33"/>
          <p:cNvSpPr/>
          <p:nvPr/>
        </p:nvSpPr>
        <p:spPr>
          <a:xfrm>
            <a:off x="7675750" y="1700612"/>
            <a:ext cx="1108254"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Plazo</a:t>
            </a:r>
            <a:endParaRPr/>
          </a:p>
        </p:txBody>
      </p:sp>
      <p:sp>
        <p:nvSpPr>
          <p:cNvPr id="1169" name="Google Shape;1169;p33"/>
          <p:cNvSpPr/>
          <p:nvPr/>
        </p:nvSpPr>
        <p:spPr>
          <a:xfrm>
            <a:off x="8879118" y="1685015"/>
            <a:ext cx="938919"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Califi-cación</a:t>
            </a:r>
            <a:endParaRPr b="1" i="0" sz="1240" u="none" cap="none" strike="noStrike">
              <a:solidFill>
                <a:schemeClr val="dk1"/>
              </a:solidFill>
              <a:latin typeface="Arial"/>
              <a:ea typeface="Arial"/>
              <a:cs typeface="Arial"/>
              <a:sym typeface="Arial"/>
            </a:endParaRPr>
          </a:p>
        </p:txBody>
      </p:sp>
      <p:sp>
        <p:nvSpPr>
          <p:cNvPr id="1170" name="Google Shape;1170;p33"/>
          <p:cNvSpPr/>
          <p:nvPr/>
        </p:nvSpPr>
        <p:spPr>
          <a:xfrm>
            <a:off x="187868" y="1678052"/>
            <a:ext cx="316522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chemeClr val="dk1"/>
                </a:solidFill>
                <a:latin typeface="Arial"/>
                <a:ea typeface="Arial"/>
                <a:cs typeface="Arial"/>
                <a:sym typeface="Arial"/>
              </a:rPr>
              <a:t>Actividades</a:t>
            </a:r>
            <a:endParaRPr/>
          </a:p>
        </p:txBody>
      </p:sp>
      <p:sp>
        <p:nvSpPr>
          <p:cNvPr id="1171" name="Google Shape;1171;p33"/>
          <p:cNvSpPr/>
          <p:nvPr/>
        </p:nvSpPr>
        <p:spPr>
          <a:xfrm>
            <a:off x="8888975" y="3014827"/>
            <a:ext cx="929062" cy="827421"/>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2" name="Google Shape;1172;p33"/>
          <p:cNvSpPr/>
          <p:nvPr/>
        </p:nvSpPr>
        <p:spPr>
          <a:xfrm>
            <a:off x="187869" y="3016080"/>
            <a:ext cx="3174315" cy="826168"/>
          </a:xfrm>
          <a:prstGeom prst="rect">
            <a:avLst/>
          </a:prstGeom>
          <a:solidFill>
            <a:srgbClr val="D8D8D8"/>
          </a:solidFill>
          <a:ln>
            <a:noFill/>
          </a:ln>
        </p:spPr>
        <p:txBody>
          <a:bodyPr anchorCtr="0" anchor="ctr" bIns="45700" lIns="91425" spcFirstLastPara="1" rIns="91425" wrap="square" tIns="45700">
            <a:noAutofit/>
          </a:bodyPr>
          <a:lstStyle/>
          <a:p>
            <a:pPr indent="-38100" lvl="1" marL="38100" marR="0" rtl="0" algn="l">
              <a:spcBef>
                <a:spcPts val="0"/>
              </a:spcBef>
              <a:spcAft>
                <a:spcPts val="0"/>
              </a:spcAft>
              <a:buNone/>
            </a:pPr>
            <a:r>
              <a:rPr b="0" i="0" lang="es-PE" sz="1300" u="none" cap="none" strike="noStrike">
                <a:solidFill>
                  <a:schemeClr val="dk1"/>
                </a:solidFill>
                <a:latin typeface="Arial"/>
                <a:ea typeface="Arial"/>
                <a:cs typeface="Arial"/>
                <a:sym typeface="Arial"/>
              </a:rPr>
              <a:t>Monitoreo de uso de insumos para el cumplimiento del articulado y materno neonatal</a:t>
            </a:r>
            <a:endParaRPr/>
          </a:p>
        </p:txBody>
      </p:sp>
      <p:sp>
        <p:nvSpPr>
          <p:cNvPr id="1173" name="Google Shape;1173;p33"/>
          <p:cNvSpPr/>
          <p:nvPr/>
        </p:nvSpPr>
        <p:spPr>
          <a:xfrm>
            <a:off x="3464991" y="3016080"/>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Coordinadora de ESANS (Lic. Doris) </a:t>
            </a:r>
            <a:endParaRPr/>
          </a:p>
        </p:txBody>
      </p:sp>
      <p:sp>
        <p:nvSpPr>
          <p:cNvPr id="1174" name="Google Shape;1174;p33"/>
          <p:cNvSpPr/>
          <p:nvPr/>
        </p:nvSpPr>
        <p:spPr>
          <a:xfrm>
            <a:off x="7678368" y="3023829"/>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lang="es-PE" sz="1240">
                <a:solidFill>
                  <a:schemeClr val="dk1"/>
                </a:solidFill>
                <a:latin typeface="Arial"/>
                <a:ea typeface="Arial"/>
                <a:cs typeface="Arial"/>
                <a:sym typeface="Arial"/>
              </a:rPr>
              <a:t>27/08/21</a:t>
            </a:r>
            <a:endParaRPr b="0" i="0" sz="1240" u="none" cap="none" strike="noStrike">
              <a:solidFill>
                <a:schemeClr val="dk1"/>
              </a:solidFill>
              <a:latin typeface="Arial"/>
              <a:ea typeface="Arial"/>
              <a:cs typeface="Arial"/>
              <a:sym typeface="Arial"/>
            </a:endParaRPr>
          </a:p>
        </p:txBody>
      </p:sp>
      <p:sp>
        <p:nvSpPr>
          <p:cNvPr id="1175" name="Google Shape;1175;p33"/>
          <p:cNvSpPr/>
          <p:nvPr/>
        </p:nvSpPr>
        <p:spPr>
          <a:xfrm>
            <a:off x="8875805" y="4069543"/>
            <a:ext cx="929062"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76" name="Google Shape;1176;p33"/>
          <p:cNvSpPr/>
          <p:nvPr/>
        </p:nvSpPr>
        <p:spPr>
          <a:xfrm>
            <a:off x="165611" y="4025201"/>
            <a:ext cx="3161865" cy="792124"/>
          </a:xfrm>
          <a:prstGeom prst="rect">
            <a:avLst/>
          </a:prstGeom>
          <a:solidFill>
            <a:srgbClr val="D8D8D8"/>
          </a:solidFill>
          <a:ln>
            <a:noFill/>
          </a:ln>
        </p:spPr>
        <p:txBody>
          <a:bodyPr anchorCtr="0" anchor="ctr" bIns="45700" lIns="91425" spcFirstLastPara="1" rIns="91425" wrap="square" tIns="45700">
            <a:noAutofit/>
          </a:bodyPr>
          <a:lstStyle/>
          <a:p>
            <a:pPr indent="-38100" lvl="0" marL="38100" marR="0" rtl="0" algn="l">
              <a:spcBef>
                <a:spcPts val="0"/>
              </a:spcBef>
              <a:spcAft>
                <a:spcPts val="0"/>
              </a:spcAft>
              <a:buNone/>
            </a:pPr>
            <a:r>
              <a:t/>
            </a:r>
            <a:endParaRPr sz="1300">
              <a:solidFill>
                <a:schemeClr val="dk1"/>
              </a:solidFill>
              <a:latin typeface="Arial"/>
              <a:ea typeface="Arial"/>
              <a:cs typeface="Arial"/>
              <a:sym typeface="Arial"/>
            </a:endParaRPr>
          </a:p>
          <a:p>
            <a:pPr indent="-38100" lvl="0" marL="38100" marR="0" rtl="0" algn="l">
              <a:spcBef>
                <a:spcPts val="0"/>
              </a:spcBef>
              <a:spcAft>
                <a:spcPts val="0"/>
              </a:spcAft>
              <a:buNone/>
            </a:pPr>
            <a:r>
              <a:rPr lang="es-PE" sz="1300">
                <a:solidFill>
                  <a:schemeClr val="dk1"/>
                </a:solidFill>
                <a:latin typeface="Arial"/>
                <a:ea typeface="Arial"/>
                <a:cs typeface="Arial"/>
                <a:sym typeface="Arial"/>
              </a:rPr>
              <a:t>Monitoreo del paquete completo de atención integral del niño y niña (Activar reporteador)</a:t>
            </a:r>
            <a:endParaRPr/>
          </a:p>
          <a:p>
            <a:pPr indent="-285750" lvl="1" marL="495300" marR="0" rtl="0" algn="l">
              <a:spcBef>
                <a:spcPts val="0"/>
              </a:spcBef>
              <a:spcAft>
                <a:spcPts val="0"/>
              </a:spcAft>
              <a:buNone/>
            </a:pPr>
            <a:r>
              <a:t/>
            </a:r>
            <a:endParaRPr b="0" i="0" sz="1300" u="none" cap="none" strike="noStrike">
              <a:solidFill>
                <a:schemeClr val="dk1"/>
              </a:solidFill>
              <a:latin typeface="Arial"/>
              <a:ea typeface="Arial"/>
              <a:cs typeface="Arial"/>
              <a:sym typeface="Arial"/>
            </a:endParaRPr>
          </a:p>
        </p:txBody>
      </p:sp>
      <p:sp>
        <p:nvSpPr>
          <p:cNvPr id="1177" name="Google Shape;1177;p33"/>
          <p:cNvSpPr/>
          <p:nvPr/>
        </p:nvSpPr>
        <p:spPr>
          <a:xfrm>
            <a:off x="7662580" y="4083867"/>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0" i="0" lang="es-PE" sz="1240" u="none" cap="none" strike="noStrike">
                <a:solidFill>
                  <a:schemeClr val="dk1"/>
                </a:solidFill>
                <a:latin typeface="Arial"/>
                <a:ea typeface="Arial"/>
                <a:cs typeface="Arial"/>
                <a:sym typeface="Arial"/>
              </a:rPr>
              <a:t>30/09/2021</a:t>
            </a:r>
            <a:endParaRPr/>
          </a:p>
        </p:txBody>
      </p:sp>
      <p:sp>
        <p:nvSpPr>
          <p:cNvPr id="1178" name="Google Shape;1178;p33"/>
          <p:cNvSpPr/>
          <p:nvPr/>
        </p:nvSpPr>
        <p:spPr>
          <a:xfrm>
            <a:off x="3466831" y="4052553"/>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Coordinadora PPR 001</a:t>
            </a:r>
            <a:r>
              <a:rPr lang="es-PE" sz="1300">
                <a:solidFill>
                  <a:schemeClr val="dk1"/>
                </a:solidFill>
                <a:latin typeface="Arial"/>
                <a:ea typeface="Arial"/>
                <a:cs typeface="Arial"/>
                <a:sym typeface="Arial"/>
              </a:rPr>
              <a:t> (L</a:t>
            </a:r>
            <a:r>
              <a:rPr b="0" i="0" lang="es-PE" sz="1300" u="none" cap="none" strike="noStrike">
                <a:solidFill>
                  <a:schemeClr val="dk1"/>
                </a:solidFill>
                <a:latin typeface="Arial"/>
                <a:ea typeface="Arial"/>
                <a:cs typeface="Arial"/>
                <a:sym typeface="Arial"/>
              </a:rPr>
              <a:t>ic. </a:t>
            </a:r>
            <a:r>
              <a:rPr lang="es-PE" sz="1300">
                <a:solidFill>
                  <a:schemeClr val="dk1"/>
                </a:solidFill>
                <a:latin typeface="Arial"/>
                <a:ea typeface="Arial"/>
                <a:cs typeface="Arial"/>
                <a:sym typeface="Arial"/>
              </a:rPr>
              <a:t>Rosa Luz) y CRED (Lic. Laura) – Unidad de Estadística (Reporteador*)</a:t>
            </a:r>
            <a:endParaRPr b="0" i="0" sz="1300" u="none" cap="none" strike="noStrike">
              <a:solidFill>
                <a:schemeClr val="dk1"/>
              </a:solidFill>
              <a:latin typeface="Arial"/>
              <a:ea typeface="Arial"/>
              <a:cs typeface="Arial"/>
              <a:sym typeface="Arial"/>
            </a:endParaRPr>
          </a:p>
        </p:txBody>
      </p:sp>
      <p:sp>
        <p:nvSpPr>
          <p:cNvPr id="1179" name="Google Shape;1179;p33"/>
          <p:cNvSpPr/>
          <p:nvPr/>
        </p:nvSpPr>
        <p:spPr>
          <a:xfrm>
            <a:off x="8875805" y="4973284"/>
            <a:ext cx="929062" cy="1184389"/>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180" name="Google Shape;1180;p33"/>
          <p:cNvSpPr/>
          <p:nvPr/>
        </p:nvSpPr>
        <p:spPr>
          <a:xfrm>
            <a:off x="174699" y="4941386"/>
            <a:ext cx="3174315" cy="1216288"/>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1181" name="Google Shape;1181;p33"/>
          <p:cNvSpPr/>
          <p:nvPr/>
        </p:nvSpPr>
        <p:spPr>
          <a:xfrm>
            <a:off x="3451821" y="4941385"/>
            <a:ext cx="4090778" cy="1216289"/>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spcBef>
                <a:spcPts val="0"/>
              </a:spcBef>
              <a:spcAft>
                <a:spcPts val="0"/>
              </a:spcAft>
              <a:buNone/>
            </a:pPr>
            <a:r>
              <a:t/>
            </a:r>
            <a:endParaRPr b="0" i="0" sz="13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rPr b="0" i="0" lang="es-PE" sz="1300" u="none" cap="none" strike="noStrike">
                <a:solidFill>
                  <a:schemeClr val="dk1"/>
                </a:solidFill>
                <a:latin typeface="Arial"/>
                <a:ea typeface="Arial"/>
                <a:cs typeface="Arial"/>
                <a:sym typeface="Arial"/>
              </a:rPr>
              <a:t>Coordinadoras PPR 001</a:t>
            </a:r>
            <a:r>
              <a:rPr lang="es-PE" sz="1300">
                <a:solidFill>
                  <a:schemeClr val="dk1"/>
                </a:solidFill>
                <a:latin typeface="Arial"/>
                <a:ea typeface="Arial"/>
                <a:cs typeface="Arial"/>
                <a:sym typeface="Arial"/>
              </a:rPr>
              <a:t> (</a:t>
            </a:r>
            <a:r>
              <a:rPr b="0" i="0" lang="es-PE" sz="1300" u="none" cap="none" strike="noStrike">
                <a:solidFill>
                  <a:schemeClr val="dk1"/>
                </a:solidFill>
                <a:latin typeface="Arial"/>
                <a:ea typeface="Arial"/>
                <a:cs typeface="Arial"/>
                <a:sym typeface="Arial"/>
              </a:rPr>
              <a:t>Lic. </a:t>
            </a:r>
            <a:r>
              <a:rPr lang="es-PE" sz="1300">
                <a:solidFill>
                  <a:schemeClr val="dk1"/>
                </a:solidFill>
                <a:latin typeface="Arial"/>
                <a:ea typeface="Arial"/>
                <a:cs typeface="Arial"/>
                <a:sym typeface="Arial"/>
              </a:rPr>
              <a:t>Rosa Luz); PPR 002 (Obs. Sheyla)</a:t>
            </a:r>
            <a:r>
              <a:rPr b="0" i="0" lang="es-PE" sz="1300" u="none" cap="none" strike="noStrike">
                <a:solidFill>
                  <a:schemeClr val="dk1"/>
                </a:solidFill>
                <a:latin typeface="Arial"/>
                <a:ea typeface="Arial"/>
                <a:cs typeface="Arial"/>
                <a:sym typeface="Arial"/>
              </a:rPr>
              <a:t>– en coordinación </a:t>
            </a:r>
            <a:r>
              <a:rPr lang="es-PE" sz="1300">
                <a:solidFill>
                  <a:schemeClr val="dk1"/>
                </a:solidFill>
                <a:latin typeface="Arial"/>
                <a:ea typeface="Arial"/>
                <a:cs typeface="Arial"/>
                <a:sym typeface="Arial"/>
              </a:rPr>
              <a:t>Monitoras de PPR 001 (Erika Espejo) y PPR 002 (Lisidey 002) – Unidad de Estadística (Ing. Ricardo) ; Unidad de Personal( Dr. Edison) Medidas correctivas</a:t>
            </a:r>
            <a:endParaRPr b="0" i="0" sz="1300" u="none" cap="none" strike="noStrike">
              <a:solidFill>
                <a:schemeClr val="dk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1182" name="Google Shape;1182;p33"/>
          <p:cNvSpPr/>
          <p:nvPr/>
        </p:nvSpPr>
        <p:spPr>
          <a:xfrm>
            <a:off x="7665198" y="4949134"/>
            <a:ext cx="1108254" cy="1208539"/>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0" i="0" lang="es-PE" sz="1240" u="none" cap="none" strike="noStrike">
                <a:solidFill>
                  <a:schemeClr val="dk1"/>
                </a:solidFill>
                <a:latin typeface="Arial"/>
                <a:ea typeface="Arial"/>
                <a:cs typeface="Arial"/>
                <a:sym typeface="Arial"/>
              </a:rPr>
              <a:t>30/09/21</a:t>
            </a:r>
            <a:endParaRPr/>
          </a:p>
        </p:txBody>
      </p:sp>
      <p:sp>
        <p:nvSpPr>
          <p:cNvPr id="1183" name="Google Shape;1183;p33"/>
          <p:cNvSpPr txBox="1"/>
          <p:nvPr/>
        </p:nvSpPr>
        <p:spPr>
          <a:xfrm>
            <a:off x="165611" y="4931248"/>
            <a:ext cx="3165228" cy="652807"/>
          </a:xfrm>
          <a:prstGeom prst="rect">
            <a:avLst/>
          </a:prstGeom>
          <a:noFill/>
          <a:ln>
            <a:noFill/>
          </a:ln>
        </p:spPr>
        <p:txBody>
          <a:bodyPr anchorCtr="0" anchor="t" bIns="0" lIns="0" spcFirstLastPara="1" rIns="0" wrap="square" tIns="0">
            <a:spAutoFit/>
          </a:bodyPr>
          <a:lstStyle/>
          <a:p>
            <a:pPr indent="0" lvl="1" marL="209550" marR="0" rtl="0" algn="l">
              <a:lnSpc>
                <a:spcPct val="110000"/>
              </a:lnSpc>
              <a:spcBef>
                <a:spcPts val="0"/>
              </a:spcBef>
              <a:spcAft>
                <a:spcPts val="0"/>
              </a:spcAft>
              <a:buNone/>
            </a:pPr>
            <a:r>
              <a:rPr b="0" i="0" lang="es-PE" sz="1300" u="none" cap="none" strike="noStrike">
                <a:solidFill>
                  <a:schemeClr val="dk1"/>
                </a:solidFill>
                <a:latin typeface="Arial"/>
                <a:ea typeface="Arial"/>
                <a:cs typeface="Arial"/>
                <a:sym typeface="Arial"/>
              </a:rPr>
              <a:t>Seguimiento quincenal del logro de metas de los PPR a los EE.SS. – con medidas correctivas</a:t>
            </a:r>
            <a:endParaRPr/>
          </a:p>
        </p:txBody>
      </p:sp>
      <p:sp>
        <p:nvSpPr>
          <p:cNvPr id="1184" name="Google Shape;1184;p33"/>
          <p:cNvSpPr txBox="1"/>
          <p:nvPr/>
        </p:nvSpPr>
        <p:spPr>
          <a:xfrm>
            <a:off x="360363" y="6157675"/>
            <a:ext cx="2316340"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i="1" lang="es-PE" sz="1400">
                <a:solidFill>
                  <a:schemeClr val="dk1"/>
                </a:solidFill>
                <a:latin typeface="Arial"/>
                <a:ea typeface="Arial"/>
                <a:cs typeface="Arial"/>
                <a:sym typeface="Arial"/>
              </a:rPr>
              <a:t>* Se requiere implementar</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8" name="Shape 1188"/>
        <p:cNvGrpSpPr/>
        <p:nvPr/>
      </p:nvGrpSpPr>
      <p:grpSpPr>
        <a:xfrm>
          <a:off x="0" y="0"/>
          <a:ext cx="0" cy="0"/>
          <a:chOff x="0" y="0"/>
          <a:chExt cx="0" cy="0"/>
        </a:xfrm>
      </p:grpSpPr>
      <p:sp>
        <p:nvSpPr>
          <p:cNvPr id="1189" name="Google Shape;1189;p34"/>
          <p:cNvSpPr txBox="1"/>
          <p:nvPr>
            <p:ph type="title"/>
          </p:nvPr>
        </p:nvSpPr>
        <p:spPr>
          <a:xfrm>
            <a:off x="360001" y="589387"/>
            <a:ext cx="8694539" cy="321627"/>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Productividad del Personal de Salud</a:t>
            </a:r>
            <a:endParaRPr/>
          </a:p>
        </p:txBody>
      </p:sp>
      <p:sp>
        <p:nvSpPr>
          <p:cNvPr id="1190" name="Google Shape;1190;p3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191" name="Google Shape;1191;p3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192" name="Google Shape;1192;p34"/>
          <p:cNvSpPr/>
          <p:nvPr/>
        </p:nvSpPr>
        <p:spPr>
          <a:xfrm>
            <a:off x="362089" y="2493800"/>
            <a:ext cx="8980309" cy="330861"/>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b="1" lang="es-PE" sz="1600">
                <a:solidFill>
                  <a:schemeClr val="lt1"/>
                </a:solidFill>
                <a:latin typeface="Arial"/>
                <a:ea typeface="Arial"/>
                <a:cs typeface="Arial"/>
                <a:sym typeface="Arial"/>
              </a:rPr>
              <a:t>Indicadores </a:t>
            </a:r>
            <a:endParaRPr b="1" sz="1400">
              <a:solidFill>
                <a:schemeClr val="lt1"/>
              </a:solidFill>
              <a:latin typeface="Arial"/>
              <a:ea typeface="Arial"/>
              <a:cs typeface="Arial"/>
              <a:sym typeface="Arial"/>
            </a:endParaRPr>
          </a:p>
        </p:txBody>
      </p:sp>
      <p:sp>
        <p:nvSpPr>
          <p:cNvPr id="1193" name="Google Shape;1193;p34"/>
          <p:cNvSpPr/>
          <p:nvPr/>
        </p:nvSpPr>
        <p:spPr>
          <a:xfrm>
            <a:off x="360001" y="2874295"/>
            <a:ext cx="4404751" cy="67947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chemeClr val="dk1"/>
                </a:solidFill>
                <a:latin typeface="Arial"/>
                <a:ea typeface="Arial"/>
                <a:cs typeface="Arial"/>
                <a:sym typeface="Arial"/>
              </a:rPr>
              <a:t>Promedio de atenciones por cada hora de turno</a:t>
            </a:r>
            <a:endParaRPr b="1" sz="1400">
              <a:solidFill>
                <a:schemeClr val="dk1"/>
              </a:solidFill>
              <a:latin typeface="Arial"/>
              <a:ea typeface="Arial"/>
              <a:cs typeface="Arial"/>
              <a:sym typeface="Arial"/>
            </a:endParaRPr>
          </a:p>
        </p:txBody>
      </p:sp>
      <p:sp>
        <p:nvSpPr>
          <p:cNvPr id="1194" name="Google Shape;1194;p34"/>
          <p:cNvSpPr/>
          <p:nvPr/>
        </p:nvSpPr>
        <p:spPr>
          <a:xfrm>
            <a:off x="381460" y="1988755"/>
            <a:ext cx="8980309" cy="45608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600">
                <a:solidFill>
                  <a:schemeClr val="lt1"/>
                </a:solidFill>
                <a:latin typeface="Arial"/>
                <a:ea typeface="Arial"/>
                <a:cs typeface="Arial"/>
                <a:sym typeface="Arial"/>
              </a:rPr>
              <a:t>Optimizar la productividad  del personal de salud de acuerdo a la normatividad por cada grupo profesional</a:t>
            </a:r>
            <a:endParaRPr sz="1600">
              <a:solidFill>
                <a:schemeClr val="lt1"/>
              </a:solidFill>
              <a:latin typeface="Arial"/>
              <a:ea typeface="Arial"/>
              <a:cs typeface="Arial"/>
              <a:sym typeface="Arial"/>
            </a:endParaRPr>
          </a:p>
        </p:txBody>
      </p:sp>
      <p:sp>
        <p:nvSpPr>
          <p:cNvPr id="1195" name="Google Shape;1195;p34"/>
          <p:cNvSpPr/>
          <p:nvPr/>
        </p:nvSpPr>
        <p:spPr>
          <a:xfrm>
            <a:off x="360001" y="1593574"/>
            <a:ext cx="8982397" cy="330861"/>
          </a:xfrm>
          <a:prstGeom prst="rect">
            <a:avLst/>
          </a:prstGeom>
          <a:solidFill>
            <a:srgbClr val="7F7F7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lang="es-PE" sz="1600">
                <a:solidFill>
                  <a:schemeClr val="lt1"/>
                </a:solidFill>
                <a:latin typeface="Arial"/>
                <a:ea typeface="Arial"/>
                <a:cs typeface="Arial"/>
                <a:sym typeface="Arial"/>
              </a:rPr>
              <a:t>Objetivo 2</a:t>
            </a:r>
            <a:endParaRPr b="1" sz="1400">
              <a:solidFill>
                <a:schemeClr val="lt1"/>
              </a:solidFill>
              <a:latin typeface="Arial"/>
              <a:ea typeface="Arial"/>
              <a:cs typeface="Arial"/>
              <a:sym typeface="Arial"/>
            </a:endParaRPr>
          </a:p>
        </p:txBody>
      </p:sp>
      <p:sp>
        <p:nvSpPr>
          <p:cNvPr id="1196" name="Google Shape;1196;p34"/>
          <p:cNvSpPr/>
          <p:nvPr/>
        </p:nvSpPr>
        <p:spPr>
          <a:xfrm>
            <a:off x="4924746" y="2874295"/>
            <a:ext cx="4404751" cy="679472"/>
          </a:xfrm>
          <a:prstGeom prst="rect">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400">
                <a:solidFill>
                  <a:schemeClr val="accent4"/>
                </a:solidFill>
                <a:latin typeface="Arial"/>
                <a:ea typeface="Arial"/>
                <a:cs typeface="Arial"/>
                <a:sym typeface="Arial"/>
              </a:rPr>
              <a:t>Porcentaje de satisfacción de atención al paciente (usuario externo)</a:t>
            </a:r>
            <a:endParaRPr b="1" sz="1400">
              <a:solidFill>
                <a:schemeClr val="accent4"/>
              </a:solidFill>
              <a:latin typeface="Arial"/>
              <a:ea typeface="Arial"/>
              <a:cs typeface="Arial"/>
              <a:sym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0" name="Shape 1200"/>
        <p:cNvGrpSpPr/>
        <p:nvPr/>
      </p:nvGrpSpPr>
      <p:grpSpPr>
        <a:xfrm>
          <a:off x="0" y="0"/>
          <a:ext cx="0" cy="0"/>
          <a:chOff x="0" y="0"/>
          <a:chExt cx="0" cy="0"/>
        </a:xfrm>
      </p:grpSpPr>
      <p:sp>
        <p:nvSpPr>
          <p:cNvPr id="1201" name="Google Shape;1201;p35"/>
          <p:cNvSpPr txBox="1"/>
          <p:nvPr>
            <p:ph type="title"/>
          </p:nvPr>
        </p:nvSpPr>
        <p:spPr>
          <a:xfrm>
            <a:off x="360363" y="386577"/>
            <a:ext cx="9458036" cy="1346522"/>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Hoja de Ruta: Estrategia priorizada</a:t>
            </a:r>
            <a:br>
              <a:rPr lang="es-PE"/>
            </a:br>
            <a:br>
              <a:rPr b="1" lang="es-PE"/>
            </a:br>
            <a:r>
              <a:rPr b="1" lang="es-PE"/>
              <a:t>1. Programas de capacitación específicos a mejorar la productividad del personal</a:t>
            </a:r>
            <a:endParaRPr/>
          </a:p>
        </p:txBody>
      </p:sp>
      <p:sp>
        <p:nvSpPr>
          <p:cNvPr id="1202" name="Google Shape;1202;p3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solidFill>
                  <a:schemeClr val="dk1"/>
                </a:solidFill>
              </a:rPr>
              <a:t>‹#›</a:t>
            </a:fld>
            <a:endParaRPr>
              <a:solidFill>
                <a:schemeClr val="dk1"/>
              </a:solidFill>
            </a:endParaRPr>
          </a:p>
        </p:txBody>
      </p:sp>
      <p:sp>
        <p:nvSpPr>
          <p:cNvPr id="1203" name="Google Shape;1203;p35"/>
          <p:cNvSpPr/>
          <p:nvPr/>
        </p:nvSpPr>
        <p:spPr>
          <a:xfrm>
            <a:off x="8888975" y="3440996"/>
            <a:ext cx="929062" cy="827421"/>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4" name="Google Shape;1204;p35"/>
          <p:cNvSpPr/>
          <p:nvPr/>
        </p:nvSpPr>
        <p:spPr>
          <a:xfrm>
            <a:off x="187869" y="2526866"/>
            <a:ext cx="3174315" cy="825413"/>
          </a:xfrm>
          <a:prstGeom prst="rect">
            <a:avLst/>
          </a:prstGeom>
          <a:solidFill>
            <a:srgbClr val="D8D8D8"/>
          </a:solidFill>
          <a:ln>
            <a:noFill/>
          </a:ln>
        </p:spPr>
        <p:txBody>
          <a:bodyPr anchorCtr="0" anchor="ctr" bIns="45700" lIns="91425" spcFirstLastPara="1" rIns="91425" wrap="square" tIns="45700">
            <a:noAutofit/>
          </a:bodyPr>
          <a:lstStyle/>
          <a:p>
            <a:pPr indent="0" lvl="1" marL="1311" marR="0" rtl="0" algn="l">
              <a:spcBef>
                <a:spcPts val="0"/>
              </a:spcBef>
              <a:spcAft>
                <a:spcPts val="0"/>
              </a:spcAft>
              <a:buNone/>
            </a:pPr>
            <a:r>
              <a:rPr b="0" i="0" lang="es-PE" sz="1300" u="none" cap="none" strike="noStrike">
                <a:solidFill>
                  <a:schemeClr val="dk1"/>
                </a:solidFill>
                <a:latin typeface="Arial"/>
                <a:ea typeface="Arial"/>
                <a:cs typeface="Arial"/>
                <a:sym typeface="Arial"/>
              </a:rPr>
              <a:t>Capacitación a los Jefes de los EE.SS. (Se sugiere presencial) – Productividad y seguimiento de indicadores PPR 001-002</a:t>
            </a:r>
            <a:endParaRPr b="0" i="0" sz="1300" u="none" cap="none" strike="noStrike">
              <a:solidFill>
                <a:schemeClr val="dk1"/>
              </a:solidFill>
              <a:latin typeface="Arial"/>
              <a:ea typeface="Arial"/>
              <a:cs typeface="Arial"/>
              <a:sym typeface="Arial"/>
            </a:endParaRPr>
          </a:p>
        </p:txBody>
      </p:sp>
      <p:sp>
        <p:nvSpPr>
          <p:cNvPr id="1205" name="Google Shape;1205;p35"/>
          <p:cNvSpPr/>
          <p:nvPr/>
        </p:nvSpPr>
        <p:spPr>
          <a:xfrm>
            <a:off x="3464991" y="2526866"/>
            <a:ext cx="4090778" cy="82541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t/>
            </a:r>
            <a:endParaRPr b="0" i="0" sz="1300" u="none" cap="none" strike="noStrike">
              <a:solidFill>
                <a:schemeClr val="dk1"/>
              </a:solidFill>
              <a:latin typeface="Arial"/>
              <a:ea typeface="Arial"/>
              <a:cs typeface="Arial"/>
              <a:sym typeface="Arial"/>
            </a:endParaRPr>
          </a:p>
          <a:p>
            <a:pPr indent="0" lvl="0" marL="0" marR="0" rtl="0" algn="ctr">
              <a:spcBef>
                <a:spcPts val="0"/>
              </a:spcBef>
              <a:spcAft>
                <a:spcPts val="0"/>
              </a:spcAft>
              <a:buNone/>
            </a:pPr>
            <a:r>
              <a:rPr lang="es-PE" sz="1300">
                <a:solidFill>
                  <a:schemeClr val="dk1"/>
                </a:solidFill>
                <a:latin typeface="Arial"/>
                <a:ea typeface="Arial"/>
                <a:cs typeface="Arial"/>
                <a:sym typeface="Arial"/>
              </a:rPr>
              <a:t>Unidad de Personal( Dr. Edison) en coordinación con DAIS (Dr. Liliana)  -  Capacitación ( Zoraida)</a:t>
            </a:r>
            <a:endParaRPr b="0" i="0" sz="1300" u="none" cap="none" strike="noStrike">
              <a:solidFill>
                <a:schemeClr val="dk1"/>
              </a:solidFill>
              <a:latin typeface="Arial"/>
              <a:ea typeface="Arial"/>
              <a:cs typeface="Arial"/>
              <a:sym typeface="Arial"/>
            </a:endParaRPr>
          </a:p>
        </p:txBody>
      </p:sp>
      <p:sp>
        <p:nvSpPr>
          <p:cNvPr id="1206" name="Google Shape;1206;p35"/>
          <p:cNvSpPr/>
          <p:nvPr/>
        </p:nvSpPr>
        <p:spPr>
          <a:xfrm>
            <a:off x="7668245" y="2544763"/>
            <a:ext cx="1108254" cy="82541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lang="es-PE" sz="1240">
                <a:solidFill>
                  <a:schemeClr val="dk1"/>
                </a:solidFill>
                <a:latin typeface="Arial"/>
                <a:ea typeface="Arial"/>
                <a:cs typeface="Arial"/>
                <a:sym typeface="Arial"/>
              </a:rPr>
              <a:t>31/08/21 y 01/09/21</a:t>
            </a:r>
            <a:endParaRPr/>
          </a:p>
        </p:txBody>
      </p:sp>
      <p:sp>
        <p:nvSpPr>
          <p:cNvPr id="1207" name="Google Shape;1207;p35"/>
          <p:cNvSpPr/>
          <p:nvPr/>
        </p:nvSpPr>
        <p:spPr>
          <a:xfrm>
            <a:off x="8888975" y="2526866"/>
            <a:ext cx="929062" cy="82541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08" name="Google Shape;1208;p35"/>
          <p:cNvSpPr/>
          <p:nvPr/>
        </p:nvSpPr>
        <p:spPr>
          <a:xfrm>
            <a:off x="187869" y="3442249"/>
            <a:ext cx="3174315" cy="826168"/>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t/>
            </a:r>
            <a:endParaRPr b="0" i="0" sz="1600" u="none" cap="none" strike="noStrike">
              <a:solidFill>
                <a:schemeClr val="dk1"/>
              </a:solidFill>
              <a:latin typeface="Arial"/>
              <a:ea typeface="Arial"/>
              <a:cs typeface="Arial"/>
              <a:sym typeface="Arial"/>
            </a:endParaRPr>
          </a:p>
        </p:txBody>
      </p:sp>
      <p:sp>
        <p:nvSpPr>
          <p:cNvPr id="1209" name="Google Shape;1209;p35"/>
          <p:cNvSpPr/>
          <p:nvPr/>
        </p:nvSpPr>
        <p:spPr>
          <a:xfrm>
            <a:off x="3464991" y="3442249"/>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DAIS (Coordinadoras PPR 001</a:t>
            </a:r>
            <a:r>
              <a:rPr lang="es-PE" sz="1300">
                <a:solidFill>
                  <a:schemeClr val="dk1"/>
                </a:solidFill>
                <a:latin typeface="Arial"/>
                <a:ea typeface="Arial"/>
                <a:cs typeface="Arial"/>
                <a:sym typeface="Arial"/>
              </a:rPr>
              <a:t> (</a:t>
            </a:r>
            <a:r>
              <a:rPr b="0" i="0" lang="es-PE" sz="1300" u="none" cap="none" strike="noStrike">
                <a:solidFill>
                  <a:schemeClr val="dk1"/>
                </a:solidFill>
                <a:latin typeface="Arial"/>
                <a:ea typeface="Arial"/>
                <a:cs typeface="Arial"/>
                <a:sym typeface="Arial"/>
              </a:rPr>
              <a:t>Lic. </a:t>
            </a:r>
            <a:r>
              <a:rPr lang="es-PE" sz="1300">
                <a:solidFill>
                  <a:schemeClr val="dk1"/>
                </a:solidFill>
                <a:latin typeface="Arial"/>
                <a:ea typeface="Arial"/>
                <a:cs typeface="Arial"/>
                <a:sym typeface="Arial"/>
              </a:rPr>
              <a:t>Rosa Luz); PPR 002 (Obs. Sheyla</a:t>
            </a:r>
            <a:r>
              <a:rPr b="0" i="0" lang="es-PE" sz="1300" u="none" cap="none" strike="noStrike">
                <a:solidFill>
                  <a:schemeClr val="dk1"/>
                </a:solidFill>
                <a:latin typeface="Arial"/>
                <a:ea typeface="Arial"/>
                <a:cs typeface="Arial"/>
                <a:sym typeface="Arial"/>
              </a:rPr>
              <a:t>)</a:t>
            </a:r>
            <a:endParaRPr/>
          </a:p>
        </p:txBody>
      </p:sp>
      <p:sp>
        <p:nvSpPr>
          <p:cNvPr id="1210" name="Google Shape;1210;p35"/>
          <p:cNvSpPr/>
          <p:nvPr/>
        </p:nvSpPr>
        <p:spPr>
          <a:xfrm>
            <a:off x="7678368" y="3449998"/>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240">
                <a:solidFill>
                  <a:schemeClr val="dk1"/>
                </a:solidFill>
                <a:latin typeface="Arial"/>
                <a:ea typeface="Arial"/>
                <a:cs typeface="Arial"/>
                <a:sym typeface="Arial"/>
              </a:rPr>
              <a:t>15/09/21</a:t>
            </a:r>
            <a:endParaRPr/>
          </a:p>
        </p:txBody>
      </p:sp>
      <p:sp>
        <p:nvSpPr>
          <p:cNvPr id="1211" name="Google Shape;1211;p35"/>
          <p:cNvSpPr/>
          <p:nvPr/>
        </p:nvSpPr>
        <p:spPr>
          <a:xfrm>
            <a:off x="8888975" y="4352334"/>
            <a:ext cx="929062"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12" name="Google Shape;1212;p35"/>
          <p:cNvSpPr/>
          <p:nvPr/>
        </p:nvSpPr>
        <p:spPr>
          <a:xfrm>
            <a:off x="185687" y="4355988"/>
            <a:ext cx="3174315" cy="826168"/>
          </a:xfrm>
          <a:prstGeom prst="rect">
            <a:avLst/>
          </a:prstGeom>
          <a:solidFill>
            <a:srgbClr val="D8D8D8"/>
          </a:solidFill>
          <a:ln>
            <a:noFill/>
          </a:ln>
        </p:spPr>
        <p:txBody>
          <a:bodyPr anchorCtr="0" anchor="ctr" bIns="45700" lIns="91425" spcFirstLastPara="1" rIns="91425" wrap="square" tIns="45700">
            <a:noAutofit/>
          </a:bodyPr>
          <a:lstStyle/>
          <a:p>
            <a:pPr indent="0" lvl="1" marL="1311" marR="0" rtl="0" algn="l">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Fortalecimiento de la calidad (calidez) de atención del usuario – Encuestas al usuario</a:t>
            </a:r>
            <a:endParaRPr/>
          </a:p>
          <a:p>
            <a:pPr indent="0" lvl="1" marL="1311" marR="0" rtl="0" algn="l">
              <a:lnSpc>
                <a:spcPct val="100000"/>
              </a:lnSpc>
              <a:spcBef>
                <a:spcPts val="0"/>
              </a:spcBef>
              <a:spcAft>
                <a:spcPts val="0"/>
              </a:spcAft>
              <a:buClr>
                <a:schemeClr val="dk1"/>
              </a:buClr>
              <a:buSzPts val="1300"/>
              <a:buFont typeface="Arial"/>
              <a:buNone/>
            </a:pPr>
            <a:r>
              <a:t/>
            </a:r>
            <a:endParaRPr b="0" i="0" sz="1300" u="none" cap="none" strike="noStrike">
              <a:solidFill>
                <a:schemeClr val="dk1"/>
              </a:solidFill>
              <a:latin typeface="Arial"/>
              <a:ea typeface="Arial"/>
              <a:cs typeface="Arial"/>
              <a:sym typeface="Arial"/>
            </a:endParaRPr>
          </a:p>
        </p:txBody>
      </p:sp>
      <p:sp>
        <p:nvSpPr>
          <p:cNvPr id="1213" name="Google Shape;1213;p35"/>
          <p:cNvSpPr/>
          <p:nvPr/>
        </p:nvSpPr>
        <p:spPr>
          <a:xfrm>
            <a:off x="3462809" y="4355988"/>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Área de Calidad (Dr. Hugo Ramos)</a:t>
            </a:r>
            <a:endParaRPr/>
          </a:p>
        </p:txBody>
      </p:sp>
      <p:sp>
        <p:nvSpPr>
          <p:cNvPr id="1214" name="Google Shape;1214;p35"/>
          <p:cNvSpPr/>
          <p:nvPr/>
        </p:nvSpPr>
        <p:spPr>
          <a:xfrm>
            <a:off x="7675750" y="4379478"/>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lang="es-PE" sz="1240">
                <a:solidFill>
                  <a:schemeClr val="dk1"/>
                </a:solidFill>
                <a:latin typeface="Arial"/>
                <a:ea typeface="Arial"/>
                <a:cs typeface="Arial"/>
                <a:sym typeface="Arial"/>
              </a:rPr>
              <a:t>01/09/21</a:t>
            </a:r>
            <a:endParaRPr/>
          </a:p>
        </p:txBody>
      </p:sp>
      <p:sp>
        <p:nvSpPr>
          <p:cNvPr id="1215" name="Google Shape;1215;p35"/>
          <p:cNvSpPr/>
          <p:nvPr/>
        </p:nvSpPr>
        <p:spPr>
          <a:xfrm>
            <a:off x="3472497" y="1983057"/>
            <a:ext cx="409077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Responsable</a:t>
            </a:r>
            <a:endParaRPr b="1" i="0" sz="1240" u="none" cap="none" strike="noStrike">
              <a:solidFill>
                <a:schemeClr val="dk1"/>
              </a:solidFill>
              <a:latin typeface="Arial"/>
              <a:ea typeface="Arial"/>
              <a:cs typeface="Arial"/>
              <a:sym typeface="Arial"/>
            </a:endParaRPr>
          </a:p>
        </p:txBody>
      </p:sp>
      <p:sp>
        <p:nvSpPr>
          <p:cNvPr id="1216" name="Google Shape;1216;p35"/>
          <p:cNvSpPr/>
          <p:nvPr/>
        </p:nvSpPr>
        <p:spPr>
          <a:xfrm>
            <a:off x="7675750" y="2000954"/>
            <a:ext cx="1108254"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Plazo</a:t>
            </a:r>
            <a:endParaRPr/>
          </a:p>
        </p:txBody>
      </p:sp>
      <p:sp>
        <p:nvSpPr>
          <p:cNvPr id="1217" name="Google Shape;1217;p35"/>
          <p:cNvSpPr/>
          <p:nvPr/>
        </p:nvSpPr>
        <p:spPr>
          <a:xfrm>
            <a:off x="8879118" y="1985357"/>
            <a:ext cx="938919"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Califi-cación</a:t>
            </a:r>
            <a:endParaRPr b="1" i="0" sz="1240" u="none" cap="none" strike="noStrike">
              <a:solidFill>
                <a:schemeClr val="dk1"/>
              </a:solidFill>
              <a:latin typeface="Arial"/>
              <a:ea typeface="Arial"/>
              <a:cs typeface="Arial"/>
              <a:sym typeface="Arial"/>
            </a:endParaRPr>
          </a:p>
        </p:txBody>
      </p:sp>
      <p:sp>
        <p:nvSpPr>
          <p:cNvPr id="1218" name="Google Shape;1218;p35"/>
          <p:cNvSpPr/>
          <p:nvPr/>
        </p:nvSpPr>
        <p:spPr>
          <a:xfrm>
            <a:off x="187868" y="1978394"/>
            <a:ext cx="316522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chemeClr val="dk1"/>
                </a:solidFill>
                <a:latin typeface="Arial"/>
                <a:ea typeface="Arial"/>
                <a:cs typeface="Arial"/>
                <a:sym typeface="Arial"/>
              </a:rPr>
              <a:t>Actividades</a:t>
            </a:r>
            <a:endParaRPr/>
          </a:p>
        </p:txBody>
      </p:sp>
      <p:sp>
        <p:nvSpPr>
          <p:cNvPr id="1219" name="Google Shape;1219;p35"/>
          <p:cNvSpPr txBox="1"/>
          <p:nvPr/>
        </p:nvSpPr>
        <p:spPr>
          <a:xfrm>
            <a:off x="262587" y="3585613"/>
            <a:ext cx="3081421" cy="43274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lang="es-PE" sz="1300">
                <a:solidFill>
                  <a:schemeClr val="dk1"/>
                </a:solidFill>
                <a:latin typeface="Arial"/>
                <a:ea typeface="Arial"/>
                <a:cs typeface="Arial"/>
                <a:sym typeface="Arial"/>
              </a:rPr>
              <a:t>Formar equipos de acompañamiento a los establecimientos de salud</a:t>
            </a:r>
            <a:endParaRPr sz="1300">
              <a:solidFill>
                <a:schemeClr val="dk1"/>
              </a:solidFill>
              <a:latin typeface="Arial"/>
              <a:ea typeface="Arial"/>
              <a:cs typeface="Arial"/>
              <a:sym typeface="Arial"/>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4" name="Shape 1224"/>
        <p:cNvGrpSpPr/>
        <p:nvPr/>
      </p:nvGrpSpPr>
      <p:grpSpPr>
        <a:xfrm>
          <a:off x="0" y="0"/>
          <a:ext cx="0" cy="0"/>
          <a:chOff x="0" y="0"/>
          <a:chExt cx="0" cy="0"/>
        </a:xfrm>
      </p:grpSpPr>
      <p:sp>
        <p:nvSpPr>
          <p:cNvPr id="1225" name="Google Shape;1225;p36"/>
          <p:cNvSpPr txBox="1"/>
          <p:nvPr>
            <p:ph type="title"/>
          </p:nvPr>
        </p:nvSpPr>
        <p:spPr>
          <a:xfrm>
            <a:off x="360363" y="386577"/>
            <a:ext cx="9458036" cy="998735"/>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Hoja de Ruta: Estrategia priorizada</a:t>
            </a:r>
            <a:br>
              <a:rPr lang="es-PE"/>
            </a:br>
            <a:br>
              <a:rPr b="1" lang="es-PE"/>
            </a:br>
            <a:r>
              <a:rPr b="1" lang="es-PE"/>
              <a:t>2. Digitalización</a:t>
            </a:r>
            <a:endParaRPr b="1"/>
          </a:p>
        </p:txBody>
      </p:sp>
      <p:sp>
        <p:nvSpPr>
          <p:cNvPr id="1226" name="Google Shape;1226;p3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227" name="Google Shape;1227;p36"/>
          <p:cNvSpPr/>
          <p:nvPr/>
        </p:nvSpPr>
        <p:spPr>
          <a:xfrm>
            <a:off x="8888975" y="3140654"/>
            <a:ext cx="929062" cy="827421"/>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28" name="Google Shape;1228;p36"/>
          <p:cNvSpPr/>
          <p:nvPr/>
        </p:nvSpPr>
        <p:spPr>
          <a:xfrm>
            <a:off x="187869" y="2226524"/>
            <a:ext cx="3174315" cy="825413"/>
          </a:xfrm>
          <a:prstGeom prst="rect">
            <a:avLst/>
          </a:prstGeom>
          <a:solidFill>
            <a:srgbClr val="D8D8D8"/>
          </a:solidFill>
          <a:ln>
            <a:noFill/>
          </a:ln>
        </p:spPr>
        <p:txBody>
          <a:bodyPr anchorCtr="0" anchor="ctr" bIns="45700" lIns="91425" spcFirstLastPara="1" rIns="91425" wrap="square" tIns="45700">
            <a:noAutofit/>
          </a:bodyPr>
          <a:lstStyle/>
          <a:p>
            <a:pPr indent="0" lvl="1" marL="0" marR="0" rtl="0" algn="l">
              <a:lnSpc>
                <a:spcPct val="110000"/>
              </a:lnSpc>
              <a:spcBef>
                <a:spcPts val="0"/>
              </a:spcBef>
              <a:spcAft>
                <a:spcPts val="0"/>
              </a:spcAft>
              <a:buNone/>
            </a:pPr>
            <a:r>
              <a:rPr b="0" i="0" lang="es-PE" sz="1300" u="none" cap="none" strike="noStrike">
                <a:solidFill>
                  <a:schemeClr val="dk1"/>
                </a:solidFill>
                <a:latin typeface="Arial"/>
                <a:ea typeface="Arial"/>
                <a:cs typeface="Arial"/>
                <a:sym typeface="Arial"/>
              </a:rPr>
              <a:t>Sincerar información SIS, HIS y todas las actividades del personal de salud.</a:t>
            </a:r>
            <a:endParaRPr/>
          </a:p>
        </p:txBody>
      </p:sp>
      <p:sp>
        <p:nvSpPr>
          <p:cNvPr id="1229" name="Google Shape;1229;p36"/>
          <p:cNvSpPr/>
          <p:nvPr/>
        </p:nvSpPr>
        <p:spPr>
          <a:xfrm>
            <a:off x="3464991" y="2226524"/>
            <a:ext cx="4090778" cy="82541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b="0" i="0" lang="es-PE" sz="1300" u="none" cap="none" strike="noStrike">
                <a:solidFill>
                  <a:schemeClr val="dk1"/>
                </a:solidFill>
                <a:latin typeface="Arial"/>
                <a:ea typeface="Arial"/>
                <a:cs typeface="Arial"/>
                <a:sym typeface="Arial"/>
              </a:rPr>
              <a:t>  Unidad de Estadística ( Ing. Ricardo)  en coordinación con </a:t>
            </a:r>
            <a:r>
              <a:rPr lang="es-PE" sz="1300">
                <a:solidFill>
                  <a:schemeClr val="dk1"/>
                </a:solidFill>
                <a:latin typeface="Arial"/>
                <a:ea typeface="Arial"/>
                <a:cs typeface="Arial"/>
                <a:sym typeface="Arial"/>
              </a:rPr>
              <a:t>Unidad de seguros - SIS (Dr.</a:t>
            </a:r>
            <a:r>
              <a:rPr b="0" i="0" lang="es-PE" sz="1300" u="none" cap="none" strike="noStrike">
                <a:solidFill>
                  <a:schemeClr val="dk1"/>
                </a:solidFill>
                <a:latin typeface="Arial"/>
                <a:ea typeface="Arial"/>
                <a:cs typeface="Arial"/>
                <a:sym typeface="Arial"/>
              </a:rPr>
              <a:t> Shayla)</a:t>
            </a:r>
            <a:endParaRPr/>
          </a:p>
        </p:txBody>
      </p:sp>
      <p:sp>
        <p:nvSpPr>
          <p:cNvPr id="1230" name="Google Shape;1230;p36"/>
          <p:cNvSpPr/>
          <p:nvPr/>
        </p:nvSpPr>
        <p:spPr>
          <a:xfrm>
            <a:off x="7668245" y="2244421"/>
            <a:ext cx="1108254" cy="82541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lang="es-PE" sz="1240">
                <a:solidFill>
                  <a:schemeClr val="dk1"/>
                </a:solidFill>
                <a:latin typeface="Arial"/>
                <a:ea typeface="Arial"/>
                <a:cs typeface="Arial"/>
                <a:sym typeface="Arial"/>
              </a:rPr>
              <a:t>27/08</a:t>
            </a:r>
            <a:r>
              <a:rPr b="0" i="0" lang="es-PE" sz="1240" u="none" cap="none" strike="noStrike">
                <a:solidFill>
                  <a:schemeClr val="dk1"/>
                </a:solidFill>
                <a:latin typeface="Arial"/>
                <a:ea typeface="Arial"/>
                <a:cs typeface="Arial"/>
                <a:sym typeface="Arial"/>
              </a:rPr>
              <a:t>/21</a:t>
            </a:r>
            <a:endParaRPr/>
          </a:p>
        </p:txBody>
      </p:sp>
      <p:sp>
        <p:nvSpPr>
          <p:cNvPr id="1231" name="Google Shape;1231;p36"/>
          <p:cNvSpPr/>
          <p:nvPr/>
        </p:nvSpPr>
        <p:spPr>
          <a:xfrm>
            <a:off x="8888975" y="2226524"/>
            <a:ext cx="929062" cy="82541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2" name="Google Shape;1232;p36"/>
          <p:cNvSpPr/>
          <p:nvPr/>
        </p:nvSpPr>
        <p:spPr>
          <a:xfrm>
            <a:off x="185687" y="3120723"/>
            <a:ext cx="3174315" cy="826168"/>
          </a:xfrm>
          <a:prstGeom prst="rect">
            <a:avLst/>
          </a:prstGeom>
          <a:solidFill>
            <a:srgbClr val="D8D8D8"/>
          </a:solidFill>
          <a:ln>
            <a:noFill/>
          </a:ln>
        </p:spPr>
        <p:txBody>
          <a:bodyPr anchorCtr="0" anchor="ctr" bIns="45700" lIns="91425" spcFirstLastPara="1" rIns="91425" wrap="square" tIns="45700">
            <a:noAutofit/>
          </a:bodyPr>
          <a:lstStyle/>
          <a:p>
            <a:pPr indent="0" lvl="1" marL="0" marR="0" rtl="0" algn="l">
              <a:lnSpc>
                <a:spcPct val="110000"/>
              </a:lnSpc>
              <a:spcBef>
                <a:spcPts val="0"/>
              </a:spcBef>
              <a:spcAft>
                <a:spcPts val="0"/>
              </a:spcAft>
              <a:buNone/>
            </a:pPr>
            <a:r>
              <a:rPr b="0" i="0" lang="es-PE" sz="1300" u="none" cap="none" strike="noStrike">
                <a:solidFill>
                  <a:schemeClr val="dk1"/>
                </a:solidFill>
                <a:latin typeface="Arial"/>
                <a:ea typeface="Arial"/>
                <a:cs typeface="Arial"/>
                <a:sym typeface="Arial"/>
              </a:rPr>
              <a:t>Unificar el Rol de Personal y será remitido digitalmente a la RN, para cruce con reporte 40, SIS.</a:t>
            </a:r>
            <a:endParaRPr b="0" i="0" sz="1300" u="none" cap="none" strike="noStrike">
              <a:solidFill>
                <a:schemeClr val="dk1"/>
              </a:solidFill>
              <a:latin typeface="Arial"/>
              <a:ea typeface="Arial"/>
              <a:cs typeface="Arial"/>
              <a:sym typeface="Arial"/>
            </a:endParaRPr>
          </a:p>
        </p:txBody>
      </p:sp>
      <p:sp>
        <p:nvSpPr>
          <p:cNvPr id="1233" name="Google Shape;1233;p36"/>
          <p:cNvSpPr/>
          <p:nvPr/>
        </p:nvSpPr>
        <p:spPr>
          <a:xfrm>
            <a:off x="3464991" y="3141907"/>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spcBef>
                <a:spcPts val="0"/>
              </a:spcBef>
              <a:spcAft>
                <a:spcPts val="0"/>
              </a:spcAft>
              <a:buNone/>
            </a:pPr>
            <a:r>
              <a:rPr lang="es-PE" sz="1300">
                <a:solidFill>
                  <a:schemeClr val="dk1"/>
                </a:solidFill>
                <a:latin typeface="Arial"/>
                <a:ea typeface="Arial"/>
                <a:cs typeface="Arial"/>
                <a:sym typeface="Arial"/>
              </a:rPr>
              <a:t>Unidad de Personal( Dr. Edison); </a:t>
            </a:r>
            <a:r>
              <a:rPr b="0" i="0" lang="es-PE" sz="1300" u="none" cap="none" strike="noStrike">
                <a:solidFill>
                  <a:schemeClr val="dk1"/>
                </a:solidFill>
                <a:latin typeface="Arial"/>
                <a:ea typeface="Arial"/>
                <a:cs typeface="Arial"/>
                <a:sym typeface="Arial"/>
              </a:rPr>
              <a:t>Unidad de Estadística ( Ing. Ricardo) ; </a:t>
            </a:r>
            <a:r>
              <a:rPr lang="es-PE" sz="1300">
                <a:solidFill>
                  <a:schemeClr val="dk1"/>
                </a:solidFill>
                <a:latin typeface="Arial"/>
                <a:ea typeface="Arial"/>
                <a:cs typeface="Arial"/>
                <a:sym typeface="Arial"/>
              </a:rPr>
              <a:t>validación equipo de gestión de RN (Dr. Anibal)</a:t>
            </a:r>
            <a:endParaRPr/>
          </a:p>
        </p:txBody>
      </p:sp>
      <p:sp>
        <p:nvSpPr>
          <p:cNvPr id="1234" name="Google Shape;1234;p36"/>
          <p:cNvSpPr/>
          <p:nvPr/>
        </p:nvSpPr>
        <p:spPr>
          <a:xfrm>
            <a:off x="7678368" y="3149656"/>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0" i="0" lang="es-PE" sz="1240" u="none" cap="none" strike="noStrike">
                <a:solidFill>
                  <a:schemeClr val="dk1"/>
                </a:solidFill>
                <a:latin typeface="Arial"/>
                <a:ea typeface="Arial"/>
                <a:cs typeface="Arial"/>
                <a:sym typeface="Arial"/>
              </a:rPr>
              <a:t>2</a:t>
            </a:r>
            <a:r>
              <a:rPr lang="es-PE" sz="1240">
                <a:solidFill>
                  <a:schemeClr val="dk1"/>
                </a:solidFill>
                <a:latin typeface="Arial"/>
                <a:ea typeface="Arial"/>
                <a:cs typeface="Arial"/>
                <a:sym typeface="Arial"/>
              </a:rPr>
              <a:t>3</a:t>
            </a:r>
            <a:r>
              <a:rPr b="0" i="0" lang="es-PE" sz="1240" u="none" cap="none" strike="noStrike">
                <a:solidFill>
                  <a:schemeClr val="dk1"/>
                </a:solidFill>
                <a:latin typeface="Arial"/>
                <a:ea typeface="Arial"/>
                <a:cs typeface="Arial"/>
                <a:sym typeface="Arial"/>
              </a:rPr>
              <a:t>/08/21</a:t>
            </a:r>
            <a:endParaRPr/>
          </a:p>
        </p:txBody>
      </p:sp>
      <p:sp>
        <p:nvSpPr>
          <p:cNvPr id="1235" name="Google Shape;1235;p36"/>
          <p:cNvSpPr/>
          <p:nvPr/>
        </p:nvSpPr>
        <p:spPr>
          <a:xfrm>
            <a:off x="8888975" y="4051992"/>
            <a:ext cx="929062"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36" name="Google Shape;1236;p36"/>
          <p:cNvSpPr/>
          <p:nvPr/>
        </p:nvSpPr>
        <p:spPr>
          <a:xfrm>
            <a:off x="185687" y="4055646"/>
            <a:ext cx="3174315" cy="826168"/>
          </a:xfrm>
          <a:prstGeom prst="rect">
            <a:avLst/>
          </a:prstGeom>
          <a:solidFill>
            <a:srgbClr val="D8D8D8"/>
          </a:solidFill>
          <a:ln>
            <a:noFill/>
          </a:ln>
        </p:spPr>
        <p:txBody>
          <a:bodyPr anchorCtr="0" anchor="ctr" bIns="45700" lIns="91425" spcFirstLastPara="1" rIns="91425" wrap="square" tIns="45700">
            <a:noAutofit/>
          </a:bodyPr>
          <a:lstStyle/>
          <a:p>
            <a:pPr indent="0" lvl="1" marL="1311" marR="0" rtl="0" algn="l">
              <a:spcBef>
                <a:spcPts val="0"/>
              </a:spcBef>
              <a:spcAft>
                <a:spcPts val="0"/>
              </a:spcAft>
              <a:buNone/>
            </a:pPr>
            <a:r>
              <a:rPr b="0" i="0" lang="es-PE" sz="1300" u="none" cap="none" strike="noStrike">
                <a:solidFill>
                  <a:schemeClr val="dk1"/>
                </a:solidFill>
                <a:latin typeface="Arial"/>
                <a:ea typeface="Arial"/>
                <a:cs typeface="Arial"/>
                <a:sym typeface="Arial"/>
              </a:rPr>
              <a:t>Monitoreo a los EE.SS. de seguimiento a la productividad del personal de salud.</a:t>
            </a:r>
            <a:endParaRPr b="0" i="0" sz="1300" u="none" cap="none" strike="noStrike">
              <a:solidFill>
                <a:schemeClr val="dk1"/>
              </a:solidFill>
              <a:latin typeface="Arial"/>
              <a:ea typeface="Arial"/>
              <a:cs typeface="Arial"/>
              <a:sym typeface="Arial"/>
            </a:endParaRPr>
          </a:p>
        </p:txBody>
      </p:sp>
      <p:sp>
        <p:nvSpPr>
          <p:cNvPr id="1237" name="Google Shape;1237;p36"/>
          <p:cNvSpPr/>
          <p:nvPr/>
        </p:nvSpPr>
        <p:spPr>
          <a:xfrm>
            <a:off x="3462809" y="4055646"/>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t/>
            </a:r>
            <a:endParaRPr b="0" i="0" sz="1240" u="none" cap="none" strike="noStrike">
              <a:solidFill>
                <a:schemeClr val="dk1"/>
              </a:solidFill>
              <a:latin typeface="Arial"/>
              <a:ea typeface="Arial"/>
              <a:cs typeface="Arial"/>
              <a:sym typeface="Arial"/>
            </a:endParaRPr>
          </a:p>
        </p:txBody>
      </p:sp>
      <p:sp>
        <p:nvSpPr>
          <p:cNvPr id="1238" name="Google Shape;1238;p36"/>
          <p:cNvSpPr/>
          <p:nvPr/>
        </p:nvSpPr>
        <p:spPr>
          <a:xfrm>
            <a:off x="7675750" y="4079136"/>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0" i="0" lang="es-PE" sz="1240" u="none" cap="none" strike="noStrike">
                <a:solidFill>
                  <a:schemeClr val="dk1"/>
                </a:solidFill>
                <a:latin typeface="Arial"/>
                <a:ea typeface="Arial"/>
                <a:cs typeface="Arial"/>
                <a:sym typeface="Arial"/>
              </a:rPr>
              <a:t>15/09/21</a:t>
            </a:r>
            <a:endParaRPr/>
          </a:p>
        </p:txBody>
      </p:sp>
      <p:sp>
        <p:nvSpPr>
          <p:cNvPr id="1239" name="Google Shape;1239;p36"/>
          <p:cNvSpPr/>
          <p:nvPr/>
        </p:nvSpPr>
        <p:spPr>
          <a:xfrm>
            <a:off x="3472497" y="1682715"/>
            <a:ext cx="409077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Responsable</a:t>
            </a:r>
            <a:endParaRPr b="1" i="0" sz="1240" u="none" cap="none" strike="noStrike">
              <a:solidFill>
                <a:schemeClr val="dk1"/>
              </a:solidFill>
              <a:latin typeface="Arial"/>
              <a:ea typeface="Arial"/>
              <a:cs typeface="Arial"/>
              <a:sym typeface="Arial"/>
            </a:endParaRPr>
          </a:p>
        </p:txBody>
      </p:sp>
      <p:sp>
        <p:nvSpPr>
          <p:cNvPr id="1240" name="Google Shape;1240;p36"/>
          <p:cNvSpPr/>
          <p:nvPr/>
        </p:nvSpPr>
        <p:spPr>
          <a:xfrm>
            <a:off x="7675750" y="1700612"/>
            <a:ext cx="1108254"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Plazo</a:t>
            </a:r>
            <a:endParaRPr/>
          </a:p>
        </p:txBody>
      </p:sp>
      <p:sp>
        <p:nvSpPr>
          <p:cNvPr id="1241" name="Google Shape;1241;p36"/>
          <p:cNvSpPr/>
          <p:nvPr/>
        </p:nvSpPr>
        <p:spPr>
          <a:xfrm>
            <a:off x="8879118" y="1685015"/>
            <a:ext cx="938919"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Califi-cación</a:t>
            </a:r>
            <a:endParaRPr b="1" i="0" sz="1240" u="none" cap="none" strike="noStrike">
              <a:solidFill>
                <a:schemeClr val="dk1"/>
              </a:solidFill>
              <a:latin typeface="Arial"/>
              <a:ea typeface="Arial"/>
              <a:cs typeface="Arial"/>
              <a:sym typeface="Arial"/>
            </a:endParaRPr>
          </a:p>
        </p:txBody>
      </p:sp>
      <p:sp>
        <p:nvSpPr>
          <p:cNvPr id="1242" name="Google Shape;1242;p36"/>
          <p:cNvSpPr/>
          <p:nvPr/>
        </p:nvSpPr>
        <p:spPr>
          <a:xfrm>
            <a:off x="187868" y="1678052"/>
            <a:ext cx="316522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chemeClr val="dk1"/>
                </a:solidFill>
                <a:latin typeface="Arial"/>
                <a:ea typeface="Arial"/>
                <a:cs typeface="Arial"/>
                <a:sym typeface="Arial"/>
              </a:rPr>
              <a:t>Actividades</a:t>
            </a:r>
            <a:endParaRPr/>
          </a:p>
        </p:txBody>
      </p:sp>
      <p:sp>
        <p:nvSpPr>
          <p:cNvPr id="1243" name="Google Shape;1243;p36"/>
          <p:cNvSpPr/>
          <p:nvPr/>
        </p:nvSpPr>
        <p:spPr>
          <a:xfrm>
            <a:off x="3463982" y="4052116"/>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spcBef>
                <a:spcPts val="0"/>
              </a:spcBef>
              <a:spcAft>
                <a:spcPts val="0"/>
              </a:spcAft>
              <a:buNone/>
            </a:pPr>
            <a:r>
              <a:rPr lang="es-PE" sz="1300">
                <a:solidFill>
                  <a:schemeClr val="dk1"/>
                </a:solidFill>
                <a:latin typeface="Arial"/>
                <a:ea typeface="Arial"/>
                <a:cs typeface="Arial"/>
                <a:sym typeface="Arial"/>
              </a:rPr>
              <a:t>Unidad de Personal( Dr. Edison)</a:t>
            </a:r>
            <a:r>
              <a:rPr b="0" i="0" lang="es-PE" sz="1300" u="none" cap="none" strike="noStrike">
                <a:solidFill>
                  <a:schemeClr val="dk1"/>
                </a:solidFill>
                <a:latin typeface="Arial"/>
                <a:ea typeface="Arial"/>
                <a:cs typeface="Arial"/>
                <a:sym typeface="Arial"/>
              </a:rPr>
              <a:t>; Unidad de Estadística ( Ing. Ricardo)</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8" name="Shape 1248"/>
        <p:cNvGrpSpPr/>
        <p:nvPr/>
      </p:nvGrpSpPr>
      <p:grpSpPr>
        <a:xfrm>
          <a:off x="0" y="0"/>
          <a:ext cx="0" cy="0"/>
          <a:chOff x="0" y="0"/>
          <a:chExt cx="0" cy="0"/>
        </a:xfrm>
      </p:grpSpPr>
      <p:sp>
        <p:nvSpPr>
          <p:cNvPr id="1249" name="Google Shape;1249;p37"/>
          <p:cNvSpPr txBox="1"/>
          <p:nvPr>
            <p:ph type="title"/>
          </p:nvPr>
        </p:nvSpPr>
        <p:spPr>
          <a:xfrm>
            <a:off x="360363" y="386577"/>
            <a:ext cx="9458036" cy="1337289"/>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Hoja de Ruta: Estrategia priorizada </a:t>
            </a:r>
            <a:br>
              <a:rPr lang="es-PE"/>
            </a:br>
            <a:br>
              <a:rPr lang="es-PE"/>
            </a:br>
            <a:r>
              <a:rPr b="1" lang="es-PE"/>
              <a:t>3. </a:t>
            </a:r>
            <a:r>
              <a:rPr b="1" lang="es-PE" sz="2000"/>
              <a:t>Motivación del personal</a:t>
            </a:r>
            <a:br>
              <a:rPr b="1" lang="es-PE" sz="2000"/>
            </a:br>
            <a:endParaRPr/>
          </a:p>
        </p:txBody>
      </p:sp>
      <p:sp>
        <p:nvSpPr>
          <p:cNvPr id="1250" name="Google Shape;1250;p3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251" name="Google Shape;1251;p37"/>
          <p:cNvSpPr/>
          <p:nvPr/>
        </p:nvSpPr>
        <p:spPr>
          <a:xfrm>
            <a:off x="178781" y="2219850"/>
            <a:ext cx="3183403" cy="825413"/>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rPr b="0" i="0" lang="es-PE" sz="1300" u="none" cap="none" strike="noStrike">
                <a:solidFill>
                  <a:schemeClr val="dk1"/>
                </a:solidFill>
                <a:latin typeface="Arial"/>
                <a:ea typeface="Arial"/>
                <a:cs typeface="Arial"/>
                <a:sym typeface="Arial"/>
              </a:rPr>
              <a:t>Resolución de felicitación</a:t>
            </a:r>
            <a:endParaRPr b="0" i="0" sz="1300" u="none" cap="none" strike="noStrike">
              <a:solidFill>
                <a:schemeClr val="dk1"/>
              </a:solidFill>
              <a:latin typeface="Arial"/>
              <a:ea typeface="Arial"/>
              <a:cs typeface="Arial"/>
              <a:sym typeface="Arial"/>
            </a:endParaRPr>
          </a:p>
        </p:txBody>
      </p:sp>
      <p:sp>
        <p:nvSpPr>
          <p:cNvPr id="1252" name="Google Shape;1252;p37"/>
          <p:cNvSpPr/>
          <p:nvPr/>
        </p:nvSpPr>
        <p:spPr>
          <a:xfrm>
            <a:off x="3464991" y="2226524"/>
            <a:ext cx="4090778" cy="82541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Unidad de Personal( Dr. Edison); DAIS (Dr. Liliana) </a:t>
            </a:r>
            <a:endParaRPr b="0" i="0" sz="1300" u="none" cap="none" strike="noStrike">
              <a:solidFill>
                <a:schemeClr val="dk1"/>
              </a:solidFill>
              <a:latin typeface="Arial"/>
              <a:ea typeface="Arial"/>
              <a:cs typeface="Arial"/>
              <a:sym typeface="Arial"/>
            </a:endParaRPr>
          </a:p>
        </p:txBody>
      </p:sp>
      <p:sp>
        <p:nvSpPr>
          <p:cNvPr id="1253" name="Google Shape;1253;p37"/>
          <p:cNvSpPr/>
          <p:nvPr/>
        </p:nvSpPr>
        <p:spPr>
          <a:xfrm>
            <a:off x="7668245" y="2244421"/>
            <a:ext cx="1108254" cy="82541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30</a:t>
            </a:r>
            <a:r>
              <a:rPr b="0" i="0" lang="es-PE" sz="1300" u="none" cap="none" strike="noStrike">
                <a:solidFill>
                  <a:schemeClr val="dk1"/>
                </a:solidFill>
                <a:latin typeface="Arial"/>
                <a:ea typeface="Arial"/>
                <a:cs typeface="Arial"/>
                <a:sym typeface="Arial"/>
              </a:rPr>
              <a:t>/09/21</a:t>
            </a:r>
            <a:endParaRPr/>
          </a:p>
        </p:txBody>
      </p:sp>
      <p:sp>
        <p:nvSpPr>
          <p:cNvPr id="1254" name="Google Shape;1254;p37"/>
          <p:cNvSpPr/>
          <p:nvPr/>
        </p:nvSpPr>
        <p:spPr>
          <a:xfrm>
            <a:off x="8888975" y="2226524"/>
            <a:ext cx="929062" cy="82541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55" name="Google Shape;1255;p37"/>
          <p:cNvSpPr/>
          <p:nvPr/>
        </p:nvSpPr>
        <p:spPr>
          <a:xfrm>
            <a:off x="8888975" y="3144278"/>
            <a:ext cx="929062"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56" name="Google Shape;1256;p37"/>
          <p:cNvSpPr/>
          <p:nvPr/>
        </p:nvSpPr>
        <p:spPr>
          <a:xfrm>
            <a:off x="185687" y="3141258"/>
            <a:ext cx="3174315" cy="826168"/>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rPr b="0" i="0" lang="es-PE" sz="1300" u="none" cap="none" strike="noStrike">
                <a:solidFill>
                  <a:schemeClr val="dk1"/>
                </a:solidFill>
                <a:latin typeface="Arial"/>
                <a:ea typeface="Arial"/>
                <a:cs typeface="Arial"/>
                <a:sym typeface="Arial"/>
              </a:rPr>
              <a:t>Coaching emocional ( Jefes de EE.SS)</a:t>
            </a:r>
            <a:endParaRPr/>
          </a:p>
        </p:txBody>
      </p:sp>
      <p:sp>
        <p:nvSpPr>
          <p:cNvPr id="1257" name="Google Shape;1257;p37"/>
          <p:cNvSpPr/>
          <p:nvPr/>
        </p:nvSpPr>
        <p:spPr>
          <a:xfrm>
            <a:off x="7675750" y="3171422"/>
            <a:ext cx="1108254" cy="826168"/>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s-PE" sz="1300">
                <a:solidFill>
                  <a:schemeClr val="dk1"/>
                </a:solidFill>
                <a:latin typeface="Arial"/>
                <a:ea typeface="Arial"/>
                <a:cs typeface="Arial"/>
                <a:sym typeface="Arial"/>
              </a:rPr>
              <a:t>31/08/21 y 01/09/21</a:t>
            </a:r>
            <a:endParaRPr/>
          </a:p>
        </p:txBody>
      </p:sp>
      <p:sp>
        <p:nvSpPr>
          <p:cNvPr id="1258" name="Google Shape;1258;p37"/>
          <p:cNvSpPr/>
          <p:nvPr/>
        </p:nvSpPr>
        <p:spPr>
          <a:xfrm>
            <a:off x="178781" y="4069663"/>
            <a:ext cx="3174315" cy="825413"/>
          </a:xfrm>
          <a:prstGeom prst="rect">
            <a:avLst/>
          </a:prstGeom>
          <a:solidFill>
            <a:srgbClr val="D8D8D8"/>
          </a:solidFill>
          <a:ln>
            <a:noFill/>
          </a:ln>
        </p:spPr>
        <p:txBody>
          <a:bodyPr anchorCtr="0" anchor="ctr" bIns="45700" lIns="91425" spcFirstLastPara="1" rIns="91425" wrap="square" tIns="45700">
            <a:noAutofit/>
          </a:bodyPr>
          <a:lstStyle/>
          <a:p>
            <a:pPr indent="-285750" lvl="1" marL="495300" marR="0" rtl="0" algn="l">
              <a:spcBef>
                <a:spcPts val="0"/>
              </a:spcBef>
              <a:spcAft>
                <a:spcPts val="0"/>
              </a:spcAft>
              <a:buNone/>
            </a:pPr>
            <a:r>
              <a:rPr b="0" i="0" lang="es-PE" sz="1300" u="none" cap="none" strike="noStrike">
                <a:solidFill>
                  <a:schemeClr val="dk1"/>
                </a:solidFill>
                <a:latin typeface="Arial"/>
                <a:ea typeface="Arial"/>
                <a:cs typeface="Arial"/>
                <a:sym typeface="Arial"/>
              </a:rPr>
              <a:t>Premiación al EE.SS. (con mejor logro de resultados)</a:t>
            </a:r>
            <a:endParaRPr/>
          </a:p>
        </p:txBody>
      </p:sp>
      <p:sp>
        <p:nvSpPr>
          <p:cNvPr id="1259" name="Google Shape;1259;p37"/>
          <p:cNvSpPr/>
          <p:nvPr/>
        </p:nvSpPr>
        <p:spPr>
          <a:xfrm>
            <a:off x="3455903" y="4069663"/>
            <a:ext cx="4097684" cy="825413"/>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Dirección de RN (DR. Anibal); Unidad de Personal( Dr. Edison) </a:t>
            </a:r>
            <a:endParaRPr b="0" i="0" sz="1300" u="none" cap="none" strike="noStrike">
              <a:solidFill>
                <a:schemeClr val="dk1"/>
              </a:solidFill>
              <a:latin typeface="Arial"/>
              <a:ea typeface="Arial"/>
              <a:cs typeface="Arial"/>
              <a:sym typeface="Arial"/>
            </a:endParaRPr>
          </a:p>
        </p:txBody>
      </p:sp>
      <p:sp>
        <p:nvSpPr>
          <p:cNvPr id="1260" name="Google Shape;1260;p37"/>
          <p:cNvSpPr/>
          <p:nvPr/>
        </p:nvSpPr>
        <p:spPr>
          <a:xfrm>
            <a:off x="7675750" y="4069663"/>
            <a:ext cx="1108254" cy="825413"/>
          </a:xfrm>
          <a:prstGeom prst="rect">
            <a:avLst/>
          </a:prstGeom>
          <a:solidFill>
            <a:schemeClr val="lt1"/>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15/10/21</a:t>
            </a:r>
            <a:endParaRPr b="0" i="0" sz="1300" u="none" cap="none" strike="noStrike">
              <a:solidFill>
                <a:schemeClr val="dk1"/>
              </a:solidFill>
              <a:latin typeface="Arial"/>
              <a:ea typeface="Arial"/>
              <a:cs typeface="Arial"/>
              <a:sym typeface="Arial"/>
            </a:endParaRPr>
          </a:p>
        </p:txBody>
      </p:sp>
      <p:sp>
        <p:nvSpPr>
          <p:cNvPr id="1261" name="Google Shape;1261;p37"/>
          <p:cNvSpPr/>
          <p:nvPr/>
        </p:nvSpPr>
        <p:spPr>
          <a:xfrm>
            <a:off x="8891276" y="4071689"/>
            <a:ext cx="929062" cy="825416"/>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262" name="Google Shape;1262;p37"/>
          <p:cNvSpPr/>
          <p:nvPr/>
        </p:nvSpPr>
        <p:spPr>
          <a:xfrm>
            <a:off x="3472497" y="1682715"/>
            <a:ext cx="409077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Responsable</a:t>
            </a:r>
            <a:endParaRPr b="1" i="0" sz="1240" u="none" cap="none" strike="noStrike">
              <a:solidFill>
                <a:schemeClr val="dk1"/>
              </a:solidFill>
              <a:latin typeface="Arial"/>
              <a:ea typeface="Arial"/>
              <a:cs typeface="Arial"/>
              <a:sym typeface="Arial"/>
            </a:endParaRPr>
          </a:p>
        </p:txBody>
      </p:sp>
      <p:sp>
        <p:nvSpPr>
          <p:cNvPr id="1263" name="Google Shape;1263;p37"/>
          <p:cNvSpPr/>
          <p:nvPr/>
        </p:nvSpPr>
        <p:spPr>
          <a:xfrm>
            <a:off x="7675750" y="1700612"/>
            <a:ext cx="1108254"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Plazo</a:t>
            </a:r>
            <a:endParaRPr/>
          </a:p>
        </p:txBody>
      </p:sp>
      <p:sp>
        <p:nvSpPr>
          <p:cNvPr id="1264" name="Google Shape;1264;p37"/>
          <p:cNvSpPr/>
          <p:nvPr/>
        </p:nvSpPr>
        <p:spPr>
          <a:xfrm>
            <a:off x="8879118" y="1685015"/>
            <a:ext cx="938919"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240"/>
              <a:buFont typeface="Arial"/>
              <a:buNone/>
            </a:pPr>
            <a:r>
              <a:rPr b="1" i="0" lang="es-PE" sz="1240" u="none" cap="none" strike="noStrike">
                <a:solidFill>
                  <a:schemeClr val="dk1"/>
                </a:solidFill>
                <a:latin typeface="Arial"/>
                <a:ea typeface="Arial"/>
                <a:cs typeface="Arial"/>
                <a:sym typeface="Arial"/>
              </a:rPr>
              <a:t>Califi-cación</a:t>
            </a:r>
            <a:endParaRPr b="1" i="0" sz="1240" u="none" cap="none" strike="noStrike">
              <a:solidFill>
                <a:schemeClr val="dk1"/>
              </a:solidFill>
              <a:latin typeface="Arial"/>
              <a:ea typeface="Arial"/>
              <a:cs typeface="Arial"/>
              <a:sym typeface="Arial"/>
            </a:endParaRPr>
          </a:p>
        </p:txBody>
      </p:sp>
      <p:sp>
        <p:nvSpPr>
          <p:cNvPr id="1265" name="Google Shape;1265;p37"/>
          <p:cNvSpPr/>
          <p:nvPr/>
        </p:nvSpPr>
        <p:spPr>
          <a:xfrm>
            <a:off x="187868" y="1678052"/>
            <a:ext cx="3165228" cy="436277"/>
          </a:xfrm>
          <a:prstGeom prst="rect">
            <a:avLst/>
          </a:prstGeom>
          <a:solidFill>
            <a:srgbClr val="F2F2F2"/>
          </a:solidFill>
          <a:ln cap="flat" cmpd="sng" w="9525">
            <a:solidFill>
              <a:srgbClr val="FFFFFF"/>
            </a:solidFill>
            <a:prstDash val="solid"/>
            <a:round/>
            <a:headEnd len="sm" w="sm" type="none"/>
            <a:tailEnd len="sm" w="sm" type="none"/>
          </a:ln>
        </p:spPr>
        <p:txBody>
          <a:bodyPr anchorCtr="0" anchor="ctr" bIns="45700" lIns="91425" spcFirstLastPara="1" rIns="91425" wrap="square" tIns="45700">
            <a:noAutofit/>
          </a:bodyPr>
          <a:lstStyle/>
          <a:p>
            <a:pPr indent="-104999" lvl="1" marL="104999" marR="0" rtl="0" algn="ctr">
              <a:lnSpc>
                <a:spcPct val="100000"/>
              </a:lnSpc>
              <a:spcBef>
                <a:spcPts val="0"/>
              </a:spcBef>
              <a:spcAft>
                <a:spcPts val="0"/>
              </a:spcAft>
              <a:buClr>
                <a:srgbClr val="000000"/>
              </a:buClr>
              <a:buSzPts val="1240"/>
              <a:buFont typeface="Arial"/>
              <a:buNone/>
            </a:pPr>
            <a:r>
              <a:rPr b="1" i="0" lang="es-PE" sz="1240" u="none" cap="none" strike="noStrike">
                <a:solidFill>
                  <a:schemeClr val="dk1"/>
                </a:solidFill>
                <a:latin typeface="Arial"/>
                <a:ea typeface="Arial"/>
                <a:cs typeface="Arial"/>
                <a:sym typeface="Arial"/>
              </a:rPr>
              <a:t>Actividades</a:t>
            </a:r>
            <a:endParaRPr/>
          </a:p>
        </p:txBody>
      </p:sp>
      <p:sp>
        <p:nvSpPr>
          <p:cNvPr id="1266" name="Google Shape;1266;p37"/>
          <p:cNvSpPr/>
          <p:nvPr/>
        </p:nvSpPr>
        <p:spPr>
          <a:xfrm>
            <a:off x="3472497" y="3132252"/>
            <a:ext cx="4090778" cy="826168"/>
          </a:xfrm>
          <a:prstGeom prst="rect">
            <a:avLst/>
          </a:prstGeom>
          <a:solidFill>
            <a:schemeClr val="lt1"/>
          </a:solidFill>
          <a:ln cap="flat" cmpd="sng" w="9525">
            <a:solidFill>
              <a:schemeClr val="accent4"/>
            </a:solidFill>
            <a:prstDash val="solid"/>
            <a:round/>
            <a:headEnd len="sm" w="sm" type="none"/>
            <a:tailEnd len="sm" w="sm" type="none"/>
          </a:ln>
        </p:spPr>
        <p:txBody>
          <a:bodyPr anchorCtr="0" anchor="ctr" bIns="45700" lIns="19825" spcFirstLastPara="1" rIns="19825" wrap="square" tIns="45700">
            <a:noAutofit/>
          </a:bodyPr>
          <a:lstStyle/>
          <a:p>
            <a:pPr indent="0" lvl="0" marL="0" marR="0" rtl="0" algn="ctr">
              <a:lnSpc>
                <a:spcPct val="100000"/>
              </a:lnSpc>
              <a:spcBef>
                <a:spcPts val="0"/>
              </a:spcBef>
              <a:spcAft>
                <a:spcPts val="0"/>
              </a:spcAft>
              <a:buClr>
                <a:schemeClr val="dk1"/>
              </a:buClr>
              <a:buSzPts val="1300"/>
              <a:buFont typeface="Arial"/>
              <a:buNone/>
            </a:pPr>
            <a:r>
              <a:rPr lang="es-PE" sz="1300">
                <a:solidFill>
                  <a:schemeClr val="dk1"/>
                </a:solidFill>
                <a:latin typeface="Arial"/>
                <a:ea typeface="Arial"/>
                <a:cs typeface="Arial"/>
                <a:sym typeface="Arial"/>
              </a:rPr>
              <a:t>Dirección de RN (DR. Anibal)</a:t>
            </a:r>
            <a:endParaRPr b="0" i="0" sz="1300" u="none" cap="none" strike="noStrike">
              <a:solidFill>
                <a:schemeClr val="dk1"/>
              </a:solidFill>
              <a:latin typeface="Arial"/>
              <a:ea typeface="Arial"/>
              <a:cs typeface="Arial"/>
              <a:sym typeface="Arial"/>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0" name="Shape 1270"/>
        <p:cNvGrpSpPr/>
        <p:nvPr/>
      </p:nvGrpSpPr>
      <p:grpSpPr>
        <a:xfrm>
          <a:off x="0" y="0"/>
          <a:ext cx="0" cy="0"/>
          <a:chOff x="0" y="0"/>
          <a:chExt cx="0" cy="0"/>
        </a:xfrm>
      </p:grpSpPr>
      <p:sp>
        <p:nvSpPr>
          <p:cNvPr id="1271" name="Google Shape;1271;p3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Siguientes Pasos</a:t>
            </a:r>
            <a:endParaRPr/>
          </a:p>
        </p:txBody>
      </p:sp>
      <p:sp>
        <p:nvSpPr>
          <p:cNvPr id="1272" name="Google Shape;1272;p38"/>
          <p:cNvSpPr txBox="1"/>
          <p:nvPr>
            <p:ph idx="1" type="body"/>
          </p:nvPr>
        </p:nvSpPr>
        <p:spPr>
          <a:xfrm>
            <a:off x="360000" y="1586831"/>
            <a:ext cx="9360625" cy="3960123"/>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accent5"/>
              </a:buClr>
              <a:buSzPts val="2160"/>
              <a:buNone/>
            </a:pPr>
            <a:r>
              <a:t/>
            </a:r>
            <a:endParaRPr sz="1800"/>
          </a:p>
          <a:p>
            <a:pPr indent="-342900" lvl="0" marL="342900" rtl="0" algn="l">
              <a:lnSpc>
                <a:spcPct val="110000"/>
              </a:lnSpc>
              <a:spcBef>
                <a:spcPts val="900"/>
              </a:spcBef>
              <a:spcAft>
                <a:spcPts val="0"/>
              </a:spcAft>
              <a:buClr>
                <a:schemeClr val="accent5"/>
              </a:buClr>
              <a:buSzPts val="2160"/>
              <a:buFont typeface="Arial"/>
              <a:buAutoNum type="arabicPeriod"/>
            </a:pPr>
            <a:r>
              <a:rPr lang="es-PE" sz="1800"/>
              <a:t>Iniciar la implementación de las estrategias </a:t>
            </a:r>
            <a:endParaRPr/>
          </a:p>
          <a:p>
            <a:pPr indent="-205740" lvl="0" marL="342900" rtl="0" algn="l">
              <a:lnSpc>
                <a:spcPct val="110000"/>
              </a:lnSpc>
              <a:spcBef>
                <a:spcPts val="900"/>
              </a:spcBef>
              <a:spcAft>
                <a:spcPts val="0"/>
              </a:spcAft>
              <a:buClr>
                <a:schemeClr val="accent5"/>
              </a:buClr>
              <a:buSzPts val="2160"/>
              <a:buFont typeface="Arial"/>
              <a:buNone/>
            </a:pPr>
            <a:r>
              <a:t/>
            </a:r>
            <a:endParaRPr sz="1800"/>
          </a:p>
          <a:p>
            <a:pPr indent="-342900" lvl="0" marL="342900" rtl="0" algn="l">
              <a:lnSpc>
                <a:spcPct val="110000"/>
              </a:lnSpc>
              <a:spcBef>
                <a:spcPts val="900"/>
              </a:spcBef>
              <a:spcAft>
                <a:spcPts val="0"/>
              </a:spcAft>
              <a:buClr>
                <a:schemeClr val="accent5"/>
              </a:buClr>
              <a:buSzPts val="2160"/>
              <a:buFont typeface="Arial"/>
              <a:buAutoNum type="arabicPeriod"/>
            </a:pPr>
            <a:r>
              <a:rPr lang="es-PE" sz="1800"/>
              <a:t>Visitas de campo a Centros de Salud priorizados para dar seguimiento</a:t>
            </a:r>
            <a:endParaRPr sz="1800"/>
          </a:p>
          <a:p>
            <a:pPr indent="-205740" lvl="0" marL="342900" rtl="0" algn="l">
              <a:lnSpc>
                <a:spcPct val="110000"/>
              </a:lnSpc>
              <a:spcBef>
                <a:spcPts val="900"/>
              </a:spcBef>
              <a:spcAft>
                <a:spcPts val="0"/>
              </a:spcAft>
              <a:buClr>
                <a:schemeClr val="accent5"/>
              </a:buClr>
              <a:buSzPts val="2160"/>
              <a:buFont typeface="Arial"/>
              <a:buNone/>
            </a:pPr>
            <a:r>
              <a:t/>
            </a:r>
            <a:endParaRPr sz="1800"/>
          </a:p>
          <a:p>
            <a:pPr indent="-342900" lvl="0" marL="342900" rtl="0" algn="l">
              <a:lnSpc>
                <a:spcPct val="110000"/>
              </a:lnSpc>
              <a:spcBef>
                <a:spcPts val="900"/>
              </a:spcBef>
              <a:spcAft>
                <a:spcPts val="0"/>
              </a:spcAft>
              <a:buClr>
                <a:schemeClr val="accent5"/>
              </a:buClr>
              <a:buSzPts val="2160"/>
              <a:buFont typeface="Arial"/>
              <a:buAutoNum type="arabicPeriod"/>
            </a:pPr>
            <a:r>
              <a:rPr lang="es-PE" sz="1800"/>
              <a:t>Primera nota mensual a la Alta Dirección del Gobierno Regional al 02/09</a:t>
            </a:r>
            <a:endParaRPr/>
          </a:p>
          <a:p>
            <a:pPr indent="-205740" lvl="0" marL="342900" rtl="0" algn="l">
              <a:lnSpc>
                <a:spcPct val="110000"/>
              </a:lnSpc>
              <a:spcBef>
                <a:spcPts val="900"/>
              </a:spcBef>
              <a:spcAft>
                <a:spcPts val="0"/>
              </a:spcAft>
              <a:buClr>
                <a:schemeClr val="accent5"/>
              </a:buClr>
              <a:buSzPts val="2160"/>
              <a:buFont typeface="Arial"/>
              <a:buNone/>
            </a:pPr>
            <a:r>
              <a:t/>
            </a:r>
            <a:endParaRPr sz="1800"/>
          </a:p>
          <a:p>
            <a:pPr indent="-342900" lvl="0" marL="342900" rtl="0" algn="l">
              <a:lnSpc>
                <a:spcPct val="110000"/>
              </a:lnSpc>
              <a:spcBef>
                <a:spcPts val="900"/>
              </a:spcBef>
              <a:spcAft>
                <a:spcPts val="0"/>
              </a:spcAft>
              <a:buClr>
                <a:schemeClr val="accent5"/>
              </a:buClr>
              <a:buSzPts val="2160"/>
              <a:buFont typeface="Arial"/>
              <a:buAutoNum type="arabicPeriod"/>
            </a:pPr>
            <a:r>
              <a:rPr lang="es-PE" sz="1800"/>
              <a:t>Realizar la primera reunión de cumplimiento liderada por el Gobernador Regional (Setiembre) </a:t>
            </a:r>
            <a:endParaRPr/>
          </a:p>
          <a:p>
            <a:pPr indent="0" lvl="0" marL="0" rtl="0" algn="l">
              <a:lnSpc>
                <a:spcPct val="110000"/>
              </a:lnSpc>
              <a:spcBef>
                <a:spcPts val="900"/>
              </a:spcBef>
              <a:spcAft>
                <a:spcPts val="0"/>
              </a:spcAft>
              <a:buClr>
                <a:schemeClr val="dk1"/>
              </a:buClr>
              <a:buSzPts val="1800"/>
              <a:buNone/>
            </a:pPr>
            <a:r>
              <a:t/>
            </a:r>
            <a:endParaRPr sz="1800"/>
          </a:p>
        </p:txBody>
      </p:sp>
      <p:sp>
        <p:nvSpPr>
          <p:cNvPr id="1273" name="Google Shape;1273;p3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274" name="Google Shape;1274;p38"/>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275" name="Google Shape;1275;p38"/>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9" name="Shape 1279"/>
        <p:cNvGrpSpPr/>
        <p:nvPr/>
      </p:nvGrpSpPr>
      <p:grpSpPr>
        <a:xfrm>
          <a:off x="0" y="0"/>
          <a:ext cx="0" cy="0"/>
          <a:chOff x="0" y="0"/>
          <a:chExt cx="0" cy="0"/>
        </a:xfrm>
      </p:grpSpPr>
      <p:sp>
        <p:nvSpPr>
          <p:cNvPr id="1280" name="Google Shape;1280;p3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1281" name="Google Shape;1281;p3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1282" name="Google Shape;1282;p3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1283" name="Google Shape;1283;p39"/>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1" name="Shape 531"/>
        <p:cNvGrpSpPr/>
        <p:nvPr/>
      </p:nvGrpSpPr>
      <p:grpSpPr>
        <a:xfrm>
          <a:off x="0" y="0"/>
          <a:ext cx="0" cy="0"/>
          <a:chOff x="0" y="0"/>
          <a:chExt cx="0" cy="0"/>
        </a:xfrm>
      </p:grpSpPr>
      <p:sp>
        <p:nvSpPr>
          <p:cNvPr id="532" name="Google Shape;532;p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Resumen del proceso de Implementación del proyecto</a:t>
            </a:r>
            <a:endParaRPr/>
          </a:p>
        </p:txBody>
      </p:sp>
      <p:sp>
        <p:nvSpPr>
          <p:cNvPr id="533" name="Google Shape;533;p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534" name="Google Shape;534;p4"/>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535" name="Google Shape;535;p4"/>
          <p:cNvSpPr txBox="1"/>
          <p:nvPr>
            <p:ph idx="3" type="body"/>
          </p:nvPr>
        </p:nvSpPr>
        <p:spPr>
          <a:xfrm>
            <a:off x="360363" y="6921016"/>
            <a:ext cx="9359899" cy="135422"/>
          </a:xfrm>
          <a:prstGeom prst="rect">
            <a:avLst/>
          </a:prstGeom>
          <a:noFill/>
          <a:ln>
            <a:noFill/>
          </a:ln>
        </p:spPr>
        <p:txBody>
          <a:bodyPr anchorCtr="0" anchor="b" bIns="0" lIns="0" spcFirstLastPara="1" rIns="0" wrap="square" tIns="0">
            <a:spAutoFit/>
          </a:bodyPr>
          <a:lstStyle/>
          <a:p>
            <a:pPr indent="0" lvl="0" marL="0" rtl="0" algn="l">
              <a:lnSpc>
                <a:spcPct val="110000"/>
              </a:lnSpc>
              <a:spcBef>
                <a:spcPts val="0"/>
              </a:spcBef>
              <a:spcAft>
                <a:spcPts val="0"/>
              </a:spcAft>
              <a:buClr>
                <a:schemeClr val="dk1"/>
              </a:buClr>
              <a:buSzPts val="800"/>
              <a:buNone/>
            </a:pPr>
            <a:r>
              <a:t/>
            </a:r>
            <a:endParaRPr/>
          </a:p>
        </p:txBody>
      </p:sp>
      <p:grpSp>
        <p:nvGrpSpPr>
          <p:cNvPr id="536" name="Google Shape;536;p4"/>
          <p:cNvGrpSpPr/>
          <p:nvPr/>
        </p:nvGrpSpPr>
        <p:grpSpPr>
          <a:xfrm>
            <a:off x="360001" y="1193405"/>
            <a:ext cx="8694538" cy="5462145"/>
            <a:chOff x="0" y="41613"/>
            <a:chExt cx="8694538" cy="5462145"/>
          </a:xfrm>
        </p:grpSpPr>
        <p:sp>
          <p:nvSpPr>
            <p:cNvPr id="537" name="Google Shape;537;p4"/>
            <p:cNvSpPr/>
            <p:nvPr/>
          </p:nvSpPr>
          <p:spPr>
            <a:xfrm>
              <a:off x="0" y="233493"/>
              <a:ext cx="8694538" cy="1310400"/>
            </a:xfrm>
            <a:prstGeom prst="rect">
              <a:avLst/>
            </a:prstGeom>
            <a:solidFill>
              <a:schemeClr val="lt1">
                <a:alpha val="89803"/>
              </a:schemeClr>
            </a:solidFill>
            <a:ln cap="flat" cmpd="sng" w="9525">
              <a:solidFill>
                <a:schemeClr val="accent4"/>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8" name="Google Shape;538;p4"/>
            <p:cNvSpPr txBox="1"/>
            <p:nvPr/>
          </p:nvSpPr>
          <p:spPr>
            <a:xfrm>
              <a:off x="0" y="233493"/>
              <a:ext cx="8694538" cy="1310400"/>
            </a:xfrm>
            <a:prstGeom prst="rect">
              <a:avLst/>
            </a:prstGeom>
            <a:noFill/>
            <a:ln>
              <a:noFill/>
            </a:ln>
          </p:spPr>
          <p:txBody>
            <a:bodyPr anchorCtr="0" anchor="t" bIns="99550" lIns="674775" spcFirstLastPara="1" rIns="674775" wrap="square" tIns="270750">
              <a:noAutofit/>
            </a:bodyPr>
            <a:lstStyle/>
            <a:p>
              <a:pPr indent="-114300" lvl="1" marL="114300" marR="0" rtl="0" algn="l">
                <a:lnSpc>
                  <a:spcPct val="90000"/>
                </a:lnSpc>
                <a:spcBef>
                  <a:spcPts val="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Acompañamiento en el cumplimiento del plan (Primera Nota Mensual).</a:t>
              </a:r>
              <a:endParaRPr b="0" i="0" sz="1400" u="none" cap="none" strike="noStrike">
                <a:solidFill>
                  <a:schemeClr val="dk1"/>
                </a:solidFill>
                <a:latin typeface="Arial"/>
                <a:ea typeface="Arial"/>
                <a:cs typeface="Arial"/>
                <a:sym typeface="Arial"/>
              </a:endParaRPr>
            </a:p>
            <a:p>
              <a:pPr indent="-114300" lvl="1" marL="114300" marR="0" rtl="0" algn="l">
                <a:lnSpc>
                  <a:spcPct val="90000"/>
                </a:lnSpc>
                <a:spcBef>
                  <a:spcPts val="21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Informe de visita de campo y encuestas a los EE.SS. del proyecto.</a:t>
              </a:r>
              <a:endParaRPr/>
            </a:p>
            <a:p>
              <a:pPr indent="-114300" lvl="1" marL="114300" marR="0" rtl="0" algn="l">
                <a:lnSpc>
                  <a:spcPct val="90000"/>
                </a:lnSpc>
                <a:spcBef>
                  <a:spcPts val="21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Coordinaciones de continuidad del proyecto frente a los  cambio de funcionarios de la Red Norte.</a:t>
              </a:r>
              <a:endParaRPr/>
            </a:p>
          </p:txBody>
        </p:sp>
        <p:sp>
          <p:nvSpPr>
            <p:cNvPr id="539" name="Google Shape;539;p4"/>
            <p:cNvSpPr/>
            <p:nvPr/>
          </p:nvSpPr>
          <p:spPr>
            <a:xfrm>
              <a:off x="434726" y="41613"/>
              <a:ext cx="6086176" cy="383760"/>
            </a:xfrm>
            <a:prstGeom prst="roundRect">
              <a:avLst>
                <a:gd fmla="val 16667" name="adj"/>
              </a:avLst>
            </a:prstGeom>
            <a:gradFill>
              <a:gsLst>
                <a:gs pos="0">
                  <a:srgbClr val="4E545B"/>
                </a:gs>
                <a:gs pos="50000">
                  <a:srgbClr val="24323F"/>
                </a:gs>
                <a:gs pos="100000">
                  <a:srgbClr val="1E2B3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0" name="Google Shape;540;p4"/>
            <p:cNvSpPr txBox="1"/>
            <p:nvPr/>
          </p:nvSpPr>
          <p:spPr>
            <a:xfrm>
              <a:off x="453460" y="60347"/>
              <a:ext cx="6048708" cy="346292"/>
            </a:xfrm>
            <a:prstGeom prst="rect">
              <a:avLst/>
            </a:prstGeom>
            <a:noFill/>
            <a:ln>
              <a:noFill/>
            </a:ln>
          </p:spPr>
          <p:txBody>
            <a:bodyPr anchorCtr="0" anchor="ctr" bIns="0" lIns="230025" spcFirstLastPara="1" rIns="230025" wrap="square" tIns="0">
              <a:noAutofit/>
            </a:bodyPr>
            <a:lstStyle/>
            <a:p>
              <a:pPr indent="0" lvl="0" marL="0" marR="0" rtl="0" algn="l">
                <a:lnSpc>
                  <a:spcPct val="9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SETIEMBE</a:t>
              </a:r>
              <a:endParaRPr b="0" i="0" sz="1400" u="none" cap="none" strike="noStrike">
                <a:solidFill>
                  <a:schemeClr val="lt1"/>
                </a:solidFill>
                <a:latin typeface="Arial"/>
                <a:ea typeface="Arial"/>
                <a:cs typeface="Arial"/>
                <a:sym typeface="Arial"/>
              </a:endParaRPr>
            </a:p>
          </p:txBody>
        </p:sp>
        <p:sp>
          <p:nvSpPr>
            <p:cNvPr id="541" name="Google Shape;541;p4"/>
            <p:cNvSpPr/>
            <p:nvPr/>
          </p:nvSpPr>
          <p:spPr>
            <a:xfrm>
              <a:off x="0" y="1805973"/>
              <a:ext cx="8694538" cy="1064700"/>
            </a:xfrm>
            <a:prstGeom prst="rect">
              <a:avLst/>
            </a:prstGeom>
            <a:solidFill>
              <a:schemeClr val="lt1">
                <a:alpha val="89803"/>
              </a:schemeClr>
            </a:solidFill>
            <a:ln cap="flat" cmpd="sng" w="9525">
              <a:solidFill>
                <a:srgbClr val="2D5167"/>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2" name="Google Shape;542;p4"/>
            <p:cNvSpPr txBox="1"/>
            <p:nvPr/>
          </p:nvSpPr>
          <p:spPr>
            <a:xfrm>
              <a:off x="0" y="1805973"/>
              <a:ext cx="8694538" cy="1064700"/>
            </a:xfrm>
            <a:prstGeom prst="rect">
              <a:avLst/>
            </a:prstGeom>
            <a:noFill/>
            <a:ln>
              <a:noFill/>
            </a:ln>
          </p:spPr>
          <p:txBody>
            <a:bodyPr anchorCtr="0" anchor="t" bIns="99550" lIns="674775" spcFirstLastPara="1" rIns="674775" wrap="square" tIns="270750">
              <a:noAutofit/>
            </a:bodyPr>
            <a:lstStyle/>
            <a:p>
              <a:pPr indent="-114300" lvl="1" marL="114300" marR="0" rtl="0" algn="l">
                <a:lnSpc>
                  <a:spcPct val="90000"/>
                </a:lnSpc>
                <a:spcBef>
                  <a:spcPts val="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Socialización e involucramiento con nuevos funcionarios con los objetivos y estrategias del proyecto.</a:t>
              </a:r>
              <a:endParaRPr/>
            </a:p>
            <a:p>
              <a:pPr indent="-114300" lvl="1" marL="114300" marR="0" rtl="0" algn="l">
                <a:lnSpc>
                  <a:spcPct val="90000"/>
                </a:lnSpc>
                <a:spcBef>
                  <a:spcPts val="21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Acompañamiento en el cumplimiento de plan (Segunda Nota Mensual).</a:t>
              </a:r>
              <a:endParaRPr b="0" i="0" sz="1400" u="none" cap="none" strike="noStrike">
                <a:solidFill>
                  <a:schemeClr val="dk1"/>
                </a:solidFill>
                <a:latin typeface="Arial"/>
                <a:ea typeface="Arial"/>
                <a:cs typeface="Arial"/>
                <a:sym typeface="Arial"/>
              </a:endParaRPr>
            </a:p>
          </p:txBody>
        </p:sp>
        <p:sp>
          <p:nvSpPr>
            <p:cNvPr id="543" name="Google Shape;543;p4"/>
            <p:cNvSpPr/>
            <p:nvPr/>
          </p:nvSpPr>
          <p:spPr>
            <a:xfrm>
              <a:off x="434726" y="1614093"/>
              <a:ext cx="6086176" cy="383760"/>
            </a:xfrm>
            <a:prstGeom prst="roundRect">
              <a:avLst>
                <a:gd fmla="val 16667" name="adj"/>
              </a:avLst>
            </a:prstGeom>
            <a:gradFill>
              <a:gsLst>
                <a:gs pos="0">
                  <a:srgbClr val="516779"/>
                </a:gs>
                <a:gs pos="50000">
                  <a:srgbClr val="295169"/>
                </a:gs>
                <a:gs pos="100000">
                  <a:srgbClr val="21485E"/>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p4"/>
            <p:cNvSpPr txBox="1"/>
            <p:nvPr/>
          </p:nvSpPr>
          <p:spPr>
            <a:xfrm>
              <a:off x="453460" y="1632827"/>
              <a:ext cx="6048708" cy="346292"/>
            </a:xfrm>
            <a:prstGeom prst="rect">
              <a:avLst/>
            </a:prstGeom>
            <a:noFill/>
            <a:ln>
              <a:noFill/>
            </a:ln>
          </p:spPr>
          <p:txBody>
            <a:bodyPr anchorCtr="0" anchor="ctr" bIns="0" lIns="230025" spcFirstLastPara="1" rIns="230025" wrap="square" tIns="0">
              <a:noAutofit/>
            </a:bodyPr>
            <a:lstStyle/>
            <a:p>
              <a:pPr indent="0" lvl="0" marL="0" marR="0" rtl="0" algn="l">
                <a:lnSpc>
                  <a:spcPct val="9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OCTUBRE</a:t>
              </a:r>
              <a:endParaRPr b="0" i="0" sz="1400" u="none" cap="none" strike="noStrike">
                <a:solidFill>
                  <a:schemeClr val="lt1"/>
                </a:solidFill>
                <a:latin typeface="Arial"/>
                <a:ea typeface="Arial"/>
                <a:cs typeface="Arial"/>
                <a:sym typeface="Arial"/>
              </a:endParaRPr>
            </a:p>
          </p:txBody>
        </p:sp>
        <p:sp>
          <p:nvSpPr>
            <p:cNvPr id="545" name="Google Shape;545;p4"/>
            <p:cNvSpPr/>
            <p:nvPr/>
          </p:nvSpPr>
          <p:spPr>
            <a:xfrm>
              <a:off x="0" y="3132753"/>
              <a:ext cx="8694538" cy="900900"/>
            </a:xfrm>
            <a:prstGeom prst="rect">
              <a:avLst/>
            </a:prstGeom>
            <a:solidFill>
              <a:schemeClr val="lt1">
                <a:alpha val="89803"/>
              </a:schemeClr>
            </a:solidFill>
            <a:ln cap="flat" cmpd="sng" w="9525">
              <a:solidFill>
                <a:srgbClr val="2C7E9A"/>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6" name="Google Shape;546;p4"/>
            <p:cNvSpPr txBox="1"/>
            <p:nvPr/>
          </p:nvSpPr>
          <p:spPr>
            <a:xfrm>
              <a:off x="0" y="3132753"/>
              <a:ext cx="8694538" cy="900900"/>
            </a:xfrm>
            <a:prstGeom prst="rect">
              <a:avLst/>
            </a:prstGeom>
            <a:noFill/>
            <a:ln>
              <a:noFill/>
            </a:ln>
          </p:spPr>
          <p:txBody>
            <a:bodyPr anchorCtr="0" anchor="t" bIns="99550" lIns="674775" spcFirstLastPara="1" rIns="674775" wrap="square" tIns="270750">
              <a:noAutofit/>
            </a:bodyPr>
            <a:lstStyle/>
            <a:p>
              <a:pPr indent="-88900" lvl="0" marL="0" marR="0" rtl="0" algn="l">
                <a:lnSpc>
                  <a:spcPct val="90000"/>
                </a:lnSpc>
                <a:spcBef>
                  <a:spcPts val="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Acompañamiento en el cumplimiento de plan, estrategias de cierre de brechas.</a:t>
              </a:r>
              <a:endParaRPr b="0" i="0" sz="1400" u="none" cap="none" strike="noStrike">
                <a:solidFill>
                  <a:schemeClr val="dk1"/>
                </a:solidFill>
                <a:latin typeface="Arial"/>
                <a:ea typeface="Arial"/>
                <a:cs typeface="Arial"/>
                <a:sym typeface="Arial"/>
              </a:endParaRPr>
            </a:p>
            <a:p>
              <a:pPr indent="-88900" lvl="0" marL="0" marR="0" rtl="0" algn="l">
                <a:lnSpc>
                  <a:spcPct val="90000"/>
                </a:lnSpc>
                <a:spcBef>
                  <a:spcPts val="49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Desarrollo y primeras pruebas del Aplicativo del Rol de Turnos.</a:t>
              </a:r>
              <a:endParaRPr/>
            </a:p>
          </p:txBody>
        </p:sp>
        <p:sp>
          <p:nvSpPr>
            <p:cNvPr id="547" name="Google Shape;547;p4"/>
            <p:cNvSpPr/>
            <p:nvPr/>
          </p:nvSpPr>
          <p:spPr>
            <a:xfrm>
              <a:off x="434726" y="2940873"/>
              <a:ext cx="6086176" cy="383760"/>
            </a:xfrm>
            <a:prstGeom prst="roundRect">
              <a:avLst>
                <a:gd fmla="val 16667" name="adj"/>
              </a:avLst>
            </a:prstGeom>
            <a:gradFill>
              <a:gsLst>
                <a:gs pos="0">
                  <a:srgbClr val="508CA6"/>
                </a:gs>
                <a:gs pos="50000">
                  <a:srgbClr val="257F9F"/>
                </a:gs>
                <a:gs pos="100000">
                  <a:srgbClr val="1C7390"/>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p4"/>
            <p:cNvSpPr txBox="1"/>
            <p:nvPr/>
          </p:nvSpPr>
          <p:spPr>
            <a:xfrm>
              <a:off x="453460" y="2959607"/>
              <a:ext cx="6048708" cy="346292"/>
            </a:xfrm>
            <a:prstGeom prst="rect">
              <a:avLst/>
            </a:prstGeom>
            <a:noFill/>
            <a:ln>
              <a:noFill/>
            </a:ln>
          </p:spPr>
          <p:txBody>
            <a:bodyPr anchorCtr="0" anchor="ctr" bIns="0" lIns="230025" spcFirstLastPara="1" rIns="230025" wrap="square" tIns="0">
              <a:noAutofit/>
            </a:bodyPr>
            <a:lstStyle/>
            <a:p>
              <a:pPr indent="0" lvl="0" marL="0" marR="0" rtl="0" algn="l">
                <a:lnSpc>
                  <a:spcPct val="9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NOVIEMBRE </a:t>
              </a:r>
              <a:endParaRPr b="0" i="0" sz="1400" u="none" cap="none" strike="noStrike">
                <a:solidFill>
                  <a:schemeClr val="lt1"/>
                </a:solidFill>
                <a:latin typeface="Arial"/>
                <a:ea typeface="Arial"/>
                <a:cs typeface="Arial"/>
                <a:sym typeface="Arial"/>
              </a:endParaRPr>
            </a:p>
          </p:txBody>
        </p:sp>
        <p:sp>
          <p:nvSpPr>
            <p:cNvPr id="549" name="Google Shape;549;p4"/>
            <p:cNvSpPr/>
            <p:nvPr/>
          </p:nvSpPr>
          <p:spPr>
            <a:xfrm>
              <a:off x="0" y="4295733"/>
              <a:ext cx="8694538" cy="1208025"/>
            </a:xfrm>
            <a:prstGeom prst="rect">
              <a:avLst/>
            </a:prstGeom>
            <a:solidFill>
              <a:schemeClr val="lt1">
                <a:alpha val="89803"/>
              </a:schemeClr>
            </a:solidFill>
            <a:ln cap="flat" cmpd="sng" w="9525">
              <a:solidFill>
                <a:srgbClr val="25BFD3"/>
              </a:solidFill>
              <a:prstDash val="solid"/>
              <a:miter lim="800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0" name="Google Shape;550;p4"/>
            <p:cNvSpPr txBox="1"/>
            <p:nvPr/>
          </p:nvSpPr>
          <p:spPr>
            <a:xfrm>
              <a:off x="0" y="4295733"/>
              <a:ext cx="8694538" cy="1208025"/>
            </a:xfrm>
            <a:prstGeom prst="rect">
              <a:avLst/>
            </a:prstGeom>
            <a:noFill/>
            <a:ln>
              <a:noFill/>
            </a:ln>
          </p:spPr>
          <p:txBody>
            <a:bodyPr anchorCtr="0" anchor="t" bIns="99550" lIns="674775" spcFirstLastPara="1" rIns="674775" wrap="square" tIns="270750">
              <a:noAutofit/>
            </a:bodyPr>
            <a:lstStyle/>
            <a:p>
              <a:pPr indent="-88900" lvl="0" marL="0" marR="0" rtl="0" algn="l">
                <a:lnSpc>
                  <a:spcPct val="90000"/>
                </a:lnSpc>
                <a:spcBef>
                  <a:spcPts val="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Socialización e implementación del Aplicativo del Rol de Turnos.</a:t>
              </a:r>
              <a:endParaRPr b="0" i="0" sz="1400" u="none" cap="none" strike="noStrike">
                <a:solidFill>
                  <a:schemeClr val="dk1"/>
                </a:solidFill>
                <a:latin typeface="Arial"/>
                <a:ea typeface="Arial"/>
                <a:cs typeface="Arial"/>
                <a:sym typeface="Arial"/>
              </a:endParaRPr>
            </a:p>
            <a:p>
              <a:pPr indent="-88900" lvl="0" marL="0" marR="0" rtl="0" algn="l">
                <a:lnSpc>
                  <a:spcPct val="90000"/>
                </a:lnSpc>
                <a:spcBef>
                  <a:spcPts val="49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Acompañamiento en el cumplimiento de plan (Tercera Nota Mensual).</a:t>
              </a:r>
              <a:endParaRPr b="0" i="0" sz="1400" u="none" cap="none" strike="noStrike">
                <a:solidFill>
                  <a:schemeClr val="dk1"/>
                </a:solidFill>
                <a:latin typeface="Arial"/>
                <a:ea typeface="Arial"/>
                <a:cs typeface="Arial"/>
                <a:sym typeface="Arial"/>
              </a:endParaRPr>
            </a:p>
            <a:p>
              <a:pPr indent="-88900" lvl="0" marL="0" marR="0" rtl="0" algn="l">
                <a:lnSpc>
                  <a:spcPct val="90000"/>
                </a:lnSpc>
                <a:spcBef>
                  <a:spcPts val="490"/>
                </a:spcBef>
                <a:spcAft>
                  <a:spcPts val="0"/>
                </a:spcAft>
                <a:buClr>
                  <a:schemeClr val="dk1"/>
                </a:buClr>
                <a:buSzPts val="1400"/>
                <a:buFont typeface="Noto Sans Symbols"/>
                <a:buChar char="❖"/>
              </a:pPr>
              <a:r>
                <a:rPr b="0" i="0" lang="es-PE" sz="1400" u="none" cap="none" strike="noStrike">
                  <a:solidFill>
                    <a:schemeClr val="dk1"/>
                  </a:solidFill>
                  <a:latin typeface="Arial"/>
                  <a:ea typeface="Arial"/>
                  <a:cs typeface="Arial"/>
                  <a:sym typeface="Arial"/>
                </a:rPr>
                <a:t>Resultados finales de logro de mejora de indicadores del PAN y SMN</a:t>
              </a:r>
              <a:r>
                <a:rPr b="1" i="0" lang="es-PE" sz="1400" u="none" cap="none" strike="noStrike">
                  <a:solidFill>
                    <a:schemeClr val="dk1"/>
                  </a:solidFill>
                  <a:latin typeface="Arial"/>
                  <a:ea typeface="Arial"/>
                  <a:cs typeface="Arial"/>
                  <a:sym typeface="Arial"/>
                </a:rPr>
                <a:t>.</a:t>
              </a:r>
              <a:endParaRPr/>
            </a:p>
          </p:txBody>
        </p:sp>
        <p:sp>
          <p:nvSpPr>
            <p:cNvPr id="551" name="Google Shape;551;p4"/>
            <p:cNvSpPr/>
            <p:nvPr/>
          </p:nvSpPr>
          <p:spPr>
            <a:xfrm>
              <a:off x="434726" y="4103853"/>
              <a:ext cx="6086176" cy="383760"/>
            </a:xfrm>
            <a:prstGeom prst="roundRect">
              <a:avLst>
                <a:gd fmla="val 16667" name="adj"/>
              </a:avLst>
            </a:prstGeom>
            <a:gradFill>
              <a:gsLst>
                <a:gs pos="0">
                  <a:srgbClr val="4DC8DC"/>
                </a:gs>
                <a:gs pos="50000">
                  <a:srgbClr val="1BC5DB"/>
                </a:gs>
                <a:gs pos="100000">
                  <a:srgbClr val="10B4C8"/>
                </a:gs>
              </a:gsLst>
              <a:lin ang="5400000" scaled="0"/>
            </a:gra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p4"/>
            <p:cNvSpPr txBox="1"/>
            <p:nvPr/>
          </p:nvSpPr>
          <p:spPr>
            <a:xfrm>
              <a:off x="453460" y="4122587"/>
              <a:ext cx="6048708" cy="346292"/>
            </a:xfrm>
            <a:prstGeom prst="rect">
              <a:avLst/>
            </a:prstGeom>
            <a:noFill/>
            <a:ln>
              <a:noFill/>
            </a:ln>
          </p:spPr>
          <p:txBody>
            <a:bodyPr anchorCtr="0" anchor="ctr" bIns="0" lIns="230025" spcFirstLastPara="1" rIns="230025" wrap="square" tIns="0">
              <a:noAutofit/>
            </a:bodyPr>
            <a:lstStyle/>
            <a:p>
              <a:pPr indent="0" lvl="0" marL="0" marR="0" rtl="0" algn="l">
                <a:lnSpc>
                  <a:spcPct val="90000"/>
                </a:lnSpc>
                <a:spcBef>
                  <a:spcPts val="0"/>
                </a:spcBef>
                <a:spcAft>
                  <a:spcPts val="0"/>
                </a:spcAft>
                <a:buClr>
                  <a:schemeClr val="lt1"/>
                </a:buClr>
                <a:buSzPts val="1400"/>
                <a:buFont typeface="Arial"/>
                <a:buNone/>
              </a:pPr>
              <a:r>
                <a:rPr b="0" i="0" lang="es-PE" sz="1400" u="none" cap="none" strike="noStrike">
                  <a:solidFill>
                    <a:schemeClr val="lt1"/>
                  </a:solidFill>
                  <a:latin typeface="Arial"/>
                  <a:ea typeface="Arial"/>
                  <a:cs typeface="Arial"/>
                  <a:sym typeface="Arial"/>
                </a:rPr>
                <a:t>DICIEMBE </a:t>
              </a:r>
              <a:endParaRPr b="0" i="0" sz="1400" u="none" cap="none" strike="noStrike">
                <a:solidFill>
                  <a:schemeClr val="lt1"/>
                </a:solidFill>
                <a:latin typeface="Arial"/>
                <a:ea typeface="Arial"/>
                <a:cs typeface="Arial"/>
                <a:sym typeface="Arial"/>
              </a:endParaRPr>
            </a:p>
          </p:txBody>
        </p:sp>
      </p:gr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8" name="Shape 1288"/>
        <p:cNvGrpSpPr/>
        <p:nvPr/>
      </p:nvGrpSpPr>
      <p:grpSpPr>
        <a:xfrm>
          <a:off x="0" y="0"/>
          <a:ext cx="0" cy="0"/>
          <a:chOff x="0" y="0"/>
          <a:chExt cx="0" cy="0"/>
        </a:xfrm>
      </p:grpSpPr>
      <p:sp>
        <p:nvSpPr>
          <p:cNvPr id="1289" name="Google Shape;1289;p40"/>
          <p:cNvSpPr/>
          <p:nvPr/>
        </p:nvSpPr>
        <p:spPr>
          <a:xfrm>
            <a:off x="142287" y="63362"/>
            <a:ext cx="8479871" cy="376622"/>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08 Setiembre 2021</a:t>
            </a:r>
            <a:endParaRPr/>
          </a:p>
        </p:txBody>
      </p:sp>
      <p:pic>
        <p:nvPicPr>
          <p:cNvPr descr="PLAN OPERATIVO INSTITUCIONAL 2020" id="1290" name="Google Shape;1290;p40"/>
          <p:cNvPicPr preferRelativeResize="0"/>
          <p:nvPr/>
        </p:nvPicPr>
        <p:blipFill rotWithShape="1">
          <a:blip r:embed="rId3">
            <a:alphaModFix/>
          </a:blip>
          <a:srcRect b="0" l="0" r="0" t="0"/>
          <a:stretch/>
        </p:blipFill>
        <p:spPr>
          <a:xfrm>
            <a:off x="8536756" y="10097"/>
            <a:ext cx="554501" cy="514044"/>
          </a:xfrm>
          <a:prstGeom prst="ellipse">
            <a:avLst/>
          </a:prstGeom>
          <a:noFill/>
          <a:ln>
            <a:noFill/>
          </a:ln>
        </p:spPr>
      </p:pic>
      <p:pic>
        <p:nvPicPr>
          <p:cNvPr descr="Logotipo, nombre de la empresa&#10;&#10;Descripción generada automáticamente" id="1291" name="Google Shape;1291;p40"/>
          <p:cNvPicPr preferRelativeResize="0"/>
          <p:nvPr/>
        </p:nvPicPr>
        <p:blipFill rotWithShape="1">
          <a:blip r:embed="rId4">
            <a:alphaModFix/>
          </a:blip>
          <a:srcRect b="6" l="0" r="6" t="0"/>
          <a:stretch/>
        </p:blipFill>
        <p:spPr>
          <a:xfrm>
            <a:off x="69001" y="5218"/>
            <a:ext cx="554501" cy="539389"/>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1292" name="Google Shape;1292;p40"/>
          <p:cNvPicPr preferRelativeResize="0"/>
          <p:nvPr/>
        </p:nvPicPr>
        <p:blipFill rotWithShape="1">
          <a:blip r:embed="rId5">
            <a:alphaModFix/>
          </a:blip>
          <a:srcRect b="0" l="0" r="0" t="0"/>
          <a:stretch/>
        </p:blipFill>
        <p:spPr>
          <a:xfrm>
            <a:off x="9008096" y="4474"/>
            <a:ext cx="1072000" cy="544608"/>
          </a:xfrm>
          <a:prstGeom prst="rect">
            <a:avLst/>
          </a:prstGeom>
          <a:noFill/>
          <a:ln>
            <a:noFill/>
          </a:ln>
        </p:spPr>
      </p:pic>
      <p:sp>
        <p:nvSpPr>
          <p:cNvPr id="1293" name="Google Shape;1293;p40"/>
          <p:cNvSpPr txBox="1"/>
          <p:nvPr/>
        </p:nvSpPr>
        <p:spPr>
          <a:xfrm>
            <a:off x="4817589" y="3865955"/>
            <a:ext cx="3021602" cy="315689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66"/>
              <a:buFont typeface="Arial"/>
              <a:buNone/>
            </a:pPr>
            <a:r>
              <a:rPr b="0" i="0" lang="es-PE" sz="866" u="none" cap="none" strike="noStrike">
                <a:solidFill>
                  <a:srgbClr val="000000"/>
                </a:solidFill>
                <a:latin typeface="Arial"/>
                <a:ea typeface="Arial"/>
                <a:cs typeface="Arial"/>
                <a:sym typeface="Arial"/>
              </a:rPr>
              <a:t>      </a:t>
            </a:r>
            <a:r>
              <a:rPr b="0" i="0" lang="es-PE" sz="866" u="sng" cap="none" strike="noStrike">
                <a:solidFill>
                  <a:srgbClr val="000000"/>
                </a:solidFill>
                <a:latin typeface="Arial"/>
                <a:ea typeface="Arial"/>
                <a:cs typeface="Arial"/>
                <a:sym typeface="Arial"/>
              </a:rPr>
              <a:t>CAPACITACIÓN</a:t>
            </a:r>
            <a:endParaRPr b="0" i="0" sz="866" u="none" cap="none" strike="noStrike">
              <a:solidFill>
                <a:srgbClr val="000000"/>
              </a:solidFill>
              <a:latin typeface="Arial"/>
              <a:ea typeface="Arial"/>
              <a:cs typeface="Arial"/>
              <a:sym typeface="Arial"/>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Capacitación presencial a los Jefes de los EE.SS en el seguimiento a los indicadores del proyecto (01/09).</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Taller de manejo de herramienta de control de calidad a los Digitadores de los EE.SS. (03/09)</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Capacitación virtual a los EE.SS. En calidez de la atención al usuario (07 y 08/09)</a:t>
            </a:r>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66"/>
              <a:buFont typeface="Arial"/>
              <a:buNone/>
            </a:pPr>
            <a:r>
              <a:rPr b="0" i="0" lang="es-PE" sz="866" u="none" cap="none" strike="noStrike">
                <a:solidFill>
                  <a:srgbClr val="000000"/>
                </a:solidFill>
                <a:latin typeface="Arial"/>
                <a:ea typeface="Arial"/>
                <a:cs typeface="Arial"/>
                <a:sym typeface="Arial"/>
              </a:rPr>
              <a:t>      </a:t>
            </a:r>
            <a:r>
              <a:rPr b="0" i="0" lang="es-PE" sz="866" u="sng" cap="none" strike="noStrike">
                <a:solidFill>
                  <a:srgbClr val="000000"/>
                </a:solidFill>
                <a:latin typeface="Arial"/>
                <a:ea typeface="Arial"/>
                <a:cs typeface="Arial"/>
                <a:sym typeface="Arial"/>
              </a:rPr>
              <a:t>DIGITALIZACIÓN</a:t>
            </a:r>
            <a:endParaRPr b="0" i="0" sz="866" u="none" cap="none" strike="noStrike">
              <a:solidFill>
                <a:srgbClr val="000000"/>
              </a:solidFill>
              <a:latin typeface="Arial"/>
              <a:ea typeface="Arial"/>
              <a:cs typeface="Arial"/>
              <a:sym typeface="Arial"/>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Se unificó el rol de personal de todos los  EE.SS. de la Red Norte (17/08)</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Se brindó un taller  virtual para socializar con todos los jefes de EE.SS. el rol de personal (20/08) </a:t>
            </a:r>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66"/>
              <a:buFont typeface="Arial"/>
              <a:buNone/>
            </a:pPr>
            <a:r>
              <a:rPr b="0" i="0" lang="es-PE" sz="866" u="none" cap="none" strike="noStrike">
                <a:solidFill>
                  <a:srgbClr val="000000"/>
                </a:solidFill>
                <a:latin typeface="Arial"/>
                <a:ea typeface="Arial"/>
                <a:cs typeface="Arial"/>
                <a:sym typeface="Arial"/>
              </a:rPr>
              <a:t>      </a:t>
            </a:r>
            <a:r>
              <a:rPr b="0" i="0" lang="es-PE" sz="866" u="sng" cap="none" strike="noStrike">
                <a:solidFill>
                  <a:srgbClr val="000000"/>
                </a:solidFill>
                <a:latin typeface="Arial"/>
                <a:ea typeface="Arial"/>
                <a:cs typeface="Arial"/>
                <a:sym typeface="Arial"/>
              </a:rPr>
              <a:t>MOTIVACIÓN DEL PERSONAL </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Coaching emocional para los Jefes de los EE.SS (01/09)</a:t>
            </a:r>
            <a:endParaRPr/>
          </a:p>
        </p:txBody>
      </p:sp>
      <p:sp>
        <p:nvSpPr>
          <p:cNvPr id="1294" name="Google Shape;1294;p40"/>
          <p:cNvSpPr txBox="1"/>
          <p:nvPr/>
        </p:nvSpPr>
        <p:spPr>
          <a:xfrm>
            <a:off x="156517" y="3857398"/>
            <a:ext cx="3020642" cy="3156890"/>
          </a:xfrm>
          <a:prstGeom prst="rect">
            <a:avLst/>
          </a:prstGeom>
          <a:noFill/>
          <a:ln cap="flat" cmpd="sng" w="9525">
            <a:solidFill>
              <a:schemeClr val="dk1"/>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1" marL="359999" marR="0" rtl="0" algn="l">
              <a:lnSpc>
                <a:spcPct val="100000"/>
              </a:lnSpc>
              <a:spcBef>
                <a:spcPts val="0"/>
              </a:spcBef>
              <a:spcAft>
                <a:spcPts val="0"/>
              </a:spcAft>
              <a:buClr>
                <a:schemeClr val="dk1"/>
              </a:buClr>
              <a:buSzPts val="866"/>
              <a:buFont typeface="Calibri"/>
              <a:buNone/>
            </a:pPr>
            <a:r>
              <a:t/>
            </a:r>
            <a:endParaRPr b="0" i="0" sz="866"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866"/>
              <a:buFont typeface="Arial"/>
              <a:buNone/>
            </a:pPr>
            <a:r>
              <a:rPr b="0" i="0" lang="es-PE" sz="866" u="none" cap="none" strike="noStrike">
                <a:solidFill>
                  <a:srgbClr val="000000"/>
                </a:solidFill>
                <a:latin typeface="Arial"/>
                <a:ea typeface="Arial"/>
                <a:cs typeface="Arial"/>
                <a:sym typeface="Arial"/>
              </a:rPr>
              <a:t>      </a:t>
            </a:r>
            <a:r>
              <a:rPr b="0" i="0" lang="es-PE" sz="866" u="sng" cap="none" strike="noStrike">
                <a:solidFill>
                  <a:srgbClr val="000000"/>
                </a:solidFill>
                <a:latin typeface="Arial"/>
                <a:ea typeface="Arial"/>
                <a:cs typeface="Arial"/>
                <a:sym typeface="Arial"/>
              </a:rPr>
              <a:t>COORDINACIÓN</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Se socializó de indicadores FED y  GESTIÓN   de los  dos  programas comprometidos en el proyecto , así como el acompañamiento a IPRESS en manejo  nutricional de gestantes, a todas las Micro Redes (6 y7/09)</a:t>
            </a:r>
            <a:endParaRPr/>
          </a:p>
          <a:p>
            <a:pPr indent="54991" lvl="0" marL="0" marR="0" rtl="0" algn="l">
              <a:lnSpc>
                <a:spcPct val="100000"/>
              </a:lnSpc>
              <a:spcBef>
                <a:spcPts val="0"/>
              </a:spcBef>
              <a:spcAft>
                <a:spcPts val="0"/>
              </a:spcAft>
              <a:buClr>
                <a:srgbClr val="00B050"/>
              </a:buClr>
              <a:buSzPts val="866"/>
              <a:buFont typeface="Noto Sans Symbols"/>
              <a:buNone/>
            </a:pPr>
            <a:r>
              <a:t/>
            </a:r>
            <a:endParaRPr b="0" i="0" sz="866"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866"/>
              <a:buFont typeface="Arial"/>
              <a:buNone/>
            </a:pPr>
            <a:r>
              <a:rPr b="0" i="0" lang="es-PE" sz="866" u="none" cap="none" strike="noStrike">
                <a:solidFill>
                  <a:srgbClr val="000000"/>
                </a:solidFill>
                <a:latin typeface="Arial"/>
                <a:ea typeface="Arial"/>
                <a:cs typeface="Arial"/>
                <a:sym typeface="Arial"/>
              </a:rPr>
              <a:t>     </a:t>
            </a:r>
            <a:r>
              <a:rPr b="0" i="0" lang="es-PE" sz="866" u="sng" cap="none" strike="noStrike">
                <a:solidFill>
                  <a:srgbClr val="000000"/>
                </a:solidFill>
                <a:latin typeface="Arial"/>
                <a:ea typeface="Arial"/>
                <a:cs typeface="Arial"/>
                <a:sym typeface="Arial"/>
              </a:rPr>
              <a:t>COMUNICACIÓN </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Concurso de TikTok de lactancia materna para sensibilizar sobre la importancia de la lactancia materna (30/08)</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Difusión y promoción de métodos de planificación  y  salud reproductiva (Micro Redes: Wánchaq, Urubamba) (27/08)</a:t>
            </a:r>
            <a:endParaRPr/>
          </a:p>
          <a:p>
            <a:pPr indent="0" lvl="0" marL="0" marR="0" rtl="0" algn="l">
              <a:lnSpc>
                <a:spcPct val="100000"/>
              </a:lnSpc>
              <a:spcBef>
                <a:spcPts val="0"/>
              </a:spcBef>
              <a:spcAft>
                <a:spcPts val="0"/>
              </a:spcAft>
              <a:buClr>
                <a:srgbClr val="00B050"/>
              </a:buClr>
              <a:buSzPts val="866"/>
              <a:buFont typeface="Calibri"/>
              <a:buNone/>
            </a:pPr>
            <a:r>
              <a:t/>
            </a:r>
            <a:endParaRPr b="0" i="0" sz="866" u="sng"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B050"/>
              </a:buClr>
              <a:buSzPts val="866"/>
              <a:buFont typeface="Arial"/>
              <a:buNone/>
            </a:pPr>
            <a:r>
              <a:rPr b="0" i="0" lang="es-PE" sz="866" u="none" cap="none" strike="noStrike">
                <a:solidFill>
                  <a:srgbClr val="000000"/>
                </a:solidFill>
                <a:latin typeface="Arial"/>
                <a:ea typeface="Arial"/>
                <a:cs typeface="Arial"/>
                <a:sym typeface="Arial"/>
              </a:rPr>
              <a:t>      </a:t>
            </a:r>
            <a:r>
              <a:rPr b="0" i="0" lang="es-PE" sz="866" u="sng" cap="none" strike="noStrike">
                <a:solidFill>
                  <a:srgbClr val="000000"/>
                </a:solidFill>
                <a:latin typeface="Arial"/>
                <a:ea typeface="Arial"/>
                <a:cs typeface="Arial"/>
                <a:sym typeface="Arial"/>
              </a:rPr>
              <a:t>ASISTENCIA TÉCNICA </a:t>
            </a:r>
            <a:endParaRPr/>
          </a:p>
          <a:p>
            <a:pPr indent="-135000" lvl="0" marL="283464" marR="0" rtl="0" algn="l">
              <a:lnSpc>
                <a:spcPct val="100000"/>
              </a:lnSpc>
              <a:spcBef>
                <a:spcPts val="0"/>
              </a:spcBef>
              <a:spcAft>
                <a:spcPts val="0"/>
              </a:spcAft>
              <a:buClr>
                <a:srgbClr val="00B050"/>
              </a:buClr>
              <a:buSzPts val="866"/>
              <a:buFont typeface="Noto Sans Symbols"/>
              <a:buChar char="❑"/>
            </a:pPr>
            <a:r>
              <a:rPr b="0" i="0" lang="es-PE" sz="866" u="none" cap="none" strike="noStrike">
                <a:solidFill>
                  <a:srgbClr val="000000"/>
                </a:solidFill>
                <a:latin typeface="Arial"/>
                <a:ea typeface="Arial"/>
                <a:cs typeface="Arial"/>
                <a:sym typeface="Arial"/>
              </a:rPr>
              <a:t>I etapa de asistencia técnica en salud materna nutricional y lactancia materna (21 y 27/08)</a:t>
            </a:r>
            <a:endParaRPr/>
          </a:p>
        </p:txBody>
      </p:sp>
      <p:sp>
        <p:nvSpPr>
          <p:cNvPr id="1295" name="Google Shape;1295;p40"/>
          <p:cNvSpPr txBox="1"/>
          <p:nvPr/>
        </p:nvSpPr>
        <p:spPr>
          <a:xfrm>
            <a:off x="112366" y="3793053"/>
            <a:ext cx="3064793" cy="60112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chemeClr val="dk1"/>
              </a:buClr>
              <a:buSzPts val="1102"/>
              <a:buFont typeface="Calibri"/>
              <a:buNone/>
            </a:pPr>
            <a:r>
              <a:t/>
            </a:r>
            <a:endParaRPr b="1" i="0" sz="1102"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2"/>
              <a:buFont typeface="Arial"/>
              <a:buNone/>
            </a:pPr>
            <a:r>
              <a:rPr b="1" i="0" lang="es-PE" sz="1102" u="none" cap="none" strike="noStrike">
                <a:solidFill>
                  <a:srgbClr val="000000"/>
                </a:solidFill>
                <a:latin typeface="Arial"/>
                <a:ea typeface="Arial"/>
                <a:cs typeface="Arial"/>
                <a:sym typeface="Arial"/>
              </a:rPr>
              <a:t>Programa Articulado Nutricional  y Salud Materno Neonatal</a:t>
            </a:r>
            <a:endParaRPr/>
          </a:p>
        </p:txBody>
      </p:sp>
      <p:sp>
        <p:nvSpPr>
          <p:cNvPr id="1296" name="Google Shape;1296;p40"/>
          <p:cNvSpPr txBox="1"/>
          <p:nvPr/>
        </p:nvSpPr>
        <p:spPr>
          <a:xfrm>
            <a:off x="4817589" y="3797439"/>
            <a:ext cx="3021602" cy="470693"/>
          </a:xfrm>
          <a:prstGeom prst="rect">
            <a:avLst/>
          </a:prstGeom>
          <a:noFill/>
          <a:ln>
            <a:noFill/>
          </a:ln>
        </p:spPr>
        <p:txBody>
          <a:bodyPr anchorCtr="0" anchor="b" bIns="35975" lIns="71975" spcFirstLastPara="1" rIns="71975" wrap="square" tIns="35975">
            <a:spAutoFit/>
          </a:bodyPr>
          <a:lstStyle/>
          <a:p>
            <a:pPr indent="0" lvl="0" marL="0" marR="0" rtl="0" algn="ctr">
              <a:lnSpc>
                <a:spcPct val="90000"/>
              </a:lnSpc>
              <a:spcBef>
                <a:spcPts val="0"/>
              </a:spcBef>
              <a:spcAft>
                <a:spcPts val="0"/>
              </a:spcAft>
              <a:buClr>
                <a:srgbClr val="000000"/>
              </a:buClr>
              <a:buSzPts val="1417"/>
              <a:buFont typeface="Arial"/>
              <a:buNone/>
            </a:pPr>
            <a:r>
              <a:rPr b="1" i="0" lang="es-PE" sz="1417" u="none" cap="none" strike="noStrike">
                <a:solidFill>
                  <a:srgbClr val="000000"/>
                </a:solidFill>
                <a:latin typeface="Arial"/>
                <a:ea typeface="Arial"/>
                <a:cs typeface="Arial"/>
                <a:sym typeface="Arial"/>
              </a:rPr>
              <a:t> </a:t>
            </a:r>
            <a:endParaRPr/>
          </a:p>
          <a:p>
            <a:pPr indent="0" lvl="0" marL="0" marR="0" rtl="0" algn="ctr">
              <a:lnSpc>
                <a:spcPct val="90000"/>
              </a:lnSpc>
              <a:spcBef>
                <a:spcPts val="0"/>
              </a:spcBef>
              <a:spcAft>
                <a:spcPts val="0"/>
              </a:spcAft>
              <a:buClr>
                <a:srgbClr val="000000"/>
              </a:buClr>
              <a:buSzPts val="1102"/>
              <a:buFont typeface="Arial"/>
              <a:buNone/>
            </a:pPr>
            <a:r>
              <a:rPr b="1" i="0" lang="es-PE" sz="1102" u="none" cap="none" strike="noStrike">
                <a:solidFill>
                  <a:srgbClr val="000000"/>
                </a:solidFill>
                <a:latin typeface="Arial"/>
                <a:ea typeface="Arial"/>
                <a:cs typeface="Arial"/>
                <a:sym typeface="Arial"/>
              </a:rPr>
              <a:t>Productividad</a:t>
            </a:r>
            <a:r>
              <a:rPr b="1" i="0" lang="es-PE" sz="1417" u="none" cap="none" strike="noStrike">
                <a:solidFill>
                  <a:srgbClr val="000000"/>
                </a:solidFill>
                <a:latin typeface="Arial"/>
                <a:ea typeface="Arial"/>
                <a:cs typeface="Arial"/>
                <a:sym typeface="Arial"/>
              </a:rPr>
              <a:t> </a:t>
            </a:r>
            <a:endParaRPr/>
          </a:p>
        </p:txBody>
      </p:sp>
      <p:sp>
        <p:nvSpPr>
          <p:cNvPr id="1297" name="Google Shape;1297;p40"/>
          <p:cNvSpPr txBox="1"/>
          <p:nvPr/>
        </p:nvSpPr>
        <p:spPr>
          <a:xfrm>
            <a:off x="385708" y="502269"/>
            <a:ext cx="9241549" cy="4801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260"/>
              <a:buFont typeface="Calibri"/>
              <a:buNone/>
            </a:pPr>
            <a:r>
              <a:rPr b="1" i="0" lang="es-PE" sz="1260" u="none" cap="none" strike="noStrike">
                <a:solidFill>
                  <a:srgbClr val="000000"/>
                </a:solidFill>
                <a:latin typeface="Calibri"/>
                <a:ea typeface="Calibri"/>
                <a:cs typeface="Calibri"/>
                <a:sym typeface="Calibri"/>
              </a:rPr>
              <a:t>Proyecto Piloto Red Norte: Mejora de resultados de los Indicadores Trazadores de los Programas Articulado Nutricional y Salud  Materno Neonatal , 2021</a:t>
            </a:r>
            <a:endParaRPr/>
          </a:p>
        </p:txBody>
      </p:sp>
      <p:sp>
        <p:nvSpPr>
          <p:cNvPr id="1298" name="Google Shape;1298;p40"/>
          <p:cNvSpPr txBox="1"/>
          <p:nvPr/>
        </p:nvSpPr>
        <p:spPr>
          <a:xfrm>
            <a:off x="340163" y="2582789"/>
            <a:ext cx="1187536" cy="6740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45"/>
              <a:buFont typeface="Calibri"/>
              <a:buNone/>
            </a:pPr>
            <a:r>
              <a:rPr b="0" i="0" lang="es-PE" sz="945" u="none" cap="none" strike="noStrike">
                <a:solidFill>
                  <a:srgbClr val="000000"/>
                </a:solidFill>
                <a:latin typeface="Calibri"/>
                <a:ea typeface="Calibri"/>
                <a:cs typeface="Calibri"/>
                <a:sym typeface="Calibri"/>
              </a:rPr>
              <a:t>Dr. Aníbal Nieto Rueda</a:t>
            </a:r>
            <a:endParaRPr/>
          </a:p>
          <a:p>
            <a:pPr indent="0" lvl="0" marL="0" marR="0" rtl="0" algn="ctr">
              <a:lnSpc>
                <a:spcPct val="100000"/>
              </a:lnSpc>
              <a:spcBef>
                <a:spcPts val="0"/>
              </a:spcBef>
              <a:spcAft>
                <a:spcPts val="0"/>
              </a:spcAft>
              <a:buClr>
                <a:srgbClr val="000000"/>
              </a:buClr>
              <a:buSzPts val="945"/>
              <a:buFont typeface="Calibri"/>
              <a:buNone/>
            </a:pPr>
            <a:r>
              <a:rPr b="1" i="0" lang="es-PE" sz="945" u="none" cap="none" strike="noStrike">
                <a:solidFill>
                  <a:srgbClr val="000000"/>
                </a:solidFill>
                <a:latin typeface="Calibri"/>
                <a:ea typeface="Calibri"/>
                <a:cs typeface="Calibri"/>
                <a:sym typeface="Calibri"/>
              </a:rPr>
              <a:t>Director Ejecutivo de la Red Norte</a:t>
            </a:r>
            <a:endParaRPr/>
          </a:p>
        </p:txBody>
      </p:sp>
      <p:pic>
        <p:nvPicPr>
          <p:cNvPr descr="Un grupo de personas sentadas en una oficina&#10;&#10;Descripción generada automáticamente con confianza media" id="1299" name="Google Shape;1299;p40"/>
          <p:cNvPicPr preferRelativeResize="0"/>
          <p:nvPr/>
        </p:nvPicPr>
        <p:blipFill rotWithShape="1">
          <a:blip r:embed="rId6">
            <a:alphaModFix/>
          </a:blip>
          <a:srcRect b="10230" l="0" r="0" t="0"/>
          <a:stretch/>
        </p:blipFill>
        <p:spPr>
          <a:xfrm>
            <a:off x="8031616" y="5072481"/>
            <a:ext cx="1762759" cy="907048"/>
          </a:xfrm>
          <a:prstGeom prst="rect">
            <a:avLst/>
          </a:prstGeom>
          <a:noFill/>
          <a:ln>
            <a:noFill/>
          </a:ln>
        </p:spPr>
      </p:pic>
      <p:pic>
        <p:nvPicPr>
          <p:cNvPr id="1300" name="Google Shape;1300;p40"/>
          <p:cNvPicPr preferRelativeResize="0"/>
          <p:nvPr/>
        </p:nvPicPr>
        <p:blipFill rotWithShape="1">
          <a:blip r:embed="rId7">
            <a:alphaModFix/>
          </a:blip>
          <a:srcRect b="0" l="0" r="0" t="0"/>
          <a:stretch/>
        </p:blipFill>
        <p:spPr>
          <a:xfrm>
            <a:off x="3299861" y="6120793"/>
            <a:ext cx="1384815" cy="1041219"/>
          </a:xfrm>
          <a:prstGeom prst="rect">
            <a:avLst/>
          </a:prstGeom>
          <a:noFill/>
          <a:ln>
            <a:noFill/>
          </a:ln>
        </p:spPr>
      </p:pic>
      <p:pic>
        <p:nvPicPr>
          <p:cNvPr descr="Una persona parado en una tienda&#10;&#10;Descripción generada automáticamente con confianza media" id="1301" name="Google Shape;1301;p40"/>
          <p:cNvPicPr preferRelativeResize="0"/>
          <p:nvPr/>
        </p:nvPicPr>
        <p:blipFill rotWithShape="1">
          <a:blip r:embed="rId8">
            <a:alphaModFix/>
          </a:blip>
          <a:srcRect b="10001" l="14615" r="15693" t="22047"/>
          <a:stretch/>
        </p:blipFill>
        <p:spPr>
          <a:xfrm>
            <a:off x="3301946" y="4992464"/>
            <a:ext cx="1362570" cy="915694"/>
          </a:xfrm>
          <a:prstGeom prst="rect">
            <a:avLst/>
          </a:prstGeom>
          <a:noFill/>
          <a:ln>
            <a:noFill/>
          </a:ln>
        </p:spPr>
      </p:pic>
      <p:sp>
        <p:nvSpPr>
          <p:cNvPr id="1302" name="Google Shape;1302;p40"/>
          <p:cNvSpPr txBox="1"/>
          <p:nvPr/>
        </p:nvSpPr>
        <p:spPr>
          <a:xfrm>
            <a:off x="312353" y="3372438"/>
            <a:ext cx="1884384" cy="310406"/>
          </a:xfrm>
          <a:prstGeom prst="rect">
            <a:avLst/>
          </a:prstGeom>
          <a:solidFill>
            <a:srgbClr val="002060"/>
          </a:solidFill>
          <a:ln cap="flat" cmpd="sng" w="19050">
            <a:solidFill>
              <a:srgbClr val="002060"/>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 Avances</a:t>
            </a:r>
            <a:endParaRPr/>
          </a:p>
        </p:txBody>
      </p:sp>
      <p:sp>
        <p:nvSpPr>
          <p:cNvPr id="1303" name="Google Shape;1303;p40"/>
          <p:cNvSpPr txBox="1"/>
          <p:nvPr/>
        </p:nvSpPr>
        <p:spPr>
          <a:xfrm>
            <a:off x="2062500" y="983348"/>
            <a:ext cx="1984967" cy="310406"/>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 Metas y Trayectorias</a:t>
            </a:r>
            <a:endParaRPr/>
          </a:p>
        </p:txBody>
      </p:sp>
      <p:pic>
        <p:nvPicPr>
          <p:cNvPr id="1304" name="Google Shape;1304;p40"/>
          <p:cNvPicPr preferRelativeResize="0"/>
          <p:nvPr/>
        </p:nvPicPr>
        <p:blipFill rotWithShape="1">
          <a:blip r:embed="rId9">
            <a:alphaModFix/>
          </a:blip>
          <a:srcRect b="0" l="0" r="0" t="16847"/>
          <a:stretch/>
        </p:blipFill>
        <p:spPr>
          <a:xfrm>
            <a:off x="451060" y="1466722"/>
            <a:ext cx="965743" cy="1106771"/>
          </a:xfrm>
          <a:prstGeom prst="rect">
            <a:avLst/>
          </a:prstGeom>
          <a:noFill/>
          <a:ln>
            <a:noFill/>
          </a:ln>
        </p:spPr>
      </p:pic>
      <p:pic>
        <p:nvPicPr>
          <p:cNvPr id="1305" name="Google Shape;1305;p40"/>
          <p:cNvPicPr preferRelativeResize="0"/>
          <p:nvPr/>
        </p:nvPicPr>
        <p:blipFill rotWithShape="1">
          <a:blip r:embed="rId10">
            <a:alphaModFix/>
          </a:blip>
          <a:srcRect b="0" l="0" r="0" t="8019"/>
          <a:stretch/>
        </p:blipFill>
        <p:spPr>
          <a:xfrm>
            <a:off x="8023738" y="6207620"/>
            <a:ext cx="1774207" cy="907048"/>
          </a:xfrm>
          <a:prstGeom prst="rect">
            <a:avLst/>
          </a:prstGeom>
          <a:noFill/>
          <a:ln>
            <a:noFill/>
          </a:ln>
        </p:spPr>
      </p:pic>
      <p:pic>
        <p:nvPicPr>
          <p:cNvPr id="1306" name="Google Shape;1306;p40"/>
          <p:cNvPicPr preferRelativeResize="0"/>
          <p:nvPr/>
        </p:nvPicPr>
        <p:blipFill rotWithShape="1">
          <a:blip r:embed="rId11">
            <a:alphaModFix/>
          </a:blip>
          <a:srcRect b="8708" l="0" r="6950" t="4592"/>
          <a:stretch/>
        </p:blipFill>
        <p:spPr>
          <a:xfrm>
            <a:off x="3301946" y="3832402"/>
            <a:ext cx="1358737" cy="909985"/>
          </a:xfrm>
          <a:prstGeom prst="rect">
            <a:avLst/>
          </a:prstGeom>
          <a:noFill/>
          <a:ln>
            <a:noFill/>
          </a:ln>
        </p:spPr>
      </p:pic>
      <p:sp>
        <p:nvSpPr>
          <p:cNvPr id="1307" name="Google Shape;1307;p40"/>
          <p:cNvSpPr txBox="1"/>
          <p:nvPr/>
        </p:nvSpPr>
        <p:spPr>
          <a:xfrm>
            <a:off x="3258217" y="4783988"/>
            <a:ext cx="1478314" cy="19531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669"/>
              <a:buFont typeface="Calibri"/>
              <a:buNone/>
            </a:pPr>
            <a:r>
              <a:rPr b="0" i="0" lang="es-PE" sz="669" u="none" cap="none" strike="noStrike">
                <a:solidFill>
                  <a:srgbClr val="000000"/>
                </a:solidFill>
                <a:latin typeface="Calibri"/>
                <a:ea typeface="Calibri"/>
                <a:cs typeface="Calibri"/>
                <a:sym typeface="Calibri"/>
              </a:rPr>
              <a:t>Socialización indicadores PAN y SMN</a:t>
            </a:r>
            <a:endParaRPr/>
          </a:p>
        </p:txBody>
      </p:sp>
      <p:sp>
        <p:nvSpPr>
          <p:cNvPr id="1308" name="Google Shape;1308;p40"/>
          <p:cNvSpPr txBox="1"/>
          <p:nvPr/>
        </p:nvSpPr>
        <p:spPr>
          <a:xfrm>
            <a:off x="3261153" y="5874215"/>
            <a:ext cx="1417522" cy="2982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9"/>
              <a:buFont typeface="Calibri"/>
              <a:buNone/>
            </a:pPr>
            <a:r>
              <a:rPr b="0" i="0" lang="es-PE" sz="669" u="none" cap="none" strike="noStrike">
                <a:solidFill>
                  <a:srgbClr val="000000"/>
                </a:solidFill>
                <a:latin typeface="Calibri"/>
                <a:ea typeface="Calibri"/>
                <a:cs typeface="Calibri"/>
                <a:sym typeface="Calibri"/>
              </a:rPr>
              <a:t>Promoción métodos de planificación y salud reproductiva</a:t>
            </a:r>
            <a:endParaRPr/>
          </a:p>
        </p:txBody>
      </p:sp>
      <p:sp>
        <p:nvSpPr>
          <p:cNvPr id="1309" name="Google Shape;1309;p40"/>
          <p:cNvSpPr txBox="1"/>
          <p:nvPr/>
        </p:nvSpPr>
        <p:spPr>
          <a:xfrm>
            <a:off x="3285962" y="7134161"/>
            <a:ext cx="1417522" cy="2982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9"/>
              <a:buFont typeface="Calibri"/>
              <a:buNone/>
            </a:pPr>
            <a:r>
              <a:rPr b="0" i="0" lang="es-PE" sz="669" u="none" cap="none" strike="noStrike">
                <a:solidFill>
                  <a:srgbClr val="000000"/>
                </a:solidFill>
                <a:latin typeface="Calibri"/>
                <a:ea typeface="Calibri"/>
                <a:cs typeface="Calibri"/>
                <a:sym typeface="Calibri"/>
              </a:rPr>
              <a:t>Concurso TikTok lactancia materna</a:t>
            </a:r>
            <a:endParaRPr/>
          </a:p>
          <a:p>
            <a:pPr indent="0" lvl="0" marL="0" marR="0" rtl="0" algn="ctr">
              <a:lnSpc>
                <a:spcPct val="100000"/>
              </a:lnSpc>
              <a:spcBef>
                <a:spcPts val="0"/>
              </a:spcBef>
              <a:spcAft>
                <a:spcPts val="0"/>
              </a:spcAft>
              <a:buClr>
                <a:srgbClr val="000000"/>
              </a:buClr>
              <a:buSzPts val="669"/>
              <a:buFont typeface="Calibri"/>
              <a:buNone/>
            </a:pPr>
            <a:r>
              <a:rPr b="0" i="0" lang="es-PE" sz="669" u="none" cap="none" strike="noStrike">
                <a:solidFill>
                  <a:srgbClr val="000000"/>
                </a:solidFill>
                <a:latin typeface="Calibri"/>
                <a:ea typeface="Calibri"/>
                <a:cs typeface="Calibri"/>
                <a:sym typeface="Calibri"/>
              </a:rPr>
              <a:t>Ganador : EE.SS. Wanchaq</a:t>
            </a:r>
            <a:endParaRPr/>
          </a:p>
        </p:txBody>
      </p:sp>
      <p:sp>
        <p:nvSpPr>
          <p:cNvPr id="1310" name="Google Shape;1310;p40"/>
          <p:cNvSpPr txBox="1"/>
          <p:nvPr/>
        </p:nvSpPr>
        <p:spPr>
          <a:xfrm>
            <a:off x="7858887" y="4801979"/>
            <a:ext cx="2047988" cy="29828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9"/>
              <a:buFont typeface="Calibri"/>
              <a:buNone/>
            </a:pPr>
            <a:r>
              <a:rPr b="0" i="0" lang="es-PE" sz="669" u="none" cap="none" strike="noStrike">
                <a:solidFill>
                  <a:srgbClr val="000000"/>
                </a:solidFill>
                <a:latin typeface="Calibri"/>
                <a:ea typeface="Calibri"/>
                <a:cs typeface="Calibri"/>
                <a:sym typeface="Calibri"/>
              </a:rPr>
              <a:t>Socialización a Jefes de EE.SS. En indicadores del proyecto</a:t>
            </a:r>
            <a:endParaRPr/>
          </a:p>
        </p:txBody>
      </p:sp>
      <p:pic>
        <p:nvPicPr>
          <p:cNvPr descr="Un grupo de personas sentadas en una sala&#10;&#10;Descripción generada automáticamente" id="1311" name="Google Shape;1311;p40"/>
          <p:cNvPicPr preferRelativeResize="0"/>
          <p:nvPr/>
        </p:nvPicPr>
        <p:blipFill rotWithShape="1">
          <a:blip r:embed="rId12">
            <a:alphaModFix/>
          </a:blip>
          <a:srcRect b="0" l="0" r="0" t="17059"/>
          <a:stretch/>
        </p:blipFill>
        <p:spPr>
          <a:xfrm>
            <a:off x="8041911" y="3832401"/>
            <a:ext cx="1691856" cy="907048"/>
          </a:xfrm>
          <a:prstGeom prst="rect">
            <a:avLst/>
          </a:prstGeom>
          <a:noFill/>
          <a:ln>
            <a:noFill/>
          </a:ln>
        </p:spPr>
      </p:pic>
      <p:sp>
        <p:nvSpPr>
          <p:cNvPr id="1312" name="Google Shape;1312;p40"/>
          <p:cNvSpPr txBox="1"/>
          <p:nvPr/>
        </p:nvSpPr>
        <p:spPr>
          <a:xfrm>
            <a:off x="7903909" y="6006800"/>
            <a:ext cx="2080802" cy="1953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9"/>
              <a:buFont typeface="Calibri"/>
              <a:buNone/>
            </a:pPr>
            <a:r>
              <a:rPr b="0" i="0" lang="es-PE" sz="669" u="none" cap="none" strike="noStrike">
                <a:solidFill>
                  <a:srgbClr val="000000"/>
                </a:solidFill>
                <a:latin typeface="Calibri"/>
                <a:ea typeface="Calibri"/>
                <a:cs typeface="Calibri"/>
                <a:sym typeface="Calibri"/>
              </a:rPr>
              <a:t>Taller de manejo de herramienta de control de calidad</a:t>
            </a:r>
            <a:endParaRPr/>
          </a:p>
        </p:txBody>
      </p:sp>
      <p:sp>
        <p:nvSpPr>
          <p:cNvPr id="1313" name="Google Shape;1313;p40"/>
          <p:cNvSpPr txBox="1"/>
          <p:nvPr/>
        </p:nvSpPr>
        <p:spPr>
          <a:xfrm>
            <a:off x="7855260" y="7174619"/>
            <a:ext cx="2098352" cy="19531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69"/>
              <a:buFont typeface="Calibri"/>
              <a:buNone/>
            </a:pPr>
            <a:r>
              <a:rPr b="0" i="0" lang="es-PE" sz="669" u="none" cap="none" strike="noStrike">
                <a:solidFill>
                  <a:srgbClr val="000000"/>
                </a:solidFill>
                <a:latin typeface="Calibri"/>
                <a:ea typeface="Calibri"/>
                <a:cs typeface="Calibri"/>
                <a:sym typeface="Calibri"/>
              </a:rPr>
              <a:t>Coaching emocional para los Jefes de los EE.SS</a:t>
            </a:r>
            <a:endParaRPr/>
          </a:p>
        </p:txBody>
      </p:sp>
      <p:sp>
        <p:nvSpPr>
          <p:cNvPr id="1314" name="Google Shape;1314;p40"/>
          <p:cNvSpPr/>
          <p:nvPr/>
        </p:nvSpPr>
        <p:spPr>
          <a:xfrm>
            <a:off x="3030781" y="3328802"/>
            <a:ext cx="6973556" cy="4801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60"/>
              <a:buFont typeface="Calibri"/>
              <a:buNone/>
            </a:pPr>
            <a:r>
              <a:rPr b="0" i="0" lang="es-PE" sz="1260" u="none" cap="none" strike="noStrike">
                <a:solidFill>
                  <a:srgbClr val="000000"/>
                </a:solidFill>
                <a:latin typeface="Calibri"/>
                <a:ea typeface="Calibri"/>
                <a:cs typeface="Calibri"/>
                <a:sym typeface="Calibri"/>
              </a:rPr>
              <a:t>Se ha logrado digitalizar el </a:t>
            </a:r>
            <a:r>
              <a:rPr b="1" i="0" lang="es-PE" sz="1260" u="none" cap="none" strike="noStrike">
                <a:solidFill>
                  <a:srgbClr val="70AD47"/>
                </a:solidFill>
                <a:latin typeface="Calibri"/>
                <a:ea typeface="Calibri"/>
                <a:cs typeface="Calibri"/>
                <a:sym typeface="Calibri"/>
              </a:rPr>
              <a:t>80% </a:t>
            </a:r>
            <a:r>
              <a:rPr b="0" i="0" lang="es-PE" sz="1260" u="none" cap="none" strike="noStrike">
                <a:solidFill>
                  <a:srgbClr val="000000"/>
                </a:solidFill>
                <a:latin typeface="Calibri"/>
                <a:ea typeface="Calibri"/>
                <a:cs typeface="Calibri"/>
                <a:sym typeface="Calibri"/>
              </a:rPr>
              <a:t>de los roles de personal de los 89 EE.SS., lo cual permite </a:t>
            </a:r>
            <a:r>
              <a:rPr b="1" i="0" lang="es-PE" sz="1260" u="none" cap="none" strike="noStrike">
                <a:solidFill>
                  <a:srgbClr val="70AD47"/>
                </a:solidFill>
                <a:latin typeface="Calibri"/>
                <a:ea typeface="Calibri"/>
                <a:cs typeface="Calibri"/>
                <a:sym typeface="Calibri"/>
              </a:rPr>
              <a:t>sincerar la productividad del personal</a:t>
            </a:r>
            <a:r>
              <a:rPr b="1" i="0" lang="es-PE" sz="1260" u="none" cap="none" strike="noStrike">
                <a:solidFill>
                  <a:srgbClr val="C55A11"/>
                </a:solidFill>
                <a:latin typeface="Calibri"/>
                <a:ea typeface="Calibri"/>
                <a:cs typeface="Calibri"/>
                <a:sym typeface="Calibri"/>
              </a:rPr>
              <a:t> </a:t>
            </a:r>
            <a:r>
              <a:rPr b="0" i="0" lang="es-PE" sz="1260" u="none" cap="none" strike="noStrike">
                <a:solidFill>
                  <a:srgbClr val="000000"/>
                </a:solidFill>
                <a:latin typeface="Calibri"/>
                <a:ea typeface="Calibri"/>
                <a:cs typeface="Calibri"/>
                <a:sym typeface="Calibri"/>
              </a:rPr>
              <a:t>con el reporte HISMINSA.</a:t>
            </a:r>
            <a:endParaRPr/>
          </a:p>
        </p:txBody>
      </p:sp>
      <p:sp>
        <p:nvSpPr>
          <p:cNvPr id="1315" name="Google Shape;1315;p40"/>
          <p:cNvSpPr/>
          <p:nvPr/>
        </p:nvSpPr>
        <p:spPr>
          <a:xfrm>
            <a:off x="171121" y="1090506"/>
            <a:ext cx="1593420" cy="38318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45"/>
              <a:buFont typeface="Calibri"/>
              <a:buNone/>
            </a:pPr>
            <a:r>
              <a:rPr b="0" i="1" lang="es-PE" sz="945" u="none" cap="none" strike="noStrike">
                <a:solidFill>
                  <a:srgbClr val="000000"/>
                </a:solidFill>
                <a:latin typeface="Calibri"/>
                <a:ea typeface="Calibri"/>
                <a:cs typeface="Calibri"/>
                <a:sym typeface="Calibri"/>
              </a:rPr>
              <a:t>Presidente del Equipo de Cumplimiento</a:t>
            </a:r>
            <a:endParaRPr b="0" i="1" sz="945" u="none" cap="none" strike="noStrike">
              <a:solidFill>
                <a:srgbClr val="000000"/>
              </a:solidFill>
              <a:latin typeface="Calibri"/>
              <a:ea typeface="Calibri"/>
              <a:cs typeface="Calibri"/>
              <a:sym typeface="Calibri"/>
            </a:endParaRPr>
          </a:p>
        </p:txBody>
      </p:sp>
      <p:pic>
        <p:nvPicPr>
          <p:cNvPr descr="Interfaz de usuario gráfica, Aplicación, Tabla, Excel&#10;&#10;Descripción generada automáticamente" id="1316" name="Google Shape;1316;p40"/>
          <p:cNvPicPr preferRelativeResize="0"/>
          <p:nvPr/>
        </p:nvPicPr>
        <p:blipFill rotWithShape="1">
          <a:blip r:embed="rId13">
            <a:alphaModFix/>
          </a:blip>
          <a:srcRect b="32772" l="21609" r="42445" t="35924"/>
          <a:stretch/>
        </p:blipFill>
        <p:spPr>
          <a:xfrm>
            <a:off x="6143927" y="1272256"/>
            <a:ext cx="3623269" cy="1971967"/>
          </a:xfrm>
          <a:prstGeom prst="rect">
            <a:avLst/>
          </a:prstGeom>
          <a:noFill/>
          <a:ln>
            <a:noFill/>
          </a:ln>
        </p:spPr>
      </p:pic>
      <p:pic>
        <p:nvPicPr>
          <p:cNvPr descr="Interfaz de usuario gráfica, Aplicación, Tabla, Excel&#10;&#10;Descripción generada automáticamente" id="1317" name="Google Shape;1317;p40"/>
          <p:cNvPicPr preferRelativeResize="0"/>
          <p:nvPr/>
        </p:nvPicPr>
        <p:blipFill rotWithShape="1">
          <a:blip r:embed="rId14">
            <a:alphaModFix/>
          </a:blip>
          <a:srcRect b="36998" l="10164" r="46234" t="30851"/>
          <a:stretch/>
        </p:blipFill>
        <p:spPr>
          <a:xfrm>
            <a:off x="1901451" y="1316290"/>
            <a:ext cx="4105565" cy="1892116"/>
          </a:xfrm>
          <a:prstGeom prst="rect">
            <a:avLst/>
          </a:prstGeom>
          <a:noFill/>
          <a:ln>
            <a:noFill/>
          </a:ln>
        </p:spPr>
      </p:pic>
      <p:pic>
        <p:nvPicPr>
          <p:cNvPr descr="Estadísticas con relleno sólido" id="1318" name="Google Shape;1318;p40"/>
          <p:cNvPicPr preferRelativeResize="0"/>
          <p:nvPr/>
        </p:nvPicPr>
        <p:blipFill rotWithShape="1">
          <a:blip r:embed="rId15">
            <a:alphaModFix/>
          </a:blip>
          <a:srcRect b="0" l="0" r="0" t="0"/>
          <a:stretch/>
        </p:blipFill>
        <p:spPr>
          <a:xfrm>
            <a:off x="4142859" y="937779"/>
            <a:ext cx="442629" cy="442629"/>
          </a:xfrm>
          <a:prstGeom prst="rect">
            <a:avLst/>
          </a:prstGeom>
          <a:noFill/>
          <a:ln>
            <a:noFill/>
          </a:ln>
        </p:spPr>
      </p:pic>
      <p:pic>
        <p:nvPicPr>
          <p:cNvPr descr="Crecimiento empresarial con relleno sólido" id="1319" name="Google Shape;1319;p40"/>
          <p:cNvPicPr preferRelativeResize="0"/>
          <p:nvPr/>
        </p:nvPicPr>
        <p:blipFill rotWithShape="1">
          <a:blip r:embed="rId16">
            <a:alphaModFix/>
          </a:blip>
          <a:srcRect b="0" l="0" r="0" t="0"/>
          <a:stretch/>
        </p:blipFill>
        <p:spPr>
          <a:xfrm>
            <a:off x="2357918" y="3342538"/>
            <a:ext cx="461344" cy="461344"/>
          </a:xfrm>
          <a:prstGeom prst="rect">
            <a:avLst/>
          </a:prstGeom>
          <a:noFill/>
          <a:ln>
            <a:noFill/>
          </a:ln>
        </p:spPr>
      </p:pic>
      <p:sp>
        <p:nvSpPr>
          <p:cNvPr id="1320" name="Google Shape;1320;p40"/>
          <p:cNvSpPr txBox="1"/>
          <p:nvPr/>
        </p:nvSpPr>
        <p:spPr>
          <a:xfrm>
            <a:off x="3064372" y="7265065"/>
            <a:ext cx="2267903" cy="402483"/>
          </a:xfrm>
          <a:prstGeom prst="rect">
            <a:avLst/>
          </a:prstGeom>
          <a:noFill/>
          <a:ln>
            <a:noFill/>
          </a:ln>
        </p:spPr>
        <p:txBody>
          <a:bodyPr anchorCtr="0" anchor="ctr" bIns="35975" lIns="71975" spcFirstLastPara="1" rIns="71975" wrap="square" tIns="35975">
            <a:noAutofit/>
          </a:bodyPr>
          <a:lstStyle/>
          <a:p>
            <a:pPr indent="0" lvl="0" marL="0" marR="0" rtl="0" algn="r">
              <a:lnSpc>
                <a:spcPct val="100000"/>
              </a:lnSpc>
              <a:spcBef>
                <a:spcPts val="0"/>
              </a:spcBef>
              <a:spcAft>
                <a:spcPts val="0"/>
              </a:spcAft>
              <a:buClr>
                <a:srgbClr val="888888"/>
              </a:buClr>
              <a:buSzPts val="1323"/>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sp>
        <p:nvSpPr>
          <p:cNvPr id="1321" name="Google Shape;1321;p40"/>
          <p:cNvSpPr/>
          <p:nvPr/>
        </p:nvSpPr>
        <p:spPr>
          <a:xfrm>
            <a:off x="1901450" y="982400"/>
            <a:ext cx="8042513" cy="2327508"/>
          </a:xfrm>
          <a:prstGeom prst="rect">
            <a:avLst/>
          </a:prstGeom>
          <a:noFill/>
          <a:ln cap="flat" cmpd="sng" w="9525">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22" name="Google Shape;1322;p40"/>
          <p:cNvSpPr/>
          <p:nvPr/>
        </p:nvSpPr>
        <p:spPr>
          <a:xfrm>
            <a:off x="112365" y="3354529"/>
            <a:ext cx="9841247" cy="4015400"/>
          </a:xfrm>
          <a:prstGeom prst="rect">
            <a:avLst/>
          </a:prstGeom>
          <a:noFill/>
          <a:ln cap="flat" cmpd="sng" w="9525">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7" name="Shape 1327"/>
        <p:cNvGrpSpPr/>
        <p:nvPr/>
      </p:nvGrpSpPr>
      <p:grpSpPr>
        <a:xfrm>
          <a:off x="0" y="0"/>
          <a:ext cx="0" cy="0"/>
          <a:chOff x="0" y="0"/>
          <a:chExt cx="0" cy="0"/>
        </a:xfrm>
      </p:grpSpPr>
      <p:graphicFrame>
        <p:nvGraphicFramePr>
          <p:cNvPr id="1328" name="Google Shape;1328;p41"/>
          <p:cNvGraphicFramePr/>
          <p:nvPr/>
        </p:nvGraphicFramePr>
        <p:xfrm>
          <a:off x="321840" y="882358"/>
          <a:ext cx="3000000" cy="3000000"/>
        </p:xfrm>
        <a:graphic>
          <a:graphicData uri="http://schemas.openxmlformats.org/drawingml/2006/table">
            <a:tbl>
              <a:tblPr bandRow="1" firstRow="1">
                <a:noFill/>
                <a:tableStyleId>{0FD1BF3E-CC44-4364-A30E-78B11C6F90D7}</a:tableStyleId>
              </a:tblPr>
              <a:tblGrid>
                <a:gridCol w="2534650"/>
                <a:gridCol w="922525"/>
                <a:gridCol w="2875225"/>
                <a:gridCol w="2528150"/>
                <a:gridCol w="811200"/>
              </a:tblGrid>
              <a:tr h="315575">
                <a:tc>
                  <a:txBody>
                    <a:bodyPr/>
                    <a:lstStyle/>
                    <a:p>
                      <a:pPr indent="0" lvl="0" marL="0" marR="0" rtl="0" algn="ctr">
                        <a:spcBef>
                          <a:spcPts val="0"/>
                        </a:spcBef>
                        <a:spcAft>
                          <a:spcPts val="0"/>
                        </a:spcAft>
                        <a:buNone/>
                      </a:pPr>
                      <a:r>
                        <a:rPr b="1" lang="es-PE" sz="800" u="none" cap="none" strike="noStrike">
                          <a:latin typeface="Calibri"/>
                          <a:ea typeface="Calibri"/>
                          <a:cs typeface="Calibri"/>
                          <a:sym typeface="Calibri"/>
                        </a:rPr>
                        <a:t>PRINCIPALES ACTIVIDADES </a:t>
                      </a:r>
                      <a:endParaRPr/>
                    </a:p>
                  </a:txBody>
                  <a:tcPr marT="37800" marB="37800" marR="75600" marL="75600"/>
                </a:tc>
                <a:tc>
                  <a:txBody>
                    <a:bodyPr/>
                    <a:lstStyle/>
                    <a:p>
                      <a:pPr indent="0" lvl="0" marL="0" marR="0" rtl="0" algn="ctr">
                        <a:spcBef>
                          <a:spcPts val="0"/>
                        </a:spcBef>
                        <a:spcAft>
                          <a:spcPts val="0"/>
                        </a:spcAft>
                        <a:buNone/>
                      </a:pPr>
                      <a:r>
                        <a:rPr b="1" lang="es-PE" sz="800" u="none" cap="none" strike="noStrike">
                          <a:latin typeface="Calibri"/>
                          <a:ea typeface="Calibri"/>
                          <a:cs typeface="Calibri"/>
                          <a:sym typeface="Calibri"/>
                        </a:rPr>
                        <a:t>RESPONSABLE</a:t>
                      </a:r>
                      <a:endParaRPr/>
                    </a:p>
                  </a:txBody>
                  <a:tcPr marT="37800" marB="37800" marR="75600" marL="75600"/>
                </a:tc>
                <a:tc>
                  <a:txBody>
                    <a:bodyPr/>
                    <a:lstStyle/>
                    <a:p>
                      <a:pPr indent="0" lvl="0" marL="0" marR="0" rtl="0" algn="ctr">
                        <a:spcBef>
                          <a:spcPts val="0"/>
                        </a:spcBef>
                        <a:spcAft>
                          <a:spcPts val="0"/>
                        </a:spcAft>
                        <a:buNone/>
                      </a:pPr>
                      <a:r>
                        <a:rPr b="1" lang="es-PE" sz="800" u="none" cap="none" strike="noStrike">
                          <a:latin typeface="Calibri"/>
                          <a:ea typeface="Calibri"/>
                          <a:cs typeface="Calibri"/>
                          <a:sym typeface="Calibri"/>
                        </a:rPr>
                        <a:t>RIESGO / LIMITACIONES </a:t>
                      </a:r>
                      <a:endParaRPr/>
                    </a:p>
                  </a:txBody>
                  <a:tcPr marT="37800" marB="37800" marR="75600" marL="75600"/>
                </a:tc>
                <a:tc>
                  <a:txBody>
                    <a:bodyPr/>
                    <a:lstStyle/>
                    <a:p>
                      <a:pPr indent="0" lvl="0" marL="0" marR="0" rtl="0" algn="ctr">
                        <a:spcBef>
                          <a:spcPts val="0"/>
                        </a:spcBef>
                        <a:spcAft>
                          <a:spcPts val="0"/>
                        </a:spcAft>
                        <a:buNone/>
                      </a:pPr>
                      <a:r>
                        <a:rPr b="1" lang="es-PE" sz="800" u="none" cap="none" strike="noStrike">
                          <a:latin typeface="Calibri"/>
                          <a:ea typeface="Calibri"/>
                          <a:cs typeface="Calibri"/>
                          <a:sym typeface="Calibri"/>
                        </a:rPr>
                        <a:t>RECOMENDACIONES </a:t>
                      </a:r>
                      <a:endParaRPr/>
                    </a:p>
                  </a:txBody>
                  <a:tcPr marT="37800" marB="37800" marR="75600" marL="75600"/>
                </a:tc>
                <a:tc>
                  <a:txBody>
                    <a:bodyPr/>
                    <a:lstStyle/>
                    <a:p>
                      <a:pPr indent="0" lvl="0" marL="0" marR="0" rtl="0" algn="ctr">
                        <a:spcBef>
                          <a:spcPts val="0"/>
                        </a:spcBef>
                        <a:spcAft>
                          <a:spcPts val="0"/>
                        </a:spcAft>
                        <a:buNone/>
                      </a:pPr>
                      <a:r>
                        <a:rPr b="1" lang="es-PE" sz="800" u="none" cap="none" strike="noStrike">
                          <a:latin typeface="Calibri"/>
                          <a:ea typeface="Calibri"/>
                          <a:cs typeface="Calibri"/>
                          <a:sym typeface="Calibri"/>
                        </a:rPr>
                        <a:t>PLAZO DE EJECUCIÓN</a:t>
                      </a:r>
                      <a:endParaRPr/>
                    </a:p>
                  </a:txBody>
                  <a:tcPr marT="37800" marB="37800" marR="75600" marL="75600"/>
                </a:tc>
              </a:tr>
              <a:tr h="219600">
                <a:tc gridSpan="5">
                  <a:txBody>
                    <a:bodyPr/>
                    <a:lstStyle/>
                    <a:p>
                      <a:pPr indent="0" lvl="0" marL="0" marR="0" rtl="0" algn="ctr">
                        <a:lnSpc>
                          <a:spcPct val="100000"/>
                        </a:lnSpc>
                        <a:spcBef>
                          <a:spcPts val="0"/>
                        </a:spcBef>
                        <a:spcAft>
                          <a:spcPts val="0"/>
                        </a:spcAft>
                        <a:buClr>
                          <a:schemeClr val="dk1"/>
                        </a:buClr>
                        <a:buSzPts val="900"/>
                        <a:buFont typeface="Calibri"/>
                        <a:buNone/>
                      </a:pPr>
                      <a:r>
                        <a:rPr b="1" lang="es-PE" sz="900" u="none" cap="none" strike="noStrike">
                          <a:latin typeface="Calibri"/>
                          <a:ea typeface="Calibri"/>
                          <a:cs typeface="Calibri"/>
                          <a:sym typeface="Calibri"/>
                        </a:rPr>
                        <a:t>Mejorar los resultados de las metas de indicadores trazadores de los programas presupuestales PAN y SMN</a:t>
                      </a:r>
                      <a:endParaRPr/>
                    </a:p>
                  </a:txBody>
                  <a:tcPr marT="37800" marB="37800" marR="75600" marL="75600" anchor="ctr"/>
                </a:tc>
                <a:tc hMerge="1"/>
                <a:tc hMerge="1"/>
                <a:tc hMerge="1"/>
                <a:tc hMerge="1"/>
              </a:tr>
              <a:tr h="435575">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Coordinación entre los Promotoras de los Programas y los gobiernos locales para el sinceramiento de los padrones nominales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PAN / SMN</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La predisposición de los gobiernos locales para sincerar la información y reportar de forma oportuna el padrón nominal</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Permanente comunicación con los responsables del padrón nominal de los gobiernos locales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27/09/2021</a:t>
                      </a:r>
                      <a:endParaRPr/>
                    </a:p>
                  </a:txBody>
                  <a:tcPr marT="37800" marB="37800" marR="75600" marL="75600" anchor="ctr"/>
                </a:tc>
              </a:tr>
              <a:tr h="435575">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Formar equipos de acompañamiento a los establecimientos de salud</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PAN / SMN</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Que los equipos de acompañamiento no cumplan con la programación de asistencia por sobrecarga laborar por vacunación COVID 19</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Priorizar y cumplir en forma efectiva las asistencias técnicas programadas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30/09/2021</a:t>
                      </a:r>
                      <a:endParaRPr sz="800" u="none" cap="none" strike="noStrike">
                        <a:latin typeface="Calibri"/>
                        <a:ea typeface="Calibri"/>
                        <a:cs typeface="Calibri"/>
                        <a:sym typeface="Calibri"/>
                      </a:endParaRPr>
                    </a:p>
                  </a:txBody>
                  <a:tcPr marT="37800" marB="37800" marR="75600" marL="75600" anchor="ctr"/>
                </a:tc>
              </a:tr>
              <a:tr h="608675">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Asistencia a monitoras para el seguimiento objetivos nominales con mayor énfasis en población de riesgo</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PAN/SMN /PROMSA</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Se designa a monitoras actividades adicionales a sus funciones,  lo cual distrae la ejecución de sus funciones para el cumplimiento de metas</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Optimizar el tiempo de trabajo y labores de las monitoras para el cumplimiento de metas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30/09/2021</a:t>
                      </a:r>
                      <a:endParaRPr sz="800" u="none" cap="none" strike="noStrike">
                        <a:latin typeface="Calibri"/>
                        <a:ea typeface="Calibri"/>
                        <a:cs typeface="Calibri"/>
                        <a:sym typeface="Calibri"/>
                      </a:endParaRPr>
                    </a:p>
                  </a:txBody>
                  <a:tcPr marT="37800" marB="37800" marR="75600" marL="75600" anchor="ctr"/>
                </a:tc>
              </a:tr>
              <a:tr h="920325">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Monitoreo del paquete completo de atención integral del niño y niña y seguimiento quincenal del logro de metas de los PPR a los EE.SS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UNIDAD ESTADÍSTICA/</a:t>
                      </a:r>
                      <a:endParaRPr/>
                    </a:p>
                    <a:p>
                      <a:pPr indent="0" lvl="0" marL="0" marR="0" rtl="0" algn="ctr">
                        <a:spcBef>
                          <a:spcPts val="0"/>
                        </a:spcBef>
                        <a:spcAft>
                          <a:spcPts val="0"/>
                        </a:spcAft>
                        <a:buNone/>
                      </a:pPr>
                      <a:r>
                        <a:rPr lang="es-PE" sz="800" u="none" cap="none" strike="noStrike">
                          <a:latin typeface="Calibri"/>
                          <a:ea typeface="Calibri"/>
                          <a:cs typeface="Calibri"/>
                          <a:sym typeface="Calibri"/>
                        </a:rPr>
                        <a:t>PAN </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La sintaxis de los indicadores requieren ser validadas y mejoradas por los responsables de los PPR.</a:t>
                      </a:r>
                      <a:endParaRPr/>
                    </a:p>
                    <a:p>
                      <a:pPr indent="0" lvl="0" marL="0" marR="0" rtl="0" algn="l">
                        <a:spcBef>
                          <a:spcPts val="0"/>
                        </a:spcBef>
                        <a:spcAft>
                          <a:spcPts val="0"/>
                        </a:spcAft>
                        <a:buNone/>
                      </a:pPr>
                      <a:r>
                        <a:rPr lang="es-PE" sz="800" u="none" cap="none" strike="noStrike">
                          <a:latin typeface="Calibri"/>
                          <a:ea typeface="Calibri"/>
                          <a:cs typeface="Calibri"/>
                          <a:sym typeface="Calibri"/>
                        </a:rPr>
                        <a:t>Se ha puesto a disposición un reporteado que será útil para el monitoreo, pero aún es básico por no contar la infraestructura informática necesaria</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Fortalecer la coordinación y  definir la información a trabajar, así como la retroalimentación de esta.</a:t>
                      </a:r>
                      <a:endParaRPr/>
                    </a:p>
                    <a:p>
                      <a:pPr indent="0" lvl="0" marL="0" marR="0" rtl="0" algn="l">
                        <a:spcBef>
                          <a:spcPts val="0"/>
                        </a:spcBef>
                        <a:spcAft>
                          <a:spcPts val="0"/>
                        </a:spcAft>
                        <a:buNone/>
                      </a:pPr>
                      <a:r>
                        <a:rPr lang="es-PE" sz="800" u="none" cap="none" strike="noStrike">
                          <a:latin typeface="Calibri"/>
                          <a:ea typeface="Calibri"/>
                          <a:cs typeface="Calibri"/>
                          <a:sym typeface="Calibri"/>
                        </a:rPr>
                        <a:t>Fortalecer los equipos de sistemas (hardware y software) e implementar la infraestructura informática para potenciar los procesos de generación de información, seguimiento y retroalimentación</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30/09/2021</a:t>
                      </a:r>
                      <a:endParaRPr sz="800" u="none" cap="none" strike="noStrike">
                        <a:latin typeface="Calibri"/>
                        <a:ea typeface="Calibri"/>
                        <a:cs typeface="Calibri"/>
                        <a:sym typeface="Calibri"/>
                      </a:endParaRPr>
                    </a:p>
                  </a:txBody>
                  <a:tcPr marT="37800" marB="37800" marR="75600" marL="75600" anchor="ctr"/>
                </a:tc>
              </a:tr>
              <a:tr h="566700">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Monitoreo de uso de insumos para el cumplimiento del PAN y SMN</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PAN /SMN</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La no atención de insumos críticos (pruebas de tamizaje y métodos de planificación familiar) por parte de GERESA. Además, no se cuenta con coordinador(a) de ESAM, lo cual dificulta las acciones en común de los PP tanto a nivel de Red y los EE.SS</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Optimar los procesos de priorización, compra y distribución de insumos,</a:t>
                      </a:r>
                      <a:endParaRPr/>
                    </a:p>
                    <a:p>
                      <a:pPr indent="0" lvl="0" marL="0" marR="0" rtl="0" algn="l">
                        <a:lnSpc>
                          <a:spcPct val="100000"/>
                        </a:lnSpc>
                        <a:spcBef>
                          <a:spcPts val="0"/>
                        </a:spcBef>
                        <a:spcAft>
                          <a:spcPts val="0"/>
                        </a:spcAft>
                        <a:buClr>
                          <a:schemeClr val="dk1"/>
                        </a:buClr>
                        <a:buSzPts val="800"/>
                        <a:buFont typeface="Calibri"/>
                        <a:buNone/>
                      </a:pPr>
                      <a:r>
                        <a:rPr lang="es-PE" sz="800" u="none" cap="none" strike="noStrike">
                          <a:latin typeface="Calibri"/>
                          <a:ea typeface="Calibri"/>
                          <a:cs typeface="Calibri"/>
                          <a:sym typeface="Calibri"/>
                        </a:rPr>
                        <a:t>Contar con nuevo coordinador(a) de ESAM</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30/09/2021</a:t>
                      </a:r>
                      <a:endParaRPr sz="800" u="none" cap="none" strike="noStrike">
                        <a:latin typeface="Calibri"/>
                        <a:ea typeface="Calibri"/>
                        <a:cs typeface="Calibri"/>
                        <a:sym typeface="Calibri"/>
                      </a:endParaRPr>
                    </a:p>
                  </a:txBody>
                  <a:tcPr marT="37800" marB="37800" marR="75600" marL="75600" anchor="ctr"/>
                </a:tc>
              </a:tr>
              <a:tr h="675575">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Campañas de búsqueda activa de gestantes - tamizaje pregnosticol, en ferias y/o espacios públicos y Campañas de planificación familiar</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SMN /PROMSA</a:t>
                      </a:r>
                      <a:endParaRPr/>
                    </a:p>
                  </a:txBody>
                  <a:tcPr marT="37800" marB="37800" marR="75600" marL="75600" anchor="ctr"/>
                </a:tc>
                <a:tc>
                  <a:txBody>
                    <a:bodyPr/>
                    <a:lstStyle/>
                    <a:p>
                      <a:pPr indent="0" lvl="0" marL="0" marR="0" rtl="0" algn="l">
                        <a:spcBef>
                          <a:spcPts val="0"/>
                        </a:spcBef>
                        <a:spcAft>
                          <a:spcPts val="0"/>
                        </a:spcAft>
                        <a:buNone/>
                      </a:pPr>
                      <a:r>
                        <a:t/>
                      </a:r>
                      <a:endParaRPr sz="800" u="none" cap="none" strike="noStrike">
                        <a:latin typeface="Calibri"/>
                        <a:ea typeface="Calibri"/>
                        <a:cs typeface="Calibri"/>
                        <a:sym typeface="Calibri"/>
                      </a:endParaRPr>
                    </a:p>
                    <a:p>
                      <a:pPr indent="0" lvl="0" marL="0" marR="0" rtl="0" algn="l">
                        <a:spcBef>
                          <a:spcPts val="0"/>
                        </a:spcBef>
                        <a:spcAft>
                          <a:spcPts val="0"/>
                        </a:spcAft>
                        <a:buNone/>
                      </a:pPr>
                      <a:r>
                        <a:rPr lang="es-PE" sz="800" u="none" cap="none" strike="noStrike">
                          <a:latin typeface="Calibri"/>
                          <a:ea typeface="Calibri"/>
                          <a:cs typeface="Calibri"/>
                          <a:sym typeface="Calibri"/>
                        </a:rPr>
                        <a:t>Las campañas no siempre garantizan una atención óptima por su naturaleza masiva y por las nuevas disposiciones de bioseguridad (COVID 19)</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Mejorar el mapeo y sectorización de las zonas del ámbito de jurisdicción de los EE.SS que permita la mejor ejecución de las campañas.</a:t>
                      </a:r>
                      <a:endParaRPr/>
                    </a:p>
                    <a:p>
                      <a:pPr indent="0" lvl="0" marL="0" marR="0" rtl="0" algn="l">
                        <a:spcBef>
                          <a:spcPts val="0"/>
                        </a:spcBef>
                        <a:spcAft>
                          <a:spcPts val="0"/>
                        </a:spcAft>
                        <a:buNone/>
                      </a:pPr>
                      <a:r>
                        <a:rPr lang="es-PE" sz="800" u="none" cap="none" strike="noStrike">
                          <a:latin typeface="Calibri"/>
                          <a:ea typeface="Calibri"/>
                          <a:cs typeface="Calibri"/>
                          <a:sym typeface="Calibri"/>
                        </a:rPr>
                        <a:t>Racionalizar la cantidad de personas que deben ser atendidas en las campañas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30/09/2021</a:t>
                      </a:r>
                      <a:endParaRPr sz="800" u="none" cap="none" strike="noStrike">
                        <a:latin typeface="Calibri"/>
                        <a:ea typeface="Calibri"/>
                        <a:cs typeface="Calibri"/>
                        <a:sym typeface="Calibri"/>
                      </a:endParaRPr>
                    </a:p>
                  </a:txBody>
                  <a:tcPr marT="37800" marB="37800" marR="75600" marL="75600" anchor="ctr"/>
                </a:tc>
              </a:tr>
              <a:tr h="435575">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Retomar contacto con agentes comunitarios y promover  los Grupos de WhatsApp con los beneficiarios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PROMSA </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La estratégica es solo aplicable a zonas urbanas , donde la población objetivo tiene acceso a redes sociales</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Ver otras alternativas comunicacionales  en coordinación con los EE.SS. con las zonas de menor acceso a redes sociales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15/10/2021</a:t>
                      </a:r>
                      <a:endParaRPr sz="800" u="none" cap="none" strike="noStrike">
                        <a:latin typeface="Calibri"/>
                        <a:ea typeface="Calibri"/>
                        <a:cs typeface="Calibri"/>
                        <a:sym typeface="Calibri"/>
                      </a:endParaRPr>
                    </a:p>
                  </a:txBody>
                  <a:tcPr marT="37800" marB="37800" marR="75600" marL="75600" anchor="ctr"/>
                </a:tc>
              </a:tr>
              <a:tr h="472250">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Fortalecimiento del cumplimiento de las  Visitas  domiciliarias según el cronograma a los niños que no acuden a control</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PROMSA</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Constante rotación de personal de los EE.SS, no conocen sus indicadores ; además , se priorizan acciones en función a COVID desplazando las otras actividades prioritarias</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Reuniones de capacitación con los jefes de EE,SS, y coordinadores de PROMSA</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29/09/2021</a:t>
                      </a:r>
                      <a:endParaRPr sz="800" u="none" cap="none" strike="noStrike">
                        <a:latin typeface="Calibri"/>
                        <a:ea typeface="Calibri"/>
                        <a:cs typeface="Calibri"/>
                        <a:sym typeface="Calibri"/>
                      </a:endParaRPr>
                    </a:p>
                  </a:txBody>
                  <a:tcPr marT="37800" marB="37800" marR="75600" marL="75600" anchor="ctr"/>
                </a:tc>
              </a:tr>
              <a:tr h="556200">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Mejora del registro de visitas domiciliarias para los programas PAN y SMN</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PROMSA</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Cambios constantes de los codificadores HIS  que limita manejo adecuado y oportuno de la información</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Fortalecer las capacitaciones presenciales en cada micro red y/o EE.SS de acuerdo a demanda</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11/10/2021</a:t>
                      </a:r>
                      <a:endParaRPr sz="800" u="none" cap="none" strike="noStrike">
                        <a:latin typeface="Calibri"/>
                        <a:ea typeface="Calibri"/>
                        <a:cs typeface="Calibri"/>
                        <a:sym typeface="Calibri"/>
                      </a:endParaRPr>
                    </a:p>
                  </a:txBody>
                  <a:tcPr marT="37800" marB="37800" marR="75600" marL="75600" anchor="ctr"/>
                </a:tc>
              </a:tr>
              <a:tr h="819675">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Retomar contacto con agentes comunitarios y promover  los Grupos de WhatsApp con los beneficiarios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PROMSA </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La estratégica es solo aplicable a zonas urbanas , donde la población objetivo tiene acceso a redes sociales</a:t>
                      </a:r>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latin typeface="Calibri"/>
                          <a:ea typeface="Calibri"/>
                          <a:cs typeface="Calibri"/>
                          <a:sym typeface="Calibri"/>
                        </a:rPr>
                        <a:t>Ver otras alternativas comunicacionales  en coordinación con los EE.SS. con las zonas de menor acceso a redes sociales</a:t>
                      </a:r>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latin typeface="Calibri"/>
                          <a:ea typeface="Calibri"/>
                          <a:cs typeface="Calibri"/>
                          <a:sym typeface="Calibri"/>
                        </a:rPr>
                        <a:t>15/10/2021</a:t>
                      </a:r>
                      <a:endParaRPr/>
                    </a:p>
                  </a:txBody>
                  <a:tcPr marT="37800" marB="37800" marR="75600" marL="75600" anchor="ctr"/>
                </a:tc>
              </a:tr>
            </a:tbl>
          </a:graphicData>
        </a:graphic>
      </p:graphicFrame>
      <p:sp>
        <p:nvSpPr>
          <p:cNvPr id="1329" name="Google Shape;1329;p41"/>
          <p:cNvSpPr/>
          <p:nvPr/>
        </p:nvSpPr>
        <p:spPr>
          <a:xfrm>
            <a:off x="321840" y="119541"/>
            <a:ext cx="8173856" cy="304304"/>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08 Setiembre 2021 </a:t>
            </a:r>
            <a:endParaRPr/>
          </a:p>
        </p:txBody>
      </p:sp>
      <p:pic>
        <p:nvPicPr>
          <p:cNvPr descr="PLAN OPERATIVO INSTITUCIONAL 2020" id="1330" name="Google Shape;1330;p41"/>
          <p:cNvPicPr preferRelativeResize="0"/>
          <p:nvPr/>
        </p:nvPicPr>
        <p:blipFill rotWithShape="1">
          <a:blip r:embed="rId3">
            <a:alphaModFix/>
          </a:blip>
          <a:srcRect b="0" l="0" r="0" t="0"/>
          <a:stretch/>
        </p:blipFill>
        <p:spPr>
          <a:xfrm>
            <a:off x="8109529" y="44805"/>
            <a:ext cx="616588" cy="535344"/>
          </a:xfrm>
          <a:prstGeom prst="ellipse">
            <a:avLst/>
          </a:prstGeom>
          <a:noFill/>
          <a:ln>
            <a:noFill/>
          </a:ln>
        </p:spPr>
      </p:pic>
      <p:pic>
        <p:nvPicPr>
          <p:cNvPr descr="Logotipo, nombre de la empresa&#10;&#10;Descripción generada automáticamente" id="1331" name="Google Shape;1331;p41"/>
          <p:cNvPicPr preferRelativeResize="0"/>
          <p:nvPr/>
        </p:nvPicPr>
        <p:blipFill rotWithShape="1">
          <a:blip r:embed="rId4">
            <a:alphaModFix/>
          </a:blip>
          <a:srcRect b="6" l="0" r="6" t="0"/>
          <a:stretch/>
        </p:blipFill>
        <p:spPr>
          <a:xfrm>
            <a:off x="38384" y="44805"/>
            <a:ext cx="616588" cy="616588"/>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1332" name="Google Shape;1332;p41"/>
          <p:cNvPicPr preferRelativeResize="0"/>
          <p:nvPr/>
        </p:nvPicPr>
        <p:blipFill rotWithShape="1">
          <a:blip r:embed="rId5">
            <a:alphaModFix/>
          </a:blip>
          <a:srcRect b="0" l="0" r="0" t="0"/>
          <a:stretch/>
        </p:blipFill>
        <p:spPr>
          <a:xfrm>
            <a:off x="8779153" y="90114"/>
            <a:ext cx="1160474" cy="483111"/>
          </a:xfrm>
          <a:prstGeom prst="rect">
            <a:avLst/>
          </a:prstGeom>
          <a:noFill/>
          <a:ln>
            <a:noFill/>
          </a:ln>
        </p:spPr>
      </p:pic>
      <p:sp>
        <p:nvSpPr>
          <p:cNvPr id="1333" name="Google Shape;1333;p41"/>
          <p:cNvSpPr/>
          <p:nvPr/>
        </p:nvSpPr>
        <p:spPr>
          <a:xfrm>
            <a:off x="105627" y="1540019"/>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34" name="Google Shape;1334;p41"/>
          <p:cNvSpPr/>
          <p:nvPr/>
        </p:nvSpPr>
        <p:spPr>
          <a:xfrm>
            <a:off x="105627" y="1942244"/>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35" name="Google Shape;1335;p41"/>
          <p:cNvSpPr/>
          <p:nvPr/>
        </p:nvSpPr>
        <p:spPr>
          <a:xfrm>
            <a:off x="105627" y="2516216"/>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36" name="Google Shape;1336;p41"/>
          <p:cNvSpPr/>
          <p:nvPr/>
        </p:nvSpPr>
        <p:spPr>
          <a:xfrm>
            <a:off x="105627" y="4580635"/>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37" name="Google Shape;1337;p41"/>
          <p:cNvSpPr/>
          <p:nvPr/>
        </p:nvSpPr>
        <p:spPr>
          <a:xfrm>
            <a:off x="105627" y="6792302"/>
            <a:ext cx="129648" cy="139117"/>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38" name="Google Shape;1338;p41"/>
          <p:cNvSpPr/>
          <p:nvPr/>
        </p:nvSpPr>
        <p:spPr>
          <a:xfrm>
            <a:off x="105627" y="6160046"/>
            <a:ext cx="129648" cy="139117"/>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39" name="Google Shape;1339;p41"/>
          <p:cNvSpPr/>
          <p:nvPr/>
        </p:nvSpPr>
        <p:spPr>
          <a:xfrm>
            <a:off x="105627" y="3334901"/>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40" name="Google Shape;1340;p41"/>
          <p:cNvSpPr/>
          <p:nvPr/>
        </p:nvSpPr>
        <p:spPr>
          <a:xfrm>
            <a:off x="105627" y="4057262"/>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pic>
        <p:nvPicPr>
          <p:cNvPr descr="Portapapeles parcialmente comprobado con relleno sólido" id="1341" name="Google Shape;1341;p41"/>
          <p:cNvPicPr preferRelativeResize="0"/>
          <p:nvPr/>
        </p:nvPicPr>
        <p:blipFill rotWithShape="1">
          <a:blip r:embed="rId6">
            <a:alphaModFix/>
          </a:blip>
          <a:srcRect b="0" l="0" r="0" t="0"/>
          <a:stretch/>
        </p:blipFill>
        <p:spPr>
          <a:xfrm>
            <a:off x="4211312" y="496137"/>
            <a:ext cx="394912" cy="394912"/>
          </a:xfrm>
          <a:prstGeom prst="rect">
            <a:avLst/>
          </a:prstGeom>
          <a:noFill/>
          <a:ln>
            <a:noFill/>
          </a:ln>
        </p:spPr>
      </p:pic>
      <p:sp>
        <p:nvSpPr>
          <p:cNvPr id="1342" name="Google Shape;1342;p41"/>
          <p:cNvSpPr/>
          <p:nvPr/>
        </p:nvSpPr>
        <p:spPr>
          <a:xfrm>
            <a:off x="105627" y="5237124"/>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43" name="Google Shape;1343;p41"/>
          <p:cNvSpPr/>
          <p:nvPr/>
        </p:nvSpPr>
        <p:spPr>
          <a:xfrm>
            <a:off x="105627" y="5677064"/>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44" name="Google Shape;1344;p41"/>
          <p:cNvSpPr txBox="1"/>
          <p:nvPr/>
        </p:nvSpPr>
        <p:spPr>
          <a:xfrm>
            <a:off x="1017148" y="548193"/>
            <a:ext cx="3117203" cy="310406"/>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III. Actividades en proceso y por iniciar</a:t>
            </a:r>
            <a:endParaRPr/>
          </a:p>
        </p:txBody>
      </p:sp>
      <p:sp>
        <p:nvSpPr>
          <p:cNvPr id="1345" name="Google Shape;1345;p41"/>
          <p:cNvSpPr txBox="1"/>
          <p:nvPr/>
        </p:nvSpPr>
        <p:spPr>
          <a:xfrm>
            <a:off x="3064372" y="7265065"/>
            <a:ext cx="2267903" cy="402483"/>
          </a:xfrm>
          <a:prstGeom prst="rect">
            <a:avLst/>
          </a:prstGeom>
          <a:noFill/>
          <a:ln>
            <a:noFill/>
          </a:ln>
        </p:spPr>
        <p:txBody>
          <a:bodyPr anchorCtr="0" anchor="ctr" bIns="35975" lIns="71975" spcFirstLastPara="1" rIns="71975" wrap="square" tIns="35975">
            <a:noAutofit/>
          </a:bodyPr>
          <a:lstStyle/>
          <a:p>
            <a:pPr indent="0" lvl="0" marL="0" marR="0" rtl="0" algn="r">
              <a:lnSpc>
                <a:spcPct val="100000"/>
              </a:lnSpc>
              <a:spcBef>
                <a:spcPts val="0"/>
              </a:spcBef>
              <a:spcAft>
                <a:spcPts val="0"/>
              </a:spcAft>
              <a:buClr>
                <a:srgbClr val="888888"/>
              </a:buClr>
              <a:buSzPts val="1323"/>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0" name="Shape 1350"/>
        <p:cNvGrpSpPr/>
        <p:nvPr/>
      </p:nvGrpSpPr>
      <p:grpSpPr>
        <a:xfrm>
          <a:off x="0" y="0"/>
          <a:ext cx="0" cy="0"/>
          <a:chOff x="0" y="0"/>
          <a:chExt cx="0" cy="0"/>
        </a:xfrm>
      </p:grpSpPr>
      <p:graphicFrame>
        <p:nvGraphicFramePr>
          <p:cNvPr id="1351" name="Google Shape;1351;p42"/>
          <p:cNvGraphicFramePr/>
          <p:nvPr/>
        </p:nvGraphicFramePr>
        <p:xfrm>
          <a:off x="375877" y="968436"/>
          <a:ext cx="3000000" cy="3000000"/>
        </p:xfrm>
        <a:graphic>
          <a:graphicData uri="http://schemas.openxmlformats.org/drawingml/2006/table">
            <a:tbl>
              <a:tblPr bandRow="1" firstRow="1">
                <a:noFill/>
                <a:tableStyleId>{0FD1BF3E-CC44-4364-A30E-78B11C6F90D7}</a:tableStyleId>
              </a:tblPr>
              <a:tblGrid>
                <a:gridCol w="2408950"/>
                <a:gridCol w="101000"/>
                <a:gridCol w="719950"/>
                <a:gridCol w="2698175"/>
                <a:gridCol w="2808450"/>
                <a:gridCol w="798475"/>
              </a:tblGrid>
              <a:tr h="336175">
                <a:tc>
                  <a:txBody>
                    <a:bodyPr/>
                    <a:lstStyle/>
                    <a:p>
                      <a:pPr indent="0" lvl="0" marL="0" marR="0" rtl="0" algn="ctr">
                        <a:spcBef>
                          <a:spcPts val="0"/>
                        </a:spcBef>
                        <a:spcAft>
                          <a:spcPts val="0"/>
                        </a:spcAft>
                        <a:buNone/>
                      </a:pPr>
                      <a:r>
                        <a:rPr b="1" lang="es-PE" sz="800" u="none" cap="none" strike="noStrike"/>
                        <a:t>PRINCIPALES ACTIVIDADES </a:t>
                      </a:r>
                      <a:endParaRPr b="1" sz="800" u="none" cap="none" strike="noStrike">
                        <a:latin typeface="Calibri"/>
                        <a:ea typeface="Calibri"/>
                        <a:cs typeface="Calibri"/>
                        <a:sym typeface="Calibri"/>
                      </a:endParaRPr>
                    </a:p>
                  </a:txBody>
                  <a:tcPr marT="37800" marB="37800" marR="75600" marL="75600"/>
                </a:tc>
                <a:tc gridSpan="2">
                  <a:txBody>
                    <a:bodyPr/>
                    <a:lstStyle/>
                    <a:p>
                      <a:pPr indent="0" lvl="0" marL="0" marR="0" rtl="0" algn="ctr">
                        <a:spcBef>
                          <a:spcPts val="0"/>
                        </a:spcBef>
                        <a:spcAft>
                          <a:spcPts val="0"/>
                        </a:spcAft>
                        <a:buNone/>
                      </a:pPr>
                      <a:r>
                        <a:rPr b="1" lang="es-PE" sz="800" u="none" cap="none" strike="noStrike"/>
                        <a:t>RESPONSABLE</a:t>
                      </a:r>
                      <a:endParaRPr b="1" sz="800" u="none" cap="none" strike="noStrike">
                        <a:latin typeface="Calibri"/>
                        <a:ea typeface="Calibri"/>
                        <a:cs typeface="Calibri"/>
                        <a:sym typeface="Calibri"/>
                      </a:endParaRPr>
                    </a:p>
                  </a:txBody>
                  <a:tcPr marT="37800" marB="37800" marR="75600" marL="75600"/>
                </a:tc>
                <a:tc hMerge="1"/>
                <a:tc>
                  <a:txBody>
                    <a:bodyPr/>
                    <a:lstStyle/>
                    <a:p>
                      <a:pPr indent="0" lvl="0" marL="0" marR="0" rtl="0" algn="ctr">
                        <a:spcBef>
                          <a:spcPts val="0"/>
                        </a:spcBef>
                        <a:spcAft>
                          <a:spcPts val="0"/>
                        </a:spcAft>
                        <a:buNone/>
                      </a:pPr>
                      <a:r>
                        <a:rPr b="1" lang="es-PE" sz="800" u="none" cap="none" strike="noStrike"/>
                        <a:t>RIESGO / LIMITACIONES </a:t>
                      </a:r>
                      <a:endParaRPr b="1" sz="800" u="none" cap="none" strike="noStrike">
                        <a:latin typeface="Calibri"/>
                        <a:ea typeface="Calibri"/>
                        <a:cs typeface="Calibri"/>
                        <a:sym typeface="Calibri"/>
                      </a:endParaRPr>
                    </a:p>
                  </a:txBody>
                  <a:tcPr marT="37800" marB="37800" marR="75600" marL="75600"/>
                </a:tc>
                <a:tc>
                  <a:txBody>
                    <a:bodyPr/>
                    <a:lstStyle/>
                    <a:p>
                      <a:pPr indent="0" lvl="0" marL="0" marR="0" rtl="0" algn="ctr">
                        <a:spcBef>
                          <a:spcPts val="0"/>
                        </a:spcBef>
                        <a:spcAft>
                          <a:spcPts val="0"/>
                        </a:spcAft>
                        <a:buNone/>
                      </a:pPr>
                      <a:r>
                        <a:rPr b="1" lang="es-PE" sz="800" u="none" cap="none" strike="noStrike"/>
                        <a:t>RECOMENDACIONES </a:t>
                      </a:r>
                      <a:endParaRPr b="1" sz="800" u="none" cap="none" strike="noStrike">
                        <a:latin typeface="Calibri"/>
                        <a:ea typeface="Calibri"/>
                        <a:cs typeface="Calibri"/>
                        <a:sym typeface="Calibri"/>
                      </a:endParaRPr>
                    </a:p>
                  </a:txBody>
                  <a:tcPr marT="37800" marB="37800" marR="75600" marL="75600"/>
                </a:tc>
                <a:tc>
                  <a:txBody>
                    <a:bodyPr/>
                    <a:lstStyle/>
                    <a:p>
                      <a:pPr indent="0" lvl="0" marL="0" marR="0" rtl="0" algn="ctr">
                        <a:spcBef>
                          <a:spcPts val="0"/>
                        </a:spcBef>
                        <a:spcAft>
                          <a:spcPts val="0"/>
                        </a:spcAft>
                        <a:buNone/>
                      </a:pPr>
                      <a:r>
                        <a:rPr b="1" lang="es-PE" sz="800" u="none" cap="none" strike="noStrike"/>
                        <a:t>PLAZO DE EJECUCIÓN</a:t>
                      </a:r>
                      <a:endParaRPr b="1" sz="800" u="none" cap="none" strike="noStrike">
                        <a:latin typeface="Calibri"/>
                        <a:ea typeface="Calibri"/>
                        <a:cs typeface="Calibri"/>
                        <a:sym typeface="Calibri"/>
                      </a:endParaRPr>
                    </a:p>
                  </a:txBody>
                  <a:tcPr marT="37800" marB="37800" marR="75600" marL="75600"/>
                </a:tc>
              </a:tr>
              <a:tr h="219600">
                <a:tc gridSpan="6">
                  <a:txBody>
                    <a:bodyPr/>
                    <a:lstStyle/>
                    <a:p>
                      <a:pPr indent="0" lvl="0" marL="0" marR="0" rtl="0" algn="ctr">
                        <a:lnSpc>
                          <a:spcPct val="100000"/>
                        </a:lnSpc>
                        <a:spcBef>
                          <a:spcPts val="0"/>
                        </a:spcBef>
                        <a:spcAft>
                          <a:spcPts val="0"/>
                        </a:spcAft>
                        <a:buClr>
                          <a:schemeClr val="dk1"/>
                        </a:buClr>
                        <a:buSzPts val="900"/>
                        <a:buFont typeface="Calibri"/>
                        <a:buNone/>
                      </a:pPr>
                      <a:r>
                        <a:rPr b="1" lang="es-PE" sz="900" u="none" cap="none" strike="noStrike"/>
                        <a:t>Optimizar la productividad del personal de salud</a:t>
                      </a:r>
                      <a:endParaRPr b="1" sz="900" u="none" cap="none" strike="noStrike">
                        <a:latin typeface="Calibri"/>
                        <a:ea typeface="Calibri"/>
                        <a:cs typeface="Calibri"/>
                        <a:sym typeface="Calibri"/>
                      </a:endParaRPr>
                    </a:p>
                  </a:txBody>
                  <a:tcPr marT="37800" marB="37800" marR="75600" marL="75600" anchor="ctr"/>
                </a:tc>
                <a:tc hMerge="1"/>
                <a:tc hMerge="1"/>
                <a:tc hMerge="1"/>
                <a:tc hMerge="1"/>
                <a:tc hMerge="1"/>
              </a:tr>
              <a:tr h="435575">
                <a:tc gridSpan="2">
                  <a:txBody>
                    <a:bodyPr/>
                    <a:lstStyle/>
                    <a:p>
                      <a:pPr indent="0" lvl="0" marL="0" marR="0" rtl="0" algn="l">
                        <a:spcBef>
                          <a:spcPts val="0"/>
                        </a:spcBef>
                        <a:spcAft>
                          <a:spcPts val="0"/>
                        </a:spcAft>
                        <a:buNone/>
                      </a:pPr>
                      <a:r>
                        <a:rPr lang="es-PE" sz="800" u="none" cap="none" strike="noStrike"/>
                        <a:t>Sincerar información SIS, HIS y todas las actividades del personal de salud, unificar el rol de personal digital  y logro de indicadores.</a:t>
                      </a:r>
                      <a:endParaRPr sz="800" u="none" cap="none" strike="noStrike">
                        <a:latin typeface="Calibri"/>
                        <a:ea typeface="Calibri"/>
                        <a:cs typeface="Calibri"/>
                        <a:sym typeface="Calibri"/>
                      </a:endParaRPr>
                    </a:p>
                  </a:txBody>
                  <a:tcPr marT="37800" marB="37800" marR="75600" marL="75600" anchor="ctr"/>
                </a:tc>
                <a:tc hMerge="1"/>
                <a:tc>
                  <a:txBody>
                    <a:bodyPr/>
                    <a:lstStyle/>
                    <a:p>
                      <a:pPr indent="0" lvl="0" marL="0" marR="0" rtl="0" algn="ctr">
                        <a:spcBef>
                          <a:spcPts val="0"/>
                        </a:spcBef>
                        <a:spcAft>
                          <a:spcPts val="0"/>
                        </a:spcAft>
                        <a:buNone/>
                      </a:pPr>
                      <a:r>
                        <a:rPr lang="es-PE" sz="800" u="none" cap="none" strike="noStrike"/>
                        <a:t>UNIDAD ESTADÍSTICA</a:t>
                      </a:r>
                      <a:endParaRPr sz="800" u="none" cap="none" strike="noStrike">
                        <a:latin typeface="Calibri"/>
                        <a:ea typeface="Calibri"/>
                        <a:cs typeface="Calibri"/>
                        <a:sym typeface="Calibri"/>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t>La información registrada por el prestador no logra ser aún consistente ni oportuna.</a:t>
                      </a:r>
                      <a:endParaRPr sz="800" u="none" cap="none" strike="noStrike">
                        <a:highlight>
                          <a:srgbClr val="FFFF00"/>
                        </a:highlight>
                        <a:latin typeface="Calibri"/>
                        <a:ea typeface="Calibri"/>
                        <a:cs typeface="Calibri"/>
                        <a:sym typeface="Calibri"/>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solidFill>
                            <a:schemeClr val="dk1"/>
                          </a:solidFill>
                        </a:rPr>
                        <a:t>Mejorar el registro y hacer la entrega de información en los tiempos determinados por la Unidad de Estadística.</a:t>
                      </a:r>
                      <a:endParaRPr sz="800" u="none" cap="none" strike="noStrike">
                        <a:solidFill>
                          <a:schemeClr val="dk1"/>
                        </a:solidFill>
                        <a:latin typeface="Calibri"/>
                        <a:ea typeface="Calibri"/>
                        <a:cs typeface="Calibri"/>
                        <a:sym typeface="Calibri"/>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t>27/09/2021</a:t>
                      </a:r>
                      <a:endParaRPr sz="800" u="none" cap="none" strike="noStrike">
                        <a:latin typeface="Calibri"/>
                        <a:ea typeface="Calibri"/>
                        <a:cs typeface="Calibri"/>
                        <a:sym typeface="Calibri"/>
                      </a:endParaRPr>
                    </a:p>
                  </a:txBody>
                  <a:tcPr marT="37800" marB="37800" marR="75600" marL="75600" anchor="ctr"/>
                </a:tc>
              </a:tr>
              <a:tr h="795575">
                <a:tc gridSpan="2">
                  <a:txBody>
                    <a:bodyPr/>
                    <a:lstStyle/>
                    <a:p>
                      <a:pPr indent="0" lvl="0" marL="0" marR="0" rtl="0" algn="l">
                        <a:spcBef>
                          <a:spcPts val="0"/>
                        </a:spcBef>
                        <a:spcAft>
                          <a:spcPts val="0"/>
                        </a:spcAft>
                        <a:buNone/>
                      </a:pPr>
                      <a:r>
                        <a:rPr lang="es-PE" sz="800" u="none" cap="none" strike="noStrike"/>
                        <a:t>Monitoreo a los EE.SS. de seguimiento a la productividad del personal de salud.</a:t>
                      </a:r>
                      <a:endParaRPr sz="800" u="none" cap="none" strike="noStrike">
                        <a:latin typeface="Calibri"/>
                        <a:ea typeface="Calibri"/>
                        <a:cs typeface="Calibri"/>
                        <a:sym typeface="Calibri"/>
                      </a:endParaRPr>
                    </a:p>
                  </a:txBody>
                  <a:tcPr marT="37800" marB="37800" marR="75600" marL="75600" anchor="ctr"/>
                </a:tc>
                <a:tc hMerge="1"/>
                <a:tc>
                  <a:txBody>
                    <a:bodyPr/>
                    <a:lstStyle/>
                    <a:p>
                      <a:pPr indent="0" lvl="0" marL="0" marR="0" rtl="0" algn="ctr">
                        <a:spcBef>
                          <a:spcPts val="0"/>
                        </a:spcBef>
                        <a:spcAft>
                          <a:spcPts val="0"/>
                        </a:spcAft>
                        <a:buNone/>
                      </a:pPr>
                      <a:r>
                        <a:rPr lang="es-PE" sz="800" u="none" cap="none" strike="noStrike"/>
                        <a:t>UNIDAD ESTADÍSTICA / UNIDAD DE PERSONAL </a:t>
                      </a:r>
                      <a:endParaRPr sz="800" u="none" cap="none" strike="noStrike">
                        <a:latin typeface="Calibri"/>
                        <a:ea typeface="Calibri"/>
                        <a:cs typeface="Calibri"/>
                        <a:sym typeface="Calibri"/>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t>Algunos EE.SS. No están cumpliendo con levantar las observaciones a su rol de personal, limitando el seguimiento oportuno .</a:t>
                      </a:r>
                      <a:endParaRPr/>
                    </a:p>
                    <a:p>
                      <a:pPr indent="0" lvl="0" marL="0" marR="0" rtl="0" algn="l">
                        <a:spcBef>
                          <a:spcPts val="0"/>
                        </a:spcBef>
                        <a:spcAft>
                          <a:spcPts val="0"/>
                        </a:spcAft>
                        <a:buNone/>
                      </a:pPr>
                      <a:r>
                        <a:rPr lang="es-PE" sz="800" u="none" cap="none" strike="noStrike"/>
                        <a:t>Se viene desarrollando aplicativo para mejorar el registro que tiene que se consensuado con la oficina de  control de asistencia.</a:t>
                      </a:r>
                      <a:endParaRPr sz="800" u="none" cap="none" strike="noStrike">
                        <a:highlight>
                          <a:srgbClr val="FFFF00"/>
                        </a:highlight>
                        <a:latin typeface="Calibri"/>
                        <a:ea typeface="Calibri"/>
                        <a:cs typeface="Calibri"/>
                        <a:sym typeface="Calibri"/>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solidFill>
                            <a:schemeClr val="dk1"/>
                          </a:solidFill>
                        </a:rPr>
                        <a:t>Personal deberá tomar medidas correctivas a los EE.SS. que no levantan las observaciones a su Rol de Personal.</a:t>
                      </a:r>
                      <a:endParaRPr/>
                    </a:p>
                    <a:p>
                      <a:pPr indent="0" lvl="0" marL="0" marR="0" rtl="0" algn="l">
                        <a:spcBef>
                          <a:spcPts val="0"/>
                        </a:spcBef>
                        <a:spcAft>
                          <a:spcPts val="0"/>
                        </a:spcAft>
                        <a:buNone/>
                      </a:pPr>
                      <a:r>
                        <a:rPr lang="es-PE" sz="800" u="none" cap="none" strike="noStrike">
                          <a:solidFill>
                            <a:schemeClr val="dk1"/>
                          </a:solidFill>
                        </a:rPr>
                        <a:t>Fortalecer la coordinación con la oficina de control de asistencia, que permita retroalimentar el seguimiento a la productividad.</a:t>
                      </a:r>
                      <a:endParaRPr sz="800" u="none" cap="none" strike="noStrike">
                        <a:solidFill>
                          <a:schemeClr val="dk1"/>
                        </a:solidFill>
                        <a:latin typeface="Calibri"/>
                        <a:ea typeface="Calibri"/>
                        <a:cs typeface="Calibri"/>
                        <a:sym typeface="Calibri"/>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t>30/09/2021</a:t>
                      </a:r>
                      <a:endParaRPr sz="800" u="none" cap="none" strike="noStrike">
                        <a:latin typeface="Calibri"/>
                        <a:ea typeface="Calibri"/>
                        <a:cs typeface="Calibri"/>
                        <a:sym typeface="Calibri"/>
                      </a:endParaRPr>
                    </a:p>
                  </a:txBody>
                  <a:tcPr marT="37800" marB="37800" marR="75600" marL="75600" anchor="ctr"/>
                </a:tc>
              </a:tr>
              <a:tr h="631700">
                <a:tc gridSpan="2">
                  <a:txBody>
                    <a:bodyPr/>
                    <a:lstStyle/>
                    <a:p>
                      <a:pPr indent="0" lvl="0" marL="0" marR="0" rtl="0" algn="l">
                        <a:spcBef>
                          <a:spcPts val="0"/>
                        </a:spcBef>
                        <a:spcAft>
                          <a:spcPts val="0"/>
                        </a:spcAft>
                        <a:buNone/>
                      </a:pPr>
                      <a:r>
                        <a:rPr lang="es-PE" sz="800" u="none" cap="none" strike="noStrike"/>
                        <a:t>Resolución de personal  y premiación al EE.SS.</a:t>
                      </a:r>
                      <a:endParaRPr sz="800" u="none" cap="none" strike="noStrike">
                        <a:latin typeface="Calibri"/>
                        <a:ea typeface="Calibri"/>
                        <a:cs typeface="Calibri"/>
                        <a:sym typeface="Calibri"/>
                      </a:endParaRPr>
                    </a:p>
                  </a:txBody>
                  <a:tcPr marT="37800" marB="37800" marR="75600" marL="75600" anchor="ctr"/>
                </a:tc>
                <a:tc hMerge="1"/>
                <a:tc>
                  <a:txBody>
                    <a:bodyPr/>
                    <a:lstStyle/>
                    <a:p>
                      <a:pPr indent="0" lvl="0" marL="0" marR="0" rtl="0" algn="ctr">
                        <a:spcBef>
                          <a:spcPts val="0"/>
                        </a:spcBef>
                        <a:spcAft>
                          <a:spcPts val="0"/>
                        </a:spcAft>
                        <a:buNone/>
                      </a:pPr>
                      <a:r>
                        <a:rPr lang="es-PE" sz="800" u="none" cap="none" strike="noStrike"/>
                        <a:t>UNID. DE PERSONAL /DIR. DE RN</a:t>
                      </a:r>
                      <a:endParaRPr sz="800" u="none" cap="none" strike="noStrike">
                        <a:latin typeface="Calibri"/>
                        <a:ea typeface="Calibri"/>
                        <a:cs typeface="Calibri"/>
                        <a:sym typeface="Calibri"/>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t>Se requiere evidenciar los avances por los EE.SS que sean consistentes con los resultados de los indicadores.</a:t>
                      </a:r>
                      <a:endParaRPr sz="800" u="none" cap="none" strike="noStrike">
                        <a:latin typeface="Calibri"/>
                        <a:ea typeface="Calibri"/>
                        <a:cs typeface="Calibri"/>
                        <a:sym typeface="Calibri"/>
                      </a:endParaRPr>
                    </a:p>
                  </a:txBody>
                  <a:tcPr marT="37800" marB="37800" marR="75600" marL="75600" anchor="ctr"/>
                </a:tc>
                <a:tc>
                  <a:txBody>
                    <a:bodyPr/>
                    <a:lstStyle/>
                    <a:p>
                      <a:pPr indent="0" lvl="0" marL="0" marR="0" rtl="0" algn="l">
                        <a:spcBef>
                          <a:spcPts val="0"/>
                        </a:spcBef>
                        <a:spcAft>
                          <a:spcPts val="0"/>
                        </a:spcAft>
                        <a:buNone/>
                      </a:pPr>
                      <a:r>
                        <a:rPr lang="es-PE" sz="800" u="none" cap="none" strike="noStrike"/>
                        <a:t>Comunicación constante con los EE.SS.  y los responsables de las actividades que permita evidenciar oportunamente los logros.</a:t>
                      </a:r>
                      <a:endParaRPr sz="800" u="none" cap="none" strike="noStrike">
                        <a:latin typeface="Calibri"/>
                        <a:ea typeface="Calibri"/>
                        <a:cs typeface="Calibri"/>
                        <a:sym typeface="Calibri"/>
                      </a:endParaRPr>
                    </a:p>
                  </a:txBody>
                  <a:tcPr marT="37800" marB="37800" marR="75600" marL="75600" anchor="ctr"/>
                </a:tc>
                <a:tc>
                  <a:txBody>
                    <a:bodyPr/>
                    <a:lstStyle/>
                    <a:p>
                      <a:pPr indent="0" lvl="0" marL="0" marR="0" rtl="0" algn="ctr">
                        <a:spcBef>
                          <a:spcPts val="0"/>
                        </a:spcBef>
                        <a:spcAft>
                          <a:spcPts val="0"/>
                        </a:spcAft>
                        <a:buNone/>
                      </a:pPr>
                      <a:r>
                        <a:rPr lang="es-PE" sz="800" u="none" cap="none" strike="noStrike"/>
                        <a:t>30/09/2021</a:t>
                      </a:r>
                      <a:endParaRPr sz="800" u="none" cap="none" strike="noStrike">
                        <a:latin typeface="Calibri"/>
                        <a:ea typeface="Calibri"/>
                        <a:cs typeface="Calibri"/>
                        <a:sym typeface="Calibri"/>
                      </a:endParaRPr>
                    </a:p>
                  </a:txBody>
                  <a:tcPr marT="37800" marB="37800" marR="75600" marL="75600" anchor="ctr"/>
                </a:tc>
              </a:tr>
            </a:tbl>
          </a:graphicData>
        </a:graphic>
      </p:graphicFrame>
      <p:sp>
        <p:nvSpPr>
          <p:cNvPr id="1352" name="Google Shape;1352;p42"/>
          <p:cNvSpPr/>
          <p:nvPr/>
        </p:nvSpPr>
        <p:spPr>
          <a:xfrm>
            <a:off x="375876" y="133045"/>
            <a:ext cx="8119821" cy="312632"/>
          </a:xfrm>
          <a:prstGeom prst="rect">
            <a:avLst/>
          </a:prstGeom>
          <a:solidFill>
            <a:srgbClr val="002060"/>
          </a:solidFill>
          <a:ln cap="flat" cmpd="sng" w="12700">
            <a:solidFill>
              <a:srgbClr val="31538F"/>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984"/>
              <a:buFont typeface="Calibri"/>
              <a:buNone/>
            </a:pPr>
            <a:r>
              <a:rPr b="0" i="0" lang="es-PE" sz="1984" u="none" cap="none" strike="noStrike">
                <a:solidFill>
                  <a:srgbClr val="FFFFFF"/>
                </a:solidFill>
                <a:latin typeface="Calibri"/>
                <a:ea typeface="Calibri"/>
                <a:cs typeface="Calibri"/>
                <a:sym typeface="Calibri"/>
              </a:rPr>
              <a:t>RED NORTE : Nota mensual 08 Setiembre 2021 </a:t>
            </a:r>
            <a:endParaRPr/>
          </a:p>
        </p:txBody>
      </p:sp>
      <p:pic>
        <p:nvPicPr>
          <p:cNvPr descr="PLAN OPERATIVO INSTITUCIONAL 2020" id="1353" name="Google Shape;1353;p42"/>
          <p:cNvPicPr preferRelativeResize="0"/>
          <p:nvPr/>
        </p:nvPicPr>
        <p:blipFill rotWithShape="1">
          <a:blip r:embed="rId3">
            <a:alphaModFix/>
          </a:blip>
          <a:srcRect b="0" l="0" r="0" t="0"/>
          <a:stretch/>
        </p:blipFill>
        <p:spPr>
          <a:xfrm>
            <a:off x="8074279" y="36028"/>
            <a:ext cx="654682" cy="568417"/>
          </a:xfrm>
          <a:prstGeom prst="ellipse">
            <a:avLst/>
          </a:prstGeom>
          <a:noFill/>
          <a:ln>
            <a:noFill/>
          </a:ln>
        </p:spPr>
      </p:pic>
      <p:pic>
        <p:nvPicPr>
          <p:cNvPr descr="Logotipo, nombre de la empresa&#10;&#10;Descripción generada automáticamente" id="1354" name="Google Shape;1354;p42"/>
          <p:cNvPicPr preferRelativeResize="0"/>
          <p:nvPr/>
        </p:nvPicPr>
        <p:blipFill rotWithShape="1">
          <a:blip r:embed="rId4">
            <a:alphaModFix/>
          </a:blip>
          <a:srcRect b="6" l="0" r="6" t="0"/>
          <a:stretch/>
        </p:blipFill>
        <p:spPr>
          <a:xfrm>
            <a:off x="529" y="36027"/>
            <a:ext cx="654682" cy="587817"/>
          </a:xfrm>
          <a:custGeom>
            <a:rect b="b" l="l" r="r" t="t"/>
            <a:pathLst>
              <a:path extrusionOk="0" h="6057610" w="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noFill/>
          <a:ln>
            <a:noFill/>
          </a:ln>
        </p:spPr>
      </p:pic>
      <p:pic>
        <p:nvPicPr>
          <p:cNvPr descr="Imagen que contiene Interfaz de usuario gráfica&#10;&#10;Descripción generada automáticamente" id="1355" name="Google Shape;1355;p42"/>
          <p:cNvPicPr preferRelativeResize="0"/>
          <p:nvPr/>
        </p:nvPicPr>
        <p:blipFill rotWithShape="1">
          <a:blip r:embed="rId5">
            <a:alphaModFix/>
          </a:blip>
          <a:srcRect b="0" l="0" r="0" t="0"/>
          <a:stretch/>
        </p:blipFill>
        <p:spPr>
          <a:xfrm>
            <a:off x="8625607" y="55428"/>
            <a:ext cx="1387427" cy="483111"/>
          </a:xfrm>
          <a:prstGeom prst="rect">
            <a:avLst/>
          </a:prstGeom>
          <a:noFill/>
          <a:ln>
            <a:noFill/>
          </a:ln>
        </p:spPr>
      </p:pic>
      <p:sp>
        <p:nvSpPr>
          <p:cNvPr id="1356" name="Google Shape;1356;p42"/>
          <p:cNvSpPr/>
          <p:nvPr/>
        </p:nvSpPr>
        <p:spPr>
          <a:xfrm>
            <a:off x="164305" y="1702228"/>
            <a:ext cx="129648" cy="139117"/>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57" name="Google Shape;1357;p42"/>
          <p:cNvSpPr/>
          <p:nvPr/>
        </p:nvSpPr>
        <p:spPr>
          <a:xfrm>
            <a:off x="164305" y="2268424"/>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58" name="Google Shape;1358;p42"/>
          <p:cNvSpPr/>
          <p:nvPr/>
        </p:nvSpPr>
        <p:spPr>
          <a:xfrm>
            <a:off x="164305" y="3032198"/>
            <a:ext cx="129648" cy="139117"/>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750"/>
              <a:buFont typeface="Calibri"/>
              <a:buNone/>
            </a:pPr>
            <a:r>
              <a:t/>
            </a:r>
            <a:endParaRPr b="0" i="0" sz="1750" u="none" cap="none" strike="noStrike">
              <a:solidFill>
                <a:srgbClr val="FFFFFF"/>
              </a:solidFill>
              <a:latin typeface="Calibri"/>
              <a:ea typeface="Calibri"/>
              <a:cs typeface="Calibri"/>
              <a:sym typeface="Calibri"/>
            </a:endParaRPr>
          </a:p>
        </p:txBody>
      </p:sp>
      <p:sp>
        <p:nvSpPr>
          <p:cNvPr id="1359" name="Google Shape;1359;p42"/>
          <p:cNvSpPr/>
          <p:nvPr/>
        </p:nvSpPr>
        <p:spPr>
          <a:xfrm>
            <a:off x="288980" y="3656370"/>
            <a:ext cx="5179423" cy="173319"/>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945"/>
              <a:buFont typeface="Calibri"/>
              <a:buNone/>
            </a:pPr>
            <a:r>
              <a:rPr b="1" i="0" lang="es-PE" sz="945" u="none" cap="none" strike="noStrike">
                <a:solidFill>
                  <a:srgbClr val="000000"/>
                </a:solidFill>
                <a:latin typeface="Calibri"/>
                <a:ea typeface="Calibri"/>
                <a:cs typeface="Calibri"/>
                <a:sym typeface="Calibri"/>
              </a:rPr>
              <a:t>Mixta –  </a:t>
            </a:r>
            <a:r>
              <a:rPr b="0" i="0" lang="es-PE" sz="945" u="none" cap="none" strike="noStrike">
                <a:solidFill>
                  <a:srgbClr val="000000"/>
                </a:solidFill>
                <a:latin typeface="Calibri"/>
                <a:ea typeface="Calibri"/>
                <a:cs typeface="Calibri"/>
                <a:sym typeface="Calibri"/>
              </a:rPr>
              <a:t>En proceso de cumplimiento, algunos aspectos requieren atención, otros bien encaminados</a:t>
            </a:r>
            <a:endParaRPr/>
          </a:p>
        </p:txBody>
      </p:sp>
      <p:sp>
        <p:nvSpPr>
          <p:cNvPr id="1360" name="Google Shape;1360;p42"/>
          <p:cNvSpPr/>
          <p:nvPr/>
        </p:nvSpPr>
        <p:spPr>
          <a:xfrm>
            <a:off x="201503" y="3563606"/>
            <a:ext cx="85492" cy="83758"/>
          </a:xfrm>
          <a:prstGeom prst="rect">
            <a:avLst/>
          </a:prstGeom>
          <a:solidFill>
            <a:srgbClr val="00B050"/>
          </a:solidFill>
          <a:ln cap="flat" cmpd="sng" w="12700">
            <a:solidFill>
              <a:srgbClr val="00B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945"/>
              <a:buFont typeface="Calibri"/>
              <a:buNone/>
            </a:pPr>
            <a:r>
              <a:t/>
            </a:r>
            <a:endParaRPr b="0" i="0" sz="945" u="none" cap="none" strike="noStrike">
              <a:solidFill>
                <a:srgbClr val="FFFFFF"/>
              </a:solidFill>
              <a:latin typeface="Calibri"/>
              <a:ea typeface="Calibri"/>
              <a:cs typeface="Calibri"/>
              <a:sym typeface="Calibri"/>
            </a:endParaRPr>
          </a:p>
        </p:txBody>
      </p:sp>
      <p:sp>
        <p:nvSpPr>
          <p:cNvPr id="1361" name="Google Shape;1361;p42"/>
          <p:cNvSpPr/>
          <p:nvPr/>
        </p:nvSpPr>
        <p:spPr>
          <a:xfrm>
            <a:off x="191773" y="3709185"/>
            <a:ext cx="85492" cy="83758"/>
          </a:xfrm>
          <a:prstGeom prst="rect">
            <a:avLst/>
          </a:prstGeom>
          <a:solidFill>
            <a:srgbClr val="FFFF00"/>
          </a:solidFill>
          <a:ln cap="flat" cmpd="sng" w="12700">
            <a:solidFill>
              <a:srgbClr val="FFFF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945"/>
              <a:buFont typeface="Calibri"/>
              <a:buNone/>
            </a:pPr>
            <a:r>
              <a:t/>
            </a:r>
            <a:endParaRPr b="0" i="0" sz="945" u="none" cap="none" strike="noStrike">
              <a:solidFill>
                <a:srgbClr val="FFFFFF"/>
              </a:solidFill>
              <a:latin typeface="Calibri"/>
              <a:ea typeface="Calibri"/>
              <a:cs typeface="Calibri"/>
              <a:sym typeface="Calibri"/>
            </a:endParaRPr>
          </a:p>
        </p:txBody>
      </p:sp>
      <p:sp>
        <p:nvSpPr>
          <p:cNvPr id="1362" name="Google Shape;1362;p42"/>
          <p:cNvSpPr/>
          <p:nvPr/>
        </p:nvSpPr>
        <p:spPr>
          <a:xfrm>
            <a:off x="297717" y="3812262"/>
            <a:ext cx="5608505" cy="171397"/>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945"/>
              <a:buFont typeface="Calibri"/>
              <a:buNone/>
            </a:pPr>
            <a:r>
              <a:rPr b="1" i="0" lang="es-PE" sz="945" u="none" cap="none" strike="noStrike">
                <a:solidFill>
                  <a:srgbClr val="000000"/>
                </a:solidFill>
                <a:latin typeface="Calibri"/>
                <a:ea typeface="Calibri"/>
                <a:cs typeface="Calibri"/>
                <a:sym typeface="Calibri"/>
              </a:rPr>
              <a:t>Problemática – </a:t>
            </a:r>
            <a:r>
              <a:rPr b="0" i="0" lang="es-PE" sz="945" u="none" cap="none" strike="noStrike">
                <a:solidFill>
                  <a:srgbClr val="000000"/>
                </a:solidFill>
                <a:latin typeface="Calibri"/>
                <a:ea typeface="Calibri"/>
                <a:cs typeface="Calibri"/>
                <a:sym typeface="Calibri"/>
              </a:rPr>
              <a:t>Por iniciar , requiere atención, en algunos aspectos urgente para empezar a implementar</a:t>
            </a:r>
            <a:endParaRPr/>
          </a:p>
        </p:txBody>
      </p:sp>
      <p:sp>
        <p:nvSpPr>
          <p:cNvPr id="1363" name="Google Shape;1363;p42"/>
          <p:cNvSpPr/>
          <p:nvPr/>
        </p:nvSpPr>
        <p:spPr>
          <a:xfrm>
            <a:off x="289364" y="3530359"/>
            <a:ext cx="5899008" cy="143377"/>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945"/>
              <a:buFont typeface="Calibri"/>
              <a:buNone/>
            </a:pPr>
            <a:r>
              <a:rPr b="1" i="0" lang="es-PE" sz="945" u="none" cap="none" strike="noStrike">
                <a:solidFill>
                  <a:srgbClr val="000000"/>
                </a:solidFill>
                <a:latin typeface="Calibri"/>
                <a:ea typeface="Calibri"/>
                <a:cs typeface="Calibri"/>
                <a:sym typeface="Calibri"/>
              </a:rPr>
              <a:t>Buena – </a:t>
            </a:r>
            <a:r>
              <a:rPr b="0" i="0" lang="es-PE" sz="945" u="none" cap="none" strike="noStrike">
                <a:solidFill>
                  <a:srgbClr val="000000"/>
                </a:solidFill>
                <a:latin typeface="Calibri"/>
                <a:ea typeface="Calibri"/>
                <a:cs typeface="Calibri"/>
                <a:sym typeface="Calibri"/>
              </a:rPr>
              <a:t>Se ha cumplido con la actividad según lo programado, requiere refinamiento e implementación sistemática</a:t>
            </a:r>
            <a:endParaRPr/>
          </a:p>
        </p:txBody>
      </p:sp>
      <p:sp>
        <p:nvSpPr>
          <p:cNvPr id="1364" name="Google Shape;1364;p42"/>
          <p:cNvSpPr/>
          <p:nvPr/>
        </p:nvSpPr>
        <p:spPr>
          <a:xfrm>
            <a:off x="288980" y="3985901"/>
            <a:ext cx="5082130" cy="183469"/>
          </a:xfrm>
          <a:prstGeom prst="rect">
            <a:avLst/>
          </a:prstGeom>
          <a:no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945"/>
              <a:buFont typeface="Calibri"/>
              <a:buNone/>
            </a:pPr>
            <a:r>
              <a:rPr b="1" i="0" lang="es-PE" sz="945" u="none" cap="none" strike="noStrike">
                <a:solidFill>
                  <a:srgbClr val="000000"/>
                </a:solidFill>
                <a:latin typeface="Calibri"/>
                <a:ea typeface="Calibri"/>
                <a:cs typeface="Calibri"/>
                <a:sym typeface="Calibri"/>
              </a:rPr>
              <a:t>Altamente problemática – </a:t>
            </a:r>
            <a:r>
              <a:rPr b="0" i="0" lang="es-PE" sz="945" u="none" cap="none" strike="noStrike">
                <a:solidFill>
                  <a:srgbClr val="000000"/>
                </a:solidFill>
                <a:latin typeface="Calibri"/>
                <a:ea typeface="Calibri"/>
                <a:cs typeface="Calibri"/>
                <a:sym typeface="Calibri"/>
              </a:rPr>
              <a:t>No evidencia temporalidad, requiere acción urgente y decisiva</a:t>
            </a:r>
            <a:endParaRPr/>
          </a:p>
        </p:txBody>
      </p:sp>
      <p:sp>
        <p:nvSpPr>
          <p:cNvPr id="1365" name="Google Shape;1365;p42"/>
          <p:cNvSpPr/>
          <p:nvPr/>
        </p:nvSpPr>
        <p:spPr>
          <a:xfrm>
            <a:off x="197899" y="3860983"/>
            <a:ext cx="85492" cy="83758"/>
          </a:xfrm>
          <a:prstGeom prst="rect">
            <a:avLst/>
          </a:prstGeom>
          <a:solidFill>
            <a:srgbClr val="FFC000"/>
          </a:solidFill>
          <a:ln cap="flat" cmpd="sng" w="12700">
            <a:solidFill>
              <a:srgbClr val="FFC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945"/>
              <a:buFont typeface="Calibri"/>
              <a:buNone/>
            </a:pPr>
            <a:r>
              <a:t/>
            </a:r>
            <a:endParaRPr b="0" i="0" sz="945" u="none" cap="none" strike="noStrike">
              <a:solidFill>
                <a:srgbClr val="FFFFFF"/>
              </a:solidFill>
              <a:latin typeface="Calibri"/>
              <a:ea typeface="Calibri"/>
              <a:cs typeface="Calibri"/>
              <a:sym typeface="Calibri"/>
            </a:endParaRPr>
          </a:p>
        </p:txBody>
      </p:sp>
      <p:sp>
        <p:nvSpPr>
          <p:cNvPr id="1366" name="Google Shape;1366;p42"/>
          <p:cNvSpPr/>
          <p:nvPr/>
        </p:nvSpPr>
        <p:spPr>
          <a:xfrm>
            <a:off x="197325" y="4028142"/>
            <a:ext cx="85492" cy="83758"/>
          </a:xfrm>
          <a:prstGeom prst="rect">
            <a:avLst/>
          </a:prstGeom>
          <a:solidFill>
            <a:srgbClr val="FF0000"/>
          </a:solidFill>
          <a:ln cap="flat" cmpd="sng" w="12700">
            <a:solidFill>
              <a:srgbClr val="FF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945"/>
              <a:buFont typeface="Calibri"/>
              <a:buNone/>
            </a:pPr>
            <a:r>
              <a:t/>
            </a:r>
            <a:endParaRPr b="0" i="0" sz="945" u="none" cap="none" strike="noStrike">
              <a:solidFill>
                <a:srgbClr val="FFFFFF"/>
              </a:solidFill>
              <a:latin typeface="Calibri"/>
              <a:ea typeface="Calibri"/>
              <a:cs typeface="Calibri"/>
              <a:sym typeface="Calibri"/>
            </a:endParaRPr>
          </a:p>
        </p:txBody>
      </p:sp>
      <p:graphicFrame>
        <p:nvGraphicFramePr>
          <p:cNvPr id="1367" name="Google Shape;1367;p42"/>
          <p:cNvGraphicFramePr/>
          <p:nvPr/>
        </p:nvGraphicFramePr>
        <p:xfrm>
          <a:off x="6202698" y="3442373"/>
          <a:ext cx="3000000" cy="3000000"/>
        </p:xfrm>
        <a:graphic>
          <a:graphicData uri="http://schemas.openxmlformats.org/drawingml/2006/table">
            <a:tbl>
              <a:tblPr bandRow="1" firstRow="1">
                <a:noFill/>
                <a:tableStyleId>{0FD1BF3E-CC44-4364-A30E-78B11C6F90D7}</a:tableStyleId>
              </a:tblPr>
              <a:tblGrid>
                <a:gridCol w="571700"/>
                <a:gridCol w="3153375"/>
              </a:tblGrid>
              <a:tr h="359975">
                <a:tc>
                  <a:txBody>
                    <a:bodyPr/>
                    <a:lstStyle/>
                    <a:p>
                      <a:pPr indent="0" lvl="0" marL="0" marR="0" rtl="0" algn="ctr">
                        <a:spcBef>
                          <a:spcPts val="0"/>
                        </a:spcBef>
                        <a:spcAft>
                          <a:spcPts val="0"/>
                        </a:spcAft>
                        <a:buNone/>
                      </a:pPr>
                      <a:r>
                        <a:rPr b="1" lang="es-PE" sz="900" u="none" cap="none" strike="noStrike">
                          <a:solidFill>
                            <a:schemeClr val="dk1"/>
                          </a:solidFill>
                          <a:latin typeface="Calibri"/>
                          <a:ea typeface="Calibri"/>
                          <a:cs typeface="Calibri"/>
                          <a:sym typeface="Calibri"/>
                        </a:rPr>
                        <a:t>GRUPO</a:t>
                      </a:r>
                      <a:endParaRPr/>
                    </a:p>
                  </a:txBody>
                  <a:tcPr marT="36000" marB="36000" marR="72000" marL="72000"/>
                </a:tc>
                <a:tc>
                  <a:txBody>
                    <a:bodyPr/>
                    <a:lstStyle/>
                    <a:p>
                      <a:pPr indent="0" lvl="0" marL="0" marR="0" rtl="0" algn="ctr">
                        <a:spcBef>
                          <a:spcPts val="0"/>
                        </a:spcBef>
                        <a:spcAft>
                          <a:spcPts val="0"/>
                        </a:spcAft>
                        <a:buNone/>
                      </a:pPr>
                      <a:r>
                        <a:rPr lang="es-PE" sz="900" u="none" cap="none" strike="noStrike">
                          <a:latin typeface="Calibri"/>
                          <a:ea typeface="Calibri"/>
                          <a:cs typeface="Calibri"/>
                          <a:sym typeface="Calibri"/>
                        </a:rPr>
                        <a:t>INTERVENCIÓN DEL PROYECTO </a:t>
                      </a:r>
                      <a:endParaRPr/>
                    </a:p>
                    <a:p>
                      <a:pPr indent="0" lvl="0" marL="0" marR="0" rtl="0" algn="ctr">
                        <a:spcBef>
                          <a:spcPts val="0"/>
                        </a:spcBef>
                        <a:spcAft>
                          <a:spcPts val="0"/>
                        </a:spcAft>
                        <a:buNone/>
                      </a:pPr>
                      <a:r>
                        <a:rPr lang="es-PE" sz="900" u="none" cap="none" strike="noStrike">
                          <a:latin typeface="Calibri"/>
                          <a:ea typeface="Calibri"/>
                          <a:cs typeface="Calibri"/>
                          <a:sym typeface="Calibri"/>
                        </a:rPr>
                        <a:t> 11 EE.SS I–4  y 03 EE.SS. I-3</a:t>
                      </a:r>
                      <a:endParaRPr/>
                    </a:p>
                  </a:txBody>
                  <a:tcPr marT="36000" marB="36000" marR="72000" marL="72000"/>
                </a:tc>
              </a:tr>
              <a:tr h="216000">
                <a:tc>
                  <a:txBody>
                    <a:bodyPr/>
                    <a:lstStyle/>
                    <a:p>
                      <a:pPr indent="0" lvl="0" marL="0" marR="0" rtl="0" algn="ctr">
                        <a:spcBef>
                          <a:spcPts val="0"/>
                        </a:spcBef>
                        <a:spcAft>
                          <a:spcPts val="0"/>
                        </a:spcAft>
                        <a:buNone/>
                      </a:pPr>
                      <a:r>
                        <a:rPr lang="es-PE" sz="900" u="none" cap="none" strike="noStrike">
                          <a:latin typeface="Calibri"/>
                          <a:ea typeface="Calibri"/>
                          <a:cs typeface="Calibri"/>
                          <a:sym typeface="Calibri"/>
                        </a:rPr>
                        <a:t>1°</a:t>
                      </a:r>
                      <a:endParaRPr/>
                    </a:p>
                  </a:txBody>
                  <a:tcPr marT="36000" marB="36000" marR="72000" marL="72000"/>
                </a:tc>
                <a:tc>
                  <a:txBody>
                    <a:bodyPr/>
                    <a:lstStyle/>
                    <a:p>
                      <a:pPr indent="0" lvl="0" marL="0" marR="0" rtl="0" algn="l">
                        <a:spcBef>
                          <a:spcPts val="0"/>
                        </a:spcBef>
                        <a:spcAft>
                          <a:spcPts val="0"/>
                        </a:spcAft>
                        <a:buNone/>
                      </a:pPr>
                      <a:r>
                        <a:rPr lang="es-PE" sz="900" u="none" cap="none" strike="noStrike">
                          <a:latin typeface="Calibri"/>
                          <a:ea typeface="Calibri"/>
                          <a:cs typeface="Calibri"/>
                          <a:sym typeface="Calibri"/>
                        </a:rPr>
                        <a:t>Siete cuartones , Wanchaq, Belempampa, Dignidad Nacional</a:t>
                      </a:r>
                      <a:endParaRPr/>
                    </a:p>
                  </a:txBody>
                  <a:tcPr marT="36000" marB="36000" marR="72000" marL="72000"/>
                </a:tc>
              </a:tr>
              <a:tr h="216000">
                <a:tc>
                  <a:txBody>
                    <a:bodyPr/>
                    <a:lstStyle/>
                    <a:p>
                      <a:pPr indent="0" lvl="0" marL="0" marR="0" rtl="0" algn="ctr">
                        <a:spcBef>
                          <a:spcPts val="0"/>
                        </a:spcBef>
                        <a:spcAft>
                          <a:spcPts val="0"/>
                        </a:spcAft>
                        <a:buNone/>
                      </a:pPr>
                      <a:r>
                        <a:rPr lang="es-PE" sz="900">
                          <a:latin typeface="Calibri"/>
                          <a:ea typeface="Calibri"/>
                          <a:cs typeface="Calibri"/>
                          <a:sym typeface="Calibri"/>
                        </a:rPr>
                        <a:t>2°</a:t>
                      </a:r>
                      <a:endParaRPr/>
                    </a:p>
                  </a:txBody>
                  <a:tcPr marT="36000" marB="36000" marR="72000" marL="72000"/>
                </a:tc>
                <a:tc>
                  <a:txBody>
                    <a:bodyPr/>
                    <a:lstStyle/>
                    <a:p>
                      <a:pPr indent="0" lvl="0" marL="0" marR="0" rtl="0" algn="l">
                        <a:spcBef>
                          <a:spcPts val="0"/>
                        </a:spcBef>
                        <a:spcAft>
                          <a:spcPts val="0"/>
                        </a:spcAft>
                        <a:buNone/>
                      </a:pPr>
                      <a:r>
                        <a:rPr lang="es-PE" sz="900">
                          <a:latin typeface="Calibri"/>
                          <a:ea typeface="Calibri"/>
                          <a:cs typeface="Calibri"/>
                          <a:sym typeface="Calibri"/>
                        </a:rPr>
                        <a:t>Urubamba, Ollantaytambo, Calca, Anta, Pisac, Chinchero</a:t>
                      </a:r>
                      <a:endParaRPr/>
                    </a:p>
                  </a:txBody>
                  <a:tcPr marT="36000" marB="36000" marR="72000" marL="72000"/>
                </a:tc>
              </a:tr>
              <a:tr h="216000">
                <a:tc>
                  <a:txBody>
                    <a:bodyPr/>
                    <a:lstStyle/>
                    <a:p>
                      <a:pPr indent="0" lvl="0" marL="0" marR="0" rtl="0" algn="ctr">
                        <a:spcBef>
                          <a:spcPts val="0"/>
                        </a:spcBef>
                        <a:spcAft>
                          <a:spcPts val="0"/>
                        </a:spcAft>
                        <a:buNone/>
                      </a:pPr>
                      <a:r>
                        <a:rPr lang="es-PE" sz="900">
                          <a:latin typeface="Calibri"/>
                          <a:ea typeface="Calibri"/>
                          <a:cs typeface="Calibri"/>
                          <a:sym typeface="Calibri"/>
                        </a:rPr>
                        <a:t>3°</a:t>
                      </a:r>
                      <a:endParaRPr/>
                    </a:p>
                  </a:txBody>
                  <a:tcPr marT="36000" marB="36000" marR="72000" marL="72000"/>
                </a:tc>
                <a:tc>
                  <a:txBody>
                    <a:bodyPr/>
                    <a:lstStyle/>
                    <a:p>
                      <a:pPr indent="0" lvl="0" marL="0" marR="0" rtl="0" algn="l">
                        <a:spcBef>
                          <a:spcPts val="0"/>
                        </a:spcBef>
                        <a:spcAft>
                          <a:spcPts val="0"/>
                        </a:spcAft>
                        <a:buNone/>
                      </a:pPr>
                      <a:r>
                        <a:rPr lang="es-PE" sz="900">
                          <a:latin typeface="Calibri"/>
                          <a:ea typeface="Calibri"/>
                          <a:cs typeface="Calibri"/>
                          <a:sym typeface="Calibri"/>
                        </a:rPr>
                        <a:t>La Quebrada, Maras , Machupichu , Limatambo</a:t>
                      </a:r>
                      <a:endParaRPr/>
                    </a:p>
                  </a:txBody>
                  <a:tcPr marT="36000" marB="36000" marR="72000" marL="72000"/>
                </a:tc>
              </a:tr>
            </a:tbl>
          </a:graphicData>
        </a:graphic>
      </p:graphicFrame>
      <p:pic>
        <p:nvPicPr>
          <p:cNvPr descr="Portapapeles parcialmente comprobado con relleno sólido" id="1368" name="Google Shape;1368;p42"/>
          <p:cNvPicPr preferRelativeResize="0"/>
          <p:nvPr/>
        </p:nvPicPr>
        <p:blipFill rotWithShape="1">
          <a:blip r:embed="rId6">
            <a:alphaModFix/>
          </a:blip>
          <a:srcRect b="0" l="0" r="0" t="0"/>
          <a:stretch/>
        </p:blipFill>
        <p:spPr>
          <a:xfrm>
            <a:off x="4293418" y="541566"/>
            <a:ext cx="394912" cy="394912"/>
          </a:xfrm>
          <a:prstGeom prst="rect">
            <a:avLst/>
          </a:prstGeom>
          <a:noFill/>
          <a:ln>
            <a:noFill/>
          </a:ln>
        </p:spPr>
      </p:pic>
      <p:sp>
        <p:nvSpPr>
          <p:cNvPr id="1369" name="Google Shape;1369;p42"/>
          <p:cNvSpPr txBox="1"/>
          <p:nvPr/>
        </p:nvSpPr>
        <p:spPr>
          <a:xfrm>
            <a:off x="1113169" y="573765"/>
            <a:ext cx="3117203" cy="310406"/>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III. Actividades en proceso y por iniciar</a:t>
            </a:r>
            <a:endParaRPr/>
          </a:p>
        </p:txBody>
      </p:sp>
      <p:graphicFrame>
        <p:nvGraphicFramePr>
          <p:cNvPr id="1370" name="Google Shape;1370;p42"/>
          <p:cNvGraphicFramePr/>
          <p:nvPr/>
        </p:nvGraphicFramePr>
        <p:xfrm>
          <a:off x="398186" y="5061961"/>
          <a:ext cx="3000000" cy="3000000"/>
        </p:xfrm>
        <a:graphic>
          <a:graphicData uri="http://schemas.openxmlformats.org/drawingml/2006/table">
            <a:tbl>
              <a:tblPr bandRow="1" firstRow="1">
                <a:noFill/>
                <a:tableStyleId>{0FD1BF3E-CC44-4364-A30E-78B11C6F90D7}</a:tableStyleId>
              </a:tblPr>
              <a:tblGrid>
                <a:gridCol w="4764800"/>
                <a:gridCol w="4764800"/>
              </a:tblGrid>
              <a:tr h="247725">
                <a:tc>
                  <a:txBody>
                    <a:bodyPr/>
                    <a:lstStyle/>
                    <a:p>
                      <a:pPr indent="0" lvl="0" marL="0" marR="0" rtl="0" algn="l">
                        <a:spcBef>
                          <a:spcPts val="0"/>
                        </a:spcBef>
                        <a:spcAft>
                          <a:spcPts val="0"/>
                        </a:spcAft>
                        <a:buNone/>
                      </a:pPr>
                      <a:r>
                        <a:rPr b="1" lang="es-PE" sz="900">
                          <a:latin typeface="Calibri"/>
                          <a:ea typeface="Calibri"/>
                          <a:cs typeface="Calibri"/>
                          <a:sym typeface="Calibri"/>
                        </a:rPr>
                        <a:t>Temas</a:t>
                      </a:r>
                      <a:endParaRPr sz="900">
                        <a:latin typeface="Calibri"/>
                        <a:ea typeface="Calibri"/>
                        <a:cs typeface="Calibri"/>
                        <a:sym typeface="Calibri"/>
                      </a:endParaRPr>
                    </a:p>
                  </a:txBody>
                  <a:tcPr marT="36000" marB="36000" marR="72000" marL="72000"/>
                </a:tc>
                <a:tc>
                  <a:txBody>
                    <a:bodyPr/>
                    <a:lstStyle/>
                    <a:p>
                      <a:pPr indent="0" lvl="0" marL="0" marR="0" rtl="0" algn="l">
                        <a:spcBef>
                          <a:spcPts val="0"/>
                        </a:spcBef>
                        <a:spcAft>
                          <a:spcPts val="0"/>
                        </a:spcAft>
                        <a:buNone/>
                      </a:pPr>
                      <a:r>
                        <a:rPr lang="es-PE" sz="900">
                          <a:latin typeface="Calibri"/>
                          <a:ea typeface="Calibri"/>
                          <a:cs typeface="Calibri"/>
                          <a:sym typeface="Calibri"/>
                        </a:rPr>
                        <a:t>Recomendaciones</a:t>
                      </a:r>
                      <a:endParaRPr/>
                    </a:p>
                  </a:txBody>
                  <a:tcPr marT="36000" marB="36000" marR="72000" marL="72000"/>
                </a:tc>
              </a:tr>
              <a:tr h="503975">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1. El proceso de vacunación COVID-19, en muchos casos posterga el cumplimiento de las actividades, el personal asistencial y administrativo tiene que atender los requerimientos para la vacunación.</a:t>
                      </a:r>
                      <a:endParaRPr/>
                    </a:p>
                  </a:txBody>
                  <a:tcPr marT="36000" marB="36000" marR="72000" marL="72000"/>
                </a:tc>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El proceso de vacunación requiere mayor personal, además del que cuenta la Red Norte, para priorizar el cumplimiento de las otras actividades de la Red Norte. </a:t>
                      </a:r>
                      <a:endParaRPr/>
                    </a:p>
                  </a:txBody>
                  <a:tcPr marT="36000" marB="36000" marR="72000" marL="72000"/>
                </a:tc>
              </a:tr>
              <a:tr h="363275">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2. Las constantes evaluaciones a la Red Norte, distraen la ejecución de actividades programadas de las distintas áreas.</a:t>
                      </a:r>
                      <a:endParaRPr/>
                    </a:p>
                  </a:txBody>
                  <a:tcPr marT="36000" marB="36000" marR="72000" marL="72000"/>
                </a:tc>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Los Entes que evalúan los avances de la Red Norte, podrían coordinar para optimizar las evaluaciones en mesas de trabajo conjunto, optimizando así el tiempo para ambas partes.</a:t>
                      </a:r>
                      <a:endParaRPr/>
                    </a:p>
                  </a:txBody>
                  <a:tcPr marT="36000" marB="36000" marR="72000" marL="72000"/>
                </a:tc>
              </a:tr>
              <a:tr h="647975">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3. La optimización del proceso de digitalización de los roles del personal y la generación de herramientas tecnológicas de control de calidad de la información, requiere que los EE.SS. cuenten con equipos informático adecuado para el registro de información; los EE.SS. en muchos casos no cuentan ni con las licencias de software básicas</a:t>
                      </a:r>
                      <a:endParaRPr/>
                    </a:p>
                  </a:txBody>
                  <a:tcPr marT="36000" marB="36000" marR="72000" marL="72000"/>
                </a:tc>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Urge la implementación de la infraestructura informática a la Red Norte, así como de dotar a los EE.SS. de equipos informáticos que permita el usos de herramientas tecnológicas y registro de información adecuada y oportuna.</a:t>
                      </a:r>
                      <a:endParaRPr/>
                    </a:p>
                  </a:txBody>
                  <a:tcPr marT="36000" marB="36000" marR="72000" marL="72000"/>
                </a:tc>
              </a:tr>
              <a:tr h="391825">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4. Se requiere generar capacidades de análisis estadístico en los digitadores de los EE.SS., que permita mayor fluidez de la información de forma verás y oportuna</a:t>
                      </a:r>
                      <a:endParaRPr sz="900">
                        <a:latin typeface="Calibri"/>
                        <a:ea typeface="Calibri"/>
                        <a:cs typeface="Calibri"/>
                        <a:sym typeface="Calibri"/>
                      </a:endParaRPr>
                    </a:p>
                  </a:txBody>
                  <a:tcPr marT="36000" marB="36000" marR="72000" marL="72000"/>
                </a:tc>
                <a:tc>
                  <a:txBody>
                    <a:bodyPr/>
                    <a:lstStyle/>
                    <a:p>
                      <a:pPr indent="0" lvl="0" marL="0" marR="0" rtl="0" algn="l">
                        <a:lnSpc>
                          <a:spcPct val="100000"/>
                        </a:lnSpc>
                        <a:spcBef>
                          <a:spcPts val="0"/>
                        </a:spcBef>
                        <a:spcAft>
                          <a:spcPts val="0"/>
                        </a:spcAft>
                        <a:buClr>
                          <a:schemeClr val="dk1"/>
                        </a:buClr>
                        <a:buSzPts val="900"/>
                        <a:buFont typeface="Calibri"/>
                        <a:buNone/>
                      </a:pPr>
                      <a:r>
                        <a:rPr lang="es-PE" sz="900">
                          <a:latin typeface="Calibri"/>
                          <a:ea typeface="Calibri"/>
                          <a:cs typeface="Calibri"/>
                          <a:sym typeface="Calibri"/>
                        </a:rPr>
                        <a:t>Fortalecer las capacidades del personal de estadística de los EE.SS. y optimizar la distribución de este personal en los puntos claves de las micro redes de la Red Norte</a:t>
                      </a:r>
                      <a:endParaRPr/>
                    </a:p>
                  </a:txBody>
                  <a:tcPr marT="36000" marB="36000" marR="72000" marL="72000"/>
                </a:tc>
              </a:tr>
            </a:tbl>
          </a:graphicData>
        </a:graphic>
      </p:graphicFrame>
      <p:sp>
        <p:nvSpPr>
          <p:cNvPr id="1371" name="Google Shape;1371;p42"/>
          <p:cNvSpPr txBox="1"/>
          <p:nvPr/>
        </p:nvSpPr>
        <p:spPr>
          <a:xfrm>
            <a:off x="1113169" y="4635600"/>
            <a:ext cx="3117203" cy="310406"/>
          </a:xfrm>
          <a:prstGeom prst="rect">
            <a:avLst/>
          </a:prstGeom>
          <a:solidFill>
            <a:srgbClr val="002060"/>
          </a:solidFill>
          <a:ln cap="flat" cmpd="sng" w="19050">
            <a:solidFill>
              <a:schemeClr val="lt1"/>
            </a:solidFill>
            <a:prstDash val="solid"/>
            <a:miter lim="800000"/>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FFFFFF"/>
              </a:buClr>
              <a:buSzPts val="1417"/>
              <a:buFont typeface="Calibri"/>
              <a:buNone/>
            </a:pPr>
            <a:r>
              <a:rPr b="1" i="0" lang="es-PE" sz="1417" u="none" cap="none" strike="noStrike">
                <a:solidFill>
                  <a:srgbClr val="FFFFFF"/>
                </a:solidFill>
                <a:latin typeface="Calibri"/>
                <a:ea typeface="Calibri"/>
                <a:cs typeface="Calibri"/>
                <a:sym typeface="Calibri"/>
              </a:rPr>
              <a:t>IV. Areas de Alerta</a:t>
            </a:r>
            <a:endParaRPr/>
          </a:p>
        </p:txBody>
      </p:sp>
      <p:pic>
        <p:nvPicPr>
          <p:cNvPr descr="Advertencia con relleno sólido" id="1372" name="Google Shape;1372;p42"/>
          <p:cNvPicPr preferRelativeResize="0"/>
          <p:nvPr/>
        </p:nvPicPr>
        <p:blipFill rotWithShape="1">
          <a:blip r:embed="rId7">
            <a:alphaModFix/>
          </a:blip>
          <a:srcRect b="0" l="0" r="0" t="0"/>
          <a:stretch/>
        </p:blipFill>
        <p:spPr>
          <a:xfrm>
            <a:off x="4435787" y="4643726"/>
            <a:ext cx="373090" cy="373090"/>
          </a:xfrm>
          <a:prstGeom prst="rect">
            <a:avLst/>
          </a:prstGeom>
          <a:noFill/>
          <a:ln>
            <a:noFill/>
          </a:ln>
        </p:spPr>
      </p:pic>
      <p:sp>
        <p:nvSpPr>
          <p:cNvPr id="1373" name="Google Shape;1373;p42"/>
          <p:cNvSpPr txBox="1"/>
          <p:nvPr>
            <p:ph idx="12" type="sldNum"/>
          </p:nvPr>
        </p:nvSpPr>
        <p:spPr>
          <a:xfrm>
            <a:off x="3064372" y="7265065"/>
            <a:ext cx="2267903" cy="402483"/>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888888"/>
              </a:buClr>
              <a:buSzPts val="1323"/>
              <a:buFont typeface="Calibri"/>
              <a:buNone/>
            </a:pPr>
            <a:fld id="{00000000-1234-1234-1234-123412341234}" type="slidenum">
              <a:rPr b="0" i="0" lang="es-PE" sz="1323" u="none" cap="none" strike="noStrike">
                <a:solidFill>
                  <a:srgbClr val="888888"/>
                </a:solidFill>
                <a:latin typeface="Calibri"/>
                <a:ea typeface="Calibri"/>
                <a:cs typeface="Calibri"/>
                <a:sym typeface="Calibri"/>
              </a:rPr>
              <a:t>‹#›</a:t>
            </a:fld>
            <a:endParaRPr b="0" i="0" sz="1323" u="none" cap="none" strike="noStrike">
              <a:solidFill>
                <a:srgbClr val="888888"/>
              </a:solidFill>
              <a:latin typeface="Calibri"/>
              <a:ea typeface="Calibri"/>
              <a:cs typeface="Calibri"/>
              <a:sym typeface="Calibri"/>
            </a:endParaRPr>
          </a:p>
        </p:txBody>
      </p:sp>
      <p:sp>
        <p:nvSpPr>
          <p:cNvPr id="1374" name="Google Shape;1374;p42"/>
          <p:cNvSpPr/>
          <p:nvPr/>
        </p:nvSpPr>
        <p:spPr>
          <a:xfrm>
            <a:off x="240071" y="4663949"/>
            <a:ext cx="9726039" cy="2690215"/>
          </a:xfrm>
          <a:prstGeom prst="rect">
            <a:avLst/>
          </a:prstGeom>
          <a:noFill/>
          <a:ln cap="flat" cmpd="sng" w="9525">
            <a:solidFill>
              <a:srgbClr val="00206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8" name="Shape 1378"/>
        <p:cNvGrpSpPr/>
        <p:nvPr/>
      </p:nvGrpSpPr>
      <p:grpSpPr>
        <a:xfrm>
          <a:off x="0" y="0"/>
          <a:ext cx="0" cy="0"/>
          <a:chOff x="0" y="0"/>
          <a:chExt cx="0" cy="0"/>
        </a:xfrm>
      </p:grpSpPr>
      <p:sp>
        <p:nvSpPr>
          <p:cNvPr id="1379" name="Google Shape;1379;p4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1380" name="Google Shape;1380;p4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1381" name="Google Shape;1381;p4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1382" name="Google Shape;1382;p43"/>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6" name="Shape 1386"/>
        <p:cNvGrpSpPr/>
        <p:nvPr/>
      </p:nvGrpSpPr>
      <p:grpSpPr>
        <a:xfrm>
          <a:off x="0" y="0"/>
          <a:ext cx="0" cy="0"/>
          <a:chOff x="0" y="0"/>
          <a:chExt cx="0" cy="0"/>
        </a:xfrm>
      </p:grpSpPr>
      <p:sp>
        <p:nvSpPr>
          <p:cNvPr id="1387" name="Google Shape;1387;p4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solidFill>
                  <a:schemeClr val="dk1"/>
                </a:solidFill>
                <a:latin typeface="Arial"/>
                <a:ea typeface="Arial"/>
                <a:cs typeface="Arial"/>
                <a:sym typeface="Arial"/>
              </a:rPr>
              <a:t>Resumen Ejecutivo </a:t>
            </a:r>
            <a:endParaRPr b="1" sz="1400">
              <a:solidFill>
                <a:schemeClr val="dk1"/>
              </a:solidFill>
              <a:latin typeface="Arial"/>
              <a:ea typeface="Arial"/>
              <a:cs typeface="Arial"/>
              <a:sym typeface="Arial"/>
            </a:endParaRPr>
          </a:p>
        </p:txBody>
      </p:sp>
      <p:sp>
        <p:nvSpPr>
          <p:cNvPr id="1388" name="Google Shape;1388;p4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1389" name="Google Shape;1389;p4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390" name="Google Shape;1390;p44"/>
          <p:cNvSpPr txBox="1"/>
          <p:nvPr/>
        </p:nvSpPr>
        <p:spPr>
          <a:xfrm>
            <a:off x="244235" y="2400300"/>
            <a:ext cx="9042640" cy="4277591"/>
          </a:xfrm>
          <a:prstGeom prst="rect">
            <a:avLst/>
          </a:prstGeom>
          <a:solidFill>
            <a:srgbClr val="F2F2F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26C0D4"/>
              </a:buClr>
              <a:buSzPts val="1400"/>
              <a:buFont typeface="Arial"/>
              <a:buNone/>
            </a:pPr>
            <a:r>
              <a:rPr b="0" i="0" lang="es-PE" sz="1600" u="none" cap="none" strike="noStrike">
                <a:solidFill>
                  <a:srgbClr val="26C0D4"/>
                </a:solidFill>
                <a:latin typeface="Arial"/>
                <a:ea typeface="Arial"/>
                <a:cs typeface="Arial"/>
                <a:sym typeface="Arial"/>
              </a:rPr>
              <a:t>Contexto:</a:t>
            </a:r>
            <a:br>
              <a:rPr b="0" i="0" lang="es-PE" sz="1800" u="none" cap="none" strike="noStrike">
                <a:solidFill>
                  <a:srgbClr val="26323E"/>
                </a:solidFill>
                <a:latin typeface="Arial"/>
                <a:ea typeface="Arial"/>
                <a:cs typeface="Arial"/>
                <a:sym typeface="Arial"/>
              </a:rPr>
            </a:br>
            <a:endParaRPr b="0" i="0" sz="16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rgbClr val="26C0D4"/>
              </a:buClr>
              <a:buSzPts val="1400"/>
              <a:buFont typeface="Arial"/>
              <a:buNone/>
            </a:pPr>
            <a:r>
              <a:rPr b="0" i="0" lang="es-PE" sz="1600" u="none" cap="none" strike="noStrike">
                <a:solidFill>
                  <a:srgbClr val="26323E"/>
                </a:solidFill>
                <a:latin typeface="Arial"/>
                <a:ea typeface="Arial"/>
                <a:cs typeface="Arial"/>
                <a:sym typeface="Arial"/>
              </a:rPr>
              <a:t>El 25 de junio, la GERESA decidió que la intervención del Proyecto Piloto se dé en la Red Norte.  Además, se definió como objetivos: </a:t>
            </a:r>
            <a:endParaRPr/>
          </a:p>
          <a:p>
            <a:pPr indent="0" lvl="0" marL="0" marR="0" rtl="0" algn="l">
              <a:lnSpc>
                <a:spcPct val="100000"/>
              </a:lnSpc>
              <a:spcBef>
                <a:spcPts val="0"/>
              </a:spcBef>
              <a:spcAft>
                <a:spcPts val="0"/>
              </a:spcAft>
              <a:buClr>
                <a:srgbClr val="26C0D4"/>
              </a:buClr>
              <a:buSzPts val="1400"/>
              <a:buFont typeface="Arial"/>
              <a:buNone/>
            </a:pPr>
            <a:r>
              <a:t/>
            </a:r>
            <a:endParaRPr b="0" i="0" sz="1600" u="none" cap="none" strike="noStrike">
              <a:solidFill>
                <a:srgbClr val="26323E"/>
              </a:solidFill>
              <a:latin typeface="Arial"/>
              <a:ea typeface="Arial"/>
              <a:cs typeface="Arial"/>
              <a:sym typeface="Arial"/>
            </a:endParaRPr>
          </a:p>
          <a:p>
            <a:pPr indent="-342900" lvl="0" marL="342900" marR="0" rtl="0" algn="l">
              <a:lnSpc>
                <a:spcPct val="100000"/>
              </a:lnSpc>
              <a:spcBef>
                <a:spcPts val="0"/>
              </a:spcBef>
              <a:spcAft>
                <a:spcPts val="0"/>
              </a:spcAft>
              <a:buClr>
                <a:srgbClr val="26C0D4"/>
              </a:buClr>
              <a:buSzPts val="1400"/>
              <a:buFont typeface="Arial"/>
              <a:buAutoNum type="arabicParenR"/>
            </a:pPr>
            <a:r>
              <a:rPr b="0" i="0" lang="es-PE" sz="1600" u="none" cap="none" strike="noStrike">
                <a:solidFill>
                  <a:srgbClr val="26323E"/>
                </a:solidFill>
                <a:latin typeface="Arial"/>
                <a:ea typeface="Arial"/>
                <a:cs typeface="Arial"/>
                <a:sym typeface="Arial"/>
              </a:rPr>
              <a:t>Mejora de los indicadores trazadores del Programa Articulado Nutricional y Salud Materno Neonatal; </a:t>
            </a:r>
            <a:endParaRPr/>
          </a:p>
          <a:p>
            <a:pPr indent="-342900" lvl="0" marL="342900" marR="0" rtl="0" algn="l">
              <a:lnSpc>
                <a:spcPct val="100000"/>
              </a:lnSpc>
              <a:spcBef>
                <a:spcPts val="0"/>
              </a:spcBef>
              <a:spcAft>
                <a:spcPts val="0"/>
              </a:spcAft>
              <a:buClr>
                <a:srgbClr val="26C0D4"/>
              </a:buClr>
              <a:buSzPts val="1400"/>
              <a:buFont typeface="Arial"/>
              <a:buAutoNum type="arabicParenR"/>
            </a:pPr>
            <a:r>
              <a:rPr b="0" i="0" lang="es-PE" sz="1600" u="none" cap="none" strike="noStrike">
                <a:solidFill>
                  <a:srgbClr val="26323E"/>
                </a:solidFill>
                <a:latin typeface="Arial"/>
                <a:ea typeface="Arial"/>
                <a:cs typeface="Arial"/>
                <a:sym typeface="Arial"/>
              </a:rPr>
              <a:t>Optimizar la productividad del personal de salud; en 14 EE.SS. de la Red Norte. </a:t>
            </a:r>
            <a:endParaRPr/>
          </a:p>
          <a:p>
            <a:pPr indent="0" lvl="0" marL="0" marR="0" rtl="0" algn="l">
              <a:lnSpc>
                <a:spcPct val="100000"/>
              </a:lnSpc>
              <a:spcBef>
                <a:spcPts val="0"/>
              </a:spcBef>
              <a:spcAft>
                <a:spcPts val="0"/>
              </a:spcAft>
              <a:buClr>
                <a:srgbClr val="26C0D4"/>
              </a:buClr>
              <a:buSzPts val="1400"/>
              <a:buFont typeface="Arial"/>
              <a:buNone/>
            </a:pPr>
            <a:r>
              <a:t/>
            </a:r>
            <a:endParaRPr b="0" i="0" sz="16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rgbClr val="26C0D4"/>
              </a:buClr>
              <a:buSzPts val="1400"/>
              <a:buFont typeface="Arial"/>
              <a:buNone/>
            </a:pPr>
            <a:r>
              <a:rPr b="0" i="0" lang="es-PE" sz="1600" u="none" cap="none" strike="noStrike">
                <a:solidFill>
                  <a:srgbClr val="26323E"/>
                </a:solidFill>
                <a:latin typeface="Arial"/>
                <a:ea typeface="Arial"/>
                <a:cs typeface="Arial"/>
                <a:sym typeface="Arial"/>
              </a:rPr>
              <a:t>En dicho marco, se ha entrevistado a los funcionarios administrativos y asistenciales de la Red Norte, de  forma presencial; así también, se visitó in-situ seis (06) EE.SS. con el fin de conocer las condiciones de estos EE.SS y comprender sus particularidades. Dichas visitas permitieron enfocar de mejor manera el ámbito de intervención del Proyecto. Además se aplicó encuestas de satisfacción del usuario externo en 05 EE.SS.</a:t>
            </a:r>
            <a:endParaRPr/>
          </a:p>
          <a:p>
            <a:pPr indent="0" lvl="0" marL="0" marR="0" rtl="0" algn="l">
              <a:lnSpc>
                <a:spcPct val="100000"/>
              </a:lnSpc>
              <a:spcBef>
                <a:spcPts val="0"/>
              </a:spcBef>
              <a:spcAft>
                <a:spcPts val="0"/>
              </a:spcAft>
              <a:buClr>
                <a:srgbClr val="26C0D4"/>
              </a:buClr>
              <a:buSzPts val="1400"/>
              <a:buFont typeface="Arial"/>
              <a:buNone/>
            </a:pPr>
            <a:r>
              <a:t/>
            </a:r>
            <a:endParaRPr b="0" i="0" sz="1200" u="none" cap="none" strike="noStrike">
              <a:solidFill>
                <a:srgbClr val="26323E"/>
              </a:solidFill>
              <a:latin typeface="Arial"/>
              <a:ea typeface="Arial"/>
              <a:cs typeface="Arial"/>
              <a:sym typeface="Arial"/>
            </a:endParaRPr>
          </a:p>
        </p:txBody>
      </p:sp>
      <p:sp>
        <p:nvSpPr>
          <p:cNvPr id="1391" name="Google Shape;1391;p44"/>
          <p:cNvSpPr/>
          <p:nvPr/>
        </p:nvSpPr>
        <p:spPr>
          <a:xfrm>
            <a:off x="244235" y="1236284"/>
            <a:ext cx="9042640" cy="830997"/>
          </a:xfrm>
          <a:prstGeom prst="rect">
            <a:avLst/>
          </a:prstGeom>
          <a:solidFill>
            <a:srgbClr val="D1F3F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Este documento sistematiza la visita a los Establecimientos de Salud (EE.SS.) que son parte del Proyecto Piloto, así como la interacción que se tuvo con el personal administrativo y asistencial de la Red Norte.</a:t>
            </a:r>
            <a:endParaRPr b="0" i="0" sz="1600" u="none" cap="none" strike="noStrike">
              <a:solidFill>
                <a:srgbClr val="26323E"/>
              </a:solidFill>
              <a:latin typeface="Arial"/>
              <a:ea typeface="Arial"/>
              <a:cs typeface="Arial"/>
              <a:sym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5" name="Shape 1395"/>
        <p:cNvGrpSpPr/>
        <p:nvPr/>
      </p:nvGrpSpPr>
      <p:grpSpPr>
        <a:xfrm>
          <a:off x="0" y="0"/>
          <a:ext cx="0" cy="0"/>
          <a:chOff x="0" y="0"/>
          <a:chExt cx="0" cy="0"/>
        </a:xfrm>
      </p:grpSpPr>
      <p:sp>
        <p:nvSpPr>
          <p:cNvPr id="1396" name="Google Shape;1396;p4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solidFill>
                  <a:schemeClr val="dk1"/>
                </a:solidFill>
                <a:latin typeface="Arial"/>
                <a:ea typeface="Arial"/>
                <a:cs typeface="Arial"/>
                <a:sym typeface="Arial"/>
              </a:rPr>
              <a:t>En el marco del trabajo de campo se interactuó con personal administrativo y asistencial de la Red Norte</a:t>
            </a:r>
            <a:endParaRPr b="1">
              <a:solidFill>
                <a:schemeClr val="dk1"/>
              </a:solidFill>
              <a:latin typeface="Arial"/>
              <a:ea typeface="Arial"/>
              <a:cs typeface="Arial"/>
              <a:sym typeface="Arial"/>
            </a:endParaRPr>
          </a:p>
        </p:txBody>
      </p:sp>
      <p:sp>
        <p:nvSpPr>
          <p:cNvPr id="1397" name="Google Shape;1397;p4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398" name="Google Shape;1398;p4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pic>
        <p:nvPicPr>
          <p:cNvPr id="1399" name="Google Shape;1399;p45"/>
          <p:cNvPicPr preferRelativeResize="0"/>
          <p:nvPr/>
        </p:nvPicPr>
        <p:blipFill rotWithShape="1">
          <a:blip r:embed="rId3">
            <a:alphaModFix/>
          </a:blip>
          <a:srcRect b="0" l="0" r="0" t="904"/>
          <a:stretch/>
        </p:blipFill>
        <p:spPr>
          <a:xfrm>
            <a:off x="305140" y="1558848"/>
            <a:ext cx="5038623" cy="5042192"/>
          </a:xfrm>
          <a:prstGeom prst="rect">
            <a:avLst/>
          </a:prstGeom>
          <a:noFill/>
          <a:ln>
            <a:noFill/>
          </a:ln>
        </p:spPr>
      </p:pic>
      <p:sp>
        <p:nvSpPr>
          <p:cNvPr id="1400" name="Google Shape;1400;p45"/>
          <p:cNvSpPr/>
          <p:nvPr/>
        </p:nvSpPr>
        <p:spPr>
          <a:xfrm>
            <a:off x="1890054" y="2149437"/>
            <a:ext cx="2024743" cy="595086"/>
          </a:xfrm>
          <a:prstGeom prst="roundRect">
            <a:avLst>
              <a:gd fmla="val 16667" name="adj"/>
            </a:avLst>
          </a:prstGeom>
          <a:no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401" name="Google Shape;1401;p45"/>
          <p:cNvSpPr/>
          <p:nvPr/>
        </p:nvSpPr>
        <p:spPr>
          <a:xfrm>
            <a:off x="283369" y="4602352"/>
            <a:ext cx="1207541" cy="682172"/>
          </a:xfrm>
          <a:prstGeom prst="roundRect">
            <a:avLst>
              <a:gd fmla="val 16667" name="adj"/>
            </a:avLst>
          </a:prstGeom>
          <a:no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402" name="Google Shape;1402;p45"/>
          <p:cNvSpPr/>
          <p:nvPr/>
        </p:nvSpPr>
        <p:spPr>
          <a:xfrm>
            <a:off x="1622312" y="5923153"/>
            <a:ext cx="1280113" cy="529771"/>
          </a:xfrm>
          <a:prstGeom prst="roundRect">
            <a:avLst>
              <a:gd fmla="val 16667" name="adj"/>
            </a:avLst>
          </a:prstGeom>
          <a:noFill/>
          <a:ln cap="flat" cmpd="sng" w="12700">
            <a:solidFill>
              <a:srgbClr val="4C647D"/>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403" name="Google Shape;1403;p45"/>
          <p:cNvSpPr/>
          <p:nvPr/>
        </p:nvSpPr>
        <p:spPr>
          <a:xfrm>
            <a:off x="3914797" y="3470238"/>
            <a:ext cx="1313542" cy="586694"/>
          </a:xfrm>
          <a:prstGeom prst="roundRect">
            <a:avLst>
              <a:gd fmla="val 16667" name="adj"/>
            </a:avLst>
          </a:prstGeom>
          <a:no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404" name="Google Shape;1404;p45"/>
          <p:cNvSpPr/>
          <p:nvPr/>
        </p:nvSpPr>
        <p:spPr>
          <a:xfrm>
            <a:off x="1453198" y="3578790"/>
            <a:ext cx="1313542" cy="586694"/>
          </a:xfrm>
          <a:prstGeom prst="roundRect">
            <a:avLst>
              <a:gd fmla="val 16667" name="adj"/>
            </a:avLst>
          </a:prstGeom>
          <a:no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405" name="Google Shape;1405;p45"/>
          <p:cNvSpPr txBox="1"/>
          <p:nvPr/>
        </p:nvSpPr>
        <p:spPr>
          <a:xfrm>
            <a:off x="5559921" y="1842895"/>
            <a:ext cx="3800550" cy="115108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2000"/>
              <a:buFont typeface="Arial"/>
              <a:buNone/>
            </a:pPr>
            <a:r>
              <a:rPr b="0" i="0" lang="es-PE" sz="1600" u="none" cap="none" strike="noStrike">
                <a:solidFill>
                  <a:srgbClr val="26323E"/>
                </a:solidFill>
                <a:latin typeface="Arial"/>
                <a:ea typeface="Arial"/>
                <a:cs typeface="Arial"/>
                <a:sym typeface="Arial"/>
              </a:rPr>
              <a:t>Se interactuó con los funcionarios administrativos de las principales oficinas y direcciones de la Red Norte (Alrededor de 25 funcionarios</a:t>
            </a:r>
            <a:r>
              <a:rPr b="0" i="0" lang="es-PE" sz="2000" u="none" cap="none" strike="noStrike">
                <a:solidFill>
                  <a:srgbClr val="26323E"/>
                </a:solidFill>
                <a:latin typeface="Arial"/>
                <a:ea typeface="Arial"/>
                <a:cs typeface="Arial"/>
                <a:sym typeface="Arial"/>
              </a:rPr>
              <a:t>) </a:t>
            </a:r>
            <a:endParaRPr/>
          </a:p>
        </p:txBody>
      </p:sp>
      <p:sp>
        <p:nvSpPr>
          <p:cNvPr id="1406" name="Google Shape;1406;p45"/>
          <p:cNvSpPr txBox="1"/>
          <p:nvPr/>
        </p:nvSpPr>
        <p:spPr>
          <a:xfrm>
            <a:off x="5626659" y="3453340"/>
            <a:ext cx="3800550" cy="189590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2000"/>
              <a:buFont typeface="Arial"/>
              <a:buNone/>
            </a:pPr>
            <a:r>
              <a:rPr b="0" i="0" lang="es-PE" sz="1600" u="none" cap="none" strike="noStrike">
                <a:solidFill>
                  <a:srgbClr val="26323E"/>
                </a:solidFill>
                <a:latin typeface="Arial"/>
                <a:ea typeface="Arial"/>
                <a:cs typeface="Arial"/>
                <a:sym typeface="Arial"/>
              </a:rPr>
              <a:t>Se visitó a 04 cabeceras de Micro Red, de las 09 que tiene la Red Norte, con un total de 06 establecimientos de salud que son parte del Proyecto piloto (Personal asistencial de 06 EE.SS.) </a:t>
            </a:r>
            <a:endParaRPr/>
          </a:p>
          <a:p>
            <a:pPr indent="0" lvl="0" marL="0" marR="0" rtl="0" algn="l">
              <a:lnSpc>
                <a:spcPct val="110000"/>
              </a:lnSpc>
              <a:spcBef>
                <a:spcPts val="0"/>
              </a:spcBef>
              <a:spcAft>
                <a:spcPts val="0"/>
              </a:spcAft>
              <a:buClr>
                <a:srgbClr val="26323E"/>
              </a:buClr>
              <a:buSzPts val="2000"/>
              <a:buFont typeface="Arial"/>
              <a:buNone/>
            </a:pPr>
            <a:r>
              <a:t/>
            </a:r>
            <a:endParaRPr b="0" i="0" sz="1600" u="none" cap="none" strike="noStrike">
              <a:solidFill>
                <a:srgbClr val="54C0D0"/>
              </a:solidFill>
              <a:latin typeface="Arial"/>
              <a:ea typeface="Arial"/>
              <a:cs typeface="Arial"/>
              <a:sym typeface="Arial"/>
            </a:endParaRPr>
          </a:p>
        </p:txBody>
      </p:sp>
      <p:pic>
        <p:nvPicPr>
          <p:cNvPr descr="Users with solid fill" id="1407" name="Google Shape;1407;p45"/>
          <p:cNvPicPr preferRelativeResize="0"/>
          <p:nvPr/>
        </p:nvPicPr>
        <p:blipFill rotWithShape="1">
          <a:blip r:embed="rId4">
            <a:alphaModFix/>
          </a:blip>
          <a:srcRect b="0" l="0" r="0" t="0"/>
          <a:stretch/>
        </p:blipFill>
        <p:spPr>
          <a:xfrm>
            <a:off x="8563899" y="2867460"/>
            <a:ext cx="779042" cy="695246"/>
          </a:xfrm>
          <a:prstGeom prst="rect">
            <a:avLst/>
          </a:prstGeom>
          <a:noFill/>
          <a:ln>
            <a:noFill/>
          </a:ln>
        </p:spPr>
      </p:pic>
      <p:sp>
        <p:nvSpPr>
          <p:cNvPr id="1408" name="Google Shape;1408;p45"/>
          <p:cNvSpPr txBox="1"/>
          <p:nvPr/>
        </p:nvSpPr>
        <p:spPr>
          <a:xfrm>
            <a:off x="5539065" y="5121927"/>
            <a:ext cx="4110261" cy="1384995"/>
          </a:xfrm>
          <a:prstGeom prst="rect">
            <a:avLst/>
          </a:prstGeom>
          <a:noFill/>
          <a:ln>
            <a:noFill/>
          </a:ln>
        </p:spPr>
        <p:txBody>
          <a:bodyPr anchorCtr="0" anchor="t" bIns="45700" lIns="91425" spcFirstLastPara="1" rIns="91425" wrap="square" tIns="45700">
            <a:spAutoFit/>
          </a:bodyPr>
          <a:lstStyle/>
          <a:p>
            <a:pPr indent="-285750" lvl="4" marL="285750" marR="0" rtl="0" algn="l">
              <a:lnSpc>
                <a:spcPct val="100000"/>
              </a:lnSpc>
              <a:spcBef>
                <a:spcPts val="0"/>
              </a:spcBef>
              <a:spcAft>
                <a:spcPts val="0"/>
              </a:spcAft>
              <a:buClr>
                <a:srgbClr val="26C0D4"/>
              </a:buClr>
              <a:buSzPts val="1400"/>
              <a:buFont typeface="Arial"/>
              <a:buChar char="•"/>
            </a:pPr>
            <a:r>
              <a:rPr b="0" i="0" lang="es-PE" sz="1400" u="none" cap="none" strike="noStrike">
                <a:solidFill>
                  <a:srgbClr val="26323E"/>
                </a:solidFill>
                <a:latin typeface="Arial"/>
                <a:ea typeface="Arial"/>
                <a:cs typeface="Arial"/>
                <a:sym typeface="Arial"/>
              </a:rPr>
              <a:t>21/08/2021  se visitó</a:t>
            </a:r>
            <a:r>
              <a:rPr b="0" i="0" lang="es-PE" sz="1800" u="none" cap="none" strike="noStrike">
                <a:solidFill>
                  <a:srgbClr val="26323E"/>
                </a:solidFill>
                <a:latin typeface="Arial"/>
                <a:ea typeface="Arial"/>
                <a:cs typeface="Arial"/>
                <a:sym typeface="Arial"/>
              </a:rPr>
              <a:t>:</a:t>
            </a:r>
            <a:r>
              <a:rPr b="0" i="0" lang="es-PE" sz="1400" u="none" cap="none" strike="noStrike">
                <a:solidFill>
                  <a:srgbClr val="26323E"/>
                </a:solidFill>
                <a:latin typeface="Arial"/>
                <a:ea typeface="Arial"/>
                <a:cs typeface="Arial"/>
                <a:sym typeface="Arial"/>
              </a:rPr>
              <a:t> EE.SS. Machupicchu</a:t>
            </a:r>
            <a:endParaRPr b="0" i="0" sz="1400" u="none" cap="none" strike="noStrike">
              <a:solidFill>
                <a:srgbClr val="26323E"/>
              </a:solidFill>
              <a:latin typeface="Arial"/>
              <a:ea typeface="Arial"/>
              <a:cs typeface="Arial"/>
              <a:sym typeface="Arial"/>
            </a:endParaRPr>
          </a:p>
          <a:p>
            <a:pPr indent="-285750" lvl="4" marL="285750" marR="0" rtl="0" algn="l">
              <a:lnSpc>
                <a:spcPct val="100000"/>
              </a:lnSpc>
              <a:spcBef>
                <a:spcPts val="0"/>
              </a:spcBef>
              <a:spcAft>
                <a:spcPts val="0"/>
              </a:spcAft>
              <a:buClr>
                <a:srgbClr val="26C0D4"/>
              </a:buClr>
              <a:buSzPts val="1400"/>
              <a:buFont typeface="Arial"/>
              <a:buChar char="•"/>
            </a:pPr>
            <a:r>
              <a:rPr b="0" i="0" lang="es-PE" sz="1400" u="none" cap="none" strike="noStrike">
                <a:solidFill>
                  <a:srgbClr val="26323E"/>
                </a:solidFill>
                <a:latin typeface="Arial"/>
                <a:ea typeface="Arial"/>
                <a:cs typeface="Arial"/>
                <a:sym typeface="Arial"/>
              </a:rPr>
              <a:t>22/08/2021 se visitó</a:t>
            </a:r>
            <a:r>
              <a:rPr b="0" i="0" lang="es-PE" sz="1800" u="none" cap="none" strike="noStrike">
                <a:solidFill>
                  <a:srgbClr val="26323E"/>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EE.SS. Ollantaytambo y Pisac.</a:t>
            </a:r>
            <a:endParaRPr/>
          </a:p>
          <a:p>
            <a:pPr indent="-285750" lvl="4" marL="285750" marR="0" rtl="0" algn="l">
              <a:lnSpc>
                <a:spcPct val="100000"/>
              </a:lnSpc>
              <a:spcBef>
                <a:spcPts val="0"/>
              </a:spcBef>
              <a:spcAft>
                <a:spcPts val="0"/>
              </a:spcAft>
              <a:buClr>
                <a:srgbClr val="26C0D4"/>
              </a:buClr>
              <a:buSzPts val="1400"/>
              <a:buFont typeface="Arial"/>
              <a:buChar char="•"/>
            </a:pPr>
            <a:r>
              <a:rPr b="0" i="0" lang="es-PE" sz="1400" u="none" cap="none" strike="noStrike">
                <a:solidFill>
                  <a:srgbClr val="26323E"/>
                </a:solidFill>
                <a:latin typeface="Arial"/>
                <a:ea typeface="Arial"/>
                <a:cs typeface="Arial"/>
                <a:sym typeface="Arial"/>
              </a:rPr>
              <a:t>25/08/2021 se visitó</a:t>
            </a:r>
            <a:r>
              <a:rPr b="0" i="0" lang="es-PE" sz="1800" u="none" cap="none" strike="noStrike">
                <a:solidFill>
                  <a:srgbClr val="26323E"/>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EE.SS. Belempampa y Siete Cuartones</a:t>
            </a:r>
            <a:endParaRPr/>
          </a:p>
          <a:p>
            <a:pPr indent="-285750" lvl="4" marL="285750" marR="0" rtl="0" algn="l">
              <a:lnSpc>
                <a:spcPct val="100000"/>
              </a:lnSpc>
              <a:spcBef>
                <a:spcPts val="0"/>
              </a:spcBef>
              <a:spcAft>
                <a:spcPts val="0"/>
              </a:spcAft>
              <a:buClr>
                <a:srgbClr val="26C0D4"/>
              </a:buClr>
              <a:buSzPts val="1400"/>
              <a:buFont typeface="Arial"/>
              <a:buChar char="•"/>
            </a:pPr>
            <a:r>
              <a:rPr b="0" i="0" lang="es-PE" sz="1400" u="none" cap="none" strike="noStrike">
                <a:solidFill>
                  <a:srgbClr val="26323E"/>
                </a:solidFill>
                <a:latin typeface="Arial"/>
                <a:ea typeface="Arial"/>
                <a:cs typeface="Arial"/>
                <a:sym typeface="Arial"/>
              </a:rPr>
              <a:t>27/08/2021 se visitó: EE.SS. Urubamba</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2" name="Shape 1412"/>
        <p:cNvGrpSpPr/>
        <p:nvPr/>
      </p:nvGrpSpPr>
      <p:grpSpPr>
        <a:xfrm>
          <a:off x="0" y="0"/>
          <a:ext cx="0" cy="0"/>
          <a:chOff x="0" y="0"/>
          <a:chExt cx="0" cy="0"/>
        </a:xfrm>
      </p:grpSpPr>
      <p:sp>
        <p:nvSpPr>
          <p:cNvPr id="1413" name="Google Shape;1413;p4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solidFill>
                  <a:schemeClr val="dk1"/>
                </a:solidFill>
                <a:latin typeface="Arial"/>
                <a:ea typeface="Arial"/>
                <a:cs typeface="Arial"/>
                <a:sym typeface="Arial"/>
              </a:rPr>
              <a:t>Se identificaron 5 temas clave a partir del trabajo de campo</a:t>
            </a:r>
            <a:endParaRPr/>
          </a:p>
        </p:txBody>
      </p:sp>
      <p:sp>
        <p:nvSpPr>
          <p:cNvPr id="1414" name="Google Shape;1414;p4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1415" name="Google Shape;1415;p4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416" name="Google Shape;1416;p46"/>
          <p:cNvSpPr txBox="1"/>
          <p:nvPr/>
        </p:nvSpPr>
        <p:spPr>
          <a:xfrm>
            <a:off x="360001" y="1667517"/>
            <a:ext cx="9132342" cy="353858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26C0D4"/>
              </a:buClr>
              <a:buSzPts val="2400"/>
              <a:buFont typeface="Arial"/>
              <a:buNone/>
            </a:pPr>
            <a:r>
              <a:t/>
            </a:r>
            <a:endParaRPr b="0" i="0" sz="1600" u="none" cap="none" strike="noStrike">
              <a:solidFill>
                <a:srgbClr val="26323E"/>
              </a:solidFill>
              <a:latin typeface="Arial"/>
              <a:ea typeface="Arial"/>
              <a:cs typeface="Arial"/>
              <a:sym typeface="Arial"/>
            </a:endParaRPr>
          </a:p>
          <a:p>
            <a:pPr indent="-349861" lvl="0" marL="349861" marR="0" rtl="0" algn="l">
              <a:lnSpc>
                <a:spcPct val="100000"/>
              </a:lnSpc>
              <a:spcBef>
                <a:spcPts val="0"/>
              </a:spcBef>
              <a:spcAft>
                <a:spcPts val="0"/>
              </a:spcAft>
              <a:buClr>
                <a:srgbClr val="26C0D4"/>
              </a:buClr>
              <a:buSzPts val="2400"/>
              <a:buFont typeface="Arial"/>
              <a:buAutoNum type="arabicPeriod"/>
            </a:pPr>
            <a:r>
              <a:rPr b="1" i="0" lang="es-PE" sz="1600" u="none" cap="none" strike="noStrike">
                <a:solidFill>
                  <a:srgbClr val="26323E"/>
                </a:solidFill>
                <a:latin typeface="Arial"/>
                <a:ea typeface="Arial"/>
                <a:cs typeface="Arial"/>
                <a:sym typeface="Arial"/>
              </a:rPr>
              <a:t>Simplificación de procesos de registro</a:t>
            </a:r>
            <a:r>
              <a:rPr b="0" i="0" lang="es-PE" sz="1600" u="none" cap="none" strike="noStrike">
                <a:solidFill>
                  <a:srgbClr val="26323E"/>
                </a:solidFill>
                <a:latin typeface="Arial"/>
                <a:ea typeface="Arial"/>
                <a:cs typeface="Arial"/>
                <a:sym typeface="Arial"/>
              </a:rPr>
              <a:t>: El personal de salud tiene que registrar una serie de formatos que termina siendo engorroso</a:t>
            </a:r>
            <a:endParaRPr/>
          </a:p>
          <a:p>
            <a:pPr indent="-76200" lvl="0" marL="228600" marR="0" rtl="0" algn="l">
              <a:lnSpc>
                <a:spcPct val="100000"/>
              </a:lnSpc>
              <a:spcBef>
                <a:spcPts val="0"/>
              </a:spcBef>
              <a:spcAft>
                <a:spcPts val="0"/>
              </a:spcAft>
              <a:buClr>
                <a:srgbClr val="26C0D4"/>
              </a:buClr>
              <a:buSzPts val="2400"/>
              <a:buFont typeface="Arial"/>
              <a:buNone/>
            </a:pPr>
            <a:r>
              <a:t/>
            </a:r>
            <a:endParaRPr b="0" i="0" sz="1600" u="none" cap="none" strike="noStrike">
              <a:solidFill>
                <a:srgbClr val="26323E"/>
              </a:solidFill>
              <a:latin typeface="Arial"/>
              <a:ea typeface="Arial"/>
              <a:cs typeface="Arial"/>
              <a:sym typeface="Arial"/>
            </a:endParaRPr>
          </a:p>
          <a:p>
            <a:pPr indent="-349861" lvl="0" marL="349861" marR="0" rtl="0" algn="l">
              <a:lnSpc>
                <a:spcPct val="100000"/>
              </a:lnSpc>
              <a:spcBef>
                <a:spcPts val="0"/>
              </a:spcBef>
              <a:spcAft>
                <a:spcPts val="0"/>
              </a:spcAft>
              <a:buClr>
                <a:srgbClr val="26C0D4"/>
              </a:buClr>
              <a:buSzPts val="2400"/>
              <a:buFont typeface="Arial"/>
              <a:buAutoNum type="arabicPeriod"/>
            </a:pPr>
            <a:r>
              <a:rPr b="1" i="0" lang="es-PE" sz="1600" u="none" cap="none" strike="noStrike">
                <a:solidFill>
                  <a:srgbClr val="26323E"/>
                </a:solidFill>
                <a:latin typeface="Arial"/>
                <a:ea typeface="Arial"/>
                <a:cs typeface="Arial"/>
                <a:sym typeface="Arial"/>
              </a:rPr>
              <a:t>Heterogeneidad de los recursos de los EE.SS</a:t>
            </a:r>
            <a:r>
              <a:rPr b="0" i="0" lang="es-PE" sz="1600" u="none" cap="none" strike="noStrike">
                <a:solidFill>
                  <a:srgbClr val="26323E"/>
                </a:solidFill>
                <a:latin typeface="Arial"/>
                <a:ea typeface="Arial"/>
                <a:cs typeface="Arial"/>
                <a:sym typeface="Arial"/>
              </a:rPr>
              <a:t>: A pesar de ser EE.SS. del mismo nivel de atención, no cuentan con los mismos recursos físicos y humano</a:t>
            </a:r>
            <a:endParaRPr/>
          </a:p>
          <a:p>
            <a:pPr indent="-76200" lvl="0" marL="228600" marR="0" rtl="0" algn="l">
              <a:lnSpc>
                <a:spcPct val="100000"/>
              </a:lnSpc>
              <a:spcBef>
                <a:spcPts val="0"/>
              </a:spcBef>
              <a:spcAft>
                <a:spcPts val="0"/>
              </a:spcAft>
              <a:buClr>
                <a:srgbClr val="26C0D4"/>
              </a:buClr>
              <a:buSzPts val="2400"/>
              <a:buFont typeface="Arial"/>
              <a:buNone/>
            </a:pPr>
            <a:r>
              <a:t/>
            </a:r>
            <a:endParaRPr b="0" i="0" sz="1600" u="none" cap="none" strike="noStrike">
              <a:solidFill>
                <a:srgbClr val="26323E"/>
              </a:solidFill>
              <a:latin typeface="Arial"/>
              <a:ea typeface="Arial"/>
              <a:cs typeface="Arial"/>
              <a:sym typeface="Arial"/>
            </a:endParaRPr>
          </a:p>
          <a:p>
            <a:pPr indent="-349861" lvl="0" marL="349861" marR="0" rtl="0" algn="l">
              <a:lnSpc>
                <a:spcPct val="100000"/>
              </a:lnSpc>
              <a:spcBef>
                <a:spcPts val="0"/>
              </a:spcBef>
              <a:spcAft>
                <a:spcPts val="0"/>
              </a:spcAft>
              <a:buClr>
                <a:srgbClr val="26C0D4"/>
              </a:buClr>
              <a:buSzPts val="2400"/>
              <a:buFont typeface="Arial"/>
              <a:buAutoNum type="arabicPeriod"/>
            </a:pPr>
            <a:r>
              <a:rPr b="1" i="0" lang="es-PE" sz="1600" u="none" cap="none" strike="noStrike">
                <a:solidFill>
                  <a:srgbClr val="26323E"/>
                </a:solidFill>
                <a:latin typeface="Arial"/>
                <a:ea typeface="Arial"/>
                <a:cs typeface="Arial"/>
                <a:sym typeface="Arial"/>
              </a:rPr>
              <a:t>Necesidad de mejoras de TIC</a:t>
            </a:r>
            <a:r>
              <a:rPr b="0" i="0" lang="es-PE" sz="1600" u="none" cap="none" strike="noStrike">
                <a:solidFill>
                  <a:srgbClr val="26323E"/>
                </a:solidFill>
                <a:latin typeface="Arial"/>
                <a:ea typeface="Arial"/>
                <a:cs typeface="Arial"/>
                <a:sym typeface="Arial"/>
              </a:rPr>
              <a:t>: Los registros son físicos y luego digitalizados por la falta de acceso del personal asistencial a tecnologías de la información</a:t>
            </a:r>
            <a:endParaRPr/>
          </a:p>
          <a:p>
            <a:pPr indent="-76200" lvl="0" marL="228600" marR="0" rtl="0" algn="l">
              <a:lnSpc>
                <a:spcPct val="100000"/>
              </a:lnSpc>
              <a:spcBef>
                <a:spcPts val="0"/>
              </a:spcBef>
              <a:spcAft>
                <a:spcPts val="0"/>
              </a:spcAft>
              <a:buClr>
                <a:srgbClr val="26C0D4"/>
              </a:buClr>
              <a:buSzPts val="2400"/>
              <a:buFont typeface="Arial"/>
              <a:buNone/>
            </a:pPr>
            <a:r>
              <a:t/>
            </a:r>
            <a:endParaRPr b="0" i="0" sz="1600" u="none" cap="none" strike="noStrike">
              <a:solidFill>
                <a:srgbClr val="26323E"/>
              </a:solidFill>
              <a:latin typeface="Arial"/>
              <a:ea typeface="Arial"/>
              <a:cs typeface="Arial"/>
              <a:sym typeface="Arial"/>
            </a:endParaRPr>
          </a:p>
          <a:p>
            <a:pPr indent="-349861" lvl="0" marL="349861" marR="0" rtl="0" algn="l">
              <a:lnSpc>
                <a:spcPct val="100000"/>
              </a:lnSpc>
              <a:spcBef>
                <a:spcPts val="0"/>
              </a:spcBef>
              <a:spcAft>
                <a:spcPts val="0"/>
              </a:spcAft>
              <a:buClr>
                <a:srgbClr val="26C0D4"/>
              </a:buClr>
              <a:buSzPts val="2400"/>
              <a:buFont typeface="Arial"/>
              <a:buAutoNum type="arabicPeriod"/>
            </a:pPr>
            <a:r>
              <a:rPr b="1" i="0" lang="es-PE" sz="1600" u="none" cap="none" strike="noStrike">
                <a:solidFill>
                  <a:srgbClr val="26323E"/>
                </a:solidFill>
                <a:latin typeface="Arial"/>
                <a:ea typeface="Arial"/>
                <a:cs typeface="Arial"/>
                <a:sym typeface="Arial"/>
              </a:rPr>
              <a:t>Nueva normalidad frente a la pandemia COVID-19</a:t>
            </a:r>
            <a:r>
              <a:rPr b="0" i="0" lang="es-PE" sz="1600" u="none" cap="none" strike="noStrike">
                <a:solidFill>
                  <a:srgbClr val="26323E"/>
                </a:solidFill>
                <a:latin typeface="Arial"/>
                <a:ea typeface="Arial"/>
                <a:cs typeface="Arial"/>
                <a:sym typeface="Arial"/>
              </a:rPr>
              <a:t>: Aún es un gran reto para la Red Norte, balancear entre la atención a la pandemia COVID 19 y las otras prioridades de atención de los EE.SS</a:t>
            </a:r>
            <a:endParaRPr/>
          </a:p>
          <a:p>
            <a:pPr indent="-197461" lvl="0" marL="349861" marR="0" rtl="0" algn="l">
              <a:lnSpc>
                <a:spcPct val="100000"/>
              </a:lnSpc>
              <a:spcBef>
                <a:spcPts val="0"/>
              </a:spcBef>
              <a:spcAft>
                <a:spcPts val="0"/>
              </a:spcAft>
              <a:buClr>
                <a:srgbClr val="26C0D4"/>
              </a:buClr>
              <a:buSzPts val="2400"/>
              <a:buFont typeface="Arial"/>
              <a:buNone/>
            </a:pPr>
            <a:r>
              <a:t/>
            </a:r>
            <a:endParaRPr b="0" i="0" sz="1600" u="none" cap="none" strike="noStrike">
              <a:solidFill>
                <a:srgbClr val="26323E"/>
              </a:solidFill>
              <a:latin typeface="Arial"/>
              <a:ea typeface="Arial"/>
              <a:cs typeface="Arial"/>
              <a:sym typeface="Arial"/>
            </a:endParaRPr>
          </a:p>
          <a:p>
            <a:pPr indent="-349861" lvl="0" marL="349861" marR="0" rtl="0" algn="l">
              <a:lnSpc>
                <a:spcPct val="100000"/>
              </a:lnSpc>
              <a:spcBef>
                <a:spcPts val="0"/>
              </a:spcBef>
              <a:spcAft>
                <a:spcPts val="0"/>
              </a:spcAft>
              <a:buClr>
                <a:srgbClr val="26C0D4"/>
              </a:buClr>
              <a:buSzPts val="2400"/>
              <a:buFont typeface="Arial"/>
              <a:buAutoNum type="arabicPeriod"/>
            </a:pPr>
            <a:r>
              <a:rPr b="1" i="0" lang="es-PE" sz="1600" u="none" cap="none" strike="noStrike">
                <a:solidFill>
                  <a:srgbClr val="26323E"/>
                </a:solidFill>
                <a:latin typeface="Arial"/>
                <a:ea typeface="Arial"/>
                <a:cs typeface="Arial"/>
                <a:sym typeface="Arial"/>
              </a:rPr>
              <a:t>Nivel de satisfacción del usuario externo</a:t>
            </a:r>
            <a:r>
              <a:rPr b="0" i="0" lang="es-PE" sz="1600" u="none" cap="none" strike="noStrike">
                <a:solidFill>
                  <a:srgbClr val="26323E"/>
                </a:solidFill>
                <a:latin typeface="Arial"/>
                <a:ea typeface="Arial"/>
                <a:cs typeface="Arial"/>
                <a:sym typeface="Arial"/>
              </a:rPr>
              <a:t>: En la zona rural se observaron reservas para dar a conocer el nivel de satisfacción con la prestación de servicios</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0" name="Shape 1420"/>
        <p:cNvGrpSpPr/>
        <p:nvPr/>
      </p:nvGrpSpPr>
      <p:grpSpPr>
        <a:xfrm>
          <a:off x="0" y="0"/>
          <a:ext cx="0" cy="0"/>
          <a:chOff x="0" y="0"/>
          <a:chExt cx="0" cy="0"/>
        </a:xfrm>
      </p:grpSpPr>
      <p:sp>
        <p:nvSpPr>
          <p:cNvPr id="1421" name="Google Shape;1421;p4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2"/>
              </a:buClr>
              <a:buSzPts val="2000"/>
              <a:buFont typeface="Arial"/>
              <a:buNone/>
            </a:pPr>
            <a:r>
              <a:rPr b="1" lang="es-PE">
                <a:solidFill>
                  <a:schemeClr val="dk1"/>
                </a:solidFill>
                <a:latin typeface="Arial"/>
                <a:ea typeface="Arial"/>
                <a:cs typeface="Arial"/>
                <a:sym typeface="Arial"/>
              </a:rPr>
              <a:t>Tema 1: </a:t>
            </a:r>
            <a:r>
              <a:rPr b="1" lang="es-PE" u="none" strike="noStrike">
                <a:solidFill>
                  <a:schemeClr val="dk1"/>
                </a:solidFill>
                <a:latin typeface="Arial"/>
                <a:ea typeface="Arial"/>
                <a:cs typeface="Arial"/>
                <a:sym typeface="Arial"/>
              </a:rPr>
              <a:t>Simplificación de procesos de registro y reportes </a:t>
            </a:r>
            <a:endParaRPr b="1">
              <a:solidFill>
                <a:schemeClr val="dk1"/>
              </a:solidFill>
              <a:latin typeface="Arial"/>
              <a:ea typeface="Arial"/>
              <a:cs typeface="Arial"/>
              <a:sym typeface="Arial"/>
            </a:endParaRPr>
          </a:p>
        </p:txBody>
      </p:sp>
      <p:sp>
        <p:nvSpPr>
          <p:cNvPr id="1422" name="Google Shape;1422;p4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423" name="Google Shape;1423;p4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424" name="Google Shape;1424;p47"/>
          <p:cNvSpPr txBox="1"/>
          <p:nvPr/>
        </p:nvSpPr>
        <p:spPr>
          <a:xfrm>
            <a:off x="414305" y="927941"/>
            <a:ext cx="9306319" cy="590927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1.1. </a:t>
            </a:r>
            <a:r>
              <a:rPr b="1" i="0" lang="es-PE" sz="1800" u="none" cap="none" strike="noStrike">
                <a:solidFill>
                  <a:srgbClr val="26323E"/>
                </a:solidFill>
                <a:latin typeface="Arial"/>
                <a:ea typeface="Arial"/>
                <a:cs typeface="Arial"/>
                <a:sym typeface="Arial"/>
              </a:rPr>
              <a:t>El personal asistencial </a:t>
            </a:r>
            <a:r>
              <a:rPr b="0" i="0" lang="es-PE" sz="1800" u="none" cap="none" strike="noStrike">
                <a:solidFill>
                  <a:srgbClr val="26323E"/>
                </a:solidFill>
                <a:latin typeface="Arial"/>
                <a:ea typeface="Arial"/>
                <a:cs typeface="Arial"/>
                <a:sym typeface="Arial"/>
              </a:rPr>
              <a:t>cuenta con una serie de formatos físicos (HISMINSA y FUAS), que termina siendo engorroso para el personal de salud y reduce el tiempo de atención efectivo al paciente.</a:t>
            </a:r>
            <a:endParaRPr/>
          </a:p>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1.2. </a:t>
            </a:r>
            <a:r>
              <a:rPr b="1" i="0" lang="es-PE" sz="1800" u="none" cap="none" strike="noStrike">
                <a:solidFill>
                  <a:srgbClr val="26323E"/>
                </a:solidFill>
                <a:latin typeface="Arial"/>
                <a:ea typeface="Arial"/>
                <a:cs typeface="Arial"/>
                <a:sym typeface="Arial"/>
              </a:rPr>
              <a:t>La Red Norte </a:t>
            </a:r>
            <a:r>
              <a:rPr b="0" i="0" lang="es-PE" sz="1800" u="none" cap="none" strike="noStrike">
                <a:solidFill>
                  <a:srgbClr val="26323E"/>
                </a:solidFill>
                <a:latin typeface="Arial"/>
                <a:ea typeface="Arial"/>
                <a:cs typeface="Arial"/>
                <a:sym typeface="Arial"/>
              </a:rPr>
              <a:t>constantemente se encuentra en procesos de evaluación a distintos entes del Estado, lo cual desconcentra la atención en la gestión de las prioridades de la R.N.</a:t>
            </a:r>
            <a:endParaRPr/>
          </a:p>
        </p:txBody>
      </p:sp>
      <p:sp>
        <p:nvSpPr>
          <p:cNvPr id="1425" name="Google Shape;1425;p47"/>
          <p:cNvSpPr/>
          <p:nvPr/>
        </p:nvSpPr>
        <p:spPr>
          <a:xfrm>
            <a:off x="1005673" y="1825697"/>
            <a:ext cx="7288380" cy="853344"/>
          </a:xfrm>
          <a:prstGeom prst="wedgeRoundRectCallout">
            <a:avLst>
              <a:gd fmla="val 21702" name="adj1"/>
              <a:gd fmla="val 74521" name="adj2"/>
              <a:gd fmla="val 16667" name="adj3"/>
            </a:avLst>
          </a:prstGeom>
          <a:solidFill>
            <a:srgbClr val="FEF6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1" lang="es-PE" sz="1800" u="none" cap="none" strike="noStrike">
                <a:solidFill>
                  <a:srgbClr val="26323E"/>
                </a:solidFill>
                <a:latin typeface="Arial"/>
                <a:ea typeface="Arial"/>
                <a:cs typeface="Arial"/>
                <a:sym typeface="Arial"/>
              </a:rPr>
              <a:t>“A veces nos toma hasta 10 minutos registrar los formatos; el HISMINSA registra la atención y por cada atención muchas veces se puede registrar hasta 10 FUAS”</a:t>
            </a:r>
            <a:endParaRPr b="0" i="0" sz="1600" u="none" cap="none" strike="noStrike">
              <a:solidFill>
                <a:srgbClr val="26323E"/>
              </a:solidFill>
              <a:latin typeface="Arial"/>
              <a:ea typeface="Arial"/>
              <a:cs typeface="Arial"/>
              <a:sym typeface="Arial"/>
            </a:endParaRPr>
          </a:p>
        </p:txBody>
      </p:sp>
      <p:pic>
        <p:nvPicPr>
          <p:cNvPr id="1426" name="Google Shape;1426;p47"/>
          <p:cNvPicPr preferRelativeResize="0"/>
          <p:nvPr/>
        </p:nvPicPr>
        <p:blipFill rotWithShape="1">
          <a:blip r:embed="rId3">
            <a:alphaModFix/>
          </a:blip>
          <a:srcRect b="0" l="0" r="0" t="0"/>
          <a:stretch/>
        </p:blipFill>
        <p:spPr>
          <a:xfrm>
            <a:off x="1005673" y="2946538"/>
            <a:ext cx="3595779" cy="2696835"/>
          </a:xfrm>
          <a:prstGeom prst="rect">
            <a:avLst/>
          </a:prstGeom>
          <a:noFill/>
          <a:ln>
            <a:noFill/>
          </a:ln>
        </p:spPr>
      </p:pic>
      <p:sp>
        <p:nvSpPr>
          <p:cNvPr id="1427" name="Google Shape;1427;p47"/>
          <p:cNvSpPr txBox="1"/>
          <p:nvPr/>
        </p:nvSpPr>
        <p:spPr>
          <a:xfrm>
            <a:off x="1929717" y="5615962"/>
            <a:ext cx="180703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EE.SS. Pisac</a:t>
            </a:r>
            <a:endParaRPr/>
          </a:p>
        </p:txBody>
      </p:sp>
      <p:pic>
        <p:nvPicPr>
          <p:cNvPr descr="Una persona parada en una cocina&#10;&#10;Descripción generada automáticamente con confianza media" id="1428" name="Google Shape;1428;p47"/>
          <p:cNvPicPr preferRelativeResize="0"/>
          <p:nvPr/>
        </p:nvPicPr>
        <p:blipFill rotWithShape="1">
          <a:blip r:embed="rId4">
            <a:alphaModFix/>
          </a:blip>
          <a:srcRect b="24743" l="0" r="0" t="7108"/>
          <a:stretch/>
        </p:blipFill>
        <p:spPr>
          <a:xfrm>
            <a:off x="5067465" y="2946538"/>
            <a:ext cx="3126500" cy="2669424"/>
          </a:xfrm>
          <a:prstGeom prst="rect">
            <a:avLst/>
          </a:prstGeom>
          <a:noFill/>
          <a:ln>
            <a:noFill/>
          </a:ln>
        </p:spPr>
      </p:pic>
      <p:sp>
        <p:nvSpPr>
          <p:cNvPr id="1429" name="Google Shape;1429;p47"/>
          <p:cNvSpPr txBox="1"/>
          <p:nvPr/>
        </p:nvSpPr>
        <p:spPr>
          <a:xfrm>
            <a:off x="5783260" y="5606460"/>
            <a:ext cx="1807030" cy="27699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200"/>
              <a:buFont typeface="Arial"/>
              <a:buNone/>
            </a:pPr>
            <a:r>
              <a:rPr b="0" i="0" lang="es-PE" sz="1200" u="none" cap="none" strike="noStrike">
                <a:solidFill>
                  <a:srgbClr val="26323E"/>
                </a:solidFill>
                <a:latin typeface="Arial"/>
                <a:ea typeface="Arial"/>
                <a:cs typeface="Arial"/>
                <a:sym typeface="Arial"/>
              </a:rPr>
              <a:t>EE.SS. Urubamba</a:t>
            </a:r>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3" name="Shape 1433"/>
        <p:cNvGrpSpPr/>
        <p:nvPr/>
      </p:nvGrpSpPr>
      <p:grpSpPr>
        <a:xfrm>
          <a:off x="0" y="0"/>
          <a:ext cx="0" cy="0"/>
          <a:chOff x="0" y="0"/>
          <a:chExt cx="0" cy="0"/>
        </a:xfrm>
      </p:grpSpPr>
      <p:sp>
        <p:nvSpPr>
          <p:cNvPr id="1434" name="Google Shape;1434;p4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2"/>
              </a:buClr>
              <a:buSzPts val="2000"/>
              <a:buFont typeface="Arial"/>
              <a:buNone/>
            </a:pPr>
            <a:r>
              <a:rPr b="1" lang="es-PE">
                <a:solidFill>
                  <a:schemeClr val="dk2"/>
                </a:solidFill>
                <a:latin typeface="Arial"/>
                <a:ea typeface="Arial"/>
                <a:cs typeface="Arial"/>
                <a:sym typeface="Arial"/>
              </a:rPr>
              <a:t>Tema 2: </a:t>
            </a:r>
            <a:r>
              <a:rPr b="1" lang="es-PE" u="none" strike="noStrike">
                <a:solidFill>
                  <a:schemeClr val="dk1"/>
                </a:solidFill>
                <a:latin typeface="Arial"/>
                <a:ea typeface="Arial"/>
                <a:cs typeface="Arial"/>
                <a:sym typeface="Arial"/>
              </a:rPr>
              <a:t>Heterogeniedad de los recursos de los EE.SS</a:t>
            </a:r>
            <a:endParaRPr b="1">
              <a:solidFill>
                <a:schemeClr val="dk2"/>
              </a:solidFill>
              <a:latin typeface="Arial"/>
              <a:ea typeface="Arial"/>
              <a:cs typeface="Arial"/>
              <a:sym typeface="Arial"/>
            </a:endParaRPr>
          </a:p>
        </p:txBody>
      </p:sp>
      <p:sp>
        <p:nvSpPr>
          <p:cNvPr id="1435" name="Google Shape;1435;p4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436" name="Google Shape;1436;p4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437" name="Google Shape;1437;p48"/>
          <p:cNvSpPr txBox="1"/>
          <p:nvPr/>
        </p:nvSpPr>
        <p:spPr>
          <a:xfrm>
            <a:off x="275771" y="904155"/>
            <a:ext cx="9306319" cy="5324494"/>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800"/>
              <a:buFont typeface="Arial"/>
              <a:buNone/>
            </a:pPr>
            <a:r>
              <a:rPr b="1" i="0" lang="es-PE" sz="1800" u="none" cap="none" strike="noStrike">
                <a:solidFill>
                  <a:srgbClr val="26323E"/>
                </a:solidFill>
                <a:latin typeface="Arial"/>
                <a:ea typeface="Arial"/>
                <a:cs typeface="Arial"/>
                <a:sym typeface="Arial"/>
              </a:rPr>
              <a:t>2.1. Las condiciones físicas y de recurso humano de los EE.SS. difieren de una zona a otra</a:t>
            </a:r>
            <a:r>
              <a:rPr b="0" i="0" lang="es-PE" sz="1800" u="none" cap="none" strike="noStrike">
                <a:solidFill>
                  <a:srgbClr val="26323E"/>
                </a:solidFill>
                <a:latin typeface="Arial"/>
                <a:ea typeface="Arial"/>
                <a:cs typeface="Arial"/>
                <a:sym typeface="Arial"/>
              </a:rPr>
              <a:t>, a pesar de ser del mismo nivel de atención.</a:t>
            </a:r>
            <a:endParaRPr/>
          </a:p>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p:txBody>
      </p:sp>
      <p:sp>
        <p:nvSpPr>
          <p:cNvPr id="1438" name="Google Shape;1438;p48"/>
          <p:cNvSpPr/>
          <p:nvPr/>
        </p:nvSpPr>
        <p:spPr>
          <a:xfrm>
            <a:off x="689512" y="1549099"/>
            <a:ext cx="8478835" cy="736899"/>
          </a:xfrm>
          <a:prstGeom prst="wedgeRoundRectCallout">
            <a:avLst>
              <a:gd fmla="val 19388" name="adj1"/>
              <a:gd fmla="val 73618" name="adj2"/>
              <a:gd fmla="val 16667" name="adj3"/>
            </a:avLst>
          </a:prstGeom>
          <a:solidFill>
            <a:srgbClr val="A5E6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600"/>
              <a:buFont typeface="Arial"/>
              <a:buNone/>
            </a:pPr>
            <a:r>
              <a:rPr b="0" i="1" lang="es-PE" sz="1600" u="none" cap="none" strike="noStrike">
                <a:solidFill>
                  <a:srgbClr val="26323E"/>
                </a:solidFill>
                <a:latin typeface="Arial"/>
                <a:ea typeface="Arial"/>
                <a:cs typeface="Arial"/>
                <a:sym typeface="Arial"/>
              </a:rPr>
              <a:t>“A pesar de ser un EE.SS de nivel I-4, solo tenenos un biólogo para laboratorio y a veces tenemos que hacer las funciones de otros consultorios para cubrir la demanda de atención ”</a:t>
            </a:r>
            <a:endParaRPr b="0" i="0" sz="1600" u="none" cap="none" strike="noStrike">
              <a:solidFill>
                <a:srgbClr val="26323E"/>
              </a:solidFill>
              <a:latin typeface="Arial"/>
              <a:ea typeface="Arial"/>
              <a:cs typeface="Arial"/>
              <a:sym typeface="Arial"/>
            </a:endParaRPr>
          </a:p>
        </p:txBody>
      </p:sp>
      <p:pic>
        <p:nvPicPr>
          <p:cNvPr descr="Edificio en frente de una tienda&#10;&#10;Descripción generada automáticamente con confianza media" id="1439" name="Google Shape;1439;p48"/>
          <p:cNvPicPr preferRelativeResize="0"/>
          <p:nvPr/>
        </p:nvPicPr>
        <p:blipFill rotWithShape="1">
          <a:blip r:embed="rId3">
            <a:alphaModFix/>
          </a:blip>
          <a:srcRect b="0" l="0" r="0" t="0"/>
          <a:stretch/>
        </p:blipFill>
        <p:spPr>
          <a:xfrm>
            <a:off x="275771" y="2434937"/>
            <a:ext cx="2137848" cy="3478474"/>
          </a:xfrm>
          <a:prstGeom prst="rect">
            <a:avLst/>
          </a:prstGeom>
          <a:noFill/>
          <a:ln>
            <a:noFill/>
          </a:ln>
        </p:spPr>
      </p:pic>
      <p:pic>
        <p:nvPicPr>
          <p:cNvPr descr="Un grupo de personas en el interior de una tienda&#10;&#10;Descripción generada automáticamente con confianza baja" id="1440" name="Google Shape;1440;p48"/>
          <p:cNvPicPr preferRelativeResize="0"/>
          <p:nvPr/>
        </p:nvPicPr>
        <p:blipFill rotWithShape="1">
          <a:blip r:embed="rId4">
            <a:alphaModFix/>
          </a:blip>
          <a:srcRect b="0" l="0" r="13435" t="0"/>
          <a:stretch/>
        </p:blipFill>
        <p:spPr>
          <a:xfrm>
            <a:off x="2506168" y="2434938"/>
            <a:ext cx="2137848" cy="1600033"/>
          </a:xfrm>
          <a:prstGeom prst="rect">
            <a:avLst/>
          </a:prstGeom>
          <a:noFill/>
          <a:ln>
            <a:noFill/>
          </a:ln>
        </p:spPr>
      </p:pic>
      <p:pic>
        <p:nvPicPr>
          <p:cNvPr id="1441" name="Google Shape;1441;p48"/>
          <p:cNvPicPr preferRelativeResize="0"/>
          <p:nvPr/>
        </p:nvPicPr>
        <p:blipFill rotWithShape="1">
          <a:blip r:embed="rId5">
            <a:alphaModFix/>
          </a:blip>
          <a:srcRect b="21377" l="0" r="2730" t="7644"/>
          <a:stretch/>
        </p:blipFill>
        <p:spPr>
          <a:xfrm>
            <a:off x="6999821" y="2444449"/>
            <a:ext cx="2444801" cy="1652947"/>
          </a:xfrm>
          <a:prstGeom prst="rect">
            <a:avLst/>
          </a:prstGeom>
          <a:noFill/>
          <a:ln>
            <a:noFill/>
          </a:ln>
        </p:spPr>
      </p:pic>
      <p:pic>
        <p:nvPicPr>
          <p:cNvPr descr="Interior de un edificio&#10;&#10;Descripción generada automáticamente con confianza baja" id="1442" name="Google Shape;1442;p48"/>
          <p:cNvPicPr preferRelativeResize="0"/>
          <p:nvPr/>
        </p:nvPicPr>
        <p:blipFill rotWithShape="1">
          <a:blip r:embed="rId6">
            <a:alphaModFix/>
          </a:blip>
          <a:srcRect b="0" l="0" r="0" t="0"/>
          <a:stretch/>
        </p:blipFill>
        <p:spPr>
          <a:xfrm>
            <a:off x="4815120" y="2444449"/>
            <a:ext cx="2082913" cy="3468961"/>
          </a:xfrm>
          <a:prstGeom prst="rect">
            <a:avLst/>
          </a:prstGeom>
          <a:noFill/>
          <a:ln>
            <a:noFill/>
          </a:ln>
        </p:spPr>
      </p:pic>
      <p:pic>
        <p:nvPicPr>
          <p:cNvPr id="1443" name="Google Shape;1443;p48"/>
          <p:cNvPicPr preferRelativeResize="0"/>
          <p:nvPr/>
        </p:nvPicPr>
        <p:blipFill rotWithShape="1">
          <a:blip r:embed="rId7">
            <a:alphaModFix/>
          </a:blip>
          <a:srcRect b="2745" l="0" r="0" t="0"/>
          <a:stretch/>
        </p:blipFill>
        <p:spPr>
          <a:xfrm>
            <a:off x="6999821" y="4231257"/>
            <a:ext cx="2430307" cy="1604313"/>
          </a:xfrm>
          <a:prstGeom prst="rect">
            <a:avLst/>
          </a:prstGeom>
          <a:noFill/>
          <a:ln>
            <a:noFill/>
          </a:ln>
        </p:spPr>
      </p:pic>
      <p:cxnSp>
        <p:nvCxnSpPr>
          <p:cNvPr id="1444" name="Google Shape;1444;p48"/>
          <p:cNvCxnSpPr/>
          <p:nvPr/>
        </p:nvCxnSpPr>
        <p:spPr>
          <a:xfrm>
            <a:off x="4740533" y="2300513"/>
            <a:ext cx="0" cy="4601029"/>
          </a:xfrm>
          <a:prstGeom prst="straightConnector1">
            <a:avLst/>
          </a:prstGeom>
          <a:noFill/>
          <a:ln cap="flat" cmpd="sng" w="19050">
            <a:solidFill>
              <a:srgbClr val="FEFEFE"/>
            </a:solidFill>
            <a:prstDash val="lgDash"/>
            <a:miter lim="800000"/>
            <a:headEnd len="sm" w="sm" type="none"/>
            <a:tailEnd len="sm" w="sm" type="none"/>
          </a:ln>
        </p:spPr>
      </p:cxnSp>
      <p:sp>
        <p:nvSpPr>
          <p:cNvPr id="1445" name="Google Shape;1445;p48"/>
          <p:cNvSpPr txBox="1"/>
          <p:nvPr/>
        </p:nvSpPr>
        <p:spPr>
          <a:xfrm>
            <a:off x="360001" y="5910633"/>
            <a:ext cx="4022659" cy="132343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C0D4"/>
              </a:buClr>
              <a:buSzPts val="1600"/>
              <a:buFont typeface="Arial"/>
              <a:buNone/>
            </a:pPr>
            <a:r>
              <a:rPr b="1" i="0" lang="es-PE" sz="1600" u="none" cap="none" strike="noStrike">
                <a:solidFill>
                  <a:srgbClr val="26C0D4"/>
                </a:solidFill>
                <a:latin typeface="Arial"/>
                <a:ea typeface="Arial"/>
                <a:cs typeface="Arial"/>
                <a:sym typeface="Arial"/>
              </a:rPr>
              <a:t>EE.SS. Machupicchu</a:t>
            </a:r>
            <a:endParaRPr b="1" i="0" sz="1600" u="none" cap="none" strike="noStrike">
              <a:solidFill>
                <a:srgbClr val="26C0D4"/>
              </a:solidFill>
              <a:latin typeface="Arial"/>
              <a:ea typeface="Arial"/>
              <a:cs typeface="Arial"/>
              <a:sym typeface="Arial"/>
            </a:endParaRPr>
          </a:p>
          <a:p>
            <a:pPr indent="0" lvl="0" marL="0" marR="0" rtl="0" algn="l">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Con espacios bastante limitados, no cuenta con el equipamiento requerido de emergencias, ni los consultorios con los implementos básicos requeridos</a:t>
            </a:r>
            <a:endParaRPr/>
          </a:p>
        </p:txBody>
      </p:sp>
      <p:sp>
        <p:nvSpPr>
          <p:cNvPr id="1446" name="Google Shape;1446;p48"/>
          <p:cNvSpPr txBox="1"/>
          <p:nvPr/>
        </p:nvSpPr>
        <p:spPr>
          <a:xfrm>
            <a:off x="4928929" y="5969431"/>
            <a:ext cx="4404310" cy="83099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C0D4"/>
              </a:buClr>
              <a:buSzPts val="1600"/>
              <a:buFont typeface="Arial"/>
              <a:buNone/>
            </a:pPr>
            <a:r>
              <a:rPr b="1" i="0" lang="es-PE" sz="1600" u="none" cap="none" strike="noStrike">
                <a:solidFill>
                  <a:srgbClr val="26C0D4"/>
                </a:solidFill>
                <a:latin typeface="Arial"/>
                <a:ea typeface="Arial"/>
                <a:cs typeface="Arial"/>
                <a:sym typeface="Arial"/>
              </a:rPr>
              <a:t>EE.SS. Urubamba</a:t>
            </a:r>
            <a:endParaRPr/>
          </a:p>
          <a:p>
            <a:pPr indent="0" lvl="0" marL="0" marR="0" rtl="0" algn="l">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Instalación amplia, cuenta con planta de oxígeno, áreas de parqueo y una serie de consultorios</a:t>
            </a:r>
            <a:endParaRPr b="0" i="0" sz="1100" u="none" cap="none" strike="noStrike">
              <a:solidFill>
                <a:srgbClr val="26323E"/>
              </a:solidFill>
              <a:latin typeface="Arial"/>
              <a:ea typeface="Arial"/>
              <a:cs typeface="Arial"/>
              <a:sym typeface="Arial"/>
            </a:endParaRPr>
          </a:p>
        </p:txBody>
      </p:sp>
      <p:pic>
        <p:nvPicPr>
          <p:cNvPr descr="Cuarto de oficina&#10;&#10;Descripción generada automáticamente con confianza baja" id="1447" name="Google Shape;1447;p48"/>
          <p:cNvPicPr preferRelativeResize="0"/>
          <p:nvPr/>
        </p:nvPicPr>
        <p:blipFill rotWithShape="1">
          <a:blip r:embed="rId8">
            <a:alphaModFix/>
          </a:blip>
          <a:srcRect b="8839" l="0" r="0" t="16344"/>
          <a:stretch/>
        </p:blipFill>
        <p:spPr>
          <a:xfrm>
            <a:off x="2507069" y="4097397"/>
            <a:ext cx="2136046" cy="1816014"/>
          </a:xfrm>
          <a:prstGeom prst="rect">
            <a:avLst/>
          </a:prstGeom>
          <a:no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1" name="Shape 1451"/>
        <p:cNvGrpSpPr/>
        <p:nvPr/>
      </p:nvGrpSpPr>
      <p:grpSpPr>
        <a:xfrm>
          <a:off x="0" y="0"/>
          <a:ext cx="0" cy="0"/>
          <a:chOff x="0" y="0"/>
          <a:chExt cx="0" cy="0"/>
        </a:xfrm>
      </p:grpSpPr>
      <p:sp>
        <p:nvSpPr>
          <p:cNvPr id="1452" name="Google Shape;1452;p4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2"/>
              </a:buClr>
              <a:buSzPts val="2000"/>
              <a:buFont typeface="Arial"/>
              <a:buNone/>
            </a:pPr>
            <a:r>
              <a:rPr b="1" lang="es-PE">
                <a:solidFill>
                  <a:schemeClr val="dk2"/>
                </a:solidFill>
                <a:latin typeface="Arial"/>
                <a:ea typeface="Arial"/>
                <a:cs typeface="Arial"/>
                <a:sym typeface="Arial"/>
              </a:rPr>
              <a:t>Tema 2: Heterogeniedad de los recursos de los EE.SS</a:t>
            </a:r>
            <a:endParaRPr/>
          </a:p>
        </p:txBody>
      </p:sp>
      <p:sp>
        <p:nvSpPr>
          <p:cNvPr id="1453" name="Google Shape;1453;p4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454" name="Google Shape;1454;p4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455" name="Google Shape;1455;p49"/>
          <p:cNvSpPr txBox="1"/>
          <p:nvPr/>
        </p:nvSpPr>
        <p:spPr>
          <a:xfrm>
            <a:off x="275771" y="1168401"/>
            <a:ext cx="9306319" cy="510905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2.2. Las condiciones físicas y de recurso humano de los EE.SS. difieren de una zona a otra</a:t>
            </a:r>
            <a:endParaRPr/>
          </a:p>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p:txBody>
      </p:sp>
      <p:sp>
        <p:nvSpPr>
          <p:cNvPr id="1456" name="Google Shape;1456;p49"/>
          <p:cNvSpPr/>
          <p:nvPr/>
        </p:nvSpPr>
        <p:spPr>
          <a:xfrm>
            <a:off x="2617456" y="1650667"/>
            <a:ext cx="6964634" cy="674206"/>
          </a:xfrm>
          <a:prstGeom prst="wedgeRoundRectCallout">
            <a:avLst>
              <a:gd fmla="val 21512" name="adj1"/>
              <a:gd fmla="val 59233" name="adj2"/>
              <a:gd fmla="val 16667" name="adj3"/>
            </a:avLst>
          </a:prstGeom>
          <a:solidFill>
            <a:srgbClr val="A5E6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1" lang="es-PE" sz="1800" u="none" cap="none" strike="noStrike">
                <a:solidFill>
                  <a:srgbClr val="26323E"/>
                </a:solidFill>
                <a:latin typeface="Arial"/>
                <a:ea typeface="Arial"/>
                <a:cs typeface="Arial"/>
                <a:sym typeface="Arial"/>
              </a:rPr>
              <a:t>“A pesar de encontrarse a dos cuadras de la Plaza de Armas de la Ciudad de Cusco, la situación de infraestructura del EE.SS es precario”</a:t>
            </a:r>
            <a:endParaRPr b="0" i="0" sz="1800" u="none" cap="none" strike="noStrike">
              <a:solidFill>
                <a:srgbClr val="26323E"/>
              </a:solidFill>
              <a:latin typeface="Arial"/>
              <a:ea typeface="Arial"/>
              <a:cs typeface="Arial"/>
              <a:sym typeface="Arial"/>
            </a:endParaRPr>
          </a:p>
        </p:txBody>
      </p:sp>
      <p:pic>
        <p:nvPicPr>
          <p:cNvPr descr="Una tienda de ropa&#10;&#10;Descripción generada automáticamente con confianza media" id="1457" name="Google Shape;1457;p49"/>
          <p:cNvPicPr preferRelativeResize="0"/>
          <p:nvPr/>
        </p:nvPicPr>
        <p:blipFill rotWithShape="1">
          <a:blip r:embed="rId3">
            <a:alphaModFix/>
          </a:blip>
          <a:srcRect b="0" l="0" r="0" t="0"/>
          <a:stretch/>
        </p:blipFill>
        <p:spPr>
          <a:xfrm>
            <a:off x="5187648" y="2617187"/>
            <a:ext cx="2241459" cy="3585667"/>
          </a:xfrm>
          <a:prstGeom prst="rect">
            <a:avLst/>
          </a:prstGeom>
          <a:noFill/>
          <a:ln>
            <a:noFill/>
          </a:ln>
        </p:spPr>
      </p:pic>
      <p:pic>
        <p:nvPicPr>
          <p:cNvPr descr="Mujer caminando en la banqueta junto a una niña&#10;&#10;Descripción generada automáticamente con confianza media" id="1458" name="Google Shape;1458;p49"/>
          <p:cNvPicPr preferRelativeResize="0"/>
          <p:nvPr/>
        </p:nvPicPr>
        <p:blipFill rotWithShape="1">
          <a:blip r:embed="rId4">
            <a:alphaModFix/>
          </a:blip>
          <a:srcRect b="0" l="0" r="0" t="0"/>
          <a:stretch/>
        </p:blipFill>
        <p:spPr>
          <a:xfrm>
            <a:off x="2580211" y="2427026"/>
            <a:ext cx="2544597" cy="2037789"/>
          </a:xfrm>
          <a:prstGeom prst="rect">
            <a:avLst/>
          </a:prstGeom>
          <a:noFill/>
          <a:ln>
            <a:noFill/>
          </a:ln>
        </p:spPr>
      </p:pic>
      <p:pic>
        <p:nvPicPr>
          <p:cNvPr id="1459" name="Google Shape;1459;p49"/>
          <p:cNvPicPr preferRelativeResize="0"/>
          <p:nvPr/>
        </p:nvPicPr>
        <p:blipFill rotWithShape="1">
          <a:blip r:embed="rId5">
            <a:alphaModFix/>
          </a:blip>
          <a:srcRect b="0" l="0" r="0" t="0"/>
          <a:stretch/>
        </p:blipFill>
        <p:spPr>
          <a:xfrm>
            <a:off x="7491947" y="2617186"/>
            <a:ext cx="2152983" cy="3585667"/>
          </a:xfrm>
          <a:prstGeom prst="rect">
            <a:avLst/>
          </a:prstGeom>
          <a:noFill/>
          <a:ln>
            <a:noFill/>
          </a:ln>
        </p:spPr>
      </p:pic>
      <p:pic>
        <p:nvPicPr>
          <p:cNvPr id="1460" name="Google Shape;1460;p49"/>
          <p:cNvPicPr preferRelativeResize="0"/>
          <p:nvPr/>
        </p:nvPicPr>
        <p:blipFill rotWithShape="1">
          <a:blip r:embed="rId6">
            <a:alphaModFix/>
          </a:blip>
          <a:srcRect b="14378" l="0" r="0" t="0"/>
          <a:stretch/>
        </p:blipFill>
        <p:spPr>
          <a:xfrm>
            <a:off x="2582303" y="4502235"/>
            <a:ext cx="2544597" cy="2037789"/>
          </a:xfrm>
          <a:prstGeom prst="rect">
            <a:avLst/>
          </a:prstGeom>
          <a:noFill/>
          <a:ln>
            <a:noFill/>
          </a:ln>
        </p:spPr>
      </p:pic>
      <p:sp>
        <p:nvSpPr>
          <p:cNvPr id="1461" name="Google Shape;1461;p49"/>
          <p:cNvSpPr txBox="1"/>
          <p:nvPr/>
        </p:nvSpPr>
        <p:spPr>
          <a:xfrm>
            <a:off x="442991" y="3038585"/>
            <a:ext cx="1911485" cy="22467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C0D4"/>
              </a:buClr>
              <a:buSzPts val="1800"/>
              <a:buFont typeface="Arial"/>
              <a:buNone/>
            </a:pPr>
            <a:r>
              <a:rPr b="1" i="0" lang="es-PE" sz="1800" u="none" cap="none" strike="noStrike">
                <a:solidFill>
                  <a:srgbClr val="26C0D4"/>
                </a:solidFill>
                <a:latin typeface="Arial"/>
                <a:ea typeface="Arial"/>
                <a:cs typeface="Arial"/>
                <a:sym typeface="Arial"/>
              </a:rPr>
              <a:t>EE.SS. Siete Cuartones</a:t>
            </a:r>
            <a:endParaRPr/>
          </a:p>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Es de nivel I-3 y cabecera de Micro Red, en la ciudad de Cusco; sus áreas de atención son reducidas y en condiciones precarias</a:t>
            </a:r>
            <a:endParaRPr/>
          </a:p>
        </p:txBody>
      </p:sp>
      <p:sp>
        <p:nvSpPr>
          <p:cNvPr id="1462" name="Google Shape;1462;p49"/>
          <p:cNvSpPr txBox="1"/>
          <p:nvPr/>
        </p:nvSpPr>
        <p:spPr>
          <a:xfrm>
            <a:off x="5124808" y="6239468"/>
            <a:ext cx="2444392" cy="307777"/>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EE.SS. Siete  Cuartones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6" name="Shape 556"/>
        <p:cNvGrpSpPr/>
        <p:nvPr/>
      </p:nvGrpSpPr>
      <p:grpSpPr>
        <a:xfrm>
          <a:off x="0" y="0"/>
          <a:ext cx="0" cy="0"/>
          <a:chOff x="0" y="0"/>
          <a:chExt cx="0" cy="0"/>
        </a:xfrm>
      </p:grpSpPr>
      <p:sp>
        <p:nvSpPr>
          <p:cNvPr id="557" name="Google Shape;557;p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558" name="Google Shape;558;p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rtl="0" algn="r">
              <a:spcBef>
                <a:spcPts val="0"/>
              </a:spcBef>
              <a:spcAft>
                <a:spcPts val="0"/>
              </a:spcAft>
              <a:buNone/>
            </a:pPr>
            <a:fld id="{00000000-1234-1234-1234-123412341234}" type="slidenum">
              <a:rPr lang="es-PE"/>
              <a:t>‹#›</a:t>
            </a:fld>
            <a:endParaRPr/>
          </a:p>
        </p:txBody>
      </p:sp>
      <p:sp>
        <p:nvSpPr>
          <p:cNvPr id="559" name="Google Shape;559;p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560" name="Google Shape;560;p5"/>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6" name="Shape 1466"/>
        <p:cNvGrpSpPr/>
        <p:nvPr/>
      </p:nvGrpSpPr>
      <p:grpSpPr>
        <a:xfrm>
          <a:off x="0" y="0"/>
          <a:ext cx="0" cy="0"/>
          <a:chOff x="0" y="0"/>
          <a:chExt cx="0" cy="0"/>
        </a:xfrm>
      </p:grpSpPr>
      <p:sp>
        <p:nvSpPr>
          <p:cNvPr id="1467" name="Google Shape;1467;p5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2"/>
              </a:buClr>
              <a:buSzPts val="2000"/>
              <a:buFont typeface="Arial"/>
              <a:buNone/>
            </a:pPr>
            <a:r>
              <a:rPr b="1" lang="es-PE">
                <a:solidFill>
                  <a:schemeClr val="dk2"/>
                </a:solidFill>
                <a:latin typeface="Arial"/>
                <a:ea typeface="Arial"/>
                <a:cs typeface="Arial"/>
                <a:sym typeface="Arial"/>
              </a:rPr>
              <a:t>Tema 3: Necesidad de mejoras de TIC</a:t>
            </a:r>
            <a:endParaRPr/>
          </a:p>
        </p:txBody>
      </p:sp>
      <p:sp>
        <p:nvSpPr>
          <p:cNvPr id="1468" name="Google Shape;1468;p5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469" name="Google Shape;1469;p5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470" name="Google Shape;1470;p50"/>
          <p:cNvSpPr txBox="1"/>
          <p:nvPr/>
        </p:nvSpPr>
        <p:spPr>
          <a:xfrm>
            <a:off x="197430" y="927941"/>
            <a:ext cx="9306319" cy="566304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800"/>
              <a:buFont typeface="Arial"/>
              <a:buNone/>
            </a:pPr>
            <a:r>
              <a:rPr b="1" i="0" lang="es-PE" sz="1800" u="none" cap="none" strike="noStrike">
                <a:solidFill>
                  <a:srgbClr val="26323E"/>
                </a:solidFill>
                <a:latin typeface="Arial"/>
                <a:ea typeface="Arial"/>
                <a:cs typeface="Arial"/>
                <a:sym typeface="Arial"/>
              </a:rPr>
              <a:t>3.1. Los registros de atención en los EE.SS. </a:t>
            </a:r>
            <a:r>
              <a:rPr b="0" i="0" lang="es-PE" sz="1800" u="none" cap="none" strike="noStrike">
                <a:solidFill>
                  <a:srgbClr val="26323E"/>
                </a:solidFill>
                <a:latin typeface="Arial"/>
                <a:ea typeface="Arial"/>
                <a:cs typeface="Arial"/>
                <a:sym typeface="Arial"/>
              </a:rPr>
              <a:t>son físicos y luego digitalizados por la falta de acceso del todo el personal de equipos TICs </a:t>
            </a:r>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 </a:t>
            </a:r>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p:txBody>
      </p:sp>
      <p:sp>
        <p:nvSpPr>
          <p:cNvPr id="1471" name="Google Shape;1471;p50"/>
          <p:cNvSpPr/>
          <p:nvPr/>
        </p:nvSpPr>
        <p:spPr>
          <a:xfrm>
            <a:off x="1063080" y="1586435"/>
            <a:ext cx="7288380" cy="794989"/>
          </a:xfrm>
          <a:prstGeom prst="wedgeRoundRectCallout">
            <a:avLst>
              <a:gd fmla="val 21512" name="adj1"/>
              <a:gd fmla="val 59233" name="adj2"/>
              <a:gd fmla="val 16667" name="adj3"/>
            </a:avLst>
          </a:prstGeom>
          <a:solidFill>
            <a:srgbClr val="FEF6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1" lang="es-PE" sz="1800" u="none" cap="none" strike="noStrike">
                <a:solidFill>
                  <a:srgbClr val="26323E"/>
                </a:solidFill>
                <a:latin typeface="Arial"/>
                <a:ea typeface="Arial"/>
                <a:cs typeface="Arial"/>
                <a:sym typeface="Arial"/>
              </a:rPr>
              <a:t>“Muchas veces no se registran adecuadamente los resportes de atención, ya sea porque el digitador no comprende la letra del médico y otras por errores de codificación, omitese así los registros de atenciones”</a:t>
            </a:r>
            <a:endParaRPr b="0" i="0" sz="1800" u="none" cap="none" strike="noStrike">
              <a:solidFill>
                <a:srgbClr val="26323E"/>
              </a:solidFill>
              <a:latin typeface="Arial"/>
              <a:ea typeface="Arial"/>
              <a:cs typeface="Arial"/>
              <a:sym typeface="Arial"/>
            </a:endParaRPr>
          </a:p>
        </p:txBody>
      </p:sp>
      <p:sp>
        <p:nvSpPr>
          <p:cNvPr id="1472" name="Google Shape;1472;p50"/>
          <p:cNvSpPr txBox="1"/>
          <p:nvPr/>
        </p:nvSpPr>
        <p:spPr>
          <a:xfrm>
            <a:off x="3233282" y="5300652"/>
            <a:ext cx="2679742"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C0D4"/>
              </a:buClr>
              <a:buSzPts val="1600"/>
              <a:buFont typeface="Arial"/>
              <a:buNone/>
            </a:pPr>
            <a:r>
              <a:rPr b="1" i="0" lang="es-PE" sz="1600" u="none" cap="none" strike="noStrike">
                <a:solidFill>
                  <a:srgbClr val="26C0D4"/>
                </a:solidFill>
                <a:latin typeface="Arial"/>
                <a:ea typeface="Arial"/>
                <a:cs typeface="Arial"/>
                <a:sym typeface="Arial"/>
              </a:rPr>
              <a:t>EE.SS. Siete Cuartones</a:t>
            </a:r>
            <a:endParaRPr/>
          </a:p>
          <a:p>
            <a:pPr indent="0" lvl="0" marL="0" marR="0" rtl="0" algn="l">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Los equipo de computo, en muchos casos ya están en condiciones de  obsolescencia</a:t>
            </a:r>
            <a:endParaRPr/>
          </a:p>
        </p:txBody>
      </p:sp>
      <p:sp>
        <p:nvSpPr>
          <p:cNvPr id="1473" name="Google Shape;1473;p50"/>
          <p:cNvSpPr txBox="1"/>
          <p:nvPr/>
        </p:nvSpPr>
        <p:spPr>
          <a:xfrm>
            <a:off x="772809" y="5348481"/>
            <a:ext cx="1807030" cy="107721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C0D4"/>
              </a:buClr>
              <a:buSzPts val="1600"/>
              <a:buFont typeface="Arial"/>
              <a:buNone/>
            </a:pPr>
            <a:r>
              <a:rPr b="1" i="0" lang="es-PE" sz="1600" u="none" cap="none" strike="noStrike">
                <a:solidFill>
                  <a:srgbClr val="26C0D4"/>
                </a:solidFill>
                <a:latin typeface="Arial"/>
                <a:ea typeface="Arial"/>
                <a:cs typeface="Arial"/>
                <a:sym typeface="Arial"/>
              </a:rPr>
              <a:t>EE.SS. Pisac</a:t>
            </a:r>
            <a:endParaRPr/>
          </a:p>
          <a:p>
            <a:pPr indent="0" lvl="0" marL="0" marR="0" rtl="0" algn="l">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Las historias clínicas son físicas</a:t>
            </a:r>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rgbClr val="26323E"/>
              </a:solidFill>
              <a:latin typeface="Arial"/>
              <a:ea typeface="Arial"/>
              <a:cs typeface="Arial"/>
              <a:sym typeface="Arial"/>
            </a:endParaRPr>
          </a:p>
        </p:txBody>
      </p:sp>
      <p:pic>
        <p:nvPicPr>
          <p:cNvPr id="1474" name="Google Shape;1474;p50"/>
          <p:cNvPicPr preferRelativeResize="0"/>
          <p:nvPr/>
        </p:nvPicPr>
        <p:blipFill rotWithShape="1">
          <a:blip r:embed="rId3">
            <a:alphaModFix/>
          </a:blip>
          <a:srcRect b="0" l="0" r="0" t="0"/>
          <a:stretch/>
        </p:blipFill>
        <p:spPr>
          <a:xfrm>
            <a:off x="772809" y="2511456"/>
            <a:ext cx="2299374" cy="2788564"/>
          </a:xfrm>
          <a:prstGeom prst="rect">
            <a:avLst/>
          </a:prstGeom>
          <a:noFill/>
          <a:ln>
            <a:noFill/>
          </a:ln>
        </p:spPr>
      </p:pic>
      <p:pic>
        <p:nvPicPr>
          <p:cNvPr id="1475" name="Google Shape;1475;p50"/>
          <p:cNvPicPr preferRelativeResize="0"/>
          <p:nvPr/>
        </p:nvPicPr>
        <p:blipFill rotWithShape="1">
          <a:blip r:embed="rId4">
            <a:alphaModFix/>
          </a:blip>
          <a:srcRect b="0" l="0" r="0" t="0"/>
          <a:stretch/>
        </p:blipFill>
        <p:spPr>
          <a:xfrm>
            <a:off x="6054207" y="2544192"/>
            <a:ext cx="3289939" cy="2755828"/>
          </a:xfrm>
          <a:prstGeom prst="rect">
            <a:avLst/>
          </a:prstGeom>
          <a:noFill/>
          <a:ln>
            <a:noFill/>
          </a:ln>
        </p:spPr>
      </p:pic>
      <p:pic>
        <p:nvPicPr>
          <p:cNvPr id="1476" name="Google Shape;1476;p50"/>
          <p:cNvPicPr preferRelativeResize="0"/>
          <p:nvPr/>
        </p:nvPicPr>
        <p:blipFill rotWithShape="1">
          <a:blip r:embed="rId5">
            <a:alphaModFix/>
          </a:blip>
          <a:srcRect b="944" l="23062" r="0" t="-945"/>
          <a:stretch/>
        </p:blipFill>
        <p:spPr>
          <a:xfrm>
            <a:off x="3220839" y="2501654"/>
            <a:ext cx="2679743" cy="2788563"/>
          </a:xfrm>
          <a:prstGeom prst="rect">
            <a:avLst/>
          </a:prstGeom>
          <a:noFill/>
          <a:ln>
            <a:noFill/>
          </a:ln>
        </p:spPr>
      </p:pic>
      <p:sp>
        <p:nvSpPr>
          <p:cNvPr id="1477" name="Google Shape;1477;p50"/>
          <p:cNvSpPr txBox="1"/>
          <p:nvPr/>
        </p:nvSpPr>
        <p:spPr>
          <a:xfrm>
            <a:off x="6010961" y="5290217"/>
            <a:ext cx="3947685" cy="206210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C0D4"/>
              </a:buClr>
              <a:buSzPts val="1600"/>
              <a:buFont typeface="Arial"/>
              <a:buNone/>
            </a:pPr>
            <a:r>
              <a:rPr b="1" i="0" lang="es-PE" sz="1600" u="none" cap="none" strike="noStrike">
                <a:solidFill>
                  <a:srgbClr val="26C0D4"/>
                </a:solidFill>
                <a:latin typeface="Arial"/>
                <a:ea typeface="Arial"/>
                <a:cs typeface="Arial"/>
                <a:sym typeface="Arial"/>
              </a:rPr>
              <a:t>EE.SS. Ollantaytambo</a:t>
            </a:r>
            <a:endParaRPr b="1" i="0" sz="1600" u="none" cap="none" strike="noStrike">
              <a:solidFill>
                <a:srgbClr val="26C0D4"/>
              </a:solidFill>
              <a:latin typeface="Arial"/>
              <a:ea typeface="Arial"/>
              <a:cs typeface="Arial"/>
              <a:sym typeface="Arial"/>
            </a:endParaRPr>
          </a:p>
          <a:p>
            <a:pPr indent="0" lvl="0" marL="0" marR="0" rtl="0" algn="l">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No todo los consultorios cuentan con equipos de computo, por lo que, el registro es físico y digitalizado luego por el personal de estadística, en la que muchas veces se genera errores de registro por legibilidad o codificación</a:t>
            </a:r>
            <a:endParaRPr/>
          </a:p>
          <a:p>
            <a:pPr indent="0" lvl="0" marL="0" marR="0" rtl="0" algn="l">
              <a:lnSpc>
                <a:spcPct val="100000"/>
              </a:lnSpc>
              <a:spcBef>
                <a:spcPts val="0"/>
              </a:spcBef>
              <a:spcAft>
                <a:spcPts val="0"/>
              </a:spcAft>
              <a:buClr>
                <a:schemeClr val="dk1"/>
              </a:buClr>
              <a:buSzPts val="1600"/>
              <a:buFont typeface="Arial"/>
              <a:buNone/>
            </a:pPr>
            <a:r>
              <a:t/>
            </a:r>
            <a:endParaRPr b="0" i="0" sz="1600" u="none" cap="none" strike="noStrike">
              <a:solidFill>
                <a:srgbClr val="26323E"/>
              </a:solidFill>
              <a:latin typeface="Arial"/>
              <a:ea typeface="Arial"/>
              <a:cs typeface="Arial"/>
              <a:sym typeface="Arial"/>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1" name="Shape 1481"/>
        <p:cNvGrpSpPr/>
        <p:nvPr/>
      </p:nvGrpSpPr>
      <p:grpSpPr>
        <a:xfrm>
          <a:off x="0" y="0"/>
          <a:ext cx="0" cy="0"/>
          <a:chOff x="0" y="0"/>
          <a:chExt cx="0" cy="0"/>
        </a:xfrm>
      </p:grpSpPr>
      <p:sp>
        <p:nvSpPr>
          <p:cNvPr id="1482" name="Google Shape;1482;p5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2"/>
              </a:buClr>
              <a:buSzPts val="2000"/>
              <a:buFont typeface="Arial"/>
              <a:buNone/>
            </a:pPr>
            <a:r>
              <a:rPr b="1" lang="es-PE">
                <a:solidFill>
                  <a:schemeClr val="dk2"/>
                </a:solidFill>
                <a:latin typeface="Arial"/>
                <a:ea typeface="Arial"/>
                <a:cs typeface="Arial"/>
                <a:sym typeface="Arial"/>
              </a:rPr>
              <a:t>Tema 3: Necesidad de mejoras de TIC</a:t>
            </a:r>
            <a:endParaRPr b="1">
              <a:solidFill>
                <a:schemeClr val="dk2"/>
              </a:solidFill>
              <a:latin typeface="Arial"/>
              <a:ea typeface="Arial"/>
              <a:cs typeface="Arial"/>
              <a:sym typeface="Arial"/>
            </a:endParaRPr>
          </a:p>
        </p:txBody>
      </p:sp>
      <p:sp>
        <p:nvSpPr>
          <p:cNvPr id="1483" name="Google Shape;1483;p5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484" name="Google Shape;1484;p5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485" name="Google Shape;1485;p51"/>
          <p:cNvSpPr txBox="1"/>
          <p:nvPr/>
        </p:nvSpPr>
        <p:spPr>
          <a:xfrm>
            <a:off x="218568" y="927941"/>
            <a:ext cx="6197441" cy="618626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26323E"/>
              </a:buClr>
              <a:buSzPts val="1800"/>
              <a:buFont typeface="Arial"/>
              <a:buNone/>
            </a:pPr>
            <a:r>
              <a:rPr b="1" i="0" lang="es-PE" sz="1800" u="none" cap="none" strike="noStrike">
                <a:solidFill>
                  <a:srgbClr val="26323E"/>
                </a:solidFill>
                <a:latin typeface="Arial"/>
                <a:ea typeface="Arial"/>
                <a:cs typeface="Arial"/>
                <a:sym typeface="Arial"/>
              </a:rPr>
              <a:t>3.2. La Unidad de Estadística de la Red Norte</a:t>
            </a:r>
            <a:endParaRPr b="1"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800"/>
              <a:buFont typeface="Arial"/>
              <a:buNone/>
            </a:pPr>
            <a:r>
              <a:t/>
            </a:r>
            <a:endParaRPr b="1"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Brinda el soporte técnico a las 9 Micro Redes (89 Establecimientos de Salud) de la Red Norte, tiene una serie de limitaciones tecnológicas que dificulta su trabajo.</a:t>
            </a:r>
            <a:endParaRPr/>
          </a:p>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26323E"/>
              </a:solidFill>
              <a:latin typeface="Arial"/>
              <a:ea typeface="Arial"/>
              <a:cs typeface="Arial"/>
              <a:sym typeface="Arial"/>
            </a:endParaRPr>
          </a:p>
          <a:p>
            <a:pPr indent="-285750" lvl="0" marL="285750" marR="0" rtl="0" algn="l">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Cuenta con un solo servidor básico que se encuentra en condiciones de baja.</a:t>
            </a:r>
            <a:endParaRPr/>
          </a:p>
          <a:p>
            <a:pPr indent="-285750" lvl="0" marL="285750" marR="0" rtl="0" algn="l">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El rol del personal de salud de los EE.SS. se reportaba de forma física, lo cual dificulta el cruce de información de productividad del personal de los EE.SS.</a:t>
            </a:r>
            <a:endParaRPr/>
          </a:p>
          <a:p>
            <a:pPr indent="-285750" lvl="0" marL="285750" marR="0" rtl="0" algn="l">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Los equipos de computo ya están desfasados y constantemente tienen a colgarse.</a:t>
            </a:r>
            <a:endParaRPr/>
          </a:p>
          <a:p>
            <a:pPr indent="-285750" lvl="0" marL="285750" marR="0" rtl="0" algn="l">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Cuentan con personal que está motivado a desarrollar mejoras en los procesos estadísticos de la RN, pero requieren los instrumentos tecnológicos adecuados para implementarlos.</a:t>
            </a:r>
            <a:endParaRPr/>
          </a:p>
          <a:p>
            <a:pPr indent="-285750" lvl="0" marL="285750" marR="0" rtl="0" algn="l">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Se requiere desarrollar capacidades de análisis de base de datos de los responsables estadísticos de las Micro Redes, brindándoles también los instrumentos para ello.</a:t>
            </a:r>
            <a:endParaRPr/>
          </a:p>
          <a:p>
            <a:pPr indent="-209550" lvl="1" marL="742950" marR="0" rtl="0" algn="l">
              <a:lnSpc>
                <a:spcPct val="100000"/>
              </a:lnSpc>
              <a:spcBef>
                <a:spcPts val="0"/>
              </a:spcBef>
              <a:spcAft>
                <a:spcPts val="0"/>
              </a:spcAft>
              <a:buClr>
                <a:srgbClr val="26323E"/>
              </a:buClr>
              <a:buSzPts val="1200"/>
              <a:buFont typeface="Arial"/>
              <a:buNone/>
            </a:pPr>
            <a:r>
              <a:t/>
            </a:r>
            <a:endParaRPr b="0" i="0" sz="18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800" u="none" cap="none" strike="noStrike">
              <a:solidFill>
                <a:srgbClr val="26323E"/>
              </a:solidFill>
              <a:latin typeface="Arial"/>
              <a:ea typeface="Arial"/>
              <a:cs typeface="Arial"/>
              <a:sym typeface="Arial"/>
            </a:endParaRPr>
          </a:p>
        </p:txBody>
      </p:sp>
      <p:sp>
        <p:nvSpPr>
          <p:cNvPr id="1486" name="Google Shape;1486;p51"/>
          <p:cNvSpPr/>
          <p:nvPr/>
        </p:nvSpPr>
        <p:spPr>
          <a:xfrm>
            <a:off x="7035914" y="1550435"/>
            <a:ext cx="2467835" cy="863193"/>
          </a:xfrm>
          <a:prstGeom prst="wedgeRoundRectCallout">
            <a:avLst>
              <a:gd fmla="val 21512" name="adj1"/>
              <a:gd fmla="val 59233" name="adj2"/>
              <a:gd fmla="val 16667" name="adj3"/>
            </a:avLst>
          </a:prstGeom>
          <a:solidFill>
            <a:srgbClr val="FEF69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1" lang="es-PE" sz="1800" u="none" cap="none" strike="noStrike">
                <a:solidFill>
                  <a:srgbClr val="26323E"/>
                </a:solidFill>
                <a:latin typeface="Arial"/>
                <a:ea typeface="Arial"/>
                <a:cs typeface="Arial"/>
                <a:sym typeface="Arial"/>
              </a:rPr>
              <a:t>“El servidor que contamos apenas soporta el SIAF”</a:t>
            </a:r>
            <a:endParaRPr b="0" i="0" sz="1600" u="none" cap="none" strike="noStrike">
              <a:solidFill>
                <a:srgbClr val="26323E"/>
              </a:solidFill>
              <a:latin typeface="Arial"/>
              <a:ea typeface="Arial"/>
              <a:cs typeface="Arial"/>
              <a:sym typeface="Arial"/>
            </a:endParaRPr>
          </a:p>
        </p:txBody>
      </p:sp>
      <p:sp>
        <p:nvSpPr>
          <p:cNvPr id="1487" name="Google Shape;1487;p51"/>
          <p:cNvSpPr/>
          <p:nvPr/>
        </p:nvSpPr>
        <p:spPr>
          <a:xfrm>
            <a:off x="6763336" y="2842712"/>
            <a:ext cx="2740413" cy="863192"/>
          </a:xfrm>
          <a:prstGeom prst="wedgeRoundRectCallout">
            <a:avLst>
              <a:gd fmla="val 21512" name="adj1"/>
              <a:gd fmla="val 59233" name="adj2"/>
              <a:gd fmla="val 16667" name="adj3"/>
            </a:avLst>
          </a:prstGeom>
          <a:solidFill>
            <a:srgbClr val="A5E6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1" lang="es-PE" sz="1800" u="none" cap="none" strike="noStrike">
                <a:solidFill>
                  <a:srgbClr val="26323E"/>
                </a:solidFill>
                <a:latin typeface="Arial"/>
                <a:ea typeface="Arial"/>
                <a:cs typeface="Arial"/>
                <a:sym typeface="Arial"/>
              </a:rPr>
              <a:t>“Los equipos de computo que contamos, cuentan con 15 años de uso”</a:t>
            </a:r>
            <a:endParaRPr b="0" i="0" sz="1600" u="none" cap="none" strike="noStrike">
              <a:solidFill>
                <a:srgbClr val="26323E"/>
              </a:solidFill>
              <a:latin typeface="Arial"/>
              <a:ea typeface="Arial"/>
              <a:cs typeface="Arial"/>
              <a:sym typeface="Arial"/>
            </a:endParaRPr>
          </a:p>
        </p:txBody>
      </p:sp>
      <p:sp>
        <p:nvSpPr>
          <p:cNvPr id="1488" name="Google Shape;1488;p51"/>
          <p:cNvSpPr/>
          <p:nvPr/>
        </p:nvSpPr>
        <p:spPr>
          <a:xfrm>
            <a:off x="6347636" y="4106577"/>
            <a:ext cx="3156113" cy="2280986"/>
          </a:xfrm>
          <a:prstGeom prst="wedgeRoundRectCallout">
            <a:avLst>
              <a:gd fmla="val 21512" name="adj1"/>
              <a:gd fmla="val 59233" name="adj2"/>
              <a:gd fmla="val 16667" name="adj3"/>
            </a:avLst>
          </a:prstGeom>
          <a:solidFill>
            <a:srgbClr val="F2F2F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1" lang="es-PE" sz="1800" u="none" cap="none" strike="noStrike">
                <a:solidFill>
                  <a:srgbClr val="26323E"/>
                </a:solidFill>
                <a:latin typeface="Arial"/>
                <a:ea typeface="Arial"/>
                <a:cs typeface="Arial"/>
                <a:sym typeface="Arial"/>
              </a:rPr>
              <a:t>“El personal del área tiene las capacidades de mejorar los procesos de seguimiento y atención a sus áreas usuarias, pero nos vemos limitados por no contar con el equipo necesario para desarrollar las mejoras ”</a:t>
            </a:r>
            <a:endParaRPr b="0" i="0" sz="1600" u="none" cap="none" strike="noStrike">
              <a:solidFill>
                <a:srgbClr val="26323E"/>
              </a:solidFill>
              <a:latin typeface="Arial"/>
              <a:ea typeface="Arial"/>
              <a:cs typeface="Arial"/>
              <a:sym typeface="Arial"/>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2" name="Shape 1492"/>
        <p:cNvGrpSpPr/>
        <p:nvPr/>
      </p:nvGrpSpPr>
      <p:grpSpPr>
        <a:xfrm>
          <a:off x="0" y="0"/>
          <a:ext cx="0" cy="0"/>
          <a:chOff x="0" y="0"/>
          <a:chExt cx="0" cy="0"/>
        </a:xfrm>
      </p:grpSpPr>
      <p:sp>
        <p:nvSpPr>
          <p:cNvPr id="1493" name="Google Shape;1493;p52"/>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2"/>
              </a:buClr>
              <a:buSzPts val="2000"/>
              <a:buFont typeface="Arial"/>
              <a:buNone/>
            </a:pPr>
            <a:r>
              <a:rPr b="1" lang="es-PE">
                <a:solidFill>
                  <a:schemeClr val="dk2"/>
                </a:solidFill>
                <a:latin typeface="Arial"/>
                <a:ea typeface="Arial"/>
                <a:cs typeface="Arial"/>
                <a:sym typeface="Arial"/>
              </a:rPr>
              <a:t>Tema 4: Nueva normalidad frente a la pandemia COVID-19</a:t>
            </a:r>
            <a:endParaRPr b="1">
              <a:solidFill>
                <a:schemeClr val="dk2"/>
              </a:solidFill>
              <a:latin typeface="Arial"/>
              <a:ea typeface="Arial"/>
              <a:cs typeface="Arial"/>
              <a:sym typeface="Arial"/>
            </a:endParaRPr>
          </a:p>
        </p:txBody>
      </p:sp>
      <p:sp>
        <p:nvSpPr>
          <p:cNvPr id="1494" name="Google Shape;1494;p5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495" name="Google Shape;1495;p52"/>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496" name="Google Shape;1496;p52"/>
          <p:cNvSpPr txBox="1"/>
          <p:nvPr/>
        </p:nvSpPr>
        <p:spPr>
          <a:xfrm>
            <a:off x="255531" y="1100916"/>
            <a:ext cx="5007429" cy="5016718"/>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C0D4"/>
              </a:buClr>
              <a:buSzPts val="1200"/>
              <a:buFont typeface="Arial"/>
              <a:buNone/>
            </a:pPr>
            <a:r>
              <a:rPr b="1" i="0" lang="es-PE" sz="1800" u="none" cap="none" strike="noStrike">
                <a:solidFill>
                  <a:srgbClr val="26323E"/>
                </a:solidFill>
                <a:latin typeface="Arial"/>
                <a:ea typeface="Arial"/>
                <a:cs typeface="Arial"/>
                <a:sym typeface="Arial"/>
              </a:rPr>
              <a:t>4.1. Los EE.SS.</a:t>
            </a:r>
            <a:endParaRPr/>
          </a:p>
          <a:p>
            <a:pPr indent="0" lvl="0" marL="0" marR="0" rtl="0" algn="just">
              <a:lnSpc>
                <a:spcPct val="100000"/>
              </a:lnSpc>
              <a:spcBef>
                <a:spcPts val="0"/>
              </a:spcBef>
              <a:spcAft>
                <a:spcPts val="0"/>
              </a:spcAft>
              <a:buClr>
                <a:srgbClr val="26C0D4"/>
              </a:buClr>
              <a:buSzPts val="1200"/>
              <a:buFont typeface="Arial"/>
              <a:buNone/>
            </a:pPr>
            <a:r>
              <a:t/>
            </a:r>
            <a:endParaRPr b="1" i="0" sz="1800" u="none" cap="none" strike="noStrike">
              <a:solidFill>
                <a:srgbClr val="26323E"/>
              </a:solidFill>
              <a:latin typeface="Arial"/>
              <a:ea typeface="Arial"/>
              <a:cs typeface="Arial"/>
              <a:sym typeface="Arial"/>
            </a:endParaRPr>
          </a:p>
          <a:p>
            <a:pPr indent="-285750" lvl="0" marL="285750" marR="0" rtl="0" algn="just">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Los controles de niños y gestantes en muchos casos han continuado de forma telefónica, sin embargo, esto no permite contar con un adecuado seguimiento a este grupo de interés.</a:t>
            </a:r>
            <a:endParaRPr b="0" i="0" sz="1800" u="none" cap="none" strike="noStrike">
              <a:solidFill>
                <a:srgbClr val="26323E"/>
              </a:solidFill>
              <a:latin typeface="Arial"/>
              <a:ea typeface="Arial"/>
              <a:cs typeface="Arial"/>
              <a:sym typeface="Arial"/>
            </a:endParaRPr>
          </a:p>
          <a:p>
            <a:pPr indent="0" lvl="0" marL="0" marR="0" rtl="0" algn="just">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0" lvl="0" marL="0" marR="0" rtl="0" algn="just">
              <a:lnSpc>
                <a:spcPct val="100000"/>
              </a:lnSpc>
              <a:spcBef>
                <a:spcPts val="0"/>
              </a:spcBef>
              <a:spcAft>
                <a:spcPts val="0"/>
              </a:spcAft>
              <a:buClr>
                <a:srgbClr val="26C0D4"/>
              </a:buClr>
              <a:buSzPts val="1200"/>
              <a:buFont typeface="Arial"/>
              <a:buNone/>
            </a:pPr>
            <a:r>
              <a:t/>
            </a:r>
            <a:endParaRPr b="1" i="0" sz="1800" u="none" cap="none" strike="noStrike">
              <a:solidFill>
                <a:srgbClr val="26323E"/>
              </a:solidFill>
              <a:latin typeface="Arial"/>
              <a:ea typeface="Arial"/>
              <a:cs typeface="Arial"/>
              <a:sym typeface="Arial"/>
            </a:endParaRPr>
          </a:p>
          <a:p>
            <a:pPr indent="0" lvl="0" marL="0" marR="0" rtl="0" algn="just">
              <a:lnSpc>
                <a:spcPct val="100000"/>
              </a:lnSpc>
              <a:spcBef>
                <a:spcPts val="0"/>
              </a:spcBef>
              <a:spcAft>
                <a:spcPts val="0"/>
              </a:spcAft>
              <a:buClr>
                <a:srgbClr val="26C0D4"/>
              </a:buClr>
              <a:buSzPts val="1200"/>
              <a:buFont typeface="Arial"/>
              <a:buNone/>
            </a:pPr>
            <a:r>
              <a:rPr b="1" i="0" lang="es-PE" sz="1800" u="none" cap="none" strike="noStrike">
                <a:solidFill>
                  <a:srgbClr val="26323E"/>
                </a:solidFill>
                <a:latin typeface="Arial"/>
                <a:ea typeface="Arial"/>
                <a:cs typeface="Arial"/>
                <a:sym typeface="Arial"/>
              </a:rPr>
              <a:t>4.2. Para la Red Norte</a:t>
            </a:r>
            <a:endParaRPr/>
          </a:p>
          <a:p>
            <a:pPr indent="-285750" lvl="0" marL="285750" marR="0" rtl="0" algn="just">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Aún es un gran reto, balancear entre la atención de la pandemia COVID 19 y las otras prioridades de atención de los EE.SS.</a:t>
            </a:r>
            <a:endParaRPr/>
          </a:p>
          <a:p>
            <a:pPr indent="-209550" lvl="0" marL="285750" marR="0" rtl="0" algn="just">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285750" lvl="0" marL="285750" marR="0" rtl="0" algn="just">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El personal de gestión de la Red Norte, atiende además los procesos de vacunación del COVID - 19 (con el mismo personal pre-pandemia), dentro de la ciudad y provincias (incluye trabajo en los fines de semana), dificultando que el personal administrativo y asistencial de la RN pueda enfocarse en las otras prioridades de gestión para mejorar las metas de los EE.SS.</a:t>
            </a:r>
            <a:endParaRPr/>
          </a:p>
          <a:p>
            <a:pPr indent="0" lvl="0" marL="0" marR="0" rtl="0" algn="l">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209550" lvl="1" marL="742950" marR="0" rtl="0" algn="l">
              <a:lnSpc>
                <a:spcPct val="100000"/>
              </a:lnSpc>
              <a:spcBef>
                <a:spcPts val="0"/>
              </a:spcBef>
              <a:spcAft>
                <a:spcPts val="0"/>
              </a:spcAft>
              <a:buClr>
                <a:srgbClr val="26323E"/>
              </a:buClr>
              <a:buSzPts val="1200"/>
              <a:buFont typeface="Arial"/>
              <a:buNone/>
            </a:pPr>
            <a:r>
              <a:t/>
            </a:r>
            <a:endParaRPr b="0" i="0" sz="1200" u="none" cap="none" strike="noStrike">
              <a:solidFill>
                <a:srgbClr val="26323E"/>
              </a:solidFill>
              <a:latin typeface="Arial"/>
              <a:ea typeface="Arial"/>
              <a:cs typeface="Arial"/>
              <a:sym typeface="Arial"/>
            </a:endParaRPr>
          </a:p>
        </p:txBody>
      </p:sp>
      <p:sp>
        <p:nvSpPr>
          <p:cNvPr id="1497" name="Google Shape;1497;p52"/>
          <p:cNvSpPr/>
          <p:nvPr/>
        </p:nvSpPr>
        <p:spPr>
          <a:xfrm>
            <a:off x="5515428" y="973200"/>
            <a:ext cx="4216307" cy="928171"/>
          </a:xfrm>
          <a:prstGeom prst="wedgeRoundRectCallout">
            <a:avLst>
              <a:gd fmla="val 21512" name="adj1"/>
              <a:gd fmla="val 59233" name="adj2"/>
              <a:gd fmla="val 16667" name="adj3"/>
            </a:avLst>
          </a:prstGeom>
          <a:solidFill>
            <a:srgbClr val="A5E6E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600"/>
              <a:buFont typeface="Arial"/>
              <a:buNone/>
            </a:pPr>
            <a:r>
              <a:rPr b="0" i="1" lang="es-PE" sz="1600" u="none" cap="none" strike="noStrike">
                <a:solidFill>
                  <a:srgbClr val="26323E"/>
                </a:solidFill>
                <a:latin typeface="Arial"/>
                <a:ea typeface="Arial"/>
                <a:cs typeface="Arial"/>
                <a:sym typeface="Arial"/>
              </a:rPr>
              <a:t>“Aún hay temor por parte de las madres/gestantes a pasar por consulta en el EE.SS. por el COVID 19”</a:t>
            </a:r>
            <a:endParaRPr b="0" i="0" sz="1600" u="none" cap="none" strike="noStrike">
              <a:solidFill>
                <a:srgbClr val="26323E"/>
              </a:solidFill>
              <a:latin typeface="Arial"/>
              <a:ea typeface="Arial"/>
              <a:cs typeface="Arial"/>
              <a:sym typeface="Arial"/>
            </a:endParaRPr>
          </a:p>
        </p:txBody>
      </p:sp>
      <p:pic>
        <p:nvPicPr>
          <p:cNvPr id="1498" name="Google Shape;1498;p52"/>
          <p:cNvPicPr preferRelativeResize="0"/>
          <p:nvPr/>
        </p:nvPicPr>
        <p:blipFill rotWithShape="1">
          <a:blip r:embed="rId3">
            <a:alphaModFix/>
          </a:blip>
          <a:srcRect b="12834" l="21586" r="0" t="7983"/>
          <a:stretch/>
        </p:blipFill>
        <p:spPr>
          <a:xfrm>
            <a:off x="7846156" y="4278736"/>
            <a:ext cx="1942170" cy="2457344"/>
          </a:xfrm>
          <a:prstGeom prst="rect">
            <a:avLst/>
          </a:prstGeom>
          <a:noFill/>
          <a:ln>
            <a:noFill/>
          </a:ln>
        </p:spPr>
      </p:pic>
      <p:pic>
        <p:nvPicPr>
          <p:cNvPr id="1499" name="Google Shape;1499;p52"/>
          <p:cNvPicPr preferRelativeResize="0"/>
          <p:nvPr/>
        </p:nvPicPr>
        <p:blipFill rotWithShape="1">
          <a:blip r:embed="rId4">
            <a:alphaModFix/>
          </a:blip>
          <a:srcRect b="19177" l="13750" r="6338" t="0"/>
          <a:stretch/>
        </p:blipFill>
        <p:spPr>
          <a:xfrm>
            <a:off x="6405437" y="2052297"/>
            <a:ext cx="2881438" cy="2181179"/>
          </a:xfrm>
          <a:prstGeom prst="rect">
            <a:avLst/>
          </a:prstGeom>
          <a:noFill/>
          <a:ln>
            <a:noFill/>
          </a:ln>
        </p:spPr>
      </p:pic>
      <p:pic>
        <p:nvPicPr>
          <p:cNvPr descr="Imagen que contiene edificio, interior, cubierto, firmar&#10;&#10;Descripción generada automáticamente" id="1500" name="Google Shape;1500;p52"/>
          <p:cNvPicPr preferRelativeResize="0"/>
          <p:nvPr/>
        </p:nvPicPr>
        <p:blipFill rotWithShape="1">
          <a:blip r:embed="rId5">
            <a:alphaModFix/>
          </a:blip>
          <a:srcRect b="12546" l="18572" r="5653" t="13343"/>
          <a:stretch/>
        </p:blipFill>
        <p:spPr>
          <a:xfrm>
            <a:off x="5783942" y="4278735"/>
            <a:ext cx="1903251" cy="2457344"/>
          </a:xfrm>
          <a:prstGeom prst="rect">
            <a:avLst/>
          </a:prstGeom>
          <a:noFill/>
          <a:ln>
            <a:noFill/>
          </a:ln>
        </p:spPr>
      </p:pic>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04" name="Shape 1504"/>
        <p:cNvGrpSpPr/>
        <p:nvPr/>
      </p:nvGrpSpPr>
      <p:grpSpPr>
        <a:xfrm>
          <a:off x="0" y="0"/>
          <a:ext cx="0" cy="0"/>
          <a:chOff x="0" y="0"/>
          <a:chExt cx="0" cy="0"/>
        </a:xfrm>
      </p:grpSpPr>
      <p:sp>
        <p:nvSpPr>
          <p:cNvPr id="1505" name="Google Shape;1505;p5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2"/>
              </a:buClr>
              <a:buSzPts val="2000"/>
              <a:buFont typeface="Arial"/>
              <a:buNone/>
            </a:pPr>
            <a:r>
              <a:rPr b="1" lang="es-PE">
                <a:solidFill>
                  <a:schemeClr val="dk2"/>
                </a:solidFill>
                <a:latin typeface="Arial"/>
                <a:ea typeface="Arial"/>
                <a:cs typeface="Arial"/>
                <a:sym typeface="Arial"/>
              </a:rPr>
              <a:t>Tema 5: Nivel de satisfación del usuario externo</a:t>
            </a:r>
            <a:endParaRPr b="1">
              <a:solidFill>
                <a:schemeClr val="dk2"/>
              </a:solidFill>
              <a:latin typeface="Arial"/>
              <a:ea typeface="Arial"/>
              <a:cs typeface="Arial"/>
              <a:sym typeface="Arial"/>
            </a:endParaRPr>
          </a:p>
        </p:txBody>
      </p:sp>
      <p:sp>
        <p:nvSpPr>
          <p:cNvPr id="1506" name="Google Shape;1506;p5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507" name="Google Shape;1507;p5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508" name="Google Shape;1508;p53"/>
          <p:cNvSpPr txBox="1"/>
          <p:nvPr/>
        </p:nvSpPr>
        <p:spPr>
          <a:xfrm>
            <a:off x="255531" y="1946444"/>
            <a:ext cx="5007429" cy="375483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26C0D4"/>
              </a:buClr>
              <a:buSzPts val="1200"/>
              <a:buFont typeface="Arial"/>
              <a:buNone/>
            </a:pPr>
            <a:r>
              <a:rPr b="1" i="0" lang="es-PE" sz="1800" u="none" cap="none" strike="noStrike">
                <a:solidFill>
                  <a:srgbClr val="26323E"/>
                </a:solidFill>
                <a:latin typeface="Arial"/>
                <a:ea typeface="Arial"/>
                <a:cs typeface="Arial"/>
                <a:sym typeface="Arial"/>
              </a:rPr>
              <a:t>5.1. Encuestas aplicadas a cinco (05) EE.SS.</a:t>
            </a:r>
            <a:endParaRPr/>
          </a:p>
          <a:p>
            <a:pPr indent="0" lvl="0" marL="0" marR="0" rtl="0" algn="just">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285750" lvl="0" marL="285750" marR="0" rtl="0" algn="just">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En general los usuarios externos (pacientes) consideran que la atención que reciben es la adecuada.</a:t>
            </a:r>
            <a:endParaRPr/>
          </a:p>
          <a:p>
            <a:pPr indent="-209550" lvl="0" marL="285750" marR="0" rtl="0" algn="just">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285750" lvl="0" marL="285750" marR="0" rtl="0" algn="just">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Sin embargo, en muchos casos el descontento es en los tiempos de espera para ser atendidos.</a:t>
            </a:r>
            <a:endParaRPr/>
          </a:p>
          <a:p>
            <a:pPr indent="-209550" lvl="0" marL="285750" marR="0" rtl="0" algn="just">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285750" lvl="0" marL="285750" marR="0" rtl="0" algn="just">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En la mayoría de los casos, el seguimiento para el control de niños y gestantes son permanentes.</a:t>
            </a:r>
            <a:endParaRPr/>
          </a:p>
          <a:p>
            <a:pPr indent="-209550" lvl="0" marL="285750" marR="0" rtl="0" algn="just">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285750" lvl="0" marL="285750" marR="0" rtl="0" algn="just">
              <a:lnSpc>
                <a:spcPct val="100000"/>
              </a:lnSpc>
              <a:spcBef>
                <a:spcPts val="0"/>
              </a:spcBef>
              <a:spcAft>
                <a:spcPts val="0"/>
              </a:spcAft>
              <a:buClr>
                <a:srgbClr val="26C0D4"/>
              </a:buClr>
              <a:buSzPts val="1200"/>
              <a:buFont typeface="Arial"/>
              <a:buChar char="-"/>
            </a:pPr>
            <a:r>
              <a:rPr b="0" i="0" lang="es-PE" sz="1800" u="none" cap="none" strike="noStrike">
                <a:solidFill>
                  <a:srgbClr val="26323E"/>
                </a:solidFill>
                <a:latin typeface="Arial"/>
                <a:ea typeface="Arial"/>
                <a:cs typeface="Arial"/>
                <a:sym typeface="Arial"/>
              </a:rPr>
              <a:t>Por otro lado, es en la zona rural existe mayores reservas para dar a conocer su nivel de satisfacción. </a:t>
            </a:r>
            <a:endParaRPr/>
          </a:p>
          <a:p>
            <a:pPr indent="0" lvl="0" marL="0" marR="0" rtl="0" algn="just">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a:p>
            <a:pPr indent="0" lvl="0" marL="0" marR="0" rtl="0" algn="l">
              <a:lnSpc>
                <a:spcPct val="100000"/>
              </a:lnSpc>
              <a:spcBef>
                <a:spcPts val="0"/>
              </a:spcBef>
              <a:spcAft>
                <a:spcPts val="0"/>
              </a:spcAft>
              <a:buClr>
                <a:srgbClr val="26C0D4"/>
              </a:buClr>
              <a:buSzPts val="1200"/>
              <a:buFont typeface="Arial"/>
              <a:buNone/>
            </a:pPr>
            <a:r>
              <a:t/>
            </a:r>
            <a:endParaRPr b="0" i="0" sz="1800" u="none" cap="none" strike="noStrike">
              <a:solidFill>
                <a:srgbClr val="26323E"/>
              </a:solidFill>
              <a:latin typeface="Arial"/>
              <a:ea typeface="Arial"/>
              <a:cs typeface="Arial"/>
              <a:sym typeface="Arial"/>
            </a:endParaRPr>
          </a:p>
        </p:txBody>
      </p:sp>
      <p:pic>
        <p:nvPicPr>
          <p:cNvPr descr="Grupo de personas en una tienda&#10;&#10;Descripción generada automáticamente con confianza media" id="1509" name="Google Shape;1509;p53"/>
          <p:cNvPicPr preferRelativeResize="0"/>
          <p:nvPr/>
        </p:nvPicPr>
        <p:blipFill rotWithShape="1">
          <a:blip r:embed="rId3">
            <a:alphaModFix/>
          </a:blip>
          <a:srcRect b="8310" l="0" r="0" t="21024"/>
          <a:stretch/>
        </p:blipFill>
        <p:spPr>
          <a:xfrm>
            <a:off x="5986143" y="1226577"/>
            <a:ext cx="3427241" cy="2614965"/>
          </a:xfrm>
          <a:prstGeom prst="rect">
            <a:avLst/>
          </a:prstGeom>
          <a:noFill/>
          <a:ln>
            <a:noFill/>
          </a:ln>
        </p:spPr>
      </p:pic>
      <p:pic>
        <p:nvPicPr>
          <p:cNvPr descr="Imagen que contiene persona, exterior, hombre, sostener&#10;&#10;Descripción generada automáticamente" id="1510" name="Google Shape;1510;p53"/>
          <p:cNvPicPr preferRelativeResize="0"/>
          <p:nvPr/>
        </p:nvPicPr>
        <p:blipFill rotWithShape="1">
          <a:blip r:embed="rId4">
            <a:alphaModFix/>
          </a:blip>
          <a:srcRect b="4985" l="0" r="0" t="0"/>
          <a:stretch/>
        </p:blipFill>
        <p:spPr>
          <a:xfrm>
            <a:off x="6651274" y="3890150"/>
            <a:ext cx="2406321" cy="2889645"/>
          </a:xfrm>
          <a:prstGeom prst="rect">
            <a:avLst/>
          </a:prstGeom>
          <a:no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5" name="Shape 1515"/>
        <p:cNvGrpSpPr/>
        <p:nvPr/>
      </p:nvGrpSpPr>
      <p:grpSpPr>
        <a:xfrm>
          <a:off x="0" y="0"/>
          <a:ext cx="0" cy="0"/>
          <a:chOff x="0" y="0"/>
          <a:chExt cx="0" cy="0"/>
        </a:xfrm>
      </p:grpSpPr>
      <p:cxnSp>
        <p:nvCxnSpPr>
          <p:cNvPr id="1516" name="Google Shape;1516;p54"/>
          <p:cNvCxnSpPr/>
          <p:nvPr/>
        </p:nvCxnSpPr>
        <p:spPr>
          <a:xfrm flipH="1" rot="10800000">
            <a:off x="1074582" y="8298631"/>
            <a:ext cx="415343" cy="19319"/>
          </a:xfrm>
          <a:prstGeom prst="straightConnector1">
            <a:avLst/>
          </a:prstGeom>
          <a:noFill/>
          <a:ln cap="flat" cmpd="sng" w="9525">
            <a:solidFill>
              <a:schemeClr val="accent1"/>
            </a:solidFill>
            <a:prstDash val="solid"/>
            <a:miter lim="800000"/>
            <a:headEnd len="sm" w="sm" type="none"/>
            <a:tailEnd len="med" w="med" type="triangle"/>
          </a:ln>
        </p:spPr>
      </p:cxnSp>
      <p:sp>
        <p:nvSpPr>
          <p:cNvPr id="1517" name="Google Shape;1517;p5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1" lang="es-PE">
                <a:latin typeface="Arial"/>
                <a:ea typeface="Arial"/>
                <a:cs typeface="Arial"/>
                <a:sym typeface="Arial"/>
              </a:rPr>
              <a:t>Próximas visitas</a:t>
            </a:r>
            <a:endParaRPr b="1">
              <a:latin typeface="Arial"/>
              <a:ea typeface="Arial"/>
              <a:cs typeface="Arial"/>
              <a:sym typeface="Arial"/>
            </a:endParaRPr>
          </a:p>
        </p:txBody>
      </p:sp>
      <p:sp>
        <p:nvSpPr>
          <p:cNvPr id="1518" name="Google Shape;1518;p5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519" name="Google Shape;1519;p54"/>
          <p:cNvSpPr txBox="1"/>
          <p:nvPr/>
        </p:nvSpPr>
        <p:spPr>
          <a:xfrm>
            <a:off x="444500" y="5882465"/>
            <a:ext cx="8722464" cy="81451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2520"/>
              <a:buFont typeface="Arial"/>
              <a:buNone/>
            </a:pPr>
            <a:r>
              <a:rPr b="0" i="0" lang="es-PE" sz="1800" u="none" cap="none" strike="noStrike">
                <a:solidFill>
                  <a:srgbClr val="26323E"/>
                </a:solidFill>
                <a:latin typeface="Arial"/>
                <a:ea typeface="Arial"/>
                <a:cs typeface="Arial"/>
                <a:sym typeface="Arial"/>
              </a:rPr>
              <a:t>* Se visitará a los que aún no se han visitado, de forma que se pueda contar con el registro de todos los EE.SS. que son parte de la intervención del proyecto</a:t>
            </a:r>
            <a:endParaRPr/>
          </a:p>
          <a:p>
            <a:pPr indent="0" lvl="8" marL="3657600" marR="0" rtl="0" algn="l">
              <a:lnSpc>
                <a:spcPct val="110000"/>
              </a:lnSpc>
              <a:spcBef>
                <a:spcPts val="900"/>
              </a:spcBef>
              <a:spcAft>
                <a:spcPts val="0"/>
              </a:spcAft>
              <a:buClr>
                <a:srgbClr val="26C0D4"/>
              </a:buClr>
              <a:buSzPts val="2520"/>
              <a:buFont typeface="Arial"/>
              <a:buNone/>
            </a:pPr>
            <a:r>
              <a:rPr b="0" i="0" lang="es-PE" sz="1800" u="none" cap="none" strike="noStrike">
                <a:solidFill>
                  <a:srgbClr val="26323E"/>
                </a:solidFill>
                <a:latin typeface="Arial"/>
                <a:ea typeface="Arial"/>
                <a:cs typeface="Arial"/>
                <a:sym typeface="Arial"/>
              </a:rPr>
              <a:t>**Se visitará a algunos EE.SS. para evidenciar los primeros resultados de la intervención del proyecto.</a:t>
            </a:r>
            <a:endParaRPr/>
          </a:p>
        </p:txBody>
      </p:sp>
      <p:sp>
        <p:nvSpPr>
          <p:cNvPr id="1520" name="Google Shape;1520;p54"/>
          <p:cNvSpPr/>
          <p:nvPr/>
        </p:nvSpPr>
        <p:spPr>
          <a:xfrm>
            <a:off x="444500" y="1621616"/>
            <a:ext cx="8656638" cy="34290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521" name="Google Shape;1521;p54"/>
          <p:cNvSpPr/>
          <p:nvPr/>
        </p:nvSpPr>
        <p:spPr>
          <a:xfrm>
            <a:off x="444500" y="4747403"/>
            <a:ext cx="8656638" cy="311150"/>
          </a:xfrm>
          <a:prstGeom prst="rect">
            <a:avLst/>
          </a:prstGeom>
          <a:solidFill>
            <a:schemeClr val="accent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522" name="Google Shape;1522;p54"/>
          <p:cNvSpPr txBox="1"/>
          <p:nvPr/>
        </p:nvSpPr>
        <p:spPr>
          <a:xfrm>
            <a:off x="2478088" y="1100916"/>
            <a:ext cx="592138"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Set.</a:t>
            </a:r>
            <a:endParaRPr b="1" i="0" sz="1400" u="none" cap="none" strike="noStrike">
              <a:solidFill>
                <a:srgbClr val="26323E"/>
              </a:solidFill>
              <a:latin typeface="Arial"/>
              <a:ea typeface="Arial"/>
              <a:cs typeface="Arial"/>
              <a:sym typeface="Arial"/>
            </a:endParaRPr>
          </a:p>
        </p:txBody>
      </p:sp>
      <p:sp>
        <p:nvSpPr>
          <p:cNvPr id="1523" name="Google Shape;1523;p54"/>
          <p:cNvSpPr txBox="1"/>
          <p:nvPr/>
        </p:nvSpPr>
        <p:spPr>
          <a:xfrm>
            <a:off x="3070225" y="1100916"/>
            <a:ext cx="3665538"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Oct.</a:t>
            </a:r>
            <a:endParaRPr b="1" i="0" sz="1400" u="none" cap="none" strike="noStrike">
              <a:solidFill>
                <a:srgbClr val="26323E"/>
              </a:solidFill>
              <a:latin typeface="Arial"/>
              <a:ea typeface="Arial"/>
              <a:cs typeface="Arial"/>
              <a:sym typeface="Arial"/>
            </a:endParaRPr>
          </a:p>
        </p:txBody>
      </p:sp>
      <p:sp>
        <p:nvSpPr>
          <p:cNvPr id="1524" name="Google Shape;1524;p54"/>
          <p:cNvSpPr txBox="1"/>
          <p:nvPr/>
        </p:nvSpPr>
        <p:spPr>
          <a:xfrm>
            <a:off x="6735763" y="1100916"/>
            <a:ext cx="2365375"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Nov.</a:t>
            </a:r>
            <a:endParaRPr b="1" i="0" sz="1400" u="none" cap="none" strike="noStrike">
              <a:solidFill>
                <a:srgbClr val="26323E"/>
              </a:solidFill>
              <a:latin typeface="Arial"/>
              <a:ea typeface="Arial"/>
              <a:cs typeface="Arial"/>
              <a:sym typeface="Arial"/>
            </a:endParaRPr>
          </a:p>
        </p:txBody>
      </p:sp>
      <p:sp>
        <p:nvSpPr>
          <p:cNvPr id="1525" name="Google Shape;1525;p54"/>
          <p:cNvSpPr txBox="1"/>
          <p:nvPr/>
        </p:nvSpPr>
        <p:spPr>
          <a:xfrm>
            <a:off x="2478089" y="1361266"/>
            <a:ext cx="119063"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t/>
            </a:r>
            <a:endParaRPr b="1" i="0" sz="1400" u="none" cap="none" strike="noStrike">
              <a:solidFill>
                <a:srgbClr val="26323E"/>
              </a:solidFill>
              <a:latin typeface="Arial"/>
              <a:ea typeface="Arial"/>
              <a:cs typeface="Arial"/>
              <a:sym typeface="Arial"/>
            </a:endParaRPr>
          </a:p>
        </p:txBody>
      </p:sp>
      <p:sp>
        <p:nvSpPr>
          <p:cNvPr id="1526" name="Google Shape;1526;p54"/>
          <p:cNvSpPr txBox="1"/>
          <p:nvPr/>
        </p:nvSpPr>
        <p:spPr>
          <a:xfrm>
            <a:off x="2597150" y="1361266"/>
            <a:ext cx="827088"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09/27</a:t>
            </a:r>
            <a:endParaRPr b="1" i="0" sz="1400" u="none" cap="none" strike="noStrike">
              <a:solidFill>
                <a:srgbClr val="26323E"/>
              </a:solidFill>
              <a:latin typeface="Arial"/>
              <a:ea typeface="Arial"/>
              <a:cs typeface="Arial"/>
              <a:sym typeface="Arial"/>
            </a:endParaRPr>
          </a:p>
        </p:txBody>
      </p:sp>
      <p:sp>
        <p:nvSpPr>
          <p:cNvPr id="1527" name="Google Shape;1527;p54"/>
          <p:cNvSpPr txBox="1"/>
          <p:nvPr/>
        </p:nvSpPr>
        <p:spPr>
          <a:xfrm>
            <a:off x="3424238" y="1361266"/>
            <a:ext cx="828675"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10/04</a:t>
            </a:r>
            <a:endParaRPr b="1" i="0" sz="1400" u="none" cap="none" strike="noStrike">
              <a:solidFill>
                <a:srgbClr val="26323E"/>
              </a:solidFill>
              <a:latin typeface="Arial"/>
              <a:ea typeface="Arial"/>
              <a:cs typeface="Arial"/>
              <a:sym typeface="Arial"/>
            </a:endParaRPr>
          </a:p>
        </p:txBody>
      </p:sp>
      <p:sp>
        <p:nvSpPr>
          <p:cNvPr id="1528" name="Google Shape;1528;p54"/>
          <p:cNvSpPr txBox="1"/>
          <p:nvPr/>
        </p:nvSpPr>
        <p:spPr>
          <a:xfrm>
            <a:off x="4252913" y="1361266"/>
            <a:ext cx="827088"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10/11</a:t>
            </a:r>
            <a:endParaRPr b="1" i="0" sz="1400" u="none" cap="none" strike="noStrike">
              <a:solidFill>
                <a:srgbClr val="26323E"/>
              </a:solidFill>
              <a:latin typeface="Arial"/>
              <a:ea typeface="Arial"/>
              <a:cs typeface="Arial"/>
              <a:sym typeface="Arial"/>
            </a:endParaRPr>
          </a:p>
        </p:txBody>
      </p:sp>
      <p:sp>
        <p:nvSpPr>
          <p:cNvPr id="1529" name="Google Shape;1529;p54"/>
          <p:cNvSpPr txBox="1"/>
          <p:nvPr/>
        </p:nvSpPr>
        <p:spPr>
          <a:xfrm>
            <a:off x="5080000" y="1361266"/>
            <a:ext cx="828675"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10/18</a:t>
            </a:r>
            <a:endParaRPr b="1" i="0" sz="1400" u="none" cap="none" strike="noStrike">
              <a:solidFill>
                <a:srgbClr val="26323E"/>
              </a:solidFill>
              <a:latin typeface="Arial"/>
              <a:ea typeface="Arial"/>
              <a:cs typeface="Arial"/>
              <a:sym typeface="Arial"/>
            </a:endParaRPr>
          </a:p>
        </p:txBody>
      </p:sp>
      <p:sp>
        <p:nvSpPr>
          <p:cNvPr id="1530" name="Google Shape;1530;p54"/>
          <p:cNvSpPr txBox="1"/>
          <p:nvPr/>
        </p:nvSpPr>
        <p:spPr>
          <a:xfrm>
            <a:off x="5908675" y="1361266"/>
            <a:ext cx="827088"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10/25</a:t>
            </a:r>
            <a:endParaRPr b="1" i="0" sz="1400" u="none" cap="none" strike="noStrike">
              <a:solidFill>
                <a:srgbClr val="26323E"/>
              </a:solidFill>
              <a:latin typeface="Arial"/>
              <a:ea typeface="Arial"/>
              <a:cs typeface="Arial"/>
              <a:sym typeface="Arial"/>
            </a:endParaRPr>
          </a:p>
        </p:txBody>
      </p:sp>
      <p:sp>
        <p:nvSpPr>
          <p:cNvPr id="1531" name="Google Shape;1531;p54"/>
          <p:cNvSpPr txBox="1"/>
          <p:nvPr/>
        </p:nvSpPr>
        <p:spPr>
          <a:xfrm>
            <a:off x="6735763" y="1361266"/>
            <a:ext cx="828675"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11/01</a:t>
            </a:r>
            <a:endParaRPr b="1" i="0" sz="1400" u="none" cap="none" strike="noStrike">
              <a:solidFill>
                <a:srgbClr val="26323E"/>
              </a:solidFill>
              <a:latin typeface="Arial"/>
              <a:ea typeface="Arial"/>
              <a:cs typeface="Arial"/>
              <a:sym typeface="Arial"/>
            </a:endParaRPr>
          </a:p>
        </p:txBody>
      </p:sp>
      <p:sp>
        <p:nvSpPr>
          <p:cNvPr id="1532" name="Google Shape;1532;p54"/>
          <p:cNvSpPr txBox="1"/>
          <p:nvPr/>
        </p:nvSpPr>
        <p:spPr>
          <a:xfrm>
            <a:off x="7564438" y="1361266"/>
            <a:ext cx="827088"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11/08</a:t>
            </a:r>
            <a:endParaRPr b="1" i="0" sz="1400" u="none" cap="none" strike="noStrike">
              <a:solidFill>
                <a:srgbClr val="26323E"/>
              </a:solidFill>
              <a:latin typeface="Arial"/>
              <a:ea typeface="Arial"/>
              <a:cs typeface="Arial"/>
              <a:sym typeface="Arial"/>
            </a:endParaRPr>
          </a:p>
        </p:txBody>
      </p:sp>
      <p:sp>
        <p:nvSpPr>
          <p:cNvPr id="1533" name="Google Shape;1533;p54"/>
          <p:cNvSpPr txBox="1"/>
          <p:nvPr/>
        </p:nvSpPr>
        <p:spPr>
          <a:xfrm>
            <a:off x="8391525" y="1361266"/>
            <a:ext cx="709613" cy="260350"/>
          </a:xfrm>
          <a:prstGeom prst="rect">
            <a:avLst/>
          </a:prstGeom>
          <a:noFill/>
          <a:ln cap="flat" cmpd="sng" w="9525">
            <a:solidFill>
              <a:schemeClr val="dk1"/>
            </a:solidFill>
            <a:prstDash val="solid"/>
            <a:round/>
            <a:headEnd len="sm" w="sm" type="none"/>
            <a:tailEnd len="sm" w="sm" type="none"/>
          </a:ln>
        </p:spPr>
        <p:txBody>
          <a:bodyPr anchorCtr="0" anchor="ctr" bIns="23800" lIns="0" spcFirstLastPara="1" rIns="0" wrap="square" tIns="23800">
            <a:noAutofit/>
          </a:bodyPr>
          <a:lstStyle/>
          <a:p>
            <a:pPr indent="0" lvl="0" marL="0" marR="0" rtl="0" algn="ctr">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11/15</a:t>
            </a:r>
            <a:endParaRPr b="1" i="0" sz="1400" u="none" cap="none" strike="noStrike">
              <a:solidFill>
                <a:srgbClr val="26323E"/>
              </a:solidFill>
              <a:latin typeface="Arial"/>
              <a:ea typeface="Arial"/>
              <a:cs typeface="Arial"/>
              <a:sym typeface="Arial"/>
            </a:endParaRPr>
          </a:p>
        </p:txBody>
      </p:sp>
      <p:cxnSp>
        <p:nvCxnSpPr>
          <p:cNvPr id="1534" name="Google Shape;1534;p54"/>
          <p:cNvCxnSpPr/>
          <p:nvPr/>
        </p:nvCxnSpPr>
        <p:spPr>
          <a:xfrm>
            <a:off x="9101138" y="1621616"/>
            <a:ext cx="0" cy="4154488"/>
          </a:xfrm>
          <a:prstGeom prst="straightConnector1">
            <a:avLst/>
          </a:prstGeom>
          <a:noFill/>
          <a:ln cap="flat" cmpd="sng" w="9525">
            <a:solidFill>
              <a:schemeClr val="dk1"/>
            </a:solidFill>
            <a:prstDash val="solid"/>
            <a:round/>
            <a:headEnd len="sm" w="sm" type="none"/>
            <a:tailEnd len="sm" w="sm" type="none"/>
          </a:ln>
        </p:spPr>
      </p:cxnSp>
      <p:cxnSp>
        <p:nvCxnSpPr>
          <p:cNvPr id="1535" name="Google Shape;1535;p54"/>
          <p:cNvCxnSpPr/>
          <p:nvPr/>
        </p:nvCxnSpPr>
        <p:spPr>
          <a:xfrm>
            <a:off x="444500" y="1621616"/>
            <a:ext cx="0" cy="4154488"/>
          </a:xfrm>
          <a:prstGeom prst="straightConnector1">
            <a:avLst/>
          </a:prstGeom>
          <a:noFill/>
          <a:ln cap="flat" cmpd="sng" w="9525">
            <a:solidFill>
              <a:schemeClr val="dk1"/>
            </a:solidFill>
            <a:prstDash val="solid"/>
            <a:round/>
            <a:headEnd len="sm" w="sm" type="none"/>
            <a:tailEnd len="sm" w="sm" type="none"/>
          </a:ln>
        </p:spPr>
      </p:cxnSp>
      <p:cxnSp>
        <p:nvCxnSpPr>
          <p:cNvPr id="1536" name="Google Shape;1536;p54"/>
          <p:cNvCxnSpPr/>
          <p:nvPr/>
        </p:nvCxnSpPr>
        <p:spPr>
          <a:xfrm>
            <a:off x="2478088" y="1621616"/>
            <a:ext cx="0" cy="4154488"/>
          </a:xfrm>
          <a:prstGeom prst="straightConnector1">
            <a:avLst/>
          </a:prstGeom>
          <a:noFill/>
          <a:ln cap="flat" cmpd="sng" w="9525">
            <a:solidFill>
              <a:schemeClr val="dk1"/>
            </a:solidFill>
            <a:prstDash val="solid"/>
            <a:round/>
            <a:headEnd len="sm" w="sm" type="none"/>
            <a:tailEnd len="sm" w="sm" type="none"/>
          </a:ln>
        </p:spPr>
      </p:cxnSp>
      <p:cxnSp>
        <p:nvCxnSpPr>
          <p:cNvPr id="1537" name="Google Shape;1537;p54"/>
          <p:cNvCxnSpPr/>
          <p:nvPr/>
        </p:nvCxnSpPr>
        <p:spPr>
          <a:xfrm>
            <a:off x="389731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38" name="Google Shape;1538;p54"/>
          <p:cNvCxnSpPr/>
          <p:nvPr/>
        </p:nvCxnSpPr>
        <p:spPr>
          <a:xfrm>
            <a:off x="51990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39" name="Google Shape;1539;p54"/>
          <p:cNvCxnSpPr/>
          <p:nvPr/>
        </p:nvCxnSpPr>
        <p:spPr>
          <a:xfrm>
            <a:off x="472598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0" name="Google Shape;1540;p54"/>
          <p:cNvCxnSpPr/>
          <p:nvPr/>
        </p:nvCxnSpPr>
        <p:spPr>
          <a:xfrm>
            <a:off x="626268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1" name="Google Shape;1541;p54"/>
          <p:cNvCxnSpPr/>
          <p:nvPr/>
        </p:nvCxnSpPr>
        <p:spPr>
          <a:xfrm>
            <a:off x="401637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2" name="Google Shape;1542;p54"/>
          <p:cNvCxnSpPr/>
          <p:nvPr/>
        </p:nvCxnSpPr>
        <p:spPr>
          <a:xfrm>
            <a:off x="638175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3" name="Google Shape;1543;p54"/>
          <p:cNvCxnSpPr/>
          <p:nvPr/>
        </p:nvCxnSpPr>
        <p:spPr>
          <a:xfrm>
            <a:off x="590867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4" name="Google Shape;1544;p54"/>
          <p:cNvCxnSpPr/>
          <p:nvPr/>
        </p:nvCxnSpPr>
        <p:spPr>
          <a:xfrm>
            <a:off x="64992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5" name="Google Shape;1545;p54"/>
          <p:cNvCxnSpPr/>
          <p:nvPr/>
        </p:nvCxnSpPr>
        <p:spPr>
          <a:xfrm>
            <a:off x="413385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6" name="Google Shape;1546;p54"/>
          <p:cNvCxnSpPr/>
          <p:nvPr/>
        </p:nvCxnSpPr>
        <p:spPr>
          <a:xfrm>
            <a:off x="508000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7" name="Google Shape;1547;p54"/>
          <p:cNvCxnSpPr/>
          <p:nvPr/>
        </p:nvCxnSpPr>
        <p:spPr>
          <a:xfrm>
            <a:off x="661828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8" name="Google Shape;1548;p54"/>
          <p:cNvCxnSpPr/>
          <p:nvPr/>
        </p:nvCxnSpPr>
        <p:spPr>
          <a:xfrm>
            <a:off x="46069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49" name="Google Shape;1549;p54"/>
          <p:cNvCxnSpPr/>
          <p:nvPr/>
        </p:nvCxnSpPr>
        <p:spPr>
          <a:xfrm>
            <a:off x="67357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0" name="Google Shape;1550;p54"/>
          <p:cNvCxnSpPr/>
          <p:nvPr/>
        </p:nvCxnSpPr>
        <p:spPr>
          <a:xfrm>
            <a:off x="30702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1" name="Google Shape;1551;p54"/>
          <p:cNvCxnSpPr/>
          <p:nvPr/>
        </p:nvCxnSpPr>
        <p:spPr>
          <a:xfrm>
            <a:off x="68548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2" name="Google Shape;1552;p54"/>
          <p:cNvCxnSpPr/>
          <p:nvPr/>
        </p:nvCxnSpPr>
        <p:spPr>
          <a:xfrm>
            <a:off x="49625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3" name="Google Shape;1553;p54"/>
          <p:cNvCxnSpPr/>
          <p:nvPr/>
        </p:nvCxnSpPr>
        <p:spPr>
          <a:xfrm>
            <a:off x="697230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4" name="Google Shape;1554;p54"/>
          <p:cNvCxnSpPr/>
          <p:nvPr/>
        </p:nvCxnSpPr>
        <p:spPr>
          <a:xfrm>
            <a:off x="70913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5" name="Google Shape;1555;p54"/>
          <p:cNvCxnSpPr/>
          <p:nvPr/>
        </p:nvCxnSpPr>
        <p:spPr>
          <a:xfrm>
            <a:off x="732790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6" name="Google Shape;1556;p54"/>
          <p:cNvCxnSpPr/>
          <p:nvPr/>
        </p:nvCxnSpPr>
        <p:spPr>
          <a:xfrm>
            <a:off x="744537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7" name="Google Shape;1557;p54"/>
          <p:cNvCxnSpPr/>
          <p:nvPr/>
        </p:nvCxnSpPr>
        <p:spPr>
          <a:xfrm>
            <a:off x="768191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8" name="Google Shape;1558;p54"/>
          <p:cNvCxnSpPr/>
          <p:nvPr/>
        </p:nvCxnSpPr>
        <p:spPr>
          <a:xfrm>
            <a:off x="780097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59" name="Google Shape;1559;p54"/>
          <p:cNvCxnSpPr/>
          <p:nvPr/>
        </p:nvCxnSpPr>
        <p:spPr>
          <a:xfrm>
            <a:off x="791845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0" name="Google Shape;1560;p54"/>
          <p:cNvCxnSpPr/>
          <p:nvPr/>
        </p:nvCxnSpPr>
        <p:spPr>
          <a:xfrm>
            <a:off x="437038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1" name="Google Shape;1561;p54"/>
          <p:cNvCxnSpPr/>
          <p:nvPr/>
        </p:nvCxnSpPr>
        <p:spPr>
          <a:xfrm>
            <a:off x="803751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2" name="Google Shape;1562;p54"/>
          <p:cNvCxnSpPr/>
          <p:nvPr/>
        </p:nvCxnSpPr>
        <p:spPr>
          <a:xfrm>
            <a:off x="29511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3" name="Google Shape;1563;p54"/>
          <p:cNvCxnSpPr/>
          <p:nvPr/>
        </p:nvCxnSpPr>
        <p:spPr>
          <a:xfrm>
            <a:off x="815498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4" name="Google Shape;1564;p54"/>
          <p:cNvCxnSpPr/>
          <p:nvPr/>
        </p:nvCxnSpPr>
        <p:spPr>
          <a:xfrm>
            <a:off x="827405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5" name="Google Shape;1565;p54"/>
          <p:cNvCxnSpPr/>
          <p:nvPr/>
        </p:nvCxnSpPr>
        <p:spPr>
          <a:xfrm>
            <a:off x="851058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6" name="Google Shape;1566;p54"/>
          <p:cNvCxnSpPr/>
          <p:nvPr/>
        </p:nvCxnSpPr>
        <p:spPr>
          <a:xfrm>
            <a:off x="543560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7" name="Google Shape;1567;p54"/>
          <p:cNvCxnSpPr/>
          <p:nvPr/>
        </p:nvCxnSpPr>
        <p:spPr>
          <a:xfrm>
            <a:off x="86280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8" name="Google Shape;1568;p54"/>
          <p:cNvCxnSpPr/>
          <p:nvPr/>
        </p:nvCxnSpPr>
        <p:spPr>
          <a:xfrm>
            <a:off x="87471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69" name="Google Shape;1569;p54"/>
          <p:cNvCxnSpPr/>
          <p:nvPr/>
        </p:nvCxnSpPr>
        <p:spPr>
          <a:xfrm>
            <a:off x="886460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0" name="Google Shape;1570;p54"/>
          <p:cNvCxnSpPr/>
          <p:nvPr/>
        </p:nvCxnSpPr>
        <p:spPr>
          <a:xfrm>
            <a:off x="89836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1" name="Google Shape;1571;p54"/>
          <p:cNvCxnSpPr/>
          <p:nvPr/>
        </p:nvCxnSpPr>
        <p:spPr>
          <a:xfrm>
            <a:off x="83915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2" name="Google Shape;1572;p54"/>
          <p:cNvCxnSpPr/>
          <p:nvPr/>
        </p:nvCxnSpPr>
        <p:spPr>
          <a:xfrm>
            <a:off x="448945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3" name="Google Shape;1573;p54"/>
          <p:cNvCxnSpPr/>
          <p:nvPr/>
        </p:nvCxnSpPr>
        <p:spPr>
          <a:xfrm>
            <a:off x="531653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4" name="Google Shape;1574;p54"/>
          <p:cNvCxnSpPr/>
          <p:nvPr/>
        </p:nvCxnSpPr>
        <p:spPr>
          <a:xfrm>
            <a:off x="259715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5" name="Google Shape;1575;p54"/>
          <p:cNvCxnSpPr/>
          <p:nvPr/>
        </p:nvCxnSpPr>
        <p:spPr>
          <a:xfrm>
            <a:off x="48434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6" name="Google Shape;1576;p54"/>
          <p:cNvCxnSpPr/>
          <p:nvPr/>
        </p:nvCxnSpPr>
        <p:spPr>
          <a:xfrm>
            <a:off x="342423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7" name="Google Shape;1577;p54"/>
          <p:cNvCxnSpPr/>
          <p:nvPr/>
        </p:nvCxnSpPr>
        <p:spPr>
          <a:xfrm>
            <a:off x="425291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8" name="Google Shape;1578;p54"/>
          <p:cNvCxnSpPr/>
          <p:nvPr/>
        </p:nvCxnSpPr>
        <p:spPr>
          <a:xfrm>
            <a:off x="756443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79" name="Google Shape;1579;p54"/>
          <p:cNvCxnSpPr/>
          <p:nvPr/>
        </p:nvCxnSpPr>
        <p:spPr>
          <a:xfrm>
            <a:off x="271462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0" name="Google Shape;1580;p54"/>
          <p:cNvCxnSpPr/>
          <p:nvPr/>
        </p:nvCxnSpPr>
        <p:spPr>
          <a:xfrm>
            <a:off x="283368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1" name="Google Shape;1581;p54"/>
          <p:cNvCxnSpPr/>
          <p:nvPr/>
        </p:nvCxnSpPr>
        <p:spPr>
          <a:xfrm>
            <a:off x="318770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2" name="Google Shape;1582;p54"/>
          <p:cNvCxnSpPr/>
          <p:nvPr/>
        </p:nvCxnSpPr>
        <p:spPr>
          <a:xfrm>
            <a:off x="330676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3" name="Google Shape;1583;p54"/>
          <p:cNvCxnSpPr/>
          <p:nvPr/>
        </p:nvCxnSpPr>
        <p:spPr>
          <a:xfrm>
            <a:off x="354330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4" name="Google Shape;1584;p54"/>
          <p:cNvCxnSpPr/>
          <p:nvPr/>
        </p:nvCxnSpPr>
        <p:spPr>
          <a:xfrm>
            <a:off x="366077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5" name="Google Shape;1585;p54"/>
          <p:cNvCxnSpPr/>
          <p:nvPr/>
        </p:nvCxnSpPr>
        <p:spPr>
          <a:xfrm>
            <a:off x="377983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6" name="Google Shape;1586;p54"/>
          <p:cNvCxnSpPr/>
          <p:nvPr/>
        </p:nvCxnSpPr>
        <p:spPr>
          <a:xfrm>
            <a:off x="5553075"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7" name="Google Shape;1587;p54"/>
          <p:cNvCxnSpPr/>
          <p:nvPr/>
        </p:nvCxnSpPr>
        <p:spPr>
          <a:xfrm>
            <a:off x="567213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8" name="Google Shape;1588;p54"/>
          <p:cNvCxnSpPr/>
          <p:nvPr/>
        </p:nvCxnSpPr>
        <p:spPr>
          <a:xfrm>
            <a:off x="578961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89" name="Google Shape;1589;p54"/>
          <p:cNvCxnSpPr/>
          <p:nvPr/>
        </p:nvCxnSpPr>
        <p:spPr>
          <a:xfrm>
            <a:off x="7208838"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90" name="Google Shape;1590;p54"/>
          <p:cNvCxnSpPr/>
          <p:nvPr/>
        </p:nvCxnSpPr>
        <p:spPr>
          <a:xfrm>
            <a:off x="6026150"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91" name="Google Shape;1591;p54"/>
          <p:cNvCxnSpPr/>
          <p:nvPr/>
        </p:nvCxnSpPr>
        <p:spPr>
          <a:xfrm>
            <a:off x="6145213" y="1621616"/>
            <a:ext cx="0" cy="4154488"/>
          </a:xfrm>
          <a:prstGeom prst="straightConnector1">
            <a:avLst/>
          </a:prstGeom>
          <a:noFill/>
          <a:ln cap="flat" cmpd="sng" w="9525">
            <a:solidFill>
              <a:schemeClr val="dk1"/>
            </a:solidFill>
            <a:prstDash val="dash"/>
            <a:round/>
            <a:headEnd len="sm" w="sm" type="none"/>
            <a:tailEnd len="sm" w="sm" type="none"/>
          </a:ln>
        </p:spPr>
      </p:cxnSp>
      <p:cxnSp>
        <p:nvCxnSpPr>
          <p:cNvPr id="1592" name="Google Shape;1592;p54"/>
          <p:cNvCxnSpPr/>
          <p:nvPr/>
        </p:nvCxnSpPr>
        <p:spPr>
          <a:xfrm>
            <a:off x="444500" y="4104466"/>
            <a:ext cx="8656638" cy="0"/>
          </a:xfrm>
          <a:prstGeom prst="straightConnector1">
            <a:avLst/>
          </a:prstGeom>
          <a:noFill/>
          <a:ln cap="flat" cmpd="sng" w="9525">
            <a:solidFill>
              <a:schemeClr val="dk1"/>
            </a:solidFill>
            <a:prstDash val="solid"/>
            <a:round/>
            <a:headEnd len="sm" w="sm" type="none"/>
            <a:tailEnd len="sm" w="sm" type="none"/>
          </a:ln>
        </p:spPr>
      </p:cxnSp>
      <p:cxnSp>
        <p:nvCxnSpPr>
          <p:cNvPr id="1593" name="Google Shape;1593;p54"/>
          <p:cNvCxnSpPr/>
          <p:nvPr/>
        </p:nvCxnSpPr>
        <p:spPr>
          <a:xfrm>
            <a:off x="444500" y="5433203"/>
            <a:ext cx="8656638" cy="0"/>
          </a:xfrm>
          <a:prstGeom prst="straightConnector1">
            <a:avLst/>
          </a:prstGeom>
          <a:noFill/>
          <a:ln cap="flat" cmpd="sng" w="9525">
            <a:solidFill>
              <a:schemeClr val="dk1"/>
            </a:solidFill>
            <a:prstDash val="solid"/>
            <a:round/>
            <a:headEnd len="sm" w="sm" type="none"/>
            <a:tailEnd len="sm" w="sm" type="none"/>
          </a:ln>
        </p:spPr>
      </p:cxnSp>
      <p:cxnSp>
        <p:nvCxnSpPr>
          <p:cNvPr id="1594" name="Google Shape;1594;p54"/>
          <p:cNvCxnSpPr/>
          <p:nvPr/>
        </p:nvCxnSpPr>
        <p:spPr>
          <a:xfrm>
            <a:off x="444500" y="1964516"/>
            <a:ext cx="8656638" cy="0"/>
          </a:xfrm>
          <a:prstGeom prst="straightConnector1">
            <a:avLst/>
          </a:prstGeom>
          <a:noFill/>
          <a:ln cap="flat" cmpd="sng" w="9525">
            <a:solidFill>
              <a:schemeClr val="dk1"/>
            </a:solidFill>
            <a:prstDash val="solid"/>
            <a:round/>
            <a:headEnd len="sm" w="sm" type="none"/>
            <a:tailEnd len="sm" w="sm" type="none"/>
          </a:ln>
        </p:spPr>
      </p:cxnSp>
      <p:cxnSp>
        <p:nvCxnSpPr>
          <p:cNvPr id="1595" name="Google Shape;1595;p54"/>
          <p:cNvCxnSpPr/>
          <p:nvPr/>
        </p:nvCxnSpPr>
        <p:spPr>
          <a:xfrm>
            <a:off x="444500" y="5058553"/>
            <a:ext cx="8656638" cy="0"/>
          </a:xfrm>
          <a:prstGeom prst="straightConnector1">
            <a:avLst/>
          </a:prstGeom>
          <a:noFill/>
          <a:ln cap="flat" cmpd="sng" w="9525">
            <a:solidFill>
              <a:schemeClr val="dk1"/>
            </a:solidFill>
            <a:prstDash val="solid"/>
            <a:round/>
            <a:headEnd len="sm" w="sm" type="none"/>
            <a:tailEnd len="sm" w="sm" type="none"/>
          </a:ln>
        </p:spPr>
      </p:cxnSp>
      <p:cxnSp>
        <p:nvCxnSpPr>
          <p:cNvPr id="1596" name="Google Shape;1596;p54"/>
          <p:cNvCxnSpPr/>
          <p:nvPr/>
        </p:nvCxnSpPr>
        <p:spPr>
          <a:xfrm>
            <a:off x="444500" y="2820178"/>
            <a:ext cx="8656638" cy="0"/>
          </a:xfrm>
          <a:prstGeom prst="straightConnector1">
            <a:avLst/>
          </a:prstGeom>
          <a:noFill/>
          <a:ln cap="flat" cmpd="sng" w="9525">
            <a:solidFill>
              <a:schemeClr val="dk1"/>
            </a:solidFill>
            <a:prstDash val="solid"/>
            <a:round/>
            <a:headEnd len="sm" w="sm" type="none"/>
            <a:tailEnd len="sm" w="sm" type="none"/>
          </a:ln>
        </p:spPr>
      </p:cxnSp>
      <p:cxnSp>
        <p:nvCxnSpPr>
          <p:cNvPr id="1597" name="Google Shape;1597;p54"/>
          <p:cNvCxnSpPr/>
          <p:nvPr/>
        </p:nvCxnSpPr>
        <p:spPr>
          <a:xfrm>
            <a:off x="444500" y="3461528"/>
            <a:ext cx="8656638" cy="0"/>
          </a:xfrm>
          <a:prstGeom prst="straightConnector1">
            <a:avLst/>
          </a:prstGeom>
          <a:noFill/>
          <a:ln cap="flat" cmpd="sng" w="9525">
            <a:solidFill>
              <a:schemeClr val="dk1"/>
            </a:solidFill>
            <a:prstDash val="solid"/>
            <a:round/>
            <a:headEnd len="sm" w="sm" type="none"/>
            <a:tailEnd len="sm" w="sm" type="none"/>
          </a:ln>
        </p:spPr>
      </p:cxnSp>
      <p:cxnSp>
        <p:nvCxnSpPr>
          <p:cNvPr id="1598" name="Google Shape;1598;p54"/>
          <p:cNvCxnSpPr/>
          <p:nvPr/>
        </p:nvCxnSpPr>
        <p:spPr>
          <a:xfrm>
            <a:off x="444500" y="5776103"/>
            <a:ext cx="8656638" cy="0"/>
          </a:xfrm>
          <a:prstGeom prst="straightConnector1">
            <a:avLst/>
          </a:prstGeom>
          <a:noFill/>
          <a:ln cap="flat" cmpd="sng" w="9525">
            <a:solidFill>
              <a:schemeClr val="dk1"/>
            </a:solidFill>
            <a:prstDash val="solid"/>
            <a:round/>
            <a:headEnd len="sm" w="sm" type="none"/>
            <a:tailEnd len="sm" w="sm" type="none"/>
          </a:ln>
        </p:spPr>
      </p:cxnSp>
      <p:cxnSp>
        <p:nvCxnSpPr>
          <p:cNvPr id="1599" name="Google Shape;1599;p54"/>
          <p:cNvCxnSpPr/>
          <p:nvPr/>
        </p:nvCxnSpPr>
        <p:spPr>
          <a:xfrm>
            <a:off x="444500" y="1621616"/>
            <a:ext cx="8656638" cy="0"/>
          </a:xfrm>
          <a:prstGeom prst="straightConnector1">
            <a:avLst/>
          </a:prstGeom>
          <a:noFill/>
          <a:ln cap="flat" cmpd="sng" w="9525">
            <a:solidFill>
              <a:schemeClr val="dk1"/>
            </a:solidFill>
            <a:prstDash val="solid"/>
            <a:round/>
            <a:headEnd len="sm" w="sm" type="none"/>
            <a:tailEnd len="sm" w="sm" type="none"/>
          </a:ln>
        </p:spPr>
      </p:cxnSp>
      <p:sp>
        <p:nvSpPr>
          <p:cNvPr id="1600" name="Google Shape;1600;p54"/>
          <p:cNvSpPr/>
          <p:nvPr/>
        </p:nvSpPr>
        <p:spPr>
          <a:xfrm>
            <a:off x="6854825" y="5114116"/>
            <a:ext cx="709613" cy="295275"/>
          </a:xfrm>
          <a:prstGeom prst="homePlate">
            <a:avLst>
              <a:gd fmla="val 18280" name="adj"/>
            </a:avLst>
          </a:prstGeom>
          <a:solidFill>
            <a:schemeClr val="hlink"/>
          </a:solidFill>
          <a:ln cap="flat" cmpd="sng" w="9525">
            <a:solidFill>
              <a:schemeClr val="dk1"/>
            </a:solidFill>
            <a:prstDash val="solid"/>
            <a:round/>
            <a:headEnd len="sm" w="sm" type="none"/>
            <a:tailEnd len="sm" w="sm" type="none"/>
          </a:ln>
        </p:spPr>
        <p:txBody>
          <a:bodyPr anchorCtr="0" anchor="ctr" bIns="46025" lIns="90475" spcFirstLastPara="1" rIns="0" wrap="square" tIns="460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6323E"/>
              </a:solidFill>
              <a:latin typeface="Arial"/>
              <a:ea typeface="Arial"/>
              <a:cs typeface="Arial"/>
              <a:sym typeface="Arial"/>
            </a:endParaRPr>
          </a:p>
        </p:txBody>
      </p:sp>
      <p:sp>
        <p:nvSpPr>
          <p:cNvPr id="1601" name="Google Shape;1601;p54"/>
          <p:cNvSpPr/>
          <p:nvPr/>
        </p:nvSpPr>
        <p:spPr>
          <a:xfrm>
            <a:off x="7564438" y="5457016"/>
            <a:ext cx="709613" cy="295275"/>
          </a:xfrm>
          <a:prstGeom prst="homePlate">
            <a:avLst>
              <a:gd fmla="val 18280" name="adj"/>
            </a:avLst>
          </a:prstGeom>
          <a:solidFill>
            <a:schemeClr val="hlink"/>
          </a:solidFill>
          <a:ln cap="flat" cmpd="sng" w="9525">
            <a:solidFill>
              <a:schemeClr val="dk1"/>
            </a:solidFill>
            <a:prstDash val="solid"/>
            <a:round/>
            <a:headEnd len="sm" w="sm" type="none"/>
            <a:tailEnd len="sm" w="sm" type="none"/>
          </a:ln>
        </p:spPr>
        <p:txBody>
          <a:bodyPr anchorCtr="0" anchor="ctr" bIns="46025" lIns="90475" spcFirstLastPara="1" rIns="0" wrap="square" tIns="460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26323E"/>
              </a:solidFill>
              <a:latin typeface="Arial"/>
              <a:ea typeface="Arial"/>
              <a:cs typeface="Arial"/>
              <a:sym typeface="Arial"/>
            </a:endParaRPr>
          </a:p>
        </p:txBody>
      </p:sp>
      <p:sp>
        <p:nvSpPr>
          <p:cNvPr id="1602" name="Google Shape;1602;p54"/>
          <p:cNvSpPr/>
          <p:nvPr/>
        </p:nvSpPr>
        <p:spPr>
          <a:xfrm>
            <a:off x="2597150" y="1745441"/>
            <a:ext cx="2482850" cy="79375"/>
          </a:xfrm>
          <a:prstGeom prst="rect">
            <a:avLst/>
          </a:prstGeom>
          <a:solidFill>
            <a:schemeClr val="dk1"/>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03" name="Google Shape;1603;p54"/>
          <p:cNvSpPr/>
          <p:nvPr/>
        </p:nvSpPr>
        <p:spPr>
          <a:xfrm>
            <a:off x="6854825" y="4871228"/>
            <a:ext cx="1182688" cy="79375"/>
          </a:xfrm>
          <a:prstGeom prst="rect">
            <a:avLst/>
          </a:prstGeom>
          <a:solidFill>
            <a:schemeClr val="dk1"/>
          </a:solidFill>
          <a:ln cap="flat" cmpd="sng" w="1905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04" name="Google Shape;1604;p54"/>
          <p:cNvSpPr/>
          <p:nvPr/>
        </p:nvSpPr>
        <p:spPr>
          <a:xfrm>
            <a:off x="4017963" y="3567891"/>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05" name="Google Shape;1605;p54"/>
          <p:cNvSpPr/>
          <p:nvPr/>
        </p:nvSpPr>
        <p:spPr>
          <a:xfrm>
            <a:off x="3367088" y="3224991"/>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06" name="Google Shape;1606;p54"/>
          <p:cNvSpPr/>
          <p:nvPr/>
        </p:nvSpPr>
        <p:spPr>
          <a:xfrm>
            <a:off x="2657475" y="2070878"/>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07" name="Google Shape;1607;p54"/>
          <p:cNvSpPr/>
          <p:nvPr/>
        </p:nvSpPr>
        <p:spPr>
          <a:xfrm>
            <a:off x="2776538" y="2370916"/>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08" name="Google Shape;1608;p54"/>
          <p:cNvSpPr/>
          <p:nvPr/>
        </p:nvSpPr>
        <p:spPr>
          <a:xfrm>
            <a:off x="4786313" y="4510866"/>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09" name="Google Shape;1609;p54"/>
          <p:cNvSpPr/>
          <p:nvPr/>
        </p:nvSpPr>
        <p:spPr>
          <a:xfrm>
            <a:off x="3249613" y="2926541"/>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10" name="Google Shape;1610;p54"/>
          <p:cNvSpPr/>
          <p:nvPr/>
        </p:nvSpPr>
        <p:spPr>
          <a:xfrm>
            <a:off x="4195763" y="3867928"/>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11" name="Google Shape;1611;p54"/>
          <p:cNvSpPr/>
          <p:nvPr/>
        </p:nvSpPr>
        <p:spPr>
          <a:xfrm>
            <a:off x="4668838" y="4210828"/>
            <a:ext cx="114300" cy="114300"/>
          </a:xfrm>
          <a:prstGeom prst="triangle">
            <a:avLst>
              <a:gd fmla="val 50000" name="adj"/>
            </a:avLst>
          </a:prstGeom>
          <a:solidFill>
            <a:schemeClr val="dk1"/>
          </a:solidFill>
          <a:ln cap="flat" cmpd="sng" w="9525">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612" name="Google Shape;1612;p54"/>
          <p:cNvSpPr txBox="1"/>
          <p:nvPr/>
        </p:nvSpPr>
        <p:spPr>
          <a:xfrm>
            <a:off x="515938" y="2029603"/>
            <a:ext cx="1404938"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Wanchaq</a:t>
            </a:r>
            <a:endParaRPr b="0" i="0" sz="1400" u="none" cap="none" strike="noStrike">
              <a:solidFill>
                <a:srgbClr val="000000"/>
              </a:solidFill>
              <a:latin typeface="Arial"/>
              <a:ea typeface="Arial"/>
              <a:cs typeface="Arial"/>
              <a:sym typeface="Arial"/>
            </a:endParaRPr>
          </a:p>
        </p:txBody>
      </p:sp>
      <p:sp>
        <p:nvSpPr>
          <p:cNvPr id="1613" name="Google Shape;1613;p54"/>
          <p:cNvSpPr txBox="1"/>
          <p:nvPr/>
        </p:nvSpPr>
        <p:spPr>
          <a:xfrm>
            <a:off x="515937" y="1385078"/>
            <a:ext cx="877888" cy="212725"/>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1" i="0" lang="es-PE" sz="1400" u="none" cap="none" strike="noStrike">
                <a:solidFill>
                  <a:srgbClr val="26323E"/>
                </a:solidFill>
                <a:latin typeface="Arial"/>
                <a:ea typeface="Arial"/>
                <a:cs typeface="Arial"/>
                <a:sym typeface="Arial"/>
              </a:rPr>
              <a:t>Actividad</a:t>
            </a:r>
            <a:endParaRPr b="1" i="0" sz="1400" u="none" cap="none" strike="noStrike">
              <a:solidFill>
                <a:srgbClr val="26323E"/>
              </a:solidFill>
              <a:latin typeface="Arial"/>
              <a:ea typeface="Arial"/>
              <a:cs typeface="Arial"/>
              <a:sym typeface="Arial"/>
            </a:endParaRPr>
          </a:p>
        </p:txBody>
      </p:sp>
      <p:sp>
        <p:nvSpPr>
          <p:cNvPr id="1614" name="Google Shape;1614;p54"/>
          <p:cNvSpPr txBox="1"/>
          <p:nvPr/>
        </p:nvSpPr>
        <p:spPr>
          <a:xfrm>
            <a:off x="515937" y="1686703"/>
            <a:ext cx="1758950"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FFFFFF"/>
                </a:solidFill>
                <a:latin typeface="Arial"/>
                <a:ea typeface="Arial"/>
                <a:cs typeface="Arial"/>
                <a:sym typeface="Arial"/>
              </a:rPr>
              <a:t>II ETAPA DE VISITAS*</a:t>
            </a:r>
            <a:endParaRPr/>
          </a:p>
        </p:txBody>
      </p:sp>
      <p:sp>
        <p:nvSpPr>
          <p:cNvPr id="1615" name="Google Shape;1615;p54"/>
          <p:cNvSpPr txBox="1"/>
          <p:nvPr/>
        </p:nvSpPr>
        <p:spPr>
          <a:xfrm>
            <a:off x="515938" y="5498291"/>
            <a:ext cx="1528763"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26323E"/>
                </a:solidFill>
                <a:latin typeface="Arial"/>
                <a:ea typeface="Arial"/>
                <a:cs typeface="Arial"/>
                <a:sym typeface="Arial"/>
              </a:rPr>
              <a:t>II Bloque de EE.SS</a:t>
            </a:r>
            <a:endParaRPr b="0" i="0" sz="1400" u="none" cap="none" strike="noStrike">
              <a:solidFill>
                <a:srgbClr val="26323E"/>
              </a:solidFill>
              <a:latin typeface="Arial"/>
              <a:ea typeface="Arial"/>
              <a:cs typeface="Arial"/>
              <a:sym typeface="Arial"/>
            </a:endParaRPr>
          </a:p>
        </p:txBody>
      </p:sp>
      <p:sp>
        <p:nvSpPr>
          <p:cNvPr id="1616" name="Google Shape;1616;p54"/>
          <p:cNvSpPr txBox="1"/>
          <p:nvPr/>
        </p:nvSpPr>
        <p:spPr>
          <a:xfrm>
            <a:off x="515938" y="2329640"/>
            <a:ext cx="1392238" cy="425450"/>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Dignidad </a:t>
            </a:r>
            <a:endParaRPr/>
          </a:p>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Nacional</a:t>
            </a:r>
            <a:endParaRPr/>
          </a:p>
        </p:txBody>
      </p:sp>
      <p:sp>
        <p:nvSpPr>
          <p:cNvPr id="1617" name="Google Shape;1617;p54"/>
          <p:cNvSpPr txBox="1"/>
          <p:nvPr/>
        </p:nvSpPr>
        <p:spPr>
          <a:xfrm>
            <a:off x="515937" y="3526616"/>
            <a:ext cx="1722438"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La Quebrada</a:t>
            </a:r>
            <a:endParaRPr/>
          </a:p>
        </p:txBody>
      </p:sp>
      <p:sp>
        <p:nvSpPr>
          <p:cNvPr id="1618" name="Google Shape;1618;p54"/>
          <p:cNvSpPr txBox="1"/>
          <p:nvPr/>
        </p:nvSpPr>
        <p:spPr>
          <a:xfrm>
            <a:off x="515938" y="4469591"/>
            <a:ext cx="1092200"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Maras</a:t>
            </a:r>
            <a:endParaRPr/>
          </a:p>
        </p:txBody>
      </p:sp>
      <p:sp>
        <p:nvSpPr>
          <p:cNvPr id="1619" name="Google Shape;1619;p54"/>
          <p:cNvSpPr txBox="1"/>
          <p:nvPr/>
        </p:nvSpPr>
        <p:spPr>
          <a:xfrm>
            <a:off x="515938" y="4812491"/>
            <a:ext cx="1890713"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FFFFFF"/>
                </a:solidFill>
                <a:latin typeface="Arial"/>
                <a:ea typeface="Arial"/>
                <a:cs typeface="Arial"/>
                <a:sym typeface="Arial"/>
              </a:rPr>
              <a:t>III ETAPA DE VISITAS**</a:t>
            </a:r>
            <a:endParaRPr/>
          </a:p>
        </p:txBody>
      </p:sp>
      <p:sp>
        <p:nvSpPr>
          <p:cNvPr id="1620" name="Google Shape;1620;p54"/>
          <p:cNvSpPr txBox="1"/>
          <p:nvPr/>
        </p:nvSpPr>
        <p:spPr>
          <a:xfrm>
            <a:off x="515938" y="3826653"/>
            <a:ext cx="1584325"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Limatambo</a:t>
            </a:r>
            <a:endParaRPr b="0" i="0" sz="1400" u="none" cap="none" strike="noStrike">
              <a:solidFill>
                <a:srgbClr val="000000"/>
              </a:solidFill>
              <a:latin typeface="Arial"/>
              <a:ea typeface="Arial"/>
              <a:cs typeface="Arial"/>
              <a:sym typeface="Arial"/>
            </a:endParaRPr>
          </a:p>
        </p:txBody>
      </p:sp>
      <p:sp>
        <p:nvSpPr>
          <p:cNvPr id="1621" name="Google Shape;1621;p54"/>
          <p:cNvSpPr txBox="1"/>
          <p:nvPr/>
        </p:nvSpPr>
        <p:spPr>
          <a:xfrm>
            <a:off x="515938" y="4169553"/>
            <a:ext cx="1450975"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Chinchero</a:t>
            </a:r>
            <a:endParaRPr/>
          </a:p>
        </p:txBody>
      </p:sp>
      <p:sp>
        <p:nvSpPr>
          <p:cNvPr id="1622" name="Google Shape;1622;p54"/>
          <p:cNvSpPr txBox="1"/>
          <p:nvPr/>
        </p:nvSpPr>
        <p:spPr>
          <a:xfrm>
            <a:off x="515938" y="3183716"/>
            <a:ext cx="1065213"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Calca</a:t>
            </a:r>
            <a:endParaRPr/>
          </a:p>
        </p:txBody>
      </p:sp>
      <p:sp>
        <p:nvSpPr>
          <p:cNvPr id="1623" name="Google Shape;1623;p54"/>
          <p:cNvSpPr txBox="1"/>
          <p:nvPr/>
        </p:nvSpPr>
        <p:spPr>
          <a:xfrm>
            <a:off x="515938" y="2885266"/>
            <a:ext cx="965200"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000000"/>
                </a:solidFill>
                <a:latin typeface="Arial"/>
                <a:ea typeface="Arial"/>
                <a:cs typeface="Arial"/>
                <a:sym typeface="Arial"/>
              </a:rPr>
              <a:t>EE.SS. Anta</a:t>
            </a:r>
            <a:endParaRPr/>
          </a:p>
        </p:txBody>
      </p:sp>
      <p:sp>
        <p:nvSpPr>
          <p:cNvPr id="1624" name="Google Shape;1624;p54"/>
          <p:cNvSpPr txBox="1"/>
          <p:nvPr/>
        </p:nvSpPr>
        <p:spPr>
          <a:xfrm>
            <a:off x="515937" y="5155391"/>
            <a:ext cx="1519238" cy="212725"/>
          </a:xfrm>
          <a:prstGeom prst="rect">
            <a:avLst/>
          </a:prstGeom>
          <a:no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rgbClr val="000000"/>
              </a:buClr>
              <a:buSzPts val="1400"/>
              <a:buFont typeface="Arial"/>
              <a:buNone/>
            </a:pPr>
            <a:r>
              <a:rPr b="0" i="0" lang="es-PE" sz="1400" u="none" cap="none" strike="noStrike">
                <a:solidFill>
                  <a:srgbClr val="26323E"/>
                </a:solidFill>
                <a:latin typeface="Arial"/>
                <a:ea typeface="Arial"/>
                <a:cs typeface="Arial"/>
                <a:sym typeface="Arial"/>
              </a:rPr>
              <a:t>I Bloque de EE.SS.</a:t>
            </a:r>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8" name="Shape 1628"/>
        <p:cNvGrpSpPr/>
        <p:nvPr/>
      </p:nvGrpSpPr>
      <p:grpSpPr>
        <a:xfrm>
          <a:off x="0" y="0"/>
          <a:ext cx="0" cy="0"/>
          <a:chOff x="0" y="0"/>
          <a:chExt cx="0" cy="0"/>
        </a:xfrm>
      </p:grpSpPr>
      <p:sp>
        <p:nvSpPr>
          <p:cNvPr id="1629" name="Google Shape;1629;p5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Agenda </a:t>
            </a:r>
            <a:endParaRPr/>
          </a:p>
        </p:txBody>
      </p:sp>
      <p:sp>
        <p:nvSpPr>
          <p:cNvPr id="1630" name="Google Shape;1630;p5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1631" name="Google Shape;1631;p5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lt1"/>
              </a:buClr>
              <a:buSzPts val="1300"/>
              <a:buNone/>
            </a:pPr>
            <a:r>
              <a:t/>
            </a:r>
            <a:endParaRPr/>
          </a:p>
        </p:txBody>
      </p:sp>
      <p:graphicFrame>
        <p:nvGraphicFramePr>
          <p:cNvPr id="1632" name="Google Shape;1632;p55"/>
          <p:cNvGraphicFramePr/>
          <p:nvPr/>
        </p:nvGraphicFramePr>
        <p:xfrm>
          <a:off x="625353" y="970511"/>
          <a:ext cx="3000000" cy="3000000"/>
        </p:xfrm>
        <a:graphic>
          <a:graphicData uri="http://schemas.openxmlformats.org/drawingml/2006/table">
            <a:tbl>
              <a:tblPr bandRow="1" firstRow="1">
                <a:noFill/>
                <a:tableStyleId>{B8315172-2407-4A39-BDC4-7B5C715F8D9F}</a:tableStyleId>
              </a:tblPr>
              <a:tblGrid>
                <a:gridCol w="438325"/>
                <a:gridCol w="7990875"/>
              </a:tblGrid>
              <a:tr h="557100">
                <a:tc>
                  <a:txBody>
                    <a:bodyPr/>
                    <a:lstStyle/>
                    <a:p>
                      <a:pPr indent="0" lvl="0" marL="0" marR="0" rtl="0" algn="l">
                        <a:spcBef>
                          <a:spcPts val="0"/>
                        </a:spcBef>
                        <a:spcAft>
                          <a:spcPts val="0"/>
                        </a:spcAft>
                        <a:buNone/>
                      </a:pPr>
                      <a:r>
                        <a:rPr lang="es-PE" sz="14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Resumen del Proceso del Proyecto Piloto Piloto Red Norte</a:t>
                      </a:r>
                      <a:endParaRPr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Capacidad de cumplimiento Red Norte – GERESA - </a:t>
                      </a:r>
                      <a:r>
                        <a:rPr b="0" lang="es-PE" sz="1400">
                          <a:solidFill>
                            <a:schemeClr val="dk1"/>
                          </a:solidFill>
                          <a:latin typeface="Arial"/>
                          <a:ea typeface="Arial"/>
                          <a:cs typeface="Arial"/>
                          <a:sym typeface="Arial"/>
                        </a:rPr>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400"/>
                        <a:t>Taller de Validación del  Plan de Cumplimiento - </a:t>
                      </a:r>
                      <a:r>
                        <a:rPr b="0" lang="es-PE" sz="1400"/>
                        <a:t>Agosto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Primera nota mensual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400"/>
                        <a:buFont typeface="Arial"/>
                        <a:buNone/>
                      </a:pPr>
                      <a:r>
                        <a:rPr b="0" lang="es-PE" sz="1400"/>
                        <a:t>Informe de  visita de campo  - Setiembre  2021</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b="0" lang="es-PE" sz="1400"/>
                        <a:t>Resultados de encuestas aplicadas a cinco EE.SS. de la Red Cusco Norte (Línea Base) –Setiembre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r h="557100">
                <a:tc>
                  <a:txBody>
                    <a:bodyPr/>
                    <a:lstStyle/>
                    <a:p>
                      <a:pPr indent="0" lvl="0" marL="0" marR="0" rtl="0" algn="l">
                        <a:spcBef>
                          <a:spcPts val="0"/>
                        </a:spcBef>
                        <a:spcAft>
                          <a:spcPts val="0"/>
                        </a:spcAft>
                        <a:buNone/>
                      </a:pPr>
                      <a:r>
                        <a:rPr lang="es-PE" sz="1400"/>
                        <a:t>7</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Segunda nota mensual - Octubre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8</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Presentación de la Nota Mensual al GORE - Noviembre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57100">
                <a:tc>
                  <a:txBody>
                    <a:bodyPr/>
                    <a:lstStyle/>
                    <a:p>
                      <a:pPr indent="0" lvl="0" marL="0" marR="0" rtl="0" algn="l">
                        <a:spcBef>
                          <a:spcPts val="0"/>
                        </a:spcBef>
                        <a:spcAft>
                          <a:spcPts val="0"/>
                        </a:spcAft>
                        <a:buNone/>
                      </a:pPr>
                      <a:r>
                        <a:rPr lang="es-PE" sz="1400"/>
                        <a:t>9</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Tercera nota mensual - Diciembre 2021 </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791675">
                <a:tc>
                  <a:txBody>
                    <a:bodyPr/>
                    <a:lstStyle/>
                    <a:p>
                      <a:pPr indent="0" lvl="0" marL="0" marR="0" rtl="0" algn="l">
                        <a:spcBef>
                          <a:spcPts val="0"/>
                        </a:spcBef>
                        <a:spcAft>
                          <a:spcPts val="0"/>
                        </a:spcAft>
                        <a:buNone/>
                      </a:pPr>
                      <a:r>
                        <a:rPr lang="es-PE" sz="1400"/>
                        <a:t>10</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b="0" lang="es-PE" sz="1400"/>
                        <a:t>Resultados finales de los Indicadores Trazadores : Programa Articulado Nutricional y Salud Materno Neonatal  - Diciembre 2021</a:t>
                      </a:r>
                      <a:endParaRPr b="0" sz="14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6" name="Shape 1636"/>
        <p:cNvGrpSpPr/>
        <p:nvPr/>
      </p:nvGrpSpPr>
      <p:grpSpPr>
        <a:xfrm>
          <a:off x="0" y="0"/>
          <a:ext cx="0" cy="0"/>
          <a:chOff x="0" y="0"/>
          <a:chExt cx="0" cy="0"/>
        </a:xfrm>
      </p:grpSpPr>
      <p:pic>
        <p:nvPicPr>
          <p:cNvPr descr="Pisac | Will Travel For Humanity" id="1637" name="Google Shape;1637;p56"/>
          <p:cNvPicPr preferRelativeResize="0"/>
          <p:nvPr/>
        </p:nvPicPr>
        <p:blipFill rotWithShape="1">
          <a:blip r:embed="rId3">
            <a:alphaModFix/>
          </a:blip>
          <a:srcRect b="0" l="0" r="0" t="0"/>
          <a:stretch/>
        </p:blipFill>
        <p:spPr>
          <a:xfrm>
            <a:off x="5729642" y="2045632"/>
            <a:ext cx="3074739" cy="1688657"/>
          </a:xfrm>
          <a:prstGeom prst="rect">
            <a:avLst/>
          </a:prstGeom>
          <a:noFill/>
          <a:ln>
            <a:noFill/>
          </a:ln>
        </p:spPr>
      </p:pic>
      <p:sp>
        <p:nvSpPr>
          <p:cNvPr id="1638" name="Google Shape;1638;p56"/>
          <p:cNvSpPr txBox="1"/>
          <p:nvPr>
            <p:ph type="title"/>
          </p:nvPr>
        </p:nvSpPr>
        <p:spPr>
          <a:xfrm>
            <a:off x="314890" y="465636"/>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OBJETIVO Y PROCESO DE APLICACIÓN DE ENCUESTA</a:t>
            </a:r>
            <a:endParaRPr/>
          </a:p>
        </p:txBody>
      </p:sp>
      <p:sp>
        <p:nvSpPr>
          <p:cNvPr id="1639" name="Google Shape;1639;p56"/>
          <p:cNvSpPr txBox="1"/>
          <p:nvPr>
            <p:ph idx="1" type="body"/>
          </p:nvPr>
        </p:nvSpPr>
        <p:spPr>
          <a:xfrm>
            <a:off x="360001" y="1038635"/>
            <a:ext cx="9047768" cy="170631"/>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400"/>
              <a:buNone/>
            </a:pPr>
            <a:r>
              <a:rPr b="1" lang="es-PE"/>
              <a:t>Objetivo: </a:t>
            </a:r>
            <a:r>
              <a:rPr lang="es-PE"/>
              <a:t>Recopilar la línea base del indicador de </a:t>
            </a:r>
            <a:r>
              <a:rPr lang="es-PE">
                <a:solidFill>
                  <a:schemeClr val="accent4"/>
                </a:solidFill>
              </a:rPr>
              <a:t>satisfacción de atención al paciente (usuario externo)</a:t>
            </a:r>
            <a:endParaRPr/>
          </a:p>
        </p:txBody>
      </p:sp>
      <p:sp>
        <p:nvSpPr>
          <p:cNvPr id="1640" name="Google Shape;1640;p5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641" name="Google Shape;1641;p56"/>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1642" name="Google Shape;1642;p56"/>
          <p:cNvSpPr/>
          <p:nvPr/>
        </p:nvSpPr>
        <p:spPr>
          <a:xfrm>
            <a:off x="217613" y="4055169"/>
            <a:ext cx="1747773" cy="640194"/>
          </a:xfrm>
          <a:prstGeom prst="rect">
            <a:avLst/>
          </a:prstGeom>
          <a:solidFill>
            <a:schemeClr val="lt1"/>
          </a:solidFill>
          <a:ln cap="flat" cmpd="sng" w="381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EE.SS. Siete cuartones</a:t>
            </a:r>
            <a:endParaRPr b="0" i="0" sz="1800" u="none" cap="none" strike="noStrike">
              <a:solidFill>
                <a:srgbClr val="26323E"/>
              </a:solidFill>
              <a:latin typeface="Arial"/>
              <a:ea typeface="Arial"/>
              <a:cs typeface="Arial"/>
              <a:sym typeface="Arial"/>
            </a:endParaRPr>
          </a:p>
        </p:txBody>
      </p:sp>
      <p:sp>
        <p:nvSpPr>
          <p:cNvPr id="1643" name="Google Shape;1643;p56"/>
          <p:cNvSpPr/>
          <p:nvPr/>
        </p:nvSpPr>
        <p:spPr>
          <a:xfrm>
            <a:off x="6220114" y="4055169"/>
            <a:ext cx="1747773" cy="640194"/>
          </a:xfrm>
          <a:prstGeom prst="rect">
            <a:avLst/>
          </a:prstGeom>
          <a:solidFill>
            <a:schemeClr val="lt1"/>
          </a:solidFill>
          <a:ln cap="flat" cmpd="sng" w="381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EE.SS. Písac</a:t>
            </a:r>
            <a:endParaRPr b="0" i="0" sz="1800" u="none" cap="none" strike="noStrike">
              <a:solidFill>
                <a:srgbClr val="26323E"/>
              </a:solidFill>
              <a:latin typeface="Arial"/>
              <a:ea typeface="Arial"/>
              <a:cs typeface="Arial"/>
              <a:sym typeface="Arial"/>
            </a:endParaRPr>
          </a:p>
        </p:txBody>
      </p:sp>
      <p:sp>
        <p:nvSpPr>
          <p:cNvPr id="1644" name="Google Shape;1644;p56"/>
          <p:cNvSpPr/>
          <p:nvPr/>
        </p:nvSpPr>
        <p:spPr>
          <a:xfrm>
            <a:off x="4274756" y="4065325"/>
            <a:ext cx="1747773" cy="619881"/>
          </a:xfrm>
          <a:prstGeom prst="rect">
            <a:avLst/>
          </a:prstGeom>
          <a:solidFill>
            <a:schemeClr val="lt1"/>
          </a:solidFill>
          <a:ln cap="flat" cmpd="sng" w="381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EE.SS. Machupicchu</a:t>
            </a:r>
            <a:endParaRPr b="0" i="0" sz="1800" u="none" cap="none" strike="noStrike">
              <a:solidFill>
                <a:srgbClr val="26323E"/>
              </a:solidFill>
              <a:latin typeface="Arial"/>
              <a:ea typeface="Arial"/>
              <a:cs typeface="Arial"/>
              <a:sym typeface="Arial"/>
            </a:endParaRPr>
          </a:p>
        </p:txBody>
      </p:sp>
      <p:sp>
        <p:nvSpPr>
          <p:cNvPr id="1645" name="Google Shape;1645;p56"/>
          <p:cNvSpPr/>
          <p:nvPr/>
        </p:nvSpPr>
        <p:spPr>
          <a:xfrm>
            <a:off x="2323210" y="4064294"/>
            <a:ext cx="1747773" cy="640193"/>
          </a:xfrm>
          <a:prstGeom prst="rect">
            <a:avLst/>
          </a:prstGeom>
          <a:solidFill>
            <a:schemeClr val="lt1"/>
          </a:solidFill>
          <a:ln cap="flat" cmpd="sng" w="381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EE.SS. Belempampa</a:t>
            </a:r>
            <a:endParaRPr b="0" i="0" sz="1800" u="none" cap="none" strike="noStrike">
              <a:solidFill>
                <a:srgbClr val="26323E"/>
              </a:solidFill>
              <a:latin typeface="Arial"/>
              <a:ea typeface="Arial"/>
              <a:cs typeface="Arial"/>
              <a:sym typeface="Arial"/>
            </a:endParaRPr>
          </a:p>
        </p:txBody>
      </p:sp>
      <p:sp>
        <p:nvSpPr>
          <p:cNvPr id="1646" name="Google Shape;1646;p56"/>
          <p:cNvSpPr/>
          <p:nvPr/>
        </p:nvSpPr>
        <p:spPr>
          <a:xfrm>
            <a:off x="8165472" y="4075586"/>
            <a:ext cx="1747773" cy="599358"/>
          </a:xfrm>
          <a:prstGeom prst="rect">
            <a:avLst/>
          </a:prstGeom>
          <a:solidFill>
            <a:schemeClr val="lt1"/>
          </a:solidFill>
          <a:ln cap="flat" cmpd="sng" w="381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EE.SS. Urubamba </a:t>
            </a:r>
            <a:endParaRPr b="0" i="0" sz="1800" u="none" cap="none" strike="noStrike">
              <a:solidFill>
                <a:srgbClr val="26323E"/>
              </a:solidFill>
              <a:latin typeface="Arial"/>
              <a:ea typeface="Arial"/>
              <a:cs typeface="Arial"/>
              <a:sym typeface="Arial"/>
            </a:endParaRPr>
          </a:p>
        </p:txBody>
      </p:sp>
      <p:pic>
        <p:nvPicPr>
          <p:cNvPr descr="Construirán nuevo centro de salud Siete Cuartones | La República" id="1647" name="Google Shape;1647;p56"/>
          <p:cNvPicPr preferRelativeResize="0"/>
          <p:nvPr/>
        </p:nvPicPr>
        <p:blipFill rotWithShape="1">
          <a:blip r:embed="rId4">
            <a:alphaModFix/>
          </a:blip>
          <a:srcRect b="0" l="0" r="0" t="0"/>
          <a:stretch/>
        </p:blipFill>
        <p:spPr>
          <a:xfrm>
            <a:off x="66383" y="2030278"/>
            <a:ext cx="3074740" cy="1720312"/>
          </a:xfrm>
          <a:prstGeom prst="rect">
            <a:avLst/>
          </a:prstGeom>
          <a:noFill/>
          <a:ln>
            <a:noFill/>
          </a:ln>
        </p:spPr>
      </p:pic>
      <p:pic>
        <p:nvPicPr>
          <p:cNvPr descr="Entregan módulos de atención a centros de Salud de la Red de Servicios  Cusco Norte – Agencia de Noticias del Cusco | A primera hora | Noticias del  Cusco | Cusco Noticias" id="1648" name="Google Shape;1648;p56"/>
          <p:cNvPicPr preferRelativeResize="0"/>
          <p:nvPr/>
        </p:nvPicPr>
        <p:blipFill rotWithShape="1">
          <a:blip r:embed="rId5">
            <a:alphaModFix/>
          </a:blip>
          <a:srcRect b="0" l="0" r="0" t="0"/>
          <a:stretch/>
        </p:blipFill>
        <p:spPr>
          <a:xfrm>
            <a:off x="1740850" y="2030278"/>
            <a:ext cx="3074739" cy="1628940"/>
          </a:xfrm>
          <a:prstGeom prst="rect">
            <a:avLst/>
          </a:prstGeom>
          <a:noFill/>
          <a:ln>
            <a:noFill/>
          </a:ln>
        </p:spPr>
      </p:pic>
      <p:sp>
        <p:nvSpPr>
          <p:cNvPr id="1649" name="Google Shape;1649;p56"/>
          <p:cNvSpPr txBox="1"/>
          <p:nvPr/>
        </p:nvSpPr>
        <p:spPr>
          <a:xfrm>
            <a:off x="188449" y="5126342"/>
            <a:ext cx="9532175" cy="1500154"/>
          </a:xfrm>
          <a:prstGeom prst="rect">
            <a:avLst/>
          </a:prstGeom>
          <a:noFill/>
          <a:ln>
            <a:noFill/>
          </a:ln>
        </p:spPr>
        <p:txBody>
          <a:bodyPr anchorCtr="0" anchor="t" bIns="45700" lIns="91425" spcFirstLastPara="1" rIns="91425" wrap="square" tIns="45700">
            <a:spAutoFit/>
          </a:bodyPr>
          <a:lstStyle/>
          <a:p>
            <a:pPr indent="-209550" lvl="1" marL="209550" marR="0" rtl="0" algn="l">
              <a:lnSpc>
                <a:spcPct val="110000"/>
              </a:lnSpc>
              <a:spcBef>
                <a:spcPts val="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Se seleccionó cinco (05) EE.SS. que representé tanto a la zona urbana y la zona rural del proyecto.</a:t>
            </a:r>
            <a:endParaRPr/>
          </a:p>
          <a:p>
            <a:pPr indent="-209550" lvl="1" marL="209550" marR="0" rtl="0" algn="l">
              <a:lnSpc>
                <a:spcPct val="110000"/>
              </a:lnSpc>
              <a:spcBef>
                <a:spcPts val="90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El desarrollo de aplicación de la encuesta se focalizó en Gestantes , Puérperas , Niños y en pacientes de Medicina general.</a:t>
            </a:r>
            <a:endParaRPr/>
          </a:p>
          <a:p>
            <a:pPr indent="-209550" lvl="1" marL="209550" marR="0" rtl="0" algn="l">
              <a:lnSpc>
                <a:spcPct val="110000"/>
              </a:lnSpc>
              <a:spcBef>
                <a:spcPts val="900"/>
              </a:spcBef>
              <a:spcAft>
                <a:spcPts val="0"/>
              </a:spcAft>
              <a:buClr>
                <a:srgbClr val="26C0D4"/>
              </a:buClr>
              <a:buSzPts val="1960"/>
              <a:buFont typeface="Arial"/>
              <a:buChar char="•"/>
            </a:pPr>
            <a:r>
              <a:rPr b="0" i="0" lang="es-PE" sz="1400" u="none" cap="none" strike="noStrike">
                <a:solidFill>
                  <a:srgbClr val="26323E"/>
                </a:solidFill>
                <a:latin typeface="Arial"/>
                <a:ea typeface="Arial"/>
                <a:cs typeface="Arial"/>
                <a:sym typeface="Arial"/>
              </a:rPr>
              <a:t>Para ello se solicitó la autorización de los EE.SS respectivos y se procedió a encuestar a los pacientes de cada EE.SS.</a:t>
            </a:r>
            <a:endParaRPr/>
          </a:p>
        </p:txBody>
      </p:sp>
      <p:pic>
        <p:nvPicPr>
          <p:cNvPr id="1650" name="Google Shape;1650;p56"/>
          <p:cNvPicPr preferRelativeResize="0"/>
          <p:nvPr/>
        </p:nvPicPr>
        <p:blipFill rotWithShape="1">
          <a:blip r:embed="rId6">
            <a:alphaModFix/>
          </a:blip>
          <a:srcRect b="0" l="20235" r="0" t="0"/>
          <a:stretch/>
        </p:blipFill>
        <p:spPr>
          <a:xfrm>
            <a:off x="7885890" y="2066741"/>
            <a:ext cx="2194736" cy="1688657"/>
          </a:xfrm>
          <a:prstGeom prst="rect">
            <a:avLst/>
          </a:prstGeom>
          <a:noFill/>
          <a:ln>
            <a:noFill/>
          </a:ln>
        </p:spPr>
      </p:pic>
      <p:pic>
        <p:nvPicPr>
          <p:cNvPr id="1651" name="Google Shape;1651;p56"/>
          <p:cNvPicPr preferRelativeResize="0"/>
          <p:nvPr/>
        </p:nvPicPr>
        <p:blipFill rotWithShape="1">
          <a:blip r:embed="rId7">
            <a:alphaModFix/>
          </a:blip>
          <a:srcRect b="0" l="0" r="0" t="0"/>
          <a:stretch/>
        </p:blipFill>
        <p:spPr>
          <a:xfrm>
            <a:off x="3322193" y="2066741"/>
            <a:ext cx="2805193" cy="1585756"/>
          </a:xfrm>
          <a:prstGeom prst="rect">
            <a:avLst/>
          </a:prstGeom>
          <a:noFill/>
          <a:ln>
            <a:noFill/>
          </a:ln>
        </p:spPr>
      </p:pic>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5" name="Shape 1655"/>
        <p:cNvGrpSpPr/>
        <p:nvPr/>
      </p:nvGrpSpPr>
      <p:grpSpPr>
        <a:xfrm>
          <a:off x="0" y="0"/>
          <a:ext cx="0" cy="0"/>
          <a:chOff x="0" y="0"/>
          <a:chExt cx="0" cy="0"/>
        </a:xfrm>
      </p:grpSpPr>
      <p:sp>
        <p:nvSpPr>
          <p:cNvPr id="1656" name="Google Shape;1656;p57"/>
          <p:cNvSpPr txBox="1"/>
          <p:nvPr>
            <p:ph type="title"/>
          </p:nvPr>
        </p:nvSpPr>
        <p:spPr>
          <a:xfrm>
            <a:off x="403539" y="392296"/>
            <a:ext cx="8694539" cy="26468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600"/>
              <a:buFont typeface="Arial"/>
              <a:buNone/>
            </a:pPr>
            <a:r>
              <a:rPr lang="es-PE" sz="1600"/>
              <a:t>MODELO DE ENCUESTA APLICADA PARA EL PROYECTO PILOTO RED CUSCO NORTE </a:t>
            </a:r>
            <a:endParaRPr/>
          </a:p>
        </p:txBody>
      </p:sp>
      <p:sp>
        <p:nvSpPr>
          <p:cNvPr id="1657" name="Google Shape;1657;p5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pic>
        <p:nvPicPr>
          <p:cNvPr id="1658" name="Google Shape;1658;p57"/>
          <p:cNvPicPr preferRelativeResize="0"/>
          <p:nvPr/>
        </p:nvPicPr>
        <p:blipFill rotWithShape="1">
          <a:blip r:embed="rId3">
            <a:alphaModFix/>
          </a:blip>
          <a:srcRect b="12725" l="31362" r="29094" t="41320"/>
          <a:stretch/>
        </p:blipFill>
        <p:spPr>
          <a:xfrm>
            <a:off x="360001" y="1981388"/>
            <a:ext cx="9360623" cy="4988900"/>
          </a:xfrm>
          <a:prstGeom prst="rect">
            <a:avLst/>
          </a:prstGeom>
          <a:noFill/>
          <a:ln>
            <a:noFill/>
          </a:ln>
        </p:spPr>
      </p:pic>
      <p:pic>
        <p:nvPicPr>
          <p:cNvPr id="1659" name="Google Shape;1659;p57"/>
          <p:cNvPicPr preferRelativeResize="0"/>
          <p:nvPr/>
        </p:nvPicPr>
        <p:blipFill rotWithShape="1">
          <a:blip r:embed="rId3">
            <a:alphaModFix/>
          </a:blip>
          <a:srcRect b="76698" l="31254" r="28016" t="11538"/>
          <a:stretch/>
        </p:blipFill>
        <p:spPr>
          <a:xfrm>
            <a:off x="412785" y="1052154"/>
            <a:ext cx="9255054" cy="805020"/>
          </a:xfrm>
          <a:prstGeom prst="rect">
            <a:avLst/>
          </a:prstGeom>
          <a:noFill/>
          <a:ln>
            <a:noFill/>
          </a:ln>
        </p:spPr>
      </p:pic>
    </p:spTree>
  </p:cSld>
  <p:clrMapOvr>
    <a:masterClrMapping/>
  </p:clrMapOvr>
</p:sld>
</file>

<file path=ppt/slides/slide5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4" name="Shape 1664"/>
        <p:cNvGrpSpPr/>
        <p:nvPr/>
      </p:nvGrpSpPr>
      <p:grpSpPr>
        <a:xfrm>
          <a:off x="0" y="0"/>
          <a:ext cx="0" cy="0"/>
          <a:chOff x="0" y="0"/>
          <a:chExt cx="0" cy="0"/>
        </a:xfrm>
      </p:grpSpPr>
      <p:sp>
        <p:nvSpPr>
          <p:cNvPr id="1665" name="Google Shape;1665;p5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1666" name="Google Shape;1666;p58"/>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ESTABLECIMIENTOS DE SALUD (EE.SS) </a:t>
            </a:r>
            <a:endParaRPr/>
          </a:p>
        </p:txBody>
      </p:sp>
      <p:graphicFrame>
        <p:nvGraphicFramePr>
          <p:cNvPr id="1667" name="Google Shape;1667;p58"/>
          <p:cNvGraphicFramePr/>
          <p:nvPr/>
        </p:nvGraphicFramePr>
        <p:xfrm>
          <a:off x="1131619" y="1427392"/>
          <a:ext cx="3000000" cy="3000000"/>
        </p:xfrm>
        <a:graphic>
          <a:graphicData uri="http://schemas.openxmlformats.org/drawingml/2006/table">
            <a:tbl>
              <a:tblPr bandRow="1" firstRow="1">
                <a:noFill/>
                <a:tableStyleId>{B8315172-2407-4A39-BDC4-7B5C715F8D9F}</a:tableStyleId>
              </a:tblPr>
              <a:tblGrid>
                <a:gridCol w="320050"/>
                <a:gridCol w="7005125"/>
              </a:tblGrid>
              <a:tr h="534750">
                <a:tc>
                  <a:txBody>
                    <a:bodyPr/>
                    <a:lstStyle/>
                    <a:p>
                      <a:pPr indent="0" lvl="0" marL="0" marR="0" rtl="0" algn="l">
                        <a:spcBef>
                          <a:spcPts val="0"/>
                        </a:spcBef>
                        <a:spcAft>
                          <a:spcPts val="0"/>
                        </a:spcAft>
                        <a:buNone/>
                      </a:pPr>
                      <a:r>
                        <a:rPr lang="es-PE" sz="1600" u="none" cap="none" strike="noStrike"/>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ACDD0"/>
                    </a:solidFill>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Siete cuartones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rgbClr val="CACDD0"/>
                    </a:solidFill>
                  </a:tcPr>
                </a:tc>
              </a:tr>
              <a:tr h="516900">
                <a:tc>
                  <a:txBody>
                    <a:bodyPr/>
                    <a:lstStyle/>
                    <a:p>
                      <a:pPr indent="0" lvl="0" marL="0" marR="0" rtl="0" algn="l">
                        <a:spcBef>
                          <a:spcPts val="0"/>
                        </a:spcBef>
                        <a:spcAft>
                          <a:spcPts val="0"/>
                        </a:spcAft>
                        <a:buNone/>
                      </a:pPr>
                      <a:r>
                        <a:rPr lang="es-PE" sz="16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EE.SS. Belempampa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Machupicchu</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Pisac</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Urubamba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Resumen</a:t>
                      </a:r>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5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1" name="Shape 1671"/>
        <p:cNvGrpSpPr/>
        <p:nvPr/>
      </p:nvGrpSpPr>
      <p:grpSpPr>
        <a:xfrm>
          <a:off x="0" y="0"/>
          <a:ext cx="0" cy="0"/>
          <a:chOff x="0" y="0"/>
          <a:chExt cx="0" cy="0"/>
        </a:xfrm>
      </p:grpSpPr>
      <p:sp>
        <p:nvSpPr>
          <p:cNvPr id="1672" name="Google Shape;1672;p5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673" name="Google Shape;1673;p59"/>
          <p:cNvSpPr txBox="1"/>
          <p:nvPr>
            <p:ph type="title"/>
          </p:nvPr>
        </p:nvSpPr>
        <p:spPr>
          <a:xfrm>
            <a:off x="576875" y="460528"/>
            <a:ext cx="8926874"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DATOS CONSIDERADOS EN EL PROCESAMIENTO DE LA INFORMACIÓN</a:t>
            </a:r>
            <a:endParaRPr/>
          </a:p>
        </p:txBody>
      </p:sp>
      <p:sp>
        <p:nvSpPr>
          <p:cNvPr id="1674" name="Google Shape;1674;p59"/>
          <p:cNvSpPr/>
          <p:nvPr/>
        </p:nvSpPr>
        <p:spPr>
          <a:xfrm>
            <a:off x="773392" y="1943000"/>
            <a:ext cx="2231065" cy="51844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Muestra </a:t>
            </a:r>
            <a:endParaRPr/>
          </a:p>
        </p:txBody>
      </p:sp>
      <p:sp>
        <p:nvSpPr>
          <p:cNvPr id="1675" name="Google Shape;1675;p59"/>
          <p:cNvSpPr/>
          <p:nvPr/>
        </p:nvSpPr>
        <p:spPr>
          <a:xfrm>
            <a:off x="773389" y="3023232"/>
            <a:ext cx="2231065" cy="58982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Margen de error </a:t>
            </a:r>
            <a:endParaRPr/>
          </a:p>
        </p:txBody>
      </p:sp>
      <p:sp>
        <p:nvSpPr>
          <p:cNvPr id="1676" name="Google Shape;1676;p59"/>
          <p:cNvSpPr/>
          <p:nvPr/>
        </p:nvSpPr>
        <p:spPr>
          <a:xfrm>
            <a:off x="773388" y="5264702"/>
            <a:ext cx="2231065" cy="6609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Fecha programada de encuesta </a:t>
            </a:r>
            <a:endParaRPr/>
          </a:p>
        </p:txBody>
      </p:sp>
      <p:sp>
        <p:nvSpPr>
          <p:cNvPr id="1677" name="Google Shape;1677;p59"/>
          <p:cNvSpPr/>
          <p:nvPr/>
        </p:nvSpPr>
        <p:spPr>
          <a:xfrm>
            <a:off x="773388" y="4113090"/>
            <a:ext cx="2231065" cy="58982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Confianza </a:t>
            </a:r>
            <a:endParaRPr/>
          </a:p>
        </p:txBody>
      </p:sp>
      <p:cxnSp>
        <p:nvCxnSpPr>
          <p:cNvPr id="1678" name="Google Shape;1678;p59"/>
          <p:cNvCxnSpPr/>
          <p:nvPr/>
        </p:nvCxnSpPr>
        <p:spPr>
          <a:xfrm>
            <a:off x="3381829" y="2202223"/>
            <a:ext cx="424046" cy="0"/>
          </a:xfrm>
          <a:prstGeom prst="straightConnector1">
            <a:avLst/>
          </a:prstGeom>
          <a:noFill/>
          <a:ln cap="flat" cmpd="sng" w="76200">
            <a:solidFill>
              <a:schemeClr val="dk1"/>
            </a:solidFill>
            <a:prstDash val="solid"/>
            <a:miter lim="800000"/>
            <a:headEnd len="sm" w="sm" type="none"/>
            <a:tailEnd len="med" w="med" type="triangle"/>
          </a:ln>
        </p:spPr>
      </p:cxnSp>
      <p:sp>
        <p:nvSpPr>
          <p:cNvPr id="1679" name="Google Shape;1679;p59"/>
          <p:cNvSpPr txBox="1"/>
          <p:nvPr/>
        </p:nvSpPr>
        <p:spPr>
          <a:xfrm>
            <a:off x="4109118" y="1874405"/>
            <a:ext cx="5450060" cy="703013"/>
          </a:xfrm>
          <a:prstGeom prst="rect">
            <a:avLst/>
          </a:prstGeom>
          <a:noFill/>
          <a:ln>
            <a:noFill/>
          </a:ln>
        </p:spPr>
        <p:txBody>
          <a:bodyPr anchorCtr="0" anchor="t" bIns="0" lIns="0" spcFirstLastPara="1" rIns="0" wrap="square" tIns="0">
            <a:spAutoFit/>
          </a:bodyPr>
          <a:lstStyle/>
          <a:p>
            <a:pPr indent="0" lvl="0" marL="0" marR="0" rtl="0" algn="just">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La muestra fue tomada en función al número promedio de atenciones mensual (3 200) del cual se encuestó a 50 personas , de manera presencial y vía telefónica.</a:t>
            </a:r>
            <a:endParaRPr/>
          </a:p>
        </p:txBody>
      </p:sp>
      <p:sp>
        <p:nvSpPr>
          <p:cNvPr id="1680" name="Google Shape;1680;p59"/>
          <p:cNvSpPr txBox="1"/>
          <p:nvPr/>
        </p:nvSpPr>
        <p:spPr>
          <a:xfrm>
            <a:off x="4109118" y="3281357"/>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10 %</a:t>
            </a:r>
            <a:endParaRPr/>
          </a:p>
        </p:txBody>
      </p:sp>
      <p:sp>
        <p:nvSpPr>
          <p:cNvPr id="1681" name="Google Shape;1681;p59"/>
          <p:cNvSpPr txBox="1"/>
          <p:nvPr/>
        </p:nvSpPr>
        <p:spPr>
          <a:xfrm>
            <a:off x="4109116" y="4305554"/>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 90 %</a:t>
            </a:r>
            <a:endParaRPr/>
          </a:p>
        </p:txBody>
      </p:sp>
      <p:sp>
        <p:nvSpPr>
          <p:cNvPr id="1682" name="Google Shape;1682;p59"/>
          <p:cNvSpPr txBox="1"/>
          <p:nvPr/>
        </p:nvSpPr>
        <p:spPr>
          <a:xfrm>
            <a:off x="4109116" y="5464283"/>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24/08/2021</a:t>
            </a:r>
            <a:endParaRPr/>
          </a:p>
        </p:txBody>
      </p:sp>
      <p:cxnSp>
        <p:nvCxnSpPr>
          <p:cNvPr id="1683" name="Google Shape;1683;p59"/>
          <p:cNvCxnSpPr/>
          <p:nvPr/>
        </p:nvCxnSpPr>
        <p:spPr>
          <a:xfrm>
            <a:off x="3381829" y="3354052"/>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684" name="Google Shape;1684;p59"/>
          <p:cNvCxnSpPr/>
          <p:nvPr/>
        </p:nvCxnSpPr>
        <p:spPr>
          <a:xfrm>
            <a:off x="3381829" y="440800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685" name="Google Shape;1685;p59"/>
          <p:cNvCxnSpPr/>
          <p:nvPr/>
        </p:nvCxnSpPr>
        <p:spPr>
          <a:xfrm>
            <a:off x="3381829" y="5608140"/>
            <a:ext cx="424046" cy="0"/>
          </a:xfrm>
          <a:prstGeom prst="straightConnector1">
            <a:avLst/>
          </a:prstGeom>
          <a:noFill/>
          <a:ln cap="flat" cmpd="sng" w="76200">
            <a:solidFill>
              <a:schemeClr val="dk1"/>
            </a:solidFill>
            <a:prstDash val="solid"/>
            <a:miter lim="800000"/>
            <a:headEnd len="sm" w="sm" type="none"/>
            <a:tailEnd len="med" w="med" type="triangl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4" name="Shape 564"/>
        <p:cNvGrpSpPr/>
        <p:nvPr/>
      </p:nvGrpSpPr>
      <p:grpSpPr>
        <a:xfrm>
          <a:off x="0" y="0"/>
          <a:ext cx="0" cy="0"/>
          <a:chOff x="0" y="0"/>
          <a:chExt cx="0" cy="0"/>
        </a:xfrm>
      </p:grpSpPr>
      <p:sp>
        <p:nvSpPr>
          <p:cNvPr id="565" name="Google Shape;565;p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b="0" lang="es-PE" sz="2000"/>
              <a:t>Capacidad de cumplimiento Red Norte </a:t>
            </a:r>
            <a:endParaRPr/>
          </a:p>
        </p:txBody>
      </p:sp>
      <p:graphicFrame>
        <p:nvGraphicFramePr>
          <p:cNvPr id="566" name="Google Shape;566;p6"/>
          <p:cNvGraphicFramePr/>
          <p:nvPr/>
        </p:nvGraphicFramePr>
        <p:xfrm>
          <a:off x="360492" y="2749692"/>
          <a:ext cx="3000000" cy="3000000"/>
        </p:xfrm>
        <a:graphic>
          <a:graphicData uri="http://schemas.openxmlformats.org/drawingml/2006/table">
            <a:tbl>
              <a:tblPr bandRow="1" firstRow="1">
                <a:noFill/>
                <a:tableStyleId>{B8315172-2407-4A39-BDC4-7B5C715F8D9F}</a:tableStyleId>
              </a:tblPr>
              <a:tblGrid>
                <a:gridCol w="533225"/>
                <a:gridCol w="208250"/>
                <a:gridCol w="6519050"/>
              </a:tblGrid>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solidFill>
                      <a:srgbClr val="D8D8D8"/>
                    </a:solidFill>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D8D8D8"/>
                    </a:solidFill>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Contexto del Proyecto Red Norte - GERESA Cusco</a:t>
                      </a:r>
                      <a:endParaRPr/>
                    </a:p>
                  </a:txBody>
                  <a:tcPr marT="45725" marB="45725" marR="91425" marL="91425" anchor="ctr">
                    <a:lnL cap="flat" cmpd="sng" w="9525">
                      <a:solidFill>
                        <a:srgbClr val="000000">
                          <a:alpha val="0"/>
                        </a:srgbClr>
                      </a:solidFill>
                      <a:prstDash val="solid"/>
                      <a:round/>
                      <a:headEnd len="sm" w="sm" type="none"/>
                      <a:tailEnd len="sm" w="sm" type="none"/>
                    </a:lnL>
                    <a:solidFill>
                      <a:srgbClr val="D8D8D8"/>
                    </a:solidFil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None/>
                      </a:pPr>
                      <a:r>
                        <a:rPr lang="es-PE" sz="1600">
                          <a:latin typeface="Arial"/>
                          <a:ea typeface="Arial"/>
                          <a:cs typeface="Arial"/>
                          <a:sym typeface="Arial"/>
                        </a:rPr>
                        <a:t>Revisión de capacidad: objetivos y principios</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Revisión de capacidad: resultados</a:t>
                      </a:r>
                      <a:endParaRPr/>
                    </a:p>
                  </a:txBody>
                  <a:tcPr marT="45725" marB="45725" marR="91425" marL="91425" anchor="ctr">
                    <a:lnL cap="flat" cmpd="sng" w="9525">
                      <a:solidFill>
                        <a:srgbClr val="000000">
                          <a:alpha val="0"/>
                        </a:srgbClr>
                      </a:solidFill>
                      <a:prstDash val="solid"/>
                      <a:round/>
                      <a:headEnd len="sm" w="sm" type="none"/>
                      <a:tailEnd len="sm" w="sm" type="none"/>
                    </a:lnL>
                  </a:tcPr>
                </a:tc>
              </a:tr>
              <a:tr h="418475">
                <a:tc>
                  <a:txBody>
                    <a:bodyPr/>
                    <a:lstStyle/>
                    <a:p>
                      <a:pPr indent="0" lvl="0" marL="0" marR="0" rtl="0" algn="r">
                        <a:spcBef>
                          <a:spcPts val="0"/>
                        </a:spcBef>
                        <a:spcAft>
                          <a:spcPts val="0"/>
                        </a:spcAft>
                        <a:buNone/>
                      </a:pPr>
                      <a:r>
                        <a:t/>
                      </a:r>
                      <a:endParaRPr sz="1600">
                        <a:solidFill>
                          <a:schemeClr val="dk1"/>
                        </a:solidFill>
                        <a:latin typeface="Arial"/>
                        <a:ea typeface="Arial"/>
                        <a:cs typeface="Arial"/>
                        <a:sym typeface="Arial"/>
                      </a:endParaRPr>
                    </a:p>
                  </a:txBody>
                  <a:tcPr marT="45725" marB="45725" marR="91425" marL="91425" anchor="ctr">
                    <a:lnR cap="flat" cmpd="sng" w="12700">
                      <a:solidFill>
                        <a:schemeClr val="accent5"/>
                      </a:solidFill>
                      <a:prstDash val="solid"/>
                      <a:round/>
                      <a:headEnd len="sm" w="sm" type="none"/>
                      <a:tailEnd len="sm" w="sm" type="none"/>
                    </a:lnR>
                  </a:tcPr>
                </a:tc>
                <a:tc>
                  <a:txBody>
                    <a:bodyPr/>
                    <a:lstStyle/>
                    <a:p>
                      <a:pPr indent="0" lvl="0" marL="0" marR="0" rtl="0" algn="l">
                        <a:spcBef>
                          <a:spcPts val="0"/>
                        </a:spcBef>
                        <a:spcAft>
                          <a:spcPts val="0"/>
                        </a:spcAft>
                        <a:buNone/>
                      </a:pPr>
                      <a:r>
                        <a:t/>
                      </a:r>
                      <a:endParaRPr sz="1600">
                        <a:solidFill>
                          <a:schemeClr val="dk2"/>
                        </a:solidFill>
                        <a:latin typeface="Arial"/>
                        <a:ea typeface="Arial"/>
                        <a:cs typeface="Arial"/>
                        <a:sym typeface="Arial"/>
                      </a:endParaRPr>
                    </a:p>
                  </a:txBody>
                  <a:tcPr marT="45725" marB="45725" marR="91425" marL="91425"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304800" lvl="0" marL="304800" marR="0" rtl="0" algn="l">
                        <a:lnSpc>
                          <a:spcPct val="150000"/>
                        </a:lnSpc>
                        <a:spcBef>
                          <a:spcPts val="0"/>
                        </a:spcBef>
                        <a:spcAft>
                          <a:spcPts val="0"/>
                        </a:spcAft>
                        <a:buClr>
                          <a:srgbClr val="2ABFD2"/>
                        </a:buClr>
                        <a:buSzPts val="2240"/>
                        <a:buFont typeface="Arial"/>
                        <a:buNone/>
                      </a:pPr>
                      <a:r>
                        <a:rPr lang="es-PE" sz="1600">
                          <a:latin typeface="Arial"/>
                          <a:ea typeface="Arial"/>
                          <a:cs typeface="Arial"/>
                          <a:sym typeface="Arial"/>
                        </a:rPr>
                        <a:t>Recomendaciones</a:t>
                      </a:r>
                      <a:endParaRPr/>
                    </a:p>
                  </a:txBody>
                  <a:tcPr marT="45725" marB="45725" marR="91425" marL="91425"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6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9" name="Shape 1689"/>
        <p:cNvGrpSpPr/>
        <p:nvPr/>
      </p:nvGrpSpPr>
      <p:grpSpPr>
        <a:xfrm>
          <a:off x="0" y="0"/>
          <a:ext cx="0" cy="0"/>
          <a:chOff x="0" y="0"/>
          <a:chExt cx="0" cy="0"/>
        </a:xfrm>
      </p:grpSpPr>
      <p:sp>
        <p:nvSpPr>
          <p:cNvPr id="1690" name="Google Shape;1690;p60"/>
          <p:cNvSpPr txBox="1"/>
          <p:nvPr>
            <p:ph type="title"/>
          </p:nvPr>
        </p:nvSpPr>
        <p:spPr>
          <a:xfrm>
            <a:off x="360001" y="482755"/>
            <a:ext cx="1346872" cy="26468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600"/>
              <a:buFont typeface="Arial"/>
              <a:buNone/>
            </a:pPr>
            <a:r>
              <a:rPr lang="es-PE" sz="1600"/>
              <a:t>Gestante </a:t>
            </a:r>
            <a:endParaRPr/>
          </a:p>
        </p:txBody>
      </p:sp>
      <p:sp>
        <p:nvSpPr>
          <p:cNvPr id="1691" name="Google Shape;1691;p6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692" name="Google Shape;1692;p60"/>
          <p:cNvSpPr txBox="1"/>
          <p:nvPr>
            <p:ph idx="1" type="body"/>
          </p:nvPr>
        </p:nvSpPr>
        <p:spPr>
          <a:xfrm>
            <a:off x="231497" y="145098"/>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TOTALES  OBTENIDOS DE LA ENCUESTA  SEXO Y EDAD </a:t>
            </a:r>
            <a:endParaRPr/>
          </a:p>
        </p:txBody>
      </p:sp>
      <p:graphicFrame>
        <p:nvGraphicFramePr>
          <p:cNvPr id="1693" name="Google Shape;1693;p60"/>
          <p:cNvGraphicFramePr/>
          <p:nvPr/>
        </p:nvGraphicFramePr>
        <p:xfrm>
          <a:off x="1064064" y="467583"/>
          <a:ext cx="2714598" cy="1641853"/>
        </p:xfrm>
        <a:graphic>
          <a:graphicData uri="http://schemas.openxmlformats.org/drawingml/2006/chart">
            <c:chart r:id="rId3"/>
          </a:graphicData>
        </a:graphic>
      </p:graphicFrame>
      <p:sp>
        <p:nvSpPr>
          <p:cNvPr id="1694" name="Google Shape;1694;p60"/>
          <p:cNvSpPr txBox="1"/>
          <p:nvPr/>
        </p:nvSpPr>
        <p:spPr>
          <a:xfrm>
            <a:off x="371284" y="1951021"/>
            <a:ext cx="222512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Puérpera - 40 días</a:t>
            </a:r>
            <a:endParaRPr/>
          </a:p>
        </p:txBody>
      </p:sp>
      <p:sp>
        <p:nvSpPr>
          <p:cNvPr id="1695" name="Google Shape;1695;p60"/>
          <p:cNvSpPr txBox="1"/>
          <p:nvPr/>
        </p:nvSpPr>
        <p:spPr>
          <a:xfrm>
            <a:off x="371284" y="5521675"/>
            <a:ext cx="4826565"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Medicina y otros consultorios  </a:t>
            </a:r>
            <a:endParaRPr/>
          </a:p>
        </p:txBody>
      </p:sp>
      <p:sp>
        <p:nvSpPr>
          <p:cNvPr id="1696" name="Google Shape;1696;p60"/>
          <p:cNvSpPr/>
          <p:nvPr/>
        </p:nvSpPr>
        <p:spPr>
          <a:xfrm>
            <a:off x="2025045" y="1130877"/>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graphicFrame>
        <p:nvGraphicFramePr>
          <p:cNvPr id="1697" name="Google Shape;1697;p60"/>
          <p:cNvGraphicFramePr/>
          <p:nvPr/>
        </p:nvGraphicFramePr>
        <p:xfrm>
          <a:off x="5311858" y="412832"/>
          <a:ext cx="4281594" cy="1599000"/>
        </p:xfrm>
        <a:graphic>
          <a:graphicData uri="http://schemas.openxmlformats.org/drawingml/2006/chart">
            <c:chart r:id="rId4"/>
          </a:graphicData>
        </a:graphic>
      </p:graphicFrame>
      <p:pic>
        <p:nvPicPr>
          <p:cNvPr descr="Mujer embarazada con relleno sólido" id="1698" name="Google Shape;1698;p60"/>
          <p:cNvPicPr preferRelativeResize="0"/>
          <p:nvPr/>
        </p:nvPicPr>
        <p:blipFill rotWithShape="1">
          <a:blip r:embed="rId5">
            <a:alphaModFix/>
          </a:blip>
          <a:srcRect b="0" l="0" r="0" t="0"/>
          <a:stretch/>
        </p:blipFill>
        <p:spPr>
          <a:xfrm>
            <a:off x="4602997" y="859312"/>
            <a:ext cx="708860" cy="807223"/>
          </a:xfrm>
          <a:prstGeom prst="rect">
            <a:avLst/>
          </a:prstGeom>
          <a:noFill/>
          <a:ln>
            <a:noFill/>
          </a:ln>
        </p:spPr>
      </p:pic>
      <p:graphicFrame>
        <p:nvGraphicFramePr>
          <p:cNvPr id="1699" name="Google Shape;1699;p60"/>
          <p:cNvGraphicFramePr/>
          <p:nvPr/>
        </p:nvGraphicFramePr>
        <p:xfrm>
          <a:off x="700829" y="5761957"/>
          <a:ext cx="2104713" cy="1660170"/>
        </p:xfrm>
        <a:graphic>
          <a:graphicData uri="http://schemas.openxmlformats.org/drawingml/2006/chart">
            <c:chart r:id="rId6"/>
          </a:graphicData>
        </a:graphic>
      </p:graphicFrame>
      <p:graphicFrame>
        <p:nvGraphicFramePr>
          <p:cNvPr id="1700" name="Google Shape;1700;p60"/>
          <p:cNvGraphicFramePr/>
          <p:nvPr/>
        </p:nvGraphicFramePr>
        <p:xfrm>
          <a:off x="2470552" y="5796491"/>
          <a:ext cx="1673507" cy="1699771"/>
        </p:xfrm>
        <a:graphic>
          <a:graphicData uri="http://schemas.openxmlformats.org/drawingml/2006/chart">
            <c:chart r:id="rId7"/>
          </a:graphicData>
        </a:graphic>
      </p:graphicFrame>
      <p:pic>
        <p:nvPicPr>
          <p:cNvPr descr="Bebé gateando contorno" id="1701" name="Google Shape;1701;p60"/>
          <p:cNvPicPr preferRelativeResize="0"/>
          <p:nvPr/>
        </p:nvPicPr>
        <p:blipFill rotWithShape="1">
          <a:blip r:embed="rId8">
            <a:alphaModFix/>
          </a:blip>
          <a:srcRect b="0" l="0" r="0" t="0"/>
          <a:stretch/>
        </p:blipFill>
        <p:spPr>
          <a:xfrm>
            <a:off x="4701832" y="4625409"/>
            <a:ext cx="572238" cy="519361"/>
          </a:xfrm>
          <a:prstGeom prst="rect">
            <a:avLst/>
          </a:prstGeom>
          <a:noFill/>
          <a:ln>
            <a:noFill/>
          </a:ln>
        </p:spPr>
      </p:pic>
      <p:pic>
        <p:nvPicPr>
          <p:cNvPr descr="Bebé con relleno sólido" id="1702" name="Google Shape;1702;p60"/>
          <p:cNvPicPr preferRelativeResize="0"/>
          <p:nvPr/>
        </p:nvPicPr>
        <p:blipFill rotWithShape="1">
          <a:blip r:embed="rId9">
            <a:alphaModFix/>
          </a:blip>
          <a:srcRect b="0" l="0" r="0" t="0"/>
          <a:stretch/>
        </p:blipFill>
        <p:spPr>
          <a:xfrm>
            <a:off x="4600179" y="3973855"/>
            <a:ext cx="693521" cy="629438"/>
          </a:xfrm>
          <a:prstGeom prst="rect">
            <a:avLst/>
          </a:prstGeom>
          <a:noFill/>
          <a:ln>
            <a:noFill/>
          </a:ln>
        </p:spPr>
      </p:pic>
      <p:sp>
        <p:nvSpPr>
          <p:cNvPr id="1703" name="Google Shape;1703;p60"/>
          <p:cNvSpPr/>
          <p:nvPr/>
        </p:nvSpPr>
        <p:spPr>
          <a:xfrm>
            <a:off x="1269091" y="6422637"/>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82%</a:t>
            </a:r>
            <a:endParaRPr/>
          </a:p>
        </p:txBody>
      </p:sp>
      <p:graphicFrame>
        <p:nvGraphicFramePr>
          <p:cNvPr id="1704" name="Google Shape;1704;p60"/>
          <p:cNvGraphicFramePr/>
          <p:nvPr/>
        </p:nvGraphicFramePr>
        <p:xfrm>
          <a:off x="5305944" y="5542210"/>
          <a:ext cx="4283284" cy="1699771"/>
        </p:xfrm>
        <a:graphic>
          <a:graphicData uri="http://schemas.openxmlformats.org/drawingml/2006/chart">
            <c:chart r:id="rId10"/>
          </a:graphicData>
        </a:graphic>
      </p:graphicFrame>
      <p:sp>
        <p:nvSpPr>
          <p:cNvPr id="1705" name="Google Shape;1705;p60"/>
          <p:cNvSpPr/>
          <p:nvPr/>
        </p:nvSpPr>
        <p:spPr>
          <a:xfrm>
            <a:off x="2810475" y="6461710"/>
            <a:ext cx="96818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18%</a:t>
            </a:r>
            <a:endParaRPr/>
          </a:p>
        </p:txBody>
      </p:sp>
      <p:sp>
        <p:nvSpPr>
          <p:cNvPr id="1706" name="Google Shape;1706;p60"/>
          <p:cNvSpPr txBox="1"/>
          <p:nvPr/>
        </p:nvSpPr>
        <p:spPr>
          <a:xfrm>
            <a:off x="418082" y="3802520"/>
            <a:ext cx="471271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Niñas - Niños    </a:t>
            </a:r>
            <a:endParaRPr/>
          </a:p>
        </p:txBody>
      </p:sp>
      <p:sp>
        <p:nvSpPr>
          <p:cNvPr id="1707" name="Google Shape;1707;p60"/>
          <p:cNvSpPr/>
          <p:nvPr/>
        </p:nvSpPr>
        <p:spPr>
          <a:xfrm>
            <a:off x="1187736" y="4599641"/>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40%</a:t>
            </a:r>
            <a:endParaRPr/>
          </a:p>
        </p:txBody>
      </p:sp>
      <p:sp>
        <p:nvSpPr>
          <p:cNvPr id="1708" name="Google Shape;1708;p60"/>
          <p:cNvSpPr/>
          <p:nvPr/>
        </p:nvSpPr>
        <p:spPr>
          <a:xfrm>
            <a:off x="2828284" y="4599641"/>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60%</a:t>
            </a:r>
            <a:endParaRPr/>
          </a:p>
        </p:txBody>
      </p:sp>
      <p:sp>
        <p:nvSpPr>
          <p:cNvPr id="1709" name="Google Shape;1709;p60"/>
          <p:cNvSpPr/>
          <p:nvPr/>
        </p:nvSpPr>
        <p:spPr>
          <a:xfrm>
            <a:off x="3871594" y="1222790"/>
            <a:ext cx="137530" cy="12395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BCC0C3"/>
              </a:solidFill>
              <a:latin typeface="Arial"/>
              <a:ea typeface="Arial"/>
              <a:cs typeface="Arial"/>
              <a:sym typeface="Arial"/>
            </a:endParaRPr>
          </a:p>
        </p:txBody>
      </p:sp>
      <p:sp>
        <p:nvSpPr>
          <p:cNvPr id="1710" name="Google Shape;1710;p60"/>
          <p:cNvSpPr/>
          <p:nvPr/>
        </p:nvSpPr>
        <p:spPr>
          <a:xfrm>
            <a:off x="3865803" y="910661"/>
            <a:ext cx="137530" cy="123950"/>
          </a:xfrm>
          <a:prstGeom prst="rect">
            <a:avLst/>
          </a:prstGeom>
          <a:solidFill>
            <a:srgbClr val="57E4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711" name="Google Shape;1711;p60"/>
          <p:cNvSpPr txBox="1"/>
          <p:nvPr/>
        </p:nvSpPr>
        <p:spPr>
          <a:xfrm>
            <a:off x="4041267" y="1180955"/>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F</a:t>
            </a:r>
            <a:endParaRPr/>
          </a:p>
        </p:txBody>
      </p:sp>
      <p:sp>
        <p:nvSpPr>
          <p:cNvPr id="1712" name="Google Shape;1712;p60"/>
          <p:cNvSpPr txBox="1"/>
          <p:nvPr/>
        </p:nvSpPr>
        <p:spPr>
          <a:xfrm>
            <a:off x="4038245" y="867549"/>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M</a:t>
            </a:r>
            <a:endParaRPr/>
          </a:p>
        </p:txBody>
      </p:sp>
      <p:graphicFrame>
        <p:nvGraphicFramePr>
          <p:cNvPr id="1713" name="Google Shape;1713;p60"/>
          <p:cNvGraphicFramePr/>
          <p:nvPr/>
        </p:nvGraphicFramePr>
        <p:xfrm>
          <a:off x="1038453" y="2170310"/>
          <a:ext cx="2714598" cy="1641853"/>
        </p:xfrm>
        <a:graphic>
          <a:graphicData uri="http://schemas.openxmlformats.org/drawingml/2006/chart">
            <c:chart r:id="rId11"/>
          </a:graphicData>
        </a:graphic>
      </p:graphicFrame>
      <p:sp>
        <p:nvSpPr>
          <p:cNvPr id="1714" name="Google Shape;1714;p60"/>
          <p:cNvSpPr/>
          <p:nvPr/>
        </p:nvSpPr>
        <p:spPr>
          <a:xfrm>
            <a:off x="2002303" y="2846616"/>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pic>
        <p:nvPicPr>
          <p:cNvPr descr="Mujer cambiando a bebé con relleno sólido" id="1715" name="Google Shape;1715;p60"/>
          <p:cNvPicPr preferRelativeResize="0"/>
          <p:nvPr/>
        </p:nvPicPr>
        <p:blipFill rotWithShape="1">
          <a:blip r:embed="rId12">
            <a:alphaModFix/>
          </a:blip>
          <a:srcRect b="0" l="0" r="0" t="0"/>
          <a:stretch/>
        </p:blipFill>
        <p:spPr>
          <a:xfrm>
            <a:off x="4578766" y="2489499"/>
            <a:ext cx="708861" cy="883858"/>
          </a:xfrm>
          <a:prstGeom prst="rect">
            <a:avLst/>
          </a:prstGeom>
          <a:noFill/>
          <a:ln>
            <a:noFill/>
          </a:ln>
        </p:spPr>
      </p:pic>
      <p:pic>
        <p:nvPicPr>
          <p:cNvPr descr="Trabajadora de oficina contorno" id="1716" name="Google Shape;1716;p60"/>
          <p:cNvPicPr preferRelativeResize="0"/>
          <p:nvPr/>
        </p:nvPicPr>
        <p:blipFill rotWithShape="1">
          <a:blip r:embed="rId13">
            <a:alphaModFix/>
          </a:blip>
          <a:srcRect b="0" l="0" r="0" t="0"/>
          <a:stretch/>
        </p:blipFill>
        <p:spPr>
          <a:xfrm>
            <a:off x="4641662" y="5666402"/>
            <a:ext cx="692578" cy="692578"/>
          </a:xfrm>
          <a:prstGeom prst="rect">
            <a:avLst/>
          </a:prstGeom>
          <a:noFill/>
          <a:ln>
            <a:noFill/>
          </a:ln>
        </p:spPr>
      </p:pic>
      <p:pic>
        <p:nvPicPr>
          <p:cNvPr descr="Trabajador de oficina con relleno sólido" id="1717" name="Google Shape;1717;p60"/>
          <p:cNvPicPr preferRelativeResize="0"/>
          <p:nvPr/>
        </p:nvPicPr>
        <p:blipFill rotWithShape="1">
          <a:blip r:embed="rId14">
            <a:alphaModFix/>
          </a:blip>
          <a:srcRect b="0" l="0" r="0" t="0"/>
          <a:stretch/>
        </p:blipFill>
        <p:spPr>
          <a:xfrm>
            <a:off x="4641662" y="6413176"/>
            <a:ext cx="692578" cy="692578"/>
          </a:xfrm>
          <a:prstGeom prst="rect">
            <a:avLst/>
          </a:prstGeom>
          <a:noFill/>
          <a:ln>
            <a:noFill/>
          </a:ln>
        </p:spPr>
      </p:pic>
      <p:sp>
        <p:nvSpPr>
          <p:cNvPr id="1718" name="Google Shape;1718;p60"/>
          <p:cNvSpPr/>
          <p:nvPr/>
        </p:nvSpPr>
        <p:spPr>
          <a:xfrm rot="-5400000">
            <a:off x="-809776" y="3114650"/>
            <a:ext cx="2005781" cy="342068"/>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SEXO</a:t>
            </a:r>
            <a:endParaRPr/>
          </a:p>
        </p:txBody>
      </p:sp>
      <p:sp>
        <p:nvSpPr>
          <p:cNvPr id="1719" name="Google Shape;1719;p60"/>
          <p:cNvSpPr/>
          <p:nvPr/>
        </p:nvSpPr>
        <p:spPr>
          <a:xfrm rot="5400000">
            <a:off x="8735883" y="3057317"/>
            <a:ext cx="2179138" cy="283384"/>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EDAD</a:t>
            </a:r>
            <a:endParaRPr/>
          </a:p>
        </p:txBody>
      </p:sp>
      <p:graphicFrame>
        <p:nvGraphicFramePr>
          <p:cNvPr id="1720" name="Google Shape;1720;p60"/>
          <p:cNvGraphicFramePr/>
          <p:nvPr/>
        </p:nvGraphicFramePr>
        <p:xfrm>
          <a:off x="749892" y="3949784"/>
          <a:ext cx="1765059" cy="1641853"/>
        </p:xfrm>
        <a:graphic>
          <a:graphicData uri="http://schemas.openxmlformats.org/drawingml/2006/chart">
            <c:chart r:id="rId15"/>
          </a:graphicData>
        </a:graphic>
      </p:graphicFrame>
      <p:graphicFrame>
        <p:nvGraphicFramePr>
          <p:cNvPr id="1721" name="Google Shape;1721;p60"/>
          <p:cNvGraphicFramePr/>
          <p:nvPr/>
        </p:nvGraphicFramePr>
        <p:xfrm>
          <a:off x="2351339" y="3924954"/>
          <a:ext cx="1944282" cy="1687927"/>
        </p:xfrm>
        <a:graphic>
          <a:graphicData uri="http://schemas.openxmlformats.org/drawingml/2006/chart">
            <c:chart r:id="rId16"/>
          </a:graphicData>
        </a:graphic>
      </p:graphicFrame>
      <p:graphicFrame>
        <p:nvGraphicFramePr>
          <p:cNvPr id="1722" name="Google Shape;1722;p60"/>
          <p:cNvGraphicFramePr/>
          <p:nvPr/>
        </p:nvGraphicFramePr>
        <p:xfrm>
          <a:off x="5274070" y="2147126"/>
          <a:ext cx="4281595" cy="1721690"/>
        </p:xfrm>
        <a:graphic>
          <a:graphicData uri="http://schemas.openxmlformats.org/drawingml/2006/chart">
            <c:chart r:id="rId17"/>
          </a:graphicData>
        </a:graphic>
      </p:graphicFrame>
      <p:graphicFrame>
        <p:nvGraphicFramePr>
          <p:cNvPr id="1723" name="Google Shape;1723;p60"/>
          <p:cNvGraphicFramePr/>
          <p:nvPr/>
        </p:nvGraphicFramePr>
        <p:xfrm>
          <a:off x="5542279" y="3941862"/>
          <a:ext cx="4304380" cy="1392138"/>
        </p:xfrm>
        <a:graphic>
          <a:graphicData uri="http://schemas.openxmlformats.org/drawingml/2006/chart">
            <c:chart r:id="rId18"/>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7" name="Shape 1727"/>
        <p:cNvGrpSpPr/>
        <p:nvPr/>
      </p:nvGrpSpPr>
      <p:grpSpPr>
        <a:xfrm>
          <a:off x="0" y="0"/>
          <a:ext cx="0" cy="0"/>
          <a:chOff x="0" y="0"/>
          <a:chExt cx="0" cy="0"/>
        </a:xfrm>
      </p:grpSpPr>
      <p:sp>
        <p:nvSpPr>
          <p:cNvPr id="1728" name="Google Shape;1728;p6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Gestantes</a:t>
            </a:r>
            <a:endParaRPr/>
          </a:p>
        </p:txBody>
      </p:sp>
      <p:sp>
        <p:nvSpPr>
          <p:cNvPr id="1729" name="Google Shape;1729;p6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730" name="Google Shape;1730;p6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GESTANTES </a:t>
            </a:r>
            <a:endParaRPr/>
          </a:p>
        </p:txBody>
      </p:sp>
      <p:sp>
        <p:nvSpPr>
          <p:cNvPr id="1731" name="Google Shape;1731;p61"/>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732" name="Google Shape;1732;p61"/>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733" name="Google Shape;1733;p61"/>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1734" name="Google Shape;1734;p61"/>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1735" name="Google Shape;1735;p61"/>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736" name="Google Shape;1736;p61"/>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1737" name="Google Shape;1737;p61"/>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1738" name="Google Shape;1738;p61"/>
          <p:cNvSpPr/>
          <p:nvPr/>
        </p:nvSpPr>
        <p:spPr>
          <a:xfrm>
            <a:off x="5867187" y="4167761"/>
            <a:ext cx="3949938" cy="306988"/>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
        <p:nvSpPr>
          <p:cNvPr id="1739" name="Google Shape;1739;p61"/>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1740" name="Google Shape;1740;p61"/>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1741" name="Google Shape;1741;p61"/>
          <p:cNvGraphicFramePr/>
          <p:nvPr/>
        </p:nvGraphicFramePr>
        <p:xfrm>
          <a:off x="302539" y="1322391"/>
          <a:ext cx="4007400" cy="1648030"/>
        </p:xfrm>
        <a:graphic>
          <a:graphicData uri="http://schemas.openxmlformats.org/drawingml/2006/chart">
            <c:chart r:id="rId3"/>
          </a:graphicData>
        </a:graphic>
      </p:graphicFrame>
      <p:graphicFrame>
        <p:nvGraphicFramePr>
          <p:cNvPr id="1742" name="Google Shape;1742;p61"/>
          <p:cNvGraphicFramePr/>
          <p:nvPr/>
        </p:nvGraphicFramePr>
        <p:xfrm>
          <a:off x="348730" y="3427944"/>
          <a:ext cx="3941717" cy="1618922"/>
        </p:xfrm>
        <a:graphic>
          <a:graphicData uri="http://schemas.openxmlformats.org/drawingml/2006/chart">
            <c:chart r:id="rId4"/>
          </a:graphicData>
        </a:graphic>
      </p:graphicFrame>
      <p:graphicFrame>
        <p:nvGraphicFramePr>
          <p:cNvPr id="1743" name="Google Shape;1743;p61"/>
          <p:cNvGraphicFramePr/>
          <p:nvPr/>
        </p:nvGraphicFramePr>
        <p:xfrm>
          <a:off x="5790178" y="1361389"/>
          <a:ext cx="3987908" cy="2735952"/>
        </p:xfrm>
        <a:graphic>
          <a:graphicData uri="http://schemas.openxmlformats.org/drawingml/2006/chart">
            <c:chart r:id="rId5"/>
          </a:graphicData>
        </a:graphic>
      </p:graphicFrame>
      <p:graphicFrame>
        <p:nvGraphicFramePr>
          <p:cNvPr id="1744" name="Google Shape;1744;p61"/>
          <p:cNvGraphicFramePr/>
          <p:nvPr/>
        </p:nvGraphicFramePr>
        <p:xfrm>
          <a:off x="302539" y="5385421"/>
          <a:ext cx="4007400" cy="1846653"/>
        </p:xfrm>
        <a:graphic>
          <a:graphicData uri="http://schemas.openxmlformats.org/drawingml/2006/chart">
            <c:chart r:id="rId6"/>
          </a:graphicData>
        </a:graphic>
      </p:graphicFrame>
      <p:graphicFrame>
        <p:nvGraphicFramePr>
          <p:cNvPr id="1745" name="Google Shape;1745;p61"/>
          <p:cNvGraphicFramePr/>
          <p:nvPr/>
        </p:nvGraphicFramePr>
        <p:xfrm>
          <a:off x="5867187" y="4696249"/>
          <a:ext cx="3949938" cy="2606206"/>
        </p:xfrm>
        <a:graphic>
          <a:graphicData uri="http://schemas.openxmlformats.org/drawingml/2006/chart">
            <c:chart r:id="rId7"/>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9" name="Shape 1749"/>
        <p:cNvGrpSpPr/>
        <p:nvPr/>
      </p:nvGrpSpPr>
      <p:grpSpPr>
        <a:xfrm>
          <a:off x="0" y="0"/>
          <a:ext cx="0" cy="0"/>
          <a:chOff x="0" y="0"/>
          <a:chExt cx="0" cy="0"/>
        </a:xfrm>
      </p:grpSpPr>
      <p:sp>
        <p:nvSpPr>
          <p:cNvPr id="1750" name="Google Shape;1750;p62"/>
          <p:cNvSpPr txBox="1"/>
          <p:nvPr>
            <p:ph type="title"/>
          </p:nvPr>
        </p:nvSpPr>
        <p:spPr>
          <a:xfrm>
            <a:off x="360000"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Puérperas </a:t>
            </a:r>
            <a:endParaRPr/>
          </a:p>
        </p:txBody>
      </p:sp>
      <p:sp>
        <p:nvSpPr>
          <p:cNvPr id="1751" name="Google Shape;1751;p6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752" name="Google Shape;1752;p62"/>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PUÉRPERAS</a:t>
            </a:r>
            <a:endParaRPr/>
          </a:p>
        </p:txBody>
      </p:sp>
      <p:sp>
        <p:nvSpPr>
          <p:cNvPr id="1753" name="Google Shape;1753;p62"/>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754" name="Google Shape;1754;p62"/>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755" name="Google Shape;1755;p62"/>
          <p:cNvSpPr/>
          <p:nvPr/>
        </p:nvSpPr>
        <p:spPr>
          <a:xfrm>
            <a:off x="5428766" y="1100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1756" name="Google Shape;1756;p62"/>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1757" name="Google Shape;1757;p62"/>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758" name="Google Shape;1758;p62"/>
          <p:cNvSpPr/>
          <p:nvPr/>
        </p:nvSpPr>
        <p:spPr>
          <a:xfrm>
            <a:off x="5770907" y="908412"/>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1759" name="Google Shape;1759;p62"/>
          <p:cNvSpPr/>
          <p:nvPr/>
        </p:nvSpPr>
        <p:spPr>
          <a:xfrm>
            <a:off x="302538" y="5184815"/>
            <a:ext cx="3949939"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1760" name="Google Shape;1760;p62"/>
          <p:cNvSpPr/>
          <p:nvPr/>
        </p:nvSpPr>
        <p:spPr>
          <a:xfrm>
            <a:off x="5770686" y="4059841"/>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
        <p:nvSpPr>
          <p:cNvPr id="1761" name="Google Shape;1761;p62"/>
          <p:cNvSpPr/>
          <p:nvPr/>
        </p:nvSpPr>
        <p:spPr>
          <a:xfrm>
            <a:off x="-7195" y="5227092"/>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1762" name="Google Shape;1762;p62"/>
          <p:cNvSpPr/>
          <p:nvPr/>
        </p:nvSpPr>
        <p:spPr>
          <a:xfrm>
            <a:off x="5442674" y="4059841"/>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1763" name="Google Shape;1763;p62"/>
          <p:cNvGraphicFramePr/>
          <p:nvPr/>
        </p:nvGraphicFramePr>
        <p:xfrm>
          <a:off x="313591" y="1378287"/>
          <a:ext cx="3938886" cy="1592133"/>
        </p:xfrm>
        <a:graphic>
          <a:graphicData uri="http://schemas.openxmlformats.org/drawingml/2006/chart">
            <c:chart r:id="rId3"/>
          </a:graphicData>
        </a:graphic>
      </p:graphicFrame>
      <p:graphicFrame>
        <p:nvGraphicFramePr>
          <p:cNvPr id="1764" name="Google Shape;1764;p62"/>
          <p:cNvGraphicFramePr/>
          <p:nvPr/>
        </p:nvGraphicFramePr>
        <p:xfrm>
          <a:off x="340510" y="3442868"/>
          <a:ext cx="3996128" cy="1741946"/>
        </p:xfrm>
        <a:graphic>
          <a:graphicData uri="http://schemas.openxmlformats.org/drawingml/2006/chart">
            <c:chart r:id="rId4"/>
          </a:graphicData>
        </a:graphic>
      </p:graphicFrame>
      <p:graphicFrame>
        <p:nvGraphicFramePr>
          <p:cNvPr id="1765" name="Google Shape;1765;p62"/>
          <p:cNvGraphicFramePr/>
          <p:nvPr/>
        </p:nvGraphicFramePr>
        <p:xfrm>
          <a:off x="5770686" y="1419942"/>
          <a:ext cx="4007400" cy="2529492"/>
        </p:xfrm>
        <a:graphic>
          <a:graphicData uri="http://schemas.openxmlformats.org/drawingml/2006/chart">
            <c:chart r:id="rId5"/>
          </a:graphicData>
        </a:graphic>
      </p:graphicFrame>
      <p:graphicFrame>
        <p:nvGraphicFramePr>
          <p:cNvPr id="1766" name="Google Shape;1766;p62"/>
          <p:cNvGraphicFramePr/>
          <p:nvPr/>
        </p:nvGraphicFramePr>
        <p:xfrm>
          <a:off x="221170" y="5521784"/>
          <a:ext cx="4031308" cy="1732583"/>
        </p:xfrm>
        <a:graphic>
          <a:graphicData uri="http://schemas.openxmlformats.org/drawingml/2006/chart">
            <c:chart r:id="rId6"/>
          </a:graphicData>
        </a:graphic>
      </p:graphicFrame>
      <p:graphicFrame>
        <p:nvGraphicFramePr>
          <p:cNvPr id="1767" name="Google Shape;1767;p62"/>
          <p:cNvGraphicFramePr/>
          <p:nvPr/>
        </p:nvGraphicFramePr>
        <p:xfrm>
          <a:off x="5863326" y="4450251"/>
          <a:ext cx="3876789" cy="2714209"/>
        </p:xfrm>
        <a:graphic>
          <a:graphicData uri="http://schemas.openxmlformats.org/drawingml/2006/chart">
            <c:chart r:id="rId7"/>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1" name="Shape 1771"/>
        <p:cNvGrpSpPr/>
        <p:nvPr/>
      </p:nvGrpSpPr>
      <p:grpSpPr>
        <a:xfrm>
          <a:off x="0" y="0"/>
          <a:ext cx="0" cy="0"/>
          <a:chOff x="0" y="0"/>
          <a:chExt cx="0" cy="0"/>
        </a:xfrm>
      </p:grpSpPr>
      <p:sp>
        <p:nvSpPr>
          <p:cNvPr id="1772" name="Google Shape;1772;p6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773" name="Google Shape;1773;p63"/>
          <p:cNvSpPr txBox="1"/>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2000"/>
              <a:buFont typeface="Arial"/>
              <a:buNone/>
            </a:pPr>
            <a:r>
              <a:rPr b="0" i="0" lang="es-PE" sz="2000" u="none" cap="none" strike="noStrike">
                <a:solidFill>
                  <a:srgbClr val="26323E"/>
                </a:solidFill>
                <a:latin typeface="Arial"/>
                <a:ea typeface="Arial"/>
                <a:cs typeface="Arial"/>
                <a:sym typeface="Arial"/>
              </a:rPr>
              <a:t>Niño(a)</a:t>
            </a:r>
            <a:endParaRPr/>
          </a:p>
        </p:txBody>
      </p:sp>
      <p:sp>
        <p:nvSpPr>
          <p:cNvPr id="1774" name="Google Shape;1774;p63"/>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775" name="Google Shape;1775;p63"/>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776" name="Google Shape;1776;p63"/>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1777" name="Google Shape;1777;p63"/>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1778" name="Google Shape;1778;p63"/>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779" name="Google Shape;1779;p63"/>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1780" name="Google Shape;1780;p63"/>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1781" name="Google Shape;1781;p63"/>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1782" name="Google Shape;1782;p63"/>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sp>
        <p:nvSpPr>
          <p:cNvPr id="1783" name="Google Shape;1783;p63"/>
          <p:cNvSpPr/>
          <p:nvPr/>
        </p:nvSpPr>
        <p:spPr>
          <a:xfrm>
            <a:off x="5867187" y="4165545"/>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
        <p:nvSpPr>
          <p:cNvPr id="1784" name="Google Shape;1784;p6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NIÑOS </a:t>
            </a:r>
            <a:endParaRPr/>
          </a:p>
        </p:txBody>
      </p:sp>
      <p:graphicFrame>
        <p:nvGraphicFramePr>
          <p:cNvPr id="1785" name="Google Shape;1785;p63"/>
          <p:cNvGraphicFramePr/>
          <p:nvPr/>
        </p:nvGraphicFramePr>
        <p:xfrm>
          <a:off x="302540" y="1334440"/>
          <a:ext cx="3985296" cy="1552592"/>
        </p:xfrm>
        <a:graphic>
          <a:graphicData uri="http://schemas.openxmlformats.org/drawingml/2006/chart">
            <c:chart r:id="rId3"/>
          </a:graphicData>
        </a:graphic>
      </p:graphicFrame>
      <p:graphicFrame>
        <p:nvGraphicFramePr>
          <p:cNvPr id="1786" name="Google Shape;1786;p63"/>
          <p:cNvGraphicFramePr/>
          <p:nvPr/>
        </p:nvGraphicFramePr>
        <p:xfrm>
          <a:off x="351342" y="3526256"/>
          <a:ext cx="3985296" cy="1403255"/>
        </p:xfrm>
        <a:graphic>
          <a:graphicData uri="http://schemas.openxmlformats.org/drawingml/2006/chart">
            <c:chart r:id="rId4"/>
          </a:graphicData>
        </a:graphic>
      </p:graphicFrame>
      <p:graphicFrame>
        <p:nvGraphicFramePr>
          <p:cNvPr id="1787" name="Google Shape;1787;p63"/>
          <p:cNvGraphicFramePr/>
          <p:nvPr/>
        </p:nvGraphicFramePr>
        <p:xfrm>
          <a:off x="5792789" y="1424589"/>
          <a:ext cx="3985296" cy="2678236"/>
        </p:xfrm>
        <a:graphic>
          <a:graphicData uri="http://schemas.openxmlformats.org/drawingml/2006/chart">
            <c:chart r:id="rId5"/>
          </a:graphicData>
        </a:graphic>
      </p:graphicFrame>
      <p:graphicFrame>
        <p:nvGraphicFramePr>
          <p:cNvPr id="1788" name="Google Shape;1788;p63"/>
          <p:cNvGraphicFramePr/>
          <p:nvPr/>
        </p:nvGraphicFramePr>
        <p:xfrm>
          <a:off x="351342" y="5453364"/>
          <a:ext cx="3985295" cy="1722135"/>
        </p:xfrm>
        <a:graphic>
          <a:graphicData uri="http://schemas.openxmlformats.org/drawingml/2006/chart">
            <c:chart r:id="rId6"/>
          </a:graphicData>
        </a:graphic>
      </p:graphicFrame>
      <p:graphicFrame>
        <p:nvGraphicFramePr>
          <p:cNvPr id="1789" name="Google Shape;1789;p63"/>
          <p:cNvGraphicFramePr/>
          <p:nvPr/>
        </p:nvGraphicFramePr>
        <p:xfrm>
          <a:off x="5867187" y="4592672"/>
          <a:ext cx="3949938" cy="2582828"/>
        </p:xfrm>
        <a:graphic>
          <a:graphicData uri="http://schemas.openxmlformats.org/drawingml/2006/chart">
            <c:chart r:id="rId7"/>
          </a:graphicData>
        </a:graphic>
      </p:graphicFrame>
    </p:spTree>
  </p:cSld>
  <p:clrMapOvr>
    <a:masterClrMapping/>
  </p:clrMapOvr>
</p:sld>
</file>

<file path=ppt/slides/slide6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3" name="Shape 1793"/>
        <p:cNvGrpSpPr/>
        <p:nvPr/>
      </p:nvGrpSpPr>
      <p:grpSpPr>
        <a:xfrm>
          <a:off x="0" y="0"/>
          <a:ext cx="0" cy="0"/>
          <a:chOff x="0" y="0"/>
          <a:chExt cx="0" cy="0"/>
        </a:xfrm>
      </p:grpSpPr>
      <p:sp>
        <p:nvSpPr>
          <p:cNvPr id="1794" name="Google Shape;1794;p6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Medicina y otros </a:t>
            </a:r>
            <a:endParaRPr/>
          </a:p>
        </p:txBody>
      </p:sp>
      <p:sp>
        <p:nvSpPr>
          <p:cNvPr id="1795" name="Google Shape;1795;p6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796" name="Google Shape;1796;p6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MEDICINA Y OTROS  </a:t>
            </a:r>
            <a:endParaRPr/>
          </a:p>
        </p:txBody>
      </p:sp>
      <p:sp>
        <p:nvSpPr>
          <p:cNvPr id="1797" name="Google Shape;1797;p64"/>
          <p:cNvSpPr/>
          <p:nvPr/>
        </p:nvSpPr>
        <p:spPr>
          <a:xfrm>
            <a:off x="0" y="138118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798" name="Google Shape;1798;p64"/>
          <p:cNvSpPr/>
          <p:nvPr/>
        </p:nvSpPr>
        <p:spPr>
          <a:xfrm>
            <a:off x="-1" y="3307392"/>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799" name="Google Shape;1799;p64"/>
          <p:cNvSpPr/>
          <p:nvPr/>
        </p:nvSpPr>
        <p:spPr>
          <a:xfrm>
            <a:off x="-4021" y="5433601"/>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graphicFrame>
        <p:nvGraphicFramePr>
          <p:cNvPr id="1800" name="Google Shape;1800;p64"/>
          <p:cNvGraphicFramePr/>
          <p:nvPr/>
        </p:nvGraphicFramePr>
        <p:xfrm>
          <a:off x="4244864" y="2531133"/>
          <a:ext cx="5080485" cy="2004355"/>
        </p:xfrm>
        <a:graphic>
          <a:graphicData uri="http://schemas.openxmlformats.org/drawingml/2006/chart">
            <c:chart r:id="rId3"/>
          </a:graphicData>
        </a:graphic>
      </p:graphicFrame>
      <p:graphicFrame>
        <p:nvGraphicFramePr>
          <p:cNvPr id="1801" name="Google Shape;1801;p64"/>
          <p:cNvGraphicFramePr/>
          <p:nvPr/>
        </p:nvGraphicFramePr>
        <p:xfrm>
          <a:off x="4637059" y="554124"/>
          <a:ext cx="4253859" cy="1928946"/>
        </p:xfrm>
        <a:graphic>
          <a:graphicData uri="http://schemas.openxmlformats.org/drawingml/2006/chart">
            <c:chart r:id="rId4"/>
          </a:graphicData>
        </a:graphic>
      </p:graphicFrame>
      <p:sp>
        <p:nvSpPr>
          <p:cNvPr id="1802" name="Google Shape;1802;p64"/>
          <p:cNvSpPr txBox="1"/>
          <p:nvPr/>
        </p:nvSpPr>
        <p:spPr>
          <a:xfrm>
            <a:off x="377812" y="3815593"/>
            <a:ext cx="3341781" cy="790413"/>
          </a:xfrm>
          <a:prstGeom prst="rect">
            <a:avLst/>
          </a:prstGeom>
          <a:noFill/>
          <a:ln>
            <a:noFill/>
          </a:ln>
        </p:spPr>
        <p:txBody>
          <a:bodyPr anchorCtr="0" anchor="t" bIns="0" lIns="0" spcFirstLastPara="1" rIns="0" wrap="square" tIns="0">
            <a:spAutoFit/>
          </a:bodyPr>
          <a:lstStyle/>
          <a:p>
            <a:pPr indent="-27939" lvl="0" marL="152400" marR="0" rtl="0" algn="l">
              <a:lnSpc>
                <a:spcPct val="110000"/>
              </a:lnSpc>
              <a:spcBef>
                <a:spcPts val="0"/>
              </a:spcBef>
              <a:spcAft>
                <a:spcPts val="0"/>
              </a:spcAft>
              <a:buClr>
                <a:srgbClr val="26C0D4"/>
              </a:buClr>
              <a:buSzPts val="1960"/>
              <a:buFont typeface="Arial"/>
              <a:buNone/>
            </a:pPr>
            <a:r>
              <a:t/>
            </a:r>
            <a:endParaRPr b="0" i="0" sz="1400" u="none" cap="none" strike="noStrike">
              <a:solidFill>
                <a:srgbClr val="26323E"/>
              </a:solidFill>
              <a:latin typeface="Arial"/>
              <a:ea typeface="Arial"/>
              <a:cs typeface="Arial"/>
              <a:sym typeface="Arial"/>
            </a:endParaRPr>
          </a:p>
        </p:txBody>
      </p:sp>
      <p:sp>
        <p:nvSpPr>
          <p:cNvPr id="1803" name="Google Shape;1803;p64"/>
          <p:cNvSpPr/>
          <p:nvPr/>
        </p:nvSpPr>
        <p:spPr>
          <a:xfrm>
            <a:off x="324372" y="1098310"/>
            <a:ext cx="3045704" cy="85052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El tiempo que duro la atención medica le pareció</a:t>
            </a:r>
            <a:endParaRPr/>
          </a:p>
        </p:txBody>
      </p:sp>
      <p:sp>
        <p:nvSpPr>
          <p:cNvPr id="1804" name="Google Shape;1804;p64"/>
          <p:cNvSpPr/>
          <p:nvPr/>
        </p:nvSpPr>
        <p:spPr>
          <a:xfrm>
            <a:off x="270932" y="2863522"/>
            <a:ext cx="3024587"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805" name="Google Shape;1805;p64"/>
          <p:cNvSpPr/>
          <p:nvPr/>
        </p:nvSpPr>
        <p:spPr>
          <a:xfrm>
            <a:off x="313812" y="5002180"/>
            <a:ext cx="3024587"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¿Cómo calificaría Ud. ¿La atención recibida por el personal médico en cuanto a? </a:t>
            </a:r>
            <a:endParaRPr/>
          </a:p>
        </p:txBody>
      </p:sp>
      <p:graphicFrame>
        <p:nvGraphicFramePr>
          <p:cNvPr id="1806" name="Google Shape;1806;p64"/>
          <p:cNvGraphicFramePr/>
          <p:nvPr/>
        </p:nvGraphicFramePr>
        <p:xfrm>
          <a:off x="4354885" y="4807528"/>
          <a:ext cx="4970464" cy="2325846"/>
        </p:xfrm>
        <a:graphic>
          <a:graphicData uri="http://schemas.openxmlformats.org/drawingml/2006/chart">
            <c:chart r:id="rId5"/>
          </a:graphicData>
        </a:graphic>
      </p:graphicFrame>
    </p:spTree>
  </p:cSld>
  <p:clrMapOvr>
    <a:masterClrMapping/>
  </p:clrMapOvr>
</p:sld>
</file>

<file path=ppt/slides/slide6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1" name="Shape 1811"/>
        <p:cNvGrpSpPr/>
        <p:nvPr/>
      </p:nvGrpSpPr>
      <p:grpSpPr>
        <a:xfrm>
          <a:off x="0" y="0"/>
          <a:ext cx="0" cy="0"/>
          <a:chOff x="0" y="0"/>
          <a:chExt cx="0" cy="0"/>
        </a:xfrm>
      </p:grpSpPr>
      <p:sp>
        <p:nvSpPr>
          <p:cNvPr id="1812" name="Google Shape;1812;p6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1813" name="Google Shape;1813;p65"/>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ESTABLECIMIENTOS DE SALUD (EE.SS) </a:t>
            </a:r>
            <a:endParaRPr b="1"/>
          </a:p>
        </p:txBody>
      </p:sp>
      <p:graphicFrame>
        <p:nvGraphicFramePr>
          <p:cNvPr id="1814" name="Google Shape;1814;p65"/>
          <p:cNvGraphicFramePr/>
          <p:nvPr/>
        </p:nvGraphicFramePr>
        <p:xfrm>
          <a:off x="1131619" y="1427392"/>
          <a:ext cx="3000000" cy="3000000"/>
        </p:xfrm>
        <a:graphic>
          <a:graphicData uri="http://schemas.openxmlformats.org/drawingml/2006/table">
            <a:tbl>
              <a:tblPr bandRow="1" firstRow="1">
                <a:noFill/>
                <a:tableStyleId>{B8315172-2407-4A39-BDC4-7B5C715F8D9F}</a:tableStyleId>
              </a:tblPr>
              <a:tblGrid>
                <a:gridCol w="320050"/>
                <a:gridCol w="7005125"/>
              </a:tblGrid>
              <a:tr h="534750">
                <a:tc>
                  <a:txBody>
                    <a:bodyPr/>
                    <a:lstStyle/>
                    <a:p>
                      <a:pPr indent="0" lvl="0" marL="0" marR="0" rtl="0" algn="l">
                        <a:spcBef>
                          <a:spcPts val="0"/>
                        </a:spcBef>
                        <a:spcAft>
                          <a:spcPts val="0"/>
                        </a:spcAft>
                        <a:buNone/>
                      </a:pPr>
                      <a:r>
                        <a:rPr lang="es-PE" sz="1600" u="none" cap="none" strike="noStrike"/>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Siete cuartones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ACDD0"/>
                    </a:solidFill>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EE.SS. Belempampa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rgbClr val="CACDD0"/>
                    </a:solidFill>
                  </a:tcPr>
                </a:tc>
              </a:tr>
              <a:tr h="516900">
                <a:tc>
                  <a:txBody>
                    <a:bodyPr/>
                    <a:lstStyle/>
                    <a:p>
                      <a:pPr indent="0" lvl="0" marL="0" marR="0" rtl="0" algn="l">
                        <a:spcBef>
                          <a:spcPts val="0"/>
                        </a:spcBef>
                        <a:spcAft>
                          <a:spcPts val="0"/>
                        </a:spcAft>
                        <a:buNone/>
                      </a:pPr>
                      <a:r>
                        <a:rPr lang="es-PE" sz="16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Machupicchu</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Pisac</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Urubamba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Resumen</a:t>
                      </a:r>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8" name="Shape 1818"/>
        <p:cNvGrpSpPr/>
        <p:nvPr/>
      </p:nvGrpSpPr>
      <p:grpSpPr>
        <a:xfrm>
          <a:off x="0" y="0"/>
          <a:ext cx="0" cy="0"/>
          <a:chOff x="0" y="0"/>
          <a:chExt cx="0" cy="0"/>
        </a:xfrm>
      </p:grpSpPr>
      <p:sp>
        <p:nvSpPr>
          <p:cNvPr id="1819" name="Google Shape;1819;p6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820" name="Google Shape;1820;p66"/>
          <p:cNvSpPr txBox="1"/>
          <p:nvPr>
            <p:ph type="title"/>
          </p:nvPr>
        </p:nvSpPr>
        <p:spPr>
          <a:xfrm>
            <a:off x="576875" y="460528"/>
            <a:ext cx="9050702"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DATOS CONSIDERADOS EN EL PROCESAMIENTO DE LA INFORMACIÓN</a:t>
            </a:r>
            <a:endParaRPr/>
          </a:p>
        </p:txBody>
      </p:sp>
      <p:sp>
        <p:nvSpPr>
          <p:cNvPr id="1821" name="Google Shape;1821;p66"/>
          <p:cNvSpPr/>
          <p:nvPr/>
        </p:nvSpPr>
        <p:spPr>
          <a:xfrm>
            <a:off x="773392" y="1943000"/>
            <a:ext cx="2231065" cy="51844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Muestra </a:t>
            </a:r>
            <a:endParaRPr/>
          </a:p>
        </p:txBody>
      </p:sp>
      <p:sp>
        <p:nvSpPr>
          <p:cNvPr id="1822" name="Google Shape;1822;p66"/>
          <p:cNvSpPr/>
          <p:nvPr/>
        </p:nvSpPr>
        <p:spPr>
          <a:xfrm>
            <a:off x="773389" y="3023232"/>
            <a:ext cx="2231065" cy="58982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Margen de error </a:t>
            </a:r>
            <a:endParaRPr/>
          </a:p>
        </p:txBody>
      </p:sp>
      <p:sp>
        <p:nvSpPr>
          <p:cNvPr id="1823" name="Google Shape;1823;p66"/>
          <p:cNvSpPr/>
          <p:nvPr/>
        </p:nvSpPr>
        <p:spPr>
          <a:xfrm>
            <a:off x="773389" y="5264701"/>
            <a:ext cx="2211111" cy="755097"/>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Fecha  programada de encuesta </a:t>
            </a:r>
            <a:endParaRPr/>
          </a:p>
        </p:txBody>
      </p:sp>
      <p:sp>
        <p:nvSpPr>
          <p:cNvPr id="1824" name="Google Shape;1824;p66"/>
          <p:cNvSpPr/>
          <p:nvPr/>
        </p:nvSpPr>
        <p:spPr>
          <a:xfrm>
            <a:off x="773388" y="4113090"/>
            <a:ext cx="2231065" cy="5802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Confianza </a:t>
            </a:r>
            <a:endParaRPr/>
          </a:p>
        </p:txBody>
      </p:sp>
      <p:sp>
        <p:nvSpPr>
          <p:cNvPr id="1825" name="Google Shape;1825;p66"/>
          <p:cNvSpPr txBox="1"/>
          <p:nvPr/>
        </p:nvSpPr>
        <p:spPr>
          <a:xfrm>
            <a:off x="4183247" y="1719143"/>
            <a:ext cx="5233185" cy="703013"/>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La muestra fue tomada en función al número promedio de atenciones mensual (3 200) del cual se encuestó a 50 personas , de manera presencial y vía telefónica.</a:t>
            </a:r>
            <a:endParaRPr/>
          </a:p>
        </p:txBody>
      </p:sp>
      <p:sp>
        <p:nvSpPr>
          <p:cNvPr id="1826" name="Google Shape;1826;p66"/>
          <p:cNvSpPr txBox="1"/>
          <p:nvPr/>
        </p:nvSpPr>
        <p:spPr>
          <a:xfrm>
            <a:off x="4192170" y="3252176"/>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10 %</a:t>
            </a:r>
            <a:endParaRPr/>
          </a:p>
        </p:txBody>
      </p:sp>
      <p:sp>
        <p:nvSpPr>
          <p:cNvPr id="1827" name="Google Shape;1827;p66"/>
          <p:cNvSpPr txBox="1"/>
          <p:nvPr/>
        </p:nvSpPr>
        <p:spPr>
          <a:xfrm>
            <a:off x="4183247" y="4248075"/>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 90 %</a:t>
            </a:r>
            <a:endParaRPr/>
          </a:p>
        </p:txBody>
      </p:sp>
      <p:sp>
        <p:nvSpPr>
          <p:cNvPr id="1828" name="Google Shape;1828;p66"/>
          <p:cNvSpPr txBox="1"/>
          <p:nvPr/>
        </p:nvSpPr>
        <p:spPr>
          <a:xfrm>
            <a:off x="4192170" y="5467245"/>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 24/08/2021</a:t>
            </a:r>
            <a:endParaRPr/>
          </a:p>
        </p:txBody>
      </p:sp>
      <p:cxnSp>
        <p:nvCxnSpPr>
          <p:cNvPr id="1829" name="Google Shape;1829;p66"/>
          <p:cNvCxnSpPr/>
          <p:nvPr/>
        </p:nvCxnSpPr>
        <p:spPr>
          <a:xfrm>
            <a:off x="3381829" y="220222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830" name="Google Shape;1830;p66"/>
          <p:cNvCxnSpPr/>
          <p:nvPr/>
        </p:nvCxnSpPr>
        <p:spPr>
          <a:xfrm>
            <a:off x="3381829" y="3354052"/>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831" name="Google Shape;1831;p66"/>
          <p:cNvCxnSpPr/>
          <p:nvPr/>
        </p:nvCxnSpPr>
        <p:spPr>
          <a:xfrm>
            <a:off x="3381829" y="440800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832" name="Google Shape;1832;p66"/>
          <p:cNvCxnSpPr/>
          <p:nvPr/>
        </p:nvCxnSpPr>
        <p:spPr>
          <a:xfrm>
            <a:off x="3381829" y="5608140"/>
            <a:ext cx="424046" cy="0"/>
          </a:xfrm>
          <a:prstGeom prst="straightConnector1">
            <a:avLst/>
          </a:prstGeom>
          <a:noFill/>
          <a:ln cap="flat" cmpd="sng" w="76200">
            <a:solidFill>
              <a:schemeClr val="dk1"/>
            </a:solidFill>
            <a:prstDash val="solid"/>
            <a:miter lim="800000"/>
            <a:headEnd len="sm" w="sm" type="none"/>
            <a:tailEnd len="med" w="med" type="triangle"/>
          </a:ln>
        </p:spPr>
      </p:cxnSp>
    </p:spTree>
  </p:cSld>
  <p:clrMapOvr>
    <a:masterClrMapping/>
  </p:clrMapOvr>
</p:sld>
</file>

<file path=ppt/slides/slide6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6" name="Shape 1836"/>
        <p:cNvGrpSpPr/>
        <p:nvPr/>
      </p:nvGrpSpPr>
      <p:grpSpPr>
        <a:xfrm>
          <a:off x="0" y="0"/>
          <a:ext cx="0" cy="0"/>
          <a:chOff x="0" y="0"/>
          <a:chExt cx="0" cy="0"/>
        </a:xfrm>
      </p:grpSpPr>
      <p:sp>
        <p:nvSpPr>
          <p:cNvPr id="1837" name="Google Shape;1837;p67"/>
          <p:cNvSpPr txBox="1"/>
          <p:nvPr>
            <p:ph type="title"/>
          </p:nvPr>
        </p:nvSpPr>
        <p:spPr>
          <a:xfrm>
            <a:off x="360001" y="482755"/>
            <a:ext cx="1346872" cy="26468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600"/>
              <a:buFont typeface="Arial"/>
              <a:buNone/>
            </a:pPr>
            <a:r>
              <a:rPr lang="es-PE" sz="1600"/>
              <a:t>Gestante </a:t>
            </a:r>
            <a:endParaRPr/>
          </a:p>
        </p:txBody>
      </p:sp>
      <p:sp>
        <p:nvSpPr>
          <p:cNvPr id="1838" name="Google Shape;1838;p6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graphicFrame>
        <p:nvGraphicFramePr>
          <p:cNvPr id="1839" name="Google Shape;1839;p67"/>
          <p:cNvGraphicFramePr/>
          <p:nvPr/>
        </p:nvGraphicFramePr>
        <p:xfrm>
          <a:off x="1064064" y="467583"/>
          <a:ext cx="2714598" cy="1641853"/>
        </p:xfrm>
        <a:graphic>
          <a:graphicData uri="http://schemas.openxmlformats.org/drawingml/2006/chart">
            <c:chart r:id="rId3"/>
          </a:graphicData>
        </a:graphic>
      </p:graphicFrame>
      <p:sp>
        <p:nvSpPr>
          <p:cNvPr id="1840" name="Google Shape;1840;p67"/>
          <p:cNvSpPr txBox="1"/>
          <p:nvPr/>
        </p:nvSpPr>
        <p:spPr>
          <a:xfrm>
            <a:off x="371284" y="1951021"/>
            <a:ext cx="222512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Puérpera - 40 días</a:t>
            </a:r>
            <a:endParaRPr/>
          </a:p>
        </p:txBody>
      </p:sp>
      <p:sp>
        <p:nvSpPr>
          <p:cNvPr id="1841" name="Google Shape;1841;p67"/>
          <p:cNvSpPr txBox="1"/>
          <p:nvPr/>
        </p:nvSpPr>
        <p:spPr>
          <a:xfrm>
            <a:off x="428730" y="5557801"/>
            <a:ext cx="4826565"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Medicina y otros consultorios  </a:t>
            </a:r>
            <a:endParaRPr/>
          </a:p>
        </p:txBody>
      </p:sp>
      <p:sp>
        <p:nvSpPr>
          <p:cNvPr id="1842" name="Google Shape;1842;p67"/>
          <p:cNvSpPr/>
          <p:nvPr/>
        </p:nvSpPr>
        <p:spPr>
          <a:xfrm>
            <a:off x="2025045" y="1130877"/>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pic>
        <p:nvPicPr>
          <p:cNvPr descr="Bebé gateando contorno" id="1843" name="Google Shape;1843;p67"/>
          <p:cNvPicPr preferRelativeResize="0"/>
          <p:nvPr/>
        </p:nvPicPr>
        <p:blipFill rotWithShape="1">
          <a:blip r:embed="rId4">
            <a:alphaModFix/>
          </a:blip>
          <a:srcRect b="0" l="0" r="0" t="0"/>
          <a:stretch/>
        </p:blipFill>
        <p:spPr>
          <a:xfrm>
            <a:off x="4607581" y="4769584"/>
            <a:ext cx="572238" cy="519361"/>
          </a:xfrm>
          <a:prstGeom prst="rect">
            <a:avLst/>
          </a:prstGeom>
          <a:noFill/>
          <a:ln>
            <a:noFill/>
          </a:ln>
        </p:spPr>
      </p:pic>
      <p:pic>
        <p:nvPicPr>
          <p:cNvPr descr="Bebé con relleno sólido" id="1844" name="Google Shape;1844;p67"/>
          <p:cNvPicPr preferRelativeResize="0"/>
          <p:nvPr/>
        </p:nvPicPr>
        <p:blipFill rotWithShape="1">
          <a:blip r:embed="rId5">
            <a:alphaModFix/>
          </a:blip>
          <a:srcRect b="0" l="0" r="0" t="0"/>
          <a:stretch/>
        </p:blipFill>
        <p:spPr>
          <a:xfrm>
            <a:off x="4603818" y="4112896"/>
            <a:ext cx="572237" cy="519361"/>
          </a:xfrm>
          <a:prstGeom prst="rect">
            <a:avLst/>
          </a:prstGeom>
          <a:noFill/>
          <a:ln>
            <a:noFill/>
          </a:ln>
        </p:spPr>
      </p:pic>
      <p:sp>
        <p:nvSpPr>
          <p:cNvPr id="1845" name="Google Shape;1845;p67"/>
          <p:cNvSpPr/>
          <p:nvPr/>
        </p:nvSpPr>
        <p:spPr>
          <a:xfrm>
            <a:off x="1269091" y="6422637"/>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75%</a:t>
            </a:r>
            <a:endParaRPr/>
          </a:p>
        </p:txBody>
      </p:sp>
      <p:sp>
        <p:nvSpPr>
          <p:cNvPr id="1846" name="Google Shape;1846;p67"/>
          <p:cNvSpPr/>
          <p:nvPr/>
        </p:nvSpPr>
        <p:spPr>
          <a:xfrm>
            <a:off x="2774441" y="4524280"/>
            <a:ext cx="96818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47%</a:t>
            </a:r>
            <a:endParaRPr/>
          </a:p>
        </p:txBody>
      </p:sp>
      <p:sp>
        <p:nvSpPr>
          <p:cNvPr id="1847" name="Google Shape;1847;p67"/>
          <p:cNvSpPr txBox="1"/>
          <p:nvPr/>
        </p:nvSpPr>
        <p:spPr>
          <a:xfrm>
            <a:off x="418082" y="3802520"/>
            <a:ext cx="471271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Niñas - Niños    </a:t>
            </a:r>
            <a:endParaRPr/>
          </a:p>
        </p:txBody>
      </p:sp>
      <p:sp>
        <p:nvSpPr>
          <p:cNvPr id="1848" name="Google Shape;1848;p67"/>
          <p:cNvSpPr/>
          <p:nvPr/>
        </p:nvSpPr>
        <p:spPr>
          <a:xfrm>
            <a:off x="1187736" y="4599641"/>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53%</a:t>
            </a:r>
            <a:endParaRPr/>
          </a:p>
        </p:txBody>
      </p:sp>
      <p:sp>
        <p:nvSpPr>
          <p:cNvPr id="1849" name="Google Shape;1849;p67"/>
          <p:cNvSpPr/>
          <p:nvPr/>
        </p:nvSpPr>
        <p:spPr>
          <a:xfrm>
            <a:off x="2700400" y="6384764"/>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25%</a:t>
            </a:r>
            <a:endParaRPr/>
          </a:p>
        </p:txBody>
      </p:sp>
      <p:graphicFrame>
        <p:nvGraphicFramePr>
          <p:cNvPr id="1850" name="Google Shape;1850;p67"/>
          <p:cNvGraphicFramePr/>
          <p:nvPr/>
        </p:nvGraphicFramePr>
        <p:xfrm>
          <a:off x="5130800" y="535786"/>
          <a:ext cx="4284242" cy="1446883"/>
        </p:xfrm>
        <a:graphic>
          <a:graphicData uri="http://schemas.openxmlformats.org/drawingml/2006/chart">
            <c:chart r:id="rId6"/>
          </a:graphicData>
        </a:graphic>
      </p:graphicFrame>
      <p:graphicFrame>
        <p:nvGraphicFramePr>
          <p:cNvPr id="1851" name="Google Shape;1851;p67"/>
          <p:cNvGraphicFramePr/>
          <p:nvPr/>
        </p:nvGraphicFramePr>
        <p:xfrm>
          <a:off x="2488674" y="3905331"/>
          <a:ext cx="1609395" cy="1658472"/>
        </p:xfrm>
        <a:graphic>
          <a:graphicData uri="http://schemas.openxmlformats.org/drawingml/2006/chart">
            <c:chart r:id="rId7"/>
          </a:graphicData>
        </a:graphic>
      </p:graphicFrame>
      <p:graphicFrame>
        <p:nvGraphicFramePr>
          <p:cNvPr id="1852" name="Google Shape;1852;p67"/>
          <p:cNvGraphicFramePr/>
          <p:nvPr/>
        </p:nvGraphicFramePr>
        <p:xfrm>
          <a:off x="694547" y="3925124"/>
          <a:ext cx="2005853" cy="1669676"/>
        </p:xfrm>
        <a:graphic>
          <a:graphicData uri="http://schemas.openxmlformats.org/drawingml/2006/chart">
            <c:chart r:id="rId8"/>
          </a:graphicData>
        </a:graphic>
      </p:graphicFrame>
      <p:graphicFrame>
        <p:nvGraphicFramePr>
          <p:cNvPr id="1853" name="Google Shape;1853;p67"/>
          <p:cNvGraphicFramePr/>
          <p:nvPr/>
        </p:nvGraphicFramePr>
        <p:xfrm>
          <a:off x="5504024" y="3823937"/>
          <a:ext cx="4158519" cy="1618951"/>
        </p:xfrm>
        <a:graphic>
          <a:graphicData uri="http://schemas.openxmlformats.org/drawingml/2006/chart">
            <c:chart r:id="rId9"/>
          </a:graphicData>
        </a:graphic>
      </p:graphicFrame>
      <p:graphicFrame>
        <p:nvGraphicFramePr>
          <p:cNvPr id="1854" name="Google Shape;1854;p67"/>
          <p:cNvGraphicFramePr/>
          <p:nvPr/>
        </p:nvGraphicFramePr>
        <p:xfrm>
          <a:off x="815508" y="5735247"/>
          <a:ext cx="1828840" cy="1665926"/>
        </p:xfrm>
        <a:graphic>
          <a:graphicData uri="http://schemas.openxmlformats.org/drawingml/2006/chart">
            <c:chart r:id="rId10"/>
          </a:graphicData>
        </a:graphic>
      </p:graphicFrame>
      <p:graphicFrame>
        <p:nvGraphicFramePr>
          <p:cNvPr id="1855" name="Google Shape;1855;p67"/>
          <p:cNvGraphicFramePr/>
          <p:nvPr/>
        </p:nvGraphicFramePr>
        <p:xfrm>
          <a:off x="2124728" y="5728028"/>
          <a:ext cx="2160095" cy="1665926"/>
        </p:xfrm>
        <a:graphic>
          <a:graphicData uri="http://schemas.openxmlformats.org/drawingml/2006/chart">
            <c:chart r:id="rId11"/>
          </a:graphicData>
        </a:graphic>
      </p:graphicFrame>
      <p:graphicFrame>
        <p:nvGraphicFramePr>
          <p:cNvPr id="1856" name="Google Shape;1856;p67"/>
          <p:cNvGraphicFramePr/>
          <p:nvPr/>
        </p:nvGraphicFramePr>
        <p:xfrm>
          <a:off x="5040312" y="5557801"/>
          <a:ext cx="4291660" cy="1618951"/>
        </p:xfrm>
        <a:graphic>
          <a:graphicData uri="http://schemas.openxmlformats.org/drawingml/2006/chart">
            <c:chart r:id="rId12"/>
          </a:graphicData>
        </a:graphic>
      </p:graphicFrame>
      <p:pic>
        <p:nvPicPr>
          <p:cNvPr descr="Trabajadora de oficina contorno" id="1857" name="Google Shape;1857;p67"/>
          <p:cNvPicPr preferRelativeResize="0"/>
          <p:nvPr/>
        </p:nvPicPr>
        <p:blipFill rotWithShape="1">
          <a:blip r:embed="rId13">
            <a:alphaModFix/>
          </a:blip>
          <a:srcRect b="0" l="0" r="0" t="0"/>
          <a:stretch/>
        </p:blipFill>
        <p:spPr>
          <a:xfrm>
            <a:off x="4496087" y="5670222"/>
            <a:ext cx="702278" cy="702278"/>
          </a:xfrm>
          <a:prstGeom prst="rect">
            <a:avLst/>
          </a:prstGeom>
          <a:noFill/>
          <a:ln>
            <a:noFill/>
          </a:ln>
        </p:spPr>
      </p:pic>
      <p:pic>
        <p:nvPicPr>
          <p:cNvPr descr="Trabajador de oficina con relleno sólido" id="1858" name="Google Shape;1858;p67"/>
          <p:cNvPicPr preferRelativeResize="0"/>
          <p:nvPr/>
        </p:nvPicPr>
        <p:blipFill rotWithShape="1">
          <a:blip r:embed="rId14">
            <a:alphaModFix/>
          </a:blip>
          <a:srcRect b="0" l="0" r="0" t="0"/>
          <a:stretch/>
        </p:blipFill>
        <p:spPr>
          <a:xfrm>
            <a:off x="4473777" y="6354897"/>
            <a:ext cx="702278" cy="702278"/>
          </a:xfrm>
          <a:prstGeom prst="rect">
            <a:avLst/>
          </a:prstGeom>
          <a:noFill/>
          <a:ln>
            <a:noFill/>
          </a:ln>
        </p:spPr>
      </p:pic>
      <p:graphicFrame>
        <p:nvGraphicFramePr>
          <p:cNvPr id="1859" name="Google Shape;1859;p67"/>
          <p:cNvGraphicFramePr/>
          <p:nvPr/>
        </p:nvGraphicFramePr>
        <p:xfrm>
          <a:off x="995299" y="2232481"/>
          <a:ext cx="2714598" cy="1641853"/>
        </p:xfrm>
        <a:graphic>
          <a:graphicData uri="http://schemas.openxmlformats.org/drawingml/2006/chart">
            <c:chart r:id="rId15"/>
          </a:graphicData>
        </a:graphic>
      </p:graphicFrame>
      <p:sp>
        <p:nvSpPr>
          <p:cNvPr id="1860" name="Google Shape;1860;p67"/>
          <p:cNvSpPr/>
          <p:nvPr/>
        </p:nvSpPr>
        <p:spPr>
          <a:xfrm>
            <a:off x="1977024" y="2906298"/>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pic>
        <p:nvPicPr>
          <p:cNvPr descr="Mujer embarazada con relleno sólido" id="1861" name="Google Shape;1861;p67"/>
          <p:cNvPicPr preferRelativeResize="0"/>
          <p:nvPr/>
        </p:nvPicPr>
        <p:blipFill rotWithShape="1">
          <a:blip r:embed="rId16">
            <a:alphaModFix/>
          </a:blip>
          <a:srcRect b="0" l="0" r="0" t="0"/>
          <a:stretch/>
        </p:blipFill>
        <p:spPr>
          <a:xfrm>
            <a:off x="4602997" y="859312"/>
            <a:ext cx="708860" cy="807223"/>
          </a:xfrm>
          <a:prstGeom prst="rect">
            <a:avLst/>
          </a:prstGeom>
          <a:noFill/>
          <a:ln>
            <a:noFill/>
          </a:ln>
        </p:spPr>
      </p:pic>
      <p:pic>
        <p:nvPicPr>
          <p:cNvPr descr="Mujer cambiando a bebé con relleno sólido" id="1862" name="Google Shape;1862;p67"/>
          <p:cNvPicPr preferRelativeResize="0"/>
          <p:nvPr/>
        </p:nvPicPr>
        <p:blipFill rotWithShape="1">
          <a:blip r:embed="rId17">
            <a:alphaModFix/>
          </a:blip>
          <a:srcRect b="0" l="0" r="0" t="0"/>
          <a:stretch/>
        </p:blipFill>
        <p:spPr>
          <a:xfrm>
            <a:off x="4578766" y="2489499"/>
            <a:ext cx="708861" cy="883858"/>
          </a:xfrm>
          <a:prstGeom prst="rect">
            <a:avLst/>
          </a:prstGeom>
          <a:noFill/>
          <a:ln>
            <a:noFill/>
          </a:ln>
        </p:spPr>
      </p:pic>
      <p:graphicFrame>
        <p:nvGraphicFramePr>
          <p:cNvPr id="1863" name="Google Shape;1863;p67"/>
          <p:cNvGraphicFramePr/>
          <p:nvPr/>
        </p:nvGraphicFramePr>
        <p:xfrm>
          <a:off x="5255295" y="2109436"/>
          <a:ext cx="4291660" cy="1714501"/>
        </p:xfrm>
        <a:graphic>
          <a:graphicData uri="http://schemas.openxmlformats.org/drawingml/2006/chart">
            <c:chart r:id="rId18"/>
          </a:graphicData>
        </a:graphic>
      </p:graphicFrame>
      <p:sp>
        <p:nvSpPr>
          <p:cNvPr id="1864" name="Google Shape;1864;p67"/>
          <p:cNvSpPr txBox="1"/>
          <p:nvPr>
            <p:ph idx="1" type="body"/>
          </p:nvPr>
        </p:nvSpPr>
        <p:spPr>
          <a:xfrm>
            <a:off x="371284" y="148069"/>
            <a:ext cx="8694737" cy="219075"/>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TOTALES  OBTENIDOS DE LA ENCUESTA  SEXO Y EDAD </a:t>
            </a:r>
            <a:endParaRPr/>
          </a:p>
        </p:txBody>
      </p:sp>
      <p:sp>
        <p:nvSpPr>
          <p:cNvPr id="1865" name="Google Shape;1865;p67"/>
          <p:cNvSpPr/>
          <p:nvPr/>
        </p:nvSpPr>
        <p:spPr>
          <a:xfrm>
            <a:off x="3871594" y="1222790"/>
            <a:ext cx="137530" cy="12395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BCC0C3"/>
              </a:solidFill>
              <a:latin typeface="Arial"/>
              <a:ea typeface="Arial"/>
              <a:cs typeface="Arial"/>
              <a:sym typeface="Arial"/>
            </a:endParaRPr>
          </a:p>
        </p:txBody>
      </p:sp>
      <p:sp>
        <p:nvSpPr>
          <p:cNvPr id="1866" name="Google Shape;1866;p67"/>
          <p:cNvSpPr/>
          <p:nvPr/>
        </p:nvSpPr>
        <p:spPr>
          <a:xfrm>
            <a:off x="3865803" y="910661"/>
            <a:ext cx="137530" cy="123950"/>
          </a:xfrm>
          <a:prstGeom prst="rect">
            <a:avLst/>
          </a:prstGeom>
          <a:solidFill>
            <a:srgbClr val="57E4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1867" name="Google Shape;1867;p67"/>
          <p:cNvSpPr txBox="1"/>
          <p:nvPr/>
        </p:nvSpPr>
        <p:spPr>
          <a:xfrm>
            <a:off x="4041267" y="1180955"/>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F</a:t>
            </a:r>
            <a:endParaRPr/>
          </a:p>
        </p:txBody>
      </p:sp>
      <p:sp>
        <p:nvSpPr>
          <p:cNvPr id="1868" name="Google Shape;1868;p67"/>
          <p:cNvSpPr txBox="1"/>
          <p:nvPr/>
        </p:nvSpPr>
        <p:spPr>
          <a:xfrm>
            <a:off x="4038245" y="867549"/>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M</a:t>
            </a:r>
            <a:endParaRPr/>
          </a:p>
        </p:txBody>
      </p:sp>
      <p:sp>
        <p:nvSpPr>
          <p:cNvPr id="1869" name="Google Shape;1869;p67"/>
          <p:cNvSpPr/>
          <p:nvPr/>
        </p:nvSpPr>
        <p:spPr>
          <a:xfrm rot="-5400000">
            <a:off x="-809776" y="3114650"/>
            <a:ext cx="2005781" cy="342068"/>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SEXO</a:t>
            </a:r>
            <a:endParaRPr/>
          </a:p>
        </p:txBody>
      </p:sp>
      <p:sp>
        <p:nvSpPr>
          <p:cNvPr id="1870" name="Google Shape;1870;p67"/>
          <p:cNvSpPr/>
          <p:nvPr/>
        </p:nvSpPr>
        <p:spPr>
          <a:xfrm rot="5400000">
            <a:off x="8851903" y="3202323"/>
            <a:ext cx="2005781" cy="342068"/>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EDAD</a:t>
            </a:r>
            <a:endParaRPr/>
          </a:p>
        </p:txBody>
      </p:sp>
    </p:spTree>
  </p:cSld>
  <p:clrMapOvr>
    <a:masterClrMapping/>
  </p:clrMapOvr>
</p:sld>
</file>

<file path=ppt/slides/slide6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4" name="Shape 1874"/>
        <p:cNvGrpSpPr/>
        <p:nvPr/>
      </p:nvGrpSpPr>
      <p:grpSpPr>
        <a:xfrm>
          <a:off x="0" y="0"/>
          <a:ext cx="0" cy="0"/>
          <a:chOff x="0" y="0"/>
          <a:chExt cx="0" cy="0"/>
        </a:xfrm>
      </p:grpSpPr>
      <p:sp>
        <p:nvSpPr>
          <p:cNvPr id="1875" name="Google Shape;1875;p6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Gestante </a:t>
            </a:r>
            <a:endParaRPr/>
          </a:p>
        </p:txBody>
      </p:sp>
      <p:sp>
        <p:nvSpPr>
          <p:cNvPr id="1876" name="Google Shape;1876;p6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877" name="Google Shape;1877;p6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GESTANTES </a:t>
            </a:r>
            <a:endParaRPr/>
          </a:p>
        </p:txBody>
      </p:sp>
      <p:sp>
        <p:nvSpPr>
          <p:cNvPr id="1878" name="Google Shape;1878;p68"/>
          <p:cNvSpPr txBox="1"/>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2000"/>
              <a:buFont typeface="Arial"/>
              <a:buNone/>
            </a:pPr>
            <a:r>
              <a:rPr b="0" i="0" lang="es-PE" sz="2000" u="none" cap="none" strike="noStrike">
                <a:solidFill>
                  <a:srgbClr val="26323E"/>
                </a:solidFill>
                <a:latin typeface="Arial"/>
                <a:ea typeface="Arial"/>
                <a:cs typeface="Arial"/>
                <a:sym typeface="Arial"/>
              </a:rPr>
              <a:t>Gestantes</a:t>
            </a:r>
            <a:endParaRPr b="0" i="0" sz="2000" u="none" cap="none" strike="noStrike">
              <a:solidFill>
                <a:srgbClr val="26323E"/>
              </a:solidFill>
              <a:latin typeface="Arial"/>
              <a:ea typeface="Arial"/>
              <a:cs typeface="Arial"/>
              <a:sym typeface="Arial"/>
            </a:endParaRPr>
          </a:p>
        </p:txBody>
      </p:sp>
      <p:sp>
        <p:nvSpPr>
          <p:cNvPr id="1879" name="Google Shape;1879;p68"/>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880" name="Google Shape;1880;p68"/>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881" name="Google Shape;1881;p68"/>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1882" name="Google Shape;1882;p68"/>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1883" name="Google Shape;1883;p68"/>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884" name="Google Shape;1884;p68"/>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¿Como calificaría Ud. ¿La atención recibida por el personal médico en cuanto a? </a:t>
            </a:r>
            <a:endParaRPr/>
          </a:p>
        </p:txBody>
      </p:sp>
      <p:sp>
        <p:nvSpPr>
          <p:cNvPr id="1885" name="Google Shape;1885;p68"/>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1886" name="Google Shape;1886;p68"/>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1887" name="Google Shape;1887;p68"/>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1888" name="Google Shape;1888;p68"/>
          <p:cNvGraphicFramePr/>
          <p:nvPr/>
        </p:nvGraphicFramePr>
        <p:xfrm>
          <a:off x="282413" y="1267953"/>
          <a:ext cx="4016253" cy="1670484"/>
        </p:xfrm>
        <a:graphic>
          <a:graphicData uri="http://schemas.openxmlformats.org/drawingml/2006/chart">
            <c:chart r:id="rId3"/>
          </a:graphicData>
        </a:graphic>
      </p:graphicFrame>
      <p:graphicFrame>
        <p:nvGraphicFramePr>
          <p:cNvPr id="1889" name="Google Shape;1889;p68"/>
          <p:cNvGraphicFramePr/>
          <p:nvPr/>
        </p:nvGraphicFramePr>
        <p:xfrm>
          <a:off x="311775" y="3442868"/>
          <a:ext cx="4024862" cy="1603998"/>
        </p:xfrm>
        <a:graphic>
          <a:graphicData uri="http://schemas.openxmlformats.org/drawingml/2006/chart">
            <c:chart r:id="rId4"/>
          </a:graphicData>
        </a:graphic>
      </p:graphicFrame>
      <p:graphicFrame>
        <p:nvGraphicFramePr>
          <p:cNvPr id="1890" name="Google Shape;1890;p68"/>
          <p:cNvGraphicFramePr/>
          <p:nvPr/>
        </p:nvGraphicFramePr>
        <p:xfrm>
          <a:off x="5781958" y="1361390"/>
          <a:ext cx="3986891" cy="2735951"/>
        </p:xfrm>
        <a:graphic>
          <a:graphicData uri="http://schemas.openxmlformats.org/drawingml/2006/chart">
            <c:chart r:id="rId5"/>
          </a:graphicData>
        </a:graphic>
      </p:graphicFrame>
      <p:graphicFrame>
        <p:nvGraphicFramePr>
          <p:cNvPr id="1891" name="Google Shape;1891;p68"/>
          <p:cNvGraphicFramePr/>
          <p:nvPr/>
        </p:nvGraphicFramePr>
        <p:xfrm>
          <a:off x="360001" y="5341031"/>
          <a:ext cx="3996130" cy="1904896"/>
        </p:xfrm>
        <a:graphic>
          <a:graphicData uri="http://schemas.openxmlformats.org/drawingml/2006/chart">
            <c:chart r:id="rId6"/>
          </a:graphicData>
        </a:graphic>
      </p:graphicFrame>
      <p:graphicFrame>
        <p:nvGraphicFramePr>
          <p:cNvPr id="1892" name="Google Shape;1892;p68"/>
          <p:cNvGraphicFramePr/>
          <p:nvPr/>
        </p:nvGraphicFramePr>
        <p:xfrm>
          <a:off x="5835165" y="4654197"/>
          <a:ext cx="3996130" cy="2540837"/>
        </p:xfrm>
        <a:graphic>
          <a:graphicData uri="http://schemas.openxmlformats.org/drawingml/2006/chart">
            <c:chart r:id="rId7"/>
          </a:graphicData>
        </a:graphic>
      </p:graphicFrame>
      <p:sp>
        <p:nvSpPr>
          <p:cNvPr id="1893" name="Google Shape;1893;p68"/>
          <p:cNvSpPr/>
          <p:nvPr/>
        </p:nvSpPr>
        <p:spPr>
          <a:xfrm>
            <a:off x="5881357" y="4165545"/>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6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7" name="Shape 1897"/>
        <p:cNvGrpSpPr/>
        <p:nvPr/>
      </p:nvGrpSpPr>
      <p:grpSpPr>
        <a:xfrm>
          <a:off x="0" y="0"/>
          <a:ext cx="0" cy="0"/>
          <a:chOff x="0" y="0"/>
          <a:chExt cx="0" cy="0"/>
        </a:xfrm>
      </p:grpSpPr>
      <p:sp>
        <p:nvSpPr>
          <p:cNvPr id="1898" name="Google Shape;1898;p6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Puérpera</a:t>
            </a:r>
            <a:endParaRPr/>
          </a:p>
        </p:txBody>
      </p:sp>
      <p:sp>
        <p:nvSpPr>
          <p:cNvPr id="1899" name="Google Shape;1899;p6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900" name="Google Shape;1900;p6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PUÉRPERAS</a:t>
            </a:r>
            <a:endParaRPr/>
          </a:p>
        </p:txBody>
      </p:sp>
      <p:sp>
        <p:nvSpPr>
          <p:cNvPr id="1901" name="Google Shape;1901;p69"/>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902" name="Google Shape;1902;p69"/>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903" name="Google Shape;1903;p69"/>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1904" name="Google Shape;1904;p69"/>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1905" name="Google Shape;1905;p69"/>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906" name="Google Shape;1906;p69"/>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1907" name="Google Shape;1907;p69"/>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1908" name="Google Shape;1908;p69"/>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1909" name="Google Shape;1909;p69"/>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1910" name="Google Shape;1910;p69"/>
          <p:cNvGraphicFramePr/>
          <p:nvPr/>
        </p:nvGraphicFramePr>
        <p:xfrm>
          <a:off x="302540" y="1361390"/>
          <a:ext cx="4053592" cy="1577048"/>
        </p:xfrm>
        <a:graphic>
          <a:graphicData uri="http://schemas.openxmlformats.org/drawingml/2006/chart">
            <c:chart r:id="rId3"/>
          </a:graphicData>
        </a:graphic>
      </p:graphicFrame>
      <p:graphicFrame>
        <p:nvGraphicFramePr>
          <p:cNvPr id="1911" name="Google Shape;1911;p69"/>
          <p:cNvGraphicFramePr/>
          <p:nvPr/>
        </p:nvGraphicFramePr>
        <p:xfrm>
          <a:off x="329237" y="3474851"/>
          <a:ext cx="3969650" cy="1572015"/>
        </p:xfrm>
        <a:graphic>
          <a:graphicData uri="http://schemas.openxmlformats.org/drawingml/2006/chart">
            <c:chart r:id="rId4"/>
          </a:graphicData>
        </a:graphic>
      </p:graphicFrame>
      <p:graphicFrame>
        <p:nvGraphicFramePr>
          <p:cNvPr id="1912" name="Google Shape;1912;p69"/>
          <p:cNvGraphicFramePr/>
          <p:nvPr/>
        </p:nvGraphicFramePr>
        <p:xfrm>
          <a:off x="5743986" y="1361390"/>
          <a:ext cx="4007401" cy="2735951"/>
        </p:xfrm>
        <a:graphic>
          <a:graphicData uri="http://schemas.openxmlformats.org/drawingml/2006/chart">
            <c:chart r:id="rId5"/>
          </a:graphicData>
        </a:graphic>
      </p:graphicFrame>
      <p:graphicFrame>
        <p:nvGraphicFramePr>
          <p:cNvPr id="1913" name="Google Shape;1913;p69"/>
          <p:cNvGraphicFramePr/>
          <p:nvPr/>
        </p:nvGraphicFramePr>
        <p:xfrm>
          <a:off x="313591" y="5385421"/>
          <a:ext cx="4073718" cy="1820628"/>
        </p:xfrm>
        <a:graphic>
          <a:graphicData uri="http://schemas.openxmlformats.org/drawingml/2006/chart">
            <c:chart r:id="rId6"/>
          </a:graphicData>
        </a:graphic>
      </p:graphicFrame>
      <p:graphicFrame>
        <p:nvGraphicFramePr>
          <p:cNvPr id="1914" name="Google Shape;1914;p69"/>
          <p:cNvGraphicFramePr/>
          <p:nvPr/>
        </p:nvGraphicFramePr>
        <p:xfrm>
          <a:off x="5867187" y="4598158"/>
          <a:ext cx="3899848" cy="2665765"/>
        </p:xfrm>
        <a:graphic>
          <a:graphicData uri="http://schemas.openxmlformats.org/drawingml/2006/chart">
            <c:chart r:id="rId7"/>
          </a:graphicData>
        </a:graphic>
      </p:graphicFrame>
      <p:sp>
        <p:nvSpPr>
          <p:cNvPr id="1915" name="Google Shape;1915;p69"/>
          <p:cNvSpPr/>
          <p:nvPr/>
        </p:nvSpPr>
        <p:spPr>
          <a:xfrm>
            <a:off x="5867187" y="4164709"/>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1" name="Shape 571"/>
        <p:cNvGrpSpPr/>
        <p:nvPr/>
      </p:nvGrpSpPr>
      <p:grpSpPr>
        <a:xfrm>
          <a:off x="0" y="0"/>
          <a:ext cx="0" cy="0"/>
          <a:chOff x="0" y="0"/>
          <a:chExt cx="0" cy="0"/>
        </a:xfrm>
      </p:grpSpPr>
      <p:sp>
        <p:nvSpPr>
          <p:cNvPr id="572" name="Google Shape;572;p7"/>
          <p:cNvSpPr txBox="1"/>
          <p:nvPr>
            <p:ph type="title"/>
          </p:nvPr>
        </p:nvSpPr>
        <p:spPr>
          <a:xfrm>
            <a:off x="360493" y="589722"/>
            <a:ext cx="9227078"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Nuestro objetivo: apoyar a mejorar los resultados de la Red Norte de Salud, Gerencia Regional de Salud – GERESA</a:t>
            </a:r>
            <a:endParaRPr/>
          </a:p>
        </p:txBody>
      </p:sp>
      <p:grpSp>
        <p:nvGrpSpPr>
          <p:cNvPr id="573" name="Google Shape;573;p7"/>
          <p:cNvGrpSpPr/>
          <p:nvPr/>
        </p:nvGrpSpPr>
        <p:grpSpPr>
          <a:xfrm>
            <a:off x="302081" y="2278850"/>
            <a:ext cx="9679046" cy="4843546"/>
            <a:chOff x="149412" y="1438479"/>
            <a:chExt cx="8781577" cy="4394446"/>
          </a:xfrm>
        </p:grpSpPr>
        <p:sp>
          <p:nvSpPr>
            <p:cNvPr id="574" name="Google Shape;574;p7"/>
            <p:cNvSpPr/>
            <p:nvPr/>
          </p:nvSpPr>
          <p:spPr>
            <a:xfrm>
              <a:off x="1105792"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75" name="Google Shape;575;p7"/>
            <p:cNvSpPr/>
            <p:nvPr/>
          </p:nvSpPr>
          <p:spPr>
            <a:xfrm>
              <a:off x="1370825"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76" name="Google Shape;576;p7"/>
            <p:cNvSpPr/>
            <p:nvPr/>
          </p:nvSpPr>
          <p:spPr>
            <a:xfrm>
              <a:off x="1635859"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77" name="Google Shape;577;p7"/>
            <p:cNvSpPr/>
            <p:nvPr/>
          </p:nvSpPr>
          <p:spPr>
            <a:xfrm>
              <a:off x="2165926"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78" name="Google Shape;578;p7"/>
            <p:cNvSpPr/>
            <p:nvPr/>
          </p:nvSpPr>
          <p:spPr>
            <a:xfrm>
              <a:off x="3226059"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79" name="Google Shape;579;p7"/>
            <p:cNvSpPr/>
            <p:nvPr/>
          </p:nvSpPr>
          <p:spPr>
            <a:xfrm>
              <a:off x="4286193"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0" name="Google Shape;580;p7"/>
            <p:cNvSpPr/>
            <p:nvPr/>
          </p:nvSpPr>
          <p:spPr>
            <a:xfrm>
              <a:off x="4816260"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1" name="Google Shape;581;p7"/>
            <p:cNvSpPr/>
            <p:nvPr/>
          </p:nvSpPr>
          <p:spPr>
            <a:xfrm>
              <a:off x="5081293"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2" name="Google Shape;582;p7"/>
            <p:cNvSpPr/>
            <p:nvPr/>
          </p:nvSpPr>
          <p:spPr>
            <a:xfrm>
              <a:off x="5346327"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3" name="Google Shape;583;p7"/>
            <p:cNvSpPr/>
            <p:nvPr/>
          </p:nvSpPr>
          <p:spPr>
            <a:xfrm>
              <a:off x="5611360"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4" name="Google Shape;584;p7"/>
            <p:cNvSpPr/>
            <p:nvPr/>
          </p:nvSpPr>
          <p:spPr>
            <a:xfrm>
              <a:off x="5876393"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5" name="Google Shape;585;p7"/>
            <p:cNvSpPr/>
            <p:nvPr/>
          </p:nvSpPr>
          <p:spPr>
            <a:xfrm>
              <a:off x="6141427"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6" name="Google Shape;586;p7"/>
            <p:cNvSpPr/>
            <p:nvPr/>
          </p:nvSpPr>
          <p:spPr>
            <a:xfrm>
              <a:off x="6406460"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7" name="Google Shape;587;p7"/>
            <p:cNvSpPr/>
            <p:nvPr/>
          </p:nvSpPr>
          <p:spPr>
            <a:xfrm>
              <a:off x="6671494"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8" name="Google Shape;588;p7"/>
            <p:cNvSpPr/>
            <p:nvPr/>
          </p:nvSpPr>
          <p:spPr>
            <a:xfrm>
              <a:off x="6936527"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89" name="Google Shape;589;p7"/>
            <p:cNvSpPr/>
            <p:nvPr/>
          </p:nvSpPr>
          <p:spPr>
            <a:xfrm>
              <a:off x="7201561"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0" name="Google Shape;590;p7"/>
            <p:cNvSpPr/>
            <p:nvPr/>
          </p:nvSpPr>
          <p:spPr>
            <a:xfrm>
              <a:off x="7466594"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1" name="Google Shape;591;p7"/>
            <p:cNvSpPr/>
            <p:nvPr/>
          </p:nvSpPr>
          <p:spPr>
            <a:xfrm>
              <a:off x="7731632"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2" name="Google Shape;592;p7"/>
            <p:cNvSpPr/>
            <p:nvPr/>
          </p:nvSpPr>
          <p:spPr>
            <a:xfrm>
              <a:off x="1900892"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3" name="Google Shape;593;p7"/>
            <p:cNvSpPr/>
            <p:nvPr/>
          </p:nvSpPr>
          <p:spPr>
            <a:xfrm>
              <a:off x="2695992"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4" name="Google Shape;594;p7"/>
            <p:cNvSpPr/>
            <p:nvPr/>
          </p:nvSpPr>
          <p:spPr>
            <a:xfrm>
              <a:off x="3756126"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5" name="Google Shape;595;p7"/>
            <p:cNvSpPr/>
            <p:nvPr/>
          </p:nvSpPr>
          <p:spPr>
            <a:xfrm>
              <a:off x="4551226"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6" name="Google Shape;596;p7"/>
            <p:cNvSpPr/>
            <p:nvPr/>
          </p:nvSpPr>
          <p:spPr>
            <a:xfrm>
              <a:off x="2961026"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7" name="Google Shape;597;p7"/>
            <p:cNvSpPr/>
            <p:nvPr/>
          </p:nvSpPr>
          <p:spPr>
            <a:xfrm>
              <a:off x="4021160"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8" name="Google Shape;598;p7"/>
            <p:cNvSpPr/>
            <p:nvPr/>
          </p:nvSpPr>
          <p:spPr>
            <a:xfrm>
              <a:off x="2430959"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599" name="Google Shape;599;p7"/>
            <p:cNvSpPr/>
            <p:nvPr/>
          </p:nvSpPr>
          <p:spPr>
            <a:xfrm>
              <a:off x="3491093" y="3467722"/>
              <a:ext cx="329385" cy="466321"/>
            </a:xfrm>
            <a:prstGeom prst="chevron">
              <a:avLst>
                <a:gd fmla="val 50000" name="adj"/>
              </a:avLst>
            </a:prstGeom>
            <a:solidFill>
              <a:schemeClr val="accent5"/>
            </a:solidFill>
            <a:ln cap="flat" cmpd="sng" w="9525">
              <a:solidFill>
                <a:schemeClr val="accent1"/>
              </a:solidFill>
              <a:prstDash val="solid"/>
              <a:miter lim="800000"/>
              <a:headEnd len="sm" w="sm" type="none"/>
              <a:tailEnd len="sm" w="sm" type="none"/>
            </a:ln>
          </p:spPr>
          <p:txBody>
            <a:bodyPr anchorCtr="0" anchor="t" bIns="50375" lIns="100775" spcFirstLastPara="1" rIns="100775" wrap="square" tIns="50375">
              <a:noAutofit/>
            </a:bodyPr>
            <a:lstStyle/>
            <a:p>
              <a:pPr indent="-119004" lvl="0" marL="188981" marR="0" rtl="0" algn="l">
                <a:spcBef>
                  <a:spcPts val="0"/>
                </a:spcBef>
                <a:spcAft>
                  <a:spcPts val="0"/>
                </a:spcAft>
                <a:buClr>
                  <a:schemeClr val="dk1"/>
                </a:buClr>
                <a:buSzPts val="1102"/>
                <a:buFont typeface="Arial"/>
                <a:buNone/>
              </a:pPr>
              <a:r>
                <a:t/>
              </a:r>
              <a:endParaRPr b="1" i="0" sz="1102" u="none" cap="none" strike="noStrike">
                <a:solidFill>
                  <a:schemeClr val="dk1"/>
                </a:solidFill>
                <a:latin typeface="Arial"/>
                <a:ea typeface="Arial"/>
                <a:cs typeface="Arial"/>
                <a:sym typeface="Arial"/>
              </a:endParaRPr>
            </a:p>
          </p:txBody>
        </p:sp>
        <p:sp>
          <p:nvSpPr>
            <p:cNvPr id="600" name="Google Shape;600;p7"/>
            <p:cNvSpPr txBox="1"/>
            <p:nvPr/>
          </p:nvSpPr>
          <p:spPr>
            <a:xfrm>
              <a:off x="1063638" y="1438480"/>
              <a:ext cx="2008222" cy="1675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Diagnóstico y Organización</a:t>
              </a:r>
              <a:endParaRPr/>
            </a:p>
          </p:txBody>
        </p:sp>
        <p:cxnSp>
          <p:nvCxnSpPr>
            <p:cNvPr id="601" name="Google Shape;601;p7"/>
            <p:cNvCxnSpPr/>
            <p:nvPr/>
          </p:nvCxnSpPr>
          <p:spPr>
            <a:xfrm>
              <a:off x="1088117" y="2687802"/>
              <a:ext cx="1737360" cy="0"/>
            </a:xfrm>
            <a:prstGeom prst="straightConnector1">
              <a:avLst/>
            </a:prstGeom>
            <a:noFill/>
            <a:ln cap="flat" cmpd="sng" w="19050">
              <a:solidFill>
                <a:srgbClr val="999999"/>
              </a:solidFill>
              <a:prstDash val="solid"/>
              <a:round/>
              <a:headEnd len="sm" w="sm" type="none"/>
              <a:tailEnd len="sm" w="sm" type="none"/>
            </a:ln>
          </p:spPr>
        </p:cxnSp>
        <p:cxnSp>
          <p:nvCxnSpPr>
            <p:cNvPr id="602" name="Google Shape;602;p7"/>
            <p:cNvCxnSpPr/>
            <p:nvPr/>
          </p:nvCxnSpPr>
          <p:spPr>
            <a:xfrm>
              <a:off x="1158619" y="2680787"/>
              <a:ext cx="0" cy="274320"/>
            </a:xfrm>
            <a:prstGeom prst="straightConnector1">
              <a:avLst/>
            </a:prstGeom>
            <a:noFill/>
            <a:ln cap="flat" cmpd="sng" w="19050">
              <a:solidFill>
                <a:srgbClr val="999999"/>
              </a:solidFill>
              <a:prstDash val="solid"/>
              <a:round/>
              <a:headEnd len="sm" w="sm" type="none"/>
              <a:tailEnd len="med" w="med" type="oval"/>
            </a:ln>
          </p:spPr>
        </p:cxnSp>
        <p:sp>
          <p:nvSpPr>
            <p:cNvPr id="603" name="Google Shape;603;p7"/>
            <p:cNvSpPr txBox="1"/>
            <p:nvPr/>
          </p:nvSpPr>
          <p:spPr>
            <a:xfrm>
              <a:off x="980543" y="1666505"/>
              <a:ext cx="2235086" cy="717899"/>
            </a:xfrm>
            <a:prstGeom prst="rect">
              <a:avLst/>
            </a:prstGeom>
            <a:noFill/>
            <a:ln>
              <a:noFill/>
            </a:ln>
          </p:spPr>
          <p:txBody>
            <a:bodyPr anchorCtr="0" anchor="t" bIns="0" lIns="0" spcFirstLastPara="1" rIns="0" wrap="square" tIns="0">
              <a:noAutofit/>
            </a:bodyPr>
            <a:lstStyle/>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Definición de prioridades y objetivos</a:t>
              </a:r>
              <a:endParaRPr/>
            </a:p>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Revisión de capacidad</a:t>
              </a:r>
              <a:endParaRPr/>
            </a:p>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Organización de la función del cumplimiento</a:t>
              </a:r>
              <a:endParaRPr/>
            </a:p>
            <a:p>
              <a:pPr indent="-125380" lvl="0" marL="201580" marR="0" rtl="0" algn="l">
                <a:spcBef>
                  <a:spcPts val="0"/>
                </a:spcBef>
                <a:spcAft>
                  <a:spcPts val="0"/>
                </a:spcAft>
                <a:buClr>
                  <a:schemeClr val="accent5"/>
                </a:buClr>
                <a:buSzPts val="1200"/>
                <a:buFont typeface="Arial"/>
                <a:buNone/>
              </a:pPr>
              <a:r>
                <a:t/>
              </a:r>
              <a:endParaRPr b="0" i="0" sz="1200" u="none" cap="none" strike="noStrike">
                <a:solidFill>
                  <a:schemeClr val="dk1"/>
                </a:solidFill>
                <a:latin typeface="Arial"/>
                <a:ea typeface="Arial"/>
                <a:cs typeface="Arial"/>
                <a:sym typeface="Arial"/>
              </a:endParaRPr>
            </a:p>
          </p:txBody>
        </p:sp>
        <p:sp>
          <p:nvSpPr>
            <p:cNvPr id="604" name="Google Shape;604;p7"/>
            <p:cNvSpPr txBox="1"/>
            <p:nvPr/>
          </p:nvSpPr>
          <p:spPr>
            <a:xfrm>
              <a:off x="162306" y="3581050"/>
              <a:ext cx="953449" cy="239664"/>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s-PE" sz="1200" u="none" cap="none" strike="noStrike">
                  <a:solidFill>
                    <a:schemeClr val="dk1"/>
                  </a:solidFill>
                  <a:latin typeface="Arial"/>
                  <a:ea typeface="Arial"/>
                  <a:cs typeface="Arial"/>
                  <a:sym typeface="Arial"/>
                </a:rPr>
                <a:t>Junio 2021</a:t>
              </a:r>
              <a:endParaRPr b="0" i="0" sz="1200" u="none" cap="none" strike="noStrike">
                <a:solidFill>
                  <a:schemeClr val="dk1"/>
                </a:solidFill>
                <a:latin typeface="Arial"/>
                <a:ea typeface="Arial"/>
                <a:cs typeface="Arial"/>
                <a:sym typeface="Arial"/>
              </a:endParaRPr>
            </a:p>
          </p:txBody>
        </p:sp>
        <p:sp>
          <p:nvSpPr>
            <p:cNvPr id="605" name="Google Shape;605;p7"/>
            <p:cNvSpPr txBox="1"/>
            <p:nvPr/>
          </p:nvSpPr>
          <p:spPr>
            <a:xfrm>
              <a:off x="8080751" y="3571522"/>
              <a:ext cx="850238" cy="321296"/>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None/>
              </a:pPr>
              <a:r>
                <a:rPr b="0" i="0" lang="es-PE" sz="1300" u="none" cap="none" strike="noStrike">
                  <a:solidFill>
                    <a:schemeClr val="dk1"/>
                  </a:solidFill>
                  <a:latin typeface="Arial"/>
                  <a:ea typeface="Arial"/>
                  <a:cs typeface="Arial"/>
                  <a:sym typeface="Arial"/>
                </a:rPr>
                <a:t>Noviembre 2021</a:t>
              </a:r>
              <a:endParaRPr b="0" i="0" sz="1300" u="none" cap="none" strike="noStrike">
                <a:solidFill>
                  <a:schemeClr val="dk1"/>
                </a:solidFill>
                <a:latin typeface="Arial"/>
                <a:ea typeface="Arial"/>
                <a:cs typeface="Arial"/>
                <a:sym typeface="Arial"/>
              </a:endParaRPr>
            </a:p>
          </p:txBody>
        </p:sp>
        <p:sp>
          <p:nvSpPr>
            <p:cNvPr id="606" name="Google Shape;606;p7"/>
            <p:cNvSpPr txBox="1"/>
            <p:nvPr/>
          </p:nvSpPr>
          <p:spPr>
            <a:xfrm>
              <a:off x="3434254" y="1438479"/>
              <a:ext cx="1725628" cy="1675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Planificación</a:t>
              </a:r>
              <a:endParaRPr/>
            </a:p>
          </p:txBody>
        </p:sp>
        <p:sp>
          <p:nvSpPr>
            <p:cNvPr id="607" name="Google Shape;607;p7"/>
            <p:cNvSpPr txBox="1"/>
            <p:nvPr/>
          </p:nvSpPr>
          <p:spPr>
            <a:xfrm>
              <a:off x="3412988" y="1666503"/>
              <a:ext cx="2340450" cy="652635"/>
            </a:xfrm>
            <a:prstGeom prst="rect">
              <a:avLst/>
            </a:prstGeom>
            <a:noFill/>
            <a:ln>
              <a:noFill/>
            </a:ln>
          </p:spPr>
          <p:txBody>
            <a:bodyPr anchorCtr="0" anchor="t" bIns="0" lIns="0" spcFirstLastPara="1" rIns="0" wrap="square" tIns="0">
              <a:noAutofit/>
            </a:bodyPr>
            <a:lstStyle/>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Definición de indicadores, metas y trayectorias</a:t>
              </a:r>
              <a:endParaRPr/>
            </a:p>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Plan de cumplimiento detallado</a:t>
              </a:r>
              <a:endParaRPr/>
            </a:p>
          </p:txBody>
        </p:sp>
        <p:sp>
          <p:nvSpPr>
            <p:cNvPr id="608" name="Google Shape;608;p7"/>
            <p:cNvSpPr txBox="1"/>
            <p:nvPr/>
          </p:nvSpPr>
          <p:spPr>
            <a:xfrm>
              <a:off x="6094565" y="1452541"/>
              <a:ext cx="1725628" cy="1675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Implementación</a:t>
              </a:r>
              <a:endParaRPr/>
            </a:p>
          </p:txBody>
        </p:sp>
        <p:sp>
          <p:nvSpPr>
            <p:cNvPr id="609" name="Google Shape;609;p7"/>
            <p:cNvSpPr txBox="1"/>
            <p:nvPr/>
          </p:nvSpPr>
          <p:spPr>
            <a:xfrm>
              <a:off x="6094566" y="1666503"/>
              <a:ext cx="1966452" cy="717899"/>
            </a:xfrm>
            <a:prstGeom prst="rect">
              <a:avLst/>
            </a:prstGeom>
            <a:noFill/>
            <a:ln>
              <a:noFill/>
            </a:ln>
          </p:spPr>
          <p:txBody>
            <a:bodyPr anchorCtr="0" anchor="t" bIns="0" lIns="0" spcFirstLastPara="1" rIns="0" wrap="square" tIns="0">
              <a:noAutofit/>
            </a:bodyPr>
            <a:lstStyle/>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Rutinas para monitorear progreso</a:t>
              </a:r>
              <a:endParaRPr/>
            </a:p>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Continua solución de problemas</a:t>
              </a:r>
              <a:endParaRPr/>
            </a:p>
          </p:txBody>
        </p:sp>
        <p:sp>
          <p:nvSpPr>
            <p:cNvPr id="610" name="Google Shape;610;p7"/>
            <p:cNvSpPr txBox="1"/>
            <p:nvPr/>
          </p:nvSpPr>
          <p:spPr>
            <a:xfrm>
              <a:off x="1596091" y="4419450"/>
              <a:ext cx="1725628" cy="1675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Relaciones</a:t>
              </a:r>
              <a:endParaRPr/>
            </a:p>
          </p:txBody>
        </p:sp>
        <p:sp>
          <p:nvSpPr>
            <p:cNvPr id="611" name="Google Shape;611;p7"/>
            <p:cNvSpPr txBox="1"/>
            <p:nvPr/>
          </p:nvSpPr>
          <p:spPr>
            <a:xfrm>
              <a:off x="1596091" y="4663905"/>
              <a:ext cx="1629968" cy="652635"/>
            </a:xfrm>
            <a:prstGeom prst="rect">
              <a:avLst/>
            </a:prstGeom>
            <a:noFill/>
            <a:ln>
              <a:noFill/>
            </a:ln>
          </p:spPr>
          <p:txBody>
            <a:bodyPr anchorCtr="0" anchor="t" bIns="0" lIns="0" spcFirstLastPara="1" rIns="0" wrap="square" tIns="0">
              <a:noAutofit/>
            </a:bodyPr>
            <a:lstStyle/>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Desarrollo de coaliciones</a:t>
              </a:r>
              <a:endParaRPr/>
            </a:p>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Liderazgo distribuido</a:t>
              </a:r>
              <a:endParaRPr/>
            </a:p>
          </p:txBody>
        </p:sp>
        <p:sp>
          <p:nvSpPr>
            <p:cNvPr id="612" name="Google Shape;612;p7"/>
            <p:cNvSpPr txBox="1"/>
            <p:nvPr/>
          </p:nvSpPr>
          <p:spPr>
            <a:xfrm>
              <a:off x="3501644" y="4419449"/>
              <a:ext cx="2109716" cy="1675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Desarrollo de capacidades</a:t>
              </a:r>
              <a:endParaRPr/>
            </a:p>
          </p:txBody>
        </p:sp>
        <p:cxnSp>
          <p:nvCxnSpPr>
            <p:cNvPr id="613" name="Google Shape;613;p7"/>
            <p:cNvCxnSpPr/>
            <p:nvPr/>
          </p:nvCxnSpPr>
          <p:spPr>
            <a:xfrm>
              <a:off x="1115755" y="4330143"/>
              <a:ext cx="6902398" cy="0"/>
            </a:xfrm>
            <a:prstGeom prst="straightConnector1">
              <a:avLst/>
            </a:prstGeom>
            <a:noFill/>
            <a:ln cap="flat" cmpd="sng" w="19050">
              <a:solidFill>
                <a:srgbClr val="999999"/>
              </a:solidFill>
              <a:prstDash val="solid"/>
              <a:round/>
              <a:headEnd len="sm" w="sm" type="none"/>
              <a:tailEnd len="sm" w="sm" type="none"/>
            </a:ln>
          </p:spPr>
        </p:cxnSp>
        <p:sp>
          <p:nvSpPr>
            <p:cNvPr id="614" name="Google Shape;614;p7"/>
            <p:cNvSpPr txBox="1"/>
            <p:nvPr/>
          </p:nvSpPr>
          <p:spPr>
            <a:xfrm>
              <a:off x="3501643" y="4640369"/>
              <a:ext cx="2039089" cy="652635"/>
            </a:xfrm>
            <a:prstGeom prst="rect">
              <a:avLst/>
            </a:prstGeom>
            <a:noFill/>
            <a:ln>
              <a:noFill/>
            </a:ln>
          </p:spPr>
          <p:txBody>
            <a:bodyPr anchorCtr="0" anchor="t" bIns="0" lIns="0" spcFirstLastPara="1" rIns="0" wrap="square" tIns="0">
              <a:noAutofit/>
            </a:bodyPr>
            <a:lstStyle/>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Actividades de planificación con distintos actores involucrados</a:t>
              </a:r>
              <a:endParaRPr/>
            </a:p>
            <a:p>
              <a:pPr indent="0" lvl="0" marL="0" marR="0" rtl="0" algn="l">
                <a:spcBef>
                  <a:spcPts val="0"/>
                </a:spcBef>
                <a:spcAft>
                  <a:spcPts val="0"/>
                </a:spcAft>
                <a:buNone/>
              </a:pPr>
              <a:r>
                <a:t/>
              </a:r>
              <a:endParaRPr b="0" i="0" sz="1200" u="none" cap="none" strike="noStrike">
                <a:solidFill>
                  <a:schemeClr val="dk1"/>
                </a:solidFill>
                <a:latin typeface="Arial"/>
                <a:ea typeface="Arial"/>
                <a:cs typeface="Arial"/>
                <a:sym typeface="Arial"/>
              </a:endParaRPr>
            </a:p>
          </p:txBody>
        </p:sp>
        <p:sp>
          <p:nvSpPr>
            <p:cNvPr id="615" name="Google Shape;615;p7"/>
            <p:cNvSpPr/>
            <p:nvPr/>
          </p:nvSpPr>
          <p:spPr>
            <a:xfrm rot="-5400000">
              <a:off x="-564878" y="2342261"/>
              <a:ext cx="1827726" cy="399146"/>
            </a:xfrm>
            <a:prstGeom prst="rect">
              <a:avLst/>
            </a:prstGeom>
            <a:noFill/>
            <a:ln>
              <a:noFill/>
            </a:ln>
          </p:spPr>
          <p:txBody>
            <a:bodyPr anchorCtr="0" anchor="ctr" bIns="50375" lIns="100775" spcFirstLastPara="1" rIns="100775" wrap="square" tIns="50375">
              <a:noAutofit/>
            </a:bodyPr>
            <a:lstStyle/>
            <a:p>
              <a:pPr indent="0" lvl="0" marL="0" marR="0" rtl="0" algn="ctr">
                <a:spcBef>
                  <a:spcPts val="0"/>
                </a:spcBef>
                <a:spcAft>
                  <a:spcPts val="0"/>
                </a:spcAft>
                <a:buNone/>
              </a:pPr>
              <a:r>
                <a:rPr b="1" i="0" lang="es-PE" sz="1200" u="none" cap="none" strike="noStrike">
                  <a:solidFill>
                    <a:schemeClr val="dk1"/>
                  </a:solidFill>
                  <a:latin typeface="Arial"/>
                  <a:ea typeface="Arial"/>
                  <a:cs typeface="Arial"/>
                  <a:sym typeface="Arial"/>
                </a:rPr>
                <a:t>Actividades con el MP</a:t>
              </a:r>
              <a:endParaRPr/>
            </a:p>
          </p:txBody>
        </p:sp>
        <p:sp>
          <p:nvSpPr>
            <p:cNvPr id="616" name="Google Shape;616;p7"/>
            <p:cNvSpPr/>
            <p:nvPr/>
          </p:nvSpPr>
          <p:spPr>
            <a:xfrm rot="-5400000">
              <a:off x="-578943" y="4704189"/>
              <a:ext cx="1858326" cy="399146"/>
            </a:xfrm>
            <a:prstGeom prst="rect">
              <a:avLst/>
            </a:prstGeom>
            <a:noFill/>
            <a:ln>
              <a:noFill/>
            </a:ln>
          </p:spPr>
          <p:txBody>
            <a:bodyPr anchorCtr="0" anchor="ctr" bIns="50375" lIns="100775" spcFirstLastPara="1" rIns="100775" wrap="square" tIns="50375">
              <a:noAutofit/>
            </a:bodyPr>
            <a:lstStyle/>
            <a:p>
              <a:pPr indent="0" lvl="0" marL="0" marR="0" rtl="0" algn="ctr">
                <a:spcBef>
                  <a:spcPts val="0"/>
                </a:spcBef>
                <a:spcAft>
                  <a:spcPts val="0"/>
                </a:spcAft>
                <a:buNone/>
              </a:pPr>
              <a:r>
                <a:rPr b="1" i="0" lang="es-PE" sz="1200" u="none" cap="none" strike="noStrike">
                  <a:solidFill>
                    <a:schemeClr val="dk1"/>
                  </a:solidFill>
                  <a:latin typeface="Arial"/>
                  <a:ea typeface="Arial"/>
                  <a:cs typeface="Arial"/>
                  <a:sym typeface="Arial"/>
                </a:rPr>
                <a:t>Requisitos transversales</a:t>
              </a:r>
              <a:endParaRPr/>
            </a:p>
          </p:txBody>
        </p:sp>
        <p:sp>
          <p:nvSpPr>
            <p:cNvPr id="617" name="Google Shape;617;p7"/>
            <p:cNvSpPr txBox="1"/>
            <p:nvPr/>
          </p:nvSpPr>
          <p:spPr>
            <a:xfrm>
              <a:off x="2072742" y="4094989"/>
              <a:ext cx="4505568" cy="235154"/>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None/>
              </a:pPr>
              <a:r>
                <a:rPr b="0" i="0" lang="es-PE" sz="1200" u="none" cap="none" strike="noStrike">
                  <a:solidFill>
                    <a:schemeClr val="dk1"/>
                  </a:solidFill>
                  <a:latin typeface="Arial"/>
                  <a:ea typeface="Arial"/>
                  <a:cs typeface="Arial"/>
                  <a:sym typeface="Arial"/>
                </a:rPr>
                <a:t>Constante manejo del cambio</a:t>
              </a:r>
              <a:endParaRPr/>
            </a:p>
          </p:txBody>
        </p:sp>
        <p:sp>
          <p:nvSpPr>
            <p:cNvPr id="618" name="Google Shape;618;p7"/>
            <p:cNvSpPr txBox="1"/>
            <p:nvPr/>
          </p:nvSpPr>
          <p:spPr>
            <a:xfrm>
              <a:off x="6150067" y="4419449"/>
              <a:ext cx="1716901" cy="167543"/>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200" u="none" cap="none" strike="noStrike">
                  <a:solidFill>
                    <a:schemeClr val="dk1"/>
                  </a:solidFill>
                  <a:latin typeface="Arial"/>
                  <a:ea typeface="Arial"/>
                  <a:cs typeface="Arial"/>
                  <a:sym typeface="Arial"/>
                </a:rPr>
                <a:t>Comunicaciones</a:t>
              </a:r>
              <a:endParaRPr/>
            </a:p>
          </p:txBody>
        </p:sp>
        <p:sp>
          <p:nvSpPr>
            <p:cNvPr id="619" name="Google Shape;619;p7"/>
            <p:cNvSpPr txBox="1"/>
            <p:nvPr/>
          </p:nvSpPr>
          <p:spPr>
            <a:xfrm>
              <a:off x="6150067" y="4640369"/>
              <a:ext cx="1641306" cy="652635"/>
            </a:xfrm>
            <a:prstGeom prst="rect">
              <a:avLst/>
            </a:prstGeom>
            <a:noFill/>
            <a:ln>
              <a:noFill/>
            </a:ln>
          </p:spPr>
          <p:txBody>
            <a:bodyPr anchorCtr="0" anchor="t" bIns="0" lIns="0" spcFirstLastPara="1" rIns="0" wrap="square" tIns="0">
              <a:noAutofit/>
            </a:bodyPr>
            <a:lstStyle/>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Cambio cultural</a:t>
              </a:r>
              <a:endParaRPr/>
            </a:p>
            <a:p>
              <a:pPr indent="-201580" lvl="0" marL="201580" marR="0" rtl="0" algn="l">
                <a:spcBef>
                  <a:spcPts val="0"/>
                </a:spcBef>
                <a:spcAft>
                  <a:spcPts val="0"/>
                </a:spcAft>
                <a:buClr>
                  <a:schemeClr val="accent5"/>
                </a:buClr>
                <a:buSzPts val="1200"/>
                <a:buFont typeface="Arial"/>
                <a:buChar char="•"/>
              </a:pPr>
              <a:r>
                <a:rPr b="0" i="0" lang="es-PE" sz="1200" u="none" cap="none" strike="noStrike">
                  <a:solidFill>
                    <a:schemeClr val="dk1"/>
                  </a:solidFill>
                  <a:latin typeface="Arial"/>
                  <a:ea typeface="Arial"/>
                  <a:cs typeface="Arial"/>
                  <a:sym typeface="Arial"/>
                </a:rPr>
                <a:t>Mobilización y transición</a:t>
              </a:r>
              <a:endParaRPr/>
            </a:p>
          </p:txBody>
        </p:sp>
      </p:grpSp>
      <p:cxnSp>
        <p:nvCxnSpPr>
          <p:cNvPr id="620" name="Google Shape;620;p7"/>
          <p:cNvCxnSpPr/>
          <p:nvPr/>
        </p:nvCxnSpPr>
        <p:spPr>
          <a:xfrm>
            <a:off x="3766471" y="3618918"/>
            <a:ext cx="1914917" cy="0"/>
          </a:xfrm>
          <a:prstGeom prst="straightConnector1">
            <a:avLst/>
          </a:prstGeom>
          <a:noFill/>
          <a:ln cap="flat" cmpd="sng" w="19050">
            <a:solidFill>
              <a:srgbClr val="999999"/>
            </a:solidFill>
            <a:prstDash val="solid"/>
            <a:round/>
            <a:headEnd len="sm" w="sm" type="none"/>
            <a:tailEnd len="sm" w="sm" type="none"/>
          </a:ln>
        </p:spPr>
      </p:cxnSp>
      <p:cxnSp>
        <p:nvCxnSpPr>
          <p:cNvPr id="621" name="Google Shape;621;p7"/>
          <p:cNvCxnSpPr/>
          <p:nvPr/>
        </p:nvCxnSpPr>
        <p:spPr>
          <a:xfrm>
            <a:off x="3844177" y="3626426"/>
            <a:ext cx="0" cy="302355"/>
          </a:xfrm>
          <a:prstGeom prst="straightConnector1">
            <a:avLst/>
          </a:prstGeom>
          <a:noFill/>
          <a:ln cap="flat" cmpd="sng" w="19050">
            <a:solidFill>
              <a:srgbClr val="999999"/>
            </a:solidFill>
            <a:prstDash val="solid"/>
            <a:round/>
            <a:headEnd len="sm" w="sm" type="none"/>
            <a:tailEnd len="med" w="med" type="oval"/>
          </a:ln>
        </p:spPr>
      </p:cxnSp>
      <p:cxnSp>
        <p:nvCxnSpPr>
          <p:cNvPr id="622" name="Google Shape;622;p7"/>
          <p:cNvCxnSpPr/>
          <p:nvPr/>
        </p:nvCxnSpPr>
        <p:spPr>
          <a:xfrm>
            <a:off x="6689033" y="3588441"/>
            <a:ext cx="1914917" cy="0"/>
          </a:xfrm>
          <a:prstGeom prst="straightConnector1">
            <a:avLst/>
          </a:prstGeom>
          <a:noFill/>
          <a:ln cap="flat" cmpd="sng" w="19050">
            <a:solidFill>
              <a:srgbClr val="999999"/>
            </a:solidFill>
            <a:prstDash val="solid"/>
            <a:round/>
            <a:headEnd len="sm" w="sm" type="none"/>
            <a:tailEnd len="sm" w="sm" type="none"/>
          </a:ln>
        </p:spPr>
      </p:cxnSp>
      <p:cxnSp>
        <p:nvCxnSpPr>
          <p:cNvPr id="623" name="Google Shape;623;p7"/>
          <p:cNvCxnSpPr/>
          <p:nvPr/>
        </p:nvCxnSpPr>
        <p:spPr>
          <a:xfrm>
            <a:off x="6766741" y="3580711"/>
            <a:ext cx="0" cy="302355"/>
          </a:xfrm>
          <a:prstGeom prst="straightConnector1">
            <a:avLst/>
          </a:prstGeom>
          <a:noFill/>
          <a:ln cap="flat" cmpd="sng" w="19050">
            <a:solidFill>
              <a:srgbClr val="999999"/>
            </a:solidFill>
            <a:prstDash val="solid"/>
            <a:round/>
            <a:headEnd len="sm" w="sm" type="none"/>
            <a:tailEnd len="med" w="med" type="oval"/>
          </a:ln>
        </p:spPr>
      </p:cxnSp>
      <p:sp>
        <p:nvSpPr>
          <p:cNvPr id="624" name="Google Shape;624;p7"/>
          <p:cNvSpPr/>
          <p:nvPr/>
        </p:nvSpPr>
        <p:spPr>
          <a:xfrm>
            <a:off x="3764087" y="1728500"/>
            <a:ext cx="2629077" cy="357616"/>
          </a:xfrm>
          <a:prstGeom prst="lef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600" u="none" cap="none" strike="noStrike">
              <a:solidFill>
                <a:schemeClr val="dk1"/>
              </a:solidFill>
              <a:latin typeface="Arial"/>
              <a:ea typeface="Arial"/>
              <a:cs typeface="Arial"/>
              <a:sym typeface="Arial"/>
            </a:endParaRPr>
          </a:p>
        </p:txBody>
      </p:sp>
      <p:sp>
        <p:nvSpPr>
          <p:cNvPr id="625" name="Google Shape;625;p7"/>
          <p:cNvSpPr txBox="1"/>
          <p:nvPr/>
        </p:nvSpPr>
        <p:spPr>
          <a:xfrm>
            <a:off x="2191399" y="1505233"/>
            <a:ext cx="1569312"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s-PE" sz="1400" u="none" cap="none" strike="noStrike">
                <a:solidFill>
                  <a:schemeClr val="dk1"/>
                </a:solidFill>
                <a:latin typeface="Arial"/>
                <a:ea typeface="Arial"/>
                <a:cs typeface="Arial"/>
                <a:sym typeface="Arial"/>
              </a:rPr>
              <a:t>Fase I</a:t>
            </a:r>
            <a:endParaRPr/>
          </a:p>
        </p:txBody>
      </p:sp>
      <p:sp>
        <p:nvSpPr>
          <p:cNvPr id="626" name="Google Shape;626;p7"/>
          <p:cNvSpPr txBox="1"/>
          <p:nvPr/>
        </p:nvSpPr>
        <p:spPr>
          <a:xfrm>
            <a:off x="4819774" y="1505233"/>
            <a:ext cx="1569312"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s-PE" sz="1400" u="none" cap="none" strike="noStrike">
                <a:solidFill>
                  <a:schemeClr val="dk1"/>
                </a:solidFill>
                <a:latin typeface="Arial"/>
                <a:ea typeface="Arial"/>
                <a:cs typeface="Arial"/>
                <a:sym typeface="Arial"/>
              </a:rPr>
              <a:t>Fase II</a:t>
            </a:r>
            <a:endParaRPr/>
          </a:p>
        </p:txBody>
      </p:sp>
      <p:sp>
        <p:nvSpPr>
          <p:cNvPr id="627" name="Google Shape;627;p7"/>
          <p:cNvSpPr/>
          <p:nvPr/>
        </p:nvSpPr>
        <p:spPr>
          <a:xfrm>
            <a:off x="1170216" y="2201779"/>
            <a:ext cx="2493164" cy="1307169"/>
          </a:xfrm>
          <a:prstGeom prst="rect">
            <a:avLst/>
          </a:prstGeom>
          <a:noFill/>
          <a:ln cap="flat" cmpd="sng" w="28575">
            <a:solidFill>
              <a:schemeClr val="accent6"/>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600" u="none" cap="none" strike="noStrike">
              <a:solidFill>
                <a:schemeClr val="dk1"/>
              </a:solidFill>
              <a:latin typeface="Arial"/>
              <a:ea typeface="Arial"/>
              <a:cs typeface="Arial"/>
              <a:sym typeface="Arial"/>
            </a:endParaRPr>
          </a:p>
        </p:txBody>
      </p:sp>
      <p:pic>
        <p:nvPicPr>
          <p:cNvPr descr="Crawl" id="628" name="Google Shape;628;p7"/>
          <p:cNvPicPr preferRelativeResize="0"/>
          <p:nvPr/>
        </p:nvPicPr>
        <p:blipFill rotWithShape="1">
          <a:blip r:embed="rId3">
            <a:alphaModFix/>
          </a:blip>
          <a:srcRect b="0" l="0" r="0" t="0"/>
          <a:stretch/>
        </p:blipFill>
        <p:spPr>
          <a:xfrm>
            <a:off x="1865452" y="3785424"/>
            <a:ext cx="734219" cy="692971"/>
          </a:xfrm>
          <a:prstGeom prst="rect">
            <a:avLst/>
          </a:prstGeom>
          <a:noFill/>
          <a:ln>
            <a:noFill/>
          </a:ln>
        </p:spPr>
      </p:pic>
      <p:pic>
        <p:nvPicPr>
          <p:cNvPr descr="Walk" id="629" name="Google Shape;629;p7"/>
          <p:cNvPicPr preferRelativeResize="0"/>
          <p:nvPr/>
        </p:nvPicPr>
        <p:blipFill rotWithShape="1">
          <a:blip r:embed="rId4">
            <a:alphaModFix/>
          </a:blip>
          <a:srcRect b="0" l="0" r="0" t="0"/>
          <a:stretch/>
        </p:blipFill>
        <p:spPr>
          <a:xfrm>
            <a:off x="4488821" y="3785424"/>
            <a:ext cx="661906" cy="624720"/>
          </a:xfrm>
          <a:prstGeom prst="rect">
            <a:avLst/>
          </a:prstGeom>
          <a:noFill/>
          <a:ln>
            <a:noFill/>
          </a:ln>
        </p:spPr>
      </p:pic>
      <p:pic>
        <p:nvPicPr>
          <p:cNvPr descr="Run" id="630" name="Google Shape;630;p7"/>
          <p:cNvPicPr preferRelativeResize="0"/>
          <p:nvPr/>
        </p:nvPicPr>
        <p:blipFill rotWithShape="1">
          <a:blip r:embed="rId5">
            <a:alphaModFix/>
          </a:blip>
          <a:srcRect b="0" l="0" r="0" t="0"/>
          <a:stretch/>
        </p:blipFill>
        <p:spPr>
          <a:xfrm>
            <a:off x="7498783" y="3815069"/>
            <a:ext cx="647099" cy="610746"/>
          </a:xfrm>
          <a:prstGeom prst="rect">
            <a:avLst/>
          </a:prstGeom>
          <a:noFill/>
          <a:ln>
            <a:noFill/>
          </a:ln>
        </p:spPr>
      </p:pic>
      <p:sp>
        <p:nvSpPr>
          <p:cNvPr id="631" name="Google Shape;631;p7"/>
          <p:cNvSpPr/>
          <p:nvPr/>
        </p:nvSpPr>
        <p:spPr>
          <a:xfrm>
            <a:off x="1218154" y="1719510"/>
            <a:ext cx="2475005" cy="371796"/>
          </a:xfrm>
          <a:prstGeom prst="lef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600" u="none" cap="none" strike="noStrike">
              <a:solidFill>
                <a:schemeClr val="dk1"/>
              </a:solidFill>
              <a:latin typeface="Arial"/>
              <a:ea typeface="Arial"/>
              <a:cs typeface="Arial"/>
              <a:sym typeface="Arial"/>
            </a:endParaRPr>
          </a:p>
        </p:txBody>
      </p:sp>
      <p:sp>
        <p:nvSpPr>
          <p:cNvPr id="632" name="Google Shape;632;p7"/>
          <p:cNvSpPr/>
          <p:nvPr/>
        </p:nvSpPr>
        <p:spPr>
          <a:xfrm>
            <a:off x="6503758" y="1716895"/>
            <a:ext cx="2629077" cy="357616"/>
          </a:xfrm>
          <a:prstGeom prst="leftRightArrow">
            <a:avLst>
              <a:gd fmla="val 50000" name="adj1"/>
              <a:gd fmla="val 50000" name="adj2"/>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3600" u="none" cap="none" strike="noStrike">
              <a:solidFill>
                <a:schemeClr val="dk1"/>
              </a:solidFill>
              <a:latin typeface="Arial"/>
              <a:ea typeface="Arial"/>
              <a:cs typeface="Arial"/>
              <a:sym typeface="Arial"/>
            </a:endParaRPr>
          </a:p>
        </p:txBody>
      </p:sp>
      <p:sp>
        <p:nvSpPr>
          <p:cNvPr id="633" name="Google Shape;633;p7"/>
          <p:cNvSpPr txBox="1"/>
          <p:nvPr/>
        </p:nvSpPr>
        <p:spPr>
          <a:xfrm>
            <a:off x="7546021" y="1505233"/>
            <a:ext cx="1569312"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None/>
            </a:pPr>
            <a:r>
              <a:rPr b="0" i="0" lang="es-PE" sz="1400" u="none" cap="none" strike="noStrike">
                <a:solidFill>
                  <a:schemeClr val="dk1"/>
                </a:solidFill>
                <a:latin typeface="Arial"/>
                <a:ea typeface="Arial"/>
                <a:cs typeface="Arial"/>
                <a:sym typeface="Arial"/>
              </a:rPr>
              <a:t>Fase III</a:t>
            </a:r>
            <a:endParaRPr/>
          </a:p>
        </p:txBody>
      </p:sp>
    </p:spTree>
  </p:cSld>
  <p:clrMapOvr>
    <a:masterClrMapping/>
  </p:clrMapOvr>
</p:sld>
</file>

<file path=ppt/slides/slide7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19" name="Shape 1919"/>
        <p:cNvGrpSpPr/>
        <p:nvPr/>
      </p:nvGrpSpPr>
      <p:grpSpPr>
        <a:xfrm>
          <a:off x="0" y="0"/>
          <a:ext cx="0" cy="0"/>
          <a:chOff x="0" y="0"/>
          <a:chExt cx="0" cy="0"/>
        </a:xfrm>
      </p:grpSpPr>
      <p:sp>
        <p:nvSpPr>
          <p:cNvPr id="1920" name="Google Shape;1920;p7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Niño(a)</a:t>
            </a:r>
            <a:endParaRPr/>
          </a:p>
        </p:txBody>
      </p:sp>
      <p:sp>
        <p:nvSpPr>
          <p:cNvPr id="1921" name="Google Shape;1921;p7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922" name="Google Shape;1922;p7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NIÑOS </a:t>
            </a:r>
            <a:endParaRPr/>
          </a:p>
        </p:txBody>
      </p:sp>
      <p:sp>
        <p:nvSpPr>
          <p:cNvPr id="1923" name="Google Shape;1923;p70"/>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924" name="Google Shape;1924;p70"/>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925" name="Google Shape;1925;p70"/>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1926" name="Google Shape;1926;p70"/>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1927" name="Google Shape;1927;p70"/>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928" name="Google Shape;1928;p70"/>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1929" name="Google Shape;1929;p70"/>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1930" name="Google Shape;1930;p70"/>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1931" name="Google Shape;1931;p70"/>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1932" name="Google Shape;1932;p70"/>
          <p:cNvGraphicFramePr/>
          <p:nvPr/>
        </p:nvGraphicFramePr>
        <p:xfrm>
          <a:off x="313590" y="1349798"/>
          <a:ext cx="3942639" cy="1588639"/>
        </p:xfrm>
        <a:graphic>
          <a:graphicData uri="http://schemas.openxmlformats.org/drawingml/2006/chart">
            <c:chart r:id="rId3"/>
          </a:graphicData>
        </a:graphic>
      </p:graphicFrame>
      <p:graphicFrame>
        <p:nvGraphicFramePr>
          <p:cNvPr id="1933" name="Google Shape;1933;p70"/>
          <p:cNvGraphicFramePr/>
          <p:nvPr/>
        </p:nvGraphicFramePr>
        <p:xfrm>
          <a:off x="313590" y="3442868"/>
          <a:ext cx="4042541" cy="1637798"/>
        </p:xfrm>
        <a:graphic>
          <a:graphicData uri="http://schemas.openxmlformats.org/drawingml/2006/chart">
            <c:chart r:id="rId4"/>
          </a:graphicData>
        </a:graphic>
      </p:graphicFrame>
      <p:graphicFrame>
        <p:nvGraphicFramePr>
          <p:cNvPr id="1934" name="Google Shape;1934;p70"/>
          <p:cNvGraphicFramePr/>
          <p:nvPr/>
        </p:nvGraphicFramePr>
        <p:xfrm>
          <a:off x="5820997" y="1407365"/>
          <a:ext cx="3996127" cy="2689976"/>
        </p:xfrm>
        <a:graphic>
          <a:graphicData uri="http://schemas.openxmlformats.org/drawingml/2006/chart">
            <c:chart r:id="rId5"/>
          </a:graphicData>
        </a:graphic>
      </p:graphicFrame>
      <p:graphicFrame>
        <p:nvGraphicFramePr>
          <p:cNvPr id="1935" name="Google Shape;1935;p70"/>
          <p:cNvGraphicFramePr/>
          <p:nvPr/>
        </p:nvGraphicFramePr>
        <p:xfrm>
          <a:off x="313590" y="5385421"/>
          <a:ext cx="4060220" cy="1794868"/>
        </p:xfrm>
        <a:graphic>
          <a:graphicData uri="http://schemas.openxmlformats.org/drawingml/2006/chart">
            <c:chart r:id="rId6"/>
          </a:graphicData>
        </a:graphic>
      </p:graphicFrame>
      <p:graphicFrame>
        <p:nvGraphicFramePr>
          <p:cNvPr id="1936" name="Google Shape;1936;p70"/>
          <p:cNvGraphicFramePr/>
          <p:nvPr/>
        </p:nvGraphicFramePr>
        <p:xfrm>
          <a:off x="5867184" y="4598158"/>
          <a:ext cx="3949939" cy="2582131"/>
        </p:xfrm>
        <a:graphic>
          <a:graphicData uri="http://schemas.openxmlformats.org/drawingml/2006/chart">
            <c:chart r:id="rId7"/>
          </a:graphicData>
        </a:graphic>
      </p:graphicFrame>
      <p:sp>
        <p:nvSpPr>
          <p:cNvPr id="1937" name="Google Shape;1937;p70"/>
          <p:cNvSpPr/>
          <p:nvPr/>
        </p:nvSpPr>
        <p:spPr>
          <a:xfrm>
            <a:off x="5867185" y="4165190"/>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7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1" name="Shape 1941"/>
        <p:cNvGrpSpPr/>
        <p:nvPr/>
      </p:nvGrpSpPr>
      <p:grpSpPr>
        <a:xfrm>
          <a:off x="0" y="0"/>
          <a:ext cx="0" cy="0"/>
          <a:chOff x="0" y="0"/>
          <a:chExt cx="0" cy="0"/>
        </a:xfrm>
      </p:grpSpPr>
      <p:sp>
        <p:nvSpPr>
          <p:cNvPr id="1942" name="Google Shape;1942;p7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Medicina y otros </a:t>
            </a:r>
            <a:endParaRPr/>
          </a:p>
        </p:txBody>
      </p:sp>
      <p:sp>
        <p:nvSpPr>
          <p:cNvPr id="1943" name="Google Shape;1943;p7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944" name="Google Shape;1944;p71"/>
          <p:cNvSpPr txBox="1"/>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RESULTADOS DE LA ENCUESTA APLICADA A MEDICINA Y OTROS  </a:t>
            </a:r>
            <a:endParaRPr/>
          </a:p>
          <a:p>
            <a:pPr indent="0" lvl="0" marL="0" marR="0" rtl="0" algn="l">
              <a:lnSpc>
                <a:spcPct val="110000"/>
              </a:lnSpc>
              <a:spcBef>
                <a:spcPts val="90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 </a:t>
            </a:r>
            <a:endParaRPr/>
          </a:p>
        </p:txBody>
      </p:sp>
      <p:sp>
        <p:nvSpPr>
          <p:cNvPr id="1945" name="Google Shape;1945;p71"/>
          <p:cNvSpPr/>
          <p:nvPr/>
        </p:nvSpPr>
        <p:spPr>
          <a:xfrm>
            <a:off x="0" y="138118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1946" name="Google Shape;1946;p71"/>
          <p:cNvSpPr/>
          <p:nvPr/>
        </p:nvSpPr>
        <p:spPr>
          <a:xfrm>
            <a:off x="-1" y="3307392"/>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1947" name="Google Shape;1947;p71"/>
          <p:cNvSpPr/>
          <p:nvPr/>
        </p:nvSpPr>
        <p:spPr>
          <a:xfrm>
            <a:off x="-4021" y="5433601"/>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1948" name="Google Shape;1948;p71"/>
          <p:cNvSpPr/>
          <p:nvPr/>
        </p:nvSpPr>
        <p:spPr>
          <a:xfrm>
            <a:off x="360000" y="1098310"/>
            <a:ext cx="3010075" cy="85052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El tiempo que duro la atención medica le pareció</a:t>
            </a:r>
            <a:endParaRPr/>
          </a:p>
        </p:txBody>
      </p:sp>
      <p:sp>
        <p:nvSpPr>
          <p:cNvPr id="1949" name="Google Shape;1949;p71"/>
          <p:cNvSpPr/>
          <p:nvPr/>
        </p:nvSpPr>
        <p:spPr>
          <a:xfrm>
            <a:off x="360001" y="2878495"/>
            <a:ext cx="3024587"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1950" name="Google Shape;1950;p71"/>
          <p:cNvSpPr/>
          <p:nvPr/>
        </p:nvSpPr>
        <p:spPr>
          <a:xfrm>
            <a:off x="360000" y="5002180"/>
            <a:ext cx="2978399"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¿Cómo calificaría Ud. ¿La atención recibida por el personal médico en cuanto a? </a:t>
            </a:r>
            <a:endParaRPr/>
          </a:p>
        </p:txBody>
      </p:sp>
      <p:graphicFrame>
        <p:nvGraphicFramePr>
          <p:cNvPr id="1951" name="Google Shape;1951;p71"/>
          <p:cNvGraphicFramePr/>
          <p:nvPr/>
        </p:nvGraphicFramePr>
        <p:xfrm>
          <a:off x="4470399" y="589387"/>
          <a:ext cx="4703470" cy="1969014"/>
        </p:xfrm>
        <a:graphic>
          <a:graphicData uri="http://schemas.openxmlformats.org/drawingml/2006/chart">
            <c:chart r:id="rId3"/>
          </a:graphicData>
        </a:graphic>
      </p:graphicFrame>
      <p:graphicFrame>
        <p:nvGraphicFramePr>
          <p:cNvPr id="1952" name="Google Shape;1952;p71"/>
          <p:cNvGraphicFramePr/>
          <p:nvPr/>
        </p:nvGraphicFramePr>
        <p:xfrm>
          <a:off x="4351068" y="2692784"/>
          <a:ext cx="4703471" cy="2079481"/>
        </p:xfrm>
        <a:graphic>
          <a:graphicData uri="http://schemas.openxmlformats.org/drawingml/2006/chart">
            <c:chart r:id="rId4"/>
          </a:graphicData>
        </a:graphic>
      </p:graphicFrame>
      <p:graphicFrame>
        <p:nvGraphicFramePr>
          <p:cNvPr id="1953" name="Google Shape;1953;p71"/>
          <p:cNvGraphicFramePr/>
          <p:nvPr/>
        </p:nvGraphicFramePr>
        <p:xfrm>
          <a:off x="4603679" y="4906648"/>
          <a:ext cx="5116945" cy="2318288"/>
        </p:xfrm>
        <a:graphic>
          <a:graphicData uri="http://schemas.openxmlformats.org/drawingml/2006/chart">
            <c:chart r:id="rId5"/>
          </a:graphicData>
        </a:graphic>
      </p:graphicFrame>
    </p:spTree>
  </p:cSld>
  <p:clrMapOvr>
    <a:masterClrMapping/>
  </p:clrMapOvr>
</p:sld>
</file>

<file path=ppt/slides/slide7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8" name="Shape 1958"/>
        <p:cNvGrpSpPr/>
        <p:nvPr/>
      </p:nvGrpSpPr>
      <p:grpSpPr>
        <a:xfrm>
          <a:off x="0" y="0"/>
          <a:ext cx="0" cy="0"/>
          <a:chOff x="0" y="0"/>
          <a:chExt cx="0" cy="0"/>
        </a:xfrm>
      </p:grpSpPr>
      <p:sp>
        <p:nvSpPr>
          <p:cNvPr id="1959" name="Google Shape;1959;p7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1960" name="Google Shape;1960;p72"/>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ESTABLECIMIENTOS DE SALUD (EE.SS) </a:t>
            </a:r>
            <a:endParaRPr b="1"/>
          </a:p>
        </p:txBody>
      </p:sp>
      <p:graphicFrame>
        <p:nvGraphicFramePr>
          <p:cNvPr id="1961" name="Google Shape;1961;p72"/>
          <p:cNvGraphicFramePr/>
          <p:nvPr/>
        </p:nvGraphicFramePr>
        <p:xfrm>
          <a:off x="1131619" y="1427392"/>
          <a:ext cx="3000000" cy="3000000"/>
        </p:xfrm>
        <a:graphic>
          <a:graphicData uri="http://schemas.openxmlformats.org/drawingml/2006/table">
            <a:tbl>
              <a:tblPr bandRow="1" firstRow="1">
                <a:noFill/>
                <a:tableStyleId>{B8315172-2407-4A39-BDC4-7B5C715F8D9F}</a:tableStyleId>
              </a:tblPr>
              <a:tblGrid>
                <a:gridCol w="320050"/>
                <a:gridCol w="7005125"/>
              </a:tblGrid>
              <a:tr h="534750">
                <a:tc>
                  <a:txBody>
                    <a:bodyPr/>
                    <a:lstStyle/>
                    <a:p>
                      <a:pPr indent="0" lvl="0" marL="0" marR="0" rtl="0" algn="l">
                        <a:spcBef>
                          <a:spcPts val="0"/>
                        </a:spcBef>
                        <a:spcAft>
                          <a:spcPts val="0"/>
                        </a:spcAft>
                        <a:buNone/>
                      </a:pPr>
                      <a:r>
                        <a:rPr lang="es-PE" sz="16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Siete cuartones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EE.SS. Belempampa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ACDD0"/>
                    </a:solidFill>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Machupicchu</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solidFill>
                      <a:srgbClr val="CACDD0"/>
                    </a:solidFill>
                  </a:tcPr>
                </a:tc>
              </a:tr>
              <a:tr h="414100">
                <a:tc>
                  <a:txBody>
                    <a:bodyPr/>
                    <a:lstStyle/>
                    <a:p>
                      <a:pPr indent="0" lvl="0" marL="0" marR="0" rtl="0" algn="l">
                        <a:spcBef>
                          <a:spcPts val="0"/>
                        </a:spcBef>
                        <a:spcAft>
                          <a:spcPts val="0"/>
                        </a:spcAft>
                        <a:buNone/>
                      </a:pPr>
                      <a:r>
                        <a:rPr lang="es-PE" sz="16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Pisac</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Urubamba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Resumen</a:t>
                      </a:r>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7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5" name="Shape 1965"/>
        <p:cNvGrpSpPr/>
        <p:nvPr/>
      </p:nvGrpSpPr>
      <p:grpSpPr>
        <a:xfrm>
          <a:off x="0" y="0"/>
          <a:ext cx="0" cy="0"/>
          <a:chOff x="0" y="0"/>
          <a:chExt cx="0" cy="0"/>
        </a:xfrm>
      </p:grpSpPr>
      <p:sp>
        <p:nvSpPr>
          <p:cNvPr id="1966" name="Google Shape;1966;p7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1967" name="Google Shape;1967;p73"/>
          <p:cNvSpPr txBox="1"/>
          <p:nvPr>
            <p:ph type="title"/>
          </p:nvPr>
        </p:nvSpPr>
        <p:spPr>
          <a:xfrm>
            <a:off x="576875" y="460528"/>
            <a:ext cx="8926874"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DATOS CONSIDERADOS EN EL PROCESAMIENTO DE LA INFORMACIÓN</a:t>
            </a:r>
            <a:endParaRPr/>
          </a:p>
        </p:txBody>
      </p:sp>
      <p:sp>
        <p:nvSpPr>
          <p:cNvPr id="1968" name="Google Shape;1968;p73"/>
          <p:cNvSpPr/>
          <p:nvPr/>
        </p:nvSpPr>
        <p:spPr>
          <a:xfrm>
            <a:off x="773392" y="1943000"/>
            <a:ext cx="2231065" cy="51844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Muestra </a:t>
            </a:r>
            <a:endParaRPr/>
          </a:p>
        </p:txBody>
      </p:sp>
      <p:sp>
        <p:nvSpPr>
          <p:cNvPr id="1969" name="Google Shape;1969;p73"/>
          <p:cNvSpPr/>
          <p:nvPr/>
        </p:nvSpPr>
        <p:spPr>
          <a:xfrm>
            <a:off x="773389" y="3023232"/>
            <a:ext cx="2231065" cy="58982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Margen de error </a:t>
            </a:r>
            <a:endParaRPr/>
          </a:p>
        </p:txBody>
      </p:sp>
      <p:sp>
        <p:nvSpPr>
          <p:cNvPr id="1970" name="Google Shape;1970;p73"/>
          <p:cNvSpPr/>
          <p:nvPr/>
        </p:nvSpPr>
        <p:spPr>
          <a:xfrm>
            <a:off x="773388" y="5264702"/>
            <a:ext cx="2231065" cy="6609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Fecha de encuesta </a:t>
            </a:r>
            <a:endParaRPr/>
          </a:p>
        </p:txBody>
      </p:sp>
      <p:sp>
        <p:nvSpPr>
          <p:cNvPr id="1971" name="Google Shape;1971;p73"/>
          <p:cNvSpPr/>
          <p:nvPr/>
        </p:nvSpPr>
        <p:spPr>
          <a:xfrm>
            <a:off x="773388" y="4113090"/>
            <a:ext cx="2231065" cy="5802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Confianza </a:t>
            </a:r>
            <a:endParaRPr/>
          </a:p>
        </p:txBody>
      </p:sp>
      <p:sp>
        <p:nvSpPr>
          <p:cNvPr id="1972" name="Google Shape;1972;p73"/>
          <p:cNvSpPr txBox="1"/>
          <p:nvPr/>
        </p:nvSpPr>
        <p:spPr>
          <a:xfrm>
            <a:off x="4183247" y="1874140"/>
            <a:ext cx="5342066" cy="73571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La muestra fue tomada en función al número promedio de atenciones mensual (2 500) del cual se encuestó a 40 personas ,  presencial y vía telefónica</a:t>
            </a:r>
            <a:r>
              <a:rPr b="0" i="0" lang="es-PE" sz="1600" u="none" cap="none" strike="noStrike">
                <a:solidFill>
                  <a:srgbClr val="26323E"/>
                </a:solidFill>
                <a:latin typeface="Arial"/>
                <a:ea typeface="Arial"/>
                <a:cs typeface="Arial"/>
                <a:sym typeface="Arial"/>
              </a:rPr>
              <a:t>.</a:t>
            </a:r>
            <a:endParaRPr/>
          </a:p>
        </p:txBody>
      </p:sp>
      <p:sp>
        <p:nvSpPr>
          <p:cNvPr id="1973" name="Google Shape;1973;p73"/>
          <p:cNvSpPr txBox="1"/>
          <p:nvPr/>
        </p:nvSpPr>
        <p:spPr>
          <a:xfrm>
            <a:off x="4161683" y="3289771"/>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 5%</a:t>
            </a:r>
            <a:endParaRPr/>
          </a:p>
        </p:txBody>
      </p:sp>
      <p:sp>
        <p:nvSpPr>
          <p:cNvPr id="1974" name="Google Shape;1974;p73"/>
          <p:cNvSpPr txBox="1"/>
          <p:nvPr/>
        </p:nvSpPr>
        <p:spPr>
          <a:xfrm>
            <a:off x="4161683" y="4283156"/>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95 %</a:t>
            </a:r>
            <a:endParaRPr/>
          </a:p>
        </p:txBody>
      </p:sp>
      <p:sp>
        <p:nvSpPr>
          <p:cNvPr id="1975" name="Google Shape;1975;p73"/>
          <p:cNvSpPr txBox="1"/>
          <p:nvPr/>
        </p:nvSpPr>
        <p:spPr>
          <a:xfrm>
            <a:off x="4161683" y="5549626"/>
            <a:ext cx="1696283" cy="26173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2240"/>
              <a:buFont typeface="Arial"/>
              <a:buNone/>
            </a:pPr>
            <a:r>
              <a:rPr b="0" i="0" lang="es-PE" sz="1600" u="none" cap="none" strike="noStrike">
                <a:solidFill>
                  <a:srgbClr val="26323E"/>
                </a:solidFill>
                <a:latin typeface="Arial"/>
                <a:ea typeface="Arial"/>
                <a:cs typeface="Arial"/>
                <a:sym typeface="Arial"/>
              </a:rPr>
              <a:t> 21/08/2021</a:t>
            </a:r>
            <a:endParaRPr/>
          </a:p>
        </p:txBody>
      </p:sp>
      <p:cxnSp>
        <p:nvCxnSpPr>
          <p:cNvPr id="1976" name="Google Shape;1976;p73"/>
          <p:cNvCxnSpPr/>
          <p:nvPr/>
        </p:nvCxnSpPr>
        <p:spPr>
          <a:xfrm>
            <a:off x="3381829" y="220222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977" name="Google Shape;1977;p73"/>
          <p:cNvCxnSpPr/>
          <p:nvPr/>
        </p:nvCxnSpPr>
        <p:spPr>
          <a:xfrm>
            <a:off x="3381829" y="3354052"/>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978" name="Google Shape;1978;p73"/>
          <p:cNvCxnSpPr/>
          <p:nvPr/>
        </p:nvCxnSpPr>
        <p:spPr>
          <a:xfrm>
            <a:off x="3381829" y="440800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1979" name="Google Shape;1979;p73"/>
          <p:cNvCxnSpPr/>
          <p:nvPr/>
        </p:nvCxnSpPr>
        <p:spPr>
          <a:xfrm>
            <a:off x="3381829" y="5608140"/>
            <a:ext cx="424046" cy="0"/>
          </a:xfrm>
          <a:prstGeom prst="straightConnector1">
            <a:avLst/>
          </a:prstGeom>
          <a:noFill/>
          <a:ln cap="flat" cmpd="sng" w="76200">
            <a:solidFill>
              <a:schemeClr val="dk1"/>
            </a:solidFill>
            <a:prstDash val="solid"/>
            <a:miter lim="800000"/>
            <a:headEnd len="sm" w="sm" type="none"/>
            <a:tailEnd len="med" w="med" type="triangle"/>
          </a:ln>
        </p:spPr>
      </p:cxnSp>
    </p:spTree>
  </p:cSld>
  <p:clrMapOvr>
    <a:masterClrMapping/>
  </p:clrMapOvr>
</p:sld>
</file>

<file path=ppt/slides/slide7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3" name="Shape 1983"/>
        <p:cNvGrpSpPr/>
        <p:nvPr/>
      </p:nvGrpSpPr>
      <p:grpSpPr>
        <a:xfrm>
          <a:off x="0" y="0"/>
          <a:ext cx="0" cy="0"/>
          <a:chOff x="0" y="0"/>
          <a:chExt cx="0" cy="0"/>
        </a:xfrm>
      </p:grpSpPr>
      <p:sp>
        <p:nvSpPr>
          <p:cNvPr id="1984" name="Google Shape;1984;p74"/>
          <p:cNvSpPr txBox="1"/>
          <p:nvPr>
            <p:ph type="title"/>
          </p:nvPr>
        </p:nvSpPr>
        <p:spPr>
          <a:xfrm>
            <a:off x="360001" y="482755"/>
            <a:ext cx="1346872" cy="26468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600"/>
              <a:buFont typeface="Arial"/>
              <a:buNone/>
            </a:pPr>
            <a:r>
              <a:rPr lang="es-PE" sz="1600"/>
              <a:t>Gestante </a:t>
            </a:r>
            <a:endParaRPr/>
          </a:p>
        </p:txBody>
      </p:sp>
      <p:sp>
        <p:nvSpPr>
          <p:cNvPr id="1985" name="Google Shape;1985;p7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graphicFrame>
        <p:nvGraphicFramePr>
          <p:cNvPr id="1986" name="Google Shape;1986;p74"/>
          <p:cNvGraphicFramePr/>
          <p:nvPr/>
        </p:nvGraphicFramePr>
        <p:xfrm>
          <a:off x="1064064" y="467583"/>
          <a:ext cx="2714598" cy="1641853"/>
        </p:xfrm>
        <a:graphic>
          <a:graphicData uri="http://schemas.openxmlformats.org/drawingml/2006/chart">
            <c:chart r:id="rId3"/>
          </a:graphicData>
        </a:graphic>
      </p:graphicFrame>
      <p:sp>
        <p:nvSpPr>
          <p:cNvPr id="1987" name="Google Shape;1987;p74"/>
          <p:cNvSpPr txBox="1"/>
          <p:nvPr/>
        </p:nvSpPr>
        <p:spPr>
          <a:xfrm>
            <a:off x="371284" y="1951021"/>
            <a:ext cx="222512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Puérpera - 40 días</a:t>
            </a:r>
            <a:endParaRPr/>
          </a:p>
        </p:txBody>
      </p:sp>
      <p:sp>
        <p:nvSpPr>
          <p:cNvPr id="1988" name="Google Shape;1988;p74"/>
          <p:cNvSpPr txBox="1"/>
          <p:nvPr/>
        </p:nvSpPr>
        <p:spPr>
          <a:xfrm>
            <a:off x="428730" y="5557801"/>
            <a:ext cx="4826565"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Medicina y otros consultorios  </a:t>
            </a:r>
            <a:endParaRPr/>
          </a:p>
        </p:txBody>
      </p:sp>
      <p:sp>
        <p:nvSpPr>
          <p:cNvPr id="1989" name="Google Shape;1989;p74"/>
          <p:cNvSpPr/>
          <p:nvPr/>
        </p:nvSpPr>
        <p:spPr>
          <a:xfrm>
            <a:off x="2025045" y="1130877"/>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pic>
        <p:nvPicPr>
          <p:cNvPr descr="Mujer embarazada con relleno sólido" id="1990" name="Google Shape;1990;p74"/>
          <p:cNvPicPr preferRelativeResize="0"/>
          <p:nvPr/>
        </p:nvPicPr>
        <p:blipFill rotWithShape="1">
          <a:blip r:embed="rId4">
            <a:alphaModFix/>
          </a:blip>
          <a:srcRect b="0" l="0" r="0" t="0"/>
          <a:stretch/>
        </p:blipFill>
        <p:spPr>
          <a:xfrm>
            <a:off x="4626236" y="853328"/>
            <a:ext cx="580308" cy="883858"/>
          </a:xfrm>
          <a:prstGeom prst="rect">
            <a:avLst/>
          </a:prstGeom>
          <a:noFill/>
          <a:ln>
            <a:noFill/>
          </a:ln>
        </p:spPr>
      </p:pic>
      <p:pic>
        <p:nvPicPr>
          <p:cNvPr descr="Bebé gateando contorno" id="1991" name="Google Shape;1991;p74"/>
          <p:cNvPicPr preferRelativeResize="0"/>
          <p:nvPr/>
        </p:nvPicPr>
        <p:blipFill rotWithShape="1">
          <a:blip r:embed="rId5">
            <a:alphaModFix/>
          </a:blip>
          <a:srcRect b="0" l="0" r="0" t="0"/>
          <a:stretch/>
        </p:blipFill>
        <p:spPr>
          <a:xfrm>
            <a:off x="4669942" y="4520902"/>
            <a:ext cx="572238" cy="519361"/>
          </a:xfrm>
          <a:prstGeom prst="rect">
            <a:avLst/>
          </a:prstGeom>
          <a:noFill/>
          <a:ln>
            <a:noFill/>
          </a:ln>
        </p:spPr>
      </p:pic>
      <p:pic>
        <p:nvPicPr>
          <p:cNvPr descr="Bebé con relleno sólido" id="1992" name="Google Shape;1992;p74"/>
          <p:cNvPicPr preferRelativeResize="0"/>
          <p:nvPr/>
        </p:nvPicPr>
        <p:blipFill rotWithShape="1">
          <a:blip r:embed="rId6">
            <a:alphaModFix/>
          </a:blip>
          <a:srcRect b="0" l="0" r="0" t="0"/>
          <a:stretch/>
        </p:blipFill>
        <p:spPr>
          <a:xfrm>
            <a:off x="4656827" y="4075885"/>
            <a:ext cx="572237" cy="519361"/>
          </a:xfrm>
          <a:prstGeom prst="rect">
            <a:avLst/>
          </a:prstGeom>
          <a:noFill/>
          <a:ln>
            <a:noFill/>
          </a:ln>
        </p:spPr>
      </p:pic>
      <p:sp>
        <p:nvSpPr>
          <p:cNvPr id="1993" name="Google Shape;1993;p74"/>
          <p:cNvSpPr/>
          <p:nvPr/>
        </p:nvSpPr>
        <p:spPr>
          <a:xfrm>
            <a:off x="1269091" y="6422637"/>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79%</a:t>
            </a:r>
            <a:endParaRPr/>
          </a:p>
        </p:txBody>
      </p:sp>
      <p:sp>
        <p:nvSpPr>
          <p:cNvPr id="1994" name="Google Shape;1994;p74"/>
          <p:cNvSpPr/>
          <p:nvPr/>
        </p:nvSpPr>
        <p:spPr>
          <a:xfrm>
            <a:off x="2651404" y="4596609"/>
            <a:ext cx="96818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38%</a:t>
            </a:r>
            <a:endParaRPr/>
          </a:p>
        </p:txBody>
      </p:sp>
      <p:sp>
        <p:nvSpPr>
          <p:cNvPr id="1995" name="Google Shape;1995;p74"/>
          <p:cNvSpPr txBox="1"/>
          <p:nvPr/>
        </p:nvSpPr>
        <p:spPr>
          <a:xfrm>
            <a:off x="418082" y="3802520"/>
            <a:ext cx="471271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Niñas - Niños    </a:t>
            </a:r>
            <a:endParaRPr/>
          </a:p>
        </p:txBody>
      </p:sp>
      <p:sp>
        <p:nvSpPr>
          <p:cNvPr id="1996" name="Google Shape;1996;p74"/>
          <p:cNvSpPr/>
          <p:nvPr/>
        </p:nvSpPr>
        <p:spPr>
          <a:xfrm>
            <a:off x="1187736" y="4599641"/>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63%</a:t>
            </a:r>
            <a:endParaRPr/>
          </a:p>
        </p:txBody>
      </p:sp>
      <p:sp>
        <p:nvSpPr>
          <p:cNvPr id="1997" name="Google Shape;1997;p74"/>
          <p:cNvSpPr/>
          <p:nvPr/>
        </p:nvSpPr>
        <p:spPr>
          <a:xfrm>
            <a:off x="2700400" y="6384764"/>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21%</a:t>
            </a:r>
            <a:endParaRPr/>
          </a:p>
        </p:txBody>
      </p:sp>
      <p:graphicFrame>
        <p:nvGraphicFramePr>
          <p:cNvPr id="1998" name="Google Shape;1998;p74"/>
          <p:cNvGraphicFramePr/>
          <p:nvPr/>
        </p:nvGraphicFramePr>
        <p:xfrm>
          <a:off x="5253926" y="494032"/>
          <a:ext cx="4288588" cy="1456989"/>
        </p:xfrm>
        <a:graphic>
          <a:graphicData uri="http://schemas.openxmlformats.org/drawingml/2006/chart">
            <c:chart r:id="rId7"/>
          </a:graphicData>
        </a:graphic>
      </p:graphicFrame>
      <p:graphicFrame>
        <p:nvGraphicFramePr>
          <p:cNvPr id="1999" name="Google Shape;1999;p74"/>
          <p:cNvGraphicFramePr/>
          <p:nvPr/>
        </p:nvGraphicFramePr>
        <p:xfrm>
          <a:off x="5255295" y="3802520"/>
          <a:ext cx="4396600" cy="1755281"/>
        </p:xfrm>
        <a:graphic>
          <a:graphicData uri="http://schemas.openxmlformats.org/drawingml/2006/chart">
            <c:chart r:id="rId8"/>
          </a:graphicData>
        </a:graphic>
      </p:graphicFrame>
      <p:graphicFrame>
        <p:nvGraphicFramePr>
          <p:cNvPr id="2000" name="Google Shape;2000;p74"/>
          <p:cNvGraphicFramePr/>
          <p:nvPr/>
        </p:nvGraphicFramePr>
        <p:xfrm>
          <a:off x="5200786" y="5557801"/>
          <a:ext cx="4396600" cy="1755281"/>
        </p:xfrm>
        <a:graphic>
          <a:graphicData uri="http://schemas.openxmlformats.org/drawingml/2006/chart">
            <c:chart r:id="rId9"/>
          </a:graphicData>
        </a:graphic>
      </p:graphicFrame>
      <p:graphicFrame>
        <p:nvGraphicFramePr>
          <p:cNvPr id="2001" name="Google Shape;2001;p74"/>
          <p:cNvGraphicFramePr/>
          <p:nvPr/>
        </p:nvGraphicFramePr>
        <p:xfrm>
          <a:off x="815728" y="5696871"/>
          <a:ext cx="1933696" cy="1674103"/>
        </p:xfrm>
        <a:graphic>
          <a:graphicData uri="http://schemas.openxmlformats.org/drawingml/2006/chart">
            <c:chart r:id="rId10"/>
          </a:graphicData>
        </a:graphic>
      </p:graphicFrame>
      <p:graphicFrame>
        <p:nvGraphicFramePr>
          <p:cNvPr id="2002" name="Google Shape;2002;p74"/>
          <p:cNvGraphicFramePr/>
          <p:nvPr/>
        </p:nvGraphicFramePr>
        <p:xfrm>
          <a:off x="2116825" y="5684218"/>
          <a:ext cx="2119636" cy="1716955"/>
        </p:xfrm>
        <a:graphic>
          <a:graphicData uri="http://schemas.openxmlformats.org/drawingml/2006/chart">
            <c:chart r:id="rId11"/>
          </a:graphicData>
        </a:graphic>
      </p:graphicFrame>
      <p:graphicFrame>
        <p:nvGraphicFramePr>
          <p:cNvPr id="2003" name="Google Shape;2003;p74"/>
          <p:cNvGraphicFramePr/>
          <p:nvPr/>
        </p:nvGraphicFramePr>
        <p:xfrm>
          <a:off x="2250878" y="3950607"/>
          <a:ext cx="1818188" cy="1658473"/>
        </p:xfrm>
        <a:graphic>
          <a:graphicData uri="http://schemas.openxmlformats.org/drawingml/2006/chart">
            <c:chart r:id="rId12"/>
          </a:graphicData>
        </a:graphic>
      </p:graphicFrame>
      <p:graphicFrame>
        <p:nvGraphicFramePr>
          <p:cNvPr id="2004" name="Google Shape;2004;p74"/>
          <p:cNvGraphicFramePr/>
          <p:nvPr/>
        </p:nvGraphicFramePr>
        <p:xfrm>
          <a:off x="728164" y="3945006"/>
          <a:ext cx="1972236" cy="1669677"/>
        </p:xfrm>
        <a:graphic>
          <a:graphicData uri="http://schemas.openxmlformats.org/drawingml/2006/chart">
            <c:chart r:id="rId13"/>
          </a:graphicData>
        </a:graphic>
      </p:graphicFrame>
      <p:pic>
        <p:nvPicPr>
          <p:cNvPr descr="Trabajadora de oficina contorno" id="2005" name="Google Shape;2005;p74"/>
          <p:cNvPicPr preferRelativeResize="0"/>
          <p:nvPr/>
        </p:nvPicPr>
        <p:blipFill rotWithShape="1">
          <a:blip r:embed="rId14">
            <a:alphaModFix/>
          </a:blip>
          <a:srcRect b="0" l="0" r="0" t="0"/>
          <a:stretch/>
        </p:blipFill>
        <p:spPr>
          <a:xfrm>
            <a:off x="4496970" y="5632123"/>
            <a:ext cx="674816" cy="674816"/>
          </a:xfrm>
          <a:prstGeom prst="rect">
            <a:avLst/>
          </a:prstGeom>
          <a:noFill/>
          <a:ln>
            <a:noFill/>
          </a:ln>
        </p:spPr>
      </p:pic>
      <p:pic>
        <p:nvPicPr>
          <p:cNvPr descr="Trabajador de oficina con relleno sólido" id="2006" name="Google Shape;2006;p74"/>
          <p:cNvPicPr preferRelativeResize="0"/>
          <p:nvPr/>
        </p:nvPicPr>
        <p:blipFill rotWithShape="1">
          <a:blip r:embed="rId15">
            <a:alphaModFix/>
          </a:blip>
          <a:srcRect b="0" l="0" r="0" t="0"/>
          <a:stretch/>
        </p:blipFill>
        <p:spPr>
          <a:xfrm>
            <a:off x="4474660" y="6316798"/>
            <a:ext cx="674816" cy="674816"/>
          </a:xfrm>
          <a:prstGeom prst="rect">
            <a:avLst/>
          </a:prstGeom>
          <a:noFill/>
          <a:ln>
            <a:noFill/>
          </a:ln>
        </p:spPr>
      </p:pic>
      <p:graphicFrame>
        <p:nvGraphicFramePr>
          <p:cNvPr id="2007" name="Google Shape;2007;p74"/>
          <p:cNvGraphicFramePr/>
          <p:nvPr/>
        </p:nvGraphicFramePr>
        <p:xfrm>
          <a:off x="1366995" y="2038918"/>
          <a:ext cx="2165568" cy="1798583"/>
        </p:xfrm>
        <a:graphic>
          <a:graphicData uri="http://schemas.openxmlformats.org/drawingml/2006/chart">
            <c:chart r:id="rId16"/>
          </a:graphicData>
        </a:graphic>
      </p:graphicFrame>
      <p:sp>
        <p:nvSpPr>
          <p:cNvPr id="2008" name="Google Shape;2008;p74"/>
          <p:cNvSpPr/>
          <p:nvPr/>
        </p:nvSpPr>
        <p:spPr>
          <a:xfrm>
            <a:off x="2025045" y="2801535"/>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0%</a:t>
            </a:r>
            <a:endParaRPr/>
          </a:p>
        </p:txBody>
      </p:sp>
      <p:sp>
        <p:nvSpPr>
          <p:cNvPr id="2009" name="Google Shape;2009;p74"/>
          <p:cNvSpPr txBox="1"/>
          <p:nvPr>
            <p:ph idx="1" type="body"/>
          </p:nvPr>
        </p:nvSpPr>
        <p:spPr>
          <a:xfrm>
            <a:off x="371284" y="148069"/>
            <a:ext cx="8694737" cy="219075"/>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TOTALES  OBTENIDOS DE LA ENCUESTA  SEXO Y EDAD , EXCEPTO PUÉRPERA </a:t>
            </a:r>
            <a:endParaRPr/>
          </a:p>
        </p:txBody>
      </p:sp>
      <p:sp>
        <p:nvSpPr>
          <p:cNvPr id="2010" name="Google Shape;2010;p74"/>
          <p:cNvSpPr/>
          <p:nvPr/>
        </p:nvSpPr>
        <p:spPr>
          <a:xfrm>
            <a:off x="3871594" y="1222790"/>
            <a:ext cx="137530" cy="12395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BCC0C3"/>
              </a:solidFill>
              <a:latin typeface="Arial"/>
              <a:ea typeface="Arial"/>
              <a:cs typeface="Arial"/>
              <a:sym typeface="Arial"/>
            </a:endParaRPr>
          </a:p>
        </p:txBody>
      </p:sp>
      <p:sp>
        <p:nvSpPr>
          <p:cNvPr id="2011" name="Google Shape;2011;p74"/>
          <p:cNvSpPr/>
          <p:nvPr/>
        </p:nvSpPr>
        <p:spPr>
          <a:xfrm>
            <a:off x="3865803" y="910661"/>
            <a:ext cx="137530" cy="123950"/>
          </a:xfrm>
          <a:prstGeom prst="rect">
            <a:avLst/>
          </a:prstGeom>
          <a:solidFill>
            <a:srgbClr val="57E4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012" name="Google Shape;2012;p74"/>
          <p:cNvSpPr txBox="1"/>
          <p:nvPr/>
        </p:nvSpPr>
        <p:spPr>
          <a:xfrm>
            <a:off x="4041267" y="1180955"/>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F</a:t>
            </a:r>
            <a:endParaRPr/>
          </a:p>
        </p:txBody>
      </p:sp>
      <p:sp>
        <p:nvSpPr>
          <p:cNvPr id="2013" name="Google Shape;2013;p74"/>
          <p:cNvSpPr txBox="1"/>
          <p:nvPr/>
        </p:nvSpPr>
        <p:spPr>
          <a:xfrm>
            <a:off x="4038245" y="867549"/>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M</a:t>
            </a:r>
            <a:endParaRPr/>
          </a:p>
        </p:txBody>
      </p:sp>
      <p:sp>
        <p:nvSpPr>
          <p:cNvPr id="2014" name="Google Shape;2014;p74"/>
          <p:cNvSpPr/>
          <p:nvPr/>
        </p:nvSpPr>
        <p:spPr>
          <a:xfrm rot="-5400000">
            <a:off x="-809776" y="3114650"/>
            <a:ext cx="2005781" cy="342068"/>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SEXO</a:t>
            </a:r>
            <a:endParaRPr/>
          </a:p>
        </p:txBody>
      </p:sp>
      <p:sp>
        <p:nvSpPr>
          <p:cNvPr id="2015" name="Google Shape;2015;p74"/>
          <p:cNvSpPr/>
          <p:nvPr/>
        </p:nvSpPr>
        <p:spPr>
          <a:xfrm rot="5400000">
            <a:off x="8869347" y="3184879"/>
            <a:ext cx="2025690" cy="396865"/>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EDAD</a:t>
            </a:r>
            <a:endParaRPr/>
          </a:p>
        </p:txBody>
      </p:sp>
    </p:spTree>
  </p:cSld>
  <p:clrMapOvr>
    <a:masterClrMapping/>
  </p:clrMapOvr>
</p:sld>
</file>

<file path=ppt/slides/slide7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9" name="Shape 2019"/>
        <p:cNvGrpSpPr/>
        <p:nvPr/>
      </p:nvGrpSpPr>
      <p:grpSpPr>
        <a:xfrm>
          <a:off x="0" y="0"/>
          <a:ext cx="0" cy="0"/>
          <a:chOff x="0" y="0"/>
          <a:chExt cx="0" cy="0"/>
        </a:xfrm>
      </p:grpSpPr>
      <p:sp>
        <p:nvSpPr>
          <p:cNvPr id="2020" name="Google Shape;2020;p7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Gestante </a:t>
            </a:r>
            <a:endParaRPr/>
          </a:p>
        </p:txBody>
      </p:sp>
      <p:sp>
        <p:nvSpPr>
          <p:cNvPr id="2021" name="Google Shape;2021;p7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022" name="Google Shape;2022;p7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GESTANTES</a:t>
            </a:r>
            <a:endParaRPr/>
          </a:p>
        </p:txBody>
      </p:sp>
      <p:sp>
        <p:nvSpPr>
          <p:cNvPr id="2023" name="Google Shape;2023;p75"/>
          <p:cNvSpPr txBox="1"/>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2000"/>
              <a:buFont typeface="Arial"/>
              <a:buNone/>
            </a:pPr>
            <a:r>
              <a:rPr b="0" i="0" lang="es-PE" sz="2000" u="none" cap="none" strike="noStrike">
                <a:solidFill>
                  <a:srgbClr val="26323E"/>
                </a:solidFill>
                <a:latin typeface="Arial"/>
                <a:ea typeface="Arial"/>
                <a:cs typeface="Arial"/>
                <a:sym typeface="Arial"/>
              </a:rPr>
              <a:t>Gestantes</a:t>
            </a:r>
            <a:endParaRPr b="0" i="0" sz="2000" u="none" cap="none" strike="noStrike">
              <a:solidFill>
                <a:srgbClr val="26323E"/>
              </a:solidFill>
              <a:latin typeface="Arial"/>
              <a:ea typeface="Arial"/>
              <a:cs typeface="Arial"/>
              <a:sym typeface="Arial"/>
            </a:endParaRPr>
          </a:p>
        </p:txBody>
      </p:sp>
      <p:sp>
        <p:nvSpPr>
          <p:cNvPr id="2024" name="Google Shape;2024;p75"/>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025" name="Google Shape;2025;p75"/>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026" name="Google Shape;2026;p75"/>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027" name="Google Shape;2027;p75"/>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028" name="Google Shape;2028;p75"/>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029" name="Google Shape;2029;p75"/>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030" name="Google Shape;2030;p75"/>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031" name="Google Shape;2031;p75"/>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032" name="Google Shape;2032;p75"/>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033" name="Google Shape;2033;p75"/>
          <p:cNvGraphicFramePr/>
          <p:nvPr/>
        </p:nvGraphicFramePr>
        <p:xfrm>
          <a:off x="282413" y="1273892"/>
          <a:ext cx="4016253" cy="1664546"/>
        </p:xfrm>
        <a:graphic>
          <a:graphicData uri="http://schemas.openxmlformats.org/drawingml/2006/chart">
            <c:chart r:id="rId3"/>
          </a:graphicData>
        </a:graphic>
      </p:graphicFrame>
      <p:graphicFrame>
        <p:nvGraphicFramePr>
          <p:cNvPr id="2034" name="Google Shape;2034;p75"/>
          <p:cNvGraphicFramePr/>
          <p:nvPr/>
        </p:nvGraphicFramePr>
        <p:xfrm>
          <a:off x="282413" y="3422343"/>
          <a:ext cx="4016253" cy="1624524"/>
        </p:xfrm>
        <a:graphic>
          <a:graphicData uri="http://schemas.openxmlformats.org/drawingml/2006/chart">
            <c:chart r:id="rId4"/>
          </a:graphicData>
        </a:graphic>
      </p:graphicFrame>
      <p:graphicFrame>
        <p:nvGraphicFramePr>
          <p:cNvPr id="2035" name="Google Shape;2035;p75"/>
          <p:cNvGraphicFramePr/>
          <p:nvPr/>
        </p:nvGraphicFramePr>
        <p:xfrm>
          <a:off x="5761832" y="1424587"/>
          <a:ext cx="4016254" cy="2592503"/>
        </p:xfrm>
        <a:graphic>
          <a:graphicData uri="http://schemas.openxmlformats.org/drawingml/2006/chart">
            <c:chart r:id="rId5"/>
          </a:graphicData>
        </a:graphic>
      </p:graphicFrame>
      <p:graphicFrame>
        <p:nvGraphicFramePr>
          <p:cNvPr id="2036" name="Google Shape;2036;p75"/>
          <p:cNvGraphicFramePr/>
          <p:nvPr/>
        </p:nvGraphicFramePr>
        <p:xfrm>
          <a:off x="329238" y="5334666"/>
          <a:ext cx="4026894" cy="1986372"/>
        </p:xfrm>
        <a:graphic>
          <a:graphicData uri="http://schemas.openxmlformats.org/drawingml/2006/chart">
            <c:chart r:id="rId6"/>
          </a:graphicData>
        </a:graphic>
      </p:graphicFrame>
      <p:graphicFrame>
        <p:nvGraphicFramePr>
          <p:cNvPr id="2037" name="Google Shape;2037;p75"/>
          <p:cNvGraphicFramePr/>
          <p:nvPr/>
        </p:nvGraphicFramePr>
        <p:xfrm>
          <a:off x="5867186" y="4577838"/>
          <a:ext cx="3949938" cy="2743200"/>
        </p:xfrm>
        <a:graphic>
          <a:graphicData uri="http://schemas.openxmlformats.org/drawingml/2006/chart">
            <c:chart r:id="rId7"/>
          </a:graphicData>
        </a:graphic>
      </p:graphicFrame>
      <p:sp>
        <p:nvSpPr>
          <p:cNvPr id="2038" name="Google Shape;2038;p75"/>
          <p:cNvSpPr/>
          <p:nvPr/>
        </p:nvSpPr>
        <p:spPr>
          <a:xfrm>
            <a:off x="5867186" y="4149329"/>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7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2" name="Shape 2042"/>
        <p:cNvGrpSpPr/>
        <p:nvPr/>
      </p:nvGrpSpPr>
      <p:grpSpPr>
        <a:xfrm>
          <a:off x="0" y="0"/>
          <a:ext cx="0" cy="0"/>
          <a:chOff x="0" y="0"/>
          <a:chExt cx="0" cy="0"/>
        </a:xfrm>
      </p:grpSpPr>
      <p:sp>
        <p:nvSpPr>
          <p:cNvPr id="2043" name="Google Shape;2043;p7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Niño(a)</a:t>
            </a:r>
            <a:endParaRPr/>
          </a:p>
        </p:txBody>
      </p:sp>
      <p:sp>
        <p:nvSpPr>
          <p:cNvPr id="2044" name="Google Shape;2044;p7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045" name="Google Shape;2045;p7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NIÑOS </a:t>
            </a:r>
            <a:endParaRPr/>
          </a:p>
        </p:txBody>
      </p:sp>
      <p:sp>
        <p:nvSpPr>
          <p:cNvPr id="2046" name="Google Shape;2046;p76"/>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047" name="Google Shape;2047;p76"/>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048" name="Google Shape;2048;p76"/>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049" name="Google Shape;2049;p76"/>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050" name="Google Shape;2050;p76"/>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051" name="Google Shape;2051;p76"/>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052" name="Google Shape;2052;p76"/>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053" name="Google Shape;2053;p76"/>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054" name="Google Shape;2054;p76"/>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055" name="Google Shape;2055;p76"/>
          <p:cNvGraphicFramePr/>
          <p:nvPr/>
        </p:nvGraphicFramePr>
        <p:xfrm>
          <a:off x="302539" y="1334439"/>
          <a:ext cx="3996127" cy="1603998"/>
        </p:xfrm>
        <a:graphic>
          <a:graphicData uri="http://schemas.openxmlformats.org/drawingml/2006/chart">
            <c:chart r:id="rId3"/>
          </a:graphicData>
        </a:graphic>
      </p:graphicFrame>
      <p:graphicFrame>
        <p:nvGraphicFramePr>
          <p:cNvPr id="2056" name="Google Shape;2056;p76"/>
          <p:cNvGraphicFramePr/>
          <p:nvPr/>
        </p:nvGraphicFramePr>
        <p:xfrm>
          <a:off x="282413" y="3373701"/>
          <a:ext cx="4054224" cy="1673166"/>
        </p:xfrm>
        <a:graphic>
          <a:graphicData uri="http://schemas.openxmlformats.org/drawingml/2006/chart">
            <c:chart r:id="rId4"/>
          </a:graphicData>
        </a:graphic>
      </p:graphicFrame>
      <p:graphicFrame>
        <p:nvGraphicFramePr>
          <p:cNvPr id="2057" name="Google Shape;2057;p76"/>
          <p:cNvGraphicFramePr/>
          <p:nvPr/>
        </p:nvGraphicFramePr>
        <p:xfrm>
          <a:off x="5781959" y="1424589"/>
          <a:ext cx="3969429" cy="2672752"/>
        </p:xfrm>
        <a:graphic>
          <a:graphicData uri="http://schemas.openxmlformats.org/drawingml/2006/chart">
            <c:chart r:id="rId5"/>
          </a:graphicData>
        </a:graphic>
      </p:graphicFrame>
      <p:graphicFrame>
        <p:nvGraphicFramePr>
          <p:cNvPr id="2058" name="Google Shape;2058;p76"/>
          <p:cNvGraphicFramePr/>
          <p:nvPr/>
        </p:nvGraphicFramePr>
        <p:xfrm>
          <a:off x="360001" y="5402586"/>
          <a:ext cx="3996130" cy="1852654"/>
        </p:xfrm>
        <a:graphic>
          <a:graphicData uri="http://schemas.openxmlformats.org/drawingml/2006/chart">
            <c:chart r:id="rId6"/>
          </a:graphicData>
        </a:graphic>
      </p:graphicFrame>
      <p:graphicFrame>
        <p:nvGraphicFramePr>
          <p:cNvPr id="2059" name="Google Shape;2059;p76"/>
          <p:cNvGraphicFramePr/>
          <p:nvPr/>
        </p:nvGraphicFramePr>
        <p:xfrm>
          <a:off x="5867186" y="4618035"/>
          <a:ext cx="3931025" cy="2637205"/>
        </p:xfrm>
        <a:graphic>
          <a:graphicData uri="http://schemas.openxmlformats.org/drawingml/2006/chart">
            <c:chart r:id="rId7"/>
          </a:graphicData>
        </a:graphic>
      </p:graphicFrame>
      <p:sp>
        <p:nvSpPr>
          <p:cNvPr id="2060" name="Google Shape;2060;p76"/>
          <p:cNvSpPr/>
          <p:nvPr/>
        </p:nvSpPr>
        <p:spPr>
          <a:xfrm>
            <a:off x="5867186" y="4175484"/>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7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4" name="Shape 2064"/>
        <p:cNvGrpSpPr/>
        <p:nvPr/>
      </p:nvGrpSpPr>
      <p:grpSpPr>
        <a:xfrm>
          <a:off x="0" y="0"/>
          <a:ext cx="0" cy="0"/>
          <a:chOff x="0" y="0"/>
          <a:chExt cx="0" cy="0"/>
        </a:xfrm>
      </p:grpSpPr>
      <p:sp>
        <p:nvSpPr>
          <p:cNvPr id="2065" name="Google Shape;2065;p7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Medicina y otros </a:t>
            </a:r>
            <a:endParaRPr/>
          </a:p>
        </p:txBody>
      </p:sp>
      <p:sp>
        <p:nvSpPr>
          <p:cNvPr id="2066" name="Google Shape;2066;p7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067" name="Google Shape;2067;p77"/>
          <p:cNvSpPr txBox="1"/>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RESULTADOS DE LA ENCUESTA APLICADA A MEDICINA Y OTROS  </a:t>
            </a:r>
            <a:endParaRPr/>
          </a:p>
          <a:p>
            <a:pPr indent="0" lvl="0" marL="0" marR="0" rtl="0" algn="l">
              <a:lnSpc>
                <a:spcPct val="110000"/>
              </a:lnSpc>
              <a:spcBef>
                <a:spcPts val="90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 </a:t>
            </a:r>
            <a:endParaRPr/>
          </a:p>
        </p:txBody>
      </p:sp>
      <p:sp>
        <p:nvSpPr>
          <p:cNvPr id="2068" name="Google Shape;2068;p77"/>
          <p:cNvSpPr/>
          <p:nvPr/>
        </p:nvSpPr>
        <p:spPr>
          <a:xfrm>
            <a:off x="0" y="138118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069" name="Google Shape;2069;p77"/>
          <p:cNvSpPr/>
          <p:nvPr/>
        </p:nvSpPr>
        <p:spPr>
          <a:xfrm>
            <a:off x="-1" y="3307392"/>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070" name="Google Shape;2070;p77"/>
          <p:cNvSpPr/>
          <p:nvPr/>
        </p:nvSpPr>
        <p:spPr>
          <a:xfrm>
            <a:off x="-4021" y="5433601"/>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071" name="Google Shape;2071;p77"/>
          <p:cNvSpPr/>
          <p:nvPr/>
        </p:nvSpPr>
        <p:spPr>
          <a:xfrm>
            <a:off x="360000" y="1098310"/>
            <a:ext cx="3010075" cy="85052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El tiempo que duro la atención medica le pareció</a:t>
            </a:r>
            <a:endParaRPr/>
          </a:p>
        </p:txBody>
      </p:sp>
      <p:sp>
        <p:nvSpPr>
          <p:cNvPr id="2072" name="Google Shape;2072;p77"/>
          <p:cNvSpPr/>
          <p:nvPr/>
        </p:nvSpPr>
        <p:spPr>
          <a:xfrm>
            <a:off x="360001" y="2878495"/>
            <a:ext cx="3024587"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073" name="Google Shape;2073;p77"/>
          <p:cNvSpPr/>
          <p:nvPr/>
        </p:nvSpPr>
        <p:spPr>
          <a:xfrm>
            <a:off x="360000" y="5002180"/>
            <a:ext cx="2978399"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¿Cómo calificaría Ud. ¿La atención recibida por el personal médico en cuanto a? </a:t>
            </a:r>
            <a:endParaRPr/>
          </a:p>
        </p:txBody>
      </p:sp>
      <p:graphicFrame>
        <p:nvGraphicFramePr>
          <p:cNvPr id="2074" name="Google Shape;2074;p77"/>
          <p:cNvGraphicFramePr/>
          <p:nvPr/>
        </p:nvGraphicFramePr>
        <p:xfrm>
          <a:off x="4505883" y="507035"/>
          <a:ext cx="4409336" cy="1851390"/>
        </p:xfrm>
        <a:graphic>
          <a:graphicData uri="http://schemas.openxmlformats.org/drawingml/2006/chart">
            <c:chart r:id="rId3"/>
          </a:graphicData>
        </a:graphic>
      </p:graphicFrame>
      <p:graphicFrame>
        <p:nvGraphicFramePr>
          <p:cNvPr id="2075" name="Google Shape;2075;p77"/>
          <p:cNvGraphicFramePr/>
          <p:nvPr/>
        </p:nvGraphicFramePr>
        <p:xfrm>
          <a:off x="4175108" y="2563295"/>
          <a:ext cx="4879431" cy="1996194"/>
        </p:xfrm>
        <a:graphic>
          <a:graphicData uri="http://schemas.openxmlformats.org/drawingml/2006/chart">
            <c:chart r:id="rId4"/>
          </a:graphicData>
        </a:graphic>
      </p:graphicFrame>
      <p:graphicFrame>
        <p:nvGraphicFramePr>
          <p:cNvPr id="2076" name="Google Shape;2076;p77"/>
          <p:cNvGraphicFramePr/>
          <p:nvPr/>
        </p:nvGraphicFramePr>
        <p:xfrm>
          <a:off x="4505882" y="4764359"/>
          <a:ext cx="4970627" cy="2454003"/>
        </p:xfrm>
        <a:graphic>
          <a:graphicData uri="http://schemas.openxmlformats.org/drawingml/2006/chart">
            <c:chart r:id="rId5"/>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1" name="Shape 2081"/>
        <p:cNvGrpSpPr/>
        <p:nvPr/>
      </p:nvGrpSpPr>
      <p:grpSpPr>
        <a:xfrm>
          <a:off x="0" y="0"/>
          <a:ext cx="0" cy="0"/>
          <a:chOff x="0" y="0"/>
          <a:chExt cx="0" cy="0"/>
        </a:xfrm>
      </p:grpSpPr>
      <p:sp>
        <p:nvSpPr>
          <p:cNvPr id="2082" name="Google Shape;2082;p7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083" name="Google Shape;2083;p78"/>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ESTABLECIMIENTOS DE SALUD (EE.SS) </a:t>
            </a:r>
            <a:endParaRPr b="1"/>
          </a:p>
        </p:txBody>
      </p:sp>
      <p:graphicFrame>
        <p:nvGraphicFramePr>
          <p:cNvPr id="2084" name="Google Shape;2084;p78"/>
          <p:cNvGraphicFramePr/>
          <p:nvPr/>
        </p:nvGraphicFramePr>
        <p:xfrm>
          <a:off x="1131619" y="1427392"/>
          <a:ext cx="3000000" cy="3000000"/>
        </p:xfrm>
        <a:graphic>
          <a:graphicData uri="http://schemas.openxmlformats.org/drawingml/2006/table">
            <a:tbl>
              <a:tblPr bandRow="1" firstRow="1">
                <a:noFill/>
                <a:tableStyleId>{B8315172-2407-4A39-BDC4-7B5C715F8D9F}</a:tableStyleId>
              </a:tblPr>
              <a:tblGrid>
                <a:gridCol w="320050"/>
                <a:gridCol w="7005125"/>
              </a:tblGrid>
              <a:tr h="534750">
                <a:tc>
                  <a:txBody>
                    <a:bodyPr/>
                    <a:lstStyle/>
                    <a:p>
                      <a:pPr indent="0" lvl="0" marL="0" marR="0" rtl="0" algn="l">
                        <a:spcBef>
                          <a:spcPts val="0"/>
                        </a:spcBef>
                        <a:spcAft>
                          <a:spcPts val="0"/>
                        </a:spcAft>
                        <a:buNone/>
                      </a:pPr>
                      <a:r>
                        <a:rPr lang="es-PE" sz="16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Siete cuartones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EE.SS. Belempampa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Machupicchu</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ACDD0"/>
                    </a:solidFill>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Pisac</a:t>
                      </a:r>
                      <a:endParaRPr/>
                    </a:p>
                  </a:txBody>
                  <a:tcPr marT="45725" marB="45725" marR="91450" marL="91450" anchor="ctr">
                    <a:lnL cap="flat" cmpd="sng" w="9525">
                      <a:solidFill>
                        <a:srgbClr val="000000">
                          <a:alpha val="0"/>
                        </a:srgbClr>
                      </a:solidFill>
                      <a:prstDash val="solid"/>
                      <a:round/>
                      <a:headEnd len="sm" w="sm" type="none"/>
                      <a:tailEnd len="sm" w="sm" type="none"/>
                    </a:lnL>
                    <a:solidFill>
                      <a:srgbClr val="CACDD0"/>
                    </a:solidFill>
                  </a:tcPr>
                </a:tc>
              </a:tr>
              <a:tr h="414100">
                <a:tc>
                  <a:txBody>
                    <a:bodyPr/>
                    <a:lstStyle/>
                    <a:p>
                      <a:pPr indent="0" lvl="0" marL="0" marR="0" rtl="0" algn="l">
                        <a:spcBef>
                          <a:spcPts val="0"/>
                        </a:spcBef>
                        <a:spcAft>
                          <a:spcPts val="0"/>
                        </a:spcAft>
                        <a:buNone/>
                      </a:pPr>
                      <a:r>
                        <a:rPr lang="es-PE" sz="16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Urubamba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Resumen</a:t>
                      </a:r>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8" name="Shape 2088"/>
        <p:cNvGrpSpPr/>
        <p:nvPr/>
      </p:nvGrpSpPr>
      <p:grpSpPr>
        <a:xfrm>
          <a:off x="0" y="0"/>
          <a:ext cx="0" cy="0"/>
          <a:chOff x="0" y="0"/>
          <a:chExt cx="0" cy="0"/>
        </a:xfrm>
      </p:grpSpPr>
      <p:sp>
        <p:nvSpPr>
          <p:cNvPr id="2089" name="Google Shape;2089;p7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090" name="Google Shape;2090;p79"/>
          <p:cNvSpPr txBox="1"/>
          <p:nvPr>
            <p:ph type="title"/>
          </p:nvPr>
        </p:nvSpPr>
        <p:spPr>
          <a:xfrm>
            <a:off x="576875" y="460528"/>
            <a:ext cx="8926874"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DATOS CONSIDERADOS EN EL PROCESAMIENTO DE LA INFORMACIÓN</a:t>
            </a:r>
            <a:endParaRPr/>
          </a:p>
        </p:txBody>
      </p:sp>
      <p:sp>
        <p:nvSpPr>
          <p:cNvPr id="2091" name="Google Shape;2091;p79"/>
          <p:cNvSpPr/>
          <p:nvPr/>
        </p:nvSpPr>
        <p:spPr>
          <a:xfrm>
            <a:off x="773392" y="1943000"/>
            <a:ext cx="2231065" cy="51844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Muestra </a:t>
            </a:r>
            <a:endParaRPr/>
          </a:p>
        </p:txBody>
      </p:sp>
      <p:sp>
        <p:nvSpPr>
          <p:cNvPr id="2092" name="Google Shape;2092;p79"/>
          <p:cNvSpPr/>
          <p:nvPr/>
        </p:nvSpPr>
        <p:spPr>
          <a:xfrm>
            <a:off x="773389" y="3023232"/>
            <a:ext cx="2231065" cy="58982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Margen de error </a:t>
            </a:r>
            <a:endParaRPr/>
          </a:p>
        </p:txBody>
      </p:sp>
      <p:sp>
        <p:nvSpPr>
          <p:cNvPr id="2093" name="Google Shape;2093;p79"/>
          <p:cNvSpPr/>
          <p:nvPr/>
        </p:nvSpPr>
        <p:spPr>
          <a:xfrm>
            <a:off x="773388" y="5264702"/>
            <a:ext cx="2231065" cy="6609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Fecha de encuesta </a:t>
            </a:r>
            <a:endParaRPr/>
          </a:p>
        </p:txBody>
      </p:sp>
      <p:sp>
        <p:nvSpPr>
          <p:cNvPr id="2094" name="Google Shape;2094;p79"/>
          <p:cNvSpPr/>
          <p:nvPr/>
        </p:nvSpPr>
        <p:spPr>
          <a:xfrm>
            <a:off x="773388" y="4113090"/>
            <a:ext cx="2231065" cy="5802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Confianza </a:t>
            </a:r>
            <a:endParaRPr/>
          </a:p>
        </p:txBody>
      </p:sp>
      <p:sp>
        <p:nvSpPr>
          <p:cNvPr id="2095" name="Google Shape;2095;p79"/>
          <p:cNvSpPr txBox="1"/>
          <p:nvPr/>
        </p:nvSpPr>
        <p:spPr>
          <a:xfrm>
            <a:off x="4268976" y="1737032"/>
            <a:ext cx="5233185" cy="703013"/>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La muestra fue tomada en función al número promedio de atenciones mensual (2 500) del cual se encuestó a 35 , de manera presencial y vía telefónica.</a:t>
            </a:r>
            <a:endParaRPr/>
          </a:p>
        </p:txBody>
      </p:sp>
      <p:sp>
        <p:nvSpPr>
          <p:cNvPr id="2096" name="Google Shape;2096;p79"/>
          <p:cNvSpPr txBox="1"/>
          <p:nvPr/>
        </p:nvSpPr>
        <p:spPr>
          <a:xfrm>
            <a:off x="4268976" y="3241282"/>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10 %</a:t>
            </a:r>
            <a:endParaRPr/>
          </a:p>
        </p:txBody>
      </p:sp>
      <p:sp>
        <p:nvSpPr>
          <p:cNvPr id="2097" name="Google Shape;2097;p79"/>
          <p:cNvSpPr txBox="1"/>
          <p:nvPr/>
        </p:nvSpPr>
        <p:spPr>
          <a:xfrm>
            <a:off x="4268976" y="4287913"/>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90 %</a:t>
            </a:r>
            <a:endParaRPr/>
          </a:p>
        </p:txBody>
      </p:sp>
      <p:sp>
        <p:nvSpPr>
          <p:cNvPr id="2098" name="Google Shape;2098;p79"/>
          <p:cNvSpPr txBox="1"/>
          <p:nvPr/>
        </p:nvSpPr>
        <p:spPr>
          <a:xfrm>
            <a:off x="4268976" y="5486148"/>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 23/08/2021</a:t>
            </a:r>
            <a:endParaRPr/>
          </a:p>
        </p:txBody>
      </p:sp>
      <p:cxnSp>
        <p:nvCxnSpPr>
          <p:cNvPr id="2099" name="Google Shape;2099;p79"/>
          <p:cNvCxnSpPr/>
          <p:nvPr/>
        </p:nvCxnSpPr>
        <p:spPr>
          <a:xfrm>
            <a:off x="3381829" y="220222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2100" name="Google Shape;2100;p79"/>
          <p:cNvCxnSpPr/>
          <p:nvPr/>
        </p:nvCxnSpPr>
        <p:spPr>
          <a:xfrm>
            <a:off x="3381829" y="3354052"/>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2101" name="Google Shape;2101;p79"/>
          <p:cNvCxnSpPr/>
          <p:nvPr/>
        </p:nvCxnSpPr>
        <p:spPr>
          <a:xfrm>
            <a:off x="3381829" y="440800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2102" name="Google Shape;2102;p79"/>
          <p:cNvCxnSpPr/>
          <p:nvPr/>
        </p:nvCxnSpPr>
        <p:spPr>
          <a:xfrm>
            <a:off x="3381829" y="5608140"/>
            <a:ext cx="424046" cy="0"/>
          </a:xfrm>
          <a:prstGeom prst="straightConnector1">
            <a:avLst/>
          </a:prstGeom>
          <a:noFill/>
          <a:ln cap="flat" cmpd="sng" w="76200">
            <a:solidFill>
              <a:schemeClr val="dk1"/>
            </a:solidFill>
            <a:prstDash val="solid"/>
            <a:miter lim="800000"/>
            <a:headEnd len="sm" w="sm"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7" name="Shape 637"/>
        <p:cNvGrpSpPr/>
        <p:nvPr/>
      </p:nvGrpSpPr>
      <p:grpSpPr>
        <a:xfrm>
          <a:off x="0" y="0"/>
          <a:ext cx="0" cy="0"/>
          <a:chOff x="0" y="0"/>
          <a:chExt cx="0" cy="0"/>
        </a:xfrm>
      </p:grpSpPr>
      <p:sp>
        <p:nvSpPr>
          <p:cNvPr id="638" name="Google Shape;638;p8"/>
          <p:cNvSpPr txBox="1"/>
          <p:nvPr/>
        </p:nvSpPr>
        <p:spPr>
          <a:xfrm>
            <a:off x="360492" y="589722"/>
            <a:ext cx="9329197" cy="677037"/>
          </a:xfrm>
          <a:prstGeom prst="rect">
            <a:avLst/>
          </a:prstGeom>
          <a:noFill/>
          <a:ln>
            <a:noFill/>
          </a:ln>
        </p:spPr>
        <p:txBody>
          <a:bodyPr anchorCtr="0" anchor="t" bIns="45700" lIns="91425" spcFirstLastPara="1" rIns="91425" wrap="square" tIns="45700">
            <a:noAutofit/>
          </a:bodyPr>
          <a:lstStyle/>
          <a:p>
            <a:pPr indent="0" lvl="0" marL="0" marR="0" rtl="0" algn="l">
              <a:lnSpc>
                <a:spcPct val="110000"/>
              </a:lnSpc>
              <a:spcBef>
                <a:spcPts val="0"/>
              </a:spcBef>
              <a:spcAft>
                <a:spcPts val="0"/>
              </a:spcAft>
              <a:buClr>
                <a:srgbClr val="225000"/>
              </a:buClr>
              <a:buSzPts val="1200"/>
              <a:buFont typeface="Arial"/>
              <a:buNone/>
            </a:pPr>
            <a:r>
              <a:rPr b="0" i="0" lang="es-PE" sz="2000" u="none" cap="none" strike="noStrike">
                <a:solidFill>
                  <a:schemeClr val="dk1"/>
                </a:solidFill>
                <a:latin typeface="Arial"/>
                <a:ea typeface="Arial"/>
                <a:cs typeface="Arial"/>
                <a:sym typeface="Arial"/>
              </a:rPr>
              <a:t>El modelo de gestión de cumplimiento nos ayuda a cumplir con el objetivo</a:t>
            </a:r>
            <a:endParaRPr b="0" i="0" sz="2000" u="none" cap="none" strike="noStrike">
              <a:solidFill>
                <a:schemeClr val="dk1"/>
              </a:solidFill>
              <a:latin typeface="Arial"/>
              <a:ea typeface="Arial"/>
              <a:cs typeface="Arial"/>
              <a:sym typeface="Arial"/>
            </a:endParaRPr>
          </a:p>
        </p:txBody>
      </p:sp>
      <p:sp>
        <p:nvSpPr>
          <p:cNvPr id="639" name="Google Shape;639;p8"/>
          <p:cNvSpPr/>
          <p:nvPr/>
        </p:nvSpPr>
        <p:spPr>
          <a:xfrm>
            <a:off x="6634524" y="2850953"/>
            <a:ext cx="2023713"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s-PE" sz="1800" u="none" cap="none" strike="noStrike">
                <a:solidFill>
                  <a:schemeClr val="dk1"/>
                </a:solidFill>
                <a:latin typeface="Arial"/>
                <a:ea typeface="Arial"/>
                <a:cs typeface="Arial"/>
                <a:sym typeface="Arial"/>
              </a:rPr>
              <a:t>Visión y enfoque</a:t>
            </a:r>
            <a:endParaRPr/>
          </a:p>
        </p:txBody>
      </p:sp>
      <p:sp>
        <p:nvSpPr>
          <p:cNvPr id="640" name="Google Shape;640;p8"/>
          <p:cNvSpPr/>
          <p:nvPr/>
        </p:nvSpPr>
        <p:spPr>
          <a:xfrm>
            <a:off x="1202125" y="3502369"/>
            <a:ext cx="6312184"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s-PE" sz="1800" u="none" cap="none" strike="noStrike">
                <a:solidFill>
                  <a:schemeClr val="dk1"/>
                </a:solidFill>
                <a:latin typeface="Arial"/>
                <a:ea typeface="Arial"/>
                <a:cs typeface="Arial"/>
                <a:sym typeface="Arial"/>
              </a:rPr>
              <a:t>¿Cómo planeamos hacerlo?</a:t>
            </a:r>
            <a:endParaRPr/>
          </a:p>
        </p:txBody>
      </p:sp>
      <p:sp>
        <p:nvSpPr>
          <p:cNvPr id="641" name="Google Shape;641;p8"/>
          <p:cNvSpPr/>
          <p:nvPr/>
        </p:nvSpPr>
        <p:spPr>
          <a:xfrm>
            <a:off x="1202110" y="4014441"/>
            <a:ext cx="4989877" cy="553998"/>
          </a:xfrm>
          <a:prstGeom prst="rect">
            <a:avLst/>
          </a:prstGeom>
          <a:noFill/>
          <a:ln>
            <a:noFill/>
          </a:ln>
        </p:spPr>
        <p:txBody>
          <a:bodyPr anchorCtr="0" anchor="ctr" bIns="0" lIns="0" spcFirstLastPara="1" rIns="0" wrap="square" tIns="0">
            <a:spAutoFit/>
          </a:bodyPr>
          <a:lstStyle/>
          <a:p>
            <a:pPr indent="0" lvl="0" marL="0" marR="0" rtl="0" algn="l">
              <a:spcBef>
                <a:spcPts val="0"/>
              </a:spcBef>
              <a:spcAft>
                <a:spcPts val="0"/>
              </a:spcAft>
              <a:buNone/>
            </a:pPr>
            <a:r>
              <a:rPr b="0" i="0" lang="es-PE" sz="1800" u="none" cap="none" strike="noStrike">
                <a:solidFill>
                  <a:schemeClr val="dk1"/>
                </a:solidFill>
                <a:latin typeface="Arial"/>
                <a:ea typeface="Arial"/>
                <a:cs typeface="Arial"/>
                <a:sym typeface="Arial"/>
              </a:rPr>
              <a:t>En cualquier momento, ¿cómo sabremos si estamos en trayectoria?</a:t>
            </a:r>
            <a:endParaRPr/>
          </a:p>
        </p:txBody>
      </p:sp>
      <p:sp>
        <p:nvSpPr>
          <p:cNvPr id="642" name="Google Shape;642;p8"/>
          <p:cNvSpPr/>
          <p:nvPr/>
        </p:nvSpPr>
        <p:spPr>
          <a:xfrm>
            <a:off x="1202125" y="4803544"/>
            <a:ext cx="6312184" cy="553998"/>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s-PE" sz="1800" u="none" cap="none" strike="noStrike">
                <a:solidFill>
                  <a:schemeClr val="dk1"/>
                </a:solidFill>
                <a:latin typeface="Arial"/>
                <a:ea typeface="Arial"/>
                <a:cs typeface="Arial"/>
                <a:sym typeface="Arial"/>
              </a:rPr>
              <a:t>Si estamos fuera de trayectoria, ¿qué haremos al respecto?</a:t>
            </a:r>
            <a:endParaRPr/>
          </a:p>
        </p:txBody>
      </p:sp>
      <p:sp>
        <p:nvSpPr>
          <p:cNvPr id="643" name="Google Shape;643;p8"/>
          <p:cNvSpPr/>
          <p:nvPr/>
        </p:nvSpPr>
        <p:spPr>
          <a:xfrm>
            <a:off x="1202125" y="5474893"/>
            <a:ext cx="6312184"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s-PE" sz="1800" u="none" cap="none" strike="noStrike">
                <a:solidFill>
                  <a:schemeClr val="dk1"/>
                </a:solidFill>
                <a:latin typeface="Arial"/>
                <a:ea typeface="Arial"/>
                <a:cs typeface="Arial"/>
                <a:sym typeface="Arial"/>
              </a:rPr>
              <a:t>¿Cómo podemos ayudar?</a:t>
            </a:r>
            <a:endParaRPr/>
          </a:p>
        </p:txBody>
      </p:sp>
      <p:sp>
        <p:nvSpPr>
          <p:cNvPr id="644" name="Google Shape;644;p8"/>
          <p:cNvSpPr/>
          <p:nvPr/>
        </p:nvSpPr>
        <p:spPr>
          <a:xfrm>
            <a:off x="1202125" y="2850953"/>
            <a:ext cx="6312184" cy="276999"/>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0" i="0" lang="es-PE" sz="1800" u="none" cap="none" strike="noStrike">
                <a:solidFill>
                  <a:schemeClr val="dk1"/>
                </a:solidFill>
                <a:latin typeface="Arial"/>
                <a:ea typeface="Arial"/>
                <a:cs typeface="Arial"/>
                <a:sym typeface="Arial"/>
              </a:rPr>
              <a:t>¿Qué intentamos lograr?</a:t>
            </a:r>
            <a:endParaRPr/>
          </a:p>
        </p:txBody>
      </p:sp>
      <p:sp>
        <p:nvSpPr>
          <p:cNvPr id="645" name="Google Shape;645;p8"/>
          <p:cNvSpPr/>
          <p:nvPr/>
        </p:nvSpPr>
        <p:spPr>
          <a:xfrm>
            <a:off x="6634524" y="3501952"/>
            <a:ext cx="2023713"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s-PE" sz="1800" u="none" cap="none" strike="noStrike">
                <a:solidFill>
                  <a:schemeClr val="dk1"/>
                </a:solidFill>
                <a:latin typeface="Arial"/>
                <a:ea typeface="Arial"/>
                <a:cs typeface="Arial"/>
                <a:sym typeface="Arial"/>
              </a:rPr>
              <a:t>Plan</a:t>
            </a:r>
            <a:endParaRPr/>
          </a:p>
        </p:txBody>
      </p:sp>
      <p:sp>
        <p:nvSpPr>
          <p:cNvPr id="646" name="Google Shape;646;p8"/>
          <p:cNvSpPr/>
          <p:nvPr/>
        </p:nvSpPr>
        <p:spPr>
          <a:xfrm>
            <a:off x="6634524" y="4152952"/>
            <a:ext cx="2023713"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s-PE" sz="1800" u="none" cap="none" strike="noStrike">
                <a:solidFill>
                  <a:schemeClr val="dk1"/>
                </a:solidFill>
                <a:latin typeface="Arial"/>
                <a:ea typeface="Arial"/>
                <a:cs typeface="Arial"/>
                <a:sym typeface="Arial"/>
              </a:rPr>
              <a:t>Información</a:t>
            </a:r>
            <a:endParaRPr/>
          </a:p>
        </p:txBody>
      </p:sp>
      <p:sp>
        <p:nvSpPr>
          <p:cNvPr id="647" name="Google Shape;647;p8"/>
          <p:cNvSpPr/>
          <p:nvPr/>
        </p:nvSpPr>
        <p:spPr>
          <a:xfrm>
            <a:off x="6634524" y="5454949"/>
            <a:ext cx="2023713"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s-PE" sz="1800" u="none" cap="none" strike="noStrike">
                <a:solidFill>
                  <a:schemeClr val="dk1"/>
                </a:solidFill>
                <a:latin typeface="Arial"/>
                <a:ea typeface="Arial"/>
                <a:cs typeface="Arial"/>
                <a:sym typeface="Arial"/>
              </a:rPr>
              <a:t>Cultura</a:t>
            </a:r>
            <a:endParaRPr/>
          </a:p>
        </p:txBody>
      </p:sp>
      <p:sp>
        <p:nvSpPr>
          <p:cNvPr id="648" name="Google Shape;648;p8"/>
          <p:cNvSpPr/>
          <p:nvPr/>
        </p:nvSpPr>
        <p:spPr>
          <a:xfrm>
            <a:off x="6634524" y="4803952"/>
            <a:ext cx="2023713" cy="276999"/>
          </a:xfrm>
          <a:prstGeom prst="rect">
            <a:avLst/>
          </a:prstGeom>
          <a:noFill/>
          <a:ln>
            <a:noFill/>
          </a:ln>
        </p:spPr>
        <p:txBody>
          <a:bodyPr anchorCtr="0" anchor="t" bIns="0" lIns="0" spcFirstLastPara="1" rIns="0" wrap="square" tIns="0">
            <a:spAutoFit/>
          </a:bodyPr>
          <a:lstStyle/>
          <a:p>
            <a:pPr indent="0" lvl="0" marL="0" marR="0" rtl="0" algn="r">
              <a:spcBef>
                <a:spcPts val="0"/>
              </a:spcBef>
              <a:spcAft>
                <a:spcPts val="0"/>
              </a:spcAft>
              <a:buNone/>
            </a:pPr>
            <a:r>
              <a:rPr b="1" i="0" lang="es-PE" sz="1800" u="none" cap="none" strike="noStrike">
                <a:solidFill>
                  <a:schemeClr val="dk1"/>
                </a:solidFill>
                <a:latin typeface="Arial"/>
                <a:ea typeface="Arial"/>
                <a:cs typeface="Arial"/>
                <a:sym typeface="Arial"/>
              </a:rPr>
              <a:t>Rutinas</a:t>
            </a:r>
            <a:endParaRPr/>
          </a:p>
        </p:txBody>
      </p:sp>
      <p:sp>
        <p:nvSpPr>
          <p:cNvPr id="649" name="Google Shape;649;p8"/>
          <p:cNvSpPr/>
          <p:nvPr/>
        </p:nvSpPr>
        <p:spPr>
          <a:xfrm>
            <a:off x="562089" y="2762201"/>
            <a:ext cx="365721" cy="365721"/>
          </a:xfrm>
          <a:prstGeom prst="ellipse">
            <a:avLst/>
          </a:prstGeom>
          <a:solidFill>
            <a:schemeClr val="accent5"/>
          </a:solidFill>
          <a:ln cap="flat" cmpd="sng" w="57150">
            <a:solidFill>
              <a:schemeClr val="accent5"/>
            </a:solidFill>
            <a:prstDash val="solid"/>
            <a:round/>
            <a:headEnd len="sm" w="sm" type="none"/>
            <a:tailEnd len="sm" w="sm" type="none"/>
          </a:ln>
        </p:spPr>
        <p:txBody>
          <a:bodyPr anchorCtr="0" anchor="ctr" bIns="43025" lIns="45700" spcFirstLastPara="1" rIns="45700" wrap="square" tIns="43025">
            <a:noAutofit/>
          </a:bodyPr>
          <a:lstStyle/>
          <a:p>
            <a:pPr indent="0" lvl="0" marL="0" marR="0" rtl="0" algn="l">
              <a:spcBef>
                <a:spcPts val="0"/>
              </a:spcBef>
              <a:spcAft>
                <a:spcPts val="0"/>
              </a:spcAft>
              <a:buNone/>
            </a:pPr>
            <a:r>
              <a:rPr b="1" i="0" lang="es-PE" sz="2000" u="none" cap="none" strike="noStrike">
                <a:solidFill>
                  <a:schemeClr val="dk1"/>
                </a:solidFill>
                <a:latin typeface="Arial"/>
                <a:ea typeface="Arial"/>
                <a:cs typeface="Arial"/>
                <a:sym typeface="Arial"/>
              </a:rPr>
              <a:t>1</a:t>
            </a:r>
            <a:endParaRPr/>
          </a:p>
        </p:txBody>
      </p:sp>
      <p:sp>
        <p:nvSpPr>
          <p:cNvPr id="650" name="Google Shape;650;p8"/>
          <p:cNvSpPr/>
          <p:nvPr/>
        </p:nvSpPr>
        <p:spPr>
          <a:xfrm>
            <a:off x="562089" y="3413200"/>
            <a:ext cx="365721" cy="365721"/>
          </a:xfrm>
          <a:prstGeom prst="ellipse">
            <a:avLst/>
          </a:prstGeom>
          <a:solidFill>
            <a:schemeClr val="accent5"/>
          </a:solidFill>
          <a:ln cap="flat" cmpd="sng" w="57150">
            <a:solidFill>
              <a:schemeClr val="accent5"/>
            </a:solidFill>
            <a:prstDash val="solid"/>
            <a:round/>
            <a:headEnd len="sm" w="sm" type="none"/>
            <a:tailEnd len="sm" w="sm" type="none"/>
          </a:ln>
        </p:spPr>
        <p:txBody>
          <a:bodyPr anchorCtr="0" anchor="ctr" bIns="43025" lIns="45700" spcFirstLastPara="1" rIns="45700" wrap="square" tIns="43025">
            <a:noAutofit/>
          </a:bodyPr>
          <a:lstStyle/>
          <a:p>
            <a:pPr indent="0" lvl="0" marL="0" marR="0" rtl="0" algn="l">
              <a:spcBef>
                <a:spcPts val="0"/>
              </a:spcBef>
              <a:spcAft>
                <a:spcPts val="0"/>
              </a:spcAft>
              <a:buNone/>
            </a:pPr>
            <a:r>
              <a:rPr b="1" i="0" lang="es-PE" sz="2000" u="none" cap="none" strike="noStrike">
                <a:solidFill>
                  <a:schemeClr val="dk1"/>
                </a:solidFill>
                <a:latin typeface="Arial"/>
                <a:ea typeface="Arial"/>
                <a:cs typeface="Arial"/>
                <a:sym typeface="Arial"/>
              </a:rPr>
              <a:t>2</a:t>
            </a:r>
            <a:endParaRPr/>
          </a:p>
        </p:txBody>
      </p:sp>
      <p:sp>
        <p:nvSpPr>
          <p:cNvPr id="651" name="Google Shape;651;p8"/>
          <p:cNvSpPr/>
          <p:nvPr/>
        </p:nvSpPr>
        <p:spPr>
          <a:xfrm>
            <a:off x="562089" y="4064199"/>
            <a:ext cx="365721" cy="365721"/>
          </a:xfrm>
          <a:prstGeom prst="ellipse">
            <a:avLst/>
          </a:prstGeom>
          <a:solidFill>
            <a:schemeClr val="accent5"/>
          </a:solidFill>
          <a:ln cap="flat" cmpd="sng" w="57150">
            <a:solidFill>
              <a:schemeClr val="accent5"/>
            </a:solidFill>
            <a:prstDash val="solid"/>
            <a:round/>
            <a:headEnd len="sm" w="sm" type="none"/>
            <a:tailEnd len="sm" w="sm" type="none"/>
          </a:ln>
        </p:spPr>
        <p:txBody>
          <a:bodyPr anchorCtr="0" anchor="ctr" bIns="43025" lIns="45700" spcFirstLastPara="1" rIns="45700" wrap="square" tIns="43025">
            <a:noAutofit/>
          </a:bodyPr>
          <a:lstStyle/>
          <a:p>
            <a:pPr indent="0" lvl="0" marL="0" marR="0" rtl="0" algn="l">
              <a:spcBef>
                <a:spcPts val="0"/>
              </a:spcBef>
              <a:spcAft>
                <a:spcPts val="0"/>
              </a:spcAft>
              <a:buNone/>
            </a:pPr>
            <a:r>
              <a:rPr b="1" i="0" lang="es-PE" sz="2000" u="none" cap="none" strike="noStrike">
                <a:solidFill>
                  <a:schemeClr val="dk1"/>
                </a:solidFill>
                <a:latin typeface="Arial"/>
                <a:ea typeface="Arial"/>
                <a:cs typeface="Arial"/>
                <a:sym typeface="Arial"/>
              </a:rPr>
              <a:t>3</a:t>
            </a:r>
            <a:endParaRPr/>
          </a:p>
        </p:txBody>
      </p:sp>
      <p:sp>
        <p:nvSpPr>
          <p:cNvPr id="652" name="Google Shape;652;p8"/>
          <p:cNvSpPr/>
          <p:nvPr/>
        </p:nvSpPr>
        <p:spPr>
          <a:xfrm>
            <a:off x="562089" y="4715199"/>
            <a:ext cx="365721" cy="365721"/>
          </a:xfrm>
          <a:prstGeom prst="ellipse">
            <a:avLst/>
          </a:prstGeom>
          <a:solidFill>
            <a:schemeClr val="accent5"/>
          </a:solidFill>
          <a:ln cap="flat" cmpd="sng" w="57150">
            <a:solidFill>
              <a:schemeClr val="accent5"/>
            </a:solidFill>
            <a:prstDash val="solid"/>
            <a:round/>
            <a:headEnd len="sm" w="sm" type="none"/>
            <a:tailEnd len="sm" w="sm" type="none"/>
          </a:ln>
        </p:spPr>
        <p:txBody>
          <a:bodyPr anchorCtr="0" anchor="ctr" bIns="43025" lIns="45700" spcFirstLastPara="1" rIns="45700" wrap="square" tIns="43025">
            <a:noAutofit/>
          </a:bodyPr>
          <a:lstStyle/>
          <a:p>
            <a:pPr indent="0" lvl="0" marL="0" marR="0" rtl="0" algn="l">
              <a:spcBef>
                <a:spcPts val="0"/>
              </a:spcBef>
              <a:spcAft>
                <a:spcPts val="0"/>
              </a:spcAft>
              <a:buNone/>
            </a:pPr>
            <a:r>
              <a:rPr b="1" i="0" lang="es-PE" sz="2000" u="none" cap="none" strike="noStrike">
                <a:solidFill>
                  <a:schemeClr val="dk1"/>
                </a:solidFill>
                <a:latin typeface="Arial"/>
                <a:ea typeface="Arial"/>
                <a:cs typeface="Arial"/>
                <a:sym typeface="Arial"/>
              </a:rPr>
              <a:t>4</a:t>
            </a:r>
            <a:endParaRPr/>
          </a:p>
        </p:txBody>
      </p:sp>
      <p:sp>
        <p:nvSpPr>
          <p:cNvPr id="653" name="Google Shape;653;p8"/>
          <p:cNvSpPr/>
          <p:nvPr/>
        </p:nvSpPr>
        <p:spPr>
          <a:xfrm>
            <a:off x="562089" y="5366197"/>
            <a:ext cx="365721" cy="365721"/>
          </a:xfrm>
          <a:prstGeom prst="ellipse">
            <a:avLst/>
          </a:prstGeom>
          <a:solidFill>
            <a:schemeClr val="accent5"/>
          </a:solidFill>
          <a:ln cap="flat" cmpd="sng" w="57150">
            <a:solidFill>
              <a:schemeClr val="accent5"/>
            </a:solidFill>
            <a:prstDash val="solid"/>
            <a:round/>
            <a:headEnd len="sm" w="sm" type="none"/>
            <a:tailEnd len="sm" w="sm" type="none"/>
          </a:ln>
        </p:spPr>
        <p:txBody>
          <a:bodyPr anchorCtr="0" anchor="ctr" bIns="43025" lIns="45700" spcFirstLastPara="1" rIns="45700" wrap="square" tIns="43025">
            <a:noAutofit/>
          </a:bodyPr>
          <a:lstStyle/>
          <a:p>
            <a:pPr indent="0" lvl="0" marL="0" marR="0" rtl="0" algn="l">
              <a:spcBef>
                <a:spcPts val="0"/>
              </a:spcBef>
              <a:spcAft>
                <a:spcPts val="0"/>
              </a:spcAft>
              <a:buNone/>
            </a:pPr>
            <a:r>
              <a:rPr b="1" i="0" lang="es-PE" sz="2000" u="none" cap="none" strike="noStrike">
                <a:solidFill>
                  <a:schemeClr val="dk1"/>
                </a:solidFill>
                <a:latin typeface="Arial"/>
                <a:ea typeface="Arial"/>
                <a:cs typeface="Arial"/>
                <a:sym typeface="Arial"/>
              </a:rPr>
              <a:t>5</a:t>
            </a:r>
            <a:endParaRPr/>
          </a:p>
        </p:txBody>
      </p:sp>
      <p:sp>
        <p:nvSpPr>
          <p:cNvPr id="654" name="Google Shape;654;p8"/>
          <p:cNvSpPr/>
          <p:nvPr/>
        </p:nvSpPr>
        <p:spPr>
          <a:xfrm>
            <a:off x="468283" y="2048412"/>
            <a:ext cx="4212001" cy="246221"/>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b="1" i="0" lang="es-PE" sz="1600" u="none" cap="none" strike="noStrike">
                <a:solidFill>
                  <a:schemeClr val="dk1"/>
                </a:solidFill>
                <a:latin typeface="Arial"/>
                <a:ea typeface="Arial"/>
                <a:cs typeface="Arial"/>
                <a:sym typeface="Arial"/>
              </a:rPr>
              <a:t>Preguntas clave</a:t>
            </a:r>
            <a:endParaRPr/>
          </a:p>
        </p:txBody>
      </p:sp>
    </p:spTree>
  </p:cSld>
  <p:clrMapOvr>
    <a:masterClrMapping/>
  </p:clrMapOvr>
</p:sld>
</file>

<file path=ppt/slides/slide8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6" name="Shape 2106"/>
        <p:cNvGrpSpPr/>
        <p:nvPr/>
      </p:nvGrpSpPr>
      <p:grpSpPr>
        <a:xfrm>
          <a:off x="0" y="0"/>
          <a:ext cx="0" cy="0"/>
          <a:chOff x="0" y="0"/>
          <a:chExt cx="0" cy="0"/>
        </a:xfrm>
      </p:grpSpPr>
      <p:sp>
        <p:nvSpPr>
          <p:cNvPr id="2107" name="Google Shape;2107;p80"/>
          <p:cNvSpPr txBox="1"/>
          <p:nvPr>
            <p:ph type="title"/>
          </p:nvPr>
        </p:nvSpPr>
        <p:spPr>
          <a:xfrm>
            <a:off x="360001" y="482755"/>
            <a:ext cx="1346872" cy="26468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600"/>
              <a:buFont typeface="Arial"/>
              <a:buNone/>
            </a:pPr>
            <a:r>
              <a:rPr lang="es-PE" sz="1600"/>
              <a:t>Gestante </a:t>
            </a:r>
            <a:endParaRPr/>
          </a:p>
        </p:txBody>
      </p:sp>
      <p:sp>
        <p:nvSpPr>
          <p:cNvPr id="2108" name="Google Shape;2108;p8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109" name="Google Shape;2109;p80"/>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 RESULTADOS  TOTALES  OBTENIDOS DE LA ENCUESTA  SEXO Y EDAD </a:t>
            </a:r>
            <a:endParaRPr/>
          </a:p>
          <a:p>
            <a:pPr indent="0" lvl="0" marL="0" rtl="0" algn="l">
              <a:lnSpc>
                <a:spcPct val="110000"/>
              </a:lnSpc>
              <a:spcBef>
                <a:spcPts val="900"/>
              </a:spcBef>
              <a:spcAft>
                <a:spcPts val="0"/>
              </a:spcAft>
              <a:buClr>
                <a:schemeClr val="dk1"/>
              </a:buClr>
              <a:buSzPts val="1300"/>
              <a:buNone/>
            </a:pPr>
            <a:r>
              <a:t/>
            </a:r>
            <a:endParaRPr/>
          </a:p>
        </p:txBody>
      </p:sp>
      <p:graphicFrame>
        <p:nvGraphicFramePr>
          <p:cNvPr id="2110" name="Google Shape;2110;p80"/>
          <p:cNvGraphicFramePr/>
          <p:nvPr/>
        </p:nvGraphicFramePr>
        <p:xfrm>
          <a:off x="1198293" y="463838"/>
          <a:ext cx="2714598" cy="1641853"/>
        </p:xfrm>
        <a:graphic>
          <a:graphicData uri="http://schemas.openxmlformats.org/drawingml/2006/chart">
            <c:chart r:id="rId3"/>
          </a:graphicData>
        </a:graphic>
      </p:graphicFrame>
      <p:sp>
        <p:nvSpPr>
          <p:cNvPr id="2111" name="Google Shape;2111;p80"/>
          <p:cNvSpPr txBox="1"/>
          <p:nvPr/>
        </p:nvSpPr>
        <p:spPr>
          <a:xfrm>
            <a:off x="371284" y="1951021"/>
            <a:ext cx="222512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Puérpera - 40 días</a:t>
            </a:r>
            <a:endParaRPr/>
          </a:p>
        </p:txBody>
      </p:sp>
      <p:sp>
        <p:nvSpPr>
          <p:cNvPr id="2112" name="Google Shape;2112;p80"/>
          <p:cNvSpPr txBox="1"/>
          <p:nvPr/>
        </p:nvSpPr>
        <p:spPr>
          <a:xfrm>
            <a:off x="428730" y="5557801"/>
            <a:ext cx="4826565"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Medicina y otros consultorios  </a:t>
            </a:r>
            <a:endParaRPr/>
          </a:p>
        </p:txBody>
      </p:sp>
      <p:sp>
        <p:nvSpPr>
          <p:cNvPr id="2113" name="Google Shape;2113;p80"/>
          <p:cNvSpPr/>
          <p:nvPr/>
        </p:nvSpPr>
        <p:spPr>
          <a:xfrm>
            <a:off x="2153972" y="1130875"/>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sp>
        <p:nvSpPr>
          <p:cNvPr id="2114" name="Google Shape;2114;p80"/>
          <p:cNvSpPr/>
          <p:nvPr/>
        </p:nvSpPr>
        <p:spPr>
          <a:xfrm>
            <a:off x="1269091" y="6422637"/>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67%</a:t>
            </a:r>
            <a:endParaRPr/>
          </a:p>
        </p:txBody>
      </p:sp>
      <p:sp>
        <p:nvSpPr>
          <p:cNvPr id="2115" name="Google Shape;2115;p80"/>
          <p:cNvSpPr/>
          <p:nvPr/>
        </p:nvSpPr>
        <p:spPr>
          <a:xfrm>
            <a:off x="2816755" y="4522993"/>
            <a:ext cx="96818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33%</a:t>
            </a:r>
            <a:endParaRPr/>
          </a:p>
        </p:txBody>
      </p:sp>
      <p:sp>
        <p:nvSpPr>
          <p:cNvPr id="2116" name="Google Shape;2116;p80"/>
          <p:cNvSpPr txBox="1"/>
          <p:nvPr/>
        </p:nvSpPr>
        <p:spPr>
          <a:xfrm>
            <a:off x="418082" y="3802520"/>
            <a:ext cx="471271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Niñas - Niños    </a:t>
            </a:r>
            <a:endParaRPr/>
          </a:p>
        </p:txBody>
      </p:sp>
      <p:sp>
        <p:nvSpPr>
          <p:cNvPr id="2117" name="Google Shape;2117;p80"/>
          <p:cNvSpPr/>
          <p:nvPr/>
        </p:nvSpPr>
        <p:spPr>
          <a:xfrm>
            <a:off x="1187736" y="4599641"/>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67%</a:t>
            </a:r>
            <a:endParaRPr/>
          </a:p>
        </p:txBody>
      </p:sp>
      <p:sp>
        <p:nvSpPr>
          <p:cNvPr id="2118" name="Google Shape;2118;p80"/>
          <p:cNvSpPr/>
          <p:nvPr/>
        </p:nvSpPr>
        <p:spPr>
          <a:xfrm>
            <a:off x="2700400" y="6384764"/>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33%</a:t>
            </a:r>
            <a:endParaRPr/>
          </a:p>
        </p:txBody>
      </p:sp>
      <p:graphicFrame>
        <p:nvGraphicFramePr>
          <p:cNvPr id="2119" name="Google Shape;2119;p80"/>
          <p:cNvGraphicFramePr/>
          <p:nvPr/>
        </p:nvGraphicFramePr>
        <p:xfrm>
          <a:off x="690424" y="5718073"/>
          <a:ext cx="2125520" cy="1710426"/>
        </p:xfrm>
        <a:graphic>
          <a:graphicData uri="http://schemas.openxmlformats.org/drawingml/2006/chart">
            <c:chart r:id="rId4"/>
          </a:graphicData>
        </a:graphic>
      </p:graphicFrame>
      <p:graphicFrame>
        <p:nvGraphicFramePr>
          <p:cNvPr id="2120" name="Google Shape;2120;p80"/>
          <p:cNvGraphicFramePr/>
          <p:nvPr/>
        </p:nvGraphicFramePr>
        <p:xfrm>
          <a:off x="2198602" y="5698828"/>
          <a:ext cx="2016353" cy="1710426"/>
        </p:xfrm>
        <a:graphic>
          <a:graphicData uri="http://schemas.openxmlformats.org/drawingml/2006/chart">
            <c:chart r:id="rId5"/>
          </a:graphicData>
        </a:graphic>
      </p:graphicFrame>
      <p:graphicFrame>
        <p:nvGraphicFramePr>
          <p:cNvPr id="2121" name="Google Shape;2121;p80"/>
          <p:cNvGraphicFramePr/>
          <p:nvPr/>
        </p:nvGraphicFramePr>
        <p:xfrm>
          <a:off x="5173328" y="5557801"/>
          <a:ext cx="4478567" cy="1710426"/>
        </p:xfrm>
        <a:graphic>
          <a:graphicData uri="http://schemas.openxmlformats.org/drawingml/2006/chart">
            <c:chart r:id="rId6"/>
          </a:graphicData>
        </a:graphic>
      </p:graphicFrame>
      <p:graphicFrame>
        <p:nvGraphicFramePr>
          <p:cNvPr id="2122" name="Google Shape;2122;p80"/>
          <p:cNvGraphicFramePr/>
          <p:nvPr/>
        </p:nvGraphicFramePr>
        <p:xfrm>
          <a:off x="5130800" y="416412"/>
          <a:ext cx="4396600" cy="1585461"/>
        </p:xfrm>
        <a:graphic>
          <a:graphicData uri="http://schemas.openxmlformats.org/drawingml/2006/chart">
            <c:chart r:id="rId7"/>
          </a:graphicData>
        </a:graphic>
      </p:graphicFrame>
      <p:graphicFrame>
        <p:nvGraphicFramePr>
          <p:cNvPr id="2123" name="Google Shape;2123;p80"/>
          <p:cNvGraphicFramePr/>
          <p:nvPr/>
        </p:nvGraphicFramePr>
        <p:xfrm>
          <a:off x="2386744" y="3943043"/>
          <a:ext cx="1703888" cy="1651749"/>
        </p:xfrm>
        <a:graphic>
          <a:graphicData uri="http://schemas.openxmlformats.org/drawingml/2006/chart">
            <c:chart r:id="rId8"/>
          </a:graphicData>
        </a:graphic>
      </p:graphicFrame>
      <p:graphicFrame>
        <p:nvGraphicFramePr>
          <p:cNvPr id="2124" name="Google Shape;2124;p80"/>
          <p:cNvGraphicFramePr/>
          <p:nvPr/>
        </p:nvGraphicFramePr>
        <p:xfrm>
          <a:off x="779111" y="3887036"/>
          <a:ext cx="1824318" cy="1662953"/>
        </p:xfrm>
        <a:graphic>
          <a:graphicData uri="http://schemas.openxmlformats.org/drawingml/2006/chart">
            <c:chart r:id="rId9"/>
          </a:graphicData>
        </a:graphic>
      </p:graphicFrame>
      <p:graphicFrame>
        <p:nvGraphicFramePr>
          <p:cNvPr id="2125" name="Google Shape;2125;p80"/>
          <p:cNvGraphicFramePr/>
          <p:nvPr/>
        </p:nvGraphicFramePr>
        <p:xfrm>
          <a:off x="5411449" y="3802294"/>
          <a:ext cx="4115950" cy="1647827"/>
        </p:xfrm>
        <a:graphic>
          <a:graphicData uri="http://schemas.openxmlformats.org/drawingml/2006/chart">
            <c:chart r:id="rId10"/>
          </a:graphicData>
        </a:graphic>
      </p:graphicFrame>
      <p:graphicFrame>
        <p:nvGraphicFramePr>
          <p:cNvPr id="2126" name="Google Shape;2126;p80"/>
          <p:cNvGraphicFramePr/>
          <p:nvPr/>
        </p:nvGraphicFramePr>
        <p:xfrm>
          <a:off x="1241160" y="2151044"/>
          <a:ext cx="2714598" cy="1641853"/>
        </p:xfrm>
        <a:graphic>
          <a:graphicData uri="http://schemas.openxmlformats.org/drawingml/2006/chart">
            <c:chart r:id="rId11"/>
          </a:graphicData>
        </a:graphic>
      </p:graphicFrame>
      <p:sp>
        <p:nvSpPr>
          <p:cNvPr id="2127" name="Google Shape;2127;p80"/>
          <p:cNvSpPr/>
          <p:nvPr/>
        </p:nvSpPr>
        <p:spPr>
          <a:xfrm>
            <a:off x="2198602" y="2830555"/>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pic>
        <p:nvPicPr>
          <p:cNvPr descr="Mujer embarazada con relleno sólido" id="2128" name="Google Shape;2128;p80"/>
          <p:cNvPicPr preferRelativeResize="0"/>
          <p:nvPr/>
        </p:nvPicPr>
        <p:blipFill rotWithShape="1">
          <a:blip r:embed="rId12">
            <a:alphaModFix/>
          </a:blip>
          <a:srcRect b="0" l="0" r="0" t="0"/>
          <a:stretch/>
        </p:blipFill>
        <p:spPr>
          <a:xfrm>
            <a:off x="4580528" y="682909"/>
            <a:ext cx="599745" cy="883858"/>
          </a:xfrm>
          <a:prstGeom prst="rect">
            <a:avLst/>
          </a:prstGeom>
          <a:noFill/>
          <a:ln>
            <a:noFill/>
          </a:ln>
        </p:spPr>
      </p:pic>
      <p:pic>
        <p:nvPicPr>
          <p:cNvPr descr="Bebé gateando contorno" id="2129" name="Google Shape;2129;p80"/>
          <p:cNvPicPr preferRelativeResize="0"/>
          <p:nvPr/>
        </p:nvPicPr>
        <p:blipFill rotWithShape="1">
          <a:blip r:embed="rId13">
            <a:alphaModFix/>
          </a:blip>
          <a:srcRect b="0" l="0" r="0" t="0"/>
          <a:stretch/>
        </p:blipFill>
        <p:spPr>
          <a:xfrm>
            <a:off x="4645384" y="4615357"/>
            <a:ext cx="572238" cy="519361"/>
          </a:xfrm>
          <a:prstGeom prst="rect">
            <a:avLst/>
          </a:prstGeom>
          <a:noFill/>
          <a:ln>
            <a:noFill/>
          </a:ln>
        </p:spPr>
      </p:pic>
      <p:pic>
        <p:nvPicPr>
          <p:cNvPr descr="Bebé con relleno sólido" id="2130" name="Google Shape;2130;p80"/>
          <p:cNvPicPr preferRelativeResize="0"/>
          <p:nvPr/>
        </p:nvPicPr>
        <p:blipFill rotWithShape="1">
          <a:blip r:embed="rId14">
            <a:alphaModFix/>
          </a:blip>
          <a:srcRect b="0" l="0" r="0" t="0"/>
          <a:stretch/>
        </p:blipFill>
        <p:spPr>
          <a:xfrm>
            <a:off x="4632269" y="4170340"/>
            <a:ext cx="572237" cy="519361"/>
          </a:xfrm>
          <a:prstGeom prst="rect">
            <a:avLst/>
          </a:prstGeom>
          <a:noFill/>
          <a:ln>
            <a:noFill/>
          </a:ln>
        </p:spPr>
      </p:pic>
      <p:pic>
        <p:nvPicPr>
          <p:cNvPr descr="Trabajadora de oficina contorno" id="2131" name="Google Shape;2131;p80"/>
          <p:cNvPicPr preferRelativeResize="0"/>
          <p:nvPr/>
        </p:nvPicPr>
        <p:blipFill rotWithShape="1">
          <a:blip r:embed="rId15">
            <a:alphaModFix/>
          </a:blip>
          <a:srcRect b="0" l="0" r="0" t="0"/>
          <a:stretch/>
        </p:blipFill>
        <p:spPr>
          <a:xfrm>
            <a:off x="4592199" y="5634857"/>
            <a:ext cx="674816" cy="674816"/>
          </a:xfrm>
          <a:prstGeom prst="rect">
            <a:avLst/>
          </a:prstGeom>
          <a:noFill/>
          <a:ln>
            <a:noFill/>
          </a:ln>
        </p:spPr>
      </p:pic>
      <p:pic>
        <p:nvPicPr>
          <p:cNvPr descr="Trabajador de oficina con relleno sólido" id="2132" name="Google Shape;2132;p80"/>
          <p:cNvPicPr preferRelativeResize="0"/>
          <p:nvPr/>
        </p:nvPicPr>
        <p:blipFill rotWithShape="1">
          <a:blip r:embed="rId16">
            <a:alphaModFix/>
          </a:blip>
          <a:srcRect b="0" l="0" r="0" t="0"/>
          <a:stretch/>
        </p:blipFill>
        <p:spPr>
          <a:xfrm>
            <a:off x="4569889" y="6319532"/>
            <a:ext cx="674816" cy="674816"/>
          </a:xfrm>
          <a:prstGeom prst="rect">
            <a:avLst/>
          </a:prstGeom>
          <a:noFill/>
          <a:ln>
            <a:noFill/>
          </a:ln>
        </p:spPr>
      </p:pic>
      <p:graphicFrame>
        <p:nvGraphicFramePr>
          <p:cNvPr id="2133" name="Google Shape;2133;p80"/>
          <p:cNvGraphicFramePr/>
          <p:nvPr/>
        </p:nvGraphicFramePr>
        <p:xfrm>
          <a:off x="5201951" y="2151044"/>
          <a:ext cx="4084924" cy="1651250"/>
        </p:xfrm>
        <a:graphic>
          <a:graphicData uri="http://schemas.openxmlformats.org/drawingml/2006/chart">
            <c:chart r:id="rId17"/>
          </a:graphicData>
        </a:graphic>
      </p:graphicFrame>
      <p:pic>
        <p:nvPicPr>
          <p:cNvPr descr="Mujer cambiando a bebé con relleno sólido" id="2134" name="Google Shape;2134;p80"/>
          <p:cNvPicPr preferRelativeResize="0"/>
          <p:nvPr/>
        </p:nvPicPr>
        <p:blipFill rotWithShape="1">
          <a:blip r:embed="rId18">
            <a:alphaModFix/>
          </a:blip>
          <a:srcRect b="0" l="0" r="0" t="0"/>
          <a:stretch/>
        </p:blipFill>
        <p:spPr>
          <a:xfrm>
            <a:off x="4609474" y="2393230"/>
            <a:ext cx="708861" cy="883858"/>
          </a:xfrm>
          <a:prstGeom prst="rect">
            <a:avLst/>
          </a:prstGeom>
          <a:noFill/>
          <a:ln>
            <a:noFill/>
          </a:ln>
        </p:spPr>
      </p:pic>
      <p:sp>
        <p:nvSpPr>
          <p:cNvPr id="2135" name="Google Shape;2135;p80"/>
          <p:cNvSpPr/>
          <p:nvPr/>
        </p:nvSpPr>
        <p:spPr>
          <a:xfrm>
            <a:off x="3871594" y="1222790"/>
            <a:ext cx="137530" cy="12395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BCC0C3"/>
              </a:solidFill>
              <a:latin typeface="Arial"/>
              <a:ea typeface="Arial"/>
              <a:cs typeface="Arial"/>
              <a:sym typeface="Arial"/>
            </a:endParaRPr>
          </a:p>
        </p:txBody>
      </p:sp>
      <p:sp>
        <p:nvSpPr>
          <p:cNvPr id="2136" name="Google Shape;2136;p80"/>
          <p:cNvSpPr/>
          <p:nvPr/>
        </p:nvSpPr>
        <p:spPr>
          <a:xfrm>
            <a:off x="3865803" y="910661"/>
            <a:ext cx="137530" cy="123950"/>
          </a:xfrm>
          <a:prstGeom prst="rect">
            <a:avLst/>
          </a:prstGeom>
          <a:solidFill>
            <a:srgbClr val="57E4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137" name="Google Shape;2137;p80"/>
          <p:cNvSpPr txBox="1"/>
          <p:nvPr/>
        </p:nvSpPr>
        <p:spPr>
          <a:xfrm>
            <a:off x="4041267" y="1180955"/>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F</a:t>
            </a:r>
            <a:endParaRPr/>
          </a:p>
        </p:txBody>
      </p:sp>
      <p:sp>
        <p:nvSpPr>
          <p:cNvPr id="2138" name="Google Shape;2138;p80"/>
          <p:cNvSpPr txBox="1"/>
          <p:nvPr/>
        </p:nvSpPr>
        <p:spPr>
          <a:xfrm>
            <a:off x="4038245" y="867549"/>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M</a:t>
            </a:r>
            <a:endParaRPr/>
          </a:p>
        </p:txBody>
      </p:sp>
      <p:sp>
        <p:nvSpPr>
          <p:cNvPr id="2139" name="Google Shape;2139;p80"/>
          <p:cNvSpPr/>
          <p:nvPr/>
        </p:nvSpPr>
        <p:spPr>
          <a:xfrm rot="-5400000">
            <a:off x="-809776" y="3114650"/>
            <a:ext cx="2005781" cy="342068"/>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SEXO</a:t>
            </a:r>
            <a:endParaRPr/>
          </a:p>
        </p:txBody>
      </p:sp>
      <p:sp>
        <p:nvSpPr>
          <p:cNvPr id="2140" name="Google Shape;2140;p80"/>
          <p:cNvSpPr/>
          <p:nvPr/>
        </p:nvSpPr>
        <p:spPr>
          <a:xfrm rot="5400000">
            <a:off x="8813336" y="3240891"/>
            <a:ext cx="2025690" cy="284842"/>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EDAD</a:t>
            </a:r>
            <a:endParaRPr/>
          </a:p>
        </p:txBody>
      </p:sp>
    </p:spTree>
  </p:cSld>
  <p:clrMapOvr>
    <a:masterClrMapping/>
  </p:clrMapOvr>
</p:sld>
</file>

<file path=ppt/slides/slide8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4" name="Shape 2144"/>
        <p:cNvGrpSpPr/>
        <p:nvPr/>
      </p:nvGrpSpPr>
      <p:grpSpPr>
        <a:xfrm>
          <a:off x="0" y="0"/>
          <a:ext cx="0" cy="0"/>
          <a:chOff x="0" y="0"/>
          <a:chExt cx="0" cy="0"/>
        </a:xfrm>
      </p:grpSpPr>
      <p:sp>
        <p:nvSpPr>
          <p:cNvPr id="2145" name="Google Shape;2145;p8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Gestante </a:t>
            </a:r>
            <a:endParaRPr/>
          </a:p>
        </p:txBody>
      </p:sp>
      <p:sp>
        <p:nvSpPr>
          <p:cNvPr id="2146" name="Google Shape;2146;p8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147" name="Google Shape;2147;p81"/>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GESTANTES </a:t>
            </a:r>
            <a:endParaRPr/>
          </a:p>
          <a:p>
            <a:pPr indent="0" lvl="0" marL="0" rtl="0" algn="l">
              <a:lnSpc>
                <a:spcPct val="110000"/>
              </a:lnSpc>
              <a:spcBef>
                <a:spcPts val="900"/>
              </a:spcBef>
              <a:spcAft>
                <a:spcPts val="0"/>
              </a:spcAft>
              <a:buClr>
                <a:schemeClr val="dk1"/>
              </a:buClr>
              <a:buSzPts val="1300"/>
              <a:buNone/>
            </a:pPr>
            <a:r>
              <a:t/>
            </a:r>
            <a:endParaRPr/>
          </a:p>
        </p:txBody>
      </p:sp>
      <p:sp>
        <p:nvSpPr>
          <p:cNvPr id="2148" name="Google Shape;2148;p81"/>
          <p:cNvSpPr txBox="1"/>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2000"/>
              <a:buFont typeface="Arial"/>
              <a:buNone/>
            </a:pPr>
            <a:r>
              <a:rPr b="0" i="0" lang="es-PE" sz="2000" u="none" cap="none" strike="noStrike">
                <a:solidFill>
                  <a:srgbClr val="26323E"/>
                </a:solidFill>
                <a:latin typeface="Arial"/>
                <a:ea typeface="Arial"/>
                <a:cs typeface="Arial"/>
                <a:sym typeface="Arial"/>
              </a:rPr>
              <a:t>Gestantes</a:t>
            </a:r>
            <a:endParaRPr b="0" i="0" sz="2000" u="none" cap="none" strike="noStrike">
              <a:solidFill>
                <a:srgbClr val="26323E"/>
              </a:solidFill>
              <a:latin typeface="Arial"/>
              <a:ea typeface="Arial"/>
              <a:cs typeface="Arial"/>
              <a:sym typeface="Arial"/>
            </a:endParaRPr>
          </a:p>
        </p:txBody>
      </p:sp>
      <p:sp>
        <p:nvSpPr>
          <p:cNvPr id="2149" name="Google Shape;2149;p81"/>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150" name="Google Shape;2150;p81"/>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151" name="Google Shape;2151;p81"/>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152" name="Google Shape;2152;p81"/>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153" name="Google Shape;2153;p81"/>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154" name="Google Shape;2154;p81"/>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155" name="Google Shape;2155;p81"/>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156" name="Google Shape;2156;p81"/>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157" name="Google Shape;2157;p81"/>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158" name="Google Shape;2158;p81"/>
          <p:cNvGraphicFramePr/>
          <p:nvPr/>
        </p:nvGraphicFramePr>
        <p:xfrm>
          <a:off x="302538" y="1344075"/>
          <a:ext cx="3996128" cy="1594362"/>
        </p:xfrm>
        <a:graphic>
          <a:graphicData uri="http://schemas.openxmlformats.org/drawingml/2006/chart">
            <c:chart r:id="rId3"/>
          </a:graphicData>
        </a:graphic>
      </p:graphicFrame>
      <p:graphicFrame>
        <p:nvGraphicFramePr>
          <p:cNvPr id="2159" name="Google Shape;2159;p81"/>
          <p:cNvGraphicFramePr/>
          <p:nvPr/>
        </p:nvGraphicFramePr>
        <p:xfrm>
          <a:off x="302538" y="3474851"/>
          <a:ext cx="4034099" cy="1506066"/>
        </p:xfrm>
        <a:graphic>
          <a:graphicData uri="http://schemas.openxmlformats.org/drawingml/2006/chart">
            <c:chart r:id="rId4"/>
          </a:graphicData>
        </a:graphic>
      </p:graphicFrame>
      <p:graphicFrame>
        <p:nvGraphicFramePr>
          <p:cNvPr id="2160" name="Google Shape;2160;p81"/>
          <p:cNvGraphicFramePr/>
          <p:nvPr/>
        </p:nvGraphicFramePr>
        <p:xfrm>
          <a:off x="5755260" y="1344075"/>
          <a:ext cx="3996127" cy="2743200"/>
        </p:xfrm>
        <a:graphic>
          <a:graphicData uri="http://schemas.openxmlformats.org/drawingml/2006/chart">
            <c:chart r:id="rId5"/>
          </a:graphicData>
        </a:graphic>
      </p:graphicFrame>
      <p:graphicFrame>
        <p:nvGraphicFramePr>
          <p:cNvPr id="2161" name="Google Shape;2161;p81"/>
          <p:cNvGraphicFramePr/>
          <p:nvPr/>
        </p:nvGraphicFramePr>
        <p:xfrm>
          <a:off x="360001" y="5385421"/>
          <a:ext cx="4024862" cy="1873399"/>
        </p:xfrm>
        <a:graphic>
          <a:graphicData uri="http://schemas.openxmlformats.org/drawingml/2006/chart">
            <c:chart r:id="rId6"/>
          </a:graphicData>
        </a:graphic>
      </p:graphicFrame>
      <p:graphicFrame>
        <p:nvGraphicFramePr>
          <p:cNvPr id="2162" name="Google Shape;2162;p81"/>
          <p:cNvGraphicFramePr/>
          <p:nvPr/>
        </p:nvGraphicFramePr>
        <p:xfrm>
          <a:off x="5835164" y="4608222"/>
          <a:ext cx="3996126" cy="2650597"/>
        </p:xfrm>
        <a:graphic>
          <a:graphicData uri="http://schemas.openxmlformats.org/drawingml/2006/chart">
            <c:chart r:id="rId7"/>
          </a:graphicData>
        </a:graphic>
      </p:graphicFrame>
      <p:sp>
        <p:nvSpPr>
          <p:cNvPr id="2163" name="Google Shape;2163;p81"/>
          <p:cNvSpPr/>
          <p:nvPr/>
        </p:nvSpPr>
        <p:spPr>
          <a:xfrm>
            <a:off x="5858258" y="4190891"/>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8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67" name="Shape 2167"/>
        <p:cNvGrpSpPr/>
        <p:nvPr/>
      </p:nvGrpSpPr>
      <p:grpSpPr>
        <a:xfrm>
          <a:off x="0" y="0"/>
          <a:ext cx="0" cy="0"/>
          <a:chOff x="0" y="0"/>
          <a:chExt cx="0" cy="0"/>
        </a:xfrm>
      </p:grpSpPr>
      <p:sp>
        <p:nvSpPr>
          <p:cNvPr id="2168" name="Google Shape;2168;p82"/>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Puérpera</a:t>
            </a:r>
            <a:endParaRPr/>
          </a:p>
        </p:txBody>
      </p:sp>
      <p:sp>
        <p:nvSpPr>
          <p:cNvPr id="2169" name="Google Shape;2169;p8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170" name="Google Shape;2170;p82"/>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PUÉRPERAS</a:t>
            </a:r>
            <a:endParaRPr/>
          </a:p>
          <a:p>
            <a:pPr indent="0" lvl="0" marL="0" rtl="0" algn="l">
              <a:lnSpc>
                <a:spcPct val="110000"/>
              </a:lnSpc>
              <a:spcBef>
                <a:spcPts val="900"/>
              </a:spcBef>
              <a:spcAft>
                <a:spcPts val="0"/>
              </a:spcAft>
              <a:buClr>
                <a:schemeClr val="dk1"/>
              </a:buClr>
              <a:buSzPts val="1300"/>
              <a:buNone/>
            </a:pPr>
            <a:r>
              <a:t/>
            </a:r>
            <a:endParaRPr/>
          </a:p>
        </p:txBody>
      </p:sp>
      <p:sp>
        <p:nvSpPr>
          <p:cNvPr id="2171" name="Google Shape;2171;p82"/>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172" name="Google Shape;2172;p82"/>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173" name="Google Shape;2173;p82"/>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174" name="Google Shape;2174;p82"/>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175" name="Google Shape;2175;p82"/>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176" name="Google Shape;2176;p82"/>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177" name="Google Shape;2177;p82"/>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178" name="Google Shape;2178;p82"/>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179" name="Google Shape;2179;p82"/>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180" name="Google Shape;2180;p82"/>
          <p:cNvGraphicFramePr/>
          <p:nvPr/>
        </p:nvGraphicFramePr>
        <p:xfrm>
          <a:off x="282414" y="1378287"/>
          <a:ext cx="4016474" cy="1592134"/>
        </p:xfrm>
        <a:graphic>
          <a:graphicData uri="http://schemas.openxmlformats.org/drawingml/2006/chart">
            <c:chart r:id="rId3"/>
          </a:graphicData>
        </a:graphic>
      </p:graphicFrame>
      <p:graphicFrame>
        <p:nvGraphicFramePr>
          <p:cNvPr id="2181" name="Google Shape;2181;p82"/>
          <p:cNvGraphicFramePr/>
          <p:nvPr/>
        </p:nvGraphicFramePr>
        <p:xfrm>
          <a:off x="329237" y="3442867"/>
          <a:ext cx="4007400" cy="1570034"/>
        </p:xfrm>
        <a:graphic>
          <a:graphicData uri="http://schemas.openxmlformats.org/drawingml/2006/chart">
            <c:chart r:id="rId4"/>
          </a:graphicData>
        </a:graphic>
      </p:graphicFrame>
      <p:graphicFrame>
        <p:nvGraphicFramePr>
          <p:cNvPr id="2182" name="Google Shape;2182;p82"/>
          <p:cNvGraphicFramePr/>
          <p:nvPr/>
        </p:nvGraphicFramePr>
        <p:xfrm>
          <a:off x="5828148" y="1378287"/>
          <a:ext cx="3949938" cy="2743200"/>
        </p:xfrm>
        <a:graphic>
          <a:graphicData uri="http://schemas.openxmlformats.org/drawingml/2006/chart">
            <c:chart r:id="rId5"/>
          </a:graphicData>
        </a:graphic>
      </p:graphicFrame>
      <p:graphicFrame>
        <p:nvGraphicFramePr>
          <p:cNvPr id="2183" name="Google Shape;2183;p82"/>
          <p:cNvGraphicFramePr/>
          <p:nvPr/>
        </p:nvGraphicFramePr>
        <p:xfrm>
          <a:off x="329237" y="5419386"/>
          <a:ext cx="4007400" cy="1805992"/>
        </p:xfrm>
        <a:graphic>
          <a:graphicData uri="http://schemas.openxmlformats.org/drawingml/2006/chart">
            <c:chart r:id="rId6"/>
          </a:graphicData>
        </a:graphic>
      </p:graphicFrame>
      <p:graphicFrame>
        <p:nvGraphicFramePr>
          <p:cNvPr id="2184" name="Google Shape;2184;p82"/>
          <p:cNvGraphicFramePr/>
          <p:nvPr/>
        </p:nvGraphicFramePr>
        <p:xfrm>
          <a:off x="5867186" y="4654197"/>
          <a:ext cx="3917915" cy="2571181"/>
        </p:xfrm>
        <a:graphic>
          <a:graphicData uri="http://schemas.openxmlformats.org/drawingml/2006/chart">
            <c:chart r:id="rId7"/>
          </a:graphicData>
        </a:graphic>
      </p:graphicFrame>
      <p:sp>
        <p:nvSpPr>
          <p:cNvPr id="2185" name="Google Shape;2185;p82"/>
          <p:cNvSpPr/>
          <p:nvPr/>
        </p:nvSpPr>
        <p:spPr>
          <a:xfrm>
            <a:off x="5867186" y="4205638"/>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8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9" name="Shape 2189"/>
        <p:cNvGrpSpPr/>
        <p:nvPr/>
      </p:nvGrpSpPr>
      <p:grpSpPr>
        <a:xfrm>
          <a:off x="0" y="0"/>
          <a:ext cx="0" cy="0"/>
          <a:chOff x="0" y="0"/>
          <a:chExt cx="0" cy="0"/>
        </a:xfrm>
      </p:grpSpPr>
      <p:sp>
        <p:nvSpPr>
          <p:cNvPr id="2190" name="Google Shape;2190;p8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Niño(a)</a:t>
            </a:r>
            <a:endParaRPr/>
          </a:p>
        </p:txBody>
      </p:sp>
      <p:sp>
        <p:nvSpPr>
          <p:cNvPr id="2191" name="Google Shape;2191;p8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192" name="Google Shape;2192;p8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NIÑOS </a:t>
            </a:r>
            <a:endParaRPr/>
          </a:p>
        </p:txBody>
      </p:sp>
      <p:sp>
        <p:nvSpPr>
          <p:cNvPr id="2193" name="Google Shape;2193;p83"/>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194" name="Google Shape;2194;p83"/>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195" name="Google Shape;2195;p83"/>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196" name="Google Shape;2196;p83"/>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197" name="Google Shape;2197;p83"/>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198" name="Google Shape;2198;p83"/>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199" name="Google Shape;2199;p83"/>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200" name="Google Shape;2200;p83"/>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201" name="Google Shape;2201;p83"/>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202" name="Google Shape;2202;p83"/>
          <p:cNvGraphicFramePr/>
          <p:nvPr/>
        </p:nvGraphicFramePr>
        <p:xfrm>
          <a:off x="313370" y="1290501"/>
          <a:ext cx="3985296" cy="1647936"/>
        </p:xfrm>
        <a:graphic>
          <a:graphicData uri="http://schemas.openxmlformats.org/drawingml/2006/chart">
            <c:chart r:id="rId3"/>
          </a:graphicData>
        </a:graphic>
      </p:graphicFrame>
      <p:graphicFrame>
        <p:nvGraphicFramePr>
          <p:cNvPr id="2203" name="Google Shape;2203;p83"/>
          <p:cNvGraphicFramePr/>
          <p:nvPr/>
        </p:nvGraphicFramePr>
        <p:xfrm>
          <a:off x="263500" y="3430913"/>
          <a:ext cx="4035166" cy="1647936"/>
        </p:xfrm>
        <a:graphic>
          <a:graphicData uri="http://schemas.openxmlformats.org/drawingml/2006/chart">
            <c:chart r:id="rId4"/>
          </a:graphicData>
        </a:graphic>
      </p:graphicFrame>
      <p:graphicFrame>
        <p:nvGraphicFramePr>
          <p:cNvPr id="2204" name="Google Shape;2204;p83"/>
          <p:cNvGraphicFramePr/>
          <p:nvPr/>
        </p:nvGraphicFramePr>
        <p:xfrm>
          <a:off x="5790178" y="1361391"/>
          <a:ext cx="3949938" cy="2735950"/>
        </p:xfrm>
        <a:graphic>
          <a:graphicData uri="http://schemas.openxmlformats.org/drawingml/2006/chart">
            <c:chart r:id="rId5"/>
          </a:graphicData>
        </a:graphic>
      </p:graphicFrame>
      <p:graphicFrame>
        <p:nvGraphicFramePr>
          <p:cNvPr id="2205" name="Google Shape;2205;p83"/>
          <p:cNvGraphicFramePr/>
          <p:nvPr/>
        </p:nvGraphicFramePr>
        <p:xfrm>
          <a:off x="329237" y="5385421"/>
          <a:ext cx="4024862" cy="1789902"/>
        </p:xfrm>
        <a:graphic>
          <a:graphicData uri="http://schemas.openxmlformats.org/drawingml/2006/chart">
            <c:chart r:id="rId6"/>
          </a:graphicData>
        </a:graphic>
      </p:graphicFrame>
      <p:graphicFrame>
        <p:nvGraphicFramePr>
          <p:cNvPr id="2206" name="Google Shape;2206;p83"/>
          <p:cNvGraphicFramePr/>
          <p:nvPr/>
        </p:nvGraphicFramePr>
        <p:xfrm>
          <a:off x="5867187" y="4598158"/>
          <a:ext cx="3984602" cy="2577165"/>
        </p:xfrm>
        <a:graphic>
          <a:graphicData uri="http://schemas.openxmlformats.org/drawingml/2006/chart">
            <c:chart r:id="rId7"/>
          </a:graphicData>
        </a:graphic>
      </p:graphicFrame>
      <p:sp>
        <p:nvSpPr>
          <p:cNvPr id="2207" name="Google Shape;2207;p83"/>
          <p:cNvSpPr/>
          <p:nvPr/>
        </p:nvSpPr>
        <p:spPr>
          <a:xfrm>
            <a:off x="5901851" y="4110342"/>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8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1" name="Shape 2211"/>
        <p:cNvGrpSpPr/>
        <p:nvPr/>
      </p:nvGrpSpPr>
      <p:grpSpPr>
        <a:xfrm>
          <a:off x="0" y="0"/>
          <a:ext cx="0" cy="0"/>
          <a:chOff x="0" y="0"/>
          <a:chExt cx="0" cy="0"/>
        </a:xfrm>
      </p:grpSpPr>
      <p:sp>
        <p:nvSpPr>
          <p:cNvPr id="2212" name="Google Shape;2212;p84"/>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Medicina y otros </a:t>
            </a:r>
            <a:endParaRPr/>
          </a:p>
        </p:txBody>
      </p:sp>
      <p:sp>
        <p:nvSpPr>
          <p:cNvPr id="2213" name="Google Shape;2213;p8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214" name="Google Shape;2214;p84"/>
          <p:cNvSpPr txBox="1"/>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RESULTADOS DE LA ENCUESTA APLICADA A MEDICINA Y OTROS  </a:t>
            </a:r>
            <a:endParaRPr/>
          </a:p>
          <a:p>
            <a:pPr indent="0" lvl="0" marL="0" marR="0" rtl="0" algn="l">
              <a:lnSpc>
                <a:spcPct val="110000"/>
              </a:lnSpc>
              <a:spcBef>
                <a:spcPts val="90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 </a:t>
            </a:r>
            <a:endParaRPr/>
          </a:p>
        </p:txBody>
      </p:sp>
      <p:sp>
        <p:nvSpPr>
          <p:cNvPr id="2215" name="Google Shape;2215;p84"/>
          <p:cNvSpPr/>
          <p:nvPr/>
        </p:nvSpPr>
        <p:spPr>
          <a:xfrm>
            <a:off x="0" y="138118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216" name="Google Shape;2216;p84"/>
          <p:cNvSpPr/>
          <p:nvPr/>
        </p:nvSpPr>
        <p:spPr>
          <a:xfrm>
            <a:off x="-1" y="3307392"/>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217" name="Google Shape;2217;p84"/>
          <p:cNvSpPr/>
          <p:nvPr/>
        </p:nvSpPr>
        <p:spPr>
          <a:xfrm>
            <a:off x="-4021" y="5433601"/>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218" name="Google Shape;2218;p84"/>
          <p:cNvSpPr/>
          <p:nvPr/>
        </p:nvSpPr>
        <p:spPr>
          <a:xfrm>
            <a:off x="360000" y="1098310"/>
            <a:ext cx="3010075" cy="85052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El tiempo que duro la atención medica le pareció</a:t>
            </a:r>
            <a:endParaRPr/>
          </a:p>
        </p:txBody>
      </p:sp>
      <p:sp>
        <p:nvSpPr>
          <p:cNvPr id="2219" name="Google Shape;2219;p84"/>
          <p:cNvSpPr/>
          <p:nvPr/>
        </p:nvSpPr>
        <p:spPr>
          <a:xfrm>
            <a:off x="360001" y="2878495"/>
            <a:ext cx="3024587"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220" name="Google Shape;2220;p84"/>
          <p:cNvSpPr/>
          <p:nvPr/>
        </p:nvSpPr>
        <p:spPr>
          <a:xfrm>
            <a:off x="360000" y="5002180"/>
            <a:ext cx="2978399"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¿Cómo calificaría Ud. ¿La atención recibida por el personal médico en cuanto a? </a:t>
            </a:r>
            <a:endParaRPr/>
          </a:p>
        </p:txBody>
      </p:sp>
      <p:graphicFrame>
        <p:nvGraphicFramePr>
          <p:cNvPr id="2221" name="Google Shape;2221;p84"/>
          <p:cNvGraphicFramePr/>
          <p:nvPr/>
        </p:nvGraphicFramePr>
        <p:xfrm>
          <a:off x="4246565" y="605862"/>
          <a:ext cx="4807974" cy="1835417"/>
        </p:xfrm>
        <a:graphic>
          <a:graphicData uri="http://schemas.openxmlformats.org/drawingml/2006/chart">
            <c:chart r:id="rId3"/>
          </a:graphicData>
        </a:graphic>
      </p:graphicFrame>
      <p:graphicFrame>
        <p:nvGraphicFramePr>
          <p:cNvPr id="2222" name="Google Shape;2222;p84"/>
          <p:cNvGraphicFramePr/>
          <p:nvPr/>
        </p:nvGraphicFramePr>
        <p:xfrm>
          <a:off x="3971209" y="2697413"/>
          <a:ext cx="4807973" cy="1976727"/>
        </p:xfrm>
        <a:graphic>
          <a:graphicData uri="http://schemas.openxmlformats.org/drawingml/2006/chart">
            <c:chart r:id="rId4"/>
          </a:graphicData>
        </a:graphic>
      </p:graphicFrame>
      <p:graphicFrame>
        <p:nvGraphicFramePr>
          <p:cNvPr id="2223" name="Google Shape;2223;p84"/>
          <p:cNvGraphicFramePr/>
          <p:nvPr/>
        </p:nvGraphicFramePr>
        <p:xfrm>
          <a:off x="4246565" y="4930274"/>
          <a:ext cx="5204829" cy="2204816"/>
        </p:xfrm>
        <a:graphic>
          <a:graphicData uri="http://schemas.openxmlformats.org/drawingml/2006/chart">
            <c:chart r:id="rId5"/>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8" name="Shape 2228"/>
        <p:cNvGrpSpPr/>
        <p:nvPr/>
      </p:nvGrpSpPr>
      <p:grpSpPr>
        <a:xfrm>
          <a:off x="0" y="0"/>
          <a:ext cx="0" cy="0"/>
          <a:chOff x="0" y="0"/>
          <a:chExt cx="0" cy="0"/>
        </a:xfrm>
      </p:grpSpPr>
      <p:sp>
        <p:nvSpPr>
          <p:cNvPr id="2229" name="Google Shape;2229;p8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230" name="Google Shape;2230;p85"/>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ESTABLECIMIENTOS DE SALUD (EE.SS) </a:t>
            </a:r>
            <a:endParaRPr b="1"/>
          </a:p>
        </p:txBody>
      </p:sp>
      <p:graphicFrame>
        <p:nvGraphicFramePr>
          <p:cNvPr id="2231" name="Google Shape;2231;p85"/>
          <p:cNvGraphicFramePr/>
          <p:nvPr/>
        </p:nvGraphicFramePr>
        <p:xfrm>
          <a:off x="1131619" y="1427392"/>
          <a:ext cx="3000000" cy="3000000"/>
        </p:xfrm>
        <a:graphic>
          <a:graphicData uri="http://schemas.openxmlformats.org/drawingml/2006/table">
            <a:tbl>
              <a:tblPr bandRow="1" firstRow="1">
                <a:noFill/>
                <a:tableStyleId>{B8315172-2407-4A39-BDC4-7B5C715F8D9F}</a:tableStyleId>
              </a:tblPr>
              <a:tblGrid>
                <a:gridCol w="320050"/>
                <a:gridCol w="7005125"/>
              </a:tblGrid>
              <a:tr h="534750">
                <a:tc>
                  <a:txBody>
                    <a:bodyPr/>
                    <a:lstStyle/>
                    <a:p>
                      <a:pPr indent="0" lvl="0" marL="0" marR="0" rtl="0" algn="l">
                        <a:spcBef>
                          <a:spcPts val="0"/>
                        </a:spcBef>
                        <a:spcAft>
                          <a:spcPts val="0"/>
                        </a:spcAft>
                        <a:buNone/>
                      </a:pPr>
                      <a:r>
                        <a:rPr lang="es-PE" sz="1600" u="none" cap="none" strike="noStrike"/>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Siete cuartones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EE.SS. Belempampa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Machupicchu</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Pisac</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rgbClr val="CACDD0"/>
                    </a:solidFill>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Urubamba </a:t>
                      </a:r>
                      <a:endParaRPr/>
                    </a:p>
                  </a:txBody>
                  <a:tcPr marT="45725" marB="45725" marR="91450" marL="91450" anchor="ctr">
                    <a:lnL cap="flat" cmpd="sng" w="9525">
                      <a:solidFill>
                        <a:srgbClr val="000000">
                          <a:alpha val="0"/>
                        </a:srgbClr>
                      </a:solidFill>
                      <a:prstDash val="solid"/>
                      <a:round/>
                      <a:headEnd len="sm" w="sm" type="none"/>
                      <a:tailEnd len="sm" w="sm" type="none"/>
                    </a:lnL>
                    <a:solidFill>
                      <a:srgbClr val="CACDD0"/>
                    </a:solidFill>
                  </a:tcPr>
                </a:tc>
              </a:tr>
              <a:tr h="414100">
                <a:tc>
                  <a:txBody>
                    <a:bodyPr/>
                    <a:lstStyle/>
                    <a:p>
                      <a:pPr indent="0" lvl="0" marL="0" marR="0" rtl="0" algn="l">
                        <a:spcBef>
                          <a:spcPts val="0"/>
                        </a:spcBef>
                        <a:spcAft>
                          <a:spcPts val="0"/>
                        </a:spcAft>
                        <a:buNone/>
                      </a:pPr>
                      <a:r>
                        <a:rPr lang="es-PE" sz="16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Resumen</a:t>
                      </a:r>
                      <a:endParaRPr/>
                    </a:p>
                  </a:txBody>
                  <a:tcPr marT="45725" marB="45725" marR="91450" marL="91450" anchor="ctr">
                    <a:lnL cap="flat" cmpd="sng" w="9525">
                      <a:solidFill>
                        <a:srgbClr val="000000">
                          <a:alpha val="0"/>
                        </a:srgbClr>
                      </a:solidFill>
                      <a:prstDash val="solid"/>
                      <a:round/>
                      <a:headEnd len="sm" w="sm" type="none"/>
                      <a:tailEnd len="sm" w="sm" type="none"/>
                    </a:lnL>
                  </a:tcPr>
                </a:tc>
              </a:tr>
            </a:tbl>
          </a:graphicData>
        </a:graphic>
      </p:graphicFrame>
    </p:spTree>
  </p:cSld>
  <p:clrMapOvr>
    <a:masterClrMapping/>
  </p:clrMapOvr>
</p:sld>
</file>

<file path=ppt/slides/slide8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5" name="Shape 2235"/>
        <p:cNvGrpSpPr/>
        <p:nvPr/>
      </p:nvGrpSpPr>
      <p:grpSpPr>
        <a:xfrm>
          <a:off x="0" y="0"/>
          <a:ext cx="0" cy="0"/>
          <a:chOff x="0" y="0"/>
          <a:chExt cx="0" cy="0"/>
        </a:xfrm>
      </p:grpSpPr>
      <p:sp>
        <p:nvSpPr>
          <p:cNvPr id="2236" name="Google Shape;2236;p8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237" name="Google Shape;2237;p86"/>
          <p:cNvSpPr txBox="1"/>
          <p:nvPr>
            <p:ph type="title"/>
          </p:nvPr>
        </p:nvSpPr>
        <p:spPr>
          <a:xfrm>
            <a:off x="576875" y="460528"/>
            <a:ext cx="8926874" cy="66941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DATOS CONSIDERADOS EN EL PROCESAMIENTO DE LA INFORMACIÓN</a:t>
            </a:r>
            <a:endParaRPr/>
          </a:p>
        </p:txBody>
      </p:sp>
      <p:sp>
        <p:nvSpPr>
          <p:cNvPr id="2238" name="Google Shape;2238;p86"/>
          <p:cNvSpPr/>
          <p:nvPr/>
        </p:nvSpPr>
        <p:spPr>
          <a:xfrm>
            <a:off x="773392" y="1943000"/>
            <a:ext cx="2231065" cy="51844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Muestra </a:t>
            </a:r>
            <a:endParaRPr/>
          </a:p>
        </p:txBody>
      </p:sp>
      <p:sp>
        <p:nvSpPr>
          <p:cNvPr id="2239" name="Google Shape;2239;p86"/>
          <p:cNvSpPr/>
          <p:nvPr/>
        </p:nvSpPr>
        <p:spPr>
          <a:xfrm>
            <a:off x="773389" y="3023232"/>
            <a:ext cx="2231065" cy="589826"/>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Margen de error </a:t>
            </a:r>
            <a:endParaRPr/>
          </a:p>
        </p:txBody>
      </p:sp>
      <p:sp>
        <p:nvSpPr>
          <p:cNvPr id="2240" name="Google Shape;2240;p86"/>
          <p:cNvSpPr/>
          <p:nvPr/>
        </p:nvSpPr>
        <p:spPr>
          <a:xfrm>
            <a:off x="773388" y="5264702"/>
            <a:ext cx="2231065" cy="6609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Fecha programada de encuesta </a:t>
            </a:r>
            <a:endParaRPr/>
          </a:p>
        </p:txBody>
      </p:sp>
      <p:sp>
        <p:nvSpPr>
          <p:cNvPr id="2241" name="Google Shape;2241;p86"/>
          <p:cNvSpPr/>
          <p:nvPr/>
        </p:nvSpPr>
        <p:spPr>
          <a:xfrm>
            <a:off x="773388" y="4113090"/>
            <a:ext cx="2231065" cy="580200"/>
          </a:xfrm>
          <a:prstGeom prst="rect">
            <a:avLst/>
          </a:prstGeom>
          <a:solidFill>
            <a:schemeClr val="dk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600"/>
              <a:buFont typeface="Arial"/>
              <a:buNone/>
            </a:pPr>
            <a:r>
              <a:rPr b="1" i="0" lang="es-PE" sz="1600" u="none" cap="none" strike="noStrike">
                <a:solidFill>
                  <a:srgbClr val="FFFFFF"/>
                </a:solidFill>
                <a:latin typeface="Arial"/>
                <a:ea typeface="Arial"/>
                <a:cs typeface="Arial"/>
                <a:sym typeface="Arial"/>
              </a:rPr>
              <a:t>Confianza </a:t>
            </a:r>
            <a:endParaRPr/>
          </a:p>
        </p:txBody>
      </p:sp>
      <p:sp>
        <p:nvSpPr>
          <p:cNvPr id="2242" name="Google Shape;2242;p86"/>
          <p:cNvSpPr txBox="1"/>
          <p:nvPr/>
        </p:nvSpPr>
        <p:spPr>
          <a:xfrm>
            <a:off x="4270564" y="1698392"/>
            <a:ext cx="5233185" cy="703013"/>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La muestra fue tomada en función al número promedio de atenciones mensual (2 800) del cual se encuestó a 35 , de manera presencial y vía telefónica.</a:t>
            </a:r>
            <a:endParaRPr/>
          </a:p>
        </p:txBody>
      </p:sp>
      <p:sp>
        <p:nvSpPr>
          <p:cNvPr id="2243" name="Google Shape;2243;p86"/>
          <p:cNvSpPr txBox="1"/>
          <p:nvPr/>
        </p:nvSpPr>
        <p:spPr>
          <a:xfrm>
            <a:off x="4270563" y="3202642"/>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10 %</a:t>
            </a:r>
            <a:endParaRPr/>
          </a:p>
        </p:txBody>
      </p:sp>
      <p:sp>
        <p:nvSpPr>
          <p:cNvPr id="2244" name="Google Shape;2244;p86"/>
          <p:cNvSpPr txBox="1"/>
          <p:nvPr/>
        </p:nvSpPr>
        <p:spPr>
          <a:xfrm>
            <a:off x="4270564" y="4249273"/>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90 %</a:t>
            </a:r>
            <a:endParaRPr/>
          </a:p>
        </p:txBody>
      </p:sp>
      <p:sp>
        <p:nvSpPr>
          <p:cNvPr id="2245" name="Google Shape;2245;p86"/>
          <p:cNvSpPr txBox="1"/>
          <p:nvPr/>
        </p:nvSpPr>
        <p:spPr>
          <a:xfrm>
            <a:off x="4270564" y="5447508"/>
            <a:ext cx="1696283"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24/08/2021</a:t>
            </a:r>
            <a:endParaRPr/>
          </a:p>
        </p:txBody>
      </p:sp>
      <p:cxnSp>
        <p:nvCxnSpPr>
          <p:cNvPr id="2246" name="Google Shape;2246;p86"/>
          <p:cNvCxnSpPr/>
          <p:nvPr/>
        </p:nvCxnSpPr>
        <p:spPr>
          <a:xfrm>
            <a:off x="3381829" y="220222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2247" name="Google Shape;2247;p86"/>
          <p:cNvCxnSpPr/>
          <p:nvPr/>
        </p:nvCxnSpPr>
        <p:spPr>
          <a:xfrm>
            <a:off x="3381829" y="3354052"/>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2248" name="Google Shape;2248;p86"/>
          <p:cNvCxnSpPr/>
          <p:nvPr/>
        </p:nvCxnSpPr>
        <p:spPr>
          <a:xfrm>
            <a:off x="3381829" y="4408003"/>
            <a:ext cx="424046" cy="0"/>
          </a:xfrm>
          <a:prstGeom prst="straightConnector1">
            <a:avLst/>
          </a:prstGeom>
          <a:noFill/>
          <a:ln cap="flat" cmpd="sng" w="76200">
            <a:solidFill>
              <a:schemeClr val="dk1"/>
            </a:solidFill>
            <a:prstDash val="solid"/>
            <a:miter lim="800000"/>
            <a:headEnd len="sm" w="sm" type="none"/>
            <a:tailEnd len="med" w="med" type="triangle"/>
          </a:ln>
        </p:spPr>
      </p:cxnSp>
      <p:cxnSp>
        <p:nvCxnSpPr>
          <p:cNvPr id="2249" name="Google Shape;2249;p86"/>
          <p:cNvCxnSpPr/>
          <p:nvPr/>
        </p:nvCxnSpPr>
        <p:spPr>
          <a:xfrm>
            <a:off x="3381829" y="5608140"/>
            <a:ext cx="424046" cy="0"/>
          </a:xfrm>
          <a:prstGeom prst="straightConnector1">
            <a:avLst/>
          </a:prstGeom>
          <a:noFill/>
          <a:ln cap="flat" cmpd="sng" w="76200">
            <a:solidFill>
              <a:schemeClr val="dk1"/>
            </a:solidFill>
            <a:prstDash val="solid"/>
            <a:miter lim="800000"/>
            <a:headEnd len="sm" w="sm" type="none"/>
            <a:tailEnd len="med" w="med" type="triangle"/>
          </a:ln>
        </p:spPr>
      </p:cxnSp>
    </p:spTree>
  </p:cSld>
  <p:clrMapOvr>
    <a:masterClrMapping/>
  </p:clrMapOvr>
</p:sld>
</file>

<file path=ppt/slides/slide8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3" name="Shape 2253"/>
        <p:cNvGrpSpPr/>
        <p:nvPr/>
      </p:nvGrpSpPr>
      <p:grpSpPr>
        <a:xfrm>
          <a:off x="0" y="0"/>
          <a:ext cx="0" cy="0"/>
          <a:chOff x="0" y="0"/>
          <a:chExt cx="0" cy="0"/>
        </a:xfrm>
      </p:grpSpPr>
      <p:sp>
        <p:nvSpPr>
          <p:cNvPr id="2254" name="Google Shape;2254;p87"/>
          <p:cNvSpPr txBox="1"/>
          <p:nvPr>
            <p:ph type="title"/>
          </p:nvPr>
        </p:nvSpPr>
        <p:spPr>
          <a:xfrm>
            <a:off x="360001" y="482755"/>
            <a:ext cx="1346872" cy="264688"/>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1600"/>
              <a:buFont typeface="Arial"/>
              <a:buNone/>
            </a:pPr>
            <a:r>
              <a:rPr lang="es-PE" sz="1600"/>
              <a:t>Gestante </a:t>
            </a:r>
            <a:endParaRPr/>
          </a:p>
        </p:txBody>
      </p:sp>
      <p:sp>
        <p:nvSpPr>
          <p:cNvPr id="2255" name="Google Shape;2255;p8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256" name="Google Shape;2256;p8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 RESULTADOS  TOTALES  OBTENIDOS DE LA ENCUESTA  SEXO Y EDAD </a:t>
            </a:r>
            <a:endParaRPr/>
          </a:p>
          <a:p>
            <a:pPr indent="0" lvl="0" marL="0" rtl="0" algn="l">
              <a:lnSpc>
                <a:spcPct val="110000"/>
              </a:lnSpc>
              <a:spcBef>
                <a:spcPts val="900"/>
              </a:spcBef>
              <a:spcAft>
                <a:spcPts val="0"/>
              </a:spcAft>
              <a:buClr>
                <a:schemeClr val="dk1"/>
              </a:buClr>
              <a:buSzPts val="1300"/>
              <a:buNone/>
            </a:pPr>
            <a:r>
              <a:t/>
            </a:r>
            <a:endParaRPr/>
          </a:p>
        </p:txBody>
      </p:sp>
      <p:graphicFrame>
        <p:nvGraphicFramePr>
          <p:cNvPr id="2257" name="Google Shape;2257;p87"/>
          <p:cNvGraphicFramePr/>
          <p:nvPr/>
        </p:nvGraphicFramePr>
        <p:xfrm>
          <a:off x="1064064" y="467583"/>
          <a:ext cx="2714598" cy="1641853"/>
        </p:xfrm>
        <a:graphic>
          <a:graphicData uri="http://schemas.openxmlformats.org/drawingml/2006/chart">
            <c:chart r:id="rId3"/>
          </a:graphicData>
        </a:graphic>
      </p:graphicFrame>
      <p:sp>
        <p:nvSpPr>
          <p:cNvPr id="2258" name="Google Shape;2258;p87"/>
          <p:cNvSpPr txBox="1"/>
          <p:nvPr/>
        </p:nvSpPr>
        <p:spPr>
          <a:xfrm>
            <a:off x="371284" y="1951021"/>
            <a:ext cx="222512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Puérpera - 40 días</a:t>
            </a:r>
            <a:endParaRPr/>
          </a:p>
        </p:txBody>
      </p:sp>
      <p:sp>
        <p:nvSpPr>
          <p:cNvPr id="2259" name="Google Shape;2259;p87"/>
          <p:cNvSpPr txBox="1"/>
          <p:nvPr/>
        </p:nvSpPr>
        <p:spPr>
          <a:xfrm>
            <a:off x="428730" y="5557801"/>
            <a:ext cx="4826565"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Medicina y otros consultorios  </a:t>
            </a:r>
            <a:endParaRPr/>
          </a:p>
        </p:txBody>
      </p:sp>
      <p:sp>
        <p:nvSpPr>
          <p:cNvPr id="2260" name="Google Shape;2260;p87"/>
          <p:cNvSpPr/>
          <p:nvPr/>
        </p:nvSpPr>
        <p:spPr>
          <a:xfrm>
            <a:off x="2025045" y="1130877"/>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pic>
        <p:nvPicPr>
          <p:cNvPr descr="Mujer embarazada con relleno sólido" id="2261" name="Google Shape;2261;p87"/>
          <p:cNvPicPr preferRelativeResize="0"/>
          <p:nvPr/>
        </p:nvPicPr>
        <p:blipFill rotWithShape="1">
          <a:blip r:embed="rId4">
            <a:alphaModFix/>
          </a:blip>
          <a:srcRect b="0" l="0" r="0" t="0"/>
          <a:stretch/>
        </p:blipFill>
        <p:spPr>
          <a:xfrm>
            <a:off x="4626236" y="732012"/>
            <a:ext cx="580308" cy="859392"/>
          </a:xfrm>
          <a:prstGeom prst="rect">
            <a:avLst/>
          </a:prstGeom>
          <a:noFill/>
          <a:ln>
            <a:noFill/>
          </a:ln>
        </p:spPr>
      </p:pic>
      <p:pic>
        <p:nvPicPr>
          <p:cNvPr descr="Bebé gateando contorno" id="2262" name="Google Shape;2262;p87"/>
          <p:cNvPicPr preferRelativeResize="0"/>
          <p:nvPr/>
        </p:nvPicPr>
        <p:blipFill rotWithShape="1">
          <a:blip r:embed="rId5">
            <a:alphaModFix/>
          </a:blip>
          <a:srcRect b="0" l="0" r="0" t="0"/>
          <a:stretch/>
        </p:blipFill>
        <p:spPr>
          <a:xfrm>
            <a:off x="4699662" y="4766907"/>
            <a:ext cx="572238" cy="519361"/>
          </a:xfrm>
          <a:prstGeom prst="rect">
            <a:avLst/>
          </a:prstGeom>
          <a:noFill/>
          <a:ln>
            <a:noFill/>
          </a:ln>
        </p:spPr>
      </p:pic>
      <p:pic>
        <p:nvPicPr>
          <p:cNvPr descr="Bebé con relleno sólido" id="2263" name="Google Shape;2263;p87"/>
          <p:cNvPicPr preferRelativeResize="0"/>
          <p:nvPr/>
        </p:nvPicPr>
        <p:blipFill rotWithShape="1">
          <a:blip r:embed="rId6">
            <a:alphaModFix/>
          </a:blip>
          <a:srcRect b="0" l="0" r="0" t="0"/>
          <a:stretch/>
        </p:blipFill>
        <p:spPr>
          <a:xfrm>
            <a:off x="4635337" y="4169926"/>
            <a:ext cx="572237" cy="519361"/>
          </a:xfrm>
          <a:prstGeom prst="rect">
            <a:avLst/>
          </a:prstGeom>
          <a:noFill/>
          <a:ln>
            <a:noFill/>
          </a:ln>
        </p:spPr>
      </p:pic>
      <p:sp>
        <p:nvSpPr>
          <p:cNvPr id="2264" name="Google Shape;2264;p87"/>
          <p:cNvSpPr/>
          <p:nvPr/>
        </p:nvSpPr>
        <p:spPr>
          <a:xfrm>
            <a:off x="1269091" y="6422637"/>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96%</a:t>
            </a:r>
            <a:endParaRPr/>
          </a:p>
        </p:txBody>
      </p:sp>
      <p:sp>
        <p:nvSpPr>
          <p:cNvPr id="2265" name="Google Shape;2265;p87"/>
          <p:cNvSpPr/>
          <p:nvPr/>
        </p:nvSpPr>
        <p:spPr>
          <a:xfrm>
            <a:off x="2709788" y="4571083"/>
            <a:ext cx="968187" cy="3693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67%</a:t>
            </a:r>
            <a:endParaRPr/>
          </a:p>
        </p:txBody>
      </p:sp>
      <p:sp>
        <p:nvSpPr>
          <p:cNvPr id="2266" name="Google Shape;2266;p87"/>
          <p:cNvSpPr txBox="1"/>
          <p:nvPr/>
        </p:nvSpPr>
        <p:spPr>
          <a:xfrm>
            <a:off x="418082" y="3802520"/>
            <a:ext cx="4712718" cy="264688"/>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Niñas - Niños    </a:t>
            </a:r>
            <a:endParaRPr/>
          </a:p>
        </p:txBody>
      </p:sp>
      <p:sp>
        <p:nvSpPr>
          <p:cNvPr id="2267" name="Google Shape;2267;p87"/>
          <p:cNvSpPr/>
          <p:nvPr/>
        </p:nvSpPr>
        <p:spPr>
          <a:xfrm>
            <a:off x="1275941" y="4613779"/>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33%</a:t>
            </a:r>
            <a:endParaRPr/>
          </a:p>
        </p:txBody>
      </p:sp>
      <p:sp>
        <p:nvSpPr>
          <p:cNvPr id="2268" name="Google Shape;2268;p87"/>
          <p:cNvSpPr/>
          <p:nvPr/>
        </p:nvSpPr>
        <p:spPr>
          <a:xfrm>
            <a:off x="2700400" y="6384764"/>
            <a:ext cx="968187" cy="338554"/>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600"/>
              <a:buFont typeface="Arial"/>
              <a:buNone/>
            </a:pPr>
            <a:r>
              <a:rPr b="0" i="0" lang="es-PE" sz="1600" u="none" cap="none" strike="noStrike">
                <a:solidFill>
                  <a:srgbClr val="26323E"/>
                </a:solidFill>
                <a:latin typeface="Arial"/>
                <a:ea typeface="Arial"/>
                <a:cs typeface="Arial"/>
                <a:sym typeface="Arial"/>
              </a:rPr>
              <a:t>4%</a:t>
            </a:r>
            <a:endParaRPr/>
          </a:p>
        </p:txBody>
      </p:sp>
      <p:graphicFrame>
        <p:nvGraphicFramePr>
          <p:cNvPr id="2269" name="Google Shape;2269;p87"/>
          <p:cNvGraphicFramePr/>
          <p:nvPr/>
        </p:nvGraphicFramePr>
        <p:xfrm>
          <a:off x="2115215" y="5740469"/>
          <a:ext cx="2053369" cy="1743209"/>
        </p:xfrm>
        <a:graphic>
          <a:graphicData uri="http://schemas.openxmlformats.org/drawingml/2006/chart">
            <c:chart r:id="rId7"/>
          </a:graphicData>
        </a:graphic>
      </p:graphicFrame>
      <p:graphicFrame>
        <p:nvGraphicFramePr>
          <p:cNvPr id="2270" name="Google Shape;2270;p87"/>
          <p:cNvGraphicFramePr/>
          <p:nvPr/>
        </p:nvGraphicFramePr>
        <p:xfrm>
          <a:off x="799700" y="5726429"/>
          <a:ext cx="1920670" cy="1721768"/>
        </p:xfrm>
        <a:graphic>
          <a:graphicData uri="http://schemas.openxmlformats.org/drawingml/2006/chart">
            <c:chart r:id="rId8"/>
          </a:graphicData>
        </a:graphic>
      </p:graphicFrame>
      <p:graphicFrame>
        <p:nvGraphicFramePr>
          <p:cNvPr id="2271" name="Google Shape;2271;p87"/>
          <p:cNvGraphicFramePr/>
          <p:nvPr/>
        </p:nvGraphicFramePr>
        <p:xfrm>
          <a:off x="5046024" y="5542657"/>
          <a:ext cx="4287218" cy="1643099"/>
        </p:xfrm>
        <a:graphic>
          <a:graphicData uri="http://schemas.openxmlformats.org/drawingml/2006/chart">
            <c:chart r:id="rId9"/>
          </a:graphicData>
        </a:graphic>
      </p:graphicFrame>
      <p:graphicFrame>
        <p:nvGraphicFramePr>
          <p:cNvPr id="2272" name="Google Shape;2272;p87"/>
          <p:cNvGraphicFramePr/>
          <p:nvPr/>
        </p:nvGraphicFramePr>
        <p:xfrm>
          <a:off x="5145914" y="276596"/>
          <a:ext cx="4396600" cy="1832839"/>
        </p:xfrm>
        <a:graphic>
          <a:graphicData uri="http://schemas.openxmlformats.org/drawingml/2006/chart">
            <c:chart r:id="rId10"/>
          </a:graphicData>
        </a:graphic>
      </p:graphicFrame>
      <p:graphicFrame>
        <p:nvGraphicFramePr>
          <p:cNvPr id="2273" name="Google Shape;2273;p87"/>
          <p:cNvGraphicFramePr/>
          <p:nvPr/>
        </p:nvGraphicFramePr>
        <p:xfrm>
          <a:off x="2188301" y="3942228"/>
          <a:ext cx="1932488" cy="1651749"/>
        </p:xfrm>
        <a:graphic>
          <a:graphicData uri="http://schemas.openxmlformats.org/drawingml/2006/chart">
            <c:chart r:id="rId11"/>
          </a:graphicData>
        </a:graphic>
      </p:graphicFrame>
      <p:graphicFrame>
        <p:nvGraphicFramePr>
          <p:cNvPr id="2274" name="Google Shape;2274;p87"/>
          <p:cNvGraphicFramePr/>
          <p:nvPr/>
        </p:nvGraphicFramePr>
        <p:xfrm>
          <a:off x="885975" y="3936627"/>
          <a:ext cx="1748118" cy="1662953"/>
        </p:xfrm>
        <a:graphic>
          <a:graphicData uri="http://schemas.openxmlformats.org/drawingml/2006/chart">
            <c:chart r:id="rId12"/>
          </a:graphicData>
        </a:graphic>
      </p:graphicFrame>
      <p:graphicFrame>
        <p:nvGraphicFramePr>
          <p:cNvPr id="2275" name="Google Shape;2275;p87"/>
          <p:cNvGraphicFramePr/>
          <p:nvPr/>
        </p:nvGraphicFramePr>
        <p:xfrm>
          <a:off x="5330990" y="3972746"/>
          <a:ext cx="4250986" cy="1620620"/>
        </p:xfrm>
        <a:graphic>
          <a:graphicData uri="http://schemas.openxmlformats.org/drawingml/2006/chart">
            <c:chart r:id="rId13"/>
          </a:graphicData>
        </a:graphic>
      </p:graphicFrame>
      <p:graphicFrame>
        <p:nvGraphicFramePr>
          <p:cNvPr id="2276" name="Google Shape;2276;p87"/>
          <p:cNvGraphicFramePr/>
          <p:nvPr/>
        </p:nvGraphicFramePr>
        <p:xfrm>
          <a:off x="5206544" y="2269037"/>
          <a:ext cx="4514079" cy="1571625"/>
        </p:xfrm>
        <a:graphic>
          <a:graphicData uri="http://schemas.openxmlformats.org/drawingml/2006/chart">
            <c:chart r:id="rId14"/>
          </a:graphicData>
        </a:graphic>
      </p:graphicFrame>
      <p:graphicFrame>
        <p:nvGraphicFramePr>
          <p:cNvPr id="2277" name="Google Shape;2277;p87"/>
          <p:cNvGraphicFramePr/>
          <p:nvPr/>
        </p:nvGraphicFramePr>
        <p:xfrm>
          <a:off x="1013099" y="2185375"/>
          <a:ext cx="2714598" cy="1641853"/>
        </p:xfrm>
        <a:graphic>
          <a:graphicData uri="http://schemas.openxmlformats.org/drawingml/2006/chart">
            <c:chart r:id="rId15"/>
          </a:graphicData>
        </a:graphic>
      </p:graphicFrame>
      <p:sp>
        <p:nvSpPr>
          <p:cNvPr id="2278" name="Google Shape;2278;p87"/>
          <p:cNvSpPr/>
          <p:nvPr/>
        </p:nvSpPr>
        <p:spPr>
          <a:xfrm>
            <a:off x="1974080" y="2848669"/>
            <a:ext cx="803239" cy="307777"/>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100%</a:t>
            </a:r>
            <a:endParaRPr/>
          </a:p>
        </p:txBody>
      </p:sp>
      <p:pic>
        <p:nvPicPr>
          <p:cNvPr descr="Mujer cambiando a bebé con relleno sólido" id="2279" name="Google Shape;2279;p87"/>
          <p:cNvPicPr preferRelativeResize="0"/>
          <p:nvPr/>
        </p:nvPicPr>
        <p:blipFill rotWithShape="1">
          <a:blip r:embed="rId16">
            <a:alphaModFix/>
          </a:blip>
          <a:srcRect b="0" l="0" r="0" t="0"/>
          <a:stretch/>
        </p:blipFill>
        <p:spPr>
          <a:xfrm>
            <a:off x="4460206" y="2453352"/>
            <a:ext cx="708861" cy="883858"/>
          </a:xfrm>
          <a:prstGeom prst="rect">
            <a:avLst/>
          </a:prstGeom>
          <a:noFill/>
          <a:ln>
            <a:noFill/>
          </a:ln>
        </p:spPr>
      </p:pic>
      <p:pic>
        <p:nvPicPr>
          <p:cNvPr descr="Trabajadora de oficina contorno" id="2280" name="Google Shape;2280;p87"/>
          <p:cNvPicPr preferRelativeResize="0"/>
          <p:nvPr/>
        </p:nvPicPr>
        <p:blipFill rotWithShape="1">
          <a:blip r:embed="rId17">
            <a:alphaModFix/>
          </a:blip>
          <a:srcRect b="0" l="0" r="0" t="0"/>
          <a:stretch/>
        </p:blipFill>
        <p:spPr>
          <a:xfrm>
            <a:off x="4523102" y="5630255"/>
            <a:ext cx="692578" cy="692578"/>
          </a:xfrm>
          <a:prstGeom prst="rect">
            <a:avLst/>
          </a:prstGeom>
          <a:noFill/>
          <a:ln>
            <a:noFill/>
          </a:ln>
        </p:spPr>
      </p:pic>
      <p:pic>
        <p:nvPicPr>
          <p:cNvPr descr="Trabajador de oficina con relleno sólido" id="2281" name="Google Shape;2281;p87"/>
          <p:cNvPicPr preferRelativeResize="0"/>
          <p:nvPr/>
        </p:nvPicPr>
        <p:blipFill rotWithShape="1">
          <a:blip r:embed="rId18">
            <a:alphaModFix/>
          </a:blip>
          <a:srcRect b="0" l="0" r="0" t="0"/>
          <a:stretch/>
        </p:blipFill>
        <p:spPr>
          <a:xfrm>
            <a:off x="4523102" y="6377029"/>
            <a:ext cx="692578" cy="692578"/>
          </a:xfrm>
          <a:prstGeom prst="rect">
            <a:avLst/>
          </a:prstGeom>
          <a:noFill/>
          <a:ln>
            <a:noFill/>
          </a:ln>
        </p:spPr>
      </p:pic>
      <p:sp>
        <p:nvSpPr>
          <p:cNvPr id="2282" name="Google Shape;2282;p87"/>
          <p:cNvSpPr/>
          <p:nvPr/>
        </p:nvSpPr>
        <p:spPr>
          <a:xfrm>
            <a:off x="3871594" y="1222790"/>
            <a:ext cx="137530" cy="12395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BCC0C3"/>
              </a:solidFill>
              <a:latin typeface="Arial"/>
              <a:ea typeface="Arial"/>
              <a:cs typeface="Arial"/>
              <a:sym typeface="Arial"/>
            </a:endParaRPr>
          </a:p>
        </p:txBody>
      </p:sp>
      <p:sp>
        <p:nvSpPr>
          <p:cNvPr id="2283" name="Google Shape;2283;p87"/>
          <p:cNvSpPr/>
          <p:nvPr/>
        </p:nvSpPr>
        <p:spPr>
          <a:xfrm>
            <a:off x="3865803" y="910661"/>
            <a:ext cx="137530" cy="123950"/>
          </a:xfrm>
          <a:prstGeom prst="rect">
            <a:avLst/>
          </a:prstGeom>
          <a:solidFill>
            <a:srgbClr val="57E4F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Arial"/>
              <a:ea typeface="Arial"/>
              <a:cs typeface="Arial"/>
              <a:sym typeface="Arial"/>
            </a:endParaRPr>
          </a:p>
        </p:txBody>
      </p:sp>
      <p:sp>
        <p:nvSpPr>
          <p:cNvPr id="2284" name="Google Shape;2284;p87"/>
          <p:cNvSpPr txBox="1"/>
          <p:nvPr/>
        </p:nvSpPr>
        <p:spPr>
          <a:xfrm>
            <a:off x="4041267" y="1180955"/>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F</a:t>
            </a:r>
            <a:endParaRPr/>
          </a:p>
        </p:txBody>
      </p:sp>
      <p:sp>
        <p:nvSpPr>
          <p:cNvPr id="2285" name="Google Shape;2285;p87"/>
          <p:cNvSpPr txBox="1"/>
          <p:nvPr/>
        </p:nvSpPr>
        <p:spPr>
          <a:xfrm>
            <a:off x="4038245" y="867549"/>
            <a:ext cx="211627" cy="229037"/>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M</a:t>
            </a:r>
            <a:endParaRPr/>
          </a:p>
        </p:txBody>
      </p:sp>
      <p:sp>
        <p:nvSpPr>
          <p:cNvPr id="2286" name="Google Shape;2286;p87"/>
          <p:cNvSpPr/>
          <p:nvPr/>
        </p:nvSpPr>
        <p:spPr>
          <a:xfrm rot="-5400000">
            <a:off x="-809776" y="3114650"/>
            <a:ext cx="2005781" cy="342068"/>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SEXO</a:t>
            </a:r>
            <a:endParaRPr/>
          </a:p>
        </p:txBody>
      </p:sp>
      <p:sp>
        <p:nvSpPr>
          <p:cNvPr id="2287" name="Google Shape;2287;p87"/>
          <p:cNvSpPr/>
          <p:nvPr/>
        </p:nvSpPr>
        <p:spPr>
          <a:xfrm rot="5400000">
            <a:off x="8851903" y="3202323"/>
            <a:ext cx="2005781" cy="342068"/>
          </a:xfrm>
          <a:prstGeom prst="downArrowCallout">
            <a:avLst>
              <a:gd fmla="val 25000" name="adj1"/>
              <a:gd fmla="val 25000" name="adj2"/>
              <a:gd fmla="val 25000" name="adj3"/>
              <a:gd fmla="val 64977" name="adj4"/>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800"/>
              <a:buFont typeface="Arial"/>
              <a:buNone/>
            </a:pPr>
            <a:r>
              <a:rPr b="0" i="0" lang="es-PE" sz="1800" u="none" cap="none" strike="noStrike">
                <a:solidFill>
                  <a:srgbClr val="26323E"/>
                </a:solidFill>
                <a:latin typeface="Arial"/>
                <a:ea typeface="Arial"/>
                <a:cs typeface="Arial"/>
                <a:sym typeface="Arial"/>
              </a:rPr>
              <a:t>EDAD</a:t>
            </a:r>
            <a:endParaRPr/>
          </a:p>
        </p:txBody>
      </p:sp>
    </p:spTree>
  </p:cSld>
  <p:clrMapOvr>
    <a:masterClrMapping/>
  </p:clrMapOvr>
</p:sld>
</file>

<file path=ppt/slides/slide8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1" name="Shape 2291"/>
        <p:cNvGrpSpPr/>
        <p:nvPr/>
      </p:nvGrpSpPr>
      <p:grpSpPr>
        <a:xfrm>
          <a:off x="0" y="0"/>
          <a:ext cx="0" cy="0"/>
          <a:chOff x="0" y="0"/>
          <a:chExt cx="0" cy="0"/>
        </a:xfrm>
      </p:grpSpPr>
      <p:sp>
        <p:nvSpPr>
          <p:cNvPr id="2292" name="Google Shape;2292;p8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Gestante </a:t>
            </a:r>
            <a:endParaRPr/>
          </a:p>
        </p:txBody>
      </p:sp>
      <p:sp>
        <p:nvSpPr>
          <p:cNvPr id="2293" name="Google Shape;2293;p8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294" name="Google Shape;2294;p8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GESTANTES </a:t>
            </a:r>
            <a:endParaRPr/>
          </a:p>
          <a:p>
            <a:pPr indent="0" lvl="0" marL="0" rtl="0" algn="l">
              <a:lnSpc>
                <a:spcPct val="110000"/>
              </a:lnSpc>
              <a:spcBef>
                <a:spcPts val="900"/>
              </a:spcBef>
              <a:spcAft>
                <a:spcPts val="0"/>
              </a:spcAft>
              <a:buClr>
                <a:schemeClr val="dk1"/>
              </a:buClr>
              <a:buSzPts val="1300"/>
              <a:buNone/>
            </a:pPr>
            <a:r>
              <a:t/>
            </a:r>
            <a:endParaRPr/>
          </a:p>
        </p:txBody>
      </p:sp>
      <p:sp>
        <p:nvSpPr>
          <p:cNvPr id="2295" name="Google Shape;2295;p88"/>
          <p:cNvSpPr txBox="1"/>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marR="0" rtl="0" algn="l">
              <a:lnSpc>
                <a:spcPct val="110000"/>
              </a:lnSpc>
              <a:spcBef>
                <a:spcPts val="0"/>
              </a:spcBef>
              <a:spcAft>
                <a:spcPts val="0"/>
              </a:spcAft>
              <a:buClr>
                <a:srgbClr val="26323E"/>
              </a:buClr>
              <a:buSzPts val="2000"/>
              <a:buFont typeface="Arial"/>
              <a:buNone/>
            </a:pPr>
            <a:r>
              <a:rPr b="0" i="0" lang="es-PE" sz="2000" u="none" cap="none" strike="noStrike">
                <a:solidFill>
                  <a:srgbClr val="26323E"/>
                </a:solidFill>
                <a:latin typeface="Arial"/>
                <a:ea typeface="Arial"/>
                <a:cs typeface="Arial"/>
                <a:sym typeface="Arial"/>
              </a:rPr>
              <a:t>Gestantes</a:t>
            </a:r>
            <a:endParaRPr b="0" i="0" sz="2000" u="none" cap="none" strike="noStrike">
              <a:solidFill>
                <a:srgbClr val="26323E"/>
              </a:solidFill>
              <a:latin typeface="Arial"/>
              <a:ea typeface="Arial"/>
              <a:cs typeface="Arial"/>
              <a:sym typeface="Arial"/>
            </a:endParaRPr>
          </a:p>
        </p:txBody>
      </p:sp>
      <p:sp>
        <p:nvSpPr>
          <p:cNvPr id="2296" name="Google Shape;2296;p88"/>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297" name="Google Shape;2297;p88"/>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298" name="Google Shape;2298;p88"/>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299" name="Google Shape;2299;p88"/>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300" name="Google Shape;2300;p88"/>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301" name="Google Shape;2301;p88"/>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302" name="Google Shape;2302;p88"/>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303" name="Google Shape;2303;p88"/>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304" name="Google Shape;2304;p88"/>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305" name="Google Shape;2305;p88"/>
          <p:cNvGraphicFramePr/>
          <p:nvPr/>
        </p:nvGraphicFramePr>
        <p:xfrm>
          <a:off x="360001" y="1296063"/>
          <a:ext cx="3938886" cy="1599538"/>
        </p:xfrm>
        <a:graphic>
          <a:graphicData uri="http://schemas.openxmlformats.org/drawingml/2006/chart">
            <c:chart r:id="rId3"/>
          </a:graphicData>
        </a:graphic>
      </p:graphicFrame>
      <p:graphicFrame>
        <p:nvGraphicFramePr>
          <p:cNvPr id="2306" name="Google Shape;2306;p88"/>
          <p:cNvGraphicFramePr/>
          <p:nvPr/>
        </p:nvGraphicFramePr>
        <p:xfrm>
          <a:off x="327979" y="3517687"/>
          <a:ext cx="4007400" cy="1521011"/>
        </p:xfrm>
        <a:graphic>
          <a:graphicData uri="http://schemas.openxmlformats.org/drawingml/2006/chart">
            <c:chart r:id="rId4"/>
          </a:graphicData>
        </a:graphic>
      </p:graphicFrame>
      <p:graphicFrame>
        <p:nvGraphicFramePr>
          <p:cNvPr id="2307" name="Google Shape;2307;p88"/>
          <p:cNvGraphicFramePr/>
          <p:nvPr/>
        </p:nvGraphicFramePr>
        <p:xfrm>
          <a:off x="5743986" y="1334439"/>
          <a:ext cx="4007401" cy="2704823"/>
        </p:xfrm>
        <a:graphic>
          <a:graphicData uri="http://schemas.openxmlformats.org/drawingml/2006/chart">
            <c:chart r:id="rId5"/>
          </a:graphicData>
        </a:graphic>
      </p:graphicFrame>
      <p:graphicFrame>
        <p:nvGraphicFramePr>
          <p:cNvPr id="2308" name="Google Shape;2308;p88"/>
          <p:cNvGraphicFramePr/>
          <p:nvPr/>
        </p:nvGraphicFramePr>
        <p:xfrm>
          <a:off x="348731" y="5385421"/>
          <a:ext cx="4007400" cy="1935846"/>
        </p:xfrm>
        <a:graphic>
          <a:graphicData uri="http://schemas.openxmlformats.org/drawingml/2006/chart">
            <c:chart r:id="rId6"/>
          </a:graphicData>
        </a:graphic>
      </p:graphicFrame>
      <p:graphicFrame>
        <p:nvGraphicFramePr>
          <p:cNvPr id="2309" name="Google Shape;2309;p88"/>
          <p:cNvGraphicFramePr/>
          <p:nvPr/>
        </p:nvGraphicFramePr>
        <p:xfrm>
          <a:off x="5835164" y="4578067"/>
          <a:ext cx="3981961" cy="2704823"/>
        </p:xfrm>
        <a:graphic>
          <a:graphicData uri="http://schemas.openxmlformats.org/drawingml/2006/chart">
            <c:chart r:id="rId7"/>
          </a:graphicData>
        </a:graphic>
      </p:graphicFrame>
      <p:sp>
        <p:nvSpPr>
          <p:cNvPr id="2310" name="Google Shape;2310;p88"/>
          <p:cNvSpPr/>
          <p:nvPr/>
        </p:nvSpPr>
        <p:spPr>
          <a:xfrm>
            <a:off x="5867187" y="4181610"/>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8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4" name="Shape 2314"/>
        <p:cNvGrpSpPr/>
        <p:nvPr/>
      </p:nvGrpSpPr>
      <p:grpSpPr>
        <a:xfrm>
          <a:off x="0" y="0"/>
          <a:ext cx="0" cy="0"/>
          <a:chOff x="0" y="0"/>
          <a:chExt cx="0" cy="0"/>
        </a:xfrm>
      </p:grpSpPr>
      <p:sp>
        <p:nvSpPr>
          <p:cNvPr id="2315" name="Google Shape;2315;p8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Puérpera</a:t>
            </a:r>
            <a:endParaRPr/>
          </a:p>
        </p:txBody>
      </p:sp>
      <p:sp>
        <p:nvSpPr>
          <p:cNvPr id="2316" name="Google Shape;2316;p8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317" name="Google Shape;2317;p8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PUÉRPERAS</a:t>
            </a:r>
            <a:endParaRPr/>
          </a:p>
          <a:p>
            <a:pPr indent="0" lvl="0" marL="0" rtl="0" algn="l">
              <a:lnSpc>
                <a:spcPct val="110000"/>
              </a:lnSpc>
              <a:spcBef>
                <a:spcPts val="900"/>
              </a:spcBef>
              <a:spcAft>
                <a:spcPts val="0"/>
              </a:spcAft>
              <a:buClr>
                <a:schemeClr val="dk1"/>
              </a:buClr>
              <a:buSzPts val="1300"/>
              <a:buNone/>
            </a:pPr>
            <a:r>
              <a:t/>
            </a:r>
            <a:endParaRPr/>
          </a:p>
        </p:txBody>
      </p:sp>
      <p:sp>
        <p:nvSpPr>
          <p:cNvPr id="2318" name="Google Shape;2318;p89"/>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319" name="Google Shape;2319;p89"/>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320" name="Google Shape;2320;p89"/>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321" name="Google Shape;2321;p89"/>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322" name="Google Shape;2322;p89"/>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323" name="Google Shape;2323;p89"/>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324" name="Google Shape;2324;p89"/>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325" name="Google Shape;2325;p89"/>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326" name="Google Shape;2326;p89"/>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327" name="Google Shape;2327;p89"/>
          <p:cNvGraphicFramePr/>
          <p:nvPr/>
        </p:nvGraphicFramePr>
        <p:xfrm>
          <a:off x="325070" y="1321428"/>
          <a:ext cx="3973595" cy="1648993"/>
        </p:xfrm>
        <a:graphic>
          <a:graphicData uri="http://schemas.openxmlformats.org/drawingml/2006/chart">
            <c:chart r:id="rId3"/>
          </a:graphicData>
        </a:graphic>
      </p:graphicFrame>
      <p:graphicFrame>
        <p:nvGraphicFramePr>
          <p:cNvPr id="2328" name="Google Shape;2328;p89"/>
          <p:cNvGraphicFramePr/>
          <p:nvPr/>
        </p:nvGraphicFramePr>
        <p:xfrm>
          <a:off x="291265" y="3442868"/>
          <a:ext cx="4007400" cy="1556855"/>
        </p:xfrm>
        <a:graphic>
          <a:graphicData uri="http://schemas.openxmlformats.org/drawingml/2006/chart">
            <c:chart r:id="rId4"/>
          </a:graphicData>
        </a:graphic>
      </p:graphicFrame>
      <p:graphicFrame>
        <p:nvGraphicFramePr>
          <p:cNvPr id="2329" name="Google Shape;2329;p89"/>
          <p:cNvGraphicFramePr/>
          <p:nvPr/>
        </p:nvGraphicFramePr>
        <p:xfrm>
          <a:off x="5828147" y="1419469"/>
          <a:ext cx="3960430" cy="2677872"/>
        </p:xfrm>
        <a:graphic>
          <a:graphicData uri="http://schemas.openxmlformats.org/drawingml/2006/chart">
            <c:chart r:id="rId5"/>
          </a:graphicData>
        </a:graphic>
      </p:graphicFrame>
      <p:graphicFrame>
        <p:nvGraphicFramePr>
          <p:cNvPr id="2330" name="Google Shape;2330;p89"/>
          <p:cNvGraphicFramePr/>
          <p:nvPr/>
        </p:nvGraphicFramePr>
        <p:xfrm>
          <a:off x="348731" y="5421709"/>
          <a:ext cx="4007400" cy="1803550"/>
        </p:xfrm>
        <a:graphic>
          <a:graphicData uri="http://schemas.openxmlformats.org/drawingml/2006/chart">
            <c:chart r:id="rId6"/>
          </a:graphicData>
        </a:graphic>
      </p:graphicFrame>
      <p:graphicFrame>
        <p:nvGraphicFramePr>
          <p:cNvPr id="2331" name="Google Shape;2331;p89"/>
          <p:cNvGraphicFramePr/>
          <p:nvPr/>
        </p:nvGraphicFramePr>
        <p:xfrm>
          <a:off x="5892800" y="4598158"/>
          <a:ext cx="3924324" cy="2677872"/>
        </p:xfrm>
        <a:graphic>
          <a:graphicData uri="http://schemas.openxmlformats.org/drawingml/2006/chart">
            <c:chart r:id="rId7"/>
          </a:graphicData>
        </a:graphic>
      </p:graphicFrame>
      <p:sp>
        <p:nvSpPr>
          <p:cNvPr id="2332" name="Google Shape;2332;p89"/>
          <p:cNvSpPr/>
          <p:nvPr/>
        </p:nvSpPr>
        <p:spPr>
          <a:xfrm>
            <a:off x="5867186" y="4197869"/>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9" name="Shape 659"/>
        <p:cNvGrpSpPr/>
        <p:nvPr/>
      </p:nvGrpSpPr>
      <p:grpSpPr>
        <a:xfrm>
          <a:off x="0" y="0"/>
          <a:ext cx="0" cy="0"/>
          <a:chOff x="0" y="0"/>
          <a:chExt cx="0" cy="0"/>
        </a:xfrm>
      </p:grpSpPr>
      <p:sp>
        <p:nvSpPr>
          <p:cNvPr id="660" name="Google Shape;660;p9"/>
          <p:cNvSpPr txBox="1"/>
          <p:nvPr>
            <p:ph type="title"/>
          </p:nvPr>
        </p:nvSpPr>
        <p:spPr>
          <a:xfrm>
            <a:off x="360493" y="589722"/>
            <a:ext cx="9359279" cy="669323"/>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Este modelo, creado en el Reino Unido, ha sido implementado con éxito en más de 50 países alrededor del mundo</a:t>
            </a:r>
            <a:endParaRPr/>
          </a:p>
        </p:txBody>
      </p:sp>
      <p:pic>
        <p:nvPicPr>
          <p:cNvPr id="661" name="Google Shape;661;p9"/>
          <p:cNvPicPr preferRelativeResize="0"/>
          <p:nvPr/>
        </p:nvPicPr>
        <p:blipFill rotWithShape="1">
          <a:blip r:embed="rId3">
            <a:alphaModFix/>
          </a:blip>
          <a:srcRect b="0" l="0" r="0" t="8034"/>
          <a:stretch/>
        </p:blipFill>
        <p:spPr>
          <a:xfrm>
            <a:off x="360493" y="1584555"/>
            <a:ext cx="9426679" cy="5620905"/>
          </a:xfrm>
          <a:prstGeom prst="rect">
            <a:avLst/>
          </a:prstGeom>
          <a:noFill/>
          <a:ln>
            <a:noFill/>
          </a:ln>
        </p:spPr>
      </p:pic>
      <p:grpSp>
        <p:nvGrpSpPr>
          <p:cNvPr id="662" name="Google Shape;662;p9"/>
          <p:cNvGrpSpPr/>
          <p:nvPr/>
        </p:nvGrpSpPr>
        <p:grpSpPr>
          <a:xfrm>
            <a:off x="2315724" y="3704262"/>
            <a:ext cx="6510193" cy="2877422"/>
            <a:chOff x="2067528" y="3454736"/>
            <a:chExt cx="5911514" cy="2612814"/>
          </a:xfrm>
        </p:grpSpPr>
        <p:sp>
          <p:nvSpPr>
            <p:cNvPr id="663" name="Google Shape;663;p9"/>
            <p:cNvSpPr/>
            <p:nvPr/>
          </p:nvSpPr>
          <p:spPr>
            <a:xfrm>
              <a:off x="2381510" y="3588669"/>
              <a:ext cx="133933" cy="133933"/>
            </a:xfrm>
            <a:prstGeom prst="ellipse">
              <a:avLst/>
            </a:prstGeom>
            <a:solidFill>
              <a:schemeClr val="accent5"/>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accent5"/>
                </a:solidFill>
                <a:latin typeface="Arial"/>
                <a:ea typeface="Arial"/>
                <a:cs typeface="Arial"/>
                <a:sym typeface="Arial"/>
              </a:endParaRPr>
            </a:p>
          </p:txBody>
        </p:sp>
        <p:sp>
          <p:nvSpPr>
            <p:cNvPr id="664" name="Google Shape;664;p9"/>
            <p:cNvSpPr/>
            <p:nvPr/>
          </p:nvSpPr>
          <p:spPr>
            <a:xfrm>
              <a:off x="2397413" y="3859013"/>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65" name="Google Shape;665;p9"/>
            <p:cNvSpPr/>
            <p:nvPr/>
          </p:nvSpPr>
          <p:spPr>
            <a:xfrm>
              <a:off x="2448476" y="4789316"/>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66" name="Google Shape;666;p9"/>
            <p:cNvSpPr/>
            <p:nvPr/>
          </p:nvSpPr>
          <p:spPr>
            <a:xfrm>
              <a:off x="2258360" y="467799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67" name="Google Shape;667;p9"/>
            <p:cNvSpPr/>
            <p:nvPr/>
          </p:nvSpPr>
          <p:spPr>
            <a:xfrm>
              <a:off x="2067528" y="4503069"/>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68" name="Google Shape;668;p9"/>
            <p:cNvSpPr/>
            <p:nvPr/>
          </p:nvSpPr>
          <p:spPr>
            <a:xfrm>
              <a:off x="2862658" y="553673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69" name="Google Shape;669;p9"/>
            <p:cNvSpPr/>
            <p:nvPr/>
          </p:nvSpPr>
          <p:spPr>
            <a:xfrm>
              <a:off x="2392293" y="5165621"/>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0" name="Google Shape;670;p9"/>
            <p:cNvSpPr/>
            <p:nvPr/>
          </p:nvSpPr>
          <p:spPr>
            <a:xfrm>
              <a:off x="4913906" y="553673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1" name="Google Shape;671;p9"/>
            <p:cNvSpPr/>
            <p:nvPr/>
          </p:nvSpPr>
          <p:spPr>
            <a:xfrm>
              <a:off x="4675367" y="5743472"/>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2" name="Google Shape;672;p9"/>
            <p:cNvSpPr/>
            <p:nvPr/>
          </p:nvSpPr>
          <p:spPr>
            <a:xfrm>
              <a:off x="4224620" y="4744964"/>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3" name="Google Shape;673;p9"/>
            <p:cNvSpPr/>
            <p:nvPr/>
          </p:nvSpPr>
          <p:spPr>
            <a:xfrm>
              <a:off x="5131068" y="4989825"/>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4" name="Google Shape;674;p9"/>
            <p:cNvSpPr/>
            <p:nvPr/>
          </p:nvSpPr>
          <p:spPr>
            <a:xfrm>
              <a:off x="3986518" y="4856282"/>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5" name="Google Shape;675;p9"/>
            <p:cNvSpPr/>
            <p:nvPr/>
          </p:nvSpPr>
          <p:spPr>
            <a:xfrm>
              <a:off x="3900571" y="4738404"/>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6" name="Google Shape;676;p9"/>
            <p:cNvSpPr/>
            <p:nvPr/>
          </p:nvSpPr>
          <p:spPr>
            <a:xfrm>
              <a:off x="4913906" y="4991607"/>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7" name="Google Shape;677;p9"/>
            <p:cNvSpPr/>
            <p:nvPr/>
          </p:nvSpPr>
          <p:spPr>
            <a:xfrm>
              <a:off x="3833604" y="4571427"/>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8" name="Google Shape;678;p9"/>
            <p:cNvSpPr/>
            <p:nvPr/>
          </p:nvSpPr>
          <p:spPr>
            <a:xfrm>
              <a:off x="4997135" y="4878897"/>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79" name="Google Shape;679;p9"/>
            <p:cNvSpPr/>
            <p:nvPr/>
          </p:nvSpPr>
          <p:spPr>
            <a:xfrm>
              <a:off x="6954563" y="4840379"/>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0" name="Google Shape;680;p9"/>
            <p:cNvSpPr/>
            <p:nvPr/>
          </p:nvSpPr>
          <p:spPr>
            <a:xfrm>
              <a:off x="6071969" y="4204275"/>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1" name="Google Shape;681;p9"/>
            <p:cNvSpPr/>
            <p:nvPr/>
          </p:nvSpPr>
          <p:spPr>
            <a:xfrm>
              <a:off x="6815936" y="5074084"/>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2" name="Google Shape;682;p9"/>
            <p:cNvSpPr/>
            <p:nvPr/>
          </p:nvSpPr>
          <p:spPr>
            <a:xfrm>
              <a:off x="5912943" y="4077054"/>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3" name="Google Shape;683;p9"/>
            <p:cNvSpPr/>
            <p:nvPr/>
          </p:nvSpPr>
          <p:spPr>
            <a:xfrm>
              <a:off x="5961889" y="4196323"/>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4" name="Google Shape;684;p9"/>
            <p:cNvSpPr/>
            <p:nvPr/>
          </p:nvSpPr>
          <p:spPr>
            <a:xfrm>
              <a:off x="6640389" y="4856281"/>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5" name="Google Shape;685;p9"/>
            <p:cNvSpPr/>
            <p:nvPr/>
          </p:nvSpPr>
          <p:spPr>
            <a:xfrm>
              <a:off x="7845109" y="581043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6" name="Google Shape;686;p9"/>
            <p:cNvSpPr/>
            <p:nvPr/>
          </p:nvSpPr>
          <p:spPr>
            <a:xfrm>
              <a:off x="5121527" y="4175097"/>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7" name="Google Shape;687;p9"/>
            <p:cNvSpPr/>
            <p:nvPr/>
          </p:nvSpPr>
          <p:spPr>
            <a:xfrm>
              <a:off x="5654264" y="438642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8" name="Google Shape;688;p9"/>
            <p:cNvSpPr/>
            <p:nvPr/>
          </p:nvSpPr>
          <p:spPr>
            <a:xfrm>
              <a:off x="5383920" y="4359369"/>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89" name="Google Shape;689;p9"/>
            <p:cNvSpPr/>
            <p:nvPr/>
          </p:nvSpPr>
          <p:spPr>
            <a:xfrm>
              <a:off x="4224619" y="3479980"/>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0" name="Google Shape;690;p9"/>
            <p:cNvSpPr/>
            <p:nvPr/>
          </p:nvSpPr>
          <p:spPr>
            <a:xfrm>
              <a:off x="4675367" y="3893449"/>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1" name="Google Shape;691;p9"/>
            <p:cNvSpPr/>
            <p:nvPr/>
          </p:nvSpPr>
          <p:spPr>
            <a:xfrm>
              <a:off x="4742333" y="3817291"/>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2" name="Google Shape;692;p9"/>
            <p:cNvSpPr/>
            <p:nvPr/>
          </p:nvSpPr>
          <p:spPr>
            <a:xfrm>
              <a:off x="4837749" y="3759516"/>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3" name="Google Shape;693;p9"/>
            <p:cNvSpPr/>
            <p:nvPr/>
          </p:nvSpPr>
          <p:spPr>
            <a:xfrm>
              <a:off x="3094713" y="5402805"/>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4" name="Google Shape;694;p9"/>
            <p:cNvSpPr/>
            <p:nvPr/>
          </p:nvSpPr>
          <p:spPr>
            <a:xfrm>
              <a:off x="3079845" y="553673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5" name="Google Shape;695;p9"/>
            <p:cNvSpPr/>
            <p:nvPr/>
          </p:nvSpPr>
          <p:spPr>
            <a:xfrm>
              <a:off x="2526226" y="581043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6" name="Google Shape;696;p9"/>
            <p:cNvSpPr/>
            <p:nvPr/>
          </p:nvSpPr>
          <p:spPr>
            <a:xfrm>
              <a:off x="5168358" y="5165620"/>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7" name="Google Shape;697;p9"/>
            <p:cNvSpPr/>
            <p:nvPr/>
          </p:nvSpPr>
          <p:spPr>
            <a:xfrm>
              <a:off x="7683005" y="5933617"/>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8" name="Google Shape;698;p9"/>
            <p:cNvSpPr/>
            <p:nvPr/>
          </p:nvSpPr>
          <p:spPr>
            <a:xfrm>
              <a:off x="7778142" y="5877404"/>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699" name="Google Shape;699;p9"/>
            <p:cNvSpPr/>
            <p:nvPr/>
          </p:nvSpPr>
          <p:spPr>
            <a:xfrm>
              <a:off x="7845109" y="5582563"/>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700" name="Google Shape;700;p9"/>
            <p:cNvSpPr/>
            <p:nvPr/>
          </p:nvSpPr>
          <p:spPr>
            <a:xfrm>
              <a:off x="6769031" y="3735038"/>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701" name="Google Shape;701;p9"/>
            <p:cNvSpPr/>
            <p:nvPr/>
          </p:nvSpPr>
          <p:spPr>
            <a:xfrm>
              <a:off x="4105073" y="3521702"/>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sp>
          <p:nvSpPr>
            <p:cNvPr id="702" name="Google Shape;702;p9"/>
            <p:cNvSpPr/>
            <p:nvPr/>
          </p:nvSpPr>
          <p:spPr>
            <a:xfrm>
              <a:off x="4402830" y="3454736"/>
              <a:ext cx="133933" cy="133933"/>
            </a:xfrm>
            <a:prstGeom prst="ellipse">
              <a:avLst/>
            </a:prstGeom>
            <a:solidFill>
              <a:srgbClr val="26C0D4"/>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983" u="none" cap="none" strike="noStrike">
                <a:solidFill>
                  <a:schemeClr val="lt1"/>
                </a:solidFill>
                <a:latin typeface="Arial"/>
                <a:ea typeface="Arial"/>
                <a:cs typeface="Arial"/>
                <a:sym typeface="Arial"/>
              </a:endParaRPr>
            </a:p>
          </p:txBody>
        </p:sp>
      </p:grpSp>
      <p:sp>
        <p:nvSpPr>
          <p:cNvPr id="703" name="Google Shape;703;p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62"/>
                                        </p:tgtEl>
                                        <p:attrNameLst>
                                          <p:attrName>style.visibility</p:attrName>
                                        </p:attrNameLst>
                                      </p:cBhvr>
                                      <p:to>
                                        <p:strVal val="visible"/>
                                      </p:to>
                                    </p:set>
                                    <p:animEffect filter="fade" transition="in">
                                      <p:cBhvr>
                                        <p:cTn dur="500"/>
                                        <p:tgtEl>
                                          <p:spTgt spid="6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36" name="Shape 2336"/>
        <p:cNvGrpSpPr/>
        <p:nvPr/>
      </p:nvGrpSpPr>
      <p:grpSpPr>
        <a:xfrm>
          <a:off x="0" y="0"/>
          <a:ext cx="0" cy="0"/>
          <a:chOff x="0" y="0"/>
          <a:chExt cx="0" cy="0"/>
        </a:xfrm>
      </p:grpSpPr>
      <p:sp>
        <p:nvSpPr>
          <p:cNvPr id="2337" name="Google Shape;2337;p90"/>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Niño(a)</a:t>
            </a:r>
            <a:endParaRPr/>
          </a:p>
        </p:txBody>
      </p:sp>
      <p:sp>
        <p:nvSpPr>
          <p:cNvPr id="2338" name="Google Shape;2338;p90"/>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339" name="Google Shape;2339;p90"/>
          <p:cNvSpPr txBox="1"/>
          <p:nvPr>
            <p:ph idx="2"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LA  ENCUESTA APLICADA  A NIÑOS </a:t>
            </a:r>
            <a:endParaRPr/>
          </a:p>
        </p:txBody>
      </p:sp>
      <p:sp>
        <p:nvSpPr>
          <p:cNvPr id="2340" name="Google Shape;2340;p90"/>
          <p:cNvSpPr/>
          <p:nvPr/>
        </p:nvSpPr>
        <p:spPr>
          <a:xfrm>
            <a:off x="0" y="1026114"/>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341" name="Google Shape;2341;p90"/>
          <p:cNvSpPr/>
          <p:nvPr/>
        </p:nvSpPr>
        <p:spPr>
          <a:xfrm>
            <a:off x="11480" y="3053390"/>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342" name="Google Shape;2342;p90"/>
          <p:cNvSpPr/>
          <p:nvPr/>
        </p:nvSpPr>
        <p:spPr>
          <a:xfrm>
            <a:off x="5428766" y="97391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343" name="Google Shape;2343;p90"/>
          <p:cNvSpPr/>
          <p:nvPr/>
        </p:nvSpPr>
        <p:spPr>
          <a:xfrm>
            <a:off x="313591" y="971789"/>
            <a:ext cx="3985296" cy="362650"/>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tiempo que duro la atención medica le pareció</a:t>
            </a:r>
            <a:endParaRPr/>
          </a:p>
        </p:txBody>
      </p:sp>
      <p:sp>
        <p:nvSpPr>
          <p:cNvPr id="2344" name="Google Shape;2344;p90"/>
          <p:cNvSpPr/>
          <p:nvPr/>
        </p:nvSpPr>
        <p:spPr>
          <a:xfrm>
            <a:off x="329237" y="2970421"/>
            <a:ext cx="4007400"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345" name="Google Shape;2345;p90"/>
          <p:cNvSpPr/>
          <p:nvPr/>
        </p:nvSpPr>
        <p:spPr>
          <a:xfrm>
            <a:off x="5781959" y="888943"/>
            <a:ext cx="3996127"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¿Cómo calificaría Ud. ¿La atención recibida por el personal médico en cuanto a? </a:t>
            </a:r>
            <a:endParaRPr/>
          </a:p>
        </p:txBody>
      </p:sp>
      <p:sp>
        <p:nvSpPr>
          <p:cNvPr id="2346" name="Google Shape;2346;p90"/>
          <p:cNvSpPr/>
          <p:nvPr/>
        </p:nvSpPr>
        <p:spPr>
          <a:xfrm>
            <a:off x="331269" y="5046866"/>
            <a:ext cx="4024862"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El seguimiento de su establecimiento de salud para el niño / gestante/ puérpera es: </a:t>
            </a:r>
            <a:endParaRPr/>
          </a:p>
        </p:txBody>
      </p:sp>
      <p:sp>
        <p:nvSpPr>
          <p:cNvPr id="2347" name="Google Shape;2347;p90"/>
          <p:cNvSpPr/>
          <p:nvPr/>
        </p:nvSpPr>
        <p:spPr>
          <a:xfrm>
            <a:off x="11480" y="508066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4</a:t>
            </a:r>
            <a:endParaRPr/>
          </a:p>
        </p:txBody>
      </p:sp>
      <p:sp>
        <p:nvSpPr>
          <p:cNvPr id="2348" name="Google Shape;2348;p90"/>
          <p:cNvSpPr/>
          <p:nvPr/>
        </p:nvSpPr>
        <p:spPr>
          <a:xfrm>
            <a:off x="5564232" y="4220749"/>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5</a:t>
            </a:r>
            <a:endParaRPr/>
          </a:p>
        </p:txBody>
      </p:sp>
      <p:graphicFrame>
        <p:nvGraphicFramePr>
          <p:cNvPr id="2349" name="Google Shape;2349;p90"/>
          <p:cNvGraphicFramePr/>
          <p:nvPr/>
        </p:nvGraphicFramePr>
        <p:xfrm>
          <a:off x="313591" y="1334439"/>
          <a:ext cx="3976223" cy="1603997"/>
        </p:xfrm>
        <a:graphic>
          <a:graphicData uri="http://schemas.openxmlformats.org/drawingml/2006/chart">
            <c:chart r:id="rId3"/>
          </a:graphicData>
        </a:graphic>
      </p:graphicFrame>
      <p:graphicFrame>
        <p:nvGraphicFramePr>
          <p:cNvPr id="2350" name="Google Shape;2350;p90"/>
          <p:cNvGraphicFramePr/>
          <p:nvPr/>
        </p:nvGraphicFramePr>
        <p:xfrm>
          <a:off x="313591" y="3442868"/>
          <a:ext cx="3996348" cy="1603997"/>
        </p:xfrm>
        <a:graphic>
          <a:graphicData uri="http://schemas.openxmlformats.org/drawingml/2006/chart">
            <c:chart r:id="rId4"/>
          </a:graphicData>
        </a:graphic>
      </p:graphicFrame>
      <p:graphicFrame>
        <p:nvGraphicFramePr>
          <p:cNvPr id="2351" name="Google Shape;2351;p90"/>
          <p:cNvGraphicFramePr/>
          <p:nvPr/>
        </p:nvGraphicFramePr>
        <p:xfrm>
          <a:off x="5781959" y="1334439"/>
          <a:ext cx="3976223" cy="2762901"/>
        </p:xfrm>
        <a:graphic>
          <a:graphicData uri="http://schemas.openxmlformats.org/drawingml/2006/chart">
            <c:chart r:id="rId5"/>
          </a:graphicData>
        </a:graphic>
      </p:graphicFrame>
      <p:graphicFrame>
        <p:nvGraphicFramePr>
          <p:cNvPr id="2352" name="Google Shape;2352;p90"/>
          <p:cNvGraphicFramePr/>
          <p:nvPr/>
        </p:nvGraphicFramePr>
        <p:xfrm>
          <a:off x="313592" y="5385421"/>
          <a:ext cx="4042539" cy="1854827"/>
        </p:xfrm>
        <a:graphic>
          <a:graphicData uri="http://schemas.openxmlformats.org/drawingml/2006/chart">
            <c:chart r:id="rId6"/>
          </a:graphicData>
        </a:graphic>
      </p:graphicFrame>
      <p:graphicFrame>
        <p:nvGraphicFramePr>
          <p:cNvPr id="2353" name="Google Shape;2353;p90"/>
          <p:cNvGraphicFramePr/>
          <p:nvPr/>
        </p:nvGraphicFramePr>
        <p:xfrm>
          <a:off x="5867186" y="4598158"/>
          <a:ext cx="3910899" cy="2642089"/>
        </p:xfrm>
        <a:graphic>
          <a:graphicData uri="http://schemas.openxmlformats.org/drawingml/2006/chart">
            <c:chart r:id="rId7"/>
          </a:graphicData>
        </a:graphic>
      </p:graphicFrame>
      <p:sp>
        <p:nvSpPr>
          <p:cNvPr id="2354" name="Google Shape;2354;p90"/>
          <p:cNvSpPr/>
          <p:nvPr/>
        </p:nvSpPr>
        <p:spPr>
          <a:xfrm>
            <a:off x="5867186" y="4220749"/>
            <a:ext cx="3949938" cy="36440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9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8" name="Shape 2358"/>
        <p:cNvGrpSpPr/>
        <p:nvPr/>
      </p:nvGrpSpPr>
      <p:grpSpPr>
        <a:xfrm>
          <a:off x="0" y="0"/>
          <a:ext cx="0" cy="0"/>
          <a:chOff x="0" y="0"/>
          <a:chExt cx="0" cy="0"/>
        </a:xfrm>
      </p:grpSpPr>
      <p:sp>
        <p:nvSpPr>
          <p:cNvPr id="2359" name="Google Shape;2359;p91"/>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Medicina y otros </a:t>
            </a:r>
            <a:endParaRPr/>
          </a:p>
        </p:txBody>
      </p:sp>
      <p:sp>
        <p:nvSpPr>
          <p:cNvPr id="2360" name="Google Shape;2360;p91"/>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361" name="Google Shape;2361;p91"/>
          <p:cNvSpPr txBox="1"/>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marR="0" rtl="0" algn="l">
              <a:lnSpc>
                <a:spcPct val="110000"/>
              </a:lnSpc>
              <a:spcBef>
                <a:spcPts val="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RESULTADOS DE LA ENCUESTA APLICADA A MEDICINA Y OTROS  </a:t>
            </a:r>
            <a:endParaRPr/>
          </a:p>
          <a:p>
            <a:pPr indent="0" lvl="0" marL="0" marR="0" rtl="0" algn="l">
              <a:lnSpc>
                <a:spcPct val="110000"/>
              </a:lnSpc>
              <a:spcBef>
                <a:spcPts val="900"/>
              </a:spcBef>
              <a:spcAft>
                <a:spcPts val="0"/>
              </a:spcAft>
              <a:buClr>
                <a:srgbClr val="26323E"/>
              </a:buClr>
              <a:buSzPts val="1300"/>
              <a:buFont typeface="Arial"/>
              <a:buNone/>
            </a:pPr>
            <a:r>
              <a:rPr b="0" i="0" lang="es-PE" sz="1300" u="none" cap="none" strike="noStrike">
                <a:solidFill>
                  <a:srgbClr val="26323E"/>
                </a:solidFill>
                <a:latin typeface="Arial"/>
                <a:ea typeface="Arial"/>
                <a:cs typeface="Arial"/>
                <a:sym typeface="Arial"/>
              </a:rPr>
              <a:t> </a:t>
            </a:r>
            <a:endParaRPr/>
          </a:p>
        </p:txBody>
      </p:sp>
      <p:sp>
        <p:nvSpPr>
          <p:cNvPr id="2362" name="Google Shape;2362;p91"/>
          <p:cNvSpPr/>
          <p:nvPr/>
        </p:nvSpPr>
        <p:spPr>
          <a:xfrm>
            <a:off x="0" y="1381186"/>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1</a:t>
            </a:r>
            <a:endParaRPr/>
          </a:p>
        </p:txBody>
      </p:sp>
      <p:sp>
        <p:nvSpPr>
          <p:cNvPr id="2363" name="Google Shape;2363;p91"/>
          <p:cNvSpPr/>
          <p:nvPr/>
        </p:nvSpPr>
        <p:spPr>
          <a:xfrm>
            <a:off x="-1" y="3307392"/>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2</a:t>
            </a:r>
            <a:endParaRPr/>
          </a:p>
        </p:txBody>
      </p:sp>
      <p:sp>
        <p:nvSpPr>
          <p:cNvPr id="2364" name="Google Shape;2364;p91"/>
          <p:cNvSpPr/>
          <p:nvPr/>
        </p:nvSpPr>
        <p:spPr>
          <a:xfrm>
            <a:off x="-4021" y="5433601"/>
            <a:ext cx="270933" cy="254000"/>
          </a:xfrm>
          <a:prstGeom prst="ellipse">
            <a:avLst/>
          </a:prstGeom>
          <a:solidFill>
            <a:schemeClr val="lt1"/>
          </a:solidFill>
          <a:ln cap="flat" cmpd="sng" w="9525">
            <a:solidFill>
              <a:srgbClr val="00000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rPr b="1" i="0" lang="es-PE" sz="1800" u="none" cap="none" strike="noStrike">
                <a:solidFill>
                  <a:srgbClr val="000000"/>
                </a:solidFill>
                <a:latin typeface="Arial"/>
                <a:ea typeface="Arial"/>
                <a:cs typeface="Arial"/>
                <a:sym typeface="Arial"/>
              </a:rPr>
              <a:t>3</a:t>
            </a:r>
            <a:endParaRPr/>
          </a:p>
        </p:txBody>
      </p:sp>
      <p:sp>
        <p:nvSpPr>
          <p:cNvPr id="2365" name="Google Shape;2365;p91"/>
          <p:cNvSpPr/>
          <p:nvPr/>
        </p:nvSpPr>
        <p:spPr>
          <a:xfrm>
            <a:off x="360000" y="1098310"/>
            <a:ext cx="3010075" cy="85052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El tiempo que duro la atención medica le pareció</a:t>
            </a:r>
            <a:endParaRPr/>
          </a:p>
        </p:txBody>
      </p:sp>
      <p:sp>
        <p:nvSpPr>
          <p:cNvPr id="2366" name="Google Shape;2366;p91"/>
          <p:cNvSpPr/>
          <p:nvPr/>
        </p:nvSpPr>
        <p:spPr>
          <a:xfrm>
            <a:off x="360001" y="2878495"/>
            <a:ext cx="3024587"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¿Cuánto tiempo transcurrió desde que ingreso hasta que salió del consultorio médico?</a:t>
            </a:r>
            <a:endParaRPr/>
          </a:p>
        </p:txBody>
      </p:sp>
      <p:sp>
        <p:nvSpPr>
          <p:cNvPr id="2367" name="Google Shape;2367;p91"/>
          <p:cNvSpPr/>
          <p:nvPr/>
        </p:nvSpPr>
        <p:spPr>
          <a:xfrm>
            <a:off x="360000" y="5002180"/>
            <a:ext cx="2978399" cy="1111793"/>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¿Cómo calificaría Ud. ¿La atención recibida por el personal médico en cuanto a? </a:t>
            </a:r>
            <a:endParaRPr/>
          </a:p>
        </p:txBody>
      </p:sp>
      <p:graphicFrame>
        <p:nvGraphicFramePr>
          <p:cNvPr id="2368" name="Google Shape;2368;p91"/>
          <p:cNvGraphicFramePr/>
          <p:nvPr/>
        </p:nvGraphicFramePr>
        <p:xfrm>
          <a:off x="4191592" y="430380"/>
          <a:ext cx="5237221" cy="1901611"/>
        </p:xfrm>
        <a:graphic>
          <a:graphicData uri="http://schemas.openxmlformats.org/drawingml/2006/chart">
            <c:chart r:id="rId3"/>
          </a:graphicData>
        </a:graphic>
      </p:graphicFrame>
      <p:graphicFrame>
        <p:nvGraphicFramePr>
          <p:cNvPr id="2369" name="Google Shape;2369;p91"/>
          <p:cNvGraphicFramePr/>
          <p:nvPr/>
        </p:nvGraphicFramePr>
        <p:xfrm>
          <a:off x="3934690" y="2556607"/>
          <a:ext cx="5494123" cy="1901611"/>
        </p:xfrm>
        <a:graphic>
          <a:graphicData uri="http://schemas.openxmlformats.org/drawingml/2006/chart">
            <c:chart r:id="rId4"/>
          </a:graphicData>
        </a:graphic>
      </p:graphicFrame>
      <p:graphicFrame>
        <p:nvGraphicFramePr>
          <p:cNvPr id="2370" name="Google Shape;2370;p91"/>
          <p:cNvGraphicFramePr/>
          <p:nvPr/>
        </p:nvGraphicFramePr>
        <p:xfrm>
          <a:off x="4191592" y="4682835"/>
          <a:ext cx="5237221" cy="2446459"/>
        </p:xfrm>
        <a:graphic>
          <a:graphicData uri="http://schemas.openxmlformats.org/drawingml/2006/chart">
            <c:chart r:id="rId5"/>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5" name="Shape 2375"/>
        <p:cNvGrpSpPr/>
        <p:nvPr/>
      </p:nvGrpSpPr>
      <p:grpSpPr>
        <a:xfrm>
          <a:off x="0" y="0"/>
          <a:ext cx="0" cy="0"/>
          <a:chOff x="0" y="0"/>
          <a:chExt cx="0" cy="0"/>
        </a:xfrm>
      </p:grpSpPr>
      <p:sp>
        <p:nvSpPr>
          <p:cNvPr id="2376" name="Google Shape;2376;p92"/>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26323E"/>
              </a:buClr>
              <a:buSzPts val="1000"/>
              <a:buFont typeface="Arial"/>
              <a:buNone/>
            </a:pPr>
            <a:fld id="{00000000-1234-1234-1234-123412341234}" type="slidenum">
              <a:rPr b="0" i="0" lang="es-PE" sz="1000" u="none" cap="none" strike="noStrike">
                <a:solidFill>
                  <a:srgbClr val="26323E"/>
                </a:solidFill>
                <a:latin typeface="Arial"/>
                <a:ea typeface="Arial"/>
                <a:cs typeface="Arial"/>
                <a:sym typeface="Arial"/>
              </a:rPr>
              <a:t>‹#›</a:t>
            </a:fld>
            <a:endParaRPr b="0" i="0" sz="1000" u="none" cap="none" strike="noStrike">
              <a:solidFill>
                <a:srgbClr val="26323E"/>
              </a:solidFill>
              <a:latin typeface="Arial"/>
              <a:ea typeface="Arial"/>
              <a:cs typeface="Arial"/>
              <a:sym typeface="Arial"/>
            </a:endParaRPr>
          </a:p>
        </p:txBody>
      </p:sp>
      <p:sp>
        <p:nvSpPr>
          <p:cNvPr id="2377" name="Google Shape;2377;p92"/>
          <p:cNvSpPr txBox="1"/>
          <p:nvPr>
            <p:ph type="title"/>
          </p:nvPr>
        </p:nvSpPr>
        <p:spPr>
          <a:xfrm>
            <a:off x="360001" y="589387"/>
            <a:ext cx="8694539" cy="330860"/>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ESTABLECIMIENTOS DE SALUD (EE.SS) </a:t>
            </a:r>
            <a:endParaRPr b="1"/>
          </a:p>
        </p:txBody>
      </p:sp>
      <p:graphicFrame>
        <p:nvGraphicFramePr>
          <p:cNvPr id="2378" name="Google Shape;2378;p92"/>
          <p:cNvGraphicFramePr/>
          <p:nvPr/>
        </p:nvGraphicFramePr>
        <p:xfrm>
          <a:off x="1131619" y="1427392"/>
          <a:ext cx="3000000" cy="3000000"/>
        </p:xfrm>
        <a:graphic>
          <a:graphicData uri="http://schemas.openxmlformats.org/drawingml/2006/table">
            <a:tbl>
              <a:tblPr bandRow="1" firstRow="1">
                <a:noFill/>
                <a:tableStyleId>{B8315172-2407-4A39-BDC4-7B5C715F8D9F}</a:tableStyleId>
              </a:tblPr>
              <a:tblGrid>
                <a:gridCol w="320050"/>
                <a:gridCol w="7005125"/>
              </a:tblGrid>
              <a:tr h="534750">
                <a:tc>
                  <a:txBody>
                    <a:bodyPr/>
                    <a:lstStyle/>
                    <a:p>
                      <a:pPr indent="0" lvl="0" marL="0" marR="0" rtl="0" algn="l">
                        <a:spcBef>
                          <a:spcPts val="0"/>
                        </a:spcBef>
                        <a:spcAft>
                          <a:spcPts val="0"/>
                        </a:spcAft>
                        <a:buNone/>
                      </a:pPr>
                      <a:r>
                        <a:rPr lang="es-PE" sz="1600"/>
                        <a:t>1</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Siete cuartones</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2</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lnSpc>
                          <a:spcPct val="100000"/>
                        </a:lnSpc>
                        <a:spcBef>
                          <a:spcPts val="0"/>
                        </a:spcBef>
                        <a:spcAft>
                          <a:spcPts val="0"/>
                        </a:spcAft>
                        <a:buClr>
                          <a:schemeClr val="dk1"/>
                        </a:buClr>
                        <a:buSzPts val="1600"/>
                        <a:buFont typeface="Arial"/>
                        <a:buNone/>
                      </a:pPr>
                      <a:r>
                        <a:rPr lang="es-PE" sz="1600">
                          <a:solidFill>
                            <a:schemeClr val="dk1"/>
                          </a:solidFill>
                          <a:latin typeface="Arial"/>
                          <a:ea typeface="Arial"/>
                          <a:cs typeface="Arial"/>
                          <a:sym typeface="Arial"/>
                        </a:rPr>
                        <a:t>EE.SS. Belempampa</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516900">
                <a:tc>
                  <a:txBody>
                    <a:bodyPr/>
                    <a:lstStyle/>
                    <a:p>
                      <a:pPr indent="0" lvl="0" marL="0" marR="0" rtl="0" algn="l">
                        <a:spcBef>
                          <a:spcPts val="0"/>
                        </a:spcBef>
                        <a:spcAft>
                          <a:spcPts val="0"/>
                        </a:spcAft>
                        <a:buNone/>
                      </a:pPr>
                      <a:r>
                        <a:rPr lang="es-PE" sz="1600"/>
                        <a:t>3</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Machupicchu</a:t>
                      </a:r>
                      <a:endParaRPr sz="1600">
                        <a:solidFill>
                          <a:schemeClr val="dk1"/>
                        </a:solidFill>
                        <a:latin typeface="Arial"/>
                        <a:ea typeface="Arial"/>
                        <a:cs typeface="Arial"/>
                        <a:sym typeface="Arial"/>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4</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Pisac</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5</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EE.SS. Urubamba </a:t>
                      </a:r>
                      <a:endParaRPr/>
                    </a:p>
                  </a:txBody>
                  <a:tcPr marT="45725" marB="45725" marR="91450" marL="91450" anchor="ctr">
                    <a:lnL cap="flat" cmpd="sng" w="9525">
                      <a:solidFill>
                        <a:srgbClr val="000000">
                          <a:alpha val="0"/>
                        </a:srgbClr>
                      </a:solidFill>
                      <a:prstDash val="solid"/>
                      <a:round/>
                      <a:headEnd len="sm" w="sm" type="none"/>
                      <a:tailEnd len="sm" w="sm" type="none"/>
                    </a:lnL>
                  </a:tcPr>
                </a:tc>
              </a:tr>
              <a:tr h="414100">
                <a:tc>
                  <a:txBody>
                    <a:bodyPr/>
                    <a:lstStyle/>
                    <a:p>
                      <a:pPr indent="0" lvl="0" marL="0" marR="0" rtl="0" algn="l">
                        <a:spcBef>
                          <a:spcPts val="0"/>
                        </a:spcBef>
                        <a:spcAft>
                          <a:spcPts val="0"/>
                        </a:spcAft>
                        <a:buNone/>
                      </a:pPr>
                      <a:r>
                        <a:rPr lang="es-PE" sz="1600"/>
                        <a:t>6</a:t>
                      </a:r>
                      <a:endParaRPr/>
                    </a:p>
                  </a:txBody>
                  <a:tcPr marT="45725" marB="45725" marR="91450" marL="91450" anchor="ctr">
                    <a:lnL cap="flat" cmpd="sng" w="12700">
                      <a:solidFill>
                        <a:schemeClr val="accent5"/>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solidFill>
                      <a:schemeClr val="accent1"/>
                    </a:solidFill>
                  </a:tcPr>
                </a:tc>
                <a:tc>
                  <a:txBody>
                    <a:bodyPr/>
                    <a:lstStyle/>
                    <a:p>
                      <a:pPr indent="0" lvl="0" marL="0" marR="0" rtl="0" algn="l">
                        <a:spcBef>
                          <a:spcPts val="0"/>
                        </a:spcBef>
                        <a:spcAft>
                          <a:spcPts val="0"/>
                        </a:spcAft>
                        <a:buNone/>
                      </a:pPr>
                      <a:r>
                        <a:rPr lang="es-PE" sz="1600">
                          <a:solidFill>
                            <a:schemeClr val="dk1"/>
                          </a:solidFill>
                          <a:latin typeface="Arial"/>
                          <a:ea typeface="Arial"/>
                          <a:cs typeface="Arial"/>
                          <a:sym typeface="Arial"/>
                        </a:rPr>
                        <a:t>Resumen</a:t>
                      </a:r>
                      <a:endParaRPr/>
                    </a:p>
                  </a:txBody>
                  <a:tcPr marT="45725" marB="45725" marR="91450" marL="91450" anchor="ctr">
                    <a:lnL cap="flat" cmpd="sng" w="9525">
                      <a:solidFill>
                        <a:srgbClr val="000000">
                          <a:alpha val="0"/>
                        </a:srgbClr>
                      </a:solidFill>
                      <a:prstDash val="solid"/>
                      <a:round/>
                      <a:headEnd len="sm" w="sm" type="none"/>
                      <a:tailEnd len="sm" w="sm" type="none"/>
                    </a:lnL>
                    <a:solidFill>
                      <a:schemeClr val="accent1"/>
                    </a:solidFill>
                  </a:tcPr>
                </a:tc>
              </a:tr>
            </a:tbl>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2" name="Shape 2382"/>
        <p:cNvGrpSpPr/>
        <p:nvPr/>
      </p:nvGrpSpPr>
      <p:grpSpPr>
        <a:xfrm>
          <a:off x="0" y="0"/>
          <a:ext cx="0" cy="0"/>
          <a:chOff x="0" y="0"/>
          <a:chExt cx="0" cy="0"/>
        </a:xfrm>
      </p:grpSpPr>
      <p:sp>
        <p:nvSpPr>
          <p:cNvPr id="2383" name="Google Shape;2383;p93"/>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RESULTADOS OBTENIDOS DE SEXO Y EDAD</a:t>
            </a:r>
            <a:endParaRPr/>
          </a:p>
        </p:txBody>
      </p:sp>
      <p:sp>
        <p:nvSpPr>
          <p:cNvPr id="2384" name="Google Shape;2384;p93"/>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385" name="Google Shape;2385;p93"/>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POBLACIÓN ENCUESTADA: GESTANTES , PUÉRPERA , NIÑOS , MEDICINA </a:t>
            </a:r>
            <a:endParaRPr/>
          </a:p>
          <a:p>
            <a:pPr indent="0" lvl="0" marL="0" rtl="0" algn="l">
              <a:lnSpc>
                <a:spcPct val="110000"/>
              </a:lnSpc>
              <a:spcBef>
                <a:spcPts val="900"/>
              </a:spcBef>
              <a:spcAft>
                <a:spcPts val="0"/>
              </a:spcAft>
              <a:buClr>
                <a:schemeClr val="dk1"/>
              </a:buClr>
              <a:buSzPts val="1300"/>
              <a:buNone/>
            </a:pPr>
            <a:r>
              <a:t/>
            </a:r>
            <a:endParaRPr/>
          </a:p>
        </p:txBody>
      </p:sp>
      <p:sp>
        <p:nvSpPr>
          <p:cNvPr id="2386" name="Google Shape;2386;p93"/>
          <p:cNvSpPr/>
          <p:nvPr/>
        </p:nvSpPr>
        <p:spPr>
          <a:xfrm>
            <a:off x="226437" y="1056100"/>
            <a:ext cx="2942709" cy="663813"/>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Gráfico N° 1 </a:t>
            </a:r>
            <a:endParaRPr/>
          </a:p>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Mujeres  encuestada en condición de Puérpera  (Porcentaje)</a:t>
            </a:r>
            <a:endParaRPr/>
          </a:p>
        </p:txBody>
      </p:sp>
      <p:sp>
        <p:nvSpPr>
          <p:cNvPr id="2387" name="Google Shape;2387;p93"/>
          <p:cNvSpPr/>
          <p:nvPr/>
        </p:nvSpPr>
        <p:spPr>
          <a:xfrm>
            <a:off x="3503487" y="1056099"/>
            <a:ext cx="2938411" cy="663813"/>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Gráfico N° 2</a:t>
            </a:r>
            <a:endParaRPr/>
          </a:p>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Población encuestada atendidos en medicina general  y otros consultorios </a:t>
            </a:r>
            <a:endParaRPr/>
          </a:p>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(Porcentaje) </a:t>
            </a:r>
            <a:endParaRPr/>
          </a:p>
        </p:txBody>
      </p:sp>
      <p:sp>
        <p:nvSpPr>
          <p:cNvPr id="2388" name="Google Shape;2388;p93"/>
          <p:cNvSpPr/>
          <p:nvPr/>
        </p:nvSpPr>
        <p:spPr>
          <a:xfrm>
            <a:off x="6767087" y="1057216"/>
            <a:ext cx="2938411" cy="662696"/>
          </a:xfrm>
          <a:prstGeom prst="rect">
            <a:avLst/>
          </a:prstGeom>
          <a:solidFill>
            <a:schemeClr val="lt1"/>
          </a:solidFill>
          <a:ln cap="flat" cmpd="sng" w="12700">
            <a:solidFill>
              <a:schemeClr val="accent5"/>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Gráfico N° 3</a:t>
            </a:r>
            <a:endParaRPr/>
          </a:p>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Población encuestada de niños   </a:t>
            </a:r>
            <a:endParaRPr/>
          </a:p>
          <a:p>
            <a:pPr indent="0" lvl="0" marL="0" marR="0" rtl="0" algn="ctr">
              <a:lnSpc>
                <a:spcPct val="100000"/>
              </a:lnSpc>
              <a:spcBef>
                <a:spcPts val="0"/>
              </a:spcBef>
              <a:spcAft>
                <a:spcPts val="0"/>
              </a:spcAft>
              <a:buClr>
                <a:srgbClr val="26323E"/>
              </a:buClr>
              <a:buSzPts val="1100"/>
              <a:buFont typeface="Arial"/>
              <a:buNone/>
            </a:pPr>
            <a:r>
              <a:rPr b="0" i="0" lang="es-PE" sz="1100" u="none" cap="none" strike="noStrike">
                <a:solidFill>
                  <a:srgbClr val="26323E"/>
                </a:solidFill>
                <a:latin typeface="Arial"/>
                <a:ea typeface="Arial"/>
                <a:cs typeface="Arial"/>
                <a:sym typeface="Arial"/>
              </a:rPr>
              <a:t>(Porcentaje)</a:t>
            </a:r>
            <a:endParaRPr/>
          </a:p>
        </p:txBody>
      </p:sp>
      <p:graphicFrame>
        <p:nvGraphicFramePr>
          <p:cNvPr id="2389" name="Google Shape;2389;p93"/>
          <p:cNvGraphicFramePr/>
          <p:nvPr/>
        </p:nvGraphicFramePr>
        <p:xfrm>
          <a:off x="3503692" y="1719911"/>
          <a:ext cx="2938206" cy="2145093"/>
        </p:xfrm>
        <a:graphic>
          <a:graphicData uri="http://schemas.openxmlformats.org/drawingml/2006/chart">
            <c:chart r:id="rId3"/>
          </a:graphicData>
        </a:graphic>
      </p:graphicFrame>
      <p:graphicFrame>
        <p:nvGraphicFramePr>
          <p:cNvPr id="2390" name="Google Shape;2390;p93"/>
          <p:cNvGraphicFramePr/>
          <p:nvPr/>
        </p:nvGraphicFramePr>
        <p:xfrm>
          <a:off x="6767087" y="1719911"/>
          <a:ext cx="2977830" cy="2145094"/>
        </p:xfrm>
        <a:graphic>
          <a:graphicData uri="http://schemas.openxmlformats.org/drawingml/2006/chart">
            <c:chart r:id="rId4"/>
          </a:graphicData>
        </a:graphic>
      </p:graphicFrame>
      <p:sp>
        <p:nvSpPr>
          <p:cNvPr id="2391" name="Google Shape;2391;p93"/>
          <p:cNvSpPr/>
          <p:nvPr/>
        </p:nvSpPr>
        <p:spPr>
          <a:xfrm>
            <a:off x="89328" y="4014718"/>
            <a:ext cx="2229088" cy="684945"/>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Gráfico N° 4</a:t>
            </a:r>
            <a:endParaRPr/>
          </a:p>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Mujeres gestantes  encuestadas (Edad- Porcentaje)</a:t>
            </a:r>
            <a:endParaRPr/>
          </a:p>
        </p:txBody>
      </p:sp>
      <p:sp>
        <p:nvSpPr>
          <p:cNvPr id="2392" name="Google Shape;2392;p93"/>
          <p:cNvSpPr/>
          <p:nvPr/>
        </p:nvSpPr>
        <p:spPr>
          <a:xfrm>
            <a:off x="2395122" y="4025283"/>
            <a:ext cx="2312148" cy="663814"/>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000"/>
              <a:buFont typeface="Arial"/>
              <a:buNone/>
            </a:pPr>
            <a:r>
              <a:rPr b="0" i="0" lang="es-PE" sz="1000" u="none" cap="none" strike="noStrike">
                <a:solidFill>
                  <a:srgbClr val="26323E"/>
                </a:solidFill>
                <a:latin typeface="Arial"/>
                <a:ea typeface="Arial"/>
                <a:cs typeface="Arial"/>
                <a:sym typeface="Arial"/>
              </a:rPr>
              <a:t>Gráfico N° 5</a:t>
            </a:r>
            <a:endParaRPr/>
          </a:p>
          <a:p>
            <a:pPr indent="0" lvl="0" marL="0" marR="0" rtl="0" algn="ctr">
              <a:lnSpc>
                <a:spcPct val="100000"/>
              </a:lnSpc>
              <a:spcBef>
                <a:spcPts val="0"/>
              </a:spcBef>
              <a:spcAft>
                <a:spcPts val="0"/>
              </a:spcAft>
              <a:buClr>
                <a:srgbClr val="26323E"/>
              </a:buClr>
              <a:buSzPts val="1000"/>
              <a:buFont typeface="Arial"/>
              <a:buNone/>
            </a:pPr>
            <a:r>
              <a:rPr b="0" i="0" lang="es-PE" sz="1000" u="none" cap="none" strike="noStrike">
                <a:solidFill>
                  <a:srgbClr val="26323E"/>
                </a:solidFill>
                <a:latin typeface="Arial"/>
                <a:ea typeface="Arial"/>
                <a:cs typeface="Arial"/>
                <a:sym typeface="Arial"/>
              </a:rPr>
              <a:t>Mujeres  encuestada en condición de Puérpera </a:t>
            </a:r>
            <a:endParaRPr/>
          </a:p>
          <a:p>
            <a:pPr indent="0" lvl="0" marL="0" marR="0" rtl="0" algn="ctr">
              <a:lnSpc>
                <a:spcPct val="100000"/>
              </a:lnSpc>
              <a:spcBef>
                <a:spcPts val="0"/>
              </a:spcBef>
              <a:spcAft>
                <a:spcPts val="0"/>
              </a:spcAft>
              <a:buClr>
                <a:srgbClr val="26323E"/>
              </a:buClr>
              <a:buSzPts val="1000"/>
              <a:buFont typeface="Arial"/>
              <a:buNone/>
            </a:pPr>
            <a:r>
              <a:rPr b="0" i="0" lang="es-PE" sz="1000" u="none" cap="none" strike="noStrike">
                <a:solidFill>
                  <a:srgbClr val="26323E"/>
                </a:solidFill>
                <a:latin typeface="Arial"/>
                <a:ea typeface="Arial"/>
                <a:cs typeface="Arial"/>
                <a:sym typeface="Arial"/>
              </a:rPr>
              <a:t>(Edad- Porcentaje)</a:t>
            </a:r>
            <a:endParaRPr/>
          </a:p>
        </p:txBody>
      </p:sp>
      <p:sp>
        <p:nvSpPr>
          <p:cNvPr id="2393" name="Google Shape;2393;p93"/>
          <p:cNvSpPr/>
          <p:nvPr/>
        </p:nvSpPr>
        <p:spPr>
          <a:xfrm>
            <a:off x="4783975" y="4029410"/>
            <a:ext cx="2810303" cy="659688"/>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26323E"/>
              </a:solidFill>
              <a:latin typeface="Arial"/>
              <a:ea typeface="Arial"/>
              <a:cs typeface="Arial"/>
              <a:sym typeface="Arial"/>
            </a:endParaRPr>
          </a:p>
          <a:p>
            <a:pPr indent="0" lvl="0" marL="0" marR="0" rtl="0" algn="ctr">
              <a:lnSpc>
                <a:spcPct val="100000"/>
              </a:lnSpc>
              <a:spcBef>
                <a:spcPts val="0"/>
              </a:spcBef>
              <a:spcAft>
                <a:spcPts val="0"/>
              </a:spcAft>
              <a:buClr>
                <a:srgbClr val="26323E"/>
              </a:buClr>
              <a:buSzPts val="1000"/>
              <a:buFont typeface="Arial"/>
              <a:buNone/>
            </a:pPr>
            <a:r>
              <a:rPr b="0" i="0" lang="es-PE" sz="1000" u="none" cap="none" strike="noStrike">
                <a:solidFill>
                  <a:srgbClr val="26323E"/>
                </a:solidFill>
                <a:latin typeface="Arial"/>
                <a:ea typeface="Arial"/>
                <a:cs typeface="Arial"/>
                <a:sym typeface="Arial"/>
              </a:rPr>
              <a:t>Gráfico N° 6</a:t>
            </a:r>
            <a:endParaRPr/>
          </a:p>
          <a:p>
            <a:pPr indent="0" lvl="0" marL="0" marR="0" rtl="0" algn="ctr">
              <a:lnSpc>
                <a:spcPct val="100000"/>
              </a:lnSpc>
              <a:spcBef>
                <a:spcPts val="0"/>
              </a:spcBef>
              <a:spcAft>
                <a:spcPts val="0"/>
              </a:spcAft>
              <a:buClr>
                <a:srgbClr val="26323E"/>
              </a:buClr>
              <a:buSzPts val="1000"/>
              <a:buFont typeface="Arial"/>
              <a:buNone/>
            </a:pPr>
            <a:r>
              <a:rPr b="0" i="0" lang="es-PE" sz="1000" u="none" cap="none" strike="noStrike">
                <a:solidFill>
                  <a:srgbClr val="26323E"/>
                </a:solidFill>
                <a:latin typeface="Arial"/>
                <a:ea typeface="Arial"/>
                <a:cs typeface="Arial"/>
                <a:sym typeface="Arial"/>
              </a:rPr>
              <a:t>Población encuestada atendidos en medicina general  y otros consultorios </a:t>
            </a:r>
            <a:endParaRPr/>
          </a:p>
          <a:p>
            <a:pPr indent="0" lvl="0" marL="0" marR="0" rtl="0" algn="ctr">
              <a:lnSpc>
                <a:spcPct val="100000"/>
              </a:lnSpc>
              <a:spcBef>
                <a:spcPts val="0"/>
              </a:spcBef>
              <a:spcAft>
                <a:spcPts val="0"/>
              </a:spcAft>
              <a:buClr>
                <a:srgbClr val="26323E"/>
              </a:buClr>
              <a:buSzPts val="1000"/>
              <a:buFont typeface="Arial"/>
              <a:buNone/>
            </a:pPr>
            <a:r>
              <a:rPr b="0" i="0" lang="es-PE" sz="1000" u="none" cap="none" strike="noStrike">
                <a:solidFill>
                  <a:srgbClr val="26323E"/>
                </a:solidFill>
                <a:latin typeface="Arial"/>
                <a:ea typeface="Arial"/>
                <a:cs typeface="Arial"/>
                <a:sym typeface="Arial"/>
              </a:rPr>
              <a:t>(Edad - Porcentaje) </a:t>
            </a:r>
            <a:endParaRPr/>
          </a:p>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26323E"/>
              </a:solidFill>
              <a:latin typeface="Arial"/>
              <a:ea typeface="Arial"/>
              <a:cs typeface="Arial"/>
              <a:sym typeface="Arial"/>
            </a:endParaRPr>
          </a:p>
        </p:txBody>
      </p:sp>
      <p:graphicFrame>
        <p:nvGraphicFramePr>
          <p:cNvPr id="2394" name="Google Shape;2394;p93"/>
          <p:cNvGraphicFramePr/>
          <p:nvPr/>
        </p:nvGraphicFramePr>
        <p:xfrm>
          <a:off x="89328" y="4887112"/>
          <a:ext cx="2229088" cy="1936653"/>
        </p:xfrm>
        <a:graphic>
          <a:graphicData uri="http://schemas.openxmlformats.org/drawingml/2006/chart">
            <c:chart r:id="rId5"/>
          </a:graphicData>
        </a:graphic>
      </p:graphicFrame>
      <p:graphicFrame>
        <p:nvGraphicFramePr>
          <p:cNvPr id="2395" name="Google Shape;2395;p93"/>
          <p:cNvGraphicFramePr/>
          <p:nvPr/>
        </p:nvGraphicFramePr>
        <p:xfrm>
          <a:off x="4783975" y="4887112"/>
          <a:ext cx="2810303" cy="1945945"/>
        </p:xfrm>
        <a:graphic>
          <a:graphicData uri="http://schemas.openxmlformats.org/drawingml/2006/chart">
            <c:chart r:id="rId6"/>
          </a:graphicData>
        </a:graphic>
      </p:graphicFrame>
      <p:sp>
        <p:nvSpPr>
          <p:cNvPr id="2396" name="Google Shape;2396;p93"/>
          <p:cNvSpPr/>
          <p:nvPr/>
        </p:nvSpPr>
        <p:spPr>
          <a:xfrm>
            <a:off x="7685503" y="4025283"/>
            <a:ext cx="2305794" cy="663814"/>
          </a:xfrm>
          <a:prstGeom prst="rect">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Gráfico N° 7</a:t>
            </a:r>
            <a:endParaRPr/>
          </a:p>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Población encuestada de niños </a:t>
            </a:r>
            <a:endParaRPr/>
          </a:p>
          <a:p>
            <a:pPr indent="0" lvl="0" marL="0" marR="0" rtl="0" algn="ctr">
              <a:lnSpc>
                <a:spcPct val="100000"/>
              </a:lnSpc>
              <a:spcBef>
                <a:spcPts val="0"/>
              </a:spcBef>
              <a:spcAft>
                <a:spcPts val="0"/>
              </a:spcAft>
              <a:buClr>
                <a:srgbClr val="26323E"/>
              </a:buClr>
              <a:buSzPts val="1050"/>
              <a:buFont typeface="Arial"/>
              <a:buNone/>
            </a:pPr>
            <a:r>
              <a:rPr b="0" i="0" lang="es-PE" sz="1050" u="none" cap="none" strike="noStrike">
                <a:solidFill>
                  <a:srgbClr val="26323E"/>
                </a:solidFill>
                <a:latin typeface="Arial"/>
                <a:ea typeface="Arial"/>
                <a:cs typeface="Arial"/>
                <a:sym typeface="Arial"/>
              </a:rPr>
              <a:t>( Porcentaje)</a:t>
            </a:r>
            <a:endParaRPr/>
          </a:p>
        </p:txBody>
      </p:sp>
      <p:graphicFrame>
        <p:nvGraphicFramePr>
          <p:cNvPr id="2397" name="Google Shape;2397;p93"/>
          <p:cNvGraphicFramePr/>
          <p:nvPr/>
        </p:nvGraphicFramePr>
        <p:xfrm>
          <a:off x="7685503" y="4887112"/>
          <a:ext cx="2305794" cy="1936652"/>
        </p:xfrm>
        <a:graphic>
          <a:graphicData uri="http://schemas.openxmlformats.org/drawingml/2006/chart">
            <c:chart r:id="rId7"/>
          </a:graphicData>
        </a:graphic>
      </p:graphicFrame>
      <p:graphicFrame>
        <p:nvGraphicFramePr>
          <p:cNvPr id="2398" name="Google Shape;2398;p93"/>
          <p:cNvGraphicFramePr/>
          <p:nvPr/>
        </p:nvGraphicFramePr>
        <p:xfrm>
          <a:off x="232685" y="1719912"/>
          <a:ext cx="2936461" cy="2145094"/>
        </p:xfrm>
        <a:graphic>
          <a:graphicData uri="http://schemas.openxmlformats.org/drawingml/2006/chart">
            <c:chart r:id="rId8"/>
          </a:graphicData>
        </a:graphic>
      </p:graphicFrame>
      <p:graphicFrame>
        <p:nvGraphicFramePr>
          <p:cNvPr id="2399" name="Google Shape;2399;p93"/>
          <p:cNvGraphicFramePr/>
          <p:nvPr/>
        </p:nvGraphicFramePr>
        <p:xfrm>
          <a:off x="2390901" y="4887112"/>
          <a:ext cx="2312148" cy="1936652"/>
        </p:xfrm>
        <a:graphic>
          <a:graphicData uri="http://schemas.openxmlformats.org/drawingml/2006/chart">
            <c:chart r:id="rId9"/>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3" name="Shape 2403"/>
        <p:cNvGrpSpPr/>
        <p:nvPr/>
      </p:nvGrpSpPr>
      <p:grpSpPr>
        <a:xfrm>
          <a:off x="0" y="0"/>
          <a:ext cx="0" cy="0"/>
          <a:chOff x="0" y="0"/>
          <a:chExt cx="0" cy="0"/>
        </a:xfrm>
      </p:grpSpPr>
      <p:sp>
        <p:nvSpPr>
          <p:cNvPr id="2404" name="Google Shape;2404;p94"/>
          <p:cNvSpPr txBox="1"/>
          <p:nvPr>
            <p:ph type="title"/>
          </p:nvPr>
        </p:nvSpPr>
        <p:spPr>
          <a:xfrm>
            <a:off x="360000" y="481625"/>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PREGUNTA N° 1 </a:t>
            </a:r>
            <a:endParaRPr/>
          </a:p>
        </p:txBody>
      </p:sp>
      <p:sp>
        <p:nvSpPr>
          <p:cNvPr id="2405" name="Google Shape;2405;p94"/>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406" name="Google Shape;2406;p94"/>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LOS CINCO EE.SS.  </a:t>
            </a:r>
            <a:endParaRPr/>
          </a:p>
        </p:txBody>
      </p:sp>
      <p:sp>
        <p:nvSpPr>
          <p:cNvPr id="2407" name="Google Shape;2407;p94"/>
          <p:cNvSpPr/>
          <p:nvPr/>
        </p:nvSpPr>
        <p:spPr>
          <a:xfrm>
            <a:off x="360000" y="924601"/>
            <a:ext cx="5653342" cy="338554"/>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El tiempo que duro la atención medica le pareció</a:t>
            </a:r>
            <a:endParaRPr/>
          </a:p>
        </p:txBody>
      </p:sp>
      <p:graphicFrame>
        <p:nvGraphicFramePr>
          <p:cNvPr id="2408" name="Google Shape;2408;p94"/>
          <p:cNvGraphicFramePr/>
          <p:nvPr/>
        </p:nvGraphicFramePr>
        <p:xfrm>
          <a:off x="601072" y="1661349"/>
          <a:ext cx="3599703" cy="2339976"/>
        </p:xfrm>
        <a:graphic>
          <a:graphicData uri="http://schemas.openxmlformats.org/drawingml/2006/chart">
            <c:chart r:id="rId3"/>
          </a:graphicData>
        </a:graphic>
      </p:graphicFrame>
      <p:graphicFrame>
        <p:nvGraphicFramePr>
          <p:cNvPr id="2409" name="Google Shape;2409;p94"/>
          <p:cNvGraphicFramePr/>
          <p:nvPr/>
        </p:nvGraphicFramePr>
        <p:xfrm>
          <a:off x="4995754" y="1661349"/>
          <a:ext cx="3577291" cy="2339976"/>
        </p:xfrm>
        <a:graphic>
          <a:graphicData uri="http://schemas.openxmlformats.org/drawingml/2006/chart">
            <c:chart r:id="rId4"/>
          </a:graphicData>
        </a:graphic>
      </p:graphicFrame>
      <p:graphicFrame>
        <p:nvGraphicFramePr>
          <p:cNvPr id="2410" name="Google Shape;2410;p94"/>
          <p:cNvGraphicFramePr/>
          <p:nvPr/>
        </p:nvGraphicFramePr>
        <p:xfrm>
          <a:off x="601072" y="4353286"/>
          <a:ext cx="3584015" cy="2339976"/>
        </p:xfrm>
        <a:graphic>
          <a:graphicData uri="http://schemas.openxmlformats.org/drawingml/2006/chart">
            <c:chart r:id="rId5"/>
          </a:graphicData>
        </a:graphic>
      </p:graphicFrame>
      <p:graphicFrame>
        <p:nvGraphicFramePr>
          <p:cNvPr id="2411" name="Google Shape;2411;p94"/>
          <p:cNvGraphicFramePr/>
          <p:nvPr/>
        </p:nvGraphicFramePr>
        <p:xfrm>
          <a:off x="4995754" y="4353286"/>
          <a:ext cx="3587750" cy="2339976"/>
        </p:xfrm>
        <a:graphic>
          <a:graphicData uri="http://schemas.openxmlformats.org/drawingml/2006/chart">
            <c:chart r:id="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5" name="Shape 2415"/>
        <p:cNvGrpSpPr/>
        <p:nvPr/>
      </p:nvGrpSpPr>
      <p:grpSpPr>
        <a:xfrm>
          <a:off x="0" y="0"/>
          <a:ext cx="0" cy="0"/>
          <a:chOff x="0" y="0"/>
          <a:chExt cx="0" cy="0"/>
        </a:xfrm>
      </p:grpSpPr>
      <p:sp>
        <p:nvSpPr>
          <p:cNvPr id="2416" name="Google Shape;2416;p95"/>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PREGUNTA N° 2</a:t>
            </a:r>
            <a:endParaRPr/>
          </a:p>
        </p:txBody>
      </p:sp>
      <p:sp>
        <p:nvSpPr>
          <p:cNvPr id="2417" name="Google Shape;2417;p95"/>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418" name="Google Shape;2418;p95"/>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LOS CINCO EE.SS. </a:t>
            </a:r>
            <a:endParaRPr/>
          </a:p>
          <a:p>
            <a:pPr indent="0" lvl="0" marL="0" rtl="0" algn="l">
              <a:lnSpc>
                <a:spcPct val="110000"/>
              </a:lnSpc>
              <a:spcBef>
                <a:spcPts val="900"/>
              </a:spcBef>
              <a:spcAft>
                <a:spcPts val="0"/>
              </a:spcAft>
              <a:buClr>
                <a:schemeClr val="dk1"/>
              </a:buClr>
              <a:buSzPts val="1300"/>
              <a:buNone/>
            </a:pPr>
            <a:r>
              <a:t/>
            </a:r>
            <a:endParaRPr/>
          </a:p>
        </p:txBody>
      </p:sp>
      <p:sp>
        <p:nvSpPr>
          <p:cNvPr id="2419" name="Google Shape;2419;p95"/>
          <p:cNvSpPr/>
          <p:nvPr/>
        </p:nvSpPr>
        <p:spPr>
          <a:xfrm>
            <a:off x="360000" y="1100916"/>
            <a:ext cx="9360623"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¿Cuánto tiempo transcurrió desde que ingreso hasta que salió del consultorio médico?</a:t>
            </a:r>
            <a:endParaRPr/>
          </a:p>
        </p:txBody>
      </p:sp>
      <p:pic>
        <p:nvPicPr>
          <p:cNvPr id="2420" name="Google Shape;2420;p95"/>
          <p:cNvPicPr preferRelativeResize="0"/>
          <p:nvPr/>
        </p:nvPicPr>
        <p:blipFill rotWithShape="1">
          <a:blip r:embed="rId3">
            <a:alphaModFix/>
          </a:blip>
          <a:srcRect b="0" l="0" r="0" t="0"/>
          <a:stretch/>
        </p:blipFill>
        <p:spPr>
          <a:xfrm>
            <a:off x="646100" y="1890793"/>
            <a:ext cx="3882037" cy="2308619"/>
          </a:xfrm>
          <a:prstGeom prst="rect">
            <a:avLst/>
          </a:prstGeom>
          <a:noFill/>
          <a:ln>
            <a:noFill/>
          </a:ln>
        </p:spPr>
      </p:pic>
      <p:pic>
        <p:nvPicPr>
          <p:cNvPr id="2421" name="Google Shape;2421;p95"/>
          <p:cNvPicPr preferRelativeResize="0"/>
          <p:nvPr/>
        </p:nvPicPr>
        <p:blipFill rotWithShape="1">
          <a:blip r:embed="rId4">
            <a:alphaModFix/>
          </a:blip>
          <a:srcRect b="0" l="0" r="0" t="0"/>
          <a:stretch/>
        </p:blipFill>
        <p:spPr>
          <a:xfrm>
            <a:off x="5192711" y="1890793"/>
            <a:ext cx="3768245" cy="2308620"/>
          </a:xfrm>
          <a:prstGeom prst="rect">
            <a:avLst/>
          </a:prstGeom>
          <a:noFill/>
          <a:ln>
            <a:noFill/>
          </a:ln>
        </p:spPr>
      </p:pic>
      <p:pic>
        <p:nvPicPr>
          <p:cNvPr id="2422" name="Google Shape;2422;p95"/>
          <p:cNvPicPr preferRelativeResize="0"/>
          <p:nvPr/>
        </p:nvPicPr>
        <p:blipFill rotWithShape="1">
          <a:blip r:embed="rId5">
            <a:alphaModFix/>
          </a:blip>
          <a:srcRect b="0" l="0" r="0" t="0"/>
          <a:stretch/>
        </p:blipFill>
        <p:spPr>
          <a:xfrm>
            <a:off x="585799" y="4516842"/>
            <a:ext cx="3942338" cy="2047745"/>
          </a:xfrm>
          <a:prstGeom prst="rect">
            <a:avLst/>
          </a:prstGeom>
          <a:noFill/>
          <a:ln>
            <a:noFill/>
          </a:ln>
        </p:spPr>
      </p:pic>
      <p:pic>
        <p:nvPicPr>
          <p:cNvPr id="2423" name="Google Shape;2423;p95"/>
          <p:cNvPicPr preferRelativeResize="0"/>
          <p:nvPr/>
        </p:nvPicPr>
        <p:blipFill rotWithShape="1">
          <a:blip r:embed="rId6">
            <a:alphaModFix/>
          </a:blip>
          <a:srcRect b="0" l="0" r="0" t="0"/>
          <a:stretch/>
        </p:blipFill>
        <p:spPr>
          <a:xfrm>
            <a:off x="5192711" y="4548463"/>
            <a:ext cx="3871849" cy="2016125"/>
          </a:xfrm>
          <a:prstGeom prst="rect">
            <a:avLst/>
          </a:prstGeom>
          <a:noFill/>
          <a:ln>
            <a:noFill/>
          </a:ln>
        </p:spPr>
      </p:pic>
    </p:spTree>
  </p:cSld>
  <p:clrMapOvr>
    <a:masterClrMapping/>
  </p:clrMapOvr>
</p:sld>
</file>

<file path=ppt/slides/slide9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7" name="Shape 2427"/>
        <p:cNvGrpSpPr/>
        <p:nvPr/>
      </p:nvGrpSpPr>
      <p:grpSpPr>
        <a:xfrm>
          <a:off x="0" y="0"/>
          <a:ext cx="0" cy="0"/>
          <a:chOff x="0" y="0"/>
          <a:chExt cx="0" cy="0"/>
        </a:xfrm>
      </p:grpSpPr>
      <p:sp>
        <p:nvSpPr>
          <p:cNvPr id="2428" name="Google Shape;2428;p96"/>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PREGUNTA N°3</a:t>
            </a:r>
            <a:endParaRPr/>
          </a:p>
        </p:txBody>
      </p:sp>
      <p:sp>
        <p:nvSpPr>
          <p:cNvPr id="2429" name="Google Shape;2429;p96"/>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430" name="Google Shape;2430;p96"/>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LOS CINCO EE.SS</a:t>
            </a:r>
            <a:endParaRPr/>
          </a:p>
          <a:p>
            <a:pPr indent="0" lvl="0" marL="0" rtl="0" algn="l">
              <a:lnSpc>
                <a:spcPct val="110000"/>
              </a:lnSpc>
              <a:spcBef>
                <a:spcPts val="900"/>
              </a:spcBef>
              <a:spcAft>
                <a:spcPts val="0"/>
              </a:spcAft>
              <a:buClr>
                <a:schemeClr val="dk1"/>
              </a:buClr>
              <a:buSzPts val="1300"/>
              <a:buNone/>
            </a:pPr>
            <a:r>
              <a:t/>
            </a:r>
            <a:endParaRPr/>
          </a:p>
        </p:txBody>
      </p:sp>
      <p:graphicFrame>
        <p:nvGraphicFramePr>
          <p:cNvPr id="2431" name="Google Shape;2431;p96"/>
          <p:cNvGraphicFramePr/>
          <p:nvPr/>
        </p:nvGraphicFramePr>
        <p:xfrm>
          <a:off x="254259" y="2664546"/>
          <a:ext cx="3000000" cy="3000000"/>
        </p:xfrm>
        <a:graphic>
          <a:graphicData uri="http://schemas.openxmlformats.org/drawingml/2006/chart">
            <c:chart r:id="rId3"/>
          </a:graphicData>
        </a:graphic>
      </p:graphicFrame>
      <p:sp>
        <p:nvSpPr>
          <p:cNvPr id="2432" name="Google Shape;2432;p96"/>
          <p:cNvSpPr/>
          <p:nvPr/>
        </p:nvSpPr>
        <p:spPr>
          <a:xfrm>
            <a:off x="357489" y="1000071"/>
            <a:ext cx="8694538" cy="47244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just">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¿Cómo calificaría Ud. La atención recibida por el personal médico en cuanto a? </a:t>
            </a:r>
            <a:endParaRPr/>
          </a:p>
        </p:txBody>
      </p:sp>
      <p:graphicFrame>
        <p:nvGraphicFramePr>
          <p:cNvPr id="2433" name="Google Shape;2433;p96"/>
          <p:cNvGraphicFramePr/>
          <p:nvPr/>
        </p:nvGraphicFramePr>
        <p:xfrm>
          <a:off x="566850" y="1946200"/>
          <a:ext cx="4402790" cy="2587700"/>
        </p:xfrm>
        <a:graphic>
          <a:graphicData uri="http://schemas.openxmlformats.org/drawingml/2006/chart">
            <c:chart r:id="rId4"/>
          </a:graphicData>
        </a:graphic>
      </p:graphicFrame>
      <p:graphicFrame>
        <p:nvGraphicFramePr>
          <p:cNvPr id="2434" name="Google Shape;2434;p96"/>
          <p:cNvGraphicFramePr/>
          <p:nvPr/>
        </p:nvGraphicFramePr>
        <p:xfrm>
          <a:off x="5282231" y="1946200"/>
          <a:ext cx="4392764" cy="2587700"/>
        </p:xfrm>
        <a:graphic>
          <a:graphicData uri="http://schemas.openxmlformats.org/drawingml/2006/chart">
            <c:chart r:id="rId5"/>
          </a:graphicData>
        </a:graphic>
      </p:graphicFrame>
      <p:graphicFrame>
        <p:nvGraphicFramePr>
          <p:cNvPr id="2435" name="Google Shape;2435;p96"/>
          <p:cNvGraphicFramePr/>
          <p:nvPr/>
        </p:nvGraphicFramePr>
        <p:xfrm>
          <a:off x="518879" y="4576156"/>
          <a:ext cx="4387456" cy="2587701"/>
        </p:xfrm>
        <a:graphic>
          <a:graphicData uri="http://schemas.openxmlformats.org/drawingml/2006/chart">
            <c:chart r:id="rId6"/>
          </a:graphicData>
        </a:graphic>
      </p:graphicFrame>
      <p:graphicFrame>
        <p:nvGraphicFramePr>
          <p:cNvPr id="2436" name="Google Shape;2436;p96"/>
          <p:cNvGraphicFramePr/>
          <p:nvPr/>
        </p:nvGraphicFramePr>
        <p:xfrm>
          <a:off x="5282230" y="4576156"/>
          <a:ext cx="4438394" cy="2587701"/>
        </p:xfrm>
        <a:graphic>
          <a:graphicData uri="http://schemas.openxmlformats.org/drawingml/2006/chart">
            <c:chart r:id="rId7"/>
          </a:graphicData>
        </a:graphic>
      </p:graphicFrame>
    </p:spTree>
  </p:cSld>
  <p:clrMapOvr>
    <a:masterClrMapping/>
  </p:clrMapOvr>
</p:sld>
</file>

<file path=ppt/slides/slide9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0" name="Shape 2440"/>
        <p:cNvGrpSpPr/>
        <p:nvPr/>
      </p:nvGrpSpPr>
      <p:grpSpPr>
        <a:xfrm>
          <a:off x="0" y="0"/>
          <a:ext cx="0" cy="0"/>
          <a:chOff x="0" y="0"/>
          <a:chExt cx="0" cy="0"/>
        </a:xfrm>
      </p:grpSpPr>
      <p:sp>
        <p:nvSpPr>
          <p:cNvPr id="2441" name="Google Shape;2441;p97"/>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PREGUNTA N° 4</a:t>
            </a:r>
            <a:endParaRPr/>
          </a:p>
        </p:txBody>
      </p:sp>
      <p:sp>
        <p:nvSpPr>
          <p:cNvPr id="2442" name="Google Shape;2442;p97"/>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443" name="Google Shape;2443;p97"/>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LOS CINCO EE.SS.</a:t>
            </a:r>
            <a:endParaRPr/>
          </a:p>
          <a:p>
            <a:pPr indent="0" lvl="0" marL="0" rtl="0" algn="l">
              <a:lnSpc>
                <a:spcPct val="110000"/>
              </a:lnSpc>
              <a:spcBef>
                <a:spcPts val="900"/>
              </a:spcBef>
              <a:spcAft>
                <a:spcPts val="0"/>
              </a:spcAft>
              <a:buClr>
                <a:schemeClr val="dk1"/>
              </a:buClr>
              <a:buSzPts val="1300"/>
              <a:buNone/>
            </a:pPr>
            <a:r>
              <a:t/>
            </a:r>
            <a:endParaRPr/>
          </a:p>
        </p:txBody>
      </p:sp>
      <p:sp>
        <p:nvSpPr>
          <p:cNvPr id="2444" name="Google Shape;2444;p97"/>
          <p:cNvSpPr/>
          <p:nvPr/>
        </p:nvSpPr>
        <p:spPr>
          <a:xfrm>
            <a:off x="360001" y="1034991"/>
            <a:ext cx="8694538" cy="379677"/>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El seguimiento de su establecimiento de salud para el niño / gestante/ puérpera es: </a:t>
            </a:r>
            <a:endParaRPr/>
          </a:p>
        </p:txBody>
      </p:sp>
      <p:graphicFrame>
        <p:nvGraphicFramePr>
          <p:cNvPr id="2445" name="Google Shape;2445;p97"/>
          <p:cNvGraphicFramePr/>
          <p:nvPr/>
        </p:nvGraphicFramePr>
        <p:xfrm>
          <a:off x="718311" y="2213576"/>
          <a:ext cx="4322001" cy="2399394"/>
        </p:xfrm>
        <a:graphic>
          <a:graphicData uri="http://schemas.openxmlformats.org/drawingml/2006/chart">
            <c:chart r:id="rId3"/>
          </a:graphicData>
        </a:graphic>
      </p:graphicFrame>
      <p:graphicFrame>
        <p:nvGraphicFramePr>
          <p:cNvPr id="2446" name="Google Shape;2446;p97"/>
          <p:cNvGraphicFramePr/>
          <p:nvPr/>
        </p:nvGraphicFramePr>
        <p:xfrm>
          <a:off x="5181748" y="2213576"/>
          <a:ext cx="4322001" cy="2399394"/>
        </p:xfrm>
        <a:graphic>
          <a:graphicData uri="http://schemas.openxmlformats.org/drawingml/2006/chart">
            <c:chart r:id="rId4"/>
          </a:graphicData>
        </a:graphic>
      </p:graphicFrame>
      <p:graphicFrame>
        <p:nvGraphicFramePr>
          <p:cNvPr id="2447" name="Google Shape;2447;p97"/>
          <p:cNvGraphicFramePr/>
          <p:nvPr/>
        </p:nvGraphicFramePr>
        <p:xfrm>
          <a:off x="2343859" y="4570894"/>
          <a:ext cx="4322000" cy="2399394"/>
        </p:xfrm>
        <a:graphic>
          <a:graphicData uri="http://schemas.openxmlformats.org/drawingml/2006/chart">
            <c:chart r:id="rId5"/>
          </a:graphicData>
        </a:graphic>
      </p:graphicFrame>
    </p:spTree>
  </p:cSld>
  <p:clrMapOvr>
    <a:masterClrMapping/>
  </p:clrMapOvr>
</p:sld>
</file>

<file path=ppt/slides/slide9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1" name="Shape 2451"/>
        <p:cNvGrpSpPr/>
        <p:nvPr/>
      </p:nvGrpSpPr>
      <p:grpSpPr>
        <a:xfrm>
          <a:off x="0" y="0"/>
          <a:ext cx="0" cy="0"/>
          <a:chOff x="0" y="0"/>
          <a:chExt cx="0" cy="0"/>
        </a:xfrm>
      </p:grpSpPr>
      <p:sp>
        <p:nvSpPr>
          <p:cNvPr id="2452" name="Google Shape;2452;p98"/>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PREGUNTA N° 5</a:t>
            </a:r>
            <a:endParaRPr/>
          </a:p>
        </p:txBody>
      </p:sp>
      <p:sp>
        <p:nvSpPr>
          <p:cNvPr id="2453" name="Google Shape;2453;p98"/>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454" name="Google Shape;2454;p98"/>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rPr lang="es-PE"/>
              <a:t>RESULTADOS DE LOS CINCO EE.SS.</a:t>
            </a:r>
            <a:endParaRPr/>
          </a:p>
          <a:p>
            <a:pPr indent="0" lvl="0" marL="0" rtl="0" algn="l">
              <a:lnSpc>
                <a:spcPct val="110000"/>
              </a:lnSpc>
              <a:spcBef>
                <a:spcPts val="900"/>
              </a:spcBef>
              <a:spcAft>
                <a:spcPts val="0"/>
              </a:spcAft>
              <a:buClr>
                <a:schemeClr val="dk1"/>
              </a:buClr>
              <a:buSzPts val="1300"/>
              <a:buNone/>
            </a:pPr>
            <a:r>
              <a:t/>
            </a:r>
            <a:endParaRPr/>
          </a:p>
        </p:txBody>
      </p:sp>
      <p:graphicFrame>
        <p:nvGraphicFramePr>
          <p:cNvPr id="2455" name="Google Shape;2455;p98"/>
          <p:cNvGraphicFramePr/>
          <p:nvPr/>
        </p:nvGraphicFramePr>
        <p:xfrm>
          <a:off x="201122" y="1753831"/>
          <a:ext cx="3000000" cy="3000000"/>
        </p:xfrm>
        <a:graphic>
          <a:graphicData uri="http://schemas.openxmlformats.org/drawingml/2006/chart">
            <c:chart r:id="rId3"/>
          </a:graphicData>
        </a:graphic>
      </p:graphicFrame>
      <p:graphicFrame>
        <p:nvGraphicFramePr>
          <p:cNvPr id="2456" name="Google Shape;2456;p98"/>
          <p:cNvGraphicFramePr/>
          <p:nvPr/>
        </p:nvGraphicFramePr>
        <p:xfrm>
          <a:off x="394962" y="1958271"/>
          <a:ext cx="4572000" cy="2743200"/>
        </p:xfrm>
        <a:graphic>
          <a:graphicData uri="http://schemas.openxmlformats.org/drawingml/2006/chart">
            <c:chart r:id="rId4"/>
          </a:graphicData>
        </a:graphic>
      </p:graphicFrame>
      <p:graphicFrame>
        <p:nvGraphicFramePr>
          <p:cNvPr id="2457" name="Google Shape;2457;p98"/>
          <p:cNvGraphicFramePr/>
          <p:nvPr/>
        </p:nvGraphicFramePr>
        <p:xfrm>
          <a:off x="5148624" y="1958271"/>
          <a:ext cx="4572000" cy="2743200"/>
        </p:xfrm>
        <a:graphic>
          <a:graphicData uri="http://schemas.openxmlformats.org/drawingml/2006/chart">
            <c:chart r:id="rId5"/>
          </a:graphicData>
        </a:graphic>
      </p:graphicFrame>
      <p:graphicFrame>
        <p:nvGraphicFramePr>
          <p:cNvPr id="2458" name="Google Shape;2458;p98"/>
          <p:cNvGraphicFramePr/>
          <p:nvPr/>
        </p:nvGraphicFramePr>
        <p:xfrm>
          <a:off x="2617933" y="4617954"/>
          <a:ext cx="4572000" cy="2743200"/>
        </p:xfrm>
        <a:graphic>
          <a:graphicData uri="http://schemas.openxmlformats.org/drawingml/2006/chart">
            <c:chart r:id="rId6"/>
          </a:graphicData>
        </a:graphic>
      </p:graphicFrame>
      <p:sp>
        <p:nvSpPr>
          <p:cNvPr id="2459" name="Google Shape;2459;p98"/>
          <p:cNvSpPr/>
          <p:nvPr/>
        </p:nvSpPr>
        <p:spPr>
          <a:xfrm>
            <a:off x="360000" y="1060098"/>
            <a:ext cx="5017911" cy="338555"/>
          </a:xfrm>
          <a:prstGeom prst="roundRect">
            <a:avLst>
              <a:gd fmla="val 16667"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26323E"/>
              </a:buClr>
              <a:buSzPts val="1400"/>
              <a:buFont typeface="Arial"/>
              <a:buNone/>
            </a:pPr>
            <a:r>
              <a:rPr b="0" i="0" lang="es-PE" sz="1400" u="none" cap="none" strike="noStrike">
                <a:solidFill>
                  <a:srgbClr val="26323E"/>
                </a:solidFill>
                <a:latin typeface="Arial"/>
                <a:ea typeface="Arial"/>
                <a:cs typeface="Arial"/>
                <a:sym typeface="Arial"/>
              </a:rPr>
              <a:t>La última vez que le atendieron en su control </a:t>
            </a:r>
            <a:endParaRPr/>
          </a:p>
        </p:txBody>
      </p:sp>
    </p:spTree>
  </p:cSld>
  <p:clrMapOvr>
    <a:masterClrMapping/>
  </p:clrMapOvr>
</p:sld>
</file>

<file path=ppt/slides/slide9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3" name="Shape 2463"/>
        <p:cNvGrpSpPr/>
        <p:nvPr/>
      </p:nvGrpSpPr>
      <p:grpSpPr>
        <a:xfrm>
          <a:off x="0" y="0"/>
          <a:ext cx="0" cy="0"/>
          <a:chOff x="0" y="0"/>
          <a:chExt cx="0" cy="0"/>
        </a:xfrm>
      </p:grpSpPr>
      <p:sp>
        <p:nvSpPr>
          <p:cNvPr id="2464" name="Google Shape;2464;p99"/>
          <p:cNvSpPr txBox="1"/>
          <p:nvPr>
            <p:ph type="title"/>
          </p:nvPr>
        </p:nvSpPr>
        <p:spPr>
          <a:xfrm>
            <a:off x="360001" y="589387"/>
            <a:ext cx="8694539" cy="338554"/>
          </a:xfrm>
          <a:prstGeom prst="rect">
            <a:avLst/>
          </a:prstGeom>
          <a:noFill/>
          <a:ln>
            <a:noFill/>
          </a:ln>
        </p:spPr>
        <p:txBody>
          <a:bodyPr anchorCtr="0" anchor="t" bIns="0" lIns="0" spcFirstLastPara="1" rIns="0" wrap="square" tIns="0">
            <a:spAutoFit/>
          </a:bodyPr>
          <a:lstStyle/>
          <a:p>
            <a:pPr indent="0" lvl="0" marL="0" rtl="0" algn="l">
              <a:lnSpc>
                <a:spcPct val="110000"/>
              </a:lnSpc>
              <a:spcBef>
                <a:spcPts val="0"/>
              </a:spcBef>
              <a:spcAft>
                <a:spcPts val="0"/>
              </a:spcAft>
              <a:buClr>
                <a:schemeClr val="dk1"/>
              </a:buClr>
              <a:buSzPts val="2000"/>
              <a:buFont typeface="Arial"/>
              <a:buNone/>
            </a:pPr>
            <a:r>
              <a:rPr lang="es-PE"/>
              <a:t>CONCLUSIONES </a:t>
            </a:r>
            <a:endParaRPr/>
          </a:p>
        </p:txBody>
      </p:sp>
      <p:sp>
        <p:nvSpPr>
          <p:cNvPr id="2465" name="Google Shape;2465;p99"/>
          <p:cNvSpPr txBox="1"/>
          <p:nvPr>
            <p:ph idx="12" type="sldNum"/>
          </p:nvPr>
        </p:nvSpPr>
        <p:spPr>
          <a:xfrm>
            <a:off x="9286875" y="238408"/>
            <a:ext cx="433749" cy="153888"/>
          </a:xfrm>
          <a:prstGeom prst="rect">
            <a:avLst/>
          </a:prstGeom>
          <a:noFill/>
          <a:ln>
            <a:noFill/>
          </a:ln>
        </p:spPr>
        <p:txBody>
          <a:bodyPr anchorCtr="0" anchor="ctr" bIns="0" lIns="0" spcFirstLastPara="1" rIns="0" wrap="square" tIns="0">
            <a:spAutoFit/>
          </a:bodyPr>
          <a:lstStyle/>
          <a:p>
            <a:pPr indent="0" lvl="0" marL="0" marR="0" rtl="0" algn="r">
              <a:lnSpc>
                <a:spcPct val="100000"/>
              </a:lnSpc>
              <a:spcBef>
                <a:spcPts val="0"/>
              </a:spcBef>
              <a:spcAft>
                <a:spcPts val="0"/>
              </a:spcAft>
              <a:buClr>
                <a:srgbClr val="8B8D90"/>
              </a:buClr>
              <a:buSzPts val="1000"/>
              <a:buFont typeface="Arial"/>
              <a:buNone/>
            </a:pPr>
            <a:fld id="{00000000-1234-1234-1234-123412341234}" type="slidenum">
              <a:rPr b="0" i="0" lang="es-PE" sz="1000" u="none" cap="none" strike="noStrike">
                <a:solidFill>
                  <a:srgbClr val="8B8D90"/>
                </a:solidFill>
                <a:latin typeface="Arial"/>
                <a:ea typeface="Arial"/>
                <a:cs typeface="Arial"/>
                <a:sym typeface="Arial"/>
              </a:rPr>
              <a:t>‹#›</a:t>
            </a:fld>
            <a:endParaRPr b="0" i="0" sz="1000" u="none" cap="none" strike="noStrike">
              <a:solidFill>
                <a:srgbClr val="8B8D90"/>
              </a:solidFill>
              <a:latin typeface="Arial"/>
              <a:ea typeface="Arial"/>
              <a:cs typeface="Arial"/>
              <a:sym typeface="Arial"/>
            </a:endParaRPr>
          </a:p>
        </p:txBody>
      </p:sp>
      <p:sp>
        <p:nvSpPr>
          <p:cNvPr id="2466" name="Google Shape;2466;p99"/>
          <p:cNvSpPr txBox="1"/>
          <p:nvPr>
            <p:ph idx="1" type="body"/>
          </p:nvPr>
        </p:nvSpPr>
        <p:spPr>
          <a:xfrm>
            <a:off x="360001" y="196352"/>
            <a:ext cx="8694538" cy="220060"/>
          </a:xfrm>
          <a:prstGeom prst="rect">
            <a:avLst/>
          </a:prstGeom>
          <a:noFill/>
          <a:ln>
            <a:noFill/>
          </a:ln>
        </p:spPr>
        <p:txBody>
          <a:bodyPr anchorCtr="0" anchor="t" bIns="0" lIns="0" spcFirstLastPara="1" rIns="0" wrap="square" tIns="0">
            <a:noAutofit/>
          </a:bodyPr>
          <a:lstStyle/>
          <a:p>
            <a:pPr indent="0" lvl="0" marL="0" rtl="0" algn="l">
              <a:lnSpc>
                <a:spcPct val="110000"/>
              </a:lnSpc>
              <a:spcBef>
                <a:spcPts val="0"/>
              </a:spcBef>
              <a:spcAft>
                <a:spcPts val="0"/>
              </a:spcAft>
              <a:buClr>
                <a:schemeClr val="dk1"/>
              </a:buClr>
              <a:buSzPts val="1300"/>
              <a:buNone/>
            </a:pPr>
            <a:r>
              <a:t/>
            </a:r>
            <a:endParaRPr/>
          </a:p>
        </p:txBody>
      </p:sp>
      <p:sp>
        <p:nvSpPr>
          <p:cNvPr id="2467" name="Google Shape;2467;p99"/>
          <p:cNvSpPr txBox="1"/>
          <p:nvPr/>
        </p:nvSpPr>
        <p:spPr>
          <a:xfrm>
            <a:off x="395747" y="1100916"/>
            <a:ext cx="9208696" cy="4831002"/>
          </a:xfrm>
          <a:prstGeom prst="rect">
            <a:avLst/>
          </a:prstGeom>
          <a:noFill/>
          <a:ln>
            <a:noFill/>
          </a:ln>
        </p:spPr>
        <p:txBody>
          <a:bodyPr anchorCtr="0" anchor="t" bIns="0" lIns="0" spcFirstLastPara="1" rIns="0" wrap="square" tIns="0">
            <a:spAutoFit/>
          </a:bodyPr>
          <a:lstStyle/>
          <a:p>
            <a:pPr indent="-342900" lvl="0" marL="342900" marR="0" rtl="0" algn="l">
              <a:lnSpc>
                <a:spcPct val="110000"/>
              </a:lnSpc>
              <a:spcBef>
                <a:spcPts val="0"/>
              </a:spcBef>
              <a:spcAft>
                <a:spcPts val="0"/>
              </a:spcAft>
              <a:buClr>
                <a:srgbClr val="26C0D4"/>
              </a:buClr>
              <a:buSzPts val="1960"/>
              <a:buFont typeface="Arial"/>
              <a:buAutoNum type="arabicPeriod"/>
            </a:pPr>
            <a:r>
              <a:rPr b="0" i="0" lang="es-PE" sz="1400" u="none" cap="none" strike="noStrike">
                <a:solidFill>
                  <a:srgbClr val="26323E"/>
                </a:solidFill>
                <a:latin typeface="Arial"/>
                <a:ea typeface="Arial"/>
                <a:cs typeface="Arial"/>
                <a:sym typeface="Arial"/>
              </a:rPr>
              <a:t>Respecto a la </a:t>
            </a:r>
            <a:r>
              <a:rPr b="1" i="0" lang="es-PE" sz="1400" u="none" cap="none" strike="noStrike">
                <a:solidFill>
                  <a:srgbClr val="26323E"/>
                </a:solidFill>
                <a:latin typeface="Arial"/>
                <a:ea typeface="Arial"/>
                <a:cs typeface="Arial"/>
                <a:sym typeface="Arial"/>
              </a:rPr>
              <a:t>primera pregunta </a:t>
            </a:r>
            <a:r>
              <a:rPr b="0" i="0" lang="es-PE" sz="1400" u="none" cap="none" strike="noStrike">
                <a:solidFill>
                  <a:srgbClr val="26323E"/>
                </a:solidFill>
                <a:latin typeface="Arial"/>
                <a:ea typeface="Arial"/>
                <a:cs typeface="Arial"/>
                <a:sym typeface="Arial"/>
              </a:rPr>
              <a:t>“</a:t>
            </a:r>
            <a:r>
              <a:rPr b="0" i="1" lang="es-PE" sz="1400" u="none" cap="none" strike="noStrike">
                <a:solidFill>
                  <a:srgbClr val="26323E"/>
                </a:solidFill>
                <a:latin typeface="Arial"/>
                <a:ea typeface="Arial"/>
                <a:cs typeface="Arial"/>
                <a:sym typeface="Arial"/>
              </a:rPr>
              <a:t>El tiempo que duro la atención medica le pareció</a:t>
            </a:r>
            <a:r>
              <a:rPr b="0" i="0" lang="es-PE" sz="1400" u="none" cap="none" strike="noStrike">
                <a:solidFill>
                  <a:srgbClr val="26323E"/>
                </a:solidFill>
                <a:latin typeface="Arial"/>
                <a:ea typeface="Arial"/>
                <a:cs typeface="Arial"/>
                <a:sym typeface="Arial"/>
              </a:rPr>
              <a:t>” </a:t>
            </a:r>
            <a:endParaRPr/>
          </a:p>
          <a:p>
            <a:pPr indent="0" lvl="1" marL="45720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El 74%  de gestantes, 60.9% de pacientes de medicina general, 53% de niños y niñas , puérperas el 48.5% consideran  , que el tiempo de atención es el </a:t>
            </a:r>
            <a:r>
              <a:rPr b="1" i="1" lang="es-PE" sz="1400" u="none" cap="none" strike="noStrike">
                <a:solidFill>
                  <a:srgbClr val="26323E"/>
                </a:solidFill>
                <a:latin typeface="Arial"/>
                <a:ea typeface="Arial"/>
                <a:cs typeface="Arial"/>
                <a:sym typeface="Arial"/>
              </a:rPr>
              <a:t>ADECUADO </a:t>
            </a:r>
            <a:endParaRPr/>
          </a:p>
          <a:p>
            <a:pPr indent="0" lvl="1" marL="457200" marR="0" rtl="0" algn="l">
              <a:lnSpc>
                <a:spcPct val="110000"/>
              </a:lnSpc>
              <a:spcBef>
                <a:spcPts val="900"/>
              </a:spcBef>
              <a:spcAft>
                <a:spcPts val="0"/>
              </a:spcAft>
              <a:buClr>
                <a:srgbClr val="26C0D4"/>
              </a:buClr>
              <a:buSzPts val="1960"/>
              <a:buFont typeface="Arial"/>
              <a:buNone/>
            </a:pPr>
            <a:r>
              <a:t/>
            </a:r>
            <a:endParaRPr b="1" i="1" sz="1400" u="none" cap="none" strike="noStrike">
              <a:solidFill>
                <a:srgbClr val="26323E"/>
              </a:solidFill>
              <a:latin typeface="Arial"/>
              <a:ea typeface="Arial"/>
              <a:cs typeface="Arial"/>
              <a:sym typeface="Arial"/>
            </a:endParaRPr>
          </a:p>
          <a:p>
            <a:pPr indent="-342900" lvl="0" marL="342900" marR="0" rtl="0" algn="l">
              <a:lnSpc>
                <a:spcPct val="110000"/>
              </a:lnSpc>
              <a:spcBef>
                <a:spcPts val="900"/>
              </a:spcBef>
              <a:spcAft>
                <a:spcPts val="0"/>
              </a:spcAft>
              <a:buClr>
                <a:srgbClr val="26C0D4"/>
              </a:buClr>
              <a:buSzPts val="1960"/>
              <a:buFont typeface="Arial"/>
              <a:buAutoNum type="arabicPeriod"/>
            </a:pPr>
            <a:r>
              <a:rPr b="0" i="0" lang="es-PE" sz="1400" u="none" cap="none" strike="noStrike">
                <a:solidFill>
                  <a:srgbClr val="26323E"/>
                </a:solidFill>
                <a:latin typeface="Arial"/>
                <a:ea typeface="Arial"/>
                <a:cs typeface="Arial"/>
                <a:sym typeface="Arial"/>
              </a:rPr>
              <a:t>Por otro lado en la </a:t>
            </a:r>
            <a:r>
              <a:rPr b="1" i="0" lang="es-PE" sz="1400" u="none" cap="none" strike="noStrike">
                <a:solidFill>
                  <a:srgbClr val="26323E"/>
                </a:solidFill>
                <a:latin typeface="Arial"/>
                <a:ea typeface="Arial"/>
                <a:cs typeface="Arial"/>
                <a:sym typeface="Arial"/>
              </a:rPr>
              <a:t>pregunta dos  </a:t>
            </a:r>
            <a:r>
              <a:rPr b="0" i="0" lang="es-PE" sz="1400" u="none" cap="none" strike="noStrike">
                <a:solidFill>
                  <a:srgbClr val="26323E"/>
                </a:solidFill>
                <a:latin typeface="Arial"/>
                <a:ea typeface="Arial"/>
                <a:cs typeface="Arial"/>
                <a:sym typeface="Arial"/>
              </a:rPr>
              <a:t>“</a:t>
            </a:r>
            <a:r>
              <a:rPr b="0" i="1" lang="es-PE" sz="1400" u="none" cap="none" strike="noStrike">
                <a:solidFill>
                  <a:srgbClr val="26323E"/>
                </a:solidFill>
                <a:latin typeface="Arial"/>
                <a:ea typeface="Arial"/>
                <a:cs typeface="Arial"/>
                <a:sym typeface="Arial"/>
              </a:rPr>
              <a:t>¿Cuánto tiempo transcurrió desde que ingreso hasta que salió del consultorio médico?</a:t>
            </a:r>
            <a:r>
              <a:rPr b="0" i="0" lang="es-PE" sz="1400" u="none" cap="none" strike="noStrike">
                <a:solidFill>
                  <a:srgbClr val="26323E"/>
                </a:solidFill>
                <a:latin typeface="Arial"/>
                <a:ea typeface="Arial"/>
                <a:cs typeface="Arial"/>
                <a:sym typeface="Arial"/>
              </a:rPr>
              <a:t>”</a:t>
            </a:r>
            <a:endParaRPr/>
          </a:p>
          <a:p>
            <a:pPr indent="0" lvl="1" marL="45720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Los resultados arrojan que el 73% de Gestantes transcurren en el consultorio un promedio de </a:t>
            </a:r>
            <a:r>
              <a:rPr b="1" i="1" lang="es-PE" sz="1400" u="none" cap="none" strike="noStrike">
                <a:solidFill>
                  <a:srgbClr val="26323E"/>
                </a:solidFill>
                <a:latin typeface="Arial"/>
                <a:ea typeface="Arial"/>
                <a:cs typeface="Arial"/>
                <a:sym typeface="Arial"/>
              </a:rPr>
              <a:t>20 a 30 minutos</a:t>
            </a:r>
            <a:r>
              <a:rPr b="0" i="0" lang="es-PE" sz="1400" u="none" cap="none" strike="noStrike">
                <a:solidFill>
                  <a:srgbClr val="26323E"/>
                </a:solidFill>
                <a:latin typeface="Arial"/>
                <a:ea typeface="Arial"/>
                <a:cs typeface="Arial"/>
                <a:sym typeface="Arial"/>
              </a:rPr>
              <a:t>  , seguido de Puérperas con el 59.8% y por último en Niños con un 50.5% ,  sin embargo en Medicina y otros consultorios el 49.7% permanecen en consulta un promedio de</a:t>
            </a:r>
            <a:r>
              <a:rPr b="1" i="1" lang="es-PE" sz="1400" u="none" cap="none" strike="noStrike">
                <a:solidFill>
                  <a:srgbClr val="26323E"/>
                </a:solidFill>
                <a:latin typeface="Arial"/>
                <a:ea typeface="Arial"/>
                <a:cs typeface="Arial"/>
                <a:sym typeface="Arial"/>
              </a:rPr>
              <a:t> 10 a 15 minutos.</a:t>
            </a:r>
            <a:endParaRPr/>
          </a:p>
          <a:p>
            <a:pPr indent="0" lvl="1" marL="457200" marR="0" rtl="0" algn="l">
              <a:lnSpc>
                <a:spcPct val="110000"/>
              </a:lnSpc>
              <a:spcBef>
                <a:spcPts val="900"/>
              </a:spcBef>
              <a:spcAft>
                <a:spcPts val="0"/>
              </a:spcAft>
              <a:buClr>
                <a:srgbClr val="26C0D4"/>
              </a:buClr>
              <a:buSzPts val="1960"/>
              <a:buFont typeface="Arial"/>
              <a:buNone/>
            </a:pPr>
            <a:r>
              <a:t/>
            </a:r>
            <a:endParaRPr b="1" i="1" sz="1400" u="none" cap="none" strike="noStrike">
              <a:solidFill>
                <a:srgbClr val="26323E"/>
              </a:solidFill>
              <a:latin typeface="Arial"/>
              <a:ea typeface="Arial"/>
              <a:cs typeface="Arial"/>
              <a:sym typeface="Arial"/>
            </a:endParaRPr>
          </a:p>
          <a:p>
            <a:pPr indent="-342900" lvl="0" marL="342900" marR="0" rtl="0" algn="l">
              <a:lnSpc>
                <a:spcPct val="110000"/>
              </a:lnSpc>
              <a:spcBef>
                <a:spcPts val="900"/>
              </a:spcBef>
              <a:spcAft>
                <a:spcPts val="0"/>
              </a:spcAft>
              <a:buClr>
                <a:srgbClr val="26C0D4"/>
              </a:buClr>
              <a:buSzPts val="1960"/>
              <a:buFont typeface="Arial"/>
              <a:buAutoNum type="arabicPeriod"/>
            </a:pPr>
            <a:r>
              <a:rPr b="0" i="0" lang="es-PE" sz="1400" u="none" cap="none" strike="noStrike">
                <a:solidFill>
                  <a:srgbClr val="26323E"/>
                </a:solidFill>
                <a:latin typeface="Arial"/>
                <a:ea typeface="Arial"/>
                <a:cs typeface="Arial"/>
                <a:sym typeface="Arial"/>
              </a:rPr>
              <a:t>Así también en la </a:t>
            </a:r>
            <a:r>
              <a:rPr b="1" i="0" lang="es-PE" sz="1400" u="none" cap="none" strike="noStrike">
                <a:solidFill>
                  <a:srgbClr val="26323E"/>
                </a:solidFill>
                <a:latin typeface="Arial"/>
                <a:ea typeface="Arial"/>
                <a:cs typeface="Arial"/>
                <a:sym typeface="Arial"/>
              </a:rPr>
              <a:t>pregunta tres </a:t>
            </a:r>
            <a:r>
              <a:rPr b="0" i="1" lang="es-PE" sz="1400" u="none" cap="none" strike="noStrike">
                <a:solidFill>
                  <a:srgbClr val="26323E"/>
                </a:solidFill>
                <a:latin typeface="Arial"/>
                <a:ea typeface="Arial"/>
                <a:cs typeface="Arial"/>
                <a:sym typeface="Arial"/>
              </a:rPr>
              <a:t>“¿Cómo calificaría Ud. la atención recibida por el personal médico en cuanto a?”</a:t>
            </a:r>
            <a:endParaRPr/>
          </a:p>
          <a:p>
            <a:pPr indent="0" lvl="1" marL="457200" marR="0" rtl="0" algn="l">
              <a:lnSpc>
                <a:spcPct val="110000"/>
              </a:lnSpc>
              <a:spcBef>
                <a:spcPts val="900"/>
              </a:spcBef>
              <a:spcAft>
                <a:spcPts val="0"/>
              </a:spcAft>
              <a:buClr>
                <a:srgbClr val="26C0D4"/>
              </a:buClr>
              <a:buSzPts val="1960"/>
              <a:buFont typeface="Arial"/>
              <a:buNone/>
            </a:pPr>
            <a:r>
              <a:rPr b="0" i="0" lang="es-PE" sz="1400" u="none" cap="none" strike="noStrike">
                <a:solidFill>
                  <a:srgbClr val="26323E"/>
                </a:solidFill>
                <a:latin typeface="Arial"/>
                <a:ea typeface="Arial"/>
                <a:cs typeface="Arial"/>
                <a:sym typeface="Arial"/>
              </a:rPr>
              <a:t>La calificación que recibieron los establecimientos de salud en cuanto a amabilidad y respeto , confianza y seguridad , claridad de la información en Niños fue de 65% </a:t>
            </a:r>
            <a:r>
              <a:rPr b="1" i="1" lang="es-PE" sz="1400" u="none" cap="none" strike="noStrike">
                <a:solidFill>
                  <a:srgbClr val="26323E"/>
                </a:solidFill>
                <a:latin typeface="Arial"/>
                <a:ea typeface="Arial"/>
                <a:cs typeface="Arial"/>
                <a:sym typeface="Arial"/>
              </a:rPr>
              <a:t>BUENO</a:t>
            </a:r>
            <a:r>
              <a:rPr b="0" i="0" lang="es-PE" sz="1400" u="none" cap="none" strike="noStrike">
                <a:solidFill>
                  <a:srgbClr val="26323E"/>
                </a:solidFill>
                <a:latin typeface="Arial"/>
                <a:ea typeface="Arial"/>
                <a:cs typeface="Arial"/>
                <a:sym typeface="Arial"/>
              </a:rPr>
              <a:t> </a:t>
            </a:r>
            <a:r>
              <a:rPr b="1" i="1" lang="es-PE" sz="1400" u="none" cap="none" strike="noStrike">
                <a:solidFill>
                  <a:srgbClr val="26323E"/>
                </a:solidFill>
                <a:latin typeface="Arial"/>
                <a:ea typeface="Arial"/>
                <a:cs typeface="Arial"/>
                <a:sym typeface="Arial"/>
              </a:rPr>
              <a:t>, </a:t>
            </a:r>
            <a:r>
              <a:rPr b="0" i="0" lang="es-PE" sz="1400" u="none" cap="none" strike="noStrike">
                <a:solidFill>
                  <a:srgbClr val="26323E"/>
                </a:solidFill>
                <a:latin typeface="Arial"/>
                <a:ea typeface="Arial"/>
                <a:cs typeface="Arial"/>
                <a:sym typeface="Arial"/>
              </a:rPr>
              <a:t>Puérpera 48% </a:t>
            </a:r>
            <a:r>
              <a:rPr b="1" i="1" lang="es-PE" sz="1400" u="none" cap="none" strike="noStrike">
                <a:solidFill>
                  <a:srgbClr val="26323E"/>
                </a:solidFill>
                <a:latin typeface="Arial"/>
                <a:ea typeface="Arial"/>
                <a:cs typeface="Arial"/>
                <a:sym typeface="Arial"/>
              </a:rPr>
              <a:t>BUENO, </a:t>
            </a:r>
            <a:r>
              <a:rPr b="0" i="1" lang="es-PE" sz="1400" u="none" cap="none" strike="noStrike">
                <a:solidFill>
                  <a:srgbClr val="26323E"/>
                </a:solidFill>
                <a:latin typeface="Arial"/>
                <a:ea typeface="Arial"/>
                <a:cs typeface="Arial"/>
                <a:sym typeface="Arial"/>
              </a:rPr>
              <a:t>Medicina y otros consultorios 45% </a:t>
            </a:r>
            <a:r>
              <a:rPr b="1" i="1" lang="es-PE" sz="1400" u="none" cap="none" strike="noStrike">
                <a:solidFill>
                  <a:srgbClr val="26323E"/>
                </a:solidFill>
                <a:latin typeface="Arial"/>
                <a:ea typeface="Arial"/>
                <a:cs typeface="Arial"/>
                <a:sym typeface="Arial"/>
              </a:rPr>
              <a:t>BUENO</a:t>
            </a:r>
            <a:r>
              <a:rPr b="0" i="1" lang="es-PE" sz="1400" u="none" cap="none" strike="noStrike">
                <a:solidFill>
                  <a:srgbClr val="26323E"/>
                </a:solidFill>
                <a:latin typeface="Arial"/>
                <a:ea typeface="Arial"/>
                <a:cs typeface="Arial"/>
                <a:sym typeface="Arial"/>
              </a:rPr>
              <a:t> y finalmente Gestantes 44% </a:t>
            </a:r>
            <a:r>
              <a:rPr b="1" i="1" lang="es-PE" sz="1400" u="none" cap="none" strike="noStrike">
                <a:solidFill>
                  <a:srgbClr val="26323E"/>
                </a:solidFill>
                <a:latin typeface="Arial"/>
                <a:ea typeface="Arial"/>
                <a:cs typeface="Arial"/>
                <a:sym typeface="Arial"/>
              </a:rPr>
              <a:t>BUENO</a:t>
            </a:r>
            <a:r>
              <a:rPr b="0" i="1" lang="es-PE" sz="1400" u="none" cap="none" strike="noStrike">
                <a:solidFill>
                  <a:srgbClr val="26323E"/>
                </a:solidFill>
                <a:latin typeface="Arial"/>
                <a:ea typeface="Arial"/>
                <a:cs typeface="Arial"/>
                <a:sym typeface="Arial"/>
              </a:rPr>
              <a:t> . En promedio en todas la categorías se llega a un 51% , es decir que 5 de cada 10 pacientes la calificación al personal médico es </a:t>
            </a:r>
            <a:r>
              <a:rPr b="1" i="1" lang="es-PE" sz="1400" u="none" cap="none" strike="noStrike">
                <a:solidFill>
                  <a:srgbClr val="26323E"/>
                </a:solidFill>
                <a:latin typeface="Arial"/>
                <a:ea typeface="Arial"/>
                <a:cs typeface="Arial"/>
                <a:sym typeface="Arial"/>
              </a:rPr>
              <a:t>BUENO.</a:t>
            </a:r>
            <a:endParaRPr b="0" i="0" sz="1400" u="none" cap="none" strike="noStrike">
              <a:solidFill>
                <a:srgbClr val="26323E"/>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1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2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4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2_Tema de Office">
  <a:themeElements>
    <a:clrScheme name="Tema de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3_Delivery Associates v1.0">
  <a:themeElements>
    <a:clrScheme name="Delivery Assocites v1.0">
      <a:dk1>
        <a:srgbClr val="26323E"/>
      </a:dk1>
      <a:lt1>
        <a:srgbClr val="FFFFFF"/>
      </a:lt1>
      <a:dk2>
        <a:srgbClr val="26323E"/>
      </a:dk2>
      <a:lt2>
        <a:srgbClr val="FFFFFF"/>
      </a:lt2>
      <a:accent1>
        <a:srgbClr val="D3D6D8"/>
      </a:accent1>
      <a:accent2>
        <a:srgbClr val="A8ADB2"/>
      </a:accent2>
      <a:accent3>
        <a:srgbClr val="505A65"/>
      </a:accent3>
      <a:accent4>
        <a:srgbClr val="26323E"/>
      </a:accent4>
      <a:accent5>
        <a:srgbClr val="26C0D4"/>
      </a:accent5>
      <a:accent6>
        <a:srgbClr val="FEE900"/>
      </a:accent6>
      <a:hlink>
        <a:srgbClr val="26C0D4"/>
      </a:hlink>
      <a:folHlink>
        <a:srgbClr val="A8AD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Override1.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2022-01-04T22:07:28Z</dcterms:created>
  <dc:creator>YULIZA PALOMINO TAQUIRE</dc:creator>
</cp:coreProperties>
</file>