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451" r:id="rId5"/>
    <p:sldId id="521" r:id="rId6"/>
    <p:sldId id="523" r:id="rId7"/>
    <p:sldId id="502" r:id="rId8"/>
    <p:sldId id="514" r:id="rId9"/>
    <p:sldId id="501" r:id="rId10"/>
    <p:sldId id="506" r:id="rId11"/>
    <p:sldId id="515" r:id="rId12"/>
    <p:sldId id="492" r:id="rId13"/>
  </p:sldIdLst>
  <p:sldSz cx="12192000" cy="6858000"/>
  <p:notesSz cx="9929813" cy="6799263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ontserrat Light" panose="00000400000000000000" pitchFamily="2" charset="0"/>
      <p:regular r:id="rId20"/>
      <p:italic r:id="rId21"/>
    </p:embeddedFont>
    <p:embeddedFont>
      <p:font typeface="Montserrat Medium" panose="00000600000000000000" pitchFamily="2" charset="0"/>
      <p:regular r:id="rId22"/>
      <p:italic r:id="rId23"/>
    </p:embeddedFont>
  </p:embeddedFontLst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a Gomes da Silva" initials="MGdS" lastIdx="0" clrIdx="0">
    <p:extLst>
      <p:ext uri="{19B8F6BF-5375-455C-9EA6-DF929625EA0E}">
        <p15:presenceInfo xmlns:p15="http://schemas.microsoft.com/office/powerpoint/2012/main" userId="S-1-5-21-780141861-855605116-312552118-873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111E"/>
    <a:srgbClr val="00B0F0"/>
    <a:srgbClr val="151C2F"/>
    <a:srgbClr val="262626"/>
    <a:srgbClr val="0D0B0D"/>
    <a:srgbClr val="0099FF"/>
    <a:srgbClr val="D9D9D9"/>
    <a:srgbClr val="5F5F5F"/>
    <a:srgbClr val="B3B3B3"/>
    <a:srgbClr val="4198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Estilo com Tema 2 - Destaqu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Estilo Claro 1 - Destaqu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Estilo com Tema 1 - Destaqu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Estilo Médio 1 - Destaqu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Estilo Médio 2 - Destaqu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Estilo Médio 4 - Destaqu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4" autoAdjust="0"/>
  </p:normalViewPr>
  <p:slideViewPr>
    <p:cSldViewPr>
      <p:cViewPr varScale="1">
        <p:scale>
          <a:sx n="63" d="100"/>
          <a:sy n="63" d="100"/>
        </p:scale>
        <p:origin x="13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3" d="100"/>
          <a:sy n="113" d="100"/>
        </p:scale>
        <p:origin x="211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5624596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C5F79-937A-400A-8C6F-55DED8E65DFE}" type="datetimeFigureOut">
              <a:rPr lang="pt-PT" smtClean="0"/>
              <a:t>30/09/2022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5624596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4819B-BC08-418D-AC2B-6F88F170804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16826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5624596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D47FE53-1B09-4FDC-810C-87C0A1FC6FA3}" type="datetimeFigureOut">
              <a:rPr lang="pt-PT"/>
              <a:pPr>
                <a:defRPr/>
              </a:pPr>
              <a:t>30/09/2022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5624596" y="645812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09D40CF-1B3D-466B-963A-F982EF773AB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682230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9D40CF-1B3D-466B-963A-F982EF773AB3}" type="slidenum">
              <a:rPr lang="pt-PT" smtClean="0"/>
              <a:pPr>
                <a:defRPr/>
              </a:pPr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0374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93C99-F776-4557-A855-AC60EEB79DF5}" type="slidenum">
              <a:rPr lang="pt-PT" altLang="pt-PT" smtClean="0"/>
              <a:pPr>
                <a:defRPr/>
              </a:pPr>
              <a:t>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098330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9D40CF-1B3D-466B-963A-F982EF773AB3}" type="slidenum">
              <a:rPr lang="pt-PT" smtClean="0"/>
              <a:pPr>
                <a:defRPr/>
              </a:pPr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3426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93C99-F776-4557-A855-AC60EEB79DF5}" type="slidenum">
              <a:rPr lang="pt-PT" altLang="pt-PT" smtClean="0"/>
              <a:pPr>
                <a:defRPr/>
              </a:pPr>
              <a:t>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542567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93C99-F776-4557-A855-AC60EEB79DF5}" type="slidenum">
              <a:rPr lang="pt-PT" altLang="pt-PT" smtClean="0"/>
              <a:pPr>
                <a:defRPr/>
              </a:pPr>
              <a:t>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627373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93C99-F776-4557-A855-AC60EEB79DF5}" type="slidenum">
              <a:rPr lang="pt-PT" altLang="pt-PT" smtClean="0"/>
              <a:pPr>
                <a:defRPr/>
              </a:pPr>
              <a:t>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919579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93C99-F776-4557-A855-AC60EEB79DF5}" type="slidenum">
              <a:rPr lang="pt-PT" altLang="pt-PT" smtClean="0"/>
              <a:pPr>
                <a:defRPr/>
              </a:pPr>
              <a:t>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225843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493C99-F776-4557-A855-AC60EEB79DF5}" type="slidenum">
              <a:rPr lang="pt-PT" altLang="pt-PT" smtClean="0"/>
              <a:pPr>
                <a:defRPr/>
              </a:pPr>
              <a:t>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651693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9D40CF-1B3D-466B-963A-F982EF773AB3}" type="slidenum">
              <a:rPr lang="pt-PT" smtClean="0"/>
              <a:pPr>
                <a:defRPr/>
              </a:pPr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89214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pt-P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34651-14C7-4BD5-9FE9-03E1FED8656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763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5DFF9FC6-E743-42DA-BB1C-F46091AF825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327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D41FDF7-5CA2-4941-B96C-B634D75D3736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73187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A05BF-580E-4B44-B907-00D105272BB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54409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9089E-8B16-409E-BD0B-FFD2F2F4C87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26354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3B83930-735F-4F7A-8972-B9BF6A22557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20816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E858A-107E-428D-871A-5298B21FA76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81881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E6410-1895-4557-AF92-D7E8BFA9F62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5437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7A1FE-6001-447B-87B0-C0590949718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731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D0E08DB-730F-4BB6-BAC2-52B144AC15A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48136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4A429A1A-B00C-4A78-9E9F-94E5A23CC02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19263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1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32400" y="188916"/>
            <a:ext cx="6733117" cy="490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dirty="0"/>
              <a:t>A AGÊNCIA PARA A MODERNIZAÇÃO ADMINISTRATIVA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PT"/>
              <a:t>30-10-2015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00633" y="644842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7EF3B8F2-C5D4-4751-9C1E-1A8669C6780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64" r:id="rId4"/>
    <p:sldLayoutId id="2147483730" r:id="rId5"/>
    <p:sldLayoutId id="2147483731" r:id="rId6"/>
    <p:sldLayoutId id="2147483732" r:id="rId7"/>
    <p:sldLayoutId id="2147483765" r:id="rId8"/>
    <p:sldLayoutId id="2147483766" r:id="rId9"/>
    <p:sldLayoutId id="2147483767" r:id="rId10"/>
    <p:sldLayoutId id="2147483768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em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3.emf"/><Relationship Id="rId5" Type="http://schemas.openxmlformats.org/officeDocument/2006/relationships/image" Target="../media/image9.png"/><Relationship Id="rId10" Type="http://schemas.openxmlformats.org/officeDocument/2006/relationships/image" Target="../media/image2.png"/><Relationship Id="rId4" Type="http://schemas.openxmlformats.org/officeDocument/2006/relationships/image" Target="../media/image8.pn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4.png"/><Relationship Id="rId4" Type="http://schemas.openxmlformats.org/officeDocument/2006/relationships/image" Target="../media/image14.png"/><Relationship Id="rId9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hyperlink" Target="https://www.youtube.com/watch?v=eHCoLLtBVFU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11" Type="http://schemas.openxmlformats.org/officeDocument/2006/relationships/image" Target="../media/image21.png"/><Relationship Id="rId5" Type="http://schemas.openxmlformats.org/officeDocument/2006/relationships/image" Target="../media/image2.png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2590800" y="1988840"/>
            <a:ext cx="7010400" cy="268790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4" name="Retângulo 13"/>
          <p:cNvSpPr/>
          <p:nvPr/>
        </p:nvSpPr>
        <p:spPr>
          <a:xfrm flipH="1">
            <a:off x="4097778" y="3227580"/>
            <a:ext cx="39964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pt-PT" cap="all" dirty="0">
                <a:solidFill>
                  <a:schemeClr val="bg1"/>
                </a:solidFill>
                <a:latin typeface="Montserrat Medium" panose="00000600000000000000" pitchFamily="2" charset="0"/>
                <a:cs typeface="Browallia New" charset="-34"/>
              </a:rPr>
              <a:t> Public administration platform for participatory processes</a:t>
            </a:r>
          </a:p>
        </p:txBody>
      </p:sp>
      <p:cxnSp>
        <p:nvCxnSpPr>
          <p:cNvPr id="15" name="Conexão reta 14"/>
          <p:cNvCxnSpPr/>
          <p:nvPr/>
        </p:nvCxnSpPr>
        <p:spPr>
          <a:xfrm>
            <a:off x="4403812" y="3068960"/>
            <a:ext cx="3384376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 flipH="1">
            <a:off x="2590800" y="2180861"/>
            <a:ext cx="7010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pt-PT" sz="3200" cap="all" dirty="0">
                <a:solidFill>
                  <a:schemeClr val="bg1"/>
                </a:solidFill>
                <a:latin typeface="Montserrat Medium" panose="00000600000000000000" pitchFamily="2" charset="0"/>
                <a:cs typeface="Browallia New" charset="-34"/>
              </a:rPr>
              <a:t>PARTICIPA.GOV</a:t>
            </a:r>
            <a:br>
              <a:rPr lang="en-GB" sz="2800" cap="all" dirty="0">
                <a:solidFill>
                  <a:srgbClr val="00B0F0"/>
                </a:solidFill>
                <a:latin typeface="Montserrat Medium" panose="00000600000000000000" pitchFamily="2" charset="0"/>
                <a:cs typeface="Browallia New" charset="-34"/>
              </a:rPr>
            </a:br>
            <a:endParaRPr lang="en-GB" sz="2800" cap="all" dirty="0">
              <a:latin typeface="Montserrat Medium" panose="00000600000000000000" pitchFamily="2" charset="0"/>
            </a:endParaRPr>
          </a:p>
        </p:txBody>
      </p:sp>
      <p:pic>
        <p:nvPicPr>
          <p:cNvPr id="18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688" y="5909629"/>
            <a:ext cx="1728000" cy="471699"/>
          </a:xfrm>
          <a:prstGeom prst="rect">
            <a:avLst/>
          </a:prstGeom>
        </p:spPr>
      </p:pic>
      <p:pic>
        <p:nvPicPr>
          <p:cNvPr id="19" name="Imagem 7"/>
          <p:cNvPicPr>
            <a:picLocks noChangeAspect="1"/>
          </p:cNvPicPr>
          <p:nvPr/>
        </p:nvPicPr>
        <p:blipFill rotWithShape="1">
          <a:blip r:embed="rId4"/>
          <a:srcRect b="21898"/>
          <a:stretch/>
        </p:blipFill>
        <p:spPr>
          <a:xfrm>
            <a:off x="5078423" y="5886399"/>
            <a:ext cx="2140677" cy="41707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374166" y="5912235"/>
            <a:ext cx="1044000" cy="468000"/>
            <a:chOff x="7093367" y="5903655"/>
            <a:chExt cx="1764000" cy="812740"/>
          </a:xfrm>
        </p:grpSpPr>
        <p:pic>
          <p:nvPicPr>
            <p:cNvPr id="20" name="Imagem 3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183"/>
            <a:stretch>
              <a:fillRect/>
            </a:stretch>
          </p:blipFill>
          <p:spPr bwMode="auto">
            <a:xfrm>
              <a:off x="7122395" y="5903655"/>
              <a:ext cx="1656000" cy="418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3367" y="6335703"/>
              <a:ext cx="1764000" cy="3806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420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DB95F4E4-DB1B-42F8-B484-290842D16608}"/>
              </a:ext>
            </a:extLst>
          </p:cNvPr>
          <p:cNvSpPr txBox="1">
            <a:spLocks/>
          </p:cNvSpPr>
          <p:nvPr/>
        </p:nvSpPr>
        <p:spPr>
          <a:xfrm>
            <a:off x="815414" y="1628800"/>
            <a:ext cx="10245600" cy="488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PT"/>
            </a:defPPr>
            <a:lvl1pPr algn="ctr" eaLnBrk="1" hangingPunct="1">
              <a:lnSpc>
                <a:spcPct val="150000"/>
              </a:lnSpc>
              <a:buFontTx/>
              <a:buNone/>
              <a:defRPr sz="1867">
                <a:solidFill>
                  <a:schemeClr val="bg1"/>
                </a:solidFill>
                <a:latin typeface="Montserrat" panose="00000500000000000000" pitchFamily="2" charset="0"/>
                <a:cs typeface="Browallia New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9pPr>
          </a:lstStyle>
          <a:p>
            <a:pPr algn="l"/>
            <a:r>
              <a:rPr lang="en-GB" altLang="pt-PT" sz="2000" b="1" dirty="0" err="1">
                <a:latin typeface="Montserrat Light" panose="00000400000000000000" pitchFamily="50" charset="0"/>
              </a:rPr>
              <a:t>Participa.Gov</a:t>
            </a:r>
            <a:r>
              <a:rPr lang="en-GB" altLang="pt-PT" sz="2000" b="1" dirty="0">
                <a:latin typeface="Montserrat Light" panose="00000400000000000000" pitchFamily="50" charset="0"/>
              </a:rPr>
              <a:t> </a:t>
            </a:r>
            <a:r>
              <a:rPr lang="en-GB" altLang="pt-PT" sz="2000" dirty="0">
                <a:latin typeface="Montserrat Light" panose="00000400000000000000" pitchFamily="50" charset="0"/>
              </a:rPr>
              <a:t>was implemented as a result from the </a:t>
            </a:r>
            <a:r>
              <a:rPr lang="en-GB" altLang="pt-PT" sz="2000" b="1" dirty="0">
                <a:latin typeface="Montserrat Light" panose="00000400000000000000" pitchFamily="50" charset="0"/>
              </a:rPr>
              <a:t>SIMPLEX</a:t>
            </a:r>
            <a:r>
              <a:rPr lang="en-GB" altLang="pt-PT" sz="2000" dirty="0">
                <a:latin typeface="Montserrat Light" panose="00000400000000000000" pitchFamily="50" charset="0"/>
              </a:rPr>
              <a:t> measure.</a:t>
            </a:r>
          </a:p>
        </p:txBody>
      </p:sp>
      <p:grpSp>
        <p:nvGrpSpPr>
          <p:cNvPr id="18" name="Grupo 17"/>
          <p:cNvGrpSpPr/>
          <p:nvPr/>
        </p:nvGrpSpPr>
        <p:grpSpPr>
          <a:xfrm>
            <a:off x="769178" y="392470"/>
            <a:ext cx="8784000" cy="588258"/>
            <a:chOff x="769178" y="392470"/>
            <a:chExt cx="8784000" cy="588258"/>
          </a:xfrm>
        </p:grpSpPr>
        <p:sp>
          <p:nvSpPr>
            <p:cNvPr id="20" name="CaixaDeTexto 19"/>
            <p:cNvSpPr txBox="1">
              <a:spLocks noChangeArrowheads="1"/>
            </p:cNvSpPr>
            <p:nvPr/>
          </p:nvSpPr>
          <p:spPr bwMode="auto">
            <a:xfrm>
              <a:off x="769178" y="392470"/>
              <a:ext cx="8784000" cy="542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GB" sz="2200" b="1" dirty="0">
                  <a:solidFill>
                    <a:schemeClr val="bg1"/>
                  </a:solidFill>
                  <a:latin typeface="Montserrat Light" panose="00000400000000000000" pitchFamily="50" charset="0"/>
                  <a:ea typeface="Lato" pitchFamily="34" charset="0"/>
                  <a:cs typeface="Lato" pitchFamily="34" charset="0"/>
                </a:rPr>
                <a:t>PARTICIPA.GOV</a:t>
              </a:r>
            </a:p>
          </p:txBody>
        </p:sp>
        <p:sp>
          <p:nvSpPr>
            <p:cNvPr id="21" name="Rectângulo 36"/>
            <p:cNvSpPr/>
            <p:nvPr/>
          </p:nvSpPr>
          <p:spPr>
            <a:xfrm>
              <a:off x="876312" y="915928"/>
              <a:ext cx="8028000" cy="64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Montserrat Light" panose="00000400000000000000" pitchFamily="50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89208" y="1760843"/>
            <a:ext cx="11413584" cy="4167365"/>
            <a:chOff x="299112" y="2132856"/>
            <a:chExt cx="11413584" cy="4167365"/>
          </a:xfrm>
        </p:grpSpPr>
        <p:grpSp>
          <p:nvGrpSpPr>
            <p:cNvPr id="3" name="Group 2"/>
            <p:cNvGrpSpPr/>
            <p:nvPr/>
          </p:nvGrpSpPr>
          <p:grpSpPr>
            <a:xfrm>
              <a:off x="299112" y="2636912"/>
              <a:ext cx="5230541" cy="1673409"/>
              <a:chOff x="299112" y="3238989"/>
              <a:chExt cx="5230541" cy="1673409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1485276" y="3238989"/>
                <a:ext cx="648000" cy="64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19" name="CaixaDeTexto 4"/>
              <p:cNvSpPr txBox="1">
                <a:spLocks noChangeArrowheads="1"/>
              </p:cNvSpPr>
              <p:nvPr/>
            </p:nvSpPr>
            <p:spPr bwMode="auto">
              <a:xfrm>
                <a:off x="299112" y="3886989"/>
                <a:ext cx="5230541" cy="10254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pt-PT" sz="14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Browallia New" charset="-34"/>
                  </a:rPr>
                  <a:t>Official public administration platform that supports citizen participatory processes and uses secure and  reliable technologies for citizens to vote.</a:t>
                </a:r>
              </a:p>
            </p:txBody>
          </p:sp>
          <p:sp>
            <p:nvSpPr>
              <p:cNvPr id="24" name="CaixaDeTexto 4"/>
              <p:cNvSpPr txBox="1">
                <a:spLocks noChangeArrowheads="1"/>
              </p:cNvSpPr>
              <p:nvPr/>
            </p:nvSpPr>
            <p:spPr bwMode="auto">
              <a:xfrm>
                <a:off x="299112" y="3309074"/>
                <a:ext cx="1834164" cy="448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pt-PT" sz="1800" b="1" dirty="0" err="1">
                    <a:solidFill>
                      <a:srgbClr val="00B0F0"/>
                    </a:solidFill>
                    <a:latin typeface="Montserrat Light" panose="00000400000000000000" pitchFamily="50" charset="0"/>
                    <a:cs typeface="Browallia New" charset="-34"/>
                  </a:rPr>
                  <a:t>Participa.Gov</a:t>
                </a:r>
                <a:endParaRPr lang="en-GB" altLang="pt-PT" sz="1800" b="1" dirty="0">
                  <a:solidFill>
                    <a:srgbClr val="00B0F0"/>
                  </a:solidFill>
                  <a:latin typeface="Montserrat Light" panose="00000400000000000000" pitchFamily="50" charset="0"/>
                  <a:cs typeface="Browallia New" charset="-34"/>
                </a:endParaRP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6428081" y="2132856"/>
              <a:ext cx="5284615" cy="2032995"/>
              <a:chOff x="6428081" y="2417961"/>
              <a:chExt cx="5284615" cy="2032995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10272536" y="2417961"/>
                <a:ext cx="648000" cy="64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25" name="CaixaDeTexto 4"/>
              <p:cNvSpPr txBox="1">
                <a:spLocks noChangeArrowheads="1"/>
              </p:cNvSpPr>
              <p:nvPr/>
            </p:nvSpPr>
            <p:spPr bwMode="auto">
              <a:xfrm>
                <a:off x="6428081" y="3065961"/>
                <a:ext cx="5230541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pt-PT"/>
                </a:defPPr>
                <a:lvl1pPr eaLnBrk="1" hangingPunct="1">
                  <a:lnSpc>
                    <a:spcPct val="150000"/>
                  </a:lnSpc>
                  <a:buFontTx/>
                  <a:buNone/>
                  <a:defRPr sz="1600">
                    <a:solidFill>
                      <a:schemeClr val="bg1"/>
                    </a:solidFill>
                    <a:latin typeface="Montserrat" panose="00000500000000000000" pitchFamily="2" charset="0"/>
                    <a:cs typeface="Browallia New" charset="-34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/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/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/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/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/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/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/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/>
                </a:lvl9pPr>
              </a:lstStyle>
              <a:p>
                <a:pPr algn="r"/>
                <a:r>
                  <a:rPr lang="en-GB" sz="1400" dirty="0">
                    <a:latin typeface="Montserrat Light" panose="00000400000000000000" pitchFamily="50" charset="0"/>
                  </a:rPr>
                  <a:t>Annual programme that integrates simplification, modernization and innovation measures to improve citizens and businesses access to public services and </a:t>
                </a:r>
              </a:p>
              <a:p>
                <a:pPr algn="r"/>
                <a:r>
                  <a:rPr lang="en-GB" sz="1400" dirty="0">
                    <a:latin typeface="Montserrat Light" panose="00000400000000000000" pitchFamily="50" charset="0"/>
                  </a:rPr>
                  <a:t>to increase internal efficiency of public services.</a:t>
                </a:r>
              </a:p>
            </p:txBody>
          </p:sp>
          <p:sp>
            <p:nvSpPr>
              <p:cNvPr id="26" name="CaixaDeTexto 4"/>
              <p:cNvSpPr txBox="1">
                <a:spLocks noChangeArrowheads="1"/>
              </p:cNvSpPr>
              <p:nvPr/>
            </p:nvSpPr>
            <p:spPr bwMode="auto">
              <a:xfrm>
                <a:off x="10272536" y="2490157"/>
                <a:ext cx="1440160" cy="4487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pt-PT" sz="1800" b="1" dirty="0">
                    <a:solidFill>
                      <a:srgbClr val="00B0F0"/>
                    </a:solidFill>
                    <a:latin typeface="Montserrat Light" panose="00000400000000000000" pitchFamily="50" charset="0"/>
                    <a:cs typeface="Browallia New" charset="-34"/>
                  </a:rPr>
                  <a:t>SIMPLEX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840770" y="4636365"/>
              <a:ext cx="5639606" cy="1663856"/>
              <a:chOff x="3480730" y="4853676"/>
              <a:chExt cx="5639606" cy="1663856"/>
            </a:xfrm>
          </p:grpSpPr>
          <p:sp>
            <p:nvSpPr>
              <p:cNvPr id="28" name="Oval 27"/>
              <p:cNvSpPr/>
              <p:nvPr/>
            </p:nvSpPr>
            <p:spPr>
              <a:xfrm>
                <a:off x="3480730" y="4853676"/>
                <a:ext cx="648000" cy="64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29" name="CaixaDeTexto 4"/>
              <p:cNvSpPr txBox="1">
                <a:spLocks noChangeArrowheads="1"/>
              </p:cNvSpPr>
              <p:nvPr/>
            </p:nvSpPr>
            <p:spPr bwMode="auto">
              <a:xfrm>
                <a:off x="3480730" y="5501676"/>
                <a:ext cx="5639606" cy="1015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pt-PT" sz="14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Browallia New" charset="-34"/>
                  </a:rPr>
                  <a:t>A mechanism for participatory democracy, which gives citizens the power to make proposals and vote how public budgets should be invested. </a:t>
                </a:r>
              </a:p>
            </p:txBody>
          </p:sp>
          <p:sp>
            <p:nvSpPr>
              <p:cNvPr id="30" name="CaixaDeTexto 4"/>
              <p:cNvSpPr txBox="1">
                <a:spLocks noChangeArrowheads="1"/>
              </p:cNvSpPr>
              <p:nvPr/>
            </p:nvSpPr>
            <p:spPr bwMode="auto">
              <a:xfrm>
                <a:off x="3480730" y="4923761"/>
                <a:ext cx="3119326" cy="4610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pt-PT" sz="1800" b="1" dirty="0">
                    <a:solidFill>
                      <a:srgbClr val="00B0F0"/>
                    </a:solidFill>
                    <a:latin typeface="Montserrat Light" panose="00000400000000000000" pitchFamily="50" charset="0"/>
                    <a:cs typeface="Browallia New" charset="-34"/>
                  </a:rPr>
                  <a:t>Participatory processes</a:t>
                </a:r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4511824" y="6453336"/>
            <a:ext cx="2952328" cy="302792"/>
            <a:chOff x="3287688" y="5886399"/>
            <a:chExt cx="5130478" cy="494929"/>
          </a:xfrm>
        </p:grpSpPr>
        <p:pic>
          <p:nvPicPr>
            <p:cNvPr id="31" name="Imagem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7688" y="5909629"/>
              <a:ext cx="1728000" cy="471699"/>
            </a:xfrm>
            <a:prstGeom prst="rect">
              <a:avLst/>
            </a:prstGeom>
          </p:spPr>
        </p:pic>
        <p:pic>
          <p:nvPicPr>
            <p:cNvPr id="32" name="Imagem 7"/>
            <p:cNvPicPr>
              <a:picLocks noChangeAspect="1"/>
            </p:cNvPicPr>
            <p:nvPr/>
          </p:nvPicPr>
          <p:blipFill rotWithShape="1">
            <a:blip r:embed="rId4"/>
            <a:srcRect b="21898"/>
            <a:stretch/>
          </p:blipFill>
          <p:spPr>
            <a:xfrm>
              <a:off x="5078423" y="5886399"/>
              <a:ext cx="2140677" cy="417077"/>
            </a:xfrm>
            <a:prstGeom prst="rect">
              <a:avLst/>
            </a:prstGeom>
          </p:spPr>
        </p:pic>
        <p:grpSp>
          <p:nvGrpSpPr>
            <p:cNvPr id="33" name="Group 32"/>
            <p:cNvGrpSpPr/>
            <p:nvPr/>
          </p:nvGrpSpPr>
          <p:grpSpPr>
            <a:xfrm>
              <a:off x="7374166" y="5912235"/>
              <a:ext cx="1044000" cy="468000"/>
              <a:chOff x="7093367" y="5903655"/>
              <a:chExt cx="1764000" cy="812740"/>
            </a:xfrm>
          </p:grpSpPr>
          <p:pic>
            <p:nvPicPr>
              <p:cNvPr id="34" name="Imagem 3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0183"/>
              <a:stretch>
                <a:fillRect/>
              </a:stretch>
            </p:blipFill>
            <p:spPr bwMode="auto">
              <a:xfrm>
                <a:off x="7122395" y="5903655"/>
                <a:ext cx="1656000" cy="418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93367" y="6335703"/>
                <a:ext cx="1764000" cy="38069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2877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6312" y="1340768"/>
            <a:ext cx="10706088" cy="4525963"/>
          </a:xfrm>
        </p:spPr>
        <p:txBody>
          <a:bodyPr/>
          <a:lstStyle/>
          <a:p>
            <a:pPr marL="0" indent="0">
              <a:buNone/>
            </a:pPr>
            <a:r>
              <a:rPr lang="pt-PT" b="1" dirty="0">
                <a:solidFill>
                  <a:schemeClr val="bg1"/>
                </a:solidFill>
                <a:latin typeface="Montserrat Light" panose="00000400000000000000" pitchFamily="50" charset="0"/>
              </a:rPr>
              <a:t>OPEN ADMINISTRATION</a:t>
            </a:r>
          </a:p>
          <a:p>
            <a:pPr marL="0" indent="0">
              <a:buNone/>
            </a:pPr>
            <a:endParaRPr lang="pt-PT" sz="1600" i="1" dirty="0">
              <a:solidFill>
                <a:schemeClr val="bg1"/>
              </a:solidFill>
              <a:latin typeface="Montserrat Light" panose="00000400000000000000" pitchFamily="50" charset="0"/>
            </a:endParaRPr>
          </a:p>
          <a:p>
            <a:pPr marL="400050" lvl="1" indent="0">
              <a:buNone/>
            </a:pPr>
            <a:r>
              <a:rPr lang="en-US" sz="1600" i="1" dirty="0">
                <a:solidFill>
                  <a:schemeClr val="bg1"/>
                </a:solidFill>
                <a:latin typeface="Montserrat Light" panose="00000400000000000000" pitchFamily="50" charset="0"/>
              </a:rPr>
              <a:t>Public participation instruments make it possible to stimulate joint discussion between stakeholders and decision-makers, providing the best conditions for obtaining more thoughtful and equitable decisions, avoiding suspicion in relation to institutions, increasing the probability of consensus and therefore the success of the policies themselves.</a:t>
            </a:r>
          </a:p>
          <a:p>
            <a:pPr marL="400050" lvl="1" indent="0">
              <a:buNone/>
            </a:pPr>
            <a:r>
              <a:rPr lang="en-US" sz="1600" i="1" dirty="0">
                <a:solidFill>
                  <a:schemeClr val="bg1"/>
                </a:solidFill>
                <a:latin typeface="Montserrat Light" panose="00000400000000000000" pitchFamily="50" charset="0"/>
              </a:rPr>
              <a:t>On the other hand, encourage participation in public management represents a change in innovation processes, turning them into human, relational, exploratory and collaborative processes improving the ability to offer better services from the direct knowledge of social needs.</a:t>
            </a:r>
            <a:r>
              <a:rPr lang="pt-PT" sz="1600" i="1" dirty="0">
                <a:solidFill>
                  <a:schemeClr val="bg1"/>
                </a:solidFill>
                <a:latin typeface="Montserrat Light" panose="00000400000000000000" pitchFamily="50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6A05BF-580E-4B44-B907-00D105272BBA}" type="slidenum">
              <a:rPr lang="pt-PT" smtClean="0">
                <a:latin typeface="Montserrat Light" panose="00000400000000000000" pitchFamily="50" charset="0"/>
              </a:rPr>
              <a:pPr>
                <a:defRPr/>
              </a:pPr>
              <a:t>3</a:t>
            </a:fld>
            <a:endParaRPr lang="pt-PT">
              <a:latin typeface="Montserrat Light" panose="00000400000000000000" pitchFamily="50" charset="0"/>
            </a:endParaRPr>
          </a:p>
        </p:txBody>
      </p:sp>
      <p:grpSp>
        <p:nvGrpSpPr>
          <p:cNvPr id="5" name="Grupo 17"/>
          <p:cNvGrpSpPr/>
          <p:nvPr/>
        </p:nvGrpSpPr>
        <p:grpSpPr>
          <a:xfrm>
            <a:off x="769178" y="392470"/>
            <a:ext cx="8784000" cy="588258"/>
            <a:chOff x="769178" y="392470"/>
            <a:chExt cx="8784000" cy="588258"/>
          </a:xfrm>
        </p:grpSpPr>
        <p:sp>
          <p:nvSpPr>
            <p:cNvPr id="6" name="CaixaDeTexto 19"/>
            <p:cNvSpPr txBox="1">
              <a:spLocks noChangeArrowheads="1"/>
            </p:cNvSpPr>
            <p:nvPr/>
          </p:nvSpPr>
          <p:spPr bwMode="auto">
            <a:xfrm>
              <a:off x="769178" y="392470"/>
              <a:ext cx="8784000" cy="542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GB" sz="2200" b="1" dirty="0">
                  <a:solidFill>
                    <a:schemeClr val="bg1"/>
                  </a:solidFill>
                  <a:latin typeface="Montserrat Light" panose="00000400000000000000" pitchFamily="50" charset="0"/>
                  <a:ea typeface="Lato" pitchFamily="34" charset="0"/>
                  <a:cs typeface="Lato" pitchFamily="34" charset="0"/>
                </a:rPr>
                <a:t>PARTICIPA.GOV - DRIVERS </a:t>
              </a:r>
            </a:p>
          </p:txBody>
        </p:sp>
        <p:sp>
          <p:nvSpPr>
            <p:cNvPr id="7" name="Rectângulo 36"/>
            <p:cNvSpPr/>
            <p:nvPr/>
          </p:nvSpPr>
          <p:spPr>
            <a:xfrm>
              <a:off x="876312" y="915928"/>
              <a:ext cx="8028000" cy="64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Montserrat Light" panose="00000400000000000000" pitchFamily="50" charset="0"/>
              </a:endParaRPr>
            </a:p>
          </p:txBody>
        </p:sp>
      </p:grpSp>
      <p:pic>
        <p:nvPicPr>
          <p:cNvPr id="9" name="Imagem 29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650" y="4514304"/>
            <a:ext cx="1516000" cy="118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4511824" y="6453336"/>
            <a:ext cx="2952328" cy="302792"/>
            <a:chOff x="3287688" y="5886399"/>
            <a:chExt cx="5130478" cy="494929"/>
          </a:xfrm>
        </p:grpSpPr>
        <p:pic>
          <p:nvPicPr>
            <p:cNvPr id="14" name="Imagem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87688" y="5909629"/>
              <a:ext cx="1728000" cy="471699"/>
            </a:xfrm>
            <a:prstGeom prst="rect">
              <a:avLst/>
            </a:prstGeom>
          </p:spPr>
        </p:pic>
        <p:pic>
          <p:nvPicPr>
            <p:cNvPr id="15" name="Imagem 7"/>
            <p:cNvPicPr>
              <a:picLocks noChangeAspect="1"/>
            </p:cNvPicPr>
            <p:nvPr/>
          </p:nvPicPr>
          <p:blipFill rotWithShape="1">
            <a:blip r:embed="rId5"/>
            <a:srcRect b="21898"/>
            <a:stretch/>
          </p:blipFill>
          <p:spPr>
            <a:xfrm>
              <a:off x="5078423" y="5886399"/>
              <a:ext cx="2140677" cy="417077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7374166" y="5912235"/>
              <a:ext cx="1044000" cy="468000"/>
              <a:chOff x="7093367" y="5903655"/>
              <a:chExt cx="1764000" cy="812740"/>
            </a:xfrm>
          </p:grpSpPr>
          <p:pic>
            <p:nvPicPr>
              <p:cNvPr id="17" name="Imagem 3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0183"/>
              <a:stretch>
                <a:fillRect/>
              </a:stretch>
            </p:blipFill>
            <p:spPr bwMode="auto">
              <a:xfrm>
                <a:off x="7122395" y="5903655"/>
                <a:ext cx="1656000" cy="418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93367" y="6335703"/>
                <a:ext cx="1764000" cy="380692"/>
              </a:xfrm>
              <a:prstGeom prst="rect">
                <a:avLst/>
              </a:prstGeom>
            </p:spPr>
          </p:pic>
        </p:grp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3235" y="4385289"/>
            <a:ext cx="1296144" cy="1384769"/>
          </a:xfrm>
          <a:prstGeom prst="rect">
            <a:avLst/>
          </a:prstGeom>
        </p:spPr>
      </p:pic>
      <p:pic>
        <p:nvPicPr>
          <p:cNvPr id="20" name="Imagem 7"/>
          <p:cNvPicPr>
            <a:picLocks noChangeAspect="1"/>
          </p:cNvPicPr>
          <p:nvPr/>
        </p:nvPicPr>
        <p:blipFill rotWithShape="1">
          <a:blip r:embed="rId5"/>
          <a:srcRect b="21898"/>
          <a:stretch/>
        </p:blipFill>
        <p:spPr>
          <a:xfrm>
            <a:off x="9526917" y="4784640"/>
            <a:ext cx="2140677" cy="4170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99927" y="4560406"/>
            <a:ext cx="18533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500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Panor</a:t>
            </a:r>
            <a:endParaRPr lang="pt-PT" sz="4500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04210" y="5821621"/>
            <a:ext cx="2581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i="1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Pilot</a:t>
            </a:r>
            <a:r>
              <a:rPr lang="pt-PT" b="1" i="1" dirty="0">
                <a:solidFill>
                  <a:schemeClr val="bg1"/>
                </a:solidFill>
                <a:latin typeface="Montserrat Light" panose="00000400000000000000" pitchFamily="50" charset="0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at</a:t>
            </a:r>
            <a:r>
              <a:rPr lang="pt-PT" b="1" i="1" dirty="0">
                <a:solidFill>
                  <a:schemeClr val="bg1"/>
                </a:solidFill>
                <a:latin typeface="Montserrat Light" panose="00000400000000000000" pitchFamily="50" charset="0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national</a:t>
            </a:r>
            <a:r>
              <a:rPr lang="pt-PT" b="1" i="1" dirty="0">
                <a:solidFill>
                  <a:schemeClr val="bg1"/>
                </a:solidFill>
                <a:latin typeface="Montserrat Light" panose="00000400000000000000" pitchFamily="50" charset="0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level</a:t>
            </a:r>
            <a:endParaRPr lang="pt-PT" b="1" i="1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14916" y="5874707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i="1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Pilot</a:t>
            </a:r>
            <a:r>
              <a:rPr lang="pt-PT" b="1" i="1" dirty="0">
                <a:solidFill>
                  <a:schemeClr val="bg1"/>
                </a:solidFill>
                <a:latin typeface="Montserrat Light" panose="00000400000000000000" pitchFamily="50" charset="0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at</a:t>
            </a:r>
            <a:r>
              <a:rPr lang="pt-PT" b="1" i="1" dirty="0">
                <a:solidFill>
                  <a:schemeClr val="bg1"/>
                </a:solidFill>
                <a:latin typeface="Montserrat Light" panose="00000400000000000000" pitchFamily="50" charset="0"/>
              </a:rPr>
              <a:t> local </a:t>
            </a:r>
            <a:r>
              <a:rPr lang="pt-PT" b="1" i="1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level</a:t>
            </a:r>
            <a:endParaRPr lang="pt-PT" b="1" i="1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56240" y="5853787"/>
            <a:ext cx="3993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i="1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Pilot</a:t>
            </a:r>
            <a:r>
              <a:rPr lang="pt-PT" b="1" i="1" dirty="0">
                <a:solidFill>
                  <a:schemeClr val="bg1"/>
                </a:solidFill>
                <a:latin typeface="Montserrat Light" panose="00000400000000000000" pitchFamily="50" charset="0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at</a:t>
            </a:r>
            <a:r>
              <a:rPr lang="pt-PT" b="1" i="1" dirty="0">
                <a:solidFill>
                  <a:schemeClr val="bg1"/>
                </a:solidFill>
                <a:latin typeface="Montserrat Light" panose="00000400000000000000" pitchFamily="50" charset="0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intra-organizational</a:t>
            </a:r>
            <a:r>
              <a:rPr lang="pt-PT" b="1" i="1" dirty="0">
                <a:solidFill>
                  <a:schemeClr val="bg1"/>
                </a:solidFill>
                <a:latin typeface="Montserrat Light" panose="00000400000000000000" pitchFamily="50" charset="0"/>
              </a:rPr>
              <a:t> </a:t>
            </a:r>
            <a:r>
              <a:rPr lang="pt-PT" b="1" i="1" dirty="0" err="1">
                <a:solidFill>
                  <a:schemeClr val="bg1"/>
                </a:solidFill>
                <a:latin typeface="Montserrat Light" panose="00000400000000000000" pitchFamily="50" charset="0"/>
              </a:rPr>
              <a:t>level</a:t>
            </a:r>
            <a:endParaRPr lang="pt-PT" b="1" i="1" dirty="0">
              <a:solidFill>
                <a:schemeClr val="bg1"/>
              </a:solidFill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71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/>
          <p:cNvGrpSpPr/>
          <p:nvPr/>
        </p:nvGrpSpPr>
        <p:grpSpPr>
          <a:xfrm>
            <a:off x="769178" y="392470"/>
            <a:ext cx="8784000" cy="618454"/>
            <a:chOff x="769178" y="392470"/>
            <a:chExt cx="8784000" cy="618454"/>
          </a:xfrm>
        </p:grpSpPr>
        <p:sp>
          <p:nvSpPr>
            <p:cNvPr id="20" name="CaixaDeTexto 19"/>
            <p:cNvSpPr txBox="1">
              <a:spLocks noChangeArrowheads="1"/>
            </p:cNvSpPr>
            <p:nvPr/>
          </p:nvSpPr>
          <p:spPr bwMode="auto">
            <a:xfrm>
              <a:off x="769178" y="392470"/>
              <a:ext cx="8784000" cy="542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GB" sz="2200" b="1" dirty="0">
                  <a:solidFill>
                    <a:schemeClr val="bg1"/>
                  </a:solidFill>
                  <a:latin typeface="Montserrat Light" panose="00000400000000000000" pitchFamily="50" charset="0"/>
                  <a:ea typeface="Lato" pitchFamily="34" charset="0"/>
                  <a:cs typeface="Lato" pitchFamily="34" charset="0"/>
                </a:rPr>
                <a:t>PARTICIPA.GOV - </a:t>
              </a:r>
              <a:r>
                <a:rPr lang="en-GB" sz="2200" dirty="0">
                  <a:solidFill>
                    <a:schemeClr val="bg1"/>
                  </a:solidFill>
                  <a:latin typeface="Montserrat Light" panose="00000400000000000000" pitchFamily="50" charset="0"/>
                  <a:ea typeface="Lato" pitchFamily="34" charset="0"/>
                  <a:cs typeface="Lato" pitchFamily="34" charset="0"/>
                </a:rPr>
                <a:t>PHASES OF THE PARTICIPATION PROCESS</a:t>
              </a:r>
            </a:p>
          </p:txBody>
        </p:sp>
        <p:sp>
          <p:nvSpPr>
            <p:cNvPr id="21" name="Rectângulo 36"/>
            <p:cNvSpPr/>
            <p:nvPr/>
          </p:nvSpPr>
          <p:spPr>
            <a:xfrm>
              <a:off x="876311" y="915927"/>
              <a:ext cx="8522869" cy="9499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Montserrat Light" panose="00000400000000000000" pitchFamily="50" charset="0"/>
              </a:endParaRPr>
            </a:p>
          </p:txBody>
        </p:sp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id="{DB95F4E4-DB1B-42F8-B484-290842D16608}"/>
              </a:ext>
            </a:extLst>
          </p:cNvPr>
          <p:cNvSpPr txBox="1">
            <a:spLocks/>
          </p:cNvSpPr>
          <p:nvPr/>
        </p:nvSpPr>
        <p:spPr>
          <a:xfrm>
            <a:off x="815414" y="1916832"/>
            <a:ext cx="10245600" cy="501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PT"/>
            </a:defPPr>
            <a:lvl1pPr algn="ctr" eaLnBrk="1" hangingPunct="1">
              <a:lnSpc>
                <a:spcPct val="150000"/>
              </a:lnSpc>
              <a:buFontTx/>
              <a:buNone/>
              <a:defRPr sz="1867">
                <a:solidFill>
                  <a:schemeClr val="bg1"/>
                </a:solidFill>
                <a:latin typeface="Montserrat" panose="00000500000000000000" pitchFamily="2" charset="0"/>
                <a:cs typeface="Browallia New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GB" altLang="pt-PT" sz="2000" dirty="0" err="1">
                <a:latin typeface="Montserrat Light" panose="00000400000000000000" pitchFamily="50" charset="0"/>
              </a:rPr>
              <a:t>Participa.Gov</a:t>
            </a:r>
            <a:r>
              <a:rPr lang="en-GB" altLang="pt-PT" sz="2000" dirty="0">
                <a:latin typeface="Montserrat Light" panose="00000400000000000000" pitchFamily="50" charset="0"/>
              </a:rPr>
              <a:t> consists of the various </a:t>
            </a:r>
            <a:r>
              <a:rPr lang="en-GB" altLang="pt-PT" sz="2000" b="1" dirty="0">
                <a:latin typeface="Montserrat Light" panose="00000400000000000000" pitchFamily="50" charset="0"/>
              </a:rPr>
              <a:t>citizen participation process phases</a:t>
            </a:r>
            <a:r>
              <a:rPr lang="en-GB" sz="2000" dirty="0">
                <a:latin typeface="Montserrat Light" panose="00000400000000000000" pitchFamily="50" charset="0"/>
              </a:rPr>
              <a:t>:</a:t>
            </a:r>
            <a:endParaRPr lang="en-GB" altLang="pt-PT" sz="2000" dirty="0">
              <a:latin typeface="Montserrat Light" panose="00000400000000000000" pitchFamily="50" charset="0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459472" y="3453488"/>
            <a:ext cx="11183373" cy="2639808"/>
            <a:chOff x="459472" y="3453488"/>
            <a:chExt cx="11183373" cy="2639808"/>
          </a:xfrm>
        </p:grpSpPr>
        <p:sp>
          <p:nvSpPr>
            <p:cNvPr id="48" name="Rectangle 47"/>
            <p:cNvSpPr/>
            <p:nvPr/>
          </p:nvSpPr>
          <p:spPr>
            <a:xfrm>
              <a:off x="459472" y="5016078"/>
              <a:ext cx="179188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1.</a:t>
              </a:r>
            </a:p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Submission of the proposal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2190358" y="5016078"/>
              <a:ext cx="199634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2.</a:t>
              </a:r>
            </a:p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Technical analysis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130717" y="5016078"/>
              <a:ext cx="179188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3.</a:t>
              </a:r>
            </a:p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Temporary results and complaints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084700" y="5016078"/>
              <a:ext cx="154014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4.</a:t>
              </a:r>
            </a:p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Votes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7917820" y="5016078"/>
              <a:ext cx="154014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5.</a:t>
              </a:r>
            </a:p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Winning proposals</a:t>
              </a: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9399181" y="5016078"/>
              <a:ext cx="224366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6.</a:t>
              </a:r>
            </a:p>
            <a:p>
              <a:pPr algn="ctr"/>
              <a:r>
                <a:rPr lang="en-GB" sz="1600" b="1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Tracking the execution  of the winning proposals</a:t>
              </a: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815414" y="3453488"/>
              <a:ext cx="1080000" cy="1254570"/>
              <a:chOff x="1540613" y="3453488"/>
              <a:chExt cx="1080000" cy="1254570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1540613" y="3453488"/>
                <a:ext cx="1080000" cy="1254570"/>
                <a:chOff x="1540613" y="3453488"/>
                <a:chExt cx="1080000" cy="1254570"/>
              </a:xfrm>
            </p:grpSpPr>
            <p:sp>
              <p:nvSpPr>
                <p:cNvPr id="50" name="Isosceles Triangle 49"/>
                <p:cNvSpPr/>
                <p:nvPr/>
              </p:nvSpPr>
              <p:spPr>
                <a:xfrm flipV="1">
                  <a:off x="1813115" y="4215770"/>
                  <a:ext cx="534995" cy="492288"/>
                </a:xfrm>
                <a:prstGeom prst="triangle">
                  <a:avLst/>
                </a:pr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00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ontserrat Light" panose="00000400000000000000" pitchFamily="50" charset="0"/>
                  </a:endParaRPr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1540613" y="3453488"/>
                  <a:ext cx="1080000" cy="1080000"/>
                </a:xfrm>
                <a:prstGeom prst="ellipse">
                  <a:avLst/>
                </a:pr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000" b="1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ontserrat Light" panose="00000400000000000000" pitchFamily="50" charset="0"/>
                  </a:endParaRPr>
                </a:p>
              </p:txBody>
            </p:sp>
          </p:grp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0612" y="3633488"/>
                <a:ext cx="720000" cy="720000"/>
              </a:xfrm>
              <a:prstGeom prst="rect">
                <a:avLst/>
              </a:prstGeom>
            </p:spPr>
          </p:pic>
        </p:grpSp>
        <p:grpSp>
          <p:nvGrpSpPr>
            <p:cNvPr id="85" name="Group 84"/>
            <p:cNvGrpSpPr/>
            <p:nvPr/>
          </p:nvGrpSpPr>
          <p:grpSpPr>
            <a:xfrm>
              <a:off x="2648534" y="3453488"/>
              <a:ext cx="1080000" cy="1254570"/>
              <a:chOff x="3215680" y="3453488"/>
              <a:chExt cx="1080000" cy="1254570"/>
            </a:xfrm>
          </p:grpSpPr>
          <p:grpSp>
            <p:nvGrpSpPr>
              <p:cNvPr id="69" name="Group 68"/>
              <p:cNvGrpSpPr/>
              <p:nvPr/>
            </p:nvGrpSpPr>
            <p:grpSpPr>
              <a:xfrm>
                <a:off x="3215680" y="3453488"/>
                <a:ext cx="1080000" cy="1254570"/>
                <a:chOff x="1540613" y="3453488"/>
                <a:chExt cx="1080000" cy="1254570"/>
              </a:xfrm>
            </p:grpSpPr>
            <p:sp>
              <p:nvSpPr>
                <p:cNvPr id="71" name="Isosceles Triangle 70"/>
                <p:cNvSpPr/>
                <p:nvPr/>
              </p:nvSpPr>
              <p:spPr>
                <a:xfrm flipV="1">
                  <a:off x="1813115" y="4215770"/>
                  <a:ext cx="534995" cy="492288"/>
                </a:xfrm>
                <a:prstGeom prst="triangle">
                  <a:avLst/>
                </a:pr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00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ontserrat Light" panose="00000400000000000000" pitchFamily="50" charset="0"/>
                  </a:endParaRPr>
                </a:p>
              </p:txBody>
            </p:sp>
            <p:sp>
              <p:nvSpPr>
                <p:cNvPr id="72" name="Oval 71"/>
                <p:cNvSpPr/>
                <p:nvPr/>
              </p:nvSpPr>
              <p:spPr>
                <a:xfrm>
                  <a:off x="1540613" y="3453488"/>
                  <a:ext cx="1080000" cy="1080000"/>
                </a:xfrm>
                <a:prstGeom prst="ellipse">
                  <a:avLst/>
                </a:pr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000" b="1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ontserrat Light" panose="00000400000000000000" pitchFamily="50" charset="0"/>
                  </a:endParaRPr>
                </a:p>
              </p:txBody>
            </p:sp>
          </p:grpSp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95679" y="3633488"/>
                <a:ext cx="720000" cy="720000"/>
              </a:xfrm>
              <a:prstGeom prst="rect">
                <a:avLst/>
              </a:prstGeom>
            </p:spPr>
          </p:pic>
        </p:grpSp>
        <p:grpSp>
          <p:nvGrpSpPr>
            <p:cNvPr id="73" name="Group 72"/>
            <p:cNvGrpSpPr/>
            <p:nvPr/>
          </p:nvGrpSpPr>
          <p:grpSpPr>
            <a:xfrm>
              <a:off x="4481654" y="3453488"/>
              <a:ext cx="1080000" cy="1254570"/>
              <a:chOff x="1540613" y="3453488"/>
              <a:chExt cx="1080000" cy="1254570"/>
            </a:xfrm>
          </p:grpSpPr>
          <p:sp>
            <p:nvSpPr>
              <p:cNvPr id="74" name="Isosceles Triangle 73"/>
              <p:cNvSpPr/>
              <p:nvPr/>
            </p:nvSpPr>
            <p:spPr>
              <a:xfrm flipV="1">
                <a:off x="1813115" y="4215770"/>
                <a:ext cx="534995" cy="492288"/>
              </a:xfrm>
              <a:prstGeom prst="triangle">
                <a:avLst/>
              </a:prstGeom>
              <a:solidFill>
                <a:srgbClr val="00B0F0"/>
              </a:solidFill>
              <a:ln w="25400" cap="flat" cmpd="sng" algn="ctr">
                <a:noFill/>
                <a:prstDash val="solid"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540613" y="3453488"/>
                <a:ext cx="1080000" cy="1080000"/>
              </a:xfrm>
              <a:prstGeom prst="ellipse">
                <a:avLst/>
              </a:prstGeom>
              <a:solidFill>
                <a:srgbClr val="00B0F0"/>
              </a:solidFill>
              <a:ln w="25400" cap="flat" cmpd="sng" algn="ctr">
                <a:noFill/>
                <a:prstDash val="solid"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1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Light" panose="00000400000000000000" pitchFamily="50" charset="0"/>
                </a:endParaRPr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>
              <a:off x="6314774" y="3453488"/>
              <a:ext cx="1080000" cy="1254570"/>
              <a:chOff x="1540613" y="3453488"/>
              <a:chExt cx="1080000" cy="1254570"/>
            </a:xfrm>
          </p:grpSpPr>
          <p:sp>
            <p:nvSpPr>
              <p:cNvPr id="77" name="Isosceles Triangle 76"/>
              <p:cNvSpPr/>
              <p:nvPr/>
            </p:nvSpPr>
            <p:spPr>
              <a:xfrm flipV="1">
                <a:off x="1813115" y="4215770"/>
                <a:ext cx="534995" cy="492288"/>
              </a:xfrm>
              <a:prstGeom prst="triangle">
                <a:avLst/>
              </a:prstGeom>
              <a:solidFill>
                <a:srgbClr val="00B0F0"/>
              </a:solidFill>
              <a:ln w="25400" cap="flat" cmpd="sng" algn="ctr">
                <a:noFill/>
                <a:prstDash val="solid"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540613" y="3453488"/>
                <a:ext cx="1080000" cy="1080000"/>
              </a:xfrm>
              <a:prstGeom prst="ellipse">
                <a:avLst/>
              </a:prstGeom>
              <a:solidFill>
                <a:srgbClr val="00B0F0"/>
              </a:solidFill>
              <a:ln w="25400" cap="flat" cmpd="sng" algn="ctr">
                <a:noFill/>
                <a:prstDash val="solid"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1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Light" panose="00000400000000000000" pitchFamily="50" charset="0"/>
                </a:endParaRPr>
              </a:p>
            </p:txBody>
          </p:sp>
        </p:grpSp>
        <p:grpSp>
          <p:nvGrpSpPr>
            <p:cNvPr id="79" name="Group 78"/>
            <p:cNvGrpSpPr/>
            <p:nvPr/>
          </p:nvGrpSpPr>
          <p:grpSpPr>
            <a:xfrm>
              <a:off x="8147894" y="3453488"/>
              <a:ext cx="1080000" cy="1254570"/>
              <a:chOff x="1540613" y="3453488"/>
              <a:chExt cx="1080000" cy="1254570"/>
            </a:xfrm>
          </p:grpSpPr>
          <p:sp>
            <p:nvSpPr>
              <p:cNvPr id="80" name="Isosceles Triangle 79"/>
              <p:cNvSpPr/>
              <p:nvPr/>
            </p:nvSpPr>
            <p:spPr>
              <a:xfrm flipV="1">
                <a:off x="1813115" y="4215770"/>
                <a:ext cx="534995" cy="492288"/>
              </a:xfrm>
              <a:prstGeom prst="triangle">
                <a:avLst/>
              </a:prstGeom>
              <a:solidFill>
                <a:srgbClr val="00B0F0"/>
              </a:solidFill>
              <a:ln w="25400" cap="flat" cmpd="sng" algn="ctr">
                <a:noFill/>
                <a:prstDash val="solid"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540613" y="3453488"/>
                <a:ext cx="1080000" cy="1080000"/>
              </a:xfrm>
              <a:prstGeom prst="ellipse">
                <a:avLst/>
              </a:prstGeom>
              <a:solidFill>
                <a:srgbClr val="00B0F0"/>
              </a:solidFill>
              <a:ln w="25400" cap="flat" cmpd="sng" algn="ctr">
                <a:noFill/>
                <a:prstDash val="solid"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1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Light" panose="00000400000000000000" pitchFamily="50" charset="0"/>
                </a:endParaRPr>
              </a:p>
            </p:txBody>
          </p:sp>
        </p:grpSp>
        <p:grpSp>
          <p:nvGrpSpPr>
            <p:cNvPr id="82" name="Group 81"/>
            <p:cNvGrpSpPr/>
            <p:nvPr/>
          </p:nvGrpSpPr>
          <p:grpSpPr>
            <a:xfrm>
              <a:off x="9981014" y="3453488"/>
              <a:ext cx="1080000" cy="1254570"/>
              <a:chOff x="1540613" y="3453488"/>
              <a:chExt cx="1080000" cy="1254570"/>
            </a:xfrm>
          </p:grpSpPr>
          <p:sp>
            <p:nvSpPr>
              <p:cNvPr id="83" name="Isosceles Triangle 82"/>
              <p:cNvSpPr/>
              <p:nvPr/>
            </p:nvSpPr>
            <p:spPr>
              <a:xfrm flipV="1">
                <a:off x="1813115" y="4215770"/>
                <a:ext cx="534995" cy="492288"/>
              </a:xfrm>
              <a:prstGeom prst="triangle">
                <a:avLst/>
              </a:prstGeom>
              <a:solidFill>
                <a:srgbClr val="00B0F0"/>
              </a:solidFill>
              <a:ln w="25400" cap="flat" cmpd="sng" algn="ctr">
                <a:noFill/>
                <a:prstDash val="solid"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1540613" y="3453488"/>
                <a:ext cx="1080000" cy="1080000"/>
              </a:xfrm>
              <a:prstGeom prst="ellipse">
                <a:avLst/>
              </a:prstGeom>
              <a:solidFill>
                <a:srgbClr val="00B0F0"/>
              </a:solidFill>
              <a:ln w="25400" cap="flat" cmpd="sng" algn="ctr">
                <a:noFill/>
                <a:prstDash val="solid"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1" i="0" u="none" strike="noStrike" kern="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Light" panose="00000400000000000000" pitchFamily="50" charset="0"/>
                </a:endParaRPr>
              </a:p>
            </p:txBody>
          </p:sp>
        </p:grpSp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6659" y="3635802"/>
              <a:ext cx="720000" cy="720000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9877" y="3635893"/>
              <a:ext cx="720000" cy="720000"/>
            </a:xfrm>
            <a:prstGeom prst="rect">
              <a:avLst/>
            </a:prstGeom>
          </p:spPr>
        </p:pic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7893" y="3633606"/>
              <a:ext cx="720000" cy="720000"/>
            </a:xfrm>
            <a:prstGeom prst="rect">
              <a:avLst/>
            </a:prstGeom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1013" y="3633488"/>
              <a:ext cx="720000" cy="720000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4511824" y="6453336"/>
            <a:ext cx="2952328" cy="302792"/>
            <a:chOff x="3287688" y="5886399"/>
            <a:chExt cx="5130478" cy="494929"/>
          </a:xfrm>
        </p:grpSpPr>
        <p:pic>
          <p:nvPicPr>
            <p:cNvPr id="42" name="Imagem 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287688" y="5909629"/>
              <a:ext cx="1728000" cy="471699"/>
            </a:xfrm>
            <a:prstGeom prst="rect">
              <a:avLst/>
            </a:prstGeom>
          </p:spPr>
        </p:pic>
        <p:pic>
          <p:nvPicPr>
            <p:cNvPr id="43" name="Imagem 7"/>
            <p:cNvPicPr>
              <a:picLocks noChangeAspect="1"/>
            </p:cNvPicPr>
            <p:nvPr/>
          </p:nvPicPr>
          <p:blipFill rotWithShape="1">
            <a:blip r:embed="rId10"/>
            <a:srcRect b="21898"/>
            <a:stretch/>
          </p:blipFill>
          <p:spPr>
            <a:xfrm>
              <a:off x="5078423" y="5886399"/>
              <a:ext cx="2140677" cy="417077"/>
            </a:xfrm>
            <a:prstGeom prst="rect">
              <a:avLst/>
            </a:prstGeom>
          </p:spPr>
        </p:pic>
        <p:grpSp>
          <p:nvGrpSpPr>
            <p:cNvPr id="44" name="Group 43"/>
            <p:cNvGrpSpPr/>
            <p:nvPr/>
          </p:nvGrpSpPr>
          <p:grpSpPr>
            <a:xfrm>
              <a:off x="7374166" y="5912235"/>
              <a:ext cx="1044000" cy="468000"/>
              <a:chOff x="7093367" y="5903655"/>
              <a:chExt cx="1764000" cy="812740"/>
            </a:xfrm>
          </p:grpSpPr>
          <p:pic>
            <p:nvPicPr>
              <p:cNvPr id="45" name="Imagem 38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0183"/>
              <a:stretch>
                <a:fillRect/>
              </a:stretch>
            </p:blipFill>
            <p:spPr bwMode="auto">
              <a:xfrm>
                <a:off x="7122395" y="5903655"/>
                <a:ext cx="1656000" cy="418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093367" y="6335703"/>
                <a:ext cx="1764000" cy="38069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5372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/>
          <p:cNvGrpSpPr/>
          <p:nvPr/>
        </p:nvGrpSpPr>
        <p:grpSpPr>
          <a:xfrm>
            <a:off x="769178" y="392470"/>
            <a:ext cx="8784000" cy="588258"/>
            <a:chOff x="769178" y="392470"/>
            <a:chExt cx="8784000" cy="588258"/>
          </a:xfrm>
        </p:grpSpPr>
        <p:sp>
          <p:nvSpPr>
            <p:cNvPr id="20" name="CaixaDeTexto 19"/>
            <p:cNvSpPr txBox="1">
              <a:spLocks noChangeArrowheads="1"/>
            </p:cNvSpPr>
            <p:nvPr/>
          </p:nvSpPr>
          <p:spPr bwMode="auto">
            <a:xfrm>
              <a:off x="769178" y="392470"/>
              <a:ext cx="8784000" cy="542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GB" sz="2200" b="1" dirty="0">
                  <a:solidFill>
                    <a:schemeClr val="bg1"/>
                  </a:solidFill>
                  <a:latin typeface="Montserrat Light" panose="00000400000000000000" pitchFamily="50" charset="0"/>
                  <a:ea typeface="Lato" pitchFamily="34" charset="0"/>
                  <a:cs typeface="Lato" pitchFamily="34" charset="0"/>
                </a:rPr>
                <a:t>PARTICIPA.GOV BACKOFFICE</a:t>
              </a:r>
            </a:p>
          </p:txBody>
        </p:sp>
        <p:sp>
          <p:nvSpPr>
            <p:cNvPr id="21" name="Rectângulo 36"/>
            <p:cNvSpPr/>
            <p:nvPr/>
          </p:nvSpPr>
          <p:spPr>
            <a:xfrm>
              <a:off x="876312" y="915928"/>
              <a:ext cx="8028000" cy="64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Montserrat Light" panose="00000400000000000000" pitchFamily="50" charset="0"/>
              </a:endParaRPr>
            </a:p>
          </p:txBody>
        </p:sp>
      </p:grpSp>
      <p:sp>
        <p:nvSpPr>
          <p:cNvPr id="41" name="Subtitle 2">
            <a:extLst>
              <a:ext uri="{FF2B5EF4-FFF2-40B4-BE49-F238E27FC236}">
                <a16:creationId xmlns:a16="http://schemas.microsoft.com/office/drawing/2014/main" id="{DB95F4E4-DB1B-42F8-B484-290842D16608}"/>
              </a:ext>
            </a:extLst>
          </p:cNvPr>
          <p:cNvSpPr txBox="1">
            <a:spLocks/>
          </p:cNvSpPr>
          <p:nvPr/>
        </p:nvSpPr>
        <p:spPr>
          <a:xfrm>
            <a:off x="815414" y="1412776"/>
            <a:ext cx="10245600" cy="1411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PT"/>
            </a:defPPr>
            <a:lvl1pPr algn="ctr" eaLnBrk="1" hangingPunct="1">
              <a:lnSpc>
                <a:spcPct val="150000"/>
              </a:lnSpc>
              <a:buFontTx/>
              <a:buNone/>
              <a:defRPr sz="1867">
                <a:solidFill>
                  <a:schemeClr val="bg1"/>
                </a:solidFill>
                <a:latin typeface="Montserrat" panose="00000500000000000000" pitchFamily="2" charset="0"/>
                <a:cs typeface="Browallia New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9pPr>
          </a:lstStyle>
          <a:p>
            <a:pPr algn="l"/>
            <a:r>
              <a:rPr lang="en-GB" altLang="pt-PT" sz="2000" dirty="0" err="1">
                <a:latin typeface="Montserrat Light" panose="00000400000000000000" pitchFamily="50" charset="0"/>
              </a:rPr>
              <a:t>Participa.Gov</a:t>
            </a:r>
            <a:r>
              <a:rPr lang="en-GB" altLang="pt-PT" sz="2000" dirty="0">
                <a:latin typeface="Montserrat Light" panose="00000400000000000000" pitchFamily="50" charset="0"/>
              </a:rPr>
              <a:t> has a back office portal – </a:t>
            </a:r>
            <a:r>
              <a:rPr lang="en-GB" altLang="pt-PT" sz="2000" b="1" dirty="0" err="1">
                <a:latin typeface="Montserrat Light" panose="00000400000000000000" pitchFamily="50" charset="0"/>
              </a:rPr>
              <a:t>Participa</a:t>
            </a:r>
            <a:r>
              <a:rPr lang="en-GB" altLang="pt-PT" sz="2000" b="1" i="1" dirty="0">
                <a:latin typeface="Montserrat Light" panose="00000400000000000000" pitchFamily="50" charset="0"/>
              </a:rPr>
              <a:t> </a:t>
            </a:r>
            <a:r>
              <a:rPr lang="en-GB" altLang="pt-PT" sz="2000" b="1" dirty="0" err="1">
                <a:latin typeface="Montserrat Light" panose="00000400000000000000" pitchFamily="50" charset="0"/>
              </a:rPr>
              <a:t>Backoffice</a:t>
            </a:r>
            <a:r>
              <a:rPr lang="en-GB" altLang="pt-PT" sz="2000" b="1" i="1" dirty="0">
                <a:latin typeface="Montserrat Light" panose="00000400000000000000" pitchFamily="50" charset="0"/>
              </a:rPr>
              <a:t> </a:t>
            </a:r>
            <a:r>
              <a:rPr lang="en-GB" altLang="pt-PT" sz="2000" dirty="0">
                <a:latin typeface="Montserrat Light" panose="00000400000000000000" pitchFamily="50" charset="0"/>
              </a:rPr>
              <a:t>– which includes the necessary modules to provide an efficient and holistic management of the participatory process.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717984" y="3068960"/>
            <a:ext cx="6756033" cy="2901491"/>
            <a:chOff x="2135560" y="3644178"/>
            <a:chExt cx="6756033" cy="2901491"/>
          </a:xfrm>
        </p:grpSpPr>
        <p:sp>
          <p:nvSpPr>
            <p:cNvPr id="71" name="Oval 70"/>
            <p:cNvSpPr/>
            <p:nvPr/>
          </p:nvSpPr>
          <p:spPr>
            <a:xfrm>
              <a:off x="2269704" y="3644178"/>
              <a:ext cx="1620180" cy="1620180"/>
            </a:xfrm>
            <a:prstGeom prst="ellipse">
              <a:avLst/>
            </a:prstGeom>
            <a:noFill/>
            <a:ln w="698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Light" panose="00000400000000000000" pitchFamily="50" charset="0"/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3889884" y="3644178"/>
              <a:ext cx="1620180" cy="1620180"/>
            </a:xfrm>
            <a:prstGeom prst="ellipse">
              <a:avLst/>
            </a:prstGeom>
            <a:noFill/>
            <a:ln w="698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Light" panose="00000400000000000000" pitchFamily="50" charset="0"/>
              </a:endParaRPr>
            </a:p>
          </p:txBody>
        </p:sp>
        <p:sp>
          <p:nvSpPr>
            <p:cNvPr id="104" name="Oval 103"/>
            <p:cNvSpPr/>
            <p:nvPr/>
          </p:nvSpPr>
          <p:spPr>
            <a:xfrm>
              <a:off x="5509366" y="3644178"/>
              <a:ext cx="1620180" cy="1620180"/>
            </a:xfrm>
            <a:prstGeom prst="ellipse">
              <a:avLst/>
            </a:prstGeom>
            <a:noFill/>
            <a:ln w="698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Light" panose="00000400000000000000" pitchFamily="50" charset="0"/>
              </a:endParaRPr>
            </a:p>
          </p:txBody>
        </p:sp>
        <p:sp>
          <p:nvSpPr>
            <p:cNvPr id="105" name="Oval 104"/>
            <p:cNvSpPr/>
            <p:nvPr/>
          </p:nvSpPr>
          <p:spPr>
            <a:xfrm>
              <a:off x="7129546" y="3644178"/>
              <a:ext cx="1620180" cy="1620180"/>
            </a:xfrm>
            <a:prstGeom prst="ellipse">
              <a:avLst/>
            </a:prstGeom>
            <a:noFill/>
            <a:ln w="698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Light" panose="00000400000000000000" pitchFamily="50" charset="0"/>
              </a:endParaRPr>
            </a:p>
          </p:txBody>
        </p:sp>
        <p:sp>
          <p:nvSpPr>
            <p:cNvPr id="106" name="Arc 105"/>
            <p:cNvSpPr/>
            <p:nvPr/>
          </p:nvSpPr>
          <p:spPr>
            <a:xfrm rot="10800000">
              <a:off x="7130392" y="3645024"/>
              <a:ext cx="1618488" cy="1618488"/>
            </a:xfrm>
            <a:prstGeom prst="arc">
              <a:avLst>
                <a:gd name="adj1" fmla="val 10766207"/>
                <a:gd name="adj2" fmla="val 0"/>
              </a:avLst>
            </a:prstGeom>
            <a:noFill/>
            <a:ln w="69850" cap="rnd" cmpd="sng" algn="ctr">
              <a:solidFill>
                <a:srgbClr val="00B0F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Light" panose="00000400000000000000" pitchFamily="50" charset="0"/>
              </a:endParaRPr>
            </a:p>
          </p:txBody>
        </p:sp>
        <p:sp>
          <p:nvSpPr>
            <p:cNvPr id="111" name="Arc 110"/>
            <p:cNvSpPr/>
            <p:nvPr/>
          </p:nvSpPr>
          <p:spPr>
            <a:xfrm>
              <a:off x="2270550" y="3645024"/>
              <a:ext cx="1618488" cy="1618488"/>
            </a:xfrm>
            <a:prstGeom prst="arc">
              <a:avLst>
                <a:gd name="adj1" fmla="val 10766207"/>
                <a:gd name="adj2" fmla="val 0"/>
              </a:avLst>
            </a:prstGeom>
            <a:noFill/>
            <a:ln w="69850" cap="rnd" cmpd="sng" algn="ctr">
              <a:solidFill>
                <a:srgbClr val="00B0F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Light" panose="00000400000000000000" pitchFamily="50" charset="0"/>
              </a:endParaRPr>
            </a:p>
          </p:txBody>
        </p:sp>
        <p:sp>
          <p:nvSpPr>
            <p:cNvPr id="112" name="Arc 111"/>
            <p:cNvSpPr/>
            <p:nvPr/>
          </p:nvSpPr>
          <p:spPr>
            <a:xfrm rot="10800000">
              <a:off x="3890730" y="3645024"/>
              <a:ext cx="1618488" cy="1618488"/>
            </a:xfrm>
            <a:prstGeom prst="arc">
              <a:avLst>
                <a:gd name="adj1" fmla="val 10766207"/>
                <a:gd name="adj2" fmla="val 0"/>
              </a:avLst>
            </a:prstGeom>
            <a:noFill/>
            <a:ln w="69850" cap="rnd" cmpd="sng" algn="ctr">
              <a:solidFill>
                <a:srgbClr val="00B0F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Light" panose="00000400000000000000" pitchFamily="50" charset="0"/>
              </a:endParaRPr>
            </a:p>
          </p:txBody>
        </p:sp>
        <p:sp>
          <p:nvSpPr>
            <p:cNvPr id="113" name="Arc 112"/>
            <p:cNvSpPr/>
            <p:nvPr/>
          </p:nvSpPr>
          <p:spPr>
            <a:xfrm>
              <a:off x="5510212" y="3645024"/>
              <a:ext cx="1618488" cy="1618488"/>
            </a:xfrm>
            <a:prstGeom prst="arc">
              <a:avLst>
                <a:gd name="adj1" fmla="val 10766207"/>
                <a:gd name="adj2" fmla="val 0"/>
              </a:avLst>
            </a:prstGeom>
            <a:noFill/>
            <a:ln w="69850" cap="rnd" cmpd="sng" algn="ctr">
              <a:solidFill>
                <a:srgbClr val="00B0F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Light" panose="00000400000000000000" pitchFamily="50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2135560" y="3830665"/>
              <a:ext cx="1877359" cy="2345672"/>
              <a:chOff x="2135560" y="3830665"/>
              <a:chExt cx="1877359" cy="2345672"/>
            </a:xfrm>
          </p:grpSpPr>
          <p:sp>
            <p:nvSpPr>
              <p:cNvPr id="110" name="Rectangle 109"/>
              <p:cNvSpPr/>
              <p:nvPr/>
            </p:nvSpPr>
            <p:spPr>
              <a:xfrm>
                <a:off x="2259844" y="4551511"/>
                <a:ext cx="162879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/>
                <a:r>
                  <a:rPr lang="en-GB" sz="1200" b="1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Initiative management</a:t>
                </a:r>
              </a:p>
            </p:txBody>
          </p: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14239" y="3830665"/>
                <a:ext cx="720000" cy="720000"/>
              </a:xfrm>
              <a:prstGeom prst="rect">
                <a:avLst/>
              </a:prstGeom>
            </p:spPr>
          </p:pic>
          <p:sp>
            <p:nvSpPr>
              <p:cNvPr id="114" name="Rectangle 113"/>
              <p:cNvSpPr/>
              <p:nvPr/>
            </p:nvSpPr>
            <p:spPr>
              <a:xfrm>
                <a:off x="2135560" y="5345340"/>
                <a:ext cx="187735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200" kern="0" dirty="0">
                    <a:solidFill>
                      <a:schemeClr val="bg1"/>
                    </a:solidFill>
                    <a:latin typeface="Montserrat Light" panose="00000400000000000000" pitchFamily="50" charset="0"/>
                    <a:ea typeface="Calibri Light" charset="0"/>
                    <a:cs typeface="Calibri Light" charset="0"/>
                  </a:rPr>
                  <a:t>Creation and configuration of an initiative. Definition of business requirements</a:t>
                </a:r>
                <a:endParaRPr lang="en-GB" sz="1200" dirty="0">
                  <a:solidFill>
                    <a:schemeClr val="bg1"/>
                  </a:solidFill>
                  <a:latin typeface="Montserrat Light" panose="00000400000000000000" pitchFamily="50" charset="0"/>
                  <a:ea typeface="Calibri Light" charset="0"/>
                  <a:cs typeface="Calibri Light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867016" y="3830665"/>
              <a:ext cx="1661494" cy="2715004"/>
              <a:chOff x="3867016" y="3830665"/>
              <a:chExt cx="1661494" cy="2715004"/>
            </a:xfrm>
          </p:grpSpPr>
          <p:sp>
            <p:nvSpPr>
              <p:cNvPr id="109" name="Rectangle 108"/>
              <p:cNvSpPr/>
              <p:nvPr/>
            </p:nvSpPr>
            <p:spPr>
              <a:xfrm>
                <a:off x="3888519" y="4551511"/>
                <a:ext cx="16184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/>
                <a:r>
                  <a:rPr lang="en-GB" sz="1200" b="1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Proposal management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3867016" y="5345340"/>
                <a:ext cx="166149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ea typeface="Calibri Light" charset="0"/>
                    <a:cs typeface="Calibri Light" charset="0"/>
                  </a:rPr>
                  <a:t>Proposal validation, publication and analysis (convert proposal to project, associate various proposals, etc.)</a:t>
                </a:r>
              </a:p>
            </p:txBody>
          </p:sp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37763" y="3830665"/>
                <a:ext cx="720000" cy="720000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5439313" y="3817370"/>
              <a:ext cx="1772806" cy="2174301"/>
              <a:chOff x="5439313" y="3817370"/>
              <a:chExt cx="1772806" cy="2174301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5516472" y="4551511"/>
                <a:ext cx="16184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/>
                <a:r>
                  <a:rPr lang="en-GB" sz="1200" b="1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Complaint management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5439313" y="5345340"/>
                <a:ext cx="177280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ea typeface="Calibri Light" charset="0"/>
                    <a:cs typeface="Calibri Light" charset="0"/>
                  </a:rPr>
                  <a:t>Filing complaints, analysis and feedback</a:t>
                </a:r>
              </a:p>
            </p:txBody>
          </p:sp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65716" y="3817370"/>
                <a:ext cx="720000" cy="720000"/>
              </a:xfrm>
              <a:prstGeom prst="rect">
                <a:avLst/>
              </a:prstGeom>
            </p:spPr>
          </p:pic>
        </p:grpSp>
        <p:grpSp>
          <p:nvGrpSpPr>
            <p:cNvPr id="11" name="Group 10"/>
            <p:cNvGrpSpPr/>
            <p:nvPr/>
          </p:nvGrpSpPr>
          <p:grpSpPr>
            <a:xfrm>
              <a:off x="6954904" y="3813849"/>
              <a:ext cx="1936689" cy="1993156"/>
              <a:chOff x="6954904" y="3813849"/>
              <a:chExt cx="1936689" cy="1993156"/>
            </a:xfrm>
          </p:grpSpPr>
          <p:sp>
            <p:nvSpPr>
              <p:cNvPr id="107" name="Rectangle 106"/>
              <p:cNvSpPr/>
              <p:nvPr/>
            </p:nvSpPr>
            <p:spPr>
              <a:xfrm>
                <a:off x="7114004" y="4551511"/>
                <a:ext cx="16184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1219170"/>
                <a:r>
                  <a:rPr lang="en-GB" sz="1200" b="1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User / profile management</a:t>
                </a: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63248" y="3813849"/>
                <a:ext cx="720000" cy="720000"/>
              </a:xfrm>
              <a:prstGeom prst="rect">
                <a:avLst/>
              </a:prstGeom>
            </p:spPr>
          </p:pic>
          <p:sp>
            <p:nvSpPr>
              <p:cNvPr id="117" name="Rectangle 116"/>
              <p:cNvSpPr/>
              <p:nvPr/>
            </p:nvSpPr>
            <p:spPr>
              <a:xfrm>
                <a:off x="6954904" y="5345340"/>
                <a:ext cx="193668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ea typeface="Calibri Light" charset="0"/>
                    <a:cs typeface="Calibri Light" charset="0"/>
                  </a:rPr>
                  <a:t>User and profile  configuration</a:t>
                </a:r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4511824" y="6453336"/>
            <a:ext cx="2952328" cy="302792"/>
            <a:chOff x="3287688" y="5886399"/>
            <a:chExt cx="5130478" cy="494929"/>
          </a:xfrm>
        </p:grpSpPr>
        <p:pic>
          <p:nvPicPr>
            <p:cNvPr id="34" name="Imagem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87688" y="5909629"/>
              <a:ext cx="1728000" cy="471699"/>
            </a:xfrm>
            <a:prstGeom prst="rect">
              <a:avLst/>
            </a:prstGeom>
          </p:spPr>
        </p:pic>
        <p:pic>
          <p:nvPicPr>
            <p:cNvPr id="35" name="Imagem 7"/>
            <p:cNvPicPr>
              <a:picLocks noChangeAspect="1"/>
            </p:cNvPicPr>
            <p:nvPr/>
          </p:nvPicPr>
          <p:blipFill rotWithShape="1">
            <a:blip r:embed="rId8"/>
            <a:srcRect b="21898"/>
            <a:stretch/>
          </p:blipFill>
          <p:spPr>
            <a:xfrm>
              <a:off x="5078423" y="5886399"/>
              <a:ext cx="2140677" cy="417077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7374166" y="5912235"/>
              <a:ext cx="1044000" cy="468000"/>
              <a:chOff x="7093367" y="5903655"/>
              <a:chExt cx="1764000" cy="812740"/>
            </a:xfrm>
          </p:grpSpPr>
          <p:pic>
            <p:nvPicPr>
              <p:cNvPr id="37" name="Imagem 38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0183"/>
              <a:stretch>
                <a:fillRect/>
              </a:stretch>
            </p:blipFill>
            <p:spPr bwMode="auto">
              <a:xfrm>
                <a:off x="7122395" y="5903655"/>
                <a:ext cx="1656000" cy="418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093367" y="6335703"/>
                <a:ext cx="1764000" cy="38069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2681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/>
          <p:cNvGrpSpPr/>
          <p:nvPr/>
        </p:nvGrpSpPr>
        <p:grpSpPr>
          <a:xfrm>
            <a:off x="769178" y="392470"/>
            <a:ext cx="8784000" cy="588258"/>
            <a:chOff x="769178" y="392470"/>
            <a:chExt cx="8784000" cy="588258"/>
          </a:xfrm>
        </p:grpSpPr>
        <p:sp>
          <p:nvSpPr>
            <p:cNvPr id="20" name="CaixaDeTexto 19"/>
            <p:cNvSpPr txBox="1">
              <a:spLocks noChangeArrowheads="1"/>
            </p:cNvSpPr>
            <p:nvPr/>
          </p:nvSpPr>
          <p:spPr bwMode="auto">
            <a:xfrm>
              <a:off x="769178" y="392470"/>
              <a:ext cx="8784000" cy="542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GB" sz="2200" b="1" dirty="0">
                  <a:solidFill>
                    <a:schemeClr val="bg1"/>
                  </a:solidFill>
                  <a:latin typeface="Montserrat Light" panose="00000400000000000000" pitchFamily="50" charset="0"/>
                  <a:ea typeface="Lato" pitchFamily="34" charset="0"/>
                  <a:cs typeface="Lato" pitchFamily="34" charset="0"/>
                </a:rPr>
                <a:t>PARTICIPA.GOV – THE TECHNOLOGICAL PLATFORM</a:t>
              </a:r>
            </a:p>
          </p:txBody>
        </p:sp>
        <p:sp>
          <p:nvSpPr>
            <p:cNvPr id="21" name="Rectângulo 36"/>
            <p:cNvSpPr/>
            <p:nvPr/>
          </p:nvSpPr>
          <p:spPr>
            <a:xfrm>
              <a:off x="876312" y="915928"/>
              <a:ext cx="8028000" cy="64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Montserrat Light" panose="00000400000000000000" pitchFamily="50" charset="0"/>
              </a:endParaRPr>
            </a:p>
          </p:txBody>
        </p:sp>
      </p:grpSp>
      <p:sp>
        <p:nvSpPr>
          <p:cNvPr id="8" name="Subtitle 2">
            <a:extLst>
              <a:ext uri="{FF2B5EF4-FFF2-40B4-BE49-F238E27FC236}">
                <a16:creationId xmlns:a16="http://schemas.microsoft.com/office/drawing/2014/main" id="{DB95F4E4-DB1B-42F8-B484-290842D16608}"/>
              </a:ext>
            </a:extLst>
          </p:cNvPr>
          <p:cNvSpPr txBox="1">
            <a:spLocks/>
          </p:cNvSpPr>
          <p:nvPr/>
        </p:nvSpPr>
        <p:spPr>
          <a:xfrm>
            <a:off x="815414" y="1916832"/>
            <a:ext cx="10245600" cy="501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PT"/>
            </a:defPPr>
            <a:lvl1pPr algn="ctr" eaLnBrk="1" hangingPunct="1">
              <a:lnSpc>
                <a:spcPct val="150000"/>
              </a:lnSpc>
              <a:buFontTx/>
              <a:buNone/>
              <a:defRPr sz="1867">
                <a:solidFill>
                  <a:schemeClr val="bg1"/>
                </a:solidFill>
                <a:latin typeface="Montserrat" panose="00000500000000000000" pitchFamily="2" charset="0"/>
                <a:cs typeface="Browallia New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GB" altLang="pt-PT" sz="2000" dirty="0" err="1">
                <a:latin typeface="Montserrat Light" panose="00000400000000000000" pitchFamily="50" charset="0"/>
                <a:cs typeface="+mn-cs"/>
              </a:rPr>
              <a:t>Participa.Gov</a:t>
            </a:r>
            <a:r>
              <a:rPr lang="en-GB" altLang="pt-PT" sz="2000" dirty="0">
                <a:latin typeface="Montserrat Light" panose="00000400000000000000" pitchFamily="50" charset="0"/>
                <a:cs typeface="+mn-cs"/>
              </a:rPr>
              <a:t> is a widespread and differentiating platform</a:t>
            </a:r>
            <a:r>
              <a:rPr lang="en-GB" altLang="pt-PT" sz="2000" dirty="0">
                <a:latin typeface="Montserrat Light" panose="00000400000000000000" pitchFamily="50" charset="0"/>
              </a:rPr>
              <a:t>: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177489" y="3284984"/>
            <a:ext cx="11945034" cy="3007410"/>
            <a:chOff x="246966" y="3171313"/>
            <a:chExt cx="11945034" cy="3007410"/>
          </a:xfrm>
        </p:grpSpPr>
        <p:grpSp>
          <p:nvGrpSpPr>
            <p:cNvPr id="24" name="Group 23"/>
            <p:cNvGrpSpPr/>
            <p:nvPr/>
          </p:nvGrpSpPr>
          <p:grpSpPr>
            <a:xfrm>
              <a:off x="1499723" y="4738723"/>
              <a:ext cx="3348372" cy="1440000"/>
              <a:chOff x="569386" y="2442592"/>
              <a:chExt cx="3348372" cy="1440000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1523572" y="2442592"/>
                <a:ext cx="1440000" cy="144000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800" dirty="0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569386" y="2542262"/>
                <a:ext cx="3348372" cy="809322"/>
                <a:chOff x="485546" y="3159682"/>
                <a:chExt cx="3348372" cy="809322"/>
              </a:xfrm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485546" y="3159682"/>
                  <a:ext cx="3348372" cy="526698"/>
                </a:xfrm>
                <a:prstGeom prst="rect">
                  <a:avLst/>
                </a:prstGeom>
                <a:noFill/>
                <a:effectLst/>
              </p:spPr>
              <p:txBody>
                <a:bodyPr wrap="square" anchor="ctr">
                  <a:noAutofit/>
                </a:bodyPr>
                <a:lstStyle/>
                <a:p>
                  <a:pPr algn="ctr" defTabSz="1178889">
                    <a:spcAft>
                      <a:spcPts val="600"/>
                    </a:spcAft>
                  </a:pPr>
                  <a:r>
                    <a:rPr lang="en-GB" b="1" dirty="0">
                      <a:solidFill>
                        <a:schemeClr val="bg1"/>
                      </a:solidFill>
                      <a:latin typeface="Montserrat Light" panose="00000400000000000000" pitchFamily="50" charset="0"/>
                      <a:ea typeface="Open Sans" pitchFamily="34" charset="0"/>
                      <a:cs typeface="Open Sans" pitchFamily="34" charset="0"/>
                    </a:rPr>
                    <a:t>IDENTIFICATION GUARANTEE</a:t>
                  </a: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575556" y="3591020"/>
                  <a:ext cx="3168352" cy="377984"/>
                </a:xfrm>
                <a:prstGeom prst="rect">
                  <a:avLst/>
                </a:prstGeom>
                <a:noFill/>
                <a:effectLst/>
              </p:spPr>
              <p:txBody>
                <a:bodyPr wrap="square" anchor="t">
                  <a:noAutofit/>
                </a:bodyPr>
                <a:lstStyle/>
                <a:p>
                  <a:pPr algn="ctr" defTabSz="1178889">
                    <a:spcAft>
                      <a:spcPts val="600"/>
                    </a:spcAft>
                  </a:pPr>
                  <a:r>
                    <a:rPr lang="en-GB" sz="1400" dirty="0">
                      <a:solidFill>
                        <a:schemeClr val="bg1"/>
                      </a:solidFill>
                      <a:latin typeface="Montserrat Light" panose="00000400000000000000" pitchFamily="50" charset="0"/>
                      <a:ea typeface="Open Sans" pitchFamily="34" charset="0"/>
                      <a:cs typeface="Open Sans" pitchFamily="34" charset="0"/>
                    </a:rPr>
                    <a:t>(Autenticação.gov -  </a:t>
                  </a:r>
                </a:p>
                <a:p>
                  <a:pPr algn="ctr" defTabSz="1178889">
                    <a:spcAft>
                      <a:spcPts val="600"/>
                    </a:spcAft>
                  </a:pPr>
                  <a:r>
                    <a:rPr lang="en-GB" sz="1400" dirty="0">
                      <a:solidFill>
                        <a:schemeClr val="bg1"/>
                      </a:solidFill>
                      <a:latin typeface="Montserrat Light" panose="00000400000000000000" pitchFamily="50" charset="0"/>
                      <a:ea typeface="Open Sans" pitchFamily="34" charset="0"/>
                      <a:cs typeface="Open Sans" pitchFamily="34" charset="0"/>
                    </a:rPr>
                    <a:t>digital identification, authentication and signature)</a:t>
                  </a:r>
                </a:p>
              </p:txBody>
            </p:sp>
          </p:grpSp>
        </p:grpSp>
        <p:grpSp>
          <p:nvGrpSpPr>
            <p:cNvPr id="47" name="Group 46"/>
            <p:cNvGrpSpPr/>
            <p:nvPr/>
          </p:nvGrpSpPr>
          <p:grpSpPr>
            <a:xfrm>
              <a:off x="7482859" y="4738723"/>
              <a:ext cx="3168352" cy="1440000"/>
              <a:chOff x="1631544" y="4714028"/>
              <a:chExt cx="3168352" cy="144000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2549726" y="4714028"/>
                <a:ext cx="1440000" cy="144000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800" dirty="0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grpSp>
            <p:nvGrpSpPr>
              <p:cNvPr id="36" name="Group 35"/>
              <p:cNvGrpSpPr/>
              <p:nvPr/>
            </p:nvGrpSpPr>
            <p:grpSpPr>
              <a:xfrm>
                <a:off x="1631544" y="4813698"/>
                <a:ext cx="3168352" cy="809322"/>
                <a:chOff x="431540" y="3159682"/>
                <a:chExt cx="3168352" cy="809322"/>
              </a:xfrm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539552" y="3159682"/>
                  <a:ext cx="3060340" cy="526698"/>
                </a:xfrm>
                <a:prstGeom prst="rect">
                  <a:avLst/>
                </a:prstGeom>
                <a:noFill/>
                <a:effectLst/>
              </p:spPr>
              <p:txBody>
                <a:bodyPr wrap="square" anchor="ctr">
                  <a:noAutofit/>
                </a:bodyPr>
                <a:lstStyle/>
                <a:p>
                  <a:pPr algn="ctr" defTabSz="1178889">
                    <a:spcAft>
                      <a:spcPts val="600"/>
                    </a:spcAft>
                  </a:pPr>
                  <a:r>
                    <a:rPr lang="en-GB" b="1" dirty="0">
                      <a:solidFill>
                        <a:schemeClr val="bg1"/>
                      </a:solidFill>
                      <a:latin typeface="Montserrat Light" panose="00000400000000000000" pitchFamily="50" charset="0"/>
                      <a:ea typeface="Open Sans" pitchFamily="34" charset="0"/>
                      <a:cs typeface="Open Sans" pitchFamily="34" charset="0"/>
                    </a:rPr>
                    <a:t>PROGRESSIVE WEB APP</a:t>
                  </a:r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431540" y="3591020"/>
                  <a:ext cx="3168352" cy="377984"/>
                </a:xfrm>
                <a:prstGeom prst="rect">
                  <a:avLst/>
                </a:prstGeom>
                <a:noFill/>
                <a:effectLst/>
              </p:spPr>
              <p:txBody>
                <a:bodyPr wrap="square" anchor="t">
                  <a:noAutofit/>
                </a:bodyPr>
                <a:lstStyle/>
                <a:p>
                  <a:pPr algn="ctr" defTabSz="1178889">
                    <a:spcAft>
                      <a:spcPts val="600"/>
                    </a:spcAft>
                  </a:pPr>
                  <a:r>
                    <a:rPr lang="en-GB" sz="1400" dirty="0">
                      <a:solidFill>
                        <a:schemeClr val="bg1"/>
                      </a:solidFill>
                      <a:latin typeface="Montserrat Light" panose="00000400000000000000" pitchFamily="50" charset="0"/>
                      <a:ea typeface="Open Sans" pitchFamily="34" charset="0"/>
                      <a:cs typeface="Open Sans" pitchFamily="34" charset="0"/>
                    </a:rPr>
                    <a:t>(Accessible from any device)</a:t>
                  </a:r>
                </a:p>
              </p:txBody>
            </p:sp>
          </p:grpSp>
        </p:grpSp>
        <p:grpSp>
          <p:nvGrpSpPr>
            <p:cNvPr id="34" name="Group 33"/>
            <p:cNvGrpSpPr/>
            <p:nvPr/>
          </p:nvGrpSpPr>
          <p:grpSpPr>
            <a:xfrm>
              <a:off x="246966" y="3171313"/>
              <a:ext cx="5853886" cy="1440000"/>
              <a:chOff x="246966" y="3171313"/>
              <a:chExt cx="5853886" cy="1440000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3148524" y="3171313"/>
                <a:ext cx="2952328" cy="1440000"/>
                <a:chOff x="623392" y="2442592"/>
                <a:chExt cx="2952328" cy="1440000"/>
              </a:xfrm>
            </p:grpSpPr>
            <p:sp>
              <p:nvSpPr>
                <p:cNvPr id="15" name="Oval 14"/>
                <p:cNvSpPr/>
                <p:nvPr/>
              </p:nvSpPr>
              <p:spPr>
                <a:xfrm>
                  <a:off x="1379556" y="2442592"/>
                  <a:ext cx="1440000" cy="1440000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800" dirty="0">
                    <a:solidFill>
                      <a:schemeClr val="bg1"/>
                    </a:solidFill>
                    <a:latin typeface="Montserrat Light" panose="00000400000000000000" pitchFamily="50" charset="0"/>
                  </a:endParaRPr>
                </a:p>
              </p:txBody>
            </p:sp>
            <p:grpSp>
              <p:nvGrpSpPr>
                <p:cNvPr id="16" name="Group 15"/>
                <p:cNvGrpSpPr/>
                <p:nvPr/>
              </p:nvGrpSpPr>
              <p:grpSpPr>
                <a:xfrm>
                  <a:off x="623392" y="2542262"/>
                  <a:ext cx="2952328" cy="792202"/>
                  <a:chOff x="539552" y="3159682"/>
                  <a:chExt cx="2952328" cy="792202"/>
                </a:xfrm>
              </p:grpSpPr>
              <p:sp>
                <p:nvSpPr>
                  <p:cNvPr id="22" name="Rectangle 21"/>
                  <p:cNvSpPr/>
                  <p:nvPr/>
                </p:nvSpPr>
                <p:spPr>
                  <a:xfrm>
                    <a:off x="539552" y="3159682"/>
                    <a:ext cx="2952328" cy="526698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pPr algn="ctr" defTabSz="1178889">
                      <a:spcAft>
                        <a:spcPts val="600"/>
                      </a:spcAft>
                    </a:pPr>
                    <a:r>
                      <a:rPr lang="en-GB" b="1" dirty="0">
                        <a:solidFill>
                          <a:schemeClr val="bg1"/>
                        </a:solidFill>
                        <a:latin typeface="Montserrat Light" panose="00000400000000000000" pitchFamily="50" charset="0"/>
                        <a:ea typeface="Open Sans" pitchFamily="34" charset="0"/>
                        <a:cs typeface="Open Sans" pitchFamily="34" charset="0"/>
                      </a:rPr>
                      <a:t>MULTI-INITIATIVES</a:t>
                    </a:r>
                  </a:p>
                </p:txBody>
              </p:sp>
              <p:sp>
                <p:nvSpPr>
                  <p:cNvPr id="23" name="Rectangle 22"/>
                  <p:cNvSpPr/>
                  <p:nvPr/>
                </p:nvSpPr>
                <p:spPr>
                  <a:xfrm>
                    <a:off x="887555" y="3573900"/>
                    <a:ext cx="2253406" cy="377984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square" anchor="t">
                    <a:noAutofit/>
                  </a:bodyPr>
                  <a:lstStyle/>
                  <a:p>
                    <a:pPr algn="ctr" defTabSz="1178889">
                      <a:spcAft>
                        <a:spcPts val="600"/>
                      </a:spcAft>
                    </a:pPr>
                    <a:r>
                      <a:rPr lang="en-GB" sz="1400" dirty="0">
                        <a:solidFill>
                          <a:schemeClr val="bg1"/>
                        </a:solidFill>
                        <a:latin typeface="Montserrat Light" panose="00000400000000000000" pitchFamily="50" charset="0"/>
                        <a:ea typeface="Open Sans" pitchFamily="34" charset="0"/>
                        <a:cs typeface="Open Sans" pitchFamily="34" charset="0"/>
                      </a:rPr>
                      <a:t>(Public initiatives, private initiatives)</a:t>
                    </a:r>
                  </a:p>
                </p:txBody>
              </p:sp>
            </p:grpSp>
          </p:grpSp>
          <p:grpSp>
            <p:nvGrpSpPr>
              <p:cNvPr id="9" name="Group 8"/>
              <p:cNvGrpSpPr/>
              <p:nvPr/>
            </p:nvGrpSpPr>
            <p:grpSpPr>
              <a:xfrm>
                <a:off x="246966" y="3171313"/>
                <a:ext cx="2952328" cy="1440000"/>
                <a:chOff x="623392" y="2442592"/>
                <a:chExt cx="2952328" cy="1440000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1379556" y="2442592"/>
                  <a:ext cx="1440000" cy="1440000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800" dirty="0">
                    <a:solidFill>
                      <a:schemeClr val="bg1"/>
                    </a:solidFill>
                    <a:latin typeface="Montserrat Light" panose="00000400000000000000" pitchFamily="50" charset="0"/>
                  </a:endParaRPr>
                </a:p>
              </p:txBody>
            </p:sp>
            <p:grpSp>
              <p:nvGrpSpPr>
                <p:cNvPr id="11" name="Group 10"/>
                <p:cNvGrpSpPr/>
                <p:nvPr/>
              </p:nvGrpSpPr>
              <p:grpSpPr>
                <a:xfrm>
                  <a:off x="623392" y="2542262"/>
                  <a:ext cx="2952328" cy="753778"/>
                  <a:chOff x="539552" y="3159682"/>
                  <a:chExt cx="2952328" cy="753778"/>
                </a:xfrm>
              </p:grpSpPr>
              <p:sp>
                <p:nvSpPr>
                  <p:cNvPr id="12" name="Rectangle 11"/>
                  <p:cNvSpPr/>
                  <p:nvPr/>
                </p:nvSpPr>
                <p:spPr>
                  <a:xfrm>
                    <a:off x="539552" y="3159682"/>
                    <a:ext cx="2952328" cy="526698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pPr algn="ctr" defTabSz="1178889">
                      <a:spcAft>
                        <a:spcPts val="600"/>
                      </a:spcAft>
                    </a:pPr>
                    <a:r>
                      <a:rPr lang="en-GB" b="1" dirty="0">
                        <a:solidFill>
                          <a:schemeClr val="bg1"/>
                        </a:solidFill>
                        <a:latin typeface="Montserrat Light" panose="00000400000000000000" pitchFamily="50" charset="0"/>
                        <a:ea typeface="Open Sans" pitchFamily="34" charset="0"/>
                        <a:cs typeface="Open Sans" pitchFamily="34" charset="0"/>
                      </a:rPr>
                      <a:t>MULTI-ENTITY</a:t>
                    </a:r>
                  </a:p>
                </p:txBody>
              </p:sp>
              <p:sp>
                <p:nvSpPr>
                  <p:cNvPr id="13" name="Rectangle 12"/>
                  <p:cNvSpPr/>
                  <p:nvPr/>
                </p:nvSpPr>
                <p:spPr>
                  <a:xfrm>
                    <a:off x="654947" y="3591020"/>
                    <a:ext cx="2811548" cy="322440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square" anchor="t">
                    <a:noAutofit/>
                  </a:bodyPr>
                  <a:lstStyle/>
                  <a:p>
                    <a:pPr algn="ctr" defTabSz="1178889">
                      <a:spcAft>
                        <a:spcPts val="600"/>
                      </a:spcAft>
                    </a:pPr>
                    <a:r>
                      <a:rPr lang="en-GB" sz="1400" dirty="0">
                        <a:solidFill>
                          <a:schemeClr val="bg1"/>
                        </a:solidFill>
                        <a:latin typeface="Montserrat Light" panose="00000400000000000000" pitchFamily="50" charset="0"/>
                        <a:ea typeface="Open Sans" pitchFamily="34" charset="0"/>
                        <a:cs typeface="Open Sans" pitchFamily="34" charset="0"/>
                      </a:rPr>
                      <a:t>(Councils, Government, Public Administration entities, schools, etc.)</a:t>
                    </a:r>
                  </a:p>
                </p:txBody>
              </p:sp>
            </p:grpSp>
          </p:grpSp>
        </p:grpSp>
        <p:grpSp>
          <p:nvGrpSpPr>
            <p:cNvPr id="44" name="Group 43"/>
            <p:cNvGrpSpPr/>
            <p:nvPr/>
          </p:nvGrpSpPr>
          <p:grpSpPr>
            <a:xfrm>
              <a:off x="5942070" y="3171313"/>
              <a:ext cx="6249930" cy="1440000"/>
              <a:chOff x="5942070" y="3171313"/>
              <a:chExt cx="6249930" cy="1440000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5942070" y="3171313"/>
                <a:ext cx="3168352" cy="1440000"/>
                <a:chOff x="3449116" y="4427773"/>
                <a:chExt cx="3168352" cy="1440000"/>
              </a:xfrm>
            </p:grpSpPr>
            <p:sp>
              <p:nvSpPr>
                <p:cNvPr id="30" name="Oval 29"/>
                <p:cNvSpPr/>
                <p:nvPr/>
              </p:nvSpPr>
              <p:spPr>
                <a:xfrm>
                  <a:off x="4313292" y="4427773"/>
                  <a:ext cx="1440000" cy="1440000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800" dirty="0">
                    <a:solidFill>
                      <a:schemeClr val="bg1"/>
                    </a:solidFill>
                    <a:latin typeface="Montserrat Light" panose="00000400000000000000" pitchFamily="50" charset="0"/>
                  </a:endParaRPr>
                </a:p>
              </p:txBody>
            </p:sp>
            <p:grpSp>
              <p:nvGrpSpPr>
                <p:cNvPr id="31" name="Group 30"/>
                <p:cNvGrpSpPr/>
                <p:nvPr/>
              </p:nvGrpSpPr>
              <p:grpSpPr>
                <a:xfrm>
                  <a:off x="3449116" y="4527443"/>
                  <a:ext cx="3168352" cy="978856"/>
                  <a:chOff x="431540" y="3159682"/>
                  <a:chExt cx="3168352" cy="978856"/>
                </a:xfrm>
              </p:grpSpPr>
              <p:sp>
                <p:nvSpPr>
                  <p:cNvPr id="32" name="Rectangle 31"/>
                  <p:cNvSpPr/>
                  <p:nvPr/>
                </p:nvSpPr>
                <p:spPr>
                  <a:xfrm>
                    <a:off x="539552" y="3159682"/>
                    <a:ext cx="2952328" cy="526698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pPr algn="ctr" defTabSz="1178889">
                      <a:spcAft>
                        <a:spcPts val="600"/>
                      </a:spcAft>
                    </a:pPr>
                    <a:r>
                      <a:rPr lang="en-GB" b="1" dirty="0">
                        <a:solidFill>
                          <a:schemeClr val="bg1"/>
                        </a:solidFill>
                        <a:latin typeface="Montserrat Light" panose="00000400000000000000" pitchFamily="50" charset="0"/>
                        <a:ea typeface="Open Sans" pitchFamily="34" charset="0"/>
                        <a:cs typeface="Open Sans" pitchFamily="34" charset="0"/>
                      </a:rPr>
                      <a:t>BLOCKCHAIN</a:t>
                    </a:r>
                  </a:p>
                </p:txBody>
              </p:sp>
              <p:sp>
                <p:nvSpPr>
                  <p:cNvPr id="33" name="Rectangle 32"/>
                  <p:cNvSpPr/>
                  <p:nvPr/>
                </p:nvSpPr>
                <p:spPr>
                  <a:xfrm>
                    <a:off x="431540" y="3591019"/>
                    <a:ext cx="3168352" cy="547519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square" anchor="t">
                    <a:noAutofit/>
                  </a:bodyPr>
                  <a:lstStyle/>
                  <a:p>
                    <a:pPr algn="ctr" defTabSz="1178889">
                      <a:spcAft>
                        <a:spcPts val="600"/>
                      </a:spcAft>
                    </a:pPr>
                    <a:r>
                      <a:rPr lang="en-GB" sz="1400" dirty="0">
                        <a:solidFill>
                          <a:schemeClr val="bg1"/>
                        </a:solidFill>
                        <a:latin typeface="Montserrat Light" panose="00000400000000000000" pitchFamily="50" charset="0"/>
                        <a:ea typeface="Open Sans" pitchFamily="34" charset="0"/>
                        <a:cs typeface="Open Sans" pitchFamily="34" charset="0"/>
                      </a:rPr>
                      <a:t>(Transparent, secure and anonymous votes)</a:t>
                    </a:r>
                  </a:p>
                  <a:p>
                    <a:pPr algn="ctr" defTabSz="1178889">
                      <a:spcAft>
                        <a:spcPts val="600"/>
                      </a:spcAft>
                    </a:pPr>
                    <a:endParaRPr lang="en-GB" sz="1400" dirty="0">
                      <a:solidFill>
                        <a:schemeClr val="bg1"/>
                      </a:solidFill>
                      <a:latin typeface="Montserrat Light" panose="00000400000000000000" pitchFamily="50" charset="0"/>
                      <a:ea typeface="Open Sans" pitchFamily="34" charset="0"/>
                      <a:cs typeface="Open Sans" pitchFamily="34" charset="0"/>
                    </a:endParaRPr>
                  </a:p>
                </p:txBody>
              </p:sp>
            </p:grpSp>
          </p:grpSp>
          <p:grpSp>
            <p:nvGrpSpPr>
              <p:cNvPr id="5" name="Group 4"/>
              <p:cNvGrpSpPr/>
              <p:nvPr/>
            </p:nvGrpSpPr>
            <p:grpSpPr>
              <a:xfrm>
                <a:off x="8843628" y="3171313"/>
                <a:ext cx="3348372" cy="1440000"/>
                <a:chOff x="6968167" y="4553122"/>
                <a:chExt cx="3348372" cy="1440000"/>
              </a:xfrm>
            </p:grpSpPr>
            <p:sp>
              <p:nvSpPr>
                <p:cNvPr id="40" name="Oval 39"/>
                <p:cNvSpPr/>
                <p:nvPr/>
              </p:nvSpPr>
              <p:spPr>
                <a:xfrm>
                  <a:off x="7922353" y="4553122"/>
                  <a:ext cx="1440000" cy="1440000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800" dirty="0">
                    <a:solidFill>
                      <a:schemeClr val="bg1"/>
                    </a:solidFill>
                    <a:latin typeface="Montserrat Light" panose="00000400000000000000" pitchFamily="50" charset="0"/>
                  </a:endParaRPr>
                </a:p>
              </p:txBody>
            </p:sp>
            <p:grpSp>
              <p:nvGrpSpPr>
                <p:cNvPr id="41" name="Group 40"/>
                <p:cNvGrpSpPr/>
                <p:nvPr/>
              </p:nvGrpSpPr>
              <p:grpSpPr>
                <a:xfrm>
                  <a:off x="6968167" y="4652792"/>
                  <a:ext cx="3348372" cy="1205936"/>
                  <a:chOff x="485546" y="3159682"/>
                  <a:chExt cx="3348372" cy="1205936"/>
                </a:xfrm>
              </p:grpSpPr>
              <p:sp>
                <p:nvSpPr>
                  <p:cNvPr id="42" name="Rectangle 41"/>
                  <p:cNvSpPr/>
                  <p:nvPr/>
                </p:nvSpPr>
                <p:spPr>
                  <a:xfrm>
                    <a:off x="485546" y="3159682"/>
                    <a:ext cx="3348372" cy="526698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pPr algn="ctr" defTabSz="1178889">
                      <a:spcAft>
                        <a:spcPts val="600"/>
                      </a:spcAft>
                    </a:pPr>
                    <a:r>
                      <a:rPr lang="en-GB" b="1" dirty="0">
                        <a:solidFill>
                          <a:schemeClr val="bg1"/>
                        </a:solidFill>
                        <a:latin typeface="Montserrat Light" panose="00000400000000000000" pitchFamily="50" charset="0"/>
                        <a:ea typeface="Open Sans" pitchFamily="34" charset="0"/>
                        <a:cs typeface="Open Sans" pitchFamily="34" charset="0"/>
                      </a:rPr>
                      <a:t>COST REDUCTION</a:t>
                    </a:r>
                  </a:p>
                </p:txBody>
              </p:sp>
              <p:sp>
                <p:nvSpPr>
                  <p:cNvPr id="43" name="Rectangle 42"/>
                  <p:cNvSpPr/>
                  <p:nvPr/>
                </p:nvSpPr>
                <p:spPr>
                  <a:xfrm>
                    <a:off x="575556" y="3591020"/>
                    <a:ext cx="3168352" cy="774598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square" anchor="t">
                    <a:noAutofit/>
                  </a:bodyPr>
                  <a:lstStyle/>
                  <a:p>
                    <a:pPr algn="ctr" defTabSz="1178889">
                      <a:spcAft>
                        <a:spcPts val="600"/>
                      </a:spcAft>
                    </a:pPr>
                    <a:r>
                      <a:rPr lang="en-GB" sz="1400" dirty="0">
                        <a:solidFill>
                          <a:schemeClr val="bg1"/>
                        </a:solidFill>
                        <a:latin typeface="Montserrat Light" panose="00000400000000000000" pitchFamily="50" charset="0"/>
                        <a:ea typeface="Open Sans" pitchFamily="34" charset="0"/>
                        <a:cs typeface="Open Sans" pitchFamily="34" charset="0"/>
                      </a:rPr>
                      <a:t>(Less acquisitions of participation platforms  by the Public Administration)</a:t>
                    </a:r>
                  </a:p>
                </p:txBody>
              </p:sp>
            </p:grpSp>
          </p:grpSp>
        </p:grpSp>
      </p:grpSp>
      <p:grpSp>
        <p:nvGrpSpPr>
          <p:cNvPr id="46" name="Group 45"/>
          <p:cNvGrpSpPr/>
          <p:nvPr/>
        </p:nvGrpSpPr>
        <p:grpSpPr>
          <a:xfrm>
            <a:off x="4511824" y="6453336"/>
            <a:ext cx="2952328" cy="302792"/>
            <a:chOff x="3287688" y="5886399"/>
            <a:chExt cx="5130478" cy="494929"/>
          </a:xfrm>
        </p:grpSpPr>
        <p:pic>
          <p:nvPicPr>
            <p:cNvPr id="48" name="Imagem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7688" y="5909629"/>
              <a:ext cx="1728000" cy="471699"/>
            </a:xfrm>
            <a:prstGeom prst="rect">
              <a:avLst/>
            </a:prstGeom>
          </p:spPr>
        </p:pic>
        <p:pic>
          <p:nvPicPr>
            <p:cNvPr id="49" name="Imagem 7"/>
            <p:cNvPicPr>
              <a:picLocks noChangeAspect="1"/>
            </p:cNvPicPr>
            <p:nvPr/>
          </p:nvPicPr>
          <p:blipFill rotWithShape="1">
            <a:blip r:embed="rId4"/>
            <a:srcRect b="21898"/>
            <a:stretch/>
          </p:blipFill>
          <p:spPr>
            <a:xfrm>
              <a:off x="5078423" y="5886399"/>
              <a:ext cx="2140677" cy="417077"/>
            </a:xfrm>
            <a:prstGeom prst="rect">
              <a:avLst/>
            </a:prstGeom>
          </p:spPr>
        </p:pic>
        <p:grpSp>
          <p:nvGrpSpPr>
            <p:cNvPr id="51" name="Group 50"/>
            <p:cNvGrpSpPr/>
            <p:nvPr/>
          </p:nvGrpSpPr>
          <p:grpSpPr>
            <a:xfrm>
              <a:off x="7374166" y="5912235"/>
              <a:ext cx="1044000" cy="468000"/>
              <a:chOff x="7093367" y="5903655"/>
              <a:chExt cx="1764000" cy="812740"/>
            </a:xfrm>
          </p:grpSpPr>
          <p:pic>
            <p:nvPicPr>
              <p:cNvPr id="52" name="Imagem 3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0183"/>
              <a:stretch>
                <a:fillRect/>
              </a:stretch>
            </p:blipFill>
            <p:spPr bwMode="auto">
              <a:xfrm>
                <a:off x="7122395" y="5903655"/>
                <a:ext cx="1656000" cy="418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93367" y="6335703"/>
                <a:ext cx="1764000" cy="38069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5979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51998" y="0"/>
            <a:ext cx="3240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Montserrat Light" panose="00000400000000000000" pitchFamily="50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08363" y="1196752"/>
            <a:ext cx="7560840" cy="4724692"/>
            <a:chOff x="1487488" y="1061141"/>
            <a:chExt cx="9073008" cy="5643168"/>
          </a:xfrm>
        </p:grpSpPr>
        <p:grpSp>
          <p:nvGrpSpPr>
            <p:cNvPr id="2" name="Group 1"/>
            <p:cNvGrpSpPr/>
            <p:nvPr/>
          </p:nvGrpSpPr>
          <p:grpSpPr>
            <a:xfrm>
              <a:off x="1487488" y="1061141"/>
              <a:ext cx="9073008" cy="5643168"/>
              <a:chOff x="1122944" y="1061141"/>
              <a:chExt cx="9073008" cy="5643168"/>
            </a:xfrm>
          </p:grpSpPr>
          <p:sp>
            <p:nvSpPr>
              <p:cNvPr id="23" name="Rectangle 177"/>
              <p:cNvSpPr>
                <a:spLocks noChangeArrowheads="1"/>
              </p:cNvSpPr>
              <p:nvPr/>
            </p:nvSpPr>
            <p:spPr bwMode="auto">
              <a:xfrm>
                <a:off x="1122944" y="3570872"/>
                <a:ext cx="2001284" cy="853564"/>
              </a:xfrm>
              <a:prstGeom prst="rect">
                <a:avLst/>
              </a:prstGeom>
              <a:noFill/>
              <a:ln w="28575" cap="rnd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algn="r"/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Arial" pitchFamily="34" charset="0"/>
                  </a:rPr>
                  <a:t>Access to a Reserved Area and configuration of user preferences by themes and places of interest</a:t>
                </a:r>
              </a:p>
              <a:p>
                <a:pPr algn="r"/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25" name="Rectangle 192"/>
              <p:cNvSpPr>
                <a:spLocks noChangeArrowheads="1"/>
              </p:cNvSpPr>
              <p:nvPr/>
            </p:nvSpPr>
            <p:spPr bwMode="auto">
              <a:xfrm>
                <a:off x="4812816" y="5850745"/>
                <a:ext cx="1908000" cy="853564"/>
              </a:xfrm>
              <a:prstGeom prst="rect">
                <a:avLst/>
              </a:prstGeom>
              <a:noFill/>
              <a:ln w="28575" cap="rnd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algn="ctr"/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Arial" pitchFamily="34" charset="0"/>
                  </a:rPr>
                  <a:t>Advanced search of initiatives and proposals</a:t>
                </a:r>
              </a:p>
            </p:txBody>
          </p:sp>
          <p:sp>
            <p:nvSpPr>
              <p:cNvPr id="26" name="Rectangle 207"/>
              <p:cNvSpPr>
                <a:spLocks noChangeArrowheads="1"/>
              </p:cNvSpPr>
              <p:nvPr/>
            </p:nvSpPr>
            <p:spPr bwMode="auto">
              <a:xfrm>
                <a:off x="8393273" y="3521748"/>
                <a:ext cx="1802679" cy="853564"/>
              </a:xfrm>
              <a:prstGeom prst="rect">
                <a:avLst/>
              </a:prstGeom>
              <a:noFill/>
              <a:ln w="28575" cap="rnd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Arial" pitchFamily="34" charset="0"/>
                  </a:rPr>
                  <a:t>Digital voting using </a:t>
                </a:r>
                <a:r>
                  <a:rPr lang="en-GB" sz="1200" dirty="0" err="1">
                    <a:solidFill>
                      <a:schemeClr val="bg1"/>
                    </a:solidFill>
                    <a:latin typeface="Montserrat Light" panose="00000400000000000000" pitchFamily="50" charset="0"/>
                    <a:cs typeface="Arial" pitchFamily="34" charset="0"/>
                  </a:rPr>
                  <a:t>Blockchain</a:t>
                </a:r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Arial" pitchFamily="34" charset="0"/>
                  </a:rPr>
                  <a:t> technology</a:t>
                </a:r>
                <a:endParaRPr lang="en-GB" sz="1200" i="1" dirty="0">
                  <a:solidFill>
                    <a:schemeClr val="bg1"/>
                  </a:solidFill>
                  <a:latin typeface="Montserrat Light" panose="00000400000000000000" pitchFamily="50" charset="0"/>
                  <a:cs typeface="Arial" pitchFamily="34" charset="0"/>
                </a:endParaRPr>
              </a:p>
            </p:txBody>
          </p:sp>
          <p:sp>
            <p:nvSpPr>
              <p:cNvPr id="27" name="Rectangle 212"/>
              <p:cNvSpPr>
                <a:spLocks noChangeArrowheads="1"/>
              </p:cNvSpPr>
              <p:nvPr/>
            </p:nvSpPr>
            <p:spPr bwMode="auto">
              <a:xfrm>
                <a:off x="7218052" y="1671767"/>
                <a:ext cx="2109352" cy="856083"/>
              </a:xfrm>
              <a:prstGeom prst="rect">
                <a:avLst/>
              </a:prstGeom>
              <a:noFill/>
              <a:ln w="28575" cap="rnd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Arial" pitchFamily="34" charset="0"/>
                  </a:rPr>
                  <a:t>Editing and tracking proposal status in the Reserved Area</a:t>
                </a:r>
              </a:p>
            </p:txBody>
          </p:sp>
          <p:sp>
            <p:nvSpPr>
              <p:cNvPr id="28" name="Rectangle 212"/>
              <p:cNvSpPr>
                <a:spLocks noChangeArrowheads="1"/>
              </p:cNvSpPr>
              <p:nvPr/>
            </p:nvSpPr>
            <p:spPr bwMode="auto">
              <a:xfrm>
                <a:off x="4813227" y="1061141"/>
                <a:ext cx="1909559" cy="856083"/>
              </a:xfrm>
              <a:prstGeom prst="rect">
                <a:avLst/>
              </a:prstGeom>
              <a:noFill/>
              <a:ln w="28575" cap="rnd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algn="ctr"/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Arial" pitchFamily="34" charset="0"/>
                  </a:rPr>
                  <a:t>Submission of proposals with or without authentication</a:t>
                </a:r>
              </a:p>
            </p:txBody>
          </p:sp>
          <p:sp>
            <p:nvSpPr>
              <p:cNvPr id="29" name="Rectangle 197"/>
              <p:cNvSpPr>
                <a:spLocks noChangeArrowheads="1"/>
              </p:cNvSpPr>
              <p:nvPr/>
            </p:nvSpPr>
            <p:spPr bwMode="auto">
              <a:xfrm>
                <a:off x="7274552" y="5392560"/>
                <a:ext cx="2111309" cy="853564"/>
              </a:xfrm>
              <a:prstGeom prst="rect">
                <a:avLst/>
              </a:prstGeom>
              <a:noFill/>
              <a:ln w="28575" cap="rnd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Arial" pitchFamily="34" charset="0"/>
                  </a:rPr>
                  <a:t>Access to user voter wallet in Reserved Area</a:t>
                </a:r>
              </a:p>
            </p:txBody>
          </p:sp>
          <p:sp>
            <p:nvSpPr>
              <p:cNvPr id="30" name="Rectangle 182"/>
              <p:cNvSpPr>
                <a:spLocks noChangeArrowheads="1"/>
              </p:cNvSpPr>
              <p:nvPr/>
            </p:nvSpPr>
            <p:spPr bwMode="auto">
              <a:xfrm>
                <a:off x="2137486" y="1577178"/>
                <a:ext cx="2180476" cy="853564"/>
              </a:xfrm>
              <a:prstGeom prst="rect">
                <a:avLst/>
              </a:prstGeom>
              <a:noFill/>
              <a:ln w="28575" cap="rnd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algn="r"/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Arial" pitchFamily="34" charset="0"/>
                  </a:rPr>
                  <a:t>Authentication with the Digital Mobile Key or Citizen card  in Autenticação.gov</a:t>
                </a:r>
              </a:p>
            </p:txBody>
          </p:sp>
          <p:sp>
            <p:nvSpPr>
              <p:cNvPr id="31" name="Shape 863"/>
              <p:cNvSpPr/>
              <p:nvPr/>
            </p:nvSpPr>
            <p:spPr>
              <a:xfrm>
                <a:off x="4261369" y="2986541"/>
                <a:ext cx="495568" cy="832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354"/>
                    </a:moveTo>
                    <a:cubicBezTo>
                      <a:pt x="14566" y="8385"/>
                      <a:pt x="10008" y="14680"/>
                      <a:pt x="8886" y="21600"/>
                    </a:cubicBezTo>
                    <a:lnTo>
                      <a:pt x="0" y="21091"/>
                    </a:lnTo>
                    <a:cubicBezTo>
                      <a:pt x="0" y="21091"/>
                      <a:pt x="659" y="8184"/>
                      <a:pt x="14815" y="0"/>
                    </a:cubicBezTo>
                    <a:lnTo>
                      <a:pt x="21600" y="3354"/>
                    </a:lnTo>
                  </a:path>
                </a:pathLst>
              </a:custGeom>
              <a:solidFill>
                <a:schemeClr val="bg1"/>
              </a:solidFill>
              <a:ln w="3175">
                <a:noFill/>
                <a:miter lim="400000"/>
              </a:ln>
            </p:spPr>
            <p:txBody>
              <a:bodyPr lIns="41494" tIns="41494" rIns="41494" bIns="41494" anchor="ctr"/>
              <a:lstStyle/>
              <a:p>
                <a:pPr defTabSz="414923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GB" sz="1547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2" name="Shape 864"/>
              <p:cNvSpPr/>
              <p:nvPr/>
            </p:nvSpPr>
            <p:spPr>
              <a:xfrm>
                <a:off x="4261369" y="4074081"/>
                <a:ext cx="493765" cy="8238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923" y="0"/>
                    </a:moveTo>
                    <a:cubicBezTo>
                      <a:pt x="10085" y="6871"/>
                      <a:pt x="14626" y="13099"/>
                      <a:pt x="21600" y="18127"/>
                    </a:cubicBezTo>
                    <a:lnTo>
                      <a:pt x="14591" y="21600"/>
                    </a:lnTo>
                    <a:cubicBezTo>
                      <a:pt x="14591" y="21600"/>
                      <a:pt x="1359" y="13528"/>
                      <a:pt x="0" y="547"/>
                    </a:cubicBezTo>
                    <a:lnTo>
                      <a:pt x="8923" y="0"/>
                    </a:lnTo>
                  </a:path>
                </a:pathLst>
              </a:custGeom>
              <a:solidFill>
                <a:schemeClr val="bg1"/>
              </a:solidFill>
              <a:ln w="3175">
                <a:noFill/>
                <a:miter lim="400000"/>
              </a:ln>
            </p:spPr>
            <p:txBody>
              <a:bodyPr lIns="41494" tIns="41494" rIns="41494" bIns="41494" anchor="ctr"/>
              <a:lstStyle/>
              <a:p>
                <a:pPr defTabSz="414923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GB" sz="1547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3" name="Shape 865"/>
              <p:cNvSpPr/>
              <p:nvPr/>
            </p:nvSpPr>
            <p:spPr>
              <a:xfrm>
                <a:off x="4797023" y="4941587"/>
                <a:ext cx="832831" cy="5010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220" extrusionOk="0">
                    <a:moveTo>
                      <a:pt x="3445" y="0"/>
                    </a:moveTo>
                    <a:cubicBezTo>
                      <a:pt x="8468" y="6790"/>
                      <a:pt x="14721" y="11242"/>
                      <a:pt x="21600" y="12264"/>
                    </a:cubicBezTo>
                    <a:lnTo>
                      <a:pt x="21059" y="21219"/>
                    </a:lnTo>
                    <a:cubicBezTo>
                      <a:pt x="21059" y="21219"/>
                      <a:pt x="10652" y="21600"/>
                      <a:pt x="0" y="6790"/>
                    </a:cubicBezTo>
                    <a:lnTo>
                      <a:pt x="3445" y="0"/>
                    </a:lnTo>
                  </a:path>
                </a:pathLst>
              </a:custGeom>
              <a:solidFill>
                <a:schemeClr val="bg1"/>
              </a:solidFill>
              <a:ln w="3175">
                <a:noFill/>
                <a:miter lim="400000"/>
              </a:ln>
            </p:spPr>
            <p:txBody>
              <a:bodyPr lIns="41494" tIns="41494" rIns="41494" bIns="41494" anchor="ctr"/>
              <a:lstStyle/>
              <a:p>
                <a:pPr defTabSz="414923">
                  <a:lnSpc>
                    <a:spcPct val="93000"/>
                  </a:lnSpc>
                </a:pPr>
                <a:endParaRPr lang="en-GB" sz="1547" dirty="0">
                  <a:latin typeface="Montserrat Light" panose="00000400000000000000" pitchFamily="50" charset="0"/>
                  <a:ea typeface="Arial"/>
                  <a:cs typeface="Arial"/>
                </a:endParaRPr>
              </a:p>
            </p:txBody>
          </p:sp>
          <p:sp>
            <p:nvSpPr>
              <p:cNvPr id="34" name="Shape 866"/>
              <p:cNvSpPr/>
              <p:nvPr/>
            </p:nvSpPr>
            <p:spPr>
              <a:xfrm>
                <a:off x="5866528" y="4946999"/>
                <a:ext cx="832831" cy="4883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2663"/>
                    </a:moveTo>
                    <a:cubicBezTo>
                      <a:pt x="6920" y="11632"/>
                      <a:pt x="13247" y="7037"/>
                      <a:pt x="18310" y="0"/>
                    </a:cubicBezTo>
                    <a:lnTo>
                      <a:pt x="21600" y="6838"/>
                    </a:lnTo>
                    <a:cubicBezTo>
                      <a:pt x="13692" y="20623"/>
                      <a:pt x="456" y="21600"/>
                      <a:pt x="456" y="21600"/>
                    </a:cubicBezTo>
                    <a:lnTo>
                      <a:pt x="0" y="12663"/>
                    </a:lnTo>
                  </a:path>
                </a:pathLst>
              </a:custGeom>
              <a:solidFill>
                <a:schemeClr val="bg1"/>
              </a:solidFill>
              <a:ln w="3175">
                <a:noFill/>
                <a:miter lim="400000"/>
              </a:ln>
            </p:spPr>
            <p:txBody>
              <a:bodyPr lIns="41494" tIns="41494" rIns="41494" bIns="41494" anchor="ctr"/>
              <a:lstStyle/>
              <a:p>
                <a:pPr defTabSz="414923">
                  <a:lnSpc>
                    <a:spcPct val="93000"/>
                  </a:lnSpc>
                </a:pPr>
                <a:endParaRPr lang="en-GB" sz="1547" dirty="0">
                  <a:latin typeface="Montserrat Light" panose="00000400000000000000" pitchFamily="50" charset="0"/>
                  <a:ea typeface="Arial"/>
                  <a:cs typeface="Arial"/>
                </a:endParaRPr>
              </a:p>
            </p:txBody>
          </p:sp>
          <p:sp>
            <p:nvSpPr>
              <p:cNvPr id="35" name="Shape 867"/>
              <p:cNvSpPr/>
              <p:nvPr/>
            </p:nvSpPr>
            <p:spPr>
              <a:xfrm>
                <a:off x="6748463" y="4074081"/>
                <a:ext cx="502782" cy="8328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626" y="0"/>
                    </a:moveTo>
                    <a:lnTo>
                      <a:pt x="21600" y="541"/>
                    </a:lnTo>
                    <a:cubicBezTo>
                      <a:pt x="21196" y="12655"/>
                      <a:pt x="6972" y="21600"/>
                      <a:pt x="6972" y="21600"/>
                    </a:cubicBezTo>
                    <a:lnTo>
                      <a:pt x="0" y="18071"/>
                    </a:lnTo>
                    <a:cubicBezTo>
                      <a:pt x="6937" y="13079"/>
                      <a:pt x="11485" y="6857"/>
                      <a:pt x="12626" y="0"/>
                    </a:cubicBezTo>
                  </a:path>
                </a:pathLst>
              </a:custGeom>
              <a:solidFill>
                <a:schemeClr val="bg1"/>
              </a:solidFill>
              <a:ln w="3175">
                <a:noFill/>
                <a:miter lim="400000"/>
              </a:ln>
            </p:spPr>
            <p:txBody>
              <a:bodyPr lIns="41494" tIns="41494" rIns="41494" bIns="41494" anchor="ctr"/>
              <a:lstStyle/>
              <a:p>
                <a:pPr defTabSz="414923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GB" sz="1547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6" name="Shape 868"/>
              <p:cNvSpPr/>
              <p:nvPr/>
            </p:nvSpPr>
            <p:spPr>
              <a:xfrm>
                <a:off x="6761087" y="2995559"/>
                <a:ext cx="493764" cy="8328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463" y="21600"/>
                    </a:moveTo>
                    <a:cubicBezTo>
                      <a:pt x="11444" y="14718"/>
                      <a:pt x="6902" y="8441"/>
                      <a:pt x="0" y="3383"/>
                    </a:cubicBezTo>
                    <a:lnTo>
                      <a:pt x="7009" y="0"/>
                    </a:lnTo>
                    <a:cubicBezTo>
                      <a:pt x="21493" y="9363"/>
                      <a:pt x="21600" y="21123"/>
                      <a:pt x="21600" y="21123"/>
                    </a:cubicBezTo>
                    <a:lnTo>
                      <a:pt x="12463" y="21600"/>
                    </a:lnTo>
                  </a:path>
                </a:pathLst>
              </a:custGeom>
              <a:solidFill>
                <a:schemeClr val="bg1"/>
              </a:solidFill>
              <a:ln w="3175">
                <a:noFill/>
                <a:miter lim="400000"/>
              </a:ln>
            </p:spPr>
            <p:txBody>
              <a:bodyPr lIns="41494" tIns="41494" rIns="41494" bIns="41494" anchor="ctr"/>
              <a:lstStyle/>
              <a:p>
                <a:pPr defTabSz="414923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GB" sz="1547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7" name="Shape 869"/>
              <p:cNvSpPr/>
              <p:nvPr/>
            </p:nvSpPr>
            <p:spPr>
              <a:xfrm>
                <a:off x="5886366" y="2450887"/>
                <a:ext cx="831028" cy="499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188" y="21600"/>
                    </a:moveTo>
                    <a:cubicBezTo>
                      <a:pt x="13170" y="14601"/>
                      <a:pt x="6878" y="9941"/>
                      <a:pt x="0" y="8789"/>
                    </a:cubicBezTo>
                    <a:lnTo>
                      <a:pt x="489" y="0"/>
                    </a:lnTo>
                    <a:cubicBezTo>
                      <a:pt x="14648" y="1949"/>
                      <a:pt x="21600" y="14743"/>
                      <a:pt x="21600" y="14743"/>
                    </a:cubicBezTo>
                    <a:lnTo>
                      <a:pt x="18188" y="21600"/>
                    </a:lnTo>
                  </a:path>
                </a:pathLst>
              </a:custGeom>
              <a:solidFill>
                <a:schemeClr val="bg1"/>
              </a:solidFill>
              <a:ln w="3175">
                <a:noFill/>
                <a:miter lim="400000"/>
              </a:ln>
            </p:spPr>
            <p:txBody>
              <a:bodyPr lIns="41494" tIns="41494" rIns="41494" bIns="41494" anchor="ctr"/>
              <a:lstStyle/>
              <a:p>
                <a:pPr defTabSz="414923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GB" sz="1547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8" name="Shape 870"/>
              <p:cNvSpPr/>
              <p:nvPr/>
            </p:nvSpPr>
            <p:spPr>
              <a:xfrm>
                <a:off x="4806041" y="2450311"/>
                <a:ext cx="832832" cy="4907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46" extrusionOk="0">
                    <a:moveTo>
                      <a:pt x="21600" y="8877"/>
                    </a:moveTo>
                    <a:cubicBezTo>
                      <a:pt x="14690" y="9883"/>
                      <a:pt x="8405" y="14502"/>
                      <a:pt x="3317" y="21546"/>
                    </a:cubicBezTo>
                    <a:lnTo>
                      <a:pt x="0" y="14646"/>
                    </a:lnTo>
                    <a:cubicBezTo>
                      <a:pt x="9422" y="-54"/>
                      <a:pt x="21123" y="0"/>
                      <a:pt x="21123" y="0"/>
                    </a:cubicBezTo>
                    <a:lnTo>
                      <a:pt x="21600" y="8877"/>
                    </a:lnTo>
                  </a:path>
                </a:pathLst>
              </a:custGeom>
              <a:solidFill>
                <a:schemeClr val="bg1"/>
              </a:solidFill>
              <a:ln w="3175">
                <a:noFill/>
                <a:miter lim="400000"/>
              </a:ln>
            </p:spPr>
            <p:txBody>
              <a:bodyPr lIns="41494" tIns="41494" rIns="41494" bIns="41494" anchor="ctr"/>
              <a:lstStyle/>
              <a:p>
                <a:pPr defTabSz="414923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 lang="en-GB" sz="1547" dirty="0">
                  <a:latin typeface="Montserrat Light" panose="00000400000000000000" pitchFamily="50" charset="0"/>
                </a:endParaRPr>
              </a:p>
            </p:txBody>
          </p:sp>
          <p:grpSp>
            <p:nvGrpSpPr>
              <p:cNvPr id="40" name="Group 39"/>
              <p:cNvGrpSpPr/>
              <p:nvPr/>
            </p:nvGrpSpPr>
            <p:grpSpPr>
              <a:xfrm>
                <a:off x="2250295" y="2531161"/>
                <a:ext cx="2425818" cy="329155"/>
                <a:chOff x="1341311" y="1933140"/>
                <a:chExt cx="2425818" cy="329155"/>
              </a:xfrm>
              <a:solidFill>
                <a:srgbClr val="00B0F0"/>
              </a:solidFill>
            </p:grpSpPr>
            <p:cxnSp>
              <p:nvCxnSpPr>
                <p:cNvPr id="48" name="Straight Connector 47"/>
                <p:cNvCxnSpPr/>
                <p:nvPr/>
              </p:nvCxnSpPr>
              <p:spPr>
                <a:xfrm flipH="1" flipV="1">
                  <a:off x="3444611" y="1933140"/>
                  <a:ext cx="322518" cy="329155"/>
                </a:xfrm>
                <a:prstGeom prst="line">
                  <a:avLst/>
                </a:prstGeom>
                <a:grpFill/>
                <a:ln w="19050">
                  <a:solidFill>
                    <a:schemeClr val="bg1"/>
                  </a:solidFill>
                  <a:miter lim="400000"/>
                </a:ln>
              </p:spPr>
            </p:cxnSp>
            <p:cxnSp>
              <p:nvCxnSpPr>
                <p:cNvPr id="49" name="Straight Connector 48"/>
                <p:cNvCxnSpPr/>
                <p:nvPr/>
              </p:nvCxnSpPr>
              <p:spPr>
                <a:xfrm flipH="1">
                  <a:off x="1341311" y="1933140"/>
                  <a:ext cx="2108380" cy="0"/>
                </a:xfrm>
                <a:prstGeom prst="line">
                  <a:avLst/>
                </a:prstGeom>
                <a:grpFill/>
                <a:ln w="19050">
                  <a:solidFill>
                    <a:schemeClr val="bg1"/>
                  </a:solidFill>
                  <a:miter lim="400000"/>
                  <a:tailEnd type="oval"/>
                </a:ln>
              </p:spPr>
            </p:cxnSp>
          </p:grpSp>
          <p:cxnSp>
            <p:nvCxnSpPr>
              <p:cNvPr id="50" name="Straight Connector 49"/>
              <p:cNvCxnSpPr/>
              <p:nvPr/>
            </p:nvCxnSpPr>
            <p:spPr>
              <a:xfrm flipH="1" flipV="1">
                <a:off x="3276992" y="3948530"/>
                <a:ext cx="935928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miter lim="400000"/>
                <a:tailEnd type="oval"/>
              </a:ln>
            </p:spPr>
          </p:cxnSp>
          <p:grpSp>
            <p:nvGrpSpPr>
              <p:cNvPr id="51" name="Group 50"/>
              <p:cNvGrpSpPr/>
              <p:nvPr/>
            </p:nvGrpSpPr>
            <p:grpSpPr>
              <a:xfrm>
                <a:off x="2250295" y="5061862"/>
                <a:ext cx="2425818" cy="329155"/>
                <a:chOff x="1341311" y="1933140"/>
                <a:chExt cx="2425818" cy="329155"/>
              </a:xfrm>
              <a:solidFill>
                <a:srgbClr val="00B0F0"/>
              </a:solidFill>
            </p:grpSpPr>
            <p:cxnSp>
              <p:nvCxnSpPr>
                <p:cNvPr id="60" name="Straight Connector 59"/>
                <p:cNvCxnSpPr/>
                <p:nvPr/>
              </p:nvCxnSpPr>
              <p:spPr>
                <a:xfrm flipH="1">
                  <a:off x="3444611" y="1933140"/>
                  <a:ext cx="322518" cy="329155"/>
                </a:xfrm>
                <a:prstGeom prst="line">
                  <a:avLst/>
                </a:prstGeom>
                <a:grpFill/>
                <a:ln w="19050">
                  <a:solidFill>
                    <a:schemeClr val="bg1"/>
                  </a:solidFill>
                  <a:miter lim="400000"/>
                </a:ln>
              </p:spPr>
            </p:cxnSp>
            <p:cxnSp>
              <p:nvCxnSpPr>
                <p:cNvPr id="61" name="Straight Connector 60"/>
                <p:cNvCxnSpPr/>
                <p:nvPr/>
              </p:nvCxnSpPr>
              <p:spPr>
                <a:xfrm flipH="1">
                  <a:off x="1341311" y="2262295"/>
                  <a:ext cx="2108380" cy="0"/>
                </a:xfrm>
                <a:prstGeom prst="line">
                  <a:avLst/>
                </a:prstGeom>
                <a:grpFill/>
                <a:ln w="19050">
                  <a:solidFill>
                    <a:schemeClr val="bg1"/>
                  </a:solidFill>
                  <a:miter lim="400000"/>
                  <a:tailEnd type="oval"/>
                </a:ln>
              </p:spPr>
            </p:cxnSp>
          </p:grpSp>
          <p:cxnSp>
            <p:nvCxnSpPr>
              <p:cNvPr id="62" name="Straight Connector 61"/>
              <p:cNvCxnSpPr/>
              <p:nvPr/>
            </p:nvCxnSpPr>
            <p:spPr>
              <a:xfrm>
                <a:off x="5750125" y="2034321"/>
                <a:ext cx="0" cy="379986"/>
              </a:xfrm>
              <a:prstGeom prst="line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chemeClr val="bg1"/>
                </a:solidFill>
                <a:miter lim="400000"/>
                <a:headEnd type="oval"/>
              </a:ln>
            </p:spPr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5749266" y="5470759"/>
                <a:ext cx="0" cy="379986"/>
              </a:xfrm>
              <a:prstGeom prst="line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chemeClr val="bg1"/>
                </a:solidFill>
                <a:miter lim="400000"/>
                <a:tailEnd type="oval"/>
              </a:ln>
            </p:spPr>
          </p:cxnSp>
          <p:cxnSp>
            <p:nvCxnSpPr>
              <p:cNvPr id="64" name="Straight Connector 63"/>
              <p:cNvCxnSpPr/>
              <p:nvPr/>
            </p:nvCxnSpPr>
            <p:spPr>
              <a:xfrm flipH="1" flipV="1">
                <a:off x="7291031" y="3948530"/>
                <a:ext cx="935928" cy="0"/>
              </a:xfrm>
              <a:prstGeom prst="line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chemeClr val="bg1"/>
                </a:solidFill>
                <a:miter lim="400000"/>
                <a:headEnd type="oval"/>
              </a:ln>
            </p:spPr>
          </p:cxnSp>
          <p:grpSp>
            <p:nvGrpSpPr>
              <p:cNvPr id="65" name="Group 64"/>
              <p:cNvGrpSpPr/>
              <p:nvPr/>
            </p:nvGrpSpPr>
            <p:grpSpPr>
              <a:xfrm flipH="1">
                <a:off x="6894811" y="5061862"/>
                <a:ext cx="2425818" cy="329155"/>
                <a:chOff x="1341311" y="1933140"/>
                <a:chExt cx="2425818" cy="329155"/>
              </a:xfrm>
              <a:solidFill>
                <a:srgbClr val="00B0F0"/>
              </a:solidFill>
            </p:grpSpPr>
            <p:cxnSp>
              <p:nvCxnSpPr>
                <p:cNvPr id="66" name="Straight Connector 65"/>
                <p:cNvCxnSpPr/>
                <p:nvPr/>
              </p:nvCxnSpPr>
              <p:spPr>
                <a:xfrm flipH="1">
                  <a:off x="3444611" y="1933140"/>
                  <a:ext cx="322518" cy="329155"/>
                </a:xfrm>
                <a:prstGeom prst="line">
                  <a:avLst/>
                </a:prstGeom>
                <a:grpFill/>
                <a:ln w="19050">
                  <a:solidFill>
                    <a:schemeClr val="bg1"/>
                  </a:solidFill>
                  <a:miter lim="400000"/>
                </a:ln>
              </p:spPr>
            </p:cxnSp>
            <p:cxnSp>
              <p:nvCxnSpPr>
                <p:cNvPr id="67" name="Straight Connector 66"/>
                <p:cNvCxnSpPr/>
                <p:nvPr/>
              </p:nvCxnSpPr>
              <p:spPr>
                <a:xfrm flipH="1">
                  <a:off x="1341311" y="2262295"/>
                  <a:ext cx="2108380" cy="0"/>
                </a:xfrm>
                <a:prstGeom prst="line">
                  <a:avLst/>
                </a:prstGeom>
                <a:grpFill/>
                <a:ln w="19050">
                  <a:solidFill>
                    <a:schemeClr val="bg1"/>
                  </a:solidFill>
                  <a:miter lim="400000"/>
                  <a:tailEnd type="oval"/>
                </a:ln>
              </p:spPr>
            </p:cxnSp>
          </p:grpSp>
          <p:grpSp>
            <p:nvGrpSpPr>
              <p:cNvPr id="68" name="Group 67"/>
              <p:cNvGrpSpPr/>
              <p:nvPr/>
            </p:nvGrpSpPr>
            <p:grpSpPr>
              <a:xfrm flipH="1" flipV="1">
                <a:off x="6894811" y="2531161"/>
                <a:ext cx="2425818" cy="329155"/>
                <a:chOff x="1341311" y="1933140"/>
                <a:chExt cx="2425818" cy="329155"/>
              </a:xfrm>
              <a:solidFill>
                <a:srgbClr val="00B0F0"/>
              </a:solidFill>
            </p:grpSpPr>
            <p:cxnSp>
              <p:nvCxnSpPr>
                <p:cNvPr id="69" name="Straight Connector 68"/>
                <p:cNvCxnSpPr/>
                <p:nvPr/>
              </p:nvCxnSpPr>
              <p:spPr>
                <a:xfrm flipH="1">
                  <a:off x="3444611" y="1933140"/>
                  <a:ext cx="322518" cy="329155"/>
                </a:xfrm>
                <a:prstGeom prst="line">
                  <a:avLst/>
                </a:prstGeom>
                <a:grpFill/>
                <a:ln w="19050">
                  <a:solidFill>
                    <a:schemeClr val="bg1"/>
                  </a:solidFill>
                  <a:miter lim="400000"/>
                </a:ln>
              </p:spPr>
            </p:cxnSp>
            <p:cxnSp>
              <p:nvCxnSpPr>
                <p:cNvPr id="70" name="Straight Connector 69"/>
                <p:cNvCxnSpPr/>
                <p:nvPr/>
              </p:nvCxnSpPr>
              <p:spPr>
                <a:xfrm flipH="1">
                  <a:off x="1341311" y="2262295"/>
                  <a:ext cx="2108380" cy="0"/>
                </a:xfrm>
                <a:prstGeom prst="line">
                  <a:avLst/>
                </a:prstGeom>
                <a:grpFill/>
                <a:ln w="19050">
                  <a:solidFill>
                    <a:schemeClr val="bg1"/>
                  </a:solidFill>
                  <a:miter lim="400000"/>
                  <a:tailEnd type="oval"/>
                </a:ln>
              </p:spPr>
            </p:cxnSp>
          </p:grpSp>
          <p:sp>
            <p:nvSpPr>
              <p:cNvPr id="41" name="Rectangle 197"/>
              <p:cNvSpPr>
                <a:spLocks noChangeArrowheads="1"/>
              </p:cNvSpPr>
              <p:nvPr/>
            </p:nvSpPr>
            <p:spPr bwMode="auto">
              <a:xfrm>
                <a:off x="2185064" y="5392560"/>
                <a:ext cx="2132898" cy="853564"/>
              </a:xfrm>
              <a:prstGeom prst="rect">
                <a:avLst/>
              </a:prstGeom>
              <a:noFill/>
              <a:ln w="28575" cap="rnd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r>
                  <a:rPr lang="en-GB" sz="1200" dirty="0">
                    <a:solidFill>
                      <a:schemeClr val="bg1"/>
                    </a:solidFill>
                    <a:latin typeface="Montserrat Light" panose="00000400000000000000" pitchFamily="50" charset="0"/>
                    <a:cs typeface="Arial" pitchFamily="34" charset="0"/>
                  </a:rPr>
                  <a:t>Submission of complaints</a:t>
                </a: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89010" y="3529693"/>
              <a:ext cx="2238375" cy="771525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4511824" y="6453336"/>
            <a:ext cx="2952328" cy="302792"/>
            <a:chOff x="3287688" y="5886399"/>
            <a:chExt cx="5130478" cy="494929"/>
          </a:xfrm>
        </p:grpSpPr>
        <p:pic>
          <p:nvPicPr>
            <p:cNvPr id="43" name="Imagem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87688" y="5909629"/>
              <a:ext cx="1728000" cy="471699"/>
            </a:xfrm>
            <a:prstGeom prst="rect">
              <a:avLst/>
            </a:prstGeom>
          </p:spPr>
        </p:pic>
        <p:pic>
          <p:nvPicPr>
            <p:cNvPr id="44" name="Imagem 7"/>
            <p:cNvPicPr>
              <a:picLocks noChangeAspect="1"/>
            </p:cNvPicPr>
            <p:nvPr/>
          </p:nvPicPr>
          <p:blipFill rotWithShape="1">
            <a:blip r:embed="rId5"/>
            <a:srcRect b="21898"/>
            <a:stretch/>
          </p:blipFill>
          <p:spPr>
            <a:xfrm>
              <a:off x="5078423" y="5886399"/>
              <a:ext cx="2140677" cy="417077"/>
            </a:xfrm>
            <a:prstGeom prst="rect">
              <a:avLst/>
            </a:prstGeom>
          </p:spPr>
        </p:pic>
        <p:grpSp>
          <p:nvGrpSpPr>
            <p:cNvPr id="45" name="Group 44"/>
            <p:cNvGrpSpPr/>
            <p:nvPr/>
          </p:nvGrpSpPr>
          <p:grpSpPr>
            <a:xfrm>
              <a:off x="7374166" y="5912235"/>
              <a:ext cx="1044000" cy="468000"/>
              <a:chOff x="7093367" y="5903655"/>
              <a:chExt cx="1764000" cy="812740"/>
            </a:xfrm>
          </p:grpSpPr>
          <p:pic>
            <p:nvPicPr>
              <p:cNvPr id="46" name="Imagem 3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0183"/>
              <a:stretch>
                <a:fillRect/>
              </a:stretch>
            </p:blipFill>
            <p:spPr bwMode="auto">
              <a:xfrm>
                <a:off x="7122395" y="5903655"/>
                <a:ext cx="1656000" cy="418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93367" y="6335703"/>
                <a:ext cx="1764000" cy="380692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6A2D933-F386-F440-B7F7-A2FCC8851457}"/>
              </a:ext>
            </a:extLst>
          </p:cNvPr>
          <p:cNvGrpSpPr/>
          <p:nvPr/>
        </p:nvGrpSpPr>
        <p:grpSpPr>
          <a:xfrm>
            <a:off x="9168506" y="1238195"/>
            <a:ext cx="1435483" cy="2901818"/>
            <a:chOff x="9009772" y="346671"/>
            <a:chExt cx="1081835" cy="2077696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83F89544-2792-6947-97AB-5F863DA6A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09772" y="346671"/>
              <a:ext cx="1081835" cy="2077696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D77CBE16-5231-1143-86BE-CB225B6D1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79944" y="623922"/>
              <a:ext cx="932550" cy="777511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12A70D9F-C412-B847-A8E6-351EE001C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094571" y="1318075"/>
              <a:ext cx="905566" cy="808135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E93FC439-4BAC-014E-A7FD-C12477B92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09188" y="1184100"/>
              <a:ext cx="874062" cy="159375"/>
            </a:xfrm>
            <a:prstGeom prst="rect">
              <a:avLst/>
            </a:prstGeom>
          </p:spPr>
        </p:pic>
      </p:grpSp>
      <p:grpSp>
        <p:nvGrpSpPr>
          <p:cNvPr id="57" name="Group 56"/>
          <p:cNvGrpSpPr/>
          <p:nvPr/>
        </p:nvGrpSpPr>
        <p:grpSpPr>
          <a:xfrm>
            <a:off x="10567194" y="1238194"/>
            <a:ext cx="1487650" cy="2901819"/>
            <a:chOff x="7219164" y="1279798"/>
            <a:chExt cx="1081835" cy="2077696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069478B7-821A-2F4A-B2FB-6596A3C99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19164" y="1279798"/>
              <a:ext cx="1081835" cy="2077696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52BC5D7-64D2-B446-ADFA-6C11F9240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308304" y="1528753"/>
              <a:ext cx="877108" cy="1514671"/>
            </a:xfrm>
            <a:prstGeom prst="rect">
              <a:avLst/>
            </a:prstGeom>
          </p:spPr>
        </p:pic>
      </p:grpSp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6999" y="403998"/>
            <a:ext cx="2497170" cy="864762"/>
          </a:xfrm>
          <a:prstGeom prst="rect">
            <a:avLst/>
          </a:prstGeom>
        </p:spPr>
      </p:pic>
      <p:pic>
        <p:nvPicPr>
          <p:cNvPr id="73" name="Imagem 30">
            <a:hlinkClick r:id="rId13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232" y="4197783"/>
            <a:ext cx="2908481" cy="2418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64117" y="4416589"/>
            <a:ext cx="2520052" cy="1418943"/>
          </a:xfrm>
          <a:prstGeom prst="rect">
            <a:avLst/>
          </a:prstGeom>
        </p:spPr>
      </p:pic>
      <p:sp>
        <p:nvSpPr>
          <p:cNvPr id="71" name="CaixaDeTexto 70">
            <a:extLst>
              <a:ext uri="{FF2B5EF4-FFF2-40B4-BE49-F238E27FC236}">
                <a16:creationId xmlns:a16="http://schemas.microsoft.com/office/drawing/2014/main" id="{8A4750FC-E7D4-45F8-933F-1751331E6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178" y="392470"/>
            <a:ext cx="8784000" cy="54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GB" sz="2200" b="1" dirty="0">
                <a:solidFill>
                  <a:schemeClr val="bg1"/>
                </a:solidFill>
                <a:latin typeface="Montserrat Light" panose="00000400000000000000" pitchFamily="50" charset="0"/>
                <a:ea typeface="Lato" pitchFamily="34" charset="0"/>
                <a:cs typeface="Lato" pitchFamily="34" charset="0"/>
              </a:rPr>
              <a:t>PARTICIPA.GOV - </a:t>
            </a:r>
            <a:r>
              <a:rPr lang="en-GB" sz="2200" dirty="0">
                <a:solidFill>
                  <a:schemeClr val="bg1"/>
                </a:solidFill>
                <a:latin typeface="Montserrat Light" panose="00000400000000000000" pitchFamily="50" charset="0"/>
                <a:ea typeface="Lato" pitchFamily="34" charset="0"/>
                <a:cs typeface="Lato" pitchFamily="34" charset="0"/>
              </a:rPr>
              <a:t>FEATURES</a:t>
            </a:r>
          </a:p>
        </p:txBody>
      </p:sp>
      <p:sp>
        <p:nvSpPr>
          <p:cNvPr id="74" name="Rectângulo 36">
            <a:extLst>
              <a:ext uri="{FF2B5EF4-FFF2-40B4-BE49-F238E27FC236}">
                <a16:creationId xmlns:a16="http://schemas.microsoft.com/office/drawing/2014/main" id="{BF29F92D-A14B-4E45-A390-054FCF5C4DA1}"/>
              </a:ext>
            </a:extLst>
          </p:cNvPr>
          <p:cNvSpPr/>
          <p:nvPr/>
        </p:nvSpPr>
        <p:spPr>
          <a:xfrm>
            <a:off x="876312" y="915928"/>
            <a:ext cx="7905012" cy="4668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Montserrat Ligh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8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/>
          <p:cNvGrpSpPr/>
          <p:nvPr/>
        </p:nvGrpSpPr>
        <p:grpSpPr>
          <a:xfrm>
            <a:off x="769178" y="392470"/>
            <a:ext cx="8784000" cy="588258"/>
            <a:chOff x="769178" y="392470"/>
            <a:chExt cx="8784000" cy="588258"/>
          </a:xfrm>
        </p:grpSpPr>
        <p:sp>
          <p:nvSpPr>
            <p:cNvPr id="20" name="CaixaDeTexto 19"/>
            <p:cNvSpPr txBox="1">
              <a:spLocks noChangeArrowheads="1"/>
            </p:cNvSpPr>
            <p:nvPr/>
          </p:nvSpPr>
          <p:spPr bwMode="auto">
            <a:xfrm>
              <a:off x="769178" y="392470"/>
              <a:ext cx="8784000" cy="542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GB" sz="2200" b="1" dirty="0">
                  <a:solidFill>
                    <a:schemeClr val="bg1"/>
                  </a:solidFill>
                  <a:latin typeface="Montserrat Light" panose="00000400000000000000" pitchFamily="50" charset="0"/>
                  <a:ea typeface="Lato" pitchFamily="34" charset="0"/>
                  <a:cs typeface="Lato" pitchFamily="34" charset="0"/>
                </a:rPr>
                <a:t>WHY USE PARTICIPA.GOV?</a:t>
              </a:r>
            </a:p>
          </p:txBody>
        </p:sp>
        <p:sp>
          <p:nvSpPr>
            <p:cNvPr id="21" name="Rectângulo 36"/>
            <p:cNvSpPr/>
            <p:nvPr/>
          </p:nvSpPr>
          <p:spPr>
            <a:xfrm>
              <a:off x="876312" y="915928"/>
              <a:ext cx="8028000" cy="64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Montserrat Light" panose="00000400000000000000" pitchFamily="50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-21775" y="1196150"/>
            <a:ext cx="12248403" cy="5379136"/>
            <a:chOff x="-21775" y="1196150"/>
            <a:chExt cx="12248403" cy="5379136"/>
          </a:xfrm>
        </p:grpSpPr>
        <p:sp>
          <p:nvSpPr>
            <p:cNvPr id="42" name="Rectangle 41"/>
            <p:cNvSpPr/>
            <p:nvPr/>
          </p:nvSpPr>
          <p:spPr>
            <a:xfrm>
              <a:off x="150614" y="5190291"/>
              <a:ext cx="3833557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GB" sz="1400" dirty="0" err="1">
                  <a:solidFill>
                    <a:schemeClr val="bg1"/>
                  </a:solidFill>
                  <a:latin typeface="Montserrat Light" panose="00000400000000000000" pitchFamily="50" charset="0"/>
                </a:rPr>
                <a:t>Participa.Gov</a:t>
              </a:r>
              <a:r>
                <a:rPr lang="en-GB" sz="1400" dirty="0">
                  <a:solidFill>
                    <a:schemeClr val="bg1"/>
                  </a:solidFill>
                  <a:latin typeface="Montserrat Light" panose="00000400000000000000" pitchFamily="50" charset="0"/>
                </a:rPr>
                <a:t> platform uses Autenticação.gov mechanism (identification, authentication and digital signature) to guarantee authenticity and citizens’ security in participatory processes..</a:t>
              </a:r>
              <a:endParaRPr lang="en-GB" sz="1400" b="1" dirty="0">
                <a:solidFill>
                  <a:schemeClr val="bg1"/>
                </a:solidFill>
                <a:latin typeface="Montserrat Light" panose="00000400000000000000" pitchFamily="50" charset="0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-21775" y="1196150"/>
              <a:ext cx="12248403" cy="4844882"/>
              <a:chOff x="-21775" y="1196150"/>
              <a:chExt cx="12248403" cy="4844882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-21775" y="1612447"/>
                <a:ext cx="2808000" cy="185057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-21775" y="4430486"/>
                <a:ext cx="3672000" cy="185057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9274628" y="4211145"/>
                <a:ext cx="2952000" cy="185057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571734" y="1290042"/>
                <a:ext cx="4644000" cy="185057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5544682" y="3276599"/>
                <a:ext cx="1622832" cy="1609114"/>
              </a:xfrm>
              <a:prstGeom prst="ellipse">
                <a:avLst/>
              </a:prstGeom>
              <a:noFill/>
              <a:ln>
                <a:solidFill>
                  <a:srgbClr val="00B0F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170714" y="2906486"/>
                <a:ext cx="1872000" cy="1872000"/>
              </a:xfrm>
              <a:prstGeom prst="ellipse">
                <a:avLst/>
              </a:prstGeom>
              <a:noFill/>
              <a:ln>
                <a:solidFill>
                  <a:srgbClr val="00B0F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5094514" y="3048000"/>
                <a:ext cx="1754678" cy="1864586"/>
              </a:xfrm>
              <a:prstGeom prst="ellipse">
                <a:avLst/>
              </a:prstGeom>
              <a:noFill/>
              <a:ln>
                <a:solidFill>
                  <a:srgbClr val="00B0F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19" name="Freeform 18"/>
              <p:cNvSpPr/>
              <p:nvPr/>
            </p:nvSpPr>
            <p:spPr>
              <a:xfrm rot="21332715">
                <a:off x="5554995" y="1437732"/>
                <a:ext cx="1638269" cy="2698406"/>
              </a:xfrm>
              <a:custGeom>
                <a:avLst/>
                <a:gdLst>
                  <a:gd name="connsiteX0" fmla="*/ 40580 w 3578438"/>
                  <a:gd name="connsiteY0" fmla="*/ 2420898 h 2420898"/>
                  <a:gd name="connsiteX1" fmla="*/ 236523 w 3578438"/>
                  <a:gd name="connsiteY1" fmla="*/ 1637127 h 2420898"/>
                  <a:gd name="connsiteX2" fmla="*/ 1847609 w 3578438"/>
                  <a:gd name="connsiteY2" fmla="*/ 254641 h 2420898"/>
                  <a:gd name="connsiteX3" fmla="*/ 3578438 w 3578438"/>
                  <a:gd name="connsiteY3" fmla="*/ 4269 h 2420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78438" h="2420898">
                    <a:moveTo>
                      <a:pt x="40580" y="2420898"/>
                    </a:moveTo>
                    <a:cubicBezTo>
                      <a:pt x="-12034" y="2209534"/>
                      <a:pt x="-64648" y="1998170"/>
                      <a:pt x="236523" y="1637127"/>
                    </a:cubicBezTo>
                    <a:cubicBezTo>
                      <a:pt x="537694" y="1276084"/>
                      <a:pt x="1290623" y="526784"/>
                      <a:pt x="1847609" y="254641"/>
                    </a:cubicBezTo>
                    <a:cubicBezTo>
                      <a:pt x="2404595" y="-17502"/>
                      <a:pt x="2991516" y="-6617"/>
                      <a:pt x="3578438" y="4269"/>
                    </a:cubicBezTo>
                  </a:path>
                </a:pathLst>
              </a:custGeom>
              <a:noFill/>
              <a:ln>
                <a:solidFill>
                  <a:srgbClr val="00B0F0"/>
                </a:solidFill>
                <a:prstDash val="dash"/>
                <a:tailEnd type="arrow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7256050" y="1196150"/>
                <a:ext cx="359229" cy="36000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>
                    <a:latin typeface="Montserrat Light" panose="00000400000000000000" pitchFamily="50" charset="0"/>
                  </a:rPr>
                  <a:t>+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9329057" y="4149080"/>
                <a:ext cx="2481943" cy="276999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ROI</a:t>
                </a:r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3001736" y="1396217"/>
                <a:ext cx="4093028" cy="2438274"/>
              </a:xfrm>
              <a:custGeom>
                <a:avLst/>
                <a:gdLst>
                  <a:gd name="connsiteX0" fmla="*/ 4093028 w 4093028"/>
                  <a:gd name="connsiteY0" fmla="*/ 2438274 h 2438274"/>
                  <a:gd name="connsiteX1" fmla="*/ 3211285 w 4093028"/>
                  <a:gd name="connsiteY1" fmla="*/ 1785132 h 2438274"/>
                  <a:gd name="connsiteX2" fmla="*/ 1186543 w 4093028"/>
                  <a:gd name="connsiteY2" fmla="*/ 141389 h 2438274"/>
                  <a:gd name="connsiteX3" fmla="*/ 0 w 4093028"/>
                  <a:gd name="connsiteY3" fmla="*/ 195817 h 2438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93028" h="2438274">
                    <a:moveTo>
                      <a:pt x="4093028" y="2438274"/>
                    </a:moveTo>
                    <a:cubicBezTo>
                      <a:pt x="3894363" y="2303110"/>
                      <a:pt x="3695699" y="2167946"/>
                      <a:pt x="3211285" y="1785132"/>
                    </a:cubicBezTo>
                    <a:cubicBezTo>
                      <a:pt x="2726871" y="1402318"/>
                      <a:pt x="1721757" y="406275"/>
                      <a:pt x="1186543" y="141389"/>
                    </a:cubicBezTo>
                    <a:cubicBezTo>
                      <a:pt x="651329" y="-123497"/>
                      <a:pt x="325664" y="36160"/>
                      <a:pt x="0" y="195817"/>
                    </a:cubicBezTo>
                  </a:path>
                </a:pathLst>
              </a:custGeom>
              <a:noFill/>
              <a:ln>
                <a:solidFill>
                  <a:srgbClr val="00B0F0"/>
                </a:solidFill>
                <a:prstDash val="dash"/>
                <a:tailEnd type="arrow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2579914" y="1525359"/>
                <a:ext cx="359229" cy="36000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>
                    <a:latin typeface="Montserrat Light" panose="00000400000000000000" pitchFamily="50" charset="0"/>
                  </a:rPr>
                  <a:t>+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19743" y="1568904"/>
                <a:ext cx="24819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1200" b="1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DIGITAL</a:t>
                </a:r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6156469" y="3265713"/>
                <a:ext cx="2666531" cy="1164773"/>
              </a:xfrm>
              <a:custGeom>
                <a:avLst/>
                <a:gdLst>
                  <a:gd name="connsiteX0" fmla="*/ 276988 w 2704502"/>
                  <a:gd name="connsiteY0" fmla="*/ 0 h 1931673"/>
                  <a:gd name="connsiteX1" fmla="*/ 124588 w 2704502"/>
                  <a:gd name="connsiteY1" fmla="*/ 870857 h 1931673"/>
                  <a:gd name="connsiteX2" fmla="*/ 1866302 w 2704502"/>
                  <a:gd name="connsiteY2" fmla="*/ 1850572 h 1931673"/>
                  <a:gd name="connsiteX3" fmla="*/ 2704502 w 2704502"/>
                  <a:gd name="connsiteY3" fmla="*/ 1807029 h 1931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4502" h="1931673">
                    <a:moveTo>
                      <a:pt x="276988" y="0"/>
                    </a:moveTo>
                    <a:cubicBezTo>
                      <a:pt x="68345" y="281214"/>
                      <a:pt x="-140298" y="562428"/>
                      <a:pt x="124588" y="870857"/>
                    </a:cubicBezTo>
                    <a:cubicBezTo>
                      <a:pt x="389474" y="1179286"/>
                      <a:pt x="1436316" y="1694543"/>
                      <a:pt x="1866302" y="1850572"/>
                    </a:cubicBezTo>
                    <a:cubicBezTo>
                      <a:pt x="2296288" y="2006601"/>
                      <a:pt x="2500395" y="1906815"/>
                      <a:pt x="2704502" y="1807029"/>
                    </a:cubicBezTo>
                  </a:path>
                </a:pathLst>
              </a:custGeom>
              <a:noFill/>
              <a:ln>
                <a:solidFill>
                  <a:srgbClr val="00B0F0"/>
                </a:solidFill>
                <a:prstDash val="dash"/>
                <a:tailEnd type="arrow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8937171" y="4134942"/>
                <a:ext cx="359229" cy="36000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>
                    <a:latin typeface="Montserrat Light" panose="00000400000000000000" pitchFamily="50" charset="0"/>
                  </a:rPr>
                  <a:t>+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588060" y="1246500"/>
                <a:ext cx="30444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TRANSPARENCY</a:t>
                </a:r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5366657" y="3124199"/>
                <a:ext cx="1620000" cy="162000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1" name="Freeform 30"/>
              <p:cNvSpPr/>
              <p:nvPr/>
            </p:nvSpPr>
            <p:spPr>
              <a:xfrm>
                <a:off x="4027714" y="4376057"/>
                <a:ext cx="2525793" cy="598722"/>
              </a:xfrm>
              <a:custGeom>
                <a:avLst/>
                <a:gdLst>
                  <a:gd name="connsiteX0" fmla="*/ 2558143 w 2852364"/>
                  <a:gd name="connsiteY0" fmla="*/ 0 h 1088581"/>
                  <a:gd name="connsiteX1" fmla="*/ 2710543 w 2852364"/>
                  <a:gd name="connsiteY1" fmla="*/ 609600 h 1088581"/>
                  <a:gd name="connsiteX2" fmla="*/ 783771 w 2852364"/>
                  <a:gd name="connsiteY2" fmla="*/ 1088571 h 1088581"/>
                  <a:gd name="connsiteX3" fmla="*/ 0 w 2852364"/>
                  <a:gd name="connsiteY3" fmla="*/ 620486 h 1088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2364" h="1088581">
                    <a:moveTo>
                      <a:pt x="2558143" y="0"/>
                    </a:moveTo>
                    <a:cubicBezTo>
                      <a:pt x="2782207" y="214086"/>
                      <a:pt x="3006272" y="428172"/>
                      <a:pt x="2710543" y="609600"/>
                    </a:cubicBezTo>
                    <a:cubicBezTo>
                      <a:pt x="2414814" y="791028"/>
                      <a:pt x="1235528" y="1086757"/>
                      <a:pt x="783771" y="1088571"/>
                    </a:cubicBezTo>
                    <a:cubicBezTo>
                      <a:pt x="332014" y="1090385"/>
                      <a:pt x="166007" y="855435"/>
                      <a:pt x="0" y="620486"/>
                    </a:cubicBezTo>
                  </a:path>
                </a:pathLst>
              </a:custGeom>
              <a:noFill/>
              <a:ln>
                <a:solidFill>
                  <a:srgbClr val="00B0F0"/>
                </a:solidFill>
                <a:prstDash val="dash"/>
                <a:tailEnd type="arrow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3624942" y="4343400"/>
                <a:ext cx="359229" cy="36000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>
                    <a:latin typeface="Montserrat Light" panose="00000400000000000000" pitchFamily="50" charset="0"/>
                  </a:rPr>
                  <a:t>+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121229" y="4386945"/>
                <a:ext cx="24819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1200" b="1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SECURITY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7602585" y="1744515"/>
                <a:ext cx="43425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b="1" i="1" dirty="0" err="1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Blockchain</a:t>
                </a:r>
                <a:endParaRPr lang="en-GB" b="1" i="1" dirty="0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7492882" y="4720826"/>
                <a:ext cx="43581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Official platform for Public Admin.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502228" y="4831707"/>
                <a:ext cx="24819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b="1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Autenticação.gov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2797" y="2085474"/>
                <a:ext cx="41365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b="1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Digital Platform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7127786" y="5086925"/>
                <a:ext cx="472320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GB" sz="1400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This platform will be available for all public administration in the future, no other entity will need to invest in similar solutions in the public administration.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7220739" y="2137120"/>
                <a:ext cx="4724401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GB" sz="1400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Transparency and confidence are the biggest challenges of the participatory systems. </a:t>
                </a:r>
                <a:r>
                  <a:rPr lang="en-GB" sz="1400" dirty="0" err="1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Participa.Gov</a:t>
                </a:r>
                <a:r>
                  <a:rPr lang="en-GB" sz="1400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 platform uses </a:t>
                </a:r>
                <a:r>
                  <a:rPr lang="en-GB" sz="1400" dirty="0" err="1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blockchain</a:t>
                </a:r>
                <a:r>
                  <a:rPr lang="en-GB" sz="1400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 technology to guarantee transparency, security and anonymity in the voting process , avoiding possible fraud.</a:t>
                </a: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338453" y="2464180"/>
                <a:ext cx="3882245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GB" sz="1400" dirty="0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Focus on digital and user experience, easy to access, simple to use and to  understand the processes.</a:t>
                </a: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5417522" y="3780310"/>
                <a:ext cx="15176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i="1" dirty="0" err="1">
                    <a:solidFill>
                      <a:schemeClr val="bg1"/>
                    </a:solidFill>
                    <a:latin typeface="Montserrat Light" panose="00000400000000000000" pitchFamily="50" charset="0"/>
                  </a:rPr>
                  <a:t>Participa.Gov</a:t>
                </a:r>
                <a:endParaRPr lang="en-GB" sz="1400" b="1" dirty="0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4511824" y="6453336"/>
            <a:ext cx="2952328" cy="302792"/>
            <a:chOff x="3287688" y="5886399"/>
            <a:chExt cx="5130478" cy="494929"/>
          </a:xfrm>
        </p:grpSpPr>
        <p:pic>
          <p:nvPicPr>
            <p:cNvPr id="41" name="Imagem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7688" y="5909629"/>
              <a:ext cx="1728000" cy="471699"/>
            </a:xfrm>
            <a:prstGeom prst="rect">
              <a:avLst/>
            </a:prstGeom>
          </p:spPr>
        </p:pic>
        <p:pic>
          <p:nvPicPr>
            <p:cNvPr id="44" name="Imagem 7"/>
            <p:cNvPicPr>
              <a:picLocks noChangeAspect="1"/>
            </p:cNvPicPr>
            <p:nvPr/>
          </p:nvPicPr>
          <p:blipFill rotWithShape="1">
            <a:blip r:embed="rId4"/>
            <a:srcRect b="21898"/>
            <a:stretch/>
          </p:blipFill>
          <p:spPr>
            <a:xfrm>
              <a:off x="5078423" y="5886399"/>
              <a:ext cx="2140677" cy="417077"/>
            </a:xfrm>
            <a:prstGeom prst="rect">
              <a:avLst/>
            </a:prstGeom>
          </p:spPr>
        </p:pic>
        <p:grpSp>
          <p:nvGrpSpPr>
            <p:cNvPr id="45" name="Group 44"/>
            <p:cNvGrpSpPr/>
            <p:nvPr/>
          </p:nvGrpSpPr>
          <p:grpSpPr>
            <a:xfrm>
              <a:off x="7374166" y="5912235"/>
              <a:ext cx="1044000" cy="468000"/>
              <a:chOff x="7093367" y="5903655"/>
              <a:chExt cx="1764000" cy="812740"/>
            </a:xfrm>
          </p:grpSpPr>
          <p:pic>
            <p:nvPicPr>
              <p:cNvPr id="47" name="Imagem 3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0183"/>
              <a:stretch>
                <a:fillRect/>
              </a:stretch>
            </p:blipFill>
            <p:spPr bwMode="auto">
              <a:xfrm>
                <a:off x="7122395" y="5903655"/>
                <a:ext cx="1656000" cy="418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93367" y="6335703"/>
                <a:ext cx="1764000" cy="38069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4737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6433379" y="2401214"/>
            <a:ext cx="3924713" cy="1876425"/>
            <a:chOff x="4957757" y="1708150"/>
            <a:chExt cx="3300305" cy="1876425"/>
          </a:xfrm>
        </p:grpSpPr>
        <p:sp>
          <p:nvSpPr>
            <p:cNvPr id="9" name="Rectângulo 7"/>
            <p:cNvSpPr/>
            <p:nvPr/>
          </p:nvSpPr>
          <p:spPr bwMode="auto">
            <a:xfrm>
              <a:off x="4957757" y="1708150"/>
              <a:ext cx="46037" cy="1876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  <p:sp>
          <p:nvSpPr>
            <p:cNvPr id="8" name="TextBox 2"/>
            <p:cNvSpPr txBox="1">
              <a:spLocks noChangeArrowheads="1"/>
            </p:cNvSpPr>
            <p:nvPr/>
          </p:nvSpPr>
          <p:spPr bwMode="auto">
            <a:xfrm>
              <a:off x="5098880" y="2178745"/>
              <a:ext cx="3159182" cy="1192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pt-PT" sz="1400" b="1" dirty="0">
                  <a:solidFill>
                    <a:schemeClr val="bg1"/>
                  </a:solidFill>
                  <a:latin typeface="Montserrat Light" panose="00000400000000000000" pitchFamily="2" charset="0"/>
                </a:rPr>
                <a:t>Sofia Mota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en-GB" altLang="pt-PT" sz="1400" b="1" dirty="0">
                <a:solidFill>
                  <a:schemeClr val="bg1"/>
                </a:solidFill>
                <a:latin typeface="Montserrat Light" panose="00000400000000000000" pitchFamily="2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pt-PT" sz="1100" dirty="0">
                  <a:solidFill>
                    <a:schemeClr val="bg1"/>
                  </a:solidFill>
                  <a:latin typeface="Montserrat Light" panose="00000400000000000000" pitchFamily="2" charset="0"/>
                </a:rPr>
                <a:t>Director of the Portuguese IT Competences Center for the Public Administration – TICAPP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pt-PT" sz="1050" dirty="0">
                  <a:solidFill>
                    <a:schemeClr val="bg1"/>
                  </a:solidFill>
                  <a:latin typeface="Montserrat Light" panose="00000400000000000000" pitchFamily="2" charset="0"/>
                </a:rPr>
                <a:t>sofia.mota@ticapp.gov.pt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en-GB" altLang="pt-PT" sz="1100" b="1" dirty="0">
                <a:latin typeface="Montserrat Light" panose="00000400000000000000" pitchFamily="2" charset="0"/>
              </a:endParaRPr>
            </a:p>
          </p:txBody>
        </p:sp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596" y="6309320"/>
            <a:ext cx="2131516" cy="28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4079776" y="3429080"/>
            <a:ext cx="1620000" cy="720000"/>
            <a:chOff x="7093367" y="5903655"/>
            <a:chExt cx="1764000" cy="812740"/>
          </a:xfrm>
        </p:grpSpPr>
        <p:pic>
          <p:nvPicPr>
            <p:cNvPr id="13" name="Imagem 3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183"/>
            <a:stretch>
              <a:fillRect/>
            </a:stretch>
          </p:blipFill>
          <p:spPr bwMode="auto">
            <a:xfrm>
              <a:off x="7122395" y="5903655"/>
              <a:ext cx="1656000" cy="418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3367" y="6335703"/>
              <a:ext cx="1764000" cy="380692"/>
            </a:xfrm>
            <a:prstGeom prst="rect">
              <a:avLst/>
            </a:prstGeom>
          </p:spPr>
        </p:pic>
      </p:grpSp>
      <p:pic>
        <p:nvPicPr>
          <p:cNvPr id="15" name="Imagem 7"/>
          <p:cNvPicPr>
            <a:picLocks noChangeAspect="1"/>
          </p:cNvPicPr>
          <p:nvPr/>
        </p:nvPicPr>
        <p:blipFill rotWithShape="1">
          <a:blip r:embed="rId7"/>
          <a:srcRect b="22599"/>
          <a:stretch/>
        </p:blipFill>
        <p:spPr>
          <a:xfrm>
            <a:off x="3236342" y="2575431"/>
            <a:ext cx="3041974" cy="58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2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ersonalizado 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C4300038D5AEF45B9F0E5CA6A520FB9" ma:contentTypeVersion="6" ma:contentTypeDescription="Criar um novo documento." ma:contentTypeScope="" ma:versionID="168291154a358d7f9e1de2c86683c22c">
  <xsd:schema xmlns:xsd="http://www.w3.org/2001/XMLSchema" xmlns:xs="http://www.w3.org/2001/XMLSchema" xmlns:p="http://schemas.microsoft.com/office/2006/metadata/properties" xmlns:ns2="9dbb95ad-7bbd-4142-bebb-c6537224202b" targetNamespace="http://schemas.microsoft.com/office/2006/metadata/properties" ma:root="true" ma:fieldsID="9bf1f78348777379fe64fa7d5032b4a8" ns2:_="">
    <xsd:import namespace="9dbb95ad-7bbd-4142-bebb-c653722420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bb95ad-7bbd-4142-bebb-c653722420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FDF0F37-722E-46F7-9640-EC2DDB54B8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bb95ad-7bbd-4142-bebb-c653722420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87A588-7C69-4C7A-AFF1-263C6C313E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CB4242-4C86-48F0-A269-19FE1AD5B36B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9dbb95ad-7bbd-4142-bebb-c6537224202b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19189</TotalTime>
  <Words>681</Words>
  <Application>Microsoft Office PowerPoint</Application>
  <PresentationFormat>Ecrã Panorâmico</PresentationFormat>
  <Paragraphs>101</Paragraphs>
  <Slides>9</Slides>
  <Notes>9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5" baseType="lpstr">
      <vt:lpstr>Calibri</vt:lpstr>
      <vt:lpstr>Arial</vt:lpstr>
      <vt:lpstr>Montserrat Light</vt:lpstr>
      <vt:lpstr>Wingdings</vt:lpstr>
      <vt:lpstr>Montserrat Medium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 António_DC</dc:creator>
  <cp:lastModifiedBy>Rita Laranjeira</cp:lastModifiedBy>
  <cp:revision>1375</cp:revision>
  <cp:lastPrinted>2018-12-03T22:15:30Z</cp:lastPrinted>
  <dcterms:created xsi:type="dcterms:W3CDTF">2015-10-30T16:20:25Z</dcterms:created>
  <dcterms:modified xsi:type="dcterms:W3CDTF">2022-09-30T17:50:24Z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0x010100CC4300038D5AEF45B9F0E5CA6A520FB9</vt:lpwstr>
  </property>
</Properties>
</file>