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ink/ink1.xml" ContentType="application/inkml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4468" r:id="rId2"/>
    <p:sldId id="4464" r:id="rId3"/>
    <p:sldId id="4459" r:id="rId4"/>
    <p:sldId id="4461" r:id="rId5"/>
    <p:sldId id="361" r:id="rId6"/>
    <p:sldId id="4467" r:id="rId7"/>
    <p:sldId id="362" r:id="rId8"/>
    <p:sldId id="366" r:id="rId9"/>
    <p:sldId id="4463" r:id="rId10"/>
    <p:sldId id="4462" r:id="rId11"/>
    <p:sldId id="4466" r:id="rId12"/>
    <p:sldId id="4457" r:id="rId13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1-11T20:59:14.612"/>
    </inkml:context>
    <inkml:brush xml:id="br0">
      <inkml:brushProperty name="width" value="0.1" units="cm"/>
      <inkml:brushProperty name="height" value="0.6" units="cm"/>
      <inkml:brushProperty name="color" value="#99CC00"/>
      <inkml:brushProperty name="ignorePressure" value="1"/>
      <inkml:brushProperty name="inkEffects" value="pencil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129FE-1D73-44C9-9913-B82912FB5FBB}" type="datetimeFigureOut">
              <a:rPr lang="es-PE" smtClean="0"/>
              <a:t>14/01/2022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75DA0-B757-429E-A152-5578779C85BC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3132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A2F16-1DC4-4357-A21E-A002D6F1BB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377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4D3D6AF1-A00C-47DC-9763-C2315B18B2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040360"/>
              </p:ext>
            </p:extLst>
          </p:nvPr>
        </p:nvGraphicFramePr>
        <p:xfrm>
          <a:off x="2118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4D3D6AF1-A00C-47DC-9763-C2315B18B2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70080" y="3231474"/>
            <a:ext cx="10201441" cy="307130"/>
          </a:xfrm>
        </p:spPr>
        <p:txBody>
          <a:bodyPr anchor="b" anchorCtr="0"/>
          <a:lstStyle>
            <a:lvl1pPr algn="l">
              <a:lnSpc>
                <a:spcPct val="110000"/>
              </a:lnSpc>
              <a:spcBef>
                <a:spcPts val="0"/>
              </a:spcBef>
              <a:defRPr sz="1814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70080" y="3542926"/>
            <a:ext cx="10201441" cy="61426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14">
                <a:solidFill>
                  <a:schemeClr val="bg1"/>
                </a:solidFill>
                <a:latin typeface="+mj-lt"/>
              </a:defRPr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en-GB" dirty="0"/>
              <a:t>Speaker</a:t>
            </a:r>
            <a:br>
              <a:rPr lang="en-GB" dirty="0"/>
            </a:br>
            <a:r>
              <a:rPr lang="en-GB" dirty="0"/>
              <a:t>Date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4F85D60-7E1D-43D3-8D05-615CB6D9CF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229"/>
            <a:ext cx="4047360" cy="1360823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2574049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5403" y="534681"/>
            <a:ext cx="10515600" cy="30713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Slide heading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32001" y="216280"/>
            <a:ext cx="524597" cy="139604"/>
          </a:xfrm>
        </p:spPr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30897558"/>
              </p:ext>
            </p:extLst>
          </p:nvPr>
        </p:nvGraphicFramePr>
        <p:xfrm>
          <a:off x="2118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Diapositiva de think-cell" r:id="rId4" imgW="359" imgH="358" progId="TCLayout.ActiveDocument.1">
                  <p:embed/>
                </p:oleObj>
              </mc:Choice>
              <mc:Fallback>
                <p:oleObj name="Diapositiva de think-cell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403" y="178127"/>
            <a:ext cx="10515599" cy="199634"/>
          </a:xfrm>
        </p:spPr>
        <p:txBody>
          <a:bodyPr wrap="square">
            <a:noAutofit/>
          </a:bodyPr>
          <a:lstStyle>
            <a:lvl1pPr>
              <a:defRPr sz="1179"/>
            </a:lvl1pPr>
          </a:lstStyle>
          <a:p>
            <a:pPr lvl="0"/>
            <a:r>
              <a:rPr lang="en-GB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250555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D3DF2A00-0531-4EA3-8B44-78547525DC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923" y="1441"/>
          <a:ext cx="1919" cy="1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Diapositiva de think-cell" r:id="rId4" imgW="359" imgH="358" progId="TCLayout.ActiveDocument.1">
                  <p:embed/>
                </p:oleObj>
              </mc:Choice>
              <mc:Fallback>
                <p:oleObj name="Diapositiva de think-cell" r:id="rId4" imgW="359" imgH="358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D3DF2A00-0531-4EA3-8B44-78547525DC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23" y="1441"/>
                        <a:ext cx="1919" cy="1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02353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931044" y="367410"/>
            <a:ext cx="9956157" cy="29832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None/>
              <a:defRPr sz="1939" b="1" i="0" baseline="0">
                <a:solidFill>
                  <a:srgbClr val="4B4B4B"/>
                </a:solidFill>
                <a:latin typeface="Tahoma" pitchFamily="34" charset="0"/>
              </a:defRPr>
            </a:lvl1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5" name="Rectangle 280"/>
          <p:cNvSpPr txBox="1">
            <a:spLocks noChangeArrowheads="1"/>
          </p:cNvSpPr>
          <p:nvPr userDrawn="1"/>
        </p:nvSpPr>
        <p:spPr bwMode="auto">
          <a:xfrm>
            <a:off x="11737544" y="6564952"/>
            <a:ext cx="265653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CF1D000-883C-44DB-93B0-94C62FBCA262}" type="slidenum">
              <a:rPr lang="en-US" sz="1021" b="0" i="0" normalizeH="0" baseline="0" smtClean="0">
                <a:solidFill>
                  <a:srgbClr val="FFFFFF"/>
                </a:solidFill>
                <a:latin typeface="Tahoma" pitchFamily="34" charset="0"/>
              </a:rPr>
              <a:pPr/>
              <a:t>‹Nº›</a:t>
            </a:fld>
            <a:r>
              <a:rPr lang="en-US" sz="1021" b="0" i="0" normalizeH="0" baseline="0" dirty="0">
                <a:solidFill>
                  <a:srgbClr val="FFFFFF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218471" y="1543487"/>
            <a:ext cx="5677749" cy="1256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33" baseline="0">
                <a:latin typeface="Tahoma" pitchFamily="34" charset="0"/>
              </a:defRPr>
            </a:lvl1pPr>
            <a:lvl2pPr marL="181415" indent="-18141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5000"/>
              <a:buFont typeface="Tahoma" pitchFamily="34" charset="0"/>
              <a:buChar char="▪"/>
              <a:defRPr sz="1633" baseline="0">
                <a:latin typeface="Tahoma" pitchFamily="34" charset="0"/>
              </a:defRPr>
            </a:lvl2pPr>
            <a:lvl3pPr marL="472973" indent="-2915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Tahoma" pitchFamily="34" charset="0"/>
              <a:buChar char="–"/>
              <a:defRPr sz="1633" baseline="0">
                <a:latin typeface="Tahoma" pitchFamily="34" charset="0"/>
              </a:defRPr>
            </a:lvl3pPr>
            <a:lvl4pPr marL="639810" indent="-16683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Tahoma" pitchFamily="34" charset="0"/>
              <a:buChar char="▫"/>
              <a:defRPr sz="1633" baseline="0">
                <a:latin typeface="Tahoma" pitchFamily="34" charset="0"/>
              </a:defRPr>
            </a:lvl4pPr>
            <a:lvl5pPr marL="751573" indent="-11176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89000"/>
              <a:buFont typeface="Tahoma" pitchFamily="34" charset="0"/>
              <a:buChar char="-"/>
              <a:defRPr sz="1633" baseline="0">
                <a:latin typeface="Tahoma" pitchFamily="34" charset="0"/>
              </a:defRPr>
            </a:lvl5pPr>
          </a:lstStyle>
          <a:p>
            <a:pPr lvl="0"/>
            <a:r>
              <a:rPr lang="en-US" dirty="0"/>
              <a:t>Green bulleted text</a:t>
            </a:r>
          </a:p>
          <a:p>
            <a:pPr lvl="1"/>
            <a:r>
              <a:rPr lang="en-US" dirty="0"/>
              <a:t>Text</a:t>
            </a:r>
          </a:p>
          <a:p>
            <a:pPr lvl="2"/>
            <a:r>
              <a:rPr lang="en-US" dirty="0"/>
              <a:t>Text</a:t>
            </a:r>
          </a:p>
          <a:p>
            <a:pPr lvl="3"/>
            <a:r>
              <a:rPr lang="en-US" dirty="0"/>
              <a:t>Text</a:t>
            </a:r>
          </a:p>
          <a:p>
            <a:pPr lvl="4"/>
            <a:r>
              <a:rPr lang="en-US" dirty="0"/>
              <a:t>Text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09450" y="1543487"/>
            <a:ext cx="5677749" cy="1256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33" baseline="0">
                <a:latin typeface="Tahoma" pitchFamily="34" charset="0"/>
              </a:defRPr>
            </a:lvl1pPr>
            <a:lvl2pPr marL="181415" indent="-18141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5000"/>
              <a:buFont typeface="Tahoma" pitchFamily="34" charset="0"/>
              <a:buChar char="▪"/>
              <a:defRPr sz="1633" baseline="0">
                <a:latin typeface="Tahoma" pitchFamily="34" charset="0"/>
              </a:defRPr>
            </a:lvl2pPr>
            <a:lvl3pPr marL="472973" indent="-2915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Tahoma" pitchFamily="34" charset="0"/>
              <a:buChar char="–"/>
              <a:defRPr sz="1633" baseline="0">
                <a:latin typeface="Tahoma" pitchFamily="34" charset="0"/>
              </a:defRPr>
            </a:lvl3pPr>
            <a:lvl4pPr marL="639810" indent="-16683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Tahoma" pitchFamily="34" charset="0"/>
              <a:buChar char="▫"/>
              <a:defRPr sz="1633" baseline="0">
                <a:latin typeface="Tahoma" pitchFamily="34" charset="0"/>
              </a:defRPr>
            </a:lvl4pPr>
            <a:lvl5pPr marL="751573" indent="-11176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 typeface="Tahoma" pitchFamily="34" charset="0"/>
              <a:buChar char="-"/>
              <a:defRPr sz="1633" baseline="0">
                <a:latin typeface="Tahoma" pitchFamily="34" charset="0"/>
              </a:defRPr>
            </a:lvl5pPr>
          </a:lstStyle>
          <a:p>
            <a:pPr lvl="0"/>
            <a:r>
              <a:rPr lang="en-US" dirty="0"/>
              <a:t>Automatic bulleted text</a:t>
            </a:r>
          </a:p>
          <a:p>
            <a:pPr lvl="1"/>
            <a:r>
              <a:rPr lang="en-US" dirty="0"/>
              <a:t>Text</a:t>
            </a:r>
          </a:p>
          <a:p>
            <a:pPr lvl="2"/>
            <a:r>
              <a:rPr lang="en-US" dirty="0"/>
              <a:t>Text</a:t>
            </a:r>
          </a:p>
          <a:p>
            <a:pPr lvl="3"/>
            <a:r>
              <a:rPr lang="en-US" dirty="0"/>
              <a:t>Text</a:t>
            </a:r>
          </a:p>
          <a:p>
            <a:pPr lvl="4"/>
            <a:r>
              <a:rPr lang="en-US" dirty="0"/>
              <a:t>Text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14320" y="1146693"/>
            <a:ext cx="11672879" cy="2512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33" baseline="0">
                <a:latin typeface="Tahoma" pitchFamily="34" charset="0"/>
              </a:defRPr>
            </a:lvl1pPr>
            <a:lvl2pPr marL="181415" indent="-181415">
              <a:lnSpc>
                <a:spcPct val="100000"/>
              </a:lnSpc>
              <a:spcBef>
                <a:spcPts val="392"/>
              </a:spcBef>
              <a:spcAft>
                <a:spcPts val="0"/>
              </a:spcAft>
              <a:buClr>
                <a:schemeClr val="tx2"/>
              </a:buClr>
              <a:buSzPct val="125000"/>
              <a:buFont typeface="Tahoma" pitchFamily="34" charset="0"/>
              <a:buChar char="▪"/>
              <a:defRPr sz="1633" baseline="0">
                <a:latin typeface="Tahoma" pitchFamily="34" charset="0"/>
              </a:defRPr>
            </a:lvl2pPr>
            <a:lvl3pPr marL="472973" indent="-291559">
              <a:lnSpc>
                <a:spcPct val="100000"/>
              </a:lnSpc>
              <a:spcBef>
                <a:spcPts val="392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Tahoma" pitchFamily="34" charset="0"/>
              <a:buChar char="–"/>
              <a:defRPr sz="1633" baseline="0">
                <a:latin typeface="Tahoma" pitchFamily="34" charset="0"/>
              </a:defRPr>
            </a:lvl3pPr>
            <a:lvl4pPr marL="639810" indent="-166837">
              <a:lnSpc>
                <a:spcPct val="100000"/>
              </a:lnSpc>
              <a:spcBef>
                <a:spcPts val="392"/>
              </a:spcBef>
              <a:spcAft>
                <a:spcPts val="0"/>
              </a:spcAft>
              <a:buClr>
                <a:schemeClr val="tx2"/>
              </a:buClr>
              <a:buSzPct val="120000"/>
              <a:buFont typeface="Tahoma" pitchFamily="34" charset="0"/>
              <a:buChar char="▫"/>
              <a:defRPr sz="1633" baseline="0">
                <a:latin typeface="Tahoma" pitchFamily="34" charset="0"/>
              </a:defRPr>
            </a:lvl4pPr>
            <a:lvl5pPr marL="751573" indent="-111764">
              <a:lnSpc>
                <a:spcPct val="100000"/>
              </a:lnSpc>
              <a:spcBef>
                <a:spcPts val="392"/>
              </a:spcBef>
              <a:spcAft>
                <a:spcPts val="0"/>
              </a:spcAft>
              <a:buClr>
                <a:schemeClr val="tx2"/>
              </a:buClr>
              <a:buSzPct val="89000"/>
              <a:buFont typeface="Tahoma" pitchFamily="34" charset="0"/>
              <a:buChar char="-"/>
              <a:defRPr sz="1633" baseline="0">
                <a:latin typeface="Tahoma" pitchFamily="34" charset="0"/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70207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614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1_Solo el títul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title"/>
          </p:nvPr>
        </p:nvSpPr>
        <p:spPr>
          <a:xfrm>
            <a:off x="435403" y="534681"/>
            <a:ext cx="10515600" cy="30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ftr" idx="11"/>
          </p:nvPr>
        </p:nvSpPr>
        <p:spPr>
          <a:xfrm>
            <a:off x="3675077" y="6633718"/>
            <a:ext cx="4114800" cy="111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11232001" y="216287"/>
            <a:ext cx="524597" cy="139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7" b="0" i="0" u="none" strike="noStrike" cap="non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7" b="0" i="0" u="none" strike="noStrike" cap="non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7" b="0" i="0" u="none" strike="noStrike" cap="non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7" b="0" i="0" u="none" strike="noStrike" cap="non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7" b="0" i="0" u="none" strike="noStrike" cap="non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7" b="0" i="0" u="none" strike="noStrike" cap="non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7" b="0" i="0" u="none" strike="noStrike" cap="non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7" b="0" i="0" u="none" strike="noStrike" cap="non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7" b="0" i="0" u="none" strike="noStrike" cap="non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1"/>
          </p:nvPr>
        </p:nvSpPr>
        <p:spPr>
          <a:xfrm>
            <a:off x="435403" y="178127"/>
            <a:ext cx="10515599" cy="199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14772" lvl="0" indent="-207386" algn="l">
              <a:lnSpc>
                <a:spcPct val="110000"/>
              </a:lnSpc>
              <a:spcBef>
                <a:spcPts val="81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179"/>
            </a:lvl1pPr>
            <a:lvl2pPr marL="829544" lvl="1" indent="-352555" algn="l">
              <a:lnSpc>
                <a:spcPct val="110000"/>
              </a:lnSpc>
              <a:spcBef>
                <a:spcPts val="816"/>
              </a:spcBef>
              <a:spcAft>
                <a:spcPts val="0"/>
              </a:spcAft>
              <a:buSzPts val="2520"/>
              <a:buChar char="•"/>
              <a:defRPr/>
            </a:lvl2pPr>
            <a:lvl3pPr marL="1244316" lvl="2" indent="-352555" algn="l">
              <a:lnSpc>
                <a:spcPct val="110000"/>
              </a:lnSpc>
              <a:spcBef>
                <a:spcPts val="816"/>
              </a:spcBef>
              <a:spcAft>
                <a:spcPts val="0"/>
              </a:spcAft>
              <a:buSzPts val="2520"/>
              <a:buChar char="−"/>
              <a:defRPr/>
            </a:lvl3pPr>
            <a:lvl4pPr marL="1659087" lvl="3" indent="-331817" algn="l">
              <a:lnSpc>
                <a:spcPct val="110000"/>
              </a:lnSpc>
              <a:spcBef>
                <a:spcPts val="816"/>
              </a:spcBef>
              <a:spcAft>
                <a:spcPts val="0"/>
              </a:spcAft>
              <a:buSzPts val="2160"/>
              <a:buChar char="•"/>
              <a:defRPr/>
            </a:lvl4pPr>
            <a:lvl5pPr marL="2073859" lvl="4" indent="-352556" algn="l">
              <a:lnSpc>
                <a:spcPct val="110000"/>
              </a:lnSpc>
              <a:spcBef>
                <a:spcPts val="816"/>
              </a:spcBef>
              <a:spcAft>
                <a:spcPts val="0"/>
              </a:spcAft>
              <a:buSzPts val="2520"/>
              <a:buChar char="−"/>
              <a:defRPr/>
            </a:lvl5pPr>
            <a:lvl6pPr marL="2488631" lvl="5" indent="-31107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903403" lvl="6" indent="-31107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318175" lvl="7" indent="-31107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732947" lvl="8" indent="-31107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3410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5403" y="534681"/>
            <a:ext cx="10515600" cy="30713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Slide 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5402" y="1439545"/>
            <a:ext cx="11321197" cy="1493770"/>
          </a:xfrm>
        </p:spPr>
        <p:txBody>
          <a:bodyPr/>
          <a:lstStyle>
            <a:lvl1pPr>
              <a:spcBef>
                <a:spcPts val="816"/>
              </a:spcBef>
              <a:defRPr/>
            </a:lvl1pPr>
            <a:lvl2pPr>
              <a:spcBef>
                <a:spcPts val="816"/>
              </a:spcBef>
              <a:defRPr/>
            </a:lvl2pPr>
            <a:lvl3pPr>
              <a:spcBef>
                <a:spcPts val="816"/>
              </a:spcBef>
              <a:defRPr/>
            </a:lvl3pPr>
            <a:lvl4pPr>
              <a:spcBef>
                <a:spcPts val="816"/>
              </a:spcBef>
              <a:defRPr/>
            </a:lvl4pPr>
            <a:lvl5pPr>
              <a:spcBef>
                <a:spcPts val="816"/>
              </a:spcBef>
              <a:defRPr/>
            </a:lvl5pPr>
          </a:lstStyle>
          <a:p>
            <a:pPr lvl="0"/>
            <a:r>
              <a:rPr lang="en-GB" dirty="0"/>
              <a:t>Master text</a:t>
            </a:r>
          </a:p>
          <a:p>
            <a:pPr lvl="1"/>
            <a:r>
              <a:rPr lang="en-GB" dirty="0"/>
              <a:t>First Bullet</a:t>
            </a:r>
          </a:p>
          <a:p>
            <a:pPr lvl="2"/>
            <a:r>
              <a:rPr lang="en-GB" dirty="0"/>
              <a:t>Second Bullet</a:t>
            </a:r>
          </a:p>
          <a:p>
            <a:pPr lvl="3"/>
            <a:r>
              <a:rPr lang="en-GB" dirty="0"/>
              <a:t>Third Bullet</a:t>
            </a:r>
          </a:p>
          <a:p>
            <a:pPr lvl="4"/>
            <a:r>
              <a:rPr lang="en-GB" dirty="0"/>
              <a:t>Fourth Bullet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32001" y="216280"/>
            <a:ext cx="524597" cy="139604"/>
          </a:xfrm>
        </p:spPr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6629679"/>
              </p:ext>
            </p:extLst>
          </p:nvPr>
        </p:nvGraphicFramePr>
        <p:xfrm>
          <a:off x="2118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Diapositiva de think-cell" r:id="rId4" imgW="359" imgH="358" progId="TCLayout.ActiveDocument.1">
                  <p:embed/>
                </p:oleObj>
              </mc:Choice>
              <mc:Fallback>
                <p:oleObj name="Diapositiva de think-cell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403" y="178127"/>
            <a:ext cx="10515599" cy="199634"/>
          </a:xfrm>
        </p:spPr>
        <p:txBody>
          <a:bodyPr wrap="square">
            <a:noAutofit/>
          </a:bodyPr>
          <a:lstStyle>
            <a:lvl1pPr>
              <a:defRPr sz="1179"/>
            </a:lvl1pPr>
          </a:lstStyle>
          <a:p>
            <a:pPr lvl="0"/>
            <a:r>
              <a:rPr lang="en-GB" dirty="0"/>
              <a:t>Section heading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D01FBF4A-3C04-4A20-A84A-50383E857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5841" y="6278620"/>
            <a:ext cx="11320319" cy="122852"/>
          </a:xfrm>
        </p:spPr>
        <p:txBody>
          <a:bodyPr anchor="b" anchorCtr="0"/>
          <a:lstStyle>
            <a:lvl1pPr>
              <a:tabLst>
                <a:tab pos="103693" algn="l"/>
              </a:tabLst>
              <a:defRPr sz="726"/>
            </a:lvl1pPr>
          </a:lstStyle>
          <a:p>
            <a:pPr lvl="0"/>
            <a:r>
              <a:rPr lang="en-GB" dirty="0"/>
              <a:t>Source / Footnote</a:t>
            </a:r>
          </a:p>
        </p:txBody>
      </p:sp>
    </p:spTree>
    <p:extLst>
      <p:ext uri="{BB962C8B-B14F-4D97-AF65-F5344CB8AC3E}">
        <p14:creationId xmlns:p14="http://schemas.microsoft.com/office/powerpoint/2010/main" val="291004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D3DF2A00-0531-4EA3-8B44-78547525DC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89397487"/>
              </p:ext>
            </p:extLst>
          </p:nvPr>
        </p:nvGraphicFramePr>
        <p:xfrm>
          <a:off x="1921" y="1441"/>
          <a:ext cx="1919" cy="1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D3DF2A00-0531-4EA3-8B44-78547525DC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21" y="1441"/>
                        <a:ext cx="1919" cy="1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328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5403" y="534681"/>
            <a:ext cx="10515600" cy="30713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Slide heading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32001" y="216280"/>
            <a:ext cx="524597" cy="139604"/>
          </a:xfrm>
        </p:spPr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36540578"/>
              </p:ext>
            </p:extLst>
          </p:nvPr>
        </p:nvGraphicFramePr>
        <p:xfrm>
          <a:off x="2118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403" y="178127"/>
            <a:ext cx="10515599" cy="199634"/>
          </a:xfrm>
        </p:spPr>
        <p:txBody>
          <a:bodyPr wrap="square">
            <a:noAutofit/>
          </a:bodyPr>
          <a:lstStyle>
            <a:lvl1pPr>
              <a:defRPr sz="1179"/>
            </a:lvl1pPr>
          </a:lstStyle>
          <a:p>
            <a:pPr lvl="0"/>
            <a:r>
              <a:rPr lang="en-GB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352730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5403" y="534681"/>
            <a:ext cx="10515600" cy="30713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Slide 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5402" y="1439545"/>
            <a:ext cx="11321197" cy="1493770"/>
          </a:xfrm>
        </p:spPr>
        <p:txBody>
          <a:bodyPr/>
          <a:lstStyle>
            <a:lvl1pPr>
              <a:spcBef>
                <a:spcPts val="816"/>
              </a:spcBef>
              <a:defRPr/>
            </a:lvl1pPr>
            <a:lvl2pPr>
              <a:spcBef>
                <a:spcPts val="816"/>
              </a:spcBef>
              <a:defRPr/>
            </a:lvl2pPr>
            <a:lvl3pPr>
              <a:spcBef>
                <a:spcPts val="816"/>
              </a:spcBef>
              <a:defRPr/>
            </a:lvl3pPr>
            <a:lvl4pPr>
              <a:spcBef>
                <a:spcPts val="816"/>
              </a:spcBef>
              <a:defRPr/>
            </a:lvl4pPr>
            <a:lvl5pPr>
              <a:spcBef>
                <a:spcPts val="816"/>
              </a:spcBef>
              <a:defRPr/>
            </a:lvl5pPr>
          </a:lstStyle>
          <a:p>
            <a:pPr lvl="0"/>
            <a:r>
              <a:rPr lang="en-GB" dirty="0"/>
              <a:t>Master text</a:t>
            </a:r>
          </a:p>
          <a:p>
            <a:pPr lvl="1"/>
            <a:r>
              <a:rPr lang="en-GB" dirty="0"/>
              <a:t>First Bullet</a:t>
            </a:r>
          </a:p>
          <a:p>
            <a:pPr lvl="2"/>
            <a:r>
              <a:rPr lang="en-GB" dirty="0"/>
              <a:t>Second Bullet</a:t>
            </a:r>
          </a:p>
          <a:p>
            <a:pPr lvl="3"/>
            <a:r>
              <a:rPr lang="en-GB" dirty="0"/>
              <a:t>Third Bullet</a:t>
            </a:r>
          </a:p>
          <a:p>
            <a:pPr lvl="4"/>
            <a:r>
              <a:rPr lang="en-GB" dirty="0"/>
              <a:t>Fourth Bullet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32001" y="216280"/>
            <a:ext cx="524597" cy="139604"/>
          </a:xfrm>
        </p:spPr>
        <p:txBody>
          <a:bodyPr/>
          <a:lstStyle/>
          <a:p>
            <a:fld id="{856BE26F-5005-427F-A945-681CE80C1FFC}" type="slidenum">
              <a:rPr lang="en-GB" smtClean="0"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90251152"/>
              </p:ext>
            </p:extLst>
          </p:nvPr>
        </p:nvGraphicFramePr>
        <p:xfrm>
          <a:off x="2118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403" y="178127"/>
            <a:ext cx="10515599" cy="199634"/>
          </a:xfrm>
        </p:spPr>
        <p:txBody>
          <a:bodyPr wrap="square">
            <a:noAutofit/>
          </a:bodyPr>
          <a:lstStyle>
            <a:lvl1pPr>
              <a:defRPr sz="1179"/>
            </a:lvl1pPr>
          </a:lstStyle>
          <a:p>
            <a:pPr lvl="0"/>
            <a:r>
              <a:rPr lang="en-GB" dirty="0"/>
              <a:t>Section heading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D01FBF4A-3C04-4A20-A84A-50383E857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5841" y="6278620"/>
            <a:ext cx="11320319" cy="122852"/>
          </a:xfrm>
        </p:spPr>
        <p:txBody>
          <a:bodyPr anchor="b" anchorCtr="0"/>
          <a:lstStyle>
            <a:lvl1pPr>
              <a:tabLst>
                <a:tab pos="103693" algn="l"/>
              </a:tabLst>
              <a:defRPr sz="726"/>
            </a:lvl1pPr>
          </a:lstStyle>
          <a:p>
            <a:pPr lvl="0"/>
            <a:r>
              <a:rPr lang="en-GB" dirty="0"/>
              <a:t>Source / Footnote</a:t>
            </a:r>
          </a:p>
        </p:txBody>
      </p:sp>
    </p:spTree>
    <p:extLst>
      <p:ext uri="{BB962C8B-B14F-4D97-AF65-F5344CB8AC3E}">
        <p14:creationId xmlns:p14="http://schemas.microsoft.com/office/powerpoint/2010/main" val="3144138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5403" y="534681"/>
            <a:ext cx="10515600" cy="30713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Section divider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32001" y="216280"/>
            <a:ext cx="524597" cy="1396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56BE26F-5005-427F-A945-681CE80C1FFC}" type="slidenum">
              <a:rPr lang="en-GB" smtClean="0"/>
              <a:pPr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4061468"/>
              </p:ext>
            </p:extLst>
          </p:nvPr>
        </p:nvGraphicFramePr>
        <p:xfrm>
          <a:off x="2118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403" y="178127"/>
            <a:ext cx="10515599" cy="199634"/>
          </a:xfrm>
        </p:spPr>
        <p:txBody>
          <a:bodyPr wrap="square">
            <a:noAutofit/>
          </a:bodyPr>
          <a:lstStyle>
            <a:lvl1pPr>
              <a:defRPr sz="1179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4183133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nk-cell agen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5403" y="534681"/>
            <a:ext cx="10515600" cy="30713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Agenda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32001" y="216280"/>
            <a:ext cx="524597" cy="1396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56BE26F-5005-427F-A945-681CE80C1FFC}" type="slidenum">
              <a:rPr lang="en-GB" smtClean="0"/>
              <a:pPr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11231876"/>
              </p:ext>
            </p:extLst>
          </p:nvPr>
        </p:nvGraphicFramePr>
        <p:xfrm>
          <a:off x="2118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403" y="178127"/>
            <a:ext cx="10515599" cy="199634"/>
          </a:xfrm>
        </p:spPr>
        <p:txBody>
          <a:bodyPr wrap="square">
            <a:noAutofit/>
          </a:bodyPr>
          <a:lstStyle>
            <a:lvl1pPr>
              <a:defRPr sz="1179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Agenda heading</a:t>
            </a:r>
          </a:p>
        </p:txBody>
      </p:sp>
    </p:spTree>
    <p:extLst>
      <p:ext uri="{BB962C8B-B14F-4D97-AF65-F5344CB8AC3E}">
        <p14:creationId xmlns:p14="http://schemas.microsoft.com/office/powerpoint/2010/main" val="2255350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Aqu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5403" y="534681"/>
            <a:ext cx="10515600" cy="30713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Slide 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5402" y="3244722"/>
            <a:ext cx="11321197" cy="368556"/>
          </a:xfrm>
        </p:spPr>
        <p:txBody>
          <a:bodyPr anchor="ctr" anchorCtr="0"/>
          <a:lstStyle>
            <a:lvl1pPr algn="ctr">
              <a:spcBef>
                <a:spcPts val="816"/>
              </a:spcBef>
              <a:defRPr sz="2177">
                <a:latin typeface="+mj-lt"/>
              </a:defRPr>
            </a:lvl1pPr>
            <a:lvl2pPr algn="ctr">
              <a:spcBef>
                <a:spcPts val="816"/>
              </a:spcBef>
              <a:defRPr sz="2359">
                <a:latin typeface="+mj-lt"/>
              </a:defRPr>
            </a:lvl2pPr>
            <a:lvl3pPr algn="ctr">
              <a:spcBef>
                <a:spcPts val="816"/>
              </a:spcBef>
              <a:defRPr sz="2359">
                <a:latin typeface="+mj-lt"/>
              </a:defRPr>
            </a:lvl3pPr>
            <a:lvl4pPr algn="ctr">
              <a:spcBef>
                <a:spcPts val="816"/>
              </a:spcBef>
              <a:defRPr sz="2359">
                <a:latin typeface="+mj-lt"/>
              </a:defRPr>
            </a:lvl4pPr>
            <a:lvl5pPr algn="ctr">
              <a:spcBef>
                <a:spcPts val="816"/>
              </a:spcBef>
              <a:defRPr sz="2359">
                <a:latin typeface="+mj-lt"/>
              </a:defRPr>
            </a:lvl5pPr>
          </a:lstStyle>
          <a:p>
            <a:pPr lvl="0"/>
            <a:r>
              <a:rPr lang="en-GB" dirty="0"/>
              <a:t>Bold key message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32001" y="216280"/>
            <a:ext cx="524597" cy="1396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56BE26F-5005-427F-A945-681CE80C1FFC}" type="slidenum">
              <a:rPr lang="en-GB" smtClean="0"/>
              <a:pPr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09040617"/>
              </p:ext>
            </p:extLst>
          </p:nvPr>
        </p:nvGraphicFramePr>
        <p:xfrm>
          <a:off x="2118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403" y="178127"/>
            <a:ext cx="10515599" cy="199634"/>
          </a:xfrm>
        </p:spPr>
        <p:txBody>
          <a:bodyPr wrap="square">
            <a:noAutofit/>
          </a:bodyPr>
          <a:lstStyle>
            <a:lvl1pPr>
              <a:defRPr sz="1179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175245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 Yellow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5403" y="534681"/>
            <a:ext cx="10515600" cy="30713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Slide 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5402" y="3244722"/>
            <a:ext cx="11321197" cy="368556"/>
          </a:xfrm>
        </p:spPr>
        <p:txBody>
          <a:bodyPr anchor="ctr" anchorCtr="0"/>
          <a:lstStyle>
            <a:lvl1pPr algn="ctr">
              <a:spcBef>
                <a:spcPts val="816"/>
              </a:spcBef>
              <a:defRPr sz="2177">
                <a:latin typeface="+mj-lt"/>
              </a:defRPr>
            </a:lvl1pPr>
            <a:lvl2pPr algn="ctr">
              <a:spcBef>
                <a:spcPts val="816"/>
              </a:spcBef>
              <a:defRPr sz="2359">
                <a:latin typeface="+mj-lt"/>
              </a:defRPr>
            </a:lvl2pPr>
            <a:lvl3pPr algn="ctr">
              <a:spcBef>
                <a:spcPts val="816"/>
              </a:spcBef>
              <a:defRPr sz="2359">
                <a:latin typeface="+mj-lt"/>
              </a:defRPr>
            </a:lvl3pPr>
            <a:lvl4pPr algn="ctr">
              <a:spcBef>
                <a:spcPts val="816"/>
              </a:spcBef>
              <a:defRPr sz="2359">
                <a:latin typeface="+mj-lt"/>
              </a:defRPr>
            </a:lvl4pPr>
            <a:lvl5pPr algn="ctr">
              <a:spcBef>
                <a:spcPts val="816"/>
              </a:spcBef>
              <a:defRPr sz="2359">
                <a:latin typeface="+mj-lt"/>
              </a:defRPr>
            </a:lvl5pPr>
          </a:lstStyle>
          <a:p>
            <a:pPr lvl="0"/>
            <a:r>
              <a:rPr lang="en-GB" dirty="0"/>
              <a:t>Bold key message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>
              <a:defRPr/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32001" y="216280"/>
            <a:ext cx="524597" cy="1396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56BE26F-5005-427F-A945-681CE80C1FFC}" type="slidenum">
              <a:rPr lang="en-GB" smtClean="0"/>
              <a:pPr/>
              <a:t>‹Nº›</a:t>
            </a:fld>
            <a:endParaRPr lang="en-GB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2B95B1E2-6CF0-4D5D-9D07-B53ED7586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64109346"/>
              </p:ext>
            </p:extLst>
          </p:nvPr>
        </p:nvGraphicFramePr>
        <p:xfrm>
          <a:off x="2118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2B95B1E2-6CF0-4D5D-9D07-B53ED7586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4B6A4BF-CF69-4C7C-9F1A-32C4B7FF4C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403" y="178127"/>
            <a:ext cx="10515599" cy="199634"/>
          </a:xfrm>
        </p:spPr>
        <p:txBody>
          <a:bodyPr wrap="square">
            <a:noAutofit/>
          </a:bodyPr>
          <a:lstStyle>
            <a:lvl1pPr>
              <a:defRPr sz="1179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2200255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>
            <a:spLocks noGrp="1"/>
          </p:cNvSpPr>
          <p:nvPr>
            <p:ph type="title"/>
          </p:nvPr>
        </p:nvSpPr>
        <p:spPr>
          <a:xfrm>
            <a:off x="435403" y="534681"/>
            <a:ext cx="10515600" cy="30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ftr" idx="11"/>
          </p:nvPr>
        </p:nvSpPr>
        <p:spPr>
          <a:xfrm>
            <a:off x="2301893" y="6633718"/>
            <a:ext cx="4114800" cy="111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sldNum" idx="12"/>
          </p:nvPr>
        </p:nvSpPr>
        <p:spPr>
          <a:xfrm>
            <a:off x="11232001" y="216287"/>
            <a:ext cx="524597" cy="139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25" name="Google Shape;25;p19"/>
          <p:cNvSpPr txBox="1">
            <a:spLocks noGrp="1"/>
          </p:cNvSpPr>
          <p:nvPr>
            <p:ph type="body" idx="1"/>
          </p:nvPr>
        </p:nvSpPr>
        <p:spPr>
          <a:xfrm>
            <a:off x="435403" y="178127"/>
            <a:ext cx="10515599" cy="199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14772" lvl="0" indent="-207386" algn="l">
              <a:lnSpc>
                <a:spcPct val="110000"/>
              </a:lnSpc>
              <a:spcBef>
                <a:spcPts val="81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179"/>
            </a:lvl1pPr>
            <a:lvl2pPr marL="829544" lvl="1" indent="-352555" algn="l">
              <a:lnSpc>
                <a:spcPct val="110000"/>
              </a:lnSpc>
              <a:spcBef>
                <a:spcPts val="816"/>
              </a:spcBef>
              <a:spcAft>
                <a:spcPts val="0"/>
              </a:spcAft>
              <a:buSzPts val="2520"/>
              <a:buChar char="•"/>
              <a:defRPr/>
            </a:lvl2pPr>
            <a:lvl3pPr marL="1244316" lvl="2" indent="-352555" algn="l">
              <a:lnSpc>
                <a:spcPct val="110000"/>
              </a:lnSpc>
              <a:spcBef>
                <a:spcPts val="816"/>
              </a:spcBef>
              <a:spcAft>
                <a:spcPts val="0"/>
              </a:spcAft>
              <a:buSzPts val="2520"/>
              <a:buChar char="−"/>
              <a:defRPr/>
            </a:lvl3pPr>
            <a:lvl4pPr marL="1659087" lvl="3" indent="-331817" algn="l">
              <a:lnSpc>
                <a:spcPct val="110000"/>
              </a:lnSpc>
              <a:spcBef>
                <a:spcPts val="816"/>
              </a:spcBef>
              <a:spcAft>
                <a:spcPts val="0"/>
              </a:spcAft>
              <a:buSzPts val="2160"/>
              <a:buChar char="•"/>
              <a:defRPr/>
            </a:lvl4pPr>
            <a:lvl5pPr marL="2073859" lvl="4" indent="-352556" algn="l">
              <a:lnSpc>
                <a:spcPct val="110000"/>
              </a:lnSpc>
              <a:spcBef>
                <a:spcPts val="816"/>
              </a:spcBef>
              <a:spcAft>
                <a:spcPts val="0"/>
              </a:spcAft>
              <a:buSzPts val="2520"/>
              <a:buChar char="−"/>
              <a:defRPr/>
            </a:lvl5pPr>
            <a:lvl6pPr marL="2488631" lvl="5" indent="-31107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903403" lvl="6" indent="-31107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318175" lvl="7" indent="-31107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732947" lvl="8" indent="-31107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475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6D54A9B2-A76D-4976-96B0-0AABF0E8C3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153581756"/>
              </p:ext>
            </p:extLst>
          </p:nvPr>
        </p:nvGraphicFramePr>
        <p:xfrm>
          <a:off x="2118" y="1589"/>
          <a:ext cx="211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think-cell Slide" r:id="rId20" imgW="359" imgH="358" progId="TCLayout.ActiveDocument.1">
                  <p:embed/>
                </p:oleObj>
              </mc:Choice>
              <mc:Fallback>
                <p:oleObj name="think-cell Slide" r:id="rId20" imgW="359" imgH="35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6D54A9B2-A76D-4976-96B0-0AABF0E8C3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192000" cy="1440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GB" sz="1814" b="0" i="0" baseline="0" dirty="0">
              <a:latin typeface="Axiforma ExtraBold" panose="00000900000000000000"/>
              <a:sym typeface="Axiforma ExtraBold" panose="0000090000000000000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403" y="534681"/>
            <a:ext cx="10515600" cy="30713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 noProof="0" dirty="0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402" y="1439545"/>
            <a:ext cx="11321197" cy="1493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GB" dirty="0"/>
              <a:t>Master text</a:t>
            </a:r>
          </a:p>
          <a:p>
            <a:pPr lvl="1"/>
            <a:r>
              <a:rPr lang="en-GB" dirty="0"/>
              <a:t>First bullet</a:t>
            </a:r>
          </a:p>
          <a:p>
            <a:pPr lvl="2"/>
            <a:r>
              <a:rPr lang="en-GB" dirty="0"/>
              <a:t>Second bullet</a:t>
            </a:r>
          </a:p>
          <a:p>
            <a:pPr lvl="3"/>
            <a:r>
              <a:rPr lang="en-GB" dirty="0"/>
              <a:t>Third bullet</a:t>
            </a:r>
          </a:p>
          <a:p>
            <a:pPr lvl="4"/>
            <a:r>
              <a:rPr lang="en-GB" dirty="0"/>
              <a:t>Fourth bullet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01893" y="6633718"/>
            <a:ext cx="4114800" cy="11168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 eaLnBrk="1">
              <a:defRPr sz="726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2001" y="201160"/>
            <a:ext cx="524597" cy="13960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BE26F-5005-427F-A945-681CE80C1FFC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36E8D609-BC22-457E-9692-83BF4A77CE8A}"/>
              </a:ext>
            </a:extLst>
          </p:cNvPr>
          <p:cNvSpPr txBox="1">
            <a:spLocks/>
          </p:cNvSpPr>
          <p:nvPr userDrawn="1"/>
        </p:nvSpPr>
        <p:spPr>
          <a:xfrm>
            <a:off x="7953808" y="6638865"/>
            <a:ext cx="3823161" cy="10137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5000"/>
              </a:lnSpc>
            </a:pPr>
            <a:r>
              <a:rPr lang="en-US" sz="635" b="1" dirty="0">
                <a:solidFill>
                  <a:schemeClr val="tx1"/>
                </a:solidFill>
                <a:latin typeface="Axiforma ExtraBold" panose="00000900000000000000" pitchFamily="50" charset="0"/>
              </a:rPr>
              <a:t>Internal confidential: intended for use of internal recipients only, not for wider distribution.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5CF28285-E613-4497-AA80-18046095E7E7}"/>
              </a:ext>
            </a:extLst>
          </p:cNvPr>
          <p:cNvSpPr txBox="1">
            <a:spLocks/>
          </p:cNvSpPr>
          <p:nvPr userDrawn="1"/>
        </p:nvSpPr>
        <p:spPr>
          <a:xfrm>
            <a:off x="436804" y="6629529"/>
            <a:ext cx="1048364" cy="13029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</a:pPr>
            <a:r>
              <a:rPr lang="en-GB" sz="816" b="1" dirty="0">
                <a:solidFill>
                  <a:schemeClr val="tx1"/>
                </a:solidFill>
                <a:latin typeface="Axiforma ExtraBold" panose="00000900000000000000" pitchFamily="50" charset="0"/>
              </a:rPr>
              <a:t>Delivery Associates</a:t>
            </a:r>
            <a:endParaRPr lang="en-GB" sz="816" dirty="0">
              <a:solidFill>
                <a:schemeClr val="tx1"/>
              </a:solidFill>
              <a:latin typeface="Axiforma Extra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38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 ftr="0" dt="0"/>
  <p:txStyles>
    <p:titleStyle>
      <a:lvl1pPr algn="l" defTabSz="914406" rtl="0" eaLnBrk="1" latinLnBrk="0" hangingPunct="1">
        <a:lnSpc>
          <a:spcPct val="110000"/>
        </a:lnSpc>
        <a:spcBef>
          <a:spcPct val="0"/>
        </a:spcBef>
        <a:buNone/>
        <a:defRPr sz="18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6" rtl="0" eaLnBrk="1" latinLnBrk="0" hangingPunct="1">
        <a:lnSpc>
          <a:spcPct val="110000"/>
        </a:lnSpc>
        <a:spcBef>
          <a:spcPts val="816"/>
        </a:spcBef>
        <a:buFont typeface="Arial" panose="020B0604020202020204" pitchFamily="34" charset="0"/>
        <a:buNone/>
        <a:defRPr sz="1270" kern="1200">
          <a:solidFill>
            <a:schemeClr val="tx1"/>
          </a:solidFill>
          <a:latin typeface="+mn-lt"/>
          <a:ea typeface="+mn-ea"/>
          <a:cs typeface="+mn-cs"/>
        </a:defRPr>
      </a:lvl1pPr>
      <a:lvl2pPr marL="190104" indent="-190104" algn="l" defTabSz="914406" rtl="0" eaLnBrk="1" latinLnBrk="0" hangingPunct="1">
        <a:lnSpc>
          <a:spcPct val="110000"/>
        </a:lnSpc>
        <a:spcBef>
          <a:spcPts val="816"/>
        </a:spcBef>
        <a:buClr>
          <a:schemeClr val="accent5"/>
        </a:buClr>
        <a:buSzPct val="140000"/>
        <a:buFont typeface="Arial" panose="020B0604020202020204" pitchFamily="34" charset="0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2pPr>
      <a:lvl3pPr marL="403250" indent="-213147" algn="l" defTabSz="914406" rtl="0" eaLnBrk="1" latinLnBrk="0" hangingPunct="1">
        <a:lnSpc>
          <a:spcPct val="110000"/>
        </a:lnSpc>
        <a:spcBef>
          <a:spcPts val="816"/>
        </a:spcBef>
        <a:buClr>
          <a:schemeClr val="accent5"/>
        </a:buClr>
        <a:buSzPct val="140000"/>
        <a:buFont typeface="Symbol" panose="05050102010706020507" pitchFamily="18" charset="2"/>
        <a:buChar char="-"/>
        <a:defRPr sz="1270" kern="1200">
          <a:solidFill>
            <a:schemeClr val="tx1"/>
          </a:solidFill>
          <a:latin typeface="+mn-lt"/>
          <a:ea typeface="+mn-ea"/>
          <a:cs typeface="+mn-cs"/>
        </a:defRPr>
      </a:lvl3pPr>
      <a:lvl4pPr marL="599115" indent="-184343" algn="l" defTabSz="914406" rtl="0" eaLnBrk="1" latinLnBrk="0" hangingPunct="1">
        <a:lnSpc>
          <a:spcPct val="110000"/>
        </a:lnSpc>
        <a:spcBef>
          <a:spcPts val="816"/>
        </a:spcBef>
        <a:buClr>
          <a:schemeClr val="accent2"/>
        </a:buClr>
        <a:buSzPct val="120000"/>
        <a:buFont typeface="Arial" panose="020B0604020202020204" pitchFamily="34" charset="0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4pPr>
      <a:lvl5pPr marL="812262" indent="-195864" algn="l" defTabSz="914406" rtl="0" eaLnBrk="1" latinLnBrk="0" hangingPunct="1">
        <a:lnSpc>
          <a:spcPct val="110000"/>
        </a:lnSpc>
        <a:spcBef>
          <a:spcPts val="816"/>
        </a:spcBef>
        <a:buClr>
          <a:schemeClr val="accent2"/>
        </a:buClr>
        <a:buSzPct val="140000"/>
        <a:buFont typeface="Symbol" panose="05050102010706020507" pitchFamily="18" charset="2"/>
        <a:buChar char="-"/>
        <a:defRPr sz="127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17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9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2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25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6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9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2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5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8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1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24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pos="6123">
          <p15:clr>
            <a:srgbClr val="F26B43"/>
          </p15:clr>
        </p15:guide>
        <p15:guide id="4" orient="horz" pos="998">
          <p15:clr>
            <a:srgbClr val="F26B43"/>
          </p15:clr>
        </p15:guide>
        <p15:guide id="5" orient="horz" pos="4445">
          <p15:clr>
            <a:srgbClr val="F26B43"/>
          </p15:clr>
        </p15:guide>
        <p15:guide id="6" orient="horz" pos="226">
          <p15:clr>
            <a:srgbClr val="F26B43"/>
          </p15:clr>
        </p15:guide>
        <p15:guide id="7" orient="horz" pos="45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4.bin"/><Relationship Id="rId4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D09CD6F-597A-45C2-9A17-7C32AF0AE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0080" y="2290505"/>
            <a:ext cx="10201441" cy="1248099"/>
          </a:xfrm>
        </p:spPr>
        <p:txBody>
          <a:bodyPr/>
          <a:lstStyle/>
          <a:p>
            <a:br>
              <a:rPr lang="en-GB" sz="20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PE" sz="1800" b="1" dirty="0"/>
              <a:t>Proyecto Piloto Red Norte: Mejora de resultados de los Indicadores Trazadores de los Programas Articulado Nutricional y Salud  Materno Neonatal , 2021</a:t>
            </a:r>
            <a:br>
              <a:rPr lang="en-GB" dirty="0"/>
            </a:br>
            <a:endParaRPr lang="es-PE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159A05F9-8A93-4C88-8B39-C4C0FD3B6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0080" y="3542926"/>
            <a:ext cx="10201441" cy="297774"/>
          </a:xfrm>
        </p:spPr>
        <p:txBody>
          <a:bodyPr/>
          <a:lstStyle/>
          <a:p>
            <a:r>
              <a:rPr lang="es-PE" sz="1800" b="0" dirty="0"/>
              <a:t>Presentación de la Nota Mensual al GORE - Noviembre 2021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09442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412FA4-6E95-4186-98CF-47DBE1516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534682"/>
            <a:ext cx="7887528" cy="300147"/>
          </a:xfr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s-ES" b="1" dirty="0">
                <a:latin typeface="Axiforma" panose="00000500000000000000" pitchFamily="50" charset="0"/>
              </a:rPr>
              <a:t>Recomendaciones </a:t>
            </a:r>
            <a:endParaRPr lang="es-PE" b="1" dirty="0">
              <a:latin typeface="Axiforma" panose="00000500000000000000" pitchFamily="50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3C33DC-0D12-4EF6-B767-2706DEE37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083" y="1487798"/>
            <a:ext cx="8396483" cy="3179140"/>
          </a:xfr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138257" indent="-138257" algn="just" defTabSz="414772"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52" dirty="0"/>
              <a:t>Brindar a la Red Norte la infraestructura informática adecuada: Renovar equipos y </a:t>
            </a:r>
            <a:r>
              <a:rPr lang="es-ES" sz="1452" b="1" dirty="0"/>
              <a:t>servidor</a:t>
            </a:r>
            <a:r>
              <a:rPr lang="es-ES" sz="1452" dirty="0"/>
              <a:t> (2.6 Bien de Capital) para darle soporte y continuidad en el tiempo oportuno a las herramientas estadísticas que se vienen desarrollando</a:t>
            </a:r>
          </a:p>
          <a:p>
            <a:pPr algn="just" defTabSz="414772">
              <a:buClr>
                <a:schemeClr val="accent5"/>
              </a:buClr>
              <a:buSzPct val="140000"/>
            </a:pPr>
            <a:endParaRPr lang="es-ES" sz="1452" dirty="0"/>
          </a:p>
          <a:p>
            <a:pPr marL="138257" indent="-138257" algn="just" defTabSz="414772">
              <a:buClr>
                <a:schemeClr val="accent5"/>
              </a:buClr>
              <a:buSzPct val="140000"/>
              <a:buChar char="•"/>
            </a:pPr>
            <a:r>
              <a:rPr lang="es-ES" sz="1452" dirty="0"/>
              <a:t>Priorizar la actualización de los </a:t>
            </a:r>
            <a:r>
              <a:rPr lang="es-ES" sz="1452" b="1" dirty="0"/>
              <a:t>documentos de gestión </a:t>
            </a:r>
            <a:r>
              <a:rPr lang="es-ES" sz="1452" dirty="0"/>
              <a:t>(ROF, CAP, MAPRO, y otros) que permita racionalizar al personal según competencias de las Ejecutoras de Salud (GORE elabora el esquema).</a:t>
            </a:r>
          </a:p>
          <a:p>
            <a:pPr marL="138257" indent="-138257" algn="just" defTabSz="414772">
              <a:buClr>
                <a:schemeClr val="accent5"/>
              </a:buClr>
              <a:buSzPct val="140000"/>
              <a:buChar char="•"/>
            </a:pPr>
            <a:endParaRPr lang="es-ES" sz="1452" dirty="0"/>
          </a:p>
          <a:p>
            <a:pPr marL="138257" indent="-138257" algn="just" defTabSz="414772">
              <a:buClr>
                <a:schemeClr val="accent5"/>
              </a:buClr>
              <a:buSzPct val="140000"/>
              <a:buChar char="•"/>
            </a:pPr>
            <a:r>
              <a:rPr lang="es-ES" sz="1452" dirty="0"/>
              <a:t>Monitoreo y </a:t>
            </a:r>
            <a:r>
              <a:rPr lang="es-ES" sz="1452" b="1" dirty="0"/>
              <a:t>acompañamiento continuo </a:t>
            </a:r>
            <a:r>
              <a:rPr lang="es-ES" sz="1452" dirty="0"/>
              <a:t>de fortalecimiento de capacidades del personal administrativo.</a:t>
            </a:r>
          </a:p>
          <a:p>
            <a:pPr marL="138257" indent="-138257" algn="just" defTabSz="414772">
              <a:buClr>
                <a:schemeClr val="accent5"/>
              </a:buClr>
              <a:buSzPct val="140000"/>
              <a:buChar char="•"/>
            </a:pP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66A09D4-5DA7-4AC6-B01B-8CEA3D3F1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n-GB">
                <a:solidFill>
                  <a:srgbClr val="26323E">
                    <a:tint val="75000"/>
                  </a:srgbClr>
                </a:solidFill>
                <a:latin typeface="Axiforma"/>
              </a:rPr>
              <a:pPr defTabSz="414772">
                <a:defRPr/>
              </a:pPr>
              <a:t>10</a:t>
            </a:fld>
            <a:endParaRPr lang="en-GB" dirty="0">
              <a:solidFill>
                <a:srgbClr val="26323E">
                  <a:tint val="75000"/>
                </a:srgbClr>
              </a:solidFill>
              <a:latin typeface="Axiforma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95C2735-6540-4E92-AD42-DAA64D7C75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6AC3496B-5815-4749-9B12-C880766770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16230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69DFCA-8654-4A43-BEDF-503D30502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534682"/>
            <a:ext cx="7887528" cy="914289"/>
          </a:xfrm>
        </p:spPr>
        <p:txBody>
          <a:bodyPr/>
          <a:lstStyle/>
          <a:p>
            <a:r>
              <a:rPr lang="es-PE" dirty="0"/>
              <a:t>Presentación de la Nota Mensual al GORE - Noviembre 2021</a:t>
            </a:r>
            <a:br>
              <a:rPr lang="en-GB" dirty="0">
                <a:latin typeface="+mn-lt"/>
                <a:ea typeface="+mn-ea"/>
                <a:cs typeface="+mn-cs"/>
              </a:rPr>
            </a:br>
            <a:br>
              <a:rPr lang="es-PE" dirty="0"/>
            </a:br>
            <a:r>
              <a:rPr lang="es-PE" dirty="0"/>
              <a:t>Anexos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EC9389C-8B33-4FD8-8ED8-E814E0E90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n-GB">
                <a:solidFill>
                  <a:srgbClr val="26323E"/>
                </a:solidFill>
                <a:latin typeface="Axiforma"/>
              </a:rPr>
              <a:pPr defTabSz="414772">
                <a:defRPr/>
              </a:pPr>
              <a:t>11</a:t>
            </a:fld>
            <a:endParaRPr lang="en-GB" dirty="0">
              <a:solidFill>
                <a:srgbClr val="26323E"/>
              </a:solidFill>
              <a:latin typeface="Axiforma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786350-40CE-483E-BD90-012941DADB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57316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C2344733-6D19-4D4B-8BD4-655927F6EC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4961" y="1441"/>
          <a:ext cx="1441" cy="1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Diapositiva de think-cell" r:id="rId5" imgW="499" imgH="499" progId="TCLayout.ActiveDocument.1">
                  <p:embed/>
                </p:oleObj>
              </mc:Choice>
              <mc:Fallback>
                <p:oleObj name="Diapositiva de think-cell" r:id="rId5" imgW="499" imgH="499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C2344733-6D19-4D4B-8BD4-655927F6EC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4961" y="1441"/>
                        <a:ext cx="1441" cy="1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DEDF8B8C-3BCE-4579-B8B2-1405611982A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523520" y="1"/>
            <a:ext cx="144015" cy="1440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 defTabSz="414772">
              <a:defRPr/>
            </a:pPr>
            <a:endParaRPr lang="en-US" sz="1814" dirty="0">
              <a:solidFill>
                <a:srgbClr val="FFFFFF"/>
              </a:solidFill>
              <a:latin typeface="Axiforma ExtraBold Italic" panose="00000900000000000000" pitchFamily="50" charset="0"/>
              <a:sym typeface="Axiforma ExtraBold" panose="00000900000000000000" pitchFamily="50" charset="0"/>
            </a:endParaRPr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B49F94CB-806D-468B-9BD2-C2DD607A5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534682"/>
            <a:ext cx="7887528" cy="300150"/>
          </a:xfrm>
        </p:spPr>
        <p:txBody>
          <a:bodyPr/>
          <a:lstStyle/>
          <a:p>
            <a:r>
              <a:rPr lang="es-ES" dirty="0"/>
              <a:t>Actividades en proceso y por iniciar </a:t>
            </a:r>
            <a:endParaRPr lang="es-P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AB150B-A7A6-4D9E-84C9-CA904AA5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s-ES_tradnl">
                <a:solidFill>
                  <a:srgbClr val="26323E">
                    <a:tint val="75000"/>
                  </a:srgbClr>
                </a:solidFill>
                <a:latin typeface="Axiforma"/>
              </a:rPr>
              <a:pPr defTabSz="414772">
                <a:defRPr/>
              </a:pPr>
              <a:t>12</a:t>
            </a:fld>
            <a:endParaRPr lang="es-ES_tradnl" dirty="0">
              <a:solidFill>
                <a:srgbClr val="26323E">
                  <a:tint val="75000"/>
                </a:srgbClr>
              </a:solidFill>
              <a:latin typeface="Axiforma"/>
            </a:endParaRPr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267CD828-DFD0-4A4D-AF45-D7C9B36D4A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0" name="Marcador de texto 49">
            <a:extLst>
              <a:ext uri="{FF2B5EF4-FFF2-40B4-BE49-F238E27FC236}">
                <a16:creationId xmlns:a16="http://schemas.microsoft.com/office/drawing/2014/main" id="{DF46D600-5E7B-4BA3-B9BC-DCE360A66B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08786" y="6372544"/>
            <a:ext cx="8491131" cy="122852"/>
          </a:xfrm>
        </p:spPr>
        <p:txBody>
          <a:bodyPr/>
          <a:lstStyle/>
          <a:p>
            <a:endParaRPr lang="es-PE" dirty="0"/>
          </a:p>
        </p:txBody>
      </p:sp>
      <p:sp>
        <p:nvSpPr>
          <p:cNvPr id="7" name="94 Rectángulo">
            <a:extLst>
              <a:ext uri="{FF2B5EF4-FFF2-40B4-BE49-F238E27FC236}">
                <a16:creationId xmlns:a16="http://schemas.microsoft.com/office/drawing/2014/main" id="{DE139822-9C36-4BAA-8769-00712880143B}"/>
              </a:ext>
            </a:extLst>
          </p:cNvPr>
          <p:cNvSpPr/>
          <p:nvPr/>
        </p:nvSpPr>
        <p:spPr>
          <a:xfrm>
            <a:off x="9860406" y="1900893"/>
            <a:ext cx="577731" cy="60728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4772">
              <a:defRPr/>
            </a:pPr>
            <a:endParaRPr lang="es-ES_tradnl" sz="726" dirty="0">
              <a:solidFill>
                <a:srgbClr val="FFFFFF"/>
              </a:solidFill>
              <a:latin typeface="Axiforma" panose="00000500000000000000" pitchFamily="50" charset="0"/>
              <a:sym typeface="Helvetica Light"/>
            </a:endParaRPr>
          </a:p>
        </p:txBody>
      </p:sp>
      <p:sp>
        <p:nvSpPr>
          <p:cNvPr id="8" name="76 Rectángulo">
            <a:extLst>
              <a:ext uri="{FF2B5EF4-FFF2-40B4-BE49-F238E27FC236}">
                <a16:creationId xmlns:a16="http://schemas.microsoft.com/office/drawing/2014/main" id="{7DD16B43-30D3-444C-9192-6DDDA78AABB0}"/>
              </a:ext>
            </a:extLst>
          </p:cNvPr>
          <p:cNvSpPr/>
          <p:nvPr/>
        </p:nvSpPr>
        <p:spPr>
          <a:xfrm>
            <a:off x="1710765" y="1201635"/>
            <a:ext cx="4102910" cy="60728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1189" lvl="1" algn="just" defTabSz="914446">
              <a:defRPr/>
            </a:pPr>
            <a:r>
              <a:rPr lang="es-ES" sz="1089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Mejora de coordinación entre responsables de atención de nutricional y servicio materno en coordinación con todos los servicios comprendidos</a:t>
            </a:r>
            <a:r>
              <a:rPr lang="es-ES" sz="1452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.</a:t>
            </a:r>
          </a:p>
        </p:txBody>
      </p:sp>
      <p:sp>
        <p:nvSpPr>
          <p:cNvPr id="10" name="78 Rectángulo">
            <a:extLst>
              <a:ext uri="{FF2B5EF4-FFF2-40B4-BE49-F238E27FC236}">
                <a16:creationId xmlns:a16="http://schemas.microsoft.com/office/drawing/2014/main" id="{1FDD76A2-EF57-4CBF-9539-298656F45A73}"/>
              </a:ext>
            </a:extLst>
          </p:cNvPr>
          <p:cNvSpPr/>
          <p:nvPr/>
        </p:nvSpPr>
        <p:spPr>
          <a:xfrm>
            <a:off x="5907468" y="1201636"/>
            <a:ext cx="1005388" cy="60728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-ES_tradnl" sz="1125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11/15/2021</a:t>
            </a:r>
          </a:p>
        </p:txBody>
      </p:sp>
      <p:sp>
        <p:nvSpPr>
          <p:cNvPr id="11" name="79 Rectángulo">
            <a:extLst>
              <a:ext uri="{FF2B5EF4-FFF2-40B4-BE49-F238E27FC236}">
                <a16:creationId xmlns:a16="http://schemas.microsoft.com/office/drawing/2014/main" id="{78334F36-14D7-47F4-8939-B0068F26A3ED}"/>
              </a:ext>
            </a:extLst>
          </p:cNvPr>
          <p:cNvSpPr/>
          <p:nvPr/>
        </p:nvSpPr>
        <p:spPr>
          <a:xfrm>
            <a:off x="7006119" y="1201635"/>
            <a:ext cx="2743789" cy="60728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accent4"/>
            </a:solidFill>
            <a:prstDash val="solid"/>
          </a:ln>
          <a:effectLst/>
        </p:spPr>
        <p:txBody>
          <a:bodyPr rtlCol="0" anchor="ctr"/>
          <a:lstStyle/>
          <a:p>
            <a:pPr algn="just" defTabSz="414772">
              <a:defRPr/>
            </a:pPr>
            <a:r>
              <a:rPr lang="es-PE" sz="1089" b="1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Concretizar la </a:t>
            </a:r>
            <a:r>
              <a:rPr lang="es-ES" sz="1089" b="1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reprogramación de metas de SMN y PAN  para el 2022.</a:t>
            </a:r>
            <a:endParaRPr lang="es-ES" sz="1089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</p:txBody>
      </p:sp>
      <p:sp>
        <p:nvSpPr>
          <p:cNvPr id="12" name="81 Rectángulo">
            <a:hlinkClick r:id="" action="ppaction://noaction"/>
            <a:extLst>
              <a:ext uri="{FF2B5EF4-FFF2-40B4-BE49-F238E27FC236}">
                <a16:creationId xmlns:a16="http://schemas.microsoft.com/office/drawing/2014/main" id="{3E13750B-3181-41E7-8C55-8CB4D3122172}"/>
              </a:ext>
            </a:extLst>
          </p:cNvPr>
          <p:cNvSpPr/>
          <p:nvPr/>
        </p:nvSpPr>
        <p:spPr>
          <a:xfrm>
            <a:off x="9860406" y="1201635"/>
            <a:ext cx="586673" cy="60728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4772">
              <a:defRPr/>
            </a:pPr>
            <a:endParaRPr lang="es-ES_tradnl" sz="726" dirty="0">
              <a:solidFill>
                <a:srgbClr val="FFFFFF"/>
              </a:solidFill>
              <a:latin typeface="Axiforma" panose="00000500000000000000" pitchFamily="50" charset="0"/>
              <a:sym typeface="Helvetica Light"/>
            </a:endParaRPr>
          </a:p>
        </p:txBody>
      </p:sp>
      <p:sp>
        <p:nvSpPr>
          <p:cNvPr id="16" name="89 Rectángulo">
            <a:extLst>
              <a:ext uri="{FF2B5EF4-FFF2-40B4-BE49-F238E27FC236}">
                <a16:creationId xmlns:a16="http://schemas.microsoft.com/office/drawing/2014/main" id="{42D07BAE-BE05-4E75-B4ED-522587ED64E0}"/>
              </a:ext>
            </a:extLst>
          </p:cNvPr>
          <p:cNvSpPr/>
          <p:nvPr/>
        </p:nvSpPr>
        <p:spPr>
          <a:xfrm>
            <a:off x="1708786" y="1904315"/>
            <a:ext cx="4102910" cy="60728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1189" lvl="1" algn="just" defTabSz="914446">
              <a:defRPr/>
            </a:pPr>
            <a:r>
              <a:rPr lang="es-ES" sz="1089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Implementación del CNV (Certificado de Nacido Vivo) en  línea  en la Microred de quebrada  para la facilitar la obtención del DNI en   los recién nacidos  oportunamente.</a:t>
            </a:r>
          </a:p>
        </p:txBody>
      </p:sp>
      <p:sp>
        <p:nvSpPr>
          <p:cNvPr id="18" name="91 Rectángulo">
            <a:extLst>
              <a:ext uri="{FF2B5EF4-FFF2-40B4-BE49-F238E27FC236}">
                <a16:creationId xmlns:a16="http://schemas.microsoft.com/office/drawing/2014/main" id="{4AA9E604-E17E-4983-9C32-00707691A56A}"/>
              </a:ext>
            </a:extLst>
          </p:cNvPr>
          <p:cNvSpPr/>
          <p:nvPr/>
        </p:nvSpPr>
        <p:spPr>
          <a:xfrm>
            <a:off x="5914276" y="1904315"/>
            <a:ext cx="1005388" cy="60728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-ES_tradnl" sz="1125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11/15/2021</a:t>
            </a:r>
          </a:p>
        </p:txBody>
      </p:sp>
      <p:sp>
        <p:nvSpPr>
          <p:cNvPr id="19" name="92 Rectángulo">
            <a:extLst>
              <a:ext uri="{FF2B5EF4-FFF2-40B4-BE49-F238E27FC236}">
                <a16:creationId xmlns:a16="http://schemas.microsoft.com/office/drawing/2014/main" id="{FA5062B7-DA25-44DE-80AF-47E853EE3BAD}"/>
              </a:ext>
            </a:extLst>
          </p:cNvPr>
          <p:cNvSpPr/>
          <p:nvPr/>
        </p:nvSpPr>
        <p:spPr>
          <a:xfrm>
            <a:off x="7022245" y="1904315"/>
            <a:ext cx="2743789" cy="60728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accent4"/>
            </a:solidFill>
            <a:prstDash val="solid"/>
          </a:ln>
          <a:effectLst/>
        </p:spPr>
        <p:txBody>
          <a:bodyPr rtlCol="0" anchor="ctr"/>
          <a:lstStyle/>
          <a:p>
            <a:pPr marL="0" lvl="1" algn="just" defTabSz="914446">
              <a:buClr>
                <a:prstClr val="black"/>
              </a:buClr>
              <a:defRPr/>
            </a:pPr>
            <a:endParaRPr lang="es-PE" sz="1089" b="1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  <a:p>
            <a:pPr marL="0" lvl="1" algn="just" defTabSz="914446">
              <a:buClr>
                <a:prstClr val="black"/>
              </a:buClr>
              <a:defRPr/>
            </a:pPr>
            <a:endParaRPr lang="es-PE" sz="1089" b="1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  <a:p>
            <a:pPr marL="0" lvl="1" algn="just" defTabSz="914446">
              <a:buClr>
                <a:prstClr val="black"/>
              </a:buClr>
              <a:defRPr/>
            </a:pPr>
            <a:r>
              <a:rPr lang="es-PE" sz="1089" b="1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Brindarle prioridad a la capacitación y predisposición del personal a implementar el CNV en línea.</a:t>
            </a:r>
          </a:p>
          <a:p>
            <a:pPr marL="0" lvl="1" algn="just" defTabSz="914446">
              <a:buClr>
                <a:prstClr val="black"/>
              </a:buClr>
              <a:defRPr/>
            </a:pPr>
            <a:endParaRPr lang="es-PE" sz="1089" b="1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  <a:p>
            <a:pPr marL="0" lvl="1" algn="just" defTabSz="914446">
              <a:buClr>
                <a:prstClr val="black"/>
              </a:buClr>
              <a:defRPr/>
            </a:pPr>
            <a:endParaRPr lang="es-ES_tradnl" sz="984" kern="0" dirty="0">
              <a:solidFill>
                <a:prstClr val="black"/>
              </a:solidFill>
              <a:latin typeface="Axiforma" panose="00000500000000000000" pitchFamily="50" charset="0"/>
              <a:ea typeface="Tahoma" charset="0"/>
              <a:cs typeface="Tahoma" charset="0"/>
              <a:sym typeface="Helvetica Light"/>
            </a:endParaRPr>
          </a:p>
        </p:txBody>
      </p:sp>
      <p:sp>
        <p:nvSpPr>
          <p:cNvPr id="20" name="42 Rectángulo">
            <a:extLst>
              <a:ext uri="{FF2B5EF4-FFF2-40B4-BE49-F238E27FC236}">
                <a16:creationId xmlns:a16="http://schemas.microsoft.com/office/drawing/2014/main" id="{C59BF52B-02E7-4527-AFD9-573F626D049B}"/>
              </a:ext>
            </a:extLst>
          </p:cNvPr>
          <p:cNvSpPr/>
          <p:nvPr/>
        </p:nvSpPr>
        <p:spPr>
          <a:xfrm>
            <a:off x="9860405" y="2643359"/>
            <a:ext cx="586674" cy="6152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4772">
              <a:defRPr/>
            </a:pPr>
            <a:endParaRPr lang="es-ES_tradnl" sz="726" dirty="0">
              <a:solidFill>
                <a:srgbClr val="FFFFFF"/>
              </a:solidFill>
              <a:latin typeface="Axiforma" panose="00000500000000000000" pitchFamily="50" charset="0"/>
              <a:sym typeface="Helvetica Light"/>
            </a:endParaRPr>
          </a:p>
        </p:txBody>
      </p:sp>
      <p:sp>
        <p:nvSpPr>
          <p:cNvPr id="21" name="44 Rectángulo">
            <a:extLst>
              <a:ext uri="{FF2B5EF4-FFF2-40B4-BE49-F238E27FC236}">
                <a16:creationId xmlns:a16="http://schemas.microsoft.com/office/drawing/2014/main" id="{E75C4665-EEA6-44F1-BAB7-CAD075EAE8F2}"/>
              </a:ext>
            </a:extLst>
          </p:cNvPr>
          <p:cNvSpPr/>
          <p:nvPr/>
        </p:nvSpPr>
        <p:spPr>
          <a:xfrm>
            <a:off x="1708786" y="2657803"/>
            <a:ext cx="4102910" cy="60728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829544">
              <a:defRPr/>
            </a:pPr>
            <a:r>
              <a:rPr lang="es-ES" sz="1089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Garantizar la dotación de insumos de lancetas , micro cubetas y sulfatos ferrosos hasta diciembre del 2021. Así como los requerimientos de medicamentos a SISMED.</a:t>
            </a:r>
            <a:endParaRPr lang="es-PE" sz="1089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</p:txBody>
      </p:sp>
      <p:sp>
        <p:nvSpPr>
          <p:cNvPr id="23" name="46 Rectángulo">
            <a:extLst>
              <a:ext uri="{FF2B5EF4-FFF2-40B4-BE49-F238E27FC236}">
                <a16:creationId xmlns:a16="http://schemas.microsoft.com/office/drawing/2014/main" id="{D283909E-F863-427B-9149-85C2FB31FF09}"/>
              </a:ext>
            </a:extLst>
          </p:cNvPr>
          <p:cNvSpPr/>
          <p:nvPr/>
        </p:nvSpPr>
        <p:spPr>
          <a:xfrm>
            <a:off x="5914276" y="2639119"/>
            <a:ext cx="1005388" cy="625965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-ES_tradnl" sz="1125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11/15/2021</a:t>
            </a:r>
          </a:p>
        </p:txBody>
      </p:sp>
      <p:sp>
        <p:nvSpPr>
          <p:cNvPr id="24" name="47 Rectángulo">
            <a:extLst>
              <a:ext uri="{FF2B5EF4-FFF2-40B4-BE49-F238E27FC236}">
                <a16:creationId xmlns:a16="http://schemas.microsoft.com/office/drawing/2014/main" id="{DF620F29-9362-4CCC-B022-29E7931B4759}"/>
              </a:ext>
            </a:extLst>
          </p:cNvPr>
          <p:cNvSpPr/>
          <p:nvPr/>
        </p:nvSpPr>
        <p:spPr>
          <a:xfrm>
            <a:off x="7022245" y="2632686"/>
            <a:ext cx="2743789" cy="625965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accent4"/>
            </a:solidFill>
            <a:prstDash val="solid"/>
          </a:ln>
          <a:effectLst/>
        </p:spPr>
        <p:txBody>
          <a:bodyPr rtlCol="0" anchor="ctr"/>
          <a:lstStyle/>
          <a:p>
            <a:pPr marL="0" lvl="1" algn="just" defTabSz="914446">
              <a:buClr>
                <a:prstClr val="black"/>
              </a:buClr>
              <a:defRPr/>
            </a:pPr>
            <a:r>
              <a:rPr lang="es-PE" sz="1089" b="1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Priorizar la adquisición de insumos y racionalizar la distribución de lancetas , micro cubetas y sulfatos ferrosos.</a:t>
            </a:r>
          </a:p>
        </p:txBody>
      </p:sp>
      <p:sp>
        <p:nvSpPr>
          <p:cNvPr id="25" name="58 Rectángulo">
            <a:extLst>
              <a:ext uri="{FF2B5EF4-FFF2-40B4-BE49-F238E27FC236}">
                <a16:creationId xmlns:a16="http://schemas.microsoft.com/office/drawing/2014/main" id="{0794FF5F-7DB9-41C9-9B13-F5882752E05D}"/>
              </a:ext>
            </a:extLst>
          </p:cNvPr>
          <p:cNvSpPr/>
          <p:nvPr/>
        </p:nvSpPr>
        <p:spPr>
          <a:xfrm>
            <a:off x="1692191" y="3411292"/>
            <a:ext cx="4102910" cy="55828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414772">
              <a:defRPr/>
            </a:pPr>
            <a:r>
              <a:rPr lang="es-PE" sz="1089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Comunicación a través de redes sociales y/o otros medios publicitarios para difundir CRED, vacuna y suplementación.</a:t>
            </a:r>
          </a:p>
        </p:txBody>
      </p:sp>
      <p:sp>
        <p:nvSpPr>
          <p:cNvPr id="27" name="60 Rectángulo">
            <a:extLst>
              <a:ext uri="{FF2B5EF4-FFF2-40B4-BE49-F238E27FC236}">
                <a16:creationId xmlns:a16="http://schemas.microsoft.com/office/drawing/2014/main" id="{8FD4805D-05C5-4321-8A23-E9BF677D42A0}"/>
              </a:ext>
            </a:extLst>
          </p:cNvPr>
          <p:cNvSpPr/>
          <p:nvPr/>
        </p:nvSpPr>
        <p:spPr>
          <a:xfrm>
            <a:off x="5893794" y="3411292"/>
            <a:ext cx="1005388" cy="558282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-ES_tradnl" sz="1125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11/30/2021</a:t>
            </a:r>
          </a:p>
        </p:txBody>
      </p:sp>
      <p:sp>
        <p:nvSpPr>
          <p:cNvPr id="28" name="61 Rectángulo">
            <a:extLst>
              <a:ext uri="{FF2B5EF4-FFF2-40B4-BE49-F238E27FC236}">
                <a16:creationId xmlns:a16="http://schemas.microsoft.com/office/drawing/2014/main" id="{414681DB-7AD3-4120-A415-E4E3BDA05563}"/>
              </a:ext>
            </a:extLst>
          </p:cNvPr>
          <p:cNvSpPr/>
          <p:nvPr/>
        </p:nvSpPr>
        <p:spPr>
          <a:xfrm>
            <a:off x="7010317" y="3350489"/>
            <a:ext cx="2743789" cy="625965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accent4"/>
            </a:solidFill>
            <a:prstDash val="solid"/>
          </a:ln>
          <a:effectLst/>
        </p:spPr>
        <p:txBody>
          <a:bodyPr rtlCol="0" anchor="ctr"/>
          <a:lstStyle/>
          <a:p>
            <a:pPr marL="0" lvl="1" algn="just" defTabSz="914446">
              <a:buClr>
                <a:prstClr val="black"/>
              </a:buClr>
              <a:defRPr/>
            </a:pPr>
            <a:r>
              <a:rPr lang="es-PE" sz="1089" b="1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A través de los EE.SS. Y las visitas domiciliares a  zonas lejanas dar a conocer las campañas de comunicación.</a:t>
            </a:r>
            <a:endParaRPr lang="es-ES_tradnl" sz="1089" b="1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  <a:sym typeface="Helvetica Light"/>
            </a:endParaRPr>
          </a:p>
        </p:txBody>
      </p:sp>
      <p:sp>
        <p:nvSpPr>
          <p:cNvPr id="29" name="49 Rectángulo">
            <a:extLst>
              <a:ext uri="{FF2B5EF4-FFF2-40B4-BE49-F238E27FC236}">
                <a16:creationId xmlns:a16="http://schemas.microsoft.com/office/drawing/2014/main" id="{95E36D19-8DD6-4342-8DD8-7B4A18537990}"/>
              </a:ext>
            </a:extLst>
          </p:cNvPr>
          <p:cNvSpPr/>
          <p:nvPr/>
        </p:nvSpPr>
        <p:spPr>
          <a:xfrm>
            <a:off x="9860404" y="4133731"/>
            <a:ext cx="597698" cy="74948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4772">
              <a:defRPr/>
            </a:pPr>
            <a:endParaRPr lang="es-ES_tradnl" sz="726" dirty="0">
              <a:solidFill>
                <a:srgbClr val="FFFFFF"/>
              </a:solidFill>
              <a:latin typeface="Axiforma" panose="00000500000000000000" pitchFamily="50" charset="0"/>
              <a:sym typeface="Helvetica Light"/>
            </a:endParaRPr>
          </a:p>
        </p:txBody>
      </p:sp>
      <p:sp>
        <p:nvSpPr>
          <p:cNvPr id="30" name="51 Rectángulo">
            <a:extLst>
              <a:ext uri="{FF2B5EF4-FFF2-40B4-BE49-F238E27FC236}">
                <a16:creationId xmlns:a16="http://schemas.microsoft.com/office/drawing/2014/main" id="{5BE3C7AF-5310-4C61-A9B4-343EBE7B5A03}"/>
              </a:ext>
            </a:extLst>
          </p:cNvPr>
          <p:cNvSpPr/>
          <p:nvPr/>
        </p:nvSpPr>
        <p:spPr>
          <a:xfrm>
            <a:off x="1699018" y="4120354"/>
            <a:ext cx="4102910" cy="74948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414772">
              <a:defRPr/>
            </a:pPr>
            <a:r>
              <a:rPr lang="es-ES" sz="1089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Asistencia técnica en el manejo  del instrumento  de ayuda ( Aplicativo AIS  seguimiento ) este aplicativo  servirá al seguimiento  de la información   digitalizada  en el HISMINSA del paquete  niño y materno.</a:t>
            </a:r>
            <a:endParaRPr lang="es-PE" sz="1089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</p:txBody>
      </p:sp>
      <p:sp>
        <p:nvSpPr>
          <p:cNvPr id="32" name="53 Rectángulo">
            <a:extLst>
              <a:ext uri="{FF2B5EF4-FFF2-40B4-BE49-F238E27FC236}">
                <a16:creationId xmlns:a16="http://schemas.microsoft.com/office/drawing/2014/main" id="{9FBC4902-20CC-4A78-9BF8-C8DFAD2515D5}"/>
              </a:ext>
            </a:extLst>
          </p:cNvPr>
          <p:cNvSpPr/>
          <p:nvPr/>
        </p:nvSpPr>
        <p:spPr>
          <a:xfrm>
            <a:off x="5893794" y="4120354"/>
            <a:ext cx="1005388" cy="749485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-ES_tradnl" sz="1125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11/30/2021</a:t>
            </a:r>
          </a:p>
        </p:txBody>
      </p:sp>
      <p:sp>
        <p:nvSpPr>
          <p:cNvPr id="33" name="54 Rectángulo">
            <a:extLst>
              <a:ext uri="{FF2B5EF4-FFF2-40B4-BE49-F238E27FC236}">
                <a16:creationId xmlns:a16="http://schemas.microsoft.com/office/drawing/2014/main" id="{83A60332-F4EB-4F4A-9937-3F53C1BD2376}"/>
              </a:ext>
            </a:extLst>
          </p:cNvPr>
          <p:cNvSpPr/>
          <p:nvPr/>
        </p:nvSpPr>
        <p:spPr>
          <a:xfrm>
            <a:off x="7004140" y="4120354"/>
            <a:ext cx="2743789" cy="749485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accent4"/>
            </a:solidFill>
            <a:prstDash val="solid"/>
          </a:ln>
          <a:effectLst/>
        </p:spPr>
        <p:txBody>
          <a:bodyPr rtlCol="0" anchor="ctr"/>
          <a:lstStyle/>
          <a:p>
            <a:pPr marL="0" lvl="1" algn="just" defTabSz="914446">
              <a:buClr>
                <a:prstClr val="black"/>
              </a:buClr>
              <a:defRPr/>
            </a:pPr>
            <a:r>
              <a:rPr lang="es-PE" sz="1089" b="1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Urge la mejora de la infraestructura informática de la Red Norte y los equipos tanto de área de estadística como la del DAIS.</a:t>
            </a:r>
          </a:p>
        </p:txBody>
      </p:sp>
      <p:sp>
        <p:nvSpPr>
          <p:cNvPr id="35" name="42 Rectángulo">
            <a:extLst>
              <a:ext uri="{FF2B5EF4-FFF2-40B4-BE49-F238E27FC236}">
                <a16:creationId xmlns:a16="http://schemas.microsoft.com/office/drawing/2014/main" id="{1BB88CA7-5C62-4C82-B24D-A09D5011449B}"/>
              </a:ext>
            </a:extLst>
          </p:cNvPr>
          <p:cNvSpPr/>
          <p:nvPr/>
        </p:nvSpPr>
        <p:spPr>
          <a:xfrm>
            <a:off x="9869341" y="3331523"/>
            <a:ext cx="588762" cy="64493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4772">
              <a:defRPr/>
            </a:pPr>
            <a:endParaRPr lang="es-ES_tradnl" sz="726" dirty="0">
              <a:solidFill>
                <a:srgbClr val="FFFFFF"/>
              </a:solidFill>
              <a:latin typeface="Axiforma" panose="00000500000000000000" pitchFamily="50" charset="0"/>
              <a:sym typeface="Helvetica Light"/>
            </a:endParaRPr>
          </a:p>
        </p:txBody>
      </p:sp>
      <p:sp>
        <p:nvSpPr>
          <p:cNvPr id="39" name="83 Rectángulo">
            <a:extLst>
              <a:ext uri="{FF2B5EF4-FFF2-40B4-BE49-F238E27FC236}">
                <a16:creationId xmlns:a16="http://schemas.microsoft.com/office/drawing/2014/main" id="{18FC66E4-A7F1-AA48-A343-414E1AF641CB}"/>
              </a:ext>
            </a:extLst>
          </p:cNvPr>
          <p:cNvSpPr/>
          <p:nvPr/>
        </p:nvSpPr>
        <p:spPr>
          <a:xfrm>
            <a:off x="5895703" y="875613"/>
            <a:ext cx="1005388" cy="26006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-ES_tradnl" sz="1125" b="1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Plazo </a:t>
            </a:r>
          </a:p>
        </p:txBody>
      </p:sp>
      <p:sp>
        <p:nvSpPr>
          <p:cNvPr id="40" name="84 Rectángulo">
            <a:extLst>
              <a:ext uri="{FF2B5EF4-FFF2-40B4-BE49-F238E27FC236}">
                <a16:creationId xmlns:a16="http://schemas.microsoft.com/office/drawing/2014/main" id="{B77B25EA-EE40-7C4A-A095-3FEC754E0D4C}"/>
              </a:ext>
            </a:extLst>
          </p:cNvPr>
          <p:cNvSpPr/>
          <p:nvPr/>
        </p:nvSpPr>
        <p:spPr>
          <a:xfrm>
            <a:off x="6994354" y="875613"/>
            <a:ext cx="2743789" cy="26006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95255" lvl="1" indent="-95255" algn="ctr" defTabSz="914446">
              <a:buClr>
                <a:prstClr val="black"/>
              </a:buClr>
              <a:defRPr/>
            </a:pPr>
            <a:r>
              <a:rPr lang="es-ES_tradnl" sz="1125" b="1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Recomendación </a:t>
            </a:r>
          </a:p>
        </p:txBody>
      </p:sp>
      <p:sp>
        <p:nvSpPr>
          <p:cNvPr id="41" name="83 Rectángulo">
            <a:extLst>
              <a:ext uri="{FF2B5EF4-FFF2-40B4-BE49-F238E27FC236}">
                <a16:creationId xmlns:a16="http://schemas.microsoft.com/office/drawing/2014/main" id="{0DB1AA5A-7DD0-054A-8C32-3BD9137B0DC3}"/>
              </a:ext>
            </a:extLst>
          </p:cNvPr>
          <p:cNvSpPr/>
          <p:nvPr/>
        </p:nvSpPr>
        <p:spPr>
          <a:xfrm>
            <a:off x="9841834" y="875613"/>
            <a:ext cx="586673" cy="2663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-ES_tradnl" sz="1125" b="1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Estado </a:t>
            </a:r>
          </a:p>
        </p:txBody>
      </p:sp>
      <p:sp>
        <p:nvSpPr>
          <p:cNvPr id="42" name="84 Rectángulo">
            <a:extLst>
              <a:ext uri="{FF2B5EF4-FFF2-40B4-BE49-F238E27FC236}">
                <a16:creationId xmlns:a16="http://schemas.microsoft.com/office/drawing/2014/main" id="{09AE5DC9-12C8-8E4C-84E5-41A39B3A31B0}"/>
              </a:ext>
            </a:extLst>
          </p:cNvPr>
          <p:cNvSpPr/>
          <p:nvPr/>
        </p:nvSpPr>
        <p:spPr>
          <a:xfrm>
            <a:off x="1692192" y="892488"/>
            <a:ext cx="4091164" cy="24319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95255" lvl="1" indent="-95255" algn="ctr" defTabSz="914446">
              <a:buClr>
                <a:prstClr val="black"/>
              </a:buClr>
              <a:defRPr/>
            </a:pPr>
            <a:r>
              <a:rPr lang="es-ES_tradnl" sz="1125" b="1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Actividades </a:t>
            </a:r>
          </a:p>
        </p:txBody>
      </p:sp>
      <p:sp>
        <p:nvSpPr>
          <p:cNvPr id="36" name="49 Rectángulo">
            <a:extLst>
              <a:ext uri="{FF2B5EF4-FFF2-40B4-BE49-F238E27FC236}">
                <a16:creationId xmlns:a16="http://schemas.microsoft.com/office/drawing/2014/main" id="{30243E5E-EE27-41C6-A87B-564D647A7105}"/>
              </a:ext>
            </a:extLst>
          </p:cNvPr>
          <p:cNvSpPr/>
          <p:nvPr/>
        </p:nvSpPr>
        <p:spPr>
          <a:xfrm>
            <a:off x="9860404" y="4989472"/>
            <a:ext cx="597698" cy="74948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4772">
              <a:defRPr/>
            </a:pPr>
            <a:endParaRPr lang="es-ES_tradnl" sz="726" dirty="0">
              <a:solidFill>
                <a:srgbClr val="FFFFFF"/>
              </a:solidFill>
              <a:latin typeface="Axiforma" panose="00000500000000000000" pitchFamily="50" charset="0"/>
              <a:sym typeface="Helvetica Light"/>
            </a:endParaRPr>
          </a:p>
        </p:txBody>
      </p:sp>
      <p:sp>
        <p:nvSpPr>
          <p:cNvPr id="37" name="51 Rectángulo">
            <a:extLst>
              <a:ext uri="{FF2B5EF4-FFF2-40B4-BE49-F238E27FC236}">
                <a16:creationId xmlns:a16="http://schemas.microsoft.com/office/drawing/2014/main" id="{4D10D702-47B2-4F69-AED9-321243ABB744}"/>
              </a:ext>
            </a:extLst>
          </p:cNvPr>
          <p:cNvSpPr/>
          <p:nvPr/>
        </p:nvSpPr>
        <p:spPr>
          <a:xfrm>
            <a:off x="1708786" y="4975624"/>
            <a:ext cx="4102910" cy="74948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414772">
              <a:defRPr/>
            </a:pPr>
            <a:endParaRPr lang="es-ES" sz="1089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  <a:p>
            <a:pPr algn="just" defTabSz="414772">
              <a:defRPr/>
            </a:pPr>
            <a:r>
              <a:rPr lang="es-ES" sz="1089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Socializar y brindar  asistencia  técnica al personal de los EESS  responsables del área Niños sobre el objetivo y  funcionamiento  del aplicativo AIS Seguimiento, esto en coordinación con la unidad de estadística.</a:t>
            </a:r>
            <a:endParaRPr lang="es-PE" sz="1089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  <a:p>
            <a:pPr algn="just" defTabSz="414772">
              <a:defRPr/>
            </a:pPr>
            <a:endParaRPr lang="es-PE" sz="1089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</p:txBody>
      </p:sp>
      <p:sp>
        <p:nvSpPr>
          <p:cNvPr id="44" name="53 Rectángulo">
            <a:extLst>
              <a:ext uri="{FF2B5EF4-FFF2-40B4-BE49-F238E27FC236}">
                <a16:creationId xmlns:a16="http://schemas.microsoft.com/office/drawing/2014/main" id="{0462441D-4598-40BC-BC0B-4E1DC4D9DD03}"/>
              </a:ext>
            </a:extLst>
          </p:cNvPr>
          <p:cNvSpPr/>
          <p:nvPr/>
        </p:nvSpPr>
        <p:spPr>
          <a:xfrm>
            <a:off x="5905223" y="4975624"/>
            <a:ext cx="1005388" cy="749485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-ES_tradnl" sz="1125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11/15/2021</a:t>
            </a:r>
          </a:p>
        </p:txBody>
      </p:sp>
      <p:sp>
        <p:nvSpPr>
          <p:cNvPr id="45" name="54 Rectángulo">
            <a:extLst>
              <a:ext uri="{FF2B5EF4-FFF2-40B4-BE49-F238E27FC236}">
                <a16:creationId xmlns:a16="http://schemas.microsoft.com/office/drawing/2014/main" id="{8E2E9354-50AB-4495-932B-F0D7A2A053F3}"/>
              </a:ext>
            </a:extLst>
          </p:cNvPr>
          <p:cNvSpPr/>
          <p:nvPr/>
        </p:nvSpPr>
        <p:spPr>
          <a:xfrm>
            <a:off x="7004140" y="4975624"/>
            <a:ext cx="2743789" cy="749485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accent4"/>
            </a:solidFill>
            <a:prstDash val="solid"/>
          </a:ln>
          <a:effectLst/>
        </p:spPr>
        <p:txBody>
          <a:bodyPr rtlCol="0" anchor="ctr"/>
          <a:lstStyle/>
          <a:p>
            <a:pPr marL="0" lvl="1" algn="just" defTabSz="914446">
              <a:buClr>
                <a:prstClr val="black"/>
              </a:buClr>
              <a:defRPr/>
            </a:pPr>
            <a:r>
              <a:rPr lang="es-PE" sz="1089" b="1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Generar incentivos al personal de los EE.SS. Para las capacitaciones  y motivar la valoración de estas asistencias técnicas.</a:t>
            </a:r>
            <a:endParaRPr lang="es-ES_tradnl" sz="1089" b="1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  <a:sym typeface="Helvetica Light"/>
            </a:endParaRPr>
          </a:p>
        </p:txBody>
      </p:sp>
      <p:sp>
        <p:nvSpPr>
          <p:cNvPr id="46" name="49 Rectángulo">
            <a:extLst>
              <a:ext uri="{FF2B5EF4-FFF2-40B4-BE49-F238E27FC236}">
                <a16:creationId xmlns:a16="http://schemas.microsoft.com/office/drawing/2014/main" id="{EAA92C35-5444-4A22-8121-7AE655B2AB2B}"/>
              </a:ext>
            </a:extLst>
          </p:cNvPr>
          <p:cNvSpPr/>
          <p:nvPr/>
        </p:nvSpPr>
        <p:spPr>
          <a:xfrm>
            <a:off x="9860404" y="5820615"/>
            <a:ext cx="597698" cy="38119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4772">
              <a:defRPr/>
            </a:pPr>
            <a:endParaRPr lang="es-ES_tradnl" sz="726" dirty="0">
              <a:solidFill>
                <a:srgbClr val="FFFFFF"/>
              </a:solidFill>
              <a:latin typeface="Axiforma" panose="00000500000000000000" pitchFamily="50" charset="0"/>
              <a:sym typeface="Helvetica Light"/>
            </a:endParaRPr>
          </a:p>
        </p:txBody>
      </p:sp>
      <p:sp>
        <p:nvSpPr>
          <p:cNvPr id="47" name="51 Rectángulo">
            <a:extLst>
              <a:ext uri="{FF2B5EF4-FFF2-40B4-BE49-F238E27FC236}">
                <a16:creationId xmlns:a16="http://schemas.microsoft.com/office/drawing/2014/main" id="{E9EDC701-ACF8-4F0B-9062-2E2553F7641B}"/>
              </a:ext>
            </a:extLst>
          </p:cNvPr>
          <p:cNvSpPr/>
          <p:nvPr/>
        </p:nvSpPr>
        <p:spPr>
          <a:xfrm>
            <a:off x="1708786" y="5845249"/>
            <a:ext cx="4102910" cy="38899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414772">
              <a:defRPr/>
            </a:pPr>
            <a:r>
              <a:rPr lang="es-PE" sz="1089" dirty="0">
                <a:solidFill>
                  <a:srgbClr val="26323E"/>
                </a:solidFill>
                <a:latin typeface="Axiforma"/>
              </a:rPr>
              <a:t>Monitoreo a los EE.SS. de seguimiento a la productividad del personal de salud</a:t>
            </a:r>
            <a:endParaRPr lang="es-PE" sz="1089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</p:txBody>
      </p:sp>
      <p:sp>
        <p:nvSpPr>
          <p:cNvPr id="48" name="53 Rectángulo">
            <a:extLst>
              <a:ext uri="{FF2B5EF4-FFF2-40B4-BE49-F238E27FC236}">
                <a16:creationId xmlns:a16="http://schemas.microsoft.com/office/drawing/2014/main" id="{80D253BD-7565-40DB-921D-96C1FD551005}"/>
              </a:ext>
            </a:extLst>
          </p:cNvPr>
          <p:cNvSpPr/>
          <p:nvPr/>
        </p:nvSpPr>
        <p:spPr>
          <a:xfrm>
            <a:off x="5905223" y="5845249"/>
            <a:ext cx="1005388" cy="38899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-ES_tradnl" sz="1125" kern="0" dirty="0">
                <a:solidFill>
                  <a:prstClr val="black"/>
                </a:solidFill>
                <a:latin typeface="Axiforma" panose="00000500000000000000" pitchFamily="50" charset="0"/>
                <a:ea typeface="Tahoma" charset="0"/>
                <a:cs typeface="Tahoma" charset="0"/>
                <a:sym typeface="Helvetica Light"/>
              </a:rPr>
              <a:t>11/15/2021</a:t>
            </a:r>
          </a:p>
        </p:txBody>
      </p:sp>
      <p:sp>
        <p:nvSpPr>
          <p:cNvPr id="49" name="54 Rectángulo">
            <a:extLst>
              <a:ext uri="{FF2B5EF4-FFF2-40B4-BE49-F238E27FC236}">
                <a16:creationId xmlns:a16="http://schemas.microsoft.com/office/drawing/2014/main" id="{BDD142D4-5558-41C4-A1C7-B15BE16AA251}"/>
              </a:ext>
            </a:extLst>
          </p:cNvPr>
          <p:cNvSpPr/>
          <p:nvPr/>
        </p:nvSpPr>
        <p:spPr>
          <a:xfrm>
            <a:off x="7004140" y="5830896"/>
            <a:ext cx="2743789" cy="456996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accent4"/>
            </a:solidFill>
            <a:prstDash val="solid"/>
          </a:ln>
          <a:effectLst/>
        </p:spPr>
        <p:txBody>
          <a:bodyPr rtlCol="0" anchor="ctr"/>
          <a:lstStyle/>
          <a:p>
            <a:pPr marL="0" lvl="1" algn="ctr" defTabSz="914446">
              <a:buClr>
                <a:prstClr val="black"/>
              </a:buClr>
              <a:defRPr/>
            </a:pPr>
            <a:endParaRPr lang="es-PE" sz="1089" b="1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</a:endParaRPr>
          </a:p>
          <a:p>
            <a:pPr marL="0" lvl="1" algn="just" defTabSz="914446">
              <a:buClr>
                <a:prstClr val="black"/>
              </a:buClr>
              <a:defRPr/>
            </a:pPr>
            <a:r>
              <a:rPr lang="es-PE" sz="1089" b="1" kern="0" dirty="0">
                <a:solidFill>
                  <a:srgbClr val="26323E"/>
                </a:solidFill>
                <a:latin typeface="Axiforma" panose="00000500000000000000" pitchFamily="50" charset="0"/>
                <a:ea typeface="Tahoma" charset="0"/>
                <a:cs typeface="Tahoma" charset="0"/>
              </a:rPr>
              <a:t>Realizar reportes preliminares (mecánicos) que permitan ir monitoreando al personal de salud, hasta el uso del aplicativo.</a:t>
            </a:r>
            <a:endParaRPr lang="es-ES_tradnl" sz="1089" b="1" kern="0" dirty="0">
              <a:solidFill>
                <a:srgbClr val="26323E"/>
              </a:solidFill>
              <a:latin typeface="Axiforma" panose="00000500000000000000" pitchFamily="50" charset="0"/>
              <a:ea typeface="Tahoma" charset="0"/>
              <a:cs typeface="Tahoma" charset="0"/>
              <a:sym typeface="Helvetica Light"/>
            </a:endParaRPr>
          </a:p>
          <a:p>
            <a:pPr marL="171458" lvl="1" indent="-171458" algn="ctr" defTabSz="914446">
              <a:buClr>
                <a:prstClr val="black"/>
              </a:buClr>
              <a:buFont typeface="Wingdings" charset="2"/>
              <a:buChar char="§"/>
              <a:defRPr/>
            </a:pPr>
            <a:endParaRPr lang="es-ES_tradnl" sz="984" kern="0" dirty="0">
              <a:solidFill>
                <a:prstClr val="black"/>
              </a:solidFill>
              <a:latin typeface="Axiforma" panose="00000500000000000000" pitchFamily="50" charset="0"/>
              <a:ea typeface="Tahoma" charset="0"/>
              <a:cs typeface="Tahoma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74754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48F8E5-C6BB-445A-B8CE-3D489DA7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534682"/>
            <a:ext cx="7887528" cy="607218"/>
          </a:xfrm>
        </p:spPr>
        <p:txBody>
          <a:bodyPr/>
          <a:lstStyle/>
          <a:p>
            <a:r>
              <a:rPr lang="es-PE" dirty="0"/>
              <a:t>Presentación de la Nota Mensual al GORE - Noviembre 2021</a:t>
            </a:r>
            <a:br>
              <a:rPr lang="en-GB" dirty="0">
                <a:latin typeface="+mn-lt"/>
                <a:ea typeface="+mn-ea"/>
                <a:cs typeface="+mn-cs"/>
              </a:rPr>
            </a:br>
            <a:r>
              <a:rPr lang="es-ES" b="1" dirty="0"/>
              <a:t> </a:t>
            </a:r>
            <a:endParaRPr lang="es-PE" b="1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FDCFD70-E852-43F8-8FF1-D108DC972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n-GB">
                <a:solidFill>
                  <a:srgbClr val="26323E"/>
                </a:solidFill>
                <a:latin typeface="Axiforma"/>
              </a:rPr>
              <a:pPr defTabSz="414772">
                <a:defRPr/>
              </a:pPr>
              <a:t>2</a:t>
            </a:fld>
            <a:endParaRPr lang="en-GB" dirty="0">
              <a:solidFill>
                <a:srgbClr val="26323E"/>
              </a:solidFill>
              <a:latin typeface="Axiforma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6C39F0-710A-425C-89D9-23E5A022AF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graphicFrame>
        <p:nvGraphicFramePr>
          <p:cNvPr id="9" name="Table 1">
            <a:extLst>
              <a:ext uri="{FF2B5EF4-FFF2-40B4-BE49-F238E27FC236}">
                <a16:creationId xmlns:a16="http://schemas.microsoft.com/office/drawing/2014/main" id="{91A0A083-0C01-490D-9ABF-4F0FD4D0E745}"/>
              </a:ext>
            </a:extLst>
          </p:cNvPr>
          <p:cNvGraphicFramePr>
            <a:graphicFrameLocks noGrp="1"/>
          </p:cNvGraphicFramePr>
          <p:nvPr/>
        </p:nvGraphicFramePr>
        <p:xfrm>
          <a:off x="1850107" y="1259124"/>
          <a:ext cx="6675486" cy="23687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6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57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230">
                <a:tc>
                  <a:txBody>
                    <a:bodyPr/>
                    <a:lstStyle/>
                    <a:p>
                      <a:pPr algn="r"/>
                      <a:endParaRPr lang="en-GB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endParaRPr lang="en-GB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es-E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Contexto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330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Avance en los Indicadores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69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es-ES" sz="15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Áreas de Alerta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891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500" dirty="0"/>
                        <a:t>Recomendaciones </a:t>
                      </a: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409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s-ES" sz="1500" dirty="0"/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240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650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>
            <a:extLst>
              <a:ext uri="{FF2B5EF4-FFF2-40B4-BE49-F238E27FC236}">
                <a16:creationId xmlns:a16="http://schemas.microsoft.com/office/drawing/2014/main" id="{4C8A75D5-2F38-EC4C-A4EE-6538375E1A9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4962" y="1441"/>
          <a:ext cx="1113" cy="1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Diapositiva de think-cell" r:id="rId4" imgW="7772400" imgH="10058400" progId="TCLayout.ActiveDocument.1">
                  <p:embed/>
                </p:oleObj>
              </mc:Choice>
              <mc:Fallback>
                <p:oleObj name="Diapositiva de think-cell" r:id="rId4" imgW="7772400" imgH="10058400" progId="TCLayout.ActiveDocument.1">
                  <p:embed/>
                  <p:pic>
                    <p:nvPicPr>
                      <p:cNvPr id="7" name="Objeto 6" hidden="1">
                        <a:extLst>
                          <a:ext uri="{FF2B5EF4-FFF2-40B4-BE49-F238E27FC236}">
                            <a16:creationId xmlns:a16="http://schemas.microsoft.com/office/drawing/2014/main" id="{4C8A75D5-2F38-EC4C-A4EE-6538375E1A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4962" y="1441"/>
                        <a:ext cx="1113" cy="1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9934BF0E-C0DE-43B0-BBAF-5C961273B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534682"/>
            <a:ext cx="7887528" cy="607218"/>
          </a:xfrm>
        </p:spPr>
        <p:txBody>
          <a:bodyPr vert="horz"/>
          <a:lstStyle/>
          <a:p>
            <a:r>
              <a:rPr lang="es-PE" b="1" dirty="0">
                <a:latin typeface="Axiforma" panose="00000500000000000000" pitchFamily="50" charset="0"/>
              </a:rPr>
              <a:t>Avances del mes de Setiembre y Octubre del Programa Nutricional Articulado </a:t>
            </a:r>
            <a:endParaRPr lang="es-ES" b="1" dirty="0">
              <a:latin typeface="Axiforma" panose="00000500000000000000" pitchFamily="50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408BAD8-0C9D-4880-80F6-E4AF33639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n-GB">
                <a:solidFill>
                  <a:srgbClr val="26323E">
                    <a:tint val="75000"/>
                  </a:srgbClr>
                </a:solidFill>
                <a:latin typeface="Axiforma"/>
              </a:rPr>
              <a:pPr defTabSz="414772">
                <a:defRPr/>
              </a:pPr>
              <a:t>3</a:t>
            </a:fld>
            <a:endParaRPr lang="en-GB" dirty="0">
              <a:solidFill>
                <a:srgbClr val="26323E">
                  <a:tint val="75000"/>
                </a:srgbClr>
              </a:solidFill>
              <a:latin typeface="Axiforma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5B52DFD-0600-433A-A6AE-5262AD2E2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16259FB-D7C0-4432-9676-C3E8F69CC9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C6F8BFA-AC01-894F-9F30-18AF41784B29}"/>
              </a:ext>
            </a:extLst>
          </p:cNvPr>
          <p:cNvSpPr txBox="1"/>
          <p:nvPr/>
        </p:nvSpPr>
        <p:spPr>
          <a:xfrm>
            <a:off x="2028638" y="1945007"/>
            <a:ext cx="2061619" cy="2078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257" indent="-138257" defTabSz="414772">
              <a:lnSpc>
                <a:spcPct val="110000"/>
              </a:lnSpc>
              <a:spcBef>
                <a:spcPts val="816"/>
              </a:spcBef>
              <a:buClr>
                <a:srgbClr val="26C0D4"/>
              </a:buClr>
              <a:buSzPct val="140000"/>
              <a:buFont typeface="Arial" panose="020B0604020202020204" pitchFamily="34" charset="0"/>
              <a:buChar char="•"/>
              <a:defRPr/>
            </a:pPr>
            <a:r>
              <a:rPr lang="en-GB" sz="1270" dirty="0">
                <a:solidFill>
                  <a:srgbClr val="26323E"/>
                </a:solidFill>
                <a:latin typeface="Axiforma"/>
              </a:rPr>
              <a:t> PAN (Coordinación)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95B86DD-B46F-4F4B-9FA7-16DAF4E19851}"/>
              </a:ext>
            </a:extLst>
          </p:cNvPr>
          <p:cNvSpPr txBox="1"/>
          <p:nvPr/>
        </p:nvSpPr>
        <p:spPr>
          <a:xfrm>
            <a:off x="5065191" y="1945007"/>
            <a:ext cx="2414592" cy="2078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257" indent="-138257" defTabSz="414772">
              <a:lnSpc>
                <a:spcPct val="110000"/>
              </a:lnSpc>
              <a:spcBef>
                <a:spcPts val="816"/>
              </a:spcBef>
              <a:buClr>
                <a:srgbClr val="26C0D4"/>
              </a:buClr>
              <a:buSzPct val="140000"/>
              <a:buFont typeface="Arial" panose="020B0604020202020204" pitchFamily="34" charset="0"/>
              <a:buChar char="•"/>
              <a:defRPr/>
            </a:pPr>
            <a:r>
              <a:rPr lang="en-GB" sz="1270" dirty="0">
                <a:solidFill>
                  <a:srgbClr val="26323E"/>
                </a:solidFill>
                <a:latin typeface="Axiforma"/>
              </a:rPr>
              <a:t> PAN (</a:t>
            </a:r>
            <a:r>
              <a:rPr lang="en-GB" sz="1270" dirty="0" err="1">
                <a:solidFill>
                  <a:srgbClr val="26323E"/>
                </a:solidFill>
                <a:latin typeface="Axiforma"/>
              </a:rPr>
              <a:t>Asistencia</a:t>
            </a:r>
            <a:r>
              <a:rPr lang="en-GB" sz="1270" dirty="0">
                <a:solidFill>
                  <a:srgbClr val="26323E"/>
                </a:solidFill>
                <a:latin typeface="Axiforma"/>
              </a:rPr>
              <a:t> Técnica)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716F12D-FE9F-284D-ADA2-8DE20B97EB35}"/>
              </a:ext>
            </a:extLst>
          </p:cNvPr>
          <p:cNvSpPr txBox="1"/>
          <p:nvPr/>
        </p:nvSpPr>
        <p:spPr>
          <a:xfrm>
            <a:off x="1850107" y="4358738"/>
            <a:ext cx="2545122" cy="63780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152400" indent="-152400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  <a:defRPr sz="1400">
                <a:solidFill>
                  <a:schemeClr val="dk1"/>
                </a:solidFill>
              </a:defRPr>
            </a:lvl1pPr>
          </a:lstStyle>
          <a:p>
            <a:pPr marL="138257" indent="-138257" defTabSz="414772">
              <a:spcBef>
                <a:spcPts val="816"/>
              </a:spcBef>
              <a:buClr>
                <a:srgbClr val="26C0D4"/>
              </a:buClr>
              <a:defRPr/>
            </a:pPr>
            <a:r>
              <a:rPr lang="es-PE" sz="1270" dirty="0">
                <a:solidFill>
                  <a:srgbClr val="26323E"/>
                </a:solidFill>
                <a:latin typeface="Axiforma"/>
              </a:rPr>
              <a:t>Se logró </a:t>
            </a:r>
            <a:r>
              <a:rPr lang="es-PE" sz="1270" b="1" dirty="0">
                <a:solidFill>
                  <a:srgbClr val="26323E"/>
                </a:solidFill>
                <a:latin typeface="Axiforma"/>
              </a:rPr>
              <a:t>la coordinación con todos los gobierno locales </a:t>
            </a:r>
            <a:r>
              <a:rPr lang="es-PE" sz="1270" dirty="0">
                <a:solidFill>
                  <a:srgbClr val="26323E"/>
                </a:solidFill>
                <a:latin typeface="Axiforma"/>
              </a:rPr>
              <a:t>del ámbito de la RSSC.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44220C3-A671-D147-B654-5BB21B182B3C}"/>
              </a:ext>
            </a:extLst>
          </p:cNvPr>
          <p:cNvSpPr txBox="1"/>
          <p:nvPr/>
        </p:nvSpPr>
        <p:spPr>
          <a:xfrm>
            <a:off x="4934660" y="4310865"/>
            <a:ext cx="2545122" cy="63985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38257" indent="-138257" defTabSz="414772">
              <a:lnSpc>
                <a:spcPct val="110000"/>
              </a:lnSpc>
              <a:spcBef>
                <a:spcPts val="816"/>
              </a:spcBef>
              <a:buClr>
                <a:srgbClr val="26C0D4"/>
              </a:buClr>
              <a:buSzPct val="140000"/>
              <a:buFont typeface="Arial" panose="020B0604020202020204" pitchFamily="34" charset="0"/>
              <a:buChar char="•"/>
              <a:defRPr/>
            </a:pPr>
            <a:r>
              <a:rPr lang="es-PE" sz="1270" dirty="0">
                <a:solidFill>
                  <a:srgbClr val="26323E"/>
                </a:solidFill>
                <a:latin typeface="Axiforma"/>
              </a:rPr>
              <a:t>Se formaron  </a:t>
            </a:r>
            <a:r>
              <a:rPr lang="es-PE" sz="1270" b="1" dirty="0">
                <a:solidFill>
                  <a:srgbClr val="26323E"/>
                </a:solidFill>
                <a:latin typeface="Axiforma"/>
              </a:rPr>
              <a:t>brigadas de acompañamiento. (</a:t>
            </a:r>
            <a:r>
              <a:rPr lang="es-PE" sz="1270" dirty="0">
                <a:solidFill>
                  <a:srgbClr val="26323E"/>
                </a:solidFill>
                <a:latin typeface="Axiforma"/>
              </a:rPr>
              <a:t>Urubamba , Anta  y Písac</a:t>
            </a:r>
            <a:r>
              <a:rPr lang="en-GB" sz="1270" dirty="0">
                <a:solidFill>
                  <a:srgbClr val="26323E"/>
                </a:solidFill>
                <a:latin typeface="Axiforma"/>
              </a:rPr>
              <a:t>)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B3A9002-C949-4725-91E4-EA6812669A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0107" y="2400707"/>
            <a:ext cx="2545122" cy="1537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4B891DBE-30A9-466A-BE85-64720548B6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4660" y="2395414"/>
            <a:ext cx="2545122" cy="1543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EFA7F24D-7B63-4AA0-A5EB-CB16524B9CC6}"/>
              </a:ext>
            </a:extLst>
          </p:cNvPr>
          <p:cNvSpPr txBox="1"/>
          <p:nvPr/>
        </p:nvSpPr>
        <p:spPr>
          <a:xfrm>
            <a:off x="7843281" y="4310865"/>
            <a:ext cx="2545122" cy="63985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152400" indent="-152400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  <a:defRPr sz="1400">
                <a:solidFill>
                  <a:schemeClr val="dk1"/>
                </a:solidFill>
              </a:defRPr>
            </a:lvl1pPr>
          </a:lstStyle>
          <a:p>
            <a:pPr marL="138257" indent="-138257" defTabSz="414772">
              <a:spcBef>
                <a:spcPts val="816"/>
              </a:spcBef>
              <a:buClr>
                <a:srgbClr val="26C0D4"/>
              </a:buClr>
              <a:defRPr/>
            </a:pPr>
            <a:r>
              <a:rPr lang="es-PE" sz="1270" dirty="0">
                <a:solidFill>
                  <a:srgbClr val="26323E"/>
                </a:solidFill>
                <a:latin typeface="Axiforma"/>
              </a:rPr>
              <a:t>TikTok: </a:t>
            </a:r>
            <a:r>
              <a:rPr lang="es-PE" sz="1270" b="1" dirty="0">
                <a:solidFill>
                  <a:srgbClr val="26323E"/>
                </a:solidFill>
                <a:latin typeface="Axiforma"/>
              </a:rPr>
              <a:t>“Niño inteligente, niño sano, niño que ha sido suplementado</a:t>
            </a:r>
            <a:r>
              <a:rPr lang="es-PE" sz="1270" dirty="0">
                <a:solidFill>
                  <a:srgbClr val="26323E"/>
                </a:solidFill>
                <a:latin typeface="Axiforma"/>
              </a:rPr>
              <a:t>”</a:t>
            </a:r>
            <a:endParaRPr lang="es-ES" sz="1270" dirty="0">
              <a:solidFill>
                <a:srgbClr val="26323E"/>
              </a:solidFill>
              <a:latin typeface="Axiforma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9028C3C8-51A4-4A00-832A-BE70AD3E3A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3281" y="2334170"/>
            <a:ext cx="2545122" cy="1665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F764E894-553B-4E73-800E-42CE44FD372E}"/>
              </a:ext>
            </a:extLst>
          </p:cNvPr>
          <p:cNvSpPr txBox="1"/>
          <p:nvPr/>
        </p:nvSpPr>
        <p:spPr>
          <a:xfrm>
            <a:off x="7886786" y="1945007"/>
            <a:ext cx="2061619" cy="2078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257" indent="-138257" defTabSz="414772">
              <a:lnSpc>
                <a:spcPct val="110000"/>
              </a:lnSpc>
              <a:spcBef>
                <a:spcPts val="816"/>
              </a:spcBef>
              <a:buClr>
                <a:srgbClr val="26C0D4"/>
              </a:buClr>
              <a:buSzPct val="140000"/>
              <a:buFont typeface="Arial" panose="020B0604020202020204" pitchFamily="34" charset="0"/>
              <a:buChar char="•"/>
              <a:defRPr/>
            </a:pPr>
            <a:r>
              <a:rPr lang="en-GB" sz="1270" dirty="0">
                <a:solidFill>
                  <a:srgbClr val="26323E"/>
                </a:solidFill>
                <a:latin typeface="Axiforma"/>
              </a:rPr>
              <a:t> PAN (Comunicación)</a:t>
            </a:r>
          </a:p>
        </p:txBody>
      </p:sp>
    </p:spTree>
    <p:extLst>
      <p:ext uri="{BB962C8B-B14F-4D97-AF65-F5344CB8AC3E}">
        <p14:creationId xmlns:p14="http://schemas.microsoft.com/office/powerpoint/2010/main" val="25312436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>
            <a:extLst>
              <a:ext uri="{FF2B5EF4-FFF2-40B4-BE49-F238E27FC236}">
                <a16:creationId xmlns:a16="http://schemas.microsoft.com/office/drawing/2014/main" id="{4C8A75D5-2F38-EC4C-A4EE-6538375E1A9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4962" y="1441"/>
          <a:ext cx="1113" cy="1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Diapositiva de think-cell" r:id="rId4" imgW="7772400" imgH="10058400" progId="TCLayout.ActiveDocument.1">
                  <p:embed/>
                </p:oleObj>
              </mc:Choice>
              <mc:Fallback>
                <p:oleObj name="Diapositiva de think-cell" r:id="rId4" imgW="7772400" imgH="10058400" progId="TCLayout.ActiveDocument.1">
                  <p:embed/>
                  <p:pic>
                    <p:nvPicPr>
                      <p:cNvPr id="7" name="Objeto 6" hidden="1">
                        <a:extLst>
                          <a:ext uri="{FF2B5EF4-FFF2-40B4-BE49-F238E27FC236}">
                            <a16:creationId xmlns:a16="http://schemas.microsoft.com/office/drawing/2014/main" id="{4C8A75D5-2F38-EC4C-A4EE-6538375E1A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4962" y="1441"/>
                        <a:ext cx="1113" cy="1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9934BF0E-C0DE-43B0-BBAF-5C961273B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534682"/>
            <a:ext cx="7887528" cy="607218"/>
          </a:xfrm>
        </p:spPr>
        <p:txBody>
          <a:bodyPr vert="horz"/>
          <a:lstStyle/>
          <a:p>
            <a:r>
              <a:rPr lang="es-PE" b="1" dirty="0">
                <a:latin typeface="Axiforma" panose="00000500000000000000" pitchFamily="50" charset="0"/>
              </a:rPr>
              <a:t>Avances del mes de Setiembre y Octubre del Programa Salud Materno Neo – Natal y Productividad </a:t>
            </a:r>
            <a:endParaRPr lang="es-ES" b="1" dirty="0">
              <a:latin typeface="Axiforma" panose="00000500000000000000" pitchFamily="50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408BAD8-0C9D-4880-80F6-E4AF33639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n-GB">
                <a:solidFill>
                  <a:srgbClr val="26323E">
                    <a:tint val="75000"/>
                  </a:srgbClr>
                </a:solidFill>
                <a:latin typeface="Axiforma"/>
              </a:rPr>
              <a:pPr defTabSz="414772">
                <a:defRPr/>
              </a:pPr>
              <a:t>4</a:t>
            </a:fld>
            <a:endParaRPr lang="en-GB" dirty="0">
              <a:solidFill>
                <a:srgbClr val="26323E">
                  <a:tint val="75000"/>
                </a:srgbClr>
              </a:solidFill>
              <a:latin typeface="Axiforma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5B52DFD-0600-433A-A6AE-5262AD2E2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16259FB-D7C0-4432-9676-C3E8F69CC9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C6F8BFA-AC01-894F-9F30-18AF41784B29}"/>
              </a:ext>
            </a:extLst>
          </p:cNvPr>
          <p:cNvSpPr txBox="1"/>
          <p:nvPr/>
        </p:nvSpPr>
        <p:spPr>
          <a:xfrm>
            <a:off x="2028638" y="1780281"/>
            <a:ext cx="2061619" cy="2078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257" indent="-138257" defTabSz="414772">
              <a:lnSpc>
                <a:spcPct val="110000"/>
              </a:lnSpc>
              <a:spcBef>
                <a:spcPts val="816"/>
              </a:spcBef>
              <a:buClr>
                <a:srgbClr val="26C0D4"/>
              </a:buClr>
              <a:buSzPct val="140000"/>
              <a:buFont typeface="Arial" panose="020B0604020202020204" pitchFamily="34" charset="0"/>
              <a:buChar char="•"/>
              <a:defRPr/>
            </a:pPr>
            <a:r>
              <a:rPr lang="en-GB" sz="1270" dirty="0">
                <a:solidFill>
                  <a:srgbClr val="26323E"/>
                </a:solidFill>
                <a:latin typeface="Axiforma"/>
              </a:rPr>
              <a:t> SMN (Coordinación)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95B86DD-B46F-4F4B-9FA7-16DAF4E19851}"/>
              </a:ext>
            </a:extLst>
          </p:cNvPr>
          <p:cNvSpPr txBox="1"/>
          <p:nvPr/>
        </p:nvSpPr>
        <p:spPr>
          <a:xfrm>
            <a:off x="5065191" y="1780281"/>
            <a:ext cx="2061619" cy="2078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257" indent="-138257" defTabSz="414772">
              <a:lnSpc>
                <a:spcPct val="110000"/>
              </a:lnSpc>
              <a:spcBef>
                <a:spcPts val="816"/>
              </a:spcBef>
              <a:buClr>
                <a:srgbClr val="26C0D4"/>
              </a:buClr>
              <a:buSzPct val="140000"/>
              <a:buFont typeface="Arial" panose="020B0604020202020204" pitchFamily="34" charset="0"/>
              <a:buChar char="•"/>
              <a:defRPr/>
            </a:pPr>
            <a:r>
              <a:rPr lang="en-GB" sz="1270" dirty="0">
                <a:solidFill>
                  <a:srgbClr val="26323E"/>
                </a:solidFill>
                <a:latin typeface="Axiforma"/>
              </a:rPr>
              <a:t> SMN  (Comunicación)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716F12D-FE9F-284D-ADA2-8DE20B97EB35}"/>
              </a:ext>
            </a:extLst>
          </p:cNvPr>
          <p:cNvSpPr txBox="1"/>
          <p:nvPr/>
        </p:nvSpPr>
        <p:spPr>
          <a:xfrm>
            <a:off x="1850107" y="4358738"/>
            <a:ext cx="2545122" cy="79258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152400" indent="-152400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  <a:defRPr sz="1400">
                <a:solidFill>
                  <a:schemeClr val="dk1"/>
                </a:solidFill>
              </a:defRPr>
            </a:lvl1pPr>
          </a:lstStyle>
          <a:p>
            <a:pPr marL="138257" indent="-138257" defTabSz="414772">
              <a:spcBef>
                <a:spcPts val="816"/>
              </a:spcBef>
              <a:buClr>
                <a:srgbClr val="26C0D4"/>
              </a:buClr>
              <a:defRPr/>
            </a:pPr>
            <a:r>
              <a:rPr lang="es-PE" sz="1270" dirty="0">
                <a:solidFill>
                  <a:srgbClr val="26323E"/>
                </a:solidFill>
                <a:latin typeface="Axiforma"/>
              </a:rPr>
              <a:t>Fortalecimiento de </a:t>
            </a:r>
            <a:r>
              <a:rPr lang="es-PE" sz="1270" b="1" dirty="0">
                <a:solidFill>
                  <a:srgbClr val="26323E"/>
                </a:solidFill>
                <a:latin typeface="Axiforma"/>
              </a:rPr>
              <a:t>acciones multisectoriales con Gobiernos Local </a:t>
            </a:r>
            <a:r>
              <a:rPr lang="es-PE" sz="1270" dirty="0">
                <a:solidFill>
                  <a:srgbClr val="26323E"/>
                </a:solidFill>
                <a:latin typeface="Axiforma"/>
              </a:rPr>
              <a:t>(IAL)</a:t>
            </a:r>
            <a:endParaRPr lang="es-PE" sz="1270" b="1" dirty="0">
              <a:solidFill>
                <a:srgbClr val="26323E"/>
              </a:solidFill>
              <a:latin typeface="Axiforma"/>
            </a:endParaRPr>
          </a:p>
          <a:p>
            <a:pPr marL="138257" indent="-138257" defTabSz="414772">
              <a:spcBef>
                <a:spcPts val="816"/>
              </a:spcBef>
              <a:buClr>
                <a:srgbClr val="26C0D4"/>
              </a:buClr>
              <a:defRPr/>
            </a:pPr>
            <a:endParaRPr lang="es-PE" sz="272" b="1" dirty="0">
              <a:solidFill>
                <a:srgbClr val="26323E"/>
              </a:solidFill>
              <a:latin typeface="Axiforma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44220C3-A671-D147-B654-5BB21B182B3C}"/>
              </a:ext>
            </a:extLst>
          </p:cNvPr>
          <p:cNvSpPr txBox="1"/>
          <p:nvPr/>
        </p:nvSpPr>
        <p:spPr>
          <a:xfrm>
            <a:off x="4846694" y="4375223"/>
            <a:ext cx="2545122" cy="63780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38257" indent="-138257" defTabSz="414772">
              <a:lnSpc>
                <a:spcPct val="110000"/>
              </a:lnSpc>
              <a:spcBef>
                <a:spcPts val="816"/>
              </a:spcBef>
              <a:buClr>
                <a:srgbClr val="26C0D4"/>
              </a:buClr>
              <a:buSzPct val="140000"/>
              <a:buFont typeface="Arial" panose="020B0604020202020204" pitchFamily="34" charset="0"/>
              <a:buChar char="•"/>
              <a:defRPr/>
            </a:pPr>
            <a:r>
              <a:rPr lang="es-PE" sz="1270" dirty="0">
                <a:solidFill>
                  <a:srgbClr val="26323E"/>
                </a:solidFill>
                <a:latin typeface="Axiforma"/>
              </a:rPr>
              <a:t>Campañas de </a:t>
            </a:r>
            <a:r>
              <a:rPr lang="es-PE" sz="1270" b="1" dirty="0">
                <a:solidFill>
                  <a:srgbClr val="26323E"/>
                </a:solidFill>
                <a:latin typeface="Axiforma"/>
              </a:rPr>
              <a:t>búsqueda activa de gestantes </a:t>
            </a:r>
            <a:r>
              <a:rPr lang="es-PE" sz="1270" dirty="0">
                <a:solidFill>
                  <a:srgbClr val="26323E"/>
                </a:solidFill>
                <a:latin typeface="Axiforma"/>
              </a:rPr>
              <a:t>y tamizaje pregnosticol.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FA7F24D-7B63-4AA0-A5EB-CB16524B9CC6}"/>
              </a:ext>
            </a:extLst>
          </p:cNvPr>
          <p:cNvSpPr txBox="1"/>
          <p:nvPr/>
        </p:nvSpPr>
        <p:spPr>
          <a:xfrm>
            <a:off x="7843280" y="4375223"/>
            <a:ext cx="2545122" cy="63985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152400" indent="-152400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  <a:defRPr sz="1400">
                <a:solidFill>
                  <a:schemeClr val="dk1"/>
                </a:solidFill>
              </a:defRPr>
            </a:lvl1pPr>
          </a:lstStyle>
          <a:p>
            <a:pPr marL="138257" indent="-138257" defTabSz="414772">
              <a:spcBef>
                <a:spcPts val="816"/>
              </a:spcBef>
              <a:buClr>
                <a:srgbClr val="26C0D4"/>
              </a:buClr>
              <a:defRPr/>
            </a:pPr>
            <a:r>
              <a:rPr lang="es-PE" sz="1270" dirty="0">
                <a:solidFill>
                  <a:srgbClr val="26323E"/>
                </a:solidFill>
                <a:latin typeface="Axiforma"/>
              </a:rPr>
              <a:t>Avance en la  elaboración del </a:t>
            </a:r>
            <a:r>
              <a:rPr lang="es-PE" sz="1270" b="1" dirty="0">
                <a:solidFill>
                  <a:srgbClr val="26323E"/>
                </a:solidFill>
                <a:latin typeface="Axiforma"/>
              </a:rPr>
              <a:t>aplicativo de reporte de Rol de Personal </a:t>
            </a:r>
            <a:r>
              <a:rPr lang="es-PE" sz="1270" dirty="0">
                <a:solidFill>
                  <a:srgbClr val="26323E"/>
                </a:solidFill>
                <a:latin typeface="Axiforma"/>
              </a:rPr>
              <a:t>de Salud.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764E894-553B-4E73-800E-42CE44FD372E}"/>
              </a:ext>
            </a:extLst>
          </p:cNvPr>
          <p:cNvSpPr txBox="1"/>
          <p:nvPr/>
        </p:nvSpPr>
        <p:spPr>
          <a:xfrm>
            <a:off x="7886786" y="1757168"/>
            <a:ext cx="2061619" cy="4228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257" indent="-138257" defTabSz="414772">
              <a:lnSpc>
                <a:spcPct val="110000"/>
              </a:lnSpc>
              <a:spcBef>
                <a:spcPts val="816"/>
              </a:spcBef>
              <a:buClr>
                <a:srgbClr val="26C0D4"/>
              </a:buClr>
              <a:buSzPct val="140000"/>
              <a:buFont typeface="Arial" panose="020B0604020202020204" pitchFamily="34" charset="0"/>
              <a:buChar char="•"/>
              <a:defRPr/>
            </a:pPr>
            <a:r>
              <a:rPr lang="en-GB" sz="1270" dirty="0">
                <a:solidFill>
                  <a:srgbClr val="26323E"/>
                </a:solidFill>
                <a:latin typeface="Axiforma"/>
              </a:rPr>
              <a:t> PRODUCTIVIDAD  (Digitalización )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54349B6-D883-41D1-98ED-851FC476D0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694" y="2366626"/>
            <a:ext cx="2311091" cy="1774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6F44193-D8D4-4B5F-946F-5E2FA41D07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0107" y="2383501"/>
            <a:ext cx="2469995" cy="1774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9C8820C-5EBC-4D05-A10A-F2F5FECC443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729" t="16094" r="2920" b="9981"/>
          <a:stretch/>
        </p:blipFill>
        <p:spPr>
          <a:xfrm>
            <a:off x="7886784" y="2348858"/>
            <a:ext cx="2454781" cy="1792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2849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48F8E5-C6BB-445A-B8CE-3D489DA7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534682"/>
            <a:ext cx="7887528" cy="607218"/>
          </a:xfrm>
        </p:spPr>
        <p:txBody>
          <a:bodyPr/>
          <a:lstStyle/>
          <a:p>
            <a:r>
              <a:rPr lang="es-PE" dirty="0"/>
              <a:t>Presentación de la Nota Mensual al GORE - Noviembre 2021</a:t>
            </a:r>
            <a:br>
              <a:rPr lang="en-GB" dirty="0">
                <a:latin typeface="+mn-lt"/>
                <a:ea typeface="+mn-ea"/>
                <a:cs typeface="+mn-cs"/>
              </a:rPr>
            </a:br>
            <a:r>
              <a:rPr lang="es-ES" b="1" dirty="0"/>
              <a:t> </a:t>
            </a:r>
            <a:endParaRPr lang="es-PE" b="1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FDCFD70-E852-43F8-8FF1-D108DC972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n-GB">
                <a:solidFill>
                  <a:srgbClr val="26323E"/>
                </a:solidFill>
                <a:latin typeface="Axiforma"/>
              </a:rPr>
              <a:pPr defTabSz="414772">
                <a:defRPr/>
              </a:pPr>
              <a:t>5</a:t>
            </a:fld>
            <a:endParaRPr lang="en-GB" dirty="0">
              <a:solidFill>
                <a:srgbClr val="26323E"/>
              </a:solidFill>
              <a:latin typeface="Axiforma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6C39F0-710A-425C-89D9-23E5A022AF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graphicFrame>
        <p:nvGraphicFramePr>
          <p:cNvPr id="9" name="Table 1">
            <a:extLst>
              <a:ext uri="{FF2B5EF4-FFF2-40B4-BE49-F238E27FC236}">
                <a16:creationId xmlns:a16="http://schemas.microsoft.com/office/drawing/2014/main" id="{91A0A083-0C01-490D-9ABF-4F0FD4D0E745}"/>
              </a:ext>
            </a:extLst>
          </p:cNvPr>
          <p:cNvGraphicFramePr>
            <a:graphicFrameLocks noGrp="1"/>
          </p:cNvGraphicFramePr>
          <p:nvPr/>
        </p:nvGraphicFramePr>
        <p:xfrm>
          <a:off x="1850107" y="1352623"/>
          <a:ext cx="6741182" cy="23687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58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230">
                <a:tc>
                  <a:txBody>
                    <a:bodyPr/>
                    <a:lstStyle/>
                    <a:p>
                      <a:pPr algn="r"/>
                      <a:endParaRPr lang="en-GB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endParaRPr lang="en-GB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es-E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Contexto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330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Avance en los Indicadores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69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es-ES" sz="15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Áreas de Alerta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891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500" dirty="0"/>
                        <a:t>Recomendaciones </a:t>
                      </a: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409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s-ES" sz="1500" dirty="0"/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240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62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3D1965-9EF5-406A-84F3-C38206E88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534682"/>
            <a:ext cx="8600792" cy="607280"/>
          </a:xfrm>
        </p:spPr>
        <p:txBody>
          <a:bodyPr/>
          <a:lstStyle/>
          <a:p>
            <a:r>
              <a:rPr lang="es-PE" b="1" dirty="0"/>
              <a:t>A pesar de los retrasos por los cambios de autoridades se avanzó 1.5% por encima de lo tendencial en setiembre y octubre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05F06B9-33E5-44FB-B493-1DA488116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n-GB">
                <a:solidFill>
                  <a:srgbClr val="26323E">
                    <a:tint val="75000"/>
                  </a:srgbClr>
                </a:solidFill>
                <a:latin typeface="Axiforma"/>
              </a:rPr>
              <a:pPr defTabSz="414772">
                <a:defRPr/>
              </a:pPr>
              <a:t>6</a:t>
            </a:fld>
            <a:endParaRPr lang="en-GB" dirty="0">
              <a:solidFill>
                <a:srgbClr val="26323E">
                  <a:tint val="75000"/>
                </a:srgbClr>
              </a:solidFill>
              <a:latin typeface="Axiforma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61380A3-1FED-43BF-B22B-EBE100A83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67F9E85-80F9-4D2A-A9C5-0E67591A11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C726218-625A-4814-8911-E1933F1E702D}"/>
              </a:ext>
            </a:extLst>
          </p:cNvPr>
          <p:cNvSpPr/>
          <p:nvPr/>
        </p:nvSpPr>
        <p:spPr>
          <a:xfrm>
            <a:off x="1780947" y="1835547"/>
            <a:ext cx="4161233" cy="608763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4772">
              <a:defRPr/>
            </a:pPr>
            <a:r>
              <a:rPr lang="es-ES" sz="1270" dirty="0">
                <a:solidFill>
                  <a:srgbClr val="FFFFFF"/>
                </a:solidFill>
                <a:latin typeface="Axiforma"/>
              </a:rPr>
              <a:t>Indicador 1</a:t>
            </a:r>
          </a:p>
          <a:p>
            <a:pPr algn="ctr" defTabSz="414772">
              <a:defRPr/>
            </a:pPr>
            <a:r>
              <a:rPr lang="es-ES" sz="1270" dirty="0">
                <a:solidFill>
                  <a:srgbClr val="FFFFFF"/>
                </a:solidFill>
                <a:latin typeface="Axiforma"/>
              </a:rPr>
              <a:t>Indicadores Trazadores De Salud Materno Neo - Natal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289CE79-571B-4D30-9030-08107DE55424}"/>
              </a:ext>
            </a:extLst>
          </p:cNvPr>
          <p:cNvSpPr/>
          <p:nvPr/>
        </p:nvSpPr>
        <p:spPr>
          <a:xfrm>
            <a:off x="6329511" y="1835547"/>
            <a:ext cx="4121388" cy="632954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4772">
              <a:defRPr/>
            </a:pPr>
            <a:r>
              <a:rPr lang="es-ES" sz="1270" dirty="0">
                <a:solidFill>
                  <a:srgbClr val="FFFFFF"/>
                </a:solidFill>
                <a:latin typeface="Axiforma"/>
              </a:rPr>
              <a:t>Indicador 2</a:t>
            </a:r>
          </a:p>
          <a:p>
            <a:pPr algn="ctr" defTabSz="414772">
              <a:defRPr/>
            </a:pPr>
            <a:r>
              <a:rPr lang="es-PE" sz="1270" dirty="0">
                <a:solidFill>
                  <a:srgbClr val="FFFFFF"/>
                </a:solidFill>
                <a:latin typeface="Axiforma"/>
              </a:rPr>
              <a:t>Indicadores Trazadores De Programa Nutricional  Articulado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C818E49-449A-4255-8F1C-0CC8A1851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902" y="2895416"/>
            <a:ext cx="5292745" cy="258492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6CC07C1-6D53-47AC-840B-D3DD323E7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640" y="2895416"/>
            <a:ext cx="4845362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371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48F8E5-C6BB-445A-B8CE-3D489DA7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534682"/>
            <a:ext cx="7887528" cy="607218"/>
          </a:xfrm>
        </p:spPr>
        <p:txBody>
          <a:bodyPr/>
          <a:lstStyle/>
          <a:p>
            <a:r>
              <a:rPr lang="es-PE" dirty="0"/>
              <a:t>Presentación de la Nota Mensual al GORE - Noviembre 2021</a:t>
            </a:r>
            <a:br>
              <a:rPr lang="en-GB" dirty="0">
                <a:latin typeface="+mn-lt"/>
                <a:ea typeface="+mn-ea"/>
                <a:cs typeface="+mn-cs"/>
              </a:rPr>
            </a:br>
            <a:r>
              <a:rPr lang="es-ES" b="1" dirty="0"/>
              <a:t> </a:t>
            </a:r>
            <a:endParaRPr lang="es-PE" b="1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FDCFD70-E852-43F8-8FF1-D108DC972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n-GB">
                <a:solidFill>
                  <a:srgbClr val="26323E"/>
                </a:solidFill>
                <a:latin typeface="Axiforma"/>
              </a:rPr>
              <a:pPr defTabSz="414772">
                <a:defRPr/>
              </a:pPr>
              <a:t>7</a:t>
            </a:fld>
            <a:endParaRPr lang="en-GB" dirty="0">
              <a:solidFill>
                <a:srgbClr val="26323E"/>
              </a:solidFill>
              <a:latin typeface="Axiforma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6C39F0-710A-425C-89D9-23E5A022AF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graphicFrame>
        <p:nvGraphicFramePr>
          <p:cNvPr id="9" name="Table 1">
            <a:extLst>
              <a:ext uri="{FF2B5EF4-FFF2-40B4-BE49-F238E27FC236}">
                <a16:creationId xmlns:a16="http://schemas.microsoft.com/office/drawing/2014/main" id="{91A0A083-0C01-490D-9ABF-4F0FD4D0E745}"/>
              </a:ext>
            </a:extLst>
          </p:cNvPr>
          <p:cNvGraphicFramePr>
            <a:graphicFrameLocks noGrp="1"/>
          </p:cNvGraphicFramePr>
          <p:nvPr/>
        </p:nvGraphicFramePr>
        <p:xfrm>
          <a:off x="1850107" y="1361485"/>
          <a:ext cx="6258775" cy="23687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4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25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230">
                <a:tc>
                  <a:txBody>
                    <a:bodyPr/>
                    <a:lstStyle/>
                    <a:p>
                      <a:pPr algn="r"/>
                      <a:endParaRPr lang="en-GB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endParaRPr lang="en-GB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es-E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Contexto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330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Avance en los Indicadores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69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es-ES" sz="15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Áreas de Alerta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891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500" dirty="0"/>
                        <a:t>Recomendaciones </a:t>
                      </a: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409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s-ES" sz="1500" dirty="0"/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240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447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D735D8F6-B091-453E-A929-C6FA07E2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726001"/>
            <a:ext cx="7887528" cy="300147"/>
          </a:xfrm>
        </p:spPr>
        <p:txBody>
          <a:bodyPr/>
          <a:lstStyle/>
          <a:p>
            <a:r>
              <a:rPr lang="es-ES" b="1" dirty="0"/>
              <a:t>Principales situaciones de alerta al mes de Octubre  </a:t>
            </a:r>
            <a:endParaRPr lang="es-PE" b="1" dirty="0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620F5C98-4715-4FAB-92A5-AA6583737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8914" y="1620074"/>
            <a:ext cx="6977885" cy="831894"/>
          </a:xfrm>
        </p:spPr>
        <p:txBody>
          <a:bodyPr/>
          <a:lstStyle/>
          <a:p>
            <a:pPr algn="just"/>
            <a:r>
              <a:rPr lang="es-PE" sz="1452" b="1" dirty="0"/>
              <a:t>El nombramiento de nuevos funcionarios </a:t>
            </a:r>
            <a:r>
              <a:rPr lang="es-PE" sz="1452" dirty="0"/>
              <a:t>en la Red Norte ha conllevado al retraso de logro de metas para el mes de setiembre y octubre.</a:t>
            </a:r>
            <a:endParaRPr lang="es-ES" sz="1452" dirty="0"/>
          </a:p>
          <a:p>
            <a:pPr algn="just"/>
            <a:endParaRPr lang="es-PE" sz="1452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6A5E52-A72E-47A6-AF08-4B45226F6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n-GB">
                <a:solidFill>
                  <a:srgbClr val="26323E">
                    <a:tint val="75000"/>
                  </a:srgbClr>
                </a:solidFill>
                <a:latin typeface="Axiforma"/>
              </a:rPr>
              <a:pPr defTabSz="414772">
                <a:defRPr/>
              </a:pPr>
              <a:t>8</a:t>
            </a:fld>
            <a:endParaRPr lang="en-GB" dirty="0">
              <a:solidFill>
                <a:srgbClr val="26323E">
                  <a:tint val="75000"/>
                </a:srgbClr>
              </a:solidFill>
              <a:latin typeface="Axiforma"/>
            </a:endParaRP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4C706F8E-62D0-4E66-BE33-83BCD5B56E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75D09A58-3575-42F4-BAD1-F1CA4E6E84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11629" y="6054243"/>
            <a:ext cx="8491131" cy="122852"/>
          </a:xfrm>
        </p:spPr>
        <p:txBody>
          <a:bodyPr/>
          <a:lstStyle/>
          <a:p>
            <a:endParaRPr lang="es-PE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71C585F-163D-4863-A5BD-AA5D9E379366}"/>
              </a:ext>
            </a:extLst>
          </p:cNvPr>
          <p:cNvSpPr/>
          <p:nvPr/>
        </p:nvSpPr>
        <p:spPr>
          <a:xfrm>
            <a:off x="1789499" y="1540906"/>
            <a:ext cx="730992" cy="734377"/>
          </a:xfrm>
          <a:prstGeom prst="ellipse">
            <a:avLst/>
          </a:prstGeom>
          <a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-1364231"/>
              <a:satOff val="51232"/>
              <a:lumOff val="849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Marcador de contenido 7">
            <a:extLst>
              <a:ext uri="{FF2B5EF4-FFF2-40B4-BE49-F238E27FC236}">
                <a16:creationId xmlns:a16="http://schemas.microsoft.com/office/drawing/2014/main" id="{63AEBB9E-58F0-4A90-8E54-A7391CC5CA02}"/>
              </a:ext>
            </a:extLst>
          </p:cNvPr>
          <p:cNvSpPr txBox="1">
            <a:spLocks/>
          </p:cNvSpPr>
          <p:nvPr/>
        </p:nvSpPr>
        <p:spPr>
          <a:xfrm>
            <a:off x="2738914" y="3004842"/>
            <a:ext cx="7059913" cy="7293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9550" indent="-20955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4500" indent="-23495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60400" indent="-20320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50" indent="-21590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2"/>
              </a:buClr>
              <a:buSzPct val="14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6">
              <a:spcBef>
                <a:spcPts val="816"/>
              </a:spcBef>
              <a:defRPr/>
            </a:pPr>
            <a:r>
              <a:rPr lang="es-PE" sz="1452" dirty="0">
                <a:solidFill>
                  <a:srgbClr val="26323E"/>
                </a:solidFill>
                <a:latin typeface="Axiforma"/>
              </a:rPr>
              <a:t>Carencia de una </a:t>
            </a:r>
            <a:r>
              <a:rPr lang="es-PE" sz="1452" b="1" dirty="0">
                <a:solidFill>
                  <a:srgbClr val="26323E"/>
                </a:solidFill>
                <a:latin typeface="Axiforma"/>
              </a:rPr>
              <a:t>infraestructura informativa de la Unidad de Estadística</a:t>
            </a:r>
            <a:r>
              <a:rPr lang="es-PE" sz="1452" dirty="0">
                <a:solidFill>
                  <a:srgbClr val="26323E"/>
                </a:solidFill>
                <a:latin typeface="Axiforma"/>
              </a:rPr>
              <a:t>, así como </a:t>
            </a:r>
            <a:r>
              <a:rPr lang="es-PE" sz="1452" b="1" dirty="0">
                <a:solidFill>
                  <a:srgbClr val="26323E"/>
                </a:solidFill>
                <a:latin typeface="Axiforma"/>
              </a:rPr>
              <a:t>el soporte de la Unidad de Personal </a:t>
            </a:r>
            <a:r>
              <a:rPr lang="es-PE" sz="1452" dirty="0">
                <a:solidFill>
                  <a:srgbClr val="26323E"/>
                </a:solidFill>
                <a:latin typeface="Axiforma"/>
              </a:rPr>
              <a:t>para la implementación del aplicativo.</a:t>
            </a:r>
            <a:endParaRPr lang="es-ES" sz="1452" dirty="0">
              <a:solidFill>
                <a:srgbClr val="26323E"/>
              </a:solidFill>
              <a:latin typeface="Axiforma"/>
            </a:endParaRPr>
          </a:p>
        </p:txBody>
      </p:sp>
      <p:sp>
        <p:nvSpPr>
          <p:cNvPr id="22" name="Marcador de contenido 7">
            <a:extLst>
              <a:ext uri="{FF2B5EF4-FFF2-40B4-BE49-F238E27FC236}">
                <a16:creationId xmlns:a16="http://schemas.microsoft.com/office/drawing/2014/main" id="{63B25532-D842-4856-A803-A0D21A138C3C}"/>
              </a:ext>
            </a:extLst>
          </p:cNvPr>
          <p:cNvSpPr txBox="1">
            <a:spLocks/>
          </p:cNvSpPr>
          <p:nvPr/>
        </p:nvSpPr>
        <p:spPr>
          <a:xfrm>
            <a:off x="2738915" y="4468989"/>
            <a:ext cx="7059912" cy="485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9550" indent="-20955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4500" indent="-23495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5"/>
              </a:buClr>
              <a:buSzPct val="14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60400" indent="-20320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5350" indent="-215900" algn="l" defTabSz="1007943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accent2"/>
              </a:buClr>
              <a:buSzPct val="140000"/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6">
              <a:spcBef>
                <a:spcPts val="816"/>
              </a:spcBef>
              <a:defRPr/>
            </a:pPr>
            <a:r>
              <a:rPr lang="es-PE" sz="1452" dirty="0">
                <a:solidFill>
                  <a:srgbClr val="26323E"/>
                </a:solidFill>
                <a:latin typeface="Axiforma"/>
              </a:rPr>
              <a:t>La intensificación de la vacunación COVID-19 </a:t>
            </a:r>
            <a:r>
              <a:rPr lang="es-PE" sz="1452" b="1" dirty="0">
                <a:solidFill>
                  <a:srgbClr val="26323E"/>
                </a:solidFill>
                <a:latin typeface="Axiforma"/>
              </a:rPr>
              <a:t>demanda un mayor tiempo de atención</a:t>
            </a:r>
            <a:r>
              <a:rPr lang="es-PE" sz="1452" dirty="0">
                <a:solidFill>
                  <a:srgbClr val="26323E"/>
                </a:solidFill>
                <a:latin typeface="Axiforma"/>
              </a:rPr>
              <a:t> de todo el personal de la Red Norte.</a:t>
            </a:r>
            <a:endParaRPr lang="es-ES" sz="1452" dirty="0">
              <a:solidFill>
                <a:srgbClr val="26323E"/>
              </a:solidFill>
              <a:latin typeface="Axiforma"/>
            </a:endParaRPr>
          </a:p>
        </p:txBody>
      </p:sp>
      <p:pic>
        <p:nvPicPr>
          <p:cNvPr id="24" name="Grafik 14" descr="Grafik 14">
            <a:extLst>
              <a:ext uri="{FF2B5EF4-FFF2-40B4-BE49-F238E27FC236}">
                <a16:creationId xmlns:a16="http://schemas.microsoft.com/office/drawing/2014/main" id="{CE748BD8-5EA5-43CB-9549-162042A1F5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7154" y="2934118"/>
            <a:ext cx="723337" cy="72388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D7471439-01C6-448E-BF04-B0477AA46830}"/>
                  </a:ext>
                </a:extLst>
              </p14:cNvPr>
              <p14:cNvContentPartPr/>
              <p14:nvPr/>
            </p14:nvContentPartPr>
            <p14:xfrm>
              <a:off x="-170305" y="1369149"/>
              <a:ext cx="327" cy="327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D7471439-01C6-448E-BF04-B0477AA4683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86655" y="1271049"/>
                <a:ext cx="32700" cy="196200"/>
              </a:xfrm>
              <a:prstGeom prst="rect">
                <a:avLst/>
              </a:prstGeom>
            </p:spPr>
          </p:pic>
        </mc:Fallback>
      </mc:AlternateContent>
      <p:pic>
        <p:nvPicPr>
          <p:cNvPr id="25" name="Grafik 3" descr="Grafik 3">
            <a:extLst>
              <a:ext uri="{FF2B5EF4-FFF2-40B4-BE49-F238E27FC236}">
                <a16:creationId xmlns:a16="http://schemas.microsoft.com/office/drawing/2014/main" id="{D19A9C3B-3FFB-447A-BBB4-6A462EC821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9714" y="4316839"/>
            <a:ext cx="733820" cy="73437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92396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48F8E5-C6BB-445A-B8CE-3D489DA7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107" y="534682"/>
            <a:ext cx="7887528" cy="607218"/>
          </a:xfrm>
        </p:spPr>
        <p:txBody>
          <a:bodyPr/>
          <a:lstStyle/>
          <a:p>
            <a:r>
              <a:rPr lang="es-PE" dirty="0"/>
              <a:t>Presentación de la Nota Mensual al GORE - Noviembre 2021</a:t>
            </a:r>
            <a:br>
              <a:rPr lang="en-GB" dirty="0">
                <a:latin typeface="+mn-lt"/>
                <a:ea typeface="+mn-ea"/>
                <a:cs typeface="+mn-cs"/>
              </a:rPr>
            </a:br>
            <a:r>
              <a:rPr lang="es-ES" b="1" dirty="0"/>
              <a:t> </a:t>
            </a:r>
            <a:endParaRPr lang="es-PE" b="1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FDCFD70-E852-43F8-8FF1-D108DC972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4772">
              <a:defRPr/>
            </a:pPr>
            <a:fld id="{856BE26F-5005-427F-A945-681CE80C1FFC}" type="slidenum">
              <a:rPr lang="en-GB">
                <a:solidFill>
                  <a:srgbClr val="26323E"/>
                </a:solidFill>
                <a:latin typeface="Axiforma"/>
              </a:rPr>
              <a:pPr defTabSz="414772">
                <a:defRPr/>
              </a:pPr>
              <a:t>9</a:t>
            </a:fld>
            <a:endParaRPr lang="en-GB" dirty="0">
              <a:solidFill>
                <a:srgbClr val="26323E"/>
              </a:solidFill>
              <a:latin typeface="Axiforma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6C39F0-710A-425C-89D9-23E5A022AF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PE"/>
          </a:p>
        </p:txBody>
      </p:sp>
      <p:graphicFrame>
        <p:nvGraphicFramePr>
          <p:cNvPr id="9" name="Table 1">
            <a:extLst>
              <a:ext uri="{FF2B5EF4-FFF2-40B4-BE49-F238E27FC236}">
                <a16:creationId xmlns:a16="http://schemas.microsoft.com/office/drawing/2014/main" id="{91A0A083-0C01-490D-9ABF-4F0FD4D0E745}"/>
              </a:ext>
            </a:extLst>
          </p:cNvPr>
          <p:cNvGraphicFramePr>
            <a:graphicFrameLocks noGrp="1"/>
          </p:cNvGraphicFramePr>
          <p:nvPr/>
        </p:nvGraphicFramePr>
        <p:xfrm>
          <a:off x="1850107" y="1329581"/>
          <a:ext cx="6261133" cy="23687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6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3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230">
                <a:tc>
                  <a:txBody>
                    <a:bodyPr/>
                    <a:lstStyle/>
                    <a:p>
                      <a:pPr algn="r"/>
                      <a:endParaRPr lang="en-GB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endParaRPr lang="en-GB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es-ES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Contexto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330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Avance en los Indicadores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69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es-ES" sz="15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Áreas de Alerta</a:t>
                      </a:r>
                      <a:endParaRPr lang="x-none" sz="15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891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8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8E9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500" dirty="0"/>
                        <a:t>Recomendaciones </a:t>
                      </a:r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8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409">
                <a:tc>
                  <a:txBody>
                    <a:bodyPr/>
                    <a:lstStyle/>
                    <a:p>
                      <a:pPr algn="r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953" marR="82953" marT="41476" marB="41476"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82953" marR="82953" marT="41476" marB="41476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s-ES" sz="1500" dirty="0"/>
                    </a:p>
                  </a:txBody>
                  <a:tcPr marL="82953" marR="82953" marT="41476" marB="4147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240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53904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whzWQYTZWvORRBs2FBnB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GCcu5X5Q7e1xq6Spb8HN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livery Associates v1.0">
  <a:themeElements>
    <a:clrScheme name="Delivery Assocites v1.0">
      <a:dk1>
        <a:srgbClr val="26323E"/>
      </a:dk1>
      <a:lt1>
        <a:srgbClr val="FFFFFF"/>
      </a:lt1>
      <a:dk2>
        <a:srgbClr val="26323E"/>
      </a:dk2>
      <a:lt2>
        <a:srgbClr val="FFFFFF"/>
      </a:lt2>
      <a:accent1>
        <a:srgbClr val="D3D6D8"/>
      </a:accent1>
      <a:accent2>
        <a:srgbClr val="A8ADB2"/>
      </a:accent2>
      <a:accent3>
        <a:srgbClr val="505A65"/>
      </a:accent3>
      <a:accent4>
        <a:srgbClr val="26323E"/>
      </a:accent4>
      <a:accent5>
        <a:srgbClr val="26C0D4"/>
      </a:accent5>
      <a:accent6>
        <a:srgbClr val="FEE900"/>
      </a:accent6>
      <a:hlink>
        <a:srgbClr val="26C0D4"/>
      </a:hlink>
      <a:folHlink>
        <a:srgbClr val="A8ADB2"/>
      </a:folHlink>
    </a:clrScheme>
    <a:fontScheme name="Benutzerdefiniert 3">
      <a:majorFont>
        <a:latin typeface="Axiforma ExtraBold"/>
        <a:ea typeface="Helvetica Light"/>
        <a:cs typeface="Helvetica Light"/>
      </a:majorFont>
      <a:minorFont>
        <a:latin typeface="Axiforma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wrap="none" lIns="0" tIns="0" rIns="0" bIns="0" rtlCol="0">
        <a:spAutoFit/>
      </a:bodyPr>
      <a:lstStyle>
        <a:defPPr marL="152400" indent="-152400" algn="l">
          <a:lnSpc>
            <a:spcPct val="110000"/>
          </a:lnSpc>
          <a:spcBef>
            <a:spcPts val="900"/>
          </a:spcBef>
          <a:buClr>
            <a:schemeClr val="accent5"/>
          </a:buClr>
          <a:buSzPct val="140000"/>
          <a:buFont typeface="Arial" panose="020B0604020202020204" pitchFamily="34" charset="0"/>
          <a:buChar char="•"/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ción1" id="{0158B042-712E-4CE9-9CBA-DE741DA88879}" vid="{65CE3B3E-1FA1-47D1-B8EA-25E79085BC9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818</Words>
  <Application>Microsoft Office PowerPoint</Application>
  <PresentationFormat>Panorámica</PresentationFormat>
  <Paragraphs>94</Paragraphs>
  <Slides>12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3" baseType="lpstr">
      <vt:lpstr>Arial</vt:lpstr>
      <vt:lpstr>Axiforma</vt:lpstr>
      <vt:lpstr>Axiforma ExtraBold</vt:lpstr>
      <vt:lpstr>Axiforma ExtraBold Italic</vt:lpstr>
      <vt:lpstr>Calibri</vt:lpstr>
      <vt:lpstr>Symbol</vt:lpstr>
      <vt:lpstr>Tahoma</vt:lpstr>
      <vt:lpstr>Wingdings</vt:lpstr>
      <vt:lpstr>Delivery Associates v1.0</vt:lpstr>
      <vt:lpstr>think-cell Slide</vt:lpstr>
      <vt:lpstr>Diapositiva de think-cell</vt:lpstr>
      <vt:lpstr> Proyecto Piloto Red Norte: Mejora de resultados de los Indicadores Trazadores de los Programas Articulado Nutricional y Salud  Materno Neonatal , 2021 </vt:lpstr>
      <vt:lpstr>Presentación de la Nota Mensual al GORE - Noviembre 2021  </vt:lpstr>
      <vt:lpstr>Avances del mes de Setiembre y Octubre del Programa Nutricional Articulado </vt:lpstr>
      <vt:lpstr>Avances del mes de Setiembre y Octubre del Programa Salud Materno Neo – Natal y Productividad </vt:lpstr>
      <vt:lpstr>Presentación de la Nota Mensual al GORE - Noviembre 2021  </vt:lpstr>
      <vt:lpstr>A pesar de los retrasos por los cambios de autoridades se avanzó 1.5% por encima de lo tendencial en setiembre y octubre </vt:lpstr>
      <vt:lpstr>Presentación de la Nota Mensual al GORE - Noviembre 2021  </vt:lpstr>
      <vt:lpstr>Principales situaciones de alerta al mes de Octubre  </vt:lpstr>
      <vt:lpstr>Presentación de la Nota Mensual al GORE - Noviembre 2021  </vt:lpstr>
      <vt:lpstr>Recomendaciones </vt:lpstr>
      <vt:lpstr>Presentación de la Nota Mensual al GORE - Noviembre 2021  Anexos</vt:lpstr>
      <vt:lpstr>Actividades en proceso y por iniciar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Piloto Red Norte: Mejora de resultados de los Indicadores Trazadores de los Programas Articulado Nutricional y Salud  Materno Neonatal , 2021</dc:title>
  <dc:creator>YULIZA PALOMINO TAQUIRE</dc:creator>
  <cp:lastModifiedBy>YULIZA PALOMINO TAQUIRE</cp:lastModifiedBy>
  <cp:revision>2</cp:revision>
  <dcterms:created xsi:type="dcterms:W3CDTF">2022-01-14T00:27:13Z</dcterms:created>
  <dcterms:modified xsi:type="dcterms:W3CDTF">2022-01-14T18:11:05Z</dcterms:modified>
</cp:coreProperties>
</file>