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charts/chart13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charts/chart14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charts/chart15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charts/chart16.xml" ContentType="application/vnd.openxmlformats-officedocument.drawingml.chart+xml"/>
  <Override PartName="/ppt/charts/style16.xml" ContentType="application/vnd.ms-office.chartstyle+xml"/>
  <Override PartName="/ppt/charts/colors16.xml" ContentType="application/vnd.ms-office.chartcolorstyle+xml"/>
  <Override PartName="/ppt/charts/chart17.xml" ContentType="application/vnd.openxmlformats-officedocument.drawingml.chart+xml"/>
  <Override PartName="/ppt/charts/style17.xml" ContentType="application/vnd.ms-office.chartstyle+xml"/>
  <Override PartName="/ppt/charts/colors17.xml" ContentType="application/vnd.ms-office.chartcolorstyle+xml"/>
  <Override PartName="/ppt/charts/chart18.xml" ContentType="application/vnd.openxmlformats-officedocument.drawingml.chart+xml"/>
  <Override PartName="/ppt/charts/style18.xml" ContentType="application/vnd.ms-office.chartstyle+xml"/>
  <Override PartName="/ppt/charts/colors18.xml" ContentType="application/vnd.ms-office.chartcolorstyle+xml"/>
  <Override PartName="/ppt/charts/chart19.xml" ContentType="application/vnd.openxmlformats-officedocument.drawingml.chart+xml"/>
  <Override PartName="/ppt/charts/style19.xml" ContentType="application/vnd.ms-office.chartstyle+xml"/>
  <Override PartName="/ppt/charts/colors19.xml" ContentType="application/vnd.ms-office.chartcolorstyle+xml"/>
  <Override PartName="/ppt/charts/chart20.xml" ContentType="application/vnd.openxmlformats-officedocument.drawingml.chart+xml"/>
  <Override PartName="/ppt/charts/style20.xml" ContentType="application/vnd.ms-office.chartstyle+xml"/>
  <Override PartName="/ppt/charts/colors20.xml" ContentType="application/vnd.ms-office.chartcolorstyle+xml"/>
  <Override PartName="/ppt/charts/chart21.xml" ContentType="application/vnd.openxmlformats-officedocument.drawingml.chart+xml"/>
  <Override PartName="/ppt/charts/style21.xml" ContentType="application/vnd.ms-office.chartstyle+xml"/>
  <Override PartName="/ppt/charts/colors21.xml" ContentType="application/vnd.ms-office.chartcolorstyle+xml"/>
  <Override PartName="/ppt/charts/chart22.xml" ContentType="application/vnd.openxmlformats-officedocument.drawingml.chart+xml"/>
  <Override PartName="/ppt/charts/style22.xml" ContentType="application/vnd.ms-office.chartstyle+xml"/>
  <Override PartName="/ppt/charts/colors22.xml" ContentType="application/vnd.ms-office.chartcolorstyle+xml"/>
  <Override PartName="/ppt/charts/chart23.xml" ContentType="application/vnd.openxmlformats-officedocument.drawingml.chart+xml"/>
  <Override PartName="/ppt/charts/style23.xml" ContentType="application/vnd.ms-office.chartstyle+xml"/>
  <Override PartName="/ppt/charts/colors23.xml" ContentType="application/vnd.ms-office.chartcolorstyle+xml"/>
  <Override PartName="/ppt/charts/chart24.xml" ContentType="application/vnd.openxmlformats-officedocument.drawingml.chart+xml"/>
  <Override PartName="/ppt/charts/style24.xml" ContentType="application/vnd.ms-office.chartstyle+xml"/>
  <Override PartName="/ppt/charts/colors24.xml" ContentType="application/vnd.ms-office.chartcolorstyle+xml"/>
  <Override PartName="/ppt/charts/chart25.xml" ContentType="application/vnd.openxmlformats-officedocument.drawingml.chart+xml"/>
  <Override PartName="/ppt/charts/style25.xml" ContentType="application/vnd.ms-office.chartstyle+xml"/>
  <Override PartName="/ppt/charts/colors25.xml" ContentType="application/vnd.ms-office.chartcolorstyl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4" r:id="rId1"/>
  </p:sldMasterIdLst>
  <p:notesMasterIdLst>
    <p:notesMasterId r:id="rId33"/>
  </p:notesMasterIdLst>
  <p:handoutMasterIdLst>
    <p:handoutMasterId r:id="rId34"/>
  </p:handoutMasterIdLst>
  <p:sldIdLst>
    <p:sldId id="318" r:id="rId2"/>
    <p:sldId id="386" r:id="rId3"/>
    <p:sldId id="354" r:id="rId4"/>
    <p:sldId id="399" r:id="rId5"/>
    <p:sldId id="352" r:id="rId6"/>
    <p:sldId id="363" r:id="rId7"/>
    <p:sldId id="356" r:id="rId8"/>
    <p:sldId id="387" r:id="rId9"/>
    <p:sldId id="388" r:id="rId10"/>
    <p:sldId id="359" r:id="rId11"/>
    <p:sldId id="389" r:id="rId12"/>
    <p:sldId id="390" r:id="rId13"/>
    <p:sldId id="357" r:id="rId14"/>
    <p:sldId id="376" r:id="rId15"/>
    <p:sldId id="377" r:id="rId16"/>
    <p:sldId id="378" r:id="rId17"/>
    <p:sldId id="379" r:id="rId18"/>
    <p:sldId id="385" r:id="rId19"/>
    <p:sldId id="372" r:id="rId20"/>
    <p:sldId id="400" r:id="rId21"/>
    <p:sldId id="401" r:id="rId22"/>
    <p:sldId id="349" r:id="rId23"/>
    <p:sldId id="360" r:id="rId24"/>
    <p:sldId id="350" r:id="rId25"/>
    <p:sldId id="361" r:id="rId26"/>
    <p:sldId id="348" r:id="rId27"/>
    <p:sldId id="392" r:id="rId28"/>
    <p:sldId id="393" r:id="rId29"/>
    <p:sldId id="394" r:id="rId30"/>
    <p:sldId id="395" r:id="rId31"/>
    <p:sldId id="396" r:id="rId32"/>
  </p:sldIdLst>
  <p:sldSz cx="10080625" cy="7559675"/>
  <p:notesSz cx="6858000" cy="9144000"/>
  <p:custDataLst>
    <p:tags r:id="rId35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721" userDrawn="1">
          <p15:clr>
            <a:srgbClr val="A4A3A4"/>
          </p15:clr>
        </p15:guide>
        <p15:guide id="2" pos="3062" userDrawn="1">
          <p15:clr>
            <a:srgbClr val="A4A3A4"/>
          </p15:clr>
        </p15:guide>
        <p15:guide id="3" pos="328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28378573-92B9-7CC1-6CDA-3D0EAE4E5403}" name="Carmen Zana Carbajal" initials="CZC" userId="6cc76a534b9d4594" providerId="Windows Liv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571"/>
    <a:srgbClr val="CEECF2"/>
    <a:srgbClr val="E9EAEB"/>
    <a:srgbClr val="41BF23"/>
    <a:srgbClr val="FE6700"/>
    <a:srgbClr val="D3F3F7"/>
    <a:srgbClr val="DC2416"/>
    <a:srgbClr val="FFE5E5"/>
    <a:srgbClr val="FFD9D9"/>
    <a:srgbClr val="7BDBE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70" autoAdjust="0"/>
    <p:restoredTop sz="94660"/>
  </p:normalViewPr>
  <p:slideViewPr>
    <p:cSldViewPr snapToGrid="0" showGuides="1">
      <p:cViewPr varScale="1">
        <p:scale>
          <a:sx n="66" d="100"/>
          <a:sy n="66" d="100"/>
        </p:scale>
        <p:origin x="1332" y="66"/>
      </p:cViewPr>
      <p:guideLst>
        <p:guide orient="horz" pos="2721"/>
        <p:guide pos="3062"/>
        <p:guide pos="3288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 showGuides="1">
      <p:cViewPr varScale="1">
        <p:scale>
          <a:sx n="85" d="100"/>
          <a:sy n="85" d="100"/>
        </p:scale>
        <p:origin x="2832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40" Type="http://schemas.microsoft.com/office/2018/10/relationships/authors" Target="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gs" Target="tags/tag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Yuliza\Desktop\Indicadores%20PAN_%20SMV_12.01V2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Yuliza\Desktop\Indicadores%20PAN_%20SMV_12.01V2.xlsx" TargetMode="External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Yuliza\Desktop\Indicadores%20PAN_%20SMV_12.01V2.xlsx" TargetMode="External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Yuliza\Desktop\Indicadores%20PAN_%20SMV_12.01V2.xlsx" TargetMode="External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Yuliza\Desktop\Indicadores%20PAN_%20SMV_12.01V2.xlsx" TargetMode="External"/><Relationship Id="rId2" Type="http://schemas.microsoft.com/office/2011/relationships/chartColorStyle" Target="colors13.xml"/><Relationship Id="rId1" Type="http://schemas.microsoft.com/office/2011/relationships/chartStyle" Target="style13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Yuliza\Desktop\Indicadores%20PAN_%20SMV_12.01V2.xlsx" TargetMode="External"/><Relationship Id="rId2" Type="http://schemas.microsoft.com/office/2011/relationships/chartColorStyle" Target="colors14.xml"/><Relationship Id="rId1" Type="http://schemas.microsoft.com/office/2011/relationships/chartStyle" Target="style14.xm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Yuliza\Desktop\Notas%201%20,%202%20y%203.xlsx" TargetMode="External"/><Relationship Id="rId2" Type="http://schemas.microsoft.com/office/2011/relationships/chartColorStyle" Target="colors15.xml"/><Relationship Id="rId1" Type="http://schemas.microsoft.com/office/2011/relationships/chartStyle" Target="style15.xml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Yuliza\Desktop\Indicadores%20PAN_%20SMV_12.01V2.xlsx" TargetMode="External"/><Relationship Id="rId2" Type="http://schemas.microsoft.com/office/2011/relationships/chartColorStyle" Target="colors16.xml"/><Relationship Id="rId1" Type="http://schemas.microsoft.com/office/2011/relationships/chartStyle" Target="style16.xml"/></Relationships>
</file>

<file path=ppt/charts/_rels/chart17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Yuliza\Desktop\Indicadores%20PAN_%20SMV_12.01V2.xlsx" TargetMode="External"/><Relationship Id="rId2" Type="http://schemas.microsoft.com/office/2011/relationships/chartColorStyle" Target="colors17.xml"/><Relationship Id="rId1" Type="http://schemas.microsoft.com/office/2011/relationships/chartStyle" Target="style17.xml"/></Relationships>
</file>

<file path=ppt/charts/_rels/chart18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Yuliza\Desktop\Indicadores%20PAN_%20SMV_12.01V2.xlsx" TargetMode="External"/><Relationship Id="rId2" Type="http://schemas.microsoft.com/office/2011/relationships/chartColorStyle" Target="colors18.xml"/><Relationship Id="rId1" Type="http://schemas.microsoft.com/office/2011/relationships/chartStyle" Target="style18.xml"/></Relationships>
</file>

<file path=ppt/charts/_rels/chart19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Yuliza\Desktop\Indicadores%20PAN_%20SMV_12.01V2.xlsx" TargetMode="External"/><Relationship Id="rId2" Type="http://schemas.microsoft.com/office/2011/relationships/chartColorStyle" Target="colors19.xml"/><Relationship Id="rId1" Type="http://schemas.microsoft.com/office/2011/relationships/chartStyle" Target="style19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20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Yuliza\Desktop\Indicadores%20PAN_%20SMV_12.01V2.xlsx" TargetMode="External"/><Relationship Id="rId2" Type="http://schemas.microsoft.com/office/2011/relationships/chartColorStyle" Target="colors20.xml"/><Relationship Id="rId1" Type="http://schemas.microsoft.com/office/2011/relationships/chartStyle" Target="style20.xml"/></Relationships>
</file>

<file path=ppt/charts/_rels/chart2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Yuliza\Desktop\Indicadores%20PAN_%20SMV_12.01V2.xlsx" TargetMode="External"/><Relationship Id="rId2" Type="http://schemas.microsoft.com/office/2011/relationships/chartColorStyle" Target="colors21.xml"/><Relationship Id="rId1" Type="http://schemas.microsoft.com/office/2011/relationships/chartStyle" Target="style21.xml"/></Relationships>
</file>

<file path=ppt/charts/_rels/chart2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Yuliza\Desktop\Indicadores%20PAN_%20SMV_12.01V2.xlsx" TargetMode="External"/><Relationship Id="rId2" Type="http://schemas.microsoft.com/office/2011/relationships/chartColorStyle" Target="colors22.xml"/><Relationship Id="rId1" Type="http://schemas.microsoft.com/office/2011/relationships/chartStyle" Target="style22.xml"/></Relationships>
</file>

<file path=ppt/charts/_rels/chart2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Yuliza\Desktop\Indicadores%20PAN_%20SMV_12.01V2.xlsx" TargetMode="External"/><Relationship Id="rId2" Type="http://schemas.microsoft.com/office/2011/relationships/chartColorStyle" Target="colors23.xml"/><Relationship Id="rId1" Type="http://schemas.microsoft.com/office/2011/relationships/chartStyle" Target="style23.xml"/></Relationships>
</file>

<file path=ppt/charts/_rels/chart2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Yuliza\Desktop\Indicadores%20PAN_%20SMV_12.01V2.xlsx" TargetMode="External"/><Relationship Id="rId2" Type="http://schemas.microsoft.com/office/2011/relationships/chartColorStyle" Target="colors24.xml"/><Relationship Id="rId1" Type="http://schemas.microsoft.com/office/2011/relationships/chartStyle" Target="style24.xml"/></Relationships>
</file>

<file path=ppt/charts/_rels/chart2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Yuliza\Desktop\Indicadores%20PAN_%20SMV_12.01V2.xlsx" TargetMode="External"/><Relationship Id="rId2" Type="http://schemas.microsoft.com/office/2011/relationships/chartColorStyle" Target="colors25.xml"/><Relationship Id="rId1" Type="http://schemas.microsoft.com/office/2011/relationships/chartStyle" Target="style25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Yuliza\Desktop\Indicadores%20PAN_%20SMV_12.01V2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Yuliza\Desktop\Indicadores%20PAN_%20SMV_12.01V2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Yuliza\Desktop\Indicadores%20PAN_%20SMV_12.01V2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Yuliza\Desktop\Indicadores%20PAN_%20SMV_12.01V2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Yuliza\Desktop\Indicadores%20PAN_%20SMV_12.01V2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Yuliza\Desktop\Indicadores%20PAN_%20SMV_12.01V2.xlsx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Yuliza\Desktop\Indicadores%20PAN_%20SMV_12.01V2.xlsx" TargetMode="External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320" b="1" i="0" u="none" strike="noStrike" kern="1200" cap="none" spc="2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s-PE" b="1" dirty="0"/>
              <a:t>Indicador Trazador</a:t>
            </a:r>
            <a:r>
              <a:rPr lang="es-PE" b="1" baseline="0" dirty="0"/>
              <a:t> Programa Articulado Nutricional </a:t>
            </a:r>
            <a:endParaRPr lang="es-PE" b="1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320" b="1" i="0" u="none" strike="noStrike" kern="1200" cap="none" spc="2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s-PE"/>
        </a:p>
      </c:txPr>
    </c:title>
    <c:autoTitleDeleted val="0"/>
    <c:plotArea>
      <c:layout>
        <c:manualLayout>
          <c:layoutTarget val="inner"/>
          <c:xMode val="edge"/>
          <c:yMode val="edge"/>
          <c:x val="4.8803652628984263E-2"/>
          <c:y val="0.20612750213452233"/>
          <c:w val="0.93972171595761467"/>
          <c:h val="0.6447282041552034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PAN_11.01!$T$244</c:f>
              <c:strCache>
                <c:ptCount val="1"/>
                <c:pt idx="0">
                  <c:v>Promedio % de paquete completo ( control , vacunación y suplementación) niño y niña , sin intervención</c:v>
                </c:pt>
              </c:strCache>
            </c:strRef>
          </c:tx>
          <c:spPr>
            <a:gradFill rotWithShape="1">
              <a:gsLst>
                <a:gs pos="0">
                  <a:schemeClr val="accent6">
                    <a:lumMod val="110000"/>
                    <a:satMod val="105000"/>
                    <a:tint val="67000"/>
                  </a:schemeClr>
                </a:gs>
                <a:gs pos="50000">
                  <a:schemeClr val="accent6">
                    <a:lumMod val="105000"/>
                    <a:satMod val="103000"/>
                    <a:tint val="73000"/>
                  </a:schemeClr>
                </a:gs>
                <a:gs pos="100000">
                  <a:schemeClr val="accent6">
                    <a:lumMod val="105000"/>
                    <a:satMod val="109000"/>
                    <a:tint val="81000"/>
                  </a:schemeClr>
                </a:gs>
              </a:gsLst>
              <a:lin ang="5400000" scaled="0"/>
            </a:gradFill>
            <a:ln w="9525" cap="flat" cmpd="sng" algn="ctr">
              <a:solidFill>
                <a:schemeClr val="accent6">
                  <a:shade val="95000"/>
                </a:schemeClr>
              </a:solidFill>
              <a:round/>
            </a:ln>
            <a:effectLst/>
          </c:spPr>
          <c:invertIfNegative val="0"/>
          <c:dPt>
            <c:idx val="7"/>
            <c:invertIfNegative val="0"/>
            <c:bubble3D val="0"/>
            <c:spPr>
              <a:solidFill>
                <a:schemeClr val="accent6"/>
              </a:solidFill>
              <a:ln w="9525" cap="flat" cmpd="sng" algn="ctr">
                <a:solidFill>
                  <a:schemeClr val="accent6">
                    <a:shade val="95000"/>
                  </a:schemeClr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5-E28E-4E87-93F5-45390F79477B}"/>
              </c:ext>
            </c:extLst>
          </c:dPt>
          <c:dPt>
            <c:idx val="8"/>
            <c:invertIfNegative val="0"/>
            <c:bubble3D val="0"/>
            <c:spPr>
              <a:solidFill>
                <a:schemeClr val="accent6"/>
              </a:solidFill>
              <a:ln w="9525" cap="flat" cmpd="sng" algn="ctr">
                <a:solidFill>
                  <a:schemeClr val="accent6">
                    <a:shade val="95000"/>
                  </a:schemeClr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6-E28E-4E87-93F5-45390F79477B}"/>
              </c:ext>
            </c:extLst>
          </c:dPt>
          <c:dPt>
            <c:idx val="9"/>
            <c:invertIfNegative val="0"/>
            <c:bubble3D val="0"/>
            <c:spPr>
              <a:solidFill>
                <a:schemeClr val="accent6"/>
              </a:solidFill>
              <a:ln w="9525" cap="flat" cmpd="sng" algn="ctr">
                <a:solidFill>
                  <a:schemeClr val="accent6">
                    <a:shade val="95000"/>
                  </a:schemeClr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7-E28E-4E87-93F5-45390F79477B}"/>
              </c:ext>
            </c:extLst>
          </c:dPt>
          <c:dPt>
            <c:idx val="10"/>
            <c:invertIfNegative val="0"/>
            <c:bubble3D val="0"/>
            <c:spPr>
              <a:solidFill>
                <a:schemeClr val="accent6"/>
              </a:solidFill>
              <a:ln w="9525" cap="flat" cmpd="sng" algn="ctr">
                <a:solidFill>
                  <a:schemeClr val="accent6">
                    <a:shade val="95000"/>
                  </a:schemeClr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8-E28E-4E87-93F5-45390F79477B}"/>
              </c:ext>
            </c:extLst>
          </c:dPt>
          <c:dPt>
            <c:idx val="11"/>
            <c:invertIfNegative val="0"/>
            <c:bubble3D val="0"/>
            <c:spPr>
              <a:solidFill>
                <a:schemeClr val="accent6"/>
              </a:solidFill>
              <a:ln w="9525" cap="flat" cmpd="sng" algn="ctr">
                <a:solidFill>
                  <a:schemeClr val="accent6">
                    <a:shade val="95000"/>
                  </a:schemeClr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9-E28E-4E87-93F5-45390F79477B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PAN_11.01!$U$243:$AF$243</c:f>
              <c:strCache>
                <c:ptCount val="12"/>
                <c:pt idx="0">
                  <c:v>ENE</c:v>
                </c:pt>
                <c:pt idx="1">
                  <c:v>FEB</c:v>
                </c:pt>
                <c:pt idx="2">
                  <c:v>MAR</c:v>
                </c:pt>
                <c:pt idx="3">
                  <c:v>ABR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AGO</c:v>
                </c:pt>
                <c:pt idx="8">
                  <c:v>SET</c:v>
                </c:pt>
                <c:pt idx="9">
                  <c:v>OCT</c:v>
                </c:pt>
                <c:pt idx="10">
                  <c:v>NOV</c:v>
                </c:pt>
                <c:pt idx="11">
                  <c:v>DIC</c:v>
                </c:pt>
              </c:strCache>
            </c:strRef>
          </c:cat>
          <c:val>
            <c:numRef>
              <c:f>PAN_11.01!$U$244:$AF$244</c:f>
              <c:numCache>
                <c:formatCode>0%</c:formatCode>
                <c:ptCount val="12"/>
                <c:pt idx="0">
                  <c:v>6.8406818950113482E-2</c:v>
                </c:pt>
                <c:pt idx="1">
                  <c:v>0.12684116482348964</c:v>
                </c:pt>
                <c:pt idx="2">
                  <c:v>0.20893900613319166</c:v>
                </c:pt>
                <c:pt idx="3">
                  <c:v>0.2786014391268653</c:v>
                </c:pt>
                <c:pt idx="4">
                  <c:v>0.35777756314289855</c:v>
                </c:pt>
                <c:pt idx="5">
                  <c:v>0.43427343410440916</c:v>
                </c:pt>
                <c:pt idx="6">
                  <c:v>0.48330110112866331</c:v>
                </c:pt>
                <c:pt idx="7">
                  <c:v>0.5416417292617437</c:v>
                </c:pt>
                <c:pt idx="8">
                  <c:v>0.60062347285536777</c:v>
                </c:pt>
                <c:pt idx="9">
                  <c:v>0.65835071280714375</c:v>
                </c:pt>
                <c:pt idx="10">
                  <c:v>0.71940149929684505</c:v>
                </c:pt>
                <c:pt idx="11">
                  <c:v>0.78186120635533873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28E-4E87-93F5-45390F79477B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1638149088"/>
        <c:axId val="1638153664"/>
      </c:barChart>
      <c:lineChart>
        <c:grouping val="standard"/>
        <c:varyColors val="0"/>
        <c:ser>
          <c:idx val="1"/>
          <c:order val="1"/>
          <c:tx>
            <c:strRef>
              <c:f>PAN_11.01!$T$245</c:f>
              <c:strCache>
                <c:ptCount val="1"/>
                <c:pt idx="0">
                  <c:v>Promedio % de paquete completo niño y niña , con intervención </c:v>
                </c:pt>
              </c:strCache>
            </c:strRef>
          </c:tx>
          <c:spPr>
            <a:ln w="25400" cap="rnd">
              <a:solidFill>
                <a:schemeClr val="accent5"/>
              </a:solidFill>
              <a:round/>
            </a:ln>
            <a:effectLst/>
          </c:spPr>
          <c:marker>
            <c:symbol val="diamond"/>
            <c:size val="13"/>
            <c:spPr>
              <a:solidFill>
                <a:schemeClr val="accent5"/>
              </a:solidFill>
              <a:ln w="9525" cap="flat" cmpd="sng" algn="ctr">
                <a:solidFill>
                  <a:schemeClr val="accent5"/>
                </a:solidFill>
                <a:round/>
              </a:ln>
              <a:effectLst/>
            </c:spPr>
          </c:marker>
          <c:dPt>
            <c:idx val="11"/>
            <c:marker>
              <c:symbol val="diamond"/>
              <c:size val="13"/>
              <c:spPr>
                <a:solidFill>
                  <a:schemeClr val="accent5"/>
                </a:solidFill>
                <a:ln w="9525" cap="flat" cmpd="sng" algn="ctr">
                  <a:solidFill>
                    <a:schemeClr val="accent5"/>
                  </a:solidFill>
                  <a:round/>
                </a:ln>
                <a:effectLst/>
              </c:spPr>
            </c:marker>
            <c:bubble3D val="0"/>
            <c:spPr>
              <a:ln w="25400" cap="rnd">
                <a:solidFill>
                  <a:schemeClr val="accent5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2-E28E-4E87-93F5-45390F79477B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PAN_11.01!$U$243:$AF$243</c:f>
              <c:strCache>
                <c:ptCount val="12"/>
                <c:pt idx="0">
                  <c:v>ENE</c:v>
                </c:pt>
                <c:pt idx="1">
                  <c:v>FEB</c:v>
                </c:pt>
                <c:pt idx="2">
                  <c:v>MAR</c:v>
                </c:pt>
                <c:pt idx="3">
                  <c:v>ABR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AGO</c:v>
                </c:pt>
                <c:pt idx="8">
                  <c:v>SET</c:v>
                </c:pt>
                <c:pt idx="9">
                  <c:v>OCT</c:v>
                </c:pt>
                <c:pt idx="10">
                  <c:v>NOV</c:v>
                </c:pt>
                <c:pt idx="11">
                  <c:v>DIC</c:v>
                </c:pt>
              </c:strCache>
            </c:strRef>
          </c:cat>
          <c:val>
            <c:numRef>
              <c:f>PAN_11.01!$U$245:$AF$245</c:f>
              <c:numCache>
                <c:formatCode>General</c:formatCode>
                <c:ptCount val="12"/>
                <c:pt idx="7" formatCode="0%">
                  <c:v>0.59487129956053508</c:v>
                </c:pt>
                <c:pt idx="8" formatCode="0%">
                  <c:v>0.67259863814169119</c:v>
                </c:pt>
                <c:pt idx="9" formatCode="0%">
                  <c:v>0.7527647655382238</c:v>
                </c:pt>
                <c:pt idx="10" formatCode="0%">
                  <c:v>0.8292123436519051</c:v>
                </c:pt>
                <c:pt idx="11" formatCode="0%">
                  <c:v>0.89780284203817107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E28E-4E87-93F5-45390F79477B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1638149088"/>
        <c:axId val="1638153664"/>
      </c:lineChart>
      <c:catAx>
        <c:axId val="16381490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638153664"/>
        <c:crosses val="autoZero"/>
        <c:auto val="1"/>
        <c:lblAlgn val="ctr"/>
        <c:lblOffset val="100"/>
        <c:noMultiLvlLbl val="0"/>
      </c:catAx>
      <c:valAx>
        <c:axId val="1638153664"/>
        <c:scaling>
          <c:orientation val="minMax"/>
        </c:scaling>
        <c:delete val="0"/>
        <c:axPos val="l"/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63814908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4.7124563535254065E-2"/>
          <c:y val="0.1514827815197799"/>
          <c:w val="0.49384500875392867"/>
          <c:h val="0.42019269330464126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sz="1100">
          <a:solidFill>
            <a:schemeClr val="tx1"/>
          </a:solidFill>
          <a:latin typeface="+mn-lt"/>
        </a:defRPr>
      </a:pPr>
      <a:endParaRPr lang="es-PE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320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s-PE"/>
              <a:t>3° PENTAVALENTE EN EL MENOR DE 1 AÑO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32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s-PE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PAN_11.01!$T$152</c:f>
              <c:strCache>
                <c:ptCount val="1"/>
                <c:pt idx="0">
                  <c:v>Sin intervención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Pt>
            <c:idx val="7"/>
            <c:invertIfNegative val="0"/>
            <c:bubble3D val="0"/>
            <c:spPr>
              <a:solidFill>
                <a:srgbClr val="FFF57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0-B9EF-44D1-8EC8-A6AF8B3C08B2}"/>
              </c:ext>
            </c:extLst>
          </c:dPt>
          <c:dPt>
            <c:idx val="8"/>
            <c:invertIfNegative val="0"/>
            <c:bubble3D val="0"/>
            <c:spPr>
              <a:solidFill>
                <a:srgbClr val="FFF57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B9EF-44D1-8EC8-A6AF8B3C08B2}"/>
              </c:ext>
            </c:extLst>
          </c:dPt>
          <c:dPt>
            <c:idx val="9"/>
            <c:invertIfNegative val="0"/>
            <c:bubble3D val="0"/>
            <c:spPr>
              <a:solidFill>
                <a:srgbClr val="FFF57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2-B9EF-44D1-8EC8-A6AF8B3C08B2}"/>
              </c:ext>
            </c:extLst>
          </c:dPt>
          <c:dPt>
            <c:idx val="10"/>
            <c:invertIfNegative val="0"/>
            <c:bubble3D val="0"/>
            <c:spPr>
              <a:solidFill>
                <a:srgbClr val="FFF57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B9EF-44D1-8EC8-A6AF8B3C08B2}"/>
              </c:ext>
            </c:extLst>
          </c:dPt>
          <c:dPt>
            <c:idx val="11"/>
            <c:invertIfNegative val="0"/>
            <c:bubble3D val="0"/>
            <c:spPr>
              <a:solidFill>
                <a:srgbClr val="FFF57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4-B9EF-44D1-8EC8-A6AF8B3C08B2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PAN_11.01!$U$3:$AF$3</c:f>
              <c:strCache>
                <c:ptCount val="12"/>
                <c:pt idx="0">
                  <c:v>ENE</c:v>
                </c:pt>
                <c:pt idx="1">
                  <c:v>FEB</c:v>
                </c:pt>
                <c:pt idx="2">
                  <c:v>MAR</c:v>
                </c:pt>
                <c:pt idx="3">
                  <c:v>ABR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AGO</c:v>
                </c:pt>
                <c:pt idx="8">
                  <c:v>SET</c:v>
                </c:pt>
                <c:pt idx="9">
                  <c:v>OCT</c:v>
                </c:pt>
                <c:pt idx="10">
                  <c:v>NOV</c:v>
                </c:pt>
                <c:pt idx="11">
                  <c:v>DIC</c:v>
                </c:pt>
              </c:strCache>
            </c:strRef>
          </c:cat>
          <c:val>
            <c:numRef>
              <c:f>PAN_11.01!$U$152:$AF$152</c:f>
              <c:numCache>
                <c:formatCode>0%</c:formatCode>
                <c:ptCount val="12"/>
                <c:pt idx="0">
                  <c:v>7.953144266337854E-2</c:v>
                </c:pt>
                <c:pt idx="1">
                  <c:v>0.15073982737361283</c:v>
                </c:pt>
                <c:pt idx="2">
                  <c:v>0.23212083847102344</c:v>
                </c:pt>
                <c:pt idx="3">
                  <c:v>0.29161528976572132</c:v>
                </c:pt>
                <c:pt idx="4">
                  <c:v>0.37792848335388407</c:v>
                </c:pt>
                <c:pt idx="5">
                  <c:v>0.44204685573366215</c:v>
                </c:pt>
                <c:pt idx="6">
                  <c:v>0.48982737361282369</c:v>
                </c:pt>
                <c:pt idx="7">
                  <c:v>0.55425400739827368</c:v>
                </c:pt>
                <c:pt idx="8">
                  <c:v>0.62107499082290629</c:v>
                </c:pt>
                <c:pt idx="9">
                  <c:v>0.68223749484679863</c:v>
                </c:pt>
                <c:pt idx="10">
                  <c:v>0.74289445701091661</c:v>
                </c:pt>
                <c:pt idx="11">
                  <c:v>0.80240443896424163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65E-4CE8-980D-A3C157698FF5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805314176"/>
        <c:axId val="1805311680"/>
      </c:barChart>
      <c:lineChart>
        <c:grouping val="standard"/>
        <c:varyColors val="0"/>
        <c:ser>
          <c:idx val="1"/>
          <c:order val="1"/>
          <c:tx>
            <c:strRef>
              <c:f>PAN_11.01!$T$153</c:f>
              <c:strCache>
                <c:ptCount val="1"/>
                <c:pt idx="0">
                  <c:v>Con intervención</c:v>
                </c:pt>
              </c:strCache>
            </c:strRef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diamond"/>
            <c:size val="12"/>
            <c:spPr>
              <a:solidFill>
                <a:schemeClr val="accent5"/>
              </a:solidFill>
              <a:ln w="9525">
                <a:solidFill>
                  <a:schemeClr val="accent5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PAN_11.01!$U$3:$AF$3</c:f>
              <c:strCache>
                <c:ptCount val="12"/>
                <c:pt idx="0">
                  <c:v>ENE</c:v>
                </c:pt>
                <c:pt idx="1">
                  <c:v>FEB</c:v>
                </c:pt>
                <c:pt idx="2">
                  <c:v>MAR</c:v>
                </c:pt>
                <c:pt idx="3">
                  <c:v>ABR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AGO</c:v>
                </c:pt>
                <c:pt idx="8">
                  <c:v>SET</c:v>
                </c:pt>
                <c:pt idx="9">
                  <c:v>OCT</c:v>
                </c:pt>
                <c:pt idx="10">
                  <c:v>NOV</c:v>
                </c:pt>
                <c:pt idx="11">
                  <c:v>DIC</c:v>
                </c:pt>
              </c:strCache>
            </c:strRef>
          </c:cat>
          <c:val>
            <c:numRef>
              <c:f>PAN_11.01!$U$153:$AF$153</c:f>
              <c:numCache>
                <c:formatCode>General</c:formatCode>
                <c:ptCount val="12"/>
                <c:pt idx="7" formatCode="0%">
                  <c:v>0.55887792848335394</c:v>
                </c:pt>
                <c:pt idx="8" formatCode="0%">
                  <c:v>0.62299630086313196</c:v>
                </c:pt>
                <c:pt idx="9" formatCode="0%">
                  <c:v>0.68834771886559798</c:v>
                </c:pt>
                <c:pt idx="10" formatCode="0%">
                  <c:v>0.74414303329223186</c:v>
                </c:pt>
                <c:pt idx="11" formatCode="0%">
                  <c:v>0.80579531442663377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165E-4CE8-980D-A3C157698FF5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1805314176"/>
        <c:axId val="1805311680"/>
      </c:lineChart>
      <c:catAx>
        <c:axId val="18053141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805311680"/>
        <c:crosses val="autoZero"/>
        <c:auto val="1"/>
        <c:lblAlgn val="ctr"/>
        <c:lblOffset val="100"/>
        <c:noMultiLvlLbl val="0"/>
      </c:catAx>
      <c:valAx>
        <c:axId val="1805311680"/>
        <c:scaling>
          <c:orientation val="minMax"/>
        </c:scaling>
        <c:delete val="0"/>
        <c:axPos val="l"/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80531417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sz="1100">
          <a:solidFill>
            <a:schemeClr val="tx1"/>
          </a:solidFill>
          <a:latin typeface="+mn-lt"/>
        </a:defRPr>
      </a:pPr>
      <a:endParaRPr lang="es-PE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320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s-PE"/>
              <a:t>1° SPR NIÑOS DE 1 AÑO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32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s-PE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PAN_11.01!$T$166</c:f>
              <c:strCache>
                <c:ptCount val="1"/>
                <c:pt idx="0">
                  <c:v>Sin intervención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Pt>
            <c:idx val="7"/>
            <c:invertIfNegative val="0"/>
            <c:bubble3D val="0"/>
            <c:spPr>
              <a:solidFill>
                <a:srgbClr val="FFF57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0-5EF9-4890-859A-7359D43F727E}"/>
              </c:ext>
            </c:extLst>
          </c:dPt>
          <c:dPt>
            <c:idx val="8"/>
            <c:invertIfNegative val="0"/>
            <c:bubble3D val="0"/>
            <c:spPr>
              <a:solidFill>
                <a:srgbClr val="FFF57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5EF9-4890-859A-7359D43F727E}"/>
              </c:ext>
            </c:extLst>
          </c:dPt>
          <c:dPt>
            <c:idx val="9"/>
            <c:invertIfNegative val="0"/>
            <c:bubble3D val="0"/>
            <c:spPr>
              <a:solidFill>
                <a:srgbClr val="FFF57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2-5EF9-4890-859A-7359D43F727E}"/>
              </c:ext>
            </c:extLst>
          </c:dPt>
          <c:dPt>
            <c:idx val="10"/>
            <c:invertIfNegative val="0"/>
            <c:bubble3D val="0"/>
            <c:spPr>
              <a:solidFill>
                <a:srgbClr val="FFF57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5EF9-4890-859A-7359D43F727E}"/>
              </c:ext>
            </c:extLst>
          </c:dPt>
          <c:dPt>
            <c:idx val="11"/>
            <c:invertIfNegative val="0"/>
            <c:bubble3D val="0"/>
            <c:spPr>
              <a:solidFill>
                <a:srgbClr val="FFF57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4-5EF9-4890-859A-7359D43F727E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PAN_11.01!$U$3:$AF$3</c:f>
              <c:strCache>
                <c:ptCount val="12"/>
                <c:pt idx="0">
                  <c:v>ENE</c:v>
                </c:pt>
                <c:pt idx="1">
                  <c:v>FEB</c:v>
                </c:pt>
                <c:pt idx="2">
                  <c:v>MAR</c:v>
                </c:pt>
                <c:pt idx="3">
                  <c:v>ABR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AGO</c:v>
                </c:pt>
                <c:pt idx="8">
                  <c:v>SET</c:v>
                </c:pt>
                <c:pt idx="9">
                  <c:v>OCT</c:v>
                </c:pt>
                <c:pt idx="10">
                  <c:v>NOV</c:v>
                </c:pt>
                <c:pt idx="11">
                  <c:v>DIC</c:v>
                </c:pt>
              </c:strCache>
            </c:strRef>
          </c:cat>
          <c:val>
            <c:numRef>
              <c:f>PAN_11.01!$U$166:$AF$166</c:f>
              <c:numCache>
                <c:formatCode>0%</c:formatCode>
                <c:ptCount val="12"/>
                <c:pt idx="0">
                  <c:v>6.928480204342273E-2</c:v>
                </c:pt>
                <c:pt idx="1">
                  <c:v>0.12547892720306514</c:v>
                </c:pt>
                <c:pt idx="2">
                  <c:v>0.219029374201788</c:v>
                </c:pt>
                <c:pt idx="3">
                  <c:v>0.29118773946360155</c:v>
                </c:pt>
                <c:pt idx="4">
                  <c:v>0.35951468710089401</c:v>
                </c:pt>
                <c:pt idx="5">
                  <c:v>0.42337164750957856</c:v>
                </c:pt>
                <c:pt idx="6">
                  <c:v>0.49042145593869729</c:v>
                </c:pt>
                <c:pt idx="7">
                  <c:v>0.54469987228607919</c:v>
                </c:pt>
                <c:pt idx="8">
                  <c:v>0.61058179458853834</c:v>
                </c:pt>
                <c:pt idx="9">
                  <c:v>0.67368019869245155</c:v>
                </c:pt>
                <c:pt idx="10">
                  <c:v>0.73084291187739459</c:v>
                </c:pt>
                <c:pt idx="11">
                  <c:v>0.77745849297573433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E01-480C-9609-A6A94AE615E6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805314176"/>
        <c:axId val="1805311680"/>
      </c:barChart>
      <c:lineChart>
        <c:grouping val="standard"/>
        <c:varyColors val="0"/>
        <c:ser>
          <c:idx val="1"/>
          <c:order val="1"/>
          <c:tx>
            <c:strRef>
              <c:f>PAN_11.01!$T$167</c:f>
              <c:strCache>
                <c:ptCount val="1"/>
                <c:pt idx="0">
                  <c:v>Con intervención</c:v>
                </c:pt>
              </c:strCache>
            </c:strRef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diamond"/>
            <c:size val="12"/>
            <c:spPr>
              <a:solidFill>
                <a:schemeClr val="accent5"/>
              </a:solidFill>
              <a:ln w="9525">
                <a:solidFill>
                  <a:schemeClr val="accent5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PAN_11.01!$U$3:$AF$3</c:f>
              <c:strCache>
                <c:ptCount val="12"/>
                <c:pt idx="0">
                  <c:v>ENE</c:v>
                </c:pt>
                <c:pt idx="1">
                  <c:v>FEB</c:v>
                </c:pt>
                <c:pt idx="2">
                  <c:v>MAR</c:v>
                </c:pt>
                <c:pt idx="3">
                  <c:v>ABR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AGO</c:v>
                </c:pt>
                <c:pt idx="8">
                  <c:v>SET</c:v>
                </c:pt>
                <c:pt idx="9">
                  <c:v>OCT</c:v>
                </c:pt>
                <c:pt idx="10">
                  <c:v>NOV</c:v>
                </c:pt>
                <c:pt idx="11">
                  <c:v>DIC</c:v>
                </c:pt>
              </c:strCache>
            </c:strRef>
          </c:cat>
          <c:val>
            <c:numRef>
              <c:f>PAN_11.01!$U$167:$AF$167</c:f>
              <c:numCache>
                <c:formatCode>General</c:formatCode>
                <c:ptCount val="12"/>
                <c:pt idx="7" formatCode="0%">
                  <c:v>0.56289910600255433</c:v>
                </c:pt>
                <c:pt idx="8" formatCode="0%">
                  <c:v>0.62962962962962965</c:v>
                </c:pt>
                <c:pt idx="9" formatCode="0%">
                  <c:v>0.70753512132822483</c:v>
                </c:pt>
                <c:pt idx="10" formatCode="0%">
                  <c:v>0.78416347381864626</c:v>
                </c:pt>
                <c:pt idx="11" formatCode="0%">
                  <c:v>0.84833971902937422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BE01-480C-9609-A6A94AE615E6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1805314176"/>
        <c:axId val="1805311680"/>
      </c:lineChart>
      <c:catAx>
        <c:axId val="18053141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805311680"/>
        <c:crosses val="autoZero"/>
        <c:auto val="1"/>
        <c:lblAlgn val="ctr"/>
        <c:lblOffset val="100"/>
        <c:noMultiLvlLbl val="0"/>
      </c:catAx>
      <c:valAx>
        <c:axId val="1805311680"/>
        <c:scaling>
          <c:orientation val="minMax"/>
        </c:scaling>
        <c:delete val="0"/>
        <c:axPos val="l"/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80531417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sz="1100">
          <a:solidFill>
            <a:schemeClr val="tx1"/>
          </a:solidFill>
          <a:latin typeface="+mn-lt"/>
        </a:defRPr>
      </a:pPr>
      <a:endParaRPr lang="es-PE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320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s-PE"/>
              <a:t>2° SPR NIÑOS DE 1 AÑO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32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s-PE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PAN_11.01!$T$180</c:f>
              <c:strCache>
                <c:ptCount val="1"/>
                <c:pt idx="0">
                  <c:v>Sin intervención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Pt>
            <c:idx val="7"/>
            <c:invertIfNegative val="0"/>
            <c:bubble3D val="0"/>
            <c:spPr>
              <a:solidFill>
                <a:srgbClr val="FFF57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0-88D9-4276-AB46-1FFEA1FA8A32}"/>
              </c:ext>
            </c:extLst>
          </c:dPt>
          <c:dPt>
            <c:idx val="8"/>
            <c:invertIfNegative val="0"/>
            <c:bubble3D val="0"/>
            <c:spPr>
              <a:solidFill>
                <a:srgbClr val="FFF57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88D9-4276-AB46-1FFEA1FA8A32}"/>
              </c:ext>
            </c:extLst>
          </c:dPt>
          <c:dPt>
            <c:idx val="9"/>
            <c:invertIfNegative val="0"/>
            <c:bubble3D val="0"/>
            <c:spPr>
              <a:solidFill>
                <a:srgbClr val="FFF57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2-88D9-4276-AB46-1FFEA1FA8A32}"/>
              </c:ext>
            </c:extLst>
          </c:dPt>
          <c:dPt>
            <c:idx val="10"/>
            <c:invertIfNegative val="0"/>
            <c:bubble3D val="0"/>
            <c:spPr>
              <a:solidFill>
                <a:srgbClr val="FFF57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88D9-4276-AB46-1FFEA1FA8A32}"/>
              </c:ext>
            </c:extLst>
          </c:dPt>
          <c:dPt>
            <c:idx val="11"/>
            <c:invertIfNegative val="0"/>
            <c:bubble3D val="0"/>
            <c:spPr>
              <a:solidFill>
                <a:srgbClr val="FFF57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4-88D9-4276-AB46-1FFEA1FA8A32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PAN_11.01!$U$3:$AF$3</c:f>
              <c:strCache>
                <c:ptCount val="12"/>
                <c:pt idx="0">
                  <c:v>ENE</c:v>
                </c:pt>
                <c:pt idx="1">
                  <c:v>FEB</c:v>
                </c:pt>
                <c:pt idx="2">
                  <c:v>MAR</c:v>
                </c:pt>
                <c:pt idx="3">
                  <c:v>ABR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AGO</c:v>
                </c:pt>
                <c:pt idx="8">
                  <c:v>SET</c:v>
                </c:pt>
                <c:pt idx="9">
                  <c:v>OCT</c:v>
                </c:pt>
                <c:pt idx="10">
                  <c:v>NOV</c:v>
                </c:pt>
                <c:pt idx="11">
                  <c:v>DIC</c:v>
                </c:pt>
              </c:strCache>
            </c:strRef>
          </c:cat>
          <c:val>
            <c:numRef>
              <c:f>PAN_11.01!$U$180:$AF$180</c:f>
              <c:numCache>
                <c:formatCode>0%</c:formatCode>
                <c:ptCount val="12"/>
                <c:pt idx="0">
                  <c:v>4.2784163473818644E-2</c:v>
                </c:pt>
                <c:pt idx="1">
                  <c:v>6.6411238825031929E-2</c:v>
                </c:pt>
                <c:pt idx="2">
                  <c:v>0.1082375478927203</c:v>
                </c:pt>
                <c:pt idx="3">
                  <c:v>0.15708812260536398</c:v>
                </c:pt>
                <c:pt idx="4">
                  <c:v>0.21232439335887612</c:v>
                </c:pt>
                <c:pt idx="5">
                  <c:v>0.27586206896551724</c:v>
                </c:pt>
                <c:pt idx="6">
                  <c:v>0.32335168403829312</c:v>
                </c:pt>
                <c:pt idx="7">
                  <c:v>0.37728930811362871</c:v>
                </c:pt>
                <c:pt idx="8">
                  <c:v>0.43270229773375946</c:v>
                </c:pt>
                <c:pt idx="9">
                  <c:v>0.48723448429756322</c:v>
                </c:pt>
                <c:pt idx="10">
                  <c:v>0.53951826088991039</c:v>
                </c:pt>
                <c:pt idx="11">
                  <c:v>0.5715197956577267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F12-4FFC-BC04-5310849730D1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805314176"/>
        <c:axId val="1805311680"/>
      </c:barChart>
      <c:lineChart>
        <c:grouping val="standard"/>
        <c:varyColors val="0"/>
        <c:ser>
          <c:idx val="1"/>
          <c:order val="1"/>
          <c:tx>
            <c:strRef>
              <c:f>PAN_11.01!$T$181</c:f>
              <c:strCache>
                <c:ptCount val="1"/>
                <c:pt idx="0">
                  <c:v>Con intervención</c:v>
                </c:pt>
              </c:strCache>
            </c:strRef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diamond"/>
            <c:size val="12"/>
            <c:spPr>
              <a:solidFill>
                <a:schemeClr val="accent5"/>
              </a:solidFill>
              <a:ln w="9525">
                <a:solidFill>
                  <a:schemeClr val="accent5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PAN_11.01!$U$3:$AF$3</c:f>
              <c:strCache>
                <c:ptCount val="12"/>
                <c:pt idx="0">
                  <c:v>ENE</c:v>
                </c:pt>
                <c:pt idx="1">
                  <c:v>FEB</c:v>
                </c:pt>
                <c:pt idx="2">
                  <c:v>MAR</c:v>
                </c:pt>
                <c:pt idx="3">
                  <c:v>ABR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AGO</c:v>
                </c:pt>
                <c:pt idx="8">
                  <c:v>SET</c:v>
                </c:pt>
                <c:pt idx="9">
                  <c:v>OCT</c:v>
                </c:pt>
                <c:pt idx="10">
                  <c:v>NOV</c:v>
                </c:pt>
                <c:pt idx="11">
                  <c:v>DIC</c:v>
                </c:pt>
              </c:strCache>
            </c:strRef>
          </c:cat>
          <c:val>
            <c:numRef>
              <c:f>PAN_11.01!$U$181:$AF$181</c:f>
              <c:numCache>
                <c:formatCode>General</c:formatCode>
                <c:ptCount val="12"/>
                <c:pt idx="7" formatCode="0%">
                  <c:v>0.3888888888888889</c:v>
                </c:pt>
                <c:pt idx="8" formatCode="0%">
                  <c:v>0.44795657726692212</c:v>
                </c:pt>
                <c:pt idx="9" formatCode="0%">
                  <c:v>0.51021711366538958</c:v>
                </c:pt>
                <c:pt idx="10" formatCode="0%">
                  <c:v>0.56736909323116225</c:v>
                </c:pt>
                <c:pt idx="11" formatCode="0%">
                  <c:v>0.61270753512132825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BF12-4FFC-BC04-5310849730D1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1805314176"/>
        <c:axId val="1805311680"/>
      </c:lineChart>
      <c:catAx>
        <c:axId val="18053141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805311680"/>
        <c:crosses val="autoZero"/>
        <c:auto val="1"/>
        <c:lblAlgn val="ctr"/>
        <c:lblOffset val="100"/>
        <c:noMultiLvlLbl val="0"/>
      </c:catAx>
      <c:valAx>
        <c:axId val="1805311680"/>
        <c:scaling>
          <c:orientation val="minMax"/>
        </c:scaling>
        <c:delete val="0"/>
        <c:axPos val="l"/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80531417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sz="1100">
          <a:solidFill>
            <a:schemeClr val="tx1"/>
          </a:solidFill>
          <a:latin typeface="+mn-lt"/>
        </a:defRPr>
      </a:pPr>
      <a:endParaRPr lang="es-PE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320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s-PE"/>
              <a:t>1° REFUERZO DPT A LOS 18 MESES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32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s-PE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PAN_11.01!$T$194</c:f>
              <c:strCache>
                <c:ptCount val="1"/>
                <c:pt idx="0">
                  <c:v>Sin intervención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Pt>
            <c:idx val="7"/>
            <c:invertIfNegative val="0"/>
            <c:bubble3D val="0"/>
            <c:spPr>
              <a:solidFill>
                <a:srgbClr val="FFF57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0-1742-4176-A08D-F9F1024043CB}"/>
              </c:ext>
            </c:extLst>
          </c:dPt>
          <c:dPt>
            <c:idx val="8"/>
            <c:invertIfNegative val="0"/>
            <c:bubble3D val="0"/>
            <c:spPr>
              <a:solidFill>
                <a:srgbClr val="FFF57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1742-4176-A08D-F9F1024043CB}"/>
              </c:ext>
            </c:extLst>
          </c:dPt>
          <c:dPt>
            <c:idx val="9"/>
            <c:invertIfNegative val="0"/>
            <c:bubble3D val="0"/>
            <c:spPr>
              <a:solidFill>
                <a:srgbClr val="FFF57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2-1742-4176-A08D-F9F1024043CB}"/>
              </c:ext>
            </c:extLst>
          </c:dPt>
          <c:dPt>
            <c:idx val="10"/>
            <c:invertIfNegative val="0"/>
            <c:bubble3D val="0"/>
            <c:spPr>
              <a:solidFill>
                <a:srgbClr val="FFF57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1742-4176-A08D-F9F1024043CB}"/>
              </c:ext>
            </c:extLst>
          </c:dPt>
          <c:dPt>
            <c:idx val="11"/>
            <c:invertIfNegative val="0"/>
            <c:bubble3D val="0"/>
            <c:spPr>
              <a:solidFill>
                <a:srgbClr val="FFF57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4-1742-4176-A08D-F9F1024043CB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PAN_11.01!$U$3:$AF$3</c:f>
              <c:strCache>
                <c:ptCount val="12"/>
                <c:pt idx="0">
                  <c:v>ENE</c:v>
                </c:pt>
                <c:pt idx="1">
                  <c:v>FEB</c:v>
                </c:pt>
                <c:pt idx="2">
                  <c:v>MAR</c:v>
                </c:pt>
                <c:pt idx="3">
                  <c:v>ABR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AGO</c:v>
                </c:pt>
                <c:pt idx="8">
                  <c:v>SET</c:v>
                </c:pt>
                <c:pt idx="9">
                  <c:v>OCT</c:v>
                </c:pt>
                <c:pt idx="10">
                  <c:v>NOV</c:v>
                </c:pt>
                <c:pt idx="11">
                  <c:v>DIC</c:v>
                </c:pt>
              </c:strCache>
            </c:strRef>
          </c:cat>
          <c:val>
            <c:numRef>
              <c:f>PAN_11.01!$U$194:$AF$194</c:f>
              <c:numCache>
                <c:formatCode>0%</c:formatCode>
                <c:ptCount val="12"/>
                <c:pt idx="0">
                  <c:v>4.7254150702426563E-2</c:v>
                </c:pt>
                <c:pt idx="1">
                  <c:v>8.3014048531289908E-2</c:v>
                </c:pt>
                <c:pt idx="2">
                  <c:v>0.12420178799489144</c:v>
                </c:pt>
                <c:pt idx="3">
                  <c:v>0.16411238825031929</c:v>
                </c:pt>
                <c:pt idx="4">
                  <c:v>0.20817369093231161</c:v>
                </c:pt>
                <c:pt idx="5">
                  <c:v>0.28416347381864621</c:v>
                </c:pt>
                <c:pt idx="6">
                  <c:v>0.32390000773679861</c:v>
                </c:pt>
                <c:pt idx="7">
                  <c:v>0.37472572790186359</c:v>
                </c:pt>
                <c:pt idx="8">
                  <c:v>0.43095312305688827</c:v>
                </c:pt>
                <c:pt idx="9">
                  <c:v>0.48546286443421616</c:v>
                </c:pt>
                <c:pt idx="10">
                  <c:v>0.51564495530012766</c:v>
                </c:pt>
                <c:pt idx="11">
                  <c:v>0.54757343550447002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735-4D12-B8FC-DBEB5596F8E7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805314176"/>
        <c:axId val="1805311680"/>
      </c:barChart>
      <c:lineChart>
        <c:grouping val="standard"/>
        <c:varyColors val="0"/>
        <c:ser>
          <c:idx val="1"/>
          <c:order val="1"/>
          <c:tx>
            <c:strRef>
              <c:f>PAN_11.01!$T$195</c:f>
              <c:strCache>
                <c:ptCount val="1"/>
                <c:pt idx="0">
                  <c:v>Con intervención</c:v>
                </c:pt>
              </c:strCache>
            </c:strRef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diamond"/>
            <c:size val="12"/>
            <c:spPr>
              <a:solidFill>
                <a:schemeClr val="accent5"/>
              </a:solidFill>
              <a:ln w="9525">
                <a:solidFill>
                  <a:schemeClr val="accent5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PAN_11.01!$U$3:$AF$3</c:f>
              <c:strCache>
                <c:ptCount val="12"/>
                <c:pt idx="0">
                  <c:v>ENE</c:v>
                </c:pt>
                <c:pt idx="1">
                  <c:v>FEB</c:v>
                </c:pt>
                <c:pt idx="2">
                  <c:v>MAR</c:v>
                </c:pt>
                <c:pt idx="3">
                  <c:v>ABR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AGO</c:v>
                </c:pt>
                <c:pt idx="8">
                  <c:v>SET</c:v>
                </c:pt>
                <c:pt idx="9">
                  <c:v>OCT</c:v>
                </c:pt>
                <c:pt idx="10">
                  <c:v>NOV</c:v>
                </c:pt>
                <c:pt idx="11">
                  <c:v>DIC</c:v>
                </c:pt>
              </c:strCache>
            </c:strRef>
          </c:cat>
          <c:val>
            <c:numRef>
              <c:f>PAN_11.01!$U$195:$AF$195</c:f>
              <c:numCache>
                <c:formatCode>General</c:formatCode>
                <c:ptCount val="12"/>
                <c:pt idx="7" formatCode="0%">
                  <c:v>0.41123882503192849</c:v>
                </c:pt>
                <c:pt idx="8" formatCode="0%">
                  <c:v>0.47573435504469985</c:v>
                </c:pt>
                <c:pt idx="9" formatCode="0%">
                  <c:v>0.54501915708812265</c:v>
                </c:pt>
                <c:pt idx="10" formatCode="0%">
                  <c:v>0.6015325670498084</c:v>
                </c:pt>
                <c:pt idx="11" formatCode="0%">
                  <c:v>0.64750957854406133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3735-4D12-B8FC-DBEB5596F8E7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1805314176"/>
        <c:axId val="1805311680"/>
      </c:lineChart>
      <c:catAx>
        <c:axId val="18053141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805311680"/>
        <c:crosses val="autoZero"/>
        <c:auto val="1"/>
        <c:lblAlgn val="ctr"/>
        <c:lblOffset val="100"/>
        <c:noMultiLvlLbl val="0"/>
      </c:catAx>
      <c:valAx>
        <c:axId val="1805311680"/>
        <c:scaling>
          <c:orientation val="minMax"/>
        </c:scaling>
        <c:delete val="0"/>
        <c:axPos val="l"/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80531417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sz="1100">
          <a:solidFill>
            <a:schemeClr val="tx1"/>
          </a:solidFill>
          <a:latin typeface="+mn-lt"/>
        </a:defRPr>
      </a:pPr>
      <a:endParaRPr lang="es-PE"/>
    </a:p>
  </c:txPr>
  <c:externalData r:id="rId3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320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s-PE"/>
              <a:t>1° CONTROL DE NIÑOS DE 1 AÑO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32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s-PE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PAN_11.01!$T$208</c:f>
              <c:strCache>
                <c:ptCount val="1"/>
                <c:pt idx="0">
                  <c:v>Sin intervención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Pt>
            <c:idx val="7"/>
            <c:invertIfNegative val="0"/>
            <c:bubble3D val="0"/>
            <c:spPr>
              <a:solidFill>
                <a:srgbClr val="FFF57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0-0AD5-40E3-A5D4-258D5E464F01}"/>
              </c:ext>
            </c:extLst>
          </c:dPt>
          <c:dPt>
            <c:idx val="8"/>
            <c:invertIfNegative val="0"/>
            <c:bubble3D val="0"/>
            <c:spPr>
              <a:solidFill>
                <a:srgbClr val="FFF57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0AD5-40E3-A5D4-258D5E464F01}"/>
              </c:ext>
            </c:extLst>
          </c:dPt>
          <c:dPt>
            <c:idx val="9"/>
            <c:invertIfNegative val="0"/>
            <c:bubble3D val="0"/>
            <c:spPr>
              <a:solidFill>
                <a:srgbClr val="FFF57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2-0AD5-40E3-A5D4-258D5E464F01}"/>
              </c:ext>
            </c:extLst>
          </c:dPt>
          <c:dPt>
            <c:idx val="10"/>
            <c:invertIfNegative val="0"/>
            <c:bubble3D val="0"/>
            <c:spPr>
              <a:solidFill>
                <a:srgbClr val="FFF57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0AD5-40E3-A5D4-258D5E464F01}"/>
              </c:ext>
            </c:extLst>
          </c:dPt>
          <c:dPt>
            <c:idx val="11"/>
            <c:invertIfNegative val="0"/>
            <c:bubble3D val="0"/>
            <c:spPr>
              <a:solidFill>
                <a:srgbClr val="FFF57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4-0AD5-40E3-A5D4-258D5E464F01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PAN_11.01!$U$3:$AF$3</c:f>
              <c:strCache>
                <c:ptCount val="12"/>
                <c:pt idx="0">
                  <c:v>ENE</c:v>
                </c:pt>
                <c:pt idx="1">
                  <c:v>FEB</c:v>
                </c:pt>
                <c:pt idx="2">
                  <c:v>MAR</c:v>
                </c:pt>
                <c:pt idx="3">
                  <c:v>ABR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AGO</c:v>
                </c:pt>
                <c:pt idx="8">
                  <c:v>SET</c:v>
                </c:pt>
                <c:pt idx="9">
                  <c:v>OCT</c:v>
                </c:pt>
                <c:pt idx="10">
                  <c:v>NOV</c:v>
                </c:pt>
                <c:pt idx="11">
                  <c:v>DIC</c:v>
                </c:pt>
              </c:strCache>
            </c:strRef>
          </c:cat>
          <c:val>
            <c:numRef>
              <c:f>PAN_11.01!$U$208:$AF$208</c:f>
              <c:numCache>
                <c:formatCode>0%</c:formatCode>
                <c:ptCount val="12"/>
                <c:pt idx="0">
                  <c:v>0.10440613026819924</c:v>
                </c:pt>
                <c:pt idx="1">
                  <c:v>0.2021072796934866</c:v>
                </c:pt>
                <c:pt idx="2">
                  <c:v>0.3381226053639847</c:v>
                </c:pt>
                <c:pt idx="3">
                  <c:v>0.44572158365261816</c:v>
                </c:pt>
                <c:pt idx="4">
                  <c:v>0.55395913154533849</c:v>
                </c:pt>
                <c:pt idx="5">
                  <c:v>0.65932311621966799</c:v>
                </c:pt>
                <c:pt idx="6">
                  <c:v>0.72637292464878667</c:v>
                </c:pt>
                <c:pt idx="7">
                  <c:v>0.79757343550447002</c:v>
                </c:pt>
                <c:pt idx="8">
                  <c:v>0.85855683269476368</c:v>
                </c:pt>
                <c:pt idx="9">
                  <c:v>0.92688378033205621</c:v>
                </c:pt>
                <c:pt idx="10">
                  <c:v>0.98690932311621971</c:v>
                </c:pt>
                <c:pt idx="11">
                  <c:v>1.0431034482758621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5E1-47F0-BDEE-CD01B2BC3355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805314176"/>
        <c:axId val="1805311680"/>
      </c:barChart>
      <c:lineChart>
        <c:grouping val="standard"/>
        <c:varyColors val="0"/>
        <c:ser>
          <c:idx val="1"/>
          <c:order val="1"/>
          <c:tx>
            <c:strRef>
              <c:f>PAN_11.01!$T$209</c:f>
              <c:strCache>
                <c:ptCount val="1"/>
                <c:pt idx="0">
                  <c:v>Con intervención</c:v>
                </c:pt>
              </c:strCache>
            </c:strRef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diamond"/>
            <c:size val="12"/>
            <c:spPr>
              <a:solidFill>
                <a:schemeClr val="accent5"/>
              </a:solidFill>
              <a:ln w="9525">
                <a:solidFill>
                  <a:schemeClr val="accent5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PAN_11.01!$U$3:$AF$3</c:f>
              <c:strCache>
                <c:ptCount val="12"/>
                <c:pt idx="0">
                  <c:v>ENE</c:v>
                </c:pt>
                <c:pt idx="1">
                  <c:v>FEB</c:v>
                </c:pt>
                <c:pt idx="2">
                  <c:v>MAR</c:v>
                </c:pt>
                <c:pt idx="3">
                  <c:v>ABR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AGO</c:v>
                </c:pt>
                <c:pt idx="8">
                  <c:v>SET</c:v>
                </c:pt>
                <c:pt idx="9">
                  <c:v>OCT</c:v>
                </c:pt>
                <c:pt idx="10">
                  <c:v>NOV</c:v>
                </c:pt>
                <c:pt idx="11">
                  <c:v>DIC</c:v>
                </c:pt>
              </c:strCache>
            </c:strRef>
          </c:cat>
          <c:val>
            <c:numRef>
              <c:f>PAN_11.01!$U$209:$AF$209</c:f>
              <c:numCache>
                <c:formatCode>General</c:formatCode>
                <c:ptCount val="12"/>
                <c:pt idx="7" formatCode="0%">
                  <c:v>0.88569604086845466</c:v>
                </c:pt>
                <c:pt idx="8" formatCode="0%">
                  <c:v>0.99904214559386972</c:v>
                </c:pt>
                <c:pt idx="9" formatCode="0%">
                  <c:v>1.1114303959131546</c:v>
                </c:pt>
                <c:pt idx="10" formatCode="0%">
                  <c:v>1.2372286079182631</c:v>
                </c:pt>
                <c:pt idx="11" formatCode="0%">
                  <c:v>1.3409961685823755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95E1-47F0-BDEE-CD01B2BC3355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1805314176"/>
        <c:axId val="1805311680"/>
      </c:lineChart>
      <c:catAx>
        <c:axId val="18053141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805311680"/>
        <c:crosses val="autoZero"/>
        <c:auto val="1"/>
        <c:lblAlgn val="ctr"/>
        <c:lblOffset val="100"/>
        <c:noMultiLvlLbl val="0"/>
      </c:catAx>
      <c:valAx>
        <c:axId val="1805311680"/>
        <c:scaling>
          <c:orientation val="minMax"/>
        </c:scaling>
        <c:delete val="0"/>
        <c:axPos val="l"/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80531417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sz="1100">
          <a:solidFill>
            <a:schemeClr val="tx1"/>
          </a:solidFill>
          <a:latin typeface="+mn-lt"/>
        </a:defRPr>
      </a:pPr>
      <a:endParaRPr lang="es-PE"/>
    </a:p>
  </c:txPr>
  <c:externalData r:id="rId3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s-PE" b="1">
                <a:latin typeface="+mj-lt"/>
              </a:rPr>
              <a:t>Indicadores Trazadores de  Salud Materno Neonatal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s-PE"/>
        </a:p>
      </c:txPr>
    </c:title>
    <c:autoTitleDeleted val="0"/>
    <c:plotArea>
      <c:layout>
        <c:manualLayout>
          <c:layoutTarget val="inner"/>
          <c:xMode val="edge"/>
          <c:yMode val="edge"/>
          <c:x val="4.4190898437142363E-2"/>
          <c:y val="0.12922919490153689"/>
          <c:w val="0.93982116861833132"/>
          <c:h val="0.7568186182791863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MAT_11.01!$T$96</c:f>
              <c:strCache>
                <c:ptCount val="1"/>
                <c:pt idx="0">
                  <c:v> % de gestantes atendida , controlada  ; puérperas atendidas, controladas y parejas protegidas, sin intervención</c:v>
                </c:pt>
              </c:strCache>
            </c:strRef>
          </c:tx>
          <c:spPr>
            <a:solidFill>
              <a:schemeClr val="accent5">
                <a:shade val="76000"/>
              </a:schemeClr>
            </a:solidFill>
            <a:ln>
              <a:noFill/>
            </a:ln>
            <a:effectLst/>
          </c:spPr>
          <c:invertIfNegative val="0"/>
          <c:dPt>
            <c:idx val="7"/>
            <c:invertIfNegative val="0"/>
            <c:bubble3D val="0"/>
            <c:spPr>
              <a:solidFill>
                <a:srgbClr val="93DBFF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15E5-429A-800A-9175616BAEC4}"/>
              </c:ext>
            </c:extLst>
          </c:dPt>
          <c:dPt>
            <c:idx val="8"/>
            <c:invertIfNegative val="0"/>
            <c:bubble3D val="0"/>
            <c:spPr>
              <a:solidFill>
                <a:srgbClr val="93DBFF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15E5-429A-800A-9175616BAEC4}"/>
              </c:ext>
            </c:extLst>
          </c:dPt>
          <c:dPt>
            <c:idx val="9"/>
            <c:invertIfNegative val="0"/>
            <c:bubble3D val="0"/>
            <c:spPr>
              <a:solidFill>
                <a:srgbClr val="93DBFF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15E5-429A-800A-9175616BAEC4}"/>
              </c:ext>
            </c:extLst>
          </c:dPt>
          <c:dPt>
            <c:idx val="10"/>
            <c:invertIfNegative val="0"/>
            <c:bubble3D val="0"/>
            <c:spPr>
              <a:solidFill>
                <a:srgbClr val="93DBFF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15E5-429A-800A-9175616BAEC4}"/>
              </c:ext>
            </c:extLst>
          </c:dPt>
          <c:dPt>
            <c:idx val="11"/>
            <c:invertIfNegative val="0"/>
            <c:bubble3D val="0"/>
            <c:spPr>
              <a:solidFill>
                <a:srgbClr val="93DBFF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15E5-429A-800A-9175616BAEC4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MAT_11.01!$U$95:$AF$95</c:f>
              <c:strCache>
                <c:ptCount val="12"/>
                <c:pt idx="0">
                  <c:v>ENE</c:v>
                </c:pt>
                <c:pt idx="1">
                  <c:v>FEB</c:v>
                </c:pt>
                <c:pt idx="2">
                  <c:v>MAR</c:v>
                </c:pt>
                <c:pt idx="3">
                  <c:v>ABR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AGO</c:v>
                </c:pt>
                <c:pt idx="8">
                  <c:v>SET</c:v>
                </c:pt>
                <c:pt idx="9">
                  <c:v>OCT</c:v>
                </c:pt>
                <c:pt idx="10">
                  <c:v>NOV</c:v>
                </c:pt>
                <c:pt idx="11">
                  <c:v>DIC</c:v>
                </c:pt>
              </c:strCache>
            </c:strRef>
          </c:cat>
          <c:val>
            <c:numRef>
              <c:f>MAT_11.01!$U$96:$AF$96</c:f>
              <c:numCache>
                <c:formatCode>0%</c:formatCode>
                <c:ptCount val="12"/>
                <c:pt idx="0">
                  <c:v>5.1000397141730415E-2</c:v>
                </c:pt>
                <c:pt idx="1">
                  <c:v>9.9934212404301268E-2</c:v>
                </c:pt>
                <c:pt idx="2">
                  <c:v>0.15738974852950754</c:v>
                </c:pt>
                <c:pt idx="3">
                  <c:v>0.21390523387462893</c:v>
                </c:pt>
                <c:pt idx="4">
                  <c:v>0.26363947430118095</c:v>
                </c:pt>
                <c:pt idx="5">
                  <c:v>0.31931891910837629</c:v>
                </c:pt>
                <c:pt idx="6">
                  <c:v>0.36665190688127713</c:v>
                </c:pt>
                <c:pt idx="7">
                  <c:v>0.41446464076971312</c:v>
                </c:pt>
                <c:pt idx="8">
                  <c:v>0.46178913242298381</c:v>
                </c:pt>
                <c:pt idx="9">
                  <c:v>0.50645743716559688</c:v>
                </c:pt>
                <c:pt idx="10">
                  <c:v>0.55792315488387811</c:v>
                </c:pt>
                <c:pt idx="11">
                  <c:v>0.61456897463461868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15E5-429A-800A-9175616BAEC4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840107983"/>
        <c:axId val="840121295"/>
      </c:barChart>
      <c:lineChart>
        <c:grouping val="standard"/>
        <c:varyColors val="0"/>
        <c:ser>
          <c:idx val="1"/>
          <c:order val="1"/>
          <c:tx>
            <c:strRef>
              <c:f>MAT_11.01!$T$97</c:f>
              <c:strCache>
                <c:ptCount val="1"/>
                <c:pt idx="0">
                  <c:v>Promedio % de los indicadores , con intervención </c:v>
                </c:pt>
              </c:strCache>
            </c:strRef>
          </c:tx>
          <c:spPr>
            <a:ln w="28575" cap="rnd">
              <a:solidFill>
                <a:schemeClr val="accent5">
                  <a:tint val="77000"/>
                </a:schemeClr>
              </a:solidFill>
              <a:round/>
            </a:ln>
            <a:effectLst/>
          </c:spPr>
          <c:marker>
            <c:symbol val="diamond"/>
            <c:size val="12"/>
            <c:spPr>
              <a:solidFill>
                <a:schemeClr val="accent5">
                  <a:tint val="77000"/>
                </a:schemeClr>
              </a:solidFill>
              <a:ln w="9525">
                <a:solidFill>
                  <a:schemeClr val="accent5">
                    <a:tint val="77000"/>
                  </a:schemeClr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MAT_11.01!$U$95:$AF$95</c:f>
              <c:strCache>
                <c:ptCount val="12"/>
                <c:pt idx="0">
                  <c:v>ENE</c:v>
                </c:pt>
                <c:pt idx="1">
                  <c:v>FEB</c:v>
                </c:pt>
                <c:pt idx="2">
                  <c:v>MAR</c:v>
                </c:pt>
                <c:pt idx="3">
                  <c:v>ABR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AGO</c:v>
                </c:pt>
                <c:pt idx="8">
                  <c:v>SET</c:v>
                </c:pt>
                <c:pt idx="9">
                  <c:v>OCT</c:v>
                </c:pt>
                <c:pt idx="10">
                  <c:v>NOV</c:v>
                </c:pt>
                <c:pt idx="11">
                  <c:v>DIC</c:v>
                </c:pt>
              </c:strCache>
            </c:strRef>
          </c:cat>
          <c:val>
            <c:numRef>
              <c:f>MAT_11.01!$U$97:$AF$97</c:f>
              <c:numCache>
                <c:formatCode>General</c:formatCode>
                <c:ptCount val="12"/>
                <c:pt idx="7" formatCode="0%">
                  <c:v>0.4406380210501683</c:v>
                </c:pt>
                <c:pt idx="8" formatCode="0%">
                  <c:v>0.50331429665763605</c:v>
                </c:pt>
                <c:pt idx="9" formatCode="0%">
                  <c:v>0.55977912799184837</c:v>
                </c:pt>
                <c:pt idx="10" formatCode="0%">
                  <c:v>0.62010240877140044</c:v>
                </c:pt>
                <c:pt idx="11" formatCode="0%">
                  <c:v>0.67634678337431331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B-15E5-429A-800A-9175616BAEC4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840107983"/>
        <c:axId val="840121295"/>
      </c:lineChart>
      <c:catAx>
        <c:axId val="84010798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840121295"/>
        <c:crosses val="autoZero"/>
        <c:auto val="1"/>
        <c:lblAlgn val="ctr"/>
        <c:lblOffset val="100"/>
        <c:noMultiLvlLbl val="0"/>
      </c:catAx>
      <c:valAx>
        <c:axId val="840121295"/>
        <c:scaling>
          <c:orientation val="minMax"/>
        </c:scaling>
        <c:delete val="0"/>
        <c:axPos val="l"/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840107983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8.9173525722604216E-2"/>
          <c:y val="0.2025519750234567"/>
          <c:w val="0.40160634664859968"/>
          <c:h val="0.36663561923936938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/>
              </a:solidFill>
              <a:latin typeface="Axiforma" panose="00000500000000000000" pitchFamily="50" charset="0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es-PE"/>
    </a:p>
  </c:txPr>
  <c:externalData r:id="rId3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1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320" b="0" i="0" u="none" strike="noStrike" kern="1200" spc="0" baseline="0">
                <a:solidFill>
                  <a:schemeClr val="tx1"/>
                </a:solidFill>
                <a:latin typeface="Axiforma" panose="00000500000000000000" pitchFamily="50" charset="0"/>
                <a:ea typeface="+mn-ea"/>
                <a:cs typeface="+mn-cs"/>
              </a:defRPr>
            </a:pPr>
            <a:r>
              <a:rPr lang="es-PE"/>
              <a:t>PAREJAS PROTEGIDAS 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320" b="0" i="0" u="none" strike="noStrike" kern="1200" spc="0" baseline="0">
              <a:solidFill>
                <a:schemeClr val="tx1"/>
              </a:solidFill>
              <a:latin typeface="Axiforma" panose="00000500000000000000" pitchFamily="50" charset="0"/>
              <a:ea typeface="+mn-ea"/>
              <a:cs typeface="+mn-cs"/>
            </a:defRPr>
          </a:pPr>
          <a:endParaRPr lang="es-PE"/>
        </a:p>
      </c:txPr>
    </c:title>
    <c:autoTitleDeleted val="0"/>
    <c:plotArea>
      <c:layout>
        <c:manualLayout>
          <c:layoutTarget val="inner"/>
          <c:xMode val="edge"/>
          <c:yMode val="edge"/>
          <c:x val="4.5226881463318859E-2"/>
          <c:y val="0.13483251044871775"/>
          <c:w val="0.92859070338331207"/>
          <c:h val="0.7793384340978833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MAT_11.01!$T$82</c:f>
              <c:strCache>
                <c:ptCount val="1"/>
                <c:pt idx="0">
                  <c:v>Sin intervención</c:v>
                </c:pt>
              </c:strCache>
            </c:strRef>
          </c:tx>
          <c:spPr>
            <a:solidFill>
              <a:schemeClr val="accent5">
                <a:shade val="76000"/>
              </a:schemeClr>
            </a:solidFill>
            <a:ln>
              <a:noFill/>
            </a:ln>
            <a:effectLst/>
          </c:spPr>
          <c:invertIfNegative val="0"/>
          <c:dPt>
            <c:idx val="7"/>
            <c:invertIfNegative val="0"/>
            <c:bubble3D val="0"/>
            <c:spPr>
              <a:solidFill>
                <a:srgbClr val="CEECF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A2F6-4DA7-A6A7-9AE9DA445080}"/>
              </c:ext>
            </c:extLst>
          </c:dPt>
          <c:dPt>
            <c:idx val="8"/>
            <c:invertIfNegative val="0"/>
            <c:bubble3D val="0"/>
            <c:spPr>
              <a:solidFill>
                <a:srgbClr val="CEECF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A2F6-4DA7-A6A7-9AE9DA445080}"/>
              </c:ext>
            </c:extLst>
          </c:dPt>
          <c:dPt>
            <c:idx val="9"/>
            <c:invertIfNegative val="0"/>
            <c:bubble3D val="0"/>
            <c:spPr>
              <a:solidFill>
                <a:srgbClr val="CEECF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A2F6-4DA7-A6A7-9AE9DA445080}"/>
              </c:ext>
            </c:extLst>
          </c:dPt>
          <c:dPt>
            <c:idx val="10"/>
            <c:invertIfNegative val="0"/>
            <c:bubble3D val="0"/>
            <c:spPr>
              <a:solidFill>
                <a:srgbClr val="CEECF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A2F6-4DA7-A6A7-9AE9DA445080}"/>
              </c:ext>
            </c:extLst>
          </c:dPt>
          <c:dPt>
            <c:idx val="11"/>
            <c:invertIfNegative val="0"/>
            <c:bubble3D val="0"/>
            <c:spPr>
              <a:solidFill>
                <a:srgbClr val="CEECF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0-A2F6-4DA7-A6A7-9AE9DA445080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/>
                    </a:solidFill>
                    <a:latin typeface="Axiforma" panose="00000500000000000000" pitchFamily="50" charset="0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MAT_11.01!$U$3:$AF$3</c:f>
              <c:strCache>
                <c:ptCount val="12"/>
                <c:pt idx="0">
                  <c:v>ENE</c:v>
                </c:pt>
                <c:pt idx="1">
                  <c:v>FEB</c:v>
                </c:pt>
                <c:pt idx="2">
                  <c:v>MAR</c:v>
                </c:pt>
                <c:pt idx="3">
                  <c:v>ABR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AGO</c:v>
                </c:pt>
                <c:pt idx="8">
                  <c:v>SET</c:v>
                </c:pt>
                <c:pt idx="9">
                  <c:v>OCT</c:v>
                </c:pt>
                <c:pt idx="10">
                  <c:v>NOV</c:v>
                </c:pt>
                <c:pt idx="11">
                  <c:v>DIC</c:v>
                </c:pt>
              </c:strCache>
            </c:strRef>
          </c:cat>
          <c:val>
            <c:numRef>
              <c:f>MAT_11.01!$U$82:$AF$82</c:f>
              <c:numCache>
                <c:formatCode>0%</c:formatCode>
                <c:ptCount val="12"/>
                <c:pt idx="0">
                  <c:v>5.6232157285214107E-2</c:v>
                </c:pt>
                <c:pt idx="1">
                  <c:v>0.10633988688392136</c:v>
                </c:pt>
                <c:pt idx="2">
                  <c:v>0.16506463775922436</c:v>
                </c:pt>
                <c:pt idx="3">
                  <c:v>0.22103151090762188</c:v>
                </c:pt>
                <c:pt idx="4">
                  <c:v>0.27999730676003237</c:v>
                </c:pt>
                <c:pt idx="5">
                  <c:v>0.33599245892809054</c:v>
                </c:pt>
                <c:pt idx="6">
                  <c:v>0.38472932938324805</c:v>
                </c:pt>
                <c:pt idx="7">
                  <c:v>0.44365265254339631</c:v>
                </c:pt>
                <c:pt idx="8">
                  <c:v>0.49825081792655029</c:v>
                </c:pt>
                <c:pt idx="9">
                  <c:v>0.54632372744411528</c:v>
                </c:pt>
                <c:pt idx="10">
                  <c:v>0.60813358470239698</c:v>
                </c:pt>
                <c:pt idx="11">
                  <c:v>0.66698087799622952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A2F6-4DA7-A6A7-9AE9DA445080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1421239664"/>
        <c:axId val="1421257136"/>
      </c:barChart>
      <c:lineChart>
        <c:grouping val="standard"/>
        <c:varyColors val="0"/>
        <c:ser>
          <c:idx val="1"/>
          <c:order val="1"/>
          <c:tx>
            <c:strRef>
              <c:f>MAT_11.01!$T$83</c:f>
              <c:strCache>
                <c:ptCount val="1"/>
                <c:pt idx="0">
                  <c:v>Con intervención</c:v>
                </c:pt>
              </c:strCache>
            </c:strRef>
          </c:tx>
          <c:spPr>
            <a:ln w="28575" cap="rnd">
              <a:solidFill>
                <a:schemeClr val="accent5">
                  <a:tint val="77000"/>
                </a:schemeClr>
              </a:solidFill>
              <a:round/>
            </a:ln>
            <a:effectLst/>
          </c:spPr>
          <c:marker>
            <c:symbol val="diamond"/>
            <c:size val="12"/>
            <c:spPr>
              <a:solidFill>
                <a:schemeClr val="accent5">
                  <a:tint val="77000"/>
                </a:schemeClr>
              </a:solidFill>
              <a:ln w="9525">
                <a:solidFill>
                  <a:schemeClr val="accent5">
                    <a:tint val="77000"/>
                  </a:schemeClr>
                </a:solidFill>
              </a:ln>
              <a:effectLst/>
            </c:spPr>
          </c:marker>
          <c:dPt>
            <c:idx val="6"/>
            <c:marker>
              <c:symbol val="diamond"/>
              <c:size val="12"/>
              <c:spPr>
                <a:solidFill>
                  <a:schemeClr val="accent5">
                    <a:tint val="77000"/>
                  </a:schemeClr>
                </a:solidFill>
                <a:ln w="9525">
                  <a:solidFill>
                    <a:schemeClr val="accent5">
                      <a:tint val="77000"/>
                    </a:schemeClr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9-A2F6-4DA7-A6A7-9AE9DA445080}"/>
              </c:ext>
            </c:extLst>
          </c:dPt>
          <c:dPt>
            <c:idx val="7"/>
            <c:marker>
              <c:symbol val="diamond"/>
              <c:size val="12"/>
              <c:spPr>
                <a:solidFill>
                  <a:schemeClr val="accent5">
                    <a:tint val="77000"/>
                  </a:schemeClr>
                </a:solidFill>
                <a:ln w="9525">
                  <a:solidFill>
                    <a:schemeClr val="accent5">
                      <a:tint val="77000"/>
                    </a:schemeClr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A-A2F6-4DA7-A6A7-9AE9DA445080}"/>
              </c:ext>
            </c:extLst>
          </c:dPt>
          <c:dPt>
            <c:idx val="8"/>
            <c:marker>
              <c:symbol val="diamond"/>
              <c:size val="12"/>
              <c:spPr>
                <a:solidFill>
                  <a:schemeClr val="accent5">
                    <a:tint val="77000"/>
                  </a:schemeClr>
                </a:solidFill>
                <a:ln w="9525">
                  <a:solidFill>
                    <a:schemeClr val="accent5">
                      <a:tint val="77000"/>
                    </a:schemeClr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B-A2F6-4DA7-A6A7-9AE9DA445080}"/>
              </c:ext>
            </c:extLst>
          </c:dPt>
          <c:dPt>
            <c:idx val="9"/>
            <c:marker>
              <c:symbol val="diamond"/>
              <c:size val="12"/>
              <c:spPr>
                <a:solidFill>
                  <a:schemeClr val="accent5">
                    <a:tint val="77000"/>
                  </a:schemeClr>
                </a:solidFill>
                <a:ln w="9525">
                  <a:solidFill>
                    <a:schemeClr val="accent5">
                      <a:tint val="77000"/>
                    </a:schemeClr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C-A2F6-4DA7-A6A7-9AE9DA445080}"/>
              </c:ext>
            </c:extLst>
          </c:dPt>
          <c:dPt>
            <c:idx val="10"/>
            <c:marker>
              <c:symbol val="diamond"/>
              <c:size val="12"/>
              <c:spPr>
                <a:solidFill>
                  <a:schemeClr val="accent5">
                    <a:tint val="77000"/>
                  </a:schemeClr>
                </a:solidFill>
                <a:ln w="9525">
                  <a:solidFill>
                    <a:schemeClr val="accent5">
                      <a:tint val="77000"/>
                    </a:schemeClr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D-A2F6-4DA7-A6A7-9AE9DA445080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/>
                    </a:solidFill>
                    <a:latin typeface="Axiforma" panose="00000500000000000000" pitchFamily="50" charset="0"/>
                    <a:ea typeface="+mn-ea"/>
                    <a:cs typeface="+mn-cs"/>
                  </a:defRPr>
                </a:pPr>
                <a:endParaRPr lang="es-PE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MAT_11.01!$U$3:$AF$3</c:f>
              <c:strCache>
                <c:ptCount val="12"/>
                <c:pt idx="0">
                  <c:v>ENE</c:v>
                </c:pt>
                <c:pt idx="1">
                  <c:v>FEB</c:v>
                </c:pt>
                <c:pt idx="2">
                  <c:v>MAR</c:v>
                </c:pt>
                <c:pt idx="3">
                  <c:v>ABR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AGO</c:v>
                </c:pt>
                <c:pt idx="8">
                  <c:v>SET</c:v>
                </c:pt>
                <c:pt idx="9">
                  <c:v>OCT</c:v>
                </c:pt>
                <c:pt idx="10">
                  <c:v>NOV</c:v>
                </c:pt>
                <c:pt idx="11">
                  <c:v>DIC</c:v>
                </c:pt>
              </c:strCache>
            </c:strRef>
          </c:cat>
          <c:val>
            <c:numRef>
              <c:f>MAT_11.01!$U$83:$AF$83</c:f>
              <c:numCache>
                <c:formatCode>General</c:formatCode>
                <c:ptCount val="12"/>
                <c:pt idx="7" formatCode="0%">
                  <c:v>0.48224481551306231</c:v>
                </c:pt>
                <c:pt idx="8" formatCode="0%">
                  <c:v>0.56577834635066004</c:v>
                </c:pt>
                <c:pt idx="9" formatCode="0%">
                  <c:v>0.63929706436843536</c:v>
                </c:pt>
                <c:pt idx="10" formatCode="0%">
                  <c:v>0.72692835981685977</c:v>
                </c:pt>
                <c:pt idx="11" formatCode="0%">
                  <c:v>0.78930918394828986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E-A2F6-4DA7-A6A7-9AE9DA445080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1421239664"/>
        <c:axId val="1421257136"/>
      </c:lineChart>
      <c:catAx>
        <c:axId val="14212396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Axiforma" panose="00000500000000000000" pitchFamily="50" charset="0"/>
                <a:ea typeface="+mn-ea"/>
                <a:cs typeface="+mn-cs"/>
              </a:defRPr>
            </a:pPr>
            <a:endParaRPr lang="es-PE"/>
          </a:p>
        </c:txPr>
        <c:crossAx val="1421257136"/>
        <c:crosses val="autoZero"/>
        <c:auto val="1"/>
        <c:lblAlgn val="ctr"/>
        <c:lblOffset val="100"/>
        <c:noMultiLvlLbl val="0"/>
      </c:catAx>
      <c:valAx>
        <c:axId val="1421257136"/>
        <c:scaling>
          <c:orientation val="minMax"/>
        </c:scaling>
        <c:delete val="0"/>
        <c:axPos val="l"/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Axiforma" panose="00000500000000000000" pitchFamily="50" charset="0"/>
                <a:ea typeface="+mn-ea"/>
                <a:cs typeface="+mn-cs"/>
              </a:defRPr>
            </a:pPr>
            <a:endParaRPr lang="es-PE"/>
          </a:p>
        </c:txPr>
        <c:crossAx val="142123966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11675828054183866"/>
          <c:y val="0.26852892058369621"/>
          <c:w val="0.23600824424899494"/>
          <c:h val="0.16860935433269506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/>
              </a:solidFill>
              <a:latin typeface="Axiforma" panose="00000500000000000000" pitchFamily="50" charset="0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showDLblsOverMax val="0"/>
  </c:chart>
  <c:spPr>
    <a:noFill/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sz="1100">
          <a:solidFill>
            <a:schemeClr val="tx1"/>
          </a:solidFill>
          <a:latin typeface="Axiforma" panose="00000500000000000000" pitchFamily="50" charset="0"/>
        </a:defRPr>
      </a:pPr>
      <a:endParaRPr lang="es-PE"/>
    </a:p>
  </c:txPr>
  <c:externalData r:id="rId3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1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260" b="0" i="0" u="none" strike="noStrike" kern="1200" spc="0" baseline="0">
                <a:solidFill>
                  <a:schemeClr val="tx1"/>
                </a:solidFill>
                <a:latin typeface="Axiforma" panose="00000500000000000000" pitchFamily="50" charset="0"/>
                <a:ea typeface="+mn-ea"/>
                <a:cs typeface="+mn-cs"/>
              </a:defRPr>
            </a:pPr>
            <a:r>
              <a:rPr lang="es-PE"/>
              <a:t>GESTANTES ATENDIDAS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60" b="0" i="0" u="none" strike="noStrike" kern="1200" spc="0" baseline="0">
              <a:solidFill>
                <a:schemeClr val="tx1"/>
              </a:solidFill>
              <a:latin typeface="Axiforma" panose="00000500000000000000" pitchFamily="50" charset="0"/>
              <a:ea typeface="+mn-ea"/>
              <a:cs typeface="+mn-cs"/>
            </a:defRPr>
          </a:pPr>
          <a:endParaRPr lang="es-PE"/>
        </a:p>
      </c:txPr>
    </c:title>
    <c:autoTitleDeleted val="0"/>
    <c:plotArea>
      <c:layout>
        <c:manualLayout>
          <c:layoutTarget val="inner"/>
          <c:xMode val="edge"/>
          <c:yMode val="edge"/>
          <c:x val="5.8064482680405691E-2"/>
          <c:y val="0.16784393955830756"/>
          <c:w val="0.91679919639674667"/>
          <c:h val="0.7253132318988979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MAT_11.01!$T$11</c:f>
              <c:strCache>
                <c:ptCount val="1"/>
                <c:pt idx="0">
                  <c:v>Sin intervención</c:v>
                </c:pt>
              </c:strCache>
            </c:strRef>
          </c:tx>
          <c:spPr>
            <a:solidFill>
              <a:schemeClr val="accent5">
                <a:shade val="76000"/>
              </a:schemeClr>
            </a:solidFill>
            <a:ln>
              <a:noFill/>
            </a:ln>
            <a:effectLst/>
          </c:spPr>
          <c:invertIfNegative val="0"/>
          <c:dPt>
            <c:idx val="7"/>
            <c:invertIfNegative val="0"/>
            <c:bubble3D val="0"/>
            <c:spPr>
              <a:solidFill>
                <a:srgbClr val="CEECF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1976-4C34-A93A-E15002324721}"/>
              </c:ext>
            </c:extLst>
          </c:dPt>
          <c:dPt>
            <c:idx val="8"/>
            <c:invertIfNegative val="0"/>
            <c:bubble3D val="0"/>
            <c:spPr>
              <a:solidFill>
                <a:srgbClr val="CEECF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1976-4C34-A93A-E15002324721}"/>
              </c:ext>
            </c:extLst>
          </c:dPt>
          <c:dPt>
            <c:idx val="9"/>
            <c:invertIfNegative val="0"/>
            <c:bubble3D val="0"/>
            <c:spPr>
              <a:solidFill>
                <a:srgbClr val="CEECF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1976-4C34-A93A-E15002324721}"/>
              </c:ext>
            </c:extLst>
          </c:dPt>
          <c:dPt>
            <c:idx val="10"/>
            <c:invertIfNegative val="0"/>
            <c:bubble3D val="0"/>
            <c:spPr>
              <a:solidFill>
                <a:srgbClr val="CEECF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1976-4C34-A93A-E15002324721}"/>
              </c:ext>
            </c:extLst>
          </c:dPt>
          <c:dPt>
            <c:idx val="11"/>
            <c:invertIfNegative val="0"/>
            <c:bubble3D val="0"/>
            <c:spPr>
              <a:solidFill>
                <a:srgbClr val="CEECF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1976-4C34-A93A-E15002324721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50" b="0" i="0" u="none" strike="noStrike" kern="1200" baseline="0">
                    <a:solidFill>
                      <a:schemeClr val="tx1"/>
                    </a:solidFill>
                    <a:latin typeface="Axiforma" panose="00000500000000000000" pitchFamily="50" charset="0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MAT_11.01!$U$3:$AF$3</c:f>
              <c:strCache>
                <c:ptCount val="12"/>
                <c:pt idx="0">
                  <c:v>ENE</c:v>
                </c:pt>
                <c:pt idx="1">
                  <c:v>FEB</c:v>
                </c:pt>
                <c:pt idx="2">
                  <c:v>MAR</c:v>
                </c:pt>
                <c:pt idx="3">
                  <c:v>ABR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AGO</c:v>
                </c:pt>
                <c:pt idx="8">
                  <c:v>SET</c:v>
                </c:pt>
                <c:pt idx="9">
                  <c:v>OCT</c:v>
                </c:pt>
                <c:pt idx="10">
                  <c:v>NOV</c:v>
                </c:pt>
                <c:pt idx="11">
                  <c:v>DIC</c:v>
                </c:pt>
              </c:strCache>
            </c:strRef>
          </c:cat>
          <c:val>
            <c:numRef>
              <c:f>MAT_11.01!$U$11:$AF$11</c:f>
              <c:numCache>
                <c:formatCode>0%</c:formatCode>
                <c:ptCount val="12"/>
                <c:pt idx="0">
                  <c:v>7.7047588216251212E-2</c:v>
                </c:pt>
                <c:pt idx="1">
                  <c:v>0.13208157979928781</c:v>
                </c:pt>
                <c:pt idx="2">
                  <c:v>0.18970540628034963</c:v>
                </c:pt>
                <c:pt idx="3">
                  <c:v>0.25639365490449983</c:v>
                </c:pt>
                <c:pt idx="4">
                  <c:v>0.31466494011006796</c:v>
                </c:pt>
                <c:pt idx="5">
                  <c:v>0.38005827128520558</c:v>
                </c:pt>
                <c:pt idx="6">
                  <c:v>0.44043655186746117</c:v>
                </c:pt>
                <c:pt idx="7">
                  <c:v>0.505977123011223</c:v>
                </c:pt>
                <c:pt idx="8">
                  <c:v>0.5649842582382234</c:v>
                </c:pt>
                <c:pt idx="9">
                  <c:v>0.63115607735440971</c:v>
                </c:pt>
                <c:pt idx="10">
                  <c:v>0.69070847654120837</c:v>
                </c:pt>
                <c:pt idx="11">
                  <c:v>0.75613916513477897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1976-4C34-A93A-E15002324721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1421239664"/>
        <c:axId val="1421257136"/>
      </c:barChart>
      <c:lineChart>
        <c:grouping val="standard"/>
        <c:varyColors val="0"/>
        <c:ser>
          <c:idx val="1"/>
          <c:order val="1"/>
          <c:tx>
            <c:strRef>
              <c:f>MAT_11.01!$T$12</c:f>
              <c:strCache>
                <c:ptCount val="1"/>
                <c:pt idx="0">
                  <c:v>Con intervención</c:v>
                </c:pt>
              </c:strCache>
            </c:strRef>
          </c:tx>
          <c:spPr>
            <a:ln w="28575" cap="rnd">
              <a:solidFill>
                <a:schemeClr val="accent5">
                  <a:tint val="77000"/>
                </a:schemeClr>
              </a:solidFill>
              <a:round/>
            </a:ln>
            <a:effectLst/>
          </c:spPr>
          <c:marker>
            <c:symbol val="diamond"/>
            <c:size val="12"/>
            <c:spPr>
              <a:solidFill>
                <a:schemeClr val="accent5">
                  <a:tint val="77000"/>
                </a:schemeClr>
              </a:solidFill>
              <a:ln w="9525">
                <a:solidFill>
                  <a:schemeClr val="accent5">
                    <a:tint val="77000"/>
                  </a:schemeClr>
                </a:solidFill>
              </a:ln>
              <a:effectLst/>
            </c:spPr>
          </c:marker>
          <c:dPt>
            <c:idx val="6"/>
            <c:marker>
              <c:symbol val="diamond"/>
              <c:size val="12"/>
              <c:spPr>
                <a:solidFill>
                  <a:schemeClr val="accent5">
                    <a:tint val="77000"/>
                  </a:schemeClr>
                </a:solidFill>
                <a:ln w="9525">
                  <a:solidFill>
                    <a:schemeClr val="accent5">
                      <a:tint val="77000"/>
                    </a:schemeClr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B-1976-4C34-A93A-E15002324721}"/>
              </c:ext>
            </c:extLst>
          </c:dPt>
          <c:dPt>
            <c:idx val="7"/>
            <c:marker>
              <c:symbol val="diamond"/>
              <c:size val="12"/>
              <c:spPr>
                <a:solidFill>
                  <a:schemeClr val="accent5">
                    <a:tint val="77000"/>
                  </a:schemeClr>
                </a:solidFill>
                <a:ln w="9525">
                  <a:solidFill>
                    <a:schemeClr val="accent5">
                      <a:tint val="77000"/>
                    </a:schemeClr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C-1976-4C34-A93A-E15002324721}"/>
              </c:ext>
            </c:extLst>
          </c:dPt>
          <c:dPt>
            <c:idx val="8"/>
            <c:marker>
              <c:symbol val="diamond"/>
              <c:size val="12"/>
              <c:spPr>
                <a:solidFill>
                  <a:schemeClr val="accent5">
                    <a:tint val="77000"/>
                  </a:schemeClr>
                </a:solidFill>
                <a:ln w="9525">
                  <a:solidFill>
                    <a:schemeClr val="accent5">
                      <a:tint val="77000"/>
                    </a:schemeClr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D-1976-4C34-A93A-E15002324721}"/>
              </c:ext>
            </c:extLst>
          </c:dPt>
          <c:dPt>
            <c:idx val="9"/>
            <c:marker>
              <c:symbol val="diamond"/>
              <c:size val="12"/>
              <c:spPr>
                <a:solidFill>
                  <a:schemeClr val="accent5">
                    <a:tint val="77000"/>
                  </a:schemeClr>
                </a:solidFill>
                <a:ln w="9525">
                  <a:solidFill>
                    <a:schemeClr val="accent5">
                      <a:tint val="77000"/>
                    </a:schemeClr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E-1976-4C34-A93A-E15002324721}"/>
              </c:ext>
            </c:extLst>
          </c:dPt>
          <c:dPt>
            <c:idx val="10"/>
            <c:marker>
              <c:symbol val="diamond"/>
              <c:size val="12"/>
              <c:spPr>
                <a:solidFill>
                  <a:schemeClr val="accent5">
                    <a:tint val="77000"/>
                  </a:schemeClr>
                </a:solidFill>
                <a:ln w="9525">
                  <a:solidFill>
                    <a:schemeClr val="accent5">
                      <a:tint val="77000"/>
                    </a:schemeClr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F-1976-4C34-A93A-E15002324721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50" b="0" i="0" u="none" strike="noStrike" kern="1200" baseline="0">
                    <a:solidFill>
                      <a:schemeClr val="tx1"/>
                    </a:solidFill>
                    <a:latin typeface="Axiforma" panose="00000500000000000000" pitchFamily="50" charset="0"/>
                    <a:ea typeface="+mn-ea"/>
                    <a:cs typeface="+mn-cs"/>
                  </a:defRPr>
                </a:pPr>
                <a:endParaRPr lang="es-PE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MAT_11.01!$U$3:$AF$3</c:f>
              <c:strCache>
                <c:ptCount val="12"/>
                <c:pt idx="0">
                  <c:v>ENE</c:v>
                </c:pt>
                <c:pt idx="1">
                  <c:v>FEB</c:v>
                </c:pt>
                <c:pt idx="2">
                  <c:v>MAR</c:v>
                </c:pt>
                <c:pt idx="3">
                  <c:v>ABR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AGO</c:v>
                </c:pt>
                <c:pt idx="8">
                  <c:v>SET</c:v>
                </c:pt>
                <c:pt idx="9">
                  <c:v>OCT</c:v>
                </c:pt>
                <c:pt idx="10">
                  <c:v>NOV</c:v>
                </c:pt>
                <c:pt idx="11">
                  <c:v>DIC</c:v>
                </c:pt>
              </c:strCache>
            </c:strRef>
          </c:cat>
          <c:val>
            <c:numRef>
              <c:f>MAT_11.01!$U$12:$AF$12</c:f>
              <c:numCache>
                <c:formatCode>General</c:formatCode>
                <c:ptCount val="12"/>
                <c:pt idx="7" formatCode="0%">
                  <c:v>0.53771447070249268</c:v>
                </c:pt>
                <c:pt idx="8" formatCode="0%">
                  <c:v>0.61281968274522503</c:v>
                </c:pt>
                <c:pt idx="9" formatCode="0%">
                  <c:v>0.67562317902233737</c:v>
                </c:pt>
                <c:pt idx="10" formatCode="0%">
                  <c:v>0.74198769828423439</c:v>
                </c:pt>
                <c:pt idx="11" formatCode="0%">
                  <c:v>0.80058271285205573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0-1976-4C34-A93A-E15002324721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1421239664"/>
        <c:axId val="1421257136"/>
      </c:lineChart>
      <c:catAx>
        <c:axId val="14212396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/>
                </a:solidFill>
                <a:latin typeface="Axiforma" panose="00000500000000000000" pitchFamily="50" charset="0"/>
                <a:ea typeface="+mn-ea"/>
                <a:cs typeface="+mn-cs"/>
              </a:defRPr>
            </a:pPr>
            <a:endParaRPr lang="es-PE"/>
          </a:p>
        </c:txPr>
        <c:crossAx val="1421257136"/>
        <c:crosses val="autoZero"/>
        <c:auto val="1"/>
        <c:lblAlgn val="ctr"/>
        <c:lblOffset val="100"/>
        <c:noMultiLvlLbl val="0"/>
      </c:catAx>
      <c:valAx>
        <c:axId val="1421257136"/>
        <c:scaling>
          <c:orientation val="minMax"/>
        </c:scaling>
        <c:delete val="0"/>
        <c:axPos val="l"/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/>
                </a:solidFill>
                <a:latin typeface="Axiforma" panose="00000500000000000000" pitchFamily="50" charset="0"/>
                <a:ea typeface="+mn-ea"/>
                <a:cs typeface="+mn-cs"/>
              </a:defRPr>
            </a:pPr>
            <a:endParaRPr lang="es-PE"/>
          </a:p>
        </c:txPr>
        <c:crossAx val="142123966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12712705356274906"/>
          <c:y val="0.25785353979336539"/>
          <c:w val="0.22595936619033732"/>
          <c:h val="0.1552565112752601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50" b="0" i="0" u="none" strike="noStrike" kern="1200" baseline="0">
              <a:solidFill>
                <a:schemeClr val="tx1"/>
              </a:solidFill>
              <a:latin typeface="Axiforma" panose="00000500000000000000" pitchFamily="50" charset="0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showDLblsOverMax val="0"/>
  </c:chart>
  <c:spPr>
    <a:noFill/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sz="1050">
          <a:solidFill>
            <a:schemeClr val="tx1"/>
          </a:solidFill>
          <a:latin typeface="Axiforma" panose="00000500000000000000" pitchFamily="50" charset="0"/>
        </a:defRPr>
      </a:pPr>
      <a:endParaRPr lang="es-PE"/>
    </a:p>
  </c:txPr>
  <c:externalData r:id="rId3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1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260" b="0" i="0" u="none" strike="noStrike" kern="1200" spc="0" baseline="0">
                <a:solidFill>
                  <a:schemeClr val="tx1"/>
                </a:solidFill>
                <a:latin typeface="Axiforma" panose="00000500000000000000" pitchFamily="50" charset="0"/>
                <a:ea typeface="+mn-ea"/>
                <a:cs typeface="+mn-cs"/>
              </a:defRPr>
            </a:pPr>
            <a:r>
              <a:rPr lang="es-PE"/>
              <a:t>GESTANTES CONTROLADAS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60" b="0" i="0" u="none" strike="noStrike" kern="1200" spc="0" baseline="0">
              <a:solidFill>
                <a:schemeClr val="tx1"/>
              </a:solidFill>
              <a:latin typeface="Axiforma" panose="00000500000000000000" pitchFamily="50" charset="0"/>
              <a:ea typeface="+mn-ea"/>
              <a:cs typeface="+mn-cs"/>
            </a:defRPr>
          </a:pPr>
          <a:endParaRPr lang="es-PE"/>
        </a:p>
      </c:txPr>
    </c:title>
    <c:autoTitleDeleted val="0"/>
    <c:plotArea>
      <c:layout>
        <c:manualLayout>
          <c:layoutTarget val="inner"/>
          <c:xMode val="edge"/>
          <c:yMode val="edge"/>
          <c:x val="5.7263162265383132E-2"/>
          <c:y val="0.15386620186595745"/>
          <c:w val="0.92602163148860717"/>
          <c:h val="0.7481886458231689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MAT_11.01!$T$39</c:f>
              <c:strCache>
                <c:ptCount val="1"/>
                <c:pt idx="0">
                  <c:v>Sin intervención</c:v>
                </c:pt>
              </c:strCache>
            </c:strRef>
          </c:tx>
          <c:spPr>
            <a:solidFill>
              <a:schemeClr val="accent5">
                <a:shade val="76000"/>
              </a:schemeClr>
            </a:solidFill>
            <a:ln>
              <a:noFill/>
            </a:ln>
            <a:effectLst/>
          </c:spPr>
          <c:invertIfNegative val="0"/>
          <c:dPt>
            <c:idx val="7"/>
            <c:invertIfNegative val="0"/>
            <c:bubble3D val="0"/>
            <c:spPr>
              <a:solidFill>
                <a:srgbClr val="CEECF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0F00-4796-87B4-B05809A19628}"/>
              </c:ext>
            </c:extLst>
          </c:dPt>
          <c:dPt>
            <c:idx val="8"/>
            <c:invertIfNegative val="0"/>
            <c:bubble3D val="0"/>
            <c:spPr>
              <a:solidFill>
                <a:srgbClr val="CEECF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0F00-4796-87B4-B05809A19628}"/>
              </c:ext>
            </c:extLst>
          </c:dPt>
          <c:dPt>
            <c:idx val="9"/>
            <c:invertIfNegative val="0"/>
            <c:bubble3D val="0"/>
            <c:spPr>
              <a:solidFill>
                <a:srgbClr val="CEECF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0F00-4796-87B4-B05809A19628}"/>
              </c:ext>
            </c:extLst>
          </c:dPt>
          <c:dPt>
            <c:idx val="10"/>
            <c:invertIfNegative val="0"/>
            <c:bubble3D val="0"/>
            <c:spPr>
              <a:solidFill>
                <a:srgbClr val="CEECF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0F00-4796-87B4-B05809A19628}"/>
              </c:ext>
            </c:extLst>
          </c:dPt>
          <c:dPt>
            <c:idx val="11"/>
            <c:invertIfNegative val="0"/>
            <c:bubble3D val="0"/>
            <c:spPr>
              <a:solidFill>
                <a:srgbClr val="CEECF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0F00-4796-87B4-B05809A19628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50" b="0" i="0" u="none" strike="noStrike" kern="1200" baseline="0">
                    <a:solidFill>
                      <a:schemeClr val="tx1"/>
                    </a:solidFill>
                    <a:latin typeface="Axiforma" panose="00000500000000000000" pitchFamily="50" charset="0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MAT_11.01!$U$3:$AF$3</c:f>
              <c:strCache>
                <c:ptCount val="12"/>
                <c:pt idx="0">
                  <c:v>ENE</c:v>
                </c:pt>
                <c:pt idx="1">
                  <c:v>FEB</c:v>
                </c:pt>
                <c:pt idx="2">
                  <c:v>MAR</c:v>
                </c:pt>
                <c:pt idx="3">
                  <c:v>ABR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AGO</c:v>
                </c:pt>
                <c:pt idx="8">
                  <c:v>SET</c:v>
                </c:pt>
                <c:pt idx="9">
                  <c:v>OCT</c:v>
                </c:pt>
                <c:pt idx="10">
                  <c:v>NOV</c:v>
                </c:pt>
                <c:pt idx="11">
                  <c:v>DIC</c:v>
                </c:pt>
              </c:strCache>
            </c:strRef>
          </c:cat>
          <c:val>
            <c:numRef>
              <c:f>MAT_11.01!$U$39:$AF$39</c:f>
              <c:numCache>
                <c:formatCode>0%</c:formatCode>
                <c:ptCount val="12"/>
                <c:pt idx="0">
                  <c:v>5.1472968598251859E-2</c:v>
                </c:pt>
                <c:pt idx="1">
                  <c:v>0.10974425380382001</c:v>
                </c:pt>
                <c:pt idx="2">
                  <c:v>0.17643250242797021</c:v>
                </c:pt>
                <c:pt idx="3">
                  <c:v>0.22661055357720944</c:v>
                </c:pt>
                <c:pt idx="4">
                  <c:v>0.27840725153771445</c:v>
                </c:pt>
                <c:pt idx="5">
                  <c:v>0.33344124312075107</c:v>
                </c:pt>
                <c:pt idx="6">
                  <c:v>0.36743282615733247</c:v>
                </c:pt>
                <c:pt idx="7">
                  <c:v>0.41016510197474909</c:v>
                </c:pt>
                <c:pt idx="8">
                  <c:v>0.44966008416963421</c:v>
                </c:pt>
                <c:pt idx="9">
                  <c:v>0.49627711233408872</c:v>
                </c:pt>
                <c:pt idx="10">
                  <c:v>0.54516024603431534</c:v>
                </c:pt>
                <c:pt idx="11">
                  <c:v>0.59987050825509869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0F00-4796-87B4-B05809A19628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1421239664"/>
        <c:axId val="1421257136"/>
      </c:barChart>
      <c:lineChart>
        <c:grouping val="standard"/>
        <c:varyColors val="0"/>
        <c:ser>
          <c:idx val="1"/>
          <c:order val="1"/>
          <c:tx>
            <c:strRef>
              <c:f>MAT_11.01!$T$40</c:f>
              <c:strCache>
                <c:ptCount val="1"/>
                <c:pt idx="0">
                  <c:v>Con intervención</c:v>
                </c:pt>
              </c:strCache>
            </c:strRef>
          </c:tx>
          <c:spPr>
            <a:ln w="28575" cap="rnd">
              <a:solidFill>
                <a:schemeClr val="accent5">
                  <a:tint val="77000"/>
                </a:schemeClr>
              </a:solidFill>
              <a:round/>
            </a:ln>
            <a:effectLst/>
          </c:spPr>
          <c:marker>
            <c:symbol val="diamond"/>
            <c:size val="12"/>
            <c:spPr>
              <a:solidFill>
                <a:schemeClr val="accent5">
                  <a:tint val="77000"/>
                </a:schemeClr>
              </a:solidFill>
              <a:ln w="9525">
                <a:solidFill>
                  <a:schemeClr val="accent5">
                    <a:tint val="77000"/>
                  </a:schemeClr>
                </a:solidFill>
              </a:ln>
              <a:effectLst/>
            </c:spPr>
          </c:marker>
          <c:dPt>
            <c:idx val="6"/>
            <c:marker>
              <c:symbol val="diamond"/>
              <c:size val="12"/>
              <c:spPr>
                <a:solidFill>
                  <a:schemeClr val="accent5">
                    <a:tint val="77000"/>
                  </a:schemeClr>
                </a:solidFill>
                <a:ln w="9525">
                  <a:solidFill>
                    <a:schemeClr val="accent5">
                      <a:tint val="77000"/>
                    </a:schemeClr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B-0F00-4796-87B4-B05809A19628}"/>
              </c:ext>
            </c:extLst>
          </c:dPt>
          <c:dPt>
            <c:idx val="7"/>
            <c:marker>
              <c:symbol val="diamond"/>
              <c:size val="12"/>
              <c:spPr>
                <a:solidFill>
                  <a:schemeClr val="accent5">
                    <a:tint val="77000"/>
                  </a:schemeClr>
                </a:solidFill>
                <a:ln w="9525">
                  <a:solidFill>
                    <a:schemeClr val="accent5">
                      <a:tint val="77000"/>
                    </a:schemeClr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C-0F00-4796-87B4-B05809A19628}"/>
              </c:ext>
            </c:extLst>
          </c:dPt>
          <c:dPt>
            <c:idx val="8"/>
            <c:marker>
              <c:symbol val="diamond"/>
              <c:size val="12"/>
              <c:spPr>
                <a:solidFill>
                  <a:schemeClr val="accent5">
                    <a:tint val="77000"/>
                  </a:schemeClr>
                </a:solidFill>
                <a:ln w="9525">
                  <a:solidFill>
                    <a:schemeClr val="accent5">
                      <a:tint val="77000"/>
                    </a:schemeClr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D-0F00-4796-87B4-B05809A19628}"/>
              </c:ext>
            </c:extLst>
          </c:dPt>
          <c:dPt>
            <c:idx val="9"/>
            <c:marker>
              <c:symbol val="diamond"/>
              <c:size val="12"/>
              <c:spPr>
                <a:solidFill>
                  <a:schemeClr val="accent5">
                    <a:tint val="77000"/>
                  </a:schemeClr>
                </a:solidFill>
                <a:ln w="9525">
                  <a:solidFill>
                    <a:schemeClr val="accent5">
                      <a:tint val="77000"/>
                    </a:schemeClr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E-0F00-4796-87B4-B05809A19628}"/>
              </c:ext>
            </c:extLst>
          </c:dPt>
          <c:dPt>
            <c:idx val="10"/>
            <c:marker>
              <c:symbol val="diamond"/>
              <c:size val="12"/>
              <c:spPr>
                <a:solidFill>
                  <a:schemeClr val="accent5">
                    <a:tint val="77000"/>
                  </a:schemeClr>
                </a:solidFill>
                <a:ln w="9525">
                  <a:solidFill>
                    <a:schemeClr val="accent5">
                      <a:tint val="77000"/>
                    </a:schemeClr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F-0F00-4796-87B4-B05809A19628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50" b="0" i="0" u="none" strike="noStrike" kern="1200" baseline="0">
                    <a:solidFill>
                      <a:schemeClr val="tx1"/>
                    </a:solidFill>
                    <a:latin typeface="Axiforma" panose="00000500000000000000" pitchFamily="50" charset="0"/>
                    <a:ea typeface="+mn-ea"/>
                    <a:cs typeface="+mn-cs"/>
                  </a:defRPr>
                </a:pPr>
                <a:endParaRPr lang="es-PE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MAT_11.01!$U$3:$AF$3</c:f>
              <c:strCache>
                <c:ptCount val="12"/>
                <c:pt idx="0">
                  <c:v>ENE</c:v>
                </c:pt>
                <c:pt idx="1">
                  <c:v>FEB</c:v>
                </c:pt>
                <c:pt idx="2">
                  <c:v>MAR</c:v>
                </c:pt>
                <c:pt idx="3">
                  <c:v>ABR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AGO</c:v>
                </c:pt>
                <c:pt idx="8">
                  <c:v>SET</c:v>
                </c:pt>
                <c:pt idx="9">
                  <c:v>OCT</c:v>
                </c:pt>
                <c:pt idx="10">
                  <c:v>NOV</c:v>
                </c:pt>
                <c:pt idx="11">
                  <c:v>DIC</c:v>
                </c:pt>
              </c:strCache>
            </c:strRef>
          </c:cat>
          <c:val>
            <c:numRef>
              <c:f>MAT_11.01!$U$40:$AF$40</c:f>
              <c:numCache>
                <c:formatCode>General</c:formatCode>
                <c:ptCount val="12"/>
                <c:pt idx="7" formatCode="0%">
                  <c:v>0.42699902881191326</c:v>
                </c:pt>
                <c:pt idx="8" formatCode="0%">
                  <c:v>0.48203302039494983</c:v>
                </c:pt>
                <c:pt idx="9" formatCode="0%">
                  <c:v>0.53350598899320167</c:v>
                </c:pt>
                <c:pt idx="10" formatCode="0%">
                  <c:v>0.58368404014244091</c:v>
                </c:pt>
                <c:pt idx="11" formatCode="0%">
                  <c:v>0.64422143088378114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0-0F00-4796-87B4-B05809A19628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1421239664"/>
        <c:axId val="1421257136"/>
      </c:lineChart>
      <c:catAx>
        <c:axId val="14212396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/>
                </a:solidFill>
                <a:latin typeface="Axiforma" panose="00000500000000000000" pitchFamily="50" charset="0"/>
                <a:ea typeface="+mn-ea"/>
                <a:cs typeface="+mn-cs"/>
              </a:defRPr>
            </a:pPr>
            <a:endParaRPr lang="es-PE"/>
          </a:p>
        </c:txPr>
        <c:crossAx val="1421257136"/>
        <c:crosses val="autoZero"/>
        <c:auto val="1"/>
        <c:lblAlgn val="ctr"/>
        <c:lblOffset val="100"/>
        <c:noMultiLvlLbl val="0"/>
      </c:catAx>
      <c:valAx>
        <c:axId val="1421257136"/>
        <c:scaling>
          <c:orientation val="minMax"/>
        </c:scaling>
        <c:delete val="0"/>
        <c:axPos val="l"/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/>
                </a:solidFill>
                <a:latin typeface="Axiforma" panose="00000500000000000000" pitchFamily="50" charset="0"/>
                <a:ea typeface="+mn-ea"/>
                <a:cs typeface="+mn-cs"/>
              </a:defRPr>
            </a:pPr>
            <a:endParaRPr lang="es-PE"/>
          </a:p>
        </c:txPr>
        <c:crossAx val="142123966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10442066860824979"/>
          <c:y val="0.25426359150826311"/>
          <c:w val="0.20935838909386534"/>
          <c:h val="0.14232703169234615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50" b="0" i="0" u="none" strike="noStrike" kern="1200" baseline="0">
              <a:solidFill>
                <a:schemeClr val="tx1"/>
              </a:solidFill>
              <a:latin typeface="Axiforma" panose="00000500000000000000" pitchFamily="50" charset="0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showDLblsOverMax val="0"/>
  </c:chart>
  <c:spPr>
    <a:noFill/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sz="1050">
          <a:solidFill>
            <a:schemeClr val="tx1"/>
          </a:solidFill>
          <a:latin typeface="Axiforma" panose="00000500000000000000" pitchFamily="50" charset="0"/>
        </a:defRPr>
      </a:pPr>
      <a:endParaRPr lang="es-PE"/>
    </a:p>
  </c:txPr>
  <c:externalData r:id="rId3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1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260" b="0" i="0" u="none" strike="noStrike" kern="1200" spc="0" baseline="0">
                <a:solidFill>
                  <a:schemeClr val="tx1"/>
                </a:solidFill>
                <a:latin typeface="Axiforma" panose="00000500000000000000" pitchFamily="50" charset="0"/>
                <a:ea typeface="+mn-ea"/>
                <a:cs typeface="+mn-cs"/>
              </a:defRPr>
            </a:pPr>
            <a:r>
              <a:rPr lang="es-PE"/>
              <a:t>PUÉRPERA ATENDIDA 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60" b="0" i="0" u="none" strike="noStrike" kern="1200" spc="0" baseline="0">
              <a:solidFill>
                <a:schemeClr val="tx1"/>
              </a:solidFill>
              <a:latin typeface="Axiforma" panose="00000500000000000000" pitchFamily="50" charset="0"/>
              <a:ea typeface="+mn-ea"/>
              <a:cs typeface="+mn-cs"/>
            </a:defRPr>
          </a:pPr>
          <a:endParaRPr lang="es-PE"/>
        </a:p>
      </c:txPr>
    </c:title>
    <c:autoTitleDeleted val="0"/>
    <c:plotArea>
      <c:layout>
        <c:manualLayout>
          <c:layoutTarget val="inner"/>
          <c:xMode val="edge"/>
          <c:yMode val="edge"/>
          <c:x val="4.1380640699401443E-2"/>
          <c:y val="0.13369805748631269"/>
          <c:w val="0.93007467312795333"/>
          <c:h val="0.7811950350488967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MAT_11.01!$T$53</c:f>
              <c:strCache>
                <c:ptCount val="1"/>
                <c:pt idx="0">
                  <c:v>Sin intervención</c:v>
                </c:pt>
              </c:strCache>
            </c:strRef>
          </c:tx>
          <c:spPr>
            <a:solidFill>
              <a:schemeClr val="accent5">
                <a:shade val="76000"/>
              </a:schemeClr>
            </a:solidFill>
            <a:ln>
              <a:noFill/>
            </a:ln>
            <a:effectLst/>
          </c:spPr>
          <c:invertIfNegative val="0"/>
          <c:dPt>
            <c:idx val="7"/>
            <c:invertIfNegative val="0"/>
            <c:bubble3D val="0"/>
            <c:spPr>
              <a:solidFill>
                <a:srgbClr val="CEECF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C933-41AD-8A39-88C4D9698143}"/>
              </c:ext>
            </c:extLst>
          </c:dPt>
          <c:dPt>
            <c:idx val="8"/>
            <c:invertIfNegative val="0"/>
            <c:bubble3D val="0"/>
            <c:spPr>
              <a:solidFill>
                <a:srgbClr val="CEECF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C933-41AD-8A39-88C4D9698143}"/>
              </c:ext>
            </c:extLst>
          </c:dPt>
          <c:dPt>
            <c:idx val="9"/>
            <c:invertIfNegative val="0"/>
            <c:bubble3D val="0"/>
            <c:spPr>
              <a:solidFill>
                <a:srgbClr val="CEECF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C933-41AD-8A39-88C4D9698143}"/>
              </c:ext>
            </c:extLst>
          </c:dPt>
          <c:dPt>
            <c:idx val="10"/>
            <c:invertIfNegative val="0"/>
            <c:bubble3D val="0"/>
            <c:spPr>
              <a:solidFill>
                <a:srgbClr val="CEECF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C933-41AD-8A39-88C4D9698143}"/>
              </c:ext>
            </c:extLst>
          </c:dPt>
          <c:dPt>
            <c:idx val="11"/>
            <c:invertIfNegative val="0"/>
            <c:bubble3D val="0"/>
            <c:spPr>
              <a:solidFill>
                <a:srgbClr val="CEECF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C933-41AD-8A39-88C4D9698143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50" b="0" i="0" u="none" strike="noStrike" kern="1200" baseline="0">
                    <a:solidFill>
                      <a:schemeClr val="tx1"/>
                    </a:solidFill>
                    <a:latin typeface="Axiforma" panose="00000500000000000000" pitchFamily="50" charset="0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MAT_11.01!$U$3:$AF$3</c:f>
              <c:strCache>
                <c:ptCount val="12"/>
                <c:pt idx="0">
                  <c:v>ENE</c:v>
                </c:pt>
                <c:pt idx="1">
                  <c:v>FEB</c:v>
                </c:pt>
                <c:pt idx="2">
                  <c:v>MAR</c:v>
                </c:pt>
                <c:pt idx="3">
                  <c:v>ABR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AGO</c:v>
                </c:pt>
                <c:pt idx="8">
                  <c:v>SET</c:v>
                </c:pt>
                <c:pt idx="9">
                  <c:v>OCT</c:v>
                </c:pt>
                <c:pt idx="10">
                  <c:v>NOV</c:v>
                </c:pt>
                <c:pt idx="11">
                  <c:v>DIC</c:v>
                </c:pt>
              </c:strCache>
            </c:strRef>
          </c:cat>
          <c:val>
            <c:numRef>
              <c:f>MAT_11.01!$U$53:$AF$53</c:f>
              <c:numCache>
                <c:formatCode>0%</c:formatCode>
                <c:ptCount val="12"/>
                <c:pt idx="0">
                  <c:v>4.2732275817416641E-2</c:v>
                </c:pt>
                <c:pt idx="1">
                  <c:v>8.7083198446099061E-2</c:v>
                </c:pt>
                <c:pt idx="2">
                  <c:v>0.15085788280997087</c:v>
                </c:pt>
                <c:pt idx="3">
                  <c:v>0.20459695694399482</c:v>
                </c:pt>
                <c:pt idx="4">
                  <c:v>0.25218517319520878</c:v>
                </c:pt>
                <c:pt idx="5">
                  <c:v>0.31078018776303012</c:v>
                </c:pt>
                <c:pt idx="6">
                  <c:v>0.36290103418513581</c:v>
                </c:pt>
                <c:pt idx="7">
                  <c:v>0.40304305600517965</c:v>
                </c:pt>
                <c:pt idx="8">
                  <c:v>0.4516024603431531</c:v>
                </c:pt>
                <c:pt idx="9">
                  <c:v>0.49077371317578505</c:v>
                </c:pt>
                <c:pt idx="10">
                  <c:v>0.5380382000647459</c:v>
                </c:pt>
                <c:pt idx="11">
                  <c:v>0.60084169634185824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C933-41AD-8A39-88C4D9698143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1421239664"/>
        <c:axId val="1421257136"/>
      </c:barChart>
      <c:lineChart>
        <c:grouping val="standard"/>
        <c:varyColors val="0"/>
        <c:ser>
          <c:idx val="1"/>
          <c:order val="1"/>
          <c:tx>
            <c:strRef>
              <c:f>MAT_11.01!$T$54</c:f>
              <c:strCache>
                <c:ptCount val="1"/>
                <c:pt idx="0">
                  <c:v>Con intervención</c:v>
                </c:pt>
              </c:strCache>
            </c:strRef>
          </c:tx>
          <c:spPr>
            <a:ln w="28575" cap="rnd">
              <a:solidFill>
                <a:schemeClr val="accent5">
                  <a:tint val="77000"/>
                </a:schemeClr>
              </a:solidFill>
              <a:round/>
            </a:ln>
            <a:effectLst/>
          </c:spPr>
          <c:marker>
            <c:symbol val="diamond"/>
            <c:size val="12"/>
            <c:spPr>
              <a:solidFill>
                <a:schemeClr val="accent5">
                  <a:tint val="77000"/>
                </a:schemeClr>
              </a:solidFill>
              <a:ln w="9525">
                <a:solidFill>
                  <a:schemeClr val="accent5">
                    <a:tint val="77000"/>
                  </a:schemeClr>
                </a:solidFill>
              </a:ln>
              <a:effectLst/>
            </c:spPr>
          </c:marker>
          <c:dPt>
            <c:idx val="6"/>
            <c:marker>
              <c:symbol val="diamond"/>
              <c:size val="12"/>
              <c:spPr>
                <a:solidFill>
                  <a:schemeClr val="accent5">
                    <a:tint val="77000"/>
                  </a:schemeClr>
                </a:solidFill>
                <a:ln w="9525">
                  <a:solidFill>
                    <a:schemeClr val="accent5">
                      <a:tint val="77000"/>
                    </a:schemeClr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B-C933-41AD-8A39-88C4D9698143}"/>
              </c:ext>
            </c:extLst>
          </c:dPt>
          <c:dPt>
            <c:idx val="7"/>
            <c:marker>
              <c:symbol val="diamond"/>
              <c:size val="12"/>
              <c:spPr>
                <a:solidFill>
                  <a:schemeClr val="accent5">
                    <a:tint val="77000"/>
                  </a:schemeClr>
                </a:solidFill>
                <a:ln w="9525">
                  <a:solidFill>
                    <a:schemeClr val="accent5">
                      <a:tint val="77000"/>
                    </a:schemeClr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C-C933-41AD-8A39-88C4D9698143}"/>
              </c:ext>
            </c:extLst>
          </c:dPt>
          <c:dPt>
            <c:idx val="8"/>
            <c:marker>
              <c:symbol val="diamond"/>
              <c:size val="12"/>
              <c:spPr>
                <a:solidFill>
                  <a:schemeClr val="accent5">
                    <a:tint val="77000"/>
                  </a:schemeClr>
                </a:solidFill>
                <a:ln w="9525">
                  <a:solidFill>
                    <a:schemeClr val="accent5">
                      <a:tint val="77000"/>
                    </a:schemeClr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D-C933-41AD-8A39-88C4D9698143}"/>
              </c:ext>
            </c:extLst>
          </c:dPt>
          <c:dPt>
            <c:idx val="9"/>
            <c:marker>
              <c:symbol val="diamond"/>
              <c:size val="12"/>
              <c:spPr>
                <a:solidFill>
                  <a:schemeClr val="accent5">
                    <a:tint val="77000"/>
                  </a:schemeClr>
                </a:solidFill>
                <a:ln w="9525">
                  <a:solidFill>
                    <a:schemeClr val="accent5">
                      <a:tint val="77000"/>
                    </a:schemeClr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E-C933-41AD-8A39-88C4D9698143}"/>
              </c:ext>
            </c:extLst>
          </c:dPt>
          <c:dPt>
            <c:idx val="10"/>
            <c:marker>
              <c:symbol val="diamond"/>
              <c:size val="12"/>
              <c:spPr>
                <a:solidFill>
                  <a:schemeClr val="accent5">
                    <a:tint val="77000"/>
                  </a:schemeClr>
                </a:solidFill>
                <a:ln w="9525">
                  <a:solidFill>
                    <a:schemeClr val="accent5">
                      <a:tint val="77000"/>
                    </a:schemeClr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F-C933-41AD-8A39-88C4D9698143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50" b="0" i="0" u="none" strike="noStrike" kern="1200" baseline="0">
                    <a:solidFill>
                      <a:schemeClr val="tx1"/>
                    </a:solidFill>
                    <a:latin typeface="Axiforma" panose="00000500000000000000" pitchFamily="50" charset="0"/>
                    <a:ea typeface="+mn-ea"/>
                    <a:cs typeface="+mn-cs"/>
                  </a:defRPr>
                </a:pPr>
                <a:endParaRPr lang="es-PE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MAT_11.01!$U$3:$AF$3</c:f>
              <c:strCache>
                <c:ptCount val="12"/>
                <c:pt idx="0">
                  <c:v>ENE</c:v>
                </c:pt>
                <c:pt idx="1">
                  <c:v>FEB</c:v>
                </c:pt>
                <c:pt idx="2">
                  <c:v>MAR</c:v>
                </c:pt>
                <c:pt idx="3">
                  <c:v>ABR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AGO</c:v>
                </c:pt>
                <c:pt idx="8">
                  <c:v>SET</c:v>
                </c:pt>
                <c:pt idx="9">
                  <c:v>OCT</c:v>
                </c:pt>
                <c:pt idx="10">
                  <c:v>NOV</c:v>
                </c:pt>
                <c:pt idx="11">
                  <c:v>DIC</c:v>
                </c:pt>
              </c:strCache>
            </c:strRef>
          </c:cat>
          <c:val>
            <c:numRef>
              <c:f>MAT_11.01!$U$54:$AF$54</c:f>
              <c:numCache>
                <c:formatCode>General</c:formatCode>
                <c:ptCount val="12"/>
                <c:pt idx="7" formatCode="0%">
                  <c:v>0.42181935901586276</c:v>
                </c:pt>
                <c:pt idx="8" formatCode="0%">
                  <c:v>0.47911945613467144</c:v>
                </c:pt>
                <c:pt idx="9" formatCode="0%">
                  <c:v>0.53091615409517645</c:v>
                </c:pt>
                <c:pt idx="10" formatCode="0%">
                  <c:v>0.58562641631595991</c:v>
                </c:pt>
                <c:pt idx="11" formatCode="0%">
                  <c:v>0.64227905471026225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0-C933-41AD-8A39-88C4D9698143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1421239664"/>
        <c:axId val="1421257136"/>
      </c:lineChart>
      <c:catAx>
        <c:axId val="14212396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/>
                </a:solidFill>
                <a:latin typeface="Axiforma" panose="00000500000000000000" pitchFamily="50" charset="0"/>
                <a:ea typeface="+mn-ea"/>
                <a:cs typeface="+mn-cs"/>
              </a:defRPr>
            </a:pPr>
            <a:endParaRPr lang="es-PE"/>
          </a:p>
        </c:txPr>
        <c:crossAx val="1421257136"/>
        <c:crosses val="autoZero"/>
        <c:auto val="1"/>
        <c:lblAlgn val="ctr"/>
        <c:lblOffset val="100"/>
        <c:noMultiLvlLbl val="0"/>
      </c:catAx>
      <c:valAx>
        <c:axId val="1421257136"/>
        <c:scaling>
          <c:orientation val="minMax"/>
        </c:scaling>
        <c:delete val="0"/>
        <c:axPos val="l"/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/>
                </a:solidFill>
                <a:latin typeface="Axiforma" panose="00000500000000000000" pitchFamily="50" charset="0"/>
                <a:ea typeface="+mn-ea"/>
                <a:cs typeface="+mn-cs"/>
              </a:defRPr>
            </a:pPr>
            <a:endParaRPr lang="es-PE"/>
          </a:p>
        </c:txPr>
        <c:crossAx val="142123966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11406733787344674"/>
          <c:y val="0.23802535607765193"/>
          <c:w val="0.21823893464791613"/>
          <c:h val="0.20652239757865021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50" b="0" i="0" u="none" strike="noStrike" kern="1200" baseline="0">
              <a:solidFill>
                <a:schemeClr val="tx1"/>
              </a:solidFill>
              <a:latin typeface="Axiforma" panose="00000500000000000000" pitchFamily="50" charset="0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showDLblsOverMax val="0"/>
  </c:chart>
  <c:spPr>
    <a:noFill/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sz="1050">
          <a:solidFill>
            <a:schemeClr val="tx1"/>
          </a:solidFill>
          <a:latin typeface="Axiforma" panose="00000500000000000000" pitchFamily="50" charset="0"/>
        </a:defRPr>
      </a:pPr>
      <a:endParaRPr lang="es-PE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320" b="0" i="0" u="none" strike="noStrike" kern="1200" spc="0" baseline="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pPr>
            <a:r>
              <a:rPr lang="es-PE"/>
              <a:t>1° CONTROL DEL RN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320" b="0" i="0" u="none" strike="noStrike" kern="1200" spc="0" baseline="0">
              <a:solidFill>
                <a:schemeClr val="accent4"/>
              </a:solidFill>
              <a:latin typeface="+mn-lt"/>
              <a:ea typeface="+mn-ea"/>
              <a:cs typeface="+mn-cs"/>
            </a:defRPr>
          </a:pPr>
          <a:endParaRPr lang="es-PE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PAN_11.01!$T$11</c:f>
              <c:strCache>
                <c:ptCount val="1"/>
                <c:pt idx="0">
                  <c:v>Sin intervención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Pt>
            <c:idx val="7"/>
            <c:invertIfNegative val="0"/>
            <c:bubble3D val="0"/>
            <c:spPr>
              <a:solidFill>
                <a:srgbClr val="FFF57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097B-4138-8FF5-52FB3E3C6C17}"/>
              </c:ext>
            </c:extLst>
          </c:dPt>
          <c:dPt>
            <c:idx val="8"/>
            <c:invertIfNegative val="0"/>
            <c:bubble3D val="0"/>
            <c:spPr>
              <a:solidFill>
                <a:srgbClr val="FFF57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4-097B-4138-8FF5-52FB3E3C6C17}"/>
              </c:ext>
            </c:extLst>
          </c:dPt>
          <c:dPt>
            <c:idx val="9"/>
            <c:invertIfNegative val="0"/>
            <c:bubble3D val="0"/>
            <c:spPr>
              <a:solidFill>
                <a:srgbClr val="FFF57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097B-4138-8FF5-52FB3E3C6C17}"/>
              </c:ext>
            </c:extLst>
          </c:dPt>
          <c:dPt>
            <c:idx val="10"/>
            <c:invertIfNegative val="0"/>
            <c:bubble3D val="0"/>
            <c:spPr>
              <a:solidFill>
                <a:srgbClr val="FFF57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6-097B-4138-8FF5-52FB3E3C6C17}"/>
              </c:ext>
            </c:extLst>
          </c:dPt>
          <c:dPt>
            <c:idx val="11"/>
            <c:invertIfNegative val="0"/>
            <c:bubble3D val="0"/>
            <c:spPr>
              <a:solidFill>
                <a:srgbClr val="FFF57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097B-4138-8FF5-52FB3E3C6C17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accent4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PAN_11.01!$U$3:$AF$3</c:f>
              <c:strCache>
                <c:ptCount val="12"/>
                <c:pt idx="0">
                  <c:v>ENE</c:v>
                </c:pt>
                <c:pt idx="1">
                  <c:v>FEB</c:v>
                </c:pt>
                <c:pt idx="2">
                  <c:v>MAR</c:v>
                </c:pt>
                <c:pt idx="3">
                  <c:v>ABR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AGO</c:v>
                </c:pt>
                <c:pt idx="8">
                  <c:v>SET</c:v>
                </c:pt>
                <c:pt idx="9">
                  <c:v>OCT</c:v>
                </c:pt>
                <c:pt idx="10">
                  <c:v>NOV</c:v>
                </c:pt>
                <c:pt idx="11">
                  <c:v>DIC</c:v>
                </c:pt>
              </c:strCache>
            </c:strRef>
          </c:cat>
          <c:val>
            <c:numRef>
              <c:f>PAN_11.01!$U$11:$AF$11</c:f>
              <c:numCache>
                <c:formatCode>0%</c:formatCode>
                <c:ptCount val="12"/>
                <c:pt idx="0">
                  <c:v>0.10747814826804791</c:v>
                </c:pt>
                <c:pt idx="1">
                  <c:v>0.2113952735513111</c:v>
                </c:pt>
                <c:pt idx="2">
                  <c:v>0.33894464227905469</c:v>
                </c:pt>
                <c:pt idx="3">
                  <c:v>0.45386856587892521</c:v>
                </c:pt>
                <c:pt idx="4">
                  <c:v>0.55810942052444157</c:v>
                </c:pt>
                <c:pt idx="5">
                  <c:v>0.68760116542570415</c:v>
                </c:pt>
                <c:pt idx="6">
                  <c:v>0.74813855616704439</c:v>
                </c:pt>
                <c:pt idx="7">
                  <c:v>0.81676918096471351</c:v>
                </c:pt>
                <c:pt idx="8">
                  <c:v>0.91324053091615409</c:v>
                </c:pt>
                <c:pt idx="9">
                  <c:v>0.97410165101974744</c:v>
                </c:pt>
                <c:pt idx="10">
                  <c:v>1.1071544189057947</c:v>
                </c:pt>
                <c:pt idx="11">
                  <c:v>1.2625445127873098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97B-4138-8FF5-52FB3E3C6C1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805314176"/>
        <c:axId val="1805311680"/>
      </c:barChart>
      <c:lineChart>
        <c:grouping val="standard"/>
        <c:varyColors val="0"/>
        <c:ser>
          <c:idx val="1"/>
          <c:order val="1"/>
          <c:tx>
            <c:strRef>
              <c:f>PAN_11.01!$T$12</c:f>
              <c:strCache>
                <c:ptCount val="1"/>
                <c:pt idx="0">
                  <c:v>Con intervención</c:v>
                </c:pt>
              </c:strCache>
            </c:strRef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diamond"/>
            <c:size val="12"/>
            <c:spPr>
              <a:solidFill>
                <a:schemeClr val="accent5"/>
              </a:solidFill>
              <a:ln w="9525">
                <a:solidFill>
                  <a:schemeClr val="accent5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accent4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PAN_11.01!$U$3:$AF$3</c:f>
              <c:strCache>
                <c:ptCount val="12"/>
                <c:pt idx="0">
                  <c:v>ENE</c:v>
                </c:pt>
                <c:pt idx="1">
                  <c:v>FEB</c:v>
                </c:pt>
                <c:pt idx="2">
                  <c:v>MAR</c:v>
                </c:pt>
                <c:pt idx="3">
                  <c:v>ABR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AGO</c:v>
                </c:pt>
                <c:pt idx="8">
                  <c:v>SET</c:v>
                </c:pt>
                <c:pt idx="9">
                  <c:v>OCT</c:v>
                </c:pt>
                <c:pt idx="10">
                  <c:v>NOV</c:v>
                </c:pt>
                <c:pt idx="11">
                  <c:v>DIC</c:v>
                </c:pt>
              </c:strCache>
            </c:strRef>
          </c:cat>
          <c:val>
            <c:numRef>
              <c:f>PAN_11.01!$U$12:$AF$12</c:f>
              <c:numCache>
                <c:formatCode>General</c:formatCode>
                <c:ptCount val="12"/>
                <c:pt idx="7" formatCode="0%">
                  <c:v>0.96471349951440599</c:v>
                </c:pt>
                <c:pt idx="8" formatCode="0%">
                  <c:v>1.089025574619618</c:v>
                </c:pt>
                <c:pt idx="9" formatCode="0%">
                  <c:v>1.2334088701845258</c:v>
                </c:pt>
                <c:pt idx="10" formatCode="0%">
                  <c:v>1.3583684040142441</c:v>
                </c:pt>
                <c:pt idx="11" formatCode="0%">
                  <c:v>1.4778245386856588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097B-4138-8FF5-52FB3E3C6C1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805314176"/>
        <c:axId val="1805311680"/>
      </c:lineChart>
      <c:catAx>
        <c:axId val="18053141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805311680"/>
        <c:crosses val="autoZero"/>
        <c:auto val="1"/>
        <c:lblAlgn val="ctr"/>
        <c:lblOffset val="100"/>
        <c:noMultiLvlLbl val="0"/>
      </c:catAx>
      <c:valAx>
        <c:axId val="1805311680"/>
        <c:scaling>
          <c:orientation val="minMax"/>
        </c:scaling>
        <c:delete val="0"/>
        <c:axPos val="l"/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80531417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accent4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sz="1100">
          <a:solidFill>
            <a:schemeClr val="accent4"/>
          </a:solidFill>
          <a:latin typeface="+mn-lt"/>
        </a:defRPr>
      </a:pPr>
      <a:endParaRPr lang="es-PE"/>
    </a:p>
  </c:txPr>
  <c:externalData r:id="rId3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1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320" b="0" i="0" u="none" strike="noStrike" kern="1200" spc="0" baseline="0">
                <a:solidFill>
                  <a:schemeClr val="tx1"/>
                </a:solidFill>
                <a:latin typeface="Axiforma" panose="00000500000000000000" pitchFamily="50" charset="0"/>
                <a:ea typeface="+mn-ea"/>
                <a:cs typeface="+mn-cs"/>
              </a:defRPr>
            </a:pPr>
            <a:r>
              <a:rPr lang="es-PE"/>
              <a:t>PUÉRPERA CONTROLADA 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320" b="0" i="0" u="none" strike="noStrike" kern="1200" spc="0" baseline="0">
              <a:solidFill>
                <a:schemeClr val="tx1"/>
              </a:solidFill>
              <a:latin typeface="Axiforma" panose="00000500000000000000" pitchFamily="50" charset="0"/>
              <a:ea typeface="+mn-ea"/>
              <a:cs typeface="+mn-cs"/>
            </a:defRPr>
          </a:pPr>
          <a:endParaRPr lang="es-PE"/>
        </a:p>
      </c:txPr>
    </c:title>
    <c:autoTitleDeleted val="0"/>
    <c:plotArea>
      <c:layout>
        <c:manualLayout>
          <c:layoutTarget val="inner"/>
          <c:xMode val="edge"/>
          <c:yMode val="edge"/>
          <c:x val="4.1380640699401443E-2"/>
          <c:y val="0.13820481644992214"/>
          <c:w val="0.93242690351465818"/>
          <c:h val="0.7738194511726942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MAT_11.01!$T$67</c:f>
              <c:strCache>
                <c:ptCount val="1"/>
                <c:pt idx="0">
                  <c:v>Sin intervención</c:v>
                </c:pt>
              </c:strCache>
            </c:strRef>
          </c:tx>
          <c:spPr>
            <a:solidFill>
              <a:schemeClr val="accent5">
                <a:shade val="76000"/>
              </a:schemeClr>
            </a:solidFill>
            <a:ln>
              <a:noFill/>
            </a:ln>
            <a:effectLst/>
          </c:spPr>
          <c:invertIfNegative val="0"/>
          <c:dPt>
            <c:idx val="7"/>
            <c:invertIfNegative val="0"/>
            <c:bubble3D val="0"/>
            <c:spPr>
              <a:solidFill>
                <a:srgbClr val="CEECF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8659-42FC-B7FA-984E9BE19B08}"/>
              </c:ext>
            </c:extLst>
          </c:dPt>
          <c:dPt>
            <c:idx val="8"/>
            <c:invertIfNegative val="0"/>
            <c:bubble3D val="0"/>
            <c:spPr>
              <a:solidFill>
                <a:srgbClr val="CEECF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8659-42FC-B7FA-984E9BE19B08}"/>
              </c:ext>
            </c:extLst>
          </c:dPt>
          <c:dPt>
            <c:idx val="9"/>
            <c:invertIfNegative val="0"/>
            <c:bubble3D val="0"/>
            <c:spPr>
              <a:solidFill>
                <a:srgbClr val="CEECF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8659-42FC-B7FA-984E9BE19B08}"/>
              </c:ext>
            </c:extLst>
          </c:dPt>
          <c:dPt>
            <c:idx val="10"/>
            <c:invertIfNegative val="0"/>
            <c:bubble3D val="0"/>
            <c:spPr>
              <a:solidFill>
                <a:srgbClr val="CEECF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8659-42FC-B7FA-984E9BE19B08}"/>
              </c:ext>
            </c:extLst>
          </c:dPt>
          <c:dPt>
            <c:idx val="11"/>
            <c:invertIfNegative val="0"/>
            <c:bubble3D val="0"/>
            <c:spPr>
              <a:solidFill>
                <a:srgbClr val="CEECF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8659-42FC-B7FA-984E9BE19B08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/>
                    </a:solidFill>
                    <a:latin typeface="Axiforma" panose="00000500000000000000" pitchFamily="50" charset="0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MAT_11.01!$U$3:$AF$3</c:f>
              <c:strCache>
                <c:ptCount val="12"/>
                <c:pt idx="0">
                  <c:v>ENE</c:v>
                </c:pt>
                <c:pt idx="1">
                  <c:v>FEB</c:v>
                </c:pt>
                <c:pt idx="2">
                  <c:v>MAR</c:v>
                </c:pt>
                <c:pt idx="3">
                  <c:v>ABR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AGO</c:v>
                </c:pt>
                <c:pt idx="8">
                  <c:v>SET</c:v>
                </c:pt>
                <c:pt idx="9">
                  <c:v>OCT</c:v>
                </c:pt>
                <c:pt idx="10">
                  <c:v>NOV</c:v>
                </c:pt>
                <c:pt idx="11">
                  <c:v>DIC</c:v>
                </c:pt>
              </c:strCache>
            </c:strRef>
          </c:cat>
          <c:val>
            <c:numRef>
              <c:f>MAT_11.01!$U$67:$AF$67</c:f>
              <c:numCache>
                <c:formatCode>0%</c:formatCode>
                <c:ptCount val="12"/>
                <c:pt idx="0">
                  <c:v>2.7516995791518291E-2</c:v>
                </c:pt>
                <c:pt idx="1">
                  <c:v>6.4422143088378112E-2</c:v>
                </c:pt>
                <c:pt idx="2">
                  <c:v>0.10488831337002266</c:v>
                </c:pt>
                <c:pt idx="3">
                  <c:v>0.1608934930398187</c:v>
                </c:pt>
                <c:pt idx="4">
                  <c:v>0.19294269990288118</c:v>
                </c:pt>
                <c:pt idx="5">
                  <c:v>0.23632243444480414</c:v>
                </c:pt>
                <c:pt idx="6">
                  <c:v>0.27775979281320817</c:v>
                </c:pt>
                <c:pt idx="7">
                  <c:v>0.30948527031401746</c:v>
                </c:pt>
                <c:pt idx="8">
                  <c:v>0.34444804143735835</c:v>
                </c:pt>
                <c:pt idx="9">
                  <c:v>0.36775655551958564</c:v>
                </c:pt>
                <c:pt idx="10">
                  <c:v>0.40757526707672387</c:v>
                </c:pt>
                <c:pt idx="11">
                  <c:v>0.44901262544512788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8659-42FC-B7FA-984E9BE19B08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1421239664"/>
        <c:axId val="1421257136"/>
      </c:barChart>
      <c:lineChart>
        <c:grouping val="standard"/>
        <c:varyColors val="0"/>
        <c:ser>
          <c:idx val="1"/>
          <c:order val="1"/>
          <c:tx>
            <c:strRef>
              <c:f>MAT_11.01!$T$68</c:f>
              <c:strCache>
                <c:ptCount val="1"/>
                <c:pt idx="0">
                  <c:v>Con intervención</c:v>
                </c:pt>
              </c:strCache>
            </c:strRef>
          </c:tx>
          <c:spPr>
            <a:ln w="28575" cap="rnd">
              <a:solidFill>
                <a:schemeClr val="accent5">
                  <a:tint val="77000"/>
                </a:schemeClr>
              </a:solidFill>
              <a:round/>
            </a:ln>
            <a:effectLst/>
          </c:spPr>
          <c:marker>
            <c:symbol val="diamond"/>
            <c:size val="12"/>
            <c:spPr>
              <a:solidFill>
                <a:schemeClr val="accent5">
                  <a:tint val="77000"/>
                </a:schemeClr>
              </a:solidFill>
              <a:ln w="9525">
                <a:solidFill>
                  <a:schemeClr val="accent5">
                    <a:tint val="77000"/>
                  </a:schemeClr>
                </a:solidFill>
              </a:ln>
              <a:effectLst/>
            </c:spPr>
          </c:marker>
          <c:dPt>
            <c:idx val="6"/>
            <c:marker>
              <c:symbol val="diamond"/>
              <c:size val="12"/>
              <c:spPr>
                <a:solidFill>
                  <a:schemeClr val="accent5">
                    <a:tint val="77000"/>
                  </a:schemeClr>
                </a:solidFill>
                <a:ln w="9525">
                  <a:solidFill>
                    <a:schemeClr val="accent5">
                      <a:tint val="77000"/>
                    </a:schemeClr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B-8659-42FC-B7FA-984E9BE19B08}"/>
              </c:ext>
            </c:extLst>
          </c:dPt>
          <c:dPt>
            <c:idx val="7"/>
            <c:marker>
              <c:symbol val="diamond"/>
              <c:size val="12"/>
              <c:spPr>
                <a:solidFill>
                  <a:schemeClr val="accent5">
                    <a:tint val="77000"/>
                  </a:schemeClr>
                </a:solidFill>
                <a:ln w="9525">
                  <a:solidFill>
                    <a:schemeClr val="accent5">
                      <a:tint val="77000"/>
                    </a:schemeClr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C-8659-42FC-B7FA-984E9BE19B08}"/>
              </c:ext>
            </c:extLst>
          </c:dPt>
          <c:dPt>
            <c:idx val="8"/>
            <c:marker>
              <c:symbol val="diamond"/>
              <c:size val="12"/>
              <c:spPr>
                <a:solidFill>
                  <a:schemeClr val="accent5">
                    <a:tint val="77000"/>
                  </a:schemeClr>
                </a:solidFill>
                <a:ln w="9525">
                  <a:solidFill>
                    <a:schemeClr val="accent5">
                      <a:tint val="77000"/>
                    </a:schemeClr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D-8659-42FC-B7FA-984E9BE19B08}"/>
              </c:ext>
            </c:extLst>
          </c:dPt>
          <c:dPt>
            <c:idx val="9"/>
            <c:marker>
              <c:symbol val="diamond"/>
              <c:size val="12"/>
              <c:spPr>
                <a:solidFill>
                  <a:schemeClr val="accent5">
                    <a:tint val="77000"/>
                  </a:schemeClr>
                </a:solidFill>
                <a:ln w="9525">
                  <a:solidFill>
                    <a:schemeClr val="accent5">
                      <a:tint val="77000"/>
                    </a:schemeClr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E-8659-42FC-B7FA-984E9BE19B08}"/>
              </c:ext>
            </c:extLst>
          </c:dPt>
          <c:dPt>
            <c:idx val="10"/>
            <c:marker>
              <c:symbol val="diamond"/>
              <c:size val="12"/>
              <c:spPr>
                <a:solidFill>
                  <a:schemeClr val="accent5">
                    <a:tint val="77000"/>
                  </a:schemeClr>
                </a:solidFill>
                <a:ln w="9525">
                  <a:solidFill>
                    <a:schemeClr val="accent5">
                      <a:tint val="77000"/>
                    </a:schemeClr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F-8659-42FC-B7FA-984E9BE19B08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/>
                    </a:solidFill>
                    <a:latin typeface="Axiforma" panose="00000500000000000000" pitchFamily="50" charset="0"/>
                    <a:ea typeface="+mn-ea"/>
                    <a:cs typeface="+mn-cs"/>
                  </a:defRPr>
                </a:pPr>
                <a:endParaRPr lang="es-PE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MAT_11.01!$U$3:$AF$3</c:f>
              <c:strCache>
                <c:ptCount val="12"/>
                <c:pt idx="0">
                  <c:v>ENE</c:v>
                </c:pt>
                <c:pt idx="1">
                  <c:v>FEB</c:v>
                </c:pt>
                <c:pt idx="2">
                  <c:v>MAR</c:v>
                </c:pt>
                <c:pt idx="3">
                  <c:v>ABR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AGO</c:v>
                </c:pt>
                <c:pt idx="8">
                  <c:v>SET</c:v>
                </c:pt>
                <c:pt idx="9">
                  <c:v>OCT</c:v>
                </c:pt>
                <c:pt idx="10">
                  <c:v>NOV</c:v>
                </c:pt>
                <c:pt idx="11">
                  <c:v>DIC</c:v>
                </c:pt>
              </c:strCache>
            </c:strRef>
          </c:cat>
          <c:val>
            <c:numRef>
              <c:f>MAT_11.01!$U$68:$AF$68</c:f>
              <c:numCache>
                <c:formatCode>General</c:formatCode>
                <c:ptCount val="12"/>
                <c:pt idx="7" formatCode="0%">
                  <c:v>0.33441243120751052</c:v>
                </c:pt>
                <c:pt idx="8" formatCode="0%">
                  <c:v>0.37682097766267403</c:v>
                </c:pt>
                <c:pt idx="9" formatCode="0%">
                  <c:v>0.41955325348009065</c:v>
                </c:pt>
                <c:pt idx="10" formatCode="0%">
                  <c:v>0.46228552929750727</c:v>
                </c:pt>
                <c:pt idx="11" formatCode="0%">
                  <c:v>0.50534153447717711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0-8659-42FC-B7FA-984E9BE19B08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1421239664"/>
        <c:axId val="1421257136"/>
      </c:lineChart>
      <c:catAx>
        <c:axId val="14212396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Axiforma" panose="00000500000000000000" pitchFamily="50" charset="0"/>
                <a:ea typeface="+mn-ea"/>
                <a:cs typeface="+mn-cs"/>
              </a:defRPr>
            </a:pPr>
            <a:endParaRPr lang="es-PE"/>
          </a:p>
        </c:txPr>
        <c:crossAx val="1421257136"/>
        <c:crosses val="autoZero"/>
        <c:auto val="1"/>
        <c:lblAlgn val="ctr"/>
        <c:lblOffset val="100"/>
        <c:noMultiLvlLbl val="0"/>
      </c:catAx>
      <c:valAx>
        <c:axId val="1421257136"/>
        <c:scaling>
          <c:orientation val="minMax"/>
        </c:scaling>
        <c:delete val="0"/>
        <c:axPos val="l"/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Axiforma" panose="00000500000000000000" pitchFamily="50" charset="0"/>
                <a:ea typeface="+mn-ea"/>
                <a:cs typeface="+mn-cs"/>
              </a:defRPr>
            </a:pPr>
            <a:endParaRPr lang="es-PE"/>
          </a:p>
        </c:txPr>
        <c:crossAx val="142123966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13876575693384735"/>
          <c:y val="0.36106965264682978"/>
          <c:w val="0.25218273269556124"/>
          <c:h val="0.1278401692662757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/>
              </a:solidFill>
              <a:latin typeface="Axiforma" panose="00000500000000000000" pitchFamily="50" charset="0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showDLblsOverMax val="0"/>
  </c:chart>
  <c:spPr>
    <a:noFill/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sz="1100">
          <a:solidFill>
            <a:schemeClr val="tx1"/>
          </a:solidFill>
          <a:latin typeface="Axiforma" panose="00000500000000000000" pitchFamily="50" charset="0"/>
        </a:defRPr>
      </a:pPr>
      <a:endParaRPr lang="es-PE"/>
    </a:p>
  </c:txPr>
  <c:externalData r:id="rId3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320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s-PE"/>
              <a:t>1° y 2° CONTROL DEL RN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32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s-PE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PAN_11.01!$T$29</c:f>
              <c:strCache>
                <c:ptCount val="1"/>
                <c:pt idx="0">
                  <c:v>Sin intervención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Pt>
            <c:idx val="7"/>
            <c:invertIfNegative val="0"/>
            <c:bubble3D val="0"/>
            <c:spPr>
              <a:solidFill>
                <a:srgbClr val="FFF57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0CA9-4ABA-8FC1-5B5F13CA7845}"/>
              </c:ext>
            </c:extLst>
          </c:dPt>
          <c:dPt>
            <c:idx val="8"/>
            <c:invertIfNegative val="0"/>
            <c:bubble3D val="0"/>
            <c:spPr>
              <a:solidFill>
                <a:srgbClr val="FFF57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4-0CA9-4ABA-8FC1-5B5F13CA7845}"/>
              </c:ext>
            </c:extLst>
          </c:dPt>
          <c:dPt>
            <c:idx val="9"/>
            <c:invertIfNegative val="0"/>
            <c:bubble3D val="0"/>
            <c:spPr>
              <a:solidFill>
                <a:srgbClr val="FFF57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0CA9-4ABA-8FC1-5B5F13CA7845}"/>
              </c:ext>
            </c:extLst>
          </c:dPt>
          <c:dPt>
            <c:idx val="10"/>
            <c:invertIfNegative val="0"/>
            <c:bubble3D val="0"/>
            <c:spPr>
              <a:solidFill>
                <a:srgbClr val="FFF57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6-0CA9-4ABA-8FC1-5B5F13CA7845}"/>
              </c:ext>
            </c:extLst>
          </c:dPt>
          <c:dPt>
            <c:idx val="11"/>
            <c:invertIfNegative val="0"/>
            <c:bubble3D val="0"/>
            <c:spPr>
              <a:solidFill>
                <a:srgbClr val="FFF57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0CA9-4ABA-8FC1-5B5F13CA7845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PAN_11.01!$U$3:$AF$3</c:f>
              <c:strCache>
                <c:ptCount val="12"/>
                <c:pt idx="0">
                  <c:v>ENE</c:v>
                </c:pt>
                <c:pt idx="1">
                  <c:v>FEB</c:v>
                </c:pt>
                <c:pt idx="2">
                  <c:v>MAR</c:v>
                </c:pt>
                <c:pt idx="3">
                  <c:v>ABR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AGO</c:v>
                </c:pt>
                <c:pt idx="8">
                  <c:v>SET</c:v>
                </c:pt>
                <c:pt idx="9">
                  <c:v>OCT</c:v>
                </c:pt>
                <c:pt idx="10">
                  <c:v>NOV</c:v>
                </c:pt>
                <c:pt idx="11">
                  <c:v>DIC</c:v>
                </c:pt>
              </c:strCache>
            </c:strRef>
          </c:cat>
          <c:val>
            <c:numRef>
              <c:f>PAN_11.01!$U$29:$AF$29</c:f>
              <c:numCache>
                <c:formatCode>0%</c:formatCode>
                <c:ptCount val="12"/>
                <c:pt idx="0">
                  <c:v>7.8180640984137267E-2</c:v>
                </c:pt>
                <c:pt idx="1">
                  <c:v>0.15247652962123664</c:v>
                </c:pt>
                <c:pt idx="2">
                  <c:v>0.24830042084817092</c:v>
                </c:pt>
                <c:pt idx="3">
                  <c:v>0.3308514082227258</c:v>
                </c:pt>
                <c:pt idx="4">
                  <c:v>0.41210747814826804</c:v>
                </c:pt>
                <c:pt idx="5">
                  <c:v>0.507283910650696</c:v>
                </c:pt>
                <c:pt idx="6">
                  <c:v>0.55001618646811268</c:v>
                </c:pt>
                <c:pt idx="7">
                  <c:v>0.59112981547426346</c:v>
                </c:pt>
                <c:pt idx="8">
                  <c:v>0.66348332793784393</c:v>
                </c:pt>
                <c:pt idx="9">
                  <c:v>0.71185469491767339</c:v>
                </c:pt>
                <c:pt idx="10">
                  <c:v>0.79139606045563193</c:v>
                </c:pt>
                <c:pt idx="11">
                  <c:v>0.90304305600517965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CA9-4ABA-8FC1-5B5F13CA7845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805314176"/>
        <c:axId val="1805311680"/>
      </c:barChart>
      <c:lineChart>
        <c:grouping val="standard"/>
        <c:varyColors val="0"/>
        <c:ser>
          <c:idx val="1"/>
          <c:order val="1"/>
          <c:tx>
            <c:strRef>
              <c:f>PAN_11.01!$T$30</c:f>
              <c:strCache>
                <c:ptCount val="1"/>
                <c:pt idx="0">
                  <c:v>Con intervención</c:v>
                </c:pt>
              </c:strCache>
            </c:strRef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diamond"/>
            <c:size val="12"/>
            <c:spPr>
              <a:solidFill>
                <a:schemeClr val="accent5"/>
              </a:solidFill>
              <a:ln w="9525">
                <a:solidFill>
                  <a:schemeClr val="accent5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PAN_11.01!$U$3:$AF$3</c:f>
              <c:strCache>
                <c:ptCount val="12"/>
                <c:pt idx="0">
                  <c:v>ENE</c:v>
                </c:pt>
                <c:pt idx="1">
                  <c:v>FEB</c:v>
                </c:pt>
                <c:pt idx="2">
                  <c:v>MAR</c:v>
                </c:pt>
                <c:pt idx="3">
                  <c:v>ABR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AGO</c:v>
                </c:pt>
                <c:pt idx="8">
                  <c:v>SET</c:v>
                </c:pt>
                <c:pt idx="9">
                  <c:v>OCT</c:v>
                </c:pt>
                <c:pt idx="10">
                  <c:v>NOV</c:v>
                </c:pt>
                <c:pt idx="11">
                  <c:v>DIC</c:v>
                </c:pt>
              </c:strCache>
            </c:strRef>
          </c:cat>
          <c:val>
            <c:numRef>
              <c:f>PAN_11.01!$U$30:$AF$30</c:f>
              <c:numCache>
                <c:formatCode>General</c:formatCode>
                <c:ptCount val="12"/>
                <c:pt idx="7" formatCode="0%">
                  <c:v>0.70605373907413405</c:v>
                </c:pt>
                <c:pt idx="8" formatCode="0%">
                  <c:v>0.79944966008416962</c:v>
                </c:pt>
                <c:pt idx="9" formatCode="0%">
                  <c:v>0.90579475558433153</c:v>
                </c:pt>
                <c:pt idx="10" formatCode="0%">
                  <c:v>0.99708643573972155</c:v>
                </c:pt>
                <c:pt idx="11" formatCode="0%">
                  <c:v>1.0831984460990611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0CA9-4ABA-8FC1-5B5F13CA7845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1805314176"/>
        <c:axId val="1805311680"/>
      </c:lineChart>
      <c:catAx>
        <c:axId val="18053141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805311680"/>
        <c:crosses val="autoZero"/>
        <c:auto val="1"/>
        <c:lblAlgn val="ctr"/>
        <c:lblOffset val="100"/>
        <c:noMultiLvlLbl val="0"/>
      </c:catAx>
      <c:valAx>
        <c:axId val="1805311680"/>
        <c:scaling>
          <c:orientation val="minMax"/>
        </c:scaling>
        <c:delete val="0"/>
        <c:axPos val="l"/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80531417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sz="1100">
          <a:solidFill>
            <a:schemeClr val="tx1"/>
          </a:solidFill>
          <a:latin typeface="+mn-lt"/>
        </a:defRPr>
      </a:pPr>
      <a:endParaRPr lang="es-PE"/>
    </a:p>
  </c:txPr>
  <c:externalData r:id="rId3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320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s-PE"/>
              <a:t>1° SUPLEMENTACIÓN y 3° CONTROL A LOS 4 MESES 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32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s-PE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PAN_11.01!$T$71</c:f>
              <c:strCache>
                <c:ptCount val="1"/>
                <c:pt idx="0">
                  <c:v>Sin intervención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Pt>
            <c:idx val="7"/>
            <c:invertIfNegative val="0"/>
            <c:bubble3D val="0"/>
            <c:spPr>
              <a:solidFill>
                <a:srgbClr val="FFF57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1262-4C44-9386-5FF5D6CAE7BE}"/>
              </c:ext>
            </c:extLst>
          </c:dPt>
          <c:dPt>
            <c:idx val="8"/>
            <c:invertIfNegative val="0"/>
            <c:bubble3D val="0"/>
            <c:spPr>
              <a:solidFill>
                <a:srgbClr val="FFF57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4-1262-4C44-9386-5FF5D6CAE7BE}"/>
              </c:ext>
            </c:extLst>
          </c:dPt>
          <c:dPt>
            <c:idx val="9"/>
            <c:invertIfNegative val="0"/>
            <c:bubble3D val="0"/>
            <c:spPr>
              <a:solidFill>
                <a:srgbClr val="FFF57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1262-4C44-9386-5FF5D6CAE7BE}"/>
              </c:ext>
            </c:extLst>
          </c:dPt>
          <c:dPt>
            <c:idx val="10"/>
            <c:invertIfNegative val="0"/>
            <c:bubble3D val="0"/>
            <c:spPr>
              <a:solidFill>
                <a:srgbClr val="FFF57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6-1262-4C44-9386-5FF5D6CAE7BE}"/>
              </c:ext>
            </c:extLst>
          </c:dPt>
          <c:dPt>
            <c:idx val="11"/>
            <c:invertIfNegative val="0"/>
            <c:bubble3D val="0"/>
            <c:spPr>
              <a:solidFill>
                <a:srgbClr val="FFF57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1262-4C44-9386-5FF5D6CAE7BE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PAN_11.01!$U$3:$AF$3</c:f>
              <c:strCache>
                <c:ptCount val="12"/>
                <c:pt idx="0">
                  <c:v>ENE</c:v>
                </c:pt>
                <c:pt idx="1">
                  <c:v>FEB</c:v>
                </c:pt>
                <c:pt idx="2">
                  <c:v>MAR</c:v>
                </c:pt>
                <c:pt idx="3">
                  <c:v>ABR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AGO</c:v>
                </c:pt>
                <c:pt idx="8">
                  <c:v>SET</c:v>
                </c:pt>
                <c:pt idx="9">
                  <c:v>OCT</c:v>
                </c:pt>
                <c:pt idx="10">
                  <c:v>NOV</c:v>
                </c:pt>
                <c:pt idx="11">
                  <c:v>DIC</c:v>
                </c:pt>
              </c:strCache>
            </c:strRef>
          </c:cat>
          <c:val>
            <c:numRef>
              <c:f>PAN_11.01!$U$71:$AF$71</c:f>
              <c:numCache>
                <c:formatCode>0%</c:formatCode>
                <c:ptCount val="12"/>
                <c:pt idx="0">
                  <c:v>6.3039457459926021E-2</c:v>
                </c:pt>
                <c:pt idx="1">
                  <c:v>0.125</c:v>
                </c:pt>
                <c:pt idx="2">
                  <c:v>0.23890258939580764</c:v>
                </c:pt>
                <c:pt idx="3">
                  <c:v>0.31411837237977808</c:v>
                </c:pt>
                <c:pt idx="4">
                  <c:v>0.40104808877928488</c:v>
                </c:pt>
                <c:pt idx="5">
                  <c:v>0.47980887792848337</c:v>
                </c:pt>
                <c:pt idx="6">
                  <c:v>0.53471179371521305</c:v>
                </c:pt>
                <c:pt idx="7">
                  <c:v>0.60592116263207552</c:v>
                </c:pt>
                <c:pt idx="8">
                  <c:v>0.66466055858686424</c:v>
                </c:pt>
                <c:pt idx="9">
                  <c:v>0.7333916764720626</c:v>
                </c:pt>
                <c:pt idx="10">
                  <c:v>0.81535141800246613</c:v>
                </c:pt>
                <c:pt idx="11">
                  <c:v>0.87638717632552399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262-4C44-9386-5FF5D6CAE7BE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805314176"/>
        <c:axId val="1805311680"/>
      </c:barChart>
      <c:lineChart>
        <c:grouping val="standard"/>
        <c:varyColors val="0"/>
        <c:ser>
          <c:idx val="1"/>
          <c:order val="1"/>
          <c:tx>
            <c:strRef>
              <c:f>PAN_11.01!$T$72</c:f>
              <c:strCache>
                <c:ptCount val="1"/>
                <c:pt idx="0">
                  <c:v>Con intervención</c:v>
                </c:pt>
              </c:strCache>
            </c:strRef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diamond"/>
            <c:size val="12"/>
            <c:spPr>
              <a:solidFill>
                <a:schemeClr val="accent5"/>
              </a:solidFill>
              <a:ln w="9525">
                <a:solidFill>
                  <a:schemeClr val="accent5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PAN_11.01!$U$3:$AF$3</c:f>
              <c:strCache>
                <c:ptCount val="12"/>
                <c:pt idx="0">
                  <c:v>ENE</c:v>
                </c:pt>
                <c:pt idx="1">
                  <c:v>FEB</c:v>
                </c:pt>
                <c:pt idx="2">
                  <c:v>MAR</c:v>
                </c:pt>
                <c:pt idx="3">
                  <c:v>ABR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AGO</c:v>
                </c:pt>
                <c:pt idx="8">
                  <c:v>SET</c:v>
                </c:pt>
                <c:pt idx="9">
                  <c:v>OCT</c:v>
                </c:pt>
                <c:pt idx="10">
                  <c:v>NOV</c:v>
                </c:pt>
                <c:pt idx="11">
                  <c:v>DIC</c:v>
                </c:pt>
              </c:strCache>
            </c:strRef>
          </c:cat>
          <c:val>
            <c:numRef>
              <c:f>PAN_11.01!$U$72:$AF$72</c:f>
              <c:numCache>
                <c:formatCode>General</c:formatCode>
                <c:ptCount val="12"/>
                <c:pt idx="7" formatCode="0%">
                  <c:v>0.65829223181257701</c:v>
                </c:pt>
                <c:pt idx="8" formatCode="0%">
                  <c:v>0.73998150431565968</c:v>
                </c:pt>
                <c:pt idx="9" formatCode="0%">
                  <c:v>0.83061035758323054</c:v>
                </c:pt>
                <c:pt idx="10" formatCode="0%">
                  <c:v>0.92370530209617752</c:v>
                </c:pt>
                <c:pt idx="11" formatCode="0%">
                  <c:v>0.98782367447595565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1262-4C44-9386-5FF5D6CAE7BE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1805314176"/>
        <c:axId val="1805311680"/>
      </c:lineChart>
      <c:catAx>
        <c:axId val="18053141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805311680"/>
        <c:crosses val="autoZero"/>
        <c:auto val="1"/>
        <c:lblAlgn val="ctr"/>
        <c:lblOffset val="100"/>
        <c:noMultiLvlLbl val="0"/>
      </c:catAx>
      <c:valAx>
        <c:axId val="1805311680"/>
        <c:scaling>
          <c:orientation val="minMax"/>
        </c:scaling>
        <c:delete val="0"/>
        <c:axPos val="l"/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80531417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sz="1100">
          <a:solidFill>
            <a:schemeClr val="tx1"/>
          </a:solidFill>
          <a:latin typeface="+mn-lt"/>
        </a:defRPr>
      </a:pPr>
      <a:endParaRPr lang="es-PE"/>
    </a:p>
  </c:txPr>
  <c:externalData r:id="rId3">
    <c:autoUpdate val="0"/>
  </c:externalData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320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s-PE"/>
              <a:t>1° SUPLEMENTACIÓN y 4° CONTROL A LOS 6 MESES </a:t>
            </a:r>
          </a:p>
        </c:rich>
      </c:tx>
      <c:layout>
        <c:manualLayout>
          <c:xMode val="edge"/>
          <c:yMode val="edge"/>
          <c:x val="0.22853360680131155"/>
          <c:y val="2.847509918238989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32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s-PE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PAN_11.01!$T$114</c:f>
              <c:strCache>
                <c:ptCount val="1"/>
                <c:pt idx="0">
                  <c:v>Sin intervención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Pt>
            <c:idx val="7"/>
            <c:invertIfNegative val="0"/>
            <c:bubble3D val="0"/>
            <c:spPr>
              <a:solidFill>
                <a:srgbClr val="FFF57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D623-4B4A-8A53-D08BD4DB695B}"/>
              </c:ext>
            </c:extLst>
          </c:dPt>
          <c:dPt>
            <c:idx val="8"/>
            <c:invertIfNegative val="0"/>
            <c:bubble3D val="0"/>
            <c:spPr>
              <a:solidFill>
                <a:srgbClr val="FFF57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4-D623-4B4A-8A53-D08BD4DB695B}"/>
              </c:ext>
            </c:extLst>
          </c:dPt>
          <c:dPt>
            <c:idx val="9"/>
            <c:invertIfNegative val="0"/>
            <c:bubble3D val="0"/>
            <c:spPr>
              <a:solidFill>
                <a:srgbClr val="FFF57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D623-4B4A-8A53-D08BD4DB695B}"/>
              </c:ext>
            </c:extLst>
          </c:dPt>
          <c:dPt>
            <c:idx val="10"/>
            <c:invertIfNegative val="0"/>
            <c:bubble3D val="0"/>
            <c:spPr>
              <a:solidFill>
                <a:srgbClr val="FFF57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6-D623-4B4A-8A53-D08BD4DB695B}"/>
              </c:ext>
            </c:extLst>
          </c:dPt>
          <c:dPt>
            <c:idx val="11"/>
            <c:invertIfNegative val="0"/>
            <c:bubble3D val="0"/>
            <c:spPr>
              <a:solidFill>
                <a:srgbClr val="FFF57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D623-4B4A-8A53-D08BD4DB695B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PAN_11.01!$U$3:$AF$3</c:f>
              <c:strCache>
                <c:ptCount val="12"/>
                <c:pt idx="0">
                  <c:v>ENE</c:v>
                </c:pt>
                <c:pt idx="1">
                  <c:v>FEB</c:v>
                </c:pt>
                <c:pt idx="2">
                  <c:v>MAR</c:v>
                </c:pt>
                <c:pt idx="3">
                  <c:v>ABR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AGO</c:v>
                </c:pt>
                <c:pt idx="8">
                  <c:v>SET</c:v>
                </c:pt>
                <c:pt idx="9">
                  <c:v>OCT</c:v>
                </c:pt>
                <c:pt idx="10">
                  <c:v>NOV</c:v>
                </c:pt>
                <c:pt idx="11">
                  <c:v>DIC</c:v>
                </c:pt>
              </c:strCache>
            </c:strRef>
          </c:cat>
          <c:val>
            <c:numRef>
              <c:f>PAN_11.01!$U$114:$AF$114</c:f>
              <c:numCache>
                <c:formatCode>0%</c:formatCode>
                <c:ptCount val="12"/>
                <c:pt idx="0">
                  <c:v>3.529593094944513E-2</c:v>
                </c:pt>
                <c:pt idx="1">
                  <c:v>6.4118372379778049E-2</c:v>
                </c:pt>
                <c:pt idx="2">
                  <c:v>0.10326757090012331</c:v>
                </c:pt>
                <c:pt idx="3">
                  <c:v>0.14241676942046855</c:v>
                </c:pt>
                <c:pt idx="4">
                  <c:v>0.21100493218249075</c:v>
                </c:pt>
                <c:pt idx="5">
                  <c:v>0.26279284833538841</c:v>
                </c:pt>
                <c:pt idx="6">
                  <c:v>0.28668763654108709</c:v>
                </c:pt>
                <c:pt idx="7">
                  <c:v>0.33333236791908571</c:v>
                </c:pt>
                <c:pt idx="8">
                  <c:v>0.37176325524044385</c:v>
                </c:pt>
                <c:pt idx="9">
                  <c:v>0.41159100560367112</c:v>
                </c:pt>
                <c:pt idx="10">
                  <c:v>0.45180764777035104</c:v>
                </c:pt>
                <c:pt idx="11">
                  <c:v>0.50323674475955604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623-4B4A-8A53-D08BD4DB695B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805314176"/>
        <c:axId val="1805311680"/>
      </c:barChart>
      <c:lineChart>
        <c:grouping val="standard"/>
        <c:varyColors val="0"/>
        <c:ser>
          <c:idx val="1"/>
          <c:order val="1"/>
          <c:tx>
            <c:strRef>
              <c:f>PAN_11.01!$T$115</c:f>
              <c:strCache>
                <c:ptCount val="1"/>
                <c:pt idx="0">
                  <c:v>Con intervención</c:v>
                </c:pt>
              </c:strCache>
            </c:strRef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diamond"/>
            <c:size val="12"/>
            <c:spPr>
              <a:solidFill>
                <a:schemeClr val="accent5"/>
              </a:solidFill>
              <a:ln w="9525">
                <a:solidFill>
                  <a:schemeClr val="accent5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PAN_11.01!$U$3:$AF$3</c:f>
              <c:strCache>
                <c:ptCount val="12"/>
                <c:pt idx="0">
                  <c:v>ENE</c:v>
                </c:pt>
                <c:pt idx="1">
                  <c:v>FEB</c:v>
                </c:pt>
                <c:pt idx="2">
                  <c:v>MAR</c:v>
                </c:pt>
                <c:pt idx="3">
                  <c:v>ABR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AGO</c:v>
                </c:pt>
                <c:pt idx="8">
                  <c:v>SET</c:v>
                </c:pt>
                <c:pt idx="9">
                  <c:v>OCT</c:v>
                </c:pt>
                <c:pt idx="10">
                  <c:v>NOV</c:v>
                </c:pt>
                <c:pt idx="11">
                  <c:v>DIC</c:v>
                </c:pt>
              </c:strCache>
            </c:strRef>
          </c:cat>
          <c:val>
            <c:numRef>
              <c:f>PAN_11.01!$U$115:$AF$115</c:f>
              <c:numCache>
                <c:formatCode>General</c:formatCode>
                <c:ptCount val="12"/>
                <c:pt idx="7" formatCode="0%">
                  <c:v>0.37746609124537611</c:v>
                </c:pt>
                <c:pt idx="8" formatCode="0%">
                  <c:v>0.43634401972872994</c:v>
                </c:pt>
                <c:pt idx="9" formatCode="0%">
                  <c:v>0.48474106041923548</c:v>
                </c:pt>
                <c:pt idx="10" formatCode="0%">
                  <c:v>0.52789765721331694</c:v>
                </c:pt>
                <c:pt idx="11" formatCode="0%">
                  <c:v>0.57151664611590625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D623-4B4A-8A53-D08BD4DB695B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1805314176"/>
        <c:axId val="1805311680"/>
      </c:lineChart>
      <c:catAx>
        <c:axId val="18053141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805311680"/>
        <c:crosses val="autoZero"/>
        <c:auto val="1"/>
        <c:lblAlgn val="ctr"/>
        <c:lblOffset val="100"/>
        <c:noMultiLvlLbl val="0"/>
      </c:catAx>
      <c:valAx>
        <c:axId val="1805311680"/>
        <c:scaling>
          <c:orientation val="minMax"/>
        </c:scaling>
        <c:delete val="0"/>
        <c:axPos val="l"/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80531417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sz="1100">
          <a:solidFill>
            <a:schemeClr val="tx1"/>
          </a:solidFill>
          <a:latin typeface="+mn-lt"/>
        </a:defRPr>
      </a:pPr>
      <a:endParaRPr lang="es-PE"/>
    </a:p>
  </c:txPr>
  <c:externalData r:id="rId3">
    <c:autoUpdate val="0"/>
  </c:externalData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320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s-PE"/>
              <a:t>1° SUPLEMENTACIÓN A LOS 4 y 6 MESES 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32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s-PE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PAN_11.01!$T$118</c:f>
              <c:strCache>
                <c:ptCount val="1"/>
                <c:pt idx="0">
                  <c:v>Sin intervención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Pt>
            <c:idx val="7"/>
            <c:invertIfNegative val="0"/>
            <c:bubble3D val="0"/>
            <c:spPr>
              <a:solidFill>
                <a:srgbClr val="FFF57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24B1-4091-B376-62D0C51E6E3A}"/>
              </c:ext>
            </c:extLst>
          </c:dPt>
          <c:dPt>
            <c:idx val="8"/>
            <c:invertIfNegative val="0"/>
            <c:bubble3D val="0"/>
            <c:spPr>
              <a:solidFill>
                <a:srgbClr val="FFF57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4-24B1-4091-B376-62D0C51E6E3A}"/>
              </c:ext>
            </c:extLst>
          </c:dPt>
          <c:dPt>
            <c:idx val="9"/>
            <c:invertIfNegative val="0"/>
            <c:bubble3D val="0"/>
            <c:spPr>
              <a:solidFill>
                <a:srgbClr val="FFF57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24B1-4091-B376-62D0C51E6E3A}"/>
              </c:ext>
            </c:extLst>
          </c:dPt>
          <c:dPt>
            <c:idx val="10"/>
            <c:invertIfNegative val="0"/>
            <c:bubble3D val="0"/>
            <c:spPr>
              <a:solidFill>
                <a:srgbClr val="FFF57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6-24B1-4091-B376-62D0C51E6E3A}"/>
              </c:ext>
            </c:extLst>
          </c:dPt>
          <c:dPt>
            <c:idx val="11"/>
            <c:invertIfNegative val="0"/>
            <c:bubble3D val="0"/>
            <c:spPr>
              <a:solidFill>
                <a:srgbClr val="FFF57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24B1-4091-B376-62D0C51E6E3A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PAN_11.01!$U$3:$AF$3</c:f>
              <c:strCache>
                <c:ptCount val="12"/>
                <c:pt idx="0">
                  <c:v>ENE</c:v>
                </c:pt>
                <c:pt idx="1">
                  <c:v>FEB</c:v>
                </c:pt>
                <c:pt idx="2">
                  <c:v>MAR</c:v>
                </c:pt>
                <c:pt idx="3">
                  <c:v>ABR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AGO</c:v>
                </c:pt>
                <c:pt idx="8">
                  <c:v>SET</c:v>
                </c:pt>
                <c:pt idx="9">
                  <c:v>OCT</c:v>
                </c:pt>
                <c:pt idx="10">
                  <c:v>NOV</c:v>
                </c:pt>
                <c:pt idx="11">
                  <c:v>DIC</c:v>
                </c:pt>
              </c:strCache>
            </c:strRef>
          </c:cat>
          <c:val>
            <c:numRef>
              <c:f>PAN_11.01!$U$118:$AF$118</c:f>
              <c:numCache>
                <c:formatCode>0%</c:formatCode>
                <c:ptCount val="12"/>
                <c:pt idx="0">
                  <c:v>9.1399506781750933E-2</c:v>
                </c:pt>
                <c:pt idx="1">
                  <c:v>0.17339704069050554</c:v>
                </c:pt>
                <c:pt idx="2">
                  <c:v>0.29300246609124536</c:v>
                </c:pt>
                <c:pt idx="3">
                  <c:v>0.37546239210850801</c:v>
                </c:pt>
                <c:pt idx="4">
                  <c:v>0.47333538840937117</c:v>
                </c:pt>
                <c:pt idx="5">
                  <c:v>0.55533292231812581</c:v>
                </c:pt>
                <c:pt idx="6">
                  <c:v>0.59586929716399506</c:v>
                </c:pt>
                <c:pt idx="7">
                  <c:v>0.66846485819975343</c:v>
                </c:pt>
                <c:pt idx="8">
                  <c:v>0.72610974106041914</c:v>
                </c:pt>
                <c:pt idx="9">
                  <c:v>0.79254184935565064</c:v>
                </c:pt>
                <c:pt idx="10">
                  <c:v>0.88902589395807641</c:v>
                </c:pt>
                <c:pt idx="11">
                  <c:v>0.95376078914919848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4B1-4091-B376-62D0C51E6E3A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805314176"/>
        <c:axId val="1805311680"/>
      </c:barChart>
      <c:lineChart>
        <c:grouping val="standard"/>
        <c:varyColors val="0"/>
        <c:ser>
          <c:idx val="1"/>
          <c:order val="1"/>
          <c:tx>
            <c:strRef>
              <c:f>PAN_11.01!$T$119</c:f>
              <c:strCache>
                <c:ptCount val="1"/>
                <c:pt idx="0">
                  <c:v>Con intervención</c:v>
                </c:pt>
              </c:strCache>
            </c:strRef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diamond"/>
            <c:size val="12"/>
            <c:spPr>
              <a:solidFill>
                <a:schemeClr val="accent5"/>
              </a:solidFill>
              <a:ln w="9525">
                <a:solidFill>
                  <a:schemeClr val="accent5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PAN_11.01!$U$3:$AF$3</c:f>
              <c:strCache>
                <c:ptCount val="12"/>
                <c:pt idx="0">
                  <c:v>ENE</c:v>
                </c:pt>
                <c:pt idx="1">
                  <c:v>FEB</c:v>
                </c:pt>
                <c:pt idx="2">
                  <c:v>MAR</c:v>
                </c:pt>
                <c:pt idx="3">
                  <c:v>ABR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AGO</c:v>
                </c:pt>
                <c:pt idx="8">
                  <c:v>SET</c:v>
                </c:pt>
                <c:pt idx="9">
                  <c:v>OCT</c:v>
                </c:pt>
                <c:pt idx="10">
                  <c:v>NOV</c:v>
                </c:pt>
                <c:pt idx="11">
                  <c:v>DIC</c:v>
                </c:pt>
              </c:strCache>
            </c:strRef>
          </c:cat>
          <c:val>
            <c:numRef>
              <c:f>PAN_11.01!$U$119:$AF$119</c:f>
              <c:numCache>
                <c:formatCode>General</c:formatCode>
                <c:ptCount val="12"/>
                <c:pt idx="7" formatCode="0%">
                  <c:v>0.73674475955610363</c:v>
                </c:pt>
                <c:pt idx="8" formatCode="0%">
                  <c:v>0.82197903822441432</c:v>
                </c:pt>
                <c:pt idx="9" formatCode="0%">
                  <c:v>0.91014180024660907</c:v>
                </c:pt>
                <c:pt idx="10" formatCode="0%">
                  <c:v>1.0090937114673242</c:v>
                </c:pt>
                <c:pt idx="11" formatCode="0%">
                  <c:v>1.0904747225647349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24B1-4091-B376-62D0C51E6E3A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1805314176"/>
        <c:axId val="1805311680"/>
      </c:lineChart>
      <c:catAx>
        <c:axId val="18053141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805311680"/>
        <c:crosses val="autoZero"/>
        <c:auto val="1"/>
        <c:lblAlgn val="ctr"/>
        <c:lblOffset val="100"/>
        <c:noMultiLvlLbl val="0"/>
      </c:catAx>
      <c:valAx>
        <c:axId val="1805311680"/>
        <c:scaling>
          <c:orientation val="minMax"/>
        </c:scaling>
        <c:delete val="0"/>
        <c:axPos val="l"/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80531417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sz="1100">
          <a:solidFill>
            <a:schemeClr val="tx1"/>
          </a:solidFill>
          <a:latin typeface="+mn-lt"/>
        </a:defRPr>
      </a:pPr>
      <a:endParaRPr lang="es-PE"/>
    </a:p>
  </c:txPr>
  <c:externalData r:id="rId3">
    <c:autoUpdate val="0"/>
  </c:externalData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320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s-PE"/>
              <a:t>1°  y 2° SPR NIÑOS DE 1 AÑO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32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s-PE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PAN_11.01!$T$183</c:f>
              <c:strCache>
                <c:ptCount val="1"/>
                <c:pt idx="0">
                  <c:v>Sin intervención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Pt>
            <c:idx val="7"/>
            <c:invertIfNegative val="0"/>
            <c:bubble3D val="0"/>
            <c:spPr>
              <a:solidFill>
                <a:srgbClr val="FFF57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BCBF-4C4E-870D-DD4054812D4B}"/>
              </c:ext>
            </c:extLst>
          </c:dPt>
          <c:dPt>
            <c:idx val="8"/>
            <c:invertIfNegative val="0"/>
            <c:bubble3D val="0"/>
            <c:spPr>
              <a:solidFill>
                <a:srgbClr val="FFF57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4-BCBF-4C4E-870D-DD4054812D4B}"/>
              </c:ext>
            </c:extLst>
          </c:dPt>
          <c:dPt>
            <c:idx val="9"/>
            <c:invertIfNegative val="0"/>
            <c:bubble3D val="0"/>
            <c:spPr>
              <a:solidFill>
                <a:srgbClr val="FFF57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BCBF-4C4E-870D-DD4054812D4B}"/>
              </c:ext>
            </c:extLst>
          </c:dPt>
          <c:dPt>
            <c:idx val="10"/>
            <c:invertIfNegative val="0"/>
            <c:bubble3D val="0"/>
            <c:spPr>
              <a:solidFill>
                <a:srgbClr val="FFF57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6-BCBF-4C4E-870D-DD4054812D4B}"/>
              </c:ext>
            </c:extLst>
          </c:dPt>
          <c:dPt>
            <c:idx val="11"/>
            <c:invertIfNegative val="0"/>
            <c:bubble3D val="0"/>
            <c:spPr>
              <a:solidFill>
                <a:srgbClr val="FFF57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BCBF-4C4E-870D-DD4054812D4B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PAN_11.01!$U$3:$AF$3</c:f>
              <c:strCache>
                <c:ptCount val="12"/>
                <c:pt idx="0">
                  <c:v>ENE</c:v>
                </c:pt>
                <c:pt idx="1">
                  <c:v>FEB</c:v>
                </c:pt>
                <c:pt idx="2">
                  <c:v>MAR</c:v>
                </c:pt>
                <c:pt idx="3">
                  <c:v>ABR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AGO</c:v>
                </c:pt>
                <c:pt idx="8">
                  <c:v>SET</c:v>
                </c:pt>
                <c:pt idx="9">
                  <c:v>OCT</c:v>
                </c:pt>
                <c:pt idx="10">
                  <c:v>NOV</c:v>
                </c:pt>
                <c:pt idx="11">
                  <c:v>DIC</c:v>
                </c:pt>
              </c:strCache>
            </c:strRef>
          </c:cat>
          <c:val>
            <c:numRef>
              <c:f>PAN_11.01!$U$183:$AF$183</c:f>
              <c:numCache>
                <c:formatCode>0%</c:formatCode>
                <c:ptCount val="12"/>
                <c:pt idx="0">
                  <c:v>5.6034482758620691E-2</c:v>
                </c:pt>
                <c:pt idx="1">
                  <c:v>9.5945083014048527E-2</c:v>
                </c:pt>
                <c:pt idx="2">
                  <c:v>0.16363346104725415</c:v>
                </c:pt>
                <c:pt idx="3">
                  <c:v>0.22413793103448276</c:v>
                </c:pt>
                <c:pt idx="4">
                  <c:v>0.28591954022988508</c:v>
                </c:pt>
                <c:pt idx="5">
                  <c:v>0.3496168582375479</c:v>
                </c:pt>
                <c:pt idx="6">
                  <c:v>0.40688656998849521</c:v>
                </c:pt>
                <c:pt idx="7">
                  <c:v>0.46099459019985395</c:v>
                </c:pt>
                <c:pt idx="8">
                  <c:v>0.52164204616114884</c:v>
                </c:pt>
                <c:pt idx="9">
                  <c:v>0.58045734149500738</c:v>
                </c:pt>
                <c:pt idx="10">
                  <c:v>0.63518058638365249</c:v>
                </c:pt>
                <c:pt idx="11">
                  <c:v>0.67448914431673046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CBF-4C4E-870D-DD4054812D4B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805314176"/>
        <c:axId val="1805311680"/>
      </c:barChart>
      <c:lineChart>
        <c:grouping val="standard"/>
        <c:varyColors val="0"/>
        <c:ser>
          <c:idx val="1"/>
          <c:order val="1"/>
          <c:tx>
            <c:strRef>
              <c:f>PAN_11.01!$T$184</c:f>
              <c:strCache>
                <c:ptCount val="1"/>
                <c:pt idx="0">
                  <c:v>Con intervención</c:v>
                </c:pt>
              </c:strCache>
            </c:strRef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diamond"/>
            <c:size val="12"/>
            <c:spPr>
              <a:solidFill>
                <a:schemeClr val="accent5"/>
              </a:solidFill>
              <a:ln w="9525">
                <a:solidFill>
                  <a:schemeClr val="accent5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PAN_11.01!$U$3:$AF$3</c:f>
              <c:strCache>
                <c:ptCount val="12"/>
                <c:pt idx="0">
                  <c:v>ENE</c:v>
                </c:pt>
                <c:pt idx="1">
                  <c:v>FEB</c:v>
                </c:pt>
                <c:pt idx="2">
                  <c:v>MAR</c:v>
                </c:pt>
                <c:pt idx="3">
                  <c:v>ABR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AGO</c:v>
                </c:pt>
                <c:pt idx="8">
                  <c:v>SET</c:v>
                </c:pt>
                <c:pt idx="9">
                  <c:v>OCT</c:v>
                </c:pt>
                <c:pt idx="10">
                  <c:v>NOV</c:v>
                </c:pt>
                <c:pt idx="11">
                  <c:v>DIC</c:v>
                </c:pt>
              </c:strCache>
            </c:strRef>
          </c:cat>
          <c:val>
            <c:numRef>
              <c:f>PAN_11.01!$U$184:$AF$184</c:f>
              <c:numCache>
                <c:formatCode>General</c:formatCode>
                <c:ptCount val="12"/>
                <c:pt idx="7" formatCode="0%">
                  <c:v>0.47589399744572158</c:v>
                </c:pt>
                <c:pt idx="8" formatCode="0%">
                  <c:v>0.53879310344827591</c:v>
                </c:pt>
                <c:pt idx="9" formatCode="0%">
                  <c:v>0.60887611749680715</c:v>
                </c:pt>
                <c:pt idx="10" formatCode="0%">
                  <c:v>0.67576628352490431</c:v>
                </c:pt>
                <c:pt idx="11" formatCode="0%">
                  <c:v>0.73052362707535123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BCBF-4C4E-870D-DD4054812D4B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1805314176"/>
        <c:axId val="1805311680"/>
      </c:lineChart>
      <c:catAx>
        <c:axId val="18053141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805311680"/>
        <c:crosses val="autoZero"/>
        <c:auto val="1"/>
        <c:lblAlgn val="ctr"/>
        <c:lblOffset val="100"/>
        <c:noMultiLvlLbl val="0"/>
      </c:catAx>
      <c:valAx>
        <c:axId val="1805311680"/>
        <c:scaling>
          <c:orientation val="minMax"/>
        </c:scaling>
        <c:delete val="0"/>
        <c:axPos val="l"/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80531417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sz="1100">
          <a:solidFill>
            <a:schemeClr val="tx1"/>
          </a:solidFill>
          <a:latin typeface="+mn-lt"/>
        </a:defRPr>
      </a:pPr>
      <a:endParaRPr lang="es-PE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320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s-PE"/>
              <a:t>2° CONTROL DEL RN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32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s-PE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PAN_11.01!$T$26</c:f>
              <c:strCache>
                <c:ptCount val="1"/>
                <c:pt idx="0">
                  <c:v>Sin intervención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Pt>
            <c:idx val="7"/>
            <c:invertIfNegative val="0"/>
            <c:bubble3D val="0"/>
            <c:spPr>
              <a:solidFill>
                <a:srgbClr val="FFF57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0-62E1-458D-8E02-191E41F835AB}"/>
              </c:ext>
            </c:extLst>
          </c:dPt>
          <c:dPt>
            <c:idx val="8"/>
            <c:invertIfNegative val="0"/>
            <c:bubble3D val="0"/>
            <c:spPr>
              <a:solidFill>
                <a:srgbClr val="FFF57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62E1-458D-8E02-191E41F835AB}"/>
              </c:ext>
            </c:extLst>
          </c:dPt>
          <c:dPt>
            <c:idx val="9"/>
            <c:invertIfNegative val="0"/>
            <c:bubble3D val="0"/>
            <c:spPr>
              <a:solidFill>
                <a:srgbClr val="FFF57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2-62E1-458D-8E02-191E41F835AB}"/>
              </c:ext>
            </c:extLst>
          </c:dPt>
          <c:dPt>
            <c:idx val="10"/>
            <c:invertIfNegative val="0"/>
            <c:bubble3D val="0"/>
            <c:spPr>
              <a:solidFill>
                <a:srgbClr val="FFF57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62E1-458D-8E02-191E41F835AB}"/>
              </c:ext>
            </c:extLst>
          </c:dPt>
          <c:dPt>
            <c:idx val="11"/>
            <c:invertIfNegative val="0"/>
            <c:bubble3D val="0"/>
            <c:spPr>
              <a:solidFill>
                <a:srgbClr val="FFF57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4-62E1-458D-8E02-191E41F835AB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PAN_11.01!$U$3:$AF$3</c:f>
              <c:strCache>
                <c:ptCount val="12"/>
                <c:pt idx="0">
                  <c:v>ENE</c:v>
                </c:pt>
                <c:pt idx="1">
                  <c:v>FEB</c:v>
                </c:pt>
                <c:pt idx="2">
                  <c:v>MAR</c:v>
                </c:pt>
                <c:pt idx="3">
                  <c:v>ABR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AGO</c:v>
                </c:pt>
                <c:pt idx="8">
                  <c:v>SET</c:v>
                </c:pt>
                <c:pt idx="9">
                  <c:v>OCT</c:v>
                </c:pt>
                <c:pt idx="10">
                  <c:v>NOV</c:v>
                </c:pt>
                <c:pt idx="11">
                  <c:v>DIC</c:v>
                </c:pt>
              </c:strCache>
            </c:strRef>
          </c:cat>
          <c:val>
            <c:numRef>
              <c:f>PAN_11.01!$U$26:$AF$26</c:f>
              <c:numCache>
                <c:formatCode>0%</c:formatCode>
                <c:ptCount val="12"/>
                <c:pt idx="0">
                  <c:v>4.8883133700226608E-2</c:v>
                </c:pt>
                <c:pt idx="1">
                  <c:v>9.3557785691162187E-2</c:v>
                </c:pt>
                <c:pt idx="2">
                  <c:v>0.15765619941728715</c:v>
                </c:pt>
                <c:pt idx="3">
                  <c:v>0.20783425056652638</c:v>
                </c:pt>
                <c:pt idx="4">
                  <c:v>0.2661055357720945</c:v>
                </c:pt>
                <c:pt idx="5">
                  <c:v>0.32696665587568791</c:v>
                </c:pt>
                <c:pt idx="6">
                  <c:v>0.35189381676918097</c:v>
                </c:pt>
                <c:pt idx="7">
                  <c:v>0.36549044998381353</c:v>
                </c:pt>
                <c:pt idx="8">
                  <c:v>0.41372612495953381</c:v>
                </c:pt>
                <c:pt idx="9">
                  <c:v>0.44960773881559929</c:v>
                </c:pt>
                <c:pt idx="10">
                  <c:v>0.47563770200546912</c:v>
                </c:pt>
                <c:pt idx="11">
                  <c:v>0.54354159922304957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49F-4B6E-A37D-C00CC0BEBB80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805314176"/>
        <c:axId val="1805311680"/>
      </c:barChart>
      <c:lineChart>
        <c:grouping val="standard"/>
        <c:varyColors val="0"/>
        <c:ser>
          <c:idx val="1"/>
          <c:order val="1"/>
          <c:tx>
            <c:strRef>
              <c:f>PAN_11.01!$T$27</c:f>
              <c:strCache>
                <c:ptCount val="1"/>
                <c:pt idx="0">
                  <c:v>Con intervención</c:v>
                </c:pt>
              </c:strCache>
            </c:strRef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diamond"/>
            <c:size val="12"/>
            <c:spPr>
              <a:solidFill>
                <a:schemeClr val="accent5"/>
              </a:solidFill>
              <a:ln w="9525">
                <a:solidFill>
                  <a:schemeClr val="accent5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PAN_11.01!$U$3:$AF$3</c:f>
              <c:strCache>
                <c:ptCount val="12"/>
                <c:pt idx="0">
                  <c:v>ENE</c:v>
                </c:pt>
                <c:pt idx="1">
                  <c:v>FEB</c:v>
                </c:pt>
                <c:pt idx="2">
                  <c:v>MAR</c:v>
                </c:pt>
                <c:pt idx="3">
                  <c:v>ABR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AGO</c:v>
                </c:pt>
                <c:pt idx="8">
                  <c:v>SET</c:v>
                </c:pt>
                <c:pt idx="9">
                  <c:v>OCT</c:v>
                </c:pt>
                <c:pt idx="10">
                  <c:v>NOV</c:v>
                </c:pt>
                <c:pt idx="11">
                  <c:v>DIC</c:v>
                </c:pt>
              </c:strCache>
            </c:strRef>
          </c:cat>
          <c:val>
            <c:numRef>
              <c:f>PAN_11.01!$U$27:$AF$27</c:f>
              <c:numCache>
                <c:formatCode>General</c:formatCode>
                <c:ptCount val="12"/>
                <c:pt idx="7" formatCode="0%">
                  <c:v>0.4473939786338621</c:v>
                </c:pt>
                <c:pt idx="8" formatCode="0%">
                  <c:v>0.50987374554872122</c:v>
                </c:pt>
                <c:pt idx="9" formatCode="0%">
                  <c:v>0.57818064098413724</c:v>
                </c:pt>
                <c:pt idx="10" formatCode="0%">
                  <c:v>0.63580446746519914</c:v>
                </c:pt>
                <c:pt idx="11" formatCode="0%">
                  <c:v>0.6885723535124636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049F-4B6E-A37D-C00CC0BEBB80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1805314176"/>
        <c:axId val="1805311680"/>
      </c:lineChart>
      <c:catAx>
        <c:axId val="18053141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805311680"/>
        <c:crosses val="autoZero"/>
        <c:auto val="1"/>
        <c:lblAlgn val="ctr"/>
        <c:lblOffset val="100"/>
        <c:noMultiLvlLbl val="0"/>
      </c:catAx>
      <c:valAx>
        <c:axId val="1805311680"/>
        <c:scaling>
          <c:orientation val="minMax"/>
        </c:scaling>
        <c:delete val="0"/>
        <c:axPos val="l"/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80531417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sz="1100">
          <a:solidFill>
            <a:schemeClr val="tx1"/>
          </a:solidFill>
          <a:latin typeface="+mn-lt"/>
        </a:defRPr>
      </a:pPr>
      <a:endParaRPr lang="es-PE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320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s-PE"/>
              <a:t>1° CONTROL DEL MENOR DE 1 AÑO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32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s-PE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PAN_11.01!$T$40</c:f>
              <c:strCache>
                <c:ptCount val="1"/>
                <c:pt idx="0">
                  <c:v>Sin intervención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Pt>
            <c:idx val="7"/>
            <c:invertIfNegative val="0"/>
            <c:bubble3D val="0"/>
            <c:spPr>
              <a:solidFill>
                <a:srgbClr val="FFF57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0-28B7-4F1E-B335-B5BD0010CAA9}"/>
              </c:ext>
            </c:extLst>
          </c:dPt>
          <c:dPt>
            <c:idx val="8"/>
            <c:invertIfNegative val="0"/>
            <c:bubble3D val="0"/>
            <c:spPr>
              <a:solidFill>
                <a:srgbClr val="FFF57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28B7-4F1E-B335-B5BD0010CAA9}"/>
              </c:ext>
            </c:extLst>
          </c:dPt>
          <c:dPt>
            <c:idx val="9"/>
            <c:invertIfNegative val="0"/>
            <c:bubble3D val="0"/>
            <c:spPr>
              <a:solidFill>
                <a:srgbClr val="FFF57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2-28B7-4F1E-B335-B5BD0010CAA9}"/>
              </c:ext>
            </c:extLst>
          </c:dPt>
          <c:dPt>
            <c:idx val="10"/>
            <c:invertIfNegative val="0"/>
            <c:bubble3D val="0"/>
            <c:spPr>
              <a:solidFill>
                <a:srgbClr val="FFF57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28B7-4F1E-B335-B5BD0010CAA9}"/>
              </c:ext>
            </c:extLst>
          </c:dPt>
          <c:dPt>
            <c:idx val="11"/>
            <c:invertIfNegative val="0"/>
            <c:bubble3D val="0"/>
            <c:spPr>
              <a:solidFill>
                <a:srgbClr val="FFF57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4-28B7-4F1E-B335-B5BD0010CAA9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PAN_11.01!$U$3:$AF$3</c:f>
              <c:strCache>
                <c:ptCount val="12"/>
                <c:pt idx="0">
                  <c:v>ENE</c:v>
                </c:pt>
                <c:pt idx="1">
                  <c:v>FEB</c:v>
                </c:pt>
                <c:pt idx="2">
                  <c:v>MAR</c:v>
                </c:pt>
                <c:pt idx="3">
                  <c:v>ABR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AGO</c:v>
                </c:pt>
                <c:pt idx="8">
                  <c:v>SET</c:v>
                </c:pt>
                <c:pt idx="9">
                  <c:v>OCT</c:v>
                </c:pt>
                <c:pt idx="10">
                  <c:v>NOV</c:v>
                </c:pt>
                <c:pt idx="11">
                  <c:v>DIC</c:v>
                </c:pt>
              </c:strCache>
            </c:strRef>
          </c:cat>
          <c:val>
            <c:numRef>
              <c:f>PAN_11.01!$U$40:$AF$40</c:f>
              <c:numCache>
                <c:formatCode>0%</c:formatCode>
                <c:ptCount val="12"/>
                <c:pt idx="0">
                  <c:v>0.13594327990135635</c:v>
                </c:pt>
                <c:pt idx="1">
                  <c:v>0.23427866831072749</c:v>
                </c:pt>
                <c:pt idx="2">
                  <c:v>0.34648581997533906</c:v>
                </c:pt>
                <c:pt idx="3">
                  <c:v>0.4716399506781751</c:v>
                </c:pt>
                <c:pt idx="4">
                  <c:v>0.58785450061652278</c:v>
                </c:pt>
                <c:pt idx="5">
                  <c:v>0.70345252774352651</c:v>
                </c:pt>
                <c:pt idx="6">
                  <c:v>0.78267570900123307</c:v>
                </c:pt>
                <c:pt idx="7">
                  <c:v>0.85819975339087551</c:v>
                </c:pt>
                <c:pt idx="8">
                  <c:v>0.92385943279901361</c:v>
                </c:pt>
                <c:pt idx="9">
                  <c:v>1.000308261405672</c:v>
                </c:pt>
                <c:pt idx="10">
                  <c:v>1.1066584463625153</c:v>
                </c:pt>
                <c:pt idx="11">
                  <c:v>1.1868064118372379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436-480E-9033-7EBDBBA07ACE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805314176"/>
        <c:axId val="1805311680"/>
      </c:barChart>
      <c:lineChart>
        <c:grouping val="standard"/>
        <c:varyColors val="0"/>
        <c:ser>
          <c:idx val="1"/>
          <c:order val="1"/>
          <c:tx>
            <c:strRef>
              <c:f>PAN_11.01!$T$41</c:f>
              <c:strCache>
                <c:ptCount val="1"/>
                <c:pt idx="0">
                  <c:v>Con intervención</c:v>
                </c:pt>
              </c:strCache>
            </c:strRef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diamond"/>
            <c:size val="12"/>
            <c:spPr>
              <a:solidFill>
                <a:schemeClr val="accent5"/>
              </a:solidFill>
              <a:ln w="9525">
                <a:solidFill>
                  <a:schemeClr val="accent5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PAN_11.01!$U$3:$AF$3</c:f>
              <c:strCache>
                <c:ptCount val="12"/>
                <c:pt idx="0">
                  <c:v>ENE</c:v>
                </c:pt>
                <c:pt idx="1">
                  <c:v>FEB</c:v>
                </c:pt>
                <c:pt idx="2">
                  <c:v>MAR</c:v>
                </c:pt>
                <c:pt idx="3">
                  <c:v>ABR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AGO</c:v>
                </c:pt>
                <c:pt idx="8">
                  <c:v>SET</c:v>
                </c:pt>
                <c:pt idx="9">
                  <c:v>OCT</c:v>
                </c:pt>
                <c:pt idx="10">
                  <c:v>NOV</c:v>
                </c:pt>
                <c:pt idx="11">
                  <c:v>DIC</c:v>
                </c:pt>
              </c:strCache>
            </c:strRef>
          </c:cat>
          <c:val>
            <c:numRef>
              <c:f>PAN_11.01!$U$41:$AF$41</c:f>
              <c:numCache>
                <c:formatCode>General</c:formatCode>
                <c:ptCount val="12"/>
                <c:pt idx="7" formatCode="0%">
                  <c:v>0.9781134401972873</c:v>
                </c:pt>
                <c:pt idx="8" formatCode="0%">
                  <c:v>1.0967940813810111</c:v>
                </c:pt>
                <c:pt idx="9" formatCode="0%">
                  <c:v>1.2142416769420468</c:v>
                </c:pt>
                <c:pt idx="10" formatCode="0%">
                  <c:v>1.3313810110974107</c:v>
                </c:pt>
                <c:pt idx="11" formatCode="0%">
                  <c:v>1.4475955610357583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5436-480E-9033-7EBDBBA07ACE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1805314176"/>
        <c:axId val="1805311680"/>
      </c:lineChart>
      <c:catAx>
        <c:axId val="18053141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805311680"/>
        <c:crosses val="autoZero"/>
        <c:auto val="1"/>
        <c:lblAlgn val="ctr"/>
        <c:lblOffset val="100"/>
        <c:noMultiLvlLbl val="0"/>
      </c:catAx>
      <c:valAx>
        <c:axId val="1805311680"/>
        <c:scaling>
          <c:orientation val="minMax"/>
        </c:scaling>
        <c:delete val="0"/>
        <c:axPos val="l"/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80531417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sz="1100">
          <a:solidFill>
            <a:schemeClr val="tx1"/>
          </a:solidFill>
          <a:latin typeface="+mn-lt"/>
        </a:defRPr>
      </a:pPr>
      <a:endParaRPr lang="es-PE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320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s-PE"/>
              <a:t>1°  SUPLEMENTACIÓN A LOS 4 MESES 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32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s-PE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PAN_11.01!$T$54</c:f>
              <c:strCache>
                <c:ptCount val="1"/>
                <c:pt idx="0">
                  <c:v>Sin intervención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Pt>
            <c:idx val="7"/>
            <c:invertIfNegative val="0"/>
            <c:bubble3D val="0"/>
            <c:spPr>
              <a:solidFill>
                <a:srgbClr val="FFF57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0-5483-4D38-87AC-88188A8ADA76}"/>
              </c:ext>
            </c:extLst>
          </c:dPt>
          <c:dPt>
            <c:idx val="8"/>
            <c:invertIfNegative val="0"/>
            <c:bubble3D val="0"/>
            <c:spPr>
              <a:solidFill>
                <a:srgbClr val="FFF57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5483-4D38-87AC-88188A8ADA76}"/>
              </c:ext>
            </c:extLst>
          </c:dPt>
          <c:dPt>
            <c:idx val="9"/>
            <c:invertIfNegative val="0"/>
            <c:bubble3D val="0"/>
            <c:spPr>
              <a:solidFill>
                <a:srgbClr val="FFF57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2-5483-4D38-87AC-88188A8ADA76}"/>
              </c:ext>
            </c:extLst>
          </c:dPt>
          <c:dPt>
            <c:idx val="10"/>
            <c:invertIfNegative val="0"/>
            <c:bubble3D val="0"/>
            <c:spPr>
              <a:solidFill>
                <a:srgbClr val="FFF57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5483-4D38-87AC-88188A8ADA76}"/>
              </c:ext>
            </c:extLst>
          </c:dPt>
          <c:dPt>
            <c:idx val="11"/>
            <c:invertIfNegative val="0"/>
            <c:bubble3D val="0"/>
            <c:spPr>
              <a:solidFill>
                <a:srgbClr val="FFF57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4-5483-4D38-87AC-88188A8ADA76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PAN_11.01!$U$3:$AF$3</c:f>
              <c:strCache>
                <c:ptCount val="12"/>
                <c:pt idx="0">
                  <c:v>ENE</c:v>
                </c:pt>
                <c:pt idx="1">
                  <c:v>FEB</c:v>
                </c:pt>
                <c:pt idx="2">
                  <c:v>MAR</c:v>
                </c:pt>
                <c:pt idx="3">
                  <c:v>ABR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AGO</c:v>
                </c:pt>
                <c:pt idx="8">
                  <c:v>SET</c:v>
                </c:pt>
                <c:pt idx="9">
                  <c:v>OCT</c:v>
                </c:pt>
                <c:pt idx="10">
                  <c:v>NOV</c:v>
                </c:pt>
                <c:pt idx="11">
                  <c:v>DIC</c:v>
                </c:pt>
              </c:strCache>
            </c:strRef>
          </c:cat>
          <c:val>
            <c:numRef>
              <c:f>PAN_11.01!$U$54:$AF$54</c:f>
              <c:numCache>
                <c:formatCode>0%</c:formatCode>
                <c:ptCount val="12"/>
                <c:pt idx="0">
                  <c:v>0.11837237977805179</c:v>
                </c:pt>
                <c:pt idx="1">
                  <c:v>0.23088779284833538</c:v>
                </c:pt>
                <c:pt idx="2">
                  <c:v>0.40289765721331688</c:v>
                </c:pt>
                <c:pt idx="3">
                  <c:v>0.50709001233045625</c:v>
                </c:pt>
                <c:pt idx="4">
                  <c:v>0.62546239210850807</c:v>
                </c:pt>
                <c:pt idx="5">
                  <c:v>0.73242909987669547</c:v>
                </c:pt>
                <c:pt idx="6">
                  <c:v>0.79438964241676946</c:v>
                </c:pt>
                <c:pt idx="7">
                  <c:v>0.88471023427866835</c:v>
                </c:pt>
                <c:pt idx="8">
                  <c:v>0.95191122071516643</c:v>
                </c:pt>
                <c:pt idx="9">
                  <c:v>1.038720429797424</c:v>
                </c:pt>
                <c:pt idx="10">
                  <c:v>1.1790998766954377</c:v>
                </c:pt>
                <c:pt idx="11">
                  <c:v>1.2669543773119605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773-4138-B51D-E662C1DF61FD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805314176"/>
        <c:axId val="1805311680"/>
      </c:barChart>
      <c:lineChart>
        <c:grouping val="standard"/>
        <c:varyColors val="0"/>
        <c:ser>
          <c:idx val="1"/>
          <c:order val="1"/>
          <c:tx>
            <c:strRef>
              <c:f>PAN_11.01!$T$55</c:f>
              <c:strCache>
                <c:ptCount val="1"/>
                <c:pt idx="0">
                  <c:v>Con intervención</c:v>
                </c:pt>
              </c:strCache>
            </c:strRef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diamond"/>
            <c:size val="12"/>
            <c:spPr>
              <a:solidFill>
                <a:schemeClr val="accent5"/>
              </a:solidFill>
              <a:ln w="9525">
                <a:solidFill>
                  <a:schemeClr val="accent5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PAN_11.01!$U$3:$AF$3</c:f>
              <c:strCache>
                <c:ptCount val="12"/>
                <c:pt idx="0">
                  <c:v>ENE</c:v>
                </c:pt>
                <c:pt idx="1">
                  <c:v>FEB</c:v>
                </c:pt>
                <c:pt idx="2">
                  <c:v>MAR</c:v>
                </c:pt>
                <c:pt idx="3">
                  <c:v>ABR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AGO</c:v>
                </c:pt>
                <c:pt idx="8">
                  <c:v>SET</c:v>
                </c:pt>
                <c:pt idx="9">
                  <c:v>OCT</c:v>
                </c:pt>
                <c:pt idx="10">
                  <c:v>NOV</c:v>
                </c:pt>
                <c:pt idx="11">
                  <c:v>DIC</c:v>
                </c:pt>
              </c:strCache>
            </c:strRef>
          </c:cat>
          <c:val>
            <c:numRef>
              <c:f>PAN_11.01!$U$55:$AF$55</c:f>
              <c:numCache>
                <c:formatCode>General</c:formatCode>
                <c:ptCount val="12"/>
                <c:pt idx="7" formatCode="0%">
                  <c:v>0.9728729963008631</c:v>
                </c:pt>
                <c:pt idx="8" formatCode="0%">
                  <c:v>1.0829223181257706</c:v>
                </c:pt>
                <c:pt idx="9" formatCode="0%">
                  <c:v>1.2086929716399506</c:v>
                </c:pt>
                <c:pt idx="10" formatCode="0%">
                  <c:v>1.3541923551171393</c:v>
                </c:pt>
                <c:pt idx="11" formatCode="0%">
                  <c:v>1.4620838471023427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B773-4138-B51D-E662C1DF61FD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1805314176"/>
        <c:axId val="1805311680"/>
      </c:lineChart>
      <c:catAx>
        <c:axId val="18053141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805311680"/>
        <c:crosses val="autoZero"/>
        <c:auto val="1"/>
        <c:lblAlgn val="ctr"/>
        <c:lblOffset val="100"/>
        <c:noMultiLvlLbl val="0"/>
      </c:catAx>
      <c:valAx>
        <c:axId val="1805311680"/>
        <c:scaling>
          <c:orientation val="minMax"/>
        </c:scaling>
        <c:delete val="0"/>
        <c:axPos val="l"/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80531417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sz="1100">
          <a:solidFill>
            <a:schemeClr val="tx1"/>
          </a:solidFill>
          <a:latin typeface="+mn-lt"/>
        </a:defRPr>
      </a:pPr>
      <a:endParaRPr lang="es-PE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320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s-PE"/>
              <a:t>3° CONTROL A LOS 4 MESES 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32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s-PE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PAN_11.01!$T$68</c:f>
              <c:strCache>
                <c:ptCount val="1"/>
                <c:pt idx="0">
                  <c:v>Sin intervención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Pt>
            <c:idx val="7"/>
            <c:invertIfNegative val="0"/>
            <c:bubble3D val="0"/>
            <c:spPr>
              <a:solidFill>
                <a:srgbClr val="FFF57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0-9B8F-437D-B946-FB44B4C8AC5E}"/>
              </c:ext>
            </c:extLst>
          </c:dPt>
          <c:dPt>
            <c:idx val="8"/>
            <c:invertIfNegative val="0"/>
            <c:bubble3D val="0"/>
            <c:spPr>
              <a:solidFill>
                <a:srgbClr val="FFF57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9B8F-437D-B946-FB44B4C8AC5E}"/>
              </c:ext>
            </c:extLst>
          </c:dPt>
          <c:dPt>
            <c:idx val="9"/>
            <c:invertIfNegative val="0"/>
            <c:bubble3D val="0"/>
            <c:spPr>
              <a:solidFill>
                <a:srgbClr val="FFF57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2-9B8F-437D-B946-FB44B4C8AC5E}"/>
              </c:ext>
            </c:extLst>
          </c:dPt>
          <c:dPt>
            <c:idx val="10"/>
            <c:invertIfNegative val="0"/>
            <c:bubble3D val="0"/>
            <c:spPr>
              <a:solidFill>
                <a:srgbClr val="FFF57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9B8F-437D-B946-FB44B4C8AC5E}"/>
              </c:ext>
            </c:extLst>
          </c:dPt>
          <c:dPt>
            <c:idx val="11"/>
            <c:invertIfNegative val="0"/>
            <c:bubble3D val="0"/>
            <c:spPr>
              <a:solidFill>
                <a:srgbClr val="FFF57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4-9B8F-437D-B946-FB44B4C8AC5E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PAN_11.01!$U$3:$AF$3</c:f>
              <c:strCache>
                <c:ptCount val="12"/>
                <c:pt idx="0">
                  <c:v>ENE</c:v>
                </c:pt>
                <c:pt idx="1">
                  <c:v>FEB</c:v>
                </c:pt>
                <c:pt idx="2">
                  <c:v>MAR</c:v>
                </c:pt>
                <c:pt idx="3">
                  <c:v>ABR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AGO</c:v>
                </c:pt>
                <c:pt idx="8">
                  <c:v>SET</c:v>
                </c:pt>
                <c:pt idx="9">
                  <c:v>OCT</c:v>
                </c:pt>
                <c:pt idx="10">
                  <c:v>NOV</c:v>
                </c:pt>
                <c:pt idx="11">
                  <c:v>DIC</c:v>
                </c:pt>
              </c:strCache>
            </c:strRef>
          </c:cat>
          <c:val>
            <c:numRef>
              <c:f>PAN_11.01!$U$68:$AF$68</c:f>
              <c:numCache>
                <c:formatCode>0%</c:formatCode>
                <c:ptCount val="12"/>
                <c:pt idx="0">
                  <c:v>7.7065351418002465E-3</c:v>
                </c:pt>
                <c:pt idx="1">
                  <c:v>1.9112207151664611E-2</c:v>
                </c:pt>
                <c:pt idx="2">
                  <c:v>7.49075215782984E-2</c:v>
                </c:pt>
                <c:pt idx="3">
                  <c:v>0.12114673242909987</c:v>
                </c:pt>
                <c:pt idx="4">
                  <c:v>0.17663378545006164</c:v>
                </c:pt>
                <c:pt idx="5">
                  <c:v>0.22718865598027127</c:v>
                </c:pt>
                <c:pt idx="6">
                  <c:v>0.27503394501365663</c:v>
                </c:pt>
                <c:pt idx="7">
                  <c:v>0.32713209098548263</c:v>
                </c:pt>
                <c:pt idx="8">
                  <c:v>0.37740989645856199</c:v>
                </c:pt>
                <c:pt idx="9">
                  <c:v>0.42806292314670119</c:v>
                </c:pt>
                <c:pt idx="10">
                  <c:v>0.45160295930949446</c:v>
                </c:pt>
                <c:pt idx="11">
                  <c:v>0.48581997533908755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CE8-42D6-8893-3F04053E4FBF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805314176"/>
        <c:axId val="1805311680"/>
      </c:barChart>
      <c:lineChart>
        <c:grouping val="standard"/>
        <c:varyColors val="0"/>
        <c:ser>
          <c:idx val="1"/>
          <c:order val="1"/>
          <c:tx>
            <c:strRef>
              <c:f>PAN_11.01!$T$69</c:f>
              <c:strCache>
                <c:ptCount val="1"/>
                <c:pt idx="0">
                  <c:v>Con intervención</c:v>
                </c:pt>
              </c:strCache>
            </c:strRef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diamond"/>
            <c:size val="12"/>
            <c:spPr>
              <a:solidFill>
                <a:schemeClr val="accent5"/>
              </a:solidFill>
              <a:ln w="9525">
                <a:solidFill>
                  <a:schemeClr val="accent5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PAN_11.01!$U$3:$AF$3</c:f>
              <c:strCache>
                <c:ptCount val="12"/>
                <c:pt idx="0">
                  <c:v>ENE</c:v>
                </c:pt>
                <c:pt idx="1">
                  <c:v>FEB</c:v>
                </c:pt>
                <c:pt idx="2">
                  <c:v>MAR</c:v>
                </c:pt>
                <c:pt idx="3">
                  <c:v>ABR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AGO</c:v>
                </c:pt>
                <c:pt idx="8">
                  <c:v>SET</c:v>
                </c:pt>
                <c:pt idx="9">
                  <c:v>OCT</c:v>
                </c:pt>
                <c:pt idx="10">
                  <c:v>NOV</c:v>
                </c:pt>
                <c:pt idx="11">
                  <c:v>DIC</c:v>
                </c:pt>
              </c:strCache>
            </c:strRef>
          </c:cat>
          <c:val>
            <c:numRef>
              <c:f>PAN_11.01!$U$69:$AF$69</c:f>
              <c:numCache>
                <c:formatCode>General</c:formatCode>
                <c:ptCount val="12"/>
                <c:pt idx="7" formatCode="0%">
                  <c:v>0.34371146732429098</c:v>
                </c:pt>
                <c:pt idx="8" formatCode="0%">
                  <c:v>0.39704069050554869</c:v>
                </c:pt>
                <c:pt idx="9" formatCode="0%">
                  <c:v>0.45252774352651048</c:v>
                </c:pt>
                <c:pt idx="10" formatCode="0%">
                  <c:v>0.49321824907521578</c:v>
                </c:pt>
                <c:pt idx="11" formatCode="0%">
                  <c:v>0.51356350184956845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DCE8-42D6-8893-3F04053E4FBF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1805314176"/>
        <c:axId val="1805311680"/>
      </c:lineChart>
      <c:catAx>
        <c:axId val="18053141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805311680"/>
        <c:crosses val="autoZero"/>
        <c:auto val="1"/>
        <c:lblAlgn val="ctr"/>
        <c:lblOffset val="100"/>
        <c:noMultiLvlLbl val="0"/>
      </c:catAx>
      <c:valAx>
        <c:axId val="1805311680"/>
        <c:scaling>
          <c:orientation val="minMax"/>
        </c:scaling>
        <c:delete val="0"/>
        <c:axPos val="l"/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80531417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sz="1100">
          <a:solidFill>
            <a:schemeClr val="tx1"/>
          </a:solidFill>
          <a:latin typeface="+mn-lt"/>
        </a:defRPr>
      </a:pPr>
      <a:endParaRPr lang="es-PE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320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s-PE"/>
              <a:t>1° DOSAJE DE HEMOGLOBINA A LOS 6 MESES 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32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s-PE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PAN_11.01!$T$82</c:f>
              <c:strCache>
                <c:ptCount val="1"/>
                <c:pt idx="0">
                  <c:v>Sin intervención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Pt>
            <c:idx val="7"/>
            <c:invertIfNegative val="0"/>
            <c:bubble3D val="0"/>
            <c:spPr>
              <a:solidFill>
                <a:srgbClr val="FFF57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0-FE60-407C-93F1-FCB0E8DEF7D9}"/>
              </c:ext>
            </c:extLst>
          </c:dPt>
          <c:dPt>
            <c:idx val="8"/>
            <c:invertIfNegative val="0"/>
            <c:bubble3D val="0"/>
            <c:spPr>
              <a:solidFill>
                <a:srgbClr val="FFF57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FE60-407C-93F1-FCB0E8DEF7D9}"/>
              </c:ext>
            </c:extLst>
          </c:dPt>
          <c:dPt>
            <c:idx val="9"/>
            <c:invertIfNegative val="0"/>
            <c:bubble3D val="0"/>
            <c:spPr>
              <a:solidFill>
                <a:srgbClr val="FFF57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2-FE60-407C-93F1-FCB0E8DEF7D9}"/>
              </c:ext>
            </c:extLst>
          </c:dPt>
          <c:dPt>
            <c:idx val="10"/>
            <c:invertIfNegative val="0"/>
            <c:bubble3D val="0"/>
            <c:spPr>
              <a:solidFill>
                <a:srgbClr val="FFF57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FE60-407C-93F1-FCB0E8DEF7D9}"/>
              </c:ext>
            </c:extLst>
          </c:dPt>
          <c:dPt>
            <c:idx val="11"/>
            <c:invertIfNegative val="0"/>
            <c:bubble3D val="0"/>
            <c:spPr>
              <a:solidFill>
                <a:srgbClr val="FFF57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4-FE60-407C-93F1-FCB0E8DEF7D9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PAN_11.01!$U$3:$AF$3</c:f>
              <c:strCache>
                <c:ptCount val="12"/>
                <c:pt idx="0">
                  <c:v>ENE</c:v>
                </c:pt>
                <c:pt idx="1">
                  <c:v>FEB</c:v>
                </c:pt>
                <c:pt idx="2">
                  <c:v>MAR</c:v>
                </c:pt>
                <c:pt idx="3">
                  <c:v>ABR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AGO</c:v>
                </c:pt>
                <c:pt idx="8">
                  <c:v>SET</c:v>
                </c:pt>
                <c:pt idx="9">
                  <c:v>OCT</c:v>
                </c:pt>
                <c:pt idx="10">
                  <c:v>NOV</c:v>
                </c:pt>
                <c:pt idx="11">
                  <c:v>DIC</c:v>
                </c:pt>
              </c:strCache>
            </c:strRef>
          </c:cat>
          <c:val>
            <c:numRef>
              <c:f>PAN_11.01!$U$82:$AF$82</c:f>
              <c:numCache>
                <c:formatCode>0%</c:formatCode>
                <c:ptCount val="12"/>
                <c:pt idx="0">
                  <c:v>5.7644882860665846E-2</c:v>
                </c:pt>
                <c:pt idx="1">
                  <c:v>0.10511713933415537</c:v>
                </c:pt>
                <c:pt idx="2">
                  <c:v>0.16923551171393342</c:v>
                </c:pt>
                <c:pt idx="3">
                  <c:v>0.22872996300863133</c:v>
                </c:pt>
                <c:pt idx="4">
                  <c:v>0.30487053020961774</c:v>
                </c:pt>
                <c:pt idx="5">
                  <c:v>0.36128236744759556</c:v>
                </c:pt>
                <c:pt idx="6">
                  <c:v>0.40752157829839702</c:v>
                </c:pt>
                <c:pt idx="7">
                  <c:v>0.4760673787390251</c:v>
                </c:pt>
                <c:pt idx="8">
                  <c:v>0.53416293832413853</c:v>
                </c:pt>
                <c:pt idx="9">
                  <c:v>0.59211392166171417</c:v>
                </c:pt>
                <c:pt idx="10">
                  <c:v>0.61590628853267571</c:v>
                </c:pt>
                <c:pt idx="11">
                  <c:v>0.67509247842170161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A03-46FD-8C34-E71B12405F52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805314176"/>
        <c:axId val="1805311680"/>
      </c:barChart>
      <c:lineChart>
        <c:grouping val="standard"/>
        <c:varyColors val="0"/>
        <c:ser>
          <c:idx val="1"/>
          <c:order val="1"/>
          <c:tx>
            <c:strRef>
              <c:f>PAN_11.01!$T$83</c:f>
              <c:strCache>
                <c:ptCount val="1"/>
                <c:pt idx="0">
                  <c:v>Con intervención</c:v>
                </c:pt>
              </c:strCache>
            </c:strRef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diamond"/>
            <c:size val="12"/>
            <c:spPr>
              <a:solidFill>
                <a:schemeClr val="accent5"/>
              </a:solidFill>
              <a:ln w="9525">
                <a:solidFill>
                  <a:schemeClr val="accent5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PAN_11.01!$U$3:$AF$3</c:f>
              <c:strCache>
                <c:ptCount val="12"/>
                <c:pt idx="0">
                  <c:v>ENE</c:v>
                </c:pt>
                <c:pt idx="1">
                  <c:v>FEB</c:v>
                </c:pt>
                <c:pt idx="2">
                  <c:v>MAR</c:v>
                </c:pt>
                <c:pt idx="3">
                  <c:v>ABR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AGO</c:v>
                </c:pt>
                <c:pt idx="8">
                  <c:v>SET</c:v>
                </c:pt>
                <c:pt idx="9">
                  <c:v>OCT</c:v>
                </c:pt>
                <c:pt idx="10">
                  <c:v>NOV</c:v>
                </c:pt>
                <c:pt idx="11">
                  <c:v>DIC</c:v>
                </c:pt>
              </c:strCache>
            </c:strRef>
          </c:cat>
          <c:val>
            <c:numRef>
              <c:f>PAN_11.01!$U$83:$AF$83</c:f>
              <c:numCache>
                <c:formatCode>General</c:formatCode>
                <c:ptCount val="12"/>
                <c:pt idx="7" formatCode="0%">
                  <c:v>0.47009864364981502</c:v>
                </c:pt>
                <c:pt idx="8" formatCode="0%">
                  <c:v>0.52743526510480887</c:v>
                </c:pt>
                <c:pt idx="9" formatCode="0%">
                  <c:v>0.57675709001233044</c:v>
                </c:pt>
                <c:pt idx="10" formatCode="0%">
                  <c:v>0.62823674475955615</c:v>
                </c:pt>
                <c:pt idx="11" formatCode="0%">
                  <c:v>0.68341553637484587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3A03-46FD-8C34-E71B12405F52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1805314176"/>
        <c:axId val="1805311680"/>
      </c:lineChart>
      <c:catAx>
        <c:axId val="18053141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805311680"/>
        <c:crosses val="autoZero"/>
        <c:auto val="1"/>
        <c:lblAlgn val="ctr"/>
        <c:lblOffset val="100"/>
        <c:noMultiLvlLbl val="0"/>
      </c:catAx>
      <c:valAx>
        <c:axId val="1805311680"/>
        <c:scaling>
          <c:orientation val="minMax"/>
        </c:scaling>
        <c:delete val="0"/>
        <c:axPos val="l"/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80531417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sz="1100">
          <a:solidFill>
            <a:schemeClr val="tx1"/>
          </a:solidFill>
          <a:latin typeface="+mn-lt"/>
        </a:defRPr>
      </a:pPr>
      <a:endParaRPr lang="es-PE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320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s-PE"/>
              <a:t>1° SUPLEMENTACIÓN A LOS 6 MESES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32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s-PE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PAN_11.01!$T$96</c:f>
              <c:strCache>
                <c:ptCount val="1"/>
                <c:pt idx="0">
                  <c:v>Sin intervención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Pt>
            <c:idx val="7"/>
            <c:invertIfNegative val="0"/>
            <c:bubble3D val="0"/>
            <c:spPr>
              <a:solidFill>
                <a:srgbClr val="FFF57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0-5924-4A12-826C-2C95D5538E20}"/>
              </c:ext>
            </c:extLst>
          </c:dPt>
          <c:dPt>
            <c:idx val="8"/>
            <c:invertIfNegative val="0"/>
            <c:bubble3D val="0"/>
            <c:spPr>
              <a:solidFill>
                <a:srgbClr val="FFF57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5924-4A12-826C-2C95D5538E20}"/>
              </c:ext>
            </c:extLst>
          </c:dPt>
          <c:dPt>
            <c:idx val="9"/>
            <c:invertIfNegative val="0"/>
            <c:bubble3D val="0"/>
            <c:spPr>
              <a:solidFill>
                <a:srgbClr val="FFF57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2-5924-4A12-826C-2C95D5538E20}"/>
              </c:ext>
            </c:extLst>
          </c:dPt>
          <c:dPt>
            <c:idx val="10"/>
            <c:invertIfNegative val="0"/>
            <c:bubble3D val="0"/>
            <c:spPr>
              <a:solidFill>
                <a:srgbClr val="FFF57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5924-4A12-826C-2C95D5538E20}"/>
              </c:ext>
            </c:extLst>
          </c:dPt>
          <c:dPt>
            <c:idx val="11"/>
            <c:invertIfNegative val="0"/>
            <c:bubble3D val="0"/>
            <c:spPr>
              <a:solidFill>
                <a:srgbClr val="FFF57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4-5924-4A12-826C-2C95D5538E20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PAN_11.01!$U$3:$AF$3</c:f>
              <c:strCache>
                <c:ptCount val="12"/>
                <c:pt idx="0">
                  <c:v>ENE</c:v>
                </c:pt>
                <c:pt idx="1">
                  <c:v>FEB</c:v>
                </c:pt>
                <c:pt idx="2">
                  <c:v>MAR</c:v>
                </c:pt>
                <c:pt idx="3">
                  <c:v>ABR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AGO</c:v>
                </c:pt>
                <c:pt idx="8">
                  <c:v>SET</c:v>
                </c:pt>
                <c:pt idx="9">
                  <c:v>OCT</c:v>
                </c:pt>
                <c:pt idx="10">
                  <c:v>NOV</c:v>
                </c:pt>
                <c:pt idx="11">
                  <c:v>DIC</c:v>
                </c:pt>
              </c:strCache>
            </c:strRef>
          </c:cat>
          <c:val>
            <c:numRef>
              <c:f>PAN_11.01!$U$96:$AF$96</c:f>
              <c:numCache>
                <c:formatCode>0%</c:formatCode>
                <c:ptCount val="12"/>
                <c:pt idx="0">
                  <c:v>6.4426633785450063E-2</c:v>
                </c:pt>
                <c:pt idx="1">
                  <c:v>0.11590628853267571</c:v>
                </c:pt>
                <c:pt idx="2">
                  <c:v>0.18310727496917387</c:v>
                </c:pt>
                <c:pt idx="3">
                  <c:v>0.2438347718865598</c:v>
                </c:pt>
                <c:pt idx="4">
                  <c:v>0.32120838471023427</c:v>
                </c:pt>
                <c:pt idx="5">
                  <c:v>0.3782367447595561</c:v>
                </c:pt>
                <c:pt idx="6">
                  <c:v>0.39734895191122072</c:v>
                </c:pt>
                <c:pt idx="7">
                  <c:v>0.45221948212083846</c:v>
                </c:pt>
                <c:pt idx="8">
                  <c:v>0.50030826140567197</c:v>
                </c:pt>
                <c:pt idx="9">
                  <c:v>0.54636326891387743</c:v>
                </c:pt>
                <c:pt idx="10">
                  <c:v>0.59895191122071512</c:v>
                </c:pt>
                <c:pt idx="11">
                  <c:v>0.64056720098643649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CBE-40E3-859C-89EDC542D8CC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805314176"/>
        <c:axId val="1805311680"/>
      </c:barChart>
      <c:lineChart>
        <c:grouping val="standard"/>
        <c:varyColors val="0"/>
        <c:ser>
          <c:idx val="1"/>
          <c:order val="1"/>
          <c:tx>
            <c:strRef>
              <c:f>PAN_11.01!$T$97</c:f>
              <c:strCache>
                <c:ptCount val="1"/>
                <c:pt idx="0">
                  <c:v>Con intervención</c:v>
                </c:pt>
              </c:strCache>
            </c:strRef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diamond"/>
            <c:size val="12"/>
            <c:spPr>
              <a:solidFill>
                <a:schemeClr val="accent5"/>
              </a:solidFill>
              <a:ln w="9525">
                <a:solidFill>
                  <a:schemeClr val="accent5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PAN_11.01!$U$3:$AF$3</c:f>
              <c:strCache>
                <c:ptCount val="12"/>
                <c:pt idx="0">
                  <c:v>ENE</c:v>
                </c:pt>
                <c:pt idx="1">
                  <c:v>FEB</c:v>
                </c:pt>
                <c:pt idx="2">
                  <c:v>MAR</c:v>
                </c:pt>
                <c:pt idx="3">
                  <c:v>ABR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AGO</c:v>
                </c:pt>
                <c:pt idx="8">
                  <c:v>SET</c:v>
                </c:pt>
                <c:pt idx="9">
                  <c:v>OCT</c:v>
                </c:pt>
                <c:pt idx="10">
                  <c:v>NOV</c:v>
                </c:pt>
                <c:pt idx="11">
                  <c:v>DIC</c:v>
                </c:pt>
              </c:strCache>
            </c:strRef>
          </c:cat>
          <c:val>
            <c:numRef>
              <c:f>PAN_11.01!$U$97:$AF$97</c:f>
              <c:numCache>
                <c:formatCode>General</c:formatCode>
                <c:ptCount val="12"/>
                <c:pt idx="7" formatCode="0%">
                  <c:v>0.50061652281134406</c:v>
                </c:pt>
                <c:pt idx="8" formatCode="0%">
                  <c:v>0.56103575832305796</c:v>
                </c:pt>
                <c:pt idx="9" formatCode="0%">
                  <c:v>0.61159062885326754</c:v>
                </c:pt>
                <c:pt idx="10" formatCode="0%">
                  <c:v>0.66399506781750928</c:v>
                </c:pt>
                <c:pt idx="11" formatCode="0%">
                  <c:v>0.71886559802712702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5CBE-40E3-859C-89EDC542D8CC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1805314176"/>
        <c:axId val="1805311680"/>
      </c:lineChart>
      <c:catAx>
        <c:axId val="18053141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805311680"/>
        <c:crosses val="autoZero"/>
        <c:auto val="1"/>
        <c:lblAlgn val="ctr"/>
        <c:lblOffset val="100"/>
        <c:noMultiLvlLbl val="0"/>
      </c:catAx>
      <c:valAx>
        <c:axId val="1805311680"/>
        <c:scaling>
          <c:orientation val="minMax"/>
        </c:scaling>
        <c:delete val="0"/>
        <c:axPos val="l"/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80531417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sz="1100">
          <a:solidFill>
            <a:schemeClr val="tx1"/>
          </a:solidFill>
          <a:latin typeface="+mn-lt"/>
        </a:defRPr>
      </a:pPr>
      <a:endParaRPr lang="es-PE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320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s-PE"/>
              <a:t>4° CONTROL A LOS 6 MESES 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32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s-PE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PAN_11.01!$T$110</c:f>
              <c:strCache>
                <c:ptCount val="1"/>
                <c:pt idx="0">
                  <c:v>Sin intervención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Pt>
            <c:idx val="7"/>
            <c:invertIfNegative val="0"/>
            <c:bubble3D val="0"/>
            <c:spPr>
              <a:solidFill>
                <a:srgbClr val="FFF57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0-23FA-4AF4-A1A7-AC5451A04EB0}"/>
              </c:ext>
            </c:extLst>
          </c:dPt>
          <c:dPt>
            <c:idx val="8"/>
            <c:invertIfNegative val="0"/>
            <c:bubble3D val="0"/>
            <c:spPr>
              <a:solidFill>
                <a:srgbClr val="FFF57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23FA-4AF4-A1A7-AC5451A04EB0}"/>
              </c:ext>
            </c:extLst>
          </c:dPt>
          <c:dPt>
            <c:idx val="9"/>
            <c:invertIfNegative val="0"/>
            <c:bubble3D val="0"/>
            <c:spPr>
              <a:solidFill>
                <a:srgbClr val="FFF57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2-23FA-4AF4-A1A7-AC5451A04EB0}"/>
              </c:ext>
            </c:extLst>
          </c:dPt>
          <c:dPt>
            <c:idx val="10"/>
            <c:invertIfNegative val="0"/>
            <c:bubble3D val="0"/>
            <c:spPr>
              <a:solidFill>
                <a:srgbClr val="FFF57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23FA-4AF4-A1A7-AC5451A04EB0}"/>
              </c:ext>
            </c:extLst>
          </c:dPt>
          <c:dPt>
            <c:idx val="11"/>
            <c:invertIfNegative val="0"/>
            <c:bubble3D val="0"/>
            <c:spPr>
              <a:solidFill>
                <a:srgbClr val="FFF57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4-23FA-4AF4-A1A7-AC5451A04EB0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PAN_11.01!$U$3:$AF$3</c:f>
              <c:strCache>
                <c:ptCount val="12"/>
                <c:pt idx="0">
                  <c:v>ENE</c:v>
                </c:pt>
                <c:pt idx="1">
                  <c:v>FEB</c:v>
                </c:pt>
                <c:pt idx="2">
                  <c:v>MAR</c:v>
                </c:pt>
                <c:pt idx="3">
                  <c:v>ABR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AGO</c:v>
                </c:pt>
                <c:pt idx="8">
                  <c:v>SET</c:v>
                </c:pt>
                <c:pt idx="9">
                  <c:v>OCT</c:v>
                </c:pt>
                <c:pt idx="10">
                  <c:v>NOV</c:v>
                </c:pt>
                <c:pt idx="11">
                  <c:v>DIC</c:v>
                </c:pt>
              </c:strCache>
            </c:strRef>
          </c:cat>
          <c:val>
            <c:numRef>
              <c:f>PAN_11.01!$U$110:$AF$110</c:f>
              <c:numCache>
                <c:formatCode>0%</c:formatCode>
                <c:ptCount val="12"/>
                <c:pt idx="0">
                  <c:v>6.1652281134401974E-3</c:v>
                </c:pt>
                <c:pt idx="1">
                  <c:v>1.2330456226880395E-2</c:v>
                </c:pt>
                <c:pt idx="2">
                  <c:v>2.3427866831072751E-2</c:v>
                </c:pt>
                <c:pt idx="3">
                  <c:v>4.0998766954377312E-2</c:v>
                </c:pt>
                <c:pt idx="4">
                  <c:v>0.10080147965474723</c:v>
                </c:pt>
                <c:pt idx="5">
                  <c:v>0.14734895191122072</c:v>
                </c:pt>
                <c:pt idx="6">
                  <c:v>0.17602632117095351</c:v>
                </c:pt>
                <c:pt idx="7">
                  <c:v>0.21444525371733295</c:v>
                </c:pt>
                <c:pt idx="8">
                  <c:v>0.24321824907521578</c:v>
                </c:pt>
                <c:pt idx="9">
                  <c:v>0.27681874229346487</c:v>
                </c:pt>
                <c:pt idx="10">
                  <c:v>0.30466338431998696</c:v>
                </c:pt>
                <c:pt idx="11">
                  <c:v>0.36590628853267571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B02-4231-AF39-E81E5E9662B4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805314176"/>
        <c:axId val="1805311680"/>
      </c:barChart>
      <c:lineChart>
        <c:grouping val="standard"/>
        <c:varyColors val="0"/>
        <c:ser>
          <c:idx val="1"/>
          <c:order val="1"/>
          <c:tx>
            <c:strRef>
              <c:f>PAN_11.01!$T$111</c:f>
              <c:strCache>
                <c:ptCount val="1"/>
                <c:pt idx="0">
                  <c:v>Con intervención</c:v>
                </c:pt>
              </c:strCache>
            </c:strRef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diamond"/>
            <c:size val="12"/>
            <c:spPr>
              <a:solidFill>
                <a:schemeClr val="accent5"/>
              </a:solidFill>
              <a:ln w="9525">
                <a:solidFill>
                  <a:schemeClr val="accent5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PAN_11.01!$U$3:$AF$3</c:f>
              <c:strCache>
                <c:ptCount val="12"/>
                <c:pt idx="0">
                  <c:v>ENE</c:v>
                </c:pt>
                <c:pt idx="1">
                  <c:v>FEB</c:v>
                </c:pt>
                <c:pt idx="2">
                  <c:v>MAR</c:v>
                </c:pt>
                <c:pt idx="3">
                  <c:v>ABR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AGO</c:v>
                </c:pt>
                <c:pt idx="8">
                  <c:v>SET</c:v>
                </c:pt>
                <c:pt idx="9">
                  <c:v>OCT</c:v>
                </c:pt>
                <c:pt idx="10">
                  <c:v>NOV</c:v>
                </c:pt>
                <c:pt idx="11">
                  <c:v>DIC</c:v>
                </c:pt>
              </c:strCache>
            </c:strRef>
          </c:cat>
          <c:val>
            <c:numRef>
              <c:f>PAN_11.01!$U$111:$AF$111</c:f>
              <c:numCache>
                <c:formatCode>General</c:formatCode>
                <c:ptCount val="12"/>
                <c:pt idx="7" formatCode="0%">
                  <c:v>0.25431565967940811</c:v>
                </c:pt>
                <c:pt idx="8" formatCode="0%">
                  <c:v>0.31165228113440197</c:v>
                </c:pt>
                <c:pt idx="9" formatCode="0%">
                  <c:v>0.35789149198520342</c:v>
                </c:pt>
                <c:pt idx="10" formatCode="0%">
                  <c:v>0.39180024660912455</c:v>
                </c:pt>
                <c:pt idx="11" formatCode="0%">
                  <c:v>0.42416769420468559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0B02-4231-AF39-E81E5E9662B4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1805314176"/>
        <c:axId val="1805311680"/>
      </c:lineChart>
      <c:catAx>
        <c:axId val="18053141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805311680"/>
        <c:crosses val="autoZero"/>
        <c:auto val="1"/>
        <c:lblAlgn val="ctr"/>
        <c:lblOffset val="100"/>
        <c:noMultiLvlLbl val="0"/>
      </c:catAx>
      <c:valAx>
        <c:axId val="1805311680"/>
        <c:scaling>
          <c:orientation val="minMax"/>
        </c:scaling>
        <c:delete val="0"/>
        <c:axPos val="l"/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80531417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sz="1100">
          <a:solidFill>
            <a:schemeClr val="tx1"/>
          </a:solidFill>
          <a:latin typeface="+mn-lt"/>
        </a:defRPr>
      </a:pPr>
      <a:endParaRPr lang="es-PE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withinLinear" id="18">
  <a:schemeClr val="accent5"/>
</cs:colorStyle>
</file>

<file path=ppt/charts/colors16.xml><?xml version="1.0" encoding="utf-8"?>
<cs:colorStyle xmlns:cs="http://schemas.microsoft.com/office/drawing/2012/chartStyle" xmlns:a="http://schemas.openxmlformats.org/drawingml/2006/main" meth="withinLinear" id="18">
  <a:schemeClr val="accent5"/>
</cs:colorStyle>
</file>

<file path=ppt/charts/colors17.xml><?xml version="1.0" encoding="utf-8"?>
<cs:colorStyle xmlns:cs="http://schemas.microsoft.com/office/drawing/2012/chartStyle" xmlns:a="http://schemas.openxmlformats.org/drawingml/2006/main" meth="withinLinear" id="18">
  <a:schemeClr val="accent5"/>
</cs:colorStyle>
</file>

<file path=ppt/charts/colors18.xml><?xml version="1.0" encoding="utf-8"?>
<cs:colorStyle xmlns:cs="http://schemas.microsoft.com/office/drawing/2012/chartStyle" xmlns:a="http://schemas.openxmlformats.org/drawingml/2006/main" meth="withinLinear" id="18">
  <a:schemeClr val="accent5"/>
</cs:colorStyle>
</file>

<file path=ppt/charts/colors19.xml><?xml version="1.0" encoding="utf-8"?>
<cs:colorStyle xmlns:cs="http://schemas.microsoft.com/office/drawing/2012/chartStyle" xmlns:a="http://schemas.openxmlformats.org/drawingml/2006/main" meth="withinLinear" id="18">
  <a:schemeClr val="accent5"/>
</cs:colorStyle>
</file>

<file path=ppt/charts/colors2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0.xml><?xml version="1.0" encoding="utf-8"?>
<cs:colorStyle xmlns:cs="http://schemas.microsoft.com/office/drawing/2012/chartStyle" xmlns:a="http://schemas.openxmlformats.org/drawingml/2006/main" meth="withinLinear" id="18">
  <a:schemeClr val="accent5"/>
</cs:colorStyle>
</file>

<file path=ppt/charts/colors21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2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3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4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5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25">
  <cs:axisTitle>
    <cs:lnRef idx="0"/>
    <cs:fillRef idx="0"/>
    <cs:effectRef idx="0"/>
    <cs:fontRef idx="minor">
      <a:schemeClr val="tx1">
        <a:lumMod val="50000"/>
        <a:lumOff val="50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50000"/>
        <a:lumOff val="50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>
  <cs:dataPoint3D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3D>
  <cs:dataPointLine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158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5"/>
  <cs:dataPointWirefram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50000"/>
        <a:lumOff val="50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75000"/>
            <a:lumOff val="2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75000"/>
            <a:lumOff val="2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75000"/>
            <a:lumOff val="25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50000"/>
        <a:lumOff val="50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50000"/>
        <a:lumOff val="50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1400" kern="1200" cap="none" spc="20" baseline="0"/>
  </cs:title>
  <cs:trendlin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50000"/>
        <a:lumOff val="50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50000"/>
        <a:lumOff val="50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>
            <a:extLst>
              <a:ext uri="{FF2B5EF4-FFF2-40B4-BE49-F238E27FC236}">
                <a16:creationId xmlns:a16="http://schemas.microsoft.com/office/drawing/2014/main" id="{089869B9-8F9A-4E2F-97A7-BBB6E7653C6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FCE9455A-2807-41DB-B96E-B134846FF1DE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DAFF1A8-A4AE-4985-A3D2-DE1CAA286044}" type="datetimeFigureOut">
              <a:rPr lang="en-US" smtClean="0"/>
              <a:t>1/14/2022</a:t>
            </a:fld>
            <a:endParaRPr lang="en-US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E1810F87-CBD0-49F4-B4A3-25DF31A79BB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945260D1-CA9B-4BAB-A91F-987BBC9BEBED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BF3CBE9-6025-4B00-99DB-0BF513B2C64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203203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>
              <a:defRPr sz="1200"/>
            </a:lvl1pPr>
          </a:lstStyle>
          <a:p>
            <a:endParaRPr lang="en-GB" dirty="0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774FBA1-612A-436C-97D6-C85567C1ABD4}" type="datetimeFigureOut">
              <a:rPr lang="en-GB" smtClean="0"/>
              <a:t>14/01/2022</a:t>
            </a:fld>
            <a:endParaRPr lang="en-GB" dirty="0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 dirty="0" err="1"/>
              <a:t>Mastertextformat</a:t>
            </a:r>
            <a:r>
              <a:rPr lang="en-GB" dirty="0"/>
              <a:t> </a:t>
            </a:r>
            <a:r>
              <a:rPr lang="en-GB" dirty="0" err="1"/>
              <a:t>bearbeiten</a:t>
            </a:r>
            <a:endParaRPr lang="en-GB" dirty="0"/>
          </a:p>
          <a:p>
            <a:pPr lvl="1"/>
            <a:r>
              <a:rPr lang="en-GB" dirty="0" err="1"/>
              <a:t>Zweite</a:t>
            </a:r>
            <a:r>
              <a:rPr lang="en-GB" dirty="0"/>
              <a:t> </a:t>
            </a:r>
            <a:r>
              <a:rPr lang="en-GB" dirty="0" err="1"/>
              <a:t>Ebene</a:t>
            </a:r>
            <a:endParaRPr lang="en-GB" dirty="0"/>
          </a:p>
          <a:p>
            <a:pPr lvl="2"/>
            <a:r>
              <a:rPr lang="en-GB" dirty="0" err="1"/>
              <a:t>Dritte</a:t>
            </a:r>
            <a:r>
              <a:rPr lang="en-GB" dirty="0"/>
              <a:t> </a:t>
            </a:r>
            <a:r>
              <a:rPr lang="en-GB" dirty="0" err="1"/>
              <a:t>Ebene</a:t>
            </a:r>
            <a:endParaRPr lang="en-GB" dirty="0"/>
          </a:p>
          <a:p>
            <a:pPr lvl="3"/>
            <a:r>
              <a:rPr lang="en-GB" dirty="0" err="1"/>
              <a:t>Vierte</a:t>
            </a:r>
            <a:r>
              <a:rPr lang="en-GB" dirty="0"/>
              <a:t> </a:t>
            </a:r>
            <a:r>
              <a:rPr lang="en-GB" dirty="0" err="1"/>
              <a:t>Ebene</a:t>
            </a:r>
            <a:endParaRPr lang="en-GB" dirty="0"/>
          </a:p>
          <a:p>
            <a:pPr lvl="4"/>
            <a:r>
              <a:rPr lang="en-GB" dirty="0" err="1"/>
              <a:t>Fünfte</a:t>
            </a:r>
            <a:r>
              <a:rPr lang="en-GB" dirty="0"/>
              <a:t> </a:t>
            </a:r>
            <a:r>
              <a:rPr lang="en-GB" dirty="0" err="1"/>
              <a:t>Ebene</a:t>
            </a:r>
            <a:endParaRPr lang="en-GB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>
              <a:defRPr sz="1200"/>
            </a:lvl1pPr>
          </a:lstStyle>
          <a:p>
            <a:endParaRPr lang="en-GB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95A2F16-1DC4-4357-A21E-A002D6F1BB34}" type="slidenum">
              <a:rPr lang="en-GB" smtClean="0"/>
              <a:t>‹Nº›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655182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007943" rtl="0" eaLnBrk="1" latinLnBrk="0" hangingPunct="1">
      <a:defRPr sz="1323" kern="1200">
        <a:solidFill>
          <a:schemeClr val="tx1"/>
        </a:solidFill>
        <a:latin typeface="+mn-lt"/>
        <a:ea typeface="+mn-ea"/>
        <a:cs typeface="+mn-cs"/>
      </a:defRPr>
    </a:lvl1pPr>
    <a:lvl2pPr marL="503972" algn="l" defTabSz="1007943" rtl="0" eaLnBrk="1" latinLnBrk="0" hangingPunct="1">
      <a:defRPr sz="1323" kern="1200">
        <a:solidFill>
          <a:schemeClr val="tx1"/>
        </a:solidFill>
        <a:latin typeface="+mn-lt"/>
        <a:ea typeface="+mn-ea"/>
        <a:cs typeface="+mn-cs"/>
      </a:defRPr>
    </a:lvl2pPr>
    <a:lvl3pPr marL="1007943" algn="l" defTabSz="1007943" rtl="0" eaLnBrk="1" latinLnBrk="0" hangingPunct="1">
      <a:defRPr sz="1323" kern="1200">
        <a:solidFill>
          <a:schemeClr val="tx1"/>
        </a:solidFill>
        <a:latin typeface="+mn-lt"/>
        <a:ea typeface="+mn-ea"/>
        <a:cs typeface="+mn-cs"/>
      </a:defRPr>
    </a:lvl3pPr>
    <a:lvl4pPr marL="1511915" algn="l" defTabSz="1007943" rtl="0" eaLnBrk="1" latinLnBrk="0" hangingPunct="1">
      <a:defRPr sz="1323" kern="1200">
        <a:solidFill>
          <a:schemeClr val="tx1"/>
        </a:solidFill>
        <a:latin typeface="+mn-lt"/>
        <a:ea typeface="+mn-ea"/>
        <a:cs typeface="+mn-cs"/>
      </a:defRPr>
    </a:lvl4pPr>
    <a:lvl5pPr marL="2015886" algn="l" defTabSz="1007943" rtl="0" eaLnBrk="1" latinLnBrk="0" hangingPunct="1">
      <a:defRPr sz="1323" kern="1200">
        <a:solidFill>
          <a:schemeClr val="tx1"/>
        </a:solidFill>
        <a:latin typeface="+mn-lt"/>
        <a:ea typeface="+mn-ea"/>
        <a:cs typeface="+mn-cs"/>
      </a:defRPr>
    </a:lvl5pPr>
    <a:lvl6pPr marL="2519858" algn="l" defTabSz="1007943" rtl="0" eaLnBrk="1" latinLnBrk="0" hangingPunct="1">
      <a:defRPr sz="1323" kern="1200">
        <a:solidFill>
          <a:schemeClr val="tx1"/>
        </a:solidFill>
        <a:latin typeface="+mn-lt"/>
        <a:ea typeface="+mn-ea"/>
        <a:cs typeface="+mn-cs"/>
      </a:defRPr>
    </a:lvl6pPr>
    <a:lvl7pPr marL="3023829" algn="l" defTabSz="1007943" rtl="0" eaLnBrk="1" latinLnBrk="0" hangingPunct="1">
      <a:defRPr sz="1323" kern="1200">
        <a:solidFill>
          <a:schemeClr val="tx1"/>
        </a:solidFill>
        <a:latin typeface="+mn-lt"/>
        <a:ea typeface="+mn-ea"/>
        <a:cs typeface="+mn-cs"/>
      </a:defRPr>
    </a:lvl7pPr>
    <a:lvl8pPr marL="3527801" algn="l" defTabSz="1007943" rtl="0" eaLnBrk="1" latinLnBrk="0" hangingPunct="1">
      <a:defRPr sz="1323" kern="1200">
        <a:solidFill>
          <a:schemeClr val="tx1"/>
        </a:solidFill>
        <a:latin typeface="+mn-lt"/>
        <a:ea typeface="+mn-ea"/>
        <a:cs typeface="+mn-cs"/>
      </a:defRPr>
    </a:lvl8pPr>
    <a:lvl9pPr marL="4031772" algn="l" defTabSz="1007943" rtl="0" eaLnBrk="1" latinLnBrk="0" hangingPunct="1">
      <a:defRPr sz="1323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5A2F16-1DC4-4357-A21E-A002D6F1BB34}" type="slidenum">
              <a:rPr lang="en-GB" smtClean="0"/>
              <a:t>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471928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5A2F16-1DC4-4357-A21E-A002D6F1BB34}" type="slidenum">
              <a:rPr lang="en-GB" smtClean="0"/>
              <a:t>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002880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4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2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2.bin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5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3.bin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6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4.bin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7.xml"/><Relationship Id="rId1" Type="http://schemas.openxmlformats.org/officeDocument/2006/relationships/vmlDrawing" Target="../drawings/vmlDrawing5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5.bin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8.xml"/><Relationship Id="rId1" Type="http://schemas.openxmlformats.org/officeDocument/2006/relationships/vmlDrawing" Target="../drawings/vmlDrawing6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6.bin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9.xml"/><Relationship Id="rId1" Type="http://schemas.openxmlformats.org/officeDocument/2006/relationships/vmlDrawing" Target="../drawings/vmlDrawing7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7.bin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0.xml"/><Relationship Id="rId1" Type="http://schemas.openxmlformats.org/officeDocument/2006/relationships/vmlDrawing" Target="../drawings/vmlDrawing8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8.bin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1.xml"/><Relationship Id="rId1" Type="http://schemas.openxmlformats.org/officeDocument/2006/relationships/vmlDrawing" Target="../drawings/vmlDrawing9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9.bin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kt 6" hidden="1">
            <a:extLst>
              <a:ext uri="{FF2B5EF4-FFF2-40B4-BE49-F238E27FC236}">
                <a16:creationId xmlns:a16="http://schemas.microsoft.com/office/drawing/2014/main" id="{4D3D6AF1-A00C-47DC-9763-C2315B18B2FF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0562221"/>
              </p:ext>
            </p:extLst>
          </p:nvPr>
        </p:nvGraphicFramePr>
        <p:xfrm>
          <a:off x="1751" y="1751"/>
          <a:ext cx="1750" cy="174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18" name="think-cell Slide" r:id="rId4" imgW="359" imgH="358" progId="TCLayout.ActiveDocument.1">
                  <p:embed/>
                </p:oleObj>
              </mc:Choice>
              <mc:Fallback>
                <p:oleObj name="think-cell Slide" r:id="rId4" imgW="359" imgH="358" progId="TCLayout.ActiveDocument.1">
                  <p:embed/>
                  <p:pic>
                    <p:nvPicPr>
                      <p:cNvPr id="7" name="Objekt 6" hidden="1">
                        <a:extLst>
                          <a:ext uri="{FF2B5EF4-FFF2-40B4-BE49-F238E27FC236}">
                            <a16:creationId xmlns:a16="http://schemas.microsoft.com/office/drawing/2014/main" id="{4D3D6AF1-A00C-47DC-9763-C2315B18B2F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751" y="1751"/>
                        <a:ext cx="1750" cy="174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298178" y="3562102"/>
            <a:ext cx="8434785" cy="338554"/>
          </a:xfrm>
        </p:spPr>
        <p:txBody>
          <a:bodyPr anchor="b" anchorCtr="0"/>
          <a:lstStyle>
            <a:lvl1pPr algn="l">
              <a:lnSpc>
                <a:spcPct val="110000"/>
              </a:lnSpc>
              <a:spcBef>
                <a:spcPts val="0"/>
              </a:spcBef>
              <a:defRPr sz="2000">
                <a:solidFill>
                  <a:schemeClr val="accent6"/>
                </a:solidFill>
              </a:defRPr>
            </a:lvl1pPr>
          </a:lstStyle>
          <a:p>
            <a:r>
              <a:rPr lang="en-GB" dirty="0"/>
              <a:t>Presentation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298178" y="3905420"/>
            <a:ext cx="8434785" cy="677108"/>
          </a:xfrm>
        </p:spPr>
        <p:txBody>
          <a:bodyPr anchor="t" anchorCtr="0"/>
          <a:lstStyle>
            <a:lvl1pPr marL="0" indent="0" algn="l">
              <a:lnSpc>
                <a:spcPct val="110000"/>
              </a:lnSpc>
              <a:spcBef>
                <a:spcPts val="0"/>
              </a:spcBef>
              <a:buNone/>
              <a:defRPr sz="2000">
                <a:solidFill>
                  <a:schemeClr val="bg1"/>
                </a:solidFill>
                <a:latin typeface="+mj-lt"/>
              </a:defRPr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en-GB" dirty="0"/>
              <a:t>Speaker</a:t>
            </a:r>
            <a:br>
              <a:rPr lang="en-GB" dirty="0"/>
            </a:br>
            <a:r>
              <a:rPr lang="en-GB" dirty="0"/>
              <a:t>Date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BE26F-5005-427F-A945-681CE80C1FFC}" type="slidenum">
              <a:rPr lang="en-GB" smtClean="0"/>
              <a:t>‹Nº›</a:t>
            </a:fld>
            <a:endParaRPr lang="en-GB" dirty="0"/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B4F85D60-7E1D-43D3-8D05-615CB6D9CF9F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8748"/>
            <a:ext cx="3346450" cy="1500055"/>
          </a:xfrm>
          <a:prstGeom prst="rect">
            <a:avLst/>
          </a:prstGeom>
          <a:ln w="3175">
            <a:noFill/>
          </a:ln>
        </p:spPr>
      </p:pic>
    </p:spTree>
    <p:extLst>
      <p:ext uri="{BB962C8B-B14F-4D97-AF65-F5344CB8AC3E}">
        <p14:creationId xmlns:p14="http://schemas.microsoft.com/office/powerpoint/2010/main" val="7726174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kt 4" hidden="1">
            <a:extLst>
              <a:ext uri="{FF2B5EF4-FFF2-40B4-BE49-F238E27FC236}">
                <a16:creationId xmlns:a16="http://schemas.microsoft.com/office/drawing/2014/main" id="{D3DF2A00-0531-4EA3-8B44-78547525DC1F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725018712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42" name="think-cell Slide" r:id="rId4" imgW="359" imgH="358" progId="TCLayout.ActiveDocument.1">
                  <p:embed/>
                </p:oleObj>
              </mc:Choice>
              <mc:Fallback>
                <p:oleObj name="think-cell Slide" r:id="rId4" imgW="359" imgH="358" progId="TCLayout.ActiveDocument.1">
                  <p:embed/>
                  <p:pic>
                    <p:nvPicPr>
                      <p:cNvPr id="5" name="Objekt 4" hidden="1">
                        <a:extLst>
                          <a:ext uri="{FF2B5EF4-FFF2-40B4-BE49-F238E27FC236}">
                            <a16:creationId xmlns:a16="http://schemas.microsoft.com/office/drawing/2014/main" id="{D3DF2A00-0531-4EA3-8B44-78547525DC1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1">
              <a:defRPr/>
            </a:lvl1pPr>
          </a:lstStyle>
          <a:p>
            <a:r>
              <a:rPr lang="en-GB" dirty="0"/>
              <a:t>Footer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BE26F-5005-427F-A945-681CE80C1FFC}" type="slidenum">
              <a:rPr lang="en-GB" smtClean="0"/>
              <a:t>‹Nº›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50903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60001" y="589387"/>
            <a:ext cx="8694539" cy="338554"/>
          </a:xfrm>
        </p:spPr>
        <p:txBody>
          <a:bodyPr/>
          <a:lstStyle>
            <a:lvl1pPr>
              <a:defRPr/>
            </a:lvl1pPr>
          </a:lstStyle>
          <a:p>
            <a:r>
              <a:rPr lang="en-GB" dirty="0"/>
              <a:t>Slide heading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1">
              <a:defRPr/>
            </a:lvl1pPr>
          </a:lstStyle>
          <a:p>
            <a:r>
              <a:rPr lang="en-GB" dirty="0"/>
              <a:t>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86875" y="238408"/>
            <a:ext cx="433749" cy="153888"/>
          </a:xfrm>
        </p:spPr>
        <p:txBody>
          <a:bodyPr/>
          <a:lstStyle/>
          <a:p>
            <a:fld id="{856BE26F-5005-427F-A945-681CE80C1FFC}" type="slidenum">
              <a:rPr lang="en-GB" smtClean="0"/>
              <a:t>‹Nº›</a:t>
            </a:fld>
            <a:endParaRPr lang="en-GB" dirty="0"/>
          </a:p>
        </p:txBody>
      </p:sp>
      <p:graphicFrame>
        <p:nvGraphicFramePr>
          <p:cNvPr id="7" name="Objekt 6" hidden="1">
            <a:extLst>
              <a:ext uri="{FF2B5EF4-FFF2-40B4-BE49-F238E27FC236}">
                <a16:creationId xmlns:a16="http://schemas.microsoft.com/office/drawing/2014/main" id="{2B95B1E2-6CF0-4D5D-9D07-B53ED75866F5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344517153"/>
              </p:ext>
            </p:extLst>
          </p:nvPr>
        </p:nvGraphicFramePr>
        <p:xfrm>
          <a:off x="1751" y="1751"/>
          <a:ext cx="1750" cy="174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66" name="think-cell Slide" r:id="rId4" imgW="359" imgH="358" progId="TCLayout.ActiveDocument.1">
                  <p:embed/>
                </p:oleObj>
              </mc:Choice>
              <mc:Fallback>
                <p:oleObj name="think-cell Slide" r:id="rId4" imgW="359" imgH="358" progId="TCLayout.ActiveDocument.1">
                  <p:embed/>
                  <p:pic>
                    <p:nvPicPr>
                      <p:cNvPr id="7" name="Objekt 6" hidden="1">
                        <a:extLst>
                          <a:ext uri="{FF2B5EF4-FFF2-40B4-BE49-F238E27FC236}">
                            <a16:creationId xmlns:a16="http://schemas.microsoft.com/office/drawing/2014/main" id="{2B95B1E2-6CF0-4D5D-9D07-B53ED75866F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751" y="1751"/>
                        <a:ext cx="1750" cy="174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Textplatzhalter 9">
            <a:extLst>
              <a:ext uri="{FF2B5EF4-FFF2-40B4-BE49-F238E27FC236}">
                <a16:creationId xmlns:a16="http://schemas.microsoft.com/office/drawing/2014/main" id="{E4B6A4BF-CF69-4C7C-9F1A-32C4B7FF4CD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60001" y="196352"/>
            <a:ext cx="8694538" cy="220060"/>
          </a:xfrm>
        </p:spPr>
        <p:txBody>
          <a:bodyPr wrap="square">
            <a:noAutofit/>
          </a:bodyPr>
          <a:lstStyle>
            <a:lvl1pPr>
              <a:defRPr sz="1300"/>
            </a:lvl1pPr>
          </a:lstStyle>
          <a:p>
            <a:pPr lvl="0"/>
            <a:r>
              <a:rPr lang="en-GB" dirty="0"/>
              <a:t>Section heading</a:t>
            </a:r>
          </a:p>
        </p:txBody>
      </p:sp>
    </p:spTree>
    <p:extLst>
      <p:ext uri="{BB962C8B-B14F-4D97-AF65-F5344CB8AC3E}">
        <p14:creationId xmlns:p14="http://schemas.microsoft.com/office/powerpoint/2010/main" val="14591489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60001" y="589387"/>
            <a:ext cx="8694539" cy="338554"/>
          </a:xfrm>
        </p:spPr>
        <p:txBody>
          <a:bodyPr/>
          <a:lstStyle>
            <a:lvl1pPr>
              <a:defRPr/>
            </a:lvl1pPr>
          </a:lstStyle>
          <a:p>
            <a:r>
              <a:rPr lang="en-GB" dirty="0"/>
              <a:t>Slide heading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60000" y="1586831"/>
            <a:ext cx="9360625" cy="1646605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GB" dirty="0"/>
              <a:t>Master text</a:t>
            </a:r>
          </a:p>
          <a:p>
            <a:pPr lvl="1"/>
            <a:r>
              <a:rPr lang="en-GB" dirty="0"/>
              <a:t>First Bullet</a:t>
            </a:r>
          </a:p>
          <a:p>
            <a:pPr lvl="2"/>
            <a:r>
              <a:rPr lang="en-GB" dirty="0"/>
              <a:t>Second Bullet</a:t>
            </a:r>
          </a:p>
          <a:p>
            <a:pPr lvl="3"/>
            <a:r>
              <a:rPr lang="en-GB" dirty="0"/>
              <a:t>Third Bullet</a:t>
            </a:r>
          </a:p>
          <a:p>
            <a:pPr lvl="4"/>
            <a:r>
              <a:rPr lang="en-GB" dirty="0"/>
              <a:t>Fourth Bullet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1">
              <a:defRPr/>
            </a:lvl1pPr>
          </a:lstStyle>
          <a:p>
            <a:r>
              <a:rPr lang="en-GB" dirty="0"/>
              <a:t>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86875" y="238408"/>
            <a:ext cx="433749" cy="153888"/>
          </a:xfrm>
        </p:spPr>
        <p:txBody>
          <a:bodyPr/>
          <a:lstStyle/>
          <a:p>
            <a:fld id="{856BE26F-5005-427F-A945-681CE80C1FFC}" type="slidenum">
              <a:rPr lang="en-GB" smtClean="0"/>
              <a:t>‹Nº›</a:t>
            </a:fld>
            <a:endParaRPr lang="en-GB" dirty="0"/>
          </a:p>
        </p:txBody>
      </p:sp>
      <p:graphicFrame>
        <p:nvGraphicFramePr>
          <p:cNvPr id="7" name="Objekt 6" hidden="1">
            <a:extLst>
              <a:ext uri="{FF2B5EF4-FFF2-40B4-BE49-F238E27FC236}">
                <a16:creationId xmlns:a16="http://schemas.microsoft.com/office/drawing/2014/main" id="{2B95B1E2-6CF0-4D5D-9D07-B53ED75866F5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075513986"/>
              </p:ext>
            </p:extLst>
          </p:nvPr>
        </p:nvGraphicFramePr>
        <p:xfrm>
          <a:off x="1751" y="1751"/>
          <a:ext cx="1750" cy="174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90" name="think-cell Slide" r:id="rId4" imgW="359" imgH="358" progId="TCLayout.ActiveDocument.1">
                  <p:embed/>
                </p:oleObj>
              </mc:Choice>
              <mc:Fallback>
                <p:oleObj name="think-cell Slide" r:id="rId4" imgW="359" imgH="358" progId="TCLayout.ActiveDocument.1">
                  <p:embed/>
                  <p:pic>
                    <p:nvPicPr>
                      <p:cNvPr id="7" name="Objekt 6" hidden="1">
                        <a:extLst>
                          <a:ext uri="{FF2B5EF4-FFF2-40B4-BE49-F238E27FC236}">
                            <a16:creationId xmlns:a16="http://schemas.microsoft.com/office/drawing/2014/main" id="{2B95B1E2-6CF0-4D5D-9D07-B53ED75866F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751" y="1751"/>
                        <a:ext cx="1750" cy="174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Textplatzhalter 9">
            <a:extLst>
              <a:ext uri="{FF2B5EF4-FFF2-40B4-BE49-F238E27FC236}">
                <a16:creationId xmlns:a16="http://schemas.microsoft.com/office/drawing/2014/main" id="{E4B6A4BF-CF69-4C7C-9F1A-32C4B7FF4CD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60001" y="196352"/>
            <a:ext cx="8694538" cy="220060"/>
          </a:xfrm>
        </p:spPr>
        <p:txBody>
          <a:bodyPr wrap="square">
            <a:noAutofit/>
          </a:bodyPr>
          <a:lstStyle>
            <a:lvl1pPr>
              <a:defRPr sz="1300"/>
            </a:lvl1pPr>
          </a:lstStyle>
          <a:p>
            <a:pPr lvl="0"/>
            <a:r>
              <a:rPr lang="en-GB" dirty="0"/>
              <a:t>Section heading</a:t>
            </a:r>
          </a:p>
        </p:txBody>
      </p:sp>
      <p:sp>
        <p:nvSpPr>
          <p:cNvPr id="12" name="Textplatzhalter 11">
            <a:extLst>
              <a:ext uri="{FF2B5EF4-FFF2-40B4-BE49-F238E27FC236}">
                <a16:creationId xmlns:a16="http://schemas.microsoft.com/office/drawing/2014/main" id="{D01FBF4A-3C04-4A20-A84A-50383E85743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60363" y="6921016"/>
            <a:ext cx="9359899" cy="135422"/>
          </a:xfrm>
        </p:spPr>
        <p:txBody>
          <a:bodyPr anchor="b" anchorCtr="0"/>
          <a:lstStyle>
            <a:lvl1pPr>
              <a:tabLst>
                <a:tab pos="114300" algn="l"/>
              </a:tabLst>
              <a:defRPr sz="800"/>
            </a:lvl1pPr>
          </a:lstStyle>
          <a:p>
            <a:pPr lvl="0"/>
            <a:r>
              <a:rPr lang="en-GB" dirty="0"/>
              <a:t>Source / Footnote</a:t>
            </a:r>
          </a:p>
        </p:txBody>
      </p:sp>
    </p:spTree>
    <p:extLst>
      <p:ext uri="{BB962C8B-B14F-4D97-AF65-F5344CB8AC3E}">
        <p14:creationId xmlns:p14="http://schemas.microsoft.com/office/powerpoint/2010/main" val="10303025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60001" y="589387"/>
            <a:ext cx="8694539" cy="338554"/>
          </a:xfrm>
        </p:spPr>
        <p:txBody>
          <a:bodyPr/>
          <a:lstStyle>
            <a:lvl1pPr>
              <a:defRPr/>
            </a:lvl1pPr>
          </a:lstStyle>
          <a:p>
            <a:r>
              <a:rPr lang="en-GB" dirty="0"/>
              <a:t>Section divider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1">
              <a:defRPr/>
            </a:lvl1pPr>
          </a:lstStyle>
          <a:p>
            <a:r>
              <a:rPr lang="en-GB" dirty="0"/>
              <a:t>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86875" y="238408"/>
            <a:ext cx="433749" cy="15388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856BE26F-5005-427F-A945-681CE80C1FFC}" type="slidenum">
              <a:rPr lang="en-GB" smtClean="0"/>
              <a:pPr/>
              <a:t>‹Nº›</a:t>
            </a:fld>
            <a:endParaRPr lang="en-GB" dirty="0"/>
          </a:p>
        </p:txBody>
      </p:sp>
      <p:graphicFrame>
        <p:nvGraphicFramePr>
          <p:cNvPr id="7" name="Objekt 6" hidden="1">
            <a:extLst>
              <a:ext uri="{FF2B5EF4-FFF2-40B4-BE49-F238E27FC236}">
                <a16:creationId xmlns:a16="http://schemas.microsoft.com/office/drawing/2014/main" id="{2B95B1E2-6CF0-4D5D-9D07-B53ED75866F5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539309296"/>
              </p:ext>
            </p:extLst>
          </p:nvPr>
        </p:nvGraphicFramePr>
        <p:xfrm>
          <a:off x="1751" y="1751"/>
          <a:ext cx="1750" cy="174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14" name="think-cell Slide" r:id="rId4" imgW="359" imgH="358" progId="TCLayout.ActiveDocument.1">
                  <p:embed/>
                </p:oleObj>
              </mc:Choice>
              <mc:Fallback>
                <p:oleObj name="think-cell Slide" r:id="rId4" imgW="359" imgH="358" progId="TCLayout.ActiveDocument.1">
                  <p:embed/>
                  <p:pic>
                    <p:nvPicPr>
                      <p:cNvPr id="7" name="Objekt 6" hidden="1">
                        <a:extLst>
                          <a:ext uri="{FF2B5EF4-FFF2-40B4-BE49-F238E27FC236}">
                            <a16:creationId xmlns:a16="http://schemas.microsoft.com/office/drawing/2014/main" id="{2B95B1E2-6CF0-4D5D-9D07-B53ED75866F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751" y="1751"/>
                        <a:ext cx="1750" cy="174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Textplatzhalter 9">
            <a:extLst>
              <a:ext uri="{FF2B5EF4-FFF2-40B4-BE49-F238E27FC236}">
                <a16:creationId xmlns:a16="http://schemas.microsoft.com/office/drawing/2014/main" id="{E4B6A4BF-CF69-4C7C-9F1A-32C4B7FF4CD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60001" y="196352"/>
            <a:ext cx="8694538" cy="220060"/>
          </a:xfrm>
        </p:spPr>
        <p:txBody>
          <a:bodyPr wrap="square">
            <a:noAutofit/>
          </a:bodyPr>
          <a:lstStyle>
            <a:lvl1pPr>
              <a:defRPr sz="13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Section heading</a:t>
            </a:r>
          </a:p>
        </p:txBody>
      </p:sp>
    </p:spTree>
    <p:extLst>
      <p:ext uri="{BB962C8B-B14F-4D97-AF65-F5344CB8AC3E}">
        <p14:creationId xmlns:p14="http://schemas.microsoft.com/office/powerpoint/2010/main" val="27173216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ink-cell agenda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60001" y="589387"/>
            <a:ext cx="8694539" cy="338554"/>
          </a:xfrm>
        </p:spPr>
        <p:txBody>
          <a:bodyPr/>
          <a:lstStyle>
            <a:lvl1pPr>
              <a:defRPr/>
            </a:lvl1pPr>
          </a:lstStyle>
          <a:p>
            <a:r>
              <a:rPr lang="en-GB" dirty="0"/>
              <a:t>Agenda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1">
              <a:defRPr/>
            </a:lvl1pPr>
          </a:lstStyle>
          <a:p>
            <a:r>
              <a:rPr lang="en-GB" dirty="0"/>
              <a:t>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86875" y="238408"/>
            <a:ext cx="433749" cy="15388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856BE26F-5005-427F-A945-681CE80C1FFC}" type="slidenum">
              <a:rPr lang="en-GB" smtClean="0"/>
              <a:pPr/>
              <a:t>‹Nº›</a:t>
            </a:fld>
            <a:endParaRPr lang="en-GB" dirty="0"/>
          </a:p>
        </p:txBody>
      </p:sp>
      <p:graphicFrame>
        <p:nvGraphicFramePr>
          <p:cNvPr id="7" name="Objekt 6" hidden="1">
            <a:extLst>
              <a:ext uri="{FF2B5EF4-FFF2-40B4-BE49-F238E27FC236}">
                <a16:creationId xmlns:a16="http://schemas.microsoft.com/office/drawing/2014/main" id="{2B95B1E2-6CF0-4D5D-9D07-B53ED75866F5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837635763"/>
              </p:ext>
            </p:extLst>
          </p:nvPr>
        </p:nvGraphicFramePr>
        <p:xfrm>
          <a:off x="1751" y="1751"/>
          <a:ext cx="1750" cy="174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38" name="think-cell Slide" r:id="rId4" imgW="359" imgH="358" progId="TCLayout.ActiveDocument.1">
                  <p:embed/>
                </p:oleObj>
              </mc:Choice>
              <mc:Fallback>
                <p:oleObj name="think-cell Slide" r:id="rId4" imgW="359" imgH="358" progId="TCLayout.ActiveDocument.1">
                  <p:embed/>
                  <p:pic>
                    <p:nvPicPr>
                      <p:cNvPr id="7" name="Objekt 6" hidden="1">
                        <a:extLst>
                          <a:ext uri="{FF2B5EF4-FFF2-40B4-BE49-F238E27FC236}">
                            <a16:creationId xmlns:a16="http://schemas.microsoft.com/office/drawing/2014/main" id="{2B95B1E2-6CF0-4D5D-9D07-B53ED75866F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751" y="1751"/>
                        <a:ext cx="1750" cy="174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Textplatzhalter 9">
            <a:extLst>
              <a:ext uri="{FF2B5EF4-FFF2-40B4-BE49-F238E27FC236}">
                <a16:creationId xmlns:a16="http://schemas.microsoft.com/office/drawing/2014/main" id="{E4B6A4BF-CF69-4C7C-9F1A-32C4B7FF4CD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60001" y="196352"/>
            <a:ext cx="8694538" cy="220060"/>
          </a:xfrm>
        </p:spPr>
        <p:txBody>
          <a:bodyPr wrap="square">
            <a:noAutofit/>
          </a:bodyPr>
          <a:lstStyle>
            <a:lvl1pPr>
              <a:defRPr sz="13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Agenda heading</a:t>
            </a:r>
          </a:p>
        </p:txBody>
      </p:sp>
    </p:spTree>
    <p:extLst>
      <p:ext uri="{BB962C8B-B14F-4D97-AF65-F5344CB8AC3E}">
        <p14:creationId xmlns:p14="http://schemas.microsoft.com/office/powerpoint/2010/main" val="35626332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ey message Aqua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60001" y="589387"/>
            <a:ext cx="8694539" cy="338554"/>
          </a:xfrm>
        </p:spPr>
        <p:txBody>
          <a:bodyPr/>
          <a:lstStyle>
            <a:lvl1pPr>
              <a:defRPr/>
            </a:lvl1pPr>
          </a:lstStyle>
          <a:p>
            <a:r>
              <a:rPr lang="en-GB" dirty="0"/>
              <a:t>Slide heading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60000" y="3576704"/>
            <a:ext cx="9360625" cy="406265"/>
          </a:xfrm>
        </p:spPr>
        <p:txBody>
          <a:bodyPr anchor="ctr" anchorCtr="0"/>
          <a:lstStyle>
            <a:lvl1pPr algn="ctr">
              <a:spcBef>
                <a:spcPts val="900"/>
              </a:spcBef>
              <a:defRPr sz="2400">
                <a:latin typeface="+mj-lt"/>
              </a:defRPr>
            </a:lvl1pPr>
            <a:lvl2pPr algn="ctr">
              <a:spcBef>
                <a:spcPts val="900"/>
              </a:spcBef>
              <a:defRPr sz="2600">
                <a:latin typeface="+mj-lt"/>
              </a:defRPr>
            </a:lvl2pPr>
            <a:lvl3pPr algn="ctr">
              <a:spcBef>
                <a:spcPts val="900"/>
              </a:spcBef>
              <a:defRPr sz="2600">
                <a:latin typeface="+mj-lt"/>
              </a:defRPr>
            </a:lvl3pPr>
            <a:lvl4pPr algn="ctr">
              <a:spcBef>
                <a:spcPts val="900"/>
              </a:spcBef>
              <a:defRPr sz="2600">
                <a:latin typeface="+mj-lt"/>
              </a:defRPr>
            </a:lvl4pPr>
            <a:lvl5pPr algn="ctr">
              <a:spcBef>
                <a:spcPts val="900"/>
              </a:spcBef>
              <a:defRPr sz="2600">
                <a:latin typeface="+mj-lt"/>
              </a:defRPr>
            </a:lvl5pPr>
          </a:lstStyle>
          <a:p>
            <a:pPr lvl="0"/>
            <a:r>
              <a:rPr lang="en-GB" dirty="0"/>
              <a:t>Bold key message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1">
              <a:defRPr/>
            </a:lvl1pPr>
          </a:lstStyle>
          <a:p>
            <a:r>
              <a:rPr lang="en-GB" dirty="0"/>
              <a:t>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86875" y="238408"/>
            <a:ext cx="433749" cy="15388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56BE26F-5005-427F-A945-681CE80C1FFC}" type="slidenum">
              <a:rPr lang="en-GB" smtClean="0"/>
              <a:pPr/>
              <a:t>‹Nº›</a:t>
            </a:fld>
            <a:endParaRPr lang="en-GB" dirty="0"/>
          </a:p>
        </p:txBody>
      </p:sp>
      <p:graphicFrame>
        <p:nvGraphicFramePr>
          <p:cNvPr id="7" name="Objekt 6" hidden="1">
            <a:extLst>
              <a:ext uri="{FF2B5EF4-FFF2-40B4-BE49-F238E27FC236}">
                <a16:creationId xmlns:a16="http://schemas.microsoft.com/office/drawing/2014/main" id="{2B95B1E2-6CF0-4D5D-9D07-B53ED75866F5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948950260"/>
              </p:ext>
            </p:extLst>
          </p:nvPr>
        </p:nvGraphicFramePr>
        <p:xfrm>
          <a:off x="1751" y="1751"/>
          <a:ext cx="1750" cy="174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62" name="think-cell Slide" r:id="rId4" imgW="359" imgH="358" progId="TCLayout.ActiveDocument.1">
                  <p:embed/>
                </p:oleObj>
              </mc:Choice>
              <mc:Fallback>
                <p:oleObj name="think-cell Slide" r:id="rId4" imgW="359" imgH="358" progId="TCLayout.ActiveDocument.1">
                  <p:embed/>
                  <p:pic>
                    <p:nvPicPr>
                      <p:cNvPr id="7" name="Objekt 6" hidden="1">
                        <a:extLst>
                          <a:ext uri="{FF2B5EF4-FFF2-40B4-BE49-F238E27FC236}">
                            <a16:creationId xmlns:a16="http://schemas.microsoft.com/office/drawing/2014/main" id="{2B95B1E2-6CF0-4D5D-9D07-B53ED75866F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751" y="1751"/>
                        <a:ext cx="1750" cy="174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Textplatzhalter 9">
            <a:extLst>
              <a:ext uri="{FF2B5EF4-FFF2-40B4-BE49-F238E27FC236}">
                <a16:creationId xmlns:a16="http://schemas.microsoft.com/office/drawing/2014/main" id="{E4B6A4BF-CF69-4C7C-9F1A-32C4B7FF4CD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60001" y="196352"/>
            <a:ext cx="8694538" cy="220060"/>
          </a:xfrm>
        </p:spPr>
        <p:txBody>
          <a:bodyPr wrap="square">
            <a:noAutofit/>
          </a:bodyPr>
          <a:lstStyle>
            <a:lvl1pPr>
              <a:defRPr sz="13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Section heading</a:t>
            </a:r>
          </a:p>
        </p:txBody>
      </p:sp>
    </p:spTree>
    <p:extLst>
      <p:ext uri="{BB962C8B-B14F-4D97-AF65-F5344CB8AC3E}">
        <p14:creationId xmlns:p14="http://schemas.microsoft.com/office/powerpoint/2010/main" val="17467712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ey message Yellow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60001" y="589387"/>
            <a:ext cx="8694539" cy="338554"/>
          </a:xfrm>
        </p:spPr>
        <p:txBody>
          <a:bodyPr/>
          <a:lstStyle>
            <a:lvl1pPr>
              <a:defRPr/>
            </a:lvl1pPr>
          </a:lstStyle>
          <a:p>
            <a:r>
              <a:rPr lang="en-GB" dirty="0"/>
              <a:t>Slide heading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60000" y="3576704"/>
            <a:ext cx="9360625" cy="406265"/>
          </a:xfrm>
        </p:spPr>
        <p:txBody>
          <a:bodyPr anchor="ctr" anchorCtr="0"/>
          <a:lstStyle>
            <a:lvl1pPr algn="ctr">
              <a:spcBef>
                <a:spcPts val="900"/>
              </a:spcBef>
              <a:defRPr sz="2400">
                <a:latin typeface="+mj-lt"/>
              </a:defRPr>
            </a:lvl1pPr>
            <a:lvl2pPr algn="ctr">
              <a:spcBef>
                <a:spcPts val="900"/>
              </a:spcBef>
              <a:defRPr sz="2600">
                <a:latin typeface="+mj-lt"/>
              </a:defRPr>
            </a:lvl2pPr>
            <a:lvl3pPr algn="ctr">
              <a:spcBef>
                <a:spcPts val="900"/>
              </a:spcBef>
              <a:defRPr sz="2600">
                <a:latin typeface="+mj-lt"/>
              </a:defRPr>
            </a:lvl3pPr>
            <a:lvl4pPr algn="ctr">
              <a:spcBef>
                <a:spcPts val="900"/>
              </a:spcBef>
              <a:defRPr sz="2600">
                <a:latin typeface="+mj-lt"/>
              </a:defRPr>
            </a:lvl4pPr>
            <a:lvl5pPr algn="ctr">
              <a:spcBef>
                <a:spcPts val="900"/>
              </a:spcBef>
              <a:defRPr sz="2600">
                <a:latin typeface="+mj-lt"/>
              </a:defRPr>
            </a:lvl5pPr>
          </a:lstStyle>
          <a:p>
            <a:pPr lvl="0"/>
            <a:r>
              <a:rPr lang="en-GB" dirty="0"/>
              <a:t>Bold key message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1">
              <a:defRPr/>
            </a:lvl1pPr>
          </a:lstStyle>
          <a:p>
            <a:r>
              <a:rPr lang="en-GB" dirty="0"/>
              <a:t>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86875" y="238408"/>
            <a:ext cx="433749" cy="15388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856BE26F-5005-427F-A945-681CE80C1FFC}" type="slidenum">
              <a:rPr lang="en-GB" smtClean="0"/>
              <a:pPr/>
              <a:t>‹Nº›</a:t>
            </a:fld>
            <a:endParaRPr lang="en-GB" dirty="0"/>
          </a:p>
        </p:txBody>
      </p:sp>
      <p:graphicFrame>
        <p:nvGraphicFramePr>
          <p:cNvPr id="7" name="Objekt 6" hidden="1">
            <a:extLst>
              <a:ext uri="{FF2B5EF4-FFF2-40B4-BE49-F238E27FC236}">
                <a16:creationId xmlns:a16="http://schemas.microsoft.com/office/drawing/2014/main" id="{2B95B1E2-6CF0-4D5D-9D07-B53ED75866F5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692056189"/>
              </p:ext>
            </p:extLst>
          </p:nvPr>
        </p:nvGraphicFramePr>
        <p:xfrm>
          <a:off x="1751" y="1751"/>
          <a:ext cx="1750" cy="174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86" name="think-cell Slide" r:id="rId4" imgW="359" imgH="358" progId="TCLayout.ActiveDocument.1">
                  <p:embed/>
                </p:oleObj>
              </mc:Choice>
              <mc:Fallback>
                <p:oleObj name="think-cell Slide" r:id="rId4" imgW="359" imgH="358" progId="TCLayout.ActiveDocument.1">
                  <p:embed/>
                  <p:pic>
                    <p:nvPicPr>
                      <p:cNvPr id="7" name="Objekt 6" hidden="1">
                        <a:extLst>
                          <a:ext uri="{FF2B5EF4-FFF2-40B4-BE49-F238E27FC236}">
                            <a16:creationId xmlns:a16="http://schemas.microsoft.com/office/drawing/2014/main" id="{2B95B1E2-6CF0-4D5D-9D07-B53ED75866F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751" y="1751"/>
                        <a:ext cx="1750" cy="174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Textplatzhalter 9">
            <a:extLst>
              <a:ext uri="{FF2B5EF4-FFF2-40B4-BE49-F238E27FC236}">
                <a16:creationId xmlns:a16="http://schemas.microsoft.com/office/drawing/2014/main" id="{E4B6A4BF-CF69-4C7C-9F1A-32C4B7FF4CD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60001" y="196352"/>
            <a:ext cx="8694538" cy="220060"/>
          </a:xfrm>
        </p:spPr>
        <p:txBody>
          <a:bodyPr wrap="square">
            <a:noAutofit/>
          </a:bodyPr>
          <a:lstStyle>
            <a:lvl1pPr>
              <a:defRPr sz="130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Section heading</a:t>
            </a:r>
          </a:p>
        </p:txBody>
      </p:sp>
    </p:spTree>
    <p:extLst>
      <p:ext uri="{BB962C8B-B14F-4D97-AF65-F5344CB8AC3E}">
        <p14:creationId xmlns:p14="http://schemas.microsoft.com/office/powerpoint/2010/main" val="42622519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oleObject" Target="../embeddings/oleObject1.bin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ags" Target="../tags/tag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ags" Target="../tags/tag2.xml"/><Relationship Id="rId5" Type="http://schemas.openxmlformats.org/officeDocument/2006/relationships/slideLayout" Target="../slideLayouts/slideLayout5.xml"/><Relationship Id="rId10" Type="http://schemas.openxmlformats.org/officeDocument/2006/relationships/vmlDrawing" Target="../drawings/vmlDrawing1.v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Relationship Id="rId14" Type="http://schemas.openxmlformats.org/officeDocument/2006/relationships/image" Target="../media/image1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kt 6" hidden="1">
            <a:extLst>
              <a:ext uri="{FF2B5EF4-FFF2-40B4-BE49-F238E27FC236}">
                <a16:creationId xmlns:a16="http://schemas.microsoft.com/office/drawing/2014/main" id="{6D54A9B2-A76D-4976-96B0-0AABF0E8C39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1"/>
            </p:custDataLst>
            <p:extLst>
              <p:ext uri="{D42A27DB-BD31-4B8C-83A1-F6EECF244321}">
                <p14:modId xmlns:p14="http://schemas.microsoft.com/office/powerpoint/2010/main" val="1223357610"/>
              </p:ext>
            </p:extLst>
          </p:nvPr>
        </p:nvGraphicFramePr>
        <p:xfrm>
          <a:off x="1751" y="1751"/>
          <a:ext cx="1750" cy="174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94" name="think-cell Slide" r:id="rId13" imgW="359" imgH="358" progId="TCLayout.ActiveDocument.1">
                  <p:embed/>
                </p:oleObj>
              </mc:Choice>
              <mc:Fallback>
                <p:oleObj name="think-cell Slide" r:id="rId13" imgW="359" imgH="358" progId="TCLayout.ActiveDocument.1">
                  <p:embed/>
                  <p:pic>
                    <p:nvPicPr>
                      <p:cNvPr id="7" name="Objekt 6" hidden="1">
                        <a:extLst>
                          <a:ext uri="{FF2B5EF4-FFF2-40B4-BE49-F238E27FC236}">
                            <a16:creationId xmlns:a16="http://schemas.microsoft.com/office/drawing/2014/main" id="{6D54A9B2-A76D-4976-96B0-0AABF0E8C39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4"/>
                      <a:stretch>
                        <a:fillRect/>
                      </a:stretch>
                    </p:blipFill>
                    <p:spPr>
                      <a:xfrm>
                        <a:off x="1751" y="1751"/>
                        <a:ext cx="1750" cy="174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/>
          <p:cNvSpPr/>
          <p:nvPr userDrawn="1">
            <p:custDataLst>
              <p:tags r:id="rId1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lvl="0" indent="0" algn="ctr" eaLnBrk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</a:pPr>
            <a:endParaRPr lang="en-GB" sz="2000" b="0" i="0" baseline="0" dirty="0">
              <a:latin typeface="Axiforma ExtraBold" panose="00000900000000000000"/>
              <a:sym typeface="Axiforma ExtraBold" panose="00000900000000000000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60001" y="589387"/>
            <a:ext cx="8694539" cy="338554"/>
          </a:xfrm>
          <a:prstGeom prst="rect">
            <a:avLst/>
          </a:prstGeom>
        </p:spPr>
        <p:txBody>
          <a:bodyPr vert="horz" lIns="0" tIns="0" rIns="0" bIns="0" rtlCol="0" anchor="t" anchorCtr="0">
            <a:spAutoFit/>
          </a:bodyPr>
          <a:lstStyle/>
          <a:p>
            <a:r>
              <a:rPr lang="en-GB" noProof="0" dirty="0"/>
              <a:t>Slide Title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0000" y="1586831"/>
            <a:ext cx="9360625" cy="16466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lvl="0"/>
            <a:r>
              <a:rPr lang="en-GB" dirty="0"/>
              <a:t>Master text</a:t>
            </a:r>
          </a:p>
          <a:p>
            <a:pPr lvl="1"/>
            <a:r>
              <a:rPr lang="en-GB" dirty="0"/>
              <a:t>First bullet</a:t>
            </a:r>
          </a:p>
          <a:p>
            <a:pPr lvl="2"/>
            <a:r>
              <a:rPr lang="en-GB" dirty="0"/>
              <a:t>Second bullet</a:t>
            </a:r>
          </a:p>
          <a:p>
            <a:pPr lvl="3"/>
            <a:r>
              <a:rPr lang="en-GB" dirty="0"/>
              <a:t>Third bullet</a:t>
            </a:r>
          </a:p>
          <a:p>
            <a:pPr lvl="4"/>
            <a:r>
              <a:rPr lang="en-GB" dirty="0"/>
              <a:t>Fourth bullet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03257" y="7312445"/>
            <a:ext cx="3402211" cy="123111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ctr" eaLnBrk="1">
              <a:defRPr sz="80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286875" y="221741"/>
            <a:ext cx="433749" cy="153888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6BE26F-5005-427F-A945-681CE80C1FFC}" type="slidenum">
              <a:rPr lang="en-GB" smtClean="0"/>
              <a:pPr/>
              <a:t>‹Nº›</a:t>
            </a:fld>
            <a:endParaRPr lang="en-GB" dirty="0"/>
          </a:p>
        </p:txBody>
      </p:sp>
      <p:sp>
        <p:nvSpPr>
          <p:cNvPr id="17" name="Inhaltsplatzhalter 4">
            <a:extLst>
              <a:ext uri="{FF2B5EF4-FFF2-40B4-BE49-F238E27FC236}">
                <a16:creationId xmlns:a16="http://schemas.microsoft.com/office/drawing/2014/main" id="{36E8D609-BC22-457E-9692-83BF4A77CE8A}"/>
              </a:ext>
            </a:extLst>
          </p:cNvPr>
          <p:cNvSpPr txBox="1">
            <a:spLocks/>
          </p:cNvSpPr>
          <p:nvPr userDrawn="1"/>
        </p:nvSpPr>
        <p:spPr>
          <a:xfrm>
            <a:off x="5410963" y="7318119"/>
            <a:ext cx="4326505" cy="111762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lnSpc>
                <a:spcPct val="105000"/>
              </a:lnSpc>
            </a:pPr>
            <a:r>
              <a:rPr lang="en-US" sz="700" b="1" dirty="0">
                <a:solidFill>
                  <a:schemeClr val="tx1"/>
                </a:solidFill>
                <a:latin typeface="Axiforma ExtraBold" panose="00000900000000000000" pitchFamily="50" charset="0"/>
              </a:rPr>
              <a:t>Internal confidential: intended for use of internal recipients only, not for wider distribution.</a:t>
            </a:r>
          </a:p>
        </p:txBody>
      </p:sp>
      <p:sp>
        <p:nvSpPr>
          <p:cNvPr id="18" name="Inhaltsplatzhalter 4">
            <a:extLst>
              <a:ext uri="{FF2B5EF4-FFF2-40B4-BE49-F238E27FC236}">
                <a16:creationId xmlns:a16="http://schemas.microsoft.com/office/drawing/2014/main" id="{5CF28285-E613-4497-AA80-18046095E7E7}"/>
              </a:ext>
            </a:extLst>
          </p:cNvPr>
          <p:cNvSpPr txBox="1">
            <a:spLocks/>
          </p:cNvSpPr>
          <p:nvPr userDrawn="1"/>
        </p:nvSpPr>
        <p:spPr>
          <a:xfrm>
            <a:off x="361160" y="7307828"/>
            <a:ext cx="1165384" cy="145424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5000"/>
              </a:lnSpc>
            </a:pPr>
            <a:r>
              <a:rPr lang="en-GB" sz="900" b="1" dirty="0">
                <a:solidFill>
                  <a:schemeClr val="tx1"/>
                </a:solidFill>
                <a:latin typeface="Axiforma ExtraBold" panose="00000900000000000000" pitchFamily="50" charset="0"/>
              </a:rPr>
              <a:t>Delivery Associates</a:t>
            </a:r>
            <a:endParaRPr lang="en-GB" sz="900" dirty="0">
              <a:solidFill>
                <a:schemeClr val="tx1"/>
              </a:solidFill>
              <a:latin typeface="Axiforma ExtraBold" panose="000009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08529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81" r:id="rId2"/>
    <p:sldLayoutId id="2147483693" r:id="rId3"/>
    <p:sldLayoutId id="2147483676" r:id="rId4"/>
    <p:sldLayoutId id="2147483690" r:id="rId5"/>
    <p:sldLayoutId id="2147483694" r:id="rId6"/>
    <p:sldLayoutId id="2147483691" r:id="rId7"/>
    <p:sldLayoutId id="2147483692" r:id="rId8"/>
  </p:sldLayoutIdLst>
  <p:hf hdr="0" ftr="0" dt="0"/>
  <p:txStyles>
    <p:titleStyle>
      <a:lvl1pPr algn="l" defTabSz="1007943" rtl="0" eaLnBrk="1" latinLnBrk="0" hangingPunct="1">
        <a:lnSpc>
          <a:spcPct val="110000"/>
        </a:lnSpc>
        <a:spcBef>
          <a:spcPct val="0"/>
        </a:spcBef>
        <a:buNone/>
        <a:defRPr sz="2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1007943" rtl="0" eaLnBrk="1" latinLnBrk="0" hangingPunct="1">
        <a:lnSpc>
          <a:spcPct val="110000"/>
        </a:lnSpc>
        <a:spcBef>
          <a:spcPts val="900"/>
        </a:spcBef>
        <a:buFont typeface="Arial" panose="020B0604020202020204" pitchFamily="34" charset="0"/>
        <a:buNone/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209550" indent="-209550" algn="l" defTabSz="1007943" rtl="0" eaLnBrk="1" latinLnBrk="0" hangingPunct="1">
        <a:lnSpc>
          <a:spcPct val="110000"/>
        </a:lnSpc>
        <a:spcBef>
          <a:spcPts val="900"/>
        </a:spcBef>
        <a:buClr>
          <a:schemeClr val="accent5"/>
        </a:buClr>
        <a:buSzPct val="140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444500" indent="-234950" algn="l" defTabSz="1007943" rtl="0" eaLnBrk="1" latinLnBrk="0" hangingPunct="1">
        <a:lnSpc>
          <a:spcPct val="110000"/>
        </a:lnSpc>
        <a:spcBef>
          <a:spcPts val="900"/>
        </a:spcBef>
        <a:buClr>
          <a:schemeClr val="accent5"/>
        </a:buClr>
        <a:buSzPct val="140000"/>
        <a:buFont typeface="Symbol" panose="05050102010706020507" pitchFamily="18" charset="2"/>
        <a:buChar char="-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660400" indent="-203200" algn="l" defTabSz="1007943" rtl="0" eaLnBrk="1" latinLnBrk="0" hangingPunct="1">
        <a:lnSpc>
          <a:spcPct val="110000"/>
        </a:lnSpc>
        <a:spcBef>
          <a:spcPts val="900"/>
        </a:spcBef>
        <a:buClr>
          <a:schemeClr val="accent2"/>
        </a:buClr>
        <a:buSzPct val="120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895350" indent="-215900" algn="l" defTabSz="1007943" rtl="0" eaLnBrk="1" latinLnBrk="0" hangingPunct="1">
        <a:lnSpc>
          <a:spcPct val="110000"/>
        </a:lnSpc>
        <a:spcBef>
          <a:spcPts val="900"/>
        </a:spcBef>
        <a:buClr>
          <a:schemeClr val="accent2"/>
        </a:buClr>
        <a:buSzPct val="140000"/>
        <a:buFont typeface="Symbol" panose="05050102010706020507" pitchFamily="18" charset="2"/>
        <a:buChar char="-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771844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275815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77978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283758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227" userDrawn="1">
          <p15:clr>
            <a:srgbClr val="F26B43"/>
          </p15:clr>
        </p15:guide>
        <p15:guide id="2" pos="6123" userDrawn="1">
          <p15:clr>
            <a:srgbClr val="F26B43"/>
          </p15:clr>
        </p15:guide>
        <p15:guide id="4" orient="horz" pos="998" userDrawn="1">
          <p15:clr>
            <a:srgbClr val="F26B43"/>
          </p15:clr>
        </p15:guide>
        <p15:guide id="5" orient="horz" pos="4445" userDrawn="1">
          <p15:clr>
            <a:srgbClr val="F26B43"/>
          </p15:clr>
        </p15:guide>
        <p15:guide id="6" orient="horz" pos="226" userDrawn="1">
          <p15:clr>
            <a:srgbClr val="F26B43"/>
          </p15:clr>
        </p15:guide>
        <p15:guide id="7" orient="horz" pos="4536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tags" Target="../tags/tag13.xml"/><Relationship Id="rId7" Type="http://schemas.openxmlformats.org/officeDocument/2006/relationships/image" Target="../media/image3.emf"/><Relationship Id="rId2" Type="http://schemas.openxmlformats.org/officeDocument/2006/relationships/tags" Target="../tags/tag12.xml"/><Relationship Id="rId1" Type="http://schemas.openxmlformats.org/officeDocument/2006/relationships/vmlDrawing" Target="../drawings/vmlDrawing10.vml"/><Relationship Id="rId6" Type="http://schemas.openxmlformats.org/officeDocument/2006/relationships/oleObject" Target="../embeddings/oleObject10.bin"/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7.jpeg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6.xml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7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8.xm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9.xml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0.xml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1.xml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2.xml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3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4.xml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5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>
            <a:extLst>
              <a:ext uri="{FF2B5EF4-FFF2-40B4-BE49-F238E27FC236}">
                <a16:creationId xmlns:a16="http://schemas.microsoft.com/office/drawing/2014/main" id="{32C0AA9A-1045-4B6A-B454-6673AC8D15A0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18848254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10" name="think-cell Slide" r:id="rId6" imgW="383" imgH="384" progId="TCLayout.ActiveDocument.1">
                  <p:embed/>
                </p:oleObj>
              </mc:Choice>
              <mc:Fallback>
                <p:oleObj name="think-cell Slide" r:id="rId6" imgW="383" imgH="384" progId="TCLayout.ActiveDocument.1">
                  <p:embed/>
                  <p:pic>
                    <p:nvPicPr>
                      <p:cNvPr id="5" name="Object 4" hidden="1">
                        <a:extLst>
                          <a:ext uri="{FF2B5EF4-FFF2-40B4-BE49-F238E27FC236}">
                            <a16:creationId xmlns:a16="http://schemas.microsoft.com/office/drawing/2014/main" id="{32C0AA9A-1045-4B6A-B454-6673AC8D15A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4AFF5C38-E5B6-469A-A08A-63BFA9607A5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>
              <a:lnSpc>
                <a:spcPct val="110000"/>
              </a:lnSpc>
              <a:spcBef>
                <a:spcPct val="0"/>
              </a:spcBef>
              <a:spcAft>
                <a:spcPct val="0"/>
              </a:spcAft>
            </a:pPr>
            <a:endParaRPr lang="en-GB" sz="2000" dirty="0">
              <a:latin typeface="Axiforma ExtraBold" panose="00000900000000000000" pitchFamily="50" charset="0"/>
              <a:sym typeface="Axiforma ExtraBold" panose="00000900000000000000" pitchFamily="50" charset="0"/>
            </a:endParaRP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F6A9C1ED-750F-4E31-8F34-A2D8F5E8680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98178" y="2892688"/>
            <a:ext cx="8319647" cy="1007968"/>
          </a:xfrm>
        </p:spPr>
        <p:txBody>
          <a:bodyPr/>
          <a:lstStyle/>
          <a:p>
            <a:r>
              <a:rPr lang="es-PE" sz="2000" b="1" dirty="0"/>
              <a:t>PROYECTO Piloto Red Norte: Mejora de resultados de los Indicadores Trazadores de los Programas Articulado Nutricional y Salud  Materno Neonatal , 2021</a:t>
            </a:r>
          </a:p>
        </p:txBody>
      </p:sp>
      <p:sp>
        <p:nvSpPr>
          <p:cNvPr id="4" name="Untertitel 3">
            <a:extLst>
              <a:ext uri="{FF2B5EF4-FFF2-40B4-BE49-F238E27FC236}">
                <a16:creationId xmlns:a16="http://schemas.microsoft.com/office/drawing/2014/main" id="{FEA6E958-3B8A-4A2F-92A6-645665C3D29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98178" y="3905420"/>
            <a:ext cx="8434785" cy="330860"/>
          </a:xfrm>
        </p:spPr>
        <p:txBody>
          <a:bodyPr/>
          <a:lstStyle/>
          <a:p>
            <a:r>
              <a:rPr lang="es-ES" dirty="0"/>
              <a:t>Reporte final de implementación de agosto a diciembre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117509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>
            <a:extLst>
              <a:ext uri="{FF2B5EF4-FFF2-40B4-BE49-F238E27FC236}">
                <a16:creationId xmlns:a16="http://schemas.microsoft.com/office/drawing/2014/main" id="{F0584A55-AD0F-4C04-B7F9-F00D10F6C9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01" y="589387"/>
            <a:ext cx="8694539" cy="669414"/>
          </a:xfrm>
        </p:spPr>
        <p:txBody>
          <a:bodyPr/>
          <a:lstStyle/>
          <a:p>
            <a:r>
              <a:rPr lang="es-ES" dirty="0"/>
              <a:t>En el primer semestre se avanzó el 36% y a diciembre se logró el </a:t>
            </a:r>
            <a:r>
              <a:rPr lang="es-ES" dirty="0">
                <a:solidFill>
                  <a:srgbClr val="FFC000"/>
                </a:solidFill>
              </a:rPr>
              <a:t>68% </a:t>
            </a:r>
            <a:r>
              <a:rPr lang="es-ES" dirty="0"/>
              <a:t>del 1° dosaje de hemoglobina a los 6 meses</a:t>
            </a:r>
            <a:endParaRPr lang="es-PE" dirty="0"/>
          </a:p>
        </p:txBody>
      </p:sp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846C3364-F077-415B-8645-1FF6A37B36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BE26F-5005-427F-A945-681CE80C1FFC}" type="slidenum">
              <a:rPr lang="en-GB" smtClean="0"/>
              <a:t>10</a:t>
            </a:fld>
            <a:endParaRPr lang="en-GB" dirty="0"/>
          </a:p>
        </p:txBody>
      </p:sp>
      <p:sp>
        <p:nvSpPr>
          <p:cNvPr id="6" name="Marcador de texto 5">
            <a:extLst>
              <a:ext uri="{FF2B5EF4-FFF2-40B4-BE49-F238E27FC236}">
                <a16:creationId xmlns:a16="http://schemas.microsoft.com/office/drawing/2014/main" id="{D085AFFB-4EB8-4D6B-9716-BA26B9F6A36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A5C1BE44-8DF7-4A83-B3DD-F359B9E46335}"/>
              </a:ext>
            </a:extLst>
          </p:cNvPr>
          <p:cNvSpPr txBox="1"/>
          <p:nvPr/>
        </p:nvSpPr>
        <p:spPr>
          <a:xfrm>
            <a:off x="1012791" y="5582754"/>
            <a:ext cx="8041748" cy="94000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85750" indent="-285750" algn="just">
              <a:lnSpc>
                <a:spcPct val="110000"/>
              </a:lnSpc>
              <a:spcBef>
                <a:spcPts val="900"/>
              </a:spcBef>
              <a:buClr>
                <a:schemeClr val="accent5"/>
              </a:buClr>
              <a:buSzPct val="140000"/>
              <a:buFont typeface="Arial" panose="020B0604020202020204" pitchFamily="34" charset="0"/>
              <a:buChar char="•"/>
            </a:pPr>
            <a:r>
              <a:rPr lang="es-ES" sz="1400" dirty="0"/>
              <a:t>La falta de suministro desde el MINSA de micro cubetas, insumo básico para el dosaje de hemoglobina, es la principal razón por lo que este indicador tiende a la baja. En junio se realizaron 1,172</a:t>
            </a:r>
            <a:r>
              <a:rPr lang="es-ES" sz="1400" dirty="0">
                <a:solidFill>
                  <a:srgbClr val="FE6700"/>
                </a:solidFill>
              </a:rPr>
              <a:t> </a:t>
            </a:r>
            <a:r>
              <a:rPr lang="es-ES" sz="1400" dirty="0"/>
              <a:t>dosajes y para diciembre </a:t>
            </a:r>
            <a:r>
              <a:rPr lang="es-ES" sz="1400" dirty="0">
                <a:solidFill>
                  <a:srgbClr val="FFC000"/>
                </a:solidFill>
              </a:rPr>
              <a:t>2,217</a:t>
            </a:r>
            <a:r>
              <a:rPr lang="es-ES" sz="1400" dirty="0">
                <a:solidFill>
                  <a:srgbClr val="FF0000"/>
                </a:solidFill>
              </a:rPr>
              <a:t> </a:t>
            </a:r>
            <a:r>
              <a:rPr lang="es-ES" sz="1400" dirty="0"/>
              <a:t>dosajes a niños y niñas menores de 6 meses.</a:t>
            </a:r>
          </a:p>
        </p:txBody>
      </p:sp>
      <p:graphicFrame>
        <p:nvGraphicFramePr>
          <p:cNvPr id="10" name="Gráfico 9">
            <a:extLst>
              <a:ext uri="{FF2B5EF4-FFF2-40B4-BE49-F238E27FC236}">
                <a16:creationId xmlns:a16="http://schemas.microsoft.com/office/drawing/2014/main" id="{C0206FFE-22C3-4F1E-97D6-72AD8E07E92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22206402"/>
              </p:ext>
            </p:extLst>
          </p:nvPr>
        </p:nvGraphicFramePr>
        <p:xfrm>
          <a:off x="1264948" y="2260600"/>
          <a:ext cx="7550727" cy="303847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6859415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BEB981A-1C4D-45AD-9A50-464192B339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01" y="589387"/>
            <a:ext cx="8694539" cy="669414"/>
          </a:xfrm>
        </p:spPr>
        <p:txBody>
          <a:bodyPr/>
          <a:lstStyle/>
          <a:p>
            <a:r>
              <a:rPr lang="es-ES" dirty="0"/>
              <a:t>En el primer semestre se avanzó el 38% y a diciembre se logró el </a:t>
            </a:r>
            <a:r>
              <a:rPr lang="es-ES" dirty="0">
                <a:solidFill>
                  <a:srgbClr val="00B050"/>
                </a:solidFill>
              </a:rPr>
              <a:t>72% </a:t>
            </a:r>
            <a:r>
              <a:rPr lang="es-ES" dirty="0"/>
              <a:t>de la 1° suplementación a los 6 meses </a:t>
            </a:r>
            <a:endParaRPr lang="es-PE" dirty="0"/>
          </a:p>
        </p:txBody>
      </p:sp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12CCD923-285D-415C-900E-5CBD1D1186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BE26F-5005-427F-A945-681CE80C1FFC}" type="slidenum">
              <a:rPr lang="en-GB" smtClean="0"/>
              <a:t>11</a:t>
            </a:fld>
            <a:endParaRPr lang="en-GB" dirty="0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E5ACAE2-5E68-4A55-BB1B-9445B25AD27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Flecha: hacia arriba 5">
            <a:extLst>
              <a:ext uri="{FF2B5EF4-FFF2-40B4-BE49-F238E27FC236}">
                <a16:creationId xmlns:a16="http://schemas.microsoft.com/office/drawing/2014/main" id="{59BB9743-8DF3-4427-8642-441CF057F051}"/>
              </a:ext>
            </a:extLst>
          </p:cNvPr>
          <p:cNvSpPr/>
          <p:nvPr/>
        </p:nvSpPr>
        <p:spPr>
          <a:xfrm>
            <a:off x="205248" y="3445130"/>
            <a:ext cx="652790" cy="669414"/>
          </a:xfrm>
          <a:prstGeom prst="upArrow">
            <a:avLst>
              <a:gd name="adj1" fmla="val 50000"/>
              <a:gd name="adj2" fmla="val 50000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>
              <a:solidFill>
                <a:srgbClr val="00B050"/>
              </a:solidFill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321FB106-8893-4B03-9E1C-A710739C6DE6}"/>
              </a:ext>
            </a:extLst>
          </p:cNvPr>
          <p:cNvSpPr txBox="1"/>
          <p:nvPr/>
        </p:nvSpPr>
        <p:spPr>
          <a:xfrm>
            <a:off x="1264947" y="5530873"/>
            <a:ext cx="7550728" cy="70301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85750" indent="-285750" algn="just">
              <a:lnSpc>
                <a:spcPct val="110000"/>
              </a:lnSpc>
              <a:spcBef>
                <a:spcPts val="900"/>
              </a:spcBef>
              <a:buClr>
                <a:schemeClr val="accent5"/>
              </a:buClr>
              <a:buSzPct val="140000"/>
              <a:buFont typeface="Arial" panose="020B0604020202020204" pitchFamily="34" charset="0"/>
              <a:buChar char="•"/>
            </a:pPr>
            <a:r>
              <a:rPr lang="es-ES" sz="1400" dirty="0"/>
              <a:t>Se logró avanzar </a:t>
            </a:r>
            <a:r>
              <a:rPr lang="es-ES" sz="1400" dirty="0">
                <a:solidFill>
                  <a:srgbClr val="00B050"/>
                </a:solidFill>
              </a:rPr>
              <a:t>8%</a:t>
            </a:r>
            <a:r>
              <a:rPr lang="es-ES" sz="1400" dirty="0"/>
              <a:t> más a lo proyectado para diciembre; en junio se suplementó 1,227 niñas y niños de 6 meses y para diciembre que se incrementó a 2,332, </a:t>
            </a:r>
            <a:r>
              <a:rPr lang="es-ES" sz="1400" dirty="0">
                <a:solidFill>
                  <a:srgbClr val="00B050"/>
                </a:solidFill>
              </a:rPr>
              <a:t>254 </a:t>
            </a:r>
            <a:r>
              <a:rPr lang="es-ES" sz="1400" dirty="0"/>
              <a:t>niños y niñas más de lo esperado para noviembre.</a:t>
            </a:r>
            <a:endParaRPr lang="es-ES" sz="1400" dirty="0">
              <a:solidFill>
                <a:schemeClr val="tx2"/>
              </a:solidFill>
            </a:endParaRPr>
          </a:p>
        </p:txBody>
      </p:sp>
      <p:graphicFrame>
        <p:nvGraphicFramePr>
          <p:cNvPr id="8" name="Gráfico 7">
            <a:extLst>
              <a:ext uri="{FF2B5EF4-FFF2-40B4-BE49-F238E27FC236}">
                <a16:creationId xmlns:a16="http://schemas.microsoft.com/office/drawing/2014/main" id="{5090EE18-C3CB-4A37-ACB3-BE31FAD2517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18166826"/>
              </p:ext>
            </p:extLst>
          </p:nvPr>
        </p:nvGraphicFramePr>
        <p:xfrm>
          <a:off x="1264947" y="2260600"/>
          <a:ext cx="7550727" cy="303847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8381287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C78AB73-94A9-4C7D-A1E9-B6EE589333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01" y="589387"/>
            <a:ext cx="8694539" cy="669414"/>
          </a:xfrm>
        </p:spPr>
        <p:txBody>
          <a:bodyPr/>
          <a:lstStyle/>
          <a:p>
            <a:r>
              <a:rPr lang="es-ES" dirty="0"/>
              <a:t>En el primer semestre se avanzó 15% y a diciembre se logró el </a:t>
            </a:r>
            <a:r>
              <a:rPr lang="es-ES" dirty="0">
                <a:solidFill>
                  <a:srgbClr val="00B050"/>
                </a:solidFill>
              </a:rPr>
              <a:t>42% </a:t>
            </a:r>
            <a:r>
              <a:rPr lang="es-ES" dirty="0"/>
              <a:t>del 4° control a los 6 meses</a:t>
            </a:r>
            <a:endParaRPr lang="es-PE" dirty="0"/>
          </a:p>
        </p:txBody>
      </p:sp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19DBB394-9F14-4577-B59F-6142EDF0CC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BE26F-5005-427F-A945-681CE80C1FFC}" type="slidenum">
              <a:rPr lang="en-GB" smtClean="0"/>
              <a:t>12</a:t>
            </a:fld>
            <a:endParaRPr lang="en-GB" dirty="0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FB48F4F5-E2E4-43C6-9C60-FA69F777CC1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Flecha: hacia arriba 5">
            <a:extLst>
              <a:ext uri="{FF2B5EF4-FFF2-40B4-BE49-F238E27FC236}">
                <a16:creationId xmlns:a16="http://schemas.microsoft.com/office/drawing/2014/main" id="{E2CAEE79-4E41-4FED-81C2-562573DA0B64}"/>
              </a:ext>
            </a:extLst>
          </p:cNvPr>
          <p:cNvSpPr/>
          <p:nvPr/>
        </p:nvSpPr>
        <p:spPr>
          <a:xfrm>
            <a:off x="360001" y="3445130"/>
            <a:ext cx="652790" cy="669414"/>
          </a:xfrm>
          <a:prstGeom prst="upArrow">
            <a:avLst>
              <a:gd name="adj1" fmla="val 50000"/>
              <a:gd name="adj2" fmla="val 50000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>
              <a:solidFill>
                <a:srgbClr val="00B050"/>
              </a:solidFill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C7262D70-0F3A-4255-ABE0-A994C49AE320}"/>
              </a:ext>
            </a:extLst>
          </p:cNvPr>
          <p:cNvSpPr txBox="1"/>
          <p:nvPr/>
        </p:nvSpPr>
        <p:spPr>
          <a:xfrm>
            <a:off x="1320799" y="5582754"/>
            <a:ext cx="7550727" cy="94000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85750" indent="-285750" algn="just">
              <a:lnSpc>
                <a:spcPct val="110000"/>
              </a:lnSpc>
              <a:spcBef>
                <a:spcPts val="900"/>
              </a:spcBef>
              <a:buClr>
                <a:schemeClr val="accent5"/>
              </a:buClr>
              <a:buSzPct val="140000"/>
              <a:buFont typeface="Arial" panose="020B0604020202020204" pitchFamily="34" charset="0"/>
              <a:buChar char="•"/>
            </a:pPr>
            <a:r>
              <a:rPr lang="es-ES" sz="1400" dirty="0"/>
              <a:t>El avance fue de </a:t>
            </a:r>
            <a:r>
              <a:rPr lang="es-ES" sz="1400" dirty="0">
                <a:solidFill>
                  <a:srgbClr val="00B050"/>
                </a:solidFill>
              </a:rPr>
              <a:t>6% </a:t>
            </a:r>
            <a:r>
              <a:rPr lang="es-ES" sz="1400" dirty="0"/>
              <a:t>en el control a los 6 meses, a pesar del aún existe temor por la emergencia sanitaria COVID-19; en junio se realizó 478 controles y para diciembre  se incrementó a 1,376 pacientes controlados, lo que se traduce en </a:t>
            </a:r>
            <a:r>
              <a:rPr lang="es-ES" sz="1400" dirty="0">
                <a:solidFill>
                  <a:srgbClr val="00B050"/>
                </a:solidFill>
              </a:rPr>
              <a:t>189</a:t>
            </a:r>
            <a:r>
              <a:rPr lang="es-ES" sz="1400" dirty="0"/>
              <a:t> niños y niñas controlados más de los esperado para diciembre.</a:t>
            </a:r>
          </a:p>
        </p:txBody>
      </p:sp>
      <p:graphicFrame>
        <p:nvGraphicFramePr>
          <p:cNvPr id="9" name="Gráfico 8">
            <a:extLst>
              <a:ext uri="{FF2B5EF4-FFF2-40B4-BE49-F238E27FC236}">
                <a16:creationId xmlns:a16="http://schemas.microsoft.com/office/drawing/2014/main" id="{078DF2B5-EE77-4185-BE3B-52E3EEFEB08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81576633"/>
              </p:ext>
            </p:extLst>
          </p:nvPr>
        </p:nvGraphicFramePr>
        <p:xfrm>
          <a:off x="1264948" y="2260600"/>
          <a:ext cx="7550727" cy="303847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2652799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7">
            <a:extLst>
              <a:ext uri="{FF2B5EF4-FFF2-40B4-BE49-F238E27FC236}">
                <a16:creationId xmlns:a16="http://schemas.microsoft.com/office/drawing/2014/main" id="{AEA244DB-ED5A-40AF-AE7A-9427B9BDDA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01" y="589387"/>
            <a:ext cx="9025068" cy="666273"/>
          </a:xfrm>
        </p:spPr>
        <p:txBody>
          <a:bodyPr/>
          <a:lstStyle/>
          <a:p>
            <a:r>
              <a:rPr lang="es-ES" dirty="0"/>
              <a:t>En el primer semestre se avanzó el 44% y a diciembre se logró el </a:t>
            </a:r>
            <a:r>
              <a:rPr lang="es-ES" dirty="0">
                <a:solidFill>
                  <a:srgbClr val="92D050"/>
                </a:solidFill>
              </a:rPr>
              <a:t>81% </a:t>
            </a:r>
            <a:r>
              <a:rPr lang="es-ES" dirty="0"/>
              <a:t>de vacunas de 3° pentavalente a niños y niñas menores de 1 año.</a:t>
            </a:r>
            <a:endParaRPr lang="es-PE" dirty="0"/>
          </a:p>
        </p:txBody>
      </p:sp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EB738943-F770-4176-8EA9-27F6BA4130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BE26F-5005-427F-A945-681CE80C1FFC}" type="slidenum">
              <a:rPr lang="en-GB" smtClean="0"/>
              <a:t>13</a:t>
            </a:fld>
            <a:endParaRPr lang="en-GB" dirty="0"/>
          </a:p>
        </p:txBody>
      </p:sp>
      <p:sp>
        <p:nvSpPr>
          <p:cNvPr id="9" name="Marcador de texto 8">
            <a:extLst>
              <a:ext uri="{FF2B5EF4-FFF2-40B4-BE49-F238E27FC236}">
                <a16:creationId xmlns:a16="http://schemas.microsoft.com/office/drawing/2014/main" id="{754FC9A2-0376-40E7-BBA8-189FF3D7CEC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A71382CA-85E0-41DF-9ABF-93C07629C05C}"/>
              </a:ext>
            </a:extLst>
          </p:cNvPr>
          <p:cNvSpPr txBox="1"/>
          <p:nvPr/>
        </p:nvSpPr>
        <p:spPr>
          <a:xfrm>
            <a:off x="1264949" y="5496131"/>
            <a:ext cx="7550727" cy="94000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85750" indent="-285750" algn="just">
              <a:lnSpc>
                <a:spcPct val="110000"/>
              </a:lnSpc>
              <a:spcBef>
                <a:spcPts val="900"/>
              </a:spcBef>
              <a:buClr>
                <a:schemeClr val="accent5"/>
              </a:buClr>
              <a:buSzPct val="140000"/>
              <a:buFont typeface="Arial" panose="020B0604020202020204" pitchFamily="34" charset="0"/>
              <a:buChar char="•"/>
            </a:pPr>
            <a:r>
              <a:rPr lang="es-PE" sz="1400" dirty="0"/>
              <a:t>La priorización de la vacunación COVID-19, es una de las principales razones de no haber logrado mayores avances en la 3° dosis de vacuna pentavalente; </a:t>
            </a:r>
            <a:r>
              <a:rPr lang="es-ES" sz="1400" dirty="0"/>
              <a:t>a junio se realizaron 1,434 vacunaciones y para diciembre se incrementó a</a:t>
            </a:r>
            <a:r>
              <a:rPr lang="es-ES" sz="1400" dirty="0">
                <a:solidFill>
                  <a:srgbClr val="FF0000"/>
                </a:solidFill>
              </a:rPr>
              <a:t> </a:t>
            </a:r>
            <a:r>
              <a:rPr lang="es-ES" sz="1400" dirty="0"/>
              <a:t>2,614</a:t>
            </a:r>
            <a:r>
              <a:rPr lang="es-ES" sz="1400" dirty="0">
                <a:solidFill>
                  <a:srgbClr val="FF0000"/>
                </a:solidFill>
              </a:rPr>
              <a:t> </a:t>
            </a:r>
            <a:r>
              <a:rPr lang="es-ES" sz="1400" dirty="0"/>
              <a:t>vacunaciones a niños y niñas menores de 1 año.</a:t>
            </a:r>
            <a:endParaRPr lang="es-PE" sz="1400" dirty="0">
              <a:solidFill>
                <a:srgbClr val="FF0000"/>
              </a:solidFill>
            </a:endParaRPr>
          </a:p>
        </p:txBody>
      </p:sp>
      <p:graphicFrame>
        <p:nvGraphicFramePr>
          <p:cNvPr id="7" name="Gráfico 6">
            <a:extLst>
              <a:ext uri="{FF2B5EF4-FFF2-40B4-BE49-F238E27FC236}">
                <a16:creationId xmlns:a16="http://schemas.microsoft.com/office/drawing/2014/main" id="{DD7BA345-CDE0-4F1A-842F-79099FEA0F8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61731382"/>
              </p:ext>
            </p:extLst>
          </p:nvPr>
        </p:nvGraphicFramePr>
        <p:xfrm>
          <a:off x="1097171" y="2224283"/>
          <a:ext cx="7550727" cy="31111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1" name="Flecha: hacia arriba 10">
            <a:extLst>
              <a:ext uri="{FF2B5EF4-FFF2-40B4-BE49-F238E27FC236}">
                <a16:creationId xmlns:a16="http://schemas.microsoft.com/office/drawing/2014/main" id="{CEA015FA-0867-4DAC-9211-255ECB441224}"/>
              </a:ext>
            </a:extLst>
          </p:cNvPr>
          <p:cNvSpPr/>
          <p:nvPr/>
        </p:nvSpPr>
        <p:spPr>
          <a:xfrm>
            <a:off x="205248" y="3445130"/>
            <a:ext cx="652790" cy="669414"/>
          </a:xfrm>
          <a:prstGeom prst="upArrow">
            <a:avLst>
              <a:gd name="adj1" fmla="val 50000"/>
              <a:gd name="adj2" fmla="val 50000"/>
            </a:avLst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864366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4EC6F01-2C98-411F-82E6-25CC3DCF9D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01" y="589387"/>
            <a:ext cx="8808937" cy="669414"/>
          </a:xfrm>
        </p:spPr>
        <p:txBody>
          <a:bodyPr/>
          <a:lstStyle/>
          <a:p>
            <a:r>
              <a:rPr lang="es-ES" dirty="0"/>
              <a:t>En el primer semestre se avanzó el 42% y a diciembre se logró el </a:t>
            </a:r>
            <a:r>
              <a:rPr lang="es-ES" dirty="0">
                <a:solidFill>
                  <a:srgbClr val="00B050"/>
                </a:solidFill>
              </a:rPr>
              <a:t>85% </a:t>
            </a:r>
            <a:r>
              <a:rPr lang="es-ES" dirty="0"/>
              <a:t>de vacunación 1° dosis SPR* a niños y niñas de 1 año</a:t>
            </a:r>
            <a:endParaRPr lang="es-PE" dirty="0"/>
          </a:p>
        </p:txBody>
      </p:sp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2C52FB72-B6EF-42F6-8AFD-152B46202A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BE26F-5005-427F-A945-681CE80C1FFC}" type="slidenum">
              <a:rPr lang="en-GB" smtClean="0"/>
              <a:t>14</a:t>
            </a:fld>
            <a:endParaRPr lang="en-GB" dirty="0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1405BBE8-3819-447D-ACED-D8251E9B565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Flecha: hacia arriba 5">
            <a:extLst>
              <a:ext uri="{FF2B5EF4-FFF2-40B4-BE49-F238E27FC236}">
                <a16:creationId xmlns:a16="http://schemas.microsoft.com/office/drawing/2014/main" id="{FA127CC9-7C3A-44EB-B6FB-3FEC227EBBA0}"/>
              </a:ext>
            </a:extLst>
          </p:cNvPr>
          <p:cNvSpPr/>
          <p:nvPr/>
        </p:nvSpPr>
        <p:spPr>
          <a:xfrm>
            <a:off x="360001" y="3445130"/>
            <a:ext cx="652790" cy="669414"/>
          </a:xfrm>
          <a:prstGeom prst="upArrow">
            <a:avLst>
              <a:gd name="adj1" fmla="val 50000"/>
              <a:gd name="adj2" fmla="val 50000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E9F75A53-513C-48FA-9DB6-F3CE105DE1A7}"/>
              </a:ext>
            </a:extLst>
          </p:cNvPr>
          <p:cNvSpPr txBox="1"/>
          <p:nvPr/>
        </p:nvSpPr>
        <p:spPr>
          <a:xfrm>
            <a:off x="1264948" y="5669993"/>
            <a:ext cx="7550727" cy="94000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85750" indent="-285750" algn="just">
              <a:lnSpc>
                <a:spcPct val="110000"/>
              </a:lnSpc>
              <a:spcBef>
                <a:spcPts val="900"/>
              </a:spcBef>
              <a:buClr>
                <a:schemeClr val="accent5"/>
              </a:buClr>
              <a:buSzPct val="140000"/>
              <a:buFont typeface="Arial" panose="020B0604020202020204" pitchFamily="34" charset="0"/>
              <a:buChar char="•"/>
            </a:pPr>
            <a:r>
              <a:rPr lang="es-ES" sz="1400" dirty="0"/>
              <a:t>El avance fue de </a:t>
            </a:r>
            <a:r>
              <a:rPr lang="es-ES" sz="1400" dirty="0">
                <a:solidFill>
                  <a:srgbClr val="00B050"/>
                </a:solidFill>
              </a:rPr>
              <a:t>7% </a:t>
            </a:r>
            <a:r>
              <a:rPr lang="es-ES" sz="1400" dirty="0"/>
              <a:t>más de lo esperado a diciembre en la vacunación de la 1° dosis de SPR; en junio se realizaron 1,326 vacunaciones y para diciembre  se incrementó a 2,657 niños y niñas vacunados; </a:t>
            </a:r>
            <a:r>
              <a:rPr lang="es-ES" sz="1400" dirty="0">
                <a:solidFill>
                  <a:srgbClr val="00B050"/>
                </a:solidFill>
              </a:rPr>
              <a:t>222 </a:t>
            </a:r>
            <a:r>
              <a:rPr lang="es-ES" sz="1400" dirty="0"/>
              <a:t>1° dosis SPR más de lo proyectado a diciembre.</a:t>
            </a:r>
            <a:endParaRPr lang="es-PE" sz="1400" dirty="0">
              <a:solidFill>
                <a:srgbClr val="FF0000"/>
              </a:solidFill>
            </a:endParaRPr>
          </a:p>
        </p:txBody>
      </p:sp>
      <p:sp>
        <p:nvSpPr>
          <p:cNvPr id="10" name="Marcador de texto 9">
            <a:extLst>
              <a:ext uri="{FF2B5EF4-FFF2-40B4-BE49-F238E27FC236}">
                <a16:creationId xmlns:a16="http://schemas.microsoft.com/office/drawing/2014/main" id="{CDBD1DF4-3971-4E7D-A9A3-2DFD97C72ADC}"/>
              </a:ext>
            </a:extLst>
          </p:cNvPr>
          <p:cNvSpPr txBox="1">
            <a:spLocks/>
          </p:cNvSpPr>
          <p:nvPr/>
        </p:nvSpPr>
        <p:spPr>
          <a:xfrm>
            <a:off x="299259" y="6941126"/>
            <a:ext cx="9421004" cy="115311"/>
          </a:xfrm>
          <a:prstGeom prst="rect">
            <a:avLst/>
          </a:prstGeom>
        </p:spPr>
        <p:txBody>
          <a:bodyPr/>
          <a:lstStyle>
            <a:lvl1pPr marL="0" indent="0" algn="l" defTabSz="1007943" rtl="0" eaLnBrk="1" latinLnBrk="0" hangingPunct="1">
              <a:lnSpc>
                <a:spcPct val="110000"/>
              </a:lnSpc>
              <a:spcBef>
                <a:spcPts val="9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09550" indent="-209550" algn="l" defTabSz="1007943" rtl="0" eaLnBrk="1" latinLnBrk="0" hangingPunct="1">
              <a:lnSpc>
                <a:spcPct val="110000"/>
              </a:lnSpc>
              <a:spcBef>
                <a:spcPts val="900"/>
              </a:spcBef>
              <a:buClr>
                <a:schemeClr val="accent5"/>
              </a:buClr>
              <a:buSzPct val="140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4500" indent="-234950" algn="l" defTabSz="1007943" rtl="0" eaLnBrk="1" latinLnBrk="0" hangingPunct="1">
              <a:lnSpc>
                <a:spcPct val="110000"/>
              </a:lnSpc>
              <a:spcBef>
                <a:spcPts val="900"/>
              </a:spcBef>
              <a:buClr>
                <a:schemeClr val="accent5"/>
              </a:buClr>
              <a:buSzPct val="140000"/>
              <a:buFont typeface="Symbol" panose="05050102010706020507" pitchFamily="18" charset="2"/>
              <a:buChar char="-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60400" indent="-203200" algn="l" defTabSz="1007943" rtl="0" eaLnBrk="1" latinLnBrk="0" hangingPunct="1">
              <a:lnSpc>
                <a:spcPct val="110000"/>
              </a:lnSpc>
              <a:spcBef>
                <a:spcPts val="900"/>
              </a:spcBef>
              <a:buClr>
                <a:schemeClr val="accent2"/>
              </a:buClr>
              <a:buSzPct val="120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95350" indent="-215900" algn="l" defTabSz="1007943" rtl="0" eaLnBrk="1" latinLnBrk="0" hangingPunct="1">
              <a:lnSpc>
                <a:spcPct val="110000"/>
              </a:lnSpc>
              <a:spcBef>
                <a:spcPts val="900"/>
              </a:spcBef>
              <a:buClr>
                <a:schemeClr val="accent2"/>
              </a:buClr>
              <a:buSzPct val="140000"/>
              <a:buFont typeface="Symbol" panose="05050102010706020507" pitchFamily="18" charset="2"/>
              <a:buChar char="-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800" dirty="0"/>
              <a:t>*SPR: Sarampión , papera y rubéola</a:t>
            </a:r>
            <a:endParaRPr lang="es-PE" sz="800" dirty="0"/>
          </a:p>
        </p:txBody>
      </p:sp>
      <p:graphicFrame>
        <p:nvGraphicFramePr>
          <p:cNvPr id="12" name="Gráfico 11">
            <a:extLst>
              <a:ext uri="{FF2B5EF4-FFF2-40B4-BE49-F238E27FC236}">
                <a16:creationId xmlns:a16="http://schemas.microsoft.com/office/drawing/2014/main" id="{FF74F456-DBA3-4EF4-BD3B-3576C697EFE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46357628"/>
              </p:ext>
            </p:extLst>
          </p:nvPr>
        </p:nvGraphicFramePr>
        <p:xfrm>
          <a:off x="1234397" y="2268764"/>
          <a:ext cx="7550727" cy="302214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74270153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FDE0EC3-1836-4087-B7C3-F37CC01CBB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01" y="589387"/>
            <a:ext cx="8694539" cy="669414"/>
          </a:xfrm>
        </p:spPr>
        <p:txBody>
          <a:bodyPr/>
          <a:lstStyle/>
          <a:p>
            <a:r>
              <a:rPr lang="es-ES" dirty="0"/>
              <a:t>En el primer semestre se avanzó el 28% y a diciembre se logró el </a:t>
            </a:r>
            <a:r>
              <a:rPr lang="es-ES" dirty="0">
                <a:solidFill>
                  <a:srgbClr val="00B050"/>
                </a:solidFill>
              </a:rPr>
              <a:t>61% </a:t>
            </a:r>
            <a:r>
              <a:rPr lang="es-ES" dirty="0"/>
              <a:t>de vacunación de la 2° dosis de SRP* a niños y niñas de 1 año</a:t>
            </a:r>
            <a:endParaRPr lang="es-PE" dirty="0"/>
          </a:p>
        </p:txBody>
      </p:sp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0FE35274-3846-4CFE-AFF1-0C40397729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BE26F-5005-427F-A945-681CE80C1FFC}" type="slidenum">
              <a:rPr lang="en-GB" smtClean="0"/>
              <a:t>15</a:t>
            </a:fld>
            <a:endParaRPr lang="en-GB" dirty="0"/>
          </a:p>
        </p:txBody>
      </p:sp>
      <p:sp>
        <p:nvSpPr>
          <p:cNvPr id="9" name="Marcador de texto 8">
            <a:extLst>
              <a:ext uri="{FF2B5EF4-FFF2-40B4-BE49-F238E27FC236}">
                <a16:creationId xmlns:a16="http://schemas.microsoft.com/office/drawing/2014/main" id="{741E292A-49F4-4F8C-8184-11E81E83BD1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10" name="Marcador de texto 9">
            <a:extLst>
              <a:ext uri="{FF2B5EF4-FFF2-40B4-BE49-F238E27FC236}">
                <a16:creationId xmlns:a16="http://schemas.microsoft.com/office/drawing/2014/main" id="{632F9FF4-CB8D-4D08-9062-16CE960A0F9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99259" y="6941126"/>
            <a:ext cx="9421004" cy="115311"/>
          </a:xfrm>
        </p:spPr>
        <p:txBody>
          <a:bodyPr/>
          <a:lstStyle/>
          <a:p>
            <a:r>
              <a:rPr lang="es-ES" dirty="0"/>
              <a:t>*SPR: Sarampión , papera y rubeola</a:t>
            </a:r>
            <a:endParaRPr lang="es-PE" dirty="0"/>
          </a:p>
        </p:txBody>
      </p:sp>
      <p:sp>
        <p:nvSpPr>
          <p:cNvPr id="6" name="Flecha: hacia arriba 5">
            <a:extLst>
              <a:ext uri="{FF2B5EF4-FFF2-40B4-BE49-F238E27FC236}">
                <a16:creationId xmlns:a16="http://schemas.microsoft.com/office/drawing/2014/main" id="{6DA0EC53-E7BB-438F-8238-68BC718CB851}"/>
              </a:ext>
            </a:extLst>
          </p:cNvPr>
          <p:cNvSpPr/>
          <p:nvPr/>
        </p:nvSpPr>
        <p:spPr>
          <a:xfrm>
            <a:off x="360001" y="3445130"/>
            <a:ext cx="652790" cy="669414"/>
          </a:xfrm>
          <a:prstGeom prst="upArrow">
            <a:avLst>
              <a:gd name="adj1" fmla="val 50000"/>
              <a:gd name="adj2" fmla="val 50000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0E74862C-C28A-4557-854D-EC974A1FD017}"/>
              </a:ext>
            </a:extLst>
          </p:cNvPr>
          <p:cNvSpPr txBox="1"/>
          <p:nvPr/>
        </p:nvSpPr>
        <p:spPr>
          <a:xfrm>
            <a:off x="1264948" y="5462174"/>
            <a:ext cx="7550727" cy="70057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85750" indent="-285750" algn="just">
              <a:lnSpc>
                <a:spcPct val="110000"/>
              </a:lnSpc>
              <a:spcBef>
                <a:spcPts val="900"/>
              </a:spcBef>
              <a:buClr>
                <a:schemeClr val="accent5"/>
              </a:buClr>
              <a:buSzPct val="140000"/>
              <a:buFont typeface="Arial" panose="020B0604020202020204" pitchFamily="34" charset="0"/>
              <a:buChar char="•"/>
            </a:pPr>
            <a:r>
              <a:rPr lang="es-ES" sz="1400" dirty="0"/>
              <a:t>Se logró avanzar</a:t>
            </a:r>
            <a:r>
              <a:rPr lang="es-ES" sz="1400" dirty="0">
                <a:solidFill>
                  <a:srgbClr val="00B050"/>
                </a:solidFill>
              </a:rPr>
              <a:t> 4% </a:t>
            </a:r>
            <a:r>
              <a:rPr lang="es-ES" sz="1400" dirty="0"/>
              <a:t>más de lo proyectado a diciembre; en junio se realizaron  </a:t>
            </a:r>
            <a:r>
              <a:rPr lang="es-ES" sz="1400" dirty="0">
                <a:solidFill>
                  <a:schemeClr val="tx2"/>
                </a:solidFill>
              </a:rPr>
              <a:t>864 </a:t>
            </a:r>
            <a:r>
              <a:rPr lang="es-ES" sz="1400" dirty="0"/>
              <a:t>vacunaciones y para diciembre se incrementó a 1,919 niños y niñas vacunados ; </a:t>
            </a:r>
            <a:r>
              <a:rPr lang="es-ES" sz="1400" dirty="0">
                <a:solidFill>
                  <a:srgbClr val="00B050"/>
                </a:solidFill>
              </a:rPr>
              <a:t>129 </a:t>
            </a:r>
            <a:r>
              <a:rPr lang="es-ES" sz="1400" dirty="0"/>
              <a:t>2° dosis SPR más de lo proyectado a diciembre.</a:t>
            </a:r>
            <a:endParaRPr lang="es-PE" sz="1400" dirty="0">
              <a:solidFill>
                <a:srgbClr val="FF0000"/>
              </a:solidFill>
            </a:endParaRPr>
          </a:p>
        </p:txBody>
      </p:sp>
      <p:graphicFrame>
        <p:nvGraphicFramePr>
          <p:cNvPr id="11" name="Gráfico 10">
            <a:extLst>
              <a:ext uri="{FF2B5EF4-FFF2-40B4-BE49-F238E27FC236}">
                <a16:creationId xmlns:a16="http://schemas.microsoft.com/office/drawing/2014/main" id="{1889F0E5-D034-4D15-83E5-DC0ED1AA4B4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01140109"/>
              </p:ext>
            </p:extLst>
          </p:nvPr>
        </p:nvGraphicFramePr>
        <p:xfrm>
          <a:off x="1264948" y="2037177"/>
          <a:ext cx="7550727" cy="30589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11980321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C4BBF77-D419-4F35-85E6-7DE03F2684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01" y="589387"/>
            <a:ext cx="8694539" cy="1007968"/>
          </a:xfrm>
        </p:spPr>
        <p:txBody>
          <a:bodyPr/>
          <a:lstStyle/>
          <a:p>
            <a:r>
              <a:rPr lang="es-ES" dirty="0"/>
              <a:t>En el primer semestre se avanzó el 28% y a diciembre se logró el </a:t>
            </a:r>
            <a:r>
              <a:rPr lang="es-ES" dirty="0">
                <a:solidFill>
                  <a:srgbClr val="00B050"/>
                </a:solidFill>
              </a:rPr>
              <a:t>65% </a:t>
            </a:r>
            <a:r>
              <a:rPr lang="es-ES" dirty="0"/>
              <a:t>de vacunaciones de 1° refuerzo DPT* en niños y niños de 18 meses</a:t>
            </a:r>
            <a:endParaRPr lang="es-PE" dirty="0"/>
          </a:p>
        </p:txBody>
      </p:sp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400921F3-87BB-4E4C-AD1F-2111F4BF01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BE26F-5005-427F-A945-681CE80C1FFC}" type="slidenum">
              <a:rPr lang="en-GB" smtClean="0"/>
              <a:t>16</a:t>
            </a:fld>
            <a:endParaRPr lang="en-GB" dirty="0"/>
          </a:p>
        </p:txBody>
      </p:sp>
      <p:sp>
        <p:nvSpPr>
          <p:cNvPr id="9" name="Marcador de texto 8">
            <a:extLst>
              <a:ext uri="{FF2B5EF4-FFF2-40B4-BE49-F238E27FC236}">
                <a16:creationId xmlns:a16="http://schemas.microsoft.com/office/drawing/2014/main" id="{F2A09CBF-A230-44FD-A2DC-3ACADC1A94A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10" name="Marcador de texto 9">
            <a:extLst>
              <a:ext uri="{FF2B5EF4-FFF2-40B4-BE49-F238E27FC236}">
                <a16:creationId xmlns:a16="http://schemas.microsoft.com/office/drawing/2014/main" id="{E23D7372-12A2-4AC8-A5DB-B1FC9A90CF2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s-ES" dirty="0"/>
              <a:t>*DPT: Vacuna Difteria-</a:t>
            </a:r>
            <a:r>
              <a:rPr lang="es-ES" dirty="0" err="1"/>
              <a:t>Pertusis</a:t>
            </a:r>
            <a:r>
              <a:rPr lang="es-ES" dirty="0"/>
              <a:t>-Tétanos </a:t>
            </a:r>
            <a:endParaRPr lang="es-PE" dirty="0"/>
          </a:p>
        </p:txBody>
      </p:sp>
      <p:sp>
        <p:nvSpPr>
          <p:cNvPr id="6" name="Flecha: hacia arriba 5">
            <a:extLst>
              <a:ext uri="{FF2B5EF4-FFF2-40B4-BE49-F238E27FC236}">
                <a16:creationId xmlns:a16="http://schemas.microsoft.com/office/drawing/2014/main" id="{161BF75E-313B-43B2-BB92-E831A85F768B}"/>
              </a:ext>
            </a:extLst>
          </p:cNvPr>
          <p:cNvSpPr/>
          <p:nvPr/>
        </p:nvSpPr>
        <p:spPr>
          <a:xfrm>
            <a:off x="360001" y="3110423"/>
            <a:ext cx="652790" cy="669414"/>
          </a:xfrm>
          <a:prstGeom prst="upArrow">
            <a:avLst>
              <a:gd name="adj1" fmla="val 50000"/>
              <a:gd name="adj2" fmla="val 50000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90A8E65B-9EAA-4FE9-B50E-DE905D1EF3D4}"/>
              </a:ext>
            </a:extLst>
          </p:cNvPr>
          <p:cNvSpPr txBox="1"/>
          <p:nvPr/>
        </p:nvSpPr>
        <p:spPr>
          <a:xfrm>
            <a:off x="1264948" y="5659190"/>
            <a:ext cx="7550727" cy="70301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85750" indent="-285750" algn="just">
              <a:lnSpc>
                <a:spcPct val="110000"/>
              </a:lnSpc>
              <a:spcBef>
                <a:spcPts val="900"/>
              </a:spcBef>
              <a:buClr>
                <a:schemeClr val="accent5"/>
              </a:buClr>
              <a:buSzPct val="140000"/>
              <a:buFont typeface="Arial" panose="020B0604020202020204" pitchFamily="34" charset="0"/>
              <a:buChar char="•"/>
            </a:pPr>
            <a:r>
              <a:rPr lang="es-ES" sz="1400" dirty="0"/>
              <a:t>Se avanzó </a:t>
            </a:r>
            <a:r>
              <a:rPr lang="es-ES" sz="1400" dirty="0">
                <a:solidFill>
                  <a:srgbClr val="00B050"/>
                </a:solidFill>
              </a:rPr>
              <a:t>10% </a:t>
            </a:r>
            <a:r>
              <a:rPr lang="es-ES" sz="1400" dirty="0"/>
              <a:t> más de lo estimado a diciembre en el 1° refuerzo de vacuna DPT; en junio se realizaron 890 vacunaciones y para diciembre se incrementó a 2,028 niños y niñas vacunados; </a:t>
            </a:r>
            <a:r>
              <a:rPr lang="es-ES" sz="1400" dirty="0">
                <a:solidFill>
                  <a:srgbClr val="00B050"/>
                </a:solidFill>
              </a:rPr>
              <a:t>313</a:t>
            </a:r>
            <a:r>
              <a:rPr lang="es-ES" sz="1400" dirty="0"/>
              <a:t> vacunaciones más de lo esperado a diciembre.</a:t>
            </a:r>
            <a:endParaRPr lang="es-PE" sz="1400" dirty="0">
              <a:solidFill>
                <a:srgbClr val="FF0000"/>
              </a:solidFill>
            </a:endParaRPr>
          </a:p>
        </p:txBody>
      </p:sp>
      <p:graphicFrame>
        <p:nvGraphicFramePr>
          <p:cNvPr id="11" name="Gráfico 10">
            <a:extLst>
              <a:ext uri="{FF2B5EF4-FFF2-40B4-BE49-F238E27FC236}">
                <a16:creationId xmlns:a16="http://schemas.microsoft.com/office/drawing/2014/main" id="{48243914-C2AD-49CF-A782-2038F907DDE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61656743"/>
              </p:ext>
            </p:extLst>
          </p:nvPr>
        </p:nvGraphicFramePr>
        <p:xfrm>
          <a:off x="1264947" y="2156168"/>
          <a:ext cx="7550727" cy="313919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92742472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DA0599E-72AE-49B1-9560-A5A85C1697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01" y="589387"/>
            <a:ext cx="8694539" cy="669414"/>
          </a:xfrm>
        </p:spPr>
        <p:txBody>
          <a:bodyPr/>
          <a:lstStyle/>
          <a:p>
            <a:r>
              <a:rPr lang="es-ES" dirty="0"/>
              <a:t>En el primer semestre se avanzó el 66% y a diciembre se logró el </a:t>
            </a:r>
            <a:r>
              <a:rPr lang="es-ES" dirty="0">
                <a:solidFill>
                  <a:srgbClr val="00B050"/>
                </a:solidFill>
              </a:rPr>
              <a:t>134% </a:t>
            </a:r>
            <a:r>
              <a:rPr lang="es-ES" dirty="0"/>
              <a:t>del 1° control a niños y niñas de 1 año</a:t>
            </a:r>
            <a:endParaRPr lang="es-PE" dirty="0"/>
          </a:p>
        </p:txBody>
      </p:sp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174C4E9E-B13E-4476-90F8-CB93D7BAE8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BE26F-5005-427F-A945-681CE80C1FFC}" type="slidenum">
              <a:rPr lang="en-GB" smtClean="0"/>
              <a:t>17</a:t>
            </a:fld>
            <a:endParaRPr lang="en-GB" dirty="0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F6736A50-C2D7-477F-8088-7192EBB969E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Flecha: hacia arriba 5">
            <a:extLst>
              <a:ext uri="{FF2B5EF4-FFF2-40B4-BE49-F238E27FC236}">
                <a16:creationId xmlns:a16="http://schemas.microsoft.com/office/drawing/2014/main" id="{0103F5A9-8237-48DE-B512-31380F816649}"/>
              </a:ext>
            </a:extLst>
          </p:cNvPr>
          <p:cNvSpPr/>
          <p:nvPr/>
        </p:nvSpPr>
        <p:spPr>
          <a:xfrm>
            <a:off x="292418" y="3445130"/>
            <a:ext cx="652790" cy="669414"/>
          </a:xfrm>
          <a:prstGeom prst="upArrow">
            <a:avLst>
              <a:gd name="adj1" fmla="val 50000"/>
              <a:gd name="adj2" fmla="val 50000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A8E288BF-1E18-45BA-BE32-F858E14D5E8E}"/>
              </a:ext>
            </a:extLst>
          </p:cNvPr>
          <p:cNvSpPr txBox="1"/>
          <p:nvPr/>
        </p:nvSpPr>
        <p:spPr>
          <a:xfrm>
            <a:off x="1219200" y="5659190"/>
            <a:ext cx="7596475" cy="70301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85750" indent="-285750" algn="just">
              <a:lnSpc>
                <a:spcPct val="110000"/>
              </a:lnSpc>
              <a:spcBef>
                <a:spcPts val="900"/>
              </a:spcBef>
              <a:buClr>
                <a:schemeClr val="accent5"/>
              </a:buClr>
              <a:buSzPct val="140000"/>
              <a:buFont typeface="Arial" panose="020B0604020202020204" pitchFamily="34" charset="0"/>
              <a:buChar char="•"/>
            </a:pPr>
            <a:r>
              <a:rPr lang="es-ES" sz="1400" dirty="0"/>
              <a:t>Se logró incrementar en </a:t>
            </a:r>
            <a:r>
              <a:rPr lang="es-ES" sz="1400" dirty="0">
                <a:solidFill>
                  <a:srgbClr val="00B050"/>
                </a:solidFill>
              </a:rPr>
              <a:t>30% </a:t>
            </a:r>
            <a:r>
              <a:rPr lang="es-ES" sz="1400" dirty="0"/>
              <a:t>en los controles de niños y niñas de un año, en  junio se realizaron 2,065 controles y para diciembre  4,200 controles de niños y niñas, </a:t>
            </a:r>
            <a:r>
              <a:rPr lang="es-ES" sz="1400" dirty="0">
                <a:solidFill>
                  <a:srgbClr val="00B050"/>
                </a:solidFill>
              </a:rPr>
              <a:t>933 </a:t>
            </a:r>
            <a:r>
              <a:rPr lang="es-ES" sz="1400" dirty="0"/>
              <a:t>controles más de lo estimado a diciembre.</a:t>
            </a:r>
            <a:endParaRPr lang="es-PE" sz="1400" dirty="0">
              <a:solidFill>
                <a:srgbClr val="FF0000"/>
              </a:solidFill>
            </a:endParaRPr>
          </a:p>
        </p:txBody>
      </p:sp>
      <p:graphicFrame>
        <p:nvGraphicFramePr>
          <p:cNvPr id="9" name="Gráfico 8">
            <a:extLst>
              <a:ext uri="{FF2B5EF4-FFF2-40B4-BE49-F238E27FC236}">
                <a16:creationId xmlns:a16="http://schemas.microsoft.com/office/drawing/2014/main" id="{1A14E1D5-5B01-4D48-B11C-2E6D57E456F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37175427"/>
              </p:ext>
            </p:extLst>
          </p:nvPr>
        </p:nvGraphicFramePr>
        <p:xfrm>
          <a:off x="1264948" y="2090057"/>
          <a:ext cx="7550727" cy="32024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25230920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EAF218A8-1E98-47EE-9946-57C53C5568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dirty="0"/>
              <a:t>INDICADORES TRAZADORES SALUD MATERNO NEO - NATAL</a:t>
            </a:r>
            <a:endParaRPr lang="es-PE" dirty="0"/>
          </a:p>
        </p:txBody>
      </p:sp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4382219B-829E-4ED2-A64F-8531532E3F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BE26F-5005-427F-A945-681CE80C1FFC}" type="slidenum">
              <a:rPr lang="en-GB" smtClean="0"/>
              <a:t>18</a:t>
            </a:fld>
            <a:endParaRPr lang="en-GB" dirty="0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69DD7E01-525A-4614-BDE2-8FF0075EFBA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s-PE"/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B7186196-6F9A-449F-890A-98CCD769DE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6478" y="2918879"/>
            <a:ext cx="2560542" cy="2560542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78C219CA-1C1E-4D54-9C3B-5A56F1B2F6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14462" y="4291773"/>
            <a:ext cx="2560542" cy="2560542"/>
          </a:xfrm>
          <a:prstGeom prst="rect">
            <a:avLst/>
          </a:prstGeom>
        </p:spPr>
      </p:pic>
      <p:grpSp>
        <p:nvGrpSpPr>
          <p:cNvPr id="16" name="Grupo 15">
            <a:extLst>
              <a:ext uri="{FF2B5EF4-FFF2-40B4-BE49-F238E27FC236}">
                <a16:creationId xmlns:a16="http://schemas.microsoft.com/office/drawing/2014/main" id="{C9980992-9D2E-4BB6-8A64-5EF520CF2473}"/>
              </a:ext>
            </a:extLst>
          </p:cNvPr>
          <p:cNvGrpSpPr/>
          <p:nvPr/>
        </p:nvGrpSpPr>
        <p:grpSpPr>
          <a:xfrm>
            <a:off x="6649280" y="2923703"/>
            <a:ext cx="2555718" cy="2555718"/>
            <a:chOff x="4091696" y="962279"/>
            <a:chExt cx="2555718" cy="2555718"/>
          </a:xfrm>
        </p:grpSpPr>
        <p:sp>
          <p:nvSpPr>
            <p:cNvPr id="17" name="Elipse 16">
              <a:extLst>
                <a:ext uri="{FF2B5EF4-FFF2-40B4-BE49-F238E27FC236}">
                  <a16:creationId xmlns:a16="http://schemas.microsoft.com/office/drawing/2014/main" id="{368D6977-6BBD-4CD4-B3F7-C2DBD6EC31CB}"/>
                </a:ext>
              </a:extLst>
            </p:cNvPr>
            <p:cNvSpPr/>
            <p:nvPr/>
          </p:nvSpPr>
          <p:spPr>
            <a:xfrm>
              <a:off x="4091696" y="962279"/>
              <a:ext cx="2555718" cy="2555718"/>
            </a:xfrm>
            <a:prstGeom prst="ellipse">
              <a:avLst/>
            </a:prstGeom>
            <a:blipFill rotWithShape="0">
              <a:blip r:embed="rId4"/>
              <a:srcRect/>
              <a:stretch>
                <a:fillRect l="-39000" r="-39000"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</p:sp>
        <p:sp>
          <p:nvSpPr>
            <p:cNvPr id="18" name="Elipse 4">
              <a:extLst>
                <a:ext uri="{FF2B5EF4-FFF2-40B4-BE49-F238E27FC236}">
                  <a16:creationId xmlns:a16="http://schemas.microsoft.com/office/drawing/2014/main" id="{74F73AB0-C68C-4E49-9C38-7E9A7B3BA5FF}"/>
                </a:ext>
              </a:extLst>
            </p:cNvPr>
            <p:cNvSpPr txBox="1"/>
            <p:nvPr/>
          </p:nvSpPr>
          <p:spPr>
            <a:xfrm>
              <a:off x="4465972" y="1336555"/>
              <a:ext cx="1807166" cy="180716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spcFirstLastPara="0" vert="horz" wrap="square" lIns="140650" tIns="43180" rIns="140650" bIns="43180" numCol="1" spcCol="1270" anchor="ctr" anchorCtr="0">
              <a:noAutofit/>
            </a:bodyPr>
            <a:lstStyle/>
            <a:p>
              <a:pPr marL="0" lvl="0" indent="0" algn="ctr" defTabSz="1511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s-PE" sz="3400" kern="1200" dirty="0"/>
            </a:p>
          </p:txBody>
        </p:sp>
      </p:grpSp>
      <p:grpSp>
        <p:nvGrpSpPr>
          <p:cNvPr id="19" name="Grupo 18">
            <a:extLst>
              <a:ext uri="{FF2B5EF4-FFF2-40B4-BE49-F238E27FC236}">
                <a16:creationId xmlns:a16="http://schemas.microsoft.com/office/drawing/2014/main" id="{309F18F7-C4CE-43C9-BA6B-C0248A42F260}"/>
              </a:ext>
            </a:extLst>
          </p:cNvPr>
          <p:cNvGrpSpPr/>
          <p:nvPr/>
        </p:nvGrpSpPr>
        <p:grpSpPr>
          <a:xfrm>
            <a:off x="3671296" y="1361779"/>
            <a:ext cx="2555718" cy="2555718"/>
            <a:chOff x="6136271" y="962279"/>
            <a:chExt cx="2555718" cy="2555718"/>
          </a:xfrm>
        </p:grpSpPr>
        <p:sp>
          <p:nvSpPr>
            <p:cNvPr id="20" name="Elipse 19">
              <a:extLst>
                <a:ext uri="{FF2B5EF4-FFF2-40B4-BE49-F238E27FC236}">
                  <a16:creationId xmlns:a16="http://schemas.microsoft.com/office/drawing/2014/main" id="{28F4F7DF-9013-46BF-B2A6-C7D69EFA9BC0}"/>
                </a:ext>
              </a:extLst>
            </p:cNvPr>
            <p:cNvSpPr/>
            <p:nvPr/>
          </p:nvSpPr>
          <p:spPr>
            <a:xfrm>
              <a:off x="6136271" y="962279"/>
              <a:ext cx="2555718" cy="2555718"/>
            </a:xfrm>
            <a:prstGeom prst="ellipse">
              <a:avLst/>
            </a:prstGeom>
            <a:blipFill rotWithShape="0">
              <a:blip r:embed="rId5"/>
              <a:srcRect/>
              <a:stretch>
                <a:fillRect l="-39000" r="-39000"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</p:sp>
        <p:sp>
          <p:nvSpPr>
            <p:cNvPr id="21" name="Elipse 4">
              <a:extLst>
                <a:ext uri="{FF2B5EF4-FFF2-40B4-BE49-F238E27FC236}">
                  <a16:creationId xmlns:a16="http://schemas.microsoft.com/office/drawing/2014/main" id="{9867C5B9-61FD-457C-B50D-687EDF059555}"/>
                </a:ext>
              </a:extLst>
            </p:cNvPr>
            <p:cNvSpPr txBox="1"/>
            <p:nvPr/>
          </p:nvSpPr>
          <p:spPr>
            <a:xfrm>
              <a:off x="6510547" y="1336555"/>
              <a:ext cx="1807166" cy="180716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spcFirstLastPara="0" vert="horz" wrap="square" lIns="140650" tIns="43180" rIns="140650" bIns="43180" numCol="1" spcCol="1270" anchor="ctr" anchorCtr="0">
              <a:noAutofit/>
            </a:bodyPr>
            <a:lstStyle/>
            <a:p>
              <a:pPr marL="0" lvl="0" indent="0" algn="ctr" defTabSz="1511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s-PE" sz="3400" kern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51904198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708BF02E-46DD-46DB-AEC8-7A631A9C85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BE26F-5005-427F-A945-681CE80C1FFC}" type="slidenum">
              <a:rPr lang="en-GB" smtClean="0"/>
              <a:pPr/>
              <a:t>19</a:t>
            </a:fld>
            <a:endParaRPr lang="en-GB" dirty="0"/>
          </a:p>
        </p:txBody>
      </p:sp>
      <p:sp>
        <p:nvSpPr>
          <p:cNvPr id="5" name="Título 4">
            <a:extLst>
              <a:ext uri="{FF2B5EF4-FFF2-40B4-BE49-F238E27FC236}">
                <a16:creationId xmlns:a16="http://schemas.microsoft.com/office/drawing/2014/main" id="{C2D9FC3E-703E-4795-A402-298DF21A486F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35540" y="588963"/>
            <a:ext cx="8117206" cy="1008062"/>
          </a:xfrm>
        </p:spPr>
        <p:txBody>
          <a:bodyPr/>
          <a:lstStyle/>
          <a:p>
            <a:pPr algn="ctr">
              <a:lnSpc>
                <a:spcPct val="110000"/>
              </a:lnSpc>
              <a:spcBef>
                <a:spcPts val="900"/>
              </a:spcBef>
              <a:buClr>
                <a:schemeClr val="accent5"/>
              </a:buClr>
              <a:buSzPct val="140000"/>
            </a:pPr>
            <a:r>
              <a:rPr lang="es-ES" sz="2000" dirty="0"/>
              <a:t>EN EL PRIMER SEMESTRE SE AVANZÓ 32% Y A DICIEMBRE SE LOGRÓ EL </a:t>
            </a:r>
            <a:r>
              <a:rPr lang="es-ES" sz="2000" dirty="0">
                <a:solidFill>
                  <a:srgbClr val="00B050"/>
                </a:solidFill>
              </a:rPr>
              <a:t>68% </a:t>
            </a:r>
            <a:r>
              <a:rPr lang="es-ES" sz="2000" dirty="0"/>
              <a:t>EN ATENCIÓN Y CONTROL A GESTANTES , PUÉRPERAS Y PAREJAS PROTEGIDAS </a:t>
            </a:r>
            <a:endParaRPr lang="es-PE" sz="2000" dirty="0"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33D64084-C8F6-4B05-970F-0D1C01A2D5B5}"/>
              </a:ext>
            </a:extLst>
          </p:cNvPr>
          <p:cNvSpPr txBox="1"/>
          <p:nvPr/>
        </p:nvSpPr>
        <p:spPr>
          <a:xfrm>
            <a:off x="811903" y="5466946"/>
            <a:ext cx="7940843" cy="94000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85750" indent="-285750" algn="just">
              <a:lnSpc>
                <a:spcPct val="110000"/>
              </a:lnSpc>
              <a:spcBef>
                <a:spcPts val="900"/>
              </a:spcBef>
              <a:buClr>
                <a:schemeClr val="accent5"/>
              </a:buClr>
              <a:buSzPct val="140000"/>
              <a:buFont typeface="Arial" panose="020B0604020202020204" pitchFamily="34" charset="0"/>
              <a:buChar char="•"/>
            </a:pPr>
            <a:r>
              <a:rPr lang="es-ES" sz="1400" dirty="0"/>
              <a:t>Las adecuadas estrategias de mejora de la coordinación, comunicación a la población y asistencia técnica han permitido mejorar los indicadores de materno; en junio se realizaron 6,389 atenciones, logrando un 7% más  de lo esperado a diciembre donde se  logró 13,869 atenciones; 1,485 atenciones más de lo esperado para diciembre</a:t>
            </a:r>
            <a:endParaRPr lang="es-PE" sz="1400" dirty="0"/>
          </a:p>
        </p:txBody>
      </p:sp>
      <p:graphicFrame>
        <p:nvGraphicFramePr>
          <p:cNvPr id="8" name="Gráfico 7">
            <a:extLst>
              <a:ext uri="{FF2B5EF4-FFF2-40B4-BE49-F238E27FC236}">
                <a16:creationId xmlns:a16="http://schemas.microsoft.com/office/drawing/2014/main" id="{3BE5AF97-E62C-475F-826C-4272BBB81FA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96458045"/>
              </p:ext>
            </p:extLst>
          </p:nvPr>
        </p:nvGraphicFramePr>
        <p:xfrm>
          <a:off x="913504" y="1778217"/>
          <a:ext cx="7940843" cy="35075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3926880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4C947D4-BCC3-4C3F-833F-15E6759B17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01" y="589387"/>
            <a:ext cx="9241199" cy="669414"/>
          </a:xfrm>
        </p:spPr>
        <p:txBody>
          <a:bodyPr/>
          <a:lstStyle/>
          <a:p>
            <a:pPr algn="ctr"/>
            <a:r>
              <a:rPr lang="en-GB" dirty="0"/>
              <a:t>INDICADORES TRAZADORES - PROGRAMA ARTICULADO NUTRICIONAL </a:t>
            </a:r>
            <a:endParaRPr lang="es-PE" dirty="0"/>
          </a:p>
        </p:txBody>
      </p:sp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E7E842B6-2F87-438B-99A8-DC1CF6E3F6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BE26F-5005-427F-A945-681CE80C1FFC}" type="slidenum">
              <a:rPr lang="en-GB" smtClean="0"/>
              <a:pPr/>
              <a:t>2</a:t>
            </a:fld>
            <a:endParaRPr lang="en-GB" dirty="0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DF403C9D-4511-4AA2-A04C-F365519CCAC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s-PE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B0E2ABD2-D333-4274-94D9-53535E0497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5926" y="1202133"/>
            <a:ext cx="2848421" cy="2894564"/>
          </a:xfrm>
          <a:prstGeom prst="ellipse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995B5FB9-3E90-4330-85C1-E7A710EB69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29177" y="3336756"/>
            <a:ext cx="3502251" cy="3558986"/>
          </a:xfrm>
          <a:prstGeom prst="ellipse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4F1DC937-2456-4F1B-82A9-931DEEC999E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74450" y="4142358"/>
            <a:ext cx="3041199" cy="2802091"/>
          </a:xfrm>
          <a:prstGeom prst="ellipse">
            <a:avLst/>
          </a:prstGeom>
        </p:spPr>
      </p:pic>
      <p:pic>
        <p:nvPicPr>
          <p:cNvPr id="10" name="Imagen 9" descr="Un niño acostado en una cama&#10;&#10;Descripción generada automáticamente">
            <a:extLst>
              <a:ext uri="{FF2B5EF4-FFF2-40B4-BE49-F238E27FC236}">
                <a16:creationId xmlns:a16="http://schemas.microsoft.com/office/drawing/2014/main" id="{5F13ECF5-30BE-41DD-B710-EFC5567863D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2" r="-972"/>
          <a:stretch/>
        </p:blipFill>
        <p:spPr>
          <a:xfrm>
            <a:off x="4302122" y="1036364"/>
            <a:ext cx="2870406" cy="2659017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09629701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CC01BBA-BED6-4C51-8AF7-1EDF52EE36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01" y="589387"/>
            <a:ext cx="8694539" cy="669414"/>
          </a:xfrm>
        </p:spPr>
        <p:txBody>
          <a:bodyPr/>
          <a:lstStyle/>
          <a:p>
            <a:r>
              <a:rPr lang="es-PE" dirty="0"/>
              <a:t>Indicadores desagregados de gestantes y puérperas controladas y atendidas </a:t>
            </a:r>
          </a:p>
        </p:txBody>
      </p:sp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38708A74-8D13-4870-AC89-F33B6298EE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BE26F-5005-427F-A945-681CE80C1FFC}" type="slidenum">
              <a:rPr lang="en-GB" smtClean="0"/>
              <a:pPr/>
              <a:t>20</a:t>
            </a:fld>
            <a:endParaRPr lang="en-GB" dirty="0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8F1AFD25-991A-4F38-8C30-119F7DEC629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18868215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id="{313C7460-A292-4E3C-B7EC-C6E9BC56E2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01" y="589387"/>
            <a:ext cx="8694539" cy="669414"/>
          </a:xfrm>
        </p:spPr>
        <p:txBody>
          <a:bodyPr/>
          <a:lstStyle/>
          <a:p>
            <a:r>
              <a:rPr lang="es-ES" dirty="0"/>
              <a:t>En el primer semestre se avanzó el 34% y a diciembre se logró el </a:t>
            </a:r>
            <a:r>
              <a:rPr lang="es-ES" dirty="0">
                <a:solidFill>
                  <a:srgbClr val="00B050"/>
                </a:solidFill>
              </a:rPr>
              <a:t>79% </a:t>
            </a:r>
            <a:r>
              <a:rPr lang="es-ES" dirty="0"/>
              <a:t>de parejas protegidas </a:t>
            </a:r>
            <a:endParaRPr lang="es-PE" dirty="0"/>
          </a:p>
        </p:txBody>
      </p:sp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95D6C12F-2901-4D50-BDE8-3BC3BA594B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BE26F-5005-427F-A945-681CE80C1FFC}" type="slidenum">
              <a:rPr lang="en-GB" smtClean="0"/>
              <a:t>21</a:t>
            </a:fld>
            <a:endParaRPr lang="en-GB" dirty="0"/>
          </a:p>
        </p:txBody>
      </p:sp>
      <p:sp>
        <p:nvSpPr>
          <p:cNvPr id="6" name="Marcador de texto 5">
            <a:extLst>
              <a:ext uri="{FF2B5EF4-FFF2-40B4-BE49-F238E27FC236}">
                <a16:creationId xmlns:a16="http://schemas.microsoft.com/office/drawing/2014/main" id="{32DB8D57-4D7E-438E-A14F-6AA52EE4F4E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texto 6">
            <a:extLst>
              <a:ext uri="{FF2B5EF4-FFF2-40B4-BE49-F238E27FC236}">
                <a16:creationId xmlns:a16="http://schemas.microsoft.com/office/drawing/2014/main" id="{C845BEAA-9484-49AD-9572-C86714FAB60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s-PE"/>
          </a:p>
        </p:txBody>
      </p:sp>
      <p:graphicFrame>
        <p:nvGraphicFramePr>
          <p:cNvPr id="3" name="Gráfico 2">
            <a:extLst>
              <a:ext uri="{FF2B5EF4-FFF2-40B4-BE49-F238E27FC236}">
                <a16:creationId xmlns:a16="http://schemas.microsoft.com/office/drawing/2014/main" id="{2A5C2680-0EE0-455C-BF13-9FAF47EE621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90626494"/>
              </p:ext>
            </p:extLst>
          </p:nvPr>
        </p:nvGraphicFramePr>
        <p:xfrm>
          <a:off x="1288369" y="1872344"/>
          <a:ext cx="7503886" cy="30976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Flecha: hacia arriba 7">
            <a:extLst>
              <a:ext uri="{FF2B5EF4-FFF2-40B4-BE49-F238E27FC236}">
                <a16:creationId xmlns:a16="http://schemas.microsoft.com/office/drawing/2014/main" id="{76FA7040-DDB0-48B5-895D-C10377CB4207}"/>
              </a:ext>
            </a:extLst>
          </p:cNvPr>
          <p:cNvSpPr/>
          <p:nvPr/>
        </p:nvSpPr>
        <p:spPr>
          <a:xfrm>
            <a:off x="360001" y="2968704"/>
            <a:ext cx="652790" cy="669414"/>
          </a:xfrm>
          <a:prstGeom prst="upArrow">
            <a:avLst>
              <a:gd name="adj1" fmla="val 50000"/>
              <a:gd name="adj2" fmla="val 50000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36F3D74A-7D14-4FF6-8C7B-921A90D5284A}"/>
              </a:ext>
            </a:extLst>
          </p:cNvPr>
          <p:cNvSpPr txBox="1"/>
          <p:nvPr/>
        </p:nvSpPr>
        <p:spPr>
          <a:xfrm>
            <a:off x="1113117" y="5353868"/>
            <a:ext cx="7854389" cy="70301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85750" indent="-285750" algn="just">
              <a:lnSpc>
                <a:spcPct val="110000"/>
              </a:lnSpc>
              <a:spcBef>
                <a:spcPts val="900"/>
              </a:spcBef>
              <a:buClr>
                <a:schemeClr val="accent5"/>
              </a:buClr>
              <a:buSzPct val="140000"/>
              <a:buFont typeface="Arial" panose="020B0604020202020204" pitchFamily="34" charset="0"/>
              <a:buChar char="•"/>
            </a:pPr>
            <a:r>
              <a:rPr lang="es-ES" sz="1400" dirty="0"/>
              <a:t>El porcentaje de parejas protegidas de los  EE.SS. de la Red Norte han permitido incrementar el número de atenciones , en junio se atendió a 2,495 de parejas  y para diciembre a 5,861 logrando atender </a:t>
            </a:r>
            <a:r>
              <a:rPr lang="es-ES" sz="1400" dirty="0">
                <a:solidFill>
                  <a:srgbClr val="00B050"/>
                </a:solidFill>
              </a:rPr>
              <a:t>908</a:t>
            </a:r>
            <a:r>
              <a:rPr lang="es-ES" sz="1400" dirty="0"/>
              <a:t> parejas  más de lo esperado para diciembre.</a:t>
            </a:r>
            <a:endParaRPr lang="es-PE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412581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D3B8EC9-ACD6-4B10-9602-693FD0CD34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01" y="589387"/>
            <a:ext cx="8694539" cy="669414"/>
          </a:xfrm>
        </p:spPr>
        <p:txBody>
          <a:bodyPr/>
          <a:lstStyle/>
          <a:p>
            <a:r>
              <a:rPr lang="es-ES" dirty="0"/>
              <a:t>En el primer semestre se avanzó el 38% y a diciembre se logró el </a:t>
            </a:r>
            <a:r>
              <a:rPr lang="es-ES" dirty="0">
                <a:solidFill>
                  <a:srgbClr val="00B050"/>
                </a:solidFill>
              </a:rPr>
              <a:t>80% </a:t>
            </a:r>
            <a:r>
              <a:rPr lang="es-ES" dirty="0"/>
              <a:t>de gestantes atendidas</a:t>
            </a:r>
            <a:endParaRPr lang="es-PE" dirty="0"/>
          </a:p>
        </p:txBody>
      </p:sp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FD2C9A96-BEA3-420E-88EC-7084D1637F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BE26F-5005-427F-A945-681CE80C1FFC}" type="slidenum">
              <a:rPr lang="en-GB" smtClean="0"/>
              <a:pPr/>
              <a:t>22</a:t>
            </a:fld>
            <a:endParaRPr lang="en-GB" dirty="0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85554A5D-E039-42BA-8273-4107B618FEA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AC940223-0239-40F8-8504-425EFD5A77F0}"/>
              </a:ext>
            </a:extLst>
          </p:cNvPr>
          <p:cNvSpPr txBox="1"/>
          <p:nvPr/>
        </p:nvSpPr>
        <p:spPr>
          <a:xfrm>
            <a:off x="1200150" y="5382896"/>
            <a:ext cx="7854389" cy="94000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85750" indent="-285750" algn="just">
              <a:lnSpc>
                <a:spcPct val="110000"/>
              </a:lnSpc>
              <a:spcBef>
                <a:spcPts val="900"/>
              </a:spcBef>
              <a:buClr>
                <a:schemeClr val="accent5"/>
              </a:buClr>
              <a:buSzPct val="140000"/>
              <a:buFont typeface="Arial" panose="020B0604020202020204" pitchFamily="34" charset="0"/>
              <a:buChar char="•"/>
            </a:pPr>
            <a:r>
              <a:rPr lang="es-ES" sz="1400" dirty="0"/>
              <a:t>La acciones de búsqueda activa de gestantes por los EE.SS. de la Red Norte han permitido incrementar la atención de gestantes, en junio se atendió a 1,174 gestantes y para diciembre a 2,473 logrando atender </a:t>
            </a:r>
            <a:r>
              <a:rPr lang="es-ES" sz="1400" dirty="0">
                <a:solidFill>
                  <a:srgbClr val="00B050"/>
                </a:solidFill>
              </a:rPr>
              <a:t>137</a:t>
            </a:r>
            <a:r>
              <a:rPr lang="es-ES" sz="1400" dirty="0"/>
              <a:t> gestantes más de lo esperado para diciembre.</a:t>
            </a:r>
            <a:endParaRPr lang="es-PE" sz="1400" dirty="0">
              <a:solidFill>
                <a:srgbClr val="FF0000"/>
              </a:solidFill>
            </a:endParaRPr>
          </a:p>
        </p:txBody>
      </p:sp>
      <p:sp>
        <p:nvSpPr>
          <p:cNvPr id="8" name="Flecha: hacia arriba 7">
            <a:extLst>
              <a:ext uri="{FF2B5EF4-FFF2-40B4-BE49-F238E27FC236}">
                <a16:creationId xmlns:a16="http://schemas.microsoft.com/office/drawing/2014/main" id="{C9BB983E-718C-4FEB-A539-32448CEE50A2}"/>
              </a:ext>
            </a:extLst>
          </p:cNvPr>
          <p:cNvSpPr/>
          <p:nvPr/>
        </p:nvSpPr>
        <p:spPr>
          <a:xfrm>
            <a:off x="360001" y="2968704"/>
            <a:ext cx="652790" cy="669414"/>
          </a:xfrm>
          <a:prstGeom prst="upArrow">
            <a:avLst>
              <a:gd name="adj1" fmla="val 50000"/>
              <a:gd name="adj2" fmla="val 50000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graphicFrame>
        <p:nvGraphicFramePr>
          <p:cNvPr id="10" name="Gráfico 9">
            <a:extLst>
              <a:ext uri="{FF2B5EF4-FFF2-40B4-BE49-F238E27FC236}">
                <a16:creationId xmlns:a16="http://schemas.microsoft.com/office/drawing/2014/main" id="{5CE842D0-2661-48C6-B359-16B4C8DC652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64396528"/>
              </p:ext>
            </p:extLst>
          </p:nvPr>
        </p:nvGraphicFramePr>
        <p:xfrm>
          <a:off x="1200150" y="1993396"/>
          <a:ext cx="7715250" cy="29405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35494528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>
            <a:extLst>
              <a:ext uri="{FF2B5EF4-FFF2-40B4-BE49-F238E27FC236}">
                <a16:creationId xmlns:a16="http://schemas.microsoft.com/office/drawing/2014/main" id="{0D736700-D7F8-4679-B796-F35164F345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01" y="589387"/>
            <a:ext cx="8694539" cy="669414"/>
          </a:xfrm>
        </p:spPr>
        <p:txBody>
          <a:bodyPr/>
          <a:lstStyle/>
          <a:p>
            <a:r>
              <a:rPr lang="es-ES" dirty="0"/>
              <a:t>En el primer semestre se avanzó el 33% y a diciembre se logró el </a:t>
            </a:r>
            <a:r>
              <a:rPr lang="es-ES" dirty="0">
                <a:solidFill>
                  <a:srgbClr val="00B050"/>
                </a:solidFill>
              </a:rPr>
              <a:t>64% </a:t>
            </a:r>
            <a:r>
              <a:rPr lang="es-ES" dirty="0"/>
              <a:t>de atenciones a gestantes controladas</a:t>
            </a:r>
            <a:endParaRPr lang="es-PE" dirty="0"/>
          </a:p>
        </p:txBody>
      </p:sp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9BDA8A55-4E35-4DA9-9AD2-0089A943DA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BE26F-5005-427F-A945-681CE80C1FFC}" type="slidenum">
              <a:rPr lang="en-GB" smtClean="0"/>
              <a:t>23</a:t>
            </a:fld>
            <a:endParaRPr lang="en-GB" dirty="0"/>
          </a:p>
        </p:txBody>
      </p:sp>
      <p:sp>
        <p:nvSpPr>
          <p:cNvPr id="6" name="Marcador de texto 5">
            <a:extLst>
              <a:ext uri="{FF2B5EF4-FFF2-40B4-BE49-F238E27FC236}">
                <a16:creationId xmlns:a16="http://schemas.microsoft.com/office/drawing/2014/main" id="{3011CB2D-5DB2-4906-82CE-86266975FA0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F3D05906-209E-4292-8350-1A55989EDF88}"/>
              </a:ext>
            </a:extLst>
          </p:cNvPr>
          <p:cNvSpPr txBox="1"/>
          <p:nvPr/>
        </p:nvSpPr>
        <p:spPr>
          <a:xfrm>
            <a:off x="1251285" y="5106978"/>
            <a:ext cx="7675681" cy="94000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85750" indent="-285750" algn="just">
              <a:lnSpc>
                <a:spcPct val="110000"/>
              </a:lnSpc>
              <a:spcBef>
                <a:spcPts val="900"/>
              </a:spcBef>
              <a:buClr>
                <a:schemeClr val="accent5"/>
              </a:buClr>
              <a:buSzPct val="140000"/>
              <a:buFont typeface="Arial" panose="020B0604020202020204" pitchFamily="34" charset="0"/>
              <a:buChar char="•"/>
            </a:pPr>
            <a:r>
              <a:rPr lang="es-ES" sz="1400" dirty="0"/>
              <a:t>A pesar del temor por parte de las gestantes a asistir a sus controles presenciales con regularidad, a causa de la emergencia sanitaria COVID-19, se logró un avance de </a:t>
            </a:r>
            <a:r>
              <a:rPr lang="es-ES" sz="1400" dirty="0">
                <a:solidFill>
                  <a:srgbClr val="00B050"/>
                </a:solidFill>
              </a:rPr>
              <a:t>4% </a:t>
            </a:r>
            <a:r>
              <a:rPr lang="es-ES" sz="1400" dirty="0"/>
              <a:t>mayor a lo esperado para diciembre, es así que en junio se tuvo 1,030 atenciones y para diciembre  1,990</a:t>
            </a:r>
            <a:r>
              <a:rPr lang="es-ES" sz="1400" dirty="0">
                <a:solidFill>
                  <a:srgbClr val="FE6700"/>
                </a:solidFill>
              </a:rPr>
              <a:t> </a:t>
            </a:r>
            <a:r>
              <a:rPr lang="es-ES" sz="1400" dirty="0"/>
              <a:t>gestantes.</a:t>
            </a:r>
            <a:endParaRPr lang="es-PE" sz="1400" dirty="0"/>
          </a:p>
        </p:txBody>
      </p:sp>
      <p:sp>
        <p:nvSpPr>
          <p:cNvPr id="9" name="Flecha: hacia arriba 8">
            <a:extLst>
              <a:ext uri="{FF2B5EF4-FFF2-40B4-BE49-F238E27FC236}">
                <a16:creationId xmlns:a16="http://schemas.microsoft.com/office/drawing/2014/main" id="{163DE2CC-AD7F-43DD-84DF-B1036C802F78}"/>
              </a:ext>
            </a:extLst>
          </p:cNvPr>
          <p:cNvSpPr/>
          <p:nvPr/>
        </p:nvSpPr>
        <p:spPr>
          <a:xfrm>
            <a:off x="360001" y="3051609"/>
            <a:ext cx="652790" cy="669414"/>
          </a:xfrm>
          <a:prstGeom prst="upArrow">
            <a:avLst>
              <a:gd name="adj1" fmla="val 50000"/>
              <a:gd name="adj2" fmla="val 50000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graphicFrame>
        <p:nvGraphicFramePr>
          <p:cNvPr id="8" name="Gráfico 7">
            <a:extLst>
              <a:ext uri="{FF2B5EF4-FFF2-40B4-BE49-F238E27FC236}">
                <a16:creationId xmlns:a16="http://schemas.microsoft.com/office/drawing/2014/main" id="{9D27D34A-90D2-4043-B696-3E8E3221C27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35065789"/>
              </p:ext>
            </p:extLst>
          </p:nvPr>
        </p:nvGraphicFramePr>
        <p:xfrm>
          <a:off x="1251286" y="1820575"/>
          <a:ext cx="7675680" cy="29038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59316800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7">
            <a:extLst>
              <a:ext uri="{FF2B5EF4-FFF2-40B4-BE49-F238E27FC236}">
                <a16:creationId xmlns:a16="http://schemas.microsoft.com/office/drawing/2014/main" id="{DA992AA9-790A-4D6F-8B26-0C9DF77BDA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01" y="589387"/>
            <a:ext cx="8694539" cy="669414"/>
          </a:xfrm>
        </p:spPr>
        <p:txBody>
          <a:bodyPr/>
          <a:lstStyle/>
          <a:p>
            <a:r>
              <a:rPr lang="es-ES" dirty="0"/>
              <a:t>En el primer semestre se avanzó el 31% y a diciembre se logró el </a:t>
            </a:r>
            <a:r>
              <a:rPr lang="es-ES" dirty="0">
                <a:solidFill>
                  <a:srgbClr val="00B050"/>
                </a:solidFill>
              </a:rPr>
              <a:t>64% </a:t>
            </a:r>
            <a:r>
              <a:rPr lang="es-ES" dirty="0"/>
              <a:t>de atenciones a puérperas atendidas</a:t>
            </a:r>
            <a:endParaRPr lang="es-PE" dirty="0"/>
          </a:p>
        </p:txBody>
      </p:sp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A22FBD50-25E8-43C9-8735-4AF4EDC379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BE26F-5005-427F-A945-681CE80C1FFC}" type="slidenum">
              <a:rPr lang="en-GB" smtClean="0"/>
              <a:t>24</a:t>
            </a:fld>
            <a:endParaRPr lang="en-GB" dirty="0"/>
          </a:p>
        </p:txBody>
      </p:sp>
      <p:sp>
        <p:nvSpPr>
          <p:cNvPr id="9" name="Marcador de texto 8">
            <a:extLst>
              <a:ext uri="{FF2B5EF4-FFF2-40B4-BE49-F238E27FC236}">
                <a16:creationId xmlns:a16="http://schemas.microsoft.com/office/drawing/2014/main" id="{80130D9F-8054-4CE6-8111-3E41F83171F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49C9043B-6477-4833-ABDE-802320BE56D0}"/>
              </a:ext>
            </a:extLst>
          </p:cNvPr>
          <p:cNvSpPr txBox="1"/>
          <p:nvPr/>
        </p:nvSpPr>
        <p:spPr>
          <a:xfrm>
            <a:off x="1291771" y="5346221"/>
            <a:ext cx="7619999" cy="58144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85750" indent="-285750" algn="l">
              <a:lnSpc>
                <a:spcPct val="110000"/>
              </a:lnSpc>
              <a:spcBef>
                <a:spcPts val="900"/>
              </a:spcBef>
              <a:buClr>
                <a:schemeClr val="accent5"/>
              </a:buClr>
              <a:buSzPct val="140000"/>
              <a:buFont typeface="Wingdings" panose="05000000000000000000" pitchFamily="2" charset="2"/>
              <a:buChar char="q"/>
            </a:pPr>
            <a:endParaRPr lang="es-ES" sz="1400" dirty="0"/>
          </a:p>
          <a:p>
            <a:pPr algn="l">
              <a:lnSpc>
                <a:spcPct val="110000"/>
              </a:lnSpc>
              <a:spcBef>
                <a:spcPts val="900"/>
              </a:spcBef>
              <a:buClr>
                <a:schemeClr val="accent5"/>
              </a:buClr>
              <a:buSzPct val="140000"/>
            </a:pPr>
            <a:r>
              <a:rPr lang="es-PE" sz="1400" dirty="0"/>
              <a:t> 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BC5EE624-6FA0-484E-83BA-58CB5E07D1BC}"/>
              </a:ext>
            </a:extLst>
          </p:cNvPr>
          <p:cNvSpPr txBox="1"/>
          <p:nvPr/>
        </p:nvSpPr>
        <p:spPr>
          <a:xfrm>
            <a:off x="1291771" y="5343331"/>
            <a:ext cx="7762767" cy="117698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85750" indent="-285750" algn="just">
              <a:lnSpc>
                <a:spcPct val="110000"/>
              </a:lnSpc>
              <a:spcBef>
                <a:spcPts val="900"/>
              </a:spcBef>
              <a:buClr>
                <a:schemeClr val="accent5"/>
              </a:buClr>
              <a:buSzPct val="140000"/>
              <a:buFont typeface="Arial" panose="020B0604020202020204" pitchFamily="34" charset="0"/>
              <a:buChar char="•"/>
            </a:pPr>
            <a:r>
              <a:rPr lang="es-ES" sz="1400" dirty="0"/>
              <a:t>El aún existente resistencia por parte de la puérpera en asistir a su primera atención, a causa del COVID-19, así como la prioridad de cuidar a su recién nacido y no asistir a sus citas; se ha logrado incrementar </a:t>
            </a:r>
            <a:r>
              <a:rPr lang="es-ES" sz="1400" dirty="0">
                <a:solidFill>
                  <a:srgbClr val="00B050"/>
                </a:solidFill>
              </a:rPr>
              <a:t>4% </a:t>
            </a:r>
            <a:r>
              <a:rPr lang="es-ES" sz="1400" dirty="0"/>
              <a:t>más a lo esperado para diciembre , en junio se atendió a 960 y para diciembre  1,984 puérperas, </a:t>
            </a:r>
            <a:r>
              <a:rPr lang="es-ES" sz="1400" dirty="0">
                <a:solidFill>
                  <a:srgbClr val="00B050"/>
                </a:solidFill>
              </a:rPr>
              <a:t>128</a:t>
            </a:r>
            <a:r>
              <a:rPr lang="es-ES" sz="1400" dirty="0"/>
              <a:t> puérperas más de lo esperado para diciembre.</a:t>
            </a:r>
            <a:endParaRPr lang="es-PE" sz="1400" dirty="0"/>
          </a:p>
        </p:txBody>
      </p:sp>
      <p:sp>
        <p:nvSpPr>
          <p:cNvPr id="12" name="Flecha: hacia arriba 11">
            <a:extLst>
              <a:ext uri="{FF2B5EF4-FFF2-40B4-BE49-F238E27FC236}">
                <a16:creationId xmlns:a16="http://schemas.microsoft.com/office/drawing/2014/main" id="{BE83C6F4-A2C5-42A7-B1A6-F9F8B949E5A0}"/>
              </a:ext>
            </a:extLst>
          </p:cNvPr>
          <p:cNvSpPr/>
          <p:nvPr/>
        </p:nvSpPr>
        <p:spPr>
          <a:xfrm>
            <a:off x="360001" y="3051609"/>
            <a:ext cx="652790" cy="669414"/>
          </a:xfrm>
          <a:prstGeom prst="upArrow">
            <a:avLst>
              <a:gd name="adj1" fmla="val 50000"/>
              <a:gd name="adj2" fmla="val 50000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 dirty="0"/>
          </a:p>
        </p:txBody>
      </p:sp>
      <p:graphicFrame>
        <p:nvGraphicFramePr>
          <p:cNvPr id="11" name="Gráfico 10">
            <a:extLst>
              <a:ext uri="{FF2B5EF4-FFF2-40B4-BE49-F238E27FC236}">
                <a16:creationId xmlns:a16="http://schemas.microsoft.com/office/drawing/2014/main" id="{36A16ABC-1ED9-4D5D-B081-AC6136FA1AB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88510327"/>
              </p:ext>
            </p:extLst>
          </p:nvPr>
        </p:nvGraphicFramePr>
        <p:xfrm>
          <a:off x="1291771" y="1753019"/>
          <a:ext cx="7762767" cy="321903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74556225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>
            <a:extLst>
              <a:ext uri="{FF2B5EF4-FFF2-40B4-BE49-F238E27FC236}">
                <a16:creationId xmlns:a16="http://schemas.microsoft.com/office/drawing/2014/main" id="{04DFC3B1-1C67-44BE-BC1F-ED45865126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01" y="589387"/>
            <a:ext cx="8694539" cy="669414"/>
          </a:xfrm>
        </p:spPr>
        <p:txBody>
          <a:bodyPr/>
          <a:lstStyle/>
          <a:p>
            <a:r>
              <a:rPr lang="es-ES" dirty="0"/>
              <a:t>En el primer semestre se avanzó el 24% y a diciembre se logró el </a:t>
            </a:r>
            <a:r>
              <a:rPr lang="es-ES" dirty="0">
                <a:solidFill>
                  <a:srgbClr val="00B050"/>
                </a:solidFill>
              </a:rPr>
              <a:t>51% </a:t>
            </a:r>
            <a:r>
              <a:rPr lang="es-ES" dirty="0"/>
              <a:t>de atenciones a puérperas controladas</a:t>
            </a:r>
            <a:endParaRPr lang="es-PE" dirty="0"/>
          </a:p>
        </p:txBody>
      </p:sp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8DFAD7DB-F650-4960-81CA-8B0E86C090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BE26F-5005-427F-A945-681CE80C1FFC}" type="slidenum">
              <a:rPr lang="en-GB" smtClean="0"/>
              <a:t>25</a:t>
            </a:fld>
            <a:endParaRPr lang="en-GB" dirty="0"/>
          </a:p>
        </p:txBody>
      </p:sp>
      <p:sp>
        <p:nvSpPr>
          <p:cNvPr id="6" name="Marcador de texto 5">
            <a:extLst>
              <a:ext uri="{FF2B5EF4-FFF2-40B4-BE49-F238E27FC236}">
                <a16:creationId xmlns:a16="http://schemas.microsoft.com/office/drawing/2014/main" id="{10EE2146-60D6-4D89-A557-545D20B9C4A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45CE7E1C-06C7-4099-8802-0A62410B8921}"/>
              </a:ext>
            </a:extLst>
          </p:cNvPr>
          <p:cNvSpPr txBox="1"/>
          <p:nvPr/>
        </p:nvSpPr>
        <p:spPr>
          <a:xfrm>
            <a:off x="1266595" y="5506474"/>
            <a:ext cx="7787943" cy="12924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85750" indent="-285750" algn="just">
              <a:lnSpc>
                <a:spcPct val="110000"/>
              </a:lnSpc>
              <a:spcBef>
                <a:spcPts val="900"/>
              </a:spcBef>
              <a:buClr>
                <a:schemeClr val="accent5"/>
              </a:buClr>
              <a:buSzPct val="140000"/>
              <a:buFont typeface="Arial" panose="020B0604020202020204" pitchFamily="34" charset="0"/>
              <a:buChar char="•"/>
            </a:pPr>
            <a:r>
              <a:rPr lang="es-ES" sz="1400" dirty="0"/>
              <a:t>El avance fue </a:t>
            </a:r>
            <a:r>
              <a:rPr lang="es-ES" sz="1400" dirty="0">
                <a:solidFill>
                  <a:srgbClr val="00B050"/>
                </a:solidFill>
              </a:rPr>
              <a:t>6% </a:t>
            </a:r>
            <a:r>
              <a:rPr lang="es-ES" sz="1400" dirty="0"/>
              <a:t>mayor a lo esperado a diciembre; a pesar del aún existente temor por parte de las puérperas de asistir a sus controles presenciales, por la emergencia sanitaria COVID-19; en junio se controló a 730 y para diciembre  1,561 puérperas; </a:t>
            </a:r>
            <a:r>
              <a:rPr lang="es-ES" sz="1400" dirty="0">
                <a:solidFill>
                  <a:srgbClr val="00B050"/>
                </a:solidFill>
              </a:rPr>
              <a:t>174</a:t>
            </a:r>
            <a:r>
              <a:rPr lang="es-ES" sz="1400" dirty="0"/>
              <a:t> puérperas más de lo esperado para diciembre.</a:t>
            </a:r>
            <a:endParaRPr lang="es-PE" sz="1400" dirty="0"/>
          </a:p>
          <a:p>
            <a:pPr algn="l">
              <a:lnSpc>
                <a:spcPct val="110000"/>
              </a:lnSpc>
              <a:spcBef>
                <a:spcPts val="900"/>
              </a:spcBef>
              <a:buClr>
                <a:schemeClr val="accent5"/>
              </a:buClr>
              <a:buSzPct val="140000"/>
            </a:pPr>
            <a:r>
              <a:rPr lang="es-ES" sz="1400" dirty="0"/>
              <a:t> </a:t>
            </a:r>
            <a:endParaRPr lang="es-PE" sz="1400" dirty="0"/>
          </a:p>
        </p:txBody>
      </p:sp>
      <p:sp>
        <p:nvSpPr>
          <p:cNvPr id="10" name="Flecha: hacia arriba 9">
            <a:extLst>
              <a:ext uri="{FF2B5EF4-FFF2-40B4-BE49-F238E27FC236}">
                <a16:creationId xmlns:a16="http://schemas.microsoft.com/office/drawing/2014/main" id="{C3869EC6-631E-4619-AF93-F4A2732DEC67}"/>
              </a:ext>
            </a:extLst>
          </p:cNvPr>
          <p:cNvSpPr/>
          <p:nvPr/>
        </p:nvSpPr>
        <p:spPr>
          <a:xfrm>
            <a:off x="373296" y="2797529"/>
            <a:ext cx="652790" cy="669414"/>
          </a:xfrm>
          <a:prstGeom prst="upArrow">
            <a:avLst>
              <a:gd name="adj1" fmla="val 50000"/>
              <a:gd name="adj2" fmla="val 50000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graphicFrame>
        <p:nvGraphicFramePr>
          <p:cNvPr id="11" name="Gráfico 10">
            <a:extLst>
              <a:ext uri="{FF2B5EF4-FFF2-40B4-BE49-F238E27FC236}">
                <a16:creationId xmlns:a16="http://schemas.microsoft.com/office/drawing/2014/main" id="{7EEDBD26-6F6A-4094-890B-89D86EB3C3F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65471845"/>
              </p:ext>
            </p:extLst>
          </p:nvPr>
        </p:nvGraphicFramePr>
        <p:xfrm>
          <a:off x="1266595" y="2053200"/>
          <a:ext cx="7787944" cy="3014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7554363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79E82A3-C0D3-431D-94F9-8101AC840E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PE" dirty="0"/>
              <a:t>ANEXOS</a:t>
            </a:r>
          </a:p>
        </p:txBody>
      </p:sp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06F087F7-B1EA-4B5E-B2BA-5C03085FE7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BE26F-5005-427F-A945-681CE80C1FFC}" type="slidenum">
              <a:rPr lang="en-GB" smtClean="0"/>
              <a:t>26</a:t>
            </a:fld>
            <a:endParaRPr lang="en-GB" dirty="0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773B50F5-7C17-42C0-B5A7-B6D24C3CB87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93743177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ítulo 9">
            <a:extLst>
              <a:ext uri="{FF2B5EF4-FFF2-40B4-BE49-F238E27FC236}">
                <a16:creationId xmlns:a16="http://schemas.microsoft.com/office/drawing/2014/main" id="{3B042272-B2F1-4CE0-B928-0D33FBB669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01" y="589387"/>
            <a:ext cx="8694539" cy="666273"/>
          </a:xfrm>
        </p:spPr>
        <p:txBody>
          <a:bodyPr/>
          <a:lstStyle/>
          <a:p>
            <a:r>
              <a:rPr lang="es-ES" dirty="0"/>
              <a:t>En el primer semestre se avanzó el 51% y a diciembre se logró el </a:t>
            </a:r>
            <a:r>
              <a:rPr lang="es-ES" dirty="0">
                <a:solidFill>
                  <a:srgbClr val="00B050"/>
                </a:solidFill>
              </a:rPr>
              <a:t>108% </a:t>
            </a:r>
            <a:r>
              <a:rPr lang="es-ES" dirty="0"/>
              <a:t>del 1° y 2° control a niños y niñas recién nacidos</a:t>
            </a:r>
            <a:endParaRPr lang="es-PE" dirty="0"/>
          </a:p>
        </p:txBody>
      </p:sp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B67F1201-7DFD-4B34-8BEB-D0000DE2CC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BE26F-5005-427F-A945-681CE80C1FFC}" type="slidenum">
              <a:rPr lang="en-GB" smtClean="0"/>
              <a:pPr/>
              <a:t>27</a:t>
            </a:fld>
            <a:endParaRPr lang="en-GB" dirty="0"/>
          </a:p>
        </p:txBody>
      </p:sp>
      <p:sp>
        <p:nvSpPr>
          <p:cNvPr id="11" name="Marcador de texto 10">
            <a:extLst>
              <a:ext uri="{FF2B5EF4-FFF2-40B4-BE49-F238E27FC236}">
                <a16:creationId xmlns:a16="http://schemas.microsoft.com/office/drawing/2014/main" id="{2725FFA2-FD2F-4E3E-B318-EEB9E8369B8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3B69B277-EBCB-48DE-98FD-B3294AFC681E}"/>
              </a:ext>
            </a:extLst>
          </p:cNvPr>
          <p:cNvSpPr txBox="1"/>
          <p:nvPr/>
        </p:nvSpPr>
        <p:spPr>
          <a:xfrm>
            <a:off x="1264948" y="5677883"/>
            <a:ext cx="7550727" cy="94000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52400" indent="-152400" algn="just">
              <a:lnSpc>
                <a:spcPct val="110000"/>
              </a:lnSpc>
              <a:spcBef>
                <a:spcPts val="900"/>
              </a:spcBef>
              <a:buClr>
                <a:schemeClr val="accent5"/>
              </a:buClr>
              <a:buSzPct val="140000"/>
              <a:buFont typeface="Arial" panose="020B0604020202020204" pitchFamily="34" charset="0"/>
              <a:buChar char="•"/>
            </a:pPr>
            <a:r>
              <a:rPr lang="es-ES" sz="1400" dirty="0"/>
              <a:t>El avance fue de </a:t>
            </a:r>
            <a:r>
              <a:rPr lang="es-ES" sz="1400" dirty="0">
                <a:solidFill>
                  <a:srgbClr val="00B050"/>
                </a:solidFill>
              </a:rPr>
              <a:t>18%, </a:t>
            </a:r>
            <a:r>
              <a:rPr lang="es-ES" sz="1400" dirty="0"/>
              <a:t>más de lo estimado a diciembre, a pesar del temor aún existente por la emergencia sanitaria (COVID-19) para asistir a sus controles presenciales; en junio se llegó atender a 3,134  y para diciembre a  6,692 que asistieron a su 1° y 2° control, </a:t>
            </a:r>
            <a:r>
              <a:rPr lang="es-ES" sz="1400" dirty="0">
                <a:solidFill>
                  <a:srgbClr val="00B050"/>
                </a:solidFill>
              </a:rPr>
              <a:t>1,113</a:t>
            </a:r>
            <a:r>
              <a:rPr lang="es-ES" sz="1400" dirty="0"/>
              <a:t> controles más de lo estimado a diciembre.</a:t>
            </a:r>
            <a:endParaRPr lang="es-PE" sz="1400" dirty="0"/>
          </a:p>
        </p:txBody>
      </p:sp>
      <p:sp>
        <p:nvSpPr>
          <p:cNvPr id="7" name="Flecha: hacia arriba 6">
            <a:extLst>
              <a:ext uri="{FF2B5EF4-FFF2-40B4-BE49-F238E27FC236}">
                <a16:creationId xmlns:a16="http://schemas.microsoft.com/office/drawing/2014/main" id="{D563AA98-D4E2-439E-B390-5681378A70FC}"/>
              </a:ext>
            </a:extLst>
          </p:cNvPr>
          <p:cNvSpPr/>
          <p:nvPr/>
        </p:nvSpPr>
        <p:spPr>
          <a:xfrm>
            <a:off x="360001" y="2968704"/>
            <a:ext cx="652790" cy="669414"/>
          </a:xfrm>
          <a:prstGeom prst="upArrow">
            <a:avLst>
              <a:gd name="adj1" fmla="val 50000"/>
              <a:gd name="adj2" fmla="val 50000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graphicFrame>
        <p:nvGraphicFramePr>
          <p:cNvPr id="8" name="Gráfico 7">
            <a:extLst>
              <a:ext uri="{FF2B5EF4-FFF2-40B4-BE49-F238E27FC236}">
                <a16:creationId xmlns:a16="http://schemas.microsoft.com/office/drawing/2014/main" id="{1D3FE26D-9D36-49E8-9BE3-C52F97F55D5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12259721"/>
              </p:ext>
            </p:extLst>
          </p:nvPr>
        </p:nvGraphicFramePr>
        <p:xfrm>
          <a:off x="1264948" y="2064899"/>
          <a:ext cx="7610885" cy="31464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30630385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5D15FE8-C716-4DF6-AB5D-5115767B36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01" y="589387"/>
            <a:ext cx="8694539" cy="666273"/>
          </a:xfrm>
        </p:spPr>
        <p:txBody>
          <a:bodyPr/>
          <a:lstStyle/>
          <a:p>
            <a:r>
              <a:rPr lang="es-ES" dirty="0"/>
              <a:t>En el primer semestre se avanzó el 48% y a diciembre se logró el </a:t>
            </a:r>
            <a:r>
              <a:rPr lang="es-ES" dirty="0">
                <a:solidFill>
                  <a:srgbClr val="00B050"/>
                </a:solidFill>
              </a:rPr>
              <a:t>99% </a:t>
            </a:r>
            <a:r>
              <a:rPr lang="es-ES" dirty="0"/>
              <a:t>de la 1° suplementación  y 3°control a los 4 meses</a:t>
            </a:r>
            <a:endParaRPr lang="es-PE" dirty="0"/>
          </a:p>
        </p:txBody>
      </p:sp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01094F11-1AD5-446A-BACF-04A3DFE5B8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BE26F-5005-427F-A945-681CE80C1FFC}" type="slidenum">
              <a:rPr lang="en-GB" smtClean="0"/>
              <a:t>28</a:t>
            </a:fld>
            <a:endParaRPr lang="en-GB" dirty="0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7E54142E-5C74-48AB-ADA3-418CCEC83ED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13111F3D-96CA-4624-B9DA-17D9984BCAB1}"/>
              </a:ext>
            </a:extLst>
          </p:cNvPr>
          <p:cNvSpPr txBox="1"/>
          <p:nvPr/>
        </p:nvSpPr>
        <p:spPr>
          <a:xfrm>
            <a:off x="1264948" y="5601000"/>
            <a:ext cx="7550727" cy="94000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85750" indent="-285750" algn="just">
              <a:lnSpc>
                <a:spcPct val="110000"/>
              </a:lnSpc>
              <a:spcBef>
                <a:spcPts val="900"/>
              </a:spcBef>
              <a:buClr>
                <a:schemeClr val="accent5"/>
              </a:buClr>
              <a:buSzPct val="140000"/>
              <a:buFont typeface="Arial" panose="020B0604020202020204" pitchFamily="34" charset="0"/>
              <a:buChar char="•"/>
            </a:pPr>
            <a:r>
              <a:rPr lang="es-ES" sz="1400" dirty="0"/>
              <a:t>A diciembre se logró </a:t>
            </a:r>
            <a:r>
              <a:rPr lang="es-ES" sz="1400" dirty="0">
                <a:solidFill>
                  <a:srgbClr val="00B050"/>
                </a:solidFill>
              </a:rPr>
              <a:t>11% </a:t>
            </a:r>
            <a:r>
              <a:rPr lang="es-ES" sz="1400" dirty="0"/>
              <a:t>más a lo esperado y en junio se realizó 3,113 controles y suplementación a los 4 meses y para diciembre se incrementó a 6,409 de niños y niñas, </a:t>
            </a:r>
            <a:r>
              <a:rPr lang="es-ES" sz="1400" dirty="0">
                <a:solidFill>
                  <a:srgbClr val="00B050"/>
                </a:solidFill>
              </a:rPr>
              <a:t>723</a:t>
            </a:r>
            <a:r>
              <a:rPr lang="es-ES" sz="1400" dirty="0"/>
              <a:t> niños y niñas suplementados y controlado más de lo estimado a diciembre. </a:t>
            </a:r>
          </a:p>
        </p:txBody>
      </p:sp>
      <p:sp>
        <p:nvSpPr>
          <p:cNvPr id="7" name="Flecha: hacia arriba 6">
            <a:extLst>
              <a:ext uri="{FF2B5EF4-FFF2-40B4-BE49-F238E27FC236}">
                <a16:creationId xmlns:a16="http://schemas.microsoft.com/office/drawing/2014/main" id="{ACDB7B82-A985-4BE5-BC99-388892E55562}"/>
              </a:ext>
            </a:extLst>
          </p:cNvPr>
          <p:cNvSpPr/>
          <p:nvPr/>
        </p:nvSpPr>
        <p:spPr>
          <a:xfrm>
            <a:off x="360001" y="2968704"/>
            <a:ext cx="652790" cy="669414"/>
          </a:xfrm>
          <a:prstGeom prst="upArrow">
            <a:avLst>
              <a:gd name="adj1" fmla="val 50000"/>
              <a:gd name="adj2" fmla="val 50000"/>
            </a:avLst>
          </a:prstGeom>
          <a:solidFill>
            <a:srgbClr val="41BF2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graphicFrame>
        <p:nvGraphicFramePr>
          <p:cNvPr id="9" name="Gráfico 8">
            <a:extLst>
              <a:ext uri="{FF2B5EF4-FFF2-40B4-BE49-F238E27FC236}">
                <a16:creationId xmlns:a16="http://schemas.microsoft.com/office/drawing/2014/main" id="{56B872EE-0F66-4EDF-AC58-A477ED44783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61268633"/>
              </p:ext>
            </p:extLst>
          </p:nvPr>
        </p:nvGraphicFramePr>
        <p:xfrm>
          <a:off x="1234868" y="1958675"/>
          <a:ext cx="7610885" cy="31470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39090518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6840877-8842-4279-A262-5759F35FC6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01" y="589387"/>
            <a:ext cx="8694539" cy="669414"/>
          </a:xfrm>
        </p:spPr>
        <p:txBody>
          <a:bodyPr/>
          <a:lstStyle/>
          <a:p>
            <a:r>
              <a:rPr lang="es-ES" dirty="0"/>
              <a:t>En el primer semestre se avanzó el 26% y a diciembre se logró el </a:t>
            </a:r>
            <a:r>
              <a:rPr lang="es-ES" dirty="0">
                <a:solidFill>
                  <a:srgbClr val="00B050"/>
                </a:solidFill>
              </a:rPr>
              <a:t>57% </a:t>
            </a:r>
            <a:r>
              <a:rPr lang="es-ES" dirty="0"/>
              <a:t>de la 1° suplementación y 4° control a los 6 meses </a:t>
            </a:r>
            <a:endParaRPr lang="es-PE" dirty="0"/>
          </a:p>
        </p:txBody>
      </p:sp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257B8BD4-8079-4D9D-9246-639768C707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BE26F-5005-427F-A945-681CE80C1FFC}" type="slidenum">
              <a:rPr lang="en-GB" smtClean="0"/>
              <a:t>29</a:t>
            </a:fld>
            <a:endParaRPr lang="en-GB" dirty="0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EC44474-4BF8-4C5B-8E95-5D994D0591A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3F21794F-5079-4351-B554-7F95908E6627}"/>
              </a:ext>
            </a:extLst>
          </p:cNvPr>
          <p:cNvSpPr txBox="1"/>
          <p:nvPr/>
        </p:nvSpPr>
        <p:spPr>
          <a:xfrm>
            <a:off x="1264948" y="5796302"/>
            <a:ext cx="7550727" cy="70301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52400" indent="-152400">
              <a:lnSpc>
                <a:spcPct val="110000"/>
              </a:lnSpc>
              <a:spcBef>
                <a:spcPts val="900"/>
              </a:spcBef>
              <a:buClr>
                <a:schemeClr val="accent5"/>
              </a:buClr>
              <a:buSzPct val="140000"/>
              <a:buFont typeface="Arial" panose="020B0604020202020204" pitchFamily="34" charset="0"/>
              <a:buChar char="•"/>
            </a:pPr>
            <a:r>
              <a:rPr lang="es-ES" sz="1400" dirty="0"/>
              <a:t>El avance fue de </a:t>
            </a:r>
            <a:r>
              <a:rPr lang="es-ES" sz="1400" dirty="0">
                <a:solidFill>
                  <a:srgbClr val="00B050"/>
                </a:solidFill>
              </a:rPr>
              <a:t>6% </a:t>
            </a:r>
            <a:r>
              <a:rPr lang="es-ES" sz="1400" dirty="0"/>
              <a:t>más de lo estimado a diciembre; en junio se llegó atender a 1,705  y para diciembre a </a:t>
            </a:r>
            <a:r>
              <a:rPr lang="es-ES" sz="1400" dirty="0">
                <a:solidFill>
                  <a:srgbClr val="00B050"/>
                </a:solidFill>
              </a:rPr>
              <a:t> </a:t>
            </a:r>
            <a:r>
              <a:rPr lang="es-ES" sz="1400" dirty="0"/>
              <a:t>3,708 que asistieron a su 1° suplementación y 4° control a los 6 meses; </a:t>
            </a:r>
            <a:r>
              <a:rPr lang="es-ES" sz="1400" dirty="0">
                <a:solidFill>
                  <a:srgbClr val="00B050"/>
                </a:solidFill>
              </a:rPr>
              <a:t>443 </a:t>
            </a:r>
            <a:r>
              <a:rPr lang="es-ES" sz="1400" dirty="0"/>
              <a:t>más de lo proyectado a diciembre.</a:t>
            </a:r>
            <a:endParaRPr lang="es-PE" sz="1400" dirty="0"/>
          </a:p>
        </p:txBody>
      </p:sp>
      <p:sp>
        <p:nvSpPr>
          <p:cNvPr id="7" name="Flecha: hacia arriba 6">
            <a:extLst>
              <a:ext uri="{FF2B5EF4-FFF2-40B4-BE49-F238E27FC236}">
                <a16:creationId xmlns:a16="http://schemas.microsoft.com/office/drawing/2014/main" id="{5E339425-C2B0-423E-9341-5E809F809C34}"/>
              </a:ext>
            </a:extLst>
          </p:cNvPr>
          <p:cNvSpPr/>
          <p:nvPr/>
        </p:nvSpPr>
        <p:spPr>
          <a:xfrm>
            <a:off x="360001" y="2968704"/>
            <a:ext cx="652790" cy="669414"/>
          </a:xfrm>
          <a:prstGeom prst="upArrow">
            <a:avLst>
              <a:gd name="adj1" fmla="val 50000"/>
              <a:gd name="adj2" fmla="val 50000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graphicFrame>
        <p:nvGraphicFramePr>
          <p:cNvPr id="9" name="Gráfico 8">
            <a:extLst>
              <a:ext uri="{FF2B5EF4-FFF2-40B4-BE49-F238E27FC236}">
                <a16:creationId xmlns:a16="http://schemas.microsoft.com/office/drawing/2014/main" id="{CFECED33-F676-4892-896D-12CD455E46F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73098243"/>
              </p:ext>
            </p:extLst>
          </p:nvPr>
        </p:nvGraphicFramePr>
        <p:xfrm>
          <a:off x="1234870" y="2218824"/>
          <a:ext cx="7610885" cy="31220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7063074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914A1914-B88A-48F0-8FBE-AE6BB69C52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BE26F-5005-427F-A945-681CE80C1FFC}" type="slidenum">
              <a:rPr lang="en-GB" smtClean="0"/>
              <a:pPr/>
              <a:t>3</a:t>
            </a:fld>
            <a:endParaRPr lang="en-GB" dirty="0"/>
          </a:p>
        </p:txBody>
      </p:sp>
      <p:sp>
        <p:nvSpPr>
          <p:cNvPr id="6" name="Titel 5">
            <a:extLst>
              <a:ext uri="{FF2B5EF4-FFF2-40B4-BE49-F238E27FC236}">
                <a16:creationId xmlns:a16="http://schemas.microsoft.com/office/drawing/2014/main" id="{E78FE1BB-2B80-40E1-824A-3EDD5EA175B7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87421" y="511175"/>
            <a:ext cx="8383554" cy="1008063"/>
          </a:xfrm>
        </p:spPr>
        <p:txBody>
          <a:bodyPr/>
          <a:lstStyle/>
          <a:p>
            <a:pPr algn="ctr"/>
            <a:r>
              <a:rPr lang="es-ES" dirty="0"/>
              <a:t>EN EL PRIMER SEMESTRE SE AVANZÓ EL 43% Y A DICIEMBRE  SE LOGRÓ EL </a:t>
            </a:r>
            <a:r>
              <a:rPr lang="es-ES" dirty="0">
                <a:solidFill>
                  <a:srgbClr val="00B050"/>
                </a:solidFill>
              </a:rPr>
              <a:t>90% </a:t>
            </a:r>
            <a:r>
              <a:rPr lang="es-ES" dirty="0"/>
              <a:t>DE ATENCIONES DEL PAQUETE NIÑO Y NIÑA MENOR DE 18 MESES</a:t>
            </a:r>
            <a:endParaRPr lang="en-GB" dirty="0"/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BABA0028-7930-45C4-BD89-52FA47474BD6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557718" y="196850"/>
            <a:ext cx="8137019" cy="220245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3171339D-3632-414F-9F01-895B99AB6200}"/>
              </a:ext>
            </a:extLst>
          </p:cNvPr>
          <p:cNvSpPr txBox="1"/>
          <p:nvPr/>
        </p:nvSpPr>
        <p:spPr>
          <a:xfrm>
            <a:off x="757069" y="5332682"/>
            <a:ext cx="8566484" cy="14139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85750" indent="-285750" algn="just">
              <a:lnSpc>
                <a:spcPct val="110000"/>
              </a:lnSpc>
              <a:spcBef>
                <a:spcPts val="900"/>
              </a:spcBef>
              <a:buClr>
                <a:schemeClr val="accent5"/>
              </a:buClr>
              <a:buSzPct val="140000"/>
              <a:buFont typeface="Arial" panose="020B0604020202020204" pitchFamily="34" charset="0"/>
              <a:buChar char="•"/>
            </a:pPr>
            <a:r>
              <a:rPr lang="es-ES" sz="1400" dirty="0"/>
              <a:t>A pesar de la alta resistencia por parte de los padres de llevar presencialmente a sus niños y niñas a los establecimientos de salud frente al COVID – 19; las estrategias de coordinación, comunicación a la población y asistencia técnica han permitido que el paquete de niño y niña logre un avance de</a:t>
            </a:r>
            <a:r>
              <a:rPr lang="es-ES" sz="1400" dirty="0">
                <a:solidFill>
                  <a:srgbClr val="00B050"/>
                </a:solidFill>
              </a:rPr>
              <a:t> 12% </a:t>
            </a:r>
            <a:r>
              <a:rPr lang="es-ES" sz="1400" dirty="0"/>
              <a:t>más de lo esperado; en junio se atendió a 17,958 niños y niñas y a diciembre se alcanzó un total de 37,140 con paquete completo (</a:t>
            </a:r>
            <a:r>
              <a:rPr lang="es-ES" sz="1400" dirty="0">
                <a:solidFill>
                  <a:srgbClr val="00B050"/>
                </a:solidFill>
              </a:rPr>
              <a:t>4,760</a:t>
            </a:r>
            <a:r>
              <a:rPr lang="es-ES" sz="1400" dirty="0"/>
              <a:t> niños y niñas más de lo proyectado tendencialmente a diciembre).</a:t>
            </a:r>
            <a:endParaRPr lang="es-PE" sz="1400" dirty="0"/>
          </a:p>
        </p:txBody>
      </p:sp>
      <p:graphicFrame>
        <p:nvGraphicFramePr>
          <p:cNvPr id="8" name="Gráfico 7">
            <a:extLst>
              <a:ext uri="{FF2B5EF4-FFF2-40B4-BE49-F238E27FC236}">
                <a16:creationId xmlns:a16="http://schemas.microsoft.com/office/drawing/2014/main" id="{FE28B4B9-DB81-4369-9788-708B354C938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99903210"/>
              </p:ext>
            </p:extLst>
          </p:nvPr>
        </p:nvGraphicFramePr>
        <p:xfrm>
          <a:off x="1133208" y="1844810"/>
          <a:ext cx="7814205" cy="33513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56840331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E32A387-9C65-4BB7-A0A7-89335D37CD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01" y="589387"/>
            <a:ext cx="8694539" cy="669414"/>
          </a:xfrm>
        </p:spPr>
        <p:txBody>
          <a:bodyPr/>
          <a:lstStyle/>
          <a:p>
            <a:r>
              <a:rPr lang="es-ES" dirty="0"/>
              <a:t>En el primer semestre se avanzó el 56% y a diciembre se logró el </a:t>
            </a:r>
            <a:r>
              <a:rPr lang="es-ES" dirty="0">
                <a:solidFill>
                  <a:srgbClr val="00B050"/>
                </a:solidFill>
              </a:rPr>
              <a:t>109% </a:t>
            </a:r>
            <a:r>
              <a:rPr lang="es-ES" dirty="0"/>
              <a:t>de la 1° suplementación a los 4 y 6 meses</a:t>
            </a:r>
            <a:endParaRPr lang="es-PE" dirty="0"/>
          </a:p>
        </p:txBody>
      </p:sp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79075439-83EA-472D-865D-D97EB3764B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BE26F-5005-427F-A945-681CE80C1FFC}" type="slidenum">
              <a:rPr lang="en-GB" smtClean="0"/>
              <a:t>30</a:t>
            </a:fld>
            <a:endParaRPr lang="en-GB" dirty="0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7C8152CD-A7D7-437F-874C-ED1DB998A30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2AA3299C-CBE5-4451-87A6-450FA5B681DB}"/>
              </a:ext>
            </a:extLst>
          </p:cNvPr>
          <p:cNvSpPr txBox="1"/>
          <p:nvPr/>
        </p:nvSpPr>
        <p:spPr>
          <a:xfrm>
            <a:off x="804505" y="5791200"/>
            <a:ext cx="8011170" cy="70301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742950" lvl="1" indent="-285750" algn="just">
              <a:lnSpc>
                <a:spcPct val="110000"/>
              </a:lnSpc>
              <a:spcBef>
                <a:spcPts val="900"/>
              </a:spcBef>
              <a:buClr>
                <a:schemeClr val="accent5"/>
              </a:buClr>
              <a:buSzPct val="140000"/>
              <a:buFont typeface="Arial" panose="020B0604020202020204" pitchFamily="34" charset="0"/>
              <a:buChar char="•"/>
            </a:pPr>
            <a:r>
              <a:rPr lang="es-ES" sz="1400" dirty="0"/>
              <a:t>A diciembre se logró </a:t>
            </a:r>
            <a:r>
              <a:rPr lang="es-ES" sz="1400" dirty="0">
                <a:solidFill>
                  <a:srgbClr val="00B050"/>
                </a:solidFill>
              </a:rPr>
              <a:t>7% </a:t>
            </a:r>
            <a:r>
              <a:rPr lang="es-ES" sz="1400" dirty="0"/>
              <a:t>más a lo esperado; en junio se realizó 3,603 suplementaciones y para diciembre se incrementó a 7,075 de niños y niñas suplementados; </a:t>
            </a:r>
            <a:r>
              <a:rPr lang="es-ES" sz="1400" dirty="0">
                <a:solidFill>
                  <a:srgbClr val="00B050"/>
                </a:solidFill>
              </a:rPr>
              <a:t>779 </a:t>
            </a:r>
            <a:r>
              <a:rPr lang="es-ES" sz="1400" dirty="0"/>
              <a:t>niños y niñas más de lo estimado a diciembre. </a:t>
            </a:r>
          </a:p>
        </p:txBody>
      </p:sp>
      <p:sp>
        <p:nvSpPr>
          <p:cNvPr id="9" name="Flecha: hacia arriba 8">
            <a:extLst>
              <a:ext uri="{FF2B5EF4-FFF2-40B4-BE49-F238E27FC236}">
                <a16:creationId xmlns:a16="http://schemas.microsoft.com/office/drawing/2014/main" id="{0FF27334-BFCA-416C-9CA8-67AD075560B2}"/>
              </a:ext>
            </a:extLst>
          </p:cNvPr>
          <p:cNvSpPr/>
          <p:nvPr/>
        </p:nvSpPr>
        <p:spPr>
          <a:xfrm>
            <a:off x="360001" y="2968704"/>
            <a:ext cx="652790" cy="669414"/>
          </a:xfrm>
          <a:prstGeom prst="upArrow">
            <a:avLst>
              <a:gd name="adj1" fmla="val 50000"/>
              <a:gd name="adj2" fmla="val 50000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graphicFrame>
        <p:nvGraphicFramePr>
          <p:cNvPr id="10" name="Gráfico 9">
            <a:extLst>
              <a:ext uri="{FF2B5EF4-FFF2-40B4-BE49-F238E27FC236}">
                <a16:creationId xmlns:a16="http://schemas.microsoft.com/office/drawing/2014/main" id="{936DD479-7A24-412F-A651-70C1A91F6D3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48007360"/>
              </p:ext>
            </p:extLst>
          </p:nvPr>
        </p:nvGraphicFramePr>
        <p:xfrm>
          <a:off x="1234869" y="2218824"/>
          <a:ext cx="7610885" cy="31220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58296148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1FD7F21-A423-4E90-83B2-0696376EF1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01" y="589387"/>
            <a:ext cx="8694539" cy="669414"/>
          </a:xfrm>
        </p:spPr>
        <p:txBody>
          <a:bodyPr/>
          <a:lstStyle/>
          <a:p>
            <a:r>
              <a:rPr lang="es-ES" dirty="0"/>
              <a:t>En el primer semestre se avanzó el 35% y a diciembre se logró el </a:t>
            </a:r>
            <a:r>
              <a:rPr lang="es-ES" dirty="0">
                <a:solidFill>
                  <a:srgbClr val="00B050"/>
                </a:solidFill>
              </a:rPr>
              <a:t>73% </a:t>
            </a:r>
            <a:r>
              <a:rPr lang="es-ES" dirty="0"/>
              <a:t>de vacunaciones a niños con el  1° y 2° SPR* a niños de 1 año</a:t>
            </a:r>
            <a:endParaRPr lang="es-PE" dirty="0"/>
          </a:p>
        </p:txBody>
      </p:sp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5FB4B00C-CB02-4CD0-B514-0D61CFF1B9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BE26F-5005-427F-A945-681CE80C1FFC}" type="slidenum">
              <a:rPr lang="en-GB" smtClean="0"/>
              <a:t>31</a:t>
            </a:fld>
            <a:endParaRPr lang="en-GB" dirty="0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7D5FE790-34B4-40ED-8BD1-E51683A11C7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D03FDA6-D5CE-44E7-B34E-2FCF742D21DE}"/>
              </a:ext>
            </a:extLst>
          </p:cNvPr>
          <p:cNvSpPr txBox="1"/>
          <p:nvPr/>
        </p:nvSpPr>
        <p:spPr>
          <a:xfrm>
            <a:off x="1264948" y="5791200"/>
            <a:ext cx="7550727" cy="70301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52400" indent="-152400" algn="just">
              <a:lnSpc>
                <a:spcPct val="110000"/>
              </a:lnSpc>
              <a:spcBef>
                <a:spcPts val="900"/>
              </a:spcBef>
              <a:buClr>
                <a:schemeClr val="accent5"/>
              </a:buClr>
              <a:buSzPct val="140000"/>
              <a:buFont typeface="Arial" panose="020B0604020202020204" pitchFamily="34" charset="0"/>
              <a:buChar char="•"/>
            </a:pPr>
            <a:r>
              <a:rPr lang="es-ES" sz="1400" dirty="0"/>
              <a:t>A junio se realizaron 2,190 vacunaciones de 1° y 2° dosis de SPR y para diciembre 4,576 vacunaciones SPR a niños y niñas  de 1 año, </a:t>
            </a:r>
            <a:r>
              <a:rPr lang="es-ES" sz="1400" dirty="0">
                <a:solidFill>
                  <a:srgbClr val="00B050"/>
                </a:solidFill>
              </a:rPr>
              <a:t>351 </a:t>
            </a:r>
            <a:r>
              <a:rPr lang="es-ES" sz="1400" dirty="0"/>
              <a:t>más vacunaciones a las estimadas a diciembre.</a:t>
            </a:r>
            <a:endParaRPr lang="es-PE" sz="1400" dirty="0"/>
          </a:p>
        </p:txBody>
      </p:sp>
      <p:sp>
        <p:nvSpPr>
          <p:cNvPr id="8" name="Marcador de texto 9">
            <a:extLst>
              <a:ext uri="{FF2B5EF4-FFF2-40B4-BE49-F238E27FC236}">
                <a16:creationId xmlns:a16="http://schemas.microsoft.com/office/drawing/2014/main" id="{4B57759C-5FD8-42DB-A629-ED0F264515CC}"/>
              </a:ext>
            </a:extLst>
          </p:cNvPr>
          <p:cNvSpPr txBox="1">
            <a:spLocks/>
          </p:cNvSpPr>
          <p:nvPr/>
        </p:nvSpPr>
        <p:spPr>
          <a:xfrm>
            <a:off x="299259" y="6941126"/>
            <a:ext cx="9421004" cy="115311"/>
          </a:xfrm>
          <a:prstGeom prst="rect">
            <a:avLst/>
          </a:prstGeom>
        </p:spPr>
        <p:txBody>
          <a:bodyPr/>
          <a:lstStyle>
            <a:lvl1pPr marL="0" indent="0" algn="l" defTabSz="1007943" rtl="0" eaLnBrk="1" latinLnBrk="0" hangingPunct="1">
              <a:lnSpc>
                <a:spcPct val="110000"/>
              </a:lnSpc>
              <a:spcBef>
                <a:spcPts val="9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09550" indent="-209550" algn="l" defTabSz="1007943" rtl="0" eaLnBrk="1" latinLnBrk="0" hangingPunct="1">
              <a:lnSpc>
                <a:spcPct val="110000"/>
              </a:lnSpc>
              <a:spcBef>
                <a:spcPts val="900"/>
              </a:spcBef>
              <a:buClr>
                <a:schemeClr val="accent5"/>
              </a:buClr>
              <a:buSzPct val="140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4500" indent="-234950" algn="l" defTabSz="1007943" rtl="0" eaLnBrk="1" latinLnBrk="0" hangingPunct="1">
              <a:lnSpc>
                <a:spcPct val="110000"/>
              </a:lnSpc>
              <a:spcBef>
                <a:spcPts val="900"/>
              </a:spcBef>
              <a:buClr>
                <a:schemeClr val="accent5"/>
              </a:buClr>
              <a:buSzPct val="140000"/>
              <a:buFont typeface="Symbol" panose="05050102010706020507" pitchFamily="18" charset="2"/>
              <a:buChar char="-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60400" indent="-203200" algn="l" defTabSz="1007943" rtl="0" eaLnBrk="1" latinLnBrk="0" hangingPunct="1">
              <a:lnSpc>
                <a:spcPct val="110000"/>
              </a:lnSpc>
              <a:spcBef>
                <a:spcPts val="900"/>
              </a:spcBef>
              <a:buClr>
                <a:schemeClr val="accent2"/>
              </a:buClr>
              <a:buSzPct val="120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95350" indent="-215900" algn="l" defTabSz="1007943" rtl="0" eaLnBrk="1" latinLnBrk="0" hangingPunct="1">
              <a:lnSpc>
                <a:spcPct val="110000"/>
              </a:lnSpc>
              <a:spcBef>
                <a:spcPts val="900"/>
              </a:spcBef>
              <a:buClr>
                <a:schemeClr val="accent2"/>
              </a:buClr>
              <a:buSzPct val="140000"/>
              <a:buFont typeface="Symbol" panose="05050102010706020507" pitchFamily="18" charset="2"/>
              <a:buChar char="-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800" dirty="0"/>
              <a:t>*SPR: Sarampión , papera y rubéola</a:t>
            </a:r>
            <a:endParaRPr lang="es-PE" sz="800" dirty="0"/>
          </a:p>
        </p:txBody>
      </p:sp>
      <p:sp>
        <p:nvSpPr>
          <p:cNvPr id="9" name="Flecha: hacia arriba 8">
            <a:extLst>
              <a:ext uri="{FF2B5EF4-FFF2-40B4-BE49-F238E27FC236}">
                <a16:creationId xmlns:a16="http://schemas.microsoft.com/office/drawing/2014/main" id="{A89B78B4-83C0-4954-91B3-4F9136B3673E}"/>
              </a:ext>
            </a:extLst>
          </p:cNvPr>
          <p:cNvSpPr/>
          <p:nvPr/>
        </p:nvSpPr>
        <p:spPr>
          <a:xfrm>
            <a:off x="360001" y="2968704"/>
            <a:ext cx="652790" cy="669414"/>
          </a:xfrm>
          <a:prstGeom prst="upArrow">
            <a:avLst>
              <a:gd name="adj1" fmla="val 50000"/>
              <a:gd name="adj2" fmla="val 50000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graphicFrame>
        <p:nvGraphicFramePr>
          <p:cNvPr id="10" name="Gráfico 9">
            <a:extLst>
              <a:ext uri="{FF2B5EF4-FFF2-40B4-BE49-F238E27FC236}">
                <a16:creationId xmlns:a16="http://schemas.microsoft.com/office/drawing/2014/main" id="{02F292DD-2390-4D0E-9AD7-D6BE353CF8B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32654439"/>
              </p:ext>
            </p:extLst>
          </p:nvPr>
        </p:nvGraphicFramePr>
        <p:xfrm>
          <a:off x="1234868" y="2212692"/>
          <a:ext cx="7610885" cy="31793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1433571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B67E438-305E-4D08-9148-E60D48E772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01" y="589387"/>
            <a:ext cx="8694539" cy="330860"/>
          </a:xfrm>
        </p:spPr>
        <p:txBody>
          <a:bodyPr/>
          <a:lstStyle/>
          <a:p>
            <a:r>
              <a:rPr lang="es-PE" dirty="0"/>
              <a:t>Indicadores desagregados de indicador Paquete Completo</a:t>
            </a:r>
          </a:p>
        </p:txBody>
      </p:sp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E9F088D2-F01A-4B24-9D0A-5D9DF3E0EB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BE26F-5005-427F-A945-681CE80C1FFC}" type="slidenum">
              <a:rPr lang="en-GB" smtClean="0"/>
              <a:pPr/>
              <a:t>4</a:t>
            </a:fld>
            <a:endParaRPr lang="en-GB" dirty="0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1CABAFF4-1F0A-467F-A966-ABF274FE46F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6223854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7">
            <a:extLst>
              <a:ext uri="{FF2B5EF4-FFF2-40B4-BE49-F238E27FC236}">
                <a16:creationId xmlns:a16="http://schemas.microsoft.com/office/drawing/2014/main" id="{465B3ECF-9C7B-4AAB-837A-F7D13CDB54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01" y="589387"/>
            <a:ext cx="8694539" cy="669414"/>
          </a:xfrm>
        </p:spPr>
        <p:txBody>
          <a:bodyPr/>
          <a:lstStyle/>
          <a:p>
            <a:r>
              <a:rPr lang="es-ES" dirty="0"/>
              <a:t>En el primer semestre se avanzó el 69% y a diciembre se logró el </a:t>
            </a:r>
            <a:r>
              <a:rPr lang="es-ES" dirty="0">
                <a:solidFill>
                  <a:srgbClr val="00B050"/>
                </a:solidFill>
              </a:rPr>
              <a:t>148% </a:t>
            </a:r>
            <a:r>
              <a:rPr lang="es-ES" dirty="0"/>
              <a:t>de atenciones en el 1° control de recién nacidos</a:t>
            </a:r>
            <a:endParaRPr lang="es-PE" dirty="0"/>
          </a:p>
        </p:txBody>
      </p:sp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EC7CFC41-2A89-4A41-9901-3F21048569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BE26F-5005-427F-A945-681CE80C1FFC}" type="slidenum">
              <a:rPr lang="en-GB" smtClean="0"/>
              <a:t>5</a:t>
            </a:fld>
            <a:endParaRPr lang="en-GB" dirty="0"/>
          </a:p>
        </p:txBody>
      </p:sp>
      <p:sp>
        <p:nvSpPr>
          <p:cNvPr id="9" name="Marcador de texto 8">
            <a:extLst>
              <a:ext uri="{FF2B5EF4-FFF2-40B4-BE49-F238E27FC236}">
                <a16:creationId xmlns:a16="http://schemas.microsoft.com/office/drawing/2014/main" id="{742CB1F6-7E0E-4776-8FE2-5430F546EDB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D778DA3E-B15B-4123-8D47-34B5591CE9A0}"/>
              </a:ext>
            </a:extLst>
          </p:cNvPr>
          <p:cNvSpPr txBox="1"/>
          <p:nvPr/>
        </p:nvSpPr>
        <p:spPr>
          <a:xfrm>
            <a:off x="1320803" y="5360205"/>
            <a:ext cx="7642230" cy="117698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85750" indent="-285750" algn="just">
              <a:lnSpc>
                <a:spcPct val="110000"/>
              </a:lnSpc>
              <a:spcBef>
                <a:spcPts val="900"/>
              </a:spcBef>
              <a:buClr>
                <a:schemeClr val="accent5"/>
              </a:buClr>
              <a:buSzPct val="140000"/>
              <a:buFont typeface="Arial" panose="020B0604020202020204" pitchFamily="34" charset="0"/>
              <a:buChar char="•"/>
            </a:pPr>
            <a:r>
              <a:rPr lang="es-ES" sz="1400" dirty="0"/>
              <a:t>A causa de la reactivación económica el 2021 y la migración ha llevado que el indicador sea subestimado, sumado a las estrategias implementadas se ha logrado incluso superar en </a:t>
            </a:r>
            <a:r>
              <a:rPr lang="es-ES" sz="1400" dirty="0">
                <a:solidFill>
                  <a:srgbClr val="00B050"/>
                </a:solidFill>
              </a:rPr>
              <a:t>22%</a:t>
            </a:r>
            <a:r>
              <a:rPr lang="es-ES" sz="1400" dirty="0"/>
              <a:t> la proyección a diciembre . En junio se logró 2,124 controles de recién nacido y para diciembre  se incrementó a 4,565; lo que a su vez significa  que se realizaron</a:t>
            </a:r>
            <a:r>
              <a:rPr lang="es-ES" sz="1400" dirty="0">
                <a:solidFill>
                  <a:srgbClr val="00B050"/>
                </a:solidFill>
              </a:rPr>
              <a:t> 665 </a:t>
            </a:r>
            <a:r>
              <a:rPr lang="es-ES" sz="1400" dirty="0"/>
              <a:t>controles a recién nacidos más de lo esperado a diciembre. </a:t>
            </a:r>
          </a:p>
        </p:txBody>
      </p:sp>
      <p:sp>
        <p:nvSpPr>
          <p:cNvPr id="10" name="Flecha: hacia arriba 9">
            <a:extLst>
              <a:ext uri="{FF2B5EF4-FFF2-40B4-BE49-F238E27FC236}">
                <a16:creationId xmlns:a16="http://schemas.microsoft.com/office/drawing/2014/main" id="{179629FB-4291-43AC-97BA-D43A2C912E5D}"/>
              </a:ext>
            </a:extLst>
          </p:cNvPr>
          <p:cNvSpPr/>
          <p:nvPr/>
        </p:nvSpPr>
        <p:spPr>
          <a:xfrm>
            <a:off x="373297" y="3445130"/>
            <a:ext cx="652790" cy="669414"/>
          </a:xfrm>
          <a:prstGeom prst="upArrow">
            <a:avLst>
              <a:gd name="adj1" fmla="val 50000"/>
              <a:gd name="adj2" fmla="val 50000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graphicFrame>
        <p:nvGraphicFramePr>
          <p:cNvPr id="12" name="Gráfico 11">
            <a:extLst>
              <a:ext uri="{FF2B5EF4-FFF2-40B4-BE49-F238E27FC236}">
                <a16:creationId xmlns:a16="http://schemas.microsoft.com/office/drawing/2014/main" id="{A20FC38F-E75F-4A03-88B5-C888FF534F3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89101858"/>
              </p:ext>
            </p:extLst>
          </p:nvPr>
        </p:nvGraphicFramePr>
        <p:xfrm>
          <a:off x="1264948" y="1808562"/>
          <a:ext cx="7550727" cy="32731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2041644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>
            <a:extLst>
              <a:ext uri="{FF2B5EF4-FFF2-40B4-BE49-F238E27FC236}">
                <a16:creationId xmlns:a16="http://schemas.microsoft.com/office/drawing/2014/main" id="{B541ABBA-FC37-4C8E-990C-BAC18684D8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01" y="589387"/>
            <a:ext cx="8694539" cy="669414"/>
          </a:xfrm>
        </p:spPr>
        <p:txBody>
          <a:bodyPr/>
          <a:lstStyle/>
          <a:p>
            <a:r>
              <a:rPr lang="es-ES" dirty="0"/>
              <a:t>En el primer semestre se avanzó el 33% y a diciembre se logró el </a:t>
            </a:r>
            <a:r>
              <a:rPr lang="es-ES" dirty="0">
                <a:solidFill>
                  <a:srgbClr val="00B050"/>
                </a:solidFill>
              </a:rPr>
              <a:t>69% </a:t>
            </a:r>
            <a:r>
              <a:rPr lang="es-ES" dirty="0"/>
              <a:t>de atenciones del 2°control de recién nacidos</a:t>
            </a:r>
            <a:endParaRPr lang="es-PE" dirty="0"/>
          </a:p>
        </p:txBody>
      </p:sp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0A364D1C-FC1C-47F9-B381-F503CC448C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BE26F-5005-427F-A945-681CE80C1FFC}" type="slidenum">
              <a:rPr lang="en-GB" smtClean="0"/>
              <a:t>6</a:t>
            </a:fld>
            <a:endParaRPr lang="en-GB" dirty="0"/>
          </a:p>
        </p:txBody>
      </p:sp>
      <p:sp>
        <p:nvSpPr>
          <p:cNvPr id="6" name="Marcador de texto 5">
            <a:extLst>
              <a:ext uri="{FF2B5EF4-FFF2-40B4-BE49-F238E27FC236}">
                <a16:creationId xmlns:a16="http://schemas.microsoft.com/office/drawing/2014/main" id="{2A53B673-510D-4863-AF63-A9E67BF1F27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A100E818-C291-45DE-AA7E-F7F99068F7DF}"/>
              </a:ext>
            </a:extLst>
          </p:cNvPr>
          <p:cNvSpPr txBox="1"/>
          <p:nvPr/>
        </p:nvSpPr>
        <p:spPr>
          <a:xfrm>
            <a:off x="1198617" y="5285979"/>
            <a:ext cx="7617058" cy="94000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85750" indent="-285750" algn="just">
              <a:lnSpc>
                <a:spcPct val="110000"/>
              </a:lnSpc>
              <a:spcBef>
                <a:spcPts val="900"/>
              </a:spcBef>
              <a:buClr>
                <a:schemeClr val="accent5"/>
              </a:buClr>
              <a:buSzPct val="140000"/>
              <a:buFont typeface="Arial" panose="020B0604020202020204" pitchFamily="34" charset="0"/>
              <a:buChar char="•"/>
            </a:pPr>
            <a:r>
              <a:rPr lang="es-ES" sz="1400" dirty="0"/>
              <a:t>A pesar de la resistencia de los padres de llevar a sus bebes a sus respectivos controles, se logró </a:t>
            </a:r>
            <a:r>
              <a:rPr lang="es-ES" sz="1400" dirty="0">
                <a:solidFill>
                  <a:srgbClr val="00B050"/>
                </a:solidFill>
              </a:rPr>
              <a:t>15% </a:t>
            </a:r>
            <a:r>
              <a:rPr lang="es-ES" sz="1400" dirty="0"/>
              <a:t>más de lo esperado a diciembre, para junio sólo se realizaron 1,010 controles y para diciembre se incrementó a 2,127 recién nacidos controlados; </a:t>
            </a:r>
            <a:r>
              <a:rPr lang="es-ES" sz="1400" dirty="0">
                <a:solidFill>
                  <a:srgbClr val="00B050"/>
                </a:solidFill>
              </a:rPr>
              <a:t>448 </a:t>
            </a:r>
            <a:r>
              <a:rPr lang="es-ES" sz="1400" dirty="0"/>
              <a:t>controles más de lo esperado a diciembre.</a:t>
            </a:r>
          </a:p>
        </p:txBody>
      </p:sp>
      <p:sp>
        <p:nvSpPr>
          <p:cNvPr id="8" name="Flecha: hacia arriba 7">
            <a:extLst>
              <a:ext uri="{FF2B5EF4-FFF2-40B4-BE49-F238E27FC236}">
                <a16:creationId xmlns:a16="http://schemas.microsoft.com/office/drawing/2014/main" id="{51BE4B26-DD22-46E8-B469-DC3CE2A62913}"/>
              </a:ext>
            </a:extLst>
          </p:cNvPr>
          <p:cNvSpPr/>
          <p:nvPr/>
        </p:nvSpPr>
        <p:spPr>
          <a:xfrm>
            <a:off x="373296" y="3445130"/>
            <a:ext cx="652790" cy="669414"/>
          </a:xfrm>
          <a:prstGeom prst="upArrow">
            <a:avLst>
              <a:gd name="adj1" fmla="val 50000"/>
              <a:gd name="adj2" fmla="val 50000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graphicFrame>
        <p:nvGraphicFramePr>
          <p:cNvPr id="9" name="Gráfico 8">
            <a:extLst>
              <a:ext uri="{FF2B5EF4-FFF2-40B4-BE49-F238E27FC236}">
                <a16:creationId xmlns:a16="http://schemas.microsoft.com/office/drawing/2014/main" id="{04C282BF-DBE5-4F24-9607-04147A66E47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91667014"/>
              </p:ext>
            </p:extLst>
          </p:nvPr>
        </p:nvGraphicFramePr>
        <p:xfrm>
          <a:off x="1264948" y="1921130"/>
          <a:ext cx="7550727" cy="30479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867372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56D4FF14-7924-4D09-BE0A-A8DA7E4473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01" y="589387"/>
            <a:ext cx="8694539" cy="669414"/>
          </a:xfrm>
        </p:spPr>
        <p:txBody>
          <a:bodyPr/>
          <a:lstStyle/>
          <a:p>
            <a:r>
              <a:rPr lang="es-ES" dirty="0"/>
              <a:t>En el primer semestre se avanzó el 70% y a diciembre se logró el </a:t>
            </a:r>
            <a:r>
              <a:rPr lang="es-ES" dirty="0">
                <a:solidFill>
                  <a:srgbClr val="00B050"/>
                </a:solidFill>
              </a:rPr>
              <a:t>145% </a:t>
            </a:r>
            <a:r>
              <a:rPr lang="es-ES" dirty="0"/>
              <a:t>de atenciones de 1° control de niños y niñas menor de 1 año</a:t>
            </a:r>
            <a:endParaRPr lang="es-PE" dirty="0"/>
          </a:p>
        </p:txBody>
      </p:sp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B5F221A7-0E0D-44CD-8034-4DB86BADFE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BE26F-5005-427F-A945-681CE80C1FFC}" type="slidenum">
              <a:rPr lang="en-GB" smtClean="0"/>
              <a:t>7</a:t>
            </a:fld>
            <a:endParaRPr lang="en-GB" dirty="0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5B47A195-0C96-40C3-B31C-59D084438C6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41EC16A1-E94A-4C54-9850-0FB2C3F38B65}"/>
              </a:ext>
            </a:extLst>
          </p:cNvPr>
          <p:cNvSpPr txBox="1"/>
          <p:nvPr/>
        </p:nvSpPr>
        <p:spPr>
          <a:xfrm>
            <a:off x="1264948" y="5582754"/>
            <a:ext cx="7550727" cy="70301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85750" indent="-285750" algn="just">
              <a:lnSpc>
                <a:spcPct val="110000"/>
              </a:lnSpc>
              <a:spcBef>
                <a:spcPts val="900"/>
              </a:spcBef>
              <a:buClr>
                <a:schemeClr val="accent5"/>
              </a:buClr>
              <a:buSzPct val="140000"/>
              <a:buFont typeface="Arial" panose="020B0604020202020204" pitchFamily="34" charset="0"/>
              <a:buChar char="•"/>
            </a:pPr>
            <a:r>
              <a:rPr lang="es-ES" sz="1400" dirty="0"/>
              <a:t>A diciembre se logró </a:t>
            </a:r>
            <a:r>
              <a:rPr lang="es-ES" sz="1400" dirty="0">
                <a:solidFill>
                  <a:srgbClr val="00B050"/>
                </a:solidFill>
              </a:rPr>
              <a:t>26% </a:t>
            </a:r>
            <a:r>
              <a:rPr lang="es-ES" sz="1400" dirty="0"/>
              <a:t>más a lo esperado, es así que a junio se realizó 2,282 controles y para diciembre  se incrementó a 4,696 de niños y niñas menor a 1 año controlados; </a:t>
            </a:r>
            <a:r>
              <a:rPr lang="es-ES" sz="1400" dirty="0">
                <a:solidFill>
                  <a:srgbClr val="00B050"/>
                </a:solidFill>
              </a:rPr>
              <a:t>846 </a:t>
            </a:r>
            <a:r>
              <a:rPr lang="es-ES" sz="1400" dirty="0"/>
              <a:t> niños y niñas más de la proyección a diciembre. </a:t>
            </a:r>
          </a:p>
        </p:txBody>
      </p:sp>
      <p:sp>
        <p:nvSpPr>
          <p:cNvPr id="10" name="Flecha: hacia arriba 9">
            <a:extLst>
              <a:ext uri="{FF2B5EF4-FFF2-40B4-BE49-F238E27FC236}">
                <a16:creationId xmlns:a16="http://schemas.microsoft.com/office/drawing/2014/main" id="{0A46301E-0CAF-465A-9F5D-44A7B715C2FF}"/>
              </a:ext>
            </a:extLst>
          </p:cNvPr>
          <p:cNvSpPr/>
          <p:nvPr/>
        </p:nvSpPr>
        <p:spPr>
          <a:xfrm>
            <a:off x="360001" y="3445130"/>
            <a:ext cx="652790" cy="669414"/>
          </a:xfrm>
          <a:prstGeom prst="upArrow">
            <a:avLst>
              <a:gd name="adj1" fmla="val 50000"/>
              <a:gd name="adj2" fmla="val 50000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graphicFrame>
        <p:nvGraphicFramePr>
          <p:cNvPr id="8" name="Gráfico 7">
            <a:extLst>
              <a:ext uri="{FF2B5EF4-FFF2-40B4-BE49-F238E27FC236}">
                <a16:creationId xmlns:a16="http://schemas.microsoft.com/office/drawing/2014/main" id="{A4E4FD38-26B3-4977-9351-AC8B62DCBF1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0798471"/>
              </p:ext>
            </p:extLst>
          </p:nvPr>
        </p:nvGraphicFramePr>
        <p:xfrm>
          <a:off x="1264948" y="2260600"/>
          <a:ext cx="7550727" cy="303847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6606512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EA81F58-D59B-4B9A-A237-537B594427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01" y="589387"/>
            <a:ext cx="8694539" cy="669414"/>
          </a:xfrm>
        </p:spPr>
        <p:txBody>
          <a:bodyPr/>
          <a:lstStyle/>
          <a:p>
            <a:r>
              <a:rPr lang="es-ES" dirty="0"/>
              <a:t>En el primer semestre se avanzó 73 % y a diciembre  se logró el </a:t>
            </a:r>
            <a:r>
              <a:rPr lang="es-ES" dirty="0">
                <a:solidFill>
                  <a:srgbClr val="00B050"/>
                </a:solidFill>
              </a:rPr>
              <a:t>146% </a:t>
            </a:r>
            <a:r>
              <a:rPr lang="es-ES" dirty="0"/>
              <a:t>la 1° suplementación a los 4 meses</a:t>
            </a:r>
            <a:endParaRPr lang="es-PE" dirty="0"/>
          </a:p>
        </p:txBody>
      </p:sp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DE41142E-7F80-47FB-AD6D-97259BE046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BE26F-5005-427F-A945-681CE80C1FFC}" type="slidenum">
              <a:rPr lang="en-GB" smtClean="0"/>
              <a:t>8</a:t>
            </a:fld>
            <a:endParaRPr lang="en-GB" dirty="0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963EA45C-BE40-464E-AADC-C8C2974975A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A306C08-4A29-4F52-AD8C-D356B074C9A2}"/>
              </a:ext>
            </a:extLst>
          </p:cNvPr>
          <p:cNvSpPr txBox="1"/>
          <p:nvPr/>
        </p:nvSpPr>
        <p:spPr>
          <a:xfrm>
            <a:off x="1306415" y="5506474"/>
            <a:ext cx="7500359" cy="94000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85750" indent="-285750" algn="just">
              <a:lnSpc>
                <a:spcPct val="110000"/>
              </a:lnSpc>
              <a:spcBef>
                <a:spcPts val="900"/>
              </a:spcBef>
              <a:buClr>
                <a:schemeClr val="accent5"/>
              </a:buClr>
              <a:buSzPct val="140000"/>
              <a:buFont typeface="Arial" panose="020B0604020202020204" pitchFamily="34" charset="0"/>
              <a:buChar char="•"/>
            </a:pPr>
            <a:r>
              <a:rPr lang="es-ES" sz="1400" dirty="0"/>
              <a:t>El avance a diciembre fue de </a:t>
            </a:r>
            <a:r>
              <a:rPr lang="es-ES" sz="1400" dirty="0">
                <a:solidFill>
                  <a:srgbClr val="00B050"/>
                </a:solidFill>
              </a:rPr>
              <a:t>20% </a:t>
            </a:r>
            <a:r>
              <a:rPr lang="es-ES" sz="1400" dirty="0"/>
              <a:t>más de lo proyectado tendencialmente, gracias a la oportuna provisión de los insumos como el hierro; en junio se llegó a suplementar a 2,376 y para diciembre 4,743 niños y niñas; </a:t>
            </a:r>
            <a:r>
              <a:rPr lang="es-ES" sz="1400" dirty="0">
                <a:solidFill>
                  <a:srgbClr val="00B050"/>
                </a:solidFill>
              </a:rPr>
              <a:t>633</a:t>
            </a:r>
            <a:r>
              <a:rPr lang="es-ES" sz="1400" dirty="0"/>
              <a:t> suplementados más de los esperado a diciembre.</a:t>
            </a:r>
            <a:endParaRPr lang="es-PE" sz="1400" dirty="0"/>
          </a:p>
        </p:txBody>
      </p:sp>
      <p:sp>
        <p:nvSpPr>
          <p:cNvPr id="7" name="Flecha: hacia arriba 6">
            <a:extLst>
              <a:ext uri="{FF2B5EF4-FFF2-40B4-BE49-F238E27FC236}">
                <a16:creationId xmlns:a16="http://schemas.microsoft.com/office/drawing/2014/main" id="{F1639F28-D43F-47AD-8F4D-DE7F3D69527E}"/>
              </a:ext>
            </a:extLst>
          </p:cNvPr>
          <p:cNvSpPr/>
          <p:nvPr/>
        </p:nvSpPr>
        <p:spPr>
          <a:xfrm>
            <a:off x="373296" y="2797529"/>
            <a:ext cx="652790" cy="669414"/>
          </a:xfrm>
          <a:prstGeom prst="upArrow">
            <a:avLst>
              <a:gd name="adj1" fmla="val 50000"/>
              <a:gd name="adj2" fmla="val 50000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graphicFrame>
        <p:nvGraphicFramePr>
          <p:cNvPr id="8" name="Gráfico 7">
            <a:extLst>
              <a:ext uri="{FF2B5EF4-FFF2-40B4-BE49-F238E27FC236}">
                <a16:creationId xmlns:a16="http://schemas.microsoft.com/office/drawing/2014/main" id="{BFDF6787-0C55-4623-917D-2B42CEC55D9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90813801"/>
              </p:ext>
            </p:extLst>
          </p:nvPr>
        </p:nvGraphicFramePr>
        <p:xfrm>
          <a:off x="1281230" y="2260600"/>
          <a:ext cx="7550727" cy="303847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7862276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C606B1B-79EA-472F-A692-4FD1DA0AAB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01" y="589387"/>
            <a:ext cx="8694539" cy="669414"/>
          </a:xfrm>
        </p:spPr>
        <p:txBody>
          <a:bodyPr/>
          <a:lstStyle/>
          <a:p>
            <a:r>
              <a:rPr lang="es-ES" dirty="0"/>
              <a:t>En el primer semestre se avanzó 23% y a diciembre se logró el </a:t>
            </a:r>
            <a:r>
              <a:rPr lang="es-ES" dirty="0">
                <a:solidFill>
                  <a:srgbClr val="00B050"/>
                </a:solidFill>
              </a:rPr>
              <a:t>51% </a:t>
            </a:r>
            <a:r>
              <a:rPr lang="es-ES" dirty="0"/>
              <a:t>en el 3° control a los 4 meses</a:t>
            </a:r>
            <a:endParaRPr lang="es-PE" dirty="0"/>
          </a:p>
        </p:txBody>
      </p:sp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2953A43A-C0B3-484B-884E-86A54B7C1E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BE26F-5005-427F-A945-681CE80C1FFC}" type="slidenum">
              <a:rPr lang="en-GB" smtClean="0"/>
              <a:t>9</a:t>
            </a:fld>
            <a:endParaRPr lang="en-GB" dirty="0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0060DC18-7465-4DF5-AB21-ADFCB5B5E5B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5C0C6749-9AA4-4A32-85AB-5C0034132C99}"/>
              </a:ext>
            </a:extLst>
          </p:cNvPr>
          <p:cNvSpPr txBox="1"/>
          <p:nvPr/>
        </p:nvSpPr>
        <p:spPr>
          <a:xfrm>
            <a:off x="1264947" y="5506474"/>
            <a:ext cx="7550727" cy="94000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85750" indent="-285750" algn="just">
              <a:lnSpc>
                <a:spcPct val="110000"/>
              </a:lnSpc>
              <a:spcBef>
                <a:spcPts val="900"/>
              </a:spcBef>
              <a:buClr>
                <a:schemeClr val="accent5"/>
              </a:buClr>
              <a:buSzPct val="140000"/>
              <a:buFont typeface="Arial" panose="020B0604020202020204" pitchFamily="34" charset="0"/>
              <a:buChar char="•"/>
            </a:pPr>
            <a:r>
              <a:rPr lang="es-ES" sz="1400" dirty="0"/>
              <a:t>A pesar del aún existe temor de asistir a sus controles presenciales por la emergencia sanitaria COVID-19, el avance fue de </a:t>
            </a:r>
            <a:r>
              <a:rPr lang="es-ES" sz="1400" dirty="0">
                <a:solidFill>
                  <a:srgbClr val="00B050"/>
                </a:solidFill>
              </a:rPr>
              <a:t>3% </a:t>
            </a:r>
            <a:r>
              <a:rPr lang="es-ES" sz="1400" dirty="0"/>
              <a:t>más de lo esperado a diciembre; en junio se llegó atender a 737 controles y para diciembre a  1,666 ; </a:t>
            </a:r>
            <a:r>
              <a:rPr lang="es-ES" sz="1400" dirty="0">
                <a:solidFill>
                  <a:srgbClr val="00B050"/>
                </a:solidFill>
              </a:rPr>
              <a:t>90 </a:t>
            </a:r>
            <a:r>
              <a:rPr lang="es-ES" sz="1400" dirty="0"/>
              <a:t>niños y niñas controlados más de lo esperado a diciembre.</a:t>
            </a:r>
            <a:endParaRPr lang="es-PE" sz="1400" dirty="0"/>
          </a:p>
        </p:txBody>
      </p:sp>
      <p:sp>
        <p:nvSpPr>
          <p:cNvPr id="7" name="Flecha: hacia arriba 6">
            <a:extLst>
              <a:ext uri="{FF2B5EF4-FFF2-40B4-BE49-F238E27FC236}">
                <a16:creationId xmlns:a16="http://schemas.microsoft.com/office/drawing/2014/main" id="{B45AE216-7DC5-4127-AA17-4988D4D6048D}"/>
              </a:ext>
            </a:extLst>
          </p:cNvPr>
          <p:cNvSpPr/>
          <p:nvPr/>
        </p:nvSpPr>
        <p:spPr>
          <a:xfrm>
            <a:off x="255125" y="3445130"/>
            <a:ext cx="652790" cy="669414"/>
          </a:xfrm>
          <a:prstGeom prst="upArrow">
            <a:avLst>
              <a:gd name="adj1" fmla="val 50000"/>
              <a:gd name="adj2" fmla="val 50000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>
              <a:solidFill>
                <a:srgbClr val="00B050"/>
              </a:solidFill>
            </a:endParaRPr>
          </a:p>
        </p:txBody>
      </p:sp>
      <p:graphicFrame>
        <p:nvGraphicFramePr>
          <p:cNvPr id="8" name="Gráfico 7">
            <a:extLst>
              <a:ext uri="{FF2B5EF4-FFF2-40B4-BE49-F238E27FC236}">
                <a16:creationId xmlns:a16="http://schemas.microsoft.com/office/drawing/2014/main" id="{1B053901-782B-4BBE-B2B0-441BA0C8F2A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83816842"/>
              </p:ext>
            </p:extLst>
          </p:nvPr>
        </p:nvGraphicFramePr>
        <p:xfrm>
          <a:off x="1264946" y="2260600"/>
          <a:ext cx="7550727" cy="303847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437575861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PRESENTATIONDONOTDELETE" val="&lt;?xml version=&quot;1.0&quot; encoding=&quot;UTF-16&quot; standalone=&quot;yes&quot;?&gt;&lt;root reqver=&quot;23045&quot;&gt;&lt;version val=&quot;25160&quot;/&gt;&lt;CPresentation id=&quot;1&quot;&gt;&lt;m_precDefaultNumber&gt;&lt;m_bNumberIsYear val=&quot;1&quot;/&gt;&lt;m_chMinusSymbol&gt;-&lt;/m_chMinusSymbol&gt;&lt;m_chDecimalSymbol17909&gt;.&lt;/m_chDecimalSymbol17909&gt;&lt;m_nGroupingDigits17909 val=&quot;3&quot;/&gt;&lt;m_chGroupingSymbol17909&gt;,&lt;/m_chGroupingSymbol17909&gt;&lt;m_yearfmt&gt;&lt;begin val=&quot;0&quot;/&gt;&lt;end val=&quot;4&quot;/&gt;&lt;/m_yearfmt&gt;&lt;/m_precDefaultNumber&gt;&lt;m_precDefaultPercent&gt;&lt;m_bNumberIsYear val=&quot;1&quot;/&gt;&lt;m_chMinusSymbol&gt;-&lt;/m_chMinusSymbol&gt;&lt;m_nDecimalDigits17909 val=&quot;0&quot;/&gt;&lt;m_chDecimalSymbol17909&gt;.&lt;/m_chDecimalSymbol17909&gt;&lt;m_nGroupingDigits17909 val=&quot;3&quot;/&gt;&lt;m_chGroupingSymbol17909&gt;,&lt;/m_chGroupingSymbol17909&gt;&lt;m_strSuffix17909&gt;%&lt;/m_strSuffix17909&gt;&lt;m_yearfmt&gt;&lt;begin val=&quot;0&quot;/&gt;&lt;end val=&quot;4&quot;/&gt;&lt;/m_yearfmt&gt;&lt;/m_precDefaultPercent&gt;&lt;m_precDefaultDate&gt;&lt;m_bNumberIsYear val=&quot;0&quot;/&gt;&lt;m_strFormatTime&gt;%#m/%#d/%Y&lt;/m_strFormatTime&gt;&lt;m_yearfmt&gt;&lt;begin val=&quot;0&quot;/&gt;&lt;end val=&quot;0&quot;/&gt;&lt;/m_yearfmt&gt;&lt;/m_precDefaultDate&gt;&lt;m_precDefaultYear&gt;&lt;m_yearfmt&gt;&lt;begin val=&quot;0&quot;/&gt;&lt;end val=&quot;4&quot;/&gt;&lt;/m_yearfmt&gt;&lt;/m_precDefaultYear&gt;&lt;m_precDefaultQuarter&gt;&lt;m_yearfmt&gt;&lt;begin val=&quot;0&quot;/&gt;&lt;end val=&quot;4&quot;/&gt;&lt;/m_yearfmt&gt;&lt;/m_precDefaultQuarter&gt;&lt;m_precDefaultMonth&gt;&lt;m_yearfmt&gt;&lt;begin val=&quot;0&quot;/&gt;&lt;end val=&quot;4&quot;/&gt;&lt;/m_yearfmt&gt;&lt;/m_precDefaultMonth&gt;&lt;m_precDefaultWeek&gt;&lt;m_yearfmt&gt;&lt;begin val=&quot;0&quot;/&gt;&lt;end val=&quot;4&quot;/&gt;&lt;/m_yearfmt&gt;&lt;/m_precDefaultWeek&gt;&lt;m_precDefaultDay&gt;&lt;m_yearfmt&gt;&lt;begin val=&quot;0&quot;/&gt;&lt;end val=&quot;4&quot;/&gt;&lt;/m_yearfmt&gt;&lt;/m_precDefaultDay&gt;&lt;m_mruColor&gt;&lt;m_vecMRU length=&quot;4&quot;&gt;&lt;elem m_fUsage=&quot;1.00000000000000000000E+00&quot;&gt;&lt;m_msothmcolidx val=&quot;0&quot;/&gt;&lt;m_rgb r=&quot;7B&quot; g=&quot;DB&quot; b=&quot;E7&quot;/&gt;&lt;m_nBrightness val=&quot;0&quot;/&gt;&lt;/elem&gt;&lt;elem m_fUsage=&quot;9.00000000000000022204E-01&quot;&gt;&lt;m_msothmcolidx val=&quot;0&quot;/&gt;&lt;m_rgb r=&quot;D3&quot; g=&quot;F3&quot; b=&quot;F7&quot;/&gt;&lt;m_nBrightness val=&quot;0&quot;/&gt;&lt;/elem&gt;&lt;elem m_fUsage=&quot;8.10000000000000053291E-01&quot;&gt;&lt;m_msothmcolidx val=&quot;0&quot;/&gt;&lt;m_rgb r=&quot;9D&quot; g=&quot;E4&quot; b=&quot;EE&quot;/&gt;&lt;m_nBrightness val=&quot;0&quot;/&gt;&lt;/elem&gt;&lt;elem m_fUsage=&quot;7.29000000000000092371E-01&quot;&gt;&lt;m_msothmcolidx val=&quot;0&quot;/&gt;&lt;m_rgb r=&quot;76&quot; g=&quot;D9&quot; b=&quot;E7&quot;/&gt;&lt;m_nBrightness val=&quot;0&quot;/&gt;&lt;/elem&gt;&lt;/m_vecMRU&gt;&lt;/m_mruColor&gt;&lt;m_eweekdayFirstOfWeek val=&quot;2&quot;/&gt;&lt;m_eweekdayFirstOfWorkweek val=&quot;2&quot;/&gt;&lt;m_eweekdayFirstOfWeekend val=&quot;7&quot;/&gt;&lt;/CPresentation&gt;&lt;/root&gt;"/>
  <p:tag name="THINKCELLUNDODONOTDELETE" val="0"/>
  <p:tag name="AGENDA_SLIDES" val="-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8TCYSghzSJSWRWrd86QWow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IGCcu5X5Q7e1xq6Spb8HNg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Delivery Associates v1.0">
  <a:themeElements>
    <a:clrScheme name="Delivery Assocites v1.0">
      <a:dk1>
        <a:srgbClr val="26323E"/>
      </a:dk1>
      <a:lt1>
        <a:srgbClr val="FFFFFF"/>
      </a:lt1>
      <a:dk2>
        <a:srgbClr val="26323E"/>
      </a:dk2>
      <a:lt2>
        <a:srgbClr val="FFFFFF"/>
      </a:lt2>
      <a:accent1>
        <a:srgbClr val="D3D6D8"/>
      </a:accent1>
      <a:accent2>
        <a:srgbClr val="A8ADB2"/>
      </a:accent2>
      <a:accent3>
        <a:srgbClr val="505A65"/>
      </a:accent3>
      <a:accent4>
        <a:srgbClr val="26323E"/>
      </a:accent4>
      <a:accent5>
        <a:srgbClr val="26C0D4"/>
      </a:accent5>
      <a:accent6>
        <a:srgbClr val="FEE900"/>
      </a:accent6>
      <a:hlink>
        <a:srgbClr val="26C0D4"/>
      </a:hlink>
      <a:folHlink>
        <a:srgbClr val="A8ADB2"/>
      </a:folHlink>
    </a:clrScheme>
    <a:fontScheme name="Benutzerdefiniert 3">
      <a:majorFont>
        <a:latin typeface="Axiforma ExtraBold"/>
        <a:ea typeface="Helvetica Light"/>
        <a:cs typeface="Helvetica Light"/>
      </a:majorFont>
      <a:minorFont>
        <a:latin typeface="Axiforma"/>
        <a:ea typeface="Helvetica Light"/>
        <a:cs typeface="Helvetica Light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/>
      <a:bodyPr vert="horz" wrap="none" lIns="0" tIns="0" rIns="0" bIns="0" rtlCol="0">
        <a:spAutoFit/>
      </a:bodyPr>
      <a:lstStyle>
        <a:defPPr marL="152400" indent="-152400" algn="l">
          <a:lnSpc>
            <a:spcPct val="110000"/>
          </a:lnSpc>
          <a:spcBef>
            <a:spcPts val="900"/>
          </a:spcBef>
          <a:buClr>
            <a:schemeClr val="accent5"/>
          </a:buClr>
          <a:buSzPct val="140000"/>
          <a:buFont typeface="Arial" panose="020B0604020202020204" pitchFamily="34" charset="0"/>
          <a:buChar char="•"/>
          <a:defRPr sz="1400"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Presentación1" id="{0158B042-712E-4CE9-9CBA-DE741DA88879}" vid="{65CE3B3E-1FA1-47D1-B8EA-25E79085BC9F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DA Powerpoint Template</Template>
  <TotalTime>3882</TotalTime>
  <Words>2316</Words>
  <Application>Microsoft Office PowerPoint</Application>
  <PresentationFormat>Personalizado</PresentationFormat>
  <Paragraphs>121</Paragraphs>
  <Slides>31</Slides>
  <Notes>2</Notes>
  <HiddenSlides>0</HiddenSlides>
  <MMClips>0</MMClips>
  <ScaleCrop>false</ScaleCrop>
  <HeadingPairs>
    <vt:vector size="8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Servidores OLE incrustados</vt:lpstr>
      </vt:variant>
      <vt:variant>
        <vt:i4>1</vt:i4>
      </vt:variant>
      <vt:variant>
        <vt:lpstr>Títulos de diapositiva</vt:lpstr>
      </vt:variant>
      <vt:variant>
        <vt:i4>31</vt:i4>
      </vt:variant>
    </vt:vector>
  </HeadingPairs>
  <TitlesOfParts>
    <vt:vector size="39" baseType="lpstr">
      <vt:lpstr>Arial</vt:lpstr>
      <vt:lpstr>Axiforma</vt:lpstr>
      <vt:lpstr>Axiforma ExtraBold</vt:lpstr>
      <vt:lpstr>Calibri</vt:lpstr>
      <vt:lpstr>Symbol</vt:lpstr>
      <vt:lpstr>Wingdings</vt:lpstr>
      <vt:lpstr>Delivery Associates v1.0</vt:lpstr>
      <vt:lpstr>think-cell Slide</vt:lpstr>
      <vt:lpstr>PROYECTO Piloto Red Norte: Mejora de resultados de los Indicadores Trazadores de los Programas Articulado Nutricional y Salud  Materno Neonatal , 2021</vt:lpstr>
      <vt:lpstr>INDICADORES TRAZADORES - PROGRAMA ARTICULADO NUTRICIONAL </vt:lpstr>
      <vt:lpstr>EN EL PRIMER SEMESTRE SE AVANZÓ EL 43% Y A DICIEMBRE  SE LOGRÓ EL 90% DE ATENCIONES DEL PAQUETE NIÑO Y NIÑA MENOR DE 18 MESES</vt:lpstr>
      <vt:lpstr>Indicadores desagregados de indicador Paquete Completo</vt:lpstr>
      <vt:lpstr>En el primer semestre se avanzó el 69% y a diciembre se logró el 148% de atenciones en el 1° control de recién nacidos</vt:lpstr>
      <vt:lpstr>En el primer semestre se avanzó el 33% y a diciembre se logró el 69% de atenciones del 2°control de recién nacidos</vt:lpstr>
      <vt:lpstr>En el primer semestre se avanzó el 70% y a diciembre se logró el 145% de atenciones de 1° control de niños y niñas menor de 1 año</vt:lpstr>
      <vt:lpstr>En el primer semestre se avanzó 73 % y a diciembre  se logró el 146% la 1° suplementación a los 4 meses</vt:lpstr>
      <vt:lpstr>En el primer semestre se avanzó 23% y a diciembre se logró el 51% en el 3° control a los 4 meses</vt:lpstr>
      <vt:lpstr>En el primer semestre se avanzó el 36% y a diciembre se logró el 68% del 1° dosaje de hemoglobina a los 6 meses</vt:lpstr>
      <vt:lpstr>En el primer semestre se avanzó el 38% y a diciembre se logró el 72% de la 1° suplementación a los 6 meses </vt:lpstr>
      <vt:lpstr>En el primer semestre se avanzó 15% y a diciembre se logró el 42% del 4° control a los 6 meses</vt:lpstr>
      <vt:lpstr>En el primer semestre se avanzó el 44% y a diciembre se logró el 81% de vacunas de 3° pentavalente a niños y niñas menores de 1 año.</vt:lpstr>
      <vt:lpstr>En el primer semestre se avanzó el 42% y a diciembre se logró el 85% de vacunación 1° dosis SPR* a niños y niñas de 1 año</vt:lpstr>
      <vt:lpstr>En el primer semestre se avanzó el 28% y a diciembre se logró el 61% de vacunación de la 2° dosis de SRP* a niños y niñas de 1 año</vt:lpstr>
      <vt:lpstr>En el primer semestre se avanzó el 28% y a diciembre se logró el 65% de vacunaciones de 1° refuerzo DPT* en niños y niños de 18 meses</vt:lpstr>
      <vt:lpstr>En el primer semestre se avanzó el 66% y a diciembre se logró el 134% del 1° control a niños y niñas de 1 año</vt:lpstr>
      <vt:lpstr>INDICADORES TRAZADORES SALUD MATERNO NEO - NATAL</vt:lpstr>
      <vt:lpstr>EN EL PRIMER SEMESTRE SE AVANZÓ 32% Y A DICIEMBRE SE LOGRÓ EL 68% EN ATENCIÓN Y CONTROL A GESTANTES , PUÉRPERAS Y PAREJAS PROTEGIDAS </vt:lpstr>
      <vt:lpstr>Indicadores desagregados de gestantes y puérperas controladas y atendidas </vt:lpstr>
      <vt:lpstr>En el primer semestre se avanzó el 34% y a diciembre se logró el 79% de parejas protegidas </vt:lpstr>
      <vt:lpstr>En el primer semestre se avanzó el 38% y a diciembre se logró el 80% de gestantes atendidas</vt:lpstr>
      <vt:lpstr>En el primer semestre se avanzó el 33% y a diciembre se logró el 64% de atenciones a gestantes controladas</vt:lpstr>
      <vt:lpstr>En el primer semestre se avanzó el 31% y a diciembre se logró el 64% de atenciones a puérperas atendidas</vt:lpstr>
      <vt:lpstr>En el primer semestre se avanzó el 24% y a diciembre se logró el 51% de atenciones a puérperas controladas</vt:lpstr>
      <vt:lpstr>ANEXOS</vt:lpstr>
      <vt:lpstr>En el primer semestre se avanzó el 51% y a diciembre se logró el 108% del 1° y 2° control a niños y niñas recién nacidos</vt:lpstr>
      <vt:lpstr>En el primer semestre se avanzó el 48% y a diciembre se logró el 99% de la 1° suplementación  y 3°control a los 4 meses</vt:lpstr>
      <vt:lpstr>En el primer semestre se avanzó el 26% y a diciembre se logró el 57% de la 1° suplementación y 4° control a los 6 meses </vt:lpstr>
      <vt:lpstr>En el primer semestre se avanzó el 56% y a diciembre se logró el 109% de la 1° suplementación a los 4 y 6 meses</vt:lpstr>
      <vt:lpstr>En el primer semestre se avanzó el 35% y a diciembre se logró el 73% de vacunaciones a niños con el  1° y 2° SPR* a niños de 1 año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Proyecto Piloto Red Norte: Mejora de resultados de los Indicadores Trazadores de los Programas Articulado Nutricional y Salud  Materno Neonatal , 2021</dc:title>
  <dc:creator>YULIZA PALOMINO TAQUIRE</dc:creator>
  <cp:lastModifiedBy>YULIZA PALOMINO TAQUIRE</cp:lastModifiedBy>
  <cp:revision>102</cp:revision>
  <cp:lastPrinted>2017-12-09T23:40:49Z</cp:lastPrinted>
  <dcterms:created xsi:type="dcterms:W3CDTF">2021-12-10T14:43:45Z</dcterms:created>
  <dcterms:modified xsi:type="dcterms:W3CDTF">2022-01-14T17:34:40Z</dcterms:modified>
</cp:coreProperties>
</file>