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3" r:id="rId1"/>
    <p:sldMasterId id="2147483694" r:id="rId2"/>
  </p:sldMasterIdLst>
  <p:notesMasterIdLst>
    <p:notesMasterId r:id="rId9"/>
  </p:notesMasterIdLst>
  <p:sldIdLst>
    <p:sldId id="256" r:id="rId3"/>
    <p:sldId id="317" r:id="rId4"/>
    <p:sldId id="654" r:id="rId5"/>
    <p:sldId id="323" r:id="rId6"/>
    <p:sldId id="656" r:id="rId7"/>
    <p:sldId id="655" r:id="rId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Montserrat" pitchFamily="2" charset="77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A0FC7F50-A69E-E943-88C3-694DD72AAAD3}">
          <p14:sldIdLst>
            <p14:sldId id="256"/>
            <p14:sldId id="317"/>
            <p14:sldId id="654"/>
            <p14:sldId id="323"/>
            <p14:sldId id="656"/>
            <p14:sldId id="655"/>
          </p14:sldIdLst>
        </p14:section>
        <p14:section name="Backup" id="{180B5562-16E1-2D47-BE3D-08B6F4686F1D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1F4E78"/>
    <a:srgbClr val="E268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31"/>
    <p:restoredTop sz="94728"/>
  </p:normalViewPr>
  <p:slideViewPr>
    <p:cSldViewPr snapToGrid="0">
      <p:cViewPr varScale="1">
        <p:scale>
          <a:sx n="102" d="100"/>
          <a:sy n="102" d="100"/>
        </p:scale>
        <p:origin x="180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f051612b0c_0_1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gf051612b0c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7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589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port Cover" userDrawn="1">
  <p:cSld name="Report Cover">
    <p:bg>
      <p:bgPr>
        <a:gradFill rotWithShape="1">
          <a:gsLst>
            <a:gs pos="0">
              <a:srgbClr val="1F4E78"/>
            </a:gs>
            <a:gs pos="100000">
              <a:schemeClr val="bg1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818819" y="4167314"/>
            <a:ext cx="167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 sz="1800" b="1" i="0" u="none" strike="noStrike" cap="non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Aapti institute</a:t>
            </a:r>
            <a:endParaRPr sz="1400" b="0" i="0" u="none" strike="noStrike" cap="none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792163" y="1989138"/>
            <a:ext cx="7559700" cy="9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792163" y="4874079"/>
            <a:ext cx="1788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>
                <a:solidFill>
                  <a:schemeClr val="tx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2"/>
          </p:nvPr>
        </p:nvSpPr>
        <p:spPr>
          <a:xfrm>
            <a:off x="792162" y="2708275"/>
            <a:ext cx="7559700" cy="7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i="1"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">
  <p:cSld name="Section Break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792163" y="549275"/>
            <a:ext cx="73803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 sz="3200" b="1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2" name="Google Shape;72;p16"/>
          <p:cNvSpPr/>
          <p:nvPr/>
        </p:nvSpPr>
        <p:spPr>
          <a:xfrm>
            <a:off x="792163" y="1989138"/>
            <a:ext cx="7380300" cy="9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792163" y="2708275"/>
            <a:ext cx="5400600" cy="28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_w/number">
  <p:cSld name="Section Break_w/number">
    <p:bg>
      <p:bgPr>
        <a:solidFill>
          <a:schemeClr val="dk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792163" y="549275"/>
            <a:ext cx="754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 sz="3200" b="1" i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7" name="Google Shape;77;p17"/>
          <p:cNvSpPr/>
          <p:nvPr/>
        </p:nvSpPr>
        <p:spPr>
          <a:xfrm>
            <a:off x="792163" y="1989137"/>
            <a:ext cx="7545600" cy="9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792162" y="2709068"/>
            <a:ext cx="5400600" cy="28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/>
          <p:nvPr/>
        </p:nvSpPr>
        <p:spPr>
          <a:xfrm>
            <a:off x="792162" y="571801"/>
            <a:ext cx="459600" cy="45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2"/>
          </p:nvPr>
        </p:nvSpPr>
        <p:spPr>
          <a:xfrm>
            <a:off x="806258" y="549275"/>
            <a:ext cx="431400" cy="5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debar">
  <p:cSld name="Sideba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250826" y="1268411"/>
            <a:ext cx="2160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" name="Google Shape;84;p18"/>
          <p:cNvSpPr/>
          <p:nvPr/>
        </p:nvSpPr>
        <p:spPr>
          <a:xfrm rot="10800000" flipH="1">
            <a:off x="250825" y="2708275"/>
            <a:ext cx="2160600" cy="5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250825" y="3429000"/>
            <a:ext cx="2160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792163" y="5589588"/>
            <a:ext cx="70200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A">
  <p:cSld name="Table A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p19"/>
          <p:cNvCxnSpPr/>
          <p:nvPr/>
        </p:nvCxnSpPr>
        <p:spPr>
          <a:xfrm>
            <a:off x="4572000" y="0"/>
            <a:ext cx="0" cy="63564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9" name="Google Shape;89;p19"/>
          <p:cNvSpPr txBox="1">
            <a:spLocks noGrp="1"/>
          </p:cNvSpPr>
          <p:nvPr>
            <p:ph type="title"/>
          </p:nvPr>
        </p:nvSpPr>
        <p:spPr>
          <a:xfrm>
            <a:off x="792165" y="225424"/>
            <a:ext cx="7559700" cy="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792162" y="2708274"/>
            <a:ext cx="36720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616"/>
              </a:buClr>
              <a:buSzPts val="1400"/>
              <a:buNone/>
              <a:defRPr sz="1400">
                <a:solidFill>
                  <a:srgbClr val="171616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2400"/>
              <a:buChar char="•"/>
              <a:defRPr>
                <a:solidFill>
                  <a:srgbClr val="171616"/>
                </a:solidFill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2000"/>
              <a:buChar char="•"/>
              <a:defRPr>
                <a:solidFill>
                  <a:srgbClr val="171616"/>
                </a:solidFill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1800"/>
              <a:buChar char="•"/>
              <a:defRPr>
                <a:solidFill>
                  <a:srgbClr val="171616"/>
                </a:solidFill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1800"/>
              <a:buChar char="•"/>
              <a:defRPr>
                <a:solidFill>
                  <a:srgbClr val="171616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2"/>
          </p:nvPr>
        </p:nvSpPr>
        <p:spPr>
          <a:xfrm>
            <a:off x="4679949" y="2708274"/>
            <a:ext cx="36720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  <a:defRPr sz="1400">
                <a:solidFill>
                  <a:srgbClr val="002060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Char char="•"/>
              <a:defRPr>
                <a:solidFill>
                  <a:srgbClr val="002060"/>
                </a:solidFill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000"/>
              <a:buChar char="•"/>
              <a:defRPr>
                <a:solidFill>
                  <a:srgbClr val="002060"/>
                </a:solidFill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>
                <a:solidFill>
                  <a:srgbClr val="002060"/>
                </a:solidFill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>
                <a:solidFill>
                  <a:srgbClr val="002060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body" idx="3"/>
          </p:nvPr>
        </p:nvSpPr>
        <p:spPr>
          <a:xfrm>
            <a:off x="792163" y="1268412"/>
            <a:ext cx="3672000" cy="7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body" idx="4"/>
          </p:nvPr>
        </p:nvSpPr>
        <p:spPr>
          <a:xfrm>
            <a:off x="4679950" y="1268413"/>
            <a:ext cx="3672000" cy="7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/>
          <p:nvPr/>
        </p:nvSpPr>
        <p:spPr>
          <a:xfrm>
            <a:off x="792157" y="910690"/>
            <a:ext cx="7559700" cy="5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5"/>
          </p:nvPr>
        </p:nvSpPr>
        <p:spPr>
          <a:xfrm>
            <a:off x="792163" y="5589588"/>
            <a:ext cx="70200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B">
  <p:cSld name="Table B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Google Shape;98;p20"/>
          <p:cNvCxnSpPr/>
          <p:nvPr/>
        </p:nvCxnSpPr>
        <p:spPr>
          <a:xfrm>
            <a:off x="3028950" y="1268413"/>
            <a:ext cx="0" cy="432120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20"/>
          <p:cNvSpPr txBox="1">
            <a:spLocks noGrp="1"/>
          </p:cNvSpPr>
          <p:nvPr>
            <p:ph type="title"/>
          </p:nvPr>
        </p:nvSpPr>
        <p:spPr>
          <a:xfrm>
            <a:off x="792162" y="225425"/>
            <a:ext cx="75597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792164" y="2708274"/>
            <a:ext cx="16191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71616"/>
              </a:buClr>
              <a:buSzPts val="1400"/>
              <a:buNone/>
              <a:defRPr sz="1400">
                <a:solidFill>
                  <a:srgbClr val="171616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2400"/>
              <a:buChar char="•"/>
              <a:defRPr>
                <a:solidFill>
                  <a:srgbClr val="171616"/>
                </a:solidFill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2000"/>
              <a:buChar char="•"/>
              <a:defRPr>
                <a:solidFill>
                  <a:srgbClr val="171616"/>
                </a:solidFill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1800"/>
              <a:buChar char="•"/>
              <a:defRPr>
                <a:solidFill>
                  <a:srgbClr val="171616"/>
                </a:solidFill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71616"/>
              </a:buClr>
              <a:buSzPts val="1800"/>
              <a:buChar char="•"/>
              <a:defRPr>
                <a:solidFill>
                  <a:srgbClr val="171616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2"/>
          </p:nvPr>
        </p:nvSpPr>
        <p:spPr>
          <a:xfrm>
            <a:off x="3492500" y="2708274"/>
            <a:ext cx="4859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400"/>
              <a:buNone/>
              <a:defRPr sz="1400">
                <a:solidFill>
                  <a:srgbClr val="002060"/>
                </a:solidFill>
              </a:defRPr>
            </a:lvl1pPr>
            <a:lvl2pPr marL="91440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Char char="•"/>
              <a:defRPr>
                <a:solidFill>
                  <a:srgbClr val="002060"/>
                </a:solidFill>
              </a:defRPr>
            </a:lvl2pPr>
            <a:lvl3pPr marL="137160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000"/>
              <a:buChar char="•"/>
              <a:defRPr>
                <a:solidFill>
                  <a:srgbClr val="002060"/>
                </a:solidFill>
              </a:defRPr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>
                <a:solidFill>
                  <a:srgbClr val="002060"/>
                </a:solidFill>
              </a:defRPr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  <a:defRPr>
                <a:solidFill>
                  <a:srgbClr val="002060"/>
                </a:solidFill>
              </a:defRPr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3"/>
          </p:nvPr>
        </p:nvSpPr>
        <p:spPr>
          <a:xfrm>
            <a:off x="792162" y="1268412"/>
            <a:ext cx="1619400" cy="7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4"/>
          </p:nvPr>
        </p:nvSpPr>
        <p:spPr>
          <a:xfrm>
            <a:off x="3492502" y="1268413"/>
            <a:ext cx="4859400" cy="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 i="0">
                <a:latin typeface="Lato"/>
                <a:ea typeface="Lato"/>
                <a:cs typeface="Lato"/>
                <a:sym typeface="Lato"/>
              </a:defRPr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/>
          <p:nvPr/>
        </p:nvSpPr>
        <p:spPr>
          <a:xfrm>
            <a:off x="792162" y="894823"/>
            <a:ext cx="7559700" cy="5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5"/>
          </p:nvPr>
        </p:nvSpPr>
        <p:spPr>
          <a:xfrm>
            <a:off x="792163" y="5589588"/>
            <a:ext cx="70200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>
            <a:spLocks noGrp="1"/>
          </p:cNvSpPr>
          <p:nvPr>
            <p:ph type="title"/>
          </p:nvPr>
        </p:nvSpPr>
        <p:spPr>
          <a:xfrm>
            <a:off x="792163" y="549274"/>
            <a:ext cx="7559700" cy="28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Lato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body" idx="1"/>
          </p:nvPr>
        </p:nvSpPr>
        <p:spPr>
          <a:xfrm>
            <a:off x="792163" y="4149725"/>
            <a:ext cx="7559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2000"/>
              <a:buNone/>
              <a:defRPr sz="2000">
                <a:solidFill>
                  <a:srgbClr val="92A5D3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800"/>
              <a:buNone/>
              <a:defRPr sz="1800">
                <a:solidFill>
                  <a:srgbClr val="92A5D3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600"/>
              <a:buNone/>
              <a:defRPr sz="1600">
                <a:solidFill>
                  <a:srgbClr val="92A5D3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600"/>
              <a:buNone/>
              <a:defRPr sz="1600">
                <a:solidFill>
                  <a:srgbClr val="92A5D3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600"/>
              <a:buNone/>
              <a:defRPr sz="1600">
                <a:solidFill>
                  <a:srgbClr val="92A5D3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600"/>
              <a:buNone/>
              <a:defRPr sz="1600">
                <a:solidFill>
                  <a:srgbClr val="92A5D3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600"/>
              <a:buNone/>
              <a:defRPr sz="1600">
                <a:solidFill>
                  <a:srgbClr val="92A5D3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2A5D3"/>
              </a:buClr>
              <a:buSzPts val="1600"/>
              <a:buNone/>
              <a:defRPr sz="1600">
                <a:solidFill>
                  <a:srgbClr val="92A5D3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>
            <a:spLocks noGrp="1"/>
          </p:cNvSpPr>
          <p:nvPr>
            <p:ph type="title"/>
          </p:nvPr>
        </p:nvSpPr>
        <p:spPr>
          <a:xfrm>
            <a:off x="792163" y="549276"/>
            <a:ext cx="75597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body" idx="1"/>
          </p:nvPr>
        </p:nvSpPr>
        <p:spPr>
          <a:xfrm>
            <a:off x="792163" y="1989137"/>
            <a:ext cx="36720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2"/>
          </p:nvPr>
        </p:nvSpPr>
        <p:spPr>
          <a:xfrm>
            <a:off x="4679950" y="1989136"/>
            <a:ext cx="36720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792163" y="549275"/>
            <a:ext cx="75597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792163" y="1268413"/>
            <a:ext cx="3672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body" idx="2"/>
          </p:nvPr>
        </p:nvSpPr>
        <p:spPr>
          <a:xfrm>
            <a:off x="792161" y="2708273"/>
            <a:ext cx="36720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3"/>
          </p:nvPr>
        </p:nvSpPr>
        <p:spPr>
          <a:xfrm>
            <a:off x="4679949" y="1268413"/>
            <a:ext cx="3672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4"/>
          </p:nvPr>
        </p:nvSpPr>
        <p:spPr>
          <a:xfrm>
            <a:off x="4679950" y="2708275"/>
            <a:ext cx="36720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2" name="Google Shape;132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6"/>
          <p:cNvSpPr txBox="1">
            <a:spLocks noGrp="1"/>
          </p:cNvSpPr>
          <p:nvPr>
            <p:ph type="title"/>
          </p:nvPr>
        </p:nvSpPr>
        <p:spPr>
          <a:xfrm>
            <a:off x="792163" y="549274"/>
            <a:ext cx="27003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body" idx="1"/>
          </p:nvPr>
        </p:nvSpPr>
        <p:spPr>
          <a:xfrm>
            <a:off x="3671888" y="549274"/>
            <a:ext cx="4680000" cy="57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2"/>
          </p:nvPr>
        </p:nvSpPr>
        <p:spPr>
          <a:xfrm>
            <a:off x="792163" y="2708275"/>
            <a:ext cx="27003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1" name="Google Shape;141;p2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792164" y="549275"/>
            <a:ext cx="27003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Lato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7"/>
          <p:cNvSpPr>
            <a:spLocks noGrp="1"/>
          </p:cNvSpPr>
          <p:nvPr>
            <p:ph type="pic" idx="2"/>
          </p:nvPr>
        </p:nvSpPr>
        <p:spPr>
          <a:xfrm>
            <a:off x="4464050" y="549275"/>
            <a:ext cx="3887700" cy="5759400"/>
          </a:xfrm>
          <a:prstGeom prst="rect">
            <a:avLst/>
          </a:prstGeom>
          <a:noFill/>
          <a:ln>
            <a:noFill/>
          </a:ln>
        </p:spPr>
      </p:sp>
      <p:sp>
        <p:nvSpPr>
          <p:cNvPr id="147" name="Google Shape;147;p27"/>
          <p:cNvSpPr txBox="1">
            <a:spLocks noGrp="1"/>
          </p:cNvSpPr>
          <p:nvPr>
            <p:ph type="body" idx="1"/>
          </p:nvPr>
        </p:nvSpPr>
        <p:spPr>
          <a:xfrm>
            <a:off x="792164" y="2727325"/>
            <a:ext cx="2700300" cy="35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8" name="Google Shape;148;p2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>
            <a:spLocks noGrp="1"/>
          </p:cNvSpPr>
          <p:nvPr>
            <p:ph type="title"/>
          </p:nvPr>
        </p:nvSpPr>
        <p:spPr>
          <a:xfrm>
            <a:off x="792163" y="549276"/>
            <a:ext cx="75597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body" idx="1"/>
          </p:nvPr>
        </p:nvSpPr>
        <p:spPr>
          <a:xfrm rot="5400000">
            <a:off x="2420088" y="377063"/>
            <a:ext cx="4303800" cy="7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 txBox="1">
            <a:spLocks noGrp="1"/>
          </p:cNvSpPr>
          <p:nvPr>
            <p:ph type="title"/>
          </p:nvPr>
        </p:nvSpPr>
        <p:spPr>
          <a:xfrm rot="5400000">
            <a:off x="4623599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29"/>
          <p:cNvSpPr txBox="1">
            <a:spLocks noGrp="1"/>
          </p:cNvSpPr>
          <p:nvPr>
            <p:ph type="body" idx="1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A">
  <p:cSld name="Blank style A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 txBox="1">
            <a:spLocks noGrp="1"/>
          </p:cNvSpPr>
          <p:nvPr>
            <p:ph type="title"/>
          </p:nvPr>
        </p:nvSpPr>
        <p:spPr>
          <a:xfrm>
            <a:off x="895125" y="1487266"/>
            <a:ext cx="7491600" cy="19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00" tIns="45850" rIns="91700" bIns="4585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91"/>
              <a:buFont typeface="Lato"/>
              <a:buNone/>
              <a:defRPr sz="3191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30"/>
          <p:cNvSpPr txBox="1"/>
          <p:nvPr/>
        </p:nvSpPr>
        <p:spPr>
          <a:xfrm>
            <a:off x="895125" y="3911000"/>
            <a:ext cx="4503000" cy="11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94"/>
              <a:buFont typeface="Calibri"/>
              <a:buNone/>
            </a:pPr>
            <a:endParaRPr sz="1994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30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700" tIns="45850" rIns="91700" bIns="4585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6"/>
              <a:buFont typeface="Montserrat"/>
              <a:buNone/>
              <a:defRPr sz="1296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ad 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F41129-D6C9-184E-A93C-A7124AF60054}"/>
              </a:ext>
            </a:extLst>
          </p:cNvPr>
          <p:cNvSpPr/>
          <p:nvPr userDrawn="1"/>
        </p:nvSpPr>
        <p:spPr>
          <a:xfrm>
            <a:off x="792163" y="908050"/>
            <a:ext cx="7559674" cy="54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F60DCE-2409-BE4E-B4B7-7ACED6FCF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163" y="225425"/>
            <a:ext cx="7559674" cy="67485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044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792163" y="549276"/>
            <a:ext cx="7559700" cy="7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ato"/>
              <a:buNone/>
              <a:defRPr sz="3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792163" y="2005013"/>
            <a:ext cx="7559700" cy="43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2A5D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 descr="A close up of a logo&#10;&#10;Description automatically generated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6904038" y="5858670"/>
            <a:ext cx="1268413" cy="126841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9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5261">
          <p15:clr>
            <a:srgbClr val="F26B43"/>
          </p15:clr>
        </p15:guide>
        <p15:guide id="4" pos="499">
          <p15:clr>
            <a:srgbClr val="F26B43"/>
          </p15:clr>
        </p15:guide>
        <p15:guide id="5" orient="horz" pos="346">
          <p15:clr>
            <a:srgbClr val="F26B43"/>
          </p15:clr>
        </p15:guide>
        <p15:guide id="6" orient="horz" pos="3974">
          <p15:clr>
            <a:srgbClr val="F26B43"/>
          </p15:clr>
        </p15:guide>
        <p15:guide id="7" pos="839">
          <p15:clr>
            <a:srgbClr val="F26B43"/>
          </p15:clr>
        </p15:guide>
        <p15:guide id="8" pos="2200">
          <p15:clr>
            <a:srgbClr val="F26B43"/>
          </p15:clr>
        </p15:guide>
        <p15:guide id="9" pos="1519">
          <p15:clr>
            <a:srgbClr val="F26B43"/>
          </p15:clr>
        </p15:guide>
        <p15:guide id="10" pos="3560">
          <p15:clr>
            <a:srgbClr val="F26B43"/>
          </p15:clr>
        </p15:guide>
        <p15:guide id="11" pos="4241">
          <p15:clr>
            <a:srgbClr val="F26B43"/>
          </p15:clr>
        </p15:guide>
        <p15:guide id="12" pos="4921">
          <p15:clr>
            <a:srgbClr val="F26B43"/>
          </p15:clr>
        </p15:guide>
        <p15:guide id="13" orient="horz" pos="1253">
          <p15:clr>
            <a:srgbClr val="F26B43"/>
          </p15:clr>
        </p15:guide>
        <p15:guide id="14" orient="horz" pos="3067">
          <p15:clr>
            <a:srgbClr val="F26B43"/>
          </p15:clr>
        </p15:guide>
        <p15:guide id="15" orient="horz" pos="799">
          <p15:clr>
            <a:srgbClr val="F26B43"/>
          </p15:clr>
        </p15:guide>
        <p15:guide id="16" orient="horz" pos="1706">
          <p15:clr>
            <a:srgbClr val="F26B43"/>
          </p15:clr>
        </p15:guide>
        <p15:guide id="17" orient="horz" pos="2614">
          <p15:clr>
            <a:srgbClr val="F26B43"/>
          </p15:clr>
        </p15:guide>
        <p15:guide id="18" orient="horz" pos="3521">
          <p15:clr>
            <a:srgbClr val="F26B43"/>
          </p15:clr>
        </p15:guide>
        <p15:guide id="19" pos="2812">
          <p15:clr>
            <a:srgbClr val="F26B43"/>
          </p15:clr>
        </p15:guide>
        <p15:guide id="20" pos="2948">
          <p15:clr>
            <a:srgbClr val="F26B43"/>
          </p15:clr>
        </p15:guide>
        <p15:guide id="21" pos="158">
          <p15:clr>
            <a:srgbClr val="F26B43"/>
          </p15:clr>
        </p15:guide>
        <p15:guide id="22" pos="5602">
          <p15:clr>
            <a:srgbClr val="F26B43"/>
          </p15:clr>
        </p15:guide>
        <p15:guide id="23" orient="horz" pos="572">
          <p15:clr>
            <a:srgbClr val="F26B43"/>
          </p15:clr>
        </p15:guide>
        <p15:guide id="24" orient="horz" pos="3748">
          <p15:clr>
            <a:srgbClr val="F26B43"/>
          </p15:clr>
        </p15:guide>
        <p15:guide id="25" orient="horz" pos="1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5" Type="http://schemas.openxmlformats.org/officeDocument/2006/relationships/hyperlink" Target="mailto:irb.uber@aapti.in" TargetMode="Externa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4E78"/>
        </a:solid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9"/>
          <p:cNvSpPr txBox="1">
            <a:spLocks noGrp="1"/>
          </p:cNvSpPr>
          <p:nvPr>
            <p:ph type="ctrTitle" idx="4294967295"/>
          </p:nvPr>
        </p:nvSpPr>
        <p:spPr>
          <a:xfrm>
            <a:off x="792163" y="677157"/>
            <a:ext cx="7559700" cy="128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>
              <a:buClr>
                <a:srgbClr val="213962"/>
              </a:buClr>
              <a:buSzPts val="3200"/>
            </a:pPr>
            <a:r>
              <a:rPr lang="en-GB" sz="3200" dirty="0">
                <a:solidFill>
                  <a:schemeClr val="tx1"/>
                </a:solidFill>
              </a:rPr>
              <a:t>Building an IRB-mediated Driver Advisory Council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288" name="Google Shape;288;p49"/>
          <p:cNvSpPr txBox="1">
            <a:spLocks noGrp="1"/>
          </p:cNvSpPr>
          <p:nvPr>
            <p:ph type="body" idx="1"/>
          </p:nvPr>
        </p:nvSpPr>
        <p:spPr>
          <a:xfrm>
            <a:off x="792163" y="4874079"/>
            <a:ext cx="17889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r>
              <a:rPr lang="en-US" dirty="0"/>
              <a:t>23</a:t>
            </a:r>
            <a:r>
              <a:rPr lang="en-US" baseline="30000" dirty="0"/>
              <a:t>rd</a:t>
            </a:r>
            <a:r>
              <a:rPr lang="en-US" dirty="0"/>
              <a:t> March 2022</a:t>
            </a:r>
          </a:p>
        </p:txBody>
      </p:sp>
      <p:sp>
        <p:nvSpPr>
          <p:cNvPr id="289" name="Google Shape;289;p49"/>
          <p:cNvSpPr txBox="1"/>
          <p:nvPr/>
        </p:nvSpPr>
        <p:spPr>
          <a:xfrm>
            <a:off x="6655981" y="5465135"/>
            <a:ext cx="18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49"/>
          <p:cNvSpPr/>
          <p:nvPr/>
        </p:nvSpPr>
        <p:spPr>
          <a:xfrm>
            <a:off x="2253803" y="4077486"/>
            <a:ext cx="24774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49"/>
          <p:cNvSpPr txBox="1"/>
          <p:nvPr/>
        </p:nvSpPr>
        <p:spPr>
          <a:xfrm>
            <a:off x="823700" y="2567288"/>
            <a:ext cx="53376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Uber India DAC: First session </a:t>
            </a:r>
            <a:endParaRPr sz="2000" b="1"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8215BC-F108-DE4E-8188-E09945E449FF}"/>
              </a:ext>
            </a:extLst>
          </p:cNvPr>
          <p:cNvSpPr/>
          <p:nvPr/>
        </p:nvSpPr>
        <p:spPr>
          <a:xfrm>
            <a:off x="6840781" y="6310489"/>
            <a:ext cx="1806508" cy="417689"/>
          </a:xfrm>
          <a:prstGeom prst="rect">
            <a:avLst/>
          </a:prstGeom>
          <a:solidFill>
            <a:srgbClr val="1F4E78"/>
          </a:solidFill>
          <a:ln>
            <a:solidFill>
              <a:srgbClr val="1F4E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oogle Shape;253;p1">
            <a:extLst>
              <a:ext uri="{FF2B5EF4-FFF2-40B4-BE49-F238E27FC236}">
                <a16:creationId xmlns:a16="http://schemas.microsoft.com/office/drawing/2014/main" id="{D5B92945-1F73-9649-9496-F18A397F06F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5039" y="6010189"/>
            <a:ext cx="2252250" cy="3003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7" name="Picture 6" descr="Text, logo&#10;&#10;Description automatically generated">
            <a:extLst>
              <a:ext uri="{FF2B5EF4-FFF2-40B4-BE49-F238E27FC236}">
                <a16:creationId xmlns:a16="http://schemas.microsoft.com/office/drawing/2014/main" id="{FC250C52-3E05-F94D-B8BE-2D8981A447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0643" y="5832550"/>
            <a:ext cx="1160410" cy="6965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A7AA845D-4010-5943-B9E8-3AE89B9A3D15}"/>
              </a:ext>
            </a:extLst>
          </p:cNvPr>
          <p:cNvSpPr txBox="1"/>
          <p:nvPr/>
        </p:nvSpPr>
        <p:spPr>
          <a:xfrm>
            <a:off x="550228" y="558610"/>
            <a:ext cx="7576113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buSzPct val="166666"/>
            </a:pP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Driver Advisory Council: The what, why and how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AF6FAE3C-44F3-3940-B03C-E1B2E719F11A}"/>
              </a:ext>
            </a:extLst>
          </p:cNvPr>
          <p:cNvPicPr>
            <a:picLocks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88250" y="2303111"/>
            <a:ext cx="1348451" cy="1035796"/>
          </a:xfrm>
          <a:prstGeom prst="rect">
            <a:avLst/>
          </a:prstGeom>
        </p:spPr>
      </p:pic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A01704A-5B3D-D248-92A7-65933D86A21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54467" y="2271675"/>
            <a:ext cx="1213606" cy="1098669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1906BD0-F875-8C49-80A3-46DD7C1616BC}"/>
              </a:ext>
            </a:extLst>
          </p:cNvPr>
          <p:cNvPicPr>
            <a:picLocks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84868" y="2303111"/>
            <a:ext cx="1348451" cy="103579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A324F21-A79A-854F-A666-6378937AF336}"/>
              </a:ext>
            </a:extLst>
          </p:cNvPr>
          <p:cNvSpPr txBox="1"/>
          <p:nvPr/>
        </p:nvSpPr>
        <p:spPr>
          <a:xfrm>
            <a:off x="621678" y="1453907"/>
            <a:ext cx="208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5AA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 Driver Advisory Council?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994D38A-642B-3D44-9DF8-F90EC6AA6FDA}"/>
              </a:ext>
            </a:extLst>
          </p:cNvPr>
          <p:cNvSpPr txBox="1"/>
          <p:nvPr/>
        </p:nvSpPr>
        <p:spPr>
          <a:xfrm>
            <a:off x="3611715" y="1453907"/>
            <a:ext cx="1899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5AA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Why do we need a DAC?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D2878A-E95F-DE45-931C-CDA7557ECD23}"/>
              </a:ext>
            </a:extLst>
          </p:cNvPr>
          <p:cNvSpPr txBox="1"/>
          <p:nvPr/>
        </p:nvSpPr>
        <p:spPr>
          <a:xfrm>
            <a:off x="6218296" y="1453906"/>
            <a:ext cx="208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15AAB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does it benefit drivers?</a:t>
            </a:r>
          </a:p>
        </p:txBody>
      </p:sp>
      <p:cxnSp>
        <p:nvCxnSpPr>
          <p:cNvPr id="35" name="Google Shape;396;p2">
            <a:extLst>
              <a:ext uri="{FF2B5EF4-FFF2-40B4-BE49-F238E27FC236}">
                <a16:creationId xmlns:a16="http://schemas.microsoft.com/office/drawing/2014/main" id="{BC496C10-35BD-284D-89FB-AF1F21C9D265}"/>
              </a:ext>
            </a:extLst>
          </p:cNvPr>
          <p:cNvCxnSpPr>
            <a:cxnSpLocks/>
          </p:cNvCxnSpPr>
          <p:nvPr/>
        </p:nvCxnSpPr>
        <p:spPr>
          <a:xfrm flipV="1">
            <a:off x="3083422" y="1392360"/>
            <a:ext cx="0" cy="4448562"/>
          </a:xfrm>
          <a:prstGeom prst="straightConnector1">
            <a:avLst/>
          </a:prstGeom>
          <a:noFill/>
          <a:ln w="12700" cap="flat" cmpd="sng">
            <a:solidFill>
              <a:srgbClr val="3A3838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36" name="Google Shape;396;p2">
            <a:extLst>
              <a:ext uri="{FF2B5EF4-FFF2-40B4-BE49-F238E27FC236}">
                <a16:creationId xmlns:a16="http://schemas.microsoft.com/office/drawing/2014/main" id="{0EDEE1B3-EDA1-254C-AA19-3FEFEFA57244}"/>
              </a:ext>
            </a:extLst>
          </p:cNvPr>
          <p:cNvCxnSpPr>
            <a:cxnSpLocks/>
          </p:cNvCxnSpPr>
          <p:nvPr/>
        </p:nvCxnSpPr>
        <p:spPr>
          <a:xfrm flipV="1">
            <a:off x="5857837" y="1392360"/>
            <a:ext cx="0" cy="4448562"/>
          </a:xfrm>
          <a:prstGeom prst="straightConnector1">
            <a:avLst/>
          </a:prstGeom>
          <a:noFill/>
          <a:ln w="12700" cap="flat" cmpd="sng">
            <a:solidFill>
              <a:srgbClr val="3A3838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B4CA7F5-3942-A24B-980E-B520E2177D31}"/>
              </a:ext>
            </a:extLst>
          </p:cNvPr>
          <p:cNvSpPr txBox="1"/>
          <p:nvPr/>
        </p:nvSpPr>
        <p:spPr>
          <a:xfrm>
            <a:off x="550228" y="3981002"/>
            <a:ext cx="22244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DAC is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independent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forum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drivers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each other, build a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united voice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 concerns that affect them and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participate in  governance 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platform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D49D0F9-D1B4-6740-A0BB-173569A66272}"/>
              </a:ext>
            </a:extLst>
          </p:cNvPr>
          <p:cNvSpPr/>
          <p:nvPr/>
        </p:nvSpPr>
        <p:spPr>
          <a:xfrm rot="16200000">
            <a:off x="4446217" y="2171948"/>
            <a:ext cx="243323" cy="9180000"/>
          </a:xfrm>
          <a:prstGeom prst="rect">
            <a:avLst/>
          </a:prstGeom>
          <a:gradFill flip="none" rotWithShape="1">
            <a:gsLst>
              <a:gs pos="100000">
                <a:srgbClr val="F4EFE9"/>
              </a:gs>
              <a:gs pos="86000">
                <a:srgbClr val="D19F6A">
                  <a:alpha val="92769"/>
                </a:srgbClr>
              </a:gs>
              <a:gs pos="72000">
                <a:srgbClr val="AE9BB1">
                  <a:alpha val="90000"/>
                </a:srgbClr>
              </a:gs>
              <a:gs pos="53000">
                <a:srgbClr val="6389BB">
                  <a:alpha val="83000"/>
                </a:srgbClr>
              </a:gs>
              <a:gs pos="32000">
                <a:srgbClr val="15AAB6"/>
              </a:gs>
              <a:gs pos="0">
                <a:srgbClr val="346F7D"/>
              </a:gs>
              <a:gs pos="23000">
                <a:srgbClr val="05B0B5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8567BD7-8A5F-D94A-A4E4-C58DCA40F627}"/>
              </a:ext>
            </a:extLst>
          </p:cNvPr>
          <p:cNvSpPr txBox="1"/>
          <p:nvPr/>
        </p:nvSpPr>
        <p:spPr>
          <a:xfrm>
            <a:off x="3475504" y="3981002"/>
            <a:ext cx="21715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DAC is a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focal point of contact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between driver partners and Uber platform, providing a safe space for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problem-solving, ideation and strategy development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12F185F-8A67-FB49-8B01-77D91BF8B58D}"/>
              </a:ext>
            </a:extLst>
          </p:cNvPr>
          <p:cNvSpPr txBox="1"/>
          <p:nvPr/>
        </p:nvSpPr>
        <p:spPr>
          <a:xfrm>
            <a:off x="6218302" y="3981002"/>
            <a:ext cx="2081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Driver partners will be able to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practice self-governance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discuss critical issues</a:t>
            </a:r>
            <a:r>
              <a:rPr lang="en-US" sz="12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share </a:t>
            </a: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feedback with management </a:t>
            </a:r>
          </a:p>
        </p:txBody>
      </p:sp>
    </p:spTree>
    <p:extLst>
      <p:ext uri="{BB962C8B-B14F-4D97-AF65-F5344CB8AC3E}">
        <p14:creationId xmlns:p14="http://schemas.microsoft.com/office/powerpoint/2010/main" val="120540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98AD4AE-8C61-4841-971D-5623E402848F}"/>
              </a:ext>
            </a:extLst>
          </p:cNvPr>
          <p:cNvSpPr txBox="1"/>
          <p:nvPr/>
        </p:nvSpPr>
        <p:spPr>
          <a:xfrm>
            <a:off x="592745" y="773503"/>
            <a:ext cx="3776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Aapti Institute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7123E7F-0A9A-3C42-B09F-53BE1E028512}"/>
              </a:ext>
            </a:extLst>
          </p:cNvPr>
          <p:cNvSpPr txBox="1"/>
          <p:nvPr/>
        </p:nvSpPr>
        <p:spPr>
          <a:xfrm>
            <a:off x="571565" y="1368821"/>
            <a:ext cx="3776725" cy="1956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public research institution that examines the </a:t>
            </a:r>
            <a:r>
              <a:rPr lang="en-IN" sz="14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impact of technology on society and human interactions</a:t>
            </a:r>
          </a:p>
          <a:p>
            <a:pPr>
              <a:lnSpc>
                <a:spcPts val="2080"/>
              </a:lnSpc>
            </a:pPr>
            <a:endParaRPr lang="en-IN" sz="1200" dirty="0">
              <a:solidFill>
                <a:schemeClr val="bg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080"/>
              </a:lnSpc>
            </a:pP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generate insights for </a:t>
            </a:r>
            <a:r>
              <a:rPr lang="en-IN" sz="14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policy-making</a:t>
            </a:r>
            <a:r>
              <a:rPr lang="en-IN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IN" sz="14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technology development</a:t>
            </a:r>
            <a:r>
              <a:rPr lang="en-IN" sz="1400" dirty="0">
                <a:solidFill>
                  <a:schemeClr val="bg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based on grounded research and analysis</a:t>
            </a:r>
            <a:endParaRPr lang="en-IN" sz="1100" dirty="0">
              <a:solidFill>
                <a:schemeClr val="bg2">
                  <a:lumMod val="5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BE82068-47A7-0646-9364-2C95418A3498}"/>
              </a:ext>
            </a:extLst>
          </p:cNvPr>
          <p:cNvSpPr/>
          <p:nvPr/>
        </p:nvSpPr>
        <p:spPr>
          <a:xfrm>
            <a:off x="-12357" y="-12357"/>
            <a:ext cx="294968" cy="6858000"/>
          </a:xfrm>
          <a:prstGeom prst="rect">
            <a:avLst/>
          </a:prstGeom>
          <a:gradFill flip="none" rotWithShape="1">
            <a:gsLst>
              <a:gs pos="100000">
                <a:srgbClr val="F4EFE9">
                  <a:alpha val="19000"/>
                </a:srgbClr>
              </a:gs>
              <a:gs pos="86000">
                <a:srgbClr val="D19F6A">
                  <a:alpha val="60000"/>
                </a:srgbClr>
              </a:gs>
              <a:gs pos="72000">
                <a:srgbClr val="AE9BB1">
                  <a:alpha val="84000"/>
                </a:srgbClr>
              </a:gs>
              <a:gs pos="53000">
                <a:srgbClr val="6389BB">
                  <a:alpha val="71472"/>
                </a:srgbClr>
              </a:gs>
              <a:gs pos="33000">
                <a:srgbClr val="15AAB6">
                  <a:alpha val="71000"/>
                </a:srgbClr>
              </a:gs>
              <a:gs pos="0">
                <a:srgbClr val="346F7D"/>
              </a:gs>
              <a:gs pos="23000">
                <a:srgbClr val="05B0B5">
                  <a:alpha val="69000"/>
                </a:srgbClr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AA845D-4010-5943-B9E8-3AE89B9A3D15}"/>
              </a:ext>
            </a:extLst>
          </p:cNvPr>
          <p:cNvSpPr txBox="1"/>
          <p:nvPr/>
        </p:nvSpPr>
        <p:spPr>
          <a:xfrm>
            <a:off x="574845" y="287816"/>
            <a:ext cx="14334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WHO ARE WE?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4F921E-8265-264E-AF44-4A67E4A232B4}"/>
              </a:ext>
            </a:extLst>
          </p:cNvPr>
          <p:cNvSpPr txBox="1"/>
          <p:nvPr/>
        </p:nvSpPr>
        <p:spPr>
          <a:xfrm>
            <a:off x="592746" y="3581596"/>
            <a:ext cx="3641798" cy="340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n-IN" b="1" dirty="0">
                <a:solidFill>
                  <a:schemeClr val="tx2">
                    <a:lumMod val="1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AAPTI’S ROLE IN THE DAC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3D29DAB-2525-0146-B91B-2197AB7D2BF4}"/>
              </a:ext>
            </a:extLst>
          </p:cNvPr>
          <p:cNvSpPr txBox="1"/>
          <p:nvPr/>
        </p:nvSpPr>
        <p:spPr>
          <a:xfrm>
            <a:off x="571565" y="4013199"/>
            <a:ext cx="3529069" cy="1956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n-IN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Aapti is the </a:t>
            </a:r>
            <a:r>
              <a:rPr lang="en-IN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independent review board </a:t>
            </a:r>
            <a:r>
              <a:rPr lang="en-IN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has shortlisted and selected drivers partners in the DAC. Going forward, Aapti will </a:t>
            </a:r>
            <a:r>
              <a:rPr lang="en-IN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set the agenda</a:t>
            </a:r>
            <a:r>
              <a:rPr lang="en-IN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IN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moderate discussions between drivers and managemen</a:t>
            </a:r>
            <a:r>
              <a:rPr lang="en-IN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IN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bring out </a:t>
            </a:r>
            <a:r>
              <a:rPr lang="en-IN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innovative solutions</a:t>
            </a:r>
            <a:r>
              <a:rPr lang="en-IN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drivers’ issues</a:t>
            </a:r>
            <a:endParaRPr lang="en-IN" dirty="0">
              <a:solidFill>
                <a:schemeClr val="tx2">
                  <a:lumMod val="10000"/>
                </a:schemeClr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3" name="Google Shape;396;p2">
            <a:extLst>
              <a:ext uri="{FF2B5EF4-FFF2-40B4-BE49-F238E27FC236}">
                <a16:creationId xmlns:a16="http://schemas.microsoft.com/office/drawing/2014/main" id="{5FB6283B-7896-2E4B-8D3C-181FE2CB9011}"/>
              </a:ext>
            </a:extLst>
          </p:cNvPr>
          <p:cNvCxnSpPr>
            <a:cxnSpLocks/>
          </p:cNvCxnSpPr>
          <p:nvPr/>
        </p:nvCxnSpPr>
        <p:spPr>
          <a:xfrm flipV="1">
            <a:off x="4716279" y="152712"/>
            <a:ext cx="0" cy="5956157"/>
          </a:xfrm>
          <a:prstGeom prst="straightConnector1">
            <a:avLst/>
          </a:prstGeom>
          <a:noFill/>
          <a:ln w="12700" cap="flat" cmpd="sng">
            <a:solidFill>
              <a:srgbClr val="3A3838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3CD5177-1251-B24C-AD62-3C59475FEBE0}"/>
              </a:ext>
            </a:extLst>
          </p:cNvPr>
          <p:cNvSpPr txBox="1"/>
          <p:nvPr/>
        </p:nvSpPr>
        <p:spPr>
          <a:xfrm>
            <a:off x="5198015" y="287817"/>
            <a:ext cx="1203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TEAM</a:t>
            </a:r>
          </a:p>
        </p:txBody>
      </p:sp>
      <p:pic>
        <p:nvPicPr>
          <p:cNvPr id="4" name="Picture 3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F56A95B3-164E-C649-90BE-1AFA979A3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979" y="773497"/>
            <a:ext cx="1338889" cy="1599590"/>
          </a:xfrm>
          <a:prstGeom prst="ellipse">
            <a:avLst/>
          </a:prstGeom>
        </p:spPr>
      </p:pic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FC200FC2-D75A-3945-92E3-82D2041D9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234" y="2550990"/>
            <a:ext cx="1534378" cy="1599583"/>
          </a:xfrm>
          <a:prstGeom prst="ellipse">
            <a:avLst/>
          </a:prstGeom>
        </p:spPr>
      </p:pic>
      <p:pic>
        <p:nvPicPr>
          <p:cNvPr id="17" name="Picture 16" descr="A person wearing a purple dress&#10;&#10;Description automatically generated with low confidence">
            <a:extLst>
              <a:ext uri="{FF2B5EF4-FFF2-40B4-BE49-F238E27FC236}">
                <a16:creationId xmlns:a16="http://schemas.microsoft.com/office/drawing/2014/main" id="{0935C89F-DAE8-B449-BBB6-FA0E9A7BE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7078" y="4328476"/>
            <a:ext cx="1610691" cy="1599583"/>
          </a:xfrm>
          <a:prstGeom prst="ellipse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286DDCE-6702-EF46-9F91-E285171DE43D}"/>
              </a:ext>
            </a:extLst>
          </p:cNvPr>
          <p:cNvSpPr txBox="1"/>
          <p:nvPr/>
        </p:nvSpPr>
        <p:spPr>
          <a:xfrm>
            <a:off x="6712675" y="1368821"/>
            <a:ext cx="2024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SARAYU NATARAJAN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33280D-4BDD-9B43-8875-554193477A68}"/>
              </a:ext>
            </a:extLst>
          </p:cNvPr>
          <p:cNvSpPr txBox="1"/>
          <p:nvPr/>
        </p:nvSpPr>
        <p:spPr>
          <a:xfrm>
            <a:off x="6664854" y="3121223"/>
            <a:ext cx="2120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KANIMOZHI UDAYKUMAR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CDB75D-49D4-1A49-AB8C-E39F4B19AF3F}"/>
              </a:ext>
            </a:extLst>
          </p:cNvPr>
          <p:cNvSpPr txBox="1"/>
          <p:nvPr/>
        </p:nvSpPr>
        <p:spPr>
          <a:xfrm>
            <a:off x="6700693" y="4852949"/>
            <a:ext cx="2120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SOUJANYA SRIDHARAN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D738F8F-F6B8-9A42-9D7F-8F5D5EE881BE}"/>
              </a:ext>
            </a:extLst>
          </p:cNvPr>
          <p:cNvSpPr txBox="1"/>
          <p:nvPr/>
        </p:nvSpPr>
        <p:spPr>
          <a:xfrm>
            <a:off x="6712675" y="1640686"/>
            <a:ext cx="2120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Founder, Aapti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D2B4C35-E9C4-DA41-B070-AB822D1486A6}"/>
              </a:ext>
            </a:extLst>
          </p:cNvPr>
          <p:cNvSpPr txBox="1"/>
          <p:nvPr/>
        </p:nvSpPr>
        <p:spPr>
          <a:xfrm>
            <a:off x="6712675" y="3380699"/>
            <a:ext cx="2120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Analyst, Aapti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C62002F-8187-3D42-9C28-B3122D5C0832}"/>
              </a:ext>
            </a:extLst>
          </p:cNvPr>
          <p:cNvSpPr txBox="1"/>
          <p:nvPr/>
        </p:nvSpPr>
        <p:spPr>
          <a:xfrm>
            <a:off x="6712675" y="5120712"/>
            <a:ext cx="21203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Analyst, Aapti</a:t>
            </a:r>
          </a:p>
        </p:txBody>
      </p:sp>
    </p:spTree>
    <p:extLst>
      <p:ext uri="{BB962C8B-B14F-4D97-AF65-F5344CB8AC3E}">
        <p14:creationId xmlns:p14="http://schemas.microsoft.com/office/powerpoint/2010/main" val="249568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09010-AB4B-2046-8824-59463377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ENGAGEMENT GUIDELINES FOR ADVISORS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728952-36E1-0147-8BA3-926D46699798}"/>
              </a:ext>
            </a:extLst>
          </p:cNvPr>
          <p:cNvSpPr/>
          <p:nvPr/>
        </p:nvSpPr>
        <p:spPr>
          <a:xfrm>
            <a:off x="-12357" y="-12357"/>
            <a:ext cx="294968" cy="6858000"/>
          </a:xfrm>
          <a:prstGeom prst="rect">
            <a:avLst/>
          </a:prstGeom>
          <a:gradFill flip="none" rotWithShape="1">
            <a:gsLst>
              <a:gs pos="100000">
                <a:srgbClr val="F4EFE9">
                  <a:alpha val="19000"/>
                </a:srgbClr>
              </a:gs>
              <a:gs pos="86000">
                <a:srgbClr val="D19F6A">
                  <a:alpha val="60000"/>
                </a:srgbClr>
              </a:gs>
              <a:gs pos="72000">
                <a:srgbClr val="AE9BB1">
                  <a:alpha val="84000"/>
                </a:srgbClr>
              </a:gs>
              <a:gs pos="53000">
                <a:srgbClr val="6389BB">
                  <a:alpha val="71472"/>
                </a:srgbClr>
              </a:gs>
              <a:gs pos="33000">
                <a:srgbClr val="15AAB6">
                  <a:alpha val="71000"/>
                </a:srgbClr>
              </a:gs>
              <a:gs pos="0">
                <a:srgbClr val="346F7D"/>
              </a:gs>
              <a:gs pos="23000">
                <a:srgbClr val="05B0B5">
                  <a:alpha val="69000"/>
                </a:srgbClr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Google Shape;396;p2">
            <a:extLst>
              <a:ext uri="{FF2B5EF4-FFF2-40B4-BE49-F238E27FC236}">
                <a16:creationId xmlns:a16="http://schemas.microsoft.com/office/drawing/2014/main" id="{87C89088-E8F0-034F-9B54-E4355F6F58B9}"/>
              </a:ext>
            </a:extLst>
          </p:cNvPr>
          <p:cNvCxnSpPr>
            <a:cxnSpLocks/>
          </p:cNvCxnSpPr>
          <p:nvPr/>
        </p:nvCxnSpPr>
        <p:spPr>
          <a:xfrm flipV="1">
            <a:off x="4564762" y="1241283"/>
            <a:ext cx="0" cy="5268374"/>
          </a:xfrm>
          <a:prstGeom prst="straightConnector1">
            <a:avLst/>
          </a:prstGeom>
          <a:noFill/>
          <a:ln w="12700" cap="flat" cmpd="sng">
            <a:solidFill>
              <a:srgbClr val="3A3838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43E339-296E-6B44-9346-9CBAC43481F3}"/>
              </a:ext>
            </a:extLst>
          </p:cNvPr>
          <p:cNvGrpSpPr/>
          <p:nvPr/>
        </p:nvGrpSpPr>
        <p:grpSpPr>
          <a:xfrm>
            <a:off x="882163" y="1860116"/>
            <a:ext cx="3115871" cy="864000"/>
            <a:chOff x="1001023" y="1838345"/>
            <a:chExt cx="3115871" cy="864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6266CE4-7BEB-6E4B-838A-BFAE54CF770A}"/>
                </a:ext>
              </a:extLst>
            </p:cNvPr>
            <p:cNvPicPr>
              <a:picLocks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b="15238"/>
            <a:stretch/>
          </p:blipFill>
          <p:spPr>
            <a:xfrm>
              <a:off x="1001023" y="1838345"/>
              <a:ext cx="864000" cy="8640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2D07A0-D06D-5346-80F7-94584CB76E32}"/>
                </a:ext>
              </a:extLst>
            </p:cNvPr>
            <p:cNvSpPr txBox="1"/>
            <p:nvPr/>
          </p:nvSpPr>
          <p:spPr>
            <a:xfrm>
              <a:off x="2254144" y="1838345"/>
              <a:ext cx="11528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BE PRESENT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BA417A-BD30-D34A-B46F-CBDD5F1A7100}"/>
                </a:ext>
              </a:extLst>
            </p:cNvPr>
            <p:cNvSpPr txBox="1"/>
            <p:nvPr/>
          </p:nvSpPr>
          <p:spPr>
            <a:xfrm>
              <a:off x="2254144" y="2221596"/>
              <a:ext cx="1862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Attend all meetings, to the best of your abilities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2EFA3A-78F3-7141-A5E7-7BC6A67ADCA7}"/>
              </a:ext>
            </a:extLst>
          </p:cNvPr>
          <p:cNvGrpSpPr/>
          <p:nvPr/>
        </p:nvGrpSpPr>
        <p:grpSpPr>
          <a:xfrm>
            <a:off x="882163" y="3450771"/>
            <a:ext cx="3570976" cy="864000"/>
            <a:chOff x="1001023" y="3429000"/>
            <a:chExt cx="3570976" cy="864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F2A69AD-B9A1-4F44-83C8-4FDFA3FF43DE}"/>
                </a:ext>
              </a:extLst>
            </p:cNvPr>
            <p:cNvPicPr>
              <a:picLocks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1112" r="20000" b="19841"/>
            <a:stretch/>
          </p:blipFill>
          <p:spPr>
            <a:xfrm>
              <a:off x="1001023" y="3429000"/>
              <a:ext cx="864000" cy="864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A37F52-A999-7E49-A7A6-6433940E5BE1}"/>
                </a:ext>
              </a:extLst>
            </p:cNvPr>
            <p:cNvSpPr txBox="1"/>
            <p:nvPr/>
          </p:nvSpPr>
          <p:spPr>
            <a:xfrm>
              <a:off x="2319692" y="3429000"/>
              <a:ext cx="1577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ENGAGE ACTIVELY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98878D-8FB4-774A-8CAC-627033F6C955}"/>
                </a:ext>
              </a:extLst>
            </p:cNvPr>
            <p:cNvSpPr txBox="1"/>
            <p:nvPr/>
          </p:nvSpPr>
          <p:spPr>
            <a:xfrm>
              <a:off x="2315947" y="3795955"/>
              <a:ext cx="2256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Participate in discussions, debate and voting in meetings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C390030-2436-BA4F-AA65-9FCAA9B5D9CA}"/>
              </a:ext>
            </a:extLst>
          </p:cNvPr>
          <p:cNvGrpSpPr/>
          <p:nvPr/>
        </p:nvGrpSpPr>
        <p:grpSpPr>
          <a:xfrm>
            <a:off x="792163" y="5041427"/>
            <a:ext cx="3639024" cy="757656"/>
            <a:chOff x="911023" y="5019656"/>
            <a:chExt cx="3639024" cy="75765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5CA1D6-04B9-E244-9F07-B808C40003B3}"/>
                </a:ext>
              </a:extLst>
            </p:cNvPr>
            <p:cNvPicPr>
              <a:picLocks/>
            </p:cNvPicPr>
            <p:nvPr/>
          </p:nvPicPr>
          <p:blipFill rotWithShape="1"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2063" t="7936" r="14127" b="26984"/>
            <a:stretch/>
          </p:blipFill>
          <p:spPr>
            <a:xfrm>
              <a:off x="911023" y="5019656"/>
              <a:ext cx="900000" cy="720000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CAFBFE-E61D-5D42-A48B-B2686FDA6538}"/>
                </a:ext>
              </a:extLst>
            </p:cNvPr>
            <p:cNvSpPr txBox="1"/>
            <p:nvPr/>
          </p:nvSpPr>
          <p:spPr>
            <a:xfrm>
              <a:off x="2319692" y="5019656"/>
              <a:ext cx="1577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ALL BEFORE ONE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85F46B7-1693-5445-A071-426503EB20BB}"/>
                </a:ext>
              </a:extLst>
            </p:cNvPr>
            <p:cNvSpPr txBox="1"/>
            <p:nvPr/>
          </p:nvSpPr>
          <p:spPr>
            <a:xfrm>
              <a:off x="2293995" y="5315647"/>
              <a:ext cx="2256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Prioritize group or collective interests over individual goals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14F5DE9-896D-4C4B-ADBF-9F52F55954A0}"/>
              </a:ext>
            </a:extLst>
          </p:cNvPr>
          <p:cNvGrpSpPr/>
          <p:nvPr/>
        </p:nvGrpSpPr>
        <p:grpSpPr>
          <a:xfrm>
            <a:off x="4953884" y="1860116"/>
            <a:ext cx="3614054" cy="820325"/>
            <a:chOff x="5072744" y="1838345"/>
            <a:chExt cx="3614054" cy="82032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8BA4F54-EF67-AE4E-B23B-8AF54053C044}"/>
                </a:ext>
              </a:extLst>
            </p:cNvPr>
            <p:cNvPicPr>
              <a:picLocks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2222" t="16308" r="11905" b="35873"/>
            <a:stretch/>
          </p:blipFill>
          <p:spPr>
            <a:xfrm>
              <a:off x="5072744" y="1838345"/>
              <a:ext cx="903514" cy="636999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A79757-E80E-B34D-BC3F-B99F99027B0A}"/>
                </a:ext>
              </a:extLst>
            </p:cNvPr>
            <p:cNvSpPr txBox="1"/>
            <p:nvPr/>
          </p:nvSpPr>
          <p:spPr>
            <a:xfrm>
              <a:off x="6365379" y="1838345"/>
              <a:ext cx="18790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RESPECT EVERYBODY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AD4D81-0A11-7048-9BF9-9DB711AA1C2F}"/>
                </a:ext>
              </a:extLst>
            </p:cNvPr>
            <p:cNvSpPr txBox="1"/>
            <p:nvPr/>
          </p:nvSpPr>
          <p:spPr>
            <a:xfrm>
              <a:off x="6365379" y="2197005"/>
              <a:ext cx="23214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Listen to others’ views without hurling insults or rude behavior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8E9F57-240B-1C48-8D14-49E4A8A559DE}"/>
              </a:ext>
            </a:extLst>
          </p:cNvPr>
          <p:cNvGrpSpPr/>
          <p:nvPr/>
        </p:nvGrpSpPr>
        <p:grpSpPr>
          <a:xfrm>
            <a:off x="5045641" y="3457726"/>
            <a:ext cx="3620270" cy="821664"/>
            <a:chOff x="5164501" y="3435955"/>
            <a:chExt cx="3620270" cy="82166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476BD11-B91B-2442-BE32-74A70309C994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8470" t="3287" r="18413" b="22064"/>
            <a:stretch/>
          </p:blipFill>
          <p:spPr>
            <a:xfrm>
              <a:off x="5164501" y="3501000"/>
              <a:ext cx="720000" cy="72000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D409D8-1FED-6747-B6C5-F4E3D9D0F685}"/>
                </a:ext>
              </a:extLst>
            </p:cNvPr>
            <p:cNvSpPr txBox="1"/>
            <p:nvPr/>
          </p:nvSpPr>
          <p:spPr>
            <a:xfrm>
              <a:off x="6365379" y="3435955"/>
              <a:ext cx="24193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MAINTAIN CONFIDENTIALITY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89C91C-ECC2-D84A-8639-1DC2FB02FA09}"/>
                </a:ext>
              </a:extLst>
            </p:cNvPr>
            <p:cNvSpPr txBox="1"/>
            <p:nvPr/>
          </p:nvSpPr>
          <p:spPr>
            <a:xfrm>
              <a:off x="6395512" y="3795954"/>
              <a:ext cx="23214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Keep the DAC a safe space by upholding trust and privacy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BEB95DE-EC89-334B-881E-B6357B37F32F}"/>
              </a:ext>
            </a:extLst>
          </p:cNvPr>
          <p:cNvGrpSpPr/>
          <p:nvPr/>
        </p:nvGrpSpPr>
        <p:grpSpPr>
          <a:xfrm>
            <a:off x="5045641" y="5104778"/>
            <a:ext cx="3696469" cy="900000"/>
            <a:chOff x="5164501" y="5083007"/>
            <a:chExt cx="3696469" cy="9000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8AFFF2F-B9A3-714D-A259-164B7003B201}"/>
                </a:ext>
              </a:extLst>
            </p:cNvPr>
            <p:cNvPicPr>
              <a:picLocks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164501" y="5083007"/>
              <a:ext cx="900000" cy="90000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878A72-245D-EC45-890F-D0AAA0447C78}"/>
                </a:ext>
              </a:extLst>
            </p:cNvPr>
            <p:cNvSpPr txBox="1"/>
            <p:nvPr/>
          </p:nvSpPr>
          <p:spPr>
            <a:xfrm>
              <a:off x="6365379" y="5083007"/>
              <a:ext cx="1711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PRACTICE KINDNESS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E31E2F-0A38-D648-B51C-3CC5F670946D}"/>
                </a:ext>
              </a:extLst>
            </p:cNvPr>
            <p:cNvSpPr txBox="1"/>
            <p:nvPr/>
          </p:nvSpPr>
          <p:spPr>
            <a:xfrm>
              <a:off x="6365378" y="5360006"/>
              <a:ext cx="249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Allow everybody to share their stories, resist temptation to judge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96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09010-AB4B-2046-8824-594633776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EXCLUSION OF ADVISORS FROM THE COUNCIL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728952-36E1-0147-8BA3-926D46699798}"/>
              </a:ext>
            </a:extLst>
          </p:cNvPr>
          <p:cNvSpPr/>
          <p:nvPr/>
        </p:nvSpPr>
        <p:spPr>
          <a:xfrm>
            <a:off x="-12357" y="-12357"/>
            <a:ext cx="294968" cy="6858000"/>
          </a:xfrm>
          <a:prstGeom prst="rect">
            <a:avLst/>
          </a:prstGeom>
          <a:gradFill flip="none" rotWithShape="1">
            <a:gsLst>
              <a:gs pos="100000">
                <a:srgbClr val="F4EFE9">
                  <a:alpha val="19000"/>
                </a:srgbClr>
              </a:gs>
              <a:gs pos="86000">
                <a:srgbClr val="D19F6A">
                  <a:alpha val="60000"/>
                </a:srgbClr>
              </a:gs>
              <a:gs pos="72000">
                <a:srgbClr val="AE9BB1">
                  <a:alpha val="84000"/>
                </a:srgbClr>
              </a:gs>
              <a:gs pos="53000">
                <a:srgbClr val="6389BB">
                  <a:alpha val="71472"/>
                </a:srgbClr>
              </a:gs>
              <a:gs pos="33000">
                <a:srgbClr val="15AAB6">
                  <a:alpha val="71000"/>
                </a:srgbClr>
              </a:gs>
              <a:gs pos="0">
                <a:srgbClr val="346F7D"/>
              </a:gs>
              <a:gs pos="23000">
                <a:srgbClr val="05B0B5">
                  <a:alpha val="69000"/>
                </a:srgbClr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Google Shape;396;p2">
            <a:extLst>
              <a:ext uri="{FF2B5EF4-FFF2-40B4-BE49-F238E27FC236}">
                <a16:creationId xmlns:a16="http://schemas.microsoft.com/office/drawing/2014/main" id="{87C89088-E8F0-034F-9B54-E4355F6F58B9}"/>
              </a:ext>
            </a:extLst>
          </p:cNvPr>
          <p:cNvCxnSpPr>
            <a:cxnSpLocks/>
          </p:cNvCxnSpPr>
          <p:nvPr/>
        </p:nvCxnSpPr>
        <p:spPr>
          <a:xfrm flipV="1">
            <a:off x="4572000" y="1220992"/>
            <a:ext cx="0" cy="5268374"/>
          </a:xfrm>
          <a:prstGeom prst="straightConnector1">
            <a:avLst/>
          </a:prstGeom>
          <a:noFill/>
          <a:ln w="12700" cap="flat" cmpd="sng">
            <a:solidFill>
              <a:srgbClr val="3A3838"/>
            </a:solidFill>
            <a:prstDash val="dot"/>
            <a:round/>
            <a:headEnd type="none" w="sm" len="sm"/>
            <a:tailEnd type="none" w="sm" len="sm"/>
          </a:ln>
        </p:spPr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9D457AF-C4DB-1348-A195-58774077641A}"/>
              </a:ext>
            </a:extLst>
          </p:cNvPr>
          <p:cNvGrpSpPr/>
          <p:nvPr/>
        </p:nvGrpSpPr>
        <p:grpSpPr>
          <a:xfrm>
            <a:off x="883076" y="1649084"/>
            <a:ext cx="3370474" cy="1033786"/>
            <a:chOff x="1089898" y="1834141"/>
            <a:chExt cx="3370474" cy="103378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82D07A0-D06D-5346-80F7-94584CB76E32}"/>
                </a:ext>
              </a:extLst>
            </p:cNvPr>
            <p:cNvSpPr txBox="1"/>
            <p:nvPr/>
          </p:nvSpPr>
          <p:spPr>
            <a:xfrm>
              <a:off x="2254144" y="1838345"/>
              <a:ext cx="20403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DELISTED ON UBER APP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BA417A-BD30-D34A-B46F-CBDD5F1A7100}"/>
                </a:ext>
              </a:extLst>
            </p:cNvPr>
            <p:cNvSpPr txBox="1"/>
            <p:nvPr/>
          </p:nvSpPr>
          <p:spPr>
            <a:xfrm>
              <a:off x="2254143" y="2221596"/>
              <a:ext cx="22062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Advisors removed from Uber app can no longer participate in the DAC</a:t>
              </a: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3D386D8-5F4E-3147-BDF7-B477ADE0CEF5}"/>
                </a:ext>
              </a:extLst>
            </p:cNvPr>
            <p:cNvPicPr>
              <a:picLocks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b="21892"/>
            <a:stretch/>
          </p:blipFill>
          <p:spPr>
            <a:xfrm>
              <a:off x="1089898" y="1834141"/>
              <a:ext cx="864000" cy="864000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77B0365-5E21-B141-93F2-D848293D2B2E}"/>
              </a:ext>
            </a:extLst>
          </p:cNvPr>
          <p:cNvGrpSpPr/>
          <p:nvPr/>
        </p:nvGrpSpPr>
        <p:grpSpPr>
          <a:xfrm>
            <a:off x="952227" y="3243943"/>
            <a:ext cx="3494442" cy="1013286"/>
            <a:chOff x="1159049" y="3429000"/>
            <a:chExt cx="3494442" cy="10132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A37F52-A999-7E49-A7A6-6433940E5BE1}"/>
                </a:ext>
              </a:extLst>
            </p:cNvPr>
            <p:cNvSpPr txBox="1"/>
            <p:nvPr/>
          </p:nvSpPr>
          <p:spPr>
            <a:xfrm>
              <a:off x="2319692" y="3429000"/>
              <a:ext cx="22062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WAITLISTED ON UBER APP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398878D-8FB4-774A-8CAC-627033F6C955}"/>
                </a:ext>
              </a:extLst>
            </p:cNvPr>
            <p:cNvSpPr txBox="1"/>
            <p:nvPr/>
          </p:nvSpPr>
          <p:spPr>
            <a:xfrm>
              <a:off x="2315947" y="3795955"/>
              <a:ext cx="23375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Advisors waitlisted on Uber will be excluded from DAC meetings until their status is resolved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0D31249-9DB3-884E-95AF-AF49DA22C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4128" t="3288" r="13968" b="23179"/>
            <a:stretch/>
          </p:blipFill>
          <p:spPr>
            <a:xfrm>
              <a:off x="1159049" y="3579662"/>
              <a:ext cx="725698" cy="74215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189F5A-FF60-5D41-A69D-EA2E1034F735}"/>
              </a:ext>
            </a:extLst>
          </p:cNvPr>
          <p:cNvGrpSpPr/>
          <p:nvPr/>
        </p:nvGrpSpPr>
        <p:grpSpPr>
          <a:xfrm>
            <a:off x="889508" y="4846124"/>
            <a:ext cx="3475667" cy="1114833"/>
            <a:chOff x="1096330" y="5031181"/>
            <a:chExt cx="3475667" cy="11148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CAFBFE-E61D-5D42-A48B-B2686FDA6538}"/>
                </a:ext>
              </a:extLst>
            </p:cNvPr>
            <p:cNvSpPr txBox="1"/>
            <p:nvPr/>
          </p:nvSpPr>
          <p:spPr>
            <a:xfrm>
              <a:off x="2319695" y="5031181"/>
              <a:ext cx="1974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INACTIVE ON UBER APP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85F46B7-1693-5445-A071-426503EB20BB}"/>
                </a:ext>
              </a:extLst>
            </p:cNvPr>
            <p:cNvSpPr txBox="1"/>
            <p:nvPr/>
          </p:nvSpPr>
          <p:spPr>
            <a:xfrm>
              <a:off x="2340074" y="5315017"/>
              <a:ext cx="22319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tx2">
                      <a:lumMod val="10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If Advisor has failed to complete at least 10 trips in the last 60 days, they will be removed from the DAC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324A651-E1E5-2544-9653-6EBF7A288DC8}"/>
                </a:ext>
              </a:extLst>
            </p:cNvPr>
            <p:cNvPicPr>
              <a:picLocks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2416" t="8889" r="12699" b="27083"/>
            <a:stretch/>
          </p:blipFill>
          <p:spPr>
            <a:xfrm>
              <a:off x="1096330" y="5203333"/>
              <a:ext cx="851137" cy="7676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E4360FE-5BF4-B14C-AEF8-4FD7F2D8D182}"/>
              </a:ext>
            </a:extLst>
          </p:cNvPr>
          <p:cNvGrpSpPr/>
          <p:nvPr/>
        </p:nvGrpSpPr>
        <p:grpSpPr>
          <a:xfrm>
            <a:off x="4923428" y="1590794"/>
            <a:ext cx="4220572" cy="1108843"/>
            <a:chOff x="5130250" y="1775851"/>
            <a:chExt cx="4220572" cy="11088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8A79757-E80E-B34D-BC3F-B99F99027B0A}"/>
                </a:ext>
              </a:extLst>
            </p:cNvPr>
            <p:cNvSpPr txBox="1"/>
            <p:nvPr/>
          </p:nvSpPr>
          <p:spPr>
            <a:xfrm>
              <a:off x="6354909" y="1775851"/>
              <a:ext cx="29959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VIOLATING  ENGAGEMENT GUIDELINES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9AD4D81-0A11-7048-9BF9-9DB711AA1C2F}"/>
                </a:ext>
              </a:extLst>
            </p:cNvPr>
            <p:cNvSpPr txBox="1"/>
            <p:nvPr/>
          </p:nvSpPr>
          <p:spPr>
            <a:xfrm>
              <a:off x="6365378" y="2238363"/>
              <a:ext cx="23214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Advisors who violate confidentiality and/or exhibit rude behavior will be excluded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96826AD-386F-144E-A2F1-68C1ACFC69EB}"/>
                </a:ext>
              </a:extLst>
            </p:cNvPr>
            <p:cNvPicPr>
              <a:picLocks/>
            </p:cNvPicPr>
            <p:nvPr/>
          </p:nvPicPr>
          <p:blipFill rotWithShape="1"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9206" r="8414" b="19206"/>
            <a:stretch/>
          </p:blipFill>
          <p:spPr>
            <a:xfrm>
              <a:off x="5130250" y="1834141"/>
              <a:ext cx="864000" cy="86400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70CAD5B-4ACD-6E4F-A360-8A0B4E352040}"/>
              </a:ext>
            </a:extLst>
          </p:cNvPr>
          <p:cNvGrpSpPr/>
          <p:nvPr/>
        </p:nvGrpSpPr>
        <p:grpSpPr>
          <a:xfrm>
            <a:off x="4923428" y="3250898"/>
            <a:ext cx="3684653" cy="1006330"/>
            <a:chOff x="5130250" y="3435955"/>
            <a:chExt cx="3684653" cy="1006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5D409D8-1FED-6747-B6C5-F4E3D9D0F685}"/>
                </a:ext>
              </a:extLst>
            </p:cNvPr>
            <p:cNvSpPr txBox="1"/>
            <p:nvPr/>
          </p:nvSpPr>
          <p:spPr>
            <a:xfrm>
              <a:off x="6365379" y="3435955"/>
              <a:ext cx="24193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ABSENCE FROM MEETINGS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D89C91C-ECC2-D84A-8639-1DC2FB02FA09}"/>
                </a:ext>
              </a:extLst>
            </p:cNvPr>
            <p:cNvSpPr txBox="1"/>
            <p:nvPr/>
          </p:nvSpPr>
          <p:spPr>
            <a:xfrm>
              <a:off x="6395512" y="3795954"/>
              <a:ext cx="24193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Non-attendance in 2 consecutive meetings, without prior notice, can lead to exclusion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403F0A1-324D-9D4E-B776-AC4122D44227}"/>
                </a:ext>
              </a:extLst>
            </p:cNvPr>
            <p:cNvPicPr>
              <a:picLocks/>
            </p:cNvPicPr>
            <p:nvPr/>
          </p:nvPicPr>
          <p:blipFill rotWithShape="1">
            <a:blip r:embed="rId8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0816" t="1429" r="10476" b="20635"/>
            <a:stretch/>
          </p:blipFill>
          <p:spPr>
            <a:xfrm>
              <a:off x="5130250" y="3518737"/>
              <a:ext cx="867600" cy="846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AE77766-872C-5344-B350-447F1C25819C}"/>
              </a:ext>
            </a:extLst>
          </p:cNvPr>
          <p:cNvGrpSpPr/>
          <p:nvPr/>
        </p:nvGrpSpPr>
        <p:grpSpPr>
          <a:xfrm>
            <a:off x="4905428" y="4897950"/>
            <a:ext cx="3738251" cy="1151425"/>
            <a:chOff x="5112250" y="5083007"/>
            <a:chExt cx="3738251" cy="115142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878A72-245D-EC45-890F-D0AAA0447C78}"/>
                </a:ext>
              </a:extLst>
            </p:cNvPr>
            <p:cNvSpPr txBox="1"/>
            <p:nvPr/>
          </p:nvSpPr>
          <p:spPr>
            <a:xfrm>
              <a:off x="6365379" y="5083007"/>
              <a:ext cx="18205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bg2">
                      <a:lumMod val="7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PROTECTION FROM DE-PLATFORMING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E31E2F-0A38-D648-B51C-3CC5F670946D}"/>
                </a:ext>
              </a:extLst>
            </p:cNvPr>
            <p:cNvSpPr txBox="1"/>
            <p:nvPr/>
          </p:nvSpPr>
          <p:spPr>
            <a:xfrm>
              <a:off x="6354909" y="5588101"/>
              <a:ext cx="24955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Exclusion from the DAC will not automatically lead to </a:t>
              </a:r>
            </a:p>
            <a:p>
              <a:r>
                <a:rPr lang="en-US" sz="1200" i="1" dirty="0">
                  <a:solidFill>
                    <a:schemeClr val="bg2">
                      <a:lumMod val="25000"/>
                    </a:schemeClr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de-platforming from the Uber app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A5A4633-FB52-7C43-9EDA-8049BCCD4DD8}"/>
                </a:ext>
              </a:extLst>
            </p:cNvPr>
            <p:cNvPicPr>
              <a:picLocks/>
            </p:cNvPicPr>
            <p:nvPr/>
          </p:nvPicPr>
          <p:blipFill rotWithShape="1">
            <a:blip r:embed="rId9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16202" r="16202" b="19841"/>
            <a:stretch/>
          </p:blipFill>
          <p:spPr>
            <a:xfrm>
              <a:off x="5112250" y="5183373"/>
              <a:ext cx="900000" cy="864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5082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A7AA845D-4010-5943-B9E8-3AE89B9A3D15}"/>
              </a:ext>
            </a:extLst>
          </p:cNvPr>
          <p:cNvSpPr txBox="1"/>
          <p:nvPr/>
        </p:nvSpPr>
        <p:spPr>
          <a:xfrm>
            <a:off x="550228" y="558610"/>
            <a:ext cx="3126177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buSzPct val="166666"/>
            </a:pP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reach Aapti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2E029E-5D44-F245-8522-49E1F70CCDB1}"/>
              </a:ext>
            </a:extLst>
          </p:cNvPr>
          <p:cNvSpPr/>
          <p:nvPr/>
        </p:nvSpPr>
        <p:spPr>
          <a:xfrm rot="16200000">
            <a:off x="4446217" y="2171948"/>
            <a:ext cx="243323" cy="9180000"/>
          </a:xfrm>
          <a:prstGeom prst="rect">
            <a:avLst/>
          </a:prstGeom>
          <a:gradFill flip="none" rotWithShape="1">
            <a:gsLst>
              <a:gs pos="100000">
                <a:srgbClr val="F4EFE9"/>
              </a:gs>
              <a:gs pos="86000">
                <a:srgbClr val="D19F6A">
                  <a:alpha val="92769"/>
                </a:srgbClr>
              </a:gs>
              <a:gs pos="72000">
                <a:srgbClr val="AE9BB1">
                  <a:alpha val="90000"/>
                </a:srgbClr>
              </a:gs>
              <a:gs pos="53000">
                <a:srgbClr val="6389BB">
                  <a:alpha val="83000"/>
                </a:srgbClr>
              </a:gs>
              <a:gs pos="32000">
                <a:srgbClr val="15AAB6"/>
              </a:gs>
              <a:gs pos="0">
                <a:srgbClr val="346F7D"/>
              </a:gs>
              <a:gs pos="23000">
                <a:srgbClr val="05B0B5"/>
              </a:gs>
            </a:gsLst>
            <a:lin ang="6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E62118-13B8-4043-A5A9-D97D45D9CF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7619" t="4762" r="7301" b="26190"/>
          <a:stretch/>
        </p:blipFill>
        <p:spPr>
          <a:xfrm>
            <a:off x="876299" y="2162886"/>
            <a:ext cx="1077686" cy="8746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0929E5-7B63-C546-957F-3ED70AD6DC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0317" r="6826" b="21428"/>
          <a:stretch/>
        </p:blipFill>
        <p:spPr>
          <a:xfrm>
            <a:off x="957980" y="3913499"/>
            <a:ext cx="914325" cy="86703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1DDE8D2-1620-214B-B4FB-B105DE15E214}"/>
              </a:ext>
            </a:extLst>
          </p:cNvPr>
          <p:cNvSpPr txBox="1"/>
          <p:nvPr/>
        </p:nvSpPr>
        <p:spPr>
          <a:xfrm>
            <a:off x="2679515" y="1932053"/>
            <a:ext cx="2382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via email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218D76-0A64-B646-B35C-0EE8AF8424A8}"/>
              </a:ext>
            </a:extLst>
          </p:cNvPr>
          <p:cNvSpPr txBox="1"/>
          <p:nvPr/>
        </p:nvSpPr>
        <p:spPr>
          <a:xfrm>
            <a:off x="2679515" y="2362827"/>
            <a:ext cx="5321484" cy="87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n-IN" sz="1400" i="1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Aapti </a:t>
            </a:r>
            <a:r>
              <a:rPr lang="en-IN" i="1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reached on</a:t>
            </a:r>
            <a:r>
              <a:rPr lang="en-IN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IN" b="1" dirty="0">
                <a:solidFill>
                  <a:schemeClr val="bg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irb.uber@aapti.in</a:t>
            </a:r>
            <a:r>
              <a:rPr lang="en-IN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IN" i="1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team will take between 5 – 10 days to reply and is conversant in English, Hindi, Kannada, Telugu and Tamil </a:t>
            </a:r>
            <a:endParaRPr lang="en-IN" sz="1400" i="1" dirty="0">
              <a:solidFill>
                <a:schemeClr val="tx2">
                  <a:lumMod val="1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6F2575-5922-2347-8C0D-8DA738B403C5}"/>
              </a:ext>
            </a:extLst>
          </p:cNvPr>
          <p:cNvSpPr txBox="1"/>
          <p:nvPr/>
        </p:nvSpPr>
        <p:spPr>
          <a:xfrm>
            <a:off x="2679515" y="3856507"/>
            <a:ext cx="3126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via Telegram app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93CF40C-B81A-BF47-A589-D738F5C29E6A}"/>
              </a:ext>
            </a:extLst>
          </p:cNvPr>
          <p:cNvSpPr txBox="1"/>
          <p:nvPr/>
        </p:nvSpPr>
        <p:spPr>
          <a:xfrm>
            <a:off x="2679515" y="4287281"/>
            <a:ext cx="5321484" cy="609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n-IN" sz="1400" i="1" dirty="0">
                <a:solidFill>
                  <a:schemeClr val="tx2">
                    <a:lumMod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Advisors are encouraged to stay connected with each other and the Aapti team by engaging on the Telegram group</a:t>
            </a:r>
          </a:p>
        </p:txBody>
      </p:sp>
    </p:spTree>
    <p:extLst>
      <p:ext uri="{BB962C8B-B14F-4D97-AF65-F5344CB8AC3E}">
        <p14:creationId xmlns:p14="http://schemas.microsoft.com/office/powerpoint/2010/main" val="3908106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2">
      <a:dk1>
        <a:srgbClr val="4674C1"/>
      </a:dk1>
      <a:lt1>
        <a:srgbClr val="FFFFFF"/>
      </a:lt1>
      <a:dk2>
        <a:srgbClr val="169998"/>
      </a:dk2>
      <a:lt2>
        <a:srgbClr val="E7E6E6"/>
      </a:lt2>
      <a:accent1>
        <a:srgbClr val="666797"/>
      </a:accent1>
      <a:accent2>
        <a:srgbClr val="71717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</TotalTime>
  <Words>479</Words>
  <Application>Microsoft Macintosh PowerPoint</Application>
  <PresentationFormat>On-screen Show (4:3)</PresentationFormat>
  <Paragraphs>56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Lato</vt:lpstr>
      <vt:lpstr>Calibri</vt:lpstr>
      <vt:lpstr>Arial</vt:lpstr>
      <vt:lpstr>Montserrat</vt:lpstr>
      <vt:lpstr>Open Sans</vt:lpstr>
      <vt:lpstr>Simple Light</vt:lpstr>
      <vt:lpstr>Office Theme</vt:lpstr>
      <vt:lpstr>Building an IRB-mediated Driver Advisory Council</vt:lpstr>
      <vt:lpstr>PowerPoint Presentation</vt:lpstr>
      <vt:lpstr>PowerPoint Presentation</vt:lpstr>
      <vt:lpstr>ENGAGEMENT GUIDELINES FOR ADVISORS</vt:lpstr>
      <vt:lpstr>EXCLUSION OF ADVISORS FROM THE COUNCIL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 and Potential Impacts on Human Rights in India  </dc:title>
  <cp:lastModifiedBy>Soujanya Sridharan</cp:lastModifiedBy>
  <cp:revision>100</cp:revision>
  <dcterms:modified xsi:type="dcterms:W3CDTF">2022-03-16T09:37:58Z</dcterms:modified>
</cp:coreProperties>
</file>